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746" r:id="rId2"/>
    <p:sldMasterId id="2147483770" r:id="rId3"/>
  </p:sldMasterIdLst>
  <p:notesMasterIdLst>
    <p:notesMasterId r:id="rId15"/>
  </p:notesMasterIdLst>
  <p:handoutMasterIdLst>
    <p:handoutMasterId r:id="rId16"/>
  </p:handoutMasterIdLst>
  <p:sldIdLst>
    <p:sldId id="537" r:id="rId4"/>
    <p:sldId id="540" r:id="rId5"/>
    <p:sldId id="612" r:id="rId6"/>
    <p:sldId id="555" r:id="rId7"/>
    <p:sldId id="693" r:id="rId8"/>
    <p:sldId id="694" r:id="rId9"/>
    <p:sldId id="625" r:id="rId10"/>
    <p:sldId id="643" r:id="rId11"/>
    <p:sldId id="614" r:id="rId12"/>
    <p:sldId id="691" r:id="rId13"/>
    <p:sldId id="692" r:id="rId14"/>
  </p:sldIdLst>
  <p:sldSz cx="10058400" cy="7315200"/>
  <p:notesSz cx="7023100" cy="93091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909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819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728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638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54812" algn="l" defTabSz="9819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945772" algn="l" defTabSz="9819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436727" algn="l" defTabSz="9819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927671" algn="l" defTabSz="9819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B3"/>
    <a:srgbClr val="0000CC"/>
    <a:srgbClr val="FFE285"/>
    <a:srgbClr val="CC3300"/>
    <a:srgbClr val="003300"/>
    <a:srgbClr val="1E1E10"/>
    <a:srgbClr val="339933"/>
    <a:srgbClr val="292915"/>
    <a:srgbClr val="0000A4"/>
    <a:srgbClr val="3B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109" d="100"/>
          <a:sy n="109" d="100"/>
        </p:scale>
        <p:origin x="2076" y="114"/>
      </p:cViewPr>
      <p:guideLst>
        <p:guide orient="horz" pos="2304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067" y="-6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578350" cy="465455"/>
          </a:xfrm>
          <a:prstGeom prst="rect">
            <a:avLst/>
          </a:prstGeom>
        </p:spPr>
        <p:txBody>
          <a:bodyPr vert="horz" lIns="94197" tIns="47099" rIns="94197" bIns="4709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Using Trap Cropping  to control cucumber beetles and squash bugs</a:t>
            </a:r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Jaime Pinero, Lincoln University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45150" y="0"/>
            <a:ext cx="1376325" cy="465455"/>
          </a:xfrm>
          <a:prstGeom prst="rect">
            <a:avLst/>
          </a:prstGeom>
        </p:spPr>
        <p:txBody>
          <a:bodyPr vert="horz" lIns="94197" tIns="47099" rIns="94197" bIns="4709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1/23/16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4197" tIns="47099" rIns="94197" bIns="4709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4197" tIns="47099" rIns="94197" bIns="4709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467311-AA51-4245-88BA-6C7C32007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5617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441" tIns="46220" rIns="92441" bIns="46220" rtlCol="0"/>
          <a:lstStyle>
            <a:lvl1pPr algn="l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Trap Crops and IPM, Jaime Pinero, Lincoln University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2441" tIns="46220" rIns="92441" bIns="46220" rtlCol="0"/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04/24/2012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698500"/>
            <a:ext cx="480060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1" tIns="46220" rIns="92441" bIns="462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2441" tIns="46220" rIns="92441" bIns="462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2441" tIns="46220" rIns="92441" bIns="46220" rtlCol="0" anchor="b"/>
          <a:lstStyle>
            <a:lvl1pPr algn="l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2441" tIns="46220" rIns="92441" bIns="46220" rtlCol="0" anchor="b"/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5712C59-04F1-45DB-B972-A009CB95E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6936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096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192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288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3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54812" algn="l" defTabSz="9819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45772" algn="l" defTabSz="9819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36727" algn="l" defTabSz="9819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27671" algn="l" defTabSz="9819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698500"/>
            <a:ext cx="48006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2C59-04F1-45DB-B972-A009CB95E27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quarter" idx="1"/>
          </p:nvPr>
        </p:nvSpPr>
        <p:spPr bwMode="auto">
          <a:xfrm>
            <a:off x="3978132" y="0"/>
            <a:ext cx="3043343" cy="46545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9/09/2010</a:t>
            </a:r>
          </a:p>
        </p:txBody>
      </p:sp>
      <p:sp>
        <p:nvSpPr>
          <p:cNvPr id="8" name="Header Placeholder 5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Tomato IPM, Jaime Pinero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Lincoln University</a:t>
            </a:r>
          </a:p>
        </p:txBody>
      </p:sp>
    </p:spTree>
    <p:extLst>
      <p:ext uri="{BB962C8B-B14F-4D97-AF65-F5344CB8AC3E}">
        <p14:creationId xmlns:p14="http://schemas.microsoft.com/office/powerpoint/2010/main" val="215256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058400" cy="73152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6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600" dirty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600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600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6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600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600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600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600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600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6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6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68980" y="1950720"/>
            <a:ext cx="6621780" cy="2357120"/>
          </a:xfrm>
        </p:spPr>
        <p:txBody>
          <a:bodyPr/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3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68980" y="4551680"/>
            <a:ext cx="6621780" cy="18694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02920" y="6664964"/>
            <a:ext cx="234696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F0E0-F6DE-4586-97F1-6A8EAD45F5BD}" type="datetimeFigureOut">
              <a:rPr lang="en-US"/>
              <a:pPr>
                <a:defRPr/>
              </a:pPr>
              <a:t>1/23/2016</a:t>
            </a:fld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E725-665E-48D0-9A36-2E32DA5A7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B4D57-8F76-41D7-98E7-A7A40EF64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16665-F824-44ED-A1FC-9B2889704E7E}" type="datetimeFigureOut">
              <a:rPr lang="en-US"/>
              <a:pPr>
                <a:defRPr/>
              </a:pPr>
              <a:t>1/23/2016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487680"/>
            <a:ext cx="2263140" cy="5770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7680"/>
            <a:ext cx="6621780" cy="5770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AB40-4CDB-4791-AB74-B69A44935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62E06-AFF1-4691-AE49-6FFBD81BAE84}" type="datetimeFigureOut">
              <a:rPr lang="en-US"/>
              <a:pPr>
                <a:defRPr/>
              </a:pPr>
              <a:t>1/23/2016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F04E7-3A49-43FB-ACCF-8827AD56F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8843C-247F-4B02-8AAA-8F18218998E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F04E7-3A49-43FB-ACCF-8827AD56F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8843C-247F-4B02-8AAA-8F18218998E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C73F3-050E-4A0C-9087-055AFB3B8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2B385-C90A-44ED-A456-7DFF34CDD67B}" type="datetimeFigureOut">
              <a:rPr lang="en-US"/>
              <a:pPr>
                <a:defRPr/>
              </a:pPr>
              <a:t>1/23/2016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809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503"/>
            <a:ext cx="8549640" cy="1600199"/>
          </a:xfrm>
        </p:spPr>
        <p:txBody>
          <a:bodyPr anchor="b"/>
          <a:lstStyle>
            <a:lvl1pPr marL="0" indent="0">
              <a:buNone/>
              <a:defRPr sz="2200"/>
            </a:lvl1pPr>
            <a:lvl2pPr marL="490967" indent="0">
              <a:buNone/>
              <a:defRPr sz="2000"/>
            </a:lvl2pPr>
            <a:lvl3pPr marL="981926" indent="0">
              <a:buNone/>
              <a:defRPr sz="1700"/>
            </a:lvl3pPr>
            <a:lvl4pPr marL="1472887" indent="0">
              <a:buNone/>
              <a:defRPr sz="1500"/>
            </a:lvl4pPr>
            <a:lvl5pPr marL="1963845" indent="0">
              <a:buNone/>
              <a:defRPr sz="1500"/>
            </a:lvl5pPr>
            <a:lvl6pPr marL="2454812" indent="0">
              <a:buNone/>
              <a:defRPr sz="1500"/>
            </a:lvl6pPr>
            <a:lvl7pPr marL="2945772" indent="0">
              <a:buNone/>
              <a:defRPr sz="1500"/>
            </a:lvl7pPr>
            <a:lvl8pPr marL="3436727" indent="0">
              <a:buNone/>
              <a:defRPr sz="1500"/>
            </a:lvl8pPr>
            <a:lvl9pPr marL="3927671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EB9D9-2B75-41CA-AA7F-58D49221D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C014-0F5E-44DC-9093-A5482C3D857C}" type="datetimeFigureOut">
              <a:rPr lang="en-US"/>
              <a:pPr>
                <a:defRPr/>
              </a:pPr>
              <a:t>1/23/2016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113280"/>
            <a:ext cx="4442460" cy="414528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13280"/>
            <a:ext cx="4442460" cy="414528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B2913-0420-4075-95E7-ADDB75CD3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13AE-808B-4711-9695-A77B8FC8AA09}" type="datetimeFigureOut">
              <a:rPr lang="en-US"/>
              <a:pPr>
                <a:defRPr/>
              </a:pPr>
              <a:t>1/23/2016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8" y="1637458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967" indent="0">
              <a:buNone/>
              <a:defRPr sz="2200" b="1"/>
            </a:lvl2pPr>
            <a:lvl3pPr marL="981926" indent="0">
              <a:buNone/>
              <a:defRPr sz="2000" b="1"/>
            </a:lvl3pPr>
            <a:lvl4pPr marL="1472887" indent="0">
              <a:buNone/>
              <a:defRPr sz="1700" b="1"/>
            </a:lvl4pPr>
            <a:lvl5pPr marL="1963845" indent="0">
              <a:buNone/>
              <a:defRPr sz="1700" b="1"/>
            </a:lvl5pPr>
            <a:lvl6pPr marL="2454812" indent="0">
              <a:buNone/>
              <a:defRPr sz="1700" b="1"/>
            </a:lvl6pPr>
            <a:lvl7pPr marL="2945772" indent="0">
              <a:buNone/>
              <a:defRPr sz="1700" b="1"/>
            </a:lvl7pPr>
            <a:lvl8pPr marL="3436727" indent="0">
              <a:buNone/>
              <a:defRPr sz="1700" b="1"/>
            </a:lvl8pPr>
            <a:lvl9pPr marL="392767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8" y="2319874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45" y="1637458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967" indent="0">
              <a:buNone/>
              <a:defRPr sz="2200" b="1"/>
            </a:lvl2pPr>
            <a:lvl3pPr marL="981926" indent="0">
              <a:buNone/>
              <a:defRPr sz="2000" b="1"/>
            </a:lvl3pPr>
            <a:lvl4pPr marL="1472887" indent="0">
              <a:buNone/>
              <a:defRPr sz="1700" b="1"/>
            </a:lvl4pPr>
            <a:lvl5pPr marL="1963845" indent="0">
              <a:buNone/>
              <a:defRPr sz="1700" b="1"/>
            </a:lvl5pPr>
            <a:lvl6pPr marL="2454812" indent="0">
              <a:buNone/>
              <a:defRPr sz="1700" b="1"/>
            </a:lvl6pPr>
            <a:lvl7pPr marL="2945772" indent="0">
              <a:buNone/>
              <a:defRPr sz="1700" b="1"/>
            </a:lvl7pPr>
            <a:lvl8pPr marL="3436727" indent="0">
              <a:buNone/>
              <a:defRPr sz="1700" b="1"/>
            </a:lvl8pPr>
            <a:lvl9pPr marL="392767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45" y="2319874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1E9D5-2E68-40CE-A2D2-81BD1A7EE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0CCF-A744-4B51-B00F-E20F056555A3}" type="datetimeFigureOut">
              <a:rPr lang="en-US"/>
              <a:pPr>
                <a:defRPr/>
              </a:pPr>
              <a:t>1/23/2016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BE084-A15D-4C0D-8699-EB9C78643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6C239-AD69-4CFA-A3DB-710326D51FF3}" type="datetimeFigureOut">
              <a:rPr lang="en-US"/>
              <a:pPr>
                <a:defRPr/>
              </a:pPr>
              <a:t>1/23/2016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F04E7-3A49-43FB-ACCF-8827AD56F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8843C-247F-4B02-8AAA-8F18218998EE}" type="datetimeFigureOut">
              <a:rPr lang="en-US"/>
              <a:pPr>
                <a:defRPr/>
              </a:pPr>
              <a:t>1/23/2016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40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291373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040" y="1530893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0967" indent="0">
              <a:buNone/>
              <a:defRPr sz="1300"/>
            </a:lvl2pPr>
            <a:lvl3pPr marL="981926" indent="0">
              <a:buNone/>
              <a:defRPr sz="1100"/>
            </a:lvl3pPr>
            <a:lvl4pPr marL="1472887" indent="0">
              <a:buNone/>
              <a:defRPr sz="1000"/>
            </a:lvl4pPr>
            <a:lvl5pPr marL="1963845" indent="0">
              <a:buNone/>
              <a:defRPr sz="1000"/>
            </a:lvl5pPr>
            <a:lvl6pPr marL="2454812" indent="0">
              <a:buNone/>
              <a:defRPr sz="1000"/>
            </a:lvl6pPr>
            <a:lvl7pPr marL="2945772" indent="0">
              <a:buNone/>
              <a:defRPr sz="1000"/>
            </a:lvl7pPr>
            <a:lvl8pPr marL="3436727" indent="0">
              <a:buNone/>
              <a:defRPr sz="1000"/>
            </a:lvl8pPr>
            <a:lvl9pPr marL="39276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8D3D-4A10-4268-9440-B036D8592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BCE9-E750-4903-A409-8D037C5459B1}" type="datetimeFigureOut">
              <a:rPr lang="en-US"/>
              <a:pPr>
                <a:defRPr/>
              </a:pPr>
              <a:t>1/23/2016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4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/>
          <a:lstStyle>
            <a:lvl1pPr marL="0" indent="0">
              <a:buNone/>
              <a:defRPr sz="3500"/>
            </a:lvl1pPr>
            <a:lvl2pPr marL="490967" indent="0">
              <a:buNone/>
              <a:defRPr sz="3000"/>
            </a:lvl2pPr>
            <a:lvl3pPr marL="981926" indent="0">
              <a:buNone/>
              <a:defRPr sz="2600"/>
            </a:lvl3pPr>
            <a:lvl4pPr marL="1472887" indent="0">
              <a:buNone/>
              <a:defRPr sz="2200"/>
            </a:lvl4pPr>
            <a:lvl5pPr marL="1963845" indent="0">
              <a:buNone/>
              <a:defRPr sz="2200"/>
            </a:lvl5pPr>
            <a:lvl6pPr marL="2454812" indent="0">
              <a:buNone/>
              <a:defRPr sz="2200"/>
            </a:lvl6pPr>
            <a:lvl7pPr marL="2945772" indent="0">
              <a:buNone/>
              <a:defRPr sz="2200"/>
            </a:lvl7pPr>
            <a:lvl8pPr marL="3436727" indent="0">
              <a:buNone/>
              <a:defRPr sz="2200"/>
            </a:lvl8pPr>
            <a:lvl9pPr marL="3927671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5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0967" indent="0">
              <a:buNone/>
              <a:defRPr sz="1300"/>
            </a:lvl2pPr>
            <a:lvl3pPr marL="981926" indent="0">
              <a:buNone/>
              <a:defRPr sz="1100"/>
            </a:lvl3pPr>
            <a:lvl4pPr marL="1472887" indent="0">
              <a:buNone/>
              <a:defRPr sz="1000"/>
            </a:lvl4pPr>
            <a:lvl5pPr marL="1963845" indent="0">
              <a:buNone/>
              <a:defRPr sz="1000"/>
            </a:lvl5pPr>
            <a:lvl6pPr marL="2454812" indent="0">
              <a:buNone/>
              <a:defRPr sz="1000"/>
            </a:lvl6pPr>
            <a:lvl7pPr marL="2945772" indent="0">
              <a:buNone/>
              <a:defRPr sz="1000"/>
            </a:lvl7pPr>
            <a:lvl8pPr marL="3436727" indent="0">
              <a:buNone/>
              <a:defRPr sz="1000"/>
            </a:lvl8pPr>
            <a:lvl9pPr marL="39276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3A970-9E31-4EB7-ADA7-7C9BE1CBE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1CB08-4838-4527-B62E-E363694EC9F7}" type="datetimeFigureOut">
              <a:rPr lang="en-US"/>
              <a:pPr>
                <a:defRPr/>
              </a:pPr>
              <a:t>1/23/2016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664964"/>
            <a:ext cx="31851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93" tIns="49099" rIns="98193" bIns="49099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664964"/>
            <a:ext cx="23469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93" tIns="49099" rIns="98193" bIns="490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 Black" pitchFamily="34" charset="0"/>
              </a:defRPr>
            </a:lvl1pPr>
          </a:lstStyle>
          <a:p>
            <a:pPr>
              <a:defRPr/>
            </a:pPr>
            <a:fld id="{B7D9531E-2E91-4D6F-B2E4-94A81FEEE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3"/>
            <a:ext cx="10058400" cy="582507"/>
            <a:chOff x="0" y="0"/>
            <a:chExt cx="5760" cy="344"/>
          </a:xfrm>
        </p:grpSpPr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600" dirty="0">
                <a:latin typeface="Times New Roman" pitchFamily="18" charset="0"/>
              </a:endParaRPr>
            </a:p>
          </p:txBody>
        </p:sp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600" dirty="0">
                <a:latin typeface="Times New Roman" pitchFamily="18" charset="0"/>
              </a:endParaRPr>
            </a:p>
          </p:txBody>
        </p:sp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600" dirty="0">
                <a:latin typeface="Times New Roman" pitchFamily="18" charset="0"/>
              </a:endParaRPr>
            </a:p>
          </p:txBody>
        </p:sp>
        <p:sp>
          <p:nvSpPr>
            <p:cNvPr id="563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563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487680"/>
            <a:ext cx="905256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93" tIns="49099" rIns="98193" bIns="490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2113280"/>
            <a:ext cx="9052560" cy="41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93" tIns="49099" rIns="98193" bIns="49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6661573"/>
            <a:ext cx="234696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93" tIns="49099" rIns="98193" bIns="4909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F1FD9263-7DBA-41F2-B77D-CB39AB6852FF}" type="datetimeFigureOut">
              <a:rPr lang="en-US"/>
              <a:pPr>
                <a:defRPr/>
              </a:pPr>
              <a:t>1/23/2016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5pPr>
      <a:lvl6pPr marL="490967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6pPr>
      <a:lvl7pPr marL="981926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7pPr>
      <a:lvl8pPr marL="1472887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8pPr>
      <a:lvl9pPr marL="1963845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9pPr>
    </p:titleStyle>
    <p:bodyStyle>
      <a:lvl1pPr marL="368222" indent="-3682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97813" indent="-30684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3000">
          <a:solidFill>
            <a:schemeClr val="tx1"/>
          </a:solidFill>
          <a:latin typeface="+mn-lt"/>
        </a:defRPr>
      </a:lvl2pPr>
      <a:lvl3pPr marL="1227406" indent="-245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3pPr>
      <a:lvl4pPr marL="1718367" indent="-24548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200">
          <a:solidFill>
            <a:schemeClr val="tx1"/>
          </a:solidFill>
          <a:latin typeface="+mn-lt"/>
        </a:defRPr>
      </a:lvl4pPr>
      <a:lvl5pPr marL="2209334" indent="-245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700289" indent="-245487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191247" indent="-245487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682210" indent="-245487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4173172" indent="-245487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819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0967" algn="l" defTabSz="9819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1926" algn="l" defTabSz="9819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887" algn="l" defTabSz="9819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845" algn="l" defTabSz="9819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4812" algn="l" defTabSz="9819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772" algn="l" defTabSz="9819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6727" algn="l" defTabSz="9819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7671" algn="l" defTabSz="9819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664964"/>
            <a:ext cx="31851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03" tIns="49103" rIns="98203" bIns="49103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664964"/>
            <a:ext cx="23469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03" tIns="49103" rIns="98203" bIns="491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 Black" pitchFamily="34" charset="0"/>
              </a:defRPr>
            </a:lvl1pPr>
          </a:lstStyle>
          <a:p>
            <a:pPr>
              <a:defRPr/>
            </a:pPr>
            <a:fld id="{B7D9531E-2E91-4D6F-B2E4-94A81FEEE9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3"/>
            <a:ext cx="10058400" cy="582507"/>
            <a:chOff x="0" y="0"/>
            <a:chExt cx="5760" cy="344"/>
          </a:xfrm>
        </p:grpSpPr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3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563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487680"/>
            <a:ext cx="905256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203" tIns="49103" rIns="98203" bIns="491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2113280"/>
            <a:ext cx="9052560" cy="41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203" tIns="49103" rIns="98203" bIns="49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6661573"/>
            <a:ext cx="234696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03" tIns="49103" rIns="98203" bIns="4910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F1FD9263-7DBA-41F2-B77D-CB39AB6852F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5pPr>
      <a:lvl6pPr marL="491017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6pPr>
      <a:lvl7pPr marL="982025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7pPr>
      <a:lvl8pPr marL="1473037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8pPr>
      <a:lvl9pPr marL="1964044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9pPr>
    </p:titleStyle>
    <p:bodyStyle>
      <a:lvl1pPr marL="368260" indent="-36826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97894" indent="-30687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3000">
          <a:solidFill>
            <a:schemeClr val="tx1"/>
          </a:solidFill>
          <a:latin typeface="+mn-lt"/>
        </a:defRPr>
      </a:lvl2pPr>
      <a:lvl3pPr marL="1227530" indent="-24551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3pPr>
      <a:lvl4pPr marL="1718542" indent="-24551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200">
          <a:solidFill>
            <a:schemeClr val="tx1"/>
          </a:solidFill>
          <a:latin typeface="+mn-lt"/>
        </a:defRPr>
      </a:lvl4pPr>
      <a:lvl5pPr marL="2209559" indent="-24551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700564" indent="-245512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191571" indent="-245512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682585" indent="-245512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4173597" indent="-245512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820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1017" algn="l" defTabSz="9820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2025" algn="l" defTabSz="9820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73037" algn="l" defTabSz="9820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64044" algn="l" defTabSz="9820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062" algn="l" defTabSz="9820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072" algn="l" defTabSz="9820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7076" algn="l" defTabSz="9820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070" algn="l" defTabSz="9820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664964"/>
            <a:ext cx="31851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664964"/>
            <a:ext cx="234696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 Black" pitchFamily="34" charset="0"/>
              </a:defRPr>
            </a:lvl1pPr>
          </a:lstStyle>
          <a:p>
            <a:pPr>
              <a:defRPr/>
            </a:pPr>
            <a:fld id="{B7D9531E-2E91-4D6F-B2E4-94A81FEEE9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3"/>
            <a:ext cx="10058400" cy="582507"/>
            <a:chOff x="0" y="0"/>
            <a:chExt cx="5760" cy="344"/>
          </a:xfrm>
        </p:grpSpPr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3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563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525129">
                <a:alpha val="53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487680"/>
            <a:ext cx="905256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2" rIns="98984" bIns="494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2113280"/>
            <a:ext cx="9052560" cy="41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6661573"/>
            <a:ext cx="234696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F1FD9263-7DBA-41F2-B77D-CB39AB6852F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5pPr>
      <a:lvl6pPr marL="494923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6pPr>
      <a:lvl7pPr marL="989842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7pPr>
      <a:lvl8pPr marL="1484763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8pPr>
      <a:lvl9pPr marL="1979685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</a:defRPr>
      </a:lvl9pPr>
    </p:titleStyle>
    <p:bodyStyle>
      <a:lvl1pPr marL="371192" indent="-371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4246" indent="-3093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3000">
          <a:solidFill>
            <a:schemeClr val="tx1"/>
          </a:solidFill>
          <a:latin typeface="+mn-lt"/>
        </a:defRPr>
      </a:lvl2pPr>
      <a:lvl3pPr marL="1237303" indent="-2474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3pPr>
      <a:lvl4pPr marL="1732223" indent="-24746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200">
          <a:solidFill>
            <a:schemeClr val="tx1"/>
          </a:solidFill>
          <a:latin typeface="+mn-lt"/>
        </a:defRPr>
      </a:lvl4pPr>
      <a:lvl5pPr marL="2227145" indent="-2474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722064" indent="-24746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216983" indent="-24746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711906" indent="-24746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4206830" indent="-24746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89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4923" algn="l" defTabSz="989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9842" algn="l" defTabSz="989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763" algn="l" defTabSz="989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685" algn="l" defTabSz="989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4602" algn="l" defTabSz="989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24" algn="l" defTabSz="989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4442" algn="l" defTabSz="989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59356" algn="l" defTabSz="9898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neroj@lincolnu.ed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562600" y="4965078"/>
            <a:ext cx="3962400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ctr"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en-US" sz="2200" b="1" dirty="0" smtClean="0">
                <a:solidFill>
                  <a:srgbClr val="000096"/>
                </a:solidFill>
                <a:latin typeface="Calibri" pitchFamily="34" charset="0"/>
              </a:rPr>
              <a:t>Jaime Piñero</a:t>
            </a:r>
          </a:p>
          <a:p>
            <a:pPr algn="ctr" eaLnBrk="0" hangingPunct="0"/>
            <a:r>
              <a:rPr lang="en-US" sz="1700" dirty="0" smtClean="0">
                <a:solidFill>
                  <a:srgbClr val="000096"/>
                </a:solidFill>
                <a:latin typeface="Calibri" pitchFamily="34" charset="0"/>
              </a:rPr>
              <a:t>Lincoln University</a:t>
            </a:r>
            <a:endParaRPr lang="en-US" sz="1700" dirty="0">
              <a:solidFill>
                <a:srgbClr val="000096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400" dirty="0" smtClean="0">
                <a:solidFill>
                  <a:srgbClr val="000096"/>
                </a:solidFill>
                <a:latin typeface="Calibri" pitchFamily="34" charset="0"/>
              </a:rPr>
              <a:t>Jefferson </a:t>
            </a:r>
            <a:r>
              <a:rPr lang="en-US" sz="1400" dirty="0">
                <a:solidFill>
                  <a:srgbClr val="000096"/>
                </a:solidFill>
                <a:latin typeface="Calibri" pitchFamily="34" charset="0"/>
              </a:rPr>
              <a:t>City, MO 65102</a:t>
            </a:r>
          </a:p>
          <a:p>
            <a:pPr algn="ctr" eaLnBrk="0" hangingPunct="0"/>
            <a:endParaRPr lang="en-US" sz="700" dirty="0">
              <a:solidFill>
                <a:srgbClr val="000096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400" dirty="0">
                <a:solidFill>
                  <a:srgbClr val="000096"/>
                </a:solidFill>
                <a:latin typeface="Calibri" pitchFamily="34" charset="0"/>
              </a:rPr>
              <a:t>Tel: (573) 681-5522</a:t>
            </a:r>
          </a:p>
          <a:p>
            <a:pPr algn="ctr" eaLnBrk="0" hangingPunct="0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hlinkClick r:id="rId3"/>
              </a:rPr>
              <a:t>pineroj@lincolnu.edu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 </a:t>
            </a:r>
            <a:endParaRPr lang="en-US" sz="19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133600"/>
            <a:ext cx="10058400" cy="1981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82880" tIns="182880" rIns="182880" bIns="18288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r>
              <a:rPr lang="en-US" sz="6500" b="1" i="1" dirty="0" smtClean="0">
                <a:solidFill>
                  <a:schemeClr val="bg1"/>
                </a:solidFill>
                <a:latin typeface="Calibri" pitchFamily="34" charset="0"/>
              </a:rPr>
              <a:t>Managing cucurbit insect pests using trap cropping</a:t>
            </a:r>
            <a:endParaRPr lang="en-US" sz="6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724400"/>
            <a:ext cx="4038600" cy="100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6" y="5871764"/>
            <a:ext cx="4034253" cy="105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NEW LU - IPM logo Sep 20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685800"/>
            <a:ext cx="5867400" cy="839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0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7700"/>
            <a:ext cx="934402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35814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6738" lvl="0" indent="-566738">
              <a:spcAft>
                <a:spcPts val="1200"/>
              </a:spcAft>
              <a:defRPr/>
            </a:pPr>
            <a:r>
              <a:rPr lang="en-US" sz="3600" b="1" kern="0" dirty="0" smtClean="0">
                <a:solidFill>
                  <a:srgbClr val="00007D">
                    <a:lumMod val="75000"/>
                  </a:srgbClr>
                </a:solidFill>
                <a:latin typeface="Calibri" pitchFamily="34" charset="0"/>
              </a:rPr>
              <a:t>On-farm research</a:t>
            </a:r>
          </a:p>
        </p:txBody>
      </p:sp>
    </p:spTree>
    <p:extLst>
      <p:ext uri="{BB962C8B-B14F-4D97-AF65-F5344CB8AC3E}">
        <p14:creationId xmlns:p14="http://schemas.microsoft.com/office/powerpoint/2010/main" val="1674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20220"/>
            <a:ext cx="7518400" cy="595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0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5081"/>
            <a:ext cx="3962400" cy="6807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9276" tIns="49638" rIns="99276" bIns="49638" numCol="1" anchor="ctr" anchorCtr="0" compatLnSpc="1">
            <a:prstTxWarp prst="textNoShape">
              <a:avLst/>
            </a:prstTxWarp>
          </a:bodyPr>
          <a:lstStyle/>
          <a:p>
            <a:pPr marL="244744" indent="-244744" eaLnBrk="0" hangingPunct="0">
              <a:spcAft>
                <a:spcPts val="1629"/>
              </a:spcAft>
              <a:buClr>
                <a:srgbClr val="1C1B0E"/>
              </a:buClr>
              <a:buSzPct val="70000"/>
            </a:pPr>
            <a:r>
              <a:rPr lang="en-US" sz="4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Cultural Controls</a:t>
            </a:r>
          </a:p>
        </p:txBody>
      </p:sp>
      <p:pic>
        <p:nvPicPr>
          <p:cNvPr id="9" name="Picture 8" descr="lu logoblueDigby0820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5"/>
            <a:ext cx="1905000" cy="553620"/>
          </a:xfrm>
          <a:prstGeom prst="rect">
            <a:avLst/>
          </a:prstGeom>
        </p:spPr>
      </p:pic>
      <p:sp>
        <p:nvSpPr>
          <p:cNvPr id="8" name="Rectangle 3"/>
          <p:cNvSpPr/>
          <p:nvPr/>
        </p:nvSpPr>
        <p:spPr>
          <a:xfrm>
            <a:off x="2362200" y="1447800"/>
            <a:ext cx="5257800" cy="5101615"/>
          </a:xfrm>
          <a:prstGeom prst="rect">
            <a:avLst/>
          </a:prstGeom>
          <a:solidFill>
            <a:srgbClr val="EFDE77"/>
          </a:solidFill>
        </p:spPr>
        <p:txBody>
          <a:bodyPr wrap="square" lIns="49638" tIns="49638" rIns="49638" bIns="49638">
            <a:spAutoFit/>
          </a:bodyPr>
          <a:lstStyle/>
          <a:p>
            <a:pPr marL="285750" indent="-285750" eaLnBrk="0" hangingPunct="0">
              <a:spcAft>
                <a:spcPts val="1000"/>
              </a:spcAft>
              <a:buClr>
                <a:srgbClr val="37361B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500" dirty="0" smtClean="0">
                <a:solidFill>
                  <a:srgbClr val="292915"/>
                </a:solidFill>
                <a:latin typeface="Calibri" pitchFamily="34" charset="0"/>
                <a:cs typeface="Calibri" pitchFamily="34" charset="0"/>
              </a:rPr>
              <a:t>Host plant resistance</a:t>
            </a:r>
          </a:p>
          <a:p>
            <a:pPr marL="285750" indent="-285750" eaLnBrk="0" hangingPunct="0">
              <a:spcAft>
                <a:spcPts val="1000"/>
              </a:spcAft>
              <a:buClr>
                <a:srgbClr val="0000A4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500" dirty="0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Crop rotation</a:t>
            </a:r>
          </a:p>
          <a:p>
            <a:pPr marL="285750" indent="-285750" eaLnBrk="0" hangingPunct="0">
              <a:spcAft>
                <a:spcPts val="1000"/>
              </a:spcAft>
              <a:buClr>
                <a:srgbClr val="37361B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500" dirty="0" smtClean="0">
                <a:solidFill>
                  <a:srgbClr val="292915"/>
                </a:solidFill>
                <a:latin typeface="Calibri" pitchFamily="34" charset="0"/>
                <a:cs typeface="Calibri" pitchFamily="34" charset="0"/>
              </a:rPr>
              <a:t>Soil quality management</a:t>
            </a:r>
          </a:p>
          <a:p>
            <a:pPr marL="285750" indent="-285750" eaLnBrk="0" hangingPunct="0">
              <a:spcAft>
                <a:spcPts val="1000"/>
              </a:spcAft>
              <a:buClr>
                <a:srgbClr val="0000A4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500" dirty="0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Sanitation</a:t>
            </a:r>
          </a:p>
          <a:p>
            <a:pPr marL="285750" indent="-285750" eaLnBrk="0" hangingPunct="0">
              <a:spcAft>
                <a:spcPts val="1000"/>
              </a:spcAft>
              <a:buClr>
                <a:srgbClr val="37361B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5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Trap cropping</a:t>
            </a:r>
          </a:p>
          <a:p>
            <a:pPr marL="285750" indent="-285750" eaLnBrk="0" hangingPunct="0">
              <a:spcAft>
                <a:spcPts val="1000"/>
              </a:spcAft>
              <a:buClr>
                <a:srgbClr val="0000A4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500" dirty="0" err="1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Farmscaping</a:t>
            </a:r>
            <a:r>
              <a:rPr lang="en-US" sz="2500" dirty="0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/habitat manipulation</a:t>
            </a:r>
          </a:p>
          <a:p>
            <a:pPr marL="285750" indent="-285750" eaLnBrk="0" hangingPunct="0">
              <a:spcAft>
                <a:spcPts val="1000"/>
              </a:spcAft>
              <a:buClr>
                <a:srgbClr val="37361B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500" dirty="0" smtClean="0">
                <a:solidFill>
                  <a:srgbClr val="3B3A1D"/>
                </a:solidFill>
                <a:latin typeface="Calibri" pitchFamily="34" charset="0"/>
                <a:cs typeface="Calibri" pitchFamily="34" charset="0"/>
              </a:rPr>
              <a:t>Cover crops</a:t>
            </a:r>
          </a:p>
          <a:p>
            <a:pPr marL="285750" indent="-285750" eaLnBrk="0" hangingPunct="0">
              <a:spcAft>
                <a:spcPts val="1000"/>
              </a:spcAft>
              <a:buClr>
                <a:srgbClr val="0000A4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500" dirty="0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Use of mulches</a:t>
            </a:r>
          </a:p>
          <a:p>
            <a:pPr marL="285750" indent="-285750" eaLnBrk="0" hangingPunct="0">
              <a:spcAft>
                <a:spcPts val="1000"/>
              </a:spcAft>
              <a:buClr>
                <a:srgbClr val="37361B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500" dirty="0" smtClean="0">
                <a:solidFill>
                  <a:srgbClr val="292915"/>
                </a:solidFill>
                <a:latin typeface="Calibri" pitchFamily="34" charset="0"/>
                <a:cs typeface="Calibri" pitchFamily="34" charset="0"/>
              </a:rPr>
              <a:t>Intercropping</a:t>
            </a:r>
          </a:p>
          <a:p>
            <a:pPr marL="285750" indent="-285750" eaLnBrk="0" hangingPunct="0">
              <a:spcAft>
                <a:spcPts val="1000"/>
              </a:spcAft>
              <a:buClr>
                <a:srgbClr val="0000A4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500" dirty="0" smtClean="0">
                <a:solidFill>
                  <a:srgbClr val="00007E"/>
                </a:solidFill>
                <a:latin typeface="Calibri" pitchFamily="34" charset="0"/>
                <a:cs typeface="Calibri" pitchFamily="34" charset="0"/>
              </a:rPr>
              <a:t>Alter planting/harvest dates</a:t>
            </a:r>
            <a:endParaRPr lang="en-US" sz="2500" dirty="0">
              <a:solidFill>
                <a:srgbClr val="00007E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474" y="4412244"/>
            <a:ext cx="4956733" cy="1988562"/>
            <a:chOff x="782968" y="2202674"/>
            <a:chExt cx="7787465" cy="3124208"/>
          </a:xfrm>
        </p:grpSpPr>
        <p:pic>
          <p:nvPicPr>
            <p:cNvPr id="3" name="Picture 2" descr="striped cucumber beetle -cropped-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3627" y="2202674"/>
              <a:ext cx="3836806" cy="3077485"/>
            </a:xfrm>
            <a:prstGeom prst="rect">
              <a:avLst/>
            </a:prstGeom>
            <a:ln w="25400">
              <a:solidFill>
                <a:srgbClr val="37361B"/>
              </a:solidFill>
            </a:ln>
          </p:spPr>
        </p:pic>
        <p:grpSp>
          <p:nvGrpSpPr>
            <p:cNvPr id="4" name="Group 136"/>
            <p:cNvGrpSpPr/>
            <p:nvPr/>
          </p:nvGrpSpPr>
          <p:grpSpPr>
            <a:xfrm>
              <a:off x="841874" y="2220306"/>
              <a:ext cx="3754381" cy="3106576"/>
              <a:chOff x="8270302" y="8229600"/>
              <a:chExt cx="5029200" cy="3837296"/>
            </a:xfrm>
          </p:grpSpPr>
          <p:pic>
            <p:nvPicPr>
              <p:cNvPr id="7" name="Picture 683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270302" y="8229600"/>
                <a:ext cx="5029200" cy="3771900"/>
              </a:xfrm>
              <a:prstGeom prst="rect">
                <a:avLst/>
              </a:prstGeom>
              <a:noFill/>
              <a:ln w="38100" cap="flat" cmpd="sng" algn="ctr">
                <a:solidFill>
                  <a:srgbClr val="353725"/>
                </a:solidFill>
                <a:prstDash val="solid"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8270302" y="11499477"/>
                <a:ext cx="4571747" cy="567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dirty="0" smtClean="0">
                    <a:solidFill>
                      <a:srgbClr val="FFFFFF"/>
                    </a:solidFill>
                    <a:latin typeface="Calibri" pitchFamily="34" charset="0"/>
                  </a:rPr>
                  <a:t>Picture: http://bugguide.net</a:t>
                </a:r>
                <a:endParaRPr lang="en-US" sz="13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782968" y="2253316"/>
              <a:ext cx="3865232" cy="566797"/>
            </a:xfrm>
            <a:prstGeom prst="rect">
              <a:avLst/>
            </a:prstGeom>
            <a:solidFill>
              <a:srgbClr val="336600">
                <a:alpha val="85000"/>
              </a:srgbClr>
            </a:solidFill>
          </p:spPr>
          <p:txBody>
            <a:bodyPr wrap="square" lIns="27432" tIns="49099" rIns="27432" bIns="49099">
              <a:spAutoFit/>
            </a:bodyPr>
            <a:lstStyle/>
            <a:p>
              <a:r>
                <a:rPr lang="en-US" sz="1700" dirty="0" smtClean="0">
                  <a:solidFill>
                    <a:srgbClr val="FFFFFF"/>
                  </a:solidFill>
                  <a:latin typeface="Calibri" pitchFamily="34" charset="0"/>
                </a:rPr>
                <a:t>Spotted cucumber beetle</a:t>
              </a:r>
              <a:endParaRPr lang="en-US" sz="17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37059" y="2234133"/>
              <a:ext cx="3733374" cy="498051"/>
            </a:xfrm>
            <a:prstGeom prst="rect">
              <a:avLst/>
            </a:prstGeom>
            <a:solidFill>
              <a:srgbClr val="336600">
                <a:alpha val="85000"/>
              </a:srgbClr>
            </a:solidFill>
          </p:spPr>
          <p:txBody>
            <a:bodyPr wrap="square" lIns="27432" tIns="27432" rIns="27432" bIns="27432">
              <a:spAutoFit/>
            </a:bodyPr>
            <a:lstStyle/>
            <a:p>
              <a:r>
                <a:rPr lang="en-US" sz="1700" dirty="0" smtClean="0">
                  <a:solidFill>
                    <a:srgbClr val="FFFFFF"/>
                  </a:solidFill>
                  <a:latin typeface="Calibri" pitchFamily="34" charset="0"/>
                </a:rPr>
                <a:t>Striped cucumber beetle</a:t>
              </a:r>
              <a:endParaRPr lang="en-US" sz="17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67600" y="4469478"/>
            <a:ext cx="2590800" cy="2845722"/>
            <a:chOff x="2209800" y="5967156"/>
            <a:chExt cx="2590800" cy="2845722"/>
          </a:xfrm>
        </p:grpSpPr>
        <p:grpSp>
          <p:nvGrpSpPr>
            <p:cNvPr id="10" name="Group 15"/>
            <p:cNvGrpSpPr/>
            <p:nvPr/>
          </p:nvGrpSpPr>
          <p:grpSpPr>
            <a:xfrm>
              <a:off x="2209800" y="5967156"/>
              <a:ext cx="2590800" cy="2845722"/>
              <a:chOff x="2209800" y="5967156"/>
              <a:chExt cx="2590800" cy="2845722"/>
            </a:xfrm>
          </p:grpSpPr>
          <p:pic>
            <p:nvPicPr>
              <p:cNvPr id="12" name="Picture 2" descr="http://t0.gstatic.com/images?q=tbn:ANd9GcTPHtrarHHMlleAikI7vAW_NjyOlAN_5L1EV-iaZcpiLeFBxyn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9800" y="5967156"/>
                <a:ext cx="2590800" cy="1702722"/>
              </a:xfrm>
              <a:prstGeom prst="rect">
                <a:avLst/>
              </a:prstGeom>
              <a:noFill/>
              <a:ln w="25400">
                <a:solidFill>
                  <a:srgbClr val="37361B"/>
                </a:solidFill>
              </a:ln>
            </p:spPr>
          </p:pic>
          <p:pic>
            <p:nvPicPr>
              <p:cNvPr id="13" name="Picture 4" descr="http://www.hort.uconn.edu/ipm/veg/pics/sqvinebrlg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24200" y="7561326"/>
                <a:ext cx="1676400" cy="1251552"/>
              </a:xfrm>
              <a:prstGeom prst="rect">
                <a:avLst/>
              </a:prstGeom>
              <a:noFill/>
              <a:ln w="25400">
                <a:solidFill>
                  <a:srgbClr val="37361B"/>
                </a:solidFill>
              </a:ln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2590800" y="6013711"/>
              <a:ext cx="1828800" cy="360767"/>
            </a:xfrm>
            <a:prstGeom prst="rect">
              <a:avLst/>
            </a:prstGeom>
            <a:solidFill>
              <a:srgbClr val="336600">
                <a:alpha val="85000"/>
              </a:srgbClr>
            </a:solidFill>
          </p:spPr>
          <p:txBody>
            <a:bodyPr wrap="square" lIns="98193" tIns="49099" rIns="98193" bIns="49099">
              <a:spAutoFit/>
            </a:bodyPr>
            <a:lstStyle/>
            <a:p>
              <a:r>
                <a:rPr lang="en-US" sz="1700" dirty="0" smtClean="0">
                  <a:solidFill>
                    <a:srgbClr val="FFFFFF"/>
                  </a:solidFill>
                  <a:latin typeface="Calibri" pitchFamily="34" charset="0"/>
                </a:rPr>
                <a:t>Squash Vine Borer</a:t>
              </a:r>
              <a:endParaRPr lang="en-US" sz="17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05408" y="4434679"/>
            <a:ext cx="2261037" cy="1966121"/>
            <a:chOff x="1548963" y="5334000"/>
            <a:chExt cx="2261037" cy="1966120"/>
          </a:xfrm>
        </p:grpSpPr>
        <p:pic>
          <p:nvPicPr>
            <p:cNvPr id="15" name="Picture 2" descr="http://t0.gstatic.com/images?q=tbn:ANd9GcQh-pGob64C-EQ1jf5Xi9lx7mQ1iyVKU_cxyEU_vEBnqVYBvg1sB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8963" y="5334000"/>
              <a:ext cx="2261037" cy="1966120"/>
            </a:xfrm>
            <a:prstGeom prst="rect">
              <a:avLst/>
            </a:prstGeom>
            <a:noFill/>
            <a:ln w="25400">
              <a:solidFill>
                <a:srgbClr val="292915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2006163" y="5390478"/>
              <a:ext cx="1295400" cy="360767"/>
            </a:xfrm>
            <a:prstGeom prst="rect">
              <a:avLst/>
            </a:prstGeom>
            <a:solidFill>
              <a:srgbClr val="336600">
                <a:alpha val="85000"/>
              </a:srgbClr>
            </a:solidFill>
          </p:spPr>
          <p:txBody>
            <a:bodyPr wrap="square" lIns="98193" tIns="49099" rIns="98193" bIns="49099">
              <a:spAutoFit/>
            </a:bodyPr>
            <a:lstStyle/>
            <a:p>
              <a:r>
                <a:rPr lang="en-US" sz="1700" dirty="0" smtClean="0">
                  <a:solidFill>
                    <a:srgbClr val="FFFFFF"/>
                  </a:solidFill>
                  <a:latin typeface="Calibri" pitchFamily="34" charset="0"/>
                </a:rPr>
                <a:t>Squash Bug</a:t>
              </a:r>
              <a:endParaRPr lang="en-US" sz="17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" y="838201"/>
            <a:ext cx="9906000" cy="2438400"/>
            <a:chOff x="76200" y="2209800"/>
            <a:chExt cx="9906000" cy="2438400"/>
          </a:xfrm>
        </p:grpSpPr>
        <p:pic>
          <p:nvPicPr>
            <p:cNvPr id="18" name="Picture 17" descr="IMG_439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" y="2209800"/>
              <a:ext cx="3225800" cy="2419350"/>
            </a:xfrm>
            <a:prstGeom prst="rect">
              <a:avLst/>
            </a:prstGeom>
            <a:ln w="25400">
              <a:solidFill>
                <a:srgbClr val="3B3A1D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2057400" y="3949623"/>
              <a:ext cx="1295400" cy="622377"/>
            </a:xfrm>
            <a:prstGeom prst="rect">
              <a:avLst/>
            </a:prstGeom>
          </p:spPr>
          <p:txBody>
            <a:bodyPr wrap="square" lIns="36576" tIns="49099" rIns="36576" bIns="49099">
              <a:spAutoFit/>
            </a:bodyPr>
            <a:lstStyle/>
            <a:p>
              <a:pPr algn="ctr"/>
              <a:r>
                <a:rPr lang="en-US" sz="1700" dirty="0" smtClean="0">
                  <a:solidFill>
                    <a:srgbClr val="FFFFFF"/>
                  </a:solidFill>
                  <a:latin typeface="Calibri" pitchFamily="34" charset="0"/>
                </a:rPr>
                <a:t>Blue Hubbard squash</a:t>
              </a:r>
              <a:endParaRPr lang="en-US" sz="17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20" name="Picture 19" descr="IMG_2317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3600" y="2209800"/>
              <a:ext cx="3225800" cy="2419350"/>
            </a:xfrm>
            <a:prstGeom prst="rect">
              <a:avLst/>
            </a:prstGeom>
            <a:ln w="25400">
              <a:solidFill>
                <a:srgbClr val="3B3A1D"/>
              </a:solidFill>
            </a:ln>
          </p:spPr>
        </p:pic>
        <p:pic>
          <p:nvPicPr>
            <p:cNvPr id="21" name="Picture 20" descr="IMG_3897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1000" y="2209800"/>
              <a:ext cx="3251200" cy="2438400"/>
            </a:xfrm>
            <a:prstGeom prst="rect">
              <a:avLst/>
            </a:prstGeom>
            <a:ln w="25400">
              <a:solidFill>
                <a:srgbClr val="3B3A1D"/>
              </a:solidFill>
            </a:ln>
          </p:spPr>
        </p:pic>
      </p:grp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371600" y="3352800"/>
            <a:ext cx="7315200" cy="914400"/>
          </a:xfrm>
          <a:prstGeom prst="rect">
            <a:avLst/>
          </a:prstGeom>
          <a:solidFill>
            <a:srgbClr val="FFE285"/>
          </a:solidFill>
          <a:ln w="25400">
            <a:solidFill>
              <a:srgbClr val="0000A4"/>
            </a:solidFill>
            <a:miter lim="800000"/>
            <a:headEnd/>
            <a:tailEnd/>
          </a:ln>
        </p:spPr>
        <p:txBody>
          <a:bodyPr vert="horz" wrap="square" lIns="36576" tIns="18288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66578">
              <a:lnSpc>
                <a:spcPct val="95000"/>
              </a:lnSpc>
              <a:spcAft>
                <a:spcPts val="0"/>
              </a:spcAft>
              <a:buClr>
                <a:srgbClr val="37361B"/>
              </a:buClr>
              <a:buSzPct val="80000"/>
              <a:defRPr/>
            </a:pPr>
            <a:r>
              <a:rPr lang="en-US" sz="32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Very attractive to adult cucumber beetles</a:t>
            </a:r>
          </a:p>
          <a:p>
            <a:pPr algn="ctr" defTabSz="966578">
              <a:lnSpc>
                <a:spcPct val="95000"/>
              </a:lnSpc>
              <a:spcAft>
                <a:spcPts val="0"/>
              </a:spcAft>
              <a:buClr>
                <a:srgbClr val="37361B"/>
              </a:buClr>
              <a:buSzPct val="80000"/>
              <a:defRPr/>
            </a:pPr>
            <a:r>
              <a:rPr lang="en-US" sz="3200" u="sng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Not susceptible</a:t>
            </a:r>
            <a:r>
              <a:rPr lang="en-US" sz="32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to bacterial wilt</a:t>
            </a:r>
            <a:endParaRPr lang="en-US" sz="3200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-42000"/>
            <a:ext cx="8686800" cy="65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lIns="96658" tIns="48329" rIns="96658" bIns="48329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Calibri" pitchFamily="34" charset="0"/>
              </a:rPr>
              <a:t>Blue Hubbard squash: An excellent trap crop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1" descr="F:\MASTER -LU pictures\2013 Trap Cropping Carver\IMG_3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8" y="533401"/>
            <a:ext cx="9549525" cy="7162800"/>
          </a:xfrm>
          <a:prstGeom prst="rect">
            <a:avLst/>
          </a:prstGeom>
          <a:noFill/>
        </p:spPr>
      </p:pic>
      <p:sp>
        <p:nvSpPr>
          <p:cNvPr id="72" name="Rectangle 71"/>
          <p:cNvSpPr/>
          <p:nvPr/>
        </p:nvSpPr>
        <p:spPr>
          <a:xfrm>
            <a:off x="0" y="0"/>
            <a:ext cx="10058400" cy="1708160"/>
          </a:xfrm>
          <a:prstGeom prst="rect">
            <a:avLst/>
          </a:prstGeom>
          <a:solidFill>
            <a:srgbClr val="FFE285"/>
          </a:solidFill>
        </p:spPr>
        <p:txBody>
          <a:bodyPr wrap="square" lIns="36576" rIns="36576">
            <a:spAutoFit/>
          </a:bodyPr>
          <a:lstStyle/>
          <a:p>
            <a:pPr marL="566738" lvl="0" indent="-566738">
              <a:spcAft>
                <a:spcPts val="1200"/>
              </a:spcAft>
              <a:defRPr/>
            </a:pPr>
            <a:r>
              <a:rPr lang="en-US" sz="3600" b="1" kern="0" dirty="0" smtClean="0">
                <a:solidFill>
                  <a:srgbClr val="00007D">
                    <a:lumMod val="75000"/>
                  </a:srgbClr>
                </a:solidFill>
                <a:latin typeface="Calibri" pitchFamily="34" charset="0"/>
              </a:rPr>
              <a:t>2013 – 2014 Approach: </a:t>
            </a:r>
          </a:p>
          <a:p>
            <a:pPr marL="566738" lvl="0" indent="-2762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700" kern="0" dirty="0" smtClean="0">
                <a:solidFill>
                  <a:srgbClr val="00007D">
                    <a:lumMod val="75000"/>
                  </a:srgbClr>
                </a:solidFill>
                <a:latin typeface="Calibri" pitchFamily="34" charset="0"/>
              </a:rPr>
              <a:t>Trap Crop plants located at the row ends</a:t>
            </a:r>
          </a:p>
          <a:p>
            <a:pPr marL="566738" lvl="0" indent="-2762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700" u="sng" kern="0" dirty="0" smtClean="0">
                <a:solidFill>
                  <a:srgbClr val="00007D">
                    <a:lumMod val="75000"/>
                  </a:srgbClr>
                </a:solidFill>
                <a:latin typeface="Calibri" pitchFamily="34" charset="0"/>
              </a:rPr>
              <a:t>8</a:t>
            </a:r>
            <a:r>
              <a:rPr lang="en-US" sz="2700" kern="0" dirty="0" smtClean="0">
                <a:solidFill>
                  <a:srgbClr val="00007D">
                    <a:lumMod val="75000"/>
                  </a:srgbClr>
                </a:solidFill>
                <a:latin typeface="Calibri" pitchFamily="34" charset="0"/>
              </a:rPr>
              <a:t> trap crops per row protected </a:t>
            </a:r>
            <a:r>
              <a:rPr lang="en-US" sz="2700" u="sng" kern="0" dirty="0" smtClean="0">
                <a:solidFill>
                  <a:srgbClr val="00007D">
                    <a:lumMod val="75000"/>
                  </a:srgbClr>
                </a:solidFill>
                <a:latin typeface="Calibri" pitchFamily="34" charset="0"/>
              </a:rPr>
              <a:t>70 </a:t>
            </a:r>
            <a:r>
              <a:rPr lang="en-US" sz="2700" kern="0" dirty="0" smtClean="0">
                <a:solidFill>
                  <a:srgbClr val="00007D">
                    <a:lumMod val="75000"/>
                  </a:srgbClr>
                </a:solidFill>
                <a:latin typeface="Calibri" pitchFamily="34" charset="0"/>
              </a:rPr>
              <a:t>Zephyr squash plants (cash crop)</a:t>
            </a:r>
          </a:p>
        </p:txBody>
      </p:sp>
      <p:sp>
        <p:nvSpPr>
          <p:cNvPr id="74" name="Down Arrow 73"/>
          <p:cNvSpPr/>
          <p:nvPr/>
        </p:nvSpPr>
        <p:spPr bwMode="auto">
          <a:xfrm rot="10800000">
            <a:off x="1143001" y="1600201"/>
            <a:ext cx="533400" cy="6096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Down Arrow 74"/>
          <p:cNvSpPr/>
          <p:nvPr/>
        </p:nvSpPr>
        <p:spPr bwMode="auto">
          <a:xfrm rot="12737166">
            <a:off x="7753345" y="1384152"/>
            <a:ext cx="342925" cy="259571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8" name="Picture 77" descr="lu logoblueDigby0820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5"/>
            <a:ext cx="1905000" cy="553620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 bwMode="auto">
          <a:xfrm>
            <a:off x="609600" y="2209801"/>
            <a:ext cx="5105400" cy="3810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28600" y="1946635"/>
            <a:ext cx="5257800" cy="336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3" tIns="45717" rIns="36573" bIns="45717" anchor="ctr">
            <a:spAutoFit/>
          </a:bodyPr>
          <a:lstStyle/>
          <a:p>
            <a:pPr marL="231759" indent="-231759">
              <a:spcAft>
                <a:spcPts val="2000"/>
              </a:spcAft>
              <a:buSzPct val="80000"/>
              <a:buFont typeface="Wingdings" pitchFamily="2" charset="2"/>
              <a:buChar char="Ø"/>
            </a:pPr>
            <a:r>
              <a:rPr lang="en-US" sz="2800" dirty="0">
                <a:solidFill>
                  <a:srgbClr val="3B3A1D"/>
                </a:solidFill>
                <a:latin typeface="Calibri" pitchFamily="34" charset="0"/>
                <a:cs typeface="Calibri" pitchFamily="34" charset="0"/>
              </a:rPr>
              <a:t>Functions by concentrating and  killing the pest in the border area, while reducing pest numbers on the unsprayed cash crop</a:t>
            </a:r>
          </a:p>
          <a:p>
            <a:pPr marL="231759" indent="-231759">
              <a:spcAft>
                <a:spcPts val="2000"/>
              </a:spcAft>
              <a:buSzPct val="80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A4"/>
                </a:solidFill>
                <a:latin typeface="Calibri" pitchFamily="34" charset="0"/>
                <a:cs typeface="Calibri" pitchFamily="34" charset="0"/>
              </a:rPr>
              <a:t>Plant species or cultivar used needs to be more attractive to pest than crop is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4876800" y="1219208"/>
            <a:ext cx="5204630" cy="5705269"/>
            <a:chOff x="4876800" y="1219199"/>
            <a:chExt cx="5204630" cy="5705268"/>
          </a:xfrm>
        </p:grpSpPr>
        <p:grpSp>
          <p:nvGrpSpPr>
            <p:cNvPr id="3" name="Group 19"/>
            <p:cNvGrpSpPr/>
            <p:nvPr/>
          </p:nvGrpSpPr>
          <p:grpSpPr>
            <a:xfrm>
              <a:off x="4876800" y="1428690"/>
              <a:ext cx="5204630" cy="5495777"/>
              <a:chOff x="-154568" y="1828800"/>
              <a:chExt cx="5056565" cy="5427140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838200" y="1828800"/>
                <a:ext cx="3352800" cy="4114800"/>
              </a:xfrm>
              <a:prstGeom prst="rect">
                <a:avLst/>
              </a:prstGeom>
              <a:solidFill>
                <a:srgbClr val="669900"/>
              </a:solidFill>
              <a:ln w="19050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35" eaLnBrk="0" hangingPunct="0"/>
                <a:endParaRPr lang="en-US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 rot="5400000">
                <a:off x="1447800" y="6019800"/>
                <a:ext cx="533400" cy="381000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-154568" y="6496109"/>
                <a:ext cx="5056565" cy="75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0000A4"/>
                    </a:solidFill>
                    <a:latin typeface="Calibri" pitchFamily="34" charset="0"/>
                  </a:rPr>
                  <a:t>Perimeter trap crop (Blue Hubbard squash)</a:t>
                </a:r>
              </a:p>
              <a:p>
                <a:pPr algn="ctr"/>
                <a:r>
                  <a:rPr lang="en-US" sz="2200" b="1" dirty="0">
                    <a:solidFill>
                      <a:srgbClr val="C00000"/>
                    </a:solidFill>
                    <a:latin typeface="Calibri" pitchFamily="34" charset="0"/>
                  </a:rPr>
                  <a:t>= 20%  (usually sprayed)</a:t>
                </a:r>
              </a:p>
            </p:txBody>
          </p:sp>
        </p:grp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37012" y="5333999"/>
              <a:ext cx="400326" cy="428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32612" y="3047999"/>
              <a:ext cx="400326" cy="428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32612" y="4952999"/>
              <a:ext cx="400326" cy="428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32612" y="3809999"/>
              <a:ext cx="400326" cy="428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3412" y="5333999"/>
              <a:ext cx="400326" cy="428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6012" y="2057399"/>
              <a:ext cx="400326" cy="428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61012" y="1219199"/>
              <a:ext cx="400326" cy="428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08812" y="2438399"/>
              <a:ext cx="400326" cy="428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6012" y="4648199"/>
              <a:ext cx="400326" cy="428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38"/>
            <p:cNvSpPr/>
            <p:nvPr/>
          </p:nvSpPr>
          <p:spPr>
            <a:xfrm>
              <a:off x="6944862" y="3079295"/>
              <a:ext cx="1360938" cy="6463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Calibri" pitchFamily="34" charset="0"/>
                </a:rPr>
                <a:t>Cash crop</a:t>
              </a:r>
            </a:p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Calibri" pitchFamily="34" charset="0"/>
                </a:rPr>
                <a:t>(unsprayed)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0" name="Picture 19" descr="DSC_0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2869" y="10"/>
            <a:ext cx="10478585" cy="7315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6200" y="11136"/>
            <a:ext cx="4669035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Lincoln University </a:t>
            </a:r>
          </a:p>
          <a:p>
            <a:r>
              <a:rPr lang="en-US" sz="2600" b="1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George Washington Carver Farm</a:t>
            </a:r>
            <a:endParaRPr lang="en-US" sz="2600" b="1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362200" y="4648209"/>
            <a:ext cx="6172200" cy="266699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0251" y="0"/>
            <a:ext cx="10148651" cy="7182198"/>
            <a:chOff x="1133671" y="2235199"/>
            <a:chExt cx="6737925" cy="4470401"/>
          </a:xfrm>
        </p:grpSpPr>
        <p:pic>
          <p:nvPicPr>
            <p:cNvPr id="3" name="Picture 2" descr="DSC_061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2235200"/>
              <a:ext cx="6705600" cy="447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133671" y="2235199"/>
              <a:ext cx="6737925" cy="2586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8288" rIns="18288" rtlCol="0">
              <a:spAutoFit/>
            </a:bodyPr>
            <a:lstStyle/>
            <a:p>
              <a:r>
                <a:rPr lang="en-US" sz="2100" b="1" dirty="0" smtClean="0">
                  <a:solidFill>
                    <a:srgbClr val="0000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Integrating trap cropping with cover crops for weed suppression and enhanced pollination</a:t>
              </a:r>
              <a:endParaRPr lang="en-US" sz="2100" b="1" dirty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2" y="6096000"/>
            <a:ext cx="243839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18288" rIns="18288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Buckwheat cover crop to suppress weeds and enhance pollinators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6254282"/>
            <a:ext cx="22098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18288" rIns="18288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Sorghum/</a:t>
            </a:r>
            <a:r>
              <a:rPr lang="en-US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sudan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grass for weed suppression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982720"/>
            <a:ext cx="198120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18288" rIns="18288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Zucchini cash crop with Blue Hubbard as trap crop at row ends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3200400" cy="6163226"/>
          </a:xfrm>
          <a:prstGeom prst="rect">
            <a:avLst/>
          </a:prstGeom>
        </p:spPr>
        <p:txBody>
          <a:bodyPr wrap="square" lIns="9144" rIns="9144">
            <a:spAutoFit/>
          </a:bodyPr>
          <a:lstStyle/>
          <a:p>
            <a:pPr marL="58738" lvl="0" algn="ctr">
              <a:spcAft>
                <a:spcPts val="2000"/>
              </a:spcAft>
              <a:buSzPct val="100000"/>
            </a:pPr>
            <a:r>
              <a:rPr lang="en-US" sz="2650" b="1" kern="0" dirty="0">
                <a:solidFill>
                  <a:srgbClr val="0000CC"/>
                </a:solidFill>
                <a:latin typeface="Calibri" pitchFamily="34" charset="0"/>
              </a:rPr>
              <a:t>Red </a:t>
            </a:r>
            <a:r>
              <a:rPr lang="en-US" sz="2650" b="1" kern="0" dirty="0" err="1">
                <a:solidFill>
                  <a:srgbClr val="0000CC"/>
                </a:solidFill>
                <a:latin typeface="Calibri" pitchFamily="34" charset="0"/>
              </a:rPr>
              <a:t>Kuri</a:t>
            </a:r>
            <a:r>
              <a:rPr lang="en-US" sz="2650" b="1" kern="0" dirty="0">
                <a:solidFill>
                  <a:srgbClr val="0000CC"/>
                </a:solidFill>
                <a:latin typeface="Calibri" pitchFamily="34" charset="0"/>
              </a:rPr>
              <a:t> Hubbard: </a:t>
            </a:r>
          </a:p>
          <a:p>
            <a:pPr marL="58738" lvl="0" algn="ctr">
              <a:spcAft>
                <a:spcPts val="2000"/>
              </a:spcAft>
              <a:buSzPct val="100000"/>
            </a:pPr>
            <a:r>
              <a:rPr lang="en-US" sz="2650" kern="0" dirty="0">
                <a:solidFill>
                  <a:srgbClr val="0000CC"/>
                </a:solidFill>
                <a:latin typeface="Calibri" pitchFamily="34" charset="0"/>
              </a:rPr>
              <a:t>Performed equally well, or better than, </a:t>
            </a:r>
            <a:r>
              <a:rPr lang="en-US" sz="2650" b="1" kern="0" dirty="0">
                <a:solidFill>
                  <a:srgbClr val="0000CC"/>
                </a:solidFill>
                <a:latin typeface="Calibri" pitchFamily="34" charset="0"/>
              </a:rPr>
              <a:t>Blue Hubbard </a:t>
            </a:r>
            <a:r>
              <a:rPr lang="en-US" sz="2650" kern="0" dirty="0">
                <a:solidFill>
                  <a:srgbClr val="0000CC"/>
                </a:solidFill>
                <a:latin typeface="Calibri" pitchFamily="34" charset="0"/>
              </a:rPr>
              <a:t>and Buttercup squash </a:t>
            </a:r>
          </a:p>
          <a:p>
            <a:pPr marL="58738" lvl="0" algn="ctr">
              <a:spcAft>
                <a:spcPts val="2000"/>
              </a:spcAft>
              <a:buSzPct val="100000"/>
            </a:pPr>
            <a:r>
              <a:rPr lang="en-US" sz="2650" kern="0" dirty="0" smtClean="0">
                <a:solidFill>
                  <a:srgbClr val="0000CC"/>
                </a:solidFill>
                <a:latin typeface="Calibri" pitchFamily="34" charset="0"/>
              </a:rPr>
              <a:t>Most insect pests (squash bugs, spotted and stripped cucumber beetles) were found in trap crop plants</a:t>
            </a:r>
          </a:p>
          <a:p>
            <a:pPr marL="58738" lvl="0" algn="ctr">
              <a:spcAft>
                <a:spcPts val="0"/>
              </a:spcAft>
              <a:buSzPct val="100000"/>
            </a:pPr>
            <a:r>
              <a:rPr lang="en-US" sz="2650" b="1" kern="0" dirty="0" smtClean="0">
                <a:solidFill>
                  <a:srgbClr val="FF0000"/>
                </a:solidFill>
                <a:latin typeface="Calibri" pitchFamily="34" charset="0"/>
              </a:rPr>
              <a:t>CASH CROPS </a:t>
            </a:r>
          </a:p>
          <a:p>
            <a:pPr marL="58738" lvl="0" algn="ctr">
              <a:spcAft>
                <a:spcPts val="2000"/>
              </a:spcAft>
              <a:buSzPct val="100000"/>
            </a:pPr>
            <a:r>
              <a:rPr lang="en-US" sz="2650" b="1" u="sng" kern="0" dirty="0" smtClean="0">
                <a:solidFill>
                  <a:srgbClr val="FF0000"/>
                </a:solidFill>
                <a:latin typeface="Calibri" pitchFamily="34" charset="0"/>
              </a:rPr>
              <a:t>NOT SPRAYED</a:t>
            </a:r>
          </a:p>
        </p:txBody>
      </p:sp>
      <p:pic>
        <p:nvPicPr>
          <p:cNvPr id="3" name="Picture 2" descr="lu logoblueDigby0820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4"/>
            <a:ext cx="1676400" cy="4871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" y="1"/>
            <a:ext cx="4952999" cy="630942"/>
          </a:xfrm>
          <a:prstGeom prst="rect">
            <a:avLst/>
          </a:prstGeom>
          <a:solidFill>
            <a:schemeClr val="bg1"/>
          </a:solidFill>
        </p:spPr>
        <p:txBody>
          <a:bodyPr wrap="square" lIns="9144" rIns="9144">
            <a:spAutoFit/>
          </a:bodyPr>
          <a:lstStyle/>
          <a:p>
            <a:r>
              <a:rPr lang="en-US" sz="3500" b="1" kern="0" dirty="0" smtClean="0">
                <a:solidFill>
                  <a:srgbClr val="00007D">
                    <a:lumMod val="75000"/>
                  </a:srgbClr>
                </a:solidFill>
                <a:latin typeface="Calibri" pitchFamily="34" charset="0"/>
              </a:rPr>
              <a:t>2012-2014: Overall results</a:t>
            </a:r>
            <a:endParaRPr lang="en-US" sz="35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52800" y="762004"/>
            <a:ext cx="6324600" cy="6324601"/>
            <a:chOff x="3048000" y="533400"/>
            <a:chExt cx="6781800" cy="6705600"/>
          </a:xfrm>
        </p:grpSpPr>
        <p:pic>
          <p:nvPicPr>
            <p:cNvPr id="90114" name="Picture 2" descr="F:\MASTER -LU pictures\May-Oct 2013 Field Work - for sorting\DSC_056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533400"/>
              <a:ext cx="3154680" cy="2103120"/>
            </a:xfrm>
            <a:prstGeom prst="rect">
              <a:avLst/>
            </a:prstGeom>
            <a:noFill/>
          </p:spPr>
        </p:pic>
        <p:pic>
          <p:nvPicPr>
            <p:cNvPr id="90115" name="Picture 3" descr="F:\MASTER -LU pictures\May-Oct 2013 Field Work - for sorting\DSC_058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53400" y="2743200"/>
              <a:ext cx="1676400" cy="2514600"/>
            </a:xfrm>
            <a:prstGeom prst="rect">
              <a:avLst/>
            </a:prstGeom>
            <a:noFill/>
          </p:spPr>
        </p:pic>
        <p:pic>
          <p:nvPicPr>
            <p:cNvPr id="90116" name="Picture 4" descr="F:\MASTER -LU pictures\May-Oct 2013 Field Work - for sorting\DSC_063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0" y="4953000"/>
              <a:ext cx="3154680" cy="2103120"/>
            </a:xfrm>
            <a:prstGeom prst="rect">
              <a:avLst/>
            </a:prstGeom>
            <a:noFill/>
          </p:spPr>
        </p:pic>
        <p:pic>
          <p:nvPicPr>
            <p:cNvPr id="90117" name="Picture 5" descr="F:\MASTER -LU pictures\May-Oct 2013 Field Work - for sorting\DSC_061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0" y="533400"/>
              <a:ext cx="3154680" cy="2103120"/>
            </a:xfrm>
            <a:prstGeom prst="rect">
              <a:avLst/>
            </a:prstGeom>
            <a:noFill/>
          </p:spPr>
        </p:pic>
        <p:pic>
          <p:nvPicPr>
            <p:cNvPr id="90118" name="Picture 6" descr="F:\MASTER -LU pictures\May-Oct 2013 Field Work - for sorting\DSC_060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48000" y="2743200"/>
              <a:ext cx="3154680" cy="2103120"/>
            </a:xfrm>
            <a:prstGeom prst="rect">
              <a:avLst/>
            </a:prstGeom>
            <a:noFill/>
          </p:spPr>
        </p:pic>
        <p:pic>
          <p:nvPicPr>
            <p:cNvPr id="90119" name="Picture 7" descr="F:\MASTER -LU pictures\May-Oct 2013 Field Work - for sorting\DSC_0575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24600" y="2743200"/>
              <a:ext cx="1676400" cy="2514600"/>
            </a:xfrm>
            <a:prstGeom prst="rect">
              <a:avLst/>
            </a:prstGeom>
            <a:noFill/>
          </p:spPr>
        </p:pic>
        <p:pic>
          <p:nvPicPr>
            <p:cNvPr id="90120" name="Picture 8" descr="F:\MASTER -LU pictures\May-Oct 2013 Field Work - for sorting\DSC_0559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05600" y="5334000"/>
              <a:ext cx="2857500" cy="1905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u logoblueDigby0820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5"/>
            <a:ext cx="1905000" cy="5536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"/>
            <a:ext cx="35814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66738" lvl="0" indent="-566738">
              <a:spcAft>
                <a:spcPts val="1200"/>
              </a:spcAft>
              <a:defRPr/>
            </a:pPr>
            <a:r>
              <a:rPr lang="en-US" sz="3600" b="1" kern="0" dirty="0" smtClean="0">
                <a:solidFill>
                  <a:srgbClr val="00007D">
                    <a:lumMod val="75000"/>
                  </a:srgbClr>
                </a:solidFill>
                <a:latin typeface="Calibri" pitchFamily="34" charset="0"/>
              </a:rPr>
              <a:t>On-farm research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6400" y="1219200"/>
            <a:ext cx="7312631" cy="5244777"/>
            <a:chOff x="2440969" y="3733800"/>
            <a:chExt cx="5715000" cy="3339773"/>
          </a:xfrm>
        </p:grpSpPr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0969" y="3733800"/>
              <a:ext cx="5715000" cy="3339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5791200" y="5385816"/>
              <a:ext cx="480927" cy="1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79205" y="2410253"/>
            <a:ext cx="482619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48329" rIns="9144" bIns="48329" numCol="1" anchor="t" anchorCtr="0" compatLnSpc="1">
            <a:prstTxWarp prst="textNoShape">
              <a:avLst/>
            </a:prstTxWarp>
          </a:bodyPr>
          <a:lstStyle/>
          <a:p>
            <a:pPr marL="284163" indent="-168275">
              <a:spcAft>
                <a:spcPts val="1200"/>
              </a:spcAft>
              <a:buSzPct val="80000"/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3B3A1D"/>
                </a:solidFill>
                <a:latin typeface="Calibri" pitchFamily="34" charset="0"/>
              </a:rPr>
              <a:t>Jose Fonseca has fully adopted the trap cropping approach for four years in a row (2011-2014)</a:t>
            </a:r>
          </a:p>
          <a:p>
            <a:pPr marL="284163" indent="-168275">
              <a:spcAft>
                <a:spcPts val="1200"/>
              </a:spcAft>
              <a:buSzPct val="80000"/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0099"/>
                </a:solidFill>
                <a:latin typeface="Calibri" pitchFamily="34" charset="0"/>
              </a:rPr>
              <a:t>He has not applied any insecticide to his cucurbits since 2012 (had a 90% reduction in 2011)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15883"/>
            <a:ext cx="9296400" cy="1136721"/>
          </a:xfrm>
          <a:prstGeom prst="rect">
            <a:avLst/>
          </a:prstGeom>
          <a:solidFill>
            <a:srgbClr val="FFEDB3"/>
          </a:solidFill>
          <a:ln w="38100">
            <a:solidFill>
              <a:srgbClr val="C00000"/>
            </a:solidFill>
          </a:ln>
        </p:spPr>
        <p:txBody>
          <a:bodyPr wrap="square" lIns="9144" tIns="18288" rIns="9144" bIns="18288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2600" b="1" i="1" dirty="0" smtClean="0">
                <a:solidFill>
                  <a:srgbClr val="CC3300"/>
                </a:solidFill>
                <a:latin typeface="Calibri" pitchFamily="34" charset="0"/>
              </a:rPr>
              <a:t>“I became convinced that trap cropping is effective, very simple, and cheap”  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CC3300"/>
                </a:solidFill>
                <a:latin typeface="Calibri" pitchFamily="34" charset="0"/>
              </a:rPr>
              <a:t> Jose Fonseca (Home-Grown Produce, St. Charles, MO)</a:t>
            </a:r>
            <a:endParaRPr lang="en-US" sz="2000" dirty="0">
              <a:solidFill>
                <a:srgbClr val="CC33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00" y="5739745"/>
            <a:ext cx="9067800" cy="1118255"/>
          </a:xfrm>
          <a:prstGeom prst="rect">
            <a:avLst/>
          </a:prstGeom>
          <a:solidFill>
            <a:srgbClr val="FFEDB3"/>
          </a:solidFill>
          <a:ln w="25400">
            <a:solidFill>
              <a:srgbClr val="C00000"/>
            </a:solidFill>
          </a:ln>
        </p:spPr>
        <p:txBody>
          <a:bodyPr wrap="square" lIns="9144" rIns="9144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Phone call made on 10.30.13</a:t>
            </a:r>
          </a:p>
          <a:p>
            <a:pPr algn="ctr">
              <a:spcAft>
                <a:spcPts val="800"/>
              </a:spcAft>
            </a:pPr>
            <a:r>
              <a:rPr lang="en-US" sz="2000" i="1" dirty="0" smtClean="0">
                <a:solidFill>
                  <a:srgbClr val="C00000"/>
                </a:solidFill>
                <a:latin typeface="Calibri" pitchFamily="34" charset="0"/>
              </a:rPr>
              <a:t>“It worked great in 2013; proof that it works is that in one section of the farm I forgot to plant Blue Hubbard squash and squash bugs killed all my plants”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9" name="Picture 8" descr="IMG_1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7458" y="2057400"/>
            <a:ext cx="4293742" cy="3220307"/>
          </a:xfrm>
          <a:prstGeom prst="rect">
            <a:avLst/>
          </a:prstGeom>
          <a:ln w="25400">
            <a:solidFill>
              <a:schemeClr val="accent1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BDBE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BDBE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0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INCLUDENONRESPONDERS" val="False"/>
  <p:tag name="SAVECSVWITHSESSION" val="Fals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VERSION" val="5"/>
  <p:tag name="TPFULLVERSION" val="5.4.1.2"/>
  <p:tag name="PPTVERSION" val="12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375</Words>
  <Application>Microsoft Office PowerPoint</Application>
  <PresentationFormat>Custom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Wingdings</vt:lpstr>
      <vt:lpstr>Pixel</vt:lpstr>
      <vt:lpstr>1_Pixel</vt:lpstr>
      <vt:lpstr>13_Pixel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Tomato IPM</dc:title>
  <dc:creator/>
  <cp:lastModifiedBy/>
  <cp:revision>1</cp:revision>
  <dcterms:created xsi:type="dcterms:W3CDTF">2010-09-09T16:04:44Z</dcterms:created>
  <dcterms:modified xsi:type="dcterms:W3CDTF">2016-01-23T14:32:15Z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1325588</vt:lpwstr>
  </property>
  <property fmtid="{D5CDD505-2E9C-101B-9397-08002B2CF9AE}" pid="3" name="NXPowerLiteVersion">
    <vt:lpwstr>D3.7.5</vt:lpwstr>
  </property>
</Properties>
</file>