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Lst>
  <p:sldSz cy="6858000" cx="9144000"/>
  <p:notesSz cx="6858000" cy="9144000"/>
  <p:embeddedFontLst>
    <p:embeddedFont>
      <p:font typeface="Roboto"/>
      <p:regular r:id="rId58"/>
      <p:bold r:id="rId59"/>
      <p:italic r:id="rId60"/>
      <p:boldItalic r:id="rId61"/>
    </p:embeddedFont>
    <p:embeddedFont>
      <p:font typeface="Open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1E16194-D456-4A16-9B5C-D808769F939C}">
  <a:tblStyle styleId="{B1E16194-D456-4A16-9B5C-D808769F939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OpenSans-regular.fntdata"/><Relationship Id="rId61" Type="http://schemas.openxmlformats.org/officeDocument/2006/relationships/font" Target="fonts/Roboto-boldItalic.fntdata"/><Relationship Id="rId20" Type="http://schemas.openxmlformats.org/officeDocument/2006/relationships/slide" Target="slides/slide14.xml"/><Relationship Id="rId64" Type="http://schemas.openxmlformats.org/officeDocument/2006/relationships/font" Target="fonts/OpenSans-italic.fntdata"/><Relationship Id="rId63" Type="http://schemas.openxmlformats.org/officeDocument/2006/relationships/font" Target="fonts/OpenSans-bold.fntdata"/><Relationship Id="rId22" Type="http://schemas.openxmlformats.org/officeDocument/2006/relationships/slide" Target="slides/slide16.xml"/><Relationship Id="rId21" Type="http://schemas.openxmlformats.org/officeDocument/2006/relationships/slide" Target="slides/slide15.xml"/><Relationship Id="rId65" Type="http://schemas.openxmlformats.org/officeDocument/2006/relationships/font" Target="fonts/OpenSans-boldItalic.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Roboto-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Roboto-bold.fntdata"/><Relationship Id="rId14" Type="http://schemas.openxmlformats.org/officeDocument/2006/relationships/slide" Target="slides/slide8.xml"/><Relationship Id="rId58" Type="http://schemas.openxmlformats.org/officeDocument/2006/relationships/font" Target="fonts/Roboto-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0c24bba57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10c24bba578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bce71a6b71_0_3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bce71a6b71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Whereas riparian rights are user rights, a landowner an actually own water as well.  Ownership of water applies to diffuse flow, or sheet flow, where water flows across the land, not in a channel, from precipitation.  A landowner is free to capture this water and may deny it to down-drainage landowners.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Likewise, floodwater that overflows natural banks also generally belongs to the landowner who suffers it, and some states allow capture of floodwater.  A landowner can own the water in an artificial channel, so long as it does not support riparian rights downstream.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landowner may also capture ownership of percolating groundwater, so long as it is not the feed source for a natural watercourse</a:t>
            </a:r>
            <a:endParaRPr/>
          </a:p>
        </p:txBody>
      </p:sp>
      <p:sp>
        <p:nvSpPr>
          <p:cNvPr id="154" name="Google Shape;154;g2bce71a6b71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ce71a6b71_0_3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bce71a6b71_0_3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riparian jurisdictions runoff is subject to one of three rules; the civil law rule, the common enemy rule, or reasonable use. The civil law rule requires that a landowner not change the natural flow of runoff.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Under the </a:t>
            </a:r>
            <a:r>
              <a:rPr b="1" lang="en-US" sz="1200">
                <a:solidFill>
                  <a:schemeClr val="dk1"/>
                </a:solidFill>
                <a:latin typeface="Calibri"/>
                <a:ea typeface="Calibri"/>
                <a:cs typeface="Calibri"/>
                <a:sym typeface="Calibri"/>
              </a:rPr>
              <a:t>common enemy </a:t>
            </a:r>
            <a:r>
              <a:rPr lang="en-US" sz="1200">
                <a:solidFill>
                  <a:schemeClr val="dk1"/>
                </a:solidFill>
                <a:latin typeface="Calibri"/>
                <a:ea typeface="Calibri"/>
                <a:cs typeface="Calibri"/>
                <a:sym typeface="Calibri"/>
              </a:rPr>
              <a:t>rule all diversions and all retentions are allowed without regard to reasonableness. In the context of retentions this is sometimes called the absolute ownership rule.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jurisdictions that apply </a:t>
            </a:r>
            <a:r>
              <a:rPr b="1" lang="en-US" sz="1200">
                <a:solidFill>
                  <a:schemeClr val="dk1"/>
                </a:solidFill>
                <a:latin typeface="Calibri"/>
                <a:ea typeface="Calibri"/>
                <a:cs typeface="Calibri"/>
                <a:sym typeface="Calibri"/>
              </a:rPr>
              <a:t>reasonable use</a:t>
            </a:r>
            <a:r>
              <a:rPr lang="en-US" sz="1200">
                <a:solidFill>
                  <a:schemeClr val="dk1"/>
                </a:solidFill>
                <a:latin typeface="Calibri"/>
                <a:ea typeface="Calibri"/>
                <a:cs typeface="Calibri"/>
                <a:sym typeface="Calibri"/>
              </a:rPr>
              <a:t>, both diversions and retentions must be reasonable. There are jurisdictions such as Virginia and North Carolina that apply the reasonable use rule to diversions and apply the absolute ownership rule to retentions.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prior appropriation jurisdictions in the Western United States, there is usually an owner of diffuse surface water. The person onto whose land precipitation falls may not have a right to use it.</a:t>
            </a:r>
            <a:endParaRPr/>
          </a:p>
          <a:p>
            <a:pPr indent="0" lvl="0" marL="0" rtl="0" algn="l">
              <a:spcBef>
                <a:spcPts val="0"/>
              </a:spcBef>
              <a:spcAft>
                <a:spcPts val="0"/>
              </a:spcAft>
              <a:buNone/>
            </a:pPr>
            <a:r>
              <a:t/>
            </a:r>
            <a:endParaRPr/>
          </a:p>
        </p:txBody>
      </p:sp>
      <p:sp>
        <p:nvSpPr>
          <p:cNvPr id="162" name="Google Shape;162;g2bce71a6b71_0_3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bd641ef4ca_0_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bd641ef4ca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bd641ef4ca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67123481c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167123481c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496ae6324d_0_1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496ae6324d_0_1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465722bbc6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465722bbc6_0_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465722bbc6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465722bbc6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465722bbc6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496ae6324d_0_3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496ae6324d_0_3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496ae6324d_0_3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950d51948d_0_1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950d51948d_0_1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2950d51948d_0_1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bce71a6b71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bce71a6b71_0_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c2ec9bd253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3c2ec9bd253_0_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bce71a6b71_0_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bce71a6b71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g2bce71a6b71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bce71a6b71_0_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bce71a6b71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bce71a6b71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c024191b4e_0_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c024191b4e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2c024191b4e_0_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950d51948d_0_26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950d51948d_0_2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950d51948d_0_2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950d51948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2950d51948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950d51948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950d51948d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950d51948d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950d51948d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950d51948d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950d51948d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950d51948d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950d51948d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2950d51948d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950d51948d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950d51948d_0_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2950d51948d_0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950d51948d_0_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950d51948d_0_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950d51948d_0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950d51948d_0_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043060f7b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c043060f7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c043060f7b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950d51948d_0_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2950d51948d_0_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2950d51948d_0_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950d51948d_0_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2950d51948d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950d51948d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950d51948d_0_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2950d51948d_0_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950d51948d_0_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bce71a6b71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bce71a6b71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bce71a6b71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950d51948d_0_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2950d51948d_0_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496ae6324d_0_20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496ae6324d_0_2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496ae6324d_0_20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7d1a8858ab_0_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27d1a8858ab_0_7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7d1a8858ab_0_7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bd641ef4ca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bd641ef4ca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g2bd641ef4ca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496ae6324d_0_2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2496ae6324d_0_2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2496ae6324d_0_2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496ae6324d_0_2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496ae6324d_0_2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496ae6324d_0_2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c043060f7b_0_1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c043060f7b_0_1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c043060f7b_0_1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950d51948d_0_1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950d51948d_0_1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2950d51948d_0_1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d1a8858ab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7d1a8858a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d1a8858ab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c063226a35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c063226a3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2c063226a3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bd641ef4ca_0_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2bd641ef4ca_0_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bd641ef4ca_0_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7d1a8858ab_0_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27d1a8858ab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7d1a8858ab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7d1a8858ab_0_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27d1a8858ab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7d1a8858ab_0_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7d1a8858ab_0_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27d1a8858ab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27d1a8858ab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7d1a8858ab_0_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27d1a8858ab_0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7d1a8858ab_0_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7d1a8858ab_0_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27d1a8858ab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7d1a8858ab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bce71a6b71_0_2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2bce71a6b71_0_2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bce71a6b71_0_2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c091f3502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c091f3502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c091f3502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bce71a6b71_0_2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2bce71a6b71_0_2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bce71a6b71_0_2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16da09c2c9f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16da09c2c9f_0_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043060f7b_0_1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043060f7b_0_1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c043060f7b_0_1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043060f7b_0_1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043060f7b_0_1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g2c043060f7b_0_18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465722bbc6_0_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465722bbc6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465722bbc6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ce71a6b71_0_3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bce71a6b71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There are two theories of riparian water rights; the natural flow theory and the reasonable use theory. The </a:t>
            </a:r>
            <a:r>
              <a:rPr b="1" lang="en-US" sz="1200">
                <a:solidFill>
                  <a:schemeClr val="dk1"/>
                </a:solidFill>
                <a:latin typeface="Calibri"/>
                <a:ea typeface="Calibri"/>
                <a:cs typeface="Calibri"/>
                <a:sym typeface="Calibri"/>
              </a:rPr>
              <a:t>reasonable use </a:t>
            </a:r>
            <a:r>
              <a:rPr lang="en-US" sz="1200">
                <a:solidFill>
                  <a:schemeClr val="dk1"/>
                </a:solidFill>
                <a:latin typeface="Calibri"/>
                <a:ea typeface="Calibri"/>
                <a:cs typeface="Calibri"/>
                <a:sym typeface="Calibri"/>
              </a:rPr>
              <a:t>theory does not distinguish the purpose to which the water is being put. It asks only whether the use of the water is reasonable under all of the circumstances. In riparian rights states, the right to use water is a correlative use. That means that is a shared resource. It is a property right; however, unlike the ownership of land that confers both a right of use and a right of possession, a riparian right confers only a right of use.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natural flow theory jurisdictions, of which there are few or none since the natural flow theory is the older, pre-industrial English common law, one was permitted to use as much water as one wished for domestic uses but was severely limited in the uses that could be made for artificial or commercial purposes. Obviously this rule was incompatible with the needs of the Industrial Revolution that was initially powered by water.</a:t>
            </a:r>
            <a:r>
              <a:rPr lang="en-US"/>
              <a:t>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system of riparian rights applies to natural watercourses, underground streams, and some springs. The system of riparian rights applies to springs that are the source of natural watercourses. For springs the determinative factor is not the source of the spring but whether or not the spring gives rise to a natural watercourse.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A natural watercourse has a well-defined channel with a bed and banks that are capable of retaining water. A natural watercourse has a flow. For seasonal streams the flow does not have to be continuous. Natural lakes are governed by the system of riparian rights. For a riparian right to attach, the landowner’s land must touch the water. A leaseholder steps into the shoes of the landowner and has the same riparian rights as the landowner for the duration of the lease. Riparian rights do not attach to diffuse surface waters that are usually created by precipitation. Riparian rights do not attach to floodwaters, water in artificial channels and ponds, or percolating groundwater.</a:t>
            </a:r>
            <a:endParaRPr/>
          </a:p>
          <a:p>
            <a:pPr indent="0" lvl="0" marL="0" rtl="0" algn="l">
              <a:spcBef>
                <a:spcPts val="0"/>
              </a:spcBef>
              <a:spcAft>
                <a:spcPts val="0"/>
              </a:spcAft>
              <a:buNone/>
            </a:pPr>
            <a:r>
              <a:t/>
            </a:r>
            <a:endParaRPr/>
          </a:p>
        </p:txBody>
      </p:sp>
      <p:sp>
        <p:nvSpPr>
          <p:cNvPr id="146" name="Google Shape;146;g2bce71a6b71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2"/>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 name="Google Shape;18;p2"/>
          <p:cNvSpPr txBox="1"/>
          <p:nvPr>
            <p:ph idx="1" type="body"/>
          </p:nvPr>
        </p:nvSpPr>
        <p:spPr>
          <a:xfrm>
            <a:off x="457200" y="3022600"/>
            <a:ext cx="8229600" cy="31035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 name="Google Shape;19;p2"/>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20" name="Google Shape;20;p2"/>
          <p:cNvPicPr preferRelativeResize="0"/>
          <p:nvPr/>
        </p:nvPicPr>
        <p:blipFill>
          <a:blip r:embed="rId2">
            <a:alphaModFix/>
          </a:blip>
          <a:stretch>
            <a:fillRect/>
          </a:stretch>
        </p:blipFill>
        <p:spPr>
          <a:xfrm>
            <a:off x="314088" y="6356352"/>
            <a:ext cx="2509363" cy="3651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11"/>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2" name="Google Shape;72;p11"/>
          <p:cNvSpPr txBox="1"/>
          <p:nvPr>
            <p:ph idx="1" type="body"/>
          </p:nvPr>
        </p:nvSpPr>
        <p:spPr>
          <a:xfrm rot="5400000">
            <a:off x="3020218" y="459581"/>
            <a:ext cx="31035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 name="Google Shape;73;p11"/>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11"/>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8" name="Google Shape;78;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9" name="Google Shape;79;p12"/>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12"/>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rgbClr val="888888"/>
              </a:buClr>
              <a:buSzPts val="2400"/>
              <a:buNone/>
              <a:defRPr>
                <a:solidFill>
                  <a:srgbClr val="888888"/>
                </a:solidFill>
              </a:defRPr>
            </a:lvl1pPr>
            <a:lvl2pPr lvl="1" algn="ctr">
              <a:spcBef>
                <a:spcPts val="480"/>
              </a:spcBef>
              <a:spcAft>
                <a:spcPts val="0"/>
              </a:spcAft>
              <a:buClr>
                <a:srgbClr val="888888"/>
              </a:buClr>
              <a:buSzPts val="24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280"/>
              </a:spcBef>
              <a:spcAft>
                <a:spcPts val="0"/>
              </a:spcAft>
              <a:buClr>
                <a:srgbClr val="888888"/>
              </a:buClr>
              <a:buSzPts val="14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4" name="Google Shape;24;p3"/>
          <p:cNvSpPr txBox="1"/>
          <p:nvPr>
            <p:ph idx="12" type="sldNum"/>
          </p:nvPr>
        </p:nvSpPr>
        <p:spPr>
          <a:xfrm>
            <a:off x="6343048" y="6356350"/>
            <a:ext cx="2343752"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1"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1"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1"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1"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1"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1"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1"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1"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1"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rPr lang="en-US"/>
              <a:t>Week 1.2:  Legal Research, Basic Citation and Case Analysis</a:t>
            </a:r>
            <a:endParaRPr/>
          </a:p>
        </p:txBody>
      </p:sp>
      <p:sp>
        <p:nvSpPr>
          <p:cNvPr id="25" name="Google Shape;25;p3"/>
          <p:cNvSpPr txBox="1"/>
          <p:nvPr>
            <p:ph idx="11" type="ftr"/>
          </p:nvPr>
        </p:nvSpPr>
        <p:spPr>
          <a:xfrm>
            <a:off x="6858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9" name="Google Shape;29;p4"/>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5"/>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5"/>
          <p:cNvSpPr txBox="1"/>
          <p:nvPr>
            <p:ph idx="1" type="body"/>
          </p:nvPr>
        </p:nvSpPr>
        <p:spPr>
          <a:xfrm>
            <a:off x="457200" y="1968500"/>
            <a:ext cx="4038600" cy="41576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4" name="Google Shape;34;p5"/>
          <p:cNvSpPr txBox="1"/>
          <p:nvPr>
            <p:ph idx="2" type="body"/>
          </p:nvPr>
        </p:nvSpPr>
        <p:spPr>
          <a:xfrm>
            <a:off x="4648200" y="1968500"/>
            <a:ext cx="4038600" cy="41576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5" name="Google Shape;35;p5"/>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5"/>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6"/>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6"/>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6"/>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7"/>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9" name="Google Shape;49;p7"/>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8"/>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8"/>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8" name="Google Shape;58;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9" name="Google Shape;59;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0" name="Google Shape;60;p9"/>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9"/>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5" name="Google Shape;65;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6" name="Google Shape;66;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7" name="Google Shape;67;p10"/>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0"/>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457200" y="3022600"/>
            <a:ext cx="8229600" cy="3103563"/>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17500" lvl="3" marL="1828800" marR="0" rtl="0" algn="l">
              <a:spcBef>
                <a:spcPts val="28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1" type="ftr"/>
          </p:nvPr>
        </p:nvSpPr>
        <p:spPr>
          <a:xfrm>
            <a:off x="457200" y="6356349"/>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CALSpowerpoint-Header.eps" id="14" name="Google Shape;14;p1"/>
          <p:cNvPicPr preferRelativeResize="0"/>
          <p:nvPr/>
        </p:nvPicPr>
        <p:blipFill rotWithShape="1">
          <a:blip r:embed="rId1">
            <a:alphaModFix/>
          </a:blip>
          <a:srcRect b="0" l="0" r="0" t="0"/>
          <a:stretch/>
        </p:blipFill>
        <p:spPr>
          <a:xfrm>
            <a:off x="0" y="-12700"/>
            <a:ext cx="9162288" cy="470186"/>
          </a:xfrm>
          <a:prstGeom prst="rect">
            <a:avLst/>
          </a:prstGeom>
          <a:noFill/>
          <a:ln>
            <a:noFill/>
          </a:ln>
        </p:spPr>
      </p:pic>
      <p:sp>
        <p:nvSpPr>
          <p:cNvPr id="15" name="Google Shape;15;p1"/>
          <p:cNvSpPr txBox="1"/>
          <p:nvPr/>
        </p:nvSpPr>
        <p:spPr>
          <a:xfrm>
            <a:off x="5791200" y="6356350"/>
            <a:ext cx="2895600" cy="3651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800">
                <a:solidFill>
                  <a:schemeClr val="dk1"/>
                </a:solidFill>
                <a:latin typeface="Calibri"/>
                <a:ea typeface="Calibri"/>
                <a:cs typeface="Calibri"/>
                <a:sym typeface="Calibri"/>
              </a:rPr>
              <a:t>www.farmlaw.ces.ncsu.edu</a:t>
            </a:r>
            <a:endParaRPr b="1" i="0" sz="18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www.law.cornell.edu/uscode/text/33/1251" TargetMode="Externa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www.law.cornell.edu/definitions/uscode.php?width=840&amp;height=800&amp;iframe=true&amp;def_id=33-USC-433941599-239171635&amp;term_occur=58&amp;term_src=title:33:chapter:26:subchapter:V:section:1362" TargetMode="External"/><Relationship Id="rId4" Type="http://schemas.openxmlformats.org/officeDocument/2006/relationships/hyperlink" Target="https://www.law.cornell.edu/definitions/uscode.php?width=840&amp;height=800&amp;iframe=true&amp;def_id=33-USC-1735486863-239171636&amp;term_occur=1&amp;term_src=title:33:chapter:26:subchapter:V:section:1362" TargetMode="External"/></Relationships>
</file>

<file path=ppt/slides/_rels/slide15.xml.rels><?xml version="1.0" encoding="UTF-8" standalone="yes"?><Relationships xmlns="http://schemas.openxmlformats.org/package/2006/relationships"><Relationship Id="rId10" Type="http://schemas.openxmlformats.org/officeDocument/2006/relationships/hyperlink" Target="https://www.law.cornell.edu/uscode/text/33/1365" TargetMode="External"/><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s://www.law.cornell.edu/cfr/text/40/part-125" TargetMode="External"/><Relationship Id="rId4" Type="http://schemas.openxmlformats.org/officeDocument/2006/relationships/hyperlink" Target="https://www.law.cornell.edu/cfr/text/40/part-130" TargetMode="External"/><Relationship Id="rId9" Type="http://schemas.openxmlformats.org/officeDocument/2006/relationships/hyperlink" Target="https://www.law.cornell.edu/cfr/text/33/part-323" TargetMode="External"/><Relationship Id="rId5" Type="http://schemas.openxmlformats.org/officeDocument/2006/relationships/hyperlink" Target="https://www.law.cornell.edu/cfr/text/40/part-401" TargetMode="External"/><Relationship Id="rId6" Type="http://schemas.openxmlformats.org/officeDocument/2006/relationships/hyperlink" Target="https://www.law.cornell.edu/cfr/text/40/part-129/subpart-A" TargetMode="External"/><Relationship Id="rId7" Type="http://schemas.openxmlformats.org/officeDocument/2006/relationships/hyperlink" Target="https://www.law.cornell.edu/cfr/text/40/part-129/subpart-A" TargetMode="External"/><Relationship Id="rId8" Type="http://schemas.openxmlformats.org/officeDocument/2006/relationships/hyperlink" Target="https://www.law.cornell.edu/cfr/text/40/part-122/subpart-C"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www.govinfo.gov/link/uscode/33/1251" TargetMode="External"/><Relationship Id="rId4" Type="http://schemas.openxmlformats.org/officeDocument/2006/relationships/hyperlink" Target="https://www.ecfr.gov/current/title-40/chapter-I/subchapter-H/part-232"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s://www.federalregister.gov/citation/39-FR-12115" TargetMode="External"/><Relationship Id="rId4" Type="http://schemas.openxmlformats.org/officeDocument/2006/relationships/hyperlink" Target="https://www.federalregister.gov/select-citation/2021/12/07/33-CFR-323.2" TargetMode="External"/><Relationship Id="rId5" Type="http://schemas.openxmlformats.org/officeDocument/2006/relationships/hyperlink" Target="https://www.govinfo.gov/link/uscode/33/1344?type=usc&amp;year=mostrecent&amp;link-type=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www.law.cornell.edu/supct/html/99-1178.ZO.html" TargetMode="External"/><Relationship Id="rId4" Type="http://schemas.openxmlformats.org/officeDocument/2006/relationships/hyperlink" Target="https://www.law.cornell.edu/supct/html/04-1034.ZS.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farmlaw.ces.ncsu.edu/" TargetMode="External"/><Relationship Id="rId4" Type="http://schemas.openxmlformats.org/officeDocument/2006/relationships/image" Target="../media/image20.png"/><Relationship Id="rId9"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12.png"/><Relationship Id="rId7" Type="http://schemas.openxmlformats.org/officeDocument/2006/relationships/image" Target="../media/image3.jp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hyperlink" Target="https://www.federalregister.gov/documents/2023/01/18/2022-28595/revised-definition-of-waters-of-the-united-stat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s://www.supremecourt.gov/opinions/22pdf/21-454_4g15.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s://www.epa.gov/system/files/documents/2023-08/Regulatory%20Text%20Changes%20to%20the%20Definition%20of%20Waters%20of%20the%20United%20States%20at%2033%20CFR%20328.3%20and%2040%20CFR%20120.2.pdf" TargetMode="External"/><Relationship Id="rId4" Type="http://schemas.openxmlformats.org/officeDocument/2006/relationships/hyperlink" Target="https://www.epa.gov/system/files/documents/2023-08/FINAL_WOTUSPublicFactSheet08292023.pd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www.epa.gov/cwa-404/clean-water-act-section-309-federal-enforcement-authority" TargetMode="External"/><Relationship Id="rId4" Type="http://schemas.openxmlformats.org/officeDocument/2006/relationships/hyperlink" Target="https://www.law.cornell.edu/topn/clean_water_act" TargetMode="External"/><Relationship Id="rId5" Type="http://schemas.openxmlformats.org/officeDocument/2006/relationships/hyperlink" Target="https://www.law.cornell.edu/topn/clean_water_act" TargetMode="External"/><Relationship Id="rId6" Type="http://schemas.openxmlformats.org/officeDocument/2006/relationships/hyperlink" Target="https://www.law.cornell.edu/cfr/text/33/326.6#:~:text=Under%20Section%20404(s)(,exceed%20%2426%2C269%20for%20each%20violation." TargetMode="External"/><Relationship Id="rId7" Type="http://schemas.openxmlformats.org/officeDocument/2006/relationships/hyperlink" Target="https://www.deq.nc.gov/about/divisions/water-resources/permitting/401-buffer-permitting/frequently-asked-question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1" Type="http://schemas.openxmlformats.org/officeDocument/2006/relationships/hyperlink" Target="https://content.ces.ncsu.edu/limited-liability-companies-steps-in-formation" TargetMode="External"/><Relationship Id="rId10" Type="http://schemas.openxmlformats.org/officeDocument/2006/relationships/hyperlink" Target="https://docs.google.com/document/d/1Bcvrnd25fnm9UL8URa_xCwlpo-hGXmS7DGyHsZns82s/edit?usp=sharing" TargetMode="External"/><Relationship Id="rId13" Type="http://schemas.openxmlformats.org/officeDocument/2006/relationships/hyperlink" Target="https://content.ces.ncsu.edu/option-agreements-for-purchase-of-land" TargetMode="External"/><Relationship Id="rId12" Type="http://schemas.openxmlformats.org/officeDocument/2006/relationships/hyperlink" Target="https://content.ces.ncsu.edu/limited-liability-companies-operating-agreement-components-and-sample-language" TargetMode="External"/><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content.ces.ncsu.edu/the-verbal-statutory-farm-tenancy" TargetMode="External"/><Relationship Id="rId4" Type="http://schemas.openxmlformats.org/officeDocument/2006/relationships/hyperlink" Target="https://farmlaw.ces.ncsu.edu/farm-succession/estate-planning/property-rights-of-the-surviving-spouse/" TargetMode="External"/><Relationship Id="rId9" Type="http://schemas.openxmlformats.org/officeDocument/2006/relationships/hyperlink" Target="https://content.ces.ncsu.edu/option-agreements-for-purchase-of-land" TargetMode="External"/><Relationship Id="rId14" Type="http://schemas.openxmlformats.org/officeDocument/2006/relationships/image" Target="../media/image11.png"/><Relationship Id="rId5" Type="http://schemas.openxmlformats.org/officeDocument/2006/relationships/hyperlink" Target="https://content.ces.ncsu.edu/an-explanation-of-ownership-rights-in-property" TargetMode="External"/><Relationship Id="rId6" Type="http://schemas.openxmlformats.org/officeDocument/2006/relationships/hyperlink" Target="https://content.ces.ncsu.edu/present-use-value-transferring-property-enrolled-in-present-use-value-property-taxation" TargetMode="External"/><Relationship Id="rId7" Type="http://schemas.openxmlformats.org/officeDocument/2006/relationships/hyperlink" Target="https://content.ces.ncsu.edu/the-last-will-and-testament-a-primer" TargetMode="External"/><Relationship Id="rId8" Type="http://schemas.openxmlformats.org/officeDocument/2006/relationships/hyperlink" Target="https://content.ces.ncsu.edu/the-basics-of-trusts-in-farm-succession-plannin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casetext.com/regulation/code-of-federal-regulations/title-7-agriculture/subtitle-a-office-of-the-secretary-of-agriculture/part-12-highly-erodible-land-conservation-and-wetland-conservation/subpart-c-wetland-conservation/section-1230-nrcs-responsibilities-regarding-wetlands" TargetMode="External"/><Relationship Id="rId4" Type="http://schemas.openxmlformats.org/officeDocument/2006/relationships/hyperlink" Target="https://casetext.com/case/foster-v-the-united-states-dept-of-agric-1"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www.nrcs.usda.gov/getting-assistance/financial-help/conservation-compliance-appeals-process" TargetMode="Externa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affiliate.wcu.edu/agriculturalmediation/ncamp/"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s://www.ncleg.net/enactedlegislation/statutes/html/byarticle/chapter_113a/article_4.htm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hyperlink" Target="http://reports.oah.state.nc.us/ncac/title%2015a%20-%20environmental%20quality/chapter%2002%20-%20environmental%20management/subchapter%20h/15a%20ncac%2002h%20.1305.pdf" TargetMode="External"/><Relationship Id="rId4" Type="http://schemas.openxmlformats.org/officeDocument/2006/relationships/hyperlink" Target="https://content.ces.ncsu.edu/the-status-and-trends-of-wetland-loss-and-legal-protection-in-north-carolin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hyperlink" Target="http://reports.oah.state.nc.us/ncac/title%2015a%20-%20environmental%20quality/chapter%2002%20-%20environmental%20management/subchapter%20h/15a%20ncac%2002h%20.1305.pdf" TargetMode="External"/><Relationship Id="rId4" Type="http://schemas.openxmlformats.org/officeDocument/2006/relationships/hyperlink" Target="https://content.ces.ncsu.edu/the-status-and-trends-of-wetland-loss-and-legal-protection-in-north-carolina"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hyperlink" Target="http://reports.oah.state.nc.us/ncac/title%2015a%20-%20environmental%20quality/chapter%2002%20-%20environmental%20management/subchapter%20b/15a%20ncac%2002b%20.0202.pdf" TargetMode="External"/><Relationship Id="rId4" Type="http://schemas.openxmlformats.org/officeDocument/2006/relationships/hyperlink" Target="https://www.law.cornell.edu/cfr/text/33/328.3" TargetMode="External"/><Relationship Id="rId5" Type="http://schemas.openxmlformats.org/officeDocument/2006/relationships/hyperlink" Target="https://www.ecfr.gov/current/title-40/chapter-I/subchapter-H/part-230/subpart-A/section-230.3" TargetMode="External"/><Relationship Id="rId6" Type="http://schemas.openxmlformats.org/officeDocument/2006/relationships/hyperlink" Target="https://directives.sc.egov.usda.gov/rollupviewer.aspx?hid=29340" TargetMode="External"/><Relationship Id="rId7" Type="http://schemas.openxmlformats.org/officeDocument/2006/relationships/hyperlink" Target="https://www.ncleg.gov/EnactedLegislation/Statutes/HTML/ByArticle/Chapter_150B/Article_2A.htm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hyperlink" Target="https://governor.nc.gov/executive-order-no-305/open"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hyperlink" Target="https://www.nrcs.usda.gov/sites/default/files/2022-10/NRCS-CPA-38_Request_for_Certified_Wetland_Determination_or_Delineation.pdf" TargetMode="External"/><Relationship Id="rId4" Type="http://schemas.openxmlformats.org/officeDocument/2006/relationships/hyperlink" Target="https://www.farmers.gov/sites/default/files/documents/Form-AD1026-Highly-Erodible-Land.pdf"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hyperlink" Target="https://www.farmers.gov/sites/default/files/documents/Form-AD1026-Highly-Erodible-Land.pdf"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hyperlink" Target="https://www.epa.gov/sites/default/files/2015-03/documents/permit4c.pdf" TargetMode="External"/><Relationship Id="rId4" Type="http://schemas.openxmlformats.org/officeDocument/2006/relationships/hyperlink" Target="https://directives.sc.egov.usda.gov/rollupviewer.aspx?hid=29340" TargetMode="External"/><Relationship Id="rId5" Type="http://schemas.openxmlformats.org/officeDocument/2006/relationships/hyperlink" Target="https://directives.sc.egov.usda.gov/rollupviewer.aspx?hid=29340" TargetMode="External"/><Relationship Id="rId6" Type="http://schemas.openxmlformats.org/officeDocument/2006/relationships/hyperlink" Target="https://directives.sc.egov.usda.gov/rollupviewer.aspx?hid=29340"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hyperlink" Target="https://www.nrcs.usda.gov/group/2" TargetMode="External"/><Relationship Id="rId4" Type="http://schemas.openxmlformats.org/officeDocument/2006/relationships/hyperlink" Target="https://www.nrcs.usda.gov/group/22" TargetMode="External"/><Relationship Id="rId9" Type="http://schemas.openxmlformats.org/officeDocument/2006/relationships/hyperlink" Target="https://www.nrcs.usda.gov/ranking-dates" TargetMode="External"/><Relationship Id="rId5" Type="http://schemas.openxmlformats.org/officeDocument/2006/relationships/hyperlink" Target="https://www.nrcs.usda.gov/group/23" TargetMode="External"/><Relationship Id="rId6" Type="http://schemas.openxmlformats.org/officeDocument/2006/relationships/hyperlink" Target="https://www.nrcs.usda.gov/group/91" TargetMode="External"/><Relationship Id="rId7" Type="http://schemas.openxmlformats.org/officeDocument/2006/relationships/hyperlink" Target="https://www.nrcs.usda.gov/getting-assistance/conservation-technical-assistance" TargetMode="External"/><Relationship Id="rId8" Type="http://schemas.openxmlformats.org/officeDocument/2006/relationships/hyperlink" Target="https://www.nrcs.usda.gov/sites/default/files/2023-07/nrcs-ira-mmrv-factsheet-23.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cafc.uscourts.gov/opinions-orders/21-1849.OPINION.6-16-2023_2143707.pdf" TargetMode="External"/><Relationship Id="rId4" Type="http://schemas.openxmlformats.org/officeDocument/2006/relationships/hyperlink" Target="https://cafc.uscourts.gov/opinions-orders/21-1849.OPINION.6-16-2023_2143707.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hyperlink" Target="https://www.nrcs.usda.gov/news/usda-unveils-efforts-to-streamline-agricultural-conservation-easement-program" TargetMode="External"/><Relationship Id="rId4" Type="http://schemas.openxmlformats.org/officeDocument/2006/relationships/hyperlink" Target="https://southernagtoday.org/2022/11/25/conservation-easements-subdivision-considerations-in-farm-succession-planning/"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hyperlink" Target="mailto:rabrana2@ncsu.edu" TargetMode="External"/><Relationship Id="rId4" Type="http://schemas.openxmlformats.org/officeDocument/2006/relationships/image" Target="../media/image8.png"/><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www.supremecourt.gov/oral_arguments/audio/2023/22-45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title"/>
          </p:nvPr>
        </p:nvSpPr>
        <p:spPr>
          <a:xfrm>
            <a:off x="457200" y="6607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2024 Land Use Update: Wetlands</a:t>
            </a:r>
            <a:endParaRPr/>
          </a:p>
        </p:txBody>
      </p:sp>
      <p:pic>
        <p:nvPicPr>
          <p:cNvPr id="87" name="Google Shape;87;p13"/>
          <p:cNvPicPr preferRelativeResize="0"/>
          <p:nvPr/>
        </p:nvPicPr>
        <p:blipFill>
          <a:blip r:embed="rId3">
            <a:alphaModFix/>
          </a:blip>
          <a:stretch>
            <a:fillRect/>
          </a:stretch>
        </p:blipFill>
        <p:spPr>
          <a:xfrm>
            <a:off x="1667600" y="1815325"/>
            <a:ext cx="5630776" cy="4223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2"/>
          <p:cNvSpPr txBox="1"/>
          <p:nvPr>
            <p:ph type="title"/>
          </p:nvPr>
        </p:nvSpPr>
        <p:spPr>
          <a:xfrm>
            <a:off x="457200" y="5056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Correlative (riparian) rights not applicable to…</a:t>
            </a:r>
            <a:endParaRPr/>
          </a:p>
        </p:txBody>
      </p:sp>
      <p:sp>
        <p:nvSpPr>
          <p:cNvPr id="157" name="Google Shape;157;p22"/>
          <p:cNvSpPr txBox="1"/>
          <p:nvPr>
            <p:ph idx="1" type="body"/>
          </p:nvPr>
        </p:nvSpPr>
        <p:spPr>
          <a:xfrm>
            <a:off x="457200" y="1574000"/>
            <a:ext cx="6307800" cy="4353000"/>
          </a:xfrm>
          <a:prstGeom prst="rect">
            <a:avLst/>
          </a:prstGeom>
          <a:noFill/>
          <a:ln>
            <a:noFill/>
          </a:ln>
        </p:spPr>
        <p:txBody>
          <a:bodyPr anchorCtr="0" anchor="t" bIns="45700" lIns="91425" spcFirstLastPara="1" rIns="91425" wrap="square" tIns="45700">
            <a:noAutofit/>
          </a:bodyPr>
          <a:lstStyle/>
          <a:p>
            <a:pPr indent="-336550" lvl="0" marL="342900" rtl="0" algn="l">
              <a:spcBef>
                <a:spcPts val="0"/>
              </a:spcBef>
              <a:spcAft>
                <a:spcPts val="0"/>
              </a:spcAft>
              <a:buClr>
                <a:schemeClr val="dk1"/>
              </a:buClr>
              <a:buSzPts val="2500"/>
              <a:buChar char="•"/>
            </a:pPr>
            <a:r>
              <a:rPr b="1" lang="en-US" sz="2500"/>
              <a:t>Diffuse surface water </a:t>
            </a:r>
            <a:r>
              <a:rPr lang="en-US" sz="2500"/>
              <a:t>(precipitation)</a:t>
            </a:r>
            <a:endParaRPr sz="2300"/>
          </a:p>
          <a:p>
            <a:pPr indent="-279400" lvl="1" marL="742950" rtl="0" algn="l">
              <a:spcBef>
                <a:spcPts val="520"/>
              </a:spcBef>
              <a:spcAft>
                <a:spcPts val="0"/>
              </a:spcAft>
              <a:buClr>
                <a:schemeClr val="dk1"/>
              </a:buClr>
              <a:buSzPts val="2500"/>
              <a:buChar char="–"/>
            </a:pPr>
            <a:r>
              <a:rPr lang="en-US" sz="2500"/>
              <a:t>Water captured by landowner is owned by landowner (does not </a:t>
            </a:r>
            <a:endParaRPr sz="2500"/>
          </a:p>
          <a:p>
            <a:pPr indent="0" lvl="0" marL="457200" rtl="0" algn="l">
              <a:spcBef>
                <a:spcPts val="520"/>
              </a:spcBef>
              <a:spcAft>
                <a:spcPts val="0"/>
              </a:spcAft>
              <a:buNone/>
            </a:pPr>
            <a:r>
              <a:rPr lang="en-US" sz="2500"/>
              <a:t>have to share)</a:t>
            </a:r>
            <a:endParaRPr sz="2300"/>
          </a:p>
          <a:p>
            <a:pPr indent="-222250" lvl="2" marL="1143000" rtl="0" algn="l">
              <a:spcBef>
                <a:spcPts val="400"/>
              </a:spcBef>
              <a:spcAft>
                <a:spcPts val="0"/>
              </a:spcAft>
              <a:buClr>
                <a:schemeClr val="dk1"/>
              </a:buClr>
              <a:buSzPts val="1900"/>
              <a:buChar char="•"/>
            </a:pPr>
            <a:r>
              <a:rPr lang="en-US" sz="1900"/>
              <a:t>i.e. sheet flow pond (cattle tank)</a:t>
            </a:r>
            <a:endParaRPr sz="1900"/>
          </a:p>
          <a:p>
            <a:pPr indent="-336550" lvl="0" marL="342900" rtl="0" algn="l">
              <a:spcBef>
                <a:spcPts val="520"/>
              </a:spcBef>
              <a:spcAft>
                <a:spcPts val="0"/>
              </a:spcAft>
              <a:buClr>
                <a:schemeClr val="dk1"/>
              </a:buClr>
              <a:buSzPts val="2500"/>
              <a:buChar char="•"/>
            </a:pPr>
            <a:r>
              <a:rPr b="1" lang="en-US" sz="2500"/>
              <a:t>Floodwater</a:t>
            </a:r>
            <a:r>
              <a:rPr lang="en-US" sz="2500"/>
              <a:t> – overflow of natural banks</a:t>
            </a:r>
            <a:endParaRPr sz="2300"/>
          </a:p>
          <a:p>
            <a:pPr indent="-279400" lvl="1" marL="742950" rtl="0" algn="l">
              <a:spcBef>
                <a:spcPts val="520"/>
              </a:spcBef>
              <a:spcAft>
                <a:spcPts val="0"/>
              </a:spcAft>
              <a:buClr>
                <a:schemeClr val="dk1"/>
              </a:buClr>
              <a:buSzPts val="2500"/>
              <a:buChar char="–"/>
            </a:pPr>
            <a:r>
              <a:rPr lang="en-US" sz="2500"/>
              <a:t>Some states allow capture of floodwater (NC?)</a:t>
            </a:r>
            <a:endParaRPr sz="2500"/>
          </a:p>
          <a:p>
            <a:pPr indent="-336550" lvl="0" marL="342900" rtl="0" algn="l">
              <a:spcBef>
                <a:spcPts val="520"/>
              </a:spcBef>
              <a:spcAft>
                <a:spcPts val="0"/>
              </a:spcAft>
              <a:buClr>
                <a:schemeClr val="dk1"/>
              </a:buClr>
              <a:buSzPts val="2500"/>
              <a:buChar char="•"/>
            </a:pPr>
            <a:r>
              <a:rPr b="1" lang="en-US" sz="2500"/>
              <a:t>Percolating groundwater</a:t>
            </a:r>
            <a:r>
              <a:rPr lang="en-US" sz="2500"/>
              <a:t> </a:t>
            </a:r>
            <a:r>
              <a:rPr i="1" lang="en-US" sz="2500"/>
              <a:t>if</a:t>
            </a:r>
            <a:r>
              <a:rPr lang="en-US" sz="2500"/>
              <a:t> not source of natural water course</a:t>
            </a:r>
            <a:endParaRPr sz="2500"/>
          </a:p>
          <a:p>
            <a:pPr indent="-190500" lvl="0" marL="342900" rtl="0" algn="l">
              <a:spcBef>
                <a:spcPts val="480"/>
              </a:spcBef>
              <a:spcAft>
                <a:spcPts val="0"/>
              </a:spcAft>
              <a:buClr>
                <a:schemeClr val="dk1"/>
              </a:buClr>
              <a:buSzPts val="2400"/>
              <a:buNone/>
            </a:pPr>
            <a:r>
              <a:t/>
            </a:r>
            <a:endParaRPr/>
          </a:p>
        </p:txBody>
      </p:sp>
      <p:pic>
        <p:nvPicPr>
          <p:cNvPr id="158" name="Google Shape;158;p22"/>
          <p:cNvPicPr preferRelativeResize="0"/>
          <p:nvPr>
            <p:ph idx="1" type="body"/>
          </p:nvPr>
        </p:nvPicPr>
        <p:blipFill rotWithShape="1">
          <a:blip r:embed="rId3">
            <a:alphaModFix/>
          </a:blip>
          <a:srcRect b="249" l="0" r="0" t="259"/>
          <a:stretch/>
        </p:blipFill>
        <p:spPr>
          <a:xfrm>
            <a:off x="5843125" y="2170875"/>
            <a:ext cx="2982000" cy="1506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3"/>
          <p:cNvSpPr txBox="1"/>
          <p:nvPr>
            <p:ph type="title"/>
          </p:nvPr>
        </p:nvSpPr>
        <p:spPr>
          <a:xfrm>
            <a:off x="457200" y="741852"/>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Diversions of diffuse surface water (runoff)</a:t>
            </a:r>
            <a:endParaRPr/>
          </a:p>
        </p:txBody>
      </p:sp>
      <p:sp>
        <p:nvSpPr>
          <p:cNvPr id="165" name="Google Shape;165;p23"/>
          <p:cNvSpPr txBox="1"/>
          <p:nvPr>
            <p:ph idx="1" type="body"/>
          </p:nvPr>
        </p:nvSpPr>
        <p:spPr>
          <a:xfrm>
            <a:off x="381000" y="1947425"/>
            <a:ext cx="8534400" cy="4114800"/>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Clr>
                <a:schemeClr val="dk1"/>
              </a:buClr>
              <a:buSzPts val="2800"/>
              <a:buFont typeface="Calibri"/>
              <a:buAutoNum type="arabicPeriod"/>
            </a:pPr>
            <a:r>
              <a:rPr lang="en-US" sz="2800"/>
              <a:t>Civil law rule (old Europe)</a:t>
            </a:r>
            <a:endParaRPr/>
          </a:p>
          <a:p>
            <a:pPr indent="-285750" lvl="1" marL="742950" rtl="0" algn="l">
              <a:spcBef>
                <a:spcPts val="480"/>
              </a:spcBef>
              <a:spcAft>
                <a:spcPts val="0"/>
              </a:spcAft>
              <a:buClr>
                <a:schemeClr val="dk1"/>
              </a:buClr>
              <a:buSzPts val="2400"/>
              <a:buChar char="–"/>
            </a:pPr>
            <a:r>
              <a:rPr lang="en-US" sz="2400"/>
              <a:t>Natural flow, landowner may not change</a:t>
            </a:r>
            <a:endParaRPr sz="2400"/>
          </a:p>
          <a:p>
            <a:pPr indent="-514350" lvl="0" marL="514350" rtl="0" algn="l">
              <a:spcBef>
                <a:spcPts val="560"/>
              </a:spcBef>
              <a:spcAft>
                <a:spcPts val="0"/>
              </a:spcAft>
              <a:buClr>
                <a:schemeClr val="dk1"/>
              </a:buClr>
              <a:buSzPts val="2800"/>
              <a:buFont typeface="Calibri"/>
              <a:buAutoNum type="arabicPeriod"/>
            </a:pPr>
            <a:r>
              <a:rPr lang="en-US" sz="2800"/>
              <a:t>Common enemy (old England)</a:t>
            </a:r>
            <a:endParaRPr/>
          </a:p>
          <a:p>
            <a:pPr indent="-285750" lvl="1" marL="742950" rtl="0" algn="l">
              <a:spcBef>
                <a:spcPts val="480"/>
              </a:spcBef>
              <a:spcAft>
                <a:spcPts val="0"/>
              </a:spcAft>
              <a:buClr>
                <a:schemeClr val="dk1"/>
              </a:buClr>
              <a:buSzPts val="2400"/>
              <a:buChar char="–"/>
            </a:pPr>
            <a:r>
              <a:rPr i="1" lang="en-US" sz="2400"/>
              <a:t>All</a:t>
            </a:r>
            <a:r>
              <a:rPr lang="en-US" sz="2400"/>
              <a:t> diversions are allowed</a:t>
            </a:r>
            <a:endParaRPr/>
          </a:p>
          <a:p>
            <a:pPr indent="-285750" lvl="1" marL="742950" rtl="0" algn="l">
              <a:spcBef>
                <a:spcPts val="480"/>
              </a:spcBef>
              <a:spcAft>
                <a:spcPts val="0"/>
              </a:spcAft>
              <a:buClr>
                <a:schemeClr val="dk1"/>
              </a:buClr>
              <a:buSzPts val="2400"/>
              <a:buChar char="–"/>
            </a:pPr>
            <a:r>
              <a:rPr lang="en-US" sz="2400"/>
              <a:t>All retentions allowed (absolute ownership )</a:t>
            </a:r>
            <a:endParaRPr sz="2400"/>
          </a:p>
          <a:p>
            <a:pPr indent="-514350" lvl="0" marL="514350" rtl="0" algn="l">
              <a:spcBef>
                <a:spcPts val="560"/>
              </a:spcBef>
              <a:spcAft>
                <a:spcPts val="0"/>
              </a:spcAft>
              <a:buClr>
                <a:schemeClr val="dk1"/>
              </a:buClr>
              <a:buSzPts val="2800"/>
              <a:buFont typeface="Calibri"/>
              <a:buAutoNum type="arabicPeriod"/>
            </a:pPr>
            <a:r>
              <a:rPr lang="en-US" sz="2800"/>
              <a:t>Reasonable use (</a:t>
            </a:r>
            <a:r>
              <a:rPr b="1" lang="en-US" sz="2800"/>
              <a:t>North Carolina</a:t>
            </a:r>
            <a:r>
              <a:rPr lang="en-US" sz="2800"/>
              <a:t>)</a:t>
            </a:r>
            <a:endParaRPr/>
          </a:p>
          <a:p>
            <a:pPr indent="-285750" lvl="1" marL="742950" rtl="0" algn="l">
              <a:spcBef>
                <a:spcPts val="480"/>
              </a:spcBef>
              <a:spcAft>
                <a:spcPts val="0"/>
              </a:spcAft>
              <a:buClr>
                <a:schemeClr val="dk1"/>
              </a:buClr>
              <a:buSzPts val="2400"/>
              <a:buChar char="–"/>
            </a:pPr>
            <a:r>
              <a:rPr lang="en-US" sz="2400"/>
              <a:t>Diversions must be reasonable</a:t>
            </a:r>
            <a:endParaRPr/>
          </a:p>
          <a:p>
            <a:pPr indent="-285750" lvl="1" marL="742950" rtl="0" algn="l">
              <a:spcBef>
                <a:spcPts val="480"/>
              </a:spcBef>
              <a:spcAft>
                <a:spcPts val="0"/>
              </a:spcAft>
              <a:buClr>
                <a:schemeClr val="dk1"/>
              </a:buClr>
              <a:buSzPts val="2400"/>
              <a:buChar char="–"/>
            </a:pPr>
            <a:r>
              <a:rPr lang="en-US" sz="2400"/>
              <a:t>Retentions must be reasonable</a:t>
            </a:r>
            <a:endParaRPr/>
          </a:p>
        </p:txBody>
      </p:sp>
      <p:sp>
        <p:nvSpPr>
          <p:cNvPr id="166" name="Google Shape;166;p23"/>
          <p:cNvSpPr txBox="1"/>
          <p:nvPr>
            <p:ph idx="11" type="ftr"/>
          </p:nvPr>
        </p:nvSpPr>
        <p:spPr>
          <a:xfrm>
            <a:off x="457200" y="6356349"/>
            <a:ext cx="2895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4"/>
          <p:cNvSpPr txBox="1"/>
          <p:nvPr>
            <p:ph type="title"/>
          </p:nvPr>
        </p:nvSpPr>
        <p:spPr>
          <a:xfrm>
            <a:off x="457200" y="6518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About WOTUS…</a:t>
            </a:r>
            <a:endParaRPr/>
          </a:p>
        </p:txBody>
      </p:sp>
      <p:sp>
        <p:nvSpPr>
          <p:cNvPr id="173" name="Google Shape;173;p24"/>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descr="Cross view of a stream and uplands on both sides, illustrated, with demarcations showing extent of jurisdiction under Clean Water Act and Refuse Act" id="174" name="Google Shape;174;p24" title="Army Corps of Engineers Jurisdiction"/>
          <p:cNvPicPr preferRelativeResize="0"/>
          <p:nvPr/>
        </p:nvPicPr>
        <p:blipFill rotWithShape="1">
          <a:blip r:embed="rId3">
            <a:alphaModFix/>
          </a:blip>
          <a:srcRect b="0" l="0" r="0" t="0"/>
          <a:stretch/>
        </p:blipFill>
        <p:spPr>
          <a:xfrm>
            <a:off x="457200" y="1793375"/>
            <a:ext cx="8229600" cy="4332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5"/>
          <p:cNvSpPr txBox="1"/>
          <p:nvPr>
            <p:ph type="title"/>
          </p:nvPr>
        </p:nvSpPr>
        <p:spPr>
          <a:xfrm>
            <a:off x="457200" y="560901"/>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Waters of the United States (“WOTUS”)</a:t>
            </a:r>
            <a:endParaRPr/>
          </a:p>
        </p:txBody>
      </p:sp>
      <p:sp>
        <p:nvSpPr>
          <p:cNvPr id="180" name="Google Shape;180;p25"/>
          <p:cNvSpPr txBox="1"/>
          <p:nvPr>
            <p:ph idx="1" type="body"/>
          </p:nvPr>
        </p:nvSpPr>
        <p:spPr>
          <a:xfrm>
            <a:off x="457200" y="1629200"/>
            <a:ext cx="5590200" cy="4683900"/>
          </a:xfrm>
          <a:prstGeom prst="rect">
            <a:avLst/>
          </a:prstGeom>
          <a:noFill/>
          <a:ln>
            <a:noFill/>
          </a:ln>
        </p:spPr>
        <p:txBody>
          <a:bodyPr anchorCtr="0" anchor="t" bIns="45700" lIns="91425" spcFirstLastPara="1" rIns="91425" wrap="square" tIns="45700">
            <a:normAutofit fontScale="92500" lnSpcReduction="20000"/>
          </a:bodyPr>
          <a:lstStyle/>
          <a:p>
            <a:pPr indent="-331470" lvl="0" marL="342900" rtl="0" algn="l">
              <a:spcBef>
                <a:spcPts val="0"/>
              </a:spcBef>
              <a:spcAft>
                <a:spcPts val="0"/>
              </a:spcAft>
              <a:buClr>
                <a:schemeClr val="dk1"/>
              </a:buClr>
              <a:buSzPct val="100000"/>
              <a:buChar char="•"/>
            </a:pPr>
            <a:r>
              <a:rPr lang="en-US"/>
              <a:t>The term </a:t>
            </a:r>
            <a:r>
              <a:rPr b="1" lang="en-US"/>
              <a:t>WOTUS</a:t>
            </a:r>
            <a:r>
              <a:rPr lang="en-US"/>
              <a:t> refers to the </a:t>
            </a:r>
            <a:r>
              <a:rPr b="1" lang="en-US">
                <a:highlight>
                  <a:schemeClr val="lt1"/>
                </a:highlight>
              </a:rPr>
              <a:t>jurisdiction limit</a:t>
            </a:r>
            <a:r>
              <a:rPr b="1" lang="en-US"/>
              <a:t> </a:t>
            </a:r>
            <a:r>
              <a:rPr lang="en-US"/>
              <a:t>of the Federal government (EPA and ACOE)</a:t>
            </a:r>
            <a:endParaRPr/>
          </a:p>
          <a:p>
            <a:pPr indent="-259556" lvl="1" marL="742950" rtl="0" algn="l">
              <a:spcBef>
                <a:spcPts val="0"/>
              </a:spcBef>
              <a:spcAft>
                <a:spcPts val="0"/>
              </a:spcAft>
              <a:buSzPct val="65217"/>
              <a:buChar char="–"/>
            </a:pPr>
            <a:r>
              <a:rPr lang="en-US" sz="2300"/>
              <a:t>Federal Water Pollution Control Act of 1972 (The Clean Water Act)</a:t>
            </a:r>
            <a:endParaRPr/>
          </a:p>
          <a:p>
            <a:pPr indent="-274320" lvl="1" marL="742950" rtl="0" algn="l">
              <a:spcBef>
                <a:spcPts val="480"/>
              </a:spcBef>
              <a:spcAft>
                <a:spcPts val="0"/>
              </a:spcAft>
              <a:buClr>
                <a:schemeClr val="dk1"/>
              </a:buClr>
              <a:buSzPct val="100000"/>
              <a:buChar char="–"/>
            </a:pPr>
            <a:r>
              <a:rPr lang="en-US"/>
              <a:t>The “outer limits of Congress’ </a:t>
            </a:r>
            <a:r>
              <a:rPr b="1" lang="en-US"/>
              <a:t>commerce</a:t>
            </a:r>
            <a:r>
              <a:rPr lang="en-US"/>
              <a:t> power” (40 FR 37144)</a:t>
            </a:r>
            <a:endParaRPr/>
          </a:p>
          <a:p>
            <a:pPr indent="-220027" lvl="2" marL="1143000" rtl="0" algn="l">
              <a:spcBef>
                <a:spcPts val="480"/>
              </a:spcBef>
              <a:spcAft>
                <a:spcPts val="0"/>
              </a:spcAft>
              <a:buSzPct val="100000"/>
              <a:buChar char="•"/>
            </a:pPr>
            <a:r>
              <a:rPr lang="en-US"/>
              <a:t>The extent of US Constitution’s Article I grant of authority (</a:t>
            </a:r>
            <a:r>
              <a:rPr b="1" lang="en-US"/>
              <a:t>under the Commerce Clause</a:t>
            </a:r>
            <a:r>
              <a:rPr lang="en-US"/>
              <a:t>) to Congress to regulate private use of land</a:t>
            </a:r>
            <a:endParaRPr/>
          </a:p>
          <a:p>
            <a:pPr indent="-331470" lvl="0" marL="342900" rtl="0" algn="l">
              <a:spcBef>
                <a:spcPts val="480"/>
              </a:spcBef>
              <a:spcAft>
                <a:spcPts val="0"/>
              </a:spcAft>
              <a:buClr>
                <a:schemeClr val="dk1"/>
              </a:buClr>
              <a:buSzPct val="100000"/>
              <a:buChar char="•"/>
            </a:pPr>
            <a:r>
              <a:rPr lang="en-US"/>
              <a:t>FWPCA:  “The objective of this chapter is to restore and maintain the </a:t>
            </a:r>
            <a:r>
              <a:rPr b="1" lang="en-US">
                <a:highlight>
                  <a:schemeClr val="lt1"/>
                </a:highlight>
              </a:rPr>
              <a:t>chemical, physical, and biological integrity</a:t>
            </a:r>
            <a:r>
              <a:rPr lang="en-US"/>
              <a:t> of the </a:t>
            </a:r>
            <a:r>
              <a:rPr b="1" lang="en-US"/>
              <a:t>Nation’s waters</a:t>
            </a:r>
            <a:r>
              <a:rPr lang="en-US"/>
              <a:t>” </a:t>
            </a:r>
            <a:r>
              <a:rPr lang="en-US" u="sng">
                <a:solidFill>
                  <a:schemeClr val="hlink"/>
                </a:solidFill>
                <a:hlinkClick r:id="rId3"/>
              </a:rPr>
              <a:t>(33 U.S. Code §1251(a))</a:t>
            </a:r>
            <a:endParaRPr/>
          </a:p>
          <a:p>
            <a:pPr indent="-190500" lvl="0" marL="342900" rtl="0" algn="l">
              <a:spcBef>
                <a:spcPts val="480"/>
              </a:spcBef>
              <a:spcAft>
                <a:spcPts val="0"/>
              </a:spcAft>
              <a:buClr>
                <a:schemeClr val="dk1"/>
              </a:buClr>
              <a:buSzPct val="100000"/>
              <a:buNone/>
            </a:pPr>
            <a:r>
              <a:t/>
            </a:r>
            <a:endParaRPr/>
          </a:p>
        </p:txBody>
      </p:sp>
      <p:pic>
        <p:nvPicPr>
          <p:cNvPr id="181" name="Google Shape;181;p25"/>
          <p:cNvPicPr preferRelativeResize="0"/>
          <p:nvPr/>
        </p:nvPicPr>
        <p:blipFill>
          <a:blip r:embed="rId4">
            <a:alphaModFix/>
          </a:blip>
          <a:stretch>
            <a:fillRect/>
          </a:stretch>
        </p:blipFill>
        <p:spPr>
          <a:xfrm>
            <a:off x="6172400" y="2502475"/>
            <a:ext cx="2447674" cy="32635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6"/>
          <p:cNvSpPr txBox="1"/>
          <p:nvPr>
            <p:ph type="title"/>
          </p:nvPr>
        </p:nvSpPr>
        <p:spPr>
          <a:xfrm>
            <a:off x="457200" y="3106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Concept of “Navigability”</a:t>
            </a:r>
            <a:endParaRPr/>
          </a:p>
        </p:txBody>
      </p:sp>
      <p:sp>
        <p:nvSpPr>
          <p:cNvPr id="187" name="Google Shape;187;p26"/>
          <p:cNvSpPr txBox="1"/>
          <p:nvPr>
            <p:ph idx="1" type="body"/>
          </p:nvPr>
        </p:nvSpPr>
        <p:spPr>
          <a:xfrm>
            <a:off x="132350" y="1205675"/>
            <a:ext cx="8917800" cy="5321400"/>
          </a:xfrm>
          <a:prstGeom prst="rect">
            <a:avLst/>
          </a:pr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330200" lvl="0" marL="342900" rtl="0" algn="l">
              <a:spcBef>
                <a:spcPts val="0"/>
              </a:spcBef>
              <a:spcAft>
                <a:spcPts val="0"/>
              </a:spcAft>
              <a:buClr>
                <a:schemeClr val="dk1"/>
              </a:buClr>
              <a:buSzPts val="2020"/>
              <a:buChar char="•"/>
            </a:pPr>
            <a:r>
              <a:rPr b="1" lang="en-US" sz="2020">
                <a:highlight>
                  <a:schemeClr val="lt1"/>
                </a:highlight>
              </a:rPr>
              <a:t>Federal CWA: </a:t>
            </a:r>
            <a:r>
              <a:rPr b="1" lang="en-US" sz="2020">
                <a:highlight>
                  <a:schemeClr val="lt1"/>
                </a:highlight>
              </a:rPr>
              <a:t>“[N]</a:t>
            </a:r>
            <a:r>
              <a:rPr b="1" lang="en-US" sz="2020" u="sng">
                <a:solidFill>
                  <a:schemeClr val="hlink"/>
                </a:solidFill>
                <a:highlight>
                  <a:schemeClr val="lt1"/>
                </a:highlight>
                <a:hlinkClick r:id="rId3"/>
              </a:rPr>
              <a:t>avigable waters</a:t>
            </a:r>
            <a:r>
              <a:rPr b="1" lang="en-US" sz="2020">
                <a:highlight>
                  <a:schemeClr val="lt1"/>
                </a:highlight>
              </a:rPr>
              <a:t>”</a:t>
            </a:r>
            <a:r>
              <a:rPr lang="en-US" sz="2020">
                <a:highlight>
                  <a:schemeClr val="lt1"/>
                </a:highlight>
              </a:rPr>
              <a:t> means the </a:t>
            </a:r>
            <a:r>
              <a:rPr b="1" lang="en-US" sz="2020">
                <a:highlight>
                  <a:schemeClr val="lt1"/>
                </a:highlight>
              </a:rPr>
              <a:t>waters of the United States</a:t>
            </a:r>
            <a:r>
              <a:rPr lang="en-US" sz="2020">
                <a:highlight>
                  <a:schemeClr val="lt1"/>
                </a:highlight>
              </a:rPr>
              <a:t>, including the </a:t>
            </a:r>
            <a:r>
              <a:rPr lang="en-US" sz="2020" u="sng">
                <a:solidFill>
                  <a:schemeClr val="hlink"/>
                </a:solidFill>
                <a:highlight>
                  <a:schemeClr val="lt1"/>
                </a:highlight>
                <a:hlinkClick r:id="rId4"/>
              </a:rPr>
              <a:t>territorial seas</a:t>
            </a:r>
            <a:r>
              <a:rPr lang="en-US" sz="2020">
                <a:highlight>
                  <a:schemeClr val="lt1"/>
                </a:highlight>
              </a:rPr>
              <a:t>.” 32 U.S.C. §1362(7)</a:t>
            </a:r>
            <a:endParaRPr sz="2200">
              <a:highlight>
                <a:schemeClr val="lt1"/>
              </a:highlight>
            </a:endParaRPr>
          </a:p>
          <a:p>
            <a:pPr indent="-299720" lvl="1" marL="742950" rtl="0" algn="l">
              <a:spcBef>
                <a:spcPts val="444"/>
              </a:spcBef>
              <a:spcAft>
                <a:spcPts val="0"/>
              </a:spcAft>
              <a:buClr>
                <a:schemeClr val="dk1"/>
              </a:buClr>
              <a:buSzPts val="2020"/>
              <a:buChar char="–"/>
            </a:pPr>
            <a:r>
              <a:rPr lang="en-US" sz="2020">
                <a:highlight>
                  <a:schemeClr val="lt1"/>
                </a:highlight>
              </a:rPr>
              <a:t>Term is originates with the “navigable in fact” jurisdiction of ACOE under Rivers and Harbors Act of 1899</a:t>
            </a:r>
            <a:endParaRPr sz="2020">
              <a:highlight>
                <a:schemeClr val="lt1"/>
              </a:highlight>
            </a:endParaRPr>
          </a:p>
          <a:p>
            <a:pPr indent="-242570" lvl="2" marL="1143000" rtl="0" algn="l">
              <a:spcBef>
                <a:spcPts val="444"/>
              </a:spcBef>
              <a:spcAft>
                <a:spcPts val="0"/>
              </a:spcAft>
              <a:buSzPts val="2020"/>
              <a:buChar char="•"/>
            </a:pPr>
            <a:r>
              <a:rPr lang="en-US" sz="2020">
                <a:highlight>
                  <a:schemeClr val="lt1"/>
                </a:highlight>
              </a:rPr>
              <a:t>keep the waterways clear for water-borne commerce</a:t>
            </a:r>
            <a:endParaRPr sz="2020">
              <a:highlight>
                <a:schemeClr val="lt1"/>
              </a:highlight>
            </a:endParaRPr>
          </a:p>
          <a:p>
            <a:pPr indent="-242570" lvl="2" marL="1143000" rtl="0" algn="l">
              <a:lnSpc>
                <a:spcPct val="115000"/>
              </a:lnSpc>
              <a:spcBef>
                <a:spcPts val="444"/>
              </a:spcBef>
              <a:spcAft>
                <a:spcPts val="0"/>
              </a:spcAft>
              <a:buSzPts val="2020"/>
              <a:buChar char="•"/>
            </a:pPr>
            <a:r>
              <a:rPr b="1" lang="en-US" sz="2020">
                <a:highlight>
                  <a:schemeClr val="lt1"/>
                </a:highlight>
              </a:rPr>
              <a:t>“Navigable” as a determination for WOTUS was dropped in 1971 conference on CWA</a:t>
            </a:r>
            <a:endParaRPr b="1" sz="2020">
              <a:highlight>
                <a:schemeClr val="lt1"/>
              </a:highlight>
            </a:endParaRPr>
          </a:p>
          <a:p>
            <a:pPr indent="-356870" lvl="0" marL="342900" rtl="0" algn="l">
              <a:lnSpc>
                <a:spcPct val="115000"/>
              </a:lnSpc>
              <a:spcBef>
                <a:spcPts val="444"/>
              </a:spcBef>
              <a:spcAft>
                <a:spcPts val="0"/>
              </a:spcAft>
              <a:buSzPts val="2020"/>
              <a:buChar char="•"/>
            </a:pPr>
            <a:r>
              <a:rPr b="1" lang="en-US" sz="2020">
                <a:highlight>
                  <a:schemeClr val="lt1"/>
                </a:highlight>
              </a:rPr>
              <a:t>State (NC) Common Law: “Navigable in Fact” </a:t>
            </a:r>
            <a:r>
              <a:rPr lang="en-US" sz="2020">
                <a:highlight>
                  <a:schemeClr val="lt1"/>
                </a:highlight>
              </a:rPr>
              <a:t>– waterways used in ordinary condition as as highways for commerce (historical use, and recreation)</a:t>
            </a:r>
            <a:endParaRPr sz="2020">
              <a:highlight>
                <a:schemeClr val="lt1"/>
              </a:highlight>
            </a:endParaRPr>
          </a:p>
          <a:p>
            <a:pPr indent="-299720" lvl="1" marL="742950" rtl="0" algn="l">
              <a:lnSpc>
                <a:spcPct val="115000"/>
              </a:lnSpc>
              <a:spcBef>
                <a:spcPts val="444"/>
              </a:spcBef>
              <a:spcAft>
                <a:spcPts val="0"/>
              </a:spcAft>
              <a:buSzPts val="2020"/>
              <a:buChar char="–"/>
            </a:pPr>
            <a:r>
              <a:rPr lang="en-US" sz="2020">
                <a:highlight>
                  <a:schemeClr val="lt1"/>
                </a:highlight>
              </a:rPr>
              <a:t>Establishes common law standard concerning subsurface ownership</a:t>
            </a:r>
            <a:endParaRPr sz="2020">
              <a:highlight>
                <a:schemeClr val="lt1"/>
              </a:highlight>
            </a:endParaRPr>
          </a:p>
          <a:p>
            <a:pPr indent="-223520" lvl="2" marL="1143000" rtl="0" algn="l">
              <a:lnSpc>
                <a:spcPct val="115000"/>
              </a:lnSpc>
              <a:spcBef>
                <a:spcPts val="444"/>
              </a:spcBef>
              <a:spcAft>
                <a:spcPts val="0"/>
              </a:spcAft>
              <a:buSzPts val="1720"/>
              <a:buChar char="•"/>
            </a:pPr>
            <a:r>
              <a:rPr lang="en-US" sz="1720">
                <a:highlight>
                  <a:schemeClr val="lt1"/>
                </a:highlight>
              </a:rPr>
              <a:t>navigability is a </a:t>
            </a:r>
            <a:r>
              <a:rPr b="1" lang="en-US" sz="1720">
                <a:highlight>
                  <a:schemeClr val="lt1"/>
                </a:highlight>
              </a:rPr>
              <a:t>factual inquiry</a:t>
            </a:r>
            <a:r>
              <a:rPr lang="en-US" sz="1720">
                <a:highlight>
                  <a:schemeClr val="lt1"/>
                </a:highlight>
              </a:rPr>
              <a:t> for trespass under state common law</a:t>
            </a:r>
            <a:endParaRPr sz="1720">
              <a:highlight>
                <a:schemeClr val="lt1"/>
              </a:highlight>
            </a:endParaRPr>
          </a:p>
          <a:p>
            <a:pPr indent="-223520" lvl="2" marL="1143000" rtl="0" algn="l">
              <a:lnSpc>
                <a:spcPct val="115000"/>
              </a:lnSpc>
              <a:spcBef>
                <a:spcPts val="0"/>
              </a:spcBef>
              <a:spcAft>
                <a:spcPts val="0"/>
              </a:spcAft>
              <a:buSzPts val="1720"/>
              <a:buChar char="•"/>
            </a:pPr>
            <a:r>
              <a:rPr lang="en-US" sz="1300">
                <a:highlight>
                  <a:schemeClr val="lt1"/>
                </a:highlight>
              </a:rPr>
              <a:t>“Th</a:t>
            </a:r>
            <a:r>
              <a:rPr lang="en-US" sz="1300"/>
              <a:t>e test is ‘the capability of being used for purposes of trade and travel in the usual and ordinary mode ... and not the extent and manner of such use.’" </a:t>
            </a:r>
            <a:r>
              <a:rPr i="1" lang="en-US" sz="1300"/>
              <a:t>Taylor v. Paper Co.</a:t>
            </a:r>
            <a:r>
              <a:rPr lang="en-US" sz="1300"/>
              <a:t>, 262 N.C. 452, 456, 137 S.E.2d 833, 836 (1964)</a:t>
            </a:r>
            <a:endParaRPr sz="1720">
              <a:highlight>
                <a:srgbClr val="FFFF00"/>
              </a:highlight>
            </a:endParaRPr>
          </a:p>
          <a:p>
            <a:pPr indent="0" lvl="0" marL="0" rtl="0" algn="l">
              <a:lnSpc>
                <a:spcPct val="115000"/>
              </a:lnSpc>
              <a:spcBef>
                <a:spcPts val="444"/>
              </a:spcBef>
              <a:spcAft>
                <a:spcPts val="0"/>
              </a:spcAft>
              <a:buNone/>
            </a:pPr>
            <a:r>
              <a:t/>
            </a:r>
            <a:endParaRPr sz="1720">
              <a:highlight>
                <a:schemeClr val="lt1"/>
              </a:highlight>
            </a:endParaRPr>
          </a:p>
          <a:p>
            <a:pPr indent="-201930" lvl="0" marL="342900" rtl="0" algn="l">
              <a:spcBef>
                <a:spcPts val="444"/>
              </a:spcBef>
              <a:spcAft>
                <a:spcPts val="0"/>
              </a:spcAft>
              <a:buClr>
                <a:schemeClr val="dk1"/>
              </a:buClr>
              <a:buSzPts val="2220"/>
              <a:buNone/>
            </a:pPr>
            <a:r>
              <a:t/>
            </a:r>
            <a:endParaRPr sz="2220"/>
          </a:p>
          <a:p>
            <a:pPr indent="-201930" lvl="0" marL="342900" rtl="0" algn="l">
              <a:spcBef>
                <a:spcPts val="444"/>
              </a:spcBef>
              <a:spcAft>
                <a:spcPts val="0"/>
              </a:spcAft>
              <a:buClr>
                <a:schemeClr val="dk1"/>
              </a:buClr>
              <a:buSzPts val="2220"/>
              <a:buNone/>
            </a:pPr>
            <a:r>
              <a:t/>
            </a:r>
            <a:endParaRPr sz="222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graphicFrame>
        <p:nvGraphicFramePr>
          <p:cNvPr id="192" name="Google Shape;192;p27"/>
          <p:cNvGraphicFramePr/>
          <p:nvPr/>
        </p:nvGraphicFramePr>
        <p:xfrm>
          <a:off x="321000" y="594832"/>
          <a:ext cx="3000000" cy="3000000"/>
        </p:xfrm>
        <a:graphic>
          <a:graphicData uri="http://schemas.openxmlformats.org/drawingml/2006/table">
            <a:tbl>
              <a:tblPr bandRow="1" firstRow="1">
                <a:noFill/>
                <a:tableStyleId>{B1E16194-D456-4A16-9B5C-D808769F939C}</a:tableStyleId>
              </a:tblPr>
              <a:tblGrid>
                <a:gridCol w="1545975"/>
                <a:gridCol w="3151275"/>
                <a:gridCol w="2105175"/>
                <a:gridCol w="1855200"/>
              </a:tblGrid>
              <a:tr h="455150">
                <a:tc>
                  <a:txBody>
                    <a:bodyPr/>
                    <a:lstStyle/>
                    <a:p>
                      <a:pPr indent="0" lvl="0" marL="0" marR="0" rtl="0" algn="l">
                        <a:spcBef>
                          <a:spcPts val="0"/>
                        </a:spcBef>
                        <a:spcAft>
                          <a:spcPts val="0"/>
                        </a:spcAft>
                        <a:buNone/>
                      </a:pPr>
                      <a:r>
                        <a:rPr lang="en-US" sz="1600"/>
                        <a:t>CWA </a:t>
                      </a:r>
                      <a:r>
                        <a:rPr lang="en-US" sz="1600" u="none" cap="none" strike="noStrike"/>
                        <a:t>Section</a:t>
                      </a:r>
                      <a:endParaRPr sz="1600"/>
                    </a:p>
                  </a:txBody>
                  <a:tcPr marT="45725" marB="45725" marR="91450" marL="91450"/>
                </a:tc>
                <a:tc>
                  <a:txBody>
                    <a:bodyPr/>
                    <a:lstStyle/>
                    <a:p>
                      <a:pPr indent="0" lvl="0" marL="0" marR="0" rtl="0" algn="l">
                        <a:spcBef>
                          <a:spcPts val="0"/>
                        </a:spcBef>
                        <a:spcAft>
                          <a:spcPts val="0"/>
                        </a:spcAft>
                        <a:buNone/>
                      </a:pPr>
                      <a:r>
                        <a:rPr lang="en-US" sz="1600"/>
                        <a:t>Coverage</a:t>
                      </a:r>
                      <a:endParaRPr sz="1600"/>
                    </a:p>
                  </a:txBody>
                  <a:tcPr marT="45725" marB="45725" marR="91450" marL="91450"/>
                </a:tc>
                <a:tc>
                  <a:txBody>
                    <a:bodyPr/>
                    <a:lstStyle/>
                    <a:p>
                      <a:pPr indent="0" lvl="0" marL="0" marR="0" rtl="0" algn="l">
                        <a:spcBef>
                          <a:spcPts val="0"/>
                        </a:spcBef>
                        <a:spcAft>
                          <a:spcPts val="0"/>
                        </a:spcAft>
                        <a:buNone/>
                      </a:pPr>
                      <a:r>
                        <a:rPr lang="en-US" sz="1600"/>
                        <a:t>Code</a:t>
                      </a:r>
                      <a:r>
                        <a:rPr lang="en-US" sz="1600"/>
                        <a:t> Section</a:t>
                      </a:r>
                      <a:endParaRPr sz="1600"/>
                    </a:p>
                  </a:txBody>
                  <a:tcPr marT="45725" marB="45725" marR="91450" marL="91450"/>
                </a:tc>
                <a:tc>
                  <a:txBody>
                    <a:bodyPr/>
                    <a:lstStyle/>
                    <a:p>
                      <a:pPr indent="0" lvl="0" marL="0" marR="0" rtl="0" algn="l">
                        <a:spcBef>
                          <a:spcPts val="0"/>
                        </a:spcBef>
                        <a:spcAft>
                          <a:spcPts val="0"/>
                        </a:spcAft>
                        <a:buNone/>
                      </a:pPr>
                      <a:r>
                        <a:rPr lang="en-US" sz="1600"/>
                        <a:t>CFR Part</a:t>
                      </a:r>
                      <a:endParaRPr sz="1600"/>
                    </a:p>
                  </a:txBody>
                  <a:tcPr marT="45725" marB="45725" marR="91450" marL="91450"/>
                </a:tc>
              </a:tr>
              <a:tr h="455150">
                <a:tc>
                  <a:txBody>
                    <a:bodyPr/>
                    <a:lstStyle/>
                    <a:p>
                      <a:pPr indent="0" lvl="0" marL="0" marR="0" rtl="0" algn="l">
                        <a:spcBef>
                          <a:spcPts val="0"/>
                        </a:spcBef>
                        <a:spcAft>
                          <a:spcPts val="0"/>
                        </a:spcAft>
                        <a:buNone/>
                      </a:pPr>
                      <a:r>
                        <a:rPr lang="en-US" sz="1600">
                          <a:solidFill>
                            <a:srgbClr val="CDD4EA"/>
                          </a:solidFill>
                        </a:rPr>
                        <a:t>301</a:t>
                      </a:r>
                      <a:endParaRPr sz="1600">
                        <a:solidFill>
                          <a:srgbClr val="CDD4EA"/>
                        </a:solidFill>
                      </a:endParaRPr>
                    </a:p>
                  </a:txBody>
                  <a:tcPr marT="45725" marB="45725" marR="91450" marL="91450"/>
                </a:tc>
                <a:tc>
                  <a:txBody>
                    <a:bodyPr/>
                    <a:lstStyle/>
                    <a:p>
                      <a:pPr indent="0" lvl="0" marL="0" marR="0" rtl="0" algn="l">
                        <a:spcBef>
                          <a:spcPts val="0"/>
                        </a:spcBef>
                        <a:spcAft>
                          <a:spcPts val="0"/>
                        </a:spcAft>
                        <a:buNone/>
                      </a:pPr>
                      <a:r>
                        <a:rPr lang="en-US" sz="1600">
                          <a:solidFill>
                            <a:srgbClr val="CDD4EA"/>
                          </a:solidFill>
                        </a:rPr>
                        <a:t>Effluent Standards</a:t>
                      </a:r>
                      <a:endParaRPr sz="1600">
                        <a:solidFill>
                          <a:srgbClr val="CDD4EA"/>
                        </a:solidFill>
                      </a:endParaRPr>
                    </a:p>
                  </a:txBody>
                  <a:tcPr marT="45725" marB="45725" marR="91450" marL="91450"/>
                </a:tc>
                <a:tc>
                  <a:txBody>
                    <a:bodyPr/>
                    <a:lstStyle/>
                    <a:p>
                      <a:pPr indent="0" lvl="0" marL="0" marR="0" rtl="0" algn="l">
                        <a:spcBef>
                          <a:spcPts val="0"/>
                        </a:spcBef>
                        <a:spcAft>
                          <a:spcPts val="0"/>
                        </a:spcAft>
                        <a:buNone/>
                      </a:pPr>
                      <a:r>
                        <a:rPr lang="en-US" sz="1600">
                          <a:solidFill>
                            <a:srgbClr val="CDD4EA"/>
                          </a:solidFill>
                        </a:rPr>
                        <a:t>33 U.S.C. §§ 1311</a:t>
                      </a:r>
                      <a:endParaRPr sz="1600">
                        <a:solidFill>
                          <a:srgbClr val="CDD4EA"/>
                        </a:solidFill>
                      </a:endParaRPr>
                    </a:p>
                  </a:txBody>
                  <a:tcPr marT="45725" marB="45725" marR="91450" marL="91450"/>
                </a:tc>
                <a:tc>
                  <a:txBody>
                    <a:bodyPr/>
                    <a:lstStyle/>
                    <a:p>
                      <a:pPr indent="0" lvl="0" marL="0" marR="0" rtl="0" algn="l">
                        <a:spcBef>
                          <a:spcPts val="0"/>
                        </a:spcBef>
                        <a:spcAft>
                          <a:spcPts val="0"/>
                        </a:spcAft>
                        <a:buNone/>
                      </a:pPr>
                      <a:r>
                        <a:rPr lang="en-US" sz="1600" u="sng">
                          <a:solidFill>
                            <a:srgbClr val="CDD4EA"/>
                          </a:solidFill>
                          <a:hlinkClick r:id="rId3">
                            <a:extLst>
                              <a:ext uri="{A12FA001-AC4F-418D-AE19-62706E023703}">
                                <ahyp:hlinkClr val="tx"/>
                              </a:ext>
                            </a:extLst>
                          </a:hlinkClick>
                        </a:rPr>
                        <a:t>40 C.F.R §125</a:t>
                      </a:r>
                      <a:endParaRPr sz="1600">
                        <a:solidFill>
                          <a:srgbClr val="CDD4EA"/>
                        </a:solidFill>
                      </a:endParaRPr>
                    </a:p>
                  </a:txBody>
                  <a:tcPr marT="45725" marB="45725" marR="91450" marL="91450"/>
                </a:tc>
              </a:tr>
              <a:tr h="1091375">
                <a:tc>
                  <a:txBody>
                    <a:bodyPr/>
                    <a:lstStyle/>
                    <a:p>
                      <a:pPr indent="0" lvl="0" marL="0" marR="0" rtl="0" algn="l">
                        <a:spcBef>
                          <a:spcPts val="0"/>
                        </a:spcBef>
                        <a:spcAft>
                          <a:spcPts val="0"/>
                        </a:spcAft>
                        <a:buNone/>
                      </a:pPr>
                      <a:r>
                        <a:rPr lang="en-US" sz="1600">
                          <a:solidFill>
                            <a:srgbClr val="818995"/>
                          </a:solidFill>
                        </a:rPr>
                        <a:t>303</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Water Quality Standards and Plans (including Impaired</a:t>
                      </a:r>
                      <a:r>
                        <a:rPr lang="en-US" sz="1600">
                          <a:solidFill>
                            <a:srgbClr val="818995"/>
                          </a:solidFill>
                        </a:rPr>
                        <a:t> Water Bodies [</a:t>
                      </a:r>
                      <a:r>
                        <a:rPr lang="en-US" sz="1600">
                          <a:solidFill>
                            <a:srgbClr val="818995"/>
                          </a:solidFill>
                        </a:rPr>
                        <a:t>“TMDL”</a:t>
                      </a:r>
                      <a:r>
                        <a:rPr lang="en-US" sz="1600">
                          <a:solidFill>
                            <a:srgbClr val="818995"/>
                          </a:solidFill>
                        </a:rPr>
                        <a:t>)</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33 U.S.C. §1313</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u="sng">
                          <a:solidFill>
                            <a:srgbClr val="818995"/>
                          </a:solidFill>
                          <a:hlinkClick r:id="rId4">
                            <a:extLst>
                              <a:ext uri="{A12FA001-AC4F-418D-AE19-62706E023703}">
                                <ahyp:hlinkClr val="tx"/>
                              </a:ext>
                            </a:extLst>
                          </a:hlinkClick>
                        </a:rPr>
                        <a:t>40 C.F.R. §130</a:t>
                      </a:r>
                      <a:endParaRPr sz="1600">
                        <a:solidFill>
                          <a:srgbClr val="818995"/>
                        </a:solidFill>
                      </a:endParaRPr>
                    </a:p>
                  </a:txBody>
                  <a:tcPr marT="45725" marB="45725" marR="91450" marL="91450"/>
                </a:tc>
              </a:tr>
              <a:tr h="455150">
                <a:tc>
                  <a:txBody>
                    <a:bodyPr/>
                    <a:lstStyle/>
                    <a:p>
                      <a:pPr indent="0" lvl="0" marL="0" marR="0" rtl="0" algn="l">
                        <a:spcBef>
                          <a:spcPts val="0"/>
                        </a:spcBef>
                        <a:spcAft>
                          <a:spcPts val="0"/>
                        </a:spcAft>
                        <a:buNone/>
                      </a:pPr>
                      <a:r>
                        <a:rPr lang="en-US" sz="1600">
                          <a:solidFill>
                            <a:srgbClr val="818995"/>
                          </a:solidFill>
                        </a:rPr>
                        <a:t>305</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Water Quality Inventory</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33 U.S.C. §1315</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t/>
                      </a:r>
                      <a:endParaRPr sz="1600">
                        <a:solidFill>
                          <a:srgbClr val="818995"/>
                        </a:solidFill>
                      </a:endParaRPr>
                    </a:p>
                  </a:txBody>
                  <a:tcPr marT="45725" marB="45725" marR="91450" marL="91450"/>
                </a:tc>
              </a:tr>
              <a:tr h="839400">
                <a:tc>
                  <a:txBody>
                    <a:bodyPr/>
                    <a:lstStyle/>
                    <a:p>
                      <a:pPr indent="0" lvl="0" marL="0" marR="0" rtl="0" algn="l">
                        <a:spcBef>
                          <a:spcPts val="0"/>
                        </a:spcBef>
                        <a:spcAft>
                          <a:spcPts val="0"/>
                        </a:spcAft>
                        <a:buNone/>
                      </a:pPr>
                      <a:r>
                        <a:rPr lang="en-US" sz="1600">
                          <a:solidFill>
                            <a:srgbClr val="818995"/>
                          </a:solidFill>
                        </a:rPr>
                        <a:t>306</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Technology Standards of Performance (New and Existing</a:t>
                      </a:r>
                      <a:r>
                        <a:rPr lang="en-US" sz="1600">
                          <a:solidFill>
                            <a:srgbClr val="818995"/>
                          </a:solidFill>
                        </a:rPr>
                        <a:t> </a:t>
                      </a:r>
                      <a:r>
                        <a:rPr lang="en-US" sz="1600">
                          <a:solidFill>
                            <a:srgbClr val="818995"/>
                          </a:solidFill>
                        </a:rPr>
                        <a:t>Point Source)</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33 U.S.C. §1316</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u="sng">
                          <a:solidFill>
                            <a:srgbClr val="818995"/>
                          </a:solidFill>
                          <a:hlinkClick r:id="rId5">
                            <a:extLst>
                              <a:ext uri="{A12FA001-AC4F-418D-AE19-62706E023703}">
                                <ahyp:hlinkClr val="tx"/>
                              </a:ext>
                            </a:extLst>
                          </a:hlinkClick>
                        </a:rPr>
                        <a:t>40 C.F.R. §401</a:t>
                      </a:r>
                      <a:endParaRPr sz="1600">
                        <a:solidFill>
                          <a:srgbClr val="818995"/>
                        </a:solidFill>
                      </a:endParaRPr>
                    </a:p>
                  </a:txBody>
                  <a:tcPr marT="45725" marB="45725" marR="91450" marL="91450"/>
                </a:tc>
              </a:tr>
              <a:tr h="587400">
                <a:tc>
                  <a:txBody>
                    <a:bodyPr/>
                    <a:lstStyle/>
                    <a:p>
                      <a:pPr indent="0" lvl="0" marL="0" marR="0" rtl="0" algn="l">
                        <a:spcBef>
                          <a:spcPts val="0"/>
                        </a:spcBef>
                        <a:spcAft>
                          <a:spcPts val="0"/>
                        </a:spcAft>
                        <a:buNone/>
                      </a:pPr>
                      <a:r>
                        <a:rPr lang="en-US" sz="1600">
                          <a:solidFill>
                            <a:srgbClr val="818995"/>
                          </a:solidFill>
                        </a:rPr>
                        <a:t>307</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Toxic substances</a:t>
                      </a:r>
                      <a:r>
                        <a:rPr lang="en-US" sz="1600">
                          <a:solidFill>
                            <a:srgbClr val="818995"/>
                          </a:solidFill>
                        </a:rPr>
                        <a:t> and pretreatment</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33 U.S.C. §1317</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u="sng">
                          <a:solidFill>
                            <a:srgbClr val="818995"/>
                          </a:solidFill>
                          <a:hlinkClick r:id="rId6">
                            <a:extLst>
                              <a:ext uri="{A12FA001-AC4F-418D-AE19-62706E023703}">
                                <ahyp:hlinkClr val="tx"/>
                              </a:ext>
                            </a:extLst>
                          </a:hlinkClick>
                        </a:rPr>
                        <a:t>40 C.F.R.</a:t>
                      </a:r>
                      <a:r>
                        <a:rPr lang="en-US" sz="1600" u="sng">
                          <a:solidFill>
                            <a:srgbClr val="818995"/>
                          </a:solidFill>
                          <a:hlinkClick r:id="rId7">
                            <a:extLst>
                              <a:ext uri="{A12FA001-AC4F-418D-AE19-62706E023703}">
                                <ahyp:hlinkClr val="tx"/>
                              </a:ext>
                            </a:extLst>
                          </a:hlinkClick>
                        </a:rPr>
                        <a:t> §129</a:t>
                      </a:r>
                      <a:endParaRPr sz="1600">
                        <a:solidFill>
                          <a:srgbClr val="818995"/>
                        </a:solidFill>
                      </a:endParaRPr>
                    </a:p>
                  </a:txBody>
                  <a:tcPr marT="45725" marB="45725" marR="91450" marL="91450"/>
                </a:tc>
              </a:tr>
              <a:tr h="1091375">
                <a:tc>
                  <a:txBody>
                    <a:bodyPr/>
                    <a:lstStyle/>
                    <a:p>
                      <a:pPr indent="0" lvl="0" marL="0" marR="0" rtl="0" algn="l">
                        <a:spcBef>
                          <a:spcPts val="0"/>
                        </a:spcBef>
                        <a:spcAft>
                          <a:spcPts val="0"/>
                        </a:spcAft>
                        <a:buNone/>
                      </a:pPr>
                      <a:r>
                        <a:rPr lang="en-US" sz="1600">
                          <a:solidFill>
                            <a:srgbClr val="818995"/>
                          </a:solidFill>
                        </a:rPr>
                        <a:t>402</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National Pollution Discharge Elimination System</a:t>
                      </a:r>
                      <a:r>
                        <a:rPr lang="en-US" sz="1600">
                          <a:solidFill>
                            <a:srgbClr val="818995"/>
                          </a:solidFill>
                        </a:rPr>
                        <a:t> (NPDES) (Permits</a:t>
                      </a:r>
                      <a:r>
                        <a:rPr lang="en-US" sz="1600">
                          <a:solidFill>
                            <a:srgbClr val="818995"/>
                          </a:solidFill>
                        </a:rPr>
                        <a:t> for </a:t>
                      </a:r>
                      <a:r>
                        <a:rPr lang="en-US" sz="1600">
                          <a:solidFill>
                            <a:srgbClr val="818995"/>
                          </a:solidFill>
                        </a:rPr>
                        <a:t>point source)</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a:solidFill>
                            <a:srgbClr val="818995"/>
                          </a:solidFill>
                        </a:rPr>
                        <a:t>33 U.S.C. §1342</a:t>
                      </a:r>
                      <a:endParaRPr sz="1600">
                        <a:solidFill>
                          <a:srgbClr val="818995"/>
                        </a:solidFill>
                      </a:endParaRPr>
                    </a:p>
                  </a:txBody>
                  <a:tcPr marT="45725" marB="45725" marR="91450" marL="91450"/>
                </a:tc>
                <a:tc>
                  <a:txBody>
                    <a:bodyPr/>
                    <a:lstStyle/>
                    <a:p>
                      <a:pPr indent="0" lvl="0" marL="0" marR="0" rtl="0" algn="l">
                        <a:spcBef>
                          <a:spcPts val="0"/>
                        </a:spcBef>
                        <a:spcAft>
                          <a:spcPts val="0"/>
                        </a:spcAft>
                        <a:buNone/>
                      </a:pPr>
                      <a:r>
                        <a:rPr lang="en-US" sz="1600" u="sng">
                          <a:solidFill>
                            <a:srgbClr val="818995"/>
                          </a:solidFill>
                          <a:hlinkClick r:id="rId8">
                            <a:extLst>
                              <a:ext uri="{A12FA001-AC4F-418D-AE19-62706E023703}">
                                <ahyp:hlinkClr val="tx"/>
                              </a:ext>
                            </a:extLst>
                          </a:hlinkClick>
                        </a:rPr>
                        <a:t>40 C.F.R. §122</a:t>
                      </a:r>
                      <a:endParaRPr sz="1600">
                        <a:solidFill>
                          <a:srgbClr val="818995"/>
                        </a:solidFill>
                      </a:endParaRPr>
                    </a:p>
                  </a:txBody>
                  <a:tcPr marT="45725" marB="45725" marR="91450" marL="91450"/>
                </a:tc>
              </a:tr>
              <a:tr h="587400">
                <a:tc>
                  <a:txBody>
                    <a:bodyPr/>
                    <a:lstStyle/>
                    <a:p>
                      <a:pPr indent="0" lvl="0" marL="0" marR="0" rtl="0" algn="l">
                        <a:spcBef>
                          <a:spcPts val="0"/>
                        </a:spcBef>
                        <a:spcAft>
                          <a:spcPts val="0"/>
                        </a:spcAft>
                        <a:buNone/>
                      </a:pPr>
                      <a:r>
                        <a:rPr b="1" lang="en-US" sz="1600">
                          <a:highlight>
                            <a:srgbClr val="CFE2F3"/>
                          </a:highlight>
                        </a:rPr>
                        <a:t>404</a:t>
                      </a:r>
                      <a:endParaRPr b="1" sz="1600">
                        <a:highlight>
                          <a:srgbClr val="CFE2F3"/>
                        </a:highlight>
                      </a:endParaRPr>
                    </a:p>
                  </a:txBody>
                  <a:tcPr marT="45725" marB="45725" marR="91450" marL="91450"/>
                </a:tc>
                <a:tc>
                  <a:txBody>
                    <a:bodyPr/>
                    <a:lstStyle/>
                    <a:p>
                      <a:pPr indent="0" lvl="0" marL="0" marR="0" rtl="0" algn="l">
                        <a:spcBef>
                          <a:spcPts val="0"/>
                        </a:spcBef>
                        <a:spcAft>
                          <a:spcPts val="0"/>
                        </a:spcAft>
                        <a:buNone/>
                      </a:pPr>
                      <a:r>
                        <a:rPr b="1" lang="en-US" sz="1600">
                          <a:highlight>
                            <a:srgbClr val="CFE2F3"/>
                          </a:highlight>
                        </a:rPr>
                        <a:t>Dredge or Fill Permits (non-point source)</a:t>
                      </a:r>
                      <a:endParaRPr b="1" sz="1600">
                        <a:highlight>
                          <a:srgbClr val="CFE2F3"/>
                        </a:highlight>
                      </a:endParaRPr>
                    </a:p>
                  </a:txBody>
                  <a:tcPr marT="45725" marB="45725" marR="91450" marL="91450"/>
                </a:tc>
                <a:tc>
                  <a:txBody>
                    <a:bodyPr/>
                    <a:lstStyle/>
                    <a:p>
                      <a:pPr indent="0" lvl="0" marL="0" marR="0" rtl="0" algn="l">
                        <a:spcBef>
                          <a:spcPts val="0"/>
                        </a:spcBef>
                        <a:spcAft>
                          <a:spcPts val="0"/>
                        </a:spcAft>
                        <a:buNone/>
                      </a:pPr>
                      <a:r>
                        <a:rPr b="1" lang="en-US" sz="1600">
                          <a:highlight>
                            <a:srgbClr val="C9DAF8"/>
                          </a:highlight>
                        </a:rPr>
                        <a:t>33 U.S.C. §1345</a:t>
                      </a:r>
                      <a:endParaRPr b="1" sz="1600">
                        <a:highlight>
                          <a:srgbClr val="C9DAF8"/>
                        </a:highlight>
                      </a:endParaRPr>
                    </a:p>
                  </a:txBody>
                  <a:tcPr marT="45725" marB="45725" marR="91450" marL="91450"/>
                </a:tc>
                <a:tc>
                  <a:txBody>
                    <a:bodyPr/>
                    <a:lstStyle/>
                    <a:p>
                      <a:pPr indent="0" lvl="0" marL="0" marR="0" rtl="0" algn="l">
                        <a:spcBef>
                          <a:spcPts val="0"/>
                        </a:spcBef>
                        <a:spcAft>
                          <a:spcPts val="0"/>
                        </a:spcAft>
                        <a:buNone/>
                      </a:pPr>
                      <a:r>
                        <a:rPr b="1" lang="en-US" sz="1600" u="sng">
                          <a:solidFill>
                            <a:schemeClr val="hlink"/>
                          </a:solidFill>
                          <a:highlight>
                            <a:srgbClr val="C9DAF8"/>
                          </a:highlight>
                          <a:hlinkClick r:id="rId9"/>
                        </a:rPr>
                        <a:t>33 C.F.R. §323</a:t>
                      </a:r>
                      <a:endParaRPr b="1" sz="1600">
                        <a:highlight>
                          <a:srgbClr val="C9DAF8"/>
                        </a:highlight>
                      </a:endParaRPr>
                    </a:p>
                  </a:txBody>
                  <a:tcPr marT="45725" marB="45725" marR="91450" marL="91450"/>
                </a:tc>
              </a:tr>
              <a:tr h="455150">
                <a:tc>
                  <a:txBody>
                    <a:bodyPr/>
                    <a:lstStyle/>
                    <a:p>
                      <a:pPr indent="0" lvl="0" marL="0" marR="0" rtl="0" algn="l">
                        <a:spcBef>
                          <a:spcPts val="0"/>
                        </a:spcBef>
                        <a:spcAft>
                          <a:spcPts val="0"/>
                        </a:spcAft>
                        <a:buNone/>
                      </a:pPr>
                      <a:r>
                        <a:rPr lang="en-US" sz="1600"/>
                        <a:t>505</a:t>
                      </a:r>
                      <a:endParaRPr sz="1600"/>
                    </a:p>
                  </a:txBody>
                  <a:tcPr marT="45725" marB="45725" marR="91450" marL="91450"/>
                </a:tc>
                <a:tc>
                  <a:txBody>
                    <a:bodyPr/>
                    <a:lstStyle/>
                    <a:p>
                      <a:pPr indent="0" lvl="0" marL="0" marR="0" rtl="0" algn="l">
                        <a:spcBef>
                          <a:spcPts val="0"/>
                        </a:spcBef>
                        <a:spcAft>
                          <a:spcPts val="0"/>
                        </a:spcAft>
                        <a:buNone/>
                      </a:pPr>
                      <a:r>
                        <a:rPr lang="en-US" sz="1600"/>
                        <a:t>Citizen Suits</a:t>
                      </a:r>
                      <a:endParaRPr sz="1600"/>
                    </a:p>
                  </a:txBody>
                  <a:tcPr marT="45725" marB="45725" marR="91450" marL="91450"/>
                </a:tc>
                <a:tc>
                  <a:txBody>
                    <a:bodyPr/>
                    <a:lstStyle/>
                    <a:p>
                      <a:pPr indent="0" lvl="0" marL="0" marR="0" rtl="0" algn="l">
                        <a:spcBef>
                          <a:spcPts val="0"/>
                        </a:spcBef>
                        <a:spcAft>
                          <a:spcPts val="0"/>
                        </a:spcAft>
                        <a:buNone/>
                      </a:pPr>
                      <a:r>
                        <a:rPr lang="en-US" sz="1600"/>
                        <a:t>33 U.S.C. §1365</a:t>
                      </a:r>
                      <a:endParaRPr sz="1600"/>
                    </a:p>
                  </a:txBody>
                  <a:tcPr marT="45725" marB="45725" marR="91450" marL="91450"/>
                </a:tc>
                <a:tc>
                  <a:txBody>
                    <a:bodyPr/>
                    <a:lstStyle/>
                    <a:p>
                      <a:pPr indent="0" lvl="0" marL="0" marR="0" rtl="0" algn="l">
                        <a:spcBef>
                          <a:spcPts val="0"/>
                        </a:spcBef>
                        <a:spcAft>
                          <a:spcPts val="0"/>
                        </a:spcAft>
                        <a:buNone/>
                      </a:pPr>
                      <a:r>
                        <a:rPr lang="en-US" sz="1600" u="sng">
                          <a:solidFill>
                            <a:schemeClr val="hlink"/>
                          </a:solidFill>
                          <a:hlinkClick r:id="rId10"/>
                        </a:rPr>
                        <a:t>33 C.F.R. §1365</a:t>
                      </a:r>
                      <a:endParaRPr sz="1600"/>
                    </a:p>
                  </a:txBody>
                  <a:tcPr marT="45725" marB="45725" marR="91450" marL="9145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457200" y="5457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Agriculture and Forestry largely exempt from CWA…</a:t>
            </a:r>
            <a:endParaRPr/>
          </a:p>
        </p:txBody>
      </p:sp>
      <p:sp>
        <p:nvSpPr>
          <p:cNvPr id="199" name="Google Shape;199;p28"/>
          <p:cNvSpPr txBox="1"/>
          <p:nvPr>
            <p:ph idx="1" type="body"/>
          </p:nvPr>
        </p:nvSpPr>
        <p:spPr>
          <a:xfrm>
            <a:off x="537200" y="1614100"/>
            <a:ext cx="8229600" cy="4672500"/>
          </a:xfrm>
          <a:prstGeom prst="rect">
            <a:avLst/>
          </a:prstGeom>
        </p:spPr>
        <p:txBody>
          <a:bodyPr anchorCtr="0" anchor="t" bIns="45700" lIns="91425" spcFirstLastPara="1" rIns="91425" wrap="square" tIns="45700">
            <a:normAutofit lnSpcReduction="10000"/>
          </a:bodyPr>
          <a:lstStyle/>
          <a:p>
            <a:pPr indent="0" lvl="0" marL="0" rtl="0" algn="l">
              <a:spcBef>
                <a:spcPts val="360"/>
              </a:spcBef>
              <a:spcAft>
                <a:spcPts val="0"/>
              </a:spcAft>
              <a:buNone/>
            </a:pPr>
            <a:r>
              <a:t/>
            </a:r>
            <a:endParaRPr>
              <a:highlight>
                <a:schemeClr val="lt1"/>
              </a:highlight>
            </a:endParaRPr>
          </a:p>
          <a:p>
            <a:pPr indent="-342900" lvl="0" marL="457200" rtl="0" algn="l">
              <a:spcBef>
                <a:spcPts val="360"/>
              </a:spcBef>
              <a:spcAft>
                <a:spcPts val="0"/>
              </a:spcAft>
              <a:buSzPts val="1800"/>
              <a:buChar char="•"/>
            </a:pPr>
            <a:r>
              <a:rPr b="1" lang="en-US">
                <a:highlight>
                  <a:schemeClr val="lt1"/>
                </a:highlight>
              </a:rPr>
              <a:t>Agriculture and Forestry</a:t>
            </a:r>
            <a:r>
              <a:rPr lang="en-US">
                <a:highlight>
                  <a:schemeClr val="lt1"/>
                </a:highlight>
              </a:rPr>
              <a:t> largely exempt for ‘normal agricultural activities’ including ‘</a:t>
            </a:r>
            <a:r>
              <a:rPr b="1" lang="en-US">
                <a:highlight>
                  <a:schemeClr val="lt1"/>
                </a:highlight>
              </a:rPr>
              <a:t>return flow of irrigation</a:t>
            </a:r>
            <a:r>
              <a:rPr lang="en-US">
                <a:highlight>
                  <a:schemeClr val="lt1"/>
                </a:highlight>
              </a:rPr>
              <a:t>’</a:t>
            </a:r>
            <a:endParaRPr>
              <a:highlight>
                <a:schemeClr val="lt1"/>
              </a:highlight>
            </a:endParaRPr>
          </a:p>
          <a:p>
            <a:pPr indent="-342900" lvl="1" marL="914400" rtl="0" algn="l">
              <a:spcBef>
                <a:spcPts val="0"/>
              </a:spcBef>
              <a:spcAft>
                <a:spcPts val="0"/>
              </a:spcAft>
              <a:buSzPts val="1800"/>
              <a:buChar char="–"/>
            </a:pPr>
            <a:r>
              <a:rPr lang="en-US">
                <a:highlight>
                  <a:schemeClr val="lt1"/>
                </a:highlight>
              </a:rPr>
              <a:t>sediment and nutrient (and pesticide) runoff from land in agriculture and forest use is a</a:t>
            </a:r>
            <a:r>
              <a:rPr lang="en-US">
                <a:highlight>
                  <a:schemeClr val="lt1"/>
                </a:highlight>
              </a:rPr>
              <a:t> </a:t>
            </a:r>
            <a:r>
              <a:rPr b="1" lang="en-US">
                <a:highlight>
                  <a:schemeClr val="lt1"/>
                </a:highlight>
              </a:rPr>
              <a:t>non-point source</a:t>
            </a:r>
            <a:endParaRPr>
              <a:highlight>
                <a:schemeClr val="lt1"/>
              </a:highlight>
            </a:endParaRPr>
          </a:p>
          <a:p>
            <a:pPr indent="-342900" lvl="1" marL="914400" rtl="0" algn="l">
              <a:spcBef>
                <a:spcPts val="0"/>
              </a:spcBef>
              <a:spcAft>
                <a:spcPts val="0"/>
              </a:spcAft>
              <a:buClr>
                <a:srgbClr val="FF0000"/>
              </a:buClr>
              <a:buSzPts val="1800"/>
              <a:buChar char="–"/>
            </a:pPr>
            <a:r>
              <a:rPr b="1" lang="en-US">
                <a:solidFill>
                  <a:srgbClr val="FF0000"/>
                </a:solidFill>
                <a:highlight>
                  <a:schemeClr val="lt1"/>
                </a:highlight>
              </a:rPr>
              <a:t>dredge or filling</a:t>
            </a:r>
            <a:r>
              <a:rPr lang="en-US">
                <a:solidFill>
                  <a:srgbClr val="FF0000"/>
                </a:solidFill>
                <a:highlight>
                  <a:schemeClr val="lt1"/>
                </a:highlight>
              </a:rPr>
              <a:t> </a:t>
            </a:r>
            <a:r>
              <a:rPr b="1" lang="en-US">
                <a:solidFill>
                  <a:srgbClr val="FF0000"/>
                </a:solidFill>
                <a:highlight>
                  <a:schemeClr val="lt1"/>
                </a:highlight>
              </a:rPr>
              <a:t>not considered a normal agricultural or forestry activity</a:t>
            </a:r>
            <a:endParaRPr b="1">
              <a:solidFill>
                <a:srgbClr val="FF0000"/>
              </a:solidFill>
              <a:highlight>
                <a:schemeClr val="lt1"/>
              </a:highlight>
            </a:endParaRPr>
          </a:p>
          <a:p>
            <a:pPr indent="-342900" lvl="1" marL="914400" rtl="0" algn="l">
              <a:spcBef>
                <a:spcPts val="0"/>
              </a:spcBef>
              <a:spcAft>
                <a:spcPts val="0"/>
              </a:spcAft>
              <a:buSzPts val="1800"/>
              <a:buChar char="–"/>
            </a:pPr>
            <a:r>
              <a:rPr lang="en-US">
                <a:highlight>
                  <a:schemeClr val="lt1"/>
                </a:highlight>
              </a:rPr>
              <a:t>financial incentives (‘carrots’) through Farm Bill for water quality protection</a:t>
            </a:r>
            <a:endParaRPr>
              <a:highlight>
                <a:schemeClr val="lt1"/>
              </a:highlight>
            </a:endParaRPr>
          </a:p>
          <a:p>
            <a:pPr indent="-342900" lvl="1" marL="914400" rtl="0" algn="l">
              <a:spcBef>
                <a:spcPts val="0"/>
              </a:spcBef>
              <a:spcAft>
                <a:spcPts val="0"/>
              </a:spcAft>
              <a:buSzPts val="1800"/>
              <a:buChar char="–"/>
            </a:pPr>
            <a:r>
              <a:rPr lang="en-US">
                <a:highlight>
                  <a:schemeClr val="lt1"/>
                </a:highlight>
              </a:rPr>
              <a:t>note: ditches and tile pipes may be point sources (though exempt from NPDES permit)</a:t>
            </a:r>
            <a:endParaRPr>
              <a:highlight>
                <a:schemeClr val="lt1"/>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ph type="title"/>
          </p:nvPr>
        </p:nvSpPr>
        <p:spPr>
          <a:xfrm>
            <a:off x="457200" y="4436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Exempt Activities</a:t>
            </a:r>
            <a:endParaRPr/>
          </a:p>
        </p:txBody>
      </p:sp>
      <p:sp>
        <p:nvSpPr>
          <p:cNvPr id="206" name="Google Shape;206;p29"/>
          <p:cNvSpPr txBox="1"/>
          <p:nvPr>
            <p:ph idx="1" type="body"/>
          </p:nvPr>
        </p:nvSpPr>
        <p:spPr>
          <a:xfrm>
            <a:off x="457200" y="1511925"/>
            <a:ext cx="8229600" cy="4614000"/>
          </a:xfrm>
          <a:prstGeom prst="rect">
            <a:avLst/>
          </a:prstGeom>
        </p:spPr>
        <p:txBody>
          <a:bodyPr anchorCtr="0" anchor="t" bIns="45700" lIns="91425" spcFirstLastPara="1" rIns="91425" wrap="square" tIns="45700">
            <a:noAutofit/>
          </a:bodyPr>
          <a:lstStyle/>
          <a:p>
            <a:pPr indent="-333375" lvl="0" marL="457200" rtl="0" algn="l">
              <a:lnSpc>
                <a:spcPct val="150000"/>
              </a:lnSpc>
              <a:spcBef>
                <a:spcPts val="0"/>
              </a:spcBef>
              <a:spcAft>
                <a:spcPts val="0"/>
              </a:spcAft>
              <a:buClr>
                <a:srgbClr val="1B1B1B"/>
              </a:buClr>
              <a:buSzPts val="1650"/>
              <a:buChar char="●"/>
            </a:pPr>
            <a:r>
              <a:rPr lang="en-US" sz="1650">
                <a:solidFill>
                  <a:srgbClr val="1B1B1B"/>
                </a:solidFill>
                <a:highlight>
                  <a:srgbClr val="FFFFFF"/>
                </a:highlight>
              </a:rPr>
              <a:t>Established (ongoing) farming, ranching, and silviculture activities such as plowing, seeding, cultivating, minor drainage, harvesting for the production of food, fiber, and forest products, or upland soil and water conservation practices</a:t>
            </a:r>
            <a:endParaRPr sz="1650">
              <a:solidFill>
                <a:srgbClr val="1B1B1B"/>
              </a:solidFill>
              <a:highlight>
                <a:srgbClr val="FFFFFF"/>
              </a:highlight>
            </a:endParaRPr>
          </a:p>
          <a:p>
            <a:pPr indent="-333375" lvl="0" marL="457200" rtl="0" algn="l">
              <a:lnSpc>
                <a:spcPct val="150000"/>
              </a:lnSpc>
              <a:spcBef>
                <a:spcPts val="0"/>
              </a:spcBef>
              <a:spcAft>
                <a:spcPts val="0"/>
              </a:spcAft>
              <a:buClr>
                <a:srgbClr val="1B1B1B"/>
              </a:buClr>
              <a:buSzPts val="1650"/>
              <a:buChar char="●"/>
            </a:pPr>
            <a:r>
              <a:rPr lang="en-US" sz="1650">
                <a:solidFill>
                  <a:srgbClr val="1B1B1B"/>
                </a:solidFill>
                <a:highlight>
                  <a:srgbClr val="FFFFFF"/>
                </a:highlight>
              </a:rPr>
              <a:t>Maintenance (but not construction) of drainage ditches</a:t>
            </a:r>
            <a:endParaRPr sz="1650">
              <a:solidFill>
                <a:srgbClr val="1B1B1B"/>
              </a:solidFill>
              <a:highlight>
                <a:srgbClr val="FFFFFF"/>
              </a:highlight>
            </a:endParaRPr>
          </a:p>
          <a:p>
            <a:pPr indent="-333375" lvl="0" marL="457200" rtl="0" algn="l">
              <a:lnSpc>
                <a:spcPct val="150000"/>
              </a:lnSpc>
              <a:spcBef>
                <a:spcPts val="0"/>
              </a:spcBef>
              <a:spcAft>
                <a:spcPts val="0"/>
              </a:spcAft>
              <a:buClr>
                <a:srgbClr val="1B1B1B"/>
              </a:buClr>
              <a:buSzPts val="1650"/>
              <a:buChar char="●"/>
            </a:pPr>
            <a:r>
              <a:rPr lang="en-US" sz="1650">
                <a:solidFill>
                  <a:srgbClr val="1B1B1B"/>
                </a:solidFill>
                <a:highlight>
                  <a:srgbClr val="FFFFFF"/>
                </a:highlight>
              </a:rPr>
              <a:t>Construction and maintenance of irrigation ditches</a:t>
            </a:r>
            <a:endParaRPr sz="1650">
              <a:solidFill>
                <a:srgbClr val="1B1B1B"/>
              </a:solidFill>
              <a:highlight>
                <a:srgbClr val="FFFFFF"/>
              </a:highlight>
            </a:endParaRPr>
          </a:p>
          <a:p>
            <a:pPr indent="-333375" lvl="0" marL="457200" rtl="0" algn="l">
              <a:lnSpc>
                <a:spcPct val="150000"/>
              </a:lnSpc>
              <a:spcBef>
                <a:spcPts val="0"/>
              </a:spcBef>
              <a:spcAft>
                <a:spcPts val="0"/>
              </a:spcAft>
              <a:buClr>
                <a:srgbClr val="1B1B1B"/>
              </a:buClr>
              <a:buSzPts val="1650"/>
              <a:buChar char="●"/>
            </a:pPr>
            <a:r>
              <a:rPr lang="en-US" sz="1650">
                <a:solidFill>
                  <a:srgbClr val="1B1B1B"/>
                </a:solidFill>
                <a:highlight>
                  <a:srgbClr val="FFFFFF"/>
                </a:highlight>
              </a:rPr>
              <a:t>Construction and maintenance of farm or stock ponds</a:t>
            </a:r>
            <a:endParaRPr sz="1650">
              <a:solidFill>
                <a:srgbClr val="1B1B1B"/>
              </a:solidFill>
              <a:highlight>
                <a:srgbClr val="FFFFFF"/>
              </a:highlight>
            </a:endParaRPr>
          </a:p>
          <a:p>
            <a:pPr indent="-333375" lvl="0" marL="457200" rtl="0" algn="l">
              <a:lnSpc>
                <a:spcPct val="150000"/>
              </a:lnSpc>
              <a:spcBef>
                <a:spcPts val="0"/>
              </a:spcBef>
              <a:spcAft>
                <a:spcPts val="0"/>
              </a:spcAft>
              <a:buClr>
                <a:srgbClr val="1B1B1B"/>
              </a:buClr>
              <a:buSzPts val="1650"/>
              <a:buChar char="●"/>
            </a:pPr>
            <a:r>
              <a:rPr lang="en-US" sz="1650">
                <a:solidFill>
                  <a:srgbClr val="1B1B1B"/>
                </a:solidFill>
                <a:highlight>
                  <a:srgbClr val="FFFFFF"/>
                </a:highlight>
              </a:rPr>
              <a:t>Construction and maintenance of farm and forest roads, in accordance with best management practices</a:t>
            </a:r>
            <a:endParaRPr sz="1650">
              <a:solidFill>
                <a:srgbClr val="1B1B1B"/>
              </a:solidFill>
              <a:highlight>
                <a:srgbClr val="FFFFFF"/>
              </a:highlight>
            </a:endParaRPr>
          </a:p>
          <a:p>
            <a:pPr indent="-333375" lvl="0" marL="457200" rtl="0" algn="l">
              <a:lnSpc>
                <a:spcPct val="150000"/>
              </a:lnSpc>
              <a:spcBef>
                <a:spcPts val="0"/>
              </a:spcBef>
              <a:spcAft>
                <a:spcPts val="0"/>
              </a:spcAft>
              <a:buClr>
                <a:srgbClr val="1B1B1B"/>
              </a:buClr>
              <a:buSzPts val="1650"/>
              <a:buChar char="●"/>
            </a:pPr>
            <a:r>
              <a:rPr lang="en-US" sz="1650">
                <a:solidFill>
                  <a:srgbClr val="1B1B1B"/>
                </a:solidFill>
                <a:highlight>
                  <a:srgbClr val="FFFFFF"/>
                </a:highlight>
              </a:rPr>
              <a:t>Maintenance of structures such as dams, dikes, and levees</a:t>
            </a:r>
            <a:endParaRPr sz="1650">
              <a:solidFill>
                <a:srgbClr val="1B1B1B"/>
              </a:solidFill>
              <a:highlight>
                <a:srgbClr val="FFFFFF"/>
              </a:highlight>
            </a:endParaRPr>
          </a:p>
          <a:p>
            <a:pPr indent="0" lvl="0" marL="0" rtl="0" algn="l">
              <a:spcBef>
                <a:spcPts val="1300"/>
              </a:spcBef>
              <a:spcAft>
                <a:spcPts val="0"/>
              </a:spcAft>
              <a:buNone/>
            </a:pPr>
            <a:r>
              <a:rPr lang="en-US" sz="1400"/>
              <a:t>References: https://www.epa.gov/cwa-404/exemptions-permit-requirements-under-cwa-section-404</a:t>
            </a:r>
            <a:endParaRPr sz="1400"/>
          </a:p>
          <a:p>
            <a:pPr indent="0" lvl="0" marL="0" rtl="0" algn="l">
              <a:spcBef>
                <a:spcPts val="360"/>
              </a:spcBef>
              <a:spcAft>
                <a:spcPts val="0"/>
              </a:spcAft>
              <a:buNone/>
            </a:pPr>
            <a:r>
              <a:rPr lang="en-US" sz="1400" u="sng">
                <a:solidFill>
                  <a:schemeClr val="hlink"/>
                </a:solidFill>
                <a:hlinkClick r:id="rId3"/>
              </a:rPr>
              <a:t>33 U.S.C. 1251</a:t>
            </a:r>
            <a:endParaRPr sz="1400"/>
          </a:p>
          <a:p>
            <a:pPr indent="0" lvl="0" marL="0" rtl="0" algn="l">
              <a:spcBef>
                <a:spcPts val="360"/>
              </a:spcBef>
              <a:spcAft>
                <a:spcPts val="0"/>
              </a:spcAft>
              <a:buNone/>
            </a:pPr>
            <a:r>
              <a:rPr lang="en-US" sz="1400" u="sng">
                <a:solidFill>
                  <a:schemeClr val="hlink"/>
                </a:solidFill>
                <a:hlinkClick r:id="rId4"/>
              </a:rPr>
              <a:t>40 CFR part 232</a:t>
            </a:r>
            <a:endParaRPr sz="1400"/>
          </a:p>
          <a:p>
            <a:pPr indent="0" lvl="0" marL="0" rtl="0" algn="l">
              <a:spcBef>
                <a:spcPts val="360"/>
              </a:spcBef>
              <a:spcAft>
                <a:spcPts val="0"/>
              </a:spcAft>
              <a:buNone/>
            </a:pPr>
            <a:r>
              <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0"/>
          <p:cNvSpPr txBox="1"/>
          <p:nvPr>
            <p:ph type="title"/>
          </p:nvPr>
        </p:nvSpPr>
        <p:spPr>
          <a:xfrm>
            <a:off x="388625" y="576750"/>
            <a:ext cx="84888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WOTUS Regulation and Litigation Timeline</a:t>
            </a:r>
            <a:endParaRPr/>
          </a:p>
        </p:txBody>
      </p:sp>
      <p:cxnSp>
        <p:nvCxnSpPr>
          <p:cNvPr id="213" name="Google Shape;213;p30"/>
          <p:cNvCxnSpPr>
            <a:stCxn id="214" idx="1"/>
          </p:cNvCxnSpPr>
          <p:nvPr/>
        </p:nvCxnSpPr>
        <p:spPr>
          <a:xfrm>
            <a:off x="457200" y="4051750"/>
            <a:ext cx="8229600" cy="0"/>
          </a:xfrm>
          <a:prstGeom prst="straightConnector1">
            <a:avLst/>
          </a:prstGeom>
          <a:noFill/>
          <a:ln cap="flat" cmpd="sng" w="9525">
            <a:solidFill>
              <a:schemeClr val="dk2"/>
            </a:solidFill>
            <a:prstDash val="solid"/>
            <a:round/>
            <a:headEnd len="med" w="med" type="none"/>
            <a:tailEnd len="med" w="med" type="none"/>
          </a:ln>
        </p:spPr>
      </p:cxnSp>
      <p:sp>
        <p:nvSpPr>
          <p:cNvPr id="215" name="Google Shape;215;p30"/>
          <p:cNvSpPr/>
          <p:nvPr/>
        </p:nvSpPr>
        <p:spPr>
          <a:xfrm>
            <a:off x="457200" y="3682150"/>
            <a:ext cx="8229600" cy="516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0"/>
          <p:cNvSpPr txBox="1"/>
          <p:nvPr/>
        </p:nvSpPr>
        <p:spPr>
          <a:xfrm>
            <a:off x="352550" y="3743075"/>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1972</a:t>
            </a:r>
            <a:endParaRPr/>
          </a:p>
        </p:txBody>
      </p:sp>
      <p:sp>
        <p:nvSpPr>
          <p:cNvPr id="217" name="Google Shape;217;p30"/>
          <p:cNvSpPr txBox="1"/>
          <p:nvPr/>
        </p:nvSpPr>
        <p:spPr>
          <a:xfrm>
            <a:off x="7703900" y="3745875"/>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2015</a:t>
            </a:r>
            <a:endParaRPr/>
          </a:p>
        </p:txBody>
      </p:sp>
      <p:sp>
        <p:nvSpPr>
          <p:cNvPr id="218" name="Google Shape;218;p30"/>
          <p:cNvSpPr/>
          <p:nvPr/>
        </p:nvSpPr>
        <p:spPr>
          <a:xfrm>
            <a:off x="352550" y="1411150"/>
            <a:ext cx="7572300" cy="4572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a:t>1948 </a:t>
            </a:r>
            <a:r>
              <a:rPr lang="en-US" sz="1200">
                <a:solidFill>
                  <a:srgbClr val="333333"/>
                </a:solidFill>
                <a:highlight>
                  <a:srgbClr val="F1F1F1"/>
                </a:highlight>
                <a:latin typeface="Georgia"/>
                <a:ea typeface="Georgia"/>
                <a:cs typeface="Georgia"/>
                <a:sym typeface="Georgia"/>
              </a:rPr>
              <a:t>Federal Water Pollution Control Act of 1948, Public Law 80-845, 62 Stat. 1155 (June 30, 1948)</a:t>
            </a:r>
            <a:endParaRPr/>
          </a:p>
        </p:txBody>
      </p:sp>
      <p:sp>
        <p:nvSpPr>
          <p:cNvPr id="219" name="Google Shape;219;p30"/>
          <p:cNvSpPr txBox="1"/>
          <p:nvPr/>
        </p:nvSpPr>
        <p:spPr>
          <a:xfrm>
            <a:off x="388625" y="4463300"/>
            <a:ext cx="7200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Clean Water Act</a:t>
            </a:r>
            <a:endParaRPr/>
          </a:p>
        </p:txBody>
      </p:sp>
      <p:sp>
        <p:nvSpPr>
          <p:cNvPr id="220" name="Google Shape;220;p30"/>
          <p:cNvSpPr txBox="1"/>
          <p:nvPr/>
        </p:nvSpPr>
        <p:spPr>
          <a:xfrm>
            <a:off x="943000" y="3740350"/>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1974</a:t>
            </a:r>
            <a:endParaRPr/>
          </a:p>
        </p:txBody>
      </p:sp>
      <p:sp>
        <p:nvSpPr>
          <p:cNvPr id="221" name="Google Shape;221;p30"/>
          <p:cNvSpPr txBox="1"/>
          <p:nvPr/>
        </p:nvSpPr>
        <p:spPr>
          <a:xfrm>
            <a:off x="880100" y="1882863"/>
            <a:ext cx="7281000" cy="931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1000">
                <a:solidFill>
                  <a:srgbClr val="333333"/>
                </a:solidFill>
                <a:highlight>
                  <a:srgbClr val="F1F1F1"/>
                </a:highlight>
                <a:latin typeface="Georgia"/>
                <a:ea typeface="Georgia"/>
                <a:cs typeface="Georgia"/>
                <a:sym typeface="Georgia"/>
              </a:rPr>
              <a:t>“those waters of the United States which are subject to the ebb and flow of the tide, and/or are presently, or have been in the past, or may be in the future susceptible for use for purposes of interstate or foreign commerce.” </a:t>
            </a:r>
            <a:r>
              <a:rPr lang="en-US" sz="1000">
                <a:solidFill>
                  <a:srgbClr val="3071A9"/>
                </a:solidFill>
                <a:highlight>
                  <a:srgbClr val="F1F1F1"/>
                </a:highlight>
                <a:uFill>
                  <a:noFill/>
                </a:uFill>
                <a:latin typeface="Georgia"/>
                <a:ea typeface="Georgia"/>
                <a:cs typeface="Georgia"/>
                <a:sym typeface="Georgia"/>
                <a:hlinkClick r:id="rId3">
                  <a:extLst>
                    <a:ext uri="{A12FA001-AC4F-418D-AE19-62706E023703}">
                      <ahyp:hlinkClr val="tx"/>
                    </a:ext>
                  </a:extLst>
                </a:hlinkClick>
              </a:rPr>
              <a:t>39 FR 12115</a:t>
            </a:r>
            <a:r>
              <a:rPr lang="en-US" sz="1000">
                <a:solidFill>
                  <a:srgbClr val="333333"/>
                </a:solidFill>
                <a:highlight>
                  <a:srgbClr val="F1F1F1"/>
                </a:highlight>
                <a:latin typeface="Georgia"/>
                <a:ea typeface="Georgia"/>
                <a:cs typeface="Georgia"/>
                <a:sym typeface="Georgia"/>
              </a:rPr>
              <a:t>, 12119 (April 3, 1974)</a:t>
            </a:r>
            <a:endParaRPr sz="1200"/>
          </a:p>
          <a:p>
            <a:pPr indent="0" lvl="0" marL="0" rtl="0" algn="l">
              <a:spcBef>
                <a:spcPts val="0"/>
              </a:spcBef>
              <a:spcAft>
                <a:spcPts val="0"/>
              </a:spcAft>
              <a:buNone/>
            </a:pPr>
            <a:r>
              <a:t/>
            </a:r>
            <a:endParaRPr/>
          </a:p>
        </p:txBody>
      </p:sp>
      <p:cxnSp>
        <p:nvCxnSpPr>
          <p:cNvPr id="222" name="Google Shape;222;p30"/>
          <p:cNvCxnSpPr/>
          <p:nvPr/>
        </p:nvCxnSpPr>
        <p:spPr>
          <a:xfrm rot="10800000">
            <a:off x="1303000" y="2594650"/>
            <a:ext cx="0" cy="1221900"/>
          </a:xfrm>
          <a:prstGeom prst="straightConnector1">
            <a:avLst/>
          </a:prstGeom>
          <a:noFill/>
          <a:ln cap="flat" cmpd="sng" w="9525">
            <a:solidFill>
              <a:schemeClr val="dk2"/>
            </a:solidFill>
            <a:prstDash val="solid"/>
            <a:round/>
            <a:headEnd len="med" w="med" type="none"/>
            <a:tailEnd len="med" w="med" type="none"/>
          </a:ln>
        </p:spPr>
      </p:cxnSp>
      <p:sp>
        <p:nvSpPr>
          <p:cNvPr id="223" name="Google Shape;223;p30"/>
          <p:cNvSpPr txBox="1"/>
          <p:nvPr/>
        </p:nvSpPr>
        <p:spPr>
          <a:xfrm>
            <a:off x="1303000" y="5494900"/>
            <a:ext cx="28689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US" sz="1000">
                <a:solidFill>
                  <a:srgbClr val="333333"/>
                </a:solidFill>
                <a:highlight>
                  <a:srgbClr val="FFFF00"/>
                </a:highlight>
                <a:latin typeface="Georgia"/>
                <a:ea typeface="Georgia"/>
                <a:cs typeface="Georgia"/>
                <a:sym typeface="Georgia"/>
              </a:rPr>
              <a:t>Natural Resources Defense Council, Inc.</a:t>
            </a:r>
            <a:r>
              <a:rPr lang="en-US" sz="1000">
                <a:solidFill>
                  <a:srgbClr val="333333"/>
                </a:solidFill>
                <a:highlight>
                  <a:srgbClr val="FFFF00"/>
                </a:highlight>
                <a:latin typeface="Georgia"/>
                <a:ea typeface="Georgia"/>
                <a:cs typeface="Georgia"/>
                <a:sym typeface="Georgia"/>
              </a:rPr>
              <a:t> v. </a:t>
            </a:r>
            <a:r>
              <a:rPr i="1" lang="en-US" sz="1000">
                <a:solidFill>
                  <a:srgbClr val="333333"/>
                </a:solidFill>
                <a:highlight>
                  <a:srgbClr val="FFFF00"/>
                </a:highlight>
                <a:latin typeface="Georgia"/>
                <a:ea typeface="Georgia"/>
                <a:cs typeface="Georgia"/>
                <a:sym typeface="Georgia"/>
              </a:rPr>
              <a:t>Callaway,</a:t>
            </a:r>
            <a:r>
              <a:rPr lang="en-US" sz="1000">
                <a:solidFill>
                  <a:srgbClr val="333333"/>
                </a:solidFill>
                <a:highlight>
                  <a:srgbClr val="FFFF00"/>
                </a:highlight>
                <a:latin typeface="Georgia"/>
                <a:ea typeface="Georgia"/>
                <a:cs typeface="Georgia"/>
                <a:sym typeface="Georgia"/>
              </a:rPr>
              <a:t> 392 F. Supp. 685, 686 (D.D.C. 1975): the term [`navigable waters'] is not limited to the traditional tests of navigability.”</a:t>
            </a:r>
            <a:endParaRPr sz="1200">
              <a:highlight>
                <a:srgbClr val="FFFF00"/>
              </a:highlight>
            </a:endParaRPr>
          </a:p>
        </p:txBody>
      </p:sp>
      <p:sp>
        <p:nvSpPr>
          <p:cNvPr id="224" name="Google Shape;224;p30"/>
          <p:cNvSpPr txBox="1"/>
          <p:nvPr/>
        </p:nvSpPr>
        <p:spPr>
          <a:xfrm>
            <a:off x="1522050" y="3743075"/>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1975</a:t>
            </a:r>
            <a:endParaRPr/>
          </a:p>
        </p:txBody>
      </p:sp>
      <p:cxnSp>
        <p:nvCxnSpPr>
          <p:cNvPr id="225" name="Google Shape;225;p30"/>
          <p:cNvCxnSpPr/>
          <p:nvPr/>
        </p:nvCxnSpPr>
        <p:spPr>
          <a:xfrm rot="10800000">
            <a:off x="1876375" y="4086950"/>
            <a:ext cx="21000" cy="1422300"/>
          </a:xfrm>
          <a:prstGeom prst="straightConnector1">
            <a:avLst/>
          </a:prstGeom>
          <a:noFill/>
          <a:ln cap="flat" cmpd="sng" w="9525">
            <a:solidFill>
              <a:schemeClr val="dk2"/>
            </a:solidFill>
            <a:prstDash val="solid"/>
            <a:round/>
            <a:headEnd len="med" w="med" type="none"/>
            <a:tailEnd len="med" w="med" type="none"/>
          </a:ln>
        </p:spPr>
      </p:cxnSp>
      <p:cxnSp>
        <p:nvCxnSpPr>
          <p:cNvPr id="226" name="Google Shape;226;p30"/>
          <p:cNvCxnSpPr/>
          <p:nvPr/>
        </p:nvCxnSpPr>
        <p:spPr>
          <a:xfrm rot="10800000">
            <a:off x="725750" y="4140550"/>
            <a:ext cx="3900" cy="402900"/>
          </a:xfrm>
          <a:prstGeom prst="straightConnector1">
            <a:avLst/>
          </a:prstGeom>
          <a:noFill/>
          <a:ln cap="flat" cmpd="sng" w="9525">
            <a:solidFill>
              <a:schemeClr val="dk2"/>
            </a:solidFill>
            <a:prstDash val="solid"/>
            <a:round/>
            <a:headEnd len="med" w="med" type="none"/>
            <a:tailEnd len="med" w="med" type="none"/>
          </a:ln>
        </p:spPr>
      </p:cxnSp>
      <p:sp>
        <p:nvSpPr>
          <p:cNvPr id="227" name="Google Shape;227;p30"/>
          <p:cNvSpPr txBox="1"/>
          <p:nvPr/>
        </p:nvSpPr>
        <p:spPr>
          <a:xfrm>
            <a:off x="2101100" y="3743075"/>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1977</a:t>
            </a:r>
            <a:endParaRPr/>
          </a:p>
        </p:txBody>
      </p:sp>
      <p:sp>
        <p:nvSpPr>
          <p:cNvPr id="228" name="Google Shape;228;p30"/>
          <p:cNvSpPr txBox="1"/>
          <p:nvPr/>
        </p:nvSpPr>
        <p:spPr>
          <a:xfrm>
            <a:off x="1522050" y="2390788"/>
            <a:ext cx="7136100" cy="69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000">
                <a:solidFill>
                  <a:srgbClr val="333333"/>
                </a:solidFill>
                <a:highlight>
                  <a:srgbClr val="F1F1F1"/>
                </a:highlight>
                <a:latin typeface="Georgia"/>
                <a:ea typeface="Georgia"/>
                <a:cs typeface="Georgia"/>
                <a:sym typeface="Georgia"/>
              </a:rPr>
              <a:t>“isolated wetlands and lakes, intermittent streams, prairie potholes, and other waters that are not part of a tributary system to interstate waters or to navigable waters of the United States, the degradation or destruction of which could affect interstate commerce.” </a:t>
            </a:r>
            <a:r>
              <a:rPr lang="en-US" sz="1000">
                <a:solidFill>
                  <a:srgbClr val="3071A9"/>
                </a:solidFill>
                <a:highlight>
                  <a:srgbClr val="F1F1F1"/>
                </a:highlight>
                <a:uFill>
                  <a:noFill/>
                </a:uFill>
                <a:latin typeface="Georgia"/>
                <a:ea typeface="Georgia"/>
                <a:cs typeface="Georgia"/>
                <a:sym typeface="Georgia"/>
                <a:hlinkClick r:id="rId4">
                  <a:extLst>
                    <a:ext uri="{A12FA001-AC4F-418D-AE19-62706E023703}">
                      <ahyp:hlinkClr val="tx"/>
                    </a:ext>
                  </a:extLst>
                </a:hlinkClick>
              </a:rPr>
              <a:t>33 CFR 323.2</a:t>
            </a:r>
            <a:r>
              <a:rPr lang="en-US" sz="1000">
                <a:solidFill>
                  <a:srgbClr val="333333"/>
                </a:solidFill>
                <a:highlight>
                  <a:srgbClr val="F1F1F1"/>
                </a:highlight>
                <a:latin typeface="Georgia"/>
                <a:ea typeface="Georgia"/>
                <a:cs typeface="Georgia"/>
                <a:sym typeface="Georgia"/>
              </a:rPr>
              <a:t>(a)(5) (1978)</a:t>
            </a:r>
            <a:endParaRPr sz="1200"/>
          </a:p>
        </p:txBody>
      </p:sp>
      <p:cxnSp>
        <p:nvCxnSpPr>
          <p:cNvPr id="229" name="Google Shape;229;p30"/>
          <p:cNvCxnSpPr/>
          <p:nvPr/>
        </p:nvCxnSpPr>
        <p:spPr>
          <a:xfrm flipH="1" rot="10800000">
            <a:off x="2619000" y="3051900"/>
            <a:ext cx="13800" cy="692100"/>
          </a:xfrm>
          <a:prstGeom prst="straightConnector1">
            <a:avLst/>
          </a:prstGeom>
          <a:noFill/>
          <a:ln cap="flat" cmpd="sng" w="9525">
            <a:solidFill>
              <a:schemeClr val="dk2"/>
            </a:solidFill>
            <a:prstDash val="solid"/>
            <a:round/>
            <a:headEnd len="med" w="med" type="none"/>
            <a:tailEnd len="med" w="med" type="none"/>
          </a:ln>
        </p:spPr>
      </p:cxnSp>
      <p:sp>
        <p:nvSpPr>
          <p:cNvPr id="230" name="Google Shape;230;p30"/>
          <p:cNvSpPr txBox="1"/>
          <p:nvPr/>
        </p:nvSpPr>
        <p:spPr>
          <a:xfrm>
            <a:off x="2032525" y="4455488"/>
            <a:ext cx="28023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rgbClr val="333333"/>
                </a:solidFill>
                <a:highlight>
                  <a:srgbClr val="F1F1F1"/>
                </a:highlight>
                <a:latin typeface="Georgia"/>
                <a:ea typeface="Georgia"/>
                <a:cs typeface="Georgia"/>
                <a:sym typeface="Georgia"/>
              </a:rPr>
              <a:t>“normal farming, silviculture, and ranching activities such as plowing, seeding, cultivating, minor drainage, harvesting for the production of food, fiber, and forest products, or upland soil and water conservation practices” </a:t>
            </a:r>
            <a:r>
              <a:rPr b="1" lang="en-US" sz="1000">
                <a:solidFill>
                  <a:srgbClr val="333333"/>
                </a:solidFill>
                <a:highlight>
                  <a:srgbClr val="F1F1F1"/>
                </a:highlight>
                <a:latin typeface="Georgia"/>
                <a:ea typeface="Georgia"/>
                <a:cs typeface="Georgia"/>
                <a:sym typeface="Georgia"/>
              </a:rPr>
              <a:t>exempted from §404 </a:t>
            </a:r>
            <a:r>
              <a:rPr lang="en-US" sz="1000">
                <a:solidFill>
                  <a:srgbClr val="333333"/>
                </a:solidFill>
                <a:highlight>
                  <a:srgbClr val="F1F1F1"/>
                </a:highlight>
                <a:latin typeface="Georgia"/>
                <a:ea typeface="Georgia"/>
                <a:cs typeface="Georgia"/>
                <a:sym typeface="Georgia"/>
              </a:rPr>
              <a:t> </a:t>
            </a:r>
            <a:r>
              <a:rPr lang="en-US" sz="1000">
                <a:solidFill>
                  <a:srgbClr val="3071A9"/>
                </a:solidFill>
                <a:highlight>
                  <a:srgbClr val="F1F1F1"/>
                </a:highlight>
                <a:uFill>
                  <a:noFill/>
                </a:uFill>
                <a:latin typeface="Georgia"/>
                <a:ea typeface="Georgia"/>
                <a:cs typeface="Georgia"/>
                <a:sym typeface="Georgia"/>
                <a:hlinkClick r:id="rId5">
                  <a:extLst>
                    <a:ext uri="{A12FA001-AC4F-418D-AE19-62706E023703}">
                      <ahyp:hlinkClr val="tx"/>
                    </a:ext>
                  </a:extLst>
                </a:hlinkClick>
              </a:rPr>
              <a:t>33 U.S.C. 1344</a:t>
            </a:r>
            <a:r>
              <a:rPr lang="en-US" sz="1000">
                <a:solidFill>
                  <a:srgbClr val="333333"/>
                </a:solidFill>
                <a:highlight>
                  <a:srgbClr val="F1F1F1"/>
                </a:highlight>
                <a:latin typeface="Georgia"/>
                <a:ea typeface="Georgia"/>
                <a:cs typeface="Georgia"/>
                <a:sym typeface="Georgia"/>
              </a:rPr>
              <a:t>(f) </a:t>
            </a:r>
            <a:endParaRPr sz="1200"/>
          </a:p>
        </p:txBody>
      </p:sp>
      <p:cxnSp>
        <p:nvCxnSpPr>
          <p:cNvPr id="231" name="Google Shape;231;p30"/>
          <p:cNvCxnSpPr/>
          <p:nvPr/>
        </p:nvCxnSpPr>
        <p:spPr>
          <a:xfrm rot="10800000">
            <a:off x="2461075" y="4118575"/>
            <a:ext cx="7800" cy="407700"/>
          </a:xfrm>
          <a:prstGeom prst="straightConnector1">
            <a:avLst/>
          </a:prstGeom>
          <a:noFill/>
          <a:ln cap="flat" cmpd="sng" w="9525">
            <a:solidFill>
              <a:schemeClr val="dk2"/>
            </a:solidFill>
            <a:prstDash val="solid"/>
            <a:round/>
            <a:headEnd len="med" w="med" type="none"/>
            <a:tailEnd len="med" w="med" type="none"/>
          </a:ln>
        </p:spPr>
      </p:cxnSp>
      <p:sp>
        <p:nvSpPr>
          <p:cNvPr id="232" name="Google Shape;232;p30"/>
          <p:cNvSpPr txBox="1"/>
          <p:nvPr/>
        </p:nvSpPr>
        <p:spPr>
          <a:xfrm>
            <a:off x="3053600" y="3743100"/>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1985</a:t>
            </a:r>
            <a:endParaRPr/>
          </a:p>
        </p:txBody>
      </p:sp>
      <p:sp>
        <p:nvSpPr>
          <p:cNvPr id="233" name="Google Shape;233;p30"/>
          <p:cNvSpPr txBox="1"/>
          <p:nvPr/>
        </p:nvSpPr>
        <p:spPr>
          <a:xfrm>
            <a:off x="2695375" y="3083500"/>
            <a:ext cx="2539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000">
                <a:solidFill>
                  <a:srgbClr val="333333"/>
                </a:solidFill>
                <a:highlight>
                  <a:srgbClr val="FFFF00"/>
                </a:highlight>
                <a:latin typeface="Georgia"/>
                <a:ea typeface="Georgia"/>
                <a:cs typeface="Georgia"/>
                <a:sym typeface="Georgia"/>
              </a:rPr>
              <a:t>United States</a:t>
            </a:r>
            <a:r>
              <a:rPr lang="en-US" sz="1000">
                <a:solidFill>
                  <a:srgbClr val="333333"/>
                </a:solidFill>
                <a:highlight>
                  <a:srgbClr val="FFFF00"/>
                </a:highlight>
                <a:latin typeface="Georgia"/>
                <a:ea typeface="Georgia"/>
                <a:cs typeface="Georgia"/>
                <a:sym typeface="Georgia"/>
              </a:rPr>
              <a:t> v. </a:t>
            </a:r>
            <a:r>
              <a:rPr i="1" lang="en-US" sz="1000">
                <a:solidFill>
                  <a:srgbClr val="333333"/>
                </a:solidFill>
                <a:highlight>
                  <a:srgbClr val="FFFF00"/>
                </a:highlight>
                <a:latin typeface="Georgia"/>
                <a:ea typeface="Georgia"/>
                <a:cs typeface="Georgia"/>
                <a:sym typeface="Georgia"/>
              </a:rPr>
              <a:t>Riverside Bayview Homes,</a:t>
            </a:r>
            <a:r>
              <a:rPr lang="en-US" sz="1000">
                <a:solidFill>
                  <a:srgbClr val="333333"/>
                </a:solidFill>
                <a:highlight>
                  <a:srgbClr val="FFFF00"/>
                </a:highlight>
                <a:latin typeface="Georgia"/>
                <a:ea typeface="Georgia"/>
                <a:cs typeface="Georgia"/>
                <a:sym typeface="Georgia"/>
              </a:rPr>
              <a:t> 474 U.S. 121 (1985): deference to Corps’ “adjacent” definition</a:t>
            </a:r>
            <a:endParaRPr sz="1200">
              <a:highlight>
                <a:srgbClr val="FFFF00"/>
              </a:highlight>
            </a:endParaRPr>
          </a:p>
        </p:txBody>
      </p:sp>
      <p:cxnSp>
        <p:nvCxnSpPr>
          <p:cNvPr id="234" name="Google Shape;234;p30"/>
          <p:cNvCxnSpPr/>
          <p:nvPr/>
        </p:nvCxnSpPr>
        <p:spPr>
          <a:xfrm rot="10800000">
            <a:off x="3431725" y="3611400"/>
            <a:ext cx="3900" cy="163800"/>
          </a:xfrm>
          <a:prstGeom prst="straightConnector1">
            <a:avLst/>
          </a:prstGeom>
          <a:noFill/>
          <a:ln cap="flat" cmpd="sng" w="9525">
            <a:solidFill>
              <a:schemeClr val="dk2"/>
            </a:solidFill>
            <a:prstDash val="solid"/>
            <a:round/>
            <a:headEnd len="med" w="med" type="none"/>
            <a:tailEnd len="med" w="med" type="none"/>
          </a:ln>
        </p:spPr>
      </p:cxnSp>
      <p:sp>
        <p:nvSpPr>
          <p:cNvPr id="235" name="Google Shape;235;p30"/>
          <p:cNvSpPr txBox="1"/>
          <p:nvPr/>
        </p:nvSpPr>
        <p:spPr>
          <a:xfrm>
            <a:off x="3621200" y="3740350"/>
            <a:ext cx="2242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highlight>
                  <a:srgbClr val="FFFF00"/>
                </a:highlight>
              </a:rPr>
              <a:t>1986 (“the 1986 Rules”)</a:t>
            </a:r>
            <a:endParaRPr>
              <a:highlight>
                <a:srgbClr val="FFFF00"/>
              </a:highlight>
            </a:endParaRPr>
          </a:p>
        </p:txBody>
      </p:sp>
      <p:sp>
        <p:nvSpPr>
          <p:cNvPr id="236" name="Google Shape;236;p30"/>
          <p:cNvSpPr txBox="1"/>
          <p:nvPr/>
        </p:nvSpPr>
        <p:spPr>
          <a:xfrm>
            <a:off x="3621200" y="4156400"/>
            <a:ext cx="2539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rgbClr val="333333"/>
                </a:solidFill>
                <a:highlight>
                  <a:srgbClr val="F1F1F1"/>
                </a:highlight>
                <a:latin typeface="Georgia"/>
                <a:ea typeface="Georgia"/>
                <a:cs typeface="Georgia"/>
                <a:sym typeface="Georgia"/>
              </a:rPr>
              <a:t>“Wetlands adjacent to waters…” </a:t>
            </a:r>
            <a:endParaRPr sz="1200"/>
          </a:p>
        </p:txBody>
      </p:sp>
      <p:cxnSp>
        <p:nvCxnSpPr>
          <p:cNvPr id="237" name="Google Shape;237;p30"/>
          <p:cNvCxnSpPr/>
          <p:nvPr/>
        </p:nvCxnSpPr>
        <p:spPr>
          <a:xfrm rot="10800000">
            <a:off x="4358325" y="4087050"/>
            <a:ext cx="3900" cy="163800"/>
          </a:xfrm>
          <a:prstGeom prst="straightConnector1">
            <a:avLst/>
          </a:prstGeom>
          <a:noFill/>
          <a:ln cap="flat" cmpd="sng" w="9525">
            <a:solidFill>
              <a:schemeClr val="dk2"/>
            </a:solidFill>
            <a:prstDash val="solid"/>
            <a:round/>
            <a:headEnd len="med" w="med" type="none"/>
            <a:tailEnd len="med" w="med" type="none"/>
          </a:ln>
        </p:spPr>
      </p:cxnSp>
      <p:sp>
        <p:nvSpPr>
          <p:cNvPr id="238" name="Google Shape;238;p30"/>
          <p:cNvSpPr txBox="1"/>
          <p:nvPr/>
        </p:nvSpPr>
        <p:spPr>
          <a:xfrm>
            <a:off x="5899450" y="3745875"/>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2001</a:t>
            </a:r>
            <a:endParaRPr/>
          </a:p>
        </p:txBody>
      </p:sp>
      <p:sp>
        <p:nvSpPr>
          <p:cNvPr id="239" name="Google Shape;239;p30"/>
          <p:cNvSpPr txBox="1"/>
          <p:nvPr/>
        </p:nvSpPr>
        <p:spPr>
          <a:xfrm>
            <a:off x="5088000" y="2892313"/>
            <a:ext cx="24423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000">
                <a:solidFill>
                  <a:srgbClr val="333333"/>
                </a:solidFill>
                <a:highlight>
                  <a:srgbClr val="F1F1F1"/>
                </a:highlight>
                <a:latin typeface="Georgia"/>
                <a:ea typeface="Georgia"/>
                <a:cs typeface="Georgia"/>
                <a:sym typeface="Georgia"/>
              </a:rPr>
              <a:t>Solid Waste Agency of Northern Cook County</a:t>
            </a:r>
            <a:r>
              <a:rPr lang="en-US" sz="1000">
                <a:solidFill>
                  <a:srgbClr val="333333"/>
                </a:solidFill>
                <a:highlight>
                  <a:srgbClr val="F1F1F1"/>
                </a:highlight>
                <a:latin typeface="Georgia"/>
                <a:ea typeface="Georgia"/>
                <a:cs typeface="Georgia"/>
                <a:sym typeface="Georgia"/>
              </a:rPr>
              <a:t> v. </a:t>
            </a:r>
            <a:r>
              <a:rPr i="1" lang="en-US" sz="1000">
                <a:solidFill>
                  <a:srgbClr val="333333"/>
                </a:solidFill>
                <a:highlight>
                  <a:srgbClr val="F1F1F1"/>
                </a:highlight>
                <a:latin typeface="Georgia"/>
                <a:ea typeface="Georgia"/>
                <a:cs typeface="Georgia"/>
                <a:sym typeface="Georgia"/>
              </a:rPr>
              <a:t>U.S. Army Corps of Engineers,</a:t>
            </a:r>
            <a:r>
              <a:rPr lang="en-US" sz="1000">
                <a:solidFill>
                  <a:srgbClr val="333333"/>
                </a:solidFill>
                <a:highlight>
                  <a:srgbClr val="F1F1F1"/>
                </a:highlight>
                <a:latin typeface="Georgia"/>
                <a:ea typeface="Georgia"/>
                <a:cs typeface="Georgia"/>
                <a:sym typeface="Georgia"/>
              </a:rPr>
              <a:t> 531 U.S. 159 (2001): “isolated” ponds are not adjacent</a:t>
            </a:r>
            <a:endParaRPr sz="1200"/>
          </a:p>
        </p:txBody>
      </p:sp>
      <p:cxnSp>
        <p:nvCxnSpPr>
          <p:cNvPr id="240" name="Google Shape;240;p30"/>
          <p:cNvCxnSpPr/>
          <p:nvPr/>
        </p:nvCxnSpPr>
        <p:spPr>
          <a:xfrm rot="10800000">
            <a:off x="6257500" y="3605950"/>
            <a:ext cx="3900" cy="163800"/>
          </a:xfrm>
          <a:prstGeom prst="straightConnector1">
            <a:avLst/>
          </a:prstGeom>
          <a:noFill/>
          <a:ln cap="flat" cmpd="sng" w="9525">
            <a:solidFill>
              <a:schemeClr val="dk2"/>
            </a:solidFill>
            <a:prstDash val="solid"/>
            <a:round/>
            <a:headEnd len="med" w="med" type="none"/>
            <a:tailEnd len="med" w="med" type="none"/>
          </a:ln>
        </p:spPr>
      </p:cxnSp>
      <p:sp>
        <p:nvSpPr>
          <p:cNvPr id="241" name="Google Shape;241;p30"/>
          <p:cNvSpPr txBox="1"/>
          <p:nvPr/>
        </p:nvSpPr>
        <p:spPr>
          <a:xfrm>
            <a:off x="6474850" y="3740350"/>
            <a:ext cx="72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2006</a:t>
            </a:r>
            <a:endParaRPr/>
          </a:p>
        </p:txBody>
      </p:sp>
      <p:sp>
        <p:nvSpPr>
          <p:cNvPr id="242" name="Google Shape;242;p30"/>
          <p:cNvSpPr txBox="1"/>
          <p:nvPr/>
        </p:nvSpPr>
        <p:spPr>
          <a:xfrm>
            <a:off x="6212350" y="4292200"/>
            <a:ext cx="17028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000">
                <a:solidFill>
                  <a:srgbClr val="333333"/>
                </a:solidFill>
                <a:highlight>
                  <a:srgbClr val="FFFF00"/>
                </a:highlight>
                <a:latin typeface="Georgia"/>
                <a:ea typeface="Georgia"/>
                <a:cs typeface="Georgia"/>
                <a:sym typeface="Georgia"/>
              </a:rPr>
              <a:t>Rapanos</a:t>
            </a:r>
            <a:r>
              <a:rPr lang="en-US" sz="1000">
                <a:solidFill>
                  <a:srgbClr val="333333"/>
                </a:solidFill>
                <a:highlight>
                  <a:srgbClr val="FFFF00"/>
                </a:highlight>
                <a:latin typeface="Georgia"/>
                <a:ea typeface="Georgia"/>
                <a:cs typeface="Georgia"/>
                <a:sym typeface="Georgia"/>
              </a:rPr>
              <a:t> v. </a:t>
            </a:r>
            <a:r>
              <a:rPr i="1" lang="en-US" sz="1000">
                <a:solidFill>
                  <a:srgbClr val="333333"/>
                </a:solidFill>
                <a:highlight>
                  <a:srgbClr val="FFFF00"/>
                </a:highlight>
                <a:latin typeface="Georgia"/>
                <a:ea typeface="Georgia"/>
                <a:cs typeface="Georgia"/>
                <a:sym typeface="Georgia"/>
              </a:rPr>
              <a:t>United States,</a:t>
            </a:r>
            <a:r>
              <a:rPr lang="en-US" sz="1000">
                <a:solidFill>
                  <a:srgbClr val="333333"/>
                </a:solidFill>
                <a:highlight>
                  <a:srgbClr val="F1F1F1"/>
                </a:highlight>
                <a:latin typeface="Georgia"/>
                <a:ea typeface="Georgia"/>
                <a:cs typeface="Georgia"/>
                <a:sym typeface="Georgia"/>
              </a:rPr>
              <a:t> 547 U.S. 715 (2006): Scalia: relatively permanent and “continuous surface connection”</a:t>
            </a:r>
            <a:endParaRPr sz="1000">
              <a:solidFill>
                <a:srgbClr val="333333"/>
              </a:solidFill>
              <a:highlight>
                <a:srgbClr val="F1F1F1"/>
              </a:highlight>
              <a:latin typeface="Georgia"/>
              <a:ea typeface="Georgia"/>
              <a:cs typeface="Georgia"/>
              <a:sym typeface="Georgia"/>
            </a:endParaRPr>
          </a:p>
          <a:p>
            <a:pPr indent="0" lvl="0" marL="0" rtl="0" algn="l">
              <a:spcBef>
                <a:spcPts val="0"/>
              </a:spcBef>
              <a:spcAft>
                <a:spcPts val="0"/>
              </a:spcAft>
              <a:buNone/>
            </a:pPr>
            <a:r>
              <a:rPr lang="en-US" sz="1000">
                <a:solidFill>
                  <a:srgbClr val="333333"/>
                </a:solidFill>
                <a:highlight>
                  <a:srgbClr val="F1F1F1"/>
                </a:highlight>
                <a:latin typeface="Georgia"/>
                <a:ea typeface="Georgia"/>
                <a:cs typeface="Georgia"/>
                <a:sym typeface="Georgia"/>
              </a:rPr>
              <a:t>Kennedy: significant nexus</a:t>
            </a:r>
            <a:endParaRPr sz="1000">
              <a:solidFill>
                <a:srgbClr val="333333"/>
              </a:solidFill>
              <a:highlight>
                <a:srgbClr val="F1F1F1"/>
              </a:highlight>
              <a:latin typeface="Georgia"/>
              <a:ea typeface="Georgia"/>
              <a:cs typeface="Georgia"/>
              <a:sym typeface="Georgia"/>
            </a:endParaRPr>
          </a:p>
        </p:txBody>
      </p:sp>
      <p:cxnSp>
        <p:nvCxnSpPr>
          <p:cNvPr id="243" name="Google Shape;243;p30"/>
          <p:cNvCxnSpPr/>
          <p:nvPr/>
        </p:nvCxnSpPr>
        <p:spPr>
          <a:xfrm rot="10800000">
            <a:off x="6823175" y="4090075"/>
            <a:ext cx="3900" cy="163800"/>
          </a:xfrm>
          <a:prstGeom prst="straightConnector1">
            <a:avLst/>
          </a:prstGeom>
          <a:noFill/>
          <a:ln cap="flat" cmpd="sng" w="9525">
            <a:solidFill>
              <a:schemeClr val="dk2"/>
            </a:solidFill>
            <a:prstDash val="solid"/>
            <a:round/>
            <a:headEnd len="med" w="med" type="none"/>
            <a:tailEnd len="med" w="med" type="none"/>
          </a:ln>
        </p:spPr>
      </p:cxnSp>
      <p:sp>
        <p:nvSpPr>
          <p:cNvPr id="244" name="Google Shape;244;p30"/>
          <p:cNvSpPr txBox="1"/>
          <p:nvPr/>
        </p:nvSpPr>
        <p:spPr>
          <a:xfrm>
            <a:off x="7474400" y="2980000"/>
            <a:ext cx="11790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Clean Water Protection Rule</a:t>
            </a:r>
            <a:endParaRPr/>
          </a:p>
        </p:txBody>
      </p:sp>
      <p:cxnSp>
        <p:nvCxnSpPr>
          <p:cNvPr id="245" name="Google Shape;245;p30"/>
          <p:cNvCxnSpPr/>
          <p:nvPr/>
        </p:nvCxnSpPr>
        <p:spPr>
          <a:xfrm>
            <a:off x="5220000" y="4509000"/>
            <a:ext cx="198000" cy="1431000"/>
          </a:xfrm>
          <a:prstGeom prst="straightConnector1">
            <a:avLst/>
          </a:prstGeom>
          <a:noFill/>
          <a:ln cap="flat" cmpd="sng" w="9525">
            <a:solidFill>
              <a:schemeClr val="dk2"/>
            </a:solidFill>
            <a:prstDash val="solid"/>
            <a:round/>
            <a:headEnd len="med" w="med" type="none"/>
            <a:tailEnd len="med" w="med" type="none"/>
          </a:ln>
        </p:spPr>
      </p:cxnSp>
      <p:sp>
        <p:nvSpPr>
          <p:cNvPr id="246" name="Google Shape;246;p30"/>
          <p:cNvSpPr txBox="1"/>
          <p:nvPr/>
        </p:nvSpPr>
        <p:spPr>
          <a:xfrm>
            <a:off x="4833000" y="6012000"/>
            <a:ext cx="2907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“adjacent” is not defined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1"/>
          <p:cNvSpPr txBox="1"/>
          <p:nvPr>
            <p:ph type="title"/>
          </p:nvPr>
        </p:nvSpPr>
        <p:spPr>
          <a:xfrm>
            <a:off x="457200" y="4276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WOTUS ‘Wetlands’ Litigation History</a:t>
            </a:r>
            <a:endParaRPr/>
          </a:p>
        </p:txBody>
      </p:sp>
      <p:sp>
        <p:nvSpPr>
          <p:cNvPr id="252" name="Google Shape;252;p31"/>
          <p:cNvSpPr txBox="1"/>
          <p:nvPr>
            <p:ph idx="1" type="body"/>
          </p:nvPr>
        </p:nvSpPr>
        <p:spPr>
          <a:xfrm>
            <a:off x="457200" y="1419775"/>
            <a:ext cx="8229600" cy="4843800"/>
          </a:xfrm>
          <a:prstGeom prst="rect">
            <a:avLst/>
          </a:prstGeom>
          <a:noFill/>
          <a:ln>
            <a:noFill/>
          </a:ln>
        </p:spPr>
        <p:txBody>
          <a:bodyPr anchorCtr="0" anchor="t" bIns="45700" lIns="91425" spcFirstLastPara="1" rIns="91425" wrap="square" tIns="45700">
            <a:normAutofit fontScale="77500" lnSpcReduction="20000"/>
          </a:bodyPr>
          <a:lstStyle/>
          <a:p>
            <a:pPr indent="-308610" lvl="0" marL="342900" rtl="0" algn="l">
              <a:lnSpc>
                <a:spcPct val="115000"/>
              </a:lnSpc>
              <a:spcBef>
                <a:spcPts val="0"/>
              </a:spcBef>
              <a:spcAft>
                <a:spcPts val="0"/>
              </a:spcAft>
              <a:buClr>
                <a:schemeClr val="dk1"/>
              </a:buClr>
              <a:buSzPct val="100000"/>
              <a:buChar char="•"/>
            </a:pPr>
            <a:r>
              <a:rPr b="1" i="1" lang="en-US"/>
              <a:t>U.S. v. Riverside Bayview Homes, Inc.</a:t>
            </a:r>
            <a:r>
              <a:rPr b="1" lang="en-US"/>
              <a:t> 474 U.S. 121 (1985)</a:t>
            </a:r>
            <a:endParaRPr b="1"/>
          </a:p>
          <a:p>
            <a:pPr indent="-251460" lvl="1" marL="742950" rtl="0" algn="l">
              <a:lnSpc>
                <a:spcPct val="115000"/>
              </a:lnSpc>
              <a:spcBef>
                <a:spcPts val="480"/>
              </a:spcBef>
              <a:spcAft>
                <a:spcPts val="0"/>
              </a:spcAft>
              <a:buClr>
                <a:schemeClr val="dk1"/>
              </a:buClr>
              <a:buSzPct val="100000"/>
              <a:buChar char="–"/>
            </a:pPr>
            <a:r>
              <a:rPr lang="en-US"/>
              <a:t>Where does the land end and the water begin?</a:t>
            </a:r>
            <a:endParaRPr/>
          </a:p>
          <a:p>
            <a:pPr indent="-221932" lvl="1" marL="742950" rtl="0" algn="l">
              <a:lnSpc>
                <a:spcPct val="115000"/>
              </a:lnSpc>
              <a:spcBef>
                <a:spcPts val="480"/>
              </a:spcBef>
              <a:spcAft>
                <a:spcPts val="0"/>
              </a:spcAft>
              <a:buSzPct val="75000"/>
              <a:buChar char="–"/>
            </a:pPr>
            <a:r>
              <a:rPr lang="en-US"/>
              <a:t>Court defers to Corps “ecological judgement” on definition of </a:t>
            </a:r>
            <a:r>
              <a:rPr b="1" lang="en-US">
                <a:solidFill>
                  <a:srgbClr val="FF0000"/>
                </a:solidFill>
                <a:highlight>
                  <a:srgbClr val="FFFF00"/>
                </a:highlight>
              </a:rPr>
              <a:t>adjacent</a:t>
            </a:r>
            <a:r>
              <a:rPr lang="en-US"/>
              <a:t> (bordering, contiguous or neighboring)</a:t>
            </a:r>
            <a:endParaRPr/>
          </a:p>
          <a:p>
            <a:pPr indent="-221932" lvl="1" marL="742950" rtl="0" algn="l">
              <a:lnSpc>
                <a:spcPct val="115000"/>
              </a:lnSpc>
              <a:spcBef>
                <a:spcPts val="480"/>
              </a:spcBef>
              <a:spcAft>
                <a:spcPts val="0"/>
              </a:spcAft>
              <a:buSzPct val="75000"/>
              <a:buChar char="–"/>
            </a:pPr>
            <a:r>
              <a:rPr lang="en-US"/>
              <a:t>Allows that wetlands can be WOTUS</a:t>
            </a:r>
            <a:endParaRPr/>
          </a:p>
          <a:p>
            <a:pPr indent="-221932" lvl="1" marL="742950" rtl="0" algn="l">
              <a:lnSpc>
                <a:spcPct val="115000"/>
              </a:lnSpc>
              <a:spcBef>
                <a:spcPts val="480"/>
              </a:spcBef>
              <a:spcAft>
                <a:spcPts val="0"/>
              </a:spcAft>
              <a:buSzPct val="75000"/>
              <a:buChar char="–"/>
            </a:pPr>
            <a:r>
              <a:rPr lang="en-US"/>
              <a:t>Did not rule on ‘isolated’ wetlands</a:t>
            </a:r>
            <a:endParaRPr/>
          </a:p>
          <a:p>
            <a:pPr indent="-308610" lvl="0" marL="342900" rtl="0" algn="l">
              <a:lnSpc>
                <a:spcPct val="115000"/>
              </a:lnSpc>
              <a:spcBef>
                <a:spcPts val="480"/>
              </a:spcBef>
              <a:spcAft>
                <a:spcPts val="0"/>
              </a:spcAft>
              <a:buClr>
                <a:schemeClr val="dk1"/>
              </a:buClr>
              <a:buSzPct val="100000"/>
              <a:buChar char="•"/>
            </a:pPr>
            <a:r>
              <a:rPr b="1" i="1" lang="en-US"/>
              <a:t>Solid Waste Agency of Northern Cook County v. Army Corps of Engineers</a:t>
            </a:r>
            <a:r>
              <a:rPr b="1" lang="en-US"/>
              <a:t>, 531 U.S. 159 (2001)</a:t>
            </a:r>
            <a:r>
              <a:rPr lang="en-US"/>
              <a:t> (</a:t>
            </a:r>
            <a:r>
              <a:rPr b="1" i="1" lang="en-US" u="sng">
                <a:solidFill>
                  <a:schemeClr val="hlink"/>
                </a:solidFill>
                <a:hlinkClick r:id="rId3"/>
              </a:rPr>
              <a:t>SWANCC</a:t>
            </a:r>
            <a:r>
              <a:rPr lang="en-US"/>
              <a:t>)</a:t>
            </a:r>
            <a:endParaRPr/>
          </a:p>
          <a:p>
            <a:pPr indent="-283191" lvl="1" marL="742950" rtl="0" algn="l">
              <a:lnSpc>
                <a:spcPct val="115000"/>
              </a:lnSpc>
              <a:spcBef>
                <a:spcPts val="480"/>
              </a:spcBef>
              <a:spcAft>
                <a:spcPts val="0"/>
              </a:spcAft>
              <a:buSzPct val="135915"/>
              <a:buChar char="–"/>
            </a:pPr>
            <a:r>
              <a:rPr lang="en-US" sz="1671">
                <a:solidFill>
                  <a:srgbClr val="333333"/>
                </a:solidFill>
                <a:highlight>
                  <a:srgbClr val="FFFFFF"/>
                </a:highlight>
                <a:latin typeface="Verdana"/>
                <a:ea typeface="Verdana"/>
                <a:cs typeface="Verdana"/>
                <a:sym typeface="Verdana"/>
              </a:rPr>
              <a:t>“It was the </a:t>
            </a:r>
            <a:r>
              <a:rPr b="1" lang="en-US" sz="1671">
                <a:solidFill>
                  <a:srgbClr val="FF0000"/>
                </a:solidFill>
                <a:highlight>
                  <a:schemeClr val="lt1"/>
                </a:highlight>
                <a:latin typeface="Verdana"/>
                <a:ea typeface="Verdana"/>
                <a:cs typeface="Verdana"/>
                <a:sym typeface="Verdana"/>
              </a:rPr>
              <a:t>significant nexus</a:t>
            </a:r>
            <a:r>
              <a:rPr lang="en-US" sz="1671">
                <a:solidFill>
                  <a:srgbClr val="333333"/>
                </a:solidFill>
                <a:highlight>
                  <a:srgbClr val="FFFFFF"/>
                </a:highlight>
                <a:latin typeface="Verdana"/>
                <a:ea typeface="Verdana"/>
                <a:cs typeface="Verdana"/>
                <a:sym typeface="Verdana"/>
              </a:rPr>
              <a:t> between the wetlands and “navigable waters” that informed our reading of the CWA in </a:t>
            </a:r>
            <a:r>
              <a:rPr i="1" lang="en-US" sz="1671">
                <a:solidFill>
                  <a:srgbClr val="333333"/>
                </a:solidFill>
                <a:highlight>
                  <a:srgbClr val="FFFFFF"/>
                </a:highlight>
                <a:latin typeface="Verdana"/>
                <a:ea typeface="Verdana"/>
                <a:cs typeface="Verdana"/>
                <a:sym typeface="Verdana"/>
              </a:rPr>
              <a:t>Riverside Bayview Homes</a:t>
            </a:r>
            <a:r>
              <a:rPr lang="en-US" sz="1671">
                <a:solidFill>
                  <a:srgbClr val="333333"/>
                </a:solidFill>
                <a:highlight>
                  <a:srgbClr val="FFFFFF"/>
                </a:highlight>
                <a:latin typeface="Verdana"/>
                <a:ea typeface="Verdana"/>
                <a:cs typeface="Verdana"/>
                <a:sym typeface="Verdana"/>
              </a:rPr>
              <a:t>.” SWANCC at 167.</a:t>
            </a:r>
            <a:endParaRPr sz="2871"/>
          </a:p>
          <a:p>
            <a:pPr indent="-234091" lvl="1" marL="742950" rtl="0" algn="l">
              <a:lnSpc>
                <a:spcPct val="115000"/>
              </a:lnSpc>
              <a:spcBef>
                <a:spcPts val="480"/>
              </a:spcBef>
              <a:spcAft>
                <a:spcPts val="0"/>
              </a:spcAft>
              <a:buClr>
                <a:schemeClr val="dk1"/>
              </a:buClr>
              <a:buSzPct val="100000"/>
              <a:buChar char="–"/>
            </a:pPr>
            <a:r>
              <a:rPr lang="en-US" sz="2047"/>
              <a:t>Holding that WOTUS does not extend to </a:t>
            </a:r>
            <a:r>
              <a:rPr b="1" i="1" lang="en-US" sz="2047"/>
              <a:t>isolated</a:t>
            </a:r>
            <a:r>
              <a:rPr lang="en-US" sz="2047"/>
              <a:t> ponds</a:t>
            </a:r>
            <a:endParaRPr sz="2047"/>
          </a:p>
          <a:p>
            <a:pPr indent="-346710" lvl="0" marL="342900" rtl="0" algn="l">
              <a:lnSpc>
                <a:spcPct val="115000"/>
              </a:lnSpc>
              <a:spcBef>
                <a:spcPts val="480"/>
              </a:spcBef>
              <a:spcAft>
                <a:spcPts val="0"/>
              </a:spcAft>
              <a:buSzPct val="100000"/>
              <a:buChar char="•"/>
            </a:pPr>
            <a:r>
              <a:rPr b="1" i="1" lang="en-US" u="sng">
                <a:solidFill>
                  <a:schemeClr val="hlink"/>
                </a:solidFill>
                <a:highlight>
                  <a:srgbClr val="FFFF00"/>
                </a:highlight>
                <a:hlinkClick r:id="rId4"/>
              </a:rPr>
              <a:t>Rapanos</a:t>
            </a:r>
            <a:r>
              <a:rPr i="1" lang="en-US">
                <a:highlight>
                  <a:srgbClr val="FFFF00"/>
                </a:highlight>
              </a:rPr>
              <a:t> </a:t>
            </a:r>
            <a:r>
              <a:rPr b="1" i="1" lang="en-US">
                <a:highlight>
                  <a:srgbClr val="FFFF00"/>
                </a:highlight>
              </a:rPr>
              <a:t>v. United States </a:t>
            </a:r>
            <a:r>
              <a:rPr b="1" lang="en-US">
                <a:highlight>
                  <a:srgbClr val="FFFF00"/>
                </a:highlight>
              </a:rPr>
              <a:t>547 U.S. 715 (2006)</a:t>
            </a:r>
            <a:endParaRPr b="1">
              <a:highlight>
                <a:srgbClr val="FFFF00"/>
              </a:highlight>
            </a:endParaRPr>
          </a:p>
          <a:p>
            <a:pPr indent="-289560" lvl="1" marL="742950" rtl="0" algn="l">
              <a:lnSpc>
                <a:spcPct val="115000"/>
              </a:lnSpc>
              <a:spcBef>
                <a:spcPts val="0"/>
              </a:spcBef>
              <a:spcAft>
                <a:spcPts val="0"/>
              </a:spcAft>
              <a:buSzPct val="100000"/>
              <a:buChar char="–"/>
            </a:pPr>
            <a:r>
              <a:rPr lang="en-US">
                <a:highlight>
                  <a:srgbClr val="FFFF00"/>
                </a:highlight>
              </a:rPr>
              <a:t>Two holdings (4-1-4) concerning wetlands</a:t>
            </a:r>
            <a:endParaRPr>
              <a:highlight>
                <a:srgbClr val="FFFF00"/>
              </a:highlight>
            </a:endParaRPr>
          </a:p>
          <a:p>
            <a:pPr indent="-232410" lvl="2" marL="1143000" rtl="0" algn="l">
              <a:lnSpc>
                <a:spcPct val="115000"/>
              </a:lnSpc>
              <a:spcBef>
                <a:spcPts val="0"/>
              </a:spcBef>
              <a:spcAft>
                <a:spcPts val="0"/>
              </a:spcAft>
              <a:buSzPct val="133333"/>
              <a:buChar char="•"/>
            </a:pPr>
            <a:r>
              <a:rPr lang="en-US">
                <a:highlight>
                  <a:srgbClr val="FFFF00"/>
                </a:highlight>
              </a:rPr>
              <a:t>Plurality (Roberts, Scalia, Thomas, Alito): </a:t>
            </a:r>
            <a:r>
              <a:rPr b="1" lang="en-US">
                <a:highlight>
                  <a:srgbClr val="FFFF00"/>
                </a:highlight>
              </a:rPr>
              <a:t>“surface connection test”</a:t>
            </a:r>
            <a:r>
              <a:rPr lang="en-US">
                <a:highlight>
                  <a:srgbClr val="FFFF00"/>
                </a:highlight>
              </a:rPr>
              <a:t> </a:t>
            </a:r>
            <a:endParaRPr>
              <a:highlight>
                <a:srgbClr val="FFFF00"/>
              </a:highlight>
            </a:endParaRPr>
          </a:p>
          <a:p>
            <a:pPr indent="-232410" lvl="2" marL="1143000" rtl="0" algn="l">
              <a:lnSpc>
                <a:spcPct val="115000"/>
              </a:lnSpc>
              <a:spcBef>
                <a:spcPts val="0"/>
              </a:spcBef>
              <a:spcAft>
                <a:spcPts val="0"/>
              </a:spcAft>
              <a:buSzPct val="133333"/>
              <a:buChar char="•"/>
            </a:pPr>
            <a:r>
              <a:rPr lang="en-US">
                <a:highlight>
                  <a:srgbClr val="FFFF00"/>
                </a:highlight>
              </a:rPr>
              <a:t>Concurrence (Kennedy):  </a:t>
            </a:r>
            <a:r>
              <a:rPr b="1" lang="en-US">
                <a:highlight>
                  <a:srgbClr val="FFFF00"/>
                </a:highlight>
              </a:rPr>
              <a:t>“significant nexus test”</a:t>
            </a:r>
            <a:r>
              <a:rPr lang="en-US"/>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204800" y="633175"/>
            <a:ext cx="6394200" cy="6471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r>
              <a:rPr b="0" lang="en-US" u="sng">
                <a:solidFill>
                  <a:schemeClr val="hlink"/>
                </a:solidFill>
                <a:hlinkClick r:id="rId3"/>
              </a:rPr>
              <a:t>https://farmlaw.ces.ncsu.edu/</a:t>
            </a:r>
            <a:endParaRPr/>
          </a:p>
        </p:txBody>
      </p:sp>
      <p:pic>
        <p:nvPicPr>
          <p:cNvPr id="93" name="Google Shape;93;p14"/>
          <p:cNvPicPr preferRelativeResize="0"/>
          <p:nvPr/>
        </p:nvPicPr>
        <p:blipFill>
          <a:blip r:embed="rId4">
            <a:alphaModFix/>
          </a:blip>
          <a:stretch>
            <a:fillRect/>
          </a:stretch>
        </p:blipFill>
        <p:spPr>
          <a:xfrm>
            <a:off x="4388561" y="1280275"/>
            <a:ext cx="2472035" cy="3223090"/>
          </a:xfrm>
          <a:prstGeom prst="rect">
            <a:avLst/>
          </a:prstGeom>
          <a:noFill/>
          <a:ln>
            <a:noFill/>
          </a:ln>
        </p:spPr>
      </p:pic>
      <p:pic>
        <p:nvPicPr>
          <p:cNvPr id="94" name="Google Shape;94;p14"/>
          <p:cNvPicPr preferRelativeResize="0"/>
          <p:nvPr/>
        </p:nvPicPr>
        <p:blipFill>
          <a:blip r:embed="rId5">
            <a:alphaModFix/>
          </a:blip>
          <a:stretch>
            <a:fillRect/>
          </a:stretch>
        </p:blipFill>
        <p:spPr>
          <a:xfrm>
            <a:off x="4388556" y="3949700"/>
            <a:ext cx="2026780" cy="2682358"/>
          </a:xfrm>
          <a:prstGeom prst="rect">
            <a:avLst/>
          </a:prstGeom>
          <a:noFill/>
          <a:ln>
            <a:noFill/>
          </a:ln>
        </p:spPr>
      </p:pic>
      <p:pic>
        <p:nvPicPr>
          <p:cNvPr id="95" name="Google Shape;95;p14"/>
          <p:cNvPicPr preferRelativeResize="0"/>
          <p:nvPr/>
        </p:nvPicPr>
        <p:blipFill>
          <a:blip r:embed="rId6">
            <a:alphaModFix/>
          </a:blip>
          <a:stretch>
            <a:fillRect/>
          </a:stretch>
        </p:blipFill>
        <p:spPr>
          <a:xfrm>
            <a:off x="204800" y="1529225"/>
            <a:ext cx="4259400" cy="4942287"/>
          </a:xfrm>
          <a:prstGeom prst="rect">
            <a:avLst/>
          </a:prstGeom>
          <a:noFill/>
          <a:ln>
            <a:noFill/>
          </a:ln>
        </p:spPr>
      </p:pic>
      <p:pic>
        <p:nvPicPr>
          <p:cNvPr id="96" name="Google Shape;96;p14" title="LOGO.SARE.jpg"/>
          <p:cNvPicPr preferRelativeResize="0"/>
          <p:nvPr/>
        </p:nvPicPr>
        <p:blipFill>
          <a:blip r:embed="rId7">
            <a:alphaModFix/>
          </a:blip>
          <a:stretch>
            <a:fillRect/>
          </a:stretch>
        </p:blipFill>
        <p:spPr>
          <a:xfrm>
            <a:off x="7969625" y="5431675"/>
            <a:ext cx="1018250" cy="693925"/>
          </a:xfrm>
          <a:prstGeom prst="rect">
            <a:avLst/>
          </a:prstGeom>
          <a:noFill/>
          <a:ln>
            <a:noFill/>
          </a:ln>
        </p:spPr>
      </p:pic>
      <p:pic>
        <p:nvPicPr>
          <p:cNvPr id="97" name="Google Shape;97;p14" title="adobe-express-qr-code (5).png"/>
          <p:cNvPicPr preferRelativeResize="0"/>
          <p:nvPr/>
        </p:nvPicPr>
        <p:blipFill>
          <a:blip r:embed="rId8">
            <a:alphaModFix/>
          </a:blip>
          <a:stretch>
            <a:fillRect/>
          </a:stretch>
        </p:blipFill>
        <p:spPr>
          <a:xfrm>
            <a:off x="7694875" y="633175"/>
            <a:ext cx="1288200" cy="1288200"/>
          </a:xfrm>
          <a:prstGeom prst="rect">
            <a:avLst/>
          </a:prstGeom>
          <a:noFill/>
          <a:ln>
            <a:noFill/>
          </a:ln>
        </p:spPr>
      </p:pic>
      <p:sp>
        <p:nvSpPr>
          <p:cNvPr id="98" name="Google Shape;98;p14"/>
          <p:cNvSpPr txBox="1"/>
          <p:nvPr/>
        </p:nvSpPr>
        <p:spPr>
          <a:xfrm>
            <a:off x="6681425" y="5329800"/>
            <a:ext cx="1288200" cy="42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700">
                <a:solidFill>
                  <a:schemeClr val="dk1"/>
                </a:solidFill>
              </a:rPr>
              <a:t>This web portal is supported by the Sustainable Agriculture and Resource Education Professional Development Program Land Summit Professional Development grant (Award #531905)</a:t>
            </a:r>
            <a:endParaRPr sz="700">
              <a:solidFill>
                <a:schemeClr val="dk1"/>
              </a:solidFill>
            </a:endParaRPr>
          </a:p>
        </p:txBody>
      </p:sp>
      <p:pic>
        <p:nvPicPr>
          <p:cNvPr id="99" name="Google Shape;99;p14"/>
          <p:cNvPicPr preferRelativeResize="0"/>
          <p:nvPr/>
        </p:nvPicPr>
        <p:blipFill>
          <a:blip r:embed="rId9">
            <a:alphaModFix/>
          </a:blip>
          <a:stretch>
            <a:fillRect/>
          </a:stretch>
        </p:blipFill>
        <p:spPr>
          <a:xfrm>
            <a:off x="6415325" y="1968088"/>
            <a:ext cx="2567739" cy="336171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2"/>
          <p:cNvSpPr txBox="1"/>
          <p:nvPr>
            <p:ph type="title"/>
          </p:nvPr>
        </p:nvSpPr>
        <p:spPr>
          <a:xfrm>
            <a:off x="457200" y="7400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Justice Scalia (wielding </a:t>
            </a:r>
            <a:r>
              <a:rPr i="1" lang="en-US"/>
              <a:t>Webster’s Dictionary</a:t>
            </a:r>
            <a:r>
              <a:rPr lang="en-US"/>
              <a:t>) in </a:t>
            </a:r>
            <a:r>
              <a:rPr i="1" lang="en-US"/>
              <a:t>Rapanos</a:t>
            </a:r>
            <a:r>
              <a:rPr lang="en-US"/>
              <a:t> writes…</a:t>
            </a:r>
            <a:endParaRPr/>
          </a:p>
        </p:txBody>
      </p:sp>
      <p:sp>
        <p:nvSpPr>
          <p:cNvPr id="259" name="Google Shape;259;p32"/>
          <p:cNvSpPr txBox="1"/>
          <p:nvPr>
            <p:ph idx="1" type="body"/>
          </p:nvPr>
        </p:nvSpPr>
        <p:spPr>
          <a:xfrm>
            <a:off x="457200" y="1908800"/>
            <a:ext cx="8229600" cy="42174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(1) </a:t>
            </a:r>
            <a:r>
              <a:rPr lang="en-US">
                <a:highlight>
                  <a:srgbClr val="FFFF00"/>
                </a:highlight>
              </a:rPr>
              <a:t>“the phrase ‘waters of the United States’ includes only those </a:t>
            </a:r>
            <a:r>
              <a:rPr b="1" lang="en-US">
                <a:highlight>
                  <a:srgbClr val="FFFF00"/>
                </a:highlight>
              </a:rPr>
              <a:t>relatively permanent, standing or continuously flowing bodies of water</a:t>
            </a:r>
            <a:r>
              <a:rPr lang="en-US"/>
              <a:t> forming geographic features that are described in ordinary parlance as streams, oceans, rivers, and lakes”; and </a:t>
            </a:r>
            <a:endParaRPr/>
          </a:p>
          <a:p>
            <a:pPr indent="0" lvl="0" marL="0" rtl="0" algn="l">
              <a:spcBef>
                <a:spcPts val="360"/>
              </a:spcBef>
              <a:spcAft>
                <a:spcPts val="0"/>
              </a:spcAft>
              <a:buNone/>
            </a:pPr>
            <a:r>
              <a:rPr lang="en-US"/>
              <a:t>(2) “only those </a:t>
            </a:r>
            <a:r>
              <a:rPr b="1" lang="en-US"/>
              <a:t>wetlands</a:t>
            </a:r>
            <a:r>
              <a:rPr lang="en-US"/>
              <a:t> with a </a:t>
            </a:r>
            <a:r>
              <a:rPr b="1" lang="en-US"/>
              <a:t>continuous </a:t>
            </a:r>
            <a:r>
              <a:rPr b="1" i="1" lang="en-US"/>
              <a:t>surface</a:t>
            </a:r>
            <a:r>
              <a:rPr b="1" lang="en-US"/>
              <a:t> connection</a:t>
            </a:r>
            <a:r>
              <a:rPr lang="en-US"/>
              <a:t> to bodies that are ‘waters of the United States’ in their own right, so that there is no clear demarcation between waters and wetlands, are adjacent to such waters and covered by the [CWA].”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3"/>
          <p:cNvSpPr txBox="1"/>
          <p:nvPr>
            <p:ph type="title"/>
          </p:nvPr>
        </p:nvSpPr>
        <p:spPr>
          <a:xfrm>
            <a:off x="457200" y="6372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Justice Kennedy, concurring in </a:t>
            </a:r>
            <a:r>
              <a:rPr i="1" lang="en-US"/>
              <a:t>Rapanos</a:t>
            </a:r>
            <a:r>
              <a:rPr lang="en-US"/>
              <a:t> writes…</a:t>
            </a:r>
            <a:endParaRPr/>
          </a:p>
        </p:txBody>
      </p:sp>
      <p:sp>
        <p:nvSpPr>
          <p:cNvPr id="266" name="Google Shape;266;p33"/>
          <p:cNvSpPr txBox="1"/>
          <p:nvPr>
            <p:ph idx="1" type="body"/>
          </p:nvPr>
        </p:nvSpPr>
        <p:spPr>
          <a:xfrm>
            <a:off x="457200" y="1865575"/>
            <a:ext cx="8229600" cy="4157700"/>
          </a:xfrm>
          <a:prstGeom prst="rect">
            <a:avLst/>
          </a:prstGeom>
        </p:spPr>
        <p:txBody>
          <a:bodyPr anchorCtr="0" anchor="t" bIns="45700" lIns="91425" spcFirstLastPara="1" rIns="91425" wrap="square" tIns="45700">
            <a:noAutofit/>
          </a:bodyPr>
          <a:lstStyle/>
          <a:p>
            <a:pPr indent="0" lvl="0" marL="0" rtl="0" algn="l">
              <a:lnSpc>
                <a:spcPct val="150000"/>
              </a:lnSpc>
              <a:spcBef>
                <a:spcPts val="360"/>
              </a:spcBef>
              <a:spcAft>
                <a:spcPts val="0"/>
              </a:spcAft>
              <a:buNone/>
            </a:pPr>
            <a:r>
              <a:rPr lang="en-US" sz="2100">
                <a:highlight>
                  <a:srgbClr val="FFFFFF"/>
                </a:highlight>
              </a:rPr>
              <a:t>“[W]etlands possess the requisite nexus, and thus come within the statutory phrase “navigable waters,” if the wetlands, either alone or in combination with similarly situated lands in the region, </a:t>
            </a:r>
            <a:r>
              <a:rPr b="1" lang="en-US" sz="2100" u="sng">
                <a:highlight>
                  <a:srgbClr val="FFFF00"/>
                </a:highlight>
              </a:rPr>
              <a:t>significantly affect</a:t>
            </a:r>
            <a:r>
              <a:rPr b="1" lang="en-US" sz="2100">
                <a:highlight>
                  <a:srgbClr val="FFFF00"/>
                </a:highlight>
              </a:rPr>
              <a:t> the chemical, physical, and biological integrity of other covered waters</a:t>
            </a:r>
            <a:r>
              <a:rPr lang="en-US" sz="2100">
                <a:highlight>
                  <a:srgbClr val="FFFF00"/>
                </a:highlight>
              </a:rPr>
              <a:t> more readily understood as “navigable.”</a:t>
            </a:r>
            <a:r>
              <a:rPr lang="en-US" sz="2100">
                <a:highlight>
                  <a:srgbClr val="FFFFFF"/>
                </a:highlight>
              </a:rPr>
              <a:t> When, in contrast, wetlands’ effects on water quality are speculative or insubstantial, they fall outside the zone fairly encompassed by the statutory term “navigable waters.” </a:t>
            </a:r>
            <a:endParaRPr sz="27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4"/>
          <p:cNvSpPr txBox="1"/>
          <p:nvPr>
            <p:ph type="title"/>
          </p:nvPr>
        </p:nvSpPr>
        <p:spPr>
          <a:xfrm>
            <a:off x="457200" y="6082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u="sng">
                <a:solidFill>
                  <a:schemeClr val="hlink"/>
                </a:solidFill>
                <a:hlinkClick r:id="rId3"/>
              </a:rPr>
              <a:t>New WOTUS Rules</a:t>
            </a:r>
            <a:r>
              <a:rPr lang="en-US"/>
              <a:t> (Biden Admin)</a:t>
            </a:r>
            <a:endParaRPr/>
          </a:p>
        </p:txBody>
      </p:sp>
      <p:sp>
        <p:nvSpPr>
          <p:cNvPr id="273" name="Google Shape;273;p34"/>
          <p:cNvSpPr txBox="1"/>
          <p:nvPr>
            <p:ph idx="1" type="body"/>
          </p:nvPr>
        </p:nvSpPr>
        <p:spPr>
          <a:xfrm>
            <a:off x="457200" y="1783600"/>
            <a:ext cx="8229600" cy="4451700"/>
          </a:xfrm>
          <a:prstGeom prst="rect">
            <a:avLst/>
          </a:prstGeom>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rgbClr val="333333"/>
              </a:buClr>
              <a:buSzPts val="2200"/>
              <a:buFont typeface="Georgia"/>
              <a:buChar char="•"/>
            </a:pPr>
            <a:r>
              <a:rPr lang="en-US" sz="2200">
                <a:solidFill>
                  <a:srgbClr val="333333"/>
                </a:solidFill>
                <a:highlight>
                  <a:schemeClr val="lt1"/>
                </a:highlight>
                <a:latin typeface="Georgia"/>
                <a:ea typeface="Georgia"/>
                <a:cs typeface="Georgia"/>
                <a:sym typeface="Georgia"/>
              </a:rPr>
              <a:t>Final Rule became effective March 20, 2023</a:t>
            </a:r>
            <a:endParaRPr sz="2200">
              <a:solidFill>
                <a:srgbClr val="333333"/>
              </a:solidFill>
              <a:highlight>
                <a:schemeClr val="lt1"/>
              </a:highlight>
              <a:latin typeface="Georgia"/>
              <a:ea typeface="Georgia"/>
              <a:cs typeface="Georgia"/>
              <a:sym typeface="Georgia"/>
            </a:endParaRPr>
          </a:p>
          <a:p>
            <a:pPr indent="-368300" lvl="0" marL="457200" rtl="0" algn="l">
              <a:lnSpc>
                <a:spcPct val="115000"/>
              </a:lnSpc>
              <a:spcBef>
                <a:spcPts val="0"/>
              </a:spcBef>
              <a:spcAft>
                <a:spcPts val="0"/>
              </a:spcAft>
              <a:buClr>
                <a:srgbClr val="333333"/>
              </a:buClr>
              <a:buSzPts val="2200"/>
              <a:buFont typeface="Georgia"/>
              <a:buChar char="•"/>
            </a:pPr>
            <a:r>
              <a:rPr lang="en-US" sz="2200">
                <a:solidFill>
                  <a:srgbClr val="333333"/>
                </a:solidFill>
                <a:highlight>
                  <a:schemeClr val="lt1"/>
                </a:highlight>
                <a:latin typeface="Georgia"/>
                <a:ea typeface="Georgia"/>
                <a:cs typeface="Georgia"/>
                <a:sym typeface="Georgia"/>
              </a:rPr>
              <a:t>The “</a:t>
            </a:r>
            <a:r>
              <a:rPr b="1" lang="en-US" sz="2200">
                <a:solidFill>
                  <a:srgbClr val="333333"/>
                </a:solidFill>
                <a:highlight>
                  <a:schemeClr val="lt1"/>
                </a:highlight>
                <a:latin typeface="Georgia"/>
                <a:ea typeface="Georgia"/>
                <a:cs typeface="Georgia"/>
                <a:sym typeface="Georgia"/>
              </a:rPr>
              <a:t>relatively permanent standard</a:t>
            </a:r>
            <a:r>
              <a:rPr lang="en-US" sz="2200">
                <a:solidFill>
                  <a:srgbClr val="333333"/>
                </a:solidFill>
                <a:highlight>
                  <a:schemeClr val="lt1"/>
                </a:highlight>
                <a:latin typeface="Georgia"/>
                <a:ea typeface="Georgia"/>
                <a:cs typeface="Georgia"/>
                <a:sym typeface="Georgia"/>
              </a:rPr>
              <a:t>” means waters that are relatively permanent, standing or continuously flowing and waters with a continuous surface connection to such waters.</a:t>
            </a:r>
            <a:endParaRPr sz="2200">
              <a:solidFill>
                <a:srgbClr val="333333"/>
              </a:solidFill>
              <a:highlight>
                <a:schemeClr val="lt1"/>
              </a:highlight>
              <a:latin typeface="Georgia"/>
              <a:ea typeface="Georgia"/>
              <a:cs typeface="Georgia"/>
              <a:sym typeface="Georgia"/>
            </a:endParaRPr>
          </a:p>
          <a:p>
            <a:pPr indent="-368300" lvl="0" marL="457200" rtl="0" algn="l">
              <a:lnSpc>
                <a:spcPct val="115000"/>
              </a:lnSpc>
              <a:spcBef>
                <a:spcPts val="0"/>
              </a:spcBef>
              <a:spcAft>
                <a:spcPts val="0"/>
              </a:spcAft>
              <a:buClr>
                <a:srgbClr val="333333"/>
              </a:buClr>
              <a:buSzPts val="2200"/>
              <a:buFont typeface="Georgia"/>
              <a:buChar char="•"/>
            </a:pPr>
            <a:r>
              <a:rPr lang="en-US" sz="2200">
                <a:solidFill>
                  <a:srgbClr val="333333"/>
                </a:solidFill>
                <a:highlight>
                  <a:schemeClr val="lt1"/>
                </a:highlight>
                <a:latin typeface="Georgia"/>
                <a:ea typeface="Georgia"/>
                <a:cs typeface="Georgia"/>
                <a:sym typeface="Georgia"/>
              </a:rPr>
              <a:t>The “</a:t>
            </a:r>
            <a:r>
              <a:rPr b="1" lang="en-US" sz="2200">
                <a:solidFill>
                  <a:srgbClr val="333333"/>
                </a:solidFill>
                <a:highlight>
                  <a:schemeClr val="lt1"/>
                </a:highlight>
                <a:latin typeface="Georgia"/>
                <a:ea typeface="Georgia"/>
                <a:cs typeface="Georgia"/>
                <a:sym typeface="Georgia"/>
              </a:rPr>
              <a:t>significant nexus standard</a:t>
            </a:r>
            <a:r>
              <a:rPr lang="en-US" sz="2200">
                <a:solidFill>
                  <a:srgbClr val="333333"/>
                </a:solidFill>
                <a:highlight>
                  <a:schemeClr val="lt1"/>
                </a:highlight>
                <a:latin typeface="Georgia"/>
                <a:ea typeface="Georgia"/>
                <a:cs typeface="Georgia"/>
                <a:sym typeface="Georgia"/>
              </a:rPr>
              <a:t>” means waters that either alone or in combination with similarly situated waters in the region, significantly affect the </a:t>
            </a:r>
            <a:r>
              <a:rPr lang="en-US" sz="2200">
                <a:solidFill>
                  <a:srgbClr val="333333"/>
                </a:solidFill>
                <a:highlight>
                  <a:srgbClr val="FFFF00"/>
                </a:highlight>
                <a:latin typeface="Georgia"/>
                <a:ea typeface="Georgia"/>
                <a:cs typeface="Georgia"/>
                <a:sym typeface="Georgia"/>
              </a:rPr>
              <a:t>chemical, physical, or biological integrity</a:t>
            </a:r>
            <a:r>
              <a:rPr lang="en-US" sz="2200">
                <a:solidFill>
                  <a:srgbClr val="333333"/>
                </a:solidFill>
                <a:highlight>
                  <a:schemeClr val="lt1"/>
                </a:highlight>
                <a:latin typeface="Georgia"/>
                <a:ea typeface="Georgia"/>
                <a:cs typeface="Georgia"/>
                <a:sym typeface="Georgia"/>
              </a:rPr>
              <a:t> of traditional navigable waters, interstate waters, or the territorial seas (the “foundational waters”)</a:t>
            </a:r>
            <a:endParaRPr sz="2200">
              <a:solidFill>
                <a:srgbClr val="333333"/>
              </a:solidFill>
              <a:highlight>
                <a:schemeClr val="lt1"/>
              </a:highlight>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5"/>
          <p:cNvSpPr txBox="1"/>
          <p:nvPr>
            <p:ph type="title"/>
          </p:nvPr>
        </p:nvSpPr>
        <p:spPr>
          <a:xfrm>
            <a:off x="457200" y="434325"/>
            <a:ext cx="8229600" cy="823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i="1" lang="en-US" u="sng">
                <a:solidFill>
                  <a:schemeClr val="hlink"/>
                </a:solidFill>
                <a:hlinkClick r:id="rId3"/>
              </a:rPr>
              <a:t>Sackett v. EPA</a:t>
            </a:r>
            <a:r>
              <a:rPr lang="en-US"/>
              <a:t> Summary</a:t>
            </a:r>
            <a:endParaRPr/>
          </a:p>
        </p:txBody>
      </p:sp>
      <p:sp>
        <p:nvSpPr>
          <p:cNvPr id="280" name="Google Shape;280;p35"/>
          <p:cNvSpPr txBox="1"/>
          <p:nvPr>
            <p:ph idx="1" type="body"/>
          </p:nvPr>
        </p:nvSpPr>
        <p:spPr>
          <a:xfrm>
            <a:off x="457200" y="1287100"/>
            <a:ext cx="8229600" cy="4603800"/>
          </a:xfrm>
          <a:prstGeom prst="rect">
            <a:avLst/>
          </a:prstGeom>
        </p:spPr>
        <p:txBody>
          <a:bodyPr anchorCtr="0" anchor="t" bIns="45700" lIns="91425" spcFirstLastPara="1" rIns="91425" wrap="square" tIns="45700">
            <a:noAutofit/>
          </a:bodyPr>
          <a:lstStyle/>
          <a:p>
            <a:pPr indent="-298450" lvl="0" marL="457200" rtl="0" algn="l">
              <a:spcBef>
                <a:spcPts val="360"/>
              </a:spcBef>
              <a:spcAft>
                <a:spcPts val="0"/>
              </a:spcAft>
              <a:buSzPts val="1100"/>
              <a:buChar char="•"/>
            </a:pPr>
            <a:r>
              <a:rPr lang="en-US" sz="1700"/>
              <a:t>Fundamental Issue: “What did Congress mean by ‘water’ when crafting the Clean Water Act?”</a:t>
            </a:r>
            <a:endParaRPr sz="1700"/>
          </a:p>
          <a:p>
            <a:pPr indent="-298450" lvl="1" marL="914400" rtl="0" algn="l">
              <a:spcBef>
                <a:spcPts val="0"/>
              </a:spcBef>
              <a:spcAft>
                <a:spcPts val="0"/>
              </a:spcAft>
              <a:buSzPts val="1100"/>
              <a:buChar char="–"/>
            </a:pPr>
            <a:r>
              <a:rPr lang="en-US" sz="1700"/>
              <a:t>Congress only has authority pursuant to its ‘interstate commerce clause’ powers, regulating water must equal commerce</a:t>
            </a:r>
            <a:endParaRPr sz="1700"/>
          </a:p>
          <a:p>
            <a:pPr indent="-298450" lvl="1" marL="914400" rtl="0" algn="l">
              <a:spcBef>
                <a:spcPts val="0"/>
              </a:spcBef>
              <a:spcAft>
                <a:spcPts val="0"/>
              </a:spcAft>
              <a:buSzPts val="1100"/>
              <a:buChar char="–"/>
            </a:pPr>
            <a:r>
              <a:rPr lang="en-US" sz="1700"/>
              <a:t>water is traditionally regulated by the states</a:t>
            </a:r>
            <a:endParaRPr sz="1700"/>
          </a:p>
          <a:p>
            <a:pPr indent="-298450" lvl="0" marL="457200" rtl="0" algn="l">
              <a:spcBef>
                <a:spcPts val="0"/>
              </a:spcBef>
              <a:spcAft>
                <a:spcPts val="0"/>
              </a:spcAft>
              <a:buSzPts val="1100"/>
              <a:buChar char="•"/>
            </a:pPr>
            <a:r>
              <a:rPr lang="en-US" sz="1700"/>
              <a:t>Majority Opinion (5): </a:t>
            </a:r>
            <a:r>
              <a:rPr b="1" lang="en-US" sz="1700"/>
              <a:t>Justice Alito</a:t>
            </a:r>
            <a:r>
              <a:rPr lang="en-US" sz="1700"/>
              <a:t>, Thomas, Roberts (CJ), Gorsuch, Barrett</a:t>
            </a:r>
            <a:endParaRPr sz="1700"/>
          </a:p>
          <a:p>
            <a:pPr indent="-298450" lvl="1" marL="914400" rtl="0" algn="l">
              <a:spcBef>
                <a:spcPts val="0"/>
              </a:spcBef>
              <a:spcAft>
                <a:spcPts val="0"/>
              </a:spcAft>
              <a:buSzPts val="1100"/>
              <a:buChar char="–"/>
            </a:pPr>
            <a:r>
              <a:rPr lang="en-US" sz="1700"/>
              <a:t>rejection of </a:t>
            </a:r>
            <a:r>
              <a:rPr i="1" lang="en-US" sz="1700"/>
              <a:t>Rapanos</a:t>
            </a:r>
            <a:r>
              <a:rPr lang="en-US" sz="1700"/>
              <a:t> ‘significant nexus’ test</a:t>
            </a:r>
            <a:endParaRPr sz="1700"/>
          </a:p>
          <a:p>
            <a:pPr indent="-298450" lvl="1" marL="914400" rtl="0" algn="l">
              <a:spcBef>
                <a:spcPts val="0"/>
              </a:spcBef>
              <a:spcAft>
                <a:spcPts val="0"/>
              </a:spcAft>
              <a:buSzPts val="1100"/>
              <a:buChar char="–"/>
            </a:pPr>
            <a:r>
              <a:rPr lang="en-US" sz="1700"/>
              <a:t>“States can and will continue to exercise their primary authority to combat water pollution by regulating land and water use.”</a:t>
            </a:r>
            <a:endParaRPr sz="1700"/>
          </a:p>
          <a:p>
            <a:pPr indent="-298450" lvl="0" marL="457200" rtl="0" algn="l">
              <a:spcBef>
                <a:spcPts val="0"/>
              </a:spcBef>
              <a:spcAft>
                <a:spcPts val="0"/>
              </a:spcAft>
              <a:buSzPts val="1100"/>
              <a:buChar char="•"/>
            </a:pPr>
            <a:r>
              <a:rPr lang="en-US" sz="1700"/>
              <a:t>Concurring: Justice Thomas and Gorsuch</a:t>
            </a:r>
            <a:endParaRPr sz="1700"/>
          </a:p>
          <a:p>
            <a:pPr indent="-298450" lvl="1" marL="914400" rtl="0" algn="l">
              <a:spcBef>
                <a:spcPts val="0"/>
              </a:spcBef>
              <a:spcAft>
                <a:spcPts val="0"/>
              </a:spcAft>
              <a:buSzPts val="1100"/>
              <a:buChar char="–"/>
            </a:pPr>
            <a:r>
              <a:rPr lang="en-US" sz="1700"/>
              <a:t>conjoins the term “water” with “navigability” in terms of commerce clause authority</a:t>
            </a:r>
            <a:endParaRPr sz="1700"/>
          </a:p>
          <a:p>
            <a:pPr indent="-298450" lvl="0" marL="457200" rtl="0" algn="l">
              <a:spcBef>
                <a:spcPts val="0"/>
              </a:spcBef>
              <a:spcAft>
                <a:spcPts val="0"/>
              </a:spcAft>
              <a:buSzPts val="1100"/>
              <a:buChar char="•"/>
            </a:pPr>
            <a:r>
              <a:rPr lang="en-US" sz="1700"/>
              <a:t>Concurring in Judgement Only (4): J’s </a:t>
            </a:r>
            <a:r>
              <a:rPr b="1" lang="en-US" sz="1700"/>
              <a:t>Kavanaugh</a:t>
            </a:r>
            <a:r>
              <a:rPr lang="en-US" sz="1700"/>
              <a:t>, Sotomayor, Jackson, Kagan</a:t>
            </a:r>
            <a:endParaRPr sz="1700"/>
          </a:p>
          <a:p>
            <a:pPr indent="-336550" lvl="1" marL="914400" rtl="0" algn="l">
              <a:spcBef>
                <a:spcPts val="0"/>
              </a:spcBef>
              <a:spcAft>
                <a:spcPts val="0"/>
              </a:spcAft>
              <a:buSzPts val="1700"/>
              <a:buChar char="–"/>
            </a:pPr>
            <a:r>
              <a:rPr lang="en-US" sz="1700"/>
              <a:t>agree that Sackett’s “wetland” parcel not WOTUS</a:t>
            </a:r>
            <a:endParaRPr sz="1700"/>
          </a:p>
          <a:p>
            <a:pPr indent="-336550" lvl="1" marL="914400" rtl="0" algn="l">
              <a:spcBef>
                <a:spcPts val="0"/>
              </a:spcBef>
              <a:spcAft>
                <a:spcPts val="0"/>
              </a:spcAft>
              <a:buSzPts val="1700"/>
              <a:buChar char="–"/>
            </a:pPr>
            <a:r>
              <a:rPr lang="en-US" sz="1700"/>
              <a:t>BUT concerned that decision overturns 45 years of practice</a:t>
            </a:r>
            <a:endParaRPr sz="1700"/>
          </a:p>
          <a:p>
            <a:pPr indent="-336550" lvl="1" marL="914400" rtl="0" algn="l">
              <a:spcBef>
                <a:spcPts val="0"/>
              </a:spcBef>
              <a:spcAft>
                <a:spcPts val="0"/>
              </a:spcAft>
              <a:buSzPts val="1700"/>
              <a:buChar char="–"/>
            </a:pPr>
            <a:r>
              <a:rPr b="1" lang="en-US" sz="1700">
                <a:highlight>
                  <a:srgbClr val="FFFF00"/>
                </a:highlight>
              </a:rPr>
              <a:t>and too narrowly defines “adjacent”</a:t>
            </a:r>
            <a:endParaRPr b="1" sz="1700">
              <a:highlight>
                <a:srgbClr val="FFFF00"/>
              </a:highlight>
            </a:endParaRPr>
          </a:p>
          <a:p>
            <a:pPr indent="-336550" lvl="0" marL="457200" rtl="0" algn="l">
              <a:spcBef>
                <a:spcPts val="0"/>
              </a:spcBef>
              <a:spcAft>
                <a:spcPts val="0"/>
              </a:spcAft>
              <a:buSzPts val="1700"/>
              <a:buChar char="•"/>
            </a:pPr>
            <a:r>
              <a:rPr b="1" lang="en-US" sz="1700">
                <a:highlight>
                  <a:srgbClr val="FFFF00"/>
                </a:highlight>
              </a:rPr>
              <a:t>All agree a ditch connection is insufficient to create ‘surface water’ requirement</a:t>
            </a:r>
            <a:endParaRPr b="1" sz="1700">
              <a:highlight>
                <a:srgbClr val="FFFF00"/>
              </a:high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6"/>
          <p:cNvSpPr txBox="1"/>
          <p:nvPr>
            <p:ph type="title"/>
          </p:nvPr>
        </p:nvSpPr>
        <p:spPr>
          <a:xfrm>
            <a:off x="457200" y="7477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Justice Alito: “In sum,…</a:t>
            </a:r>
            <a:endParaRPr/>
          </a:p>
        </p:txBody>
      </p:sp>
      <p:sp>
        <p:nvSpPr>
          <p:cNvPr id="287" name="Google Shape;287;p36"/>
          <p:cNvSpPr txBox="1"/>
          <p:nvPr>
            <p:ph idx="1" type="body"/>
          </p:nvPr>
        </p:nvSpPr>
        <p:spPr>
          <a:xfrm>
            <a:off x="457200" y="1926025"/>
            <a:ext cx="8229600" cy="420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 hold that the CWA extends to only those wetlands that are “as a practical matter </a:t>
            </a:r>
            <a:r>
              <a:rPr b="1" lang="en-US"/>
              <a:t>indistinguishable</a:t>
            </a:r>
            <a:r>
              <a:rPr lang="en-US"/>
              <a:t> from waters of the United States.”  … This requires the party asserting jurisdiction over adjacent wetlands to establish “first, that the adjacent [body of water constitutes] . . . ‘water[s] of the United States,’ (i.e., a relatively permanent body of water connected to traditional interstate navigable waters); and second, </a:t>
            </a:r>
            <a:r>
              <a:rPr lang="en-US" u="sng">
                <a:highlight>
                  <a:srgbClr val="FFFF00"/>
                </a:highlight>
              </a:rPr>
              <a:t>that the wetland has a </a:t>
            </a:r>
            <a:r>
              <a:rPr b="1" lang="en-US" u="sng">
                <a:highlight>
                  <a:srgbClr val="FFFF00"/>
                </a:highlight>
              </a:rPr>
              <a:t>continuous surface connection</a:t>
            </a:r>
            <a:r>
              <a:rPr lang="en-US" u="sng">
                <a:highlight>
                  <a:srgbClr val="FFFF00"/>
                </a:highlight>
              </a:rPr>
              <a:t> with that water</a:t>
            </a:r>
            <a:r>
              <a:rPr lang="en-US"/>
              <a:t>, making it difficult to determine where the ‘water’ ends and the ‘wetland’ begins.”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37"/>
          <p:cNvSpPr txBox="1"/>
          <p:nvPr>
            <p:ph type="title"/>
          </p:nvPr>
        </p:nvSpPr>
        <p:spPr>
          <a:xfrm>
            <a:off x="309550" y="526475"/>
            <a:ext cx="85392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What Waters Are </a:t>
            </a:r>
            <a:r>
              <a:rPr i="1" lang="en-US"/>
              <a:t>Intended</a:t>
            </a:r>
            <a:r>
              <a:rPr lang="en-US"/>
              <a:t> Exempt from CWA §404</a:t>
            </a:r>
            <a:endParaRPr/>
          </a:p>
        </p:txBody>
      </p:sp>
      <p:sp>
        <p:nvSpPr>
          <p:cNvPr id="294" name="Google Shape;294;p37"/>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295" name="Google Shape;295;p37"/>
          <p:cNvPicPr preferRelativeResize="0"/>
          <p:nvPr/>
        </p:nvPicPr>
        <p:blipFill>
          <a:blip r:embed="rId3">
            <a:alphaModFix/>
          </a:blip>
          <a:stretch>
            <a:fillRect/>
          </a:stretch>
        </p:blipFill>
        <p:spPr>
          <a:xfrm>
            <a:off x="247313" y="1511151"/>
            <a:ext cx="8539274" cy="4582349"/>
          </a:xfrm>
          <a:prstGeom prst="rect">
            <a:avLst/>
          </a:prstGeom>
          <a:noFill/>
          <a:ln>
            <a:noFill/>
          </a:ln>
        </p:spPr>
      </p:pic>
      <p:cxnSp>
        <p:nvCxnSpPr>
          <p:cNvPr id="296" name="Google Shape;296;p37"/>
          <p:cNvCxnSpPr/>
          <p:nvPr/>
        </p:nvCxnSpPr>
        <p:spPr>
          <a:xfrm>
            <a:off x="7435800" y="2950925"/>
            <a:ext cx="694800" cy="763500"/>
          </a:xfrm>
          <a:prstGeom prst="straightConnector1">
            <a:avLst/>
          </a:prstGeom>
          <a:noFill/>
          <a:ln cap="flat" cmpd="sng" w="114300">
            <a:solidFill>
              <a:srgbClr val="FF0000"/>
            </a:solidFill>
            <a:prstDash val="solid"/>
            <a:round/>
            <a:headEnd len="med" w="med" type="none"/>
            <a:tailEnd len="med" w="med" type="none"/>
          </a:ln>
        </p:spPr>
      </p:cxnSp>
      <p:cxnSp>
        <p:nvCxnSpPr>
          <p:cNvPr id="297" name="Google Shape;297;p37"/>
          <p:cNvCxnSpPr/>
          <p:nvPr/>
        </p:nvCxnSpPr>
        <p:spPr>
          <a:xfrm>
            <a:off x="5517725" y="2890075"/>
            <a:ext cx="694800" cy="763500"/>
          </a:xfrm>
          <a:prstGeom prst="straightConnector1">
            <a:avLst/>
          </a:prstGeom>
          <a:noFill/>
          <a:ln cap="flat" cmpd="sng" w="114300">
            <a:solidFill>
              <a:srgbClr val="FF0000"/>
            </a:solidFill>
            <a:prstDash val="solid"/>
            <a:round/>
            <a:headEnd len="med" w="med" type="none"/>
            <a:tailEnd len="med" w="med" type="none"/>
          </a:ln>
        </p:spPr>
      </p:cxnSp>
      <p:cxnSp>
        <p:nvCxnSpPr>
          <p:cNvPr id="298" name="Google Shape;298;p37"/>
          <p:cNvCxnSpPr/>
          <p:nvPr/>
        </p:nvCxnSpPr>
        <p:spPr>
          <a:xfrm>
            <a:off x="4094925" y="3819775"/>
            <a:ext cx="694800" cy="763500"/>
          </a:xfrm>
          <a:prstGeom prst="straightConnector1">
            <a:avLst/>
          </a:prstGeom>
          <a:noFill/>
          <a:ln cap="flat" cmpd="sng" w="114300">
            <a:solidFill>
              <a:srgbClr val="FF0000"/>
            </a:solidFill>
            <a:prstDash val="solid"/>
            <a:round/>
            <a:headEnd len="med" w="med" type="none"/>
            <a:tailEnd len="med" w="med" type="none"/>
          </a:ln>
        </p:spPr>
      </p:cxnSp>
      <p:cxnSp>
        <p:nvCxnSpPr>
          <p:cNvPr id="299" name="Google Shape;299;p37"/>
          <p:cNvCxnSpPr/>
          <p:nvPr/>
        </p:nvCxnSpPr>
        <p:spPr>
          <a:xfrm>
            <a:off x="808000" y="4164775"/>
            <a:ext cx="320100" cy="375000"/>
          </a:xfrm>
          <a:prstGeom prst="straightConnector1">
            <a:avLst/>
          </a:prstGeom>
          <a:noFill/>
          <a:ln cap="flat" cmpd="sng" w="114300">
            <a:solidFill>
              <a:srgbClr val="FF0000"/>
            </a:solidFill>
            <a:prstDash val="solid"/>
            <a:round/>
            <a:headEnd len="med" w="med" type="none"/>
            <a:tailEnd len="med" w="med" type="none"/>
          </a:ln>
        </p:spPr>
      </p:cxnSp>
      <p:sp>
        <p:nvSpPr>
          <p:cNvPr id="300" name="Google Shape;300;p37"/>
          <p:cNvSpPr txBox="1"/>
          <p:nvPr/>
        </p:nvSpPr>
        <p:spPr>
          <a:xfrm>
            <a:off x="3680075" y="3984775"/>
            <a:ext cx="414900" cy="59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FF0000"/>
                </a:solidFill>
              </a:rPr>
              <a:t>?</a:t>
            </a:r>
            <a:endParaRPr b="1" sz="2800">
              <a:solidFill>
                <a:srgbClr val="FF0000"/>
              </a:solidFill>
            </a:endParaRPr>
          </a:p>
        </p:txBody>
      </p:sp>
      <p:sp>
        <p:nvSpPr>
          <p:cNvPr id="301" name="Google Shape;301;p37"/>
          <p:cNvSpPr txBox="1"/>
          <p:nvPr/>
        </p:nvSpPr>
        <p:spPr>
          <a:xfrm>
            <a:off x="323300" y="6100825"/>
            <a:ext cx="8502000" cy="15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00"/>
              <a:t>Source: Rural Radio Network, https://ruralradio.com/rrn/news/epa-announces-intent-to-revise-definition-of-wotus/</a:t>
            </a:r>
            <a:endParaRPr sz="900"/>
          </a:p>
        </p:txBody>
      </p:sp>
      <p:cxnSp>
        <p:nvCxnSpPr>
          <p:cNvPr id="302" name="Google Shape;302;p37"/>
          <p:cNvCxnSpPr/>
          <p:nvPr/>
        </p:nvCxnSpPr>
        <p:spPr>
          <a:xfrm>
            <a:off x="5992350" y="5393900"/>
            <a:ext cx="694800" cy="763500"/>
          </a:xfrm>
          <a:prstGeom prst="straightConnector1">
            <a:avLst/>
          </a:prstGeom>
          <a:noFill/>
          <a:ln cap="flat" cmpd="sng" w="114300">
            <a:solidFill>
              <a:srgbClr val="FF0000"/>
            </a:solidFill>
            <a:prstDash val="solid"/>
            <a:round/>
            <a:headEnd len="med" w="med" type="none"/>
            <a:tailEnd len="med" w="med" type="none"/>
          </a:ln>
        </p:spPr>
      </p:cxnSp>
      <p:sp>
        <p:nvSpPr>
          <p:cNvPr id="303" name="Google Shape;303;p37"/>
          <p:cNvSpPr txBox="1"/>
          <p:nvPr/>
        </p:nvSpPr>
        <p:spPr>
          <a:xfrm>
            <a:off x="1252225" y="3984775"/>
            <a:ext cx="414900" cy="59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FF0000"/>
                </a:solidFill>
              </a:rPr>
              <a:t>?</a:t>
            </a:r>
            <a:endParaRPr b="1" sz="2800">
              <a:solidFill>
                <a:srgbClr val="FF0000"/>
              </a:solidFill>
            </a:endParaRPr>
          </a:p>
        </p:txBody>
      </p:sp>
      <p:sp>
        <p:nvSpPr>
          <p:cNvPr id="304" name="Google Shape;304;p37"/>
          <p:cNvSpPr txBox="1"/>
          <p:nvPr/>
        </p:nvSpPr>
        <p:spPr>
          <a:xfrm>
            <a:off x="2392975" y="2830500"/>
            <a:ext cx="414900" cy="59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FF0000"/>
                </a:solidFill>
              </a:rPr>
              <a:t>?</a:t>
            </a:r>
            <a:endParaRPr b="1" sz="2800">
              <a:solidFill>
                <a:srgbClr val="FF0000"/>
              </a:solidFill>
            </a:endParaRPr>
          </a:p>
        </p:txBody>
      </p:sp>
      <p:sp>
        <p:nvSpPr>
          <p:cNvPr id="305" name="Google Shape;305;p37"/>
          <p:cNvSpPr txBox="1"/>
          <p:nvPr/>
        </p:nvSpPr>
        <p:spPr>
          <a:xfrm>
            <a:off x="6918200" y="3714425"/>
            <a:ext cx="414900" cy="59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FF0000"/>
                </a:solidFill>
              </a:rPr>
              <a:t>?</a:t>
            </a:r>
            <a:endParaRPr b="1" sz="2800">
              <a:solidFill>
                <a:srgbClr val="FF0000"/>
              </a:solidFill>
            </a:endParaRPr>
          </a:p>
        </p:txBody>
      </p:sp>
      <p:sp>
        <p:nvSpPr>
          <p:cNvPr id="306" name="Google Shape;306;p37"/>
          <p:cNvSpPr txBox="1"/>
          <p:nvPr/>
        </p:nvSpPr>
        <p:spPr>
          <a:xfrm>
            <a:off x="5992350" y="2972575"/>
            <a:ext cx="414900" cy="59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FF0000"/>
                </a:solidFill>
              </a:rPr>
              <a:t>?</a:t>
            </a:r>
            <a:endParaRPr b="1" sz="2800">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8"/>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New WOTUS Rules Issued Following </a:t>
            </a:r>
            <a:r>
              <a:rPr i="1" lang="en-US"/>
              <a:t>Sackett</a:t>
            </a:r>
            <a:endParaRPr i="1"/>
          </a:p>
        </p:txBody>
      </p:sp>
      <p:sp>
        <p:nvSpPr>
          <p:cNvPr id="313" name="Google Shape;313;p38"/>
          <p:cNvSpPr txBox="1"/>
          <p:nvPr>
            <p:ph idx="1" type="body"/>
          </p:nvPr>
        </p:nvSpPr>
        <p:spPr>
          <a:xfrm>
            <a:off x="457200" y="2150275"/>
            <a:ext cx="8229600" cy="39756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Issued by Biden Administration’s Environmental Protection Agency on September 8, 2023</a:t>
            </a:r>
            <a:endParaRPr/>
          </a:p>
          <a:p>
            <a:pPr indent="-342900" lvl="0" marL="457200" rtl="0" algn="l">
              <a:spcBef>
                <a:spcPts val="0"/>
              </a:spcBef>
              <a:spcAft>
                <a:spcPts val="0"/>
              </a:spcAft>
              <a:buSzPts val="1800"/>
              <a:buChar char="•"/>
            </a:pPr>
            <a:r>
              <a:rPr lang="en-US"/>
              <a:t>Revised Rules (</a:t>
            </a:r>
            <a:r>
              <a:rPr lang="en-US" u="sng">
                <a:solidFill>
                  <a:schemeClr val="hlink"/>
                </a:solidFill>
                <a:hlinkClick r:id="rId3"/>
              </a:rPr>
              <a:t>Red Line Version</a:t>
            </a:r>
            <a:r>
              <a:rPr lang="en-US"/>
              <a:t>)</a:t>
            </a:r>
            <a:endParaRPr/>
          </a:p>
          <a:p>
            <a:pPr indent="-342900" lvl="0" marL="457200" rtl="0" algn="l">
              <a:spcBef>
                <a:spcPts val="0"/>
              </a:spcBef>
              <a:spcAft>
                <a:spcPts val="0"/>
              </a:spcAft>
              <a:buSzPts val="1800"/>
              <a:buChar char="•"/>
            </a:pPr>
            <a:r>
              <a:rPr lang="en-US"/>
              <a:t>Revised Rules (</a:t>
            </a:r>
            <a:r>
              <a:rPr lang="en-US" u="sng">
                <a:solidFill>
                  <a:schemeClr val="hlink"/>
                </a:solidFill>
                <a:hlinkClick r:id="rId4"/>
              </a:rPr>
              <a:t>Explanatory Chart</a:t>
            </a:r>
            <a:r>
              <a:rPr lang="en-US"/>
              <a:t>)</a:t>
            </a:r>
            <a:endParaRPr/>
          </a:p>
          <a:p>
            <a:pPr indent="-342900" lvl="0" marL="457200" rtl="0" algn="l">
              <a:spcBef>
                <a:spcPts val="0"/>
              </a:spcBef>
              <a:spcAft>
                <a:spcPts val="0"/>
              </a:spcAft>
              <a:buSzPts val="1800"/>
              <a:buChar char="•"/>
            </a:pPr>
            <a:r>
              <a:rPr lang="en-US"/>
              <a:t>In short:</a:t>
            </a:r>
            <a:endParaRPr/>
          </a:p>
          <a:p>
            <a:pPr indent="-342900" lvl="1" marL="914400" rtl="0" algn="l">
              <a:spcBef>
                <a:spcPts val="0"/>
              </a:spcBef>
              <a:spcAft>
                <a:spcPts val="0"/>
              </a:spcAft>
              <a:buSzPts val="1800"/>
              <a:buChar char="–"/>
            </a:pPr>
            <a:r>
              <a:rPr lang="en-US">
                <a:highlight>
                  <a:srgbClr val="FFFF00"/>
                </a:highlight>
              </a:rPr>
              <a:t>eliminated the language concerning a “significant nexus,” leaves “relatively permanent” language</a:t>
            </a:r>
            <a:endParaRPr>
              <a:highlight>
                <a:srgbClr val="FFFF00"/>
              </a:highlight>
            </a:endParaRPr>
          </a:p>
          <a:p>
            <a:pPr indent="-342900" lvl="1" marL="914400" rtl="0" algn="l">
              <a:spcBef>
                <a:spcPts val="0"/>
              </a:spcBef>
              <a:spcAft>
                <a:spcPts val="0"/>
              </a:spcAft>
              <a:buSzPts val="1800"/>
              <a:buChar char="–"/>
            </a:pPr>
            <a:r>
              <a:rPr lang="en-US"/>
              <a:t>wetlands must have a surface connection with a relatively permanent body (e.g. tributary) that connects to a traditionally navigable water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9"/>
          <p:cNvSpPr txBox="1"/>
          <p:nvPr>
            <p:ph type="title"/>
          </p:nvPr>
        </p:nvSpPr>
        <p:spPr>
          <a:xfrm>
            <a:off x="457200" y="747722"/>
            <a:ext cx="8229600" cy="766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US"/>
              <a:t>WOTUS Questions Remain</a:t>
            </a:r>
            <a:endParaRPr/>
          </a:p>
        </p:txBody>
      </p:sp>
      <p:sp>
        <p:nvSpPr>
          <p:cNvPr id="320" name="Google Shape;320;p39"/>
          <p:cNvSpPr txBox="1"/>
          <p:nvPr>
            <p:ph idx="1" type="body"/>
          </p:nvPr>
        </p:nvSpPr>
        <p:spPr>
          <a:xfrm>
            <a:off x="457200" y="2184875"/>
            <a:ext cx="8229600" cy="38586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What does “relatively permanent” mean?</a:t>
            </a:r>
            <a:endParaRPr/>
          </a:p>
          <a:p>
            <a:pPr indent="-342900" lvl="1" marL="914400" rtl="0" algn="l">
              <a:spcBef>
                <a:spcPts val="0"/>
              </a:spcBef>
              <a:spcAft>
                <a:spcPts val="0"/>
              </a:spcAft>
              <a:buSzPts val="1800"/>
              <a:buChar char="–"/>
            </a:pPr>
            <a:r>
              <a:rPr lang="en-US"/>
              <a:t>the terms “ephemeral” or “intermittent” are not addressed…</a:t>
            </a:r>
            <a:endParaRPr/>
          </a:p>
          <a:p>
            <a:pPr indent="-342900" lvl="0" marL="457200" rtl="0" algn="l">
              <a:spcBef>
                <a:spcPts val="0"/>
              </a:spcBef>
              <a:spcAft>
                <a:spcPts val="0"/>
              </a:spcAft>
              <a:buSzPts val="1800"/>
              <a:buChar char="•"/>
            </a:pPr>
            <a:r>
              <a:rPr lang="en-US"/>
              <a:t>What does “continuous surface connection” mean?</a:t>
            </a:r>
            <a:endParaRPr/>
          </a:p>
          <a:p>
            <a:pPr indent="-342900" lvl="1" marL="914400" rtl="0" algn="l">
              <a:spcBef>
                <a:spcPts val="0"/>
              </a:spcBef>
              <a:spcAft>
                <a:spcPts val="0"/>
              </a:spcAft>
              <a:buSzPts val="1800"/>
              <a:buChar char="–"/>
            </a:pPr>
            <a:r>
              <a:rPr lang="en-US"/>
              <a:t>what about a connection that goes seasonally dry?</a:t>
            </a:r>
            <a:endParaRPr/>
          </a:p>
          <a:p>
            <a:pPr indent="-342900" lvl="0" marL="457200" rtl="0" algn="l">
              <a:spcBef>
                <a:spcPts val="0"/>
              </a:spcBef>
              <a:spcAft>
                <a:spcPts val="0"/>
              </a:spcAft>
              <a:buSzPts val="1800"/>
              <a:buChar char="•"/>
            </a:pPr>
            <a:r>
              <a:rPr lang="en-US"/>
              <a:t>What is a “tributary”?</a:t>
            </a:r>
            <a:endParaRPr/>
          </a:p>
          <a:p>
            <a:pPr indent="-342900" lvl="0" marL="457200" rtl="0" algn="l">
              <a:spcBef>
                <a:spcPts val="0"/>
              </a:spcBef>
              <a:spcAft>
                <a:spcPts val="0"/>
              </a:spcAft>
              <a:buSzPts val="1800"/>
              <a:buChar char="•"/>
            </a:pPr>
            <a:r>
              <a:rPr lang="en-US"/>
              <a:t>Did the Biden Administration’s decision to amend its rule </a:t>
            </a:r>
            <a:r>
              <a:rPr b="1" lang="en-US"/>
              <a:t>without public comment</a:t>
            </a:r>
            <a:r>
              <a:rPr lang="en-US"/>
              <a:t> violate Administrative Procedures Act?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0"/>
          <p:cNvSpPr txBox="1"/>
          <p:nvPr>
            <p:ph type="title"/>
          </p:nvPr>
        </p:nvSpPr>
        <p:spPr>
          <a:xfrm>
            <a:off x="457200" y="6431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Penalties for Violation</a:t>
            </a:r>
            <a:endParaRPr/>
          </a:p>
        </p:txBody>
      </p:sp>
      <p:sp>
        <p:nvSpPr>
          <p:cNvPr id="327" name="Google Shape;327;p40"/>
          <p:cNvSpPr txBox="1"/>
          <p:nvPr>
            <p:ph idx="1" type="body"/>
          </p:nvPr>
        </p:nvSpPr>
        <p:spPr>
          <a:xfrm>
            <a:off x="457200" y="1913850"/>
            <a:ext cx="8229600" cy="4212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Federal enforcement authority (</a:t>
            </a:r>
            <a:r>
              <a:rPr lang="en-US" u="sng">
                <a:solidFill>
                  <a:schemeClr val="hlink"/>
                </a:solidFill>
                <a:hlinkClick r:id="rId3"/>
              </a:rPr>
              <a:t>EPA summary</a:t>
            </a:r>
            <a:r>
              <a:rPr lang="en-US"/>
              <a:t>)</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sz="1700">
                <a:solidFill>
                  <a:srgbClr val="333333"/>
                </a:solidFill>
                <a:highlight>
                  <a:srgbClr val="FFFFFF"/>
                </a:highlight>
                <a:latin typeface="Open Sans"/>
                <a:ea typeface="Open Sans"/>
                <a:cs typeface="Open Sans"/>
                <a:sym typeface="Open Sans"/>
              </a:rPr>
              <a:t>Under Section 309(g)(2)(A) of the </a:t>
            </a:r>
            <a:r>
              <a:rPr lang="en-US" sz="1700">
                <a:solidFill>
                  <a:srgbClr val="001C72"/>
                </a:solidFill>
                <a:highlight>
                  <a:srgbClr val="FFFFFF"/>
                </a:highlight>
                <a:uFill>
                  <a:noFill/>
                </a:uFill>
                <a:latin typeface="Open Sans"/>
                <a:ea typeface="Open Sans"/>
                <a:cs typeface="Open Sans"/>
                <a:sym typeface="Open Sans"/>
                <a:hlinkClick r:id="rId4">
                  <a:extLst>
                    <a:ext uri="{A12FA001-AC4F-418D-AE19-62706E023703}">
                      <ahyp:hlinkClr val="tx"/>
                    </a:ext>
                  </a:extLst>
                </a:hlinkClick>
              </a:rPr>
              <a:t>Clean Water Act</a:t>
            </a:r>
            <a:r>
              <a:rPr lang="en-US" sz="1700">
                <a:solidFill>
                  <a:srgbClr val="333333"/>
                </a:solidFill>
                <a:highlight>
                  <a:srgbClr val="FFFFFF"/>
                </a:highlight>
                <a:latin typeface="Open Sans"/>
                <a:ea typeface="Open Sans"/>
                <a:cs typeface="Open Sans"/>
                <a:sym typeface="Open Sans"/>
              </a:rPr>
              <a:t>, Class I civil penalties may not exceed $23,990 per violation, except that the maximum amount of any Class I civil penalty shall not exceed $59,974. Under Section 404(s)(4) of the </a:t>
            </a:r>
            <a:r>
              <a:rPr lang="en-US" sz="1700">
                <a:solidFill>
                  <a:srgbClr val="001C72"/>
                </a:solidFill>
                <a:highlight>
                  <a:srgbClr val="FFFFFF"/>
                </a:highlight>
                <a:uFill>
                  <a:noFill/>
                </a:uFill>
                <a:latin typeface="Open Sans"/>
                <a:ea typeface="Open Sans"/>
                <a:cs typeface="Open Sans"/>
                <a:sym typeface="Open Sans"/>
                <a:hlinkClick r:id="rId5">
                  <a:extLst>
                    <a:ext uri="{A12FA001-AC4F-418D-AE19-62706E023703}">
                      <ahyp:hlinkClr val="tx"/>
                    </a:ext>
                  </a:extLst>
                </a:hlinkClick>
              </a:rPr>
              <a:t>Clean Water Act</a:t>
            </a:r>
            <a:r>
              <a:rPr lang="en-US" sz="1700">
                <a:solidFill>
                  <a:srgbClr val="333333"/>
                </a:solidFill>
                <a:highlight>
                  <a:srgbClr val="FFFFFF"/>
                </a:highlight>
                <a:latin typeface="Open Sans"/>
                <a:ea typeface="Open Sans"/>
                <a:cs typeface="Open Sans"/>
                <a:sym typeface="Open Sans"/>
              </a:rPr>
              <a:t>, judicially-imposed civil penalties may not exceed </a:t>
            </a:r>
            <a:r>
              <a:rPr lang="en-US" sz="1700">
                <a:solidFill>
                  <a:srgbClr val="333333"/>
                </a:solidFill>
                <a:highlight>
                  <a:srgbClr val="FFFF00"/>
                </a:highlight>
                <a:latin typeface="Open Sans"/>
                <a:ea typeface="Open Sans"/>
                <a:cs typeface="Open Sans"/>
                <a:sym typeface="Open Sans"/>
              </a:rPr>
              <a:t>$59,974 per day for each violation.</a:t>
            </a:r>
            <a:r>
              <a:rPr lang="en-US" sz="1700">
                <a:solidFill>
                  <a:srgbClr val="333333"/>
                </a:solidFill>
                <a:highlight>
                  <a:srgbClr val="FFFFFF"/>
                </a:highlight>
                <a:latin typeface="Open Sans"/>
                <a:ea typeface="Open Sans"/>
                <a:cs typeface="Open Sans"/>
                <a:sym typeface="Open Sans"/>
              </a:rPr>
              <a:t> (</a:t>
            </a:r>
            <a:r>
              <a:rPr lang="en-US" sz="1700" u="sng">
                <a:solidFill>
                  <a:schemeClr val="hlink"/>
                </a:solidFill>
                <a:highlight>
                  <a:srgbClr val="FFFFFF"/>
                </a:highlight>
                <a:latin typeface="Open Sans"/>
                <a:ea typeface="Open Sans"/>
                <a:cs typeface="Open Sans"/>
                <a:sym typeface="Open Sans"/>
                <a:hlinkClick r:id="rId6"/>
              </a:rPr>
              <a:t>33 CFR § 326.6</a:t>
            </a:r>
            <a:r>
              <a:rPr lang="en-US" sz="1700">
                <a:solidFill>
                  <a:srgbClr val="333333"/>
                </a:solidFill>
                <a:highlight>
                  <a:srgbClr val="FFFFFF"/>
                </a:highlight>
                <a:latin typeface="Open Sans"/>
                <a:ea typeface="Open Sans"/>
                <a:cs typeface="Open Sans"/>
                <a:sym typeface="Open Sans"/>
              </a:rPr>
              <a:t>)</a:t>
            </a:r>
            <a:endParaRPr sz="1700">
              <a:solidFill>
                <a:srgbClr val="333333"/>
              </a:solidFill>
              <a:highlight>
                <a:srgbClr val="FFFFFF"/>
              </a:highlight>
              <a:latin typeface="Open Sans"/>
              <a:ea typeface="Open Sans"/>
              <a:cs typeface="Open Sans"/>
              <a:sym typeface="Open Sans"/>
            </a:endParaRPr>
          </a:p>
          <a:p>
            <a:pPr indent="0" lvl="0" marL="0" rtl="0" algn="l">
              <a:spcBef>
                <a:spcPts val="360"/>
              </a:spcBef>
              <a:spcAft>
                <a:spcPts val="0"/>
              </a:spcAft>
              <a:buNone/>
            </a:pPr>
            <a:r>
              <a:t/>
            </a:r>
            <a:endParaRPr sz="1200">
              <a:solidFill>
                <a:srgbClr val="333333"/>
              </a:solidFill>
              <a:highlight>
                <a:srgbClr val="FFFFFF"/>
              </a:highlight>
              <a:latin typeface="Open Sans"/>
              <a:ea typeface="Open Sans"/>
              <a:cs typeface="Open Sans"/>
              <a:sym typeface="Open Sans"/>
            </a:endParaRPr>
          </a:p>
          <a:p>
            <a:pPr indent="0" lvl="0" marL="0" rtl="0" algn="l">
              <a:spcBef>
                <a:spcPts val="360"/>
              </a:spcBef>
              <a:spcAft>
                <a:spcPts val="0"/>
              </a:spcAft>
              <a:buNone/>
            </a:pPr>
            <a:r>
              <a:t/>
            </a:r>
            <a:endParaRPr/>
          </a:p>
          <a:p>
            <a:pPr indent="0" lvl="0" marL="0" rtl="0" algn="l">
              <a:spcBef>
                <a:spcPts val="360"/>
              </a:spcBef>
              <a:spcAft>
                <a:spcPts val="0"/>
              </a:spcAft>
              <a:buNone/>
            </a:pPr>
            <a:r>
              <a:rPr lang="en-US" u="sng">
                <a:solidFill>
                  <a:schemeClr val="hlink"/>
                </a:solidFill>
                <a:hlinkClick r:id="rId7"/>
              </a:rPr>
              <a:t>DEQ FAQ on reporting violations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1"/>
          <p:cNvSpPr txBox="1"/>
          <p:nvPr>
            <p:ph type="title"/>
          </p:nvPr>
        </p:nvSpPr>
        <p:spPr>
          <a:xfrm>
            <a:off x="457200" y="732571"/>
            <a:ext cx="8229600" cy="754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“Certainty”?</a:t>
            </a:r>
            <a:endParaRPr/>
          </a:p>
        </p:txBody>
      </p:sp>
      <p:sp>
        <p:nvSpPr>
          <p:cNvPr id="334" name="Google Shape;334;p41"/>
          <p:cNvSpPr txBox="1"/>
          <p:nvPr>
            <p:ph idx="1" type="body"/>
          </p:nvPr>
        </p:nvSpPr>
        <p:spPr>
          <a:xfrm>
            <a:off x="457200" y="1478900"/>
            <a:ext cx="8229600" cy="44187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sz="2000"/>
          </a:p>
          <a:p>
            <a:pPr indent="-336550" lvl="0" marL="457200" rtl="0" algn="l">
              <a:spcBef>
                <a:spcPts val="360"/>
              </a:spcBef>
              <a:spcAft>
                <a:spcPts val="0"/>
              </a:spcAft>
              <a:buSzPts val="1700"/>
              <a:buChar char="•"/>
            </a:pPr>
            <a:r>
              <a:rPr lang="en-US" sz="2300"/>
              <a:t>The agencies are presently working out how to implement the changes in the field</a:t>
            </a:r>
            <a:endParaRPr sz="2300"/>
          </a:p>
          <a:p>
            <a:pPr indent="-336550" lvl="0" marL="457200" rtl="0" algn="l">
              <a:spcBef>
                <a:spcPts val="0"/>
              </a:spcBef>
              <a:spcAft>
                <a:spcPts val="0"/>
              </a:spcAft>
              <a:buSzPts val="1700"/>
              <a:buChar char="•"/>
            </a:pPr>
            <a:r>
              <a:rPr b="1" lang="en-US" sz="2300">
                <a:solidFill>
                  <a:srgbClr val="FF0000"/>
                </a:solidFill>
                <a:highlight>
                  <a:srgbClr val="FFFF00"/>
                </a:highlight>
              </a:rPr>
              <a:t>No landowner should take these changes as</a:t>
            </a:r>
            <a:r>
              <a:rPr b="1" lang="en-US" sz="2300">
                <a:highlight>
                  <a:srgbClr val="FFFF00"/>
                </a:highlight>
              </a:rPr>
              <a:t>:</a:t>
            </a:r>
            <a:endParaRPr b="1" sz="2300">
              <a:highlight>
                <a:srgbClr val="FFFF00"/>
              </a:highlight>
            </a:endParaRPr>
          </a:p>
          <a:p>
            <a:pPr indent="-336550" lvl="1" marL="914400" rtl="0" algn="l">
              <a:spcBef>
                <a:spcPts val="0"/>
              </a:spcBef>
              <a:spcAft>
                <a:spcPts val="0"/>
              </a:spcAft>
              <a:buSzPts val="1700"/>
              <a:buChar char="–"/>
            </a:pPr>
            <a:r>
              <a:rPr b="1" lang="en-US" sz="2300">
                <a:highlight>
                  <a:srgbClr val="FFFF00"/>
                </a:highlight>
              </a:rPr>
              <a:t>a license to self-</a:t>
            </a:r>
            <a:r>
              <a:rPr b="1" lang="en-US" sz="2300">
                <a:highlight>
                  <a:srgbClr val="FFFF00"/>
                </a:highlight>
              </a:rPr>
              <a:t>delineate</a:t>
            </a:r>
            <a:r>
              <a:rPr b="1" lang="en-US" sz="2300">
                <a:highlight>
                  <a:srgbClr val="FFFF00"/>
                </a:highlight>
              </a:rPr>
              <a:t> a wetland or determine its jurisdiction</a:t>
            </a:r>
            <a:endParaRPr b="1" sz="2300">
              <a:highlight>
                <a:srgbClr val="FFFF00"/>
              </a:highlight>
            </a:endParaRPr>
          </a:p>
          <a:p>
            <a:pPr indent="-336550" lvl="1" marL="914400" rtl="0" algn="l">
              <a:spcBef>
                <a:spcPts val="0"/>
              </a:spcBef>
              <a:spcAft>
                <a:spcPts val="0"/>
              </a:spcAft>
              <a:buSzPts val="1700"/>
              <a:buChar char="–"/>
            </a:pPr>
            <a:r>
              <a:rPr b="1" lang="en-US" sz="2300">
                <a:highlight>
                  <a:srgbClr val="FFFF00"/>
                </a:highlight>
              </a:rPr>
              <a:t>a sign that agencies are “backing off” of enforcement</a:t>
            </a:r>
            <a:endParaRPr b="1" sz="2300">
              <a:highlight>
                <a:srgbClr val="FFFF00"/>
              </a:highlight>
            </a:endParaRPr>
          </a:p>
          <a:p>
            <a:pPr indent="-336550" lvl="0" marL="457200" rtl="0" algn="l">
              <a:spcBef>
                <a:spcPts val="0"/>
              </a:spcBef>
              <a:spcAft>
                <a:spcPts val="0"/>
              </a:spcAft>
              <a:buSzPts val="1700"/>
              <a:buChar char="•"/>
            </a:pPr>
            <a:r>
              <a:rPr lang="en-US" sz="2300"/>
              <a:t>If faced with a landowner who is reluctant to consult directly with Army Corps of Engineers, NRCS or DEQ, suggest they speak with their consulting forester or consult an environmental consultant</a:t>
            </a:r>
            <a:endParaRPr sz="2300"/>
          </a:p>
          <a:p>
            <a:pPr indent="0" lvl="0" marL="0" rtl="0" algn="l">
              <a:spcBef>
                <a:spcPts val="36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5"/>
          <p:cNvSpPr txBox="1"/>
          <p:nvPr>
            <p:ph type="title"/>
          </p:nvPr>
        </p:nvSpPr>
        <p:spPr>
          <a:xfrm>
            <a:off x="457200" y="6329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Extension </a:t>
            </a:r>
            <a:r>
              <a:rPr i="1" lang="en-US"/>
              <a:t>Farm Law</a:t>
            </a:r>
            <a:r>
              <a:rPr lang="en-US"/>
              <a:t> Fact Sheets on Property Disposition Decisions</a:t>
            </a:r>
            <a:endParaRPr/>
          </a:p>
        </p:txBody>
      </p:sp>
      <p:sp>
        <p:nvSpPr>
          <p:cNvPr id="106" name="Google Shape;106;p15"/>
          <p:cNvSpPr txBox="1"/>
          <p:nvPr>
            <p:ph idx="1" type="body"/>
          </p:nvPr>
        </p:nvSpPr>
        <p:spPr>
          <a:xfrm>
            <a:off x="457200" y="1870375"/>
            <a:ext cx="5662800" cy="4408200"/>
          </a:xfrm>
          <a:prstGeom prst="rect">
            <a:avLst/>
          </a:prstGeom>
        </p:spPr>
        <p:txBody>
          <a:bodyPr anchorCtr="0" anchor="t" bIns="45700" lIns="91425" spcFirstLastPara="1" rIns="91425" wrap="square" tIns="45700">
            <a:noAutofit/>
          </a:bodyPr>
          <a:lstStyle/>
          <a:p>
            <a:pPr indent="-330200" lvl="0" marL="342900" rtl="0" algn="l">
              <a:lnSpc>
                <a:spcPct val="115000"/>
              </a:lnSpc>
              <a:spcBef>
                <a:spcPts val="360"/>
              </a:spcBef>
              <a:spcAft>
                <a:spcPts val="0"/>
              </a:spcAft>
              <a:buSzPts val="1600"/>
              <a:buChar char="•"/>
            </a:pPr>
            <a:r>
              <a:rPr lang="en-US" sz="1600" u="sng">
                <a:solidFill>
                  <a:schemeClr val="hlink"/>
                </a:solidFill>
                <a:hlinkClick r:id="rId3"/>
              </a:rPr>
              <a:t>The Verbal (Statutory) Farm Tenancy</a:t>
            </a:r>
            <a:endParaRPr sz="1600"/>
          </a:p>
          <a:p>
            <a:pPr indent="-330200" lvl="0" marL="342900" rtl="0" algn="l">
              <a:lnSpc>
                <a:spcPct val="115000"/>
              </a:lnSpc>
              <a:spcBef>
                <a:spcPts val="360"/>
              </a:spcBef>
              <a:spcAft>
                <a:spcPts val="0"/>
              </a:spcAft>
              <a:buSzPts val="1600"/>
              <a:buChar char="•"/>
            </a:pPr>
            <a:r>
              <a:rPr lang="en-US" sz="1600" u="sng">
                <a:solidFill>
                  <a:schemeClr val="hlink"/>
                </a:solidFill>
                <a:hlinkClick r:id="rId4"/>
              </a:rPr>
              <a:t>The Property Rights of Surviving Spouse</a:t>
            </a:r>
            <a:endParaRPr sz="1600"/>
          </a:p>
          <a:p>
            <a:pPr indent="-330200" lvl="0" marL="342900" rtl="0" algn="l">
              <a:lnSpc>
                <a:spcPct val="115000"/>
              </a:lnSpc>
              <a:spcBef>
                <a:spcPts val="372"/>
              </a:spcBef>
              <a:spcAft>
                <a:spcPts val="0"/>
              </a:spcAft>
              <a:buSzPts val="1600"/>
              <a:buChar char="•"/>
            </a:pPr>
            <a:r>
              <a:rPr lang="en-US" sz="1600" u="sng">
                <a:solidFill>
                  <a:schemeClr val="hlink"/>
                </a:solidFill>
                <a:hlinkClick r:id="rId5"/>
              </a:rPr>
              <a:t>Land Title: Understanding Rights in Property</a:t>
            </a:r>
            <a:endParaRPr sz="1600"/>
          </a:p>
          <a:p>
            <a:pPr indent="-330200" lvl="0" marL="342900" rtl="0" algn="l">
              <a:lnSpc>
                <a:spcPct val="115000"/>
              </a:lnSpc>
              <a:spcBef>
                <a:spcPts val="360"/>
              </a:spcBef>
              <a:spcAft>
                <a:spcPts val="0"/>
              </a:spcAft>
              <a:buSzPts val="1600"/>
              <a:buChar char="•"/>
            </a:pPr>
            <a:r>
              <a:rPr lang="en-US" sz="1600" u="sng">
                <a:solidFill>
                  <a:schemeClr val="hlink"/>
                </a:solidFill>
                <a:highlight>
                  <a:schemeClr val="lt1"/>
                </a:highlight>
                <a:hlinkClick r:id="rId6"/>
              </a:rPr>
              <a:t>Present Use Value: Transferring Property Enrolled in Present Use Value Property Taxation</a:t>
            </a:r>
            <a:endParaRPr sz="1600"/>
          </a:p>
          <a:p>
            <a:pPr indent="-330200" lvl="0" marL="342900" rtl="0" algn="l">
              <a:lnSpc>
                <a:spcPct val="115000"/>
              </a:lnSpc>
              <a:spcBef>
                <a:spcPts val="408"/>
              </a:spcBef>
              <a:spcAft>
                <a:spcPts val="0"/>
              </a:spcAft>
              <a:buSzPts val="1600"/>
              <a:buChar char="•"/>
            </a:pPr>
            <a:r>
              <a:rPr lang="en-US" sz="1600" u="sng">
                <a:solidFill>
                  <a:schemeClr val="hlink"/>
                </a:solidFill>
                <a:hlinkClick r:id="rId7"/>
              </a:rPr>
              <a:t>The Last Will and Testament: A Primer</a:t>
            </a:r>
            <a:endParaRPr sz="1600"/>
          </a:p>
          <a:p>
            <a:pPr indent="-330200" lvl="0" marL="342900" rtl="0" algn="l">
              <a:lnSpc>
                <a:spcPct val="115000"/>
              </a:lnSpc>
              <a:spcBef>
                <a:spcPts val="480"/>
              </a:spcBef>
              <a:spcAft>
                <a:spcPts val="0"/>
              </a:spcAft>
              <a:buSzPts val="1600"/>
              <a:buChar char="•"/>
            </a:pPr>
            <a:r>
              <a:rPr lang="en-US" sz="1600" u="sng">
                <a:solidFill>
                  <a:schemeClr val="hlink"/>
                </a:solidFill>
                <a:highlight>
                  <a:schemeClr val="lt1"/>
                </a:highlight>
                <a:hlinkClick r:id="rId8"/>
              </a:rPr>
              <a:t>The Basics of Trusts in Farm Succession Planning</a:t>
            </a:r>
            <a:endParaRPr sz="1600"/>
          </a:p>
          <a:p>
            <a:pPr indent="-330200" lvl="0" marL="342900" rtl="0" algn="l">
              <a:lnSpc>
                <a:spcPct val="115000"/>
              </a:lnSpc>
              <a:spcBef>
                <a:spcPts val="444"/>
              </a:spcBef>
              <a:spcAft>
                <a:spcPts val="0"/>
              </a:spcAft>
              <a:buSzPts val="1600"/>
              <a:buChar char="•"/>
            </a:pPr>
            <a:r>
              <a:rPr lang="en-US" sz="1600" u="sng">
                <a:solidFill>
                  <a:schemeClr val="hlink"/>
                </a:solidFill>
                <a:highlight>
                  <a:schemeClr val="lt1"/>
                </a:highlight>
                <a:hlinkClick r:id="rId9"/>
              </a:rPr>
              <a:t>Option Agreements for Purchase of Land</a:t>
            </a:r>
            <a:endParaRPr sz="1600">
              <a:solidFill>
                <a:srgbClr val="333333"/>
              </a:solidFill>
              <a:highlight>
                <a:schemeClr val="lt1"/>
              </a:highlight>
            </a:endParaRPr>
          </a:p>
          <a:p>
            <a:pPr indent="-330200" lvl="0" marL="342900" rtl="0" algn="l">
              <a:lnSpc>
                <a:spcPct val="115000"/>
              </a:lnSpc>
              <a:spcBef>
                <a:spcPts val="480"/>
              </a:spcBef>
              <a:spcAft>
                <a:spcPts val="0"/>
              </a:spcAft>
              <a:buSzPts val="1600"/>
              <a:buChar char="•"/>
            </a:pPr>
            <a:r>
              <a:rPr lang="en-US" sz="1600" u="sng">
                <a:solidFill>
                  <a:schemeClr val="hlink"/>
                </a:solidFill>
                <a:hlinkClick r:id="rId10"/>
              </a:rPr>
              <a:t>Business Entities: Partnerships, Corporations and LLCs</a:t>
            </a:r>
            <a:endParaRPr sz="1600"/>
          </a:p>
          <a:p>
            <a:pPr indent="-330200" lvl="0" marL="342900" rtl="0" algn="l">
              <a:lnSpc>
                <a:spcPct val="115000"/>
              </a:lnSpc>
              <a:spcBef>
                <a:spcPts val="372"/>
              </a:spcBef>
              <a:spcAft>
                <a:spcPts val="0"/>
              </a:spcAft>
              <a:buSzPts val="1600"/>
              <a:buChar char="•"/>
            </a:pPr>
            <a:r>
              <a:rPr lang="en-US" sz="1600" u="sng">
                <a:solidFill>
                  <a:schemeClr val="hlink"/>
                </a:solidFill>
                <a:highlight>
                  <a:schemeClr val="lt1"/>
                </a:highlight>
                <a:hlinkClick r:id="rId11"/>
              </a:rPr>
              <a:t>Limited Liability Companies: Steps in Formation</a:t>
            </a:r>
            <a:endParaRPr sz="1600"/>
          </a:p>
          <a:p>
            <a:pPr indent="-330200" lvl="0" marL="342900" rtl="0" algn="l">
              <a:lnSpc>
                <a:spcPct val="115000"/>
              </a:lnSpc>
              <a:spcBef>
                <a:spcPts val="0"/>
              </a:spcBef>
              <a:spcAft>
                <a:spcPts val="0"/>
              </a:spcAft>
              <a:buSzPts val="1600"/>
              <a:buChar char="•"/>
            </a:pPr>
            <a:r>
              <a:rPr lang="en-US" sz="1600" u="sng">
                <a:solidFill>
                  <a:schemeClr val="hlink"/>
                </a:solidFill>
                <a:highlight>
                  <a:schemeClr val="lt1"/>
                </a:highlight>
                <a:hlinkClick r:id="rId12"/>
              </a:rPr>
              <a:t>Limited Liability Companies: Operating Agreement Components and Sample Language</a:t>
            </a:r>
            <a:endParaRPr sz="1600"/>
          </a:p>
          <a:p>
            <a:pPr indent="-330200" lvl="0" marL="342900" rtl="0" algn="l">
              <a:spcBef>
                <a:spcPts val="444"/>
              </a:spcBef>
              <a:spcAft>
                <a:spcPts val="0"/>
              </a:spcAft>
              <a:buSzPts val="1600"/>
              <a:buChar char="•"/>
            </a:pPr>
            <a:r>
              <a:rPr lang="en-US" sz="1600" u="sng">
                <a:solidFill>
                  <a:schemeClr val="hlink"/>
                </a:solidFill>
                <a:highlight>
                  <a:schemeClr val="lt1"/>
                </a:highlight>
                <a:hlinkClick r:id="rId13"/>
              </a:rPr>
              <a:t>Option Agreements for Purchase of Land</a:t>
            </a:r>
            <a:endParaRPr/>
          </a:p>
        </p:txBody>
      </p:sp>
      <p:pic>
        <p:nvPicPr>
          <p:cNvPr id="107" name="Google Shape;107;p15"/>
          <p:cNvPicPr preferRelativeResize="0"/>
          <p:nvPr/>
        </p:nvPicPr>
        <p:blipFill>
          <a:blip r:embed="rId14">
            <a:alphaModFix/>
          </a:blip>
          <a:stretch>
            <a:fillRect/>
          </a:stretch>
        </p:blipFill>
        <p:spPr>
          <a:xfrm>
            <a:off x="5991950" y="1934000"/>
            <a:ext cx="2994474" cy="39697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2"/>
          <p:cNvSpPr txBox="1"/>
          <p:nvPr>
            <p:ph type="title"/>
          </p:nvPr>
        </p:nvSpPr>
        <p:spPr>
          <a:xfrm>
            <a:off x="457200" y="5145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Wetlands on farmland are still largely “regulated” by Swampbuster</a:t>
            </a:r>
            <a:endParaRPr/>
          </a:p>
        </p:txBody>
      </p:sp>
      <p:sp>
        <p:nvSpPr>
          <p:cNvPr id="341" name="Google Shape;341;p42"/>
          <p:cNvSpPr txBox="1"/>
          <p:nvPr>
            <p:ph idx="1" type="body"/>
          </p:nvPr>
        </p:nvSpPr>
        <p:spPr>
          <a:xfrm>
            <a:off x="457200" y="1629625"/>
            <a:ext cx="8229600" cy="4658100"/>
          </a:xfrm>
          <a:prstGeom prst="rect">
            <a:avLst/>
          </a:prstGeom>
        </p:spPr>
        <p:txBody>
          <a:bodyPr anchorCtr="0" anchor="t" bIns="45700" lIns="91425" spcFirstLastPara="1" rIns="91425" wrap="square" tIns="45700">
            <a:noAutofit/>
          </a:bodyPr>
          <a:lstStyle/>
          <a:p>
            <a:pPr indent="-336550" lvl="0" marL="457200" rtl="0" algn="l">
              <a:spcBef>
                <a:spcPts val="360"/>
              </a:spcBef>
              <a:spcAft>
                <a:spcPts val="0"/>
              </a:spcAft>
              <a:buSzPts val="1700"/>
              <a:buChar char="•"/>
            </a:pPr>
            <a:r>
              <a:rPr lang="en-US" sz="2300"/>
              <a:t>A reversal of 19th/20th century policy of encouraging draining wetlands for agricultural production</a:t>
            </a:r>
            <a:endParaRPr sz="2300"/>
          </a:p>
          <a:p>
            <a:pPr indent="-336550" lvl="1" marL="914400" rtl="0" algn="l">
              <a:spcBef>
                <a:spcPts val="0"/>
              </a:spcBef>
              <a:spcAft>
                <a:spcPts val="0"/>
              </a:spcAft>
              <a:buSzPts val="1700"/>
              <a:buChar char="–"/>
            </a:pPr>
            <a:r>
              <a:rPr lang="en-US" sz="2300"/>
              <a:t>e.g. NC Drainage Act of 1909 (drainage districts)</a:t>
            </a:r>
            <a:endParaRPr sz="2300"/>
          </a:p>
          <a:p>
            <a:pPr indent="-336550" lvl="0" marL="457200" rtl="0" algn="l">
              <a:spcBef>
                <a:spcPts val="0"/>
              </a:spcBef>
              <a:spcAft>
                <a:spcPts val="0"/>
              </a:spcAft>
              <a:buSzPts val="1700"/>
              <a:buChar char="•"/>
            </a:pPr>
            <a:r>
              <a:rPr lang="en-US" sz="2300"/>
              <a:t>Provision in </a:t>
            </a:r>
            <a:r>
              <a:rPr b="1" lang="en-US" sz="2300"/>
              <a:t>Food Security Act of 1985</a:t>
            </a:r>
            <a:r>
              <a:rPr lang="en-US" sz="2300"/>
              <a:t> (1985 Farm Bill) disqualifying participation in most US farm programs if converting a wetland after December 28, 1985</a:t>
            </a:r>
            <a:endParaRPr sz="2300"/>
          </a:p>
          <a:p>
            <a:pPr indent="-336550" lvl="0" marL="457200" rtl="0" algn="l">
              <a:spcBef>
                <a:spcPts val="0"/>
              </a:spcBef>
              <a:spcAft>
                <a:spcPts val="0"/>
              </a:spcAft>
              <a:buSzPts val="1700"/>
              <a:buChar char="•"/>
            </a:pPr>
            <a:r>
              <a:rPr lang="en-US" sz="2300"/>
              <a:t>Introduces “Prior Converted Cropland” (PCC) concept to exempt production on wetlands drained and put into production prior to 1985 Farm Bill</a:t>
            </a:r>
            <a:endParaRPr sz="2300"/>
          </a:p>
          <a:p>
            <a:pPr indent="-336550" lvl="0" marL="457200" rtl="0" algn="l">
              <a:spcBef>
                <a:spcPts val="0"/>
              </a:spcBef>
              <a:spcAft>
                <a:spcPts val="0"/>
              </a:spcAft>
              <a:buSzPts val="1700"/>
              <a:buChar char="•"/>
            </a:pPr>
            <a:r>
              <a:rPr b="1" lang="en-US" sz="2300">
                <a:highlight>
                  <a:srgbClr val="FFFF00"/>
                </a:highlight>
              </a:rPr>
              <a:t>NRCS determines wetland status</a:t>
            </a:r>
            <a:endParaRPr b="1" sz="2300">
              <a:highlight>
                <a:srgbClr val="FFFF00"/>
              </a:highlight>
            </a:endParaRPr>
          </a:p>
          <a:p>
            <a:pPr indent="-336550" lvl="1" marL="914400" rtl="0" algn="l">
              <a:spcBef>
                <a:spcPts val="0"/>
              </a:spcBef>
              <a:spcAft>
                <a:spcPts val="0"/>
              </a:spcAft>
              <a:buSzPts val="1700"/>
              <a:buChar char="–"/>
            </a:pPr>
            <a:r>
              <a:rPr lang="en-US" sz="2300">
                <a:highlight>
                  <a:srgbClr val="FFFF00"/>
                </a:highlight>
              </a:rPr>
              <a:t>(we believe they use Army Corps’ manual)</a:t>
            </a:r>
            <a:endParaRPr sz="2300">
              <a:highlight>
                <a:srgbClr val="FFFF00"/>
              </a:highlight>
            </a:endParaRPr>
          </a:p>
          <a:p>
            <a:pPr indent="-336550" lvl="0" marL="457200" rtl="0" algn="l">
              <a:spcBef>
                <a:spcPts val="0"/>
              </a:spcBef>
              <a:spcAft>
                <a:spcPts val="0"/>
              </a:spcAft>
              <a:buSzPts val="1700"/>
              <a:buChar char="•"/>
            </a:pPr>
            <a:r>
              <a:rPr lang="en-US" sz="2300"/>
              <a:t>The land is already well-mapped (e.g. WRI)</a:t>
            </a:r>
            <a:endParaRPr sz="23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3"/>
          <p:cNvSpPr txBox="1"/>
          <p:nvPr>
            <p:ph type="title"/>
          </p:nvPr>
        </p:nvSpPr>
        <p:spPr>
          <a:xfrm>
            <a:off x="457200" y="6149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Swampbuster Challenged (and Upheld)</a:t>
            </a:r>
            <a:endParaRPr/>
          </a:p>
        </p:txBody>
      </p:sp>
      <p:sp>
        <p:nvSpPr>
          <p:cNvPr id="348" name="Google Shape;348;p43"/>
          <p:cNvSpPr txBox="1"/>
          <p:nvPr>
            <p:ph idx="1" type="body"/>
          </p:nvPr>
        </p:nvSpPr>
        <p:spPr>
          <a:xfrm>
            <a:off x="457200" y="1708075"/>
            <a:ext cx="8229600" cy="42657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Farmers may request a re-determination each 5 years</a:t>
            </a:r>
            <a:endParaRPr/>
          </a:p>
          <a:p>
            <a:pPr indent="-355600" lvl="1" marL="914400" rtl="0" algn="l">
              <a:spcBef>
                <a:spcPts val="0"/>
              </a:spcBef>
              <a:spcAft>
                <a:spcPts val="0"/>
              </a:spcAft>
              <a:buSzPts val="2000"/>
              <a:buChar char="–"/>
            </a:pPr>
            <a:r>
              <a:rPr lang="en-US" sz="1550">
                <a:solidFill>
                  <a:srgbClr val="212121"/>
                </a:solidFill>
                <a:highlight>
                  <a:srgbClr val="FAFAFA"/>
                </a:highlight>
                <a:latin typeface="Times New Roman"/>
                <a:ea typeface="Times New Roman"/>
                <a:cs typeface="Times New Roman"/>
                <a:sym typeface="Times New Roman"/>
              </a:rPr>
              <a:t>a farmer "may  request review of a certification only if a </a:t>
            </a:r>
            <a:r>
              <a:rPr b="1" lang="en-US" sz="1550">
                <a:solidFill>
                  <a:srgbClr val="212121"/>
                </a:solidFill>
                <a:highlight>
                  <a:srgbClr val="FAFAFA"/>
                </a:highlight>
                <a:latin typeface="Times New Roman"/>
                <a:ea typeface="Times New Roman"/>
                <a:cs typeface="Times New Roman"/>
                <a:sym typeface="Times New Roman"/>
              </a:rPr>
              <a:t>natural event</a:t>
            </a:r>
            <a:r>
              <a:rPr lang="en-US" sz="1550">
                <a:solidFill>
                  <a:srgbClr val="212121"/>
                </a:solidFill>
                <a:highlight>
                  <a:srgbClr val="FAFAFA"/>
                </a:highlight>
                <a:latin typeface="Times New Roman"/>
                <a:ea typeface="Times New Roman"/>
                <a:cs typeface="Times New Roman"/>
                <a:sym typeface="Times New Roman"/>
              </a:rPr>
              <a:t> alters the topography or hydrology of the subject land . . . or if NRCS concurs with an affected person that an error exists in the current wetland determination." </a:t>
            </a:r>
            <a:r>
              <a:rPr lang="en-US" sz="1550" u="sng">
                <a:solidFill>
                  <a:srgbClr val="00325E"/>
                </a:solidFill>
                <a:highlight>
                  <a:srgbClr val="FAFAFA"/>
                </a:highlight>
                <a:latin typeface="Times New Roman"/>
                <a:ea typeface="Times New Roman"/>
                <a:cs typeface="Times New Roman"/>
                <a:sym typeface="Times New Roman"/>
                <a:hlinkClick r:id="rId3">
                  <a:extLst>
                    <a:ext uri="{A12FA001-AC4F-418D-AE19-62706E023703}">
                      <ahyp:hlinkClr val="tx"/>
                    </a:ext>
                  </a:extLst>
                </a:hlinkClick>
              </a:rPr>
              <a:t>7 C.F.R. § 12.30(c)(6)</a:t>
            </a:r>
            <a:endParaRPr sz="2600"/>
          </a:p>
          <a:p>
            <a:pPr indent="-342900" lvl="0" marL="457200" rtl="0" algn="l">
              <a:spcBef>
                <a:spcPts val="0"/>
              </a:spcBef>
              <a:spcAft>
                <a:spcPts val="0"/>
              </a:spcAft>
              <a:buSzPts val="1800"/>
              <a:buChar char="•"/>
            </a:pPr>
            <a:r>
              <a:rPr lang="en-US"/>
              <a:t>NRCS is bound to re-determine upon request</a:t>
            </a:r>
            <a:endParaRPr/>
          </a:p>
          <a:p>
            <a:pPr indent="-304800" lvl="1" marL="914400" rtl="0" algn="l">
              <a:spcBef>
                <a:spcPts val="0"/>
              </a:spcBef>
              <a:spcAft>
                <a:spcPts val="0"/>
              </a:spcAft>
              <a:buSzPts val="1200"/>
              <a:buChar char="–"/>
            </a:pPr>
            <a:r>
              <a:rPr lang="en-US" sz="1800"/>
              <a:t>farmer must demonstrate (with report) that land feature is no longer a wetland</a:t>
            </a:r>
            <a:endParaRPr sz="1800"/>
          </a:p>
          <a:p>
            <a:pPr indent="-342900" lvl="0" marL="457200" rtl="0" algn="l">
              <a:spcBef>
                <a:spcPts val="0"/>
              </a:spcBef>
              <a:spcAft>
                <a:spcPts val="0"/>
              </a:spcAft>
              <a:buSzPts val="1800"/>
              <a:buChar char="•"/>
            </a:pPr>
            <a:r>
              <a:rPr lang="en-US"/>
              <a:t>Recent case:</a:t>
            </a:r>
            <a:endParaRPr/>
          </a:p>
          <a:p>
            <a:pPr indent="-342900" lvl="1" marL="914400" rtl="0" algn="l">
              <a:spcBef>
                <a:spcPts val="0"/>
              </a:spcBef>
              <a:spcAft>
                <a:spcPts val="0"/>
              </a:spcAft>
              <a:buSzPts val="1800"/>
              <a:buChar char="–"/>
            </a:pPr>
            <a:r>
              <a:rPr b="1" lang="en-US" sz="2300" u="sng">
                <a:solidFill>
                  <a:schemeClr val="hlink"/>
                </a:solidFill>
                <a:highlight>
                  <a:srgbClr val="FAFAFA"/>
                </a:highlight>
                <a:latin typeface="Times New Roman"/>
                <a:ea typeface="Times New Roman"/>
                <a:cs typeface="Times New Roman"/>
                <a:sym typeface="Times New Roman"/>
                <a:hlinkClick r:id="rId4"/>
              </a:rPr>
              <a:t>Foster v. The United States Dep't of Agric.</a:t>
            </a:r>
            <a:endParaRPr b="1" sz="2300">
              <a:solidFill>
                <a:srgbClr val="212121"/>
              </a:solidFill>
              <a:highlight>
                <a:srgbClr val="FAFAFA"/>
              </a:highlight>
              <a:latin typeface="Times New Roman"/>
              <a:ea typeface="Times New Roman"/>
              <a:cs typeface="Times New Roman"/>
              <a:sym typeface="Times New Roman"/>
            </a:endParaRPr>
          </a:p>
          <a:p>
            <a:pPr indent="-374650" lvl="2" marL="1371600" rtl="0" algn="l">
              <a:spcBef>
                <a:spcPts val="0"/>
              </a:spcBef>
              <a:spcAft>
                <a:spcPts val="0"/>
              </a:spcAft>
              <a:buClr>
                <a:srgbClr val="212121"/>
              </a:buClr>
              <a:buSzPts val="2300"/>
              <a:buFont typeface="Times New Roman"/>
              <a:buChar char="•"/>
            </a:pPr>
            <a:r>
              <a:rPr b="1" lang="en-US" sz="2300">
                <a:solidFill>
                  <a:srgbClr val="212121"/>
                </a:solidFill>
                <a:highlight>
                  <a:srgbClr val="FAFAFA"/>
                </a:highlight>
                <a:latin typeface="Times New Roman"/>
                <a:ea typeface="Times New Roman"/>
                <a:cs typeface="Times New Roman"/>
                <a:sym typeface="Times New Roman"/>
              </a:rPr>
              <a:t>upholds Swampbuster review provisions</a:t>
            </a:r>
            <a:endParaRPr b="1" sz="2300">
              <a:solidFill>
                <a:srgbClr val="212121"/>
              </a:solidFill>
              <a:highlight>
                <a:srgbClr val="FAFAFA"/>
              </a:highlight>
              <a:latin typeface="Times New Roman"/>
              <a:ea typeface="Times New Roman"/>
              <a:cs typeface="Times New Roman"/>
              <a:sym typeface="Times New Roman"/>
            </a:endParaRPr>
          </a:p>
          <a:p>
            <a:pPr indent="-381000" lvl="1" marL="914400" rtl="0" algn="l">
              <a:spcBef>
                <a:spcPts val="0"/>
              </a:spcBef>
              <a:spcAft>
                <a:spcPts val="0"/>
              </a:spcAft>
              <a:buSzPts val="2400"/>
              <a:buChar char="–"/>
            </a:pPr>
            <a:r>
              <a:rPr lang="en-US" sz="1950">
                <a:solidFill>
                  <a:srgbClr val="212121"/>
                </a:solidFill>
                <a:highlight>
                  <a:srgbClr val="FAFAFA"/>
                </a:highlight>
                <a:latin typeface="Times New Roman"/>
                <a:ea typeface="Times New Roman"/>
                <a:cs typeface="Times New Roman"/>
                <a:sym typeface="Times New Roman"/>
              </a:rPr>
              <a:t>“The absurd results construction canon supports the validity of the Review Regulation.”</a:t>
            </a:r>
            <a:endParaRPr sz="1950">
              <a:solidFill>
                <a:srgbClr val="212121"/>
              </a:solidFill>
              <a:highlight>
                <a:srgbClr val="FAFAFA"/>
              </a:highlight>
              <a:latin typeface="Times New Roman"/>
              <a:ea typeface="Times New Roman"/>
              <a:cs typeface="Times New Roman"/>
              <a:sym typeface="Times New Roman"/>
            </a:endParaRPr>
          </a:p>
          <a:p>
            <a:pPr indent="-352425" lvl="0" marL="457200" rtl="0" algn="l">
              <a:spcBef>
                <a:spcPts val="0"/>
              </a:spcBef>
              <a:spcAft>
                <a:spcPts val="0"/>
              </a:spcAft>
              <a:buClr>
                <a:srgbClr val="212121"/>
              </a:buClr>
              <a:buSzPts val="1950"/>
              <a:buFont typeface="Times New Roman"/>
              <a:buChar char="•"/>
            </a:pPr>
            <a:r>
              <a:rPr lang="en-US" sz="1950">
                <a:solidFill>
                  <a:srgbClr val="212121"/>
                </a:solidFill>
                <a:highlight>
                  <a:srgbClr val="FFFF00"/>
                </a:highlight>
                <a:latin typeface="Times New Roman"/>
                <a:ea typeface="Times New Roman"/>
                <a:cs typeface="Times New Roman"/>
                <a:sym typeface="Times New Roman"/>
              </a:rPr>
              <a:t>Case appealed to SCOTUS, certioriari not granted</a:t>
            </a:r>
            <a:endParaRPr sz="1950">
              <a:solidFill>
                <a:srgbClr val="212121"/>
              </a:solidFill>
              <a:highlight>
                <a:srgbClr val="FFFF00"/>
              </a:highlight>
              <a:latin typeface="Times New Roman"/>
              <a:ea typeface="Times New Roman"/>
              <a:cs typeface="Times New Roman"/>
              <a:sym typeface="Times New Roman"/>
            </a:endParaRPr>
          </a:p>
          <a:p>
            <a:pPr indent="-352425" lvl="1" marL="914400" rtl="0" algn="l">
              <a:spcBef>
                <a:spcPts val="0"/>
              </a:spcBef>
              <a:spcAft>
                <a:spcPts val="0"/>
              </a:spcAft>
              <a:buClr>
                <a:srgbClr val="212121"/>
              </a:buClr>
              <a:buSzPts val="1950"/>
              <a:buFont typeface="Times New Roman"/>
              <a:buChar char="–"/>
            </a:pPr>
            <a:r>
              <a:rPr lang="en-US" sz="1950">
                <a:solidFill>
                  <a:srgbClr val="212121"/>
                </a:solidFill>
                <a:highlight>
                  <a:srgbClr val="FFFF00"/>
                </a:highlight>
                <a:latin typeface="Times New Roman"/>
                <a:ea typeface="Times New Roman"/>
                <a:cs typeface="Times New Roman"/>
                <a:sym typeface="Times New Roman"/>
              </a:rPr>
              <a:t>but familiar question: abandon </a:t>
            </a:r>
            <a:r>
              <a:rPr i="1" lang="en-US" sz="1950">
                <a:solidFill>
                  <a:srgbClr val="212121"/>
                </a:solidFill>
                <a:highlight>
                  <a:srgbClr val="FFFF00"/>
                </a:highlight>
                <a:latin typeface="Times New Roman"/>
                <a:ea typeface="Times New Roman"/>
                <a:cs typeface="Times New Roman"/>
                <a:sym typeface="Times New Roman"/>
              </a:rPr>
              <a:t>Chevron</a:t>
            </a:r>
            <a:r>
              <a:rPr lang="en-US" sz="1950">
                <a:solidFill>
                  <a:srgbClr val="212121"/>
                </a:solidFill>
                <a:highlight>
                  <a:srgbClr val="FFFF00"/>
                </a:highlight>
                <a:latin typeface="Times New Roman"/>
                <a:ea typeface="Times New Roman"/>
                <a:cs typeface="Times New Roman"/>
                <a:sym typeface="Times New Roman"/>
              </a:rPr>
              <a:t> doctrine</a:t>
            </a:r>
            <a:endParaRPr sz="1950">
              <a:solidFill>
                <a:srgbClr val="212121"/>
              </a:solidFill>
              <a:highlight>
                <a:srgbClr val="FFFF00"/>
              </a:highlight>
              <a:latin typeface="Times New Roman"/>
              <a:ea typeface="Times New Roman"/>
              <a:cs typeface="Times New Roman"/>
              <a:sym typeface="Times New Roman"/>
            </a:endParaRPr>
          </a:p>
          <a:p>
            <a:pPr indent="0" lvl="0" marL="0" rtl="0" algn="l">
              <a:spcBef>
                <a:spcPts val="36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4"/>
          <p:cNvSpPr txBox="1"/>
          <p:nvPr>
            <p:ph type="title"/>
          </p:nvPr>
        </p:nvSpPr>
        <p:spPr>
          <a:xfrm>
            <a:off x="110050" y="666250"/>
            <a:ext cx="89079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Must appeal an NRCS wetlands determination within 30 days of letter</a:t>
            </a:r>
            <a:endParaRPr/>
          </a:p>
          <a:p>
            <a:pPr indent="0" lvl="0" marL="0" rtl="0" algn="ctr">
              <a:spcBef>
                <a:spcPts val="0"/>
              </a:spcBef>
              <a:spcAft>
                <a:spcPts val="0"/>
              </a:spcAft>
              <a:buNone/>
            </a:pPr>
            <a:r>
              <a:rPr lang="en-US"/>
              <a:t>(</a:t>
            </a:r>
            <a:r>
              <a:rPr lang="en-US" u="sng">
                <a:solidFill>
                  <a:schemeClr val="hlink"/>
                </a:solidFill>
                <a:hlinkClick r:id="rId3"/>
              </a:rPr>
              <a:t>appeals portal</a:t>
            </a:r>
            <a:r>
              <a:rPr lang="en-US"/>
              <a:t>)</a:t>
            </a:r>
            <a:endParaRPr/>
          </a:p>
        </p:txBody>
      </p:sp>
      <p:pic>
        <p:nvPicPr>
          <p:cNvPr id="355" name="Google Shape;355;p44"/>
          <p:cNvPicPr preferRelativeResize="0"/>
          <p:nvPr/>
        </p:nvPicPr>
        <p:blipFill>
          <a:blip r:embed="rId4">
            <a:alphaModFix/>
          </a:blip>
          <a:stretch>
            <a:fillRect/>
          </a:stretch>
        </p:blipFill>
        <p:spPr>
          <a:xfrm>
            <a:off x="1587500" y="2091200"/>
            <a:ext cx="5777275" cy="42726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5"/>
          <p:cNvSpPr txBox="1"/>
          <p:nvPr>
            <p:ph type="title"/>
          </p:nvPr>
        </p:nvSpPr>
        <p:spPr>
          <a:xfrm>
            <a:off x="457200" y="5609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https://rrs.usace.army.mil/rrs</a:t>
            </a:r>
            <a:endParaRPr/>
          </a:p>
        </p:txBody>
      </p:sp>
      <p:sp>
        <p:nvSpPr>
          <p:cNvPr id="362" name="Google Shape;362;p45"/>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363" name="Google Shape;363;p45"/>
          <p:cNvPicPr preferRelativeResize="0"/>
          <p:nvPr/>
        </p:nvPicPr>
        <p:blipFill>
          <a:blip r:embed="rId3">
            <a:alphaModFix/>
          </a:blip>
          <a:stretch>
            <a:fillRect/>
          </a:stretch>
        </p:blipFill>
        <p:spPr>
          <a:xfrm>
            <a:off x="678375" y="1426600"/>
            <a:ext cx="7635601" cy="49803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6"/>
          <p:cNvSpPr txBox="1"/>
          <p:nvPr>
            <p:ph type="title"/>
          </p:nvPr>
        </p:nvSpPr>
        <p:spPr>
          <a:xfrm>
            <a:off x="457200" y="43783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Agricultural Mediation Programs</a:t>
            </a:r>
            <a:endParaRPr/>
          </a:p>
        </p:txBody>
      </p:sp>
      <p:sp>
        <p:nvSpPr>
          <p:cNvPr id="369" name="Google Shape;369;p46"/>
          <p:cNvSpPr txBox="1"/>
          <p:nvPr>
            <p:ph idx="1" type="body"/>
          </p:nvPr>
        </p:nvSpPr>
        <p:spPr>
          <a:xfrm>
            <a:off x="457200" y="1506220"/>
            <a:ext cx="8229600" cy="5021700"/>
          </a:xfrm>
          <a:prstGeom prst="rect">
            <a:avLst/>
          </a:prstGeom>
          <a:noFill/>
          <a:ln>
            <a:noFill/>
          </a:ln>
        </p:spPr>
        <p:txBody>
          <a:bodyPr anchorCtr="0" anchor="t" bIns="45700" lIns="91425" spcFirstLastPara="1" rIns="91425" wrap="square" tIns="45700">
            <a:normAutofit/>
          </a:bodyPr>
          <a:lstStyle/>
          <a:p>
            <a:pPr indent="-377190" lvl="0" marL="342900" rtl="0" algn="l">
              <a:spcBef>
                <a:spcPts val="0"/>
              </a:spcBef>
              <a:spcAft>
                <a:spcPts val="0"/>
              </a:spcAft>
              <a:buClr>
                <a:schemeClr val="dk1"/>
              </a:buClr>
              <a:buSzPts val="2400"/>
              <a:buChar char="•"/>
            </a:pPr>
            <a:r>
              <a:rPr lang="en-US"/>
              <a:t>Created under Agricultural Credit Act of 1987 (born of 80’s farm crisis)</a:t>
            </a:r>
            <a:endParaRPr/>
          </a:p>
          <a:p>
            <a:pPr indent="-377190" lvl="0" marL="342900" rtl="0" algn="l">
              <a:spcBef>
                <a:spcPts val="372"/>
              </a:spcBef>
              <a:spcAft>
                <a:spcPts val="0"/>
              </a:spcAft>
              <a:buClr>
                <a:schemeClr val="dk1"/>
              </a:buClr>
              <a:buSzPts val="2400"/>
              <a:buChar char="•"/>
            </a:pPr>
            <a:r>
              <a:rPr lang="en-US"/>
              <a:t>Mediation:  dispute resolution by 3d party neutral</a:t>
            </a:r>
            <a:endParaRPr/>
          </a:p>
          <a:p>
            <a:pPr indent="-320040" lvl="1" marL="742950" rtl="0" algn="l">
              <a:spcBef>
                <a:spcPts val="372"/>
              </a:spcBef>
              <a:spcAft>
                <a:spcPts val="0"/>
              </a:spcAft>
              <a:buClr>
                <a:schemeClr val="dk1"/>
              </a:buClr>
              <a:buSzPts val="2400"/>
              <a:buChar char="–"/>
            </a:pPr>
            <a:r>
              <a:rPr lang="en-US"/>
              <a:t>Collaborative agreement, not focused on winning</a:t>
            </a:r>
            <a:endParaRPr/>
          </a:p>
          <a:p>
            <a:pPr indent="-377190" lvl="0" marL="342900" rtl="0" algn="l">
              <a:spcBef>
                <a:spcPts val="372"/>
              </a:spcBef>
              <a:spcAft>
                <a:spcPts val="0"/>
              </a:spcAft>
              <a:buClr>
                <a:schemeClr val="dk1"/>
              </a:buClr>
              <a:buSzPts val="2400"/>
              <a:buChar char="•"/>
            </a:pPr>
            <a:r>
              <a:rPr lang="en-US"/>
              <a:t>Programs reauthorized under Farm Bill, provides grant funding for ag mediation as free service</a:t>
            </a:r>
            <a:endParaRPr/>
          </a:p>
          <a:p>
            <a:pPr indent="-320040" lvl="1" marL="742950" rtl="0" algn="l">
              <a:spcBef>
                <a:spcPts val="372"/>
              </a:spcBef>
              <a:spcAft>
                <a:spcPts val="0"/>
              </a:spcAft>
              <a:buClr>
                <a:schemeClr val="dk1"/>
              </a:buClr>
              <a:buSzPts val="2400"/>
              <a:buChar char="–"/>
            </a:pPr>
            <a:r>
              <a:rPr lang="en-US"/>
              <a:t>e.g. </a:t>
            </a:r>
            <a:r>
              <a:rPr lang="en-US" u="sng">
                <a:solidFill>
                  <a:schemeClr val="hlink"/>
                </a:solidFill>
                <a:hlinkClick r:id="rId3"/>
              </a:rPr>
              <a:t>NC Agricultural Mediation Program</a:t>
            </a:r>
            <a:r>
              <a:rPr lang="en-US"/>
              <a:t> (housed at Western Carolina University)</a:t>
            </a:r>
            <a:endParaRPr/>
          </a:p>
          <a:p>
            <a:pPr indent="-377190" lvl="0" marL="342900" rtl="0" algn="l">
              <a:spcBef>
                <a:spcPts val="372"/>
              </a:spcBef>
              <a:spcAft>
                <a:spcPts val="0"/>
              </a:spcAft>
              <a:buClr>
                <a:schemeClr val="dk1"/>
              </a:buClr>
              <a:buSzPts val="2400"/>
              <a:buChar char="•"/>
            </a:pPr>
            <a:r>
              <a:rPr lang="en-US"/>
              <a:t>Existing:  adverse letter rulings, </a:t>
            </a:r>
            <a:r>
              <a:rPr b="1" lang="en-US">
                <a:highlight>
                  <a:schemeClr val="accent4"/>
                </a:highlight>
              </a:rPr>
              <a:t>wetlands determinations</a:t>
            </a:r>
            <a:r>
              <a:rPr lang="en-US"/>
              <a:t>, conservation program compliance</a:t>
            </a:r>
            <a:endParaRPr/>
          </a:p>
          <a:p>
            <a:pPr indent="-377190" lvl="0" marL="342900" rtl="0" algn="l">
              <a:spcBef>
                <a:spcPts val="372"/>
              </a:spcBef>
              <a:spcAft>
                <a:spcPts val="0"/>
              </a:spcAft>
              <a:buClr>
                <a:schemeClr val="dk1"/>
              </a:buClr>
              <a:buSzPts val="2400"/>
              <a:buChar char="•"/>
            </a:pPr>
            <a:r>
              <a:rPr lang="en-US"/>
              <a:t>2018 Farm Bill expanded list of ”issues” a farm mediation program may mediate (leases, family succession, etc)</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7"/>
          <p:cNvSpPr txBox="1"/>
          <p:nvPr>
            <p:ph type="title"/>
          </p:nvPr>
        </p:nvSpPr>
        <p:spPr>
          <a:xfrm>
            <a:off x="457200" y="30886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State Regulation of Water</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8"/>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Diagram of Pocosin (example of ‘isolated’ wetland)</a:t>
            </a:r>
            <a:endParaRPr/>
          </a:p>
        </p:txBody>
      </p:sp>
      <p:sp>
        <p:nvSpPr>
          <p:cNvPr id="382" name="Google Shape;382;p48"/>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383" name="Google Shape;383;p48"/>
          <p:cNvPicPr preferRelativeResize="0"/>
          <p:nvPr/>
        </p:nvPicPr>
        <p:blipFill>
          <a:blip r:embed="rId3">
            <a:alphaModFix/>
          </a:blip>
          <a:stretch>
            <a:fillRect/>
          </a:stretch>
        </p:blipFill>
        <p:spPr>
          <a:xfrm>
            <a:off x="401387" y="2253625"/>
            <a:ext cx="8341227" cy="3232225"/>
          </a:xfrm>
          <a:prstGeom prst="rect">
            <a:avLst/>
          </a:prstGeom>
          <a:noFill/>
          <a:ln>
            <a:noFill/>
          </a:ln>
        </p:spPr>
      </p:pic>
      <p:sp>
        <p:nvSpPr>
          <p:cNvPr id="384" name="Google Shape;384;p48"/>
          <p:cNvSpPr txBox="1"/>
          <p:nvPr/>
        </p:nvSpPr>
        <p:spPr>
          <a:xfrm>
            <a:off x="583950" y="5635750"/>
            <a:ext cx="7672800" cy="23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Source: Paul Mirocha Design, https://paulmirocha.com/wp-content/uploads/2019/01/Pocosin-Cutaway.jpg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9"/>
          <p:cNvSpPr txBox="1"/>
          <p:nvPr>
            <p:ph type="title"/>
          </p:nvPr>
        </p:nvSpPr>
        <p:spPr>
          <a:xfrm>
            <a:off x="457200" y="5953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Isolated Wetland(?)</a:t>
            </a:r>
            <a:endParaRPr/>
          </a:p>
        </p:txBody>
      </p:sp>
      <p:pic>
        <p:nvPicPr>
          <p:cNvPr id="391" name="Google Shape;391;p49"/>
          <p:cNvPicPr preferRelativeResize="0"/>
          <p:nvPr/>
        </p:nvPicPr>
        <p:blipFill>
          <a:blip r:embed="rId3">
            <a:alphaModFix/>
          </a:blip>
          <a:stretch>
            <a:fillRect/>
          </a:stretch>
        </p:blipFill>
        <p:spPr>
          <a:xfrm>
            <a:off x="1396425" y="1734950"/>
            <a:ext cx="6190828" cy="43149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50"/>
          <p:cNvSpPr txBox="1"/>
          <p:nvPr>
            <p:ph type="title"/>
          </p:nvPr>
        </p:nvSpPr>
        <p:spPr>
          <a:xfrm>
            <a:off x="457200" y="6075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Beyond WOTUS - </a:t>
            </a:r>
            <a:endParaRPr/>
          </a:p>
          <a:p>
            <a:pPr indent="0" lvl="0" marL="0" rtl="0" algn="ctr">
              <a:spcBef>
                <a:spcPts val="0"/>
              </a:spcBef>
              <a:spcAft>
                <a:spcPts val="0"/>
              </a:spcAft>
              <a:buNone/>
            </a:pPr>
            <a:r>
              <a:rPr lang="en-US"/>
              <a:t>NC land disturbance regulation</a:t>
            </a:r>
            <a:endParaRPr/>
          </a:p>
        </p:txBody>
      </p:sp>
      <p:sp>
        <p:nvSpPr>
          <p:cNvPr id="398" name="Google Shape;398;p50"/>
          <p:cNvSpPr txBox="1"/>
          <p:nvPr>
            <p:ph idx="1" type="body"/>
          </p:nvPr>
        </p:nvSpPr>
        <p:spPr>
          <a:xfrm>
            <a:off x="457200" y="1609100"/>
            <a:ext cx="8229600" cy="45171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Sedimentations Pollution Control Act of 1973 (</a:t>
            </a:r>
            <a:r>
              <a:rPr lang="en-US" u="sng">
                <a:solidFill>
                  <a:schemeClr val="hlink"/>
                </a:solidFill>
                <a:hlinkClick r:id="rId3"/>
              </a:rPr>
              <a:t>NCGS §113A-50</a:t>
            </a:r>
            <a:r>
              <a:rPr lang="en-US"/>
              <a:t>)</a:t>
            </a:r>
            <a:endParaRPr/>
          </a:p>
          <a:p>
            <a:pPr indent="-342900" lvl="0" marL="457200" rtl="0" algn="l">
              <a:spcBef>
                <a:spcPts val="0"/>
              </a:spcBef>
              <a:spcAft>
                <a:spcPts val="0"/>
              </a:spcAft>
              <a:buSzPts val="1800"/>
              <a:buChar char="•"/>
            </a:pPr>
            <a:r>
              <a:rPr lang="en-US"/>
              <a:t>Exempt includes</a:t>
            </a:r>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(1)    	Activities, including the </a:t>
            </a:r>
            <a:r>
              <a:rPr b="1" lang="en-US" sz="1300">
                <a:highlight>
                  <a:srgbClr val="FFFF00"/>
                </a:highlight>
                <a:latin typeface="Times New Roman"/>
                <a:ea typeface="Times New Roman"/>
                <a:cs typeface="Times New Roman"/>
                <a:sym typeface="Times New Roman"/>
              </a:rPr>
              <a:t>production and activities relating or incidental to the production of crops</a:t>
            </a:r>
            <a:r>
              <a:rPr lang="en-US" sz="1300">
                <a:latin typeface="Times New Roman"/>
                <a:ea typeface="Times New Roman"/>
                <a:cs typeface="Times New Roman"/>
                <a:sym typeface="Times New Roman"/>
              </a:rPr>
              <a:t>, grains, fruits, vegetables, ornamental and flowering plants, dairy, livestock, poultry, and all other forms of agriculture undertaken on agricultural land for the production of plants and animals useful to man, including, but not limited to:</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a.     	Forages and sod crops, grains and feed crops, tobacco, cotton, and peanuts.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b.     	Dairy animals and dairy products.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c.     	Poultry and poultry products.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d.     	Livestock, including beef cattle, llamas, sheep, swine, horses, ponies, mules, and goats.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e.     	Bees and apiary products.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f.      	Fur producing animals.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g.     	Mulch, ornamental plants, and other horticultural products. For purposes of this section, "mulch" means substances composed primarily of plant remains or mixtures of such substances.</a:t>
            </a:r>
            <a:endParaRPr sz="1300">
              <a:latin typeface="Times New Roman"/>
              <a:ea typeface="Times New Roman"/>
              <a:cs typeface="Times New Roman"/>
              <a:sym typeface="Times New Roman"/>
            </a:endParaRPr>
          </a:p>
          <a:p>
            <a:pPr indent="0" lvl="0" marL="342900" rtl="0" algn="just">
              <a:lnSpc>
                <a:spcPct val="115000"/>
              </a:lnSpc>
              <a:spcBef>
                <a:spcPts val="0"/>
              </a:spcBef>
              <a:spcAft>
                <a:spcPts val="0"/>
              </a:spcAft>
              <a:buNone/>
            </a:pPr>
            <a:r>
              <a:rPr lang="en-US" sz="1300">
                <a:latin typeface="Times New Roman"/>
                <a:ea typeface="Times New Roman"/>
                <a:cs typeface="Times New Roman"/>
                <a:sym typeface="Times New Roman"/>
              </a:rPr>
              <a:t>(2)    	Activities undertaken on forestland </a:t>
            </a:r>
            <a:r>
              <a:rPr b="1" lang="en-US" sz="1300">
                <a:highlight>
                  <a:srgbClr val="FFFF00"/>
                </a:highlight>
                <a:latin typeface="Times New Roman"/>
                <a:ea typeface="Times New Roman"/>
                <a:cs typeface="Times New Roman"/>
                <a:sym typeface="Times New Roman"/>
              </a:rPr>
              <a:t>for the production and harvesting of timber</a:t>
            </a:r>
            <a:r>
              <a:rPr lang="en-US" sz="1300">
                <a:latin typeface="Times New Roman"/>
                <a:ea typeface="Times New Roman"/>
                <a:cs typeface="Times New Roman"/>
                <a:sym typeface="Times New Roman"/>
              </a:rPr>
              <a:t> and timber products and conducted in accordance with standards defined by the Forest Practice Guidelines Related to Water Quality, as adopted by the Department of Agriculture and Consumer Services.</a:t>
            </a:r>
            <a:endParaRPr sz="1300">
              <a:latin typeface="Times New Roman"/>
              <a:ea typeface="Times New Roman"/>
              <a:cs typeface="Times New Roman"/>
              <a:sym typeface="Times New Roman"/>
            </a:endParaRPr>
          </a:p>
          <a:p>
            <a:pPr indent="0" lvl="0" marL="0" rtl="0" algn="l">
              <a:spcBef>
                <a:spcPts val="36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1"/>
          <p:cNvSpPr txBox="1"/>
          <p:nvPr>
            <p:ph type="title"/>
          </p:nvPr>
        </p:nvSpPr>
        <p:spPr>
          <a:xfrm>
            <a:off x="457200" y="7710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Beyond WOTUS - NC Isolated Wetlands Regulation</a:t>
            </a:r>
            <a:endParaRPr/>
          </a:p>
        </p:txBody>
      </p:sp>
      <p:sp>
        <p:nvSpPr>
          <p:cNvPr id="405" name="Google Shape;405;p51"/>
          <p:cNvSpPr txBox="1"/>
          <p:nvPr>
            <p:ph idx="1" type="body"/>
          </p:nvPr>
        </p:nvSpPr>
        <p:spPr>
          <a:xfrm>
            <a:off x="457200" y="1884450"/>
            <a:ext cx="8229600" cy="42417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Air and Water Resources, NCGS Article 21 (§</a:t>
            </a:r>
            <a:r>
              <a:rPr b="1" lang="en-US" sz="2200">
                <a:latin typeface="Times New Roman"/>
                <a:ea typeface="Times New Roman"/>
                <a:cs typeface="Times New Roman"/>
                <a:sym typeface="Times New Roman"/>
              </a:rPr>
              <a:t> </a:t>
            </a:r>
            <a:r>
              <a:rPr b="1" lang="en-US" sz="2500">
                <a:latin typeface="Times New Roman"/>
                <a:ea typeface="Times New Roman"/>
                <a:cs typeface="Times New Roman"/>
                <a:sym typeface="Times New Roman"/>
              </a:rPr>
              <a:t>143-211)</a:t>
            </a:r>
            <a:endParaRPr b="1" sz="2500">
              <a:latin typeface="Times New Roman"/>
              <a:ea typeface="Times New Roman"/>
              <a:cs typeface="Times New Roman"/>
              <a:sym typeface="Times New Roman"/>
            </a:endParaRPr>
          </a:p>
          <a:p>
            <a:pPr indent="-387350" lvl="0" marL="457200" rtl="0" algn="l">
              <a:spcBef>
                <a:spcPts val="0"/>
              </a:spcBef>
              <a:spcAft>
                <a:spcPts val="0"/>
              </a:spcAft>
              <a:buSzPts val="2500"/>
              <a:buFont typeface="Times New Roman"/>
              <a:buChar char="•"/>
            </a:pPr>
            <a:r>
              <a:rPr b="1" lang="en-US" sz="2500">
                <a:highlight>
                  <a:srgbClr val="FFFF00"/>
                </a:highlight>
                <a:latin typeface="Times New Roman"/>
                <a:ea typeface="Times New Roman"/>
                <a:cs typeface="Times New Roman"/>
                <a:sym typeface="Times New Roman"/>
              </a:rPr>
              <a:t>Isolated Wetlands disturbance deemed permitted (</a:t>
            </a:r>
            <a:r>
              <a:rPr b="1" lang="en-US" sz="2500" u="sng">
                <a:solidFill>
                  <a:schemeClr val="hlink"/>
                </a:solidFill>
                <a:highlight>
                  <a:srgbClr val="FFFF00"/>
                </a:highlight>
                <a:latin typeface="Times New Roman"/>
                <a:ea typeface="Times New Roman"/>
                <a:cs typeface="Times New Roman"/>
                <a:sym typeface="Times New Roman"/>
                <a:hlinkClick r:id="rId3"/>
              </a:rPr>
              <a:t>15A NCAC 02H .1305</a:t>
            </a:r>
            <a:r>
              <a:rPr b="1" lang="en-US" sz="2500">
                <a:highlight>
                  <a:srgbClr val="FFFF00"/>
                </a:highlight>
                <a:latin typeface="Times New Roman"/>
                <a:ea typeface="Times New Roman"/>
                <a:cs typeface="Times New Roman"/>
                <a:sym typeface="Times New Roman"/>
              </a:rPr>
              <a:t>)</a:t>
            </a:r>
            <a:endParaRPr b="1" sz="2500">
              <a:highlight>
                <a:srgbClr val="FFFF00"/>
              </a:highlight>
              <a:latin typeface="Times New Roman"/>
              <a:ea typeface="Times New Roman"/>
              <a:cs typeface="Times New Roman"/>
              <a:sym typeface="Times New Roman"/>
            </a:endParaRPr>
          </a:p>
          <a:p>
            <a:pPr indent="-387350" lvl="1" marL="914400" rtl="0" algn="l">
              <a:spcBef>
                <a:spcPts val="0"/>
              </a:spcBef>
              <a:spcAft>
                <a:spcPts val="0"/>
              </a:spcAft>
              <a:buSzPts val="2500"/>
              <a:buFont typeface="Times New Roman"/>
              <a:buChar char="–"/>
            </a:pPr>
            <a:r>
              <a:rPr b="1" lang="en-US" sz="2500">
                <a:highlight>
                  <a:srgbClr val="FFFF00"/>
                </a:highlight>
                <a:latin typeface="Times New Roman"/>
                <a:ea typeface="Times New Roman"/>
                <a:cs typeface="Times New Roman"/>
                <a:sym typeface="Times New Roman"/>
              </a:rPr>
              <a:t>one acre coastal region (a)(3)(A)</a:t>
            </a:r>
            <a:endParaRPr b="1" sz="2500">
              <a:highlight>
                <a:srgbClr val="FFFF00"/>
              </a:highlight>
              <a:latin typeface="Times New Roman"/>
              <a:ea typeface="Times New Roman"/>
              <a:cs typeface="Times New Roman"/>
              <a:sym typeface="Times New Roman"/>
            </a:endParaRPr>
          </a:p>
          <a:p>
            <a:pPr indent="-387350" lvl="1" marL="914400" rtl="0" algn="l">
              <a:spcBef>
                <a:spcPts val="0"/>
              </a:spcBef>
              <a:spcAft>
                <a:spcPts val="0"/>
              </a:spcAft>
              <a:buSzPts val="2500"/>
              <a:buFont typeface="Times New Roman"/>
              <a:buChar char="–"/>
            </a:pPr>
            <a:r>
              <a:rPr b="1" lang="en-US" sz="2500">
                <a:highlight>
                  <a:srgbClr val="FFFF00"/>
                </a:highlight>
                <a:latin typeface="Times New Roman"/>
                <a:ea typeface="Times New Roman"/>
                <a:cs typeface="Times New Roman"/>
                <a:sym typeface="Times New Roman"/>
              </a:rPr>
              <a:t>one-half acre piedmont region (a)(3)(B)</a:t>
            </a:r>
            <a:endParaRPr b="1" sz="2500">
              <a:highlight>
                <a:srgbClr val="FFFF00"/>
              </a:highlight>
              <a:latin typeface="Times New Roman"/>
              <a:ea typeface="Times New Roman"/>
              <a:cs typeface="Times New Roman"/>
              <a:sym typeface="Times New Roman"/>
            </a:endParaRPr>
          </a:p>
          <a:p>
            <a:pPr indent="-387350" lvl="1" marL="914400" rtl="0" algn="l">
              <a:spcBef>
                <a:spcPts val="0"/>
              </a:spcBef>
              <a:spcAft>
                <a:spcPts val="0"/>
              </a:spcAft>
              <a:buSzPts val="2500"/>
              <a:buFont typeface="Times New Roman"/>
              <a:buChar char="–"/>
            </a:pPr>
            <a:r>
              <a:rPr b="1" lang="en-US" sz="2500">
                <a:highlight>
                  <a:srgbClr val="FFFF00"/>
                </a:highlight>
                <a:latin typeface="Times New Roman"/>
                <a:ea typeface="Times New Roman"/>
                <a:cs typeface="Times New Roman"/>
                <a:sym typeface="Times New Roman"/>
              </a:rPr>
              <a:t>one-third acre mountain region (a)(3)(C)</a:t>
            </a:r>
            <a:endParaRPr b="1" sz="2500">
              <a:highlight>
                <a:srgbClr val="FFFF00"/>
              </a:highlight>
              <a:latin typeface="Times New Roman"/>
              <a:ea typeface="Times New Roman"/>
              <a:cs typeface="Times New Roman"/>
              <a:sym typeface="Times New Roman"/>
            </a:endParaRPr>
          </a:p>
          <a:p>
            <a:pPr indent="-400050" lvl="0" marL="457200" rtl="0" algn="l">
              <a:lnSpc>
                <a:spcPct val="110000"/>
              </a:lnSpc>
              <a:spcBef>
                <a:spcPts val="0"/>
              </a:spcBef>
              <a:spcAft>
                <a:spcPts val="0"/>
              </a:spcAft>
              <a:buSzPts val="2700"/>
              <a:buChar char="•"/>
            </a:pPr>
            <a:r>
              <a:rPr lang="en-US" sz="2700" u="sng">
                <a:solidFill>
                  <a:schemeClr val="hlink"/>
                </a:solidFill>
                <a:highlight>
                  <a:srgbClr val="FFFFFF"/>
                </a:highlight>
                <a:hlinkClick r:id="rId4"/>
              </a:rPr>
              <a:t>The Status and Trends of Wetland Loss and Legal Protection in North Carolina</a:t>
            </a:r>
            <a:r>
              <a:rPr lang="en-US" sz="2700">
                <a:solidFill>
                  <a:srgbClr val="333333"/>
                </a:solidFill>
                <a:highlight>
                  <a:srgbClr val="FFFFFF"/>
                </a:highlight>
              </a:rPr>
              <a:t> (Branan, Burchele, Kukri-Fox [NCSU])</a:t>
            </a:r>
            <a:endParaRPr sz="2700">
              <a:solidFill>
                <a:srgbClr val="333333"/>
              </a:solidFill>
              <a:highlight>
                <a:srgbClr val="FFFFFF"/>
              </a:highlight>
            </a:endParaRPr>
          </a:p>
          <a:p>
            <a:pPr indent="0" lvl="0" marL="0" rtl="0" algn="l">
              <a:spcBef>
                <a:spcPts val="800"/>
              </a:spcBef>
              <a:spcAft>
                <a:spcPts val="0"/>
              </a:spcAft>
              <a:buNone/>
            </a:pPr>
            <a:r>
              <a:t/>
            </a:r>
            <a:endParaRPr b="1" sz="2500">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6"/>
          <p:cNvSpPr txBox="1"/>
          <p:nvPr>
            <p:ph type="title"/>
          </p:nvPr>
        </p:nvSpPr>
        <p:spPr>
          <a:xfrm>
            <a:off x="457200" y="4038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Current SCOTUS (6-3)</a:t>
            </a:r>
            <a:endParaRPr/>
          </a:p>
        </p:txBody>
      </p:sp>
      <p:sp>
        <p:nvSpPr>
          <p:cNvPr id="114" name="Google Shape;114;p16"/>
          <p:cNvSpPr txBox="1"/>
          <p:nvPr>
            <p:ph idx="1" type="body"/>
          </p:nvPr>
        </p:nvSpPr>
        <p:spPr>
          <a:xfrm>
            <a:off x="229025" y="1421725"/>
            <a:ext cx="8715900" cy="4762200"/>
          </a:xfrm>
          <a:prstGeom prst="rect">
            <a:avLst/>
          </a:prstGeom>
        </p:spPr>
        <p:txBody>
          <a:bodyPr anchorCtr="0" anchor="t" bIns="45700" lIns="91425" spcFirstLastPara="1" rIns="91425" wrap="square" tIns="45700">
            <a:normAutofit fontScale="85000" lnSpcReduction="10000"/>
          </a:bodyPr>
          <a:lstStyle/>
          <a:p>
            <a:pPr indent="-325755" lvl="0" marL="457200" rtl="0" algn="l">
              <a:lnSpc>
                <a:spcPct val="115000"/>
              </a:lnSpc>
              <a:spcBef>
                <a:spcPts val="360"/>
              </a:spcBef>
              <a:spcAft>
                <a:spcPts val="0"/>
              </a:spcAft>
              <a:buSzPct val="75000"/>
              <a:buChar char="•"/>
            </a:pPr>
            <a:r>
              <a:rPr lang="en-US"/>
              <a:t>Six ‘conservative’ judges (appointed by GOP)</a:t>
            </a:r>
            <a:endParaRPr/>
          </a:p>
          <a:p>
            <a:pPr indent="-325755" lvl="0" marL="457200" rtl="0" algn="l">
              <a:lnSpc>
                <a:spcPct val="115000"/>
              </a:lnSpc>
              <a:spcBef>
                <a:spcPts val="0"/>
              </a:spcBef>
              <a:spcAft>
                <a:spcPts val="0"/>
              </a:spcAft>
              <a:buSzPct val="75000"/>
              <a:buChar char="•"/>
            </a:pPr>
            <a:r>
              <a:rPr lang="en-US"/>
              <a:t>Three ‘liberal’ judges (appointed by Democrat)</a:t>
            </a:r>
            <a:endParaRPr/>
          </a:p>
          <a:p>
            <a:pPr indent="-325755" lvl="0" marL="457200" rtl="0" algn="l">
              <a:lnSpc>
                <a:spcPct val="115000"/>
              </a:lnSpc>
              <a:spcBef>
                <a:spcPts val="0"/>
              </a:spcBef>
              <a:spcAft>
                <a:spcPts val="0"/>
              </a:spcAft>
              <a:buSzPct val="75000"/>
              <a:buChar char="•"/>
            </a:pPr>
            <a:r>
              <a:rPr lang="en-US"/>
              <a:t>Spotlight on Justices Alito and Thomas for questionable relationships with benefactors with interests (some direct) before the Court</a:t>
            </a:r>
            <a:endParaRPr/>
          </a:p>
          <a:p>
            <a:pPr indent="-325755" lvl="1" marL="914400" rtl="0" algn="l">
              <a:lnSpc>
                <a:spcPct val="115000"/>
              </a:lnSpc>
              <a:spcBef>
                <a:spcPts val="0"/>
              </a:spcBef>
              <a:spcAft>
                <a:spcPts val="0"/>
              </a:spcAft>
              <a:buSzPct val="75000"/>
              <a:buChar char="–"/>
            </a:pPr>
            <a:r>
              <a:rPr lang="en-US"/>
              <a:t>Alito tends to lash out in the press</a:t>
            </a:r>
            <a:endParaRPr/>
          </a:p>
          <a:p>
            <a:pPr indent="-325755" lvl="0" marL="457200" rtl="0" algn="l">
              <a:lnSpc>
                <a:spcPct val="115000"/>
              </a:lnSpc>
              <a:spcBef>
                <a:spcPts val="0"/>
              </a:spcBef>
              <a:spcAft>
                <a:spcPts val="0"/>
              </a:spcAft>
              <a:buSzPct val="75000"/>
              <a:buChar char="•"/>
            </a:pPr>
            <a:r>
              <a:rPr lang="en-US"/>
              <a:t>While a conservative majority tends to favor farmers’ general conservatism, it’s not always a vote </a:t>
            </a:r>
            <a:r>
              <a:rPr i="1" lang="en-US"/>
              <a:t>for</a:t>
            </a:r>
            <a:r>
              <a:rPr lang="en-US"/>
              <a:t> agriculture</a:t>
            </a:r>
            <a:endParaRPr/>
          </a:p>
          <a:p>
            <a:pPr indent="-325755" lvl="1" marL="914400" rtl="0" algn="l">
              <a:lnSpc>
                <a:spcPct val="115000"/>
              </a:lnSpc>
              <a:spcBef>
                <a:spcPts val="0"/>
              </a:spcBef>
              <a:spcAft>
                <a:spcPts val="0"/>
              </a:spcAft>
              <a:buSzPct val="75000"/>
              <a:buChar char="–"/>
            </a:pPr>
            <a:r>
              <a:rPr lang="en-US"/>
              <a:t>e.g. Proposition 12 case</a:t>
            </a:r>
            <a:endParaRPr/>
          </a:p>
          <a:p>
            <a:pPr indent="-325755" lvl="0" marL="457200" rtl="0" algn="l">
              <a:lnSpc>
                <a:spcPct val="115000"/>
              </a:lnSpc>
              <a:spcBef>
                <a:spcPts val="0"/>
              </a:spcBef>
              <a:spcAft>
                <a:spcPts val="0"/>
              </a:spcAft>
              <a:buSzPct val="75000"/>
              <a:buChar char="•"/>
            </a:pPr>
            <a:r>
              <a:rPr lang="en-US">
                <a:highlight>
                  <a:srgbClr val="FFFF00"/>
                </a:highlight>
              </a:rPr>
              <a:t>Majority has general skepticism towards authority of bureaucratic state</a:t>
            </a:r>
            <a:endParaRPr>
              <a:highlight>
                <a:srgbClr val="FFFF00"/>
              </a:highlight>
            </a:endParaRPr>
          </a:p>
          <a:p>
            <a:pPr indent="-325755" lvl="0" marL="457200" rtl="0" algn="l">
              <a:lnSpc>
                <a:spcPct val="115000"/>
              </a:lnSpc>
              <a:spcBef>
                <a:spcPts val="0"/>
              </a:spcBef>
              <a:spcAft>
                <a:spcPts val="0"/>
              </a:spcAft>
              <a:buSzPct val="75000"/>
              <a:buChar char="•"/>
            </a:pPr>
            <a:r>
              <a:rPr lang="en-US">
                <a:highlight>
                  <a:srgbClr val="FFFF00"/>
                </a:highlight>
              </a:rPr>
              <a:t>Majority skeptical of reach of federal jurisdiction, in favor of state sovereignty</a:t>
            </a:r>
            <a:endParaRPr>
              <a:highlight>
                <a:srgbClr val="FFFF00"/>
              </a:highlight>
            </a:endParaRPr>
          </a:p>
          <a:p>
            <a:pPr indent="-325755" lvl="0" marL="457200" rtl="0" algn="l">
              <a:lnSpc>
                <a:spcPct val="115000"/>
              </a:lnSpc>
              <a:spcBef>
                <a:spcPts val="0"/>
              </a:spcBef>
              <a:spcAft>
                <a:spcPts val="0"/>
              </a:spcAft>
              <a:buSzPct val="75000"/>
              <a:buChar char="•"/>
            </a:pPr>
            <a:r>
              <a:rPr lang="en-US">
                <a:highlight>
                  <a:srgbClr val="FFFF00"/>
                </a:highlight>
              </a:rPr>
              <a:t>Favorable to Fifth Amendment takings claims</a:t>
            </a:r>
            <a:endParaRPr>
              <a:highlight>
                <a:srgbClr val="FFFF00"/>
              </a:highlight>
            </a:endParaRPr>
          </a:p>
          <a:p>
            <a:pPr indent="-325755" lvl="1" marL="914400" rtl="0" algn="l">
              <a:lnSpc>
                <a:spcPct val="115000"/>
              </a:lnSpc>
              <a:spcBef>
                <a:spcPts val="0"/>
              </a:spcBef>
              <a:spcAft>
                <a:spcPts val="0"/>
              </a:spcAft>
              <a:buSzPct val="75000"/>
              <a:buChar char="–"/>
            </a:pPr>
            <a:r>
              <a:rPr lang="en-US"/>
              <a:t>e.g. Cedar Point Nursery v. Hassid, 141 S. Ct. 2063, 2071 (2021)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52"/>
          <p:cNvSpPr txBox="1"/>
          <p:nvPr>
            <p:ph type="title"/>
          </p:nvPr>
        </p:nvSpPr>
        <p:spPr>
          <a:xfrm>
            <a:off x="457200" y="7710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Beyond WOTUS - NC Isolated Wetlands Regulation</a:t>
            </a:r>
            <a:endParaRPr/>
          </a:p>
        </p:txBody>
      </p:sp>
      <p:sp>
        <p:nvSpPr>
          <p:cNvPr id="412" name="Google Shape;412;p52"/>
          <p:cNvSpPr txBox="1"/>
          <p:nvPr>
            <p:ph idx="1" type="body"/>
          </p:nvPr>
        </p:nvSpPr>
        <p:spPr>
          <a:xfrm>
            <a:off x="457200" y="1884450"/>
            <a:ext cx="8229600" cy="42417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strike="sngStrike"/>
              <a:t>Air and Water Resources, NCGS Article 21 (§</a:t>
            </a:r>
            <a:r>
              <a:rPr b="1" lang="en-US" sz="2200" strike="sngStrike">
                <a:latin typeface="Times New Roman"/>
                <a:ea typeface="Times New Roman"/>
                <a:cs typeface="Times New Roman"/>
                <a:sym typeface="Times New Roman"/>
              </a:rPr>
              <a:t> </a:t>
            </a:r>
            <a:r>
              <a:rPr b="1" lang="en-US" sz="2500" strike="sngStrike">
                <a:latin typeface="Times New Roman"/>
                <a:ea typeface="Times New Roman"/>
                <a:cs typeface="Times New Roman"/>
                <a:sym typeface="Times New Roman"/>
              </a:rPr>
              <a:t>143-211)</a:t>
            </a:r>
            <a:endParaRPr b="1" sz="2500" strike="sngStrike">
              <a:latin typeface="Times New Roman"/>
              <a:ea typeface="Times New Roman"/>
              <a:cs typeface="Times New Roman"/>
              <a:sym typeface="Times New Roman"/>
            </a:endParaRPr>
          </a:p>
          <a:p>
            <a:pPr indent="-387350" lvl="0" marL="457200" rtl="0" algn="l">
              <a:spcBef>
                <a:spcPts val="0"/>
              </a:spcBef>
              <a:spcAft>
                <a:spcPts val="0"/>
              </a:spcAft>
              <a:buSzPts val="2500"/>
              <a:buFont typeface="Times New Roman"/>
              <a:buChar char="•"/>
            </a:pPr>
            <a:r>
              <a:rPr b="1" lang="en-US" sz="2500" strike="sngStrike">
                <a:highlight>
                  <a:srgbClr val="FFFF00"/>
                </a:highlight>
                <a:latin typeface="Times New Roman"/>
                <a:ea typeface="Times New Roman"/>
                <a:cs typeface="Times New Roman"/>
                <a:sym typeface="Times New Roman"/>
              </a:rPr>
              <a:t>Isolated Wetlands disturbance deemed permitted (</a:t>
            </a:r>
            <a:r>
              <a:rPr b="1" lang="en-US" sz="2500" u="sng" strike="sngStrike">
                <a:solidFill>
                  <a:schemeClr val="hlink"/>
                </a:solidFill>
                <a:highlight>
                  <a:srgbClr val="FFFF00"/>
                </a:highlight>
                <a:latin typeface="Times New Roman"/>
                <a:ea typeface="Times New Roman"/>
                <a:cs typeface="Times New Roman"/>
                <a:sym typeface="Times New Roman"/>
                <a:hlinkClick r:id="rId3"/>
              </a:rPr>
              <a:t>15A NCAC 02H .1305</a:t>
            </a:r>
            <a:r>
              <a:rPr b="1" lang="en-US" sz="2500" strike="sngStrike">
                <a:highlight>
                  <a:srgbClr val="FFFF00"/>
                </a:highlight>
                <a:latin typeface="Times New Roman"/>
                <a:ea typeface="Times New Roman"/>
                <a:cs typeface="Times New Roman"/>
                <a:sym typeface="Times New Roman"/>
              </a:rPr>
              <a:t>)</a:t>
            </a:r>
            <a:endParaRPr b="1" sz="2500" strike="sngStrike">
              <a:highlight>
                <a:srgbClr val="FFFF00"/>
              </a:highlight>
              <a:latin typeface="Times New Roman"/>
              <a:ea typeface="Times New Roman"/>
              <a:cs typeface="Times New Roman"/>
              <a:sym typeface="Times New Roman"/>
            </a:endParaRPr>
          </a:p>
          <a:p>
            <a:pPr indent="-387350" lvl="1" marL="914400" rtl="0" algn="l">
              <a:spcBef>
                <a:spcPts val="0"/>
              </a:spcBef>
              <a:spcAft>
                <a:spcPts val="0"/>
              </a:spcAft>
              <a:buSzPts val="2500"/>
              <a:buFont typeface="Times New Roman"/>
              <a:buChar char="–"/>
            </a:pPr>
            <a:r>
              <a:rPr b="1" lang="en-US" sz="2500" strike="sngStrike">
                <a:highlight>
                  <a:srgbClr val="FFFF00"/>
                </a:highlight>
                <a:latin typeface="Times New Roman"/>
                <a:ea typeface="Times New Roman"/>
                <a:cs typeface="Times New Roman"/>
                <a:sym typeface="Times New Roman"/>
              </a:rPr>
              <a:t>one acre coastal region (a)(3)(A)</a:t>
            </a:r>
            <a:endParaRPr b="1" sz="2500" strike="sngStrike">
              <a:highlight>
                <a:srgbClr val="FFFF00"/>
              </a:highlight>
              <a:latin typeface="Times New Roman"/>
              <a:ea typeface="Times New Roman"/>
              <a:cs typeface="Times New Roman"/>
              <a:sym typeface="Times New Roman"/>
            </a:endParaRPr>
          </a:p>
          <a:p>
            <a:pPr indent="-387350" lvl="1" marL="914400" rtl="0" algn="l">
              <a:spcBef>
                <a:spcPts val="0"/>
              </a:spcBef>
              <a:spcAft>
                <a:spcPts val="0"/>
              </a:spcAft>
              <a:buSzPts val="2500"/>
              <a:buFont typeface="Times New Roman"/>
              <a:buChar char="–"/>
            </a:pPr>
            <a:r>
              <a:rPr b="1" lang="en-US" sz="2500" strike="sngStrike">
                <a:highlight>
                  <a:srgbClr val="FFFF00"/>
                </a:highlight>
                <a:latin typeface="Times New Roman"/>
                <a:ea typeface="Times New Roman"/>
                <a:cs typeface="Times New Roman"/>
                <a:sym typeface="Times New Roman"/>
              </a:rPr>
              <a:t>one-half acre piedmont region (a)(3)(B)</a:t>
            </a:r>
            <a:endParaRPr b="1" sz="2500" strike="sngStrike">
              <a:highlight>
                <a:srgbClr val="FFFF00"/>
              </a:highlight>
              <a:latin typeface="Times New Roman"/>
              <a:ea typeface="Times New Roman"/>
              <a:cs typeface="Times New Roman"/>
              <a:sym typeface="Times New Roman"/>
            </a:endParaRPr>
          </a:p>
          <a:p>
            <a:pPr indent="-387350" lvl="1" marL="914400" rtl="0" algn="l">
              <a:spcBef>
                <a:spcPts val="0"/>
              </a:spcBef>
              <a:spcAft>
                <a:spcPts val="0"/>
              </a:spcAft>
              <a:buSzPts val="2500"/>
              <a:buFont typeface="Times New Roman"/>
              <a:buChar char="–"/>
            </a:pPr>
            <a:r>
              <a:rPr b="1" lang="en-US" sz="2500" strike="sngStrike">
                <a:highlight>
                  <a:srgbClr val="FFFF00"/>
                </a:highlight>
                <a:latin typeface="Times New Roman"/>
                <a:ea typeface="Times New Roman"/>
                <a:cs typeface="Times New Roman"/>
                <a:sym typeface="Times New Roman"/>
              </a:rPr>
              <a:t>one-third acre mountain region (a)(3)(C)</a:t>
            </a:r>
            <a:endParaRPr b="1" sz="2500" strike="sngStrike">
              <a:highlight>
                <a:srgbClr val="FFFF00"/>
              </a:highlight>
              <a:latin typeface="Times New Roman"/>
              <a:ea typeface="Times New Roman"/>
              <a:cs typeface="Times New Roman"/>
              <a:sym typeface="Times New Roman"/>
            </a:endParaRPr>
          </a:p>
          <a:p>
            <a:pPr indent="-400050" lvl="0" marL="457200" rtl="0" algn="l">
              <a:lnSpc>
                <a:spcPct val="110000"/>
              </a:lnSpc>
              <a:spcBef>
                <a:spcPts val="0"/>
              </a:spcBef>
              <a:spcAft>
                <a:spcPts val="0"/>
              </a:spcAft>
              <a:buSzPts val="2700"/>
              <a:buChar char="•"/>
            </a:pPr>
            <a:r>
              <a:rPr lang="en-US" sz="2700" u="sng" strike="sngStrike">
                <a:solidFill>
                  <a:schemeClr val="hlink"/>
                </a:solidFill>
                <a:highlight>
                  <a:srgbClr val="FFFFFF"/>
                </a:highlight>
                <a:hlinkClick r:id="rId4"/>
              </a:rPr>
              <a:t>The Status and Trends of Wetland Loss and Legal Protection in North Carolina</a:t>
            </a:r>
            <a:r>
              <a:rPr lang="en-US" sz="2700" strike="sngStrike">
                <a:solidFill>
                  <a:srgbClr val="333333"/>
                </a:solidFill>
                <a:highlight>
                  <a:srgbClr val="FFFFFF"/>
                </a:highlight>
              </a:rPr>
              <a:t> (Branan, Burchele, Kukri-Fox [NCSU])</a:t>
            </a:r>
            <a:endParaRPr sz="2700" strike="sngStrike">
              <a:solidFill>
                <a:srgbClr val="333333"/>
              </a:solidFill>
              <a:highlight>
                <a:srgbClr val="FFFFFF"/>
              </a:highlight>
            </a:endParaRPr>
          </a:p>
          <a:p>
            <a:pPr indent="0" lvl="0" marL="0" rtl="0" algn="l">
              <a:spcBef>
                <a:spcPts val="800"/>
              </a:spcBef>
              <a:spcAft>
                <a:spcPts val="0"/>
              </a:spcAft>
              <a:buNone/>
            </a:pPr>
            <a:r>
              <a:t/>
            </a:r>
            <a:endParaRPr b="1" sz="2500">
              <a:latin typeface="Times New Roman"/>
              <a:ea typeface="Times New Roman"/>
              <a:cs typeface="Times New Roman"/>
              <a:sym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53"/>
          <p:cNvSpPr txBox="1"/>
          <p:nvPr>
            <p:ph type="title"/>
          </p:nvPr>
        </p:nvSpPr>
        <p:spPr>
          <a:xfrm>
            <a:off x="457200" y="4082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Farm Act of 2023</a:t>
            </a:r>
            <a:endParaRPr/>
          </a:p>
          <a:p>
            <a:pPr indent="0" lvl="0" marL="0" rtl="0" algn="ctr">
              <a:spcBef>
                <a:spcPts val="360"/>
              </a:spcBef>
              <a:spcAft>
                <a:spcPts val="0"/>
              </a:spcAft>
              <a:buClr>
                <a:schemeClr val="dk1"/>
              </a:buClr>
              <a:buSzPts val="1100"/>
              <a:buFont typeface="Arial"/>
              <a:buNone/>
            </a:pPr>
            <a:r>
              <a:rPr b="0" lang="en-US" sz="2400"/>
              <a:t>CLARIFY DEFINITION OF WETLANDS</a:t>
            </a:r>
            <a:endParaRPr/>
          </a:p>
        </p:txBody>
      </p:sp>
      <p:sp>
        <p:nvSpPr>
          <p:cNvPr id="419" name="Google Shape;419;p53"/>
          <p:cNvSpPr txBox="1"/>
          <p:nvPr>
            <p:ph idx="1" type="body"/>
          </p:nvPr>
        </p:nvSpPr>
        <p:spPr>
          <a:xfrm>
            <a:off x="457200" y="1476525"/>
            <a:ext cx="8229600" cy="4974000"/>
          </a:xfrm>
          <a:prstGeom prst="rect">
            <a:avLst/>
          </a:prstGeom>
        </p:spPr>
        <p:txBody>
          <a:bodyPr anchorCtr="0" anchor="t" bIns="45700" lIns="91425" spcFirstLastPara="1" rIns="91425" wrap="square" tIns="45700">
            <a:normAutofit fontScale="70000" lnSpcReduction="20000"/>
          </a:bodyPr>
          <a:lstStyle/>
          <a:p>
            <a:pPr indent="0" lvl="0" marL="0" rtl="0" algn="l">
              <a:spcBef>
                <a:spcPts val="360"/>
              </a:spcBef>
              <a:spcAft>
                <a:spcPts val="0"/>
              </a:spcAft>
              <a:buNone/>
            </a:pPr>
            <a:r>
              <a:rPr lang="en-US"/>
              <a:t>SECTION 15.(a) Definitions. – For purposes of this section and its implementation, "Wetlands Definition" means </a:t>
            </a:r>
            <a:r>
              <a:rPr lang="en-US" u="sng">
                <a:solidFill>
                  <a:schemeClr val="hlink"/>
                </a:solidFill>
                <a:hlinkClick r:id="rId3"/>
              </a:rPr>
              <a:t>15A NCAC 02B .0202</a:t>
            </a:r>
            <a:r>
              <a:rPr lang="en-US"/>
              <a:t> (Definitions). </a:t>
            </a:r>
            <a:endParaRPr/>
          </a:p>
          <a:p>
            <a:pPr indent="0" lvl="0" marL="0" rtl="0" algn="l">
              <a:spcBef>
                <a:spcPts val="360"/>
              </a:spcBef>
              <a:spcAft>
                <a:spcPts val="0"/>
              </a:spcAft>
              <a:buNone/>
            </a:pPr>
            <a:r>
              <a:rPr lang="en-US"/>
              <a:t>SECTION 15.(b) Wetlands Definition Rule. – Until the effective date of the revised permanent rule that the Environmental Management Commission (Commission) is required to adopt pursuant to subsection (d) of this section, the Commission shall implement the Wetlands Definition Rule as provided in subsection (c) of this section. </a:t>
            </a:r>
            <a:endParaRPr/>
          </a:p>
          <a:p>
            <a:pPr indent="0" lvl="0" marL="0" rtl="0" algn="l">
              <a:spcBef>
                <a:spcPts val="360"/>
              </a:spcBef>
              <a:spcAft>
                <a:spcPts val="0"/>
              </a:spcAft>
              <a:buNone/>
            </a:pPr>
            <a:r>
              <a:rPr lang="en-US"/>
              <a:t>SECTION 15.(c) Implementation. – </a:t>
            </a:r>
            <a:r>
              <a:rPr lang="en-US">
                <a:highlight>
                  <a:srgbClr val="FFFF00"/>
                </a:highlight>
              </a:rPr>
              <a:t>Wetlands classified as waters of the State are restricted to waters of the United States as defined by </a:t>
            </a:r>
            <a:r>
              <a:rPr b="1" lang="en-US" u="sng">
                <a:solidFill>
                  <a:schemeClr val="hlink"/>
                </a:solidFill>
                <a:highlight>
                  <a:srgbClr val="FFFF00"/>
                </a:highlight>
                <a:hlinkClick r:id="rId4"/>
              </a:rPr>
              <a:t>33 C.F.R. § 328.3</a:t>
            </a:r>
            <a:r>
              <a:rPr lang="en-US">
                <a:highlight>
                  <a:srgbClr val="FFFF00"/>
                </a:highlight>
              </a:rPr>
              <a:t> and </a:t>
            </a:r>
            <a:r>
              <a:rPr b="1" lang="en-US" u="sng">
                <a:solidFill>
                  <a:schemeClr val="hlink"/>
                </a:solidFill>
                <a:highlight>
                  <a:srgbClr val="FFFF00"/>
                </a:highlight>
                <a:hlinkClick r:id="rId5"/>
              </a:rPr>
              <a:t>40 C.F.R. § 230.3</a:t>
            </a:r>
            <a:r>
              <a:rPr lang="en-US">
                <a:highlight>
                  <a:srgbClr val="FFFF00"/>
                </a:highlight>
              </a:rPr>
              <a:t>. Wetlands do not include prior converted cropland as defined in the </a:t>
            </a:r>
            <a:r>
              <a:rPr lang="en-US" u="sng">
                <a:solidFill>
                  <a:schemeClr val="hlink"/>
                </a:solidFill>
                <a:highlight>
                  <a:srgbClr val="FFFF00"/>
                </a:highlight>
                <a:hlinkClick r:id="rId6"/>
              </a:rPr>
              <a:t>National Food Security Act Manual, Fifth Edition</a:t>
            </a:r>
            <a:r>
              <a:rPr lang="en-US">
                <a:highlight>
                  <a:srgbClr val="FFFF00"/>
                </a:highlight>
              </a:rPr>
              <a:t>, which is hereby incorporated by reference, not including subsequent amendments and editions. </a:t>
            </a:r>
            <a:endParaRPr>
              <a:highlight>
                <a:srgbClr val="FFFF00"/>
              </a:highlight>
            </a:endParaRPr>
          </a:p>
          <a:p>
            <a:pPr indent="0" lvl="0" marL="0" rtl="0" algn="l">
              <a:spcBef>
                <a:spcPts val="360"/>
              </a:spcBef>
              <a:spcAft>
                <a:spcPts val="0"/>
              </a:spcAft>
              <a:buNone/>
            </a:pPr>
            <a:r>
              <a:rPr lang="en-US"/>
              <a:t>SECTION 15.(d) Additional Rulemaking Authority. – </a:t>
            </a:r>
            <a:r>
              <a:rPr b="1" lang="en-US"/>
              <a:t>The Commission shall adopt a rule to amend the Wetlands Definition Rule consistent with subsection (c) of this section</a:t>
            </a:r>
            <a:r>
              <a:rPr lang="en-US"/>
              <a:t>. Notwithstanding G.S. 150B-19(4), the rule adopted by the Commission pursuant to this section shall be substantively identical to the provisions of subsection (c) of this section. Rules adopted pursuant to this section are not subject to </a:t>
            </a:r>
            <a:r>
              <a:rPr lang="en-US" u="sng">
                <a:solidFill>
                  <a:schemeClr val="hlink"/>
                </a:solidFill>
                <a:hlinkClick r:id="rId7"/>
              </a:rPr>
              <a:t>Part 3 of Article 2A of Chapter 150B</a:t>
            </a:r>
            <a:r>
              <a:rPr lang="en-US"/>
              <a:t> of the General Statutes. Rules adopted pursuant to this section shall become effective as provided in Page 26 Session Law 2023-63 Senate Bill 582 G.S. 150B-21.3(b1), as though 10 or more written objections had been received as provided in G.S. 150B-21.3(b2). </a:t>
            </a:r>
            <a:endParaRPr/>
          </a:p>
          <a:p>
            <a:pPr indent="0" lvl="0" marL="0" rtl="0" algn="l">
              <a:spcBef>
                <a:spcPts val="360"/>
              </a:spcBef>
              <a:spcAft>
                <a:spcPts val="0"/>
              </a:spcAft>
              <a:buNone/>
            </a:pPr>
            <a:r>
              <a:rPr lang="en-US"/>
              <a:t>SECTION 15.(e) Sunset. – This section expires when permanent rules adopted as required by subsection (d) of this section become effective.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4"/>
          <p:cNvSpPr txBox="1"/>
          <p:nvPr>
            <p:ph type="title"/>
          </p:nvPr>
        </p:nvSpPr>
        <p:spPr>
          <a:xfrm>
            <a:off x="457200" y="6702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View from the Field </a:t>
            </a:r>
            <a:endParaRPr/>
          </a:p>
          <a:p>
            <a:pPr indent="0" lvl="0" marL="0" rtl="0" algn="ctr">
              <a:spcBef>
                <a:spcPts val="0"/>
              </a:spcBef>
              <a:spcAft>
                <a:spcPts val="0"/>
              </a:spcAft>
              <a:buNone/>
            </a:pPr>
            <a:r>
              <a:rPr lang="en-US" sz="2400"/>
              <a:t>(John Torney, consultant, presentation at McKimmon Center December 4, 2023)</a:t>
            </a:r>
            <a:endParaRPr sz="2400"/>
          </a:p>
        </p:txBody>
      </p:sp>
      <p:sp>
        <p:nvSpPr>
          <p:cNvPr id="426" name="Google Shape;426;p54"/>
          <p:cNvSpPr txBox="1"/>
          <p:nvPr>
            <p:ph idx="1" type="body"/>
          </p:nvPr>
        </p:nvSpPr>
        <p:spPr>
          <a:xfrm>
            <a:off x="457200" y="1902550"/>
            <a:ext cx="8229600" cy="42237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i="1" lang="en-US"/>
              <a:t>Sackett</a:t>
            </a:r>
            <a:r>
              <a:rPr lang="en-US"/>
              <a:t> unanimous: Ditch connections not sufficient to meet continuous surface/indistinguishable requirement</a:t>
            </a:r>
            <a:endParaRPr/>
          </a:p>
          <a:p>
            <a:pPr indent="-342900" lvl="0" marL="457200" rtl="0" algn="l">
              <a:spcBef>
                <a:spcPts val="0"/>
              </a:spcBef>
              <a:spcAft>
                <a:spcPts val="0"/>
              </a:spcAft>
              <a:buSzPts val="1800"/>
              <a:buChar char="•"/>
            </a:pPr>
            <a:r>
              <a:rPr lang="en-US"/>
              <a:t>Emerging issues:</a:t>
            </a:r>
            <a:endParaRPr/>
          </a:p>
          <a:p>
            <a:pPr indent="-342900" lvl="1" marL="914400" rtl="0" algn="l">
              <a:spcBef>
                <a:spcPts val="0"/>
              </a:spcBef>
              <a:spcAft>
                <a:spcPts val="0"/>
              </a:spcAft>
              <a:buSzPts val="1800"/>
              <a:buChar char="–"/>
            </a:pPr>
            <a:r>
              <a:rPr lang="en-US"/>
              <a:t>Definition of “indistinguishable”</a:t>
            </a:r>
            <a:endParaRPr/>
          </a:p>
          <a:p>
            <a:pPr indent="-342900" lvl="1" marL="914400" rtl="0" algn="l">
              <a:spcBef>
                <a:spcPts val="0"/>
              </a:spcBef>
              <a:spcAft>
                <a:spcPts val="0"/>
              </a:spcAft>
              <a:buSzPts val="1800"/>
              <a:buChar char="–"/>
            </a:pPr>
            <a:r>
              <a:rPr lang="en-US"/>
              <a:t>Trespass issues for consultants determining “relatively permanent [surface] connection” (cannot access the parcel where connection happens)</a:t>
            </a:r>
            <a:endParaRPr/>
          </a:p>
          <a:p>
            <a:pPr indent="0" lvl="0" marL="0" rtl="0" algn="l">
              <a:spcBef>
                <a:spcPts val="360"/>
              </a:spcBef>
              <a:spcAft>
                <a:spcPts val="0"/>
              </a:spcAft>
              <a:buNone/>
            </a:pPr>
            <a:r>
              <a:rPr lang="en-US"/>
              <a:t>Estimates on loss of jurisdiction:</a:t>
            </a:r>
            <a:endParaRPr/>
          </a:p>
          <a:p>
            <a:pPr indent="0" lvl="0" marL="0" rtl="0" algn="l">
              <a:spcBef>
                <a:spcPts val="360"/>
              </a:spcBef>
              <a:spcAft>
                <a:spcPts val="0"/>
              </a:spcAft>
              <a:buNone/>
            </a:pPr>
            <a:r>
              <a:rPr lang="en-US"/>
              <a:t>	Coastal plain (inner and outer)</a:t>
            </a:r>
            <a:endParaRPr/>
          </a:p>
          <a:p>
            <a:pPr indent="0" lvl="0" marL="0" rtl="0" algn="l">
              <a:spcBef>
                <a:spcPts val="360"/>
              </a:spcBef>
              <a:spcAft>
                <a:spcPts val="0"/>
              </a:spcAft>
              <a:buNone/>
            </a:pPr>
            <a:r>
              <a:rPr lang="en-US"/>
              <a:t>		34% lose under “relatively permanent”</a:t>
            </a:r>
            <a:endParaRPr/>
          </a:p>
          <a:p>
            <a:pPr indent="0" lvl="0" marL="0" rtl="0" algn="l">
              <a:spcBef>
                <a:spcPts val="360"/>
              </a:spcBef>
              <a:spcAft>
                <a:spcPts val="0"/>
              </a:spcAft>
              <a:buNone/>
            </a:pPr>
            <a:r>
              <a:rPr lang="en-US"/>
              <a:t>		72% lose under “indistinguishable”</a:t>
            </a:r>
            <a:endParaRPr/>
          </a:p>
          <a:p>
            <a:pPr indent="0" lvl="0" marL="1371600" rtl="0" algn="l">
              <a:spcBef>
                <a:spcPts val="36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55"/>
          <p:cNvSpPr txBox="1"/>
          <p:nvPr>
            <p:ph type="title"/>
          </p:nvPr>
        </p:nvSpPr>
        <p:spPr>
          <a:xfrm>
            <a:off x="310325" y="744975"/>
            <a:ext cx="86115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Predictions from Field Delineation Professional</a:t>
            </a:r>
            <a:endParaRPr/>
          </a:p>
          <a:p>
            <a:pPr indent="0" lvl="0" marL="0" rtl="0" algn="ctr">
              <a:spcBef>
                <a:spcPts val="0"/>
              </a:spcBef>
              <a:spcAft>
                <a:spcPts val="0"/>
              </a:spcAft>
              <a:buNone/>
            </a:pPr>
            <a:r>
              <a:rPr lang="en-US"/>
              <a:t>(event in December at McKimmon Center)</a:t>
            </a:r>
            <a:endParaRPr/>
          </a:p>
        </p:txBody>
      </p:sp>
      <p:sp>
        <p:nvSpPr>
          <p:cNvPr id="433" name="Google Shape;433;p55"/>
          <p:cNvSpPr txBox="1"/>
          <p:nvPr>
            <p:ph idx="1" type="body"/>
          </p:nvPr>
        </p:nvSpPr>
        <p:spPr>
          <a:xfrm>
            <a:off x="457200" y="2079100"/>
            <a:ext cx="8229600" cy="41556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Slow changes except near developing areas</a:t>
            </a:r>
            <a:endParaRPr/>
          </a:p>
          <a:p>
            <a:pPr indent="-342900" lvl="1" marL="914400" rtl="0" algn="l">
              <a:spcBef>
                <a:spcPts val="0"/>
              </a:spcBef>
              <a:spcAft>
                <a:spcPts val="0"/>
              </a:spcAft>
              <a:buSzPts val="1800"/>
              <a:buChar char="–"/>
            </a:pPr>
            <a:r>
              <a:rPr lang="en-US"/>
              <a:t>Wilmington, Greenville, New Bern, Brunswick Co.</a:t>
            </a:r>
            <a:endParaRPr/>
          </a:p>
          <a:p>
            <a:pPr indent="-342900" lvl="0" marL="457200" rtl="0" algn="l">
              <a:spcBef>
                <a:spcPts val="0"/>
              </a:spcBef>
              <a:spcAft>
                <a:spcPts val="0"/>
              </a:spcAft>
              <a:buSzPts val="1800"/>
              <a:buChar char="•"/>
            </a:pPr>
            <a:r>
              <a:rPr lang="en-US"/>
              <a:t>Degraded water quality</a:t>
            </a:r>
            <a:endParaRPr/>
          </a:p>
          <a:p>
            <a:pPr indent="-342900" lvl="0" marL="457200" rtl="0" algn="l">
              <a:spcBef>
                <a:spcPts val="0"/>
              </a:spcBef>
              <a:spcAft>
                <a:spcPts val="0"/>
              </a:spcAft>
              <a:buSzPts val="1800"/>
              <a:buChar char="•"/>
            </a:pPr>
            <a:r>
              <a:rPr lang="en-US"/>
              <a:t>Increased flooding</a:t>
            </a:r>
            <a:endParaRPr/>
          </a:p>
          <a:p>
            <a:pPr indent="-342900" lvl="0" marL="457200" rtl="0" algn="l">
              <a:spcBef>
                <a:spcPts val="0"/>
              </a:spcBef>
              <a:spcAft>
                <a:spcPts val="0"/>
              </a:spcAft>
              <a:buSzPts val="1800"/>
              <a:buChar char="•"/>
            </a:pPr>
            <a:r>
              <a:rPr lang="en-US"/>
              <a:t>reduced groundwater recharge</a:t>
            </a:r>
            <a:endParaRPr/>
          </a:p>
          <a:p>
            <a:pPr indent="-342900" lvl="0" marL="457200" rtl="0" algn="l">
              <a:spcBef>
                <a:spcPts val="0"/>
              </a:spcBef>
              <a:spcAft>
                <a:spcPts val="0"/>
              </a:spcAft>
              <a:buSzPts val="1800"/>
              <a:buChar char="•"/>
            </a:pPr>
            <a:r>
              <a:rPr lang="en-US"/>
              <a:t>degraded wildlife habitat</a:t>
            </a:r>
            <a:endParaRPr/>
          </a:p>
          <a:p>
            <a:pPr indent="-342900" lvl="1" marL="914400" rtl="0" algn="l">
              <a:spcBef>
                <a:spcPts val="0"/>
              </a:spcBef>
              <a:spcAft>
                <a:spcPts val="0"/>
              </a:spcAft>
              <a:buSzPts val="1800"/>
              <a:buChar char="–"/>
            </a:pPr>
            <a:r>
              <a:rPr lang="en-US"/>
              <a:t>including endangered species</a:t>
            </a:r>
            <a:endParaRPr/>
          </a:p>
          <a:p>
            <a:pPr indent="-342900" lvl="0" marL="457200" rtl="0" algn="l">
              <a:spcBef>
                <a:spcPts val="0"/>
              </a:spcBef>
              <a:spcAft>
                <a:spcPts val="0"/>
              </a:spcAft>
              <a:buSzPts val="1800"/>
              <a:buChar char="•"/>
            </a:pPr>
            <a:r>
              <a:rPr lang="en-US"/>
              <a:t>Mitigation banking “stranded assets”</a:t>
            </a:r>
            <a:endParaRPr/>
          </a:p>
          <a:p>
            <a:pPr indent="-342900" lvl="0" marL="457200" rtl="0" algn="l">
              <a:spcBef>
                <a:spcPts val="0"/>
              </a:spcBef>
              <a:spcAft>
                <a:spcPts val="0"/>
              </a:spcAft>
              <a:buSzPts val="1800"/>
              <a:buChar char="•"/>
            </a:pPr>
            <a:r>
              <a:rPr lang="en-US"/>
              <a:t>Change from “no net loss” policy to “net loss policy”</a:t>
            </a:r>
            <a:endParaRPr/>
          </a:p>
          <a:p>
            <a:pPr indent="-342900" lvl="1" marL="914400" rtl="0" algn="l">
              <a:spcBef>
                <a:spcPts val="0"/>
              </a:spcBef>
              <a:spcAft>
                <a:spcPts val="0"/>
              </a:spcAft>
              <a:buSzPts val="1800"/>
              <a:buChar char="–"/>
            </a:pPr>
            <a:r>
              <a:rPr lang="en-US"/>
              <a:t>Gov. Cooper </a:t>
            </a:r>
            <a:r>
              <a:rPr lang="en-US" u="sng">
                <a:solidFill>
                  <a:schemeClr val="hlink"/>
                </a:solidFill>
                <a:hlinkClick r:id="rId3"/>
              </a:rPr>
              <a:t>Executive Order #305</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56"/>
          <p:cNvSpPr txBox="1"/>
          <p:nvPr>
            <p:ph type="title"/>
          </p:nvPr>
        </p:nvSpPr>
        <p:spPr>
          <a:xfrm>
            <a:off x="457200" y="6556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What about “Swampbuster”?</a:t>
            </a:r>
            <a:endParaRPr/>
          </a:p>
        </p:txBody>
      </p:sp>
      <p:sp>
        <p:nvSpPr>
          <p:cNvPr id="440" name="Google Shape;440;p56"/>
          <p:cNvSpPr txBox="1"/>
          <p:nvPr>
            <p:ph idx="1" type="body"/>
          </p:nvPr>
        </p:nvSpPr>
        <p:spPr>
          <a:xfrm>
            <a:off x="457200" y="1874075"/>
            <a:ext cx="8229600" cy="42519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A reversal of 19th/20th century policy of encouraging draining wetlands for agricultural production</a:t>
            </a:r>
            <a:endParaRPr/>
          </a:p>
          <a:p>
            <a:pPr indent="-342900" lvl="1" marL="914400" rtl="0" algn="l">
              <a:spcBef>
                <a:spcPts val="0"/>
              </a:spcBef>
              <a:spcAft>
                <a:spcPts val="0"/>
              </a:spcAft>
              <a:buSzPts val="1800"/>
              <a:buChar char="–"/>
            </a:pPr>
            <a:r>
              <a:rPr lang="en-US"/>
              <a:t>e.g. NC Drainage Act of 1909 (drainage districts)</a:t>
            </a:r>
            <a:endParaRPr/>
          </a:p>
          <a:p>
            <a:pPr indent="-342900" lvl="0" marL="457200" rtl="0" algn="l">
              <a:spcBef>
                <a:spcPts val="0"/>
              </a:spcBef>
              <a:spcAft>
                <a:spcPts val="0"/>
              </a:spcAft>
              <a:buSzPts val="1800"/>
              <a:buChar char="•"/>
            </a:pPr>
            <a:r>
              <a:rPr lang="en-US"/>
              <a:t>Provision in Food Security Act of 1985 (1985 Farm Bill) disqualifying participation in most US farm programs if converting a wetland after December 28, 1985</a:t>
            </a:r>
            <a:endParaRPr/>
          </a:p>
          <a:p>
            <a:pPr indent="-342900" lvl="0" marL="457200" rtl="0" algn="l">
              <a:spcBef>
                <a:spcPts val="0"/>
              </a:spcBef>
              <a:spcAft>
                <a:spcPts val="0"/>
              </a:spcAft>
              <a:buSzPts val="1800"/>
              <a:buChar char="•"/>
            </a:pPr>
            <a:r>
              <a:rPr lang="en-US"/>
              <a:t>Introduces “Prior Converted Cropland” (PCC) concept to exempt production on wetlands drained and put into production prior to 1985 Farm Bill</a:t>
            </a:r>
            <a:endParaRPr/>
          </a:p>
          <a:p>
            <a:pPr indent="-342900" lvl="0" marL="457200" rtl="0" algn="l">
              <a:spcBef>
                <a:spcPts val="0"/>
              </a:spcBef>
              <a:spcAft>
                <a:spcPts val="0"/>
              </a:spcAft>
              <a:buSzPts val="1800"/>
              <a:buChar char="•"/>
            </a:pPr>
            <a:r>
              <a:rPr lang="en-US"/>
              <a:t>NRCS determines wetland status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57"/>
          <p:cNvSpPr txBox="1"/>
          <p:nvPr>
            <p:ph type="title"/>
          </p:nvPr>
        </p:nvSpPr>
        <p:spPr>
          <a:xfrm>
            <a:off x="457200" y="723563"/>
            <a:ext cx="8229600" cy="1068300"/>
          </a:xfrm>
          <a:prstGeom prst="rect">
            <a:avLst/>
          </a:prstGeom>
        </p:spPr>
        <p:txBody>
          <a:bodyPr anchorCtr="0" anchor="ctr" bIns="45700" lIns="91425" spcFirstLastPara="1" rIns="91425" wrap="square" tIns="45700">
            <a:noAutofit/>
          </a:bodyPr>
          <a:lstStyle/>
          <a:p>
            <a:pPr indent="0" lvl="0" marL="0" rtl="0" algn="ctr">
              <a:spcBef>
                <a:spcPts val="360"/>
              </a:spcBef>
              <a:spcAft>
                <a:spcPts val="0"/>
              </a:spcAft>
              <a:buClr>
                <a:schemeClr val="dk1"/>
              </a:buClr>
              <a:buSzPts val="1100"/>
              <a:buFont typeface="Arial"/>
              <a:buNone/>
            </a:pPr>
            <a:r>
              <a:rPr lang="en-US" sz="2700"/>
              <a:t>National Food Security Act Manual, Fifth Edition</a:t>
            </a:r>
            <a:endParaRPr sz="3500"/>
          </a:p>
        </p:txBody>
      </p:sp>
      <p:sp>
        <p:nvSpPr>
          <p:cNvPr id="447" name="Google Shape;447;p57"/>
          <p:cNvSpPr txBox="1"/>
          <p:nvPr>
            <p:ph idx="1" type="body"/>
          </p:nvPr>
        </p:nvSpPr>
        <p:spPr>
          <a:xfrm>
            <a:off x="457200" y="2023450"/>
            <a:ext cx="8229600" cy="4102800"/>
          </a:xfrm>
          <a:prstGeom prst="rect">
            <a:avLst/>
          </a:prstGeom>
        </p:spPr>
        <p:txBody>
          <a:bodyPr anchorCtr="0" anchor="t" bIns="45700" lIns="91425" spcFirstLastPara="1" rIns="91425" wrap="square" tIns="45700">
            <a:noAutofit/>
          </a:bodyPr>
          <a:lstStyle/>
          <a:p>
            <a:pPr indent="0" lvl="0" marL="228600" rtl="0" algn="l">
              <a:lnSpc>
                <a:spcPct val="115000"/>
              </a:lnSpc>
              <a:spcBef>
                <a:spcPts val="600"/>
              </a:spcBef>
              <a:spcAft>
                <a:spcPts val="0"/>
              </a:spcAft>
              <a:buNone/>
            </a:pPr>
            <a:r>
              <a:rPr lang="en-US" sz="1650">
                <a:solidFill>
                  <a:srgbClr val="000000"/>
                </a:solidFill>
                <a:highlight>
                  <a:srgbClr val="FFFFFF"/>
                </a:highlight>
                <a:latin typeface="Verdana"/>
                <a:ea typeface="Verdana"/>
                <a:cs typeface="Verdana"/>
                <a:sym typeface="Verdana"/>
              </a:rPr>
              <a:t>Wetland Conservation Requirements</a:t>
            </a:r>
            <a:endParaRPr sz="1650">
              <a:solidFill>
                <a:srgbClr val="000000"/>
              </a:solidFill>
              <a:highlight>
                <a:srgbClr val="FFFFFF"/>
              </a:highlight>
              <a:latin typeface="Verdana"/>
              <a:ea typeface="Verdana"/>
              <a:cs typeface="Verdana"/>
              <a:sym typeface="Verdana"/>
            </a:endParaRPr>
          </a:p>
          <a:p>
            <a:pPr indent="0" lvl="0" marL="685800" rtl="0" algn="l">
              <a:lnSpc>
                <a:spcPct val="115000"/>
              </a:lnSpc>
              <a:spcBef>
                <a:spcPts val="600"/>
              </a:spcBef>
              <a:spcAft>
                <a:spcPts val="0"/>
              </a:spcAft>
              <a:buNone/>
            </a:pPr>
            <a:r>
              <a:rPr lang="en-US" sz="1650">
                <a:solidFill>
                  <a:srgbClr val="000000"/>
                </a:solidFill>
                <a:highlight>
                  <a:srgbClr val="FFFFFF"/>
                </a:highlight>
                <a:latin typeface="Verdana"/>
                <a:ea typeface="Verdana"/>
                <a:cs typeface="Verdana"/>
                <a:sym typeface="Verdana"/>
              </a:rPr>
              <a:t>(1)  Unless an exemption applies, any person who plants an agricultural commodity on wetlands that were converted between December 23, 1985, and November 28, 1990, will be ineligible for program benefits in any year an agricultural commodity is planted.</a:t>
            </a:r>
            <a:endParaRPr sz="1650">
              <a:solidFill>
                <a:srgbClr val="000000"/>
              </a:solidFill>
              <a:highlight>
                <a:srgbClr val="FFFFFF"/>
              </a:highlight>
              <a:latin typeface="Verdana"/>
              <a:ea typeface="Verdana"/>
              <a:cs typeface="Verdana"/>
              <a:sym typeface="Verdana"/>
            </a:endParaRPr>
          </a:p>
          <a:p>
            <a:pPr indent="0" lvl="0" marL="685800" rtl="0" algn="l">
              <a:lnSpc>
                <a:spcPct val="115000"/>
              </a:lnSpc>
              <a:spcBef>
                <a:spcPts val="0"/>
              </a:spcBef>
              <a:spcAft>
                <a:spcPts val="0"/>
              </a:spcAft>
              <a:buNone/>
            </a:pPr>
            <a:r>
              <a:rPr lang="en-US" sz="1650">
                <a:solidFill>
                  <a:srgbClr val="000000"/>
                </a:solidFill>
                <a:highlight>
                  <a:srgbClr val="FFFFFF"/>
                </a:highlight>
                <a:latin typeface="Verdana"/>
                <a:ea typeface="Verdana"/>
                <a:cs typeface="Verdana"/>
                <a:sym typeface="Verdana"/>
              </a:rPr>
              <a:t>(2)  Unless an exemption applies, any person who converts a wetland or makes the production of an agricultural commodity possible after November 28, 1990, will be ineligible for program benefits until the functions and values of the wetland that was converted are mitigated.</a:t>
            </a:r>
            <a:endParaRPr sz="1650">
              <a:solidFill>
                <a:srgbClr val="000000"/>
              </a:solidFill>
              <a:highlight>
                <a:srgbClr val="FFFFFF"/>
              </a:highlight>
              <a:latin typeface="Verdana"/>
              <a:ea typeface="Verdana"/>
              <a:cs typeface="Verdana"/>
              <a:sym typeface="Verdana"/>
            </a:endParaRPr>
          </a:p>
          <a:p>
            <a:pPr indent="0" lvl="0" marL="0" rtl="0" algn="l">
              <a:spcBef>
                <a:spcPts val="360"/>
              </a:spcBef>
              <a:spcAft>
                <a:spcPts val="0"/>
              </a:spcAft>
              <a:buNone/>
            </a:pPr>
            <a:r>
              <a:t/>
            </a:r>
            <a:endParaRPr sz="29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8"/>
          <p:cNvSpPr txBox="1"/>
          <p:nvPr>
            <p:ph type="title"/>
          </p:nvPr>
        </p:nvSpPr>
        <p:spPr>
          <a:xfrm>
            <a:off x="457200" y="6692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National Food Security Act Manual </a:t>
            </a:r>
            <a:endParaRPr/>
          </a:p>
          <a:p>
            <a:pPr indent="0" lvl="0" marL="0" rtl="0" algn="ctr">
              <a:spcBef>
                <a:spcPts val="0"/>
              </a:spcBef>
              <a:spcAft>
                <a:spcPts val="0"/>
              </a:spcAft>
              <a:buNone/>
            </a:pPr>
            <a:r>
              <a:rPr lang="en-US"/>
              <a:t>(Fifth Edition)</a:t>
            </a:r>
            <a:endParaRPr/>
          </a:p>
        </p:txBody>
      </p:sp>
      <p:sp>
        <p:nvSpPr>
          <p:cNvPr id="454" name="Google Shape;454;p58"/>
          <p:cNvSpPr txBox="1"/>
          <p:nvPr>
            <p:ph idx="1" type="body"/>
          </p:nvPr>
        </p:nvSpPr>
        <p:spPr>
          <a:xfrm>
            <a:off x="457200" y="1887650"/>
            <a:ext cx="8229600" cy="42384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600"/>
              </a:spcBef>
              <a:spcAft>
                <a:spcPts val="0"/>
              </a:spcAft>
              <a:buClr>
                <a:srgbClr val="000000"/>
              </a:buClr>
              <a:buSzPts val="1100"/>
              <a:buFont typeface="Verdana"/>
              <a:buChar char="•"/>
            </a:pPr>
            <a:r>
              <a:rPr lang="en-US" sz="1100">
                <a:solidFill>
                  <a:srgbClr val="000000"/>
                </a:solidFill>
                <a:highlight>
                  <a:srgbClr val="FFFFFF"/>
                </a:highlight>
                <a:latin typeface="Verdana"/>
                <a:ea typeface="Verdana"/>
                <a:cs typeface="Verdana"/>
                <a:sym typeface="Verdana"/>
              </a:rPr>
              <a:t>Incorporated by reference into Farm Act 2023</a:t>
            </a:r>
            <a:endParaRPr sz="1100">
              <a:solidFill>
                <a:srgbClr val="000000"/>
              </a:solidFill>
              <a:highlight>
                <a:srgbClr val="FFFFFF"/>
              </a:highlight>
              <a:latin typeface="Verdana"/>
              <a:ea typeface="Verdana"/>
              <a:cs typeface="Verdana"/>
              <a:sym typeface="Verdana"/>
            </a:endParaRPr>
          </a:p>
          <a:p>
            <a:pPr indent="-298450" lvl="0" marL="457200" rtl="0" algn="l">
              <a:lnSpc>
                <a:spcPct val="115000"/>
              </a:lnSpc>
              <a:spcBef>
                <a:spcPts val="0"/>
              </a:spcBef>
              <a:spcAft>
                <a:spcPts val="0"/>
              </a:spcAft>
              <a:buClr>
                <a:srgbClr val="000000"/>
              </a:buClr>
              <a:buSzPts val="1100"/>
              <a:buFont typeface="Verdana"/>
              <a:buChar char="•"/>
            </a:pPr>
            <a:r>
              <a:rPr lang="en-US" sz="1100">
                <a:solidFill>
                  <a:srgbClr val="000000"/>
                </a:solidFill>
                <a:highlight>
                  <a:srgbClr val="FFFFFF"/>
                </a:highlight>
                <a:latin typeface="Verdana"/>
                <a:ea typeface="Verdana"/>
                <a:cs typeface="Verdana"/>
                <a:sym typeface="Verdana"/>
              </a:rPr>
              <a:t>Guides NRCS HEL (Highly Erodible Land) and WC (Wetlands Conservation) Determinations</a:t>
            </a:r>
            <a:endParaRPr sz="1100">
              <a:solidFill>
                <a:srgbClr val="000000"/>
              </a:solidFill>
              <a:highlight>
                <a:srgbClr val="FFFFFF"/>
              </a:highlight>
              <a:latin typeface="Verdana"/>
              <a:ea typeface="Verdana"/>
              <a:cs typeface="Verdana"/>
              <a:sym typeface="Verdana"/>
            </a:endParaRPr>
          </a:p>
          <a:p>
            <a:pPr indent="-298450" lvl="0" marL="457200" rtl="0" algn="l">
              <a:lnSpc>
                <a:spcPct val="115000"/>
              </a:lnSpc>
              <a:spcBef>
                <a:spcPts val="0"/>
              </a:spcBef>
              <a:spcAft>
                <a:spcPts val="0"/>
              </a:spcAft>
              <a:buClr>
                <a:srgbClr val="000000"/>
              </a:buClr>
              <a:buSzPts val="1100"/>
              <a:buFont typeface="Verdana"/>
              <a:buChar char="•"/>
            </a:pPr>
            <a:r>
              <a:rPr lang="en-US" sz="1100" u="sng">
                <a:solidFill>
                  <a:schemeClr val="hlink"/>
                </a:solidFill>
                <a:highlight>
                  <a:srgbClr val="FFFFFF"/>
                </a:highlight>
                <a:latin typeface="Verdana"/>
                <a:ea typeface="Verdana"/>
                <a:cs typeface="Verdana"/>
                <a:sym typeface="Verdana"/>
                <a:hlinkClick r:id="rId3"/>
              </a:rPr>
              <a:t>Form CPA-308</a:t>
            </a:r>
            <a:r>
              <a:rPr lang="en-US" sz="1100">
                <a:solidFill>
                  <a:srgbClr val="000000"/>
                </a:solidFill>
                <a:highlight>
                  <a:srgbClr val="FFFFFF"/>
                </a:highlight>
                <a:latin typeface="Verdana"/>
                <a:ea typeface="Verdana"/>
                <a:cs typeface="Verdana"/>
                <a:sym typeface="Verdana"/>
              </a:rPr>
              <a:t> (for Wetlands determinations requests) and </a:t>
            </a:r>
            <a:r>
              <a:rPr lang="en-US" sz="1100" u="sng">
                <a:solidFill>
                  <a:schemeClr val="hlink"/>
                </a:solidFill>
                <a:highlight>
                  <a:srgbClr val="FFFFFF"/>
                </a:highlight>
                <a:latin typeface="Verdana"/>
                <a:ea typeface="Verdana"/>
                <a:cs typeface="Verdana"/>
                <a:sym typeface="Verdana"/>
                <a:hlinkClick r:id="rId4"/>
              </a:rPr>
              <a:t>Form AD-1026</a:t>
            </a:r>
            <a:r>
              <a:rPr lang="en-US" sz="1100">
                <a:solidFill>
                  <a:srgbClr val="000000"/>
                </a:solidFill>
                <a:highlight>
                  <a:srgbClr val="FFFFFF"/>
                </a:highlight>
                <a:latin typeface="Verdana"/>
                <a:ea typeface="Verdana"/>
                <a:cs typeface="Verdana"/>
                <a:sym typeface="Verdana"/>
              </a:rPr>
              <a:t> (for HEL and WC certification by farmer)</a:t>
            </a:r>
            <a:endParaRPr sz="1100">
              <a:solidFill>
                <a:srgbClr val="000000"/>
              </a:solidFill>
              <a:highlight>
                <a:srgbClr val="FFFFFF"/>
              </a:highlight>
              <a:latin typeface="Verdana"/>
              <a:ea typeface="Verdana"/>
              <a:cs typeface="Verdana"/>
              <a:sym typeface="Verdana"/>
            </a:endParaRPr>
          </a:p>
          <a:p>
            <a:pPr indent="0" lvl="0" marL="228600" rtl="0" algn="l">
              <a:lnSpc>
                <a:spcPct val="115000"/>
              </a:lnSpc>
              <a:spcBef>
                <a:spcPts val="600"/>
              </a:spcBef>
              <a:spcAft>
                <a:spcPts val="0"/>
              </a:spcAft>
              <a:buNone/>
            </a:pPr>
            <a:r>
              <a:rPr lang="en-US" sz="1100">
                <a:solidFill>
                  <a:srgbClr val="000000"/>
                </a:solidFill>
                <a:highlight>
                  <a:srgbClr val="FFFFFF"/>
                </a:highlight>
                <a:latin typeface="Verdana"/>
                <a:ea typeface="Verdana"/>
                <a:cs typeface="Verdana"/>
                <a:sym typeface="Verdana"/>
              </a:rPr>
              <a:t>Wetland Determinations, Exemptions, and Scope and Effect</a:t>
            </a:r>
            <a:endParaRPr sz="1100">
              <a:solidFill>
                <a:srgbClr val="000000"/>
              </a:solidFill>
              <a:highlight>
                <a:srgbClr val="FFFFFF"/>
              </a:highlight>
              <a:latin typeface="Verdana"/>
              <a:ea typeface="Verdana"/>
              <a:cs typeface="Verdana"/>
              <a:sym typeface="Verdana"/>
            </a:endParaRPr>
          </a:p>
          <a:p>
            <a:pPr indent="0" lvl="0" marL="685800" rtl="0" algn="l">
              <a:lnSpc>
                <a:spcPct val="115000"/>
              </a:lnSpc>
              <a:spcBef>
                <a:spcPts val="600"/>
              </a:spcBef>
              <a:spcAft>
                <a:spcPts val="0"/>
              </a:spcAft>
              <a:buNone/>
            </a:pPr>
            <a:r>
              <a:rPr lang="en-US" sz="1100">
                <a:solidFill>
                  <a:srgbClr val="000000"/>
                </a:solidFill>
                <a:highlight>
                  <a:srgbClr val="FFFFFF"/>
                </a:highlight>
                <a:latin typeface="Verdana"/>
                <a:ea typeface="Verdana"/>
                <a:cs typeface="Verdana"/>
                <a:sym typeface="Verdana"/>
              </a:rPr>
              <a:t>(1)  A person that applies for USDA benefits is responsible for obtaining wetland determinations, exemptions, and scope and effect evaluations before—</a:t>
            </a:r>
            <a:endParaRPr sz="1100">
              <a:solidFill>
                <a:srgbClr val="000000"/>
              </a:solidFill>
              <a:highlight>
                <a:srgbClr val="FFFFFF"/>
              </a:highlight>
              <a:latin typeface="Verdana"/>
              <a:ea typeface="Verdana"/>
              <a:cs typeface="Verdana"/>
              <a:sym typeface="Verdana"/>
            </a:endParaRPr>
          </a:p>
          <a:p>
            <a:pPr indent="0" lvl="0" marL="9144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(i)  Altering any wetland area.</a:t>
            </a:r>
            <a:endParaRPr sz="1100">
              <a:solidFill>
                <a:srgbClr val="000000"/>
              </a:solidFill>
              <a:highlight>
                <a:srgbClr val="FFFFFF"/>
              </a:highlight>
              <a:latin typeface="Verdana"/>
              <a:ea typeface="Verdana"/>
              <a:cs typeface="Verdana"/>
              <a:sym typeface="Verdana"/>
            </a:endParaRPr>
          </a:p>
          <a:p>
            <a:pPr indent="0" lvl="0" marL="9144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(ii)  Improving an existing drainage system.</a:t>
            </a:r>
            <a:endParaRPr sz="1100">
              <a:solidFill>
                <a:srgbClr val="000000"/>
              </a:solidFill>
              <a:highlight>
                <a:srgbClr val="FFFFFF"/>
              </a:highlight>
              <a:latin typeface="Verdana"/>
              <a:ea typeface="Verdana"/>
              <a:cs typeface="Verdana"/>
              <a:sym typeface="Verdana"/>
            </a:endParaRPr>
          </a:p>
          <a:p>
            <a:pPr indent="0" lvl="0" marL="9144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(iii)  Maintaining an existing drainage system.</a:t>
            </a:r>
            <a:endParaRPr sz="1100">
              <a:solidFill>
                <a:srgbClr val="000000"/>
              </a:solidFill>
              <a:highlight>
                <a:srgbClr val="FFFFFF"/>
              </a:highlight>
              <a:latin typeface="Verdana"/>
              <a:ea typeface="Verdana"/>
              <a:cs typeface="Verdana"/>
              <a:sym typeface="Verdana"/>
            </a:endParaRPr>
          </a:p>
          <a:p>
            <a:pPr indent="0" lvl="0" marL="6858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(2)  To assist in scope and effect evaluations, the USDA participant is responsible for—</a:t>
            </a:r>
            <a:endParaRPr sz="1100">
              <a:solidFill>
                <a:srgbClr val="000000"/>
              </a:solidFill>
              <a:highlight>
                <a:srgbClr val="FFFFFF"/>
              </a:highlight>
              <a:latin typeface="Verdana"/>
              <a:ea typeface="Verdana"/>
              <a:cs typeface="Verdana"/>
              <a:sym typeface="Verdana"/>
            </a:endParaRPr>
          </a:p>
          <a:p>
            <a:pPr indent="0" lvl="0" marL="9144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(i)  Providing records and plans for any past hydrologic manipulations.</a:t>
            </a:r>
            <a:endParaRPr sz="1100">
              <a:solidFill>
                <a:srgbClr val="000000"/>
              </a:solidFill>
              <a:highlight>
                <a:srgbClr val="FFFFFF"/>
              </a:highlight>
              <a:latin typeface="Verdana"/>
              <a:ea typeface="Verdana"/>
              <a:cs typeface="Verdana"/>
              <a:sym typeface="Verdana"/>
            </a:endParaRPr>
          </a:p>
          <a:p>
            <a:pPr indent="0" lvl="0" marL="9144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(ii)  Furnishing plans for any proposed manipulations, including the drainage capacity of existing and planned drainage systems.</a:t>
            </a:r>
            <a:endParaRPr sz="1100">
              <a:solidFill>
                <a:srgbClr val="000000"/>
              </a:solidFill>
              <a:highlight>
                <a:srgbClr val="FFFFFF"/>
              </a:highlight>
              <a:latin typeface="Verdana"/>
              <a:ea typeface="Verdana"/>
              <a:cs typeface="Verdana"/>
              <a:sym typeface="Verdana"/>
            </a:endParaRPr>
          </a:p>
          <a:p>
            <a:pPr indent="0" lvl="0" marL="685800" rtl="0" algn="l">
              <a:lnSpc>
                <a:spcPct val="115000"/>
              </a:lnSpc>
              <a:spcBef>
                <a:spcPts val="0"/>
              </a:spcBef>
              <a:spcAft>
                <a:spcPts val="0"/>
              </a:spcAft>
              <a:buNone/>
            </a:pPr>
            <a:r>
              <a:rPr lang="en-US" sz="1100">
                <a:solidFill>
                  <a:srgbClr val="000000"/>
                </a:solidFill>
                <a:highlight>
                  <a:srgbClr val="FFFFFF"/>
                </a:highlight>
                <a:latin typeface="Verdana"/>
                <a:ea typeface="Verdana"/>
                <a:cs typeface="Verdana"/>
                <a:sym typeface="Verdana"/>
              </a:rPr>
              <a:t>(3)  The participant is also responsible for complying with all Federal, State, or local regulations, permits, etc., administered by other agencies.</a:t>
            </a:r>
            <a:endParaRPr sz="1100">
              <a:solidFill>
                <a:srgbClr val="000000"/>
              </a:solidFill>
              <a:highlight>
                <a:srgbClr val="FFFFFF"/>
              </a:highlight>
              <a:latin typeface="Verdana"/>
              <a:ea typeface="Verdana"/>
              <a:cs typeface="Verdana"/>
              <a:sym typeface="Verdana"/>
            </a:endParaRPr>
          </a:p>
          <a:p>
            <a:pPr indent="-298450" lvl="0" marL="457200" rtl="0" algn="l">
              <a:spcBef>
                <a:spcPts val="360"/>
              </a:spcBef>
              <a:spcAft>
                <a:spcPts val="0"/>
              </a:spcAft>
              <a:buClr>
                <a:srgbClr val="212121"/>
              </a:buClr>
              <a:buSzPts val="1100"/>
              <a:buFont typeface="Open Sans"/>
              <a:buChar char="•"/>
            </a:pPr>
            <a:r>
              <a:rPr lang="en-US" sz="1100">
                <a:solidFill>
                  <a:srgbClr val="212121"/>
                </a:solidFill>
                <a:highlight>
                  <a:srgbClr val="FFFFFF"/>
                </a:highlight>
                <a:latin typeface="Open Sans"/>
                <a:ea typeface="Open Sans"/>
                <a:cs typeface="Open Sans"/>
                <a:sym typeface="Open Sans"/>
              </a:rPr>
              <a:t>minimal effect determination</a:t>
            </a:r>
            <a:endParaRPr sz="1100">
              <a:solidFill>
                <a:srgbClr val="212121"/>
              </a:solidFill>
              <a:highlight>
                <a:srgbClr val="FFFFFF"/>
              </a:highlight>
              <a:latin typeface="Open Sans"/>
              <a:ea typeface="Open Sans"/>
              <a:cs typeface="Open Sans"/>
              <a:sym typeface="Open Sans"/>
            </a:endParaRPr>
          </a:p>
          <a:p>
            <a:pPr indent="-298450" lvl="1" marL="914400" rtl="0" algn="l">
              <a:spcBef>
                <a:spcPts val="0"/>
              </a:spcBef>
              <a:spcAft>
                <a:spcPts val="0"/>
              </a:spcAft>
              <a:buClr>
                <a:srgbClr val="212121"/>
              </a:buClr>
              <a:buSzPts val="1100"/>
              <a:buFont typeface="Open Sans"/>
              <a:buChar char="–"/>
            </a:pPr>
            <a:r>
              <a:rPr lang="en-US" sz="1100">
                <a:solidFill>
                  <a:srgbClr val="212121"/>
                </a:solidFill>
                <a:highlight>
                  <a:srgbClr val="FFFFFF"/>
                </a:highlight>
                <a:latin typeface="Open Sans"/>
                <a:ea typeface="Open Sans"/>
                <a:cs typeface="Open Sans"/>
                <a:sym typeface="Open Sans"/>
              </a:rPr>
              <a:t>“a minimal effect on the functional hydrological and biological value of the wetlands in the area, including the value to waterfowl and wildlife.” 16 U.S.C. § 3822(f)(1)</a:t>
            </a:r>
            <a:endParaRPr sz="1100">
              <a:solidFill>
                <a:srgbClr val="212121"/>
              </a:solidFill>
              <a:highlight>
                <a:srgbClr val="FFFFFF"/>
              </a:highlight>
              <a:latin typeface="Open Sans"/>
              <a:ea typeface="Open Sans"/>
              <a:cs typeface="Open Sans"/>
              <a:sym typeface="Open Sans"/>
            </a:endParaRPr>
          </a:p>
          <a:p>
            <a:pPr indent="-298450" lvl="1" marL="914400" rtl="0" algn="l">
              <a:spcBef>
                <a:spcPts val="0"/>
              </a:spcBef>
              <a:spcAft>
                <a:spcPts val="0"/>
              </a:spcAft>
              <a:buClr>
                <a:srgbClr val="212121"/>
              </a:buClr>
              <a:buSzPts val="1100"/>
              <a:buFont typeface="Open Sans"/>
              <a:buChar char="–"/>
            </a:pPr>
            <a:r>
              <a:rPr lang="en-US" sz="1100">
                <a:solidFill>
                  <a:srgbClr val="212121"/>
                </a:solidFill>
                <a:highlight>
                  <a:srgbClr val="FFFFFF"/>
                </a:highlight>
                <a:latin typeface="Open Sans"/>
                <a:ea typeface="Open Sans"/>
                <a:cs typeface="Open Sans"/>
                <a:sym typeface="Open Sans"/>
              </a:rPr>
              <a:t>“NRCS </a:t>
            </a:r>
            <a:r>
              <a:rPr i="1" lang="en-US" sz="1100">
                <a:solidFill>
                  <a:srgbClr val="212121"/>
                </a:solidFill>
                <a:highlight>
                  <a:srgbClr val="FFFFFF"/>
                </a:highlight>
                <a:latin typeface="Open Sans"/>
                <a:ea typeface="Open Sans"/>
                <a:cs typeface="Open Sans"/>
                <a:sym typeface="Open Sans"/>
              </a:rPr>
              <a:t>shall</a:t>
            </a:r>
            <a:r>
              <a:rPr lang="en-US" sz="1100">
                <a:solidFill>
                  <a:srgbClr val="212121"/>
                </a:solidFill>
                <a:highlight>
                  <a:srgbClr val="FFFFFF"/>
                </a:highlight>
                <a:latin typeface="Open Sans"/>
                <a:ea typeface="Open Sans"/>
                <a:cs typeface="Open Sans"/>
                <a:sym typeface="Open Sans"/>
              </a:rPr>
              <a:t> determine whether the effect of any action of a person associated with the conversion of a wetland … has a minimal effect …” 7 C.F.R. § 12.31(e)(1)</a:t>
            </a:r>
            <a:endParaRPr sz="1100">
              <a:solidFill>
                <a:srgbClr val="212121"/>
              </a:solidFill>
              <a:highlight>
                <a:srgbClr val="FFFFFF"/>
              </a:highlight>
              <a:latin typeface="Open Sans"/>
              <a:ea typeface="Open Sans"/>
              <a:cs typeface="Open Sans"/>
              <a:sym typeface="Open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59"/>
          <p:cNvSpPr txBox="1"/>
          <p:nvPr>
            <p:ph type="title"/>
          </p:nvPr>
        </p:nvSpPr>
        <p:spPr>
          <a:xfrm>
            <a:off x="457200" y="5470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Wetlands Determinations and Conversions Under Swampbuster</a:t>
            </a:r>
            <a:endParaRPr/>
          </a:p>
        </p:txBody>
      </p:sp>
      <p:sp>
        <p:nvSpPr>
          <p:cNvPr id="461" name="Google Shape;461;p59"/>
          <p:cNvSpPr txBox="1"/>
          <p:nvPr>
            <p:ph idx="1" type="body"/>
          </p:nvPr>
        </p:nvSpPr>
        <p:spPr>
          <a:xfrm>
            <a:off x="457200" y="1670375"/>
            <a:ext cx="8229600" cy="4630800"/>
          </a:xfrm>
          <a:prstGeom prst="rect">
            <a:avLst/>
          </a:prstGeom>
        </p:spPr>
        <p:txBody>
          <a:bodyPr anchorCtr="0" anchor="t" bIns="45700" lIns="91425" spcFirstLastPara="1" rIns="91425" wrap="square" tIns="45700">
            <a:noAutofit/>
          </a:bodyPr>
          <a:lstStyle/>
          <a:p>
            <a:pPr indent="-330200" lvl="0" marL="457200" rtl="0" algn="l">
              <a:spcBef>
                <a:spcPts val="360"/>
              </a:spcBef>
              <a:spcAft>
                <a:spcPts val="0"/>
              </a:spcAft>
              <a:buSzPts val="1600"/>
              <a:buChar char="•"/>
            </a:pPr>
            <a:r>
              <a:rPr lang="en-US" sz="1600"/>
              <a:t>How does NRCS know? </a:t>
            </a:r>
            <a:endParaRPr sz="1600"/>
          </a:p>
          <a:p>
            <a:pPr indent="-330200" lvl="1" marL="914400" rtl="0" algn="l">
              <a:spcBef>
                <a:spcPts val="0"/>
              </a:spcBef>
              <a:spcAft>
                <a:spcPts val="0"/>
              </a:spcAft>
              <a:buSzPts val="1600"/>
              <a:buChar char="–"/>
            </a:pPr>
            <a:r>
              <a:rPr lang="en-US" sz="1600"/>
              <a:t>(RAB: unsure, investigating NRCS practice current and in wake of </a:t>
            </a:r>
            <a:r>
              <a:rPr i="1" lang="en-US" sz="1600"/>
              <a:t>Sackett</a:t>
            </a:r>
            <a:r>
              <a:rPr lang="en-US" sz="1600"/>
              <a:t>)</a:t>
            </a:r>
            <a:endParaRPr sz="1600"/>
          </a:p>
          <a:p>
            <a:pPr indent="-330200" lvl="1" marL="914400" rtl="0" algn="l">
              <a:spcBef>
                <a:spcPts val="0"/>
              </a:spcBef>
              <a:spcAft>
                <a:spcPts val="0"/>
              </a:spcAft>
              <a:buSzPts val="1600"/>
              <a:buChar char="–"/>
            </a:pPr>
            <a:r>
              <a:rPr lang="en-US" sz="1600"/>
              <a:t>perhaps an increase in reported </a:t>
            </a:r>
            <a:r>
              <a:rPr lang="en-US" sz="1600"/>
              <a:t>acreage</a:t>
            </a:r>
            <a:r>
              <a:rPr lang="en-US" sz="1600"/>
              <a:t> on a field #?</a:t>
            </a:r>
            <a:endParaRPr sz="1600"/>
          </a:p>
          <a:p>
            <a:pPr indent="-330200" lvl="1" marL="914400" rtl="0" algn="l">
              <a:spcBef>
                <a:spcPts val="0"/>
              </a:spcBef>
              <a:spcAft>
                <a:spcPts val="0"/>
              </a:spcAft>
              <a:buSzPts val="1600"/>
              <a:buChar char="–"/>
            </a:pPr>
            <a:r>
              <a:rPr lang="en-US" sz="1600"/>
              <a:t>Farmer must certify in program application (</a:t>
            </a:r>
            <a:r>
              <a:rPr lang="en-US" sz="1300" u="sng">
                <a:solidFill>
                  <a:schemeClr val="hlink"/>
                </a:solidFill>
                <a:highlight>
                  <a:srgbClr val="FFFFFF"/>
                </a:highlight>
                <a:latin typeface="Verdana"/>
                <a:ea typeface="Verdana"/>
                <a:cs typeface="Verdana"/>
                <a:sym typeface="Verdana"/>
                <a:hlinkClick r:id="rId3"/>
              </a:rPr>
              <a:t>Form AD-1026</a:t>
            </a:r>
            <a:r>
              <a:rPr lang="en-US" sz="1600"/>
              <a:t>)</a:t>
            </a:r>
            <a:endParaRPr sz="1600"/>
          </a:p>
          <a:p>
            <a:pPr indent="-330200" lvl="0" marL="457200" rtl="0" algn="l">
              <a:spcBef>
                <a:spcPts val="0"/>
              </a:spcBef>
              <a:spcAft>
                <a:spcPts val="0"/>
              </a:spcAft>
              <a:buSzPts val="1600"/>
              <a:buChar char="•"/>
            </a:pPr>
            <a:r>
              <a:rPr lang="en-US" sz="1600"/>
              <a:t>Farmer can request a “minimal effect determination”</a:t>
            </a:r>
            <a:endParaRPr sz="1600"/>
          </a:p>
          <a:p>
            <a:pPr indent="-330200" lvl="1" marL="914400" rtl="0" algn="l">
              <a:spcBef>
                <a:spcPts val="0"/>
              </a:spcBef>
              <a:spcAft>
                <a:spcPts val="0"/>
              </a:spcAft>
              <a:buSzPts val="1600"/>
              <a:buChar char="–"/>
            </a:pPr>
            <a:r>
              <a:rPr lang="en-US" sz="1600">
                <a:solidFill>
                  <a:srgbClr val="212121"/>
                </a:solidFill>
                <a:highlight>
                  <a:srgbClr val="FFFFFF"/>
                </a:highlight>
                <a:latin typeface="Open Sans"/>
                <a:ea typeface="Open Sans"/>
                <a:cs typeface="Open Sans"/>
                <a:sym typeface="Open Sans"/>
              </a:rPr>
              <a:t>determinations both for prior and post conversion</a:t>
            </a:r>
            <a:endParaRPr sz="1600"/>
          </a:p>
          <a:p>
            <a:pPr indent="-330200" lvl="1" marL="914400" rtl="0" algn="l">
              <a:spcBef>
                <a:spcPts val="0"/>
              </a:spcBef>
              <a:spcAft>
                <a:spcPts val="0"/>
              </a:spcAft>
              <a:buSzPts val="1600"/>
              <a:buChar char="–"/>
            </a:pPr>
            <a:r>
              <a:rPr lang="en-US" sz="1600"/>
              <a:t>NRCS required to determine (see </a:t>
            </a:r>
            <a:r>
              <a:rPr i="1" lang="en-US" sz="1600">
                <a:solidFill>
                  <a:srgbClr val="212121"/>
                </a:solidFill>
                <a:highlight>
                  <a:srgbClr val="FFFFFF"/>
                </a:highlight>
                <a:latin typeface="Open Sans"/>
                <a:ea typeface="Open Sans"/>
                <a:cs typeface="Open Sans"/>
                <a:sym typeface="Open Sans"/>
              </a:rPr>
              <a:t>Maple Drive Farms Ltd. Partnership v. Vilsack</a:t>
            </a:r>
            <a:r>
              <a:rPr lang="en-US" sz="1600">
                <a:solidFill>
                  <a:srgbClr val="212121"/>
                </a:solidFill>
                <a:highlight>
                  <a:srgbClr val="FFFFFF"/>
                </a:highlight>
                <a:latin typeface="Open Sans"/>
                <a:ea typeface="Open Sans"/>
                <a:cs typeface="Open Sans"/>
                <a:sym typeface="Open Sans"/>
              </a:rPr>
              <a:t>, No. 13-1091 (6th Cir., 2015)</a:t>
            </a:r>
            <a:endParaRPr sz="1600">
              <a:solidFill>
                <a:srgbClr val="212121"/>
              </a:solidFill>
              <a:highlight>
                <a:srgbClr val="FFFFFF"/>
              </a:highlight>
              <a:latin typeface="Open Sans"/>
              <a:ea typeface="Open Sans"/>
              <a:cs typeface="Open Sans"/>
              <a:sym typeface="Open Sans"/>
            </a:endParaRPr>
          </a:p>
          <a:p>
            <a:pPr indent="-330200" lvl="1" marL="914400" rtl="0" algn="l">
              <a:spcBef>
                <a:spcPts val="0"/>
              </a:spcBef>
              <a:spcAft>
                <a:spcPts val="0"/>
              </a:spcAft>
              <a:buClr>
                <a:srgbClr val="212121"/>
              </a:buClr>
              <a:buSzPts val="1600"/>
              <a:buFont typeface="Open Sans"/>
              <a:buChar char="–"/>
            </a:pPr>
            <a:r>
              <a:rPr b="1" lang="en-US" sz="1600">
                <a:solidFill>
                  <a:srgbClr val="212121"/>
                </a:solidFill>
                <a:highlight>
                  <a:srgbClr val="FFFFFF"/>
                </a:highlight>
                <a:latin typeface="Open Sans"/>
                <a:ea typeface="Open Sans"/>
                <a:cs typeface="Open Sans"/>
                <a:sym typeface="Open Sans"/>
              </a:rPr>
              <a:t>Burden of Proof on Farmer </a:t>
            </a:r>
            <a:endParaRPr b="1" sz="1600">
              <a:solidFill>
                <a:srgbClr val="212121"/>
              </a:solidFill>
              <a:highlight>
                <a:srgbClr val="FFFFFF"/>
              </a:highlight>
              <a:latin typeface="Open Sans"/>
              <a:ea typeface="Open Sans"/>
              <a:cs typeface="Open Sans"/>
              <a:sym typeface="Open Sans"/>
            </a:endParaRPr>
          </a:p>
          <a:p>
            <a:pPr indent="-330200" lvl="2" marL="1371600" rtl="0" algn="l">
              <a:spcBef>
                <a:spcPts val="0"/>
              </a:spcBef>
              <a:spcAft>
                <a:spcPts val="0"/>
              </a:spcAft>
              <a:buClr>
                <a:srgbClr val="212121"/>
              </a:buClr>
              <a:buSzPts val="1600"/>
              <a:buFont typeface="Open Sans"/>
              <a:buChar char="•"/>
            </a:pPr>
            <a:r>
              <a:rPr b="1" lang="en-US" sz="1600">
                <a:solidFill>
                  <a:srgbClr val="212121"/>
                </a:solidFill>
                <a:highlight>
                  <a:srgbClr val="FFFFFF"/>
                </a:highlight>
                <a:latin typeface="Open Sans"/>
                <a:ea typeface="Open Sans"/>
                <a:cs typeface="Open Sans"/>
                <a:sym typeface="Open Sans"/>
              </a:rPr>
              <a:t>(</a:t>
            </a:r>
            <a:r>
              <a:rPr lang="en-US" sz="1600">
                <a:solidFill>
                  <a:srgbClr val="212121"/>
                </a:solidFill>
                <a:highlight>
                  <a:srgbClr val="FFFFFF"/>
                </a:highlight>
                <a:latin typeface="Open Sans"/>
                <a:ea typeface="Open Sans"/>
                <a:cs typeface="Open Sans"/>
                <a:sym typeface="Open Sans"/>
              </a:rPr>
              <a:t>“[i]f a person has converted a wetland and then seeks a determination that the effect of such conversion … was minimal, the burden will be upon the person to demonstrate … that the effect was minimal.” 7 C.F.R. § 12.31(e)(1))</a:t>
            </a:r>
            <a:endParaRPr sz="1600">
              <a:solidFill>
                <a:srgbClr val="212121"/>
              </a:solidFill>
              <a:highlight>
                <a:srgbClr val="FFFFFF"/>
              </a:highlight>
              <a:latin typeface="Open Sans"/>
              <a:ea typeface="Open Sans"/>
              <a:cs typeface="Open Sans"/>
              <a:sym typeface="Open Sans"/>
            </a:endParaRPr>
          </a:p>
          <a:p>
            <a:pPr indent="-330200" lvl="2" marL="1371600" rtl="0" algn="l">
              <a:spcBef>
                <a:spcPts val="0"/>
              </a:spcBef>
              <a:spcAft>
                <a:spcPts val="0"/>
              </a:spcAft>
              <a:buClr>
                <a:srgbClr val="212121"/>
              </a:buClr>
              <a:buSzPts val="1600"/>
              <a:buFont typeface="Open Sans"/>
              <a:buChar char="•"/>
            </a:pPr>
            <a:r>
              <a:rPr lang="en-US" sz="1600">
                <a:solidFill>
                  <a:srgbClr val="212121"/>
                </a:solidFill>
                <a:highlight>
                  <a:srgbClr val="FFFFFF"/>
                </a:highlight>
                <a:latin typeface="Open Sans"/>
                <a:ea typeface="Open Sans"/>
                <a:cs typeface="Open Sans"/>
                <a:sym typeface="Open Sans"/>
              </a:rPr>
              <a:t>Upheld: </a:t>
            </a:r>
            <a:r>
              <a:rPr i="1" lang="en-US" sz="1600">
                <a:solidFill>
                  <a:srgbClr val="212121"/>
                </a:solidFill>
                <a:highlight>
                  <a:srgbClr val="FFFFFF"/>
                </a:highlight>
                <a:latin typeface="Open Sans"/>
                <a:ea typeface="Open Sans"/>
                <a:cs typeface="Open Sans"/>
                <a:sym typeface="Open Sans"/>
              </a:rPr>
              <a:t>lark v. U.S. Dep’t of Agric.</a:t>
            </a:r>
            <a:r>
              <a:rPr lang="en-US" sz="1600">
                <a:solidFill>
                  <a:srgbClr val="212121"/>
                </a:solidFill>
                <a:highlight>
                  <a:srgbClr val="FFFFFF"/>
                </a:highlight>
                <a:latin typeface="Open Sans"/>
                <a:ea typeface="Open Sans"/>
                <a:cs typeface="Open Sans"/>
                <a:sym typeface="Open Sans"/>
              </a:rPr>
              <a:t>, 537 F.3d 934 (8th Cir. 2008)</a:t>
            </a:r>
            <a:endParaRPr sz="1600">
              <a:solidFill>
                <a:srgbClr val="212121"/>
              </a:solidFill>
              <a:highlight>
                <a:srgbClr val="FFFFFF"/>
              </a:highlight>
              <a:latin typeface="Open Sans"/>
              <a:ea typeface="Open Sans"/>
              <a:cs typeface="Open Sans"/>
              <a:sym typeface="Open Sans"/>
            </a:endParaRPr>
          </a:p>
          <a:p>
            <a:pPr indent="-330200" lvl="1" marL="914400" rtl="0" algn="l">
              <a:spcBef>
                <a:spcPts val="0"/>
              </a:spcBef>
              <a:spcAft>
                <a:spcPts val="0"/>
              </a:spcAft>
              <a:buClr>
                <a:srgbClr val="212121"/>
              </a:buClr>
              <a:buSzPts val="1600"/>
              <a:buFont typeface="Open Sans"/>
              <a:buChar char="–"/>
            </a:pPr>
            <a:r>
              <a:rPr lang="en-US" sz="1600">
                <a:solidFill>
                  <a:srgbClr val="212121"/>
                </a:solidFill>
                <a:highlight>
                  <a:srgbClr val="FFFFFF"/>
                </a:highlight>
                <a:latin typeface="Open Sans"/>
                <a:ea typeface="Open Sans"/>
                <a:cs typeface="Open Sans"/>
                <a:sym typeface="Open Sans"/>
              </a:rPr>
              <a:t>Categorical Minimal Effect</a:t>
            </a:r>
            <a:r>
              <a:rPr b="1" lang="en-US" sz="1600">
                <a:solidFill>
                  <a:srgbClr val="212121"/>
                </a:solidFill>
                <a:highlight>
                  <a:srgbClr val="FFFFFF"/>
                </a:highlight>
                <a:latin typeface="Open Sans"/>
                <a:ea typeface="Open Sans"/>
                <a:cs typeface="Open Sans"/>
                <a:sym typeface="Open Sans"/>
              </a:rPr>
              <a:t> (</a:t>
            </a:r>
            <a:r>
              <a:rPr lang="en-US" sz="1600">
                <a:solidFill>
                  <a:srgbClr val="212121"/>
                </a:solidFill>
                <a:highlight>
                  <a:srgbClr val="FFFFFF"/>
                </a:highlight>
                <a:latin typeface="Open Sans"/>
                <a:ea typeface="Open Sans"/>
                <a:cs typeface="Open Sans"/>
                <a:sym typeface="Open Sans"/>
              </a:rPr>
              <a:t>“any categories of conversion activities and conditions which are routinely determined … to have minimal effect on wetland functions and values[.]” 7 C.F.R. § 12.31(f)(1).)</a:t>
            </a:r>
            <a:endParaRPr b="1" sz="1600">
              <a:solidFill>
                <a:srgbClr val="212121"/>
              </a:solidFill>
              <a:highlight>
                <a:srgbClr val="FFFFFF"/>
              </a:highlight>
              <a:latin typeface="Open Sans"/>
              <a:ea typeface="Open Sans"/>
              <a:cs typeface="Open Sans"/>
              <a:sym typeface="Open Sans"/>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60"/>
          <p:cNvSpPr txBox="1"/>
          <p:nvPr>
            <p:ph type="title"/>
          </p:nvPr>
        </p:nvSpPr>
        <p:spPr>
          <a:xfrm>
            <a:off x="457200" y="479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Evidence that Swampbuster is </a:t>
            </a:r>
            <a:r>
              <a:rPr i="1" lang="en-US"/>
              <a:t>not</a:t>
            </a:r>
            <a:r>
              <a:rPr lang="en-US"/>
              <a:t> linked to Clean Water Act jurisdiction</a:t>
            </a:r>
            <a:endParaRPr/>
          </a:p>
        </p:txBody>
      </p:sp>
      <p:sp>
        <p:nvSpPr>
          <p:cNvPr id="468" name="Google Shape;468;p60"/>
          <p:cNvSpPr txBox="1"/>
          <p:nvPr>
            <p:ph idx="1" type="body"/>
          </p:nvPr>
        </p:nvSpPr>
        <p:spPr>
          <a:xfrm>
            <a:off x="285175" y="1656775"/>
            <a:ext cx="8609700" cy="4604100"/>
          </a:xfrm>
          <a:prstGeom prst="rect">
            <a:avLst/>
          </a:prstGeom>
        </p:spPr>
        <p:txBody>
          <a:bodyPr anchorCtr="0" anchor="t" bIns="45700" lIns="91425" spcFirstLastPara="1" rIns="91425" wrap="square" tIns="45700">
            <a:noAutofit/>
          </a:bodyPr>
          <a:lstStyle/>
          <a:p>
            <a:pPr indent="-311150" lvl="0" marL="285750" rtl="0" algn="l">
              <a:spcBef>
                <a:spcPts val="360"/>
              </a:spcBef>
              <a:spcAft>
                <a:spcPts val="0"/>
              </a:spcAft>
              <a:buSzPts val="1300"/>
              <a:buChar char="•"/>
            </a:pPr>
            <a:r>
              <a:rPr lang="en-US" sz="1300">
                <a:highlight>
                  <a:srgbClr val="FFFFFF"/>
                </a:highlight>
                <a:latin typeface="Verdana"/>
                <a:ea typeface="Verdana"/>
                <a:cs typeface="Verdana"/>
                <a:sym typeface="Verdana"/>
              </a:rPr>
              <a:t>“Categorical minimal effect determinations and minimal effects mitigation are provisions of the 1996 Farm Bill and 1985 Food Security Act. The </a:t>
            </a:r>
            <a:r>
              <a:rPr b="1" lang="en-US" sz="1300">
                <a:highlight>
                  <a:srgbClr val="FFFFFF"/>
                </a:highlight>
                <a:latin typeface="Verdana"/>
                <a:ea typeface="Verdana"/>
                <a:cs typeface="Verdana"/>
                <a:sym typeface="Verdana"/>
              </a:rPr>
              <a:t>categorical minimal effects determination is not an exemption from the permit requirements of Section 404 of the Clean Water Act</a:t>
            </a:r>
            <a:r>
              <a:rPr lang="en-US" sz="1300">
                <a:highlight>
                  <a:srgbClr val="FFFFFF"/>
                </a:highlight>
                <a:latin typeface="Verdana"/>
                <a:ea typeface="Verdana"/>
                <a:cs typeface="Verdana"/>
                <a:sym typeface="Verdana"/>
              </a:rPr>
              <a:t>. It merely allows the landowner to maintain USDA farm program eligibility for activities that convert a wetland to increase agricultural production, provided the activity has minimal effects on the hydrological and biological functions of the wetlands in the vicinity…” (reference: </a:t>
            </a:r>
            <a:r>
              <a:rPr b="1" lang="en-US" sz="1300" u="sng">
                <a:solidFill>
                  <a:schemeClr val="hlink"/>
                </a:solidFill>
                <a:highlight>
                  <a:srgbClr val="FFFFFF"/>
                </a:highlight>
                <a:latin typeface="Verdana"/>
                <a:ea typeface="Verdana"/>
                <a:cs typeface="Verdana"/>
                <a:sym typeface="Verdana"/>
                <a:hlinkClick r:id="rId3"/>
              </a:rPr>
              <a:t>Federal Register / Vol. 64, No. 139 /Wednesday, July 21, 1999 / Notices, p.39314</a:t>
            </a:r>
            <a:r>
              <a:rPr b="1" lang="en-US" sz="1300">
                <a:highlight>
                  <a:srgbClr val="FFFFFF"/>
                </a:highlight>
                <a:latin typeface="Verdana"/>
                <a:ea typeface="Verdana"/>
                <a:cs typeface="Verdana"/>
                <a:sym typeface="Verdana"/>
              </a:rPr>
              <a:t>)</a:t>
            </a:r>
            <a:endParaRPr b="1" sz="1300">
              <a:highlight>
                <a:srgbClr val="FFFFFF"/>
              </a:highlight>
              <a:latin typeface="Verdana"/>
              <a:ea typeface="Verdana"/>
              <a:cs typeface="Verdana"/>
              <a:sym typeface="Verdana"/>
            </a:endParaRPr>
          </a:p>
          <a:p>
            <a:pPr indent="-311150" lvl="0" marL="285750" rtl="0" algn="l">
              <a:spcBef>
                <a:spcPts val="0"/>
              </a:spcBef>
              <a:spcAft>
                <a:spcPts val="0"/>
              </a:spcAft>
              <a:buSzPts val="1300"/>
              <a:buChar char="•"/>
            </a:pPr>
            <a:r>
              <a:rPr lang="en-US" sz="1300">
                <a:highlight>
                  <a:srgbClr val="FFFFFF"/>
                </a:highlight>
                <a:latin typeface="Verdana"/>
                <a:ea typeface="Verdana"/>
                <a:cs typeface="Verdana"/>
                <a:sym typeface="Verdana"/>
              </a:rPr>
              <a:t>“In carrying out the provisions of the Food Security Act, NRCS may request technical assistance from the U.S. Fish and Wildlife Service (FWS) and State or local conservation agencies (7 CFR Section 12.30). By statute, only NRCS may make certified wetland determinations (16 U.S.C. Section 3821(e)).” </a:t>
            </a:r>
            <a:r>
              <a:rPr b="1" lang="en-US" sz="1300" u="sng">
                <a:solidFill>
                  <a:schemeClr val="hlink"/>
                </a:solidFill>
                <a:highlight>
                  <a:srgbClr val="FFFFFF"/>
                </a:highlight>
                <a:latin typeface="Verdana"/>
                <a:ea typeface="Verdana"/>
                <a:cs typeface="Verdana"/>
                <a:sym typeface="Verdana"/>
                <a:hlinkClick r:id="rId4"/>
              </a:rPr>
              <a:t>Section 514,</a:t>
            </a:r>
            <a:r>
              <a:rPr lang="en-US" sz="1300" u="sng">
                <a:solidFill>
                  <a:schemeClr val="hlink"/>
                </a:solidFill>
                <a:highlight>
                  <a:srgbClr val="FFFFFF"/>
                </a:highlight>
                <a:latin typeface="Verdana"/>
                <a:ea typeface="Verdana"/>
                <a:cs typeface="Verdana"/>
                <a:sym typeface="Verdana"/>
                <a:hlinkClick r:id="rId5"/>
              </a:rPr>
              <a:t> </a:t>
            </a:r>
            <a:r>
              <a:rPr b="1" lang="en-US" sz="1300" u="sng">
                <a:solidFill>
                  <a:schemeClr val="hlink"/>
                </a:solidFill>
                <a:highlight>
                  <a:srgbClr val="FFFFFF"/>
                </a:highlight>
                <a:latin typeface="Verdana"/>
                <a:ea typeface="Verdana"/>
                <a:cs typeface="Verdana"/>
                <a:sym typeface="Verdana"/>
                <a:hlinkClick r:id="rId6"/>
              </a:rPr>
              <a:t>National Food Security Act Manual, Fifth Edition</a:t>
            </a:r>
            <a:endParaRPr sz="1300"/>
          </a:p>
          <a:p>
            <a:pPr indent="-311150" lvl="0" marL="285750" rtl="0" algn="l">
              <a:lnSpc>
                <a:spcPct val="100000"/>
              </a:lnSpc>
              <a:spcBef>
                <a:spcPts val="0"/>
              </a:spcBef>
              <a:spcAft>
                <a:spcPts val="0"/>
              </a:spcAft>
              <a:buSzPts val="1300"/>
              <a:buFont typeface="Verdana"/>
              <a:buChar char="•"/>
            </a:pPr>
            <a:r>
              <a:rPr lang="en-US" sz="1300">
                <a:highlight>
                  <a:srgbClr val="FFFFFF"/>
                </a:highlight>
                <a:latin typeface="Verdana"/>
                <a:ea typeface="Verdana"/>
                <a:cs typeface="Verdana"/>
                <a:sym typeface="Verdana"/>
              </a:rPr>
              <a:t>Certified wetland determinations performed by NRCS are based on Food Security Act definitions, and </a:t>
            </a:r>
            <a:r>
              <a:rPr b="1" lang="en-US" sz="1300">
                <a:highlight>
                  <a:srgbClr val="FFFFFF"/>
                </a:highlight>
                <a:latin typeface="Verdana"/>
                <a:ea typeface="Verdana"/>
                <a:cs typeface="Verdana"/>
                <a:sym typeface="Verdana"/>
              </a:rPr>
              <a:t>may not be valid for USACE Clean Water Act (CWA) jurisdiction</a:t>
            </a:r>
            <a:r>
              <a:rPr lang="en-US" sz="1300">
                <a:highlight>
                  <a:srgbClr val="FFFFFF"/>
                </a:highlight>
                <a:latin typeface="Verdana"/>
                <a:ea typeface="Verdana"/>
                <a:cs typeface="Verdana"/>
                <a:sym typeface="Verdana"/>
              </a:rPr>
              <a:t> and permitting requirements. NRCS will include the following language in all wetland determinations provided to the USDA participant:</a:t>
            </a:r>
            <a:endParaRPr sz="1300">
              <a:highlight>
                <a:srgbClr val="FFFFFF"/>
              </a:highlight>
              <a:latin typeface="Verdana"/>
              <a:ea typeface="Verdana"/>
              <a:cs typeface="Verdana"/>
              <a:sym typeface="Verdana"/>
            </a:endParaRPr>
          </a:p>
          <a:p>
            <a:pPr indent="0" lvl="0" marL="628650" rtl="0" algn="l">
              <a:lnSpc>
                <a:spcPct val="115000"/>
              </a:lnSpc>
              <a:spcBef>
                <a:spcPts val="800"/>
              </a:spcBef>
              <a:spcAft>
                <a:spcPts val="0"/>
              </a:spcAft>
              <a:buNone/>
            </a:pPr>
            <a:r>
              <a:rPr lang="en-US" sz="1300">
                <a:highlight>
                  <a:srgbClr val="FFFFFF"/>
                </a:highlight>
                <a:latin typeface="Verdana"/>
                <a:ea typeface="Verdana"/>
                <a:cs typeface="Verdana"/>
                <a:sym typeface="Verdana"/>
              </a:rPr>
              <a:t>"This certified wetland determination/delineation has been conducted for the purpose of implementing the wetland conservation provisions of the Food Security Act of 1985. This determination/delineation may not be valid for identifying the extent of the USACE’s Clean Water Act jurisdiction for this site. If you intend to conduct any activity that constitutes a discharge of dredged or fill material into wetlands or other waters, you should request a jurisdictional determination from the local office of the USACE prior to starting the work."</a:t>
            </a:r>
            <a:endParaRPr sz="1300">
              <a:highlight>
                <a:srgbClr val="FFFFFF"/>
              </a:highlight>
              <a:latin typeface="Verdana"/>
              <a:ea typeface="Verdana"/>
              <a:cs typeface="Verdana"/>
              <a:sym typeface="Verdana"/>
            </a:endParaRPr>
          </a:p>
          <a:p>
            <a:pPr indent="-412750" lvl="0" marL="457200" rtl="0" algn="l">
              <a:spcBef>
                <a:spcPts val="800"/>
              </a:spcBef>
              <a:spcAft>
                <a:spcPts val="0"/>
              </a:spcAft>
              <a:buSzPts val="2900"/>
              <a:buChar char="•"/>
            </a:pPr>
            <a:r>
              <a:t/>
            </a:r>
            <a:endParaRPr sz="29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1"/>
          <p:cNvSpPr txBox="1"/>
          <p:nvPr>
            <p:ph type="title"/>
          </p:nvPr>
        </p:nvSpPr>
        <p:spPr>
          <a:xfrm>
            <a:off x="457200" y="5947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Conservation: Inflation Reduction Act</a:t>
            </a:r>
            <a:endParaRPr/>
          </a:p>
        </p:txBody>
      </p:sp>
      <p:sp>
        <p:nvSpPr>
          <p:cNvPr id="475" name="Google Shape;475;p61"/>
          <p:cNvSpPr txBox="1"/>
          <p:nvPr>
            <p:ph idx="1" type="body"/>
          </p:nvPr>
        </p:nvSpPr>
        <p:spPr>
          <a:xfrm>
            <a:off x="457200" y="1603175"/>
            <a:ext cx="8229600" cy="4306500"/>
          </a:xfrm>
          <a:prstGeom prst="rect">
            <a:avLst/>
          </a:prstGeom>
        </p:spPr>
        <p:txBody>
          <a:bodyPr anchorCtr="0" anchor="t" bIns="45700" lIns="91425" spcFirstLastPara="1" rIns="91425" wrap="square" tIns="45700">
            <a:noAutofit/>
          </a:bodyPr>
          <a:lstStyle/>
          <a:p>
            <a:pPr indent="0" lvl="0" marL="0" rtl="0" algn="l">
              <a:lnSpc>
                <a:spcPct val="100000"/>
              </a:lnSpc>
              <a:spcBef>
                <a:spcPts val="1200"/>
              </a:spcBef>
              <a:spcAft>
                <a:spcPts val="0"/>
              </a:spcAft>
              <a:buNone/>
            </a:pPr>
            <a:r>
              <a:rPr lang="en-US" sz="1700">
                <a:highlight>
                  <a:srgbClr val="FFFFFF"/>
                </a:highlight>
                <a:latin typeface="Roboto"/>
                <a:ea typeface="Roboto"/>
                <a:cs typeface="Roboto"/>
                <a:sym typeface="Roboto"/>
              </a:rPr>
              <a:t>$8.45 billion for the </a:t>
            </a:r>
            <a:r>
              <a:rPr lang="en-US" sz="1700" u="sng">
                <a:solidFill>
                  <a:srgbClr val="19567B"/>
                </a:solidFill>
                <a:highlight>
                  <a:srgbClr val="FFFFFF"/>
                </a:highlight>
                <a:latin typeface="Roboto"/>
                <a:ea typeface="Roboto"/>
                <a:cs typeface="Roboto"/>
                <a:sym typeface="Roboto"/>
                <a:hlinkClick r:id="rId3">
                  <a:extLst>
                    <a:ext uri="{A12FA001-AC4F-418D-AE19-62706E023703}">
                      <ahyp:hlinkClr val="tx"/>
                    </a:ext>
                  </a:extLst>
                </a:hlinkClick>
              </a:rPr>
              <a:t>Environmental Quality Incentives Program</a:t>
            </a:r>
            <a:endParaRPr sz="1700" u="sng">
              <a:solidFill>
                <a:srgbClr val="19567B"/>
              </a:solidFill>
              <a:highlight>
                <a:srgbClr val="FFFFFF"/>
              </a:highlight>
              <a:latin typeface="Roboto"/>
              <a:ea typeface="Roboto"/>
              <a:cs typeface="Roboto"/>
              <a:sym typeface="Roboto"/>
            </a:endParaRPr>
          </a:p>
          <a:p>
            <a:pPr indent="0" lvl="0" marL="0" rtl="0" algn="l">
              <a:lnSpc>
                <a:spcPct val="100000"/>
              </a:lnSpc>
              <a:spcBef>
                <a:spcPts val="1200"/>
              </a:spcBef>
              <a:spcAft>
                <a:spcPts val="0"/>
              </a:spcAft>
              <a:buNone/>
            </a:pPr>
            <a:r>
              <a:rPr lang="en-US" sz="1700">
                <a:highlight>
                  <a:srgbClr val="FFFFFF"/>
                </a:highlight>
                <a:latin typeface="Roboto"/>
                <a:ea typeface="Roboto"/>
                <a:cs typeface="Roboto"/>
                <a:sym typeface="Roboto"/>
              </a:rPr>
              <a:t>$4.95 billion for the </a:t>
            </a:r>
            <a:r>
              <a:rPr lang="en-US" sz="1700" u="sng">
                <a:solidFill>
                  <a:srgbClr val="19567B"/>
                </a:solidFill>
                <a:highlight>
                  <a:srgbClr val="FFFFFF"/>
                </a:highlight>
                <a:latin typeface="Roboto"/>
                <a:ea typeface="Roboto"/>
                <a:cs typeface="Roboto"/>
                <a:sym typeface="Roboto"/>
                <a:hlinkClick r:id="rId4">
                  <a:extLst>
                    <a:ext uri="{A12FA001-AC4F-418D-AE19-62706E023703}">
                      <ahyp:hlinkClr val="tx"/>
                    </a:ext>
                  </a:extLst>
                </a:hlinkClick>
              </a:rPr>
              <a:t>Regional Conservation Partnership Program</a:t>
            </a:r>
            <a:r>
              <a:rPr lang="en-US" sz="1700">
                <a:highlight>
                  <a:srgbClr val="FFFFFF"/>
                </a:highlight>
                <a:latin typeface="Roboto"/>
                <a:ea typeface="Roboto"/>
                <a:cs typeface="Roboto"/>
                <a:sym typeface="Roboto"/>
              </a:rPr>
              <a:t> </a:t>
            </a:r>
            <a:endParaRPr sz="1700">
              <a:highlight>
                <a:srgbClr val="FFFFFF"/>
              </a:highlight>
              <a:latin typeface="Roboto"/>
              <a:ea typeface="Roboto"/>
              <a:cs typeface="Roboto"/>
              <a:sym typeface="Roboto"/>
            </a:endParaRPr>
          </a:p>
          <a:p>
            <a:pPr indent="0" lvl="0" marL="0" rtl="0" algn="l">
              <a:lnSpc>
                <a:spcPct val="100000"/>
              </a:lnSpc>
              <a:spcBef>
                <a:spcPts val="1200"/>
              </a:spcBef>
              <a:spcAft>
                <a:spcPts val="0"/>
              </a:spcAft>
              <a:buNone/>
            </a:pPr>
            <a:r>
              <a:rPr lang="en-US" sz="1700">
                <a:highlight>
                  <a:srgbClr val="FFFFFF"/>
                </a:highlight>
                <a:latin typeface="Roboto"/>
                <a:ea typeface="Roboto"/>
                <a:cs typeface="Roboto"/>
                <a:sym typeface="Roboto"/>
              </a:rPr>
              <a:t>$3.25 billion for the </a:t>
            </a:r>
            <a:r>
              <a:rPr lang="en-US" sz="1700" u="sng">
                <a:solidFill>
                  <a:srgbClr val="19567B"/>
                </a:solidFill>
                <a:highlight>
                  <a:srgbClr val="FFFFFF"/>
                </a:highlight>
                <a:latin typeface="Roboto"/>
                <a:ea typeface="Roboto"/>
                <a:cs typeface="Roboto"/>
                <a:sym typeface="Roboto"/>
                <a:hlinkClick r:id="rId5">
                  <a:extLst>
                    <a:ext uri="{A12FA001-AC4F-418D-AE19-62706E023703}">
                      <ahyp:hlinkClr val="tx"/>
                    </a:ext>
                  </a:extLst>
                </a:hlinkClick>
              </a:rPr>
              <a:t>Conservation Stewardship Program</a:t>
            </a:r>
            <a:endParaRPr sz="1700" u="sng">
              <a:solidFill>
                <a:srgbClr val="19567B"/>
              </a:solidFill>
              <a:highlight>
                <a:srgbClr val="FFFFFF"/>
              </a:highlight>
              <a:latin typeface="Roboto"/>
              <a:ea typeface="Roboto"/>
              <a:cs typeface="Roboto"/>
              <a:sym typeface="Roboto"/>
            </a:endParaRPr>
          </a:p>
          <a:p>
            <a:pPr indent="0" lvl="0" marL="0" rtl="0" algn="l">
              <a:lnSpc>
                <a:spcPct val="100000"/>
              </a:lnSpc>
              <a:spcBef>
                <a:spcPts val="1200"/>
              </a:spcBef>
              <a:spcAft>
                <a:spcPts val="0"/>
              </a:spcAft>
              <a:buNone/>
            </a:pPr>
            <a:r>
              <a:rPr lang="en-US" sz="1700">
                <a:highlight>
                  <a:srgbClr val="FFFFFF"/>
                </a:highlight>
                <a:latin typeface="Roboto"/>
                <a:ea typeface="Roboto"/>
                <a:cs typeface="Roboto"/>
                <a:sym typeface="Roboto"/>
              </a:rPr>
              <a:t>$1.4 billion for the </a:t>
            </a:r>
            <a:r>
              <a:rPr lang="en-US" sz="1700" u="sng">
                <a:solidFill>
                  <a:srgbClr val="19567B"/>
                </a:solidFill>
                <a:highlight>
                  <a:srgbClr val="FFFFFF"/>
                </a:highlight>
                <a:latin typeface="Roboto"/>
                <a:ea typeface="Roboto"/>
                <a:cs typeface="Roboto"/>
                <a:sym typeface="Roboto"/>
                <a:hlinkClick r:id="rId6">
                  <a:extLst>
                    <a:ext uri="{A12FA001-AC4F-418D-AE19-62706E023703}">
                      <ahyp:hlinkClr val="tx"/>
                    </a:ext>
                  </a:extLst>
                </a:hlinkClick>
              </a:rPr>
              <a:t>Agricultural Conservation Easement Program</a:t>
            </a:r>
            <a:r>
              <a:rPr lang="en-US" sz="1700">
                <a:highlight>
                  <a:srgbClr val="FFFFFF"/>
                </a:highlight>
                <a:latin typeface="Roboto"/>
                <a:ea typeface="Roboto"/>
                <a:cs typeface="Roboto"/>
                <a:sym typeface="Roboto"/>
              </a:rPr>
              <a:t> </a:t>
            </a:r>
            <a:endParaRPr sz="1700">
              <a:highlight>
                <a:srgbClr val="FFFFFF"/>
              </a:highlight>
              <a:latin typeface="Roboto"/>
              <a:ea typeface="Roboto"/>
              <a:cs typeface="Roboto"/>
              <a:sym typeface="Roboto"/>
            </a:endParaRPr>
          </a:p>
          <a:p>
            <a:pPr indent="0" lvl="0" marL="0" rtl="0" algn="l">
              <a:lnSpc>
                <a:spcPct val="100000"/>
              </a:lnSpc>
              <a:spcBef>
                <a:spcPts val="1200"/>
              </a:spcBef>
              <a:spcAft>
                <a:spcPts val="0"/>
              </a:spcAft>
              <a:buNone/>
            </a:pPr>
            <a:r>
              <a:rPr lang="en-US" sz="1700">
                <a:highlight>
                  <a:srgbClr val="FFFFFF"/>
                </a:highlight>
                <a:latin typeface="Roboto"/>
                <a:ea typeface="Roboto"/>
                <a:cs typeface="Roboto"/>
                <a:sym typeface="Roboto"/>
              </a:rPr>
              <a:t>$1 billion for </a:t>
            </a:r>
            <a:r>
              <a:rPr lang="en-US" sz="1700" u="sng">
                <a:solidFill>
                  <a:srgbClr val="19567B"/>
                </a:solidFill>
                <a:highlight>
                  <a:srgbClr val="FFFFFF"/>
                </a:highlight>
                <a:latin typeface="Roboto"/>
                <a:ea typeface="Roboto"/>
                <a:cs typeface="Roboto"/>
                <a:sym typeface="Roboto"/>
                <a:hlinkClick r:id="rId7">
                  <a:extLst>
                    <a:ext uri="{A12FA001-AC4F-418D-AE19-62706E023703}">
                      <ahyp:hlinkClr val="tx"/>
                    </a:ext>
                  </a:extLst>
                </a:hlinkClick>
              </a:rPr>
              <a:t>Conservation Technical Assistance</a:t>
            </a:r>
            <a:endParaRPr sz="1700" u="sng">
              <a:solidFill>
                <a:srgbClr val="19567B"/>
              </a:solidFill>
              <a:highlight>
                <a:srgbClr val="FFFFFF"/>
              </a:highlight>
              <a:latin typeface="Roboto"/>
              <a:ea typeface="Roboto"/>
              <a:cs typeface="Roboto"/>
              <a:sym typeface="Roboto"/>
            </a:endParaRPr>
          </a:p>
          <a:p>
            <a:pPr indent="0" lvl="0" marL="0" rtl="0" algn="l">
              <a:lnSpc>
                <a:spcPct val="100000"/>
              </a:lnSpc>
              <a:spcBef>
                <a:spcPts val="1200"/>
              </a:spcBef>
              <a:spcAft>
                <a:spcPts val="0"/>
              </a:spcAft>
              <a:buNone/>
            </a:pPr>
            <a:r>
              <a:rPr lang="en-US" sz="1700">
                <a:highlight>
                  <a:srgbClr val="FFFFFF"/>
                </a:highlight>
                <a:latin typeface="Roboto"/>
                <a:ea typeface="Roboto"/>
                <a:cs typeface="Roboto"/>
                <a:sym typeface="Roboto"/>
              </a:rPr>
              <a:t>$300 million to measure, evaluate, quantify carbon sequestration and greenhouse gas emission reductions from conservation investments (</a:t>
            </a:r>
            <a:r>
              <a:rPr lang="en-US" sz="1700" u="sng">
                <a:solidFill>
                  <a:srgbClr val="19567B"/>
                </a:solidFill>
                <a:highlight>
                  <a:srgbClr val="FFFFFF"/>
                </a:highlight>
                <a:latin typeface="Roboto"/>
                <a:ea typeface="Roboto"/>
                <a:cs typeface="Roboto"/>
                <a:sym typeface="Roboto"/>
                <a:hlinkClick r:id="rId8">
                  <a:extLst>
                    <a:ext uri="{A12FA001-AC4F-418D-AE19-62706E023703}">
                      <ahyp:hlinkClr val="tx"/>
                    </a:ext>
                  </a:extLst>
                </a:hlinkClick>
              </a:rPr>
              <a:t>see fact sheet</a:t>
            </a:r>
            <a:r>
              <a:rPr lang="en-US" sz="1700">
                <a:highlight>
                  <a:srgbClr val="FFFFFF"/>
                </a:highlight>
                <a:latin typeface="Roboto"/>
                <a:ea typeface="Roboto"/>
                <a:cs typeface="Roboto"/>
                <a:sym typeface="Roboto"/>
              </a:rPr>
              <a:t>)</a:t>
            </a:r>
            <a:endParaRPr sz="1700">
              <a:highlight>
                <a:srgbClr val="FFFFFF"/>
              </a:highlight>
              <a:latin typeface="Roboto"/>
              <a:ea typeface="Roboto"/>
              <a:cs typeface="Roboto"/>
              <a:sym typeface="Roboto"/>
            </a:endParaRPr>
          </a:p>
          <a:p>
            <a:pPr indent="0" lvl="0" marL="0" rtl="0" algn="l">
              <a:spcBef>
                <a:spcPts val="1200"/>
              </a:spcBef>
              <a:spcAft>
                <a:spcPts val="0"/>
              </a:spcAft>
              <a:buNone/>
            </a:pPr>
            <a:r>
              <a:rPr lang="en-US"/>
              <a:t>Applications accepted year round</a:t>
            </a:r>
            <a:endParaRPr/>
          </a:p>
          <a:p>
            <a:pPr indent="0" lvl="0" marL="0" rtl="0" algn="l">
              <a:spcBef>
                <a:spcPts val="360"/>
              </a:spcBef>
              <a:spcAft>
                <a:spcPts val="0"/>
              </a:spcAft>
              <a:buNone/>
            </a:pPr>
            <a:r>
              <a:rPr lang="en-US" u="sng">
                <a:solidFill>
                  <a:schemeClr val="hlink"/>
                </a:solidFill>
                <a:hlinkClick r:id="rId9"/>
              </a:rPr>
              <a:t>Application ranking dates</a:t>
            </a:r>
            <a:r>
              <a:rPr lang="en-US"/>
              <a:t> by state</a:t>
            </a:r>
            <a:endParaRPr/>
          </a:p>
          <a:p>
            <a:pPr indent="0" lvl="0" marL="0" rtl="0" algn="l">
              <a:spcBef>
                <a:spcPts val="360"/>
              </a:spcBef>
              <a:spcAft>
                <a:spcPts val="0"/>
              </a:spcAft>
              <a:buNone/>
            </a:pPr>
            <a:r>
              <a:rPr lang="en-US">
                <a:highlight>
                  <a:srgbClr val="FFFF00"/>
                </a:highlight>
              </a:rPr>
              <a:t>Questions in Congress about whether same programs get more money through Farm Bill</a:t>
            </a:r>
            <a:endParaRPr>
              <a:highlight>
                <a:srgbClr val="FFFF00"/>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7"/>
          <p:cNvSpPr txBox="1"/>
          <p:nvPr>
            <p:ph type="title"/>
          </p:nvPr>
        </p:nvSpPr>
        <p:spPr>
          <a:xfrm>
            <a:off x="457200" y="519122"/>
            <a:ext cx="8229600" cy="816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Recent 5th Amendment Takings Case</a:t>
            </a:r>
            <a:endParaRPr/>
          </a:p>
        </p:txBody>
      </p:sp>
      <p:sp>
        <p:nvSpPr>
          <p:cNvPr id="121" name="Google Shape;121;p17"/>
          <p:cNvSpPr txBox="1"/>
          <p:nvPr>
            <p:ph idx="1" type="body"/>
          </p:nvPr>
        </p:nvSpPr>
        <p:spPr>
          <a:xfrm>
            <a:off x="457200" y="1336025"/>
            <a:ext cx="8229600" cy="4386300"/>
          </a:xfrm>
          <a:prstGeom prst="rect">
            <a:avLst/>
          </a:prstGeom>
        </p:spPr>
        <p:txBody>
          <a:bodyPr anchorCtr="0" anchor="t" bIns="45700" lIns="91425" spcFirstLastPara="1" rIns="91425" wrap="square" tIns="45700">
            <a:noAutofit/>
          </a:bodyPr>
          <a:lstStyle/>
          <a:p>
            <a:pPr indent="-342900" lvl="0" marL="457200" rtl="0" algn="l">
              <a:lnSpc>
                <a:spcPct val="75000"/>
              </a:lnSpc>
              <a:spcBef>
                <a:spcPts val="0"/>
              </a:spcBef>
              <a:spcAft>
                <a:spcPts val="0"/>
              </a:spcAft>
              <a:buSzPts val="1800"/>
              <a:buChar char="•"/>
            </a:pPr>
            <a:r>
              <a:rPr i="1" lang="en-US" sz="2300" u="sng">
                <a:solidFill>
                  <a:schemeClr val="hlink"/>
                </a:solidFill>
                <a:hlinkClick r:id="rId3"/>
              </a:rPr>
              <a:t>Ideker Farms, Inc., et al. v. United States of America</a:t>
            </a:r>
            <a:r>
              <a:rPr lang="en-US" sz="2300" u="sng">
                <a:solidFill>
                  <a:schemeClr val="hlink"/>
                </a:solidFill>
                <a:hlinkClick r:id="rId4"/>
              </a:rPr>
              <a:t>, Case No. 14-183L</a:t>
            </a:r>
            <a:r>
              <a:rPr lang="en-US" sz="3700"/>
              <a:t> </a:t>
            </a:r>
            <a:r>
              <a:rPr lang="en-US" sz="2200"/>
              <a:t>(Federal Circuit)</a:t>
            </a:r>
            <a:endParaRPr sz="2200"/>
          </a:p>
          <a:p>
            <a:pPr indent="-374650" lvl="0" marL="457200" rtl="0" algn="l">
              <a:spcBef>
                <a:spcPts val="0"/>
              </a:spcBef>
              <a:spcAft>
                <a:spcPts val="0"/>
              </a:spcAft>
              <a:buSzPts val="2300"/>
              <a:buChar char="•"/>
            </a:pPr>
            <a:r>
              <a:rPr lang="en-US" sz="2300"/>
              <a:t>1940’s Missouri River Bank Stabilization and Navigation Project (BSNP) opens up farmland (free from flooding)</a:t>
            </a:r>
            <a:endParaRPr sz="2300"/>
          </a:p>
          <a:p>
            <a:pPr indent="-374650" lvl="0" marL="457200" rtl="0" algn="l">
              <a:spcBef>
                <a:spcPts val="0"/>
              </a:spcBef>
              <a:spcAft>
                <a:spcPts val="0"/>
              </a:spcAft>
              <a:buSzPts val="2300"/>
              <a:buChar char="•"/>
            </a:pPr>
            <a:r>
              <a:rPr lang="en-US" sz="2300"/>
              <a:t>2004 Changes to BSNP to create habitat for listed species under Endangered Species Act causes periodic flooding to farmland (and elsewhere)</a:t>
            </a:r>
            <a:endParaRPr sz="2300"/>
          </a:p>
          <a:p>
            <a:pPr indent="-374650" lvl="0" marL="457200" rtl="0" algn="l">
              <a:spcBef>
                <a:spcPts val="0"/>
              </a:spcBef>
              <a:spcAft>
                <a:spcPts val="0"/>
              </a:spcAft>
              <a:buSzPts val="2300"/>
              <a:buChar char="•"/>
            </a:pPr>
            <a:r>
              <a:rPr lang="en-US" sz="2300"/>
              <a:t>Farmers (and others) file a takings claim against US for loss of crops and land devaluation due to flooding</a:t>
            </a:r>
            <a:endParaRPr sz="2300"/>
          </a:p>
          <a:p>
            <a:pPr indent="-374650" lvl="0" marL="457200" rtl="0" algn="l">
              <a:spcBef>
                <a:spcPts val="0"/>
              </a:spcBef>
              <a:spcAft>
                <a:spcPts val="0"/>
              </a:spcAft>
              <a:buSzPts val="2300"/>
              <a:buChar char="•"/>
            </a:pPr>
            <a:r>
              <a:rPr lang="en-US" sz="2300"/>
              <a:t>In general, the farmers are awarded compensation</a:t>
            </a:r>
            <a:endParaRPr sz="2300"/>
          </a:p>
          <a:p>
            <a:pPr indent="0" lvl="0" marL="0" rtl="0" algn="l">
              <a:spcBef>
                <a:spcPts val="360"/>
              </a:spcBef>
              <a:spcAft>
                <a:spcPts val="0"/>
              </a:spcAft>
              <a:buNone/>
            </a:pPr>
            <a:r>
              <a:t/>
            </a:r>
            <a:endParaRPr sz="800"/>
          </a:p>
          <a:p>
            <a:pPr indent="0" lvl="0" marL="0" rtl="0" algn="l">
              <a:spcBef>
                <a:spcPts val="360"/>
              </a:spcBef>
              <a:spcAft>
                <a:spcPts val="0"/>
              </a:spcAft>
              <a:buNone/>
            </a:pPr>
            <a:r>
              <a:rPr lang="en-US" sz="2300">
                <a:highlight>
                  <a:srgbClr val="FFFF00"/>
                </a:highlight>
              </a:rPr>
              <a:t>New case accepted to SCOTUS: </a:t>
            </a:r>
            <a:r>
              <a:rPr i="1" lang="en-US" sz="2050">
                <a:highlight>
                  <a:srgbClr val="FFFF00"/>
                </a:highlight>
                <a:latin typeface="Georgia"/>
                <a:ea typeface="Georgia"/>
                <a:cs typeface="Georgia"/>
                <a:sym typeface="Georgia"/>
              </a:rPr>
              <a:t>Richard Devillier v. Texas</a:t>
            </a:r>
            <a:endParaRPr i="1" sz="2050">
              <a:highlight>
                <a:srgbClr val="FFFF00"/>
              </a:highlight>
              <a:latin typeface="Georgia"/>
              <a:ea typeface="Georgia"/>
              <a:cs typeface="Georgia"/>
              <a:sym typeface="Georgia"/>
            </a:endParaRPr>
          </a:p>
          <a:p>
            <a:pPr indent="-358775" lvl="0" marL="457200" rtl="0" algn="l">
              <a:spcBef>
                <a:spcPts val="360"/>
              </a:spcBef>
              <a:spcAft>
                <a:spcPts val="0"/>
              </a:spcAft>
              <a:buSzPts val="2050"/>
              <a:buFont typeface="Georgia"/>
              <a:buChar char="•"/>
            </a:pPr>
            <a:r>
              <a:rPr lang="en-US" sz="2050">
                <a:highlight>
                  <a:srgbClr val="FFFF00"/>
                </a:highlight>
                <a:latin typeface="Georgia"/>
                <a:ea typeface="Georgia"/>
                <a:cs typeface="Georgia"/>
                <a:sym typeface="Georgia"/>
              </a:rPr>
              <a:t>May provide a broader look at this Court’s views on inverse condemnation exacerbated by climate change</a:t>
            </a:r>
            <a:endParaRPr sz="2050">
              <a:highlight>
                <a:srgbClr val="FFFF00"/>
              </a:highlight>
              <a:latin typeface="Georgia"/>
              <a:ea typeface="Georgia"/>
              <a:cs typeface="Georgia"/>
              <a:sym typeface="Georgia"/>
            </a:endParaRPr>
          </a:p>
          <a:p>
            <a:pPr indent="0" lvl="0" marL="0" rtl="0" algn="l">
              <a:spcBef>
                <a:spcPts val="360"/>
              </a:spcBef>
              <a:spcAft>
                <a:spcPts val="0"/>
              </a:spcAft>
              <a:buNone/>
            </a:pPr>
            <a:r>
              <a:t/>
            </a:r>
            <a:endParaRPr sz="23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2"/>
          <p:cNvSpPr txBox="1"/>
          <p:nvPr>
            <p:ph type="title"/>
          </p:nvPr>
        </p:nvSpPr>
        <p:spPr>
          <a:xfrm>
            <a:off x="457200" y="6583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Agricultural Conservation Easement Program (ACEP)</a:t>
            </a:r>
            <a:endParaRPr/>
          </a:p>
        </p:txBody>
      </p:sp>
      <p:sp>
        <p:nvSpPr>
          <p:cNvPr id="482" name="Google Shape;482;p62"/>
          <p:cNvSpPr txBox="1"/>
          <p:nvPr>
            <p:ph idx="1" type="body"/>
          </p:nvPr>
        </p:nvSpPr>
        <p:spPr>
          <a:xfrm>
            <a:off x="457200" y="1959425"/>
            <a:ext cx="8229600" cy="4166700"/>
          </a:xfrm>
          <a:prstGeom prst="rect">
            <a:avLst/>
          </a:prstGeom>
        </p:spPr>
        <p:txBody>
          <a:bodyPr anchorCtr="0" anchor="t" bIns="45700" lIns="91425" spcFirstLastPara="1" rIns="91425" wrap="square" tIns="45700">
            <a:noAutofit/>
          </a:bodyPr>
          <a:lstStyle/>
          <a:p>
            <a:pPr indent="-311150" lvl="0" marL="457200" rtl="0" algn="l">
              <a:lnSpc>
                <a:spcPct val="160000"/>
              </a:lnSpc>
              <a:spcBef>
                <a:spcPts val="1200"/>
              </a:spcBef>
              <a:spcAft>
                <a:spcPts val="0"/>
              </a:spcAft>
              <a:buSzPts val="1300"/>
              <a:buFont typeface="Roboto"/>
              <a:buChar char="●"/>
            </a:pPr>
            <a:r>
              <a:rPr b="1" lang="en-US" sz="1300">
                <a:highlight>
                  <a:srgbClr val="FFFFFF"/>
                </a:highlight>
                <a:latin typeface="Roboto"/>
                <a:ea typeface="Roboto"/>
                <a:cs typeface="Roboto"/>
                <a:sym typeface="Roboto"/>
              </a:rPr>
              <a:t>Appraisals for ALE</a:t>
            </a:r>
            <a:r>
              <a:rPr lang="en-US" sz="1300">
                <a:highlight>
                  <a:srgbClr val="FFFFFF"/>
                </a:highlight>
                <a:latin typeface="Roboto"/>
                <a:ea typeface="Roboto"/>
                <a:cs typeface="Roboto"/>
                <a:sym typeface="Roboto"/>
              </a:rPr>
              <a:t>: The threshold for national review of ALE appraisals is now $3 million, raised from $1 million to account for higher land values.  </a:t>
            </a:r>
            <a:endParaRPr sz="1300">
              <a:highlight>
                <a:srgbClr val="FFFFFF"/>
              </a:highlight>
              <a:latin typeface="Roboto"/>
              <a:ea typeface="Roboto"/>
              <a:cs typeface="Roboto"/>
              <a:sym typeface="Roboto"/>
            </a:endParaRPr>
          </a:p>
          <a:p>
            <a:pPr indent="-311150" lvl="0" marL="596900" rtl="0" algn="l">
              <a:lnSpc>
                <a:spcPct val="160000"/>
              </a:lnSpc>
              <a:spcBef>
                <a:spcPts val="0"/>
              </a:spcBef>
              <a:spcAft>
                <a:spcPts val="0"/>
              </a:spcAft>
              <a:buSzPts val="1300"/>
              <a:buFont typeface="Roboto"/>
              <a:buChar char="●"/>
            </a:pPr>
            <a:r>
              <a:rPr b="1" lang="en-US" sz="1300">
                <a:highlight>
                  <a:srgbClr val="FFFFFF"/>
                </a:highlight>
                <a:latin typeface="Roboto"/>
                <a:ea typeface="Roboto"/>
                <a:cs typeface="Roboto"/>
                <a:sym typeface="Roboto"/>
              </a:rPr>
              <a:t>Land Surveys for WRE</a:t>
            </a:r>
            <a:r>
              <a:rPr lang="en-US" sz="1300">
                <a:highlight>
                  <a:srgbClr val="FFFFFF"/>
                </a:highlight>
                <a:latin typeface="Roboto"/>
                <a:ea typeface="Roboto"/>
                <a:cs typeface="Roboto"/>
                <a:sym typeface="Roboto"/>
              </a:rPr>
              <a:t>: NRCS plans to encourage procurement of land surveys earlier in the acquisition timeline, such as when an application has been tentatively selected for a WRE. Simplifies review of surveys. </a:t>
            </a:r>
            <a:endParaRPr sz="1300">
              <a:highlight>
                <a:srgbClr val="FFFFFF"/>
              </a:highlight>
              <a:latin typeface="Roboto"/>
              <a:ea typeface="Roboto"/>
              <a:cs typeface="Roboto"/>
              <a:sym typeface="Roboto"/>
            </a:endParaRPr>
          </a:p>
          <a:p>
            <a:pPr indent="-311150" lvl="0" marL="596900" rtl="0" algn="l">
              <a:lnSpc>
                <a:spcPct val="160000"/>
              </a:lnSpc>
              <a:spcBef>
                <a:spcPts val="0"/>
              </a:spcBef>
              <a:spcAft>
                <a:spcPts val="0"/>
              </a:spcAft>
              <a:buSzPts val="1300"/>
              <a:buFont typeface="Roboto"/>
              <a:buChar char="●"/>
            </a:pPr>
            <a:r>
              <a:rPr b="1" lang="en-US" sz="1300">
                <a:highlight>
                  <a:srgbClr val="FFFFFF"/>
                </a:highlight>
                <a:latin typeface="Roboto"/>
                <a:ea typeface="Roboto"/>
                <a:cs typeface="Roboto"/>
                <a:sym typeface="Roboto"/>
              </a:rPr>
              <a:t>Certification of Entities for ALE</a:t>
            </a:r>
            <a:r>
              <a:rPr lang="en-US" sz="1300">
                <a:highlight>
                  <a:srgbClr val="FFFFFF"/>
                </a:highlight>
                <a:latin typeface="Roboto"/>
                <a:ea typeface="Roboto"/>
                <a:cs typeface="Roboto"/>
                <a:sym typeface="Roboto"/>
              </a:rPr>
              <a:t>: For ALE, NRCS works with eligible entities, such as American Indian tribes, state and local governments (e.g. Soil and Water Conservation Districts)  and non-governmental organizations (e.g. land trusts), to conserve prime farmland and at-risk grasslands. Puts more players in the marketplace.</a:t>
            </a:r>
            <a:endParaRPr sz="1300">
              <a:highlight>
                <a:srgbClr val="FFFFFF"/>
              </a:highlight>
              <a:latin typeface="Roboto"/>
              <a:ea typeface="Roboto"/>
              <a:cs typeface="Roboto"/>
              <a:sym typeface="Roboto"/>
            </a:endParaRPr>
          </a:p>
          <a:p>
            <a:pPr indent="-254000" lvl="0" marL="457200" rtl="0" algn="l">
              <a:spcBef>
                <a:spcPts val="360"/>
              </a:spcBef>
              <a:spcAft>
                <a:spcPts val="0"/>
              </a:spcAft>
              <a:buSzPts val="400"/>
              <a:buFont typeface="Roboto"/>
              <a:buChar char="●"/>
            </a:pPr>
            <a:r>
              <a:rPr lang="en-US" sz="1500" u="sng">
                <a:solidFill>
                  <a:schemeClr val="hlink"/>
                </a:solidFill>
                <a:hlinkClick r:id="rId3"/>
              </a:rPr>
              <a:t>https://www.nrcs.usda.gov/news/usda-unveils-efforts-to-streamline-agricultural-conservation-easement-program</a:t>
            </a:r>
            <a:endParaRPr sz="400">
              <a:highlight>
                <a:srgbClr val="FFFFFF"/>
              </a:highlight>
              <a:latin typeface="Roboto"/>
              <a:ea typeface="Roboto"/>
              <a:cs typeface="Roboto"/>
              <a:sym typeface="Roboto"/>
            </a:endParaRPr>
          </a:p>
          <a:p>
            <a:pPr indent="0" lvl="0" marL="0" rtl="0" algn="l">
              <a:lnSpc>
                <a:spcPct val="160000"/>
              </a:lnSpc>
              <a:spcBef>
                <a:spcPts val="1200"/>
              </a:spcBef>
              <a:spcAft>
                <a:spcPts val="0"/>
              </a:spcAft>
              <a:buNone/>
            </a:pPr>
            <a:r>
              <a:rPr lang="en-US" sz="1400" u="sng">
                <a:solidFill>
                  <a:schemeClr val="hlink"/>
                </a:solidFill>
                <a:highlight>
                  <a:srgbClr val="FFFF00"/>
                </a:highlight>
                <a:latin typeface="Roboto"/>
                <a:ea typeface="Roboto"/>
                <a:cs typeface="Roboto"/>
                <a:sym typeface="Roboto"/>
                <a:hlinkClick r:id="rId4"/>
              </a:rPr>
              <a:t>SAT Article</a:t>
            </a:r>
            <a:r>
              <a:rPr lang="en-US" sz="1400">
                <a:highlight>
                  <a:srgbClr val="FFFF00"/>
                </a:highlight>
                <a:latin typeface="Roboto"/>
                <a:ea typeface="Roboto"/>
                <a:cs typeface="Roboto"/>
                <a:sym typeface="Roboto"/>
              </a:rPr>
              <a:t> on relationship between farm succession planning and protecting land with a conservation easement</a:t>
            </a:r>
            <a:endParaRPr sz="1400">
              <a:highlight>
                <a:srgbClr val="FFFF00"/>
              </a:highlight>
              <a:latin typeface="Roboto"/>
              <a:ea typeface="Roboto"/>
              <a:cs typeface="Roboto"/>
              <a:sym typeface="Roboto"/>
            </a:endParaRPr>
          </a:p>
          <a:p>
            <a:pPr indent="0" lvl="0" marL="0" rtl="0" algn="l">
              <a:spcBef>
                <a:spcPts val="120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63"/>
          <p:cNvSpPr txBox="1"/>
          <p:nvPr>
            <p:ph type="title"/>
          </p:nvPr>
        </p:nvSpPr>
        <p:spPr>
          <a:xfrm>
            <a:off x="457200" y="7161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THANKS FOR INVITING ME!</a:t>
            </a:r>
            <a:endParaRPr/>
          </a:p>
        </p:txBody>
      </p:sp>
      <p:sp>
        <p:nvSpPr>
          <p:cNvPr id="488" name="Google Shape;488;p63"/>
          <p:cNvSpPr txBox="1"/>
          <p:nvPr>
            <p:ph idx="1" type="body"/>
          </p:nvPr>
        </p:nvSpPr>
        <p:spPr>
          <a:xfrm>
            <a:off x="457200" y="2102750"/>
            <a:ext cx="8229600" cy="31035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2400"/>
              <a:buNone/>
            </a:pPr>
            <a:r>
              <a:rPr lang="en-US"/>
              <a:t>Robert </a:t>
            </a:r>
            <a:r>
              <a:rPr lang="en-US" u="sng"/>
              <a:t>Andrew</a:t>
            </a:r>
            <a:r>
              <a:rPr lang="en-US"/>
              <a:t> Branan</a:t>
            </a:r>
            <a:endParaRPr/>
          </a:p>
          <a:p>
            <a:pPr indent="0" lvl="0" marL="0" rtl="0" algn="r">
              <a:spcBef>
                <a:spcPts val="480"/>
              </a:spcBef>
              <a:spcAft>
                <a:spcPts val="0"/>
              </a:spcAft>
              <a:buClr>
                <a:schemeClr val="dk1"/>
              </a:buClr>
              <a:buSzPts val="2400"/>
              <a:buNone/>
            </a:pPr>
            <a:r>
              <a:rPr lang="en-US"/>
              <a:t> Associate Extension Professor</a:t>
            </a:r>
            <a:endParaRPr/>
          </a:p>
          <a:p>
            <a:pPr indent="0" lvl="0" marL="0" rtl="0" algn="r">
              <a:spcBef>
                <a:spcPts val="480"/>
              </a:spcBef>
              <a:spcAft>
                <a:spcPts val="0"/>
              </a:spcAft>
              <a:buClr>
                <a:schemeClr val="dk1"/>
              </a:buClr>
              <a:buSzPts val="2400"/>
              <a:buNone/>
            </a:pPr>
            <a:r>
              <a:rPr lang="en-US"/>
              <a:t>Department of </a:t>
            </a:r>
            <a:endParaRPr/>
          </a:p>
          <a:p>
            <a:pPr indent="0" lvl="0" marL="0" rtl="0" algn="r">
              <a:spcBef>
                <a:spcPts val="480"/>
              </a:spcBef>
              <a:spcAft>
                <a:spcPts val="0"/>
              </a:spcAft>
              <a:buClr>
                <a:schemeClr val="dk1"/>
              </a:buClr>
              <a:buSzPts val="2400"/>
              <a:buNone/>
            </a:pPr>
            <a:r>
              <a:rPr lang="en-US"/>
              <a:t>Agriculture and Resource Economics</a:t>
            </a:r>
            <a:endParaRPr/>
          </a:p>
          <a:p>
            <a:pPr indent="0" lvl="0" marL="0" rtl="0" algn="r">
              <a:spcBef>
                <a:spcPts val="480"/>
              </a:spcBef>
              <a:spcAft>
                <a:spcPts val="0"/>
              </a:spcAft>
              <a:buClr>
                <a:schemeClr val="dk1"/>
              </a:buClr>
              <a:buSzPts val="2400"/>
              <a:buNone/>
            </a:pPr>
            <a:r>
              <a:rPr lang="en-US"/>
              <a:t>North Carolina State University</a:t>
            </a:r>
            <a:endParaRPr/>
          </a:p>
          <a:p>
            <a:pPr indent="0" lvl="0" marL="0" rtl="0" algn="r">
              <a:spcBef>
                <a:spcPts val="480"/>
              </a:spcBef>
              <a:spcAft>
                <a:spcPts val="0"/>
              </a:spcAft>
              <a:buClr>
                <a:schemeClr val="dk1"/>
              </a:buClr>
              <a:buSzPts val="2400"/>
              <a:buNone/>
            </a:pPr>
            <a:r>
              <a:rPr lang="en-US" u="sng">
                <a:solidFill>
                  <a:schemeClr val="hlink"/>
                </a:solidFill>
                <a:hlinkClick r:id="rId3"/>
              </a:rPr>
              <a:t>rabrana2@ncsu.edu</a:t>
            </a:r>
            <a:endParaRPr/>
          </a:p>
          <a:p>
            <a:pPr indent="0" lvl="0" marL="0" rtl="0" algn="ctr">
              <a:spcBef>
                <a:spcPts val="480"/>
              </a:spcBef>
              <a:spcAft>
                <a:spcPts val="0"/>
              </a:spcAft>
              <a:buClr>
                <a:schemeClr val="dk1"/>
              </a:buClr>
              <a:buSzPts val="2400"/>
              <a:buNone/>
            </a:pPr>
            <a:r>
              <a:t/>
            </a:r>
            <a:endParaRPr/>
          </a:p>
          <a:p>
            <a:pPr indent="0" lvl="0" marL="0" rtl="0" algn="r">
              <a:spcBef>
                <a:spcPts val="480"/>
              </a:spcBef>
              <a:spcAft>
                <a:spcPts val="0"/>
              </a:spcAft>
              <a:buClr>
                <a:schemeClr val="dk1"/>
              </a:buClr>
              <a:buSzPts val="2400"/>
              <a:buNone/>
            </a:pPr>
            <a:r>
              <a:t/>
            </a:r>
            <a:endParaRPr/>
          </a:p>
        </p:txBody>
      </p:sp>
      <p:pic>
        <p:nvPicPr>
          <p:cNvPr id="489" name="Google Shape;489;p63"/>
          <p:cNvPicPr preferRelativeResize="0"/>
          <p:nvPr/>
        </p:nvPicPr>
        <p:blipFill>
          <a:blip r:embed="rId4">
            <a:alphaModFix/>
          </a:blip>
          <a:stretch>
            <a:fillRect/>
          </a:stretch>
        </p:blipFill>
        <p:spPr>
          <a:xfrm>
            <a:off x="211899" y="1968424"/>
            <a:ext cx="2960750" cy="2806950"/>
          </a:xfrm>
          <a:prstGeom prst="rect">
            <a:avLst/>
          </a:prstGeom>
          <a:noFill/>
          <a:ln>
            <a:noFill/>
          </a:ln>
        </p:spPr>
      </p:pic>
      <p:pic>
        <p:nvPicPr>
          <p:cNvPr id="490" name="Google Shape;490;p63" title="LOGO.SARE.jpg"/>
          <p:cNvPicPr preferRelativeResize="0"/>
          <p:nvPr/>
        </p:nvPicPr>
        <p:blipFill>
          <a:blip r:embed="rId5">
            <a:alphaModFix/>
          </a:blip>
          <a:stretch>
            <a:fillRect/>
          </a:stretch>
        </p:blipFill>
        <p:spPr>
          <a:xfrm>
            <a:off x="7164575" y="4676401"/>
            <a:ext cx="1522225" cy="1037375"/>
          </a:xfrm>
          <a:prstGeom prst="rect">
            <a:avLst/>
          </a:prstGeom>
          <a:noFill/>
          <a:ln>
            <a:noFill/>
          </a:ln>
        </p:spPr>
      </p:pic>
      <p:sp>
        <p:nvSpPr>
          <p:cNvPr id="491" name="Google Shape;491;p63"/>
          <p:cNvSpPr txBox="1"/>
          <p:nvPr/>
        </p:nvSpPr>
        <p:spPr>
          <a:xfrm>
            <a:off x="6123300" y="5646822"/>
            <a:ext cx="2563500" cy="688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800">
                <a:solidFill>
                  <a:srgbClr val="000000"/>
                </a:solidFill>
              </a:rPr>
              <a:t>This presentation and materials research, development and delivery are supported by the Sustainable Agriculture and Resource Education Professional Development Program Land Summit Professional Development grant (Award #531905)</a:t>
            </a:r>
            <a:endParaRPr sz="8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457200" y="603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i="1" lang="en-US"/>
              <a:t>West Virginia v. EPA</a:t>
            </a:r>
            <a:r>
              <a:rPr lang="en-US"/>
              <a:t>, No. 20–1530 </a:t>
            </a:r>
            <a:endParaRPr/>
          </a:p>
          <a:p>
            <a:pPr indent="0" lvl="0" marL="0" rtl="0" algn="ctr">
              <a:spcBef>
                <a:spcPts val="0"/>
              </a:spcBef>
              <a:spcAft>
                <a:spcPts val="0"/>
              </a:spcAft>
              <a:buNone/>
            </a:pPr>
            <a:r>
              <a:rPr lang="en-US"/>
              <a:t>(June 30, 2022)</a:t>
            </a:r>
            <a:endParaRPr/>
          </a:p>
        </p:txBody>
      </p:sp>
      <p:sp>
        <p:nvSpPr>
          <p:cNvPr id="128" name="Google Shape;128;p18"/>
          <p:cNvSpPr txBox="1"/>
          <p:nvPr>
            <p:ph idx="1" type="body"/>
          </p:nvPr>
        </p:nvSpPr>
        <p:spPr>
          <a:xfrm>
            <a:off x="330750" y="1819075"/>
            <a:ext cx="8463000" cy="4789500"/>
          </a:xfrm>
          <a:prstGeom prst="rect">
            <a:avLst/>
          </a:prstGeom>
        </p:spPr>
        <p:txBody>
          <a:bodyPr anchorCtr="0" anchor="t" bIns="45700" lIns="91425" spcFirstLastPara="1" rIns="91425" wrap="square" tIns="45700">
            <a:normAutofit fontScale="85000" lnSpcReduction="20000"/>
          </a:bodyPr>
          <a:lstStyle/>
          <a:p>
            <a:pPr indent="-325755" lvl="0" marL="457200" rtl="0" algn="l">
              <a:spcBef>
                <a:spcPts val="360"/>
              </a:spcBef>
              <a:spcAft>
                <a:spcPts val="0"/>
              </a:spcAft>
              <a:buSzPct val="75000"/>
              <a:buChar char="•"/>
            </a:pPr>
            <a:r>
              <a:rPr lang="en-US"/>
              <a:t>6-3 conservative majority limits Environmental Protection Agency’s authority to regulate carbon emissions under Clean Air Act</a:t>
            </a:r>
            <a:endParaRPr/>
          </a:p>
          <a:p>
            <a:pPr indent="-325755" lvl="0" marL="457200" rtl="0" algn="l">
              <a:spcBef>
                <a:spcPts val="0"/>
              </a:spcBef>
              <a:spcAft>
                <a:spcPts val="0"/>
              </a:spcAft>
              <a:buSzPct val="75000"/>
              <a:buChar char="•"/>
            </a:pPr>
            <a:r>
              <a:rPr lang="en-US">
                <a:highlight>
                  <a:schemeClr val="lt1"/>
                </a:highlight>
              </a:rPr>
              <a:t>Ruled that limitations imposed on utilities from the Obama-era “Clean Power Plan” lacked a clear mandate from Congress</a:t>
            </a:r>
            <a:endParaRPr>
              <a:highlight>
                <a:schemeClr val="lt1"/>
              </a:highlight>
            </a:endParaRPr>
          </a:p>
          <a:p>
            <a:pPr indent="-325755" lvl="1" marL="914400" rtl="0" algn="l">
              <a:spcBef>
                <a:spcPts val="0"/>
              </a:spcBef>
              <a:spcAft>
                <a:spcPts val="0"/>
              </a:spcAft>
              <a:buSzPct val="75000"/>
              <a:buChar char="–"/>
            </a:pPr>
            <a:r>
              <a:rPr lang="en-US">
                <a:highlight>
                  <a:srgbClr val="FFFF00"/>
                </a:highlight>
              </a:rPr>
              <a:t>Court embraces the </a:t>
            </a:r>
            <a:r>
              <a:rPr b="1" lang="en-US">
                <a:highlight>
                  <a:srgbClr val="FFFF00"/>
                </a:highlight>
              </a:rPr>
              <a:t>“major questions doctrine”</a:t>
            </a:r>
            <a:r>
              <a:rPr lang="en-US">
                <a:highlight>
                  <a:srgbClr val="FFFF00"/>
                </a:highlight>
              </a:rPr>
              <a:t>: issues of “vast economic and political significance” must be clearly mandated by Congress</a:t>
            </a:r>
            <a:endParaRPr>
              <a:highlight>
                <a:srgbClr val="FFFF00"/>
              </a:highlight>
            </a:endParaRPr>
          </a:p>
          <a:p>
            <a:pPr indent="-325755" lvl="2" marL="1371600" rtl="0" algn="l">
              <a:spcBef>
                <a:spcPts val="0"/>
              </a:spcBef>
              <a:spcAft>
                <a:spcPts val="0"/>
              </a:spcAft>
              <a:buSzPct val="100000"/>
              <a:buChar char="•"/>
            </a:pPr>
            <a:r>
              <a:rPr lang="en-US">
                <a:highlight>
                  <a:schemeClr val="lt1"/>
                </a:highlight>
              </a:rPr>
              <a:t>an exception to the </a:t>
            </a:r>
            <a:r>
              <a:rPr b="1" i="1" lang="en-US">
                <a:highlight>
                  <a:schemeClr val="lt1"/>
                </a:highlight>
              </a:rPr>
              <a:t>Chevron deference</a:t>
            </a:r>
            <a:r>
              <a:rPr lang="en-US">
                <a:highlight>
                  <a:schemeClr val="lt1"/>
                </a:highlight>
              </a:rPr>
              <a:t> doctrine </a:t>
            </a:r>
            <a:endParaRPr>
              <a:highlight>
                <a:schemeClr val="lt1"/>
              </a:highlight>
            </a:endParaRPr>
          </a:p>
          <a:p>
            <a:pPr indent="-325755" lvl="2" marL="1371600" rtl="0" algn="l">
              <a:spcBef>
                <a:spcPts val="0"/>
              </a:spcBef>
              <a:spcAft>
                <a:spcPts val="0"/>
              </a:spcAft>
              <a:buSzPct val="100000"/>
              <a:buChar char="•"/>
            </a:pPr>
            <a:r>
              <a:rPr lang="en-US">
                <a:highlight>
                  <a:schemeClr val="lt1"/>
                </a:highlight>
              </a:rPr>
              <a:t>Reflects a general conservative suspicion of the administrative state making regulatory policy</a:t>
            </a:r>
            <a:endParaRPr>
              <a:highlight>
                <a:schemeClr val="lt1"/>
              </a:highlight>
            </a:endParaRPr>
          </a:p>
          <a:p>
            <a:pPr indent="-325755" lvl="1" marL="914400" rtl="0" algn="l">
              <a:spcBef>
                <a:spcPts val="0"/>
              </a:spcBef>
              <a:spcAft>
                <a:spcPts val="0"/>
              </a:spcAft>
              <a:buSzPct val="75000"/>
              <a:buChar char="–"/>
            </a:pPr>
            <a:r>
              <a:rPr lang="en-US">
                <a:highlight>
                  <a:schemeClr val="lt1"/>
                </a:highlight>
              </a:rPr>
              <a:t>SCOTUS majority now decides what is a major question and what is not</a:t>
            </a:r>
            <a:endParaRPr>
              <a:highlight>
                <a:schemeClr val="lt1"/>
              </a:highlight>
            </a:endParaRPr>
          </a:p>
          <a:p>
            <a:pPr indent="-325755" lvl="0" marL="457200" rtl="0" algn="l">
              <a:spcBef>
                <a:spcPts val="0"/>
              </a:spcBef>
              <a:spcAft>
                <a:spcPts val="0"/>
              </a:spcAft>
              <a:buSzPct val="75000"/>
              <a:buChar char="•"/>
            </a:pPr>
            <a:r>
              <a:rPr lang="en-US">
                <a:highlight>
                  <a:schemeClr val="lt1"/>
                </a:highlight>
              </a:rPr>
              <a:t>Congress responds in </a:t>
            </a:r>
            <a:r>
              <a:rPr b="1" lang="en-US">
                <a:highlight>
                  <a:schemeClr val="lt1"/>
                </a:highlight>
              </a:rPr>
              <a:t>Inflation Reduction Act</a:t>
            </a:r>
            <a:r>
              <a:rPr lang="en-US">
                <a:highlight>
                  <a:schemeClr val="lt1"/>
                </a:highlight>
              </a:rPr>
              <a:t>, amends Clear Air Act to state that carbon dioxide is a pollutant under CAA</a:t>
            </a:r>
            <a:endParaRPr>
              <a:highlight>
                <a:schemeClr val="lt1"/>
              </a:highlight>
            </a:endParaRPr>
          </a:p>
          <a:p>
            <a:pPr indent="-325755" lvl="1" marL="914400" rtl="0" algn="l">
              <a:spcBef>
                <a:spcPts val="0"/>
              </a:spcBef>
              <a:spcAft>
                <a:spcPts val="0"/>
              </a:spcAft>
              <a:buSzPct val="75000"/>
              <a:buChar char="–"/>
            </a:pPr>
            <a:r>
              <a:rPr lang="en-US">
                <a:highlight>
                  <a:schemeClr val="lt1"/>
                </a:highlight>
              </a:rPr>
              <a:t>clearly signals Congressional policy to move away from fossil fuels</a:t>
            </a:r>
            <a:endParaRPr>
              <a:highlight>
                <a:schemeClr val="lt1"/>
              </a:highlight>
            </a:endParaRPr>
          </a:p>
          <a:p>
            <a:pPr indent="-325755" lvl="1" marL="914400" rtl="0" algn="l">
              <a:spcBef>
                <a:spcPts val="0"/>
              </a:spcBef>
              <a:spcAft>
                <a:spcPts val="0"/>
              </a:spcAft>
              <a:buSzPct val="75000"/>
              <a:buChar char="–"/>
            </a:pPr>
            <a:r>
              <a:rPr lang="en-US">
                <a:highlight>
                  <a:schemeClr val="lt1"/>
                </a:highlight>
              </a:rPr>
              <a:t>However, IRA did not directly address the regulatory power over stationary sources at issue in </a:t>
            </a:r>
            <a:r>
              <a:rPr i="1" lang="en-US">
                <a:highlight>
                  <a:schemeClr val="lt1"/>
                </a:highlight>
              </a:rPr>
              <a:t>West Virginia v EPA</a:t>
            </a:r>
            <a:endParaRPr i="1">
              <a:highlight>
                <a:schemeClr val="lt1"/>
              </a:highlight>
            </a:endParaRPr>
          </a:p>
          <a:p>
            <a:pPr indent="0" lvl="0" marL="0" rtl="0" algn="l">
              <a:spcBef>
                <a:spcPts val="36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9"/>
          <p:cNvSpPr txBox="1"/>
          <p:nvPr>
            <p:ph type="title"/>
          </p:nvPr>
        </p:nvSpPr>
        <p:spPr>
          <a:xfrm>
            <a:off x="0" y="645125"/>
            <a:ext cx="91440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speaking of </a:t>
            </a:r>
            <a:r>
              <a:rPr i="1" lang="en-US"/>
              <a:t>Chevron Deference</a:t>
            </a:r>
            <a:r>
              <a:rPr lang="en-US"/>
              <a:t> doctrine</a:t>
            </a:r>
            <a:endParaRPr/>
          </a:p>
          <a:p>
            <a:pPr indent="0" lvl="0" marL="0" rtl="0" algn="ctr">
              <a:spcBef>
                <a:spcPts val="0"/>
              </a:spcBef>
              <a:spcAft>
                <a:spcPts val="0"/>
              </a:spcAft>
              <a:buNone/>
            </a:pPr>
            <a:r>
              <a:t/>
            </a:r>
            <a:endParaRPr i="1"/>
          </a:p>
        </p:txBody>
      </p:sp>
      <p:sp>
        <p:nvSpPr>
          <p:cNvPr id="135" name="Google Shape;135;p19"/>
          <p:cNvSpPr txBox="1"/>
          <p:nvPr>
            <p:ph idx="1" type="body"/>
          </p:nvPr>
        </p:nvSpPr>
        <p:spPr>
          <a:xfrm>
            <a:off x="457200" y="1571800"/>
            <a:ext cx="8229600" cy="4773300"/>
          </a:xfrm>
          <a:prstGeom prst="rect">
            <a:avLst/>
          </a:prstGeom>
        </p:spPr>
        <p:txBody>
          <a:bodyPr anchorCtr="0" anchor="t" bIns="45700" lIns="91425" spcFirstLastPara="1" rIns="91425" wrap="square" tIns="45700">
            <a:normAutofit/>
          </a:bodyPr>
          <a:lstStyle/>
          <a:p>
            <a:pPr indent="-355600" lvl="0" marL="457200" rtl="0" algn="l">
              <a:spcBef>
                <a:spcPts val="360"/>
              </a:spcBef>
              <a:spcAft>
                <a:spcPts val="0"/>
              </a:spcAft>
              <a:buSzPts val="2000"/>
              <a:buChar char="•"/>
            </a:pPr>
            <a:r>
              <a:rPr lang="en-US" sz="2000">
                <a:highlight>
                  <a:schemeClr val="lt1"/>
                </a:highlight>
              </a:rPr>
              <a:t>From Chevron v NRDC, </a:t>
            </a:r>
            <a:r>
              <a:rPr lang="en-US" sz="2000">
                <a:solidFill>
                  <a:srgbClr val="4D5156"/>
                </a:solidFill>
                <a:highlight>
                  <a:schemeClr val="lt1"/>
                </a:highlight>
                <a:latin typeface="Roboto"/>
                <a:ea typeface="Roboto"/>
                <a:cs typeface="Roboto"/>
                <a:sym typeface="Roboto"/>
              </a:rPr>
              <a:t>467 U.S. 837 [1984])</a:t>
            </a:r>
            <a:r>
              <a:rPr lang="en-US" sz="2000">
                <a:highlight>
                  <a:schemeClr val="lt1"/>
                </a:highlight>
              </a:rPr>
              <a:t>, which defers to agency authority to interpret “vague” statutes with a “reasonable” interpretation</a:t>
            </a:r>
            <a:endParaRPr b="1" i="1" sz="2000"/>
          </a:p>
          <a:p>
            <a:pPr indent="-355600" lvl="0" marL="457200" rtl="0" algn="l">
              <a:spcBef>
                <a:spcPts val="0"/>
              </a:spcBef>
              <a:spcAft>
                <a:spcPts val="0"/>
              </a:spcAft>
              <a:buSzPts val="2000"/>
              <a:buChar char="•"/>
            </a:pPr>
            <a:r>
              <a:rPr b="1" i="1" lang="en-US" sz="2000"/>
              <a:t>Loper Bright Enterprises, Inc. v. Gina Raimondo</a:t>
            </a:r>
            <a:endParaRPr b="1" i="1" sz="2000"/>
          </a:p>
          <a:p>
            <a:pPr indent="-355600" lvl="1" marL="914400" rtl="0" algn="l">
              <a:spcBef>
                <a:spcPts val="0"/>
              </a:spcBef>
              <a:spcAft>
                <a:spcPts val="0"/>
              </a:spcAft>
              <a:buSzPts val="2000"/>
              <a:buChar char="–"/>
            </a:pPr>
            <a:r>
              <a:rPr lang="en-US" sz="2000"/>
              <a:t>Federal statute at issue: </a:t>
            </a:r>
            <a:r>
              <a:rPr lang="en-US" sz="2000">
                <a:solidFill>
                  <a:srgbClr val="0C0C0C"/>
                </a:solidFill>
                <a:highlight>
                  <a:srgbClr val="FFFFFF"/>
                </a:highlight>
              </a:rPr>
              <a:t>Magnuson-Stevens Act</a:t>
            </a:r>
            <a:endParaRPr sz="2000">
              <a:solidFill>
                <a:srgbClr val="0C0C0C"/>
              </a:solidFill>
              <a:highlight>
                <a:srgbClr val="FFFFFF"/>
              </a:highlight>
            </a:endParaRPr>
          </a:p>
          <a:p>
            <a:pPr indent="-355600" lvl="1" marL="914400" rtl="0" algn="l">
              <a:spcBef>
                <a:spcPts val="0"/>
              </a:spcBef>
              <a:spcAft>
                <a:spcPts val="0"/>
              </a:spcAft>
              <a:buSzPts val="2000"/>
              <a:buChar char="–"/>
            </a:pPr>
            <a:r>
              <a:rPr lang="en-US" sz="2000">
                <a:solidFill>
                  <a:srgbClr val="0C0C0C"/>
                </a:solidFill>
                <a:highlight>
                  <a:srgbClr val="FFFFFF"/>
                </a:highlight>
              </a:rPr>
              <a:t>Authorizes the Secretary of Commerce and the National Marine Fisheries Service the power to “implement a comprehensive fishery management program.”</a:t>
            </a:r>
            <a:endParaRPr sz="2000">
              <a:solidFill>
                <a:srgbClr val="0C0C0C"/>
              </a:solidFill>
              <a:highlight>
                <a:srgbClr val="FFFFFF"/>
              </a:highlight>
            </a:endParaRPr>
          </a:p>
          <a:p>
            <a:pPr indent="-355600" lvl="1" marL="914400" rtl="0" algn="l">
              <a:spcBef>
                <a:spcPts val="0"/>
              </a:spcBef>
              <a:spcAft>
                <a:spcPts val="0"/>
              </a:spcAft>
              <a:buClr>
                <a:srgbClr val="0C0C0C"/>
              </a:buClr>
              <a:buSzPts val="2000"/>
              <a:buChar char="–"/>
            </a:pPr>
            <a:r>
              <a:rPr lang="en-US" sz="2000">
                <a:solidFill>
                  <a:srgbClr val="0C0C0C"/>
                </a:solidFill>
                <a:highlight>
                  <a:srgbClr val="FFFFFF"/>
                </a:highlight>
              </a:rPr>
              <a:t>Fishery plan may require the boat to host an observer to ensure compliance</a:t>
            </a:r>
            <a:endParaRPr sz="2000">
              <a:solidFill>
                <a:srgbClr val="0C0C0C"/>
              </a:solidFill>
              <a:highlight>
                <a:srgbClr val="FFFFFF"/>
              </a:highlight>
            </a:endParaRPr>
          </a:p>
          <a:p>
            <a:pPr indent="-355600" lvl="1" marL="914400" rtl="0" algn="l">
              <a:spcBef>
                <a:spcPts val="0"/>
              </a:spcBef>
              <a:spcAft>
                <a:spcPts val="0"/>
              </a:spcAft>
              <a:buClr>
                <a:srgbClr val="0C0C0C"/>
              </a:buClr>
              <a:buSzPts val="2000"/>
              <a:buChar char="–"/>
            </a:pPr>
            <a:r>
              <a:rPr lang="en-US" sz="2000">
                <a:solidFill>
                  <a:srgbClr val="0C0C0C"/>
                </a:solidFill>
                <a:highlight>
                  <a:srgbClr val="FFFFFF"/>
                </a:highlight>
              </a:rPr>
              <a:t>Boat is required to pay costs of observer, estimated at $710/day</a:t>
            </a:r>
            <a:endParaRPr sz="2000">
              <a:solidFill>
                <a:srgbClr val="0C0C0C"/>
              </a:solidFill>
              <a:highlight>
                <a:srgbClr val="FFFFFF"/>
              </a:highlight>
            </a:endParaRPr>
          </a:p>
          <a:p>
            <a:pPr indent="-355600" lvl="0" marL="457200" rtl="0" algn="l">
              <a:spcBef>
                <a:spcPts val="0"/>
              </a:spcBef>
              <a:spcAft>
                <a:spcPts val="0"/>
              </a:spcAft>
              <a:buClr>
                <a:srgbClr val="0C0C0C"/>
              </a:buClr>
              <a:buSzPts val="2000"/>
              <a:buChar char="•"/>
            </a:pPr>
            <a:r>
              <a:rPr lang="en-US" sz="2000">
                <a:solidFill>
                  <a:srgbClr val="0C0C0C"/>
                </a:solidFill>
                <a:highlight>
                  <a:srgbClr val="FFFFFF"/>
                </a:highlight>
              </a:rPr>
              <a:t>District Court and DC Circuit Court upheld rule, applied </a:t>
            </a:r>
            <a:r>
              <a:rPr i="1" lang="en-US" sz="2000">
                <a:solidFill>
                  <a:srgbClr val="0C0C0C"/>
                </a:solidFill>
                <a:highlight>
                  <a:srgbClr val="FFFFFF"/>
                </a:highlight>
              </a:rPr>
              <a:t>Chevron</a:t>
            </a:r>
            <a:endParaRPr sz="2000">
              <a:solidFill>
                <a:srgbClr val="0C0C0C"/>
              </a:solidFill>
              <a:highlight>
                <a:srgbClr val="FFFFFF"/>
              </a:highlight>
            </a:endParaRPr>
          </a:p>
          <a:p>
            <a:pPr indent="-355600" lvl="0" marL="457200" rtl="0" algn="l">
              <a:spcBef>
                <a:spcPts val="0"/>
              </a:spcBef>
              <a:spcAft>
                <a:spcPts val="0"/>
              </a:spcAft>
              <a:buClr>
                <a:srgbClr val="0C0C0C"/>
              </a:buClr>
              <a:buSzPts val="2000"/>
              <a:buChar char="•"/>
            </a:pPr>
            <a:r>
              <a:rPr lang="en-US" sz="2000">
                <a:solidFill>
                  <a:srgbClr val="0C0C0C"/>
                </a:solidFill>
                <a:highlight>
                  <a:srgbClr val="FFFFFF"/>
                </a:highlight>
              </a:rPr>
              <a:t>Certiorari asks: </a:t>
            </a:r>
            <a:r>
              <a:rPr b="1" lang="en-US" sz="2000">
                <a:solidFill>
                  <a:srgbClr val="0C0C0C"/>
                </a:solidFill>
                <a:highlight>
                  <a:srgbClr val="FFFFFF"/>
                </a:highlight>
              </a:rPr>
              <a:t>Repeal </a:t>
            </a:r>
            <a:r>
              <a:rPr b="1" i="1" lang="en-US" sz="2000">
                <a:solidFill>
                  <a:srgbClr val="0C0C0C"/>
                </a:solidFill>
                <a:highlight>
                  <a:srgbClr val="FFFFFF"/>
                </a:highlight>
              </a:rPr>
              <a:t>Chevron</a:t>
            </a:r>
            <a:endParaRPr b="1" i="1" sz="2000">
              <a:solidFill>
                <a:srgbClr val="0C0C0C"/>
              </a:solidFill>
              <a:highlight>
                <a:srgbClr val="FFFFFF"/>
              </a:highlight>
            </a:endParaRPr>
          </a:p>
          <a:p>
            <a:pPr indent="-355600" lvl="0" marL="457200" rtl="0" algn="l">
              <a:spcBef>
                <a:spcPts val="0"/>
              </a:spcBef>
              <a:spcAft>
                <a:spcPts val="0"/>
              </a:spcAft>
              <a:buClr>
                <a:srgbClr val="0C0C0C"/>
              </a:buClr>
              <a:buSzPts val="2000"/>
              <a:buChar char="•"/>
            </a:pPr>
            <a:r>
              <a:rPr lang="en-US" sz="2000">
                <a:solidFill>
                  <a:srgbClr val="0C0C0C"/>
                </a:solidFill>
                <a:highlight>
                  <a:srgbClr val="FFFFFF"/>
                </a:highlight>
              </a:rPr>
              <a:t>Argued January 17, 2024 (</a:t>
            </a:r>
            <a:r>
              <a:rPr lang="en-US" sz="2000" u="sng">
                <a:solidFill>
                  <a:schemeClr val="hlink"/>
                </a:solidFill>
                <a:highlight>
                  <a:srgbClr val="FFFFFF"/>
                </a:highlight>
                <a:hlinkClick r:id="rId3"/>
              </a:rPr>
              <a:t>transcript of oral argument</a:t>
            </a:r>
            <a:r>
              <a:rPr lang="en-US" sz="2000">
                <a:solidFill>
                  <a:srgbClr val="0C0C0C"/>
                </a:solidFill>
                <a:highlight>
                  <a:srgbClr val="FFFFFF"/>
                </a:highlight>
              </a:rPr>
              <a:t>)</a:t>
            </a:r>
            <a:endParaRPr sz="2000">
              <a:solidFill>
                <a:srgbClr val="0C0C0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457200" y="4216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 Big Disclaimer</a:t>
            </a:r>
            <a:endParaRPr/>
          </a:p>
        </p:txBody>
      </p:sp>
      <p:sp>
        <p:nvSpPr>
          <p:cNvPr id="142" name="Google Shape;142;p20"/>
          <p:cNvSpPr txBox="1"/>
          <p:nvPr>
            <p:ph idx="1" type="body"/>
          </p:nvPr>
        </p:nvSpPr>
        <p:spPr>
          <a:xfrm>
            <a:off x="457200" y="1408475"/>
            <a:ext cx="8229600" cy="47841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Presentation is for </a:t>
            </a:r>
            <a:r>
              <a:rPr b="1" lang="en-US"/>
              <a:t>educational and enlightenment</a:t>
            </a:r>
            <a:r>
              <a:rPr lang="en-US"/>
              <a:t> purposes only</a:t>
            </a:r>
            <a:endParaRPr/>
          </a:p>
          <a:p>
            <a:pPr indent="0" lvl="0" marL="0" rtl="0" algn="l">
              <a:spcBef>
                <a:spcPts val="360"/>
              </a:spcBef>
              <a:spcAft>
                <a:spcPts val="0"/>
              </a:spcAft>
              <a:buNone/>
            </a:pPr>
            <a:r>
              <a:t/>
            </a:r>
            <a:endParaRPr sz="1300"/>
          </a:p>
          <a:p>
            <a:pPr indent="-342900" lvl="0" marL="457200" rtl="0" algn="l">
              <a:spcBef>
                <a:spcPts val="360"/>
              </a:spcBef>
              <a:spcAft>
                <a:spcPts val="0"/>
              </a:spcAft>
              <a:buSzPts val="1800"/>
              <a:buChar char="•"/>
            </a:pPr>
            <a:r>
              <a:rPr b="1" lang="en-US"/>
              <a:t>No statement</a:t>
            </a:r>
            <a:r>
              <a:rPr lang="en-US"/>
              <a:t> by Branan (or anyone in Cooperative Extension) should be taken as </a:t>
            </a:r>
            <a:r>
              <a:rPr b="1" lang="en-US"/>
              <a:t>legal advice</a:t>
            </a:r>
            <a:endParaRPr b="1"/>
          </a:p>
          <a:p>
            <a:pPr indent="0" lvl="0" marL="0" rtl="0" algn="l">
              <a:spcBef>
                <a:spcPts val="360"/>
              </a:spcBef>
              <a:spcAft>
                <a:spcPts val="0"/>
              </a:spcAft>
              <a:buNone/>
            </a:pPr>
            <a:r>
              <a:t/>
            </a:r>
            <a:endParaRPr b="1" sz="1300"/>
          </a:p>
          <a:p>
            <a:pPr indent="-342900" lvl="0" marL="457200" rtl="0" algn="l">
              <a:spcBef>
                <a:spcPts val="360"/>
              </a:spcBef>
              <a:spcAft>
                <a:spcPts val="0"/>
              </a:spcAft>
              <a:buSzPts val="1800"/>
              <a:buChar char="•"/>
            </a:pPr>
            <a:r>
              <a:rPr b="1" lang="en-US"/>
              <a:t>No statement</a:t>
            </a:r>
            <a:r>
              <a:rPr lang="en-US"/>
              <a:t> by Branan (or anyone in Cooperative Extension) should be taken as expertise on stream and wetlands </a:t>
            </a:r>
            <a:r>
              <a:rPr b="1" i="1" lang="en-US"/>
              <a:t>jurisdictional determination and delineation</a:t>
            </a:r>
            <a:endParaRPr b="1" i="1"/>
          </a:p>
          <a:p>
            <a:pPr indent="0" lvl="0" marL="0" rtl="0" algn="l">
              <a:spcBef>
                <a:spcPts val="360"/>
              </a:spcBef>
              <a:spcAft>
                <a:spcPts val="0"/>
              </a:spcAft>
              <a:buNone/>
            </a:pPr>
            <a:r>
              <a:t/>
            </a:r>
            <a:endParaRPr b="1" i="1" sz="300"/>
          </a:p>
          <a:p>
            <a:pPr indent="-342900" lvl="0" marL="457200" rtl="0" algn="l">
              <a:spcBef>
                <a:spcPts val="360"/>
              </a:spcBef>
              <a:spcAft>
                <a:spcPts val="0"/>
              </a:spcAft>
              <a:buSzPts val="1800"/>
              <a:buChar char="•"/>
            </a:pPr>
            <a:r>
              <a:rPr i="1" lang="en-US"/>
              <a:t>Seek professional input (e.g. consulting forester, </a:t>
            </a:r>
            <a:r>
              <a:rPr i="1" lang="en-US"/>
              <a:t>referral</a:t>
            </a:r>
            <a:r>
              <a:rPr i="1" lang="en-US"/>
              <a:t> from </a:t>
            </a:r>
            <a:r>
              <a:rPr i="1" lang="en-US">
                <a:solidFill>
                  <a:srgbClr val="333333"/>
                </a:solidFill>
                <a:highlight>
                  <a:srgbClr val="FFFFFF"/>
                </a:highlight>
              </a:rPr>
              <a:t>North Carolina Association of Environmental Professionals (NCAEP))</a:t>
            </a:r>
            <a:endParaRPr i="1" sz="3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457200" y="720004"/>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Review: Riparian water rights </a:t>
            </a:r>
            <a:endParaRPr/>
          </a:p>
        </p:txBody>
      </p:sp>
      <p:sp>
        <p:nvSpPr>
          <p:cNvPr id="149" name="Google Shape;149;p21"/>
          <p:cNvSpPr txBox="1"/>
          <p:nvPr>
            <p:ph idx="1" type="body"/>
          </p:nvPr>
        </p:nvSpPr>
        <p:spPr>
          <a:xfrm>
            <a:off x="685800" y="1854663"/>
            <a:ext cx="7772400" cy="44415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5"/>
              <a:buChar char="•"/>
            </a:pPr>
            <a:r>
              <a:rPr lang="en-US" sz="2405"/>
              <a:t>”Reasonable Use” theory</a:t>
            </a:r>
            <a:endParaRPr/>
          </a:p>
          <a:p>
            <a:pPr indent="-285750" lvl="1" marL="742950" rtl="0" algn="l">
              <a:lnSpc>
                <a:spcPct val="90000"/>
              </a:lnSpc>
              <a:spcBef>
                <a:spcPts val="481"/>
              </a:spcBef>
              <a:spcAft>
                <a:spcPts val="0"/>
              </a:spcAft>
              <a:buClr>
                <a:schemeClr val="dk1"/>
              </a:buClr>
              <a:buSzPts val="2405"/>
              <a:buChar char="–"/>
            </a:pPr>
            <a:r>
              <a:rPr lang="en-US" sz="2405"/>
              <a:t>Not concerned with </a:t>
            </a:r>
            <a:r>
              <a:rPr i="1" lang="en-US" sz="2405"/>
              <a:t>which</a:t>
            </a:r>
            <a:r>
              <a:rPr lang="en-US" sz="2405"/>
              <a:t> use</a:t>
            </a:r>
            <a:endParaRPr/>
          </a:p>
          <a:p>
            <a:pPr indent="-285750" lvl="1" marL="742950" rtl="0" algn="l">
              <a:lnSpc>
                <a:spcPct val="90000"/>
              </a:lnSpc>
              <a:spcBef>
                <a:spcPts val="481"/>
              </a:spcBef>
              <a:spcAft>
                <a:spcPts val="0"/>
              </a:spcAft>
              <a:buClr>
                <a:schemeClr val="dk1"/>
              </a:buClr>
              <a:buSzPts val="2405"/>
              <a:buChar char="–"/>
            </a:pPr>
            <a:r>
              <a:rPr b="1" lang="en-US" sz="2405"/>
              <a:t>Correlative</a:t>
            </a:r>
            <a:r>
              <a:rPr lang="en-US" sz="2405"/>
              <a:t> to all other use (a shared resource)</a:t>
            </a:r>
            <a:endParaRPr/>
          </a:p>
          <a:p>
            <a:pPr indent="-342900" lvl="0" marL="342900" rtl="0" algn="l">
              <a:lnSpc>
                <a:spcPct val="90000"/>
              </a:lnSpc>
              <a:spcBef>
                <a:spcPts val="481"/>
              </a:spcBef>
              <a:spcAft>
                <a:spcPts val="0"/>
              </a:spcAft>
              <a:buClr>
                <a:schemeClr val="dk1"/>
              </a:buClr>
              <a:buSzPts val="2405"/>
              <a:buChar char="•"/>
            </a:pPr>
            <a:r>
              <a:rPr lang="en-US" sz="2405"/>
              <a:t>Associated with </a:t>
            </a:r>
            <a:r>
              <a:rPr b="1" lang="en-US" sz="2405"/>
              <a:t>ownership</a:t>
            </a:r>
            <a:r>
              <a:rPr lang="en-US" sz="2405"/>
              <a:t> of </a:t>
            </a:r>
            <a:r>
              <a:rPr lang="en-US" sz="2405" u="sng"/>
              <a:t>abutting land</a:t>
            </a:r>
            <a:r>
              <a:rPr lang="en-US" sz="2405"/>
              <a:t>, not ownership of water itself</a:t>
            </a:r>
            <a:endParaRPr/>
          </a:p>
          <a:p>
            <a:pPr indent="-285750" lvl="1" marL="742950" rtl="0" algn="l">
              <a:lnSpc>
                <a:spcPct val="90000"/>
              </a:lnSpc>
              <a:spcBef>
                <a:spcPts val="481"/>
              </a:spcBef>
              <a:spcAft>
                <a:spcPts val="0"/>
              </a:spcAft>
              <a:buClr>
                <a:schemeClr val="dk1"/>
              </a:buClr>
              <a:buSzPts val="2405"/>
              <a:buChar char="–"/>
            </a:pPr>
            <a:r>
              <a:rPr b="1" lang="en-US" sz="2405"/>
              <a:t>“Usufructurary”:  the right to </a:t>
            </a:r>
            <a:r>
              <a:rPr b="1" i="1" lang="en-US" sz="2405"/>
              <a:t>use</a:t>
            </a:r>
            <a:endParaRPr b="1" i="1" sz="2405"/>
          </a:p>
          <a:p>
            <a:pPr indent="-342900" lvl="0" marL="342900" rtl="0" algn="l">
              <a:lnSpc>
                <a:spcPct val="90000"/>
              </a:lnSpc>
              <a:spcBef>
                <a:spcPts val="481"/>
              </a:spcBef>
              <a:spcAft>
                <a:spcPts val="0"/>
              </a:spcAft>
              <a:buClr>
                <a:schemeClr val="dk1"/>
              </a:buClr>
              <a:buSzPts val="2405"/>
              <a:buChar char="•"/>
            </a:pPr>
            <a:r>
              <a:rPr lang="en-US" sz="2405"/>
              <a:t>Applies to:</a:t>
            </a:r>
            <a:endParaRPr/>
          </a:p>
          <a:p>
            <a:pPr indent="-285750" lvl="1" marL="742950" rtl="0" algn="l">
              <a:lnSpc>
                <a:spcPct val="90000"/>
              </a:lnSpc>
              <a:spcBef>
                <a:spcPts val="481"/>
              </a:spcBef>
              <a:spcAft>
                <a:spcPts val="0"/>
              </a:spcAft>
              <a:buClr>
                <a:schemeClr val="dk1"/>
              </a:buClr>
              <a:buSzPts val="2405"/>
              <a:buChar char="–"/>
            </a:pPr>
            <a:r>
              <a:rPr lang="en-US" sz="2405"/>
              <a:t>Watercourses (i.e. bed, bank, and flow)</a:t>
            </a:r>
            <a:endParaRPr/>
          </a:p>
          <a:p>
            <a:pPr indent="-285750" lvl="1" marL="742950" rtl="0" algn="l">
              <a:lnSpc>
                <a:spcPct val="90000"/>
              </a:lnSpc>
              <a:spcBef>
                <a:spcPts val="481"/>
              </a:spcBef>
              <a:spcAft>
                <a:spcPts val="0"/>
              </a:spcAft>
              <a:buClr>
                <a:schemeClr val="dk1"/>
              </a:buClr>
              <a:buSzPts val="2405"/>
              <a:buChar char="–"/>
            </a:pPr>
            <a:r>
              <a:rPr lang="en-US" sz="2405"/>
              <a:t>Underground streams</a:t>
            </a:r>
            <a:endParaRPr/>
          </a:p>
          <a:p>
            <a:pPr indent="-285750" lvl="1" marL="742950" rtl="0" algn="l">
              <a:lnSpc>
                <a:spcPct val="90000"/>
              </a:lnSpc>
              <a:spcBef>
                <a:spcPts val="481"/>
              </a:spcBef>
              <a:spcAft>
                <a:spcPts val="0"/>
              </a:spcAft>
              <a:buClr>
                <a:schemeClr val="dk1"/>
              </a:buClr>
              <a:buSzPts val="2405"/>
              <a:buChar char="–"/>
            </a:pPr>
            <a:r>
              <a:rPr lang="en-US" sz="2405"/>
              <a:t>Some springs that create a natural watercourse</a:t>
            </a:r>
            <a:endParaRPr/>
          </a:p>
        </p:txBody>
      </p:sp>
      <p:sp>
        <p:nvSpPr>
          <p:cNvPr id="150" name="Google Shape;150;p21"/>
          <p:cNvSpPr txBox="1"/>
          <p:nvPr>
            <p:ph idx="11" type="ftr"/>
          </p:nvPr>
        </p:nvSpPr>
        <p:spPr>
          <a:xfrm>
            <a:off x="457200" y="6356349"/>
            <a:ext cx="2895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nc-state-cals-ppt-templat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