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Lst>
  <p:sldSz cy="6858000" cx="9144000"/>
  <p:notesSz cx="6858000" cy="9144000"/>
  <p:embeddedFontLst>
    <p:embeddedFont>
      <p:font typeface="Roboto"/>
      <p:regular r:id="rId108"/>
      <p:bold r:id="rId109"/>
      <p:italic r:id="rId110"/>
      <p:boldItalic r:id="rId1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font" Target="fonts/Roboto-bold.fntdata"/><Relationship Id="rId108" Type="http://schemas.openxmlformats.org/officeDocument/2006/relationships/font" Target="fonts/Roboto-regular.fntdata"/><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5" Type="http://schemas.openxmlformats.org/officeDocument/2006/relationships/slide" Target="slides/slide10.xml"/><Relationship Id="rId110" Type="http://schemas.openxmlformats.org/officeDocument/2006/relationships/font" Target="fonts/Roboto-italic.fntdata"/><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 Id="rId111" Type="http://schemas.openxmlformats.org/officeDocument/2006/relationships/font" Target="fonts/Roboto-boldItalic.fntdata"/><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50fbded168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150fbded168_0_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g156dc1cc365_0_2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85" name="Google Shape;1185;g156dc1cc365_0_2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g156dc1cc365_0_2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g156dc1cc365_0_3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08" name="Google Shape;1208;g156dc1cc365_0_3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9" name="Google Shape;1209;g156dc1cc365_0_3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g156dc1cc36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2" name="Google Shape;1232;g156dc1cc365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5003eb6046_0_3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15003eb6046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All transfers of an interest in real property must be in writing.  The Statute of Frauds, one of most enduring common law traditions, has its origins as “statute” – which we consider a written law passed duly by a representative body, or legislature – in the law by the same name passed in 1677 by the English Parliament.  It’s obvious purpose was to eliminate the element of perjury in disputes concerning whether land had been transferred between two parties – as well as a number of other important contracts, such as marriage.  Prior to this time, it was still possible for a party to claim a right in land and be awarded the same by simply convincing a jury or judge with a presentation of verbal testimony of the circumstances of the transfer followed presumably by “I swear it’s true.” The statute of frauds, as part of the English common law tradition now common to all state statutes concerning transfers of land, but also other contracts governed by the Uniform Commercial Code.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Now, as a landowner you can always verbally allow access to land, such as a verbal agreement to hunt on the land, draw water from the land, and farm the land.  But such verbal assent by an owner does not amount to a property right on the part of the granted access to remain if told to leave, or to take something from the land if told not to.  If challenged, the recipient of a verbal promise must quit their presence from the land and take nothing from it.  There is one statutory exception, at least in North Carolina:  if you verbally grant a farmer access to your land and he or she prepares it for planting, he or she is guaranteed the right to access the land to tend and harvest their crop within the period of one calendar year.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 are other, mostly time and occupancy-based exceptions which have been developed in the common law by courts, such as an easement by </a:t>
            </a:r>
            <a:r>
              <a:rPr b="1" lang="en-US"/>
              <a:t>prescription</a:t>
            </a:r>
            <a:r>
              <a:rPr lang="en-US"/>
              <a:t> – whereby a non-owner has been traversing another’s property for so long it amounts to an “earned” easement so to speak, or adverse possession – called sometimes “squatters rights” – whereby an unauthorized occupier of land can do so openly and for a long period of time (now defined by statute) sufficient to transfer actual title, or otherwise serve to prevent their ouster by the record title holder.  Such issues are common when one landowner builds a building or driveway that sits across the property line of his or her neighbor for many years without the neighbor’s notice or objection.  This is called an </a:t>
            </a:r>
            <a:r>
              <a:rPr b="1" lang="en-US"/>
              <a:t>encroachment</a:t>
            </a:r>
            <a:r>
              <a:rPr lang="en-US"/>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Regarding personal property, you sometimes hear that “Possession is nine-tenths of the law.”  As it happens, this adage is generally true, in that if you possess something, whoever claims it generally has the burden of establishing before a court that it is theirs.  They can of course weather such burden of proof – again, convince the trier of fact that their claim is true - with verbal testimony, photographs, and other evidence such as certificate of insurance, tax forms, etc.  The obvious exception is personal property that requires title – such as over the road vehicles – or is traditionally titled or registered, such as livestock and domestic animals.</a:t>
            </a:r>
            <a:endParaRPr/>
          </a:p>
          <a:p>
            <a:pPr indent="0" lvl="0" marL="0" rtl="0" algn="l">
              <a:spcBef>
                <a:spcPts val="0"/>
              </a:spcBef>
              <a:spcAft>
                <a:spcPts val="0"/>
              </a:spcAft>
              <a:buNone/>
            </a:pPr>
            <a:r>
              <a:t/>
            </a:r>
            <a:endParaRPr/>
          </a:p>
        </p:txBody>
      </p:sp>
      <p:sp>
        <p:nvSpPr>
          <p:cNvPr id="186" name="Google Shape;186;g15003eb6046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50fbded168_0_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150fbded168_0_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50fbded168_0_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150fbded168_0_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5003eb6046_0_11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15003eb6046_0_1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 ownership interest in land is known as an estate, and the exploration of the development of estates and their current nature in modern law would take us into a whole different and future course of study.  So let’s keep it simple for now.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you own property in your name alone – you are the sole owner – you have what is called fee simple ownership:  you own the whole show, and don’t share your ownership with anyone else.  You own all of the rights, and can distribute those rights – what we’ll call the bundle of sticks in the next slide – to whomever you please.  If you die owning the property, your heirs will receive your title.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Now, if you own your property concurrently with someone else, you have what is called a concurrent estate. When you own land concurrently with another owner, your ownership is expressed as a percentage but each of you have rights to the entire property.  Your interest is called an </a:t>
            </a:r>
            <a:r>
              <a:rPr b="1" lang="en-US"/>
              <a:t>undivided interest</a:t>
            </a:r>
            <a:r>
              <a:rPr b="0" lang="en-US"/>
              <a:t>.</a:t>
            </a:r>
            <a:r>
              <a:rPr b="1" lang="en-US"/>
              <a:t>  </a:t>
            </a:r>
            <a:r>
              <a:rPr lang="en-US"/>
              <a:t>The interest is not geographically defined within the boundaries of the property. For the moment, know that there are basically two types of ways people can own property concurrently.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there is joint tenancy with right of survivorship.  This means that each owner owns a fractional share, but that share is tied to the life of each owner.  When one owner dies, their interest automatically becomes the interest of their joint co-owner.  Tenancy by the Entireties is essentially joint tenancy with right of survivorship between married persons.  One cannot sell or alienate their interest in jointly-titled land unless all joint owners convey their interest or otherwise approve the transfer to a new joint owner.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Then, there is Tenancy in Common.  A tenancy in common interest, like a joint tenancy interest is an undivided interest.  However, each tenant in common can alienate their interest without the permission of another other owner.  So one ownership interest can be freely swapped out so to speak.  Because each interest is freely alienable, each interest is will pass to the interest holder’s heirs upon his or her death.  Often after many years where co-tenants have died and their heirs inherit their interest, you can have dozens of concurrent owners.  In North Carolina, one interest owner, regardless of how small the interest, has the right to petition the Clerk of Court to initiate a partition proceeding to divide up or auction the property and divide the proceeds.  But like a more thorough discussion of estates in land, that is for another course in a future time.</a:t>
            </a:r>
            <a:endParaRPr/>
          </a:p>
        </p:txBody>
      </p:sp>
      <p:sp>
        <p:nvSpPr>
          <p:cNvPr id="205" name="Google Shape;205;g15003eb6046_0_1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5003eb6046_0_12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5003eb6046_0_12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15003eb6046_0_12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5003eb6046_0_3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15003eb6046_0_3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15003eb6046_0_3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15003eb6046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if transfer of rights in real property must be in writing, what is the form of this written documentation?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you have what is known as a purchase contract.  A purchase contract does not transfer actual title to land, but is only a promise to convey title to land at a certain price and under certain conditions that must be satisfied prior to the transfer, such as an inspection, survey, title search, tax payoff, etc.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Most all other documents of title and right transfer, in addition to being in writing, must be recorded with the county Register of Deeds, so that they appear in that property’s </a:t>
            </a:r>
            <a:r>
              <a:rPr b="1" lang="en-US"/>
              <a:t>chain of title</a:t>
            </a:r>
            <a:r>
              <a:rPr b="0" lang="en-US"/>
              <a:t>, which is the final legal record of transfers of rights and title in all real property in the United States.  As noted earlier, substantive real property law is purely the realm of state sovereign power to legislate.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document that transfers fee title, that title to the whole of the rights in the property (the bundle of sticks in total that have not otherwise been severed), is called the deed.  The person transferring the land is a Grantor, the recipient is a Grantee.  There are numerous types of deeds, one being a Timber Deed that only transfers the right to cut timber from the property. A deed that transfers title must accurately describe the property, which will be what is called a metes and bounds description describing the lines drawn by a survey, or by reference to the survey itself if it has been recorded with the county register of deeds, whereby then it is called a plat.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Deed of Trust and Mortgage are the same type of document that serves to secure the real property as collateral or security for a loan, meaning that if a borrower of money is unable to pay back the loan, the lender – via the rights granted to him by the Deed of Trust or Mortgage – has the legal authority to take possession of and sell the real property and apply the proceeds to satisfy (or pay-off) the loan.  The lender’s loan is called a secured loan, and we say that the lender has “security.”  Of course, following the sale the owner-borrower gets to keep the remaining money from the sale (minus costs of sale) if there is indeed any.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 noted earlier, it is possible to gain temporary access to land or to cross land without written permission but only in certain circumstances which must otherwise be proven in court.  An easement of right that is readily evident will be in writing.  Again, an easement is simply a permission to move across the land of another, normally along a prescribed route (which if the easement is long term or perpetual – meaning it has no termination date - can be paved.  A common form of easement is a utility easement for electricity transmission lines or underground (or above-ground) pipeline.  An easement also allows subsurface encroachment which is common in modern oil and gas extraction called fracking.</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a:t>Rights of way of the descriptive term normally applied to public roads and utility easements.  For example, the state of North Carolina does not own the land underneath two-lane secondary roads, but rather claims a right of way over other landowners land.  When looking at a meets and bounds property description whereby a state road serves as a boundary, the line of the property will be the centerline of the road.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lease is also a document granting certain uses or complete occupancy of another’s property.  Common leases include the right to farm, the right to hunt, and the right to occupy and reside upon.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Easements and Leases and Timber Deeds are examples of Concurrent Estates, whereby two parties have overlapping or separate rights in the same piece of ground.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Sometimes easements need not be in writing if they have been on the land for a sufficient period, or if they are necessary to access a landlocked property.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5" name="Google Shape;225;g15003eb6046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5003eb6046_0_3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15003eb6046_0_3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5003eb6046_0_3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15003eb6046_0_3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50fbded168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7" name="Google Shape;97;g150fbded168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150fbded168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5003eb6046_0_3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15003eb6046_0_3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5003eb6046_0_40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g15003eb6046_0_4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50fbded168_0_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150fbded168_0_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5003eb6046_0_12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15003eb6046_0_12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5003eb6046_0_8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15003eb6046_0_8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5003eb6046_0_4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5003eb6046_0_4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15003eb6046_0_4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5003eb6046_0_4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15003eb6046_0_4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5003eb6046_0_4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15003eb6046_0_4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5003eb6046_0_4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15003eb6046_0_4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5003eb6046_0_4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15003eb6046_0_4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5003eb6046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15003eb6046_0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5003eb6046_0_1300:notes"/>
          <p:cNvSpPr/>
          <p:nvPr>
            <p:ph idx="2" type="sldImg"/>
          </p:nvPr>
        </p:nvSpPr>
        <p:spPr>
          <a:xfrm>
            <a:off x="1388768" y="1142614"/>
            <a:ext cx="4080300" cy="30861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5003eb6046_0_1300:notes"/>
          <p:cNvSpPr txBox="1"/>
          <p:nvPr>
            <p:ph idx="1" type="body"/>
          </p:nvPr>
        </p:nvSpPr>
        <p:spPr>
          <a:xfrm>
            <a:off x="685800" y="4400550"/>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15003eb6046_0_13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50fbded168_0_10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g150fbded168_0_1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150fbded168_0_108:notes"/>
          <p:cNvSpPr/>
          <p:nvPr>
            <p:ph idx="2" type="sldImg"/>
          </p:nvPr>
        </p:nvSpPr>
        <p:spPr>
          <a:xfrm>
            <a:off x="1388768" y="1142614"/>
            <a:ext cx="4080300" cy="30861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150fbded168_0_108:notes"/>
          <p:cNvSpPr txBox="1"/>
          <p:nvPr>
            <p:ph idx="1" type="body"/>
          </p:nvPr>
        </p:nvSpPr>
        <p:spPr>
          <a:xfrm>
            <a:off x="685800" y="4400550"/>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150fbded168_0_10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0f02decb31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10f02decb31_0_1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50fbded168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150fbded168_0_9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5003eb6046_0_2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15003eb6046_0_2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5456243fa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15456243faf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150fbded168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150fbded168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150fbded168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150fbded16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150fbded16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39421cacda_0_1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39421cacda_0_1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139421cacda_0_1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5003eb6046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15003eb6046_0_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39421cacda_0_1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139421cacda_0_1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139421cacda_0_1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139421cacda_0_19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139421cacda_0_19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139421cacda_0_19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39421cacda_0_18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139421cacda_0_1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139421cacda_0_1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10f02decb31_0_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10f02decb31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10f02decb31_0_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10f02decb31_0_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10f02decb31_0_1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10f02decb31_0_19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10f52141e49_0_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10f52141e49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10f52141e49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10f02decb31_0_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10f02decb31_0_8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10f02decb31_0_9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10f02decb31_0_9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0f02decb31_0_1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0f02decb31_0_1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10f02decb31_0_19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5003eb6046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15003eb6046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15003eb6046_0_13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15003eb6046_0_138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15003eb6046_0_13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15003eb6046_0_13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5003eb6046_0_13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15003eb6046_0_13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15003eb6046_0_14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15003eb6046_0_14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15003eb6046_0_14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15003eb6046_0_14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15003eb6046_0_14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15003eb6046_0_14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15003eb6046_0_14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15003eb6046_0_14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15003eb6046_0_14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15003eb6046_0_15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15003eb6046_0_15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15003eb6046_0_15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15003eb6046_0_15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15003eb6046_0_15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g15003eb6046_0_15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15003eb6046_0_15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15003eb6046_0_15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2" name="Google Shape;712;g15003eb6046_0_15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15003eb6046_0_16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15003eb6046_0_16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g15003eb6046_0_16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5003eb6046_0_9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15003eb6046_0_9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15003eb6046_0_16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15003eb6046_0_16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1" name="Google Shape;791;g15003eb6046_0_166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15003eb6046_0_17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4" name="Google Shape;834;g15003eb6046_0_17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139421cacda_0_2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g139421cacda_0_2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5003eb6046_0_17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6" name="Google Shape;846;g15003eb6046_0_17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15003eb6046_0_17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3" name="Google Shape;853;g15003eb6046_0_17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15003eb6046_0_17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0" name="Google Shape;860;g15003eb6046_0_17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g15003eb6046_0_17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66" name="Google Shape;866;g15003eb6046_0_17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7" name="Google Shape;867;g15003eb6046_0_17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15003eb6046_0_17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7" name="Google Shape;907;g15003eb6046_0_17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8" name="Google Shape;908;g15003eb6046_0_17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139421cacda_0_28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139421cacda_0_2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6" name="Google Shape;916;g139421cacda_0_28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39421cacda_0_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39421cacda_0_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3" name="Google Shape;923;g139421cacda_0_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50fbded168_0_5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150fbded168_0_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139421cacda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6" name="Google Shape;946;g139421cacda_0_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5003eb6046_0_8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8" name="Google Shape;958;g15003eb6046_0_8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156dc1cc365_0_3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5" name="Google Shape;965;g156dc1cc365_0_3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156dc1cc365_0_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g156dc1cc36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156dc1cc365_0_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9" name="Google Shape;979;g156dc1cc365_0_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156dc1cc365_0_1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g156dc1cc365_0_1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156dc1cc365_0_1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g156dc1cc365_0_1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150fbded168_0_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150fbded168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8" name="Google Shape;998;g150fbded168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156dc1cc365_0_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156dc1cc365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5" name="Google Shape;1005;g156dc1cc365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g150fbded168_0_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11" name="Google Shape;1011;g150fbded168_0_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g150fbded168_0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50fbded168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150fbded168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Black’s Law Dictionary defines “Property” as “[t]hat which is peculiar or proper to any person, that which belongs to one… In the strict legal sense, [property is] an aggregate of rights which are guaranteed and protected by the government.”  In other words, guaranteed to belong to a person by the law.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Property law concerns a humans right of use, control and disposition over things (known as “personal property”) and land (known as “real property”).  For our course, we will focus mostly on the nature of real property and its various rights and restrictions on use, which is a key focus of environmental regulation.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Land includes the surface, the subsurface to the center of the earth – in an ever decreasing cone of course - and the sky above to space.  Ownership of land – if you do indeed own it – is guaranteed by the Fifth Amendment to the US Constitution.  Or rather, the Fifth Amendment guarantees that the government cannot take the value of your land from you.  If the government needs your land for a public purpose, they must pay you for its value.  (We’ll discuss this later in the semester).  But generally the law protects your property from others simply taking it, occupying it, or otherwise infringing on your rights to your property.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Occupying your land or removing items therefrom is known as trespass. Interfering with your enjoyment of your property without entering upon it is called nuisance.  These are the two common law claims we will discuss in this module.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Ownership or the right to use land is referred to as an “interest,” and an interest in land is known as an Estate (from Latin ”status” meaning state or condition).  The descriptive term for any type of Estate is called a Tenancy (from Latin “tenir” meaning “to hold”).  A holder of an estate in land is called a “Tenant.”  Though we commonly think of that term as someone who rents land, it’s legal meaning includes one who owns it as well. </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a:t>Property rights are recognized in the US Constitution (5</a:t>
            </a:r>
            <a:r>
              <a:rPr baseline="30000" lang="en-US"/>
              <a:t>th</a:t>
            </a:r>
            <a:r>
              <a:rPr lang="en-US"/>
              <a:t> Am) but the substantive law of real property is purely the real of state sovereignty</a:t>
            </a:r>
            <a:endParaRPr/>
          </a:p>
          <a:p>
            <a:pPr indent="0" lvl="0" marL="0" rtl="0" algn="l">
              <a:spcBef>
                <a:spcPts val="0"/>
              </a:spcBef>
              <a:spcAft>
                <a:spcPts val="0"/>
              </a:spcAft>
              <a:buNone/>
            </a:pPr>
            <a:r>
              <a:t/>
            </a:r>
            <a:endParaRPr/>
          </a:p>
        </p:txBody>
      </p:sp>
      <p:sp>
        <p:nvSpPr>
          <p:cNvPr id="138" name="Google Shape;138;g150fbded168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156dc1cc365_0_3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18" name="Google Shape;1018;g156dc1cc365_0_3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9" name="Google Shape;1019;g156dc1cc365_0_3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10f02decb31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25" name="Google Shape;1025;g10f02decb31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g10f02decb31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10ebcbed77b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10ebcbed77b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3" name="Google Shape;1033;g10ebcbed77b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156dc1cc365_0_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156dc1cc365_0_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0" name="Google Shape;1040;g156dc1cc365_0_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10ebcbed77b_0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46" name="Google Shape;1046;g10ebcbed77b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7" name="Google Shape;1047;g10ebcbed77b_0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10f02decb31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10f02decb31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4" name="Google Shape;1054;g10f02decb31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g10f02decb31_0_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g10f02decb31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1" name="Google Shape;1061;g10f02decb31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56dc1cc365_0_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56dc1cc365_0_7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8" name="Google Shape;1068;g156dc1cc365_0_7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g156dc1cc365_0_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74" name="Google Shape;1074;g156dc1cc365_0_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5" name="Google Shape;1075;g156dc1cc365_0_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10ebcbed77b_0_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81" name="Google Shape;1081;g10ebcbed77b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2" name="Google Shape;1082;g10ebcbed77b_0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5003eb6046_0_10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15003eb6046_0_10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g156dc1cc365_0_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88" name="Google Shape;1088;g156dc1cc365_0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g156dc1cc365_0_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g10f02decb31_0_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95" name="Google Shape;1095;g10f02decb31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6" name="Google Shape;1096;g10f02decb31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g10ebcbed77b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02" name="Google Shape;1102;g10ebcbed77b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3" name="Google Shape;1103;g10ebcbed77b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g156dc1cc365_0_3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09" name="Google Shape;1109;g156dc1cc365_0_3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g156dc1cc365_0_3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156dc1cc365_0_3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156dc1cc365_0_3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7" name="Google Shape;1117;g156dc1cc365_0_3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156dc1cc365_0_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156dc1cc365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4" name="Google Shape;1124;g156dc1cc365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156dc1cc365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33" name="Google Shape;1133;g156dc1cc365_0_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4" name="Google Shape;1134;g156dc1cc365_0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g156dc1cc365_0_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40" name="Google Shape;1140;g156dc1cc365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1" name="Google Shape;1141;g156dc1cc365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156dc1cc365_0_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156dc1cc365_0_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9" name="Google Shape;1149;g156dc1cc365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156dc1cc365_0_2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156dc1cc365_0_2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g156dc1cc365_0_2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rgbClr val="888888"/>
              </a:buClr>
              <a:buSzPts val="2400"/>
              <a:buNone/>
              <a:defRPr>
                <a:solidFill>
                  <a:srgbClr val="888888"/>
                </a:solidFill>
              </a:defRPr>
            </a:lvl1pPr>
            <a:lvl2pPr lvl="1" algn="ctr">
              <a:spcBef>
                <a:spcPts val="480"/>
              </a:spcBef>
              <a:spcAft>
                <a:spcPts val="0"/>
              </a:spcAft>
              <a:buClr>
                <a:srgbClr val="888888"/>
              </a:buClr>
              <a:buSzPts val="24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280"/>
              </a:spcBef>
              <a:spcAft>
                <a:spcPts val="0"/>
              </a:spcAft>
              <a:buClr>
                <a:srgbClr val="888888"/>
              </a:buClr>
              <a:buSzPts val="14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 name="Google Shape;19;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 name="Shape 75"/>
        <p:cNvGrpSpPr/>
        <p:nvPr/>
      </p:nvGrpSpPr>
      <p:grpSpPr>
        <a:xfrm>
          <a:off x="0" y="0"/>
          <a:ext cx="0" cy="0"/>
          <a:chOff x="0" y="0"/>
          <a:chExt cx="0" cy="0"/>
        </a:xfrm>
      </p:grpSpPr>
      <p:sp>
        <p:nvSpPr>
          <p:cNvPr id="76" name="Google Shape;76;p1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7" name="Google Shape;77;p11"/>
          <p:cNvSpPr txBox="1"/>
          <p:nvPr>
            <p:ph idx="1" type="body"/>
          </p:nvPr>
        </p:nvSpPr>
        <p:spPr>
          <a:xfrm rot="5400000">
            <a:off x="3020218" y="459581"/>
            <a:ext cx="31035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 name="Google Shape;7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1" name="Shape 81"/>
        <p:cNvGrpSpPr/>
        <p:nvPr/>
      </p:nvGrpSpPr>
      <p:grpSpPr>
        <a:xfrm>
          <a:off x="0" y="0"/>
          <a:ext cx="0" cy="0"/>
          <a:chOff x="0" y="0"/>
          <a:chExt cx="0" cy="0"/>
        </a:xfrm>
      </p:grpSpPr>
      <p:sp>
        <p:nvSpPr>
          <p:cNvPr id="82" name="Google Shape;82;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3" name="Google Shape;83;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 name="Google Shape;8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4" name="Google Shape;24;p3"/>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IMAGES.BLF banner soybean shacks home" id="28" name="Google Shape;28;p3"/>
          <p:cNvPicPr preferRelativeResize="0"/>
          <p:nvPr/>
        </p:nvPicPr>
        <p:blipFill rotWithShape="1">
          <a:blip r:embed="rId2">
            <a:alphaModFix amt="25000"/>
          </a:blip>
          <a:srcRect b="0" l="0" r="0" t="0"/>
          <a:stretch/>
        </p:blipFill>
        <p:spPr>
          <a:xfrm>
            <a:off x="-176204" y="2640013"/>
            <a:ext cx="9431964" cy="4350820"/>
          </a:xfrm>
          <a:prstGeom prst="rect">
            <a:avLst/>
          </a:prstGeom>
          <a:noFill/>
          <a:ln>
            <a:noFill/>
          </a:ln>
        </p:spPr>
      </p:pic>
      <p:pic>
        <p:nvPicPr>
          <p:cNvPr id="29" name="Google Shape;29;p3"/>
          <p:cNvPicPr preferRelativeResize="0"/>
          <p:nvPr/>
        </p:nvPicPr>
        <p:blipFill rotWithShape="1">
          <a:blip r:embed="rId3">
            <a:alphaModFix/>
          </a:blip>
          <a:srcRect b="0" l="0" r="0" t="0"/>
          <a:stretch/>
        </p:blipFill>
        <p:spPr>
          <a:xfrm>
            <a:off x="7294880" y="6517014"/>
            <a:ext cx="1676400" cy="2598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4"/>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 name="Google Shape;32;p4"/>
          <p:cNvSpPr txBox="1"/>
          <p:nvPr>
            <p:ph idx="1" type="body"/>
          </p:nvPr>
        </p:nvSpPr>
        <p:spPr>
          <a:xfrm>
            <a:off x="457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4"/>
          <p:cNvSpPr txBox="1"/>
          <p:nvPr>
            <p:ph idx="2" type="body"/>
          </p:nvPr>
        </p:nvSpPr>
        <p:spPr>
          <a:xfrm>
            <a:off x="4648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4" name="Google Shape;3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0" name="Google Shape;4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sp>
        <p:nvSpPr>
          <p:cNvPr id="44" name="Google Shape;44;p6"/>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5" name="Google Shape;45;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6" name="Google Shape;46;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7" name="Google Shape;47;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7"/>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4" name="Google Shape;54;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4" name="Google Shape;64;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8" name="Shape 68"/>
        <p:cNvGrpSpPr/>
        <p:nvPr/>
      </p:nvGrpSpPr>
      <p:grpSpPr>
        <a:xfrm>
          <a:off x="0" y="0"/>
          <a:ext cx="0" cy="0"/>
          <a:chOff x="0" y="0"/>
          <a:chExt cx="0" cy="0"/>
        </a:xfrm>
      </p:grpSpPr>
      <p:sp>
        <p:nvSpPr>
          <p:cNvPr id="69" name="Google Shape;69;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0" name="Google Shape;70;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1" name="Google Shape;71;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2" name="Google Shape;7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Calibri"/>
                <a:ea typeface="Calibri"/>
                <a:cs typeface="Calibri"/>
                <a:sym typeface="Calibri"/>
              </a:defRPr>
            </a:lvl1pPr>
            <a:lvl2pPr indent="0" lvl="1" marL="0" marR="0" algn="r">
              <a:spcBef>
                <a:spcPts val="0"/>
              </a:spcBef>
              <a:spcAft>
                <a:spcPts val="0"/>
              </a:spcAft>
              <a:buNone/>
              <a:defRPr sz="1200">
                <a:solidFill>
                  <a:srgbClr val="888888"/>
                </a:solidFill>
                <a:latin typeface="Calibri"/>
                <a:ea typeface="Calibri"/>
                <a:cs typeface="Calibri"/>
                <a:sym typeface="Calibri"/>
              </a:defRPr>
            </a:lvl2pPr>
            <a:lvl3pPr indent="0" lvl="2" marL="0" marR="0" algn="r">
              <a:spcBef>
                <a:spcPts val="0"/>
              </a:spcBef>
              <a:spcAft>
                <a:spcPts val="0"/>
              </a:spcAft>
              <a:buNone/>
              <a:defRPr sz="1200">
                <a:solidFill>
                  <a:srgbClr val="888888"/>
                </a:solidFill>
                <a:latin typeface="Calibri"/>
                <a:ea typeface="Calibri"/>
                <a:cs typeface="Calibri"/>
                <a:sym typeface="Calibri"/>
              </a:defRPr>
            </a:lvl3pPr>
            <a:lvl4pPr indent="0" lvl="3" marL="0" marR="0" algn="r">
              <a:spcBef>
                <a:spcPts val="0"/>
              </a:spcBef>
              <a:spcAft>
                <a:spcPts val="0"/>
              </a:spcAft>
              <a:buNone/>
              <a:defRPr sz="1200">
                <a:solidFill>
                  <a:srgbClr val="888888"/>
                </a:solidFill>
                <a:latin typeface="Calibri"/>
                <a:ea typeface="Calibri"/>
                <a:cs typeface="Calibri"/>
                <a:sym typeface="Calibri"/>
              </a:defRPr>
            </a:lvl4pPr>
            <a:lvl5pPr indent="0" lvl="4" marL="0" marR="0" algn="r">
              <a:spcBef>
                <a:spcPts val="0"/>
              </a:spcBef>
              <a:spcAft>
                <a:spcPts val="0"/>
              </a:spcAft>
              <a:buNone/>
              <a:defRPr sz="1200">
                <a:solidFill>
                  <a:srgbClr val="888888"/>
                </a:solidFill>
                <a:latin typeface="Calibri"/>
                <a:ea typeface="Calibri"/>
                <a:cs typeface="Calibri"/>
                <a:sym typeface="Calibri"/>
              </a:defRPr>
            </a:lvl5pPr>
            <a:lvl6pPr indent="0" lvl="5" marL="0" marR="0" algn="r">
              <a:spcBef>
                <a:spcPts val="0"/>
              </a:spcBef>
              <a:spcAft>
                <a:spcPts val="0"/>
              </a:spcAft>
              <a:buNone/>
              <a:defRPr sz="1200">
                <a:solidFill>
                  <a:srgbClr val="888888"/>
                </a:solidFill>
                <a:latin typeface="Calibri"/>
                <a:ea typeface="Calibri"/>
                <a:cs typeface="Calibri"/>
                <a:sym typeface="Calibri"/>
              </a:defRPr>
            </a:lvl6pPr>
            <a:lvl7pPr indent="0" lvl="6" marL="0" marR="0" algn="r">
              <a:spcBef>
                <a:spcPts val="0"/>
              </a:spcBef>
              <a:spcAft>
                <a:spcPts val="0"/>
              </a:spcAft>
              <a:buNone/>
              <a:defRPr sz="1200">
                <a:solidFill>
                  <a:srgbClr val="888888"/>
                </a:solidFill>
                <a:latin typeface="Calibri"/>
                <a:ea typeface="Calibri"/>
                <a:cs typeface="Calibri"/>
                <a:sym typeface="Calibri"/>
              </a:defRPr>
            </a:lvl7pPr>
            <a:lvl8pPr indent="0" lvl="7" marL="0" marR="0" algn="r">
              <a:spcBef>
                <a:spcPts val="0"/>
              </a:spcBef>
              <a:spcAft>
                <a:spcPts val="0"/>
              </a:spcAft>
              <a:buNone/>
              <a:defRPr sz="1200">
                <a:solidFill>
                  <a:srgbClr val="888888"/>
                </a:solidFill>
                <a:latin typeface="Calibri"/>
                <a:ea typeface="Calibri"/>
                <a:cs typeface="Calibri"/>
                <a:sym typeface="Calibri"/>
              </a:defRPr>
            </a:lvl8pPr>
            <a:lvl9pPr indent="0" lvl="8" marL="0" marR="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17500" lvl="3" marL="1828800" marR="0" rtl="0" algn="l">
              <a:spcBef>
                <a:spcPts val="28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CALSpowerpoint-Header.eps" id="15" name="Google Shape;15;p1"/>
          <p:cNvPicPr preferRelativeResize="0"/>
          <p:nvPr/>
        </p:nvPicPr>
        <p:blipFill rotWithShape="1">
          <a:blip r:embed="rId1">
            <a:alphaModFix/>
          </a:blip>
          <a:srcRect b="0" l="0" r="0" t="0"/>
          <a:stretch/>
        </p:blipFill>
        <p:spPr>
          <a:xfrm>
            <a:off x="0" y="-12700"/>
            <a:ext cx="9162288" cy="47018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4.jpg"/><Relationship Id="rId5"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hyperlink" Target="mailto:rabrana2@ncsu.edu" TargetMode="External"/><Relationship Id="rId4" Type="http://schemas.openxmlformats.org/officeDocument/2006/relationships/image" Target="../media/image4.png"/><Relationship Id="rId9"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16.png"/><Relationship Id="rId7" Type="http://schemas.openxmlformats.org/officeDocument/2006/relationships/image" Target="../media/image6.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content.ces.ncsu.edu/the-verbal-statutory-farm-tenanc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ncleg.gov/EnactedLegislation/Statutes/PDF/ByArticle/Chapter_41/Article_5.pdf" TargetMode="External"/><Relationship Id="rId4" Type="http://schemas.openxmlformats.org/officeDocument/2006/relationships/hyperlink" Target="https://www.ncleg.net/enactedlegislation/statutes/html/bysection/chapter_50/gs_50-20.html" TargetMode="External"/><Relationship Id="rId5" Type="http://schemas.openxmlformats.org/officeDocument/2006/relationships/hyperlink" Target="https://content.ces.ncsu.edu/an-explanation-of-ownership-rights-in-propert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ncleg.gov/EnactedLegislation/Statutes/PDF/ByArticle/Chapter_105/Article_28.pdf" TargetMode="External"/><Relationship Id="rId4" Type="http://schemas.openxmlformats.org/officeDocument/2006/relationships/hyperlink" Target="https://www.ncleg.gov/EnactedLegislation/Statutes/PDF/ByArticle/Chapter_1/Article_42.pdf" TargetMode="External"/><Relationship Id="rId5" Type="http://schemas.openxmlformats.org/officeDocument/2006/relationships/hyperlink" Target="https://www.ncleg.gov/EnactedLegislation/Statutes/PDF/BySection/Chapter_46A/GS_46A-80.pdf" TargetMode="External"/><Relationship Id="rId6" Type="http://schemas.openxmlformats.org/officeDocument/2006/relationships/hyperlink" Target="https://drive.google.com/file/d/1OmOdmUuO-tNLjPAS89Ecj0AosrQxvDq0/view?ths=tru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www.ncleg.net/EnactedLegislation/Statutes/PDF/ByChapter/Chapter_47B.pdf" TargetMode="External"/><Relationship Id="rId4" Type="http://schemas.openxmlformats.org/officeDocument/2006/relationships/image" Target="../media/image20.jpg"/><Relationship Id="rId5"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ww.ncleg.gov/EnactedLegislation/Statutes/PDF/BySection/Chapter_136/GS_136-69.pdf" TargetMode="External"/><Relationship Id="rId4" Type="http://schemas.openxmlformats.org/officeDocument/2006/relationships/hyperlink" Target="https://farmlaw.ces.ncsu.edu/2019/08/case-note-north-carolina-court-affirms-gated-easement-rules/" TargetMode="External"/><Relationship Id="rId5" Type="http://schemas.openxmlformats.org/officeDocument/2006/relationships/hyperlink" Target="https://farmlaw.ces.ncsu.edu/2019/08/case-note-north-carolina-court-affirms-gated-easement-rul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www.ncleg.gov/EnactedLegislation/Statutes/PDF/ByChapter/Chapter_40A.pdf" TargetMode="External"/><Relationship Id="rId4" Type="http://schemas.openxmlformats.org/officeDocument/2006/relationships/hyperlink" Target="https://www.ncleg.gov/EnactedLegislation/Statutes/PDF/BySection/Chapter_136/GS_136-68.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content.ces.ncsu.edu/present-use-value-transferring-property-enrolled-in-present-use-value-property-taxation"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www.ncleg.net/enactedlegislation/statutes/html/bychapter/chapter_160a.htm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www.ncleg.gov/EnactedLegislation/Statutes/PDF/BySection/Chapter_160D/GS_160D-903.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mailto:rabrana2@ncsu.edu" TargetMode="Externa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6.png"/><Relationship Id="rId7" Type="http://schemas.openxmlformats.org/officeDocument/2006/relationships/image" Target="../media/image6.png"/><Relationship Id="rId8"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9.png"/><Relationship Id="rId4" Type="http://schemas.openxmlformats.org/officeDocument/2006/relationships/image" Target="../media/image14.jp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farmlaw.ces.ncsu.edu/" TargetMode="External"/><Relationship Id="rId4" Type="http://schemas.openxmlformats.org/officeDocument/2006/relationships/image" Target="../media/image29.png"/><Relationship Id="rId5" Type="http://schemas.openxmlformats.org/officeDocument/2006/relationships/image" Target="../media/image26.png"/><Relationship Id="rId6" Type="http://schemas.openxmlformats.org/officeDocument/2006/relationships/hyperlink" Target="https://forestrywebinars.net/webinars/landowner-liability/"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farmlaw.ces.ncsu.edu/" TargetMode="External"/><Relationship Id="rId4" Type="http://schemas.openxmlformats.org/officeDocument/2006/relationships/image" Target="../media/image29.png"/><Relationship Id="rId5" Type="http://schemas.openxmlformats.org/officeDocument/2006/relationships/image" Target="../media/image26.png"/><Relationship Id="rId6" Type="http://schemas.openxmlformats.org/officeDocument/2006/relationships/hyperlink" Target="https://forestrywebinars.net/webinars/landowner-liability/"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www.ecfr.gov/current/title-26/chapter-I/subchapter-B/part-25/subject-group-ECFR3366d7ded015702/section-25.2703-1" TargetMode="External"/><Relationship Id="rId4" Type="http://schemas.openxmlformats.org/officeDocument/2006/relationships/hyperlink" Target="https://www.law.cornell.edu/uscode/text/26/2031"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s://www.law.cornell.edu/uscode/text/26/1014"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www.ncleg.gov/Laws/GeneralStatuteSections/Chapter29"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s://content.ces.ncsu.edu/the-last-will-and-testament-a-primer"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hyperlink" Target="https://content.ces.ncsu.edu/the-basics-of-trusts-in-farm-succession-plannin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hyperlink" Target="https://www.ncleg.gov/Laws/GeneralStatuteSections/Chapter29"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hyperlink" Target="https://www.ncleg.net/EnactedLegislation/Statutes/PDF/ByChapter/Chapter_29.pdf"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hyperlink" Target="https://content.ces.ncsu.edu/option-agreements-for-purchase-of-land"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hyperlink" Target="https://docs.google.com/document/d/1Bcvrnd25fnm9UL8URa_xCwlpo-hGXmS7DGyHsZns82s/edit?usp=sharing"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hyperlink" Target="https://content.ces.ncsu.edu/limited-liability-companies-steps-in-formation" TargetMode="Externa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hyperlink" Target="https://content.ces.ncsu.edu/limited-liability-companies-operating-agreement-components-and-sample-language" TargetMode="Externa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2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hyperlink" Target="mailto:rabrana2@ncsu.edu" TargetMode="External"/><Relationship Id="rId4" Type="http://schemas.openxmlformats.org/officeDocument/2006/relationships/image" Target="../media/image4.png"/><Relationship Id="rId9"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16.png"/><Relationship Id="rId7" Type="http://schemas.openxmlformats.org/officeDocument/2006/relationships/image" Target="../media/image6.png"/><Relationship Id="rId8" Type="http://schemas.openxmlformats.org/officeDocument/2006/relationships/image" Target="../media/image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9.png"/><Relationship Id="rId4" Type="http://schemas.openxmlformats.org/officeDocument/2006/relationships/image" Target="../media/image14.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hyperlink" Target="https://farmlaw.ces.ncsu.edu/" TargetMode="External"/><Relationship Id="rId4" Type="http://schemas.openxmlformats.org/officeDocument/2006/relationships/image" Target="../media/image29.png"/><Relationship Id="rId5" Type="http://schemas.openxmlformats.org/officeDocument/2006/relationships/image" Target="../media/image26.png"/><Relationship Id="rId6" Type="http://schemas.openxmlformats.org/officeDocument/2006/relationships/hyperlink" Target="https://forestrywebinars.net/webinars/landowner-liability/"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hyperlink" Target="https://www.law.cornell.edu/uscode/text/26/2031"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hyperlink" Target="https://www.law.cornell.edu/definitions/uscode.php?width=840&amp;height=800&amp;iframe=true&amp;def_id=26-USC-419852869-1884858161&amp;term_occur=999&amp;term_src=title:26:subtitle:B:chapter:11:subchapter:A:part:III:section:2031" TargetMode="External"/><Relationship Id="rId4" Type="http://schemas.openxmlformats.org/officeDocument/2006/relationships/hyperlink" Target="https://www.law.cornell.edu/definitions/uscode.php?width=840&amp;height=800&amp;iframe=true&amp;def_id=26-USC-1988520848-1884858167&amp;term_occur=999&amp;term_src=title:26:subtitle:B:chapter:11:subchapter:A:part:III:section:2031" TargetMode="External"/><Relationship Id="rId5" Type="http://schemas.openxmlformats.org/officeDocument/2006/relationships/hyperlink" Target="https://www.law.cornell.edu/uscode/text/26/2055#f"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hyperlink" Target="https://www.ncleg.gov/EnactedLegislation/Statutes/PDF/BySection/Chapter_106/GS_106-744.pdf" TargetMode="External"/><Relationship Id="rId4" Type="http://schemas.openxmlformats.org/officeDocument/2006/relationships/hyperlink" Target="https://www.ncleg.gov/EnactedLegislation/Statutes/PDF/ByChapter/Chapter_46A.pdf" TargetMode="External"/><Relationship Id="rId5" Type="http://schemas.openxmlformats.org/officeDocument/2006/relationships/hyperlink" Target="https://docs.google.com/document/d/171ma4DNJXjipQqGD8RMpXg8PhayM3YNCyJsEqOP8U5M/edit?usp=sharing"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hyperlink" Target="https://www.law.cornell.edu/cfr/text/26/1.170A-14"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hyperlink" Target="https://directives.sc.egov.usda.gov/OpenNonWebContent.aspx?content=44646.wba"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hyperlink" Target="https://directives.sc.egov.usda.gov/OpenNonWebContent.aspx?content=44646.wba"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hyperlink" Target="https://directives.sc.egov.usda.gov/OpenNonWebContent.aspx?content=44646.wba" TargetMode="External"/><Relationship Id="rId4" Type="http://schemas.openxmlformats.org/officeDocument/2006/relationships/hyperlink" Target="https://www.nass.usda.gov/AgCensus/"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hyperlink" Target="https://www.nrcs.usda.gov/wps/cmis_proxy/https/ecm.nrcs.usda.gov%3A443/fncmis/resources/WEBP/ContentStream/idd_C086C570-0000-C013-A8B9-4D1503B6ED98/0/2020+Minimum+Deed+Terms.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 Id="rId3" Type="http://schemas.openxmlformats.org/officeDocument/2006/relationships/hyperlink" Target="https://www.nrcs.usda.gov/wps/cmis_proxy/https/ecm.nrcs.usda.gov%3A443/fncmis/resources/WEBP/ContentStream/idd_C086C570-0000-C013-A8B9-4D1503B6ED98/0/2020+Minimum+Deed+Terms.pdf"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hyperlink" Target="https://www.nrcs.usda.gov/wps/cmis_proxy/https/ecm.nrcs.usda.gov%3A443/fncmis/resources/WEBP/ContentStream/idd_C086C570-0000-C013-A8B9-4D1503B6ED98/0/2020+Minimum+Deed+Terms.pdf" TargetMode="External"/><Relationship Id="rId4" Type="http://schemas.openxmlformats.org/officeDocument/2006/relationships/hyperlink" Target="https://www.law.cornell.edu/cfr/text/7/1491.22"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hyperlink" Target="https://www.ncleg.gov/EnactedLegislation/Statutes/PDF/BySection/Chapter_36C/GS_36C-8-816.pdf"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30.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2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3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2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3"/>
          <p:cNvSpPr txBox="1"/>
          <p:nvPr>
            <p:ph type="ctrTitle"/>
          </p:nvPr>
        </p:nvSpPr>
        <p:spPr>
          <a:xfrm>
            <a:off x="940543" y="582754"/>
            <a:ext cx="7801500" cy="1961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i="1" lang="en-US" sz="2170">
                <a:latin typeface="Times New Roman"/>
                <a:ea typeface="Times New Roman"/>
                <a:cs typeface="Times New Roman"/>
                <a:sym typeface="Times New Roman"/>
              </a:rPr>
              <a:t>Farm Law for Producers and Landowners</a:t>
            </a:r>
            <a:endParaRPr i="1" sz="2170">
              <a:latin typeface="Times New Roman"/>
              <a:ea typeface="Times New Roman"/>
              <a:cs typeface="Times New Roman"/>
              <a:sym typeface="Times New Roman"/>
            </a:endParaRPr>
          </a:p>
          <a:p>
            <a:pPr indent="0" lvl="0" marL="0" rtl="0" algn="r">
              <a:spcBef>
                <a:spcPts val="0"/>
              </a:spcBef>
              <a:spcAft>
                <a:spcPts val="0"/>
              </a:spcAft>
              <a:buNone/>
            </a:pPr>
            <a:r>
              <a:rPr lang="en-US" sz="2970">
                <a:latin typeface="Times New Roman"/>
                <a:ea typeface="Times New Roman"/>
                <a:cs typeface="Times New Roman"/>
                <a:sym typeface="Times New Roman"/>
              </a:rPr>
              <a:t>Conservation Easements and Farm Succession</a:t>
            </a:r>
            <a:endParaRPr sz="2970">
              <a:latin typeface="Times New Roman"/>
              <a:ea typeface="Times New Roman"/>
              <a:cs typeface="Times New Roman"/>
              <a:sym typeface="Times New Roman"/>
            </a:endParaRPr>
          </a:p>
          <a:p>
            <a:pPr indent="0" lvl="0" marL="0" rtl="0" algn="r">
              <a:spcBef>
                <a:spcPts val="0"/>
              </a:spcBef>
              <a:spcAft>
                <a:spcPts val="0"/>
              </a:spcAft>
              <a:buNone/>
            </a:pPr>
            <a:r>
              <a:rPr lang="en-US" sz="3570">
                <a:latin typeface="Times New Roman"/>
                <a:ea typeface="Times New Roman"/>
                <a:cs typeface="Times New Roman"/>
                <a:sym typeface="Times New Roman"/>
              </a:rPr>
              <a:t>Part I: Rights in Real Property</a:t>
            </a:r>
            <a:endParaRPr sz="3570">
              <a:latin typeface="Times New Roman"/>
              <a:ea typeface="Times New Roman"/>
              <a:cs typeface="Times New Roman"/>
              <a:sym typeface="Times New Roman"/>
            </a:endParaRPr>
          </a:p>
        </p:txBody>
      </p:sp>
      <p:pic>
        <p:nvPicPr>
          <p:cNvPr id="92" name="Google Shape;92;p13"/>
          <p:cNvPicPr preferRelativeResize="0"/>
          <p:nvPr/>
        </p:nvPicPr>
        <p:blipFill>
          <a:blip r:embed="rId3">
            <a:alphaModFix/>
          </a:blip>
          <a:stretch>
            <a:fillRect/>
          </a:stretch>
        </p:blipFill>
        <p:spPr>
          <a:xfrm>
            <a:off x="732113" y="2575050"/>
            <a:ext cx="3839887" cy="3065775"/>
          </a:xfrm>
          <a:prstGeom prst="rect">
            <a:avLst/>
          </a:prstGeom>
          <a:noFill/>
          <a:ln>
            <a:noFill/>
          </a:ln>
        </p:spPr>
      </p:pic>
      <p:pic>
        <p:nvPicPr>
          <p:cNvPr id="93" name="Google Shape;93;p13"/>
          <p:cNvPicPr preferRelativeResize="0"/>
          <p:nvPr/>
        </p:nvPicPr>
        <p:blipFill rotWithShape="1">
          <a:blip r:embed="rId4">
            <a:alphaModFix/>
          </a:blip>
          <a:srcRect b="0" l="0" r="0" t="0"/>
          <a:stretch/>
        </p:blipFill>
        <p:spPr>
          <a:xfrm>
            <a:off x="5739201" y="2575048"/>
            <a:ext cx="2299323" cy="3065778"/>
          </a:xfrm>
          <a:prstGeom prst="rect">
            <a:avLst/>
          </a:prstGeom>
          <a:noFill/>
          <a:ln>
            <a:noFill/>
          </a:ln>
        </p:spPr>
      </p:pic>
      <p:pic>
        <p:nvPicPr>
          <p:cNvPr id="94" name="Google Shape;94;p13" title="LOGO.SARE.jpg"/>
          <p:cNvPicPr preferRelativeResize="0"/>
          <p:nvPr/>
        </p:nvPicPr>
        <p:blipFill>
          <a:blip r:embed="rId5">
            <a:alphaModFix/>
          </a:blip>
          <a:stretch>
            <a:fillRect/>
          </a:stretch>
        </p:blipFill>
        <p:spPr>
          <a:xfrm>
            <a:off x="7424874" y="5672025"/>
            <a:ext cx="1503675" cy="102473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22"/>
          <p:cNvPicPr preferRelativeResize="0"/>
          <p:nvPr/>
        </p:nvPicPr>
        <p:blipFill rotWithShape="1">
          <a:blip r:embed="rId3">
            <a:alphaModFix/>
          </a:blip>
          <a:srcRect b="0" l="0" r="0" t="0"/>
          <a:stretch/>
        </p:blipFill>
        <p:spPr>
          <a:xfrm rot="5400000">
            <a:off x="1801203" y="2169785"/>
            <a:ext cx="5243316" cy="3932487"/>
          </a:xfrm>
          <a:prstGeom prst="rect">
            <a:avLst/>
          </a:prstGeom>
          <a:noFill/>
          <a:ln>
            <a:noFill/>
          </a:ln>
        </p:spPr>
      </p:pic>
      <p:sp>
        <p:nvSpPr>
          <p:cNvPr id="171" name="Google Shape;171;p22"/>
          <p:cNvSpPr txBox="1"/>
          <p:nvPr>
            <p:ph type="title"/>
          </p:nvPr>
        </p:nvSpPr>
        <p:spPr>
          <a:xfrm>
            <a:off x="457200" y="5423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“Permanent” Conservation Easement</a:t>
            </a:r>
            <a:endParaRPr/>
          </a:p>
          <a:p>
            <a:pPr indent="0" lvl="0" marL="0" rtl="0" algn="ctr">
              <a:spcBef>
                <a:spcPts val="0"/>
              </a:spcBef>
              <a:spcAft>
                <a:spcPts val="0"/>
              </a:spcAft>
              <a:buNone/>
            </a:pPr>
            <a:r>
              <a:rPr lang="en-US"/>
              <a:t>(the sticks removed)</a:t>
            </a:r>
            <a:endParaRPr/>
          </a:p>
        </p:txBody>
      </p:sp>
      <p:cxnSp>
        <p:nvCxnSpPr>
          <p:cNvPr id="172" name="Google Shape;172;p22"/>
          <p:cNvCxnSpPr>
            <a:endCxn id="173" idx="1"/>
          </p:cNvCxnSpPr>
          <p:nvPr/>
        </p:nvCxnSpPr>
        <p:spPr>
          <a:xfrm flipH="1" rot="10800000">
            <a:off x="5662200" y="2739450"/>
            <a:ext cx="1299000" cy="10626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74" name="Google Shape;174;p22"/>
          <p:cNvCxnSpPr>
            <a:endCxn id="175" idx="1"/>
          </p:cNvCxnSpPr>
          <p:nvPr/>
        </p:nvCxnSpPr>
        <p:spPr>
          <a:xfrm>
            <a:off x="4803646" y="4280250"/>
            <a:ext cx="1933800" cy="11286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76" name="Google Shape;176;p22"/>
          <p:cNvSpPr txBox="1"/>
          <p:nvPr/>
        </p:nvSpPr>
        <p:spPr>
          <a:xfrm>
            <a:off x="6961211" y="1961730"/>
            <a:ext cx="1367100" cy="2308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US" sz="1800">
                <a:solidFill>
                  <a:schemeClr val="dk1"/>
                </a:solidFill>
                <a:latin typeface="Calibri"/>
                <a:ea typeface="Calibri"/>
                <a:cs typeface="Calibri"/>
                <a:sym typeface="Calibri"/>
              </a:rPr>
              <a:t>Right to Build:  </a:t>
            </a:r>
            <a:r>
              <a:rPr lang="en-US" sz="1800">
                <a:solidFill>
                  <a:schemeClr val="dk1"/>
                </a:solidFill>
                <a:latin typeface="Calibri"/>
                <a:ea typeface="Calibri"/>
                <a:cs typeface="Calibri"/>
                <a:sym typeface="Calibri"/>
              </a:rPr>
              <a:t>CE </a:t>
            </a:r>
            <a:r>
              <a:rPr lang="en-US" sz="1800">
                <a:solidFill>
                  <a:schemeClr val="dk1"/>
                </a:solidFill>
                <a:latin typeface="Calibri"/>
                <a:ea typeface="Calibri"/>
                <a:cs typeface="Calibri"/>
                <a:sym typeface="Calibri"/>
              </a:rPr>
              <a:t>Deed restricts increase % of impervious surfaces</a:t>
            </a:r>
            <a:endParaRPr sz="1800">
              <a:solidFill>
                <a:schemeClr val="dk1"/>
              </a:solidFill>
              <a:latin typeface="Calibri"/>
              <a:ea typeface="Calibri"/>
              <a:cs typeface="Calibri"/>
              <a:sym typeface="Calibri"/>
            </a:endParaRPr>
          </a:p>
        </p:txBody>
      </p:sp>
      <p:sp>
        <p:nvSpPr>
          <p:cNvPr id="175" name="Google Shape;175;p22"/>
          <p:cNvSpPr txBox="1"/>
          <p:nvPr/>
        </p:nvSpPr>
        <p:spPr>
          <a:xfrm>
            <a:off x="6737446" y="4670100"/>
            <a:ext cx="1719600" cy="147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subsurface minerals</a:t>
            </a:r>
            <a:r>
              <a:rPr lang="en-US" sz="1800">
                <a:solidFill>
                  <a:schemeClr val="dk1"/>
                </a:solidFill>
                <a:latin typeface="Calibri"/>
                <a:ea typeface="Calibri"/>
                <a:cs typeface="Calibri"/>
                <a:sym typeface="Calibri"/>
              </a:rPr>
              <a:t>: CE Deed likely restricts mining</a:t>
            </a:r>
            <a:endParaRPr/>
          </a:p>
        </p:txBody>
      </p:sp>
      <p:cxnSp>
        <p:nvCxnSpPr>
          <p:cNvPr id="177" name="Google Shape;177;p22"/>
          <p:cNvCxnSpPr>
            <a:endCxn id="178" idx="3"/>
          </p:cNvCxnSpPr>
          <p:nvPr/>
        </p:nvCxnSpPr>
        <p:spPr>
          <a:xfrm flipH="1">
            <a:off x="1984119" y="3878400"/>
            <a:ext cx="1685100" cy="123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79" name="Google Shape;179;p22"/>
          <p:cNvSpPr txBox="1"/>
          <p:nvPr/>
        </p:nvSpPr>
        <p:spPr>
          <a:xfrm>
            <a:off x="112574" y="4670100"/>
            <a:ext cx="22623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of sole possession: </a:t>
            </a:r>
            <a:r>
              <a:rPr lang="en-US" sz="1800">
                <a:solidFill>
                  <a:schemeClr val="dk1"/>
                </a:solidFill>
                <a:latin typeface="Calibri"/>
                <a:ea typeface="Calibri"/>
                <a:cs typeface="Calibri"/>
                <a:sym typeface="Calibri"/>
              </a:rPr>
              <a:t>CE deed must allow entry for monitoring</a:t>
            </a:r>
            <a:endParaRPr/>
          </a:p>
        </p:txBody>
      </p:sp>
      <p:sp>
        <p:nvSpPr>
          <p:cNvPr id="180" name="Google Shape;180;p22"/>
          <p:cNvSpPr txBox="1"/>
          <p:nvPr/>
        </p:nvSpPr>
        <p:spPr>
          <a:xfrm>
            <a:off x="229422" y="1723525"/>
            <a:ext cx="1719600" cy="147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Subdivide</a:t>
            </a:r>
            <a:r>
              <a:rPr lang="en-US" sz="1800">
                <a:solidFill>
                  <a:schemeClr val="dk1"/>
                </a:solidFill>
                <a:latin typeface="Calibri"/>
                <a:ea typeface="Calibri"/>
                <a:cs typeface="Calibri"/>
                <a:sym typeface="Calibri"/>
              </a:rPr>
              <a:t>: CE Deed restriction on parcel subdivision</a:t>
            </a:r>
            <a:endParaRPr sz="1800">
              <a:solidFill>
                <a:schemeClr val="dk1"/>
              </a:solidFill>
              <a:latin typeface="Calibri"/>
              <a:ea typeface="Calibri"/>
              <a:cs typeface="Calibri"/>
              <a:sym typeface="Calibri"/>
            </a:endParaRPr>
          </a:p>
        </p:txBody>
      </p:sp>
      <p:cxnSp>
        <p:nvCxnSpPr>
          <p:cNvPr id="181" name="Google Shape;181;p22"/>
          <p:cNvCxnSpPr/>
          <p:nvPr/>
        </p:nvCxnSpPr>
        <p:spPr>
          <a:xfrm rot="10800000">
            <a:off x="1747975" y="2902600"/>
            <a:ext cx="1318200" cy="8688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82" name="Google Shape;182;p22"/>
          <p:cNvCxnSpPr/>
          <p:nvPr/>
        </p:nvCxnSpPr>
        <p:spPr>
          <a:xfrm flipH="1">
            <a:off x="2156474" y="4098300"/>
            <a:ext cx="2085000" cy="11856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78" name="Google Shape;178;p22"/>
          <p:cNvSpPr txBox="1"/>
          <p:nvPr/>
        </p:nvSpPr>
        <p:spPr>
          <a:xfrm>
            <a:off x="194319" y="3429000"/>
            <a:ext cx="17898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Timber:</a:t>
            </a:r>
            <a:r>
              <a:rPr lang="en-US" sz="1800">
                <a:solidFill>
                  <a:schemeClr val="dk1"/>
                </a:solidFill>
                <a:latin typeface="Calibri"/>
                <a:ea typeface="Calibri"/>
                <a:cs typeface="Calibri"/>
                <a:sym typeface="Calibri"/>
              </a:rPr>
              <a:t> CE deed </a:t>
            </a:r>
            <a:r>
              <a:rPr i="1" lang="en-US" sz="1800">
                <a:solidFill>
                  <a:schemeClr val="dk1"/>
                </a:solidFill>
                <a:latin typeface="Calibri"/>
                <a:ea typeface="Calibri"/>
                <a:cs typeface="Calibri"/>
                <a:sym typeface="Calibri"/>
              </a:rPr>
              <a:t>may</a:t>
            </a:r>
            <a:r>
              <a:rPr lang="en-US" sz="1800">
                <a:solidFill>
                  <a:schemeClr val="dk1"/>
                </a:solidFill>
                <a:latin typeface="Calibri"/>
                <a:ea typeface="Calibri"/>
                <a:cs typeface="Calibri"/>
                <a:sym typeface="Calibri"/>
              </a:rPr>
              <a:t> restrict timber</a:t>
            </a:r>
            <a:endParaRPr sz="1800">
              <a:solidFill>
                <a:schemeClr val="dk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12"/>
          <p:cNvSpPr txBox="1"/>
          <p:nvPr>
            <p:ph type="title"/>
          </p:nvPr>
        </p:nvSpPr>
        <p:spPr>
          <a:xfrm>
            <a:off x="457200" y="504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Possible Timeline with Will only</a:t>
            </a:r>
            <a:endParaRPr/>
          </a:p>
        </p:txBody>
      </p:sp>
      <p:sp>
        <p:nvSpPr>
          <p:cNvPr id="1189" name="Google Shape;1189;p112"/>
          <p:cNvSpPr txBox="1"/>
          <p:nvPr>
            <p:ph idx="1" type="body"/>
          </p:nvPr>
        </p:nvSpPr>
        <p:spPr>
          <a:xfrm>
            <a:off x="457200" y="1503000"/>
            <a:ext cx="8229600" cy="4113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900">
              <a:solidFill>
                <a:srgbClr val="000000"/>
              </a:solidFill>
            </a:endParaRPr>
          </a:p>
          <a:p>
            <a:pPr indent="0" lvl="0" marL="0" rtl="0" algn="l">
              <a:spcBef>
                <a:spcPts val="360"/>
              </a:spcBef>
              <a:spcAft>
                <a:spcPts val="0"/>
              </a:spcAft>
              <a:buNone/>
            </a:pPr>
            <a:r>
              <a:t/>
            </a:r>
            <a:endParaRPr/>
          </a:p>
        </p:txBody>
      </p:sp>
      <p:sp>
        <p:nvSpPr>
          <p:cNvPr id="1190" name="Google Shape;1190;p112"/>
          <p:cNvSpPr/>
          <p:nvPr/>
        </p:nvSpPr>
        <p:spPr>
          <a:xfrm>
            <a:off x="603000" y="3033000"/>
            <a:ext cx="8037000" cy="432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91" name="Google Shape;1191;p112"/>
          <p:cNvCxnSpPr>
            <a:endCxn id="1192" idx="2"/>
          </p:cNvCxnSpPr>
          <p:nvPr/>
        </p:nvCxnSpPr>
        <p:spPr>
          <a:xfrm flipH="1" rot="10800000">
            <a:off x="4050000" y="2226450"/>
            <a:ext cx="4500" cy="1643400"/>
          </a:xfrm>
          <a:prstGeom prst="straightConnector1">
            <a:avLst/>
          </a:prstGeom>
          <a:noFill/>
          <a:ln cap="flat" cmpd="sng" w="28575">
            <a:solidFill>
              <a:schemeClr val="dk2"/>
            </a:solidFill>
            <a:prstDash val="solid"/>
            <a:round/>
            <a:headEnd len="med" w="med" type="none"/>
            <a:tailEnd len="med" w="med" type="none"/>
          </a:ln>
        </p:spPr>
      </p:cxnSp>
      <p:sp>
        <p:nvSpPr>
          <p:cNvPr id="1192" name="Google Shape;1192;p112"/>
          <p:cNvSpPr txBox="1"/>
          <p:nvPr/>
        </p:nvSpPr>
        <p:spPr>
          <a:xfrm>
            <a:off x="3402000" y="1610850"/>
            <a:ext cx="13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Date of Death</a:t>
            </a:r>
            <a:endParaRPr/>
          </a:p>
        </p:txBody>
      </p:sp>
      <p:cxnSp>
        <p:nvCxnSpPr>
          <p:cNvPr id="1193" name="Google Shape;1193;p112"/>
          <p:cNvCxnSpPr/>
          <p:nvPr/>
        </p:nvCxnSpPr>
        <p:spPr>
          <a:xfrm>
            <a:off x="1035000" y="2334300"/>
            <a:ext cx="0" cy="810000"/>
          </a:xfrm>
          <a:prstGeom prst="straightConnector1">
            <a:avLst/>
          </a:prstGeom>
          <a:noFill/>
          <a:ln cap="flat" cmpd="sng" w="9525">
            <a:solidFill>
              <a:schemeClr val="dk2"/>
            </a:solidFill>
            <a:prstDash val="solid"/>
            <a:round/>
            <a:headEnd len="med" w="med" type="none"/>
            <a:tailEnd len="med" w="med" type="triangle"/>
          </a:ln>
        </p:spPr>
      </p:cxnSp>
      <p:sp>
        <p:nvSpPr>
          <p:cNvPr id="1194" name="Google Shape;1194;p112"/>
          <p:cNvSpPr txBox="1"/>
          <p:nvPr/>
        </p:nvSpPr>
        <p:spPr>
          <a:xfrm>
            <a:off x="457200" y="1503000"/>
            <a:ext cx="13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Execute Will</a:t>
            </a:r>
            <a:endParaRPr/>
          </a:p>
        </p:txBody>
      </p:sp>
      <p:sp>
        <p:nvSpPr>
          <p:cNvPr id="1195" name="Google Shape;1195;p112"/>
          <p:cNvSpPr txBox="1"/>
          <p:nvPr/>
        </p:nvSpPr>
        <p:spPr>
          <a:xfrm>
            <a:off x="1143000" y="227070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Will simply devises all real property to devisees on Date of Death</a:t>
            </a:r>
            <a:endParaRPr sz="900"/>
          </a:p>
        </p:txBody>
      </p:sp>
      <p:sp>
        <p:nvSpPr>
          <p:cNvPr id="1196" name="Google Shape;1196;p112"/>
          <p:cNvSpPr/>
          <p:nvPr/>
        </p:nvSpPr>
        <p:spPr>
          <a:xfrm>
            <a:off x="1872000" y="44259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197" name="Google Shape;1197;p112"/>
          <p:cNvSpPr/>
          <p:nvPr/>
        </p:nvSpPr>
        <p:spPr>
          <a:xfrm>
            <a:off x="4023000" y="44037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198" name="Google Shape;1198;p112"/>
          <p:cNvSpPr txBox="1"/>
          <p:nvPr/>
        </p:nvSpPr>
        <p:spPr>
          <a:xfrm>
            <a:off x="4023000" y="508845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Interest in Parcel A passes to devisees immediately upon death</a:t>
            </a:r>
            <a:endParaRPr sz="900"/>
          </a:p>
        </p:txBody>
      </p:sp>
      <p:sp>
        <p:nvSpPr>
          <p:cNvPr id="1199" name="Google Shape;1199;p112"/>
          <p:cNvSpPr/>
          <p:nvPr/>
        </p:nvSpPr>
        <p:spPr>
          <a:xfrm>
            <a:off x="7254000" y="4325275"/>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cxnSp>
        <p:nvCxnSpPr>
          <p:cNvPr id="1200" name="Google Shape;1200;p112"/>
          <p:cNvCxnSpPr/>
          <p:nvPr/>
        </p:nvCxnSpPr>
        <p:spPr>
          <a:xfrm flipH="1" rot="10800000">
            <a:off x="8343000" y="2169000"/>
            <a:ext cx="9000" cy="2142000"/>
          </a:xfrm>
          <a:prstGeom prst="straightConnector1">
            <a:avLst/>
          </a:prstGeom>
          <a:noFill/>
          <a:ln cap="flat" cmpd="sng" w="9525">
            <a:solidFill>
              <a:schemeClr val="dk2"/>
            </a:solidFill>
            <a:prstDash val="solid"/>
            <a:round/>
            <a:headEnd len="med" w="med" type="none"/>
            <a:tailEnd len="med" w="med" type="triangle"/>
          </a:ln>
        </p:spPr>
      </p:cxnSp>
      <p:sp>
        <p:nvSpPr>
          <p:cNvPr id="1201" name="Google Shape;1201;p112"/>
          <p:cNvSpPr txBox="1"/>
          <p:nvPr/>
        </p:nvSpPr>
        <p:spPr>
          <a:xfrm>
            <a:off x="7659000" y="1572413"/>
            <a:ext cx="1305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Development Rights sold or donated to 3d party</a:t>
            </a:r>
            <a:endParaRPr sz="900"/>
          </a:p>
        </p:txBody>
      </p:sp>
      <p:sp>
        <p:nvSpPr>
          <p:cNvPr id="1202" name="Google Shape;1202;p112"/>
          <p:cNvSpPr txBox="1"/>
          <p:nvPr/>
        </p:nvSpPr>
        <p:spPr>
          <a:xfrm>
            <a:off x="494400" y="4290450"/>
            <a:ext cx="13050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Grantor and ALL devisees execute agreement for post-mortem sale/donation of development rights</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en-US" sz="900"/>
              <a:t>Memorandum recorded with Register of Deeds</a:t>
            </a:r>
            <a:endParaRPr sz="900"/>
          </a:p>
          <a:p>
            <a:pPr indent="0" lvl="0" marL="0" rtl="0" algn="l">
              <a:spcBef>
                <a:spcPts val="0"/>
              </a:spcBef>
              <a:spcAft>
                <a:spcPts val="0"/>
              </a:spcAft>
              <a:buNone/>
            </a:pPr>
            <a:r>
              <a:t/>
            </a:r>
            <a:endParaRPr sz="900"/>
          </a:p>
          <a:p>
            <a:pPr indent="0" lvl="0" marL="0" rtl="0" algn="l">
              <a:spcBef>
                <a:spcPts val="0"/>
              </a:spcBef>
              <a:spcAft>
                <a:spcPts val="0"/>
              </a:spcAft>
              <a:buNone/>
            </a:pPr>
            <a:r>
              <a:t/>
            </a:r>
            <a:endParaRPr sz="900"/>
          </a:p>
        </p:txBody>
      </p:sp>
      <p:sp>
        <p:nvSpPr>
          <p:cNvPr id="1203" name="Google Shape;1203;p112"/>
          <p:cNvSpPr/>
          <p:nvPr/>
        </p:nvSpPr>
        <p:spPr>
          <a:xfrm>
            <a:off x="5256000" y="4879200"/>
            <a:ext cx="2043000" cy="1017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000"/>
              <a:t>Devisees (representative under power of attorney?)</a:t>
            </a:r>
            <a:endParaRPr sz="1000"/>
          </a:p>
          <a:p>
            <a:pPr indent="0" lvl="0" marL="0" rtl="0" algn="l">
              <a:spcBef>
                <a:spcPts val="0"/>
              </a:spcBef>
              <a:spcAft>
                <a:spcPts val="0"/>
              </a:spcAft>
              <a:buNone/>
            </a:pPr>
            <a:r>
              <a:rPr lang="en-US" sz="1000"/>
              <a:t>complete transaction</a:t>
            </a:r>
            <a:endParaRPr sz="1000"/>
          </a:p>
        </p:txBody>
      </p:sp>
      <p:cxnSp>
        <p:nvCxnSpPr>
          <p:cNvPr id="1204" name="Google Shape;1204;p112"/>
          <p:cNvCxnSpPr/>
          <p:nvPr/>
        </p:nvCxnSpPr>
        <p:spPr>
          <a:xfrm>
            <a:off x="8046000" y="4896000"/>
            <a:ext cx="108000" cy="657000"/>
          </a:xfrm>
          <a:prstGeom prst="straightConnector1">
            <a:avLst/>
          </a:prstGeom>
          <a:noFill/>
          <a:ln cap="flat" cmpd="sng" w="9525">
            <a:solidFill>
              <a:schemeClr val="dk2"/>
            </a:solidFill>
            <a:prstDash val="dash"/>
            <a:round/>
            <a:headEnd len="med" w="med" type="none"/>
            <a:tailEnd len="med" w="med" type="triangle"/>
          </a:ln>
        </p:spPr>
      </p:cxnSp>
      <p:sp>
        <p:nvSpPr>
          <p:cNvPr id="1205" name="Google Shape;1205;p112"/>
          <p:cNvSpPr txBox="1"/>
          <p:nvPr/>
        </p:nvSpPr>
        <p:spPr>
          <a:xfrm>
            <a:off x="7551600" y="555300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Subdivided by design?</a:t>
            </a:r>
            <a:endParaRPr sz="900"/>
          </a:p>
          <a:p>
            <a:pPr indent="0" lvl="0" marL="0" rtl="0" algn="l">
              <a:spcBef>
                <a:spcPts val="0"/>
              </a:spcBef>
              <a:spcAft>
                <a:spcPts val="0"/>
              </a:spcAft>
              <a:buNone/>
            </a:pPr>
            <a:r>
              <a:rPr lang="en-US" sz="900"/>
              <a:t>Transferred to family LLC?</a:t>
            </a:r>
            <a:endParaRPr sz="900"/>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sp>
        <p:nvSpPr>
          <p:cNvPr id="1211" name="Google Shape;1211;p113"/>
          <p:cNvSpPr txBox="1"/>
          <p:nvPr>
            <p:ph type="title"/>
          </p:nvPr>
        </p:nvSpPr>
        <p:spPr>
          <a:xfrm>
            <a:off x="457200" y="504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Possible Timeline with Option only</a:t>
            </a:r>
            <a:endParaRPr/>
          </a:p>
        </p:txBody>
      </p:sp>
      <p:sp>
        <p:nvSpPr>
          <p:cNvPr id="1212" name="Google Shape;1212;p113"/>
          <p:cNvSpPr txBox="1"/>
          <p:nvPr>
            <p:ph idx="1" type="body"/>
          </p:nvPr>
        </p:nvSpPr>
        <p:spPr>
          <a:xfrm>
            <a:off x="457200" y="1503000"/>
            <a:ext cx="8229600" cy="4113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900">
              <a:solidFill>
                <a:srgbClr val="000000"/>
              </a:solidFill>
            </a:endParaRPr>
          </a:p>
          <a:p>
            <a:pPr indent="0" lvl="0" marL="0" rtl="0" algn="l">
              <a:spcBef>
                <a:spcPts val="360"/>
              </a:spcBef>
              <a:spcAft>
                <a:spcPts val="0"/>
              </a:spcAft>
              <a:buNone/>
            </a:pPr>
            <a:r>
              <a:t/>
            </a:r>
            <a:endParaRPr/>
          </a:p>
        </p:txBody>
      </p:sp>
      <p:sp>
        <p:nvSpPr>
          <p:cNvPr id="1213" name="Google Shape;1213;p113"/>
          <p:cNvSpPr/>
          <p:nvPr/>
        </p:nvSpPr>
        <p:spPr>
          <a:xfrm>
            <a:off x="603000" y="3033000"/>
            <a:ext cx="8037000" cy="432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14" name="Google Shape;1214;p113"/>
          <p:cNvCxnSpPr>
            <a:endCxn id="1215" idx="2"/>
          </p:cNvCxnSpPr>
          <p:nvPr/>
        </p:nvCxnSpPr>
        <p:spPr>
          <a:xfrm flipH="1" rot="10800000">
            <a:off x="4050000" y="2226450"/>
            <a:ext cx="4500" cy="1643400"/>
          </a:xfrm>
          <a:prstGeom prst="straightConnector1">
            <a:avLst/>
          </a:prstGeom>
          <a:noFill/>
          <a:ln cap="flat" cmpd="sng" w="28575">
            <a:solidFill>
              <a:schemeClr val="dk2"/>
            </a:solidFill>
            <a:prstDash val="solid"/>
            <a:round/>
            <a:headEnd len="med" w="med" type="none"/>
            <a:tailEnd len="med" w="med" type="none"/>
          </a:ln>
        </p:spPr>
      </p:cxnSp>
      <p:sp>
        <p:nvSpPr>
          <p:cNvPr id="1215" name="Google Shape;1215;p113"/>
          <p:cNvSpPr txBox="1"/>
          <p:nvPr/>
        </p:nvSpPr>
        <p:spPr>
          <a:xfrm>
            <a:off x="3402000" y="1610850"/>
            <a:ext cx="13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Date of Death</a:t>
            </a:r>
            <a:endParaRPr/>
          </a:p>
        </p:txBody>
      </p:sp>
      <p:cxnSp>
        <p:nvCxnSpPr>
          <p:cNvPr id="1216" name="Google Shape;1216;p113"/>
          <p:cNvCxnSpPr/>
          <p:nvPr/>
        </p:nvCxnSpPr>
        <p:spPr>
          <a:xfrm>
            <a:off x="1035000" y="2334300"/>
            <a:ext cx="0" cy="810000"/>
          </a:xfrm>
          <a:prstGeom prst="straightConnector1">
            <a:avLst/>
          </a:prstGeom>
          <a:noFill/>
          <a:ln cap="flat" cmpd="sng" w="9525">
            <a:solidFill>
              <a:schemeClr val="dk2"/>
            </a:solidFill>
            <a:prstDash val="solid"/>
            <a:round/>
            <a:headEnd len="med" w="med" type="none"/>
            <a:tailEnd len="med" w="med" type="triangle"/>
          </a:ln>
        </p:spPr>
      </p:cxnSp>
      <p:sp>
        <p:nvSpPr>
          <p:cNvPr id="1217" name="Google Shape;1217;p113"/>
          <p:cNvSpPr txBox="1"/>
          <p:nvPr/>
        </p:nvSpPr>
        <p:spPr>
          <a:xfrm>
            <a:off x="457200" y="1503000"/>
            <a:ext cx="13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Execute Will</a:t>
            </a:r>
            <a:endParaRPr/>
          </a:p>
        </p:txBody>
      </p:sp>
      <p:sp>
        <p:nvSpPr>
          <p:cNvPr id="1218" name="Google Shape;1218;p113"/>
          <p:cNvSpPr txBox="1"/>
          <p:nvPr/>
        </p:nvSpPr>
        <p:spPr>
          <a:xfrm>
            <a:off x="1143000" y="227070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Will simply devises all real property to devisees on Date of Death</a:t>
            </a:r>
            <a:endParaRPr sz="900"/>
          </a:p>
        </p:txBody>
      </p:sp>
      <p:sp>
        <p:nvSpPr>
          <p:cNvPr id="1219" name="Google Shape;1219;p113"/>
          <p:cNvSpPr/>
          <p:nvPr/>
        </p:nvSpPr>
        <p:spPr>
          <a:xfrm>
            <a:off x="1872000" y="44259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220" name="Google Shape;1220;p113"/>
          <p:cNvSpPr/>
          <p:nvPr/>
        </p:nvSpPr>
        <p:spPr>
          <a:xfrm>
            <a:off x="4023000" y="44037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221" name="Google Shape;1221;p113"/>
          <p:cNvSpPr txBox="1"/>
          <p:nvPr/>
        </p:nvSpPr>
        <p:spPr>
          <a:xfrm>
            <a:off x="4023000" y="508845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Interest in Parcel A passes to devisees immediately upon death</a:t>
            </a:r>
            <a:endParaRPr sz="900"/>
          </a:p>
        </p:txBody>
      </p:sp>
      <p:sp>
        <p:nvSpPr>
          <p:cNvPr id="1222" name="Google Shape;1222;p113"/>
          <p:cNvSpPr/>
          <p:nvPr/>
        </p:nvSpPr>
        <p:spPr>
          <a:xfrm>
            <a:off x="7254000" y="4325275"/>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cxnSp>
        <p:nvCxnSpPr>
          <p:cNvPr id="1223" name="Google Shape;1223;p113"/>
          <p:cNvCxnSpPr/>
          <p:nvPr/>
        </p:nvCxnSpPr>
        <p:spPr>
          <a:xfrm flipH="1" rot="10800000">
            <a:off x="8343000" y="2169000"/>
            <a:ext cx="9000" cy="2142000"/>
          </a:xfrm>
          <a:prstGeom prst="straightConnector1">
            <a:avLst/>
          </a:prstGeom>
          <a:noFill/>
          <a:ln cap="flat" cmpd="sng" w="9525">
            <a:solidFill>
              <a:schemeClr val="dk2"/>
            </a:solidFill>
            <a:prstDash val="solid"/>
            <a:round/>
            <a:headEnd len="med" w="med" type="none"/>
            <a:tailEnd len="med" w="med" type="triangle"/>
          </a:ln>
        </p:spPr>
      </p:cxnSp>
      <p:sp>
        <p:nvSpPr>
          <p:cNvPr id="1224" name="Google Shape;1224;p113"/>
          <p:cNvSpPr txBox="1"/>
          <p:nvPr/>
        </p:nvSpPr>
        <p:spPr>
          <a:xfrm>
            <a:off x="7659000" y="1572413"/>
            <a:ext cx="1305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Development Rights sold or donated to 3d party</a:t>
            </a:r>
            <a:endParaRPr sz="900"/>
          </a:p>
        </p:txBody>
      </p:sp>
      <p:sp>
        <p:nvSpPr>
          <p:cNvPr id="1225" name="Google Shape;1225;p113"/>
          <p:cNvSpPr/>
          <p:nvPr/>
        </p:nvSpPr>
        <p:spPr>
          <a:xfrm>
            <a:off x="5256000" y="4879200"/>
            <a:ext cx="2043000" cy="1017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000"/>
              <a:t>Devisees under enforceable obligation to</a:t>
            </a:r>
            <a:endParaRPr sz="1000"/>
          </a:p>
          <a:p>
            <a:pPr indent="0" lvl="0" marL="0" rtl="0" algn="l">
              <a:spcBef>
                <a:spcPts val="0"/>
              </a:spcBef>
              <a:spcAft>
                <a:spcPts val="0"/>
              </a:spcAft>
              <a:buNone/>
            </a:pPr>
            <a:r>
              <a:rPr lang="en-US" sz="1000"/>
              <a:t>complete transaction</a:t>
            </a:r>
            <a:endParaRPr sz="1000"/>
          </a:p>
        </p:txBody>
      </p:sp>
      <p:cxnSp>
        <p:nvCxnSpPr>
          <p:cNvPr id="1226" name="Google Shape;1226;p113"/>
          <p:cNvCxnSpPr/>
          <p:nvPr/>
        </p:nvCxnSpPr>
        <p:spPr>
          <a:xfrm>
            <a:off x="8046000" y="4896000"/>
            <a:ext cx="108000" cy="657000"/>
          </a:xfrm>
          <a:prstGeom prst="straightConnector1">
            <a:avLst/>
          </a:prstGeom>
          <a:noFill/>
          <a:ln cap="flat" cmpd="sng" w="9525">
            <a:solidFill>
              <a:schemeClr val="dk2"/>
            </a:solidFill>
            <a:prstDash val="dash"/>
            <a:round/>
            <a:headEnd len="med" w="med" type="none"/>
            <a:tailEnd len="med" w="med" type="triangle"/>
          </a:ln>
        </p:spPr>
      </p:cxnSp>
      <p:sp>
        <p:nvSpPr>
          <p:cNvPr id="1227" name="Google Shape;1227;p113"/>
          <p:cNvSpPr txBox="1"/>
          <p:nvPr/>
        </p:nvSpPr>
        <p:spPr>
          <a:xfrm>
            <a:off x="7551600" y="5553000"/>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Subdivided by design?</a:t>
            </a:r>
            <a:endParaRPr sz="900"/>
          </a:p>
          <a:p>
            <a:pPr indent="0" lvl="0" marL="0" rtl="0" algn="l">
              <a:spcBef>
                <a:spcPts val="0"/>
              </a:spcBef>
              <a:spcAft>
                <a:spcPts val="0"/>
              </a:spcAft>
              <a:buNone/>
            </a:pPr>
            <a:r>
              <a:rPr lang="en-US" sz="900"/>
              <a:t>Transferred to family LLC?</a:t>
            </a:r>
            <a:endParaRPr sz="900"/>
          </a:p>
        </p:txBody>
      </p:sp>
      <p:cxnSp>
        <p:nvCxnSpPr>
          <p:cNvPr id="1228" name="Google Shape;1228;p113"/>
          <p:cNvCxnSpPr/>
          <p:nvPr/>
        </p:nvCxnSpPr>
        <p:spPr>
          <a:xfrm>
            <a:off x="2448000" y="2945700"/>
            <a:ext cx="0" cy="1365300"/>
          </a:xfrm>
          <a:prstGeom prst="straightConnector1">
            <a:avLst/>
          </a:prstGeom>
          <a:noFill/>
          <a:ln cap="flat" cmpd="sng" w="9525">
            <a:solidFill>
              <a:schemeClr val="dk2"/>
            </a:solidFill>
            <a:prstDash val="solid"/>
            <a:round/>
            <a:headEnd len="med" w="med" type="none"/>
            <a:tailEnd len="med" w="med" type="triangle"/>
          </a:ln>
        </p:spPr>
      </p:cxnSp>
      <p:sp>
        <p:nvSpPr>
          <p:cNvPr id="1229" name="Google Shape;1229;p113"/>
          <p:cNvSpPr txBox="1"/>
          <p:nvPr/>
        </p:nvSpPr>
        <p:spPr>
          <a:xfrm>
            <a:off x="1768500" y="5008788"/>
            <a:ext cx="1305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3 party executes option with Grantor</a:t>
            </a:r>
            <a:endParaRPr sz="900"/>
          </a:p>
          <a:p>
            <a:pPr indent="0" lvl="0" marL="0" rtl="0" algn="l">
              <a:spcBef>
                <a:spcPts val="0"/>
              </a:spcBef>
              <a:spcAft>
                <a:spcPts val="0"/>
              </a:spcAft>
              <a:buNone/>
            </a:pPr>
            <a:r>
              <a:rPr lang="en-US" sz="900"/>
              <a:t>(option must specify subdivisions?)</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en-US" sz="900"/>
              <a:t>Memorandum recorded with Register of Deeds</a:t>
            </a:r>
            <a:endParaRPr sz="900"/>
          </a:p>
          <a:p>
            <a:pPr indent="0" lvl="0" marL="0" rtl="0" algn="l">
              <a:spcBef>
                <a:spcPts val="0"/>
              </a:spcBef>
              <a:spcAft>
                <a:spcPts val="0"/>
              </a:spcAft>
              <a:buNone/>
            </a:pPr>
            <a:r>
              <a:t/>
            </a:r>
            <a:endParaRPr sz="900"/>
          </a:p>
          <a:p>
            <a:pPr indent="0" lvl="0" marL="0" rtl="0" algn="l">
              <a:spcBef>
                <a:spcPts val="0"/>
              </a:spcBef>
              <a:spcAft>
                <a:spcPts val="0"/>
              </a:spcAft>
              <a:buNone/>
            </a:pPr>
            <a:r>
              <a:rPr lang="en-US" sz="900"/>
              <a:t>Runs with the land</a:t>
            </a:r>
            <a:endParaRPr sz="9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114"/>
          <p:cNvSpPr txBox="1"/>
          <p:nvPr>
            <p:ph type="title"/>
          </p:nvPr>
        </p:nvSpPr>
        <p:spPr>
          <a:xfrm>
            <a:off x="457200" y="7161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1235" name="Google Shape;1235;p114"/>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Assistant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1236" name="Google Shape;1236;p114"/>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pic>
        <p:nvPicPr>
          <p:cNvPr id="1237" name="Google Shape;1237;p114"/>
          <p:cNvPicPr preferRelativeResize="0"/>
          <p:nvPr/>
        </p:nvPicPr>
        <p:blipFill>
          <a:blip r:embed="rId5">
            <a:alphaModFix/>
          </a:blip>
          <a:stretch>
            <a:fillRect/>
          </a:stretch>
        </p:blipFill>
        <p:spPr>
          <a:xfrm>
            <a:off x="211899" y="1968424"/>
            <a:ext cx="2960750" cy="2806950"/>
          </a:xfrm>
          <a:prstGeom prst="rect">
            <a:avLst/>
          </a:prstGeom>
          <a:noFill/>
          <a:ln>
            <a:noFill/>
          </a:ln>
        </p:spPr>
      </p:pic>
      <p:pic>
        <p:nvPicPr>
          <p:cNvPr id="1238" name="Google Shape;1238;p114"/>
          <p:cNvPicPr preferRelativeResize="0"/>
          <p:nvPr/>
        </p:nvPicPr>
        <p:blipFill>
          <a:blip r:embed="rId6">
            <a:alphaModFix/>
          </a:blip>
          <a:stretch>
            <a:fillRect/>
          </a:stretch>
        </p:blipFill>
        <p:spPr>
          <a:xfrm>
            <a:off x="211900" y="5575000"/>
            <a:ext cx="1165820" cy="1078924"/>
          </a:xfrm>
          <a:prstGeom prst="rect">
            <a:avLst/>
          </a:prstGeom>
          <a:noFill/>
          <a:ln>
            <a:noFill/>
          </a:ln>
        </p:spPr>
      </p:pic>
      <p:pic>
        <p:nvPicPr>
          <p:cNvPr id="1239" name="Google Shape;1239;p114"/>
          <p:cNvPicPr preferRelativeResize="0"/>
          <p:nvPr/>
        </p:nvPicPr>
        <p:blipFill>
          <a:blip r:embed="rId7">
            <a:alphaModFix/>
          </a:blip>
          <a:stretch>
            <a:fillRect/>
          </a:stretch>
        </p:blipFill>
        <p:spPr>
          <a:xfrm>
            <a:off x="1560852" y="5580313"/>
            <a:ext cx="1831844" cy="1078925"/>
          </a:xfrm>
          <a:prstGeom prst="rect">
            <a:avLst/>
          </a:prstGeom>
          <a:noFill/>
          <a:ln>
            <a:noFill/>
          </a:ln>
        </p:spPr>
      </p:pic>
      <p:pic>
        <p:nvPicPr>
          <p:cNvPr id="1240" name="Google Shape;1240;p114"/>
          <p:cNvPicPr preferRelativeResize="0"/>
          <p:nvPr/>
        </p:nvPicPr>
        <p:blipFill>
          <a:blip r:embed="rId8">
            <a:alphaModFix/>
          </a:blip>
          <a:stretch>
            <a:fillRect/>
          </a:stretch>
        </p:blipFill>
        <p:spPr>
          <a:xfrm>
            <a:off x="3575813" y="5585625"/>
            <a:ext cx="3041688" cy="1068300"/>
          </a:xfrm>
          <a:prstGeom prst="rect">
            <a:avLst/>
          </a:prstGeom>
          <a:noFill/>
          <a:ln>
            <a:noFill/>
          </a:ln>
        </p:spPr>
      </p:pic>
      <p:pic>
        <p:nvPicPr>
          <p:cNvPr id="1241" name="Google Shape;1241;p114"/>
          <p:cNvPicPr preferRelativeResize="0"/>
          <p:nvPr/>
        </p:nvPicPr>
        <p:blipFill>
          <a:blip r:embed="rId9">
            <a:alphaModFix/>
          </a:blip>
          <a:stretch>
            <a:fillRect/>
          </a:stretch>
        </p:blipFill>
        <p:spPr>
          <a:xfrm>
            <a:off x="7000800" y="4965525"/>
            <a:ext cx="1306201" cy="1379475"/>
          </a:xfrm>
          <a:prstGeom prst="rect">
            <a:avLst/>
          </a:prstGeom>
          <a:noFill/>
          <a:ln>
            <a:noFill/>
          </a:ln>
        </p:spPr>
      </p:pic>
      <p:sp>
        <p:nvSpPr>
          <p:cNvPr id="1242" name="Google Shape;1242;p114"/>
          <p:cNvSpPr txBox="1"/>
          <p:nvPr/>
        </p:nvSpPr>
        <p:spPr>
          <a:xfrm>
            <a:off x="211900" y="4833450"/>
            <a:ext cx="2563500" cy="68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00">
                <a:solidFill>
                  <a:srgbClr val="000000"/>
                </a:solidFill>
              </a:rPr>
              <a:t>This presentation and materials research, development and delivery are supported by the Sustainable Agriculture and Resource Education Professional Development Program Land Summit Professional Development grant (Award #531905)</a:t>
            </a:r>
            <a:endParaRPr sz="8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3"/>
          <p:cNvSpPr txBox="1"/>
          <p:nvPr>
            <p:ph type="title"/>
          </p:nvPr>
        </p:nvSpPr>
        <p:spPr>
          <a:xfrm>
            <a:off x="457200" y="5628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Written Transfer of Rights in Real Property</a:t>
            </a:r>
            <a:endParaRPr/>
          </a:p>
        </p:txBody>
      </p:sp>
      <p:sp>
        <p:nvSpPr>
          <p:cNvPr id="189" name="Google Shape;189;p23"/>
          <p:cNvSpPr txBox="1"/>
          <p:nvPr>
            <p:ph idx="1" type="body"/>
          </p:nvPr>
        </p:nvSpPr>
        <p:spPr>
          <a:xfrm>
            <a:off x="457200" y="1788600"/>
            <a:ext cx="8229600" cy="4282500"/>
          </a:xfrm>
          <a:prstGeom prst="rect">
            <a:avLst/>
          </a:prstGeom>
          <a:noFill/>
          <a:ln>
            <a:noFill/>
          </a:ln>
        </p:spPr>
        <p:txBody>
          <a:bodyPr anchorCtr="0" anchor="t" bIns="45700" lIns="91425" spcFirstLastPara="1" rIns="91425" wrap="square" tIns="45700">
            <a:normAutofit fontScale="85000" lnSpcReduction="20000"/>
          </a:bodyPr>
          <a:lstStyle/>
          <a:p>
            <a:pPr indent="-331470" lvl="0" marL="342900" rtl="0" algn="l">
              <a:spcBef>
                <a:spcPts val="0"/>
              </a:spcBef>
              <a:spcAft>
                <a:spcPts val="0"/>
              </a:spcAft>
              <a:buClr>
                <a:schemeClr val="dk1"/>
              </a:buClr>
              <a:buSzPct val="100000"/>
              <a:buChar char="•"/>
            </a:pPr>
            <a:r>
              <a:rPr b="1" lang="en-US"/>
              <a:t>The Statute of Frauds </a:t>
            </a:r>
            <a:r>
              <a:rPr lang="en-US"/>
              <a:t>– all dispositions of any right in land must be in writing to be enforceable (1677 England)</a:t>
            </a:r>
            <a:endParaRPr/>
          </a:p>
          <a:p>
            <a:pPr indent="-274320" lvl="1" marL="742950" rtl="0" algn="l">
              <a:spcBef>
                <a:spcPts val="444"/>
              </a:spcBef>
              <a:spcAft>
                <a:spcPts val="0"/>
              </a:spcAft>
              <a:buClr>
                <a:schemeClr val="dk1"/>
              </a:buClr>
              <a:buSzPct val="100000"/>
              <a:buChar char="–"/>
            </a:pPr>
            <a:r>
              <a:rPr lang="en-US"/>
              <a:t>You can allow verbal access, but in most cases it does not amount to a transfer of right</a:t>
            </a:r>
            <a:endParaRPr/>
          </a:p>
          <a:p>
            <a:pPr indent="-274320" lvl="1" marL="742950" rtl="0" algn="l">
              <a:spcBef>
                <a:spcPts val="444"/>
              </a:spcBef>
              <a:spcAft>
                <a:spcPts val="0"/>
              </a:spcAft>
              <a:buClr>
                <a:schemeClr val="dk1"/>
              </a:buClr>
              <a:buSzPct val="100000"/>
              <a:buChar char="–"/>
            </a:pPr>
            <a:r>
              <a:rPr lang="en-US"/>
              <a:t>Exception:  Agricultural Tenancies of one year in North Carolina (protected by Statute)</a:t>
            </a:r>
            <a:endParaRPr/>
          </a:p>
          <a:p>
            <a:pPr indent="-274320" lvl="1" marL="742950" rtl="0" algn="l">
              <a:spcBef>
                <a:spcPts val="444"/>
              </a:spcBef>
              <a:spcAft>
                <a:spcPts val="0"/>
              </a:spcAft>
              <a:buClr>
                <a:schemeClr val="dk1"/>
              </a:buClr>
              <a:buSzPct val="100000"/>
              <a:buChar char="–"/>
            </a:pPr>
            <a:r>
              <a:rPr lang="en-US"/>
              <a:t>Other “time” or “necessity” exceptions:  </a:t>
            </a:r>
            <a:endParaRPr/>
          </a:p>
          <a:p>
            <a:pPr indent="-220028" lvl="2" marL="1143000" rtl="0" algn="l">
              <a:spcBef>
                <a:spcPts val="333"/>
              </a:spcBef>
              <a:spcAft>
                <a:spcPts val="0"/>
              </a:spcAft>
              <a:buClr>
                <a:schemeClr val="dk1"/>
              </a:buClr>
              <a:buSzPct val="100000"/>
              <a:buChar char="•"/>
            </a:pPr>
            <a:r>
              <a:rPr lang="en-US"/>
              <a:t>Easement by prescription:  use easement long enough </a:t>
            </a:r>
            <a:endParaRPr/>
          </a:p>
          <a:p>
            <a:pPr indent="-220028" lvl="2" marL="1143000" rtl="0" algn="l">
              <a:spcBef>
                <a:spcPts val="333"/>
              </a:spcBef>
              <a:spcAft>
                <a:spcPts val="0"/>
              </a:spcAft>
              <a:buClr>
                <a:schemeClr val="dk1"/>
              </a:buClr>
              <a:buSzPct val="100000"/>
              <a:buChar char="•"/>
            </a:pPr>
            <a:r>
              <a:rPr lang="en-US"/>
              <a:t>Easement by necessity:  landlocked land has no other access </a:t>
            </a:r>
            <a:endParaRPr/>
          </a:p>
          <a:p>
            <a:pPr indent="-220028" lvl="2" marL="1143000" rtl="0" algn="l">
              <a:spcBef>
                <a:spcPts val="333"/>
              </a:spcBef>
              <a:spcAft>
                <a:spcPts val="0"/>
              </a:spcAft>
              <a:buClr>
                <a:schemeClr val="dk1"/>
              </a:buClr>
              <a:buSzPct val="100000"/>
              <a:buChar char="•"/>
            </a:pPr>
            <a:r>
              <a:rPr lang="en-US"/>
              <a:t>Adverse possession (“squatter’s rights”,</a:t>
            </a:r>
            <a:endParaRPr/>
          </a:p>
          <a:p>
            <a:pPr indent="-221932" lvl="3" marL="1600200" rtl="0" algn="l">
              <a:spcBef>
                <a:spcPts val="259"/>
              </a:spcBef>
              <a:spcAft>
                <a:spcPts val="0"/>
              </a:spcAft>
              <a:buClr>
                <a:schemeClr val="dk1"/>
              </a:buClr>
              <a:buSzPct val="100000"/>
              <a:buChar char="–"/>
            </a:pPr>
            <a:r>
              <a:rPr lang="en-US"/>
              <a:t>Seen often as an encroachment of building, fence or driveway across property line</a:t>
            </a:r>
            <a:endParaRPr/>
          </a:p>
          <a:p>
            <a:pPr indent="-268605" lvl="1" marL="742950" rtl="0" algn="l">
              <a:spcBef>
                <a:spcPts val="259"/>
              </a:spcBef>
              <a:spcAft>
                <a:spcPts val="0"/>
              </a:spcAft>
              <a:buSzPct val="75000"/>
              <a:buChar char="–"/>
            </a:pPr>
            <a:r>
              <a:rPr lang="en-US"/>
              <a:t>Title or right not defensible unless recorded prior to other claim</a:t>
            </a:r>
            <a:endParaRPr/>
          </a:p>
          <a:p>
            <a:pPr indent="-331470" lvl="0" marL="342900" rtl="0" algn="l">
              <a:spcBef>
                <a:spcPts val="444"/>
              </a:spcBef>
              <a:spcAft>
                <a:spcPts val="0"/>
              </a:spcAft>
              <a:buClr>
                <a:schemeClr val="dk1"/>
              </a:buClr>
              <a:buSzPct val="100000"/>
              <a:buChar char="•"/>
            </a:pPr>
            <a:r>
              <a:rPr lang="en-US"/>
              <a:t>Personal Property:  “Possession is nine-tenths of the law” – </a:t>
            </a:r>
            <a:endParaRPr/>
          </a:p>
          <a:p>
            <a:pPr indent="-274320" lvl="1" marL="742950" rtl="0" algn="l">
              <a:spcBef>
                <a:spcPts val="444"/>
              </a:spcBef>
              <a:spcAft>
                <a:spcPts val="0"/>
              </a:spcAft>
              <a:buClr>
                <a:schemeClr val="dk1"/>
              </a:buClr>
              <a:buSzPct val="100000"/>
              <a:buChar char="–"/>
            </a:pPr>
            <a:r>
              <a:rPr lang="en-US"/>
              <a:t>Can establish ownership with verbal testimony, other evidence</a:t>
            </a:r>
            <a:endParaRPr/>
          </a:p>
          <a:p>
            <a:pPr indent="-274320" lvl="1" marL="742950" rtl="0" algn="l">
              <a:spcBef>
                <a:spcPts val="444"/>
              </a:spcBef>
              <a:spcAft>
                <a:spcPts val="0"/>
              </a:spcAft>
              <a:buClr>
                <a:schemeClr val="dk1"/>
              </a:buClr>
              <a:buSzPct val="100000"/>
              <a:buChar char="–"/>
            </a:pPr>
            <a:r>
              <a:rPr lang="en-US"/>
              <a:t>Exception is titled vehicles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4"/>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Exception: </a:t>
            </a:r>
            <a:r>
              <a:rPr lang="en-US"/>
              <a:t>Statutory Ag Tenancy in NC</a:t>
            </a:r>
            <a:endParaRPr/>
          </a:p>
        </p:txBody>
      </p:sp>
      <p:sp>
        <p:nvSpPr>
          <p:cNvPr id="195" name="Google Shape;195;p24"/>
          <p:cNvSpPr txBox="1"/>
          <p:nvPr>
            <p:ph idx="1" type="body"/>
          </p:nvPr>
        </p:nvSpPr>
        <p:spPr>
          <a:xfrm>
            <a:off x="457200" y="1918775"/>
            <a:ext cx="8229600" cy="3896700"/>
          </a:xfrm>
          <a:prstGeom prst="rect">
            <a:avLst/>
          </a:prstGeom>
          <a:noFill/>
          <a:ln>
            <a:noFill/>
          </a:ln>
        </p:spPr>
        <p:txBody>
          <a:bodyPr anchorCtr="0" anchor="t" bIns="45700" lIns="91425" spcFirstLastPara="1" rIns="91425" wrap="square" tIns="45700">
            <a:normAutofit fontScale="92500" lnSpcReduction="20000"/>
          </a:bodyPr>
          <a:lstStyle/>
          <a:p>
            <a:pPr indent="-331470" lvl="0" marL="342900" rtl="0" algn="l">
              <a:spcBef>
                <a:spcPts val="0"/>
              </a:spcBef>
              <a:spcAft>
                <a:spcPts val="0"/>
              </a:spcAft>
              <a:buClr>
                <a:schemeClr val="dk1"/>
              </a:buClr>
              <a:buSzPct val="100000"/>
              <a:buChar char="•"/>
            </a:pPr>
            <a:r>
              <a:rPr lang="en-US"/>
              <a:t>Vast majority of non-owner farm use is “verbal” (not written)</a:t>
            </a:r>
            <a:endParaRPr/>
          </a:p>
          <a:p>
            <a:pPr indent="-331470" lvl="0" marL="342900" rtl="0" algn="l">
              <a:spcBef>
                <a:spcPts val="480"/>
              </a:spcBef>
              <a:spcAft>
                <a:spcPts val="0"/>
              </a:spcAft>
              <a:buClr>
                <a:schemeClr val="dk1"/>
              </a:buClr>
              <a:buSzPct val="100000"/>
              <a:buChar char="•"/>
            </a:pPr>
            <a:r>
              <a:rPr lang="en-US"/>
              <a:t>NCGS §42-15 through §42-25 </a:t>
            </a:r>
            <a:endParaRPr/>
          </a:p>
          <a:p>
            <a:pPr indent="-274320" lvl="1" marL="742950" rtl="0" algn="l">
              <a:spcBef>
                <a:spcPts val="480"/>
              </a:spcBef>
              <a:spcAft>
                <a:spcPts val="0"/>
              </a:spcAft>
              <a:buClr>
                <a:schemeClr val="dk1"/>
              </a:buClr>
              <a:buSzPct val="100000"/>
              <a:buChar char="–"/>
            </a:pPr>
            <a:r>
              <a:rPr lang="en-US"/>
              <a:t>Termination 30 days (generally Jan 1 to Jan 1)</a:t>
            </a:r>
            <a:endParaRPr/>
          </a:p>
          <a:p>
            <a:pPr indent="-220027" lvl="2" marL="1143000" rtl="0" algn="l">
              <a:spcBef>
                <a:spcPts val="360"/>
              </a:spcBef>
              <a:spcAft>
                <a:spcPts val="0"/>
              </a:spcAft>
              <a:buClr>
                <a:schemeClr val="dk1"/>
              </a:buClr>
              <a:buSzPct val="100000"/>
              <a:buChar char="•"/>
            </a:pPr>
            <a:r>
              <a:rPr lang="en-US"/>
              <a:t>Select counties Dec 1 to Dec 1 (notice by Oct 31)</a:t>
            </a:r>
            <a:endParaRPr/>
          </a:p>
          <a:p>
            <a:pPr indent="-220027" lvl="2" marL="1143000" rtl="0" algn="l">
              <a:spcBef>
                <a:spcPts val="360"/>
              </a:spcBef>
              <a:spcAft>
                <a:spcPts val="0"/>
              </a:spcAft>
              <a:buClr>
                <a:schemeClr val="dk1"/>
              </a:buClr>
              <a:buSzPct val="100000"/>
              <a:buChar char="•"/>
            </a:pPr>
            <a:r>
              <a:rPr lang="en-US"/>
              <a:t>Wheat and cover crops (over-winter)</a:t>
            </a:r>
            <a:endParaRPr/>
          </a:p>
          <a:p>
            <a:pPr indent="-274320" lvl="1" marL="742950" rtl="0" algn="l">
              <a:spcBef>
                <a:spcPts val="480"/>
              </a:spcBef>
              <a:spcAft>
                <a:spcPts val="0"/>
              </a:spcAft>
              <a:buClr>
                <a:schemeClr val="dk1"/>
              </a:buClr>
              <a:buSzPct val="100000"/>
              <a:buChar char="–"/>
            </a:pPr>
            <a:r>
              <a:rPr lang="en-US"/>
              <a:t>Landlord crop lien (and crop insurance lien)</a:t>
            </a:r>
            <a:endParaRPr/>
          </a:p>
          <a:p>
            <a:pPr indent="-331470" lvl="0" marL="342900" rtl="0" algn="l">
              <a:spcBef>
                <a:spcPts val="480"/>
              </a:spcBef>
              <a:spcAft>
                <a:spcPts val="0"/>
              </a:spcAft>
              <a:buClr>
                <a:schemeClr val="dk1"/>
              </a:buClr>
              <a:buSzPct val="100000"/>
              <a:buChar char="•"/>
            </a:pPr>
            <a:r>
              <a:rPr lang="en-US"/>
              <a:t>Evidence of term? (e.g. NRCS contract)</a:t>
            </a:r>
            <a:endParaRPr/>
          </a:p>
          <a:p>
            <a:pPr indent="-274320" lvl="1" marL="742950" rtl="0" algn="l">
              <a:spcBef>
                <a:spcPts val="480"/>
              </a:spcBef>
              <a:spcAft>
                <a:spcPts val="0"/>
              </a:spcAft>
              <a:buClr>
                <a:schemeClr val="dk1"/>
              </a:buClr>
              <a:buSzPct val="100000"/>
              <a:buChar char="–"/>
            </a:pPr>
            <a:r>
              <a:rPr lang="en-US"/>
              <a:t>Statute of frauds (3+ years)</a:t>
            </a:r>
            <a:endParaRPr/>
          </a:p>
          <a:p>
            <a:pPr indent="-220027" lvl="2" marL="1143000" rtl="0" algn="l">
              <a:spcBef>
                <a:spcPts val="360"/>
              </a:spcBef>
              <a:spcAft>
                <a:spcPts val="0"/>
              </a:spcAft>
              <a:buClr>
                <a:schemeClr val="dk1"/>
              </a:buClr>
              <a:buSzPct val="100000"/>
              <a:buChar char="•"/>
            </a:pPr>
            <a:r>
              <a:rPr b="1" lang="en-US"/>
              <a:t>Must file Memorandum of Lease</a:t>
            </a:r>
            <a:endParaRPr b="1"/>
          </a:p>
          <a:p>
            <a:pPr indent="-334328" lvl="0" marL="342900" rtl="0" algn="l">
              <a:spcBef>
                <a:spcPts val="360"/>
              </a:spcBef>
              <a:spcAft>
                <a:spcPts val="0"/>
              </a:spcAft>
              <a:buSzPct val="75000"/>
              <a:buChar char="•"/>
            </a:pPr>
            <a:r>
              <a:rPr b="1" lang="en-US"/>
              <a:t>A tenancy on transferred land (purchased, inherited) is not automatically renewable</a:t>
            </a:r>
            <a:endParaRPr b="1"/>
          </a:p>
          <a:p>
            <a:pPr indent="-334328" lvl="0" marL="342900" rtl="0" algn="l">
              <a:spcBef>
                <a:spcPts val="360"/>
              </a:spcBef>
              <a:spcAft>
                <a:spcPts val="0"/>
              </a:spcAft>
              <a:buSzPct val="75000"/>
              <a:buChar char="•"/>
            </a:pPr>
            <a:r>
              <a:rPr lang="en-US"/>
              <a:t>Extension Fact Sheet: </a:t>
            </a:r>
            <a:r>
              <a:rPr lang="en-US" u="sng">
                <a:solidFill>
                  <a:schemeClr val="hlink"/>
                </a:solidFill>
                <a:hlinkClick r:id="rId3"/>
              </a:rPr>
              <a:t>The Verbal (Statutory) Farm Tenancy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5"/>
          <p:cNvSpPr txBox="1"/>
          <p:nvPr>
            <p:ph type="title"/>
          </p:nvPr>
        </p:nvSpPr>
        <p:spPr>
          <a:xfrm>
            <a:off x="457200" y="6650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Exception: </a:t>
            </a:r>
            <a:r>
              <a:rPr lang="en-US"/>
              <a:t>Adverse Possession</a:t>
            </a:r>
            <a:endParaRPr/>
          </a:p>
        </p:txBody>
      </p:sp>
      <p:sp>
        <p:nvSpPr>
          <p:cNvPr id="201" name="Google Shape;201;p25"/>
          <p:cNvSpPr txBox="1"/>
          <p:nvPr>
            <p:ph idx="1" type="body"/>
          </p:nvPr>
        </p:nvSpPr>
        <p:spPr>
          <a:xfrm>
            <a:off x="457200" y="1651575"/>
            <a:ext cx="8229600" cy="4225200"/>
          </a:xfrm>
          <a:prstGeom prst="rect">
            <a:avLst/>
          </a:prstGeom>
          <a:noFill/>
          <a:ln>
            <a:noFill/>
          </a:ln>
        </p:spPr>
        <p:txBody>
          <a:bodyPr anchorCtr="0" anchor="t" bIns="45700" lIns="91425" spcFirstLastPara="1" rIns="91425" wrap="square" tIns="45700">
            <a:normAutofit lnSpcReduction="20000"/>
          </a:bodyPr>
          <a:lstStyle/>
          <a:p>
            <a:pPr indent="-342900" lvl="0" marL="342900" rtl="0" algn="l">
              <a:spcBef>
                <a:spcPts val="0"/>
              </a:spcBef>
              <a:spcAft>
                <a:spcPts val="0"/>
              </a:spcAft>
              <a:buClr>
                <a:schemeClr val="dk1"/>
              </a:buClr>
              <a:buSzPts val="2400"/>
              <a:buChar char="•"/>
            </a:pPr>
            <a:r>
              <a:rPr lang="en-US"/>
              <a:t>When one may claim title to land from another without specific conveyance… “squatter’s rights”</a:t>
            </a:r>
            <a:endParaRPr/>
          </a:p>
          <a:p>
            <a:pPr indent="-304800" lvl="0" marL="342900" rtl="0" algn="l">
              <a:spcBef>
                <a:spcPts val="0"/>
              </a:spcBef>
              <a:spcAft>
                <a:spcPts val="0"/>
              </a:spcAft>
              <a:buSzPts val="1800"/>
              <a:buChar char="•"/>
            </a:pPr>
            <a:r>
              <a:rPr lang="en-US"/>
              <a:t>Requires proof of </a:t>
            </a:r>
            <a:r>
              <a:rPr b="1" lang="en-US"/>
              <a:t>four elements</a:t>
            </a:r>
            <a:r>
              <a:rPr lang="en-US"/>
              <a:t>:</a:t>
            </a:r>
            <a:endParaRPr/>
          </a:p>
          <a:p>
            <a:pPr indent="-457200" lvl="1" marL="914400" rtl="0" algn="l">
              <a:spcBef>
                <a:spcPts val="480"/>
              </a:spcBef>
              <a:spcAft>
                <a:spcPts val="0"/>
              </a:spcAft>
              <a:buClr>
                <a:schemeClr val="dk1"/>
              </a:buClr>
              <a:buSzPts val="2400"/>
              <a:buFont typeface="Calibri"/>
              <a:buAutoNum type="arabicPeriod"/>
            </a:pPr>
            <a:r>
              <a:rPr lang="en-US"/>
              <a:t>Actual Possession – exclusive to the claimant</a:t>
            </a:r>
            <a:endParaRPr/>
          </a:p>
          <a:p>
            <a:pPr indent="-457200" lvl="1" marL="914400" rtl="0" algn="l">
              <a:spcBef>
                <a:spcPts val="480"/>
              </a:spcBef>
              <a:spcAft>
                <a:spcPts val="0"/>
              </a:spcAft>
              <a:buClr>
                <a:schemeClr val="dk1"/>
              </a:buClr>
              <a:buSzPts val="2400"/>
              <a:buFont typeface="Calibri"/>
              <a:buAutoNum type="arabicPeriod"/>
            </a:pPr>
            <a:r>
              <a:rPr lang="en-US"/>
              <a:t>Possession must be “open and notorious” (essentially, discoverable to point where landowner could force the other to quit his or her property (called “ouster”)</a:t>
            </a:r>
            <a:endParaRPr/>
          </a:p>
          <a:p>
            <a:pPr indent="-457200" lvl="1" marL="914400" rtl="0" algn="l">
              <a:spcBef>
                <a:spcPts val="480"/>
              </a:spcBef>
              <a:spcAft>
                <a:spcPts val="0"/>
              </a:spcAft>
              <a:buClr>
                <a:schemeClr val="dk1"/>
              </a:buClr>
              <a:buSzPts val="2400"/>
              <a:buFont typeface="Calibri"/>
              <a:buAutoNum type="arabicPeriod"/>
            </a:pPr>
            <a:r>
              <a:rPr lang="en-US"/>
              <a:t>Possession must be “hostile” = claimed as one’s own</a:t>
            </a:r>
            <a:endParaRPr/>
          </a:p>
          <a:p>
            <a:pPr indent="-457200" lvl="1" marL="914400" rtl="0" algn="l">
              <a:spcBef>
                <a:spcPts val="480"/>
              </a:spcBef>
              <a:spcAft>
                <a:spcPts val="0"/>
              </a:spcAft>
              <a:buClr>
                <a:schemeClr val="dk1"/>
              </a:buClr>
              <a:buSzPts val="2400"/>
              <a:buFont typeface="Calibri"/>
              <a:buAutoNum type="arabicPeriod"/>
            </a:pPr>
            <a:r>
              <a:rPr lang="en-US"/>
              <a:t>Possession must be continuous for 20 years (in North Carolina)</a:t>
            </a:r>
            <a:endParaRPr/>
          </a:p>
          <a:p>
            <a:pPr indent="-457200" lvl="2" marL="1314450" rtl="0" algn="l">
              <a:spcBef>
                <a:spcPts val="360"/>
              </a:spcBef>
              <a:spcAft>
                <a:spcPts val="0"/>
              </a:spcAft>
              <a:buClr>
                <a:schemeClr val="dk1"/>
              </a:buClr>
              <a:buSzPts val="1800"/>
              <a:buChar char="•"/>
            </a:pPr>
            <a:r>
              <a:rPr lang="en-US"/>
              <a:t>7 years under “color of title” (possessor has a defective deed)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6"/>
          <p:cNvSpPr txBox="1"/>
          <p:nvPr>
            <p:ph type="title"/>
          </p:nvPr>
        </p:nvSpPr>
        <p:spPr>
          <a:xfrm>
            <a:off x="457200" y="7059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Titled Estates in Land</a:t>
            </a:r>
            <a:br>
              <a:rPr lang="en-US"/>
            </a:br>
            <a:r>
              <a:rPr lang="en-US"/>
              <a:t>(the ways land is owned)</a:t>
            </a:r>
            <a:endParaRPr/>
          </a:p>
        </p:txBody>
      </p:sp>
      <p:sp>
        <p:nvSpPr>
          <p:cNvPr id="208" name="Google Shape;208;p26"/>
          <p:cNvSpPr txBox="1"/>
          <p:nvPr>
            <p:ph idx="1" type="body"/>
          </p:nvPr>
        </p:nvSpPr>
        <p:spPr>
          <a:xfrm>
            <a:off x="457200" y="2125875"/>
            <a:ext cx="8229600" cy="4000200"/>
          </a:xfrm>
          <a:prstGeom prst="rect">
            <a:avLst/>
          </a:prstGeom>
          <a:noFill/>
          <a:ln>
            <a:noFill/>
          </a:ln>
        </p:spPr>
        <p:txBody>
          <a:bodyPr anchorCtr="0" anchor="t" bIns="45700" lIns="91425" spcFirstLastPara="1" rIns="91425" wrap="square" tIns="45700">
            <a:normAutofit fontScale="55000" lnSpcReduction="10000"/>
          </a:bodyPr>
          <a:lstStyle/>
          <a:p>
            <a:pPr indent="-308610" lvl="0" marL="342900" rtl="0" algn="l">
              <a:spcBef>
                <a:spcPts val="0"/>
              </a:spcBef>
              <a:spcAft>
                <a:spcPts val="0"/>
              </a:spcAft>
              <a:buClr>
                <a:schemeClr val="dk1"/>
              </a:buClr>
              <a:buSzPct val="100000"/>
              <a:buChar char="•"/>
            </a:pPr>
            <a:r>
              <a:rPr b="1" lang="en-US"/>
              <a:t>Joint Tenancy with Right of Survivorship (RARE)</a:t>
            </a:r>
            <a:endParaRPr/>
          </a:p>
          <a:p>
            <a:pPr indent="-251460" lvl="1" marL="742950" rtl="0" algn="l">
              <a:spcBef>
                <a:spcPts val="372"/>
              </a:spcBef>
              <a:spcAft>
                <a:spcPts val="0"/>
              </a:spcAft>
              <a:buClr>
                <a:schemeClr val="dk1"/>
              </a:buClr>
              <a:buSzPct val="100000"/>
              <a:buChar char="–"/>
            </a:pPr>
            <a:r>
              <a:rPr lang="en-US"/>
              <a:t>Two or more simultaneous owners of </a:t>
            </a:r>
            <a:r>
              <a:rPr b="1" lang="en-US"/>
              <a:t>undivided interest</a:t>
            </a:r>
            <a:endParaRPr/>
          </a:p>
          <a:p>
            <a:pPr indent="-251460" lvl="1" marL="742950" rtl="0" algn="l">
              <a:spcBef>
                <a:spcPts val="372"/>
              </a:spcBef>
              <a:spcAft>
                <a:spcPts val="0"/>
              </a:spcAft>
              <a:buClr>
                <a:schemeClr val="dk1"/>
              </a:buClr>
              <a:buSzPct val="100000"/>
              <a:buChar char="–"/>
            </a:pPr>
            <a:r>
              <a:rPr lang="en-US"/>
              <a:t>When an owner dies, his interest belongs to surviving owner(s) (Interest not inheritable)</a:t>
            </a:r>
            <a:endParaRPr/>
          </a:p>
          <a:p>
            <a:pPr indent="-251460" lvl="1" marL="742950" rtl="0" algn="l">
              <a:spcBef>
                <a:spcPts val="372"/>
              </a:spcBef>
              <a:spcAft>
                <a:spcPts val="0"/>
              </a:spcAft>
              <a:buClr>
                <a:schemeClr val="dk1"/>
              </a:buClr>
              <a:buSzPct val="100000"/>
              <a:buChar char="–"/>
            </a:pPr>
            <a:r>
              <a:rPr lang="en-US"/>
              <a:t>One joint tenant may not transfer interest</a:t>
            </a:r>
            <a:endParaRPr/>
          </a:p>
          <a:p>
            <a:pPr indent="0" lvl="0" marL="457200" rtl="0" algn="l">
              <a:spcBef>
                <a:spcPts val="372"/>
              </a:spcBef>
              <a:spcAft>
                <a:spcPts val="0"/>
              </a:spcAft>
              <a:buNone/>
            </a:pPr>
            <a:r>
              <a:t/>
            </a:r>
            <a:endParaRPr/>
          </a:p>
          <a:p>
            <a:pPr indent="-308610" lvl="0" marL="342900" rtl="0" algn="l">
              <a:spcBef>
                <a:spcPts val="372"/>
              </a:spcBef>
              <a:spcAft>
                <a:spcPts val="0"/>
              </a:spcAft>
              <a:buClr>
                <a:schemeClr val="dk1"/>
              </a:buClr>
              <a:buSzPct val="100000"/>
              <a:buChar char="•"/>
            </a:pPr>
            <a:r>
              <a:rPr b="1" lang="en-US"/>
              <a:t>Tenancy by the Entireties</a:t>
            </a:r>
            <a:r>
              <a:rPr lang="en-US"/>
              <a:t>:  Joint Tenancy except for married couples (</a:t>
            </a:r>
            <a:r>
              <a:rPr lang="en-US" u="sng">
                <a:solidFill>
                  <a:schemeClr val="hlink"/>
                </a:solidFill>
                <a:hlinkClick r:id="rId3"/>
              </a:rPr>
              <a:t>NCGS §41-55</a:t>
            </a:r>
            <a:r>
              <a:rPr lang="en-US"/>
              <a:t>)</a:t>
            </a:r>
            <a:endParaRPr/>
          </a:p>
          <a:p>
            <a:pPr indent="-234315" lvl="1" marL="742950" rtl="0" algn="l">
              <a:spcBef>
                <a:spcPts val="372"/>
              </a:spcBef>
              <a:spcAft>
                <a:spcPts val="0"/>
              </a:spcAft>
              <a:buSzPct val="75000"/>
              <a:buChar char="–"/>
            </a:pPr>
            <a:r>
              <a:rPr lang="en-US"/>
              <a:t>property purchased during marriage presumed “marital property”</a:t>
            </a:r>
            <a:endParaRPr/>
          </a:p>
          <a:p>
            <a:pPr indent="-234315" lvl="1" marL="742950" rtl="0" algn="l">
              <a:spcBef>
                <a:spcPts val="372"/>
              </a:spcBef>
              <a:spcAft>
                <a:spcPts val="0"/>
              </a:spcAft>
              <a:buSzPct val="75000"/>
              <a:buChar char="–"/>
            </a:pPr>
            <a:r>
              <a:rPr lang="en-US"/>
              <a:t>property </a:t>
            </a:r>
            <a:r>
              <a:rPr i="1" lang="en-US"/>
              <a:t>deeded</a:t>
            </a:r>
            <a:r>
              <a:rPr lang="en-US"/>
              <a:t> to both spouses considered Tenancy by Entireties</a:t>
            </a:r>
            <a:endParaRPr/>
          </a:p>
          <a:p>
            <a:pPr indent="0" lvl="0" marL="457200" rtl="0" algn="l">
              <a:spcBef>
                <a:spcPts val="372"/>
              </a:spcBef>
              <a:spcAft>
                <a:spcPts val="0"/>
              </a:spcAft>
              <a:buNone/>
            </a:pPr>
            <a:r>
              <a:t/>
            </a:r>
            <a:endParaRPr/>
          </a:p>
          <a:p>
            <a:pPr indent="-308610" lvl="0" marL="342900" rtl="0" algn="l">
              <a:spcBef>
                <a:spcPts val="372"/>
              </a:spcBef>
              <a:spcAft>
                <a:spcPts val="0"/>
              </a:spcAft>
              <a:buClr>
                <a:schemeClr val="dk1"/>
              </a:buClr>
              <a:buSzPct val="100000"/>
              <a:buChar char="•"/>
            </a:pPr>
            <a:r>
              <a:rPr b="1" lang="en-US"/>
              <a:t>Tenancy in Common</a:t>
            </a:r>
            <a:endParaRPr/>
          </a:p>
          <a:p>
            <a:pPr indent="-251460" lvl="1" marL="742950" rtl="0" algn="l">
              <a:spcBef>
                <a:spcPts val="372"/>
              </a:spcBef>
              <a:spcAft>
                <a:spcPts val="0"/>
              </a:spcAft>
              <a:buClr>
                <a:schemeClr val="dk1"/>
              </a:buClr>
              <a:buSzPct val="100000"/>
              <a:buChar char="–"/>
            </a:pPr>
            <a:r>
              <a:rPr lang="en-US"/>
              <a:t>Two or more simultaneous owners of </a:t>
            </a:r>
            <a:r>
              <a:rPr b="1" lang="en-US"/>
              <a:t>undivided interests</a:t>
            </a:r>
            <a:endParaRPr/>
          </a:p>
          <a:p>
            <a:pPr indent="-251460" lvl="1" marL="742950" rtl="0" algn="l">
              <a:spcBef>
                <a:spcPts val="372"/>
              </a:spcBef>
              <a:spcAft>
                <a:spcPts val="0"/>
              </a:spcAft>
              <a:buClr>
                <a:schemeClr val="dk1"/>
              </a:buClr>
              <a:buSzPct val="100000"/>
              <a:buChar char="–"/>
            </a:pPr>
            <a:r>
              <a:rPr lang="en-US"/>
              <a:t>When an owner dies, interest passes to owners heirs by will or intestacy</a:t>
            </a:r>
            <a:endParaRPr/>
          </a:p>
          <a:p>
            <a:pPr indent="-251460" lvl="1" marL="742950" rtl="0" algn="l">
              <a:spcBef>
                <a:spcPts val="372"/>
              </a:spcBef>
              <a:spcAft>
                <a:spcPts val="0"/>
              </a:spcAft>
              <a:buClr>
                <a:schemeClr val="dk1"/>
              </a:buClr>
              <a:buSzPct val="100000"/>
              <a:buChar char="–"/>
            </a:pPr>
            <a:r>
              <a:rPr lang="en-US"/>
              <a:t>Each interest is freely alienable (can be sold or given to someone not currently a co-owner)</a:t>
            </a:r>
            <a:endParaRPr/>
          </a:p>
          <a:p>
            <a:pPr indent="-230505" lvl="1" marL="742950" rtl="0" algn="l">
              <a:spcBef>
                <a:spcPts val="372"/>
              </a:spcBef>
              <a:spcAft>
                <a:spcPts val="0"/>
              </a:spcAft>
              <a:buSzPct val="75000"/>
              <a:buChar char="–"/>
            </a:pPr>
            <a:r>
              <a:rPr lang="en-US"/>
              <a:t>Inherited property is not marital property [</a:t>
            </a:r>
            <a:r>
              <a:rPr lang="en-US" u="sng">
                <a:solidFill>
                  <a:schemeClr val="hlink"/>
                </a:solidFill>
                <a:hlinkClick r:id="rId4"/>
              </a:rPr>
              <a:t>NCGS §50-20(b)(2)</a:t>
            </a:r>
            <a:r>
              <a:rPr lang="en-US"/>
              <a:t>]</a:t>
            </a:r>
            <a:endParaRPr/>
          </a:p>
          <a:p>
            <a:pPr indent="0" lvl="0" marL="0" rtl="0" algn="l">
              <a:spcBef>
                <a:spcPts val="372"/>
              </a:spcBef>
              <a:spcAft>
                <a:spcPts val="0"/>
              </a:spcAft>
              <a:buNone/>
            </a:pPr>
            <a:r>
              <a:t/>
            </a:r>
            <a:endParaRPr/>
          </a:p>
          <a:p>
            <a:pPr indent="0" lvl="0" marL="0" rtl="0" algn="l">
              <a:spcBef>
                <a:spcPts val="372"/>
              </a:spcBef>
              <a:spcAft>
                <a:spcPts val="0"/>
              </a:spcAft>
              <a:buNone/>
            </a:pPr>
            <a:r>
              <a:rPr lang="en-US"/>
              <a:t>Farm Law Article: </a:t>
            </a:r>
            <a:r>
              <a:rPr lang="en-US" u="sng">
                <a:solidFill>
                  <a:schemeClr val="hlink"/>
                </a:solidFill>
                <a:hlinkClick r:id="rId5"/>
              </a:rPr>
              <a:t>Land Title: Understanding Rights in Property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7"/>
          <p:cNvSpPr txBox="1"/>
          <p:nvPr>
            <p:ph type="title"/>
          </p:nvPr>
        </p:nvSpPr>
        <p:spPr>
          <a:xfrm>
            <a:off x="457200" y="7672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Life Estates</a:t>
            </a:r>
            <a:endParaRPr/>
          </a:p>
        </p:txBody>
      </p:sp>
      <p:sp>
        <p:nvSpPr>
          <p:cNvPr id="215" name="Google Shape;215;p27"/>
          <p:cNvSpPr txBox="1"/>
          <p:nvPr>
            <p:ph idx="1" type="body"/>
          </p:nvPr>
        </p:nvSpPr>
        <p:spPr>
          <a:xfrm>
            <a:off x="457200" y="1968425"/>
            <a:ext cx="8229600" cy="4157700"/>
          </a:xfrm>
          <a:prstGeom prst="rect">
            <a:avLst/>
          </a:prstGeom>
        </p:spPr>
        <p:txBody>
          <a:bodyPr anchorCtr="0" anchor="t" bIns="45700" lIns="91425" spcFirstLastPara="1" rIns="91425" wrap="square" tIns="45700">
            <a:normAutofit fontScale="77500" lnSpcReduction="10000"/>
          </a:bodyPr>
          <a:lstStyle/>
          <a:p>
            <a:pPr indent="-342900" lvl="0" marL="342900" rtl="0" algn="l">
              <a:spcBef>
                <a:spcPts val="372"/>
              </a:spcBef>
              <a:spcAft>
                <a:spcPts val="0"/>
              </a:spcAft>
              <a:buSzPct val="100000"/>
              <a:buChar char="•"/>
            </a:pPr>
            <a:r>
              <a:rPr b="1" lang="en-US"/>
              <a:t>Deed to Grantee(s) with a reservation of life estate in Grantor(s)</a:t>
            </a:r>
            <a:endParaRPr b="1"/>
          </a:p>
          <a:p>
            <a:pPr indent="-260032" lvl="1" marL="742950" rtl="0" algn="l">
              <a:spcBef>
                <a:spcPts val="372"/>
              </a:spcBef>
              <a:spcAft>
                <a:spcPts val="0"/>
              </a:spcAft>
              <a:buSzPct val="75000"/>
              <a:buChar char="–"/>
            </a:pPr>
            <a:r>
              <a:rPr lang="en-US"/>
              <a:t>Grantee’s remainder interests vests upon recording of deed, but possession delayed until death of Grantor</a:t>
            </a:r>
            <a:endParaRPr/>
          </a:p>
          <a:p>
            <a:pPr indent="-260032" lvl="1" marL="742950" rtl="0" algn="l">
              <a:spcBef>
                <a:spcPts val="372"/>
              </a:spcBef>
              <a:spcAft>
                <a:spcPts val="0"/>
              </a:spcAft>
              <a:buSzPct val="80000"/>
              <a:buChar char="–"/>
            </a:pPr>
            <a:r>
              <a:rPr lang="en-US"/>
              <a:t>Entire value of property may be reportable as gift (IRC </a:t>
            </a:r>
            <a:r>
              <a:rPr lang="en-US" sz="2250">
                <a:solidFill>
                  <a:srgbClr val="8C7F79"/>
                </a:solidFill>
              </a:rPr>
              <a:t>§ 2702)</a:t>
            </a:r>
            <a:endParaRPr sz="2250">
              <a:solidFill>
                <a:srgbClr val="8C7F79"/>
              </a:solidFill>
            </a:endParaRPr>
          </a:p>
          <a:p>
            <a:pPr indent="-282178" lvl="1" marL="742950" rtl="0" algn="l">
              <a:spcBef>
                <a:spcPts val="372"/>
              </a:spcBef>
              <a:spcAft>
                <a:spcPts val="0"/>
              </a:spcAft>
              <a:buSzPct val="100000"/>
              <a:buChar char="–"/>
            </a:pPr>
            <a:r>
              <a:rPr lang="en-US" sz="2250"/>
              <a:t>may be transferred as life estate </a:t>
            </a:r>
            <a:r>
              <a:rPr i="1" lang="en-US" sz="2250"/>
              <a:t>per autre vie </a:t>
            </a:r>
            <a:r>
              <a:rPr lang="en-US" sz="2250"/>
              <a:t>(another’s life)</a:t>
            </a:r>
            <a:endParaRPr sz="2250"/>
          </a:p>
          <a:p>
            <a:pPr indent="-313373" lvl="0" marL="342900" rtl="0" algn="l">
              <a:spcBef>
                <a:spcPts val="372"/>
              </a:spcBef>
              <a:spcAft>
                <a:spcPts val="0"/>
              </a:spcAft>
              <a:buSzPct val="75000"/>
              <a:buChar char="•"/>
            </a:pPr>
            <a:r>
              <a:rPr lang="en-US"/>
              <a:t>Life Tenant responsible for taxes (</a:t>
            </a:r>
            <a:r>
              <a:rPr lang="en-US" u="sng">
                <a:solidFill>
                  <a:schemeClr val="hlink"/>
                </a:solidFill>
                <a:hlinkClick r:id="rId3"/>
              </a:rPr>
              <a:t>NCGS §105-384</a:t>
            </a:r>
            <a:r>
              <a:rPr lang="en-US"/>
              <a:t>)</a:t>
            </a:r>
            <a:endParaRPr/>
          </a:p>
          <a:p>
            <a:pPr indent="-313373" lvl="0" marL="342900" rtl="0" algn="l">
              <a:spcBef>
                <a:spcPts val="372"/>
              </a:spcBef>
              <a:spcAft>
                <a:spcPts val="0"/>
              </a:spcAft>
              <a:buSzPct val="75000"/>
              <a:buChar char="•"/>
            </a:pPr>
            <a:r>
              <a:rPr lang="en-US"/>
              <a:t>Life Tenant may not commit “waste” (deplete resources) (</a:t>
            </a:r>
            <a:r>
              <a:rPr lang="en-US" u="sng">
                <a:solidFill>
                  <a:schemeClr val="hlink"/>
                </a:solidFill>
                <a:hlinkClick r:id="rId4"/>
              </a:rPr>
              <a:t>NCGS § 1-533</a:t>
            </a:r>
            <a:r>
              <a:rPr lang="en-US"/>
              <a:t>)</a:t>
            </a:r>
            <a:endParaRPr/>
          </a:p>
          <a:p>
            <a:pPr indent="-313373" lvl="0" marL="342900" rtl="0" algn="l">
              <a:spcBef>
                <a:spcPts val="372"/>
              </a:spcBef>
              <a:spcAft>
                <a:spcPts val="0"/>
              </a:spcAft>
              <a:buSzPct val="75000"/>
              <a:buChar char="•"/>
            </a:pPr>
            <a:r>
              <a:rPr lang="en-US"/>
              <a:t>May not encumber property beyond term of life without agreement of remainderman</a:t>
            </a:r>
            <a:endParaRPr/>
          </a:p>
          <a:p>
            <a:pPr indent="-260032" lvl="1" marL="742950" rtl="0" algn="l">
              <a:spcBef>
                <a:spcPts val="372"/>
              </a:spcBef>
              <a:spcAft>
                <a:spcPts val="0"/>
              </a:spcAft>
              <a:buSzPct val="75000"/>
              <a:buChar char="–"/>
            </a:pPr>
            <a:r>
              <a:rPr lang="en-US"/>
              <a:t>Generally may not timber the land without agreement</a:t>
            </a:r>
            <a:endParaRPr/>
          </a:p>
          <a:p>
            <a:pPr indent="-260032" lvl="1" marL="742950" rtl="0" algn="l">
              <a:spcBef>
                <a:spcPts val="372"/>
              </a:spcBef>
              <a:spcAft>
                <a:spcPts val="0"/>
              </a:spcAft>
              <a:buSzPct val="75000"/>
              <a:buChar char="–"/>
            </a:pPr>
            <a:r>
              <a:rPr lang="en-US"/>
              <a:t>Life tenant or remainderman may partition standing timber (</a:t>
            </a:r>
            <a:r>
              <a:rPr lang="en-US" u="sng">
                <a:solidFill>
                  <a:schemeClr val="hlink"/>
                </a:solidFill>
                <a:hlinkClick r:id="rId5"/>
              </a:rPr>
              <a:t>§ 46A-80(b)</a:t>
            </a:r>
            <a:r>
              <a:rPr lang="en-US"/>
              <a:t>)</a:t>
            </a:r>
            <a:endParaRPr/>
          </a:p>
          <a:p>
            <a:pPr indent="-317183" lvl="0" marL="342900" rtl="0" algn="l">
              <a:spcBef>
                <a:spcPts val="372"/>
              </a:spcBef>
              <a:spcAft>
                <a:spcPts val="0"/>
              </a:spcAft>
              <a:buSzPct val="75000"/>
              <a:buChar char="•"/>
            </a:pPr>
            <a:r>
              <a:rPr b="1" lang="en-US"/>
              <a:t>Tip: reserve timber rights when granting life estate</a:t>
            </a:r>
            <a:endParaRPr b="1"/>
          </a:p>
          <a:p>
            <a:pPr indent="-317183" lvl="0" marL="342900" rtl="0" algn="l">
              <a:spcBef>
                <a:spcPts val="372"/>
              </a:spcBef>
              <a:spcAft>
                <a:spcPts val="0"/>
              </a:spcAft>
              <a:buSzPct val="75000"/>
              <a:buChar char="•"/>
            </a:pPr>
            <a:r>
              <a:rPr b="1" lang="en-US" u="sng">
                <a:solidFill>
                  <a:schemeClr val="hlink"/>
                </a:solidFill>
                <a:hlinkClick r:id="rId6"/>
              </a:rPr>
              <a:t>NWOA Article: Use Life Estates with Caution</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8"/>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Example:  Life Tenancy</a:t>
            </a:r>
            <a:endParaRPr/>
          </a:p>
        </p:txBody>
      </p:sp>
      <p:sp>
        <p:nvSpPr>
          <p:cNvPr id="221" name="Google Shape;221;p28"/>
          <p:cNvSpPr txBox="1"/>
          <p:nvPr>
            <p:ph idx="1" type="body"/>
          </p:nvPr>
        </p:nvSpPr>
        <p:spPr>
          <a:xfrm>
            <a:off x="457200" y="1968425"/>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Execute and record deed with the following language:  “I (Andrew) or we (Andrew and Laura) convey the property described in Exhibit A to Caroline and Joe, subject to the reservation of a joint life estate in the Grantors herein”</a:t>
            </a:r>
            <a:endParaRPr/>
          </a:p>
          <a:p>
            <a:pPr indent="-342900" lvl="0" marL="342900" rtl="0" algn="l">
              <a:spcBef>
                <a:spcPts val="480"/>
              </a:spcBef>
              <a:spcAft>
                <a:spcPts val="0"/>
              </a:spcAft>
              <a:buClr>
                <a:schemeClr val="dk1"/>
              </a:buClr>
              <a:buSzPts val="2400"/>
              <a:buChar char="•"/>
            </a:pPr>
            <a:r>
              <a:rPr lang="en-US"/>
              <a:t>Andrew and Laura are responsible for paying property taxes, maintaining the structures, etc.</a:t>
            </a:r>
            <a:endParaRPr/>
          </a:p>
          <a:p>
            <a:pPr indent="-342900" lvl="0" marL="342900" rtl="0" algn="l">
              <a:spcBef>
                <a:spcPts val="480"/>
              </a:spcBef>
              <a:spcAft>
                <a:spcPts val="0"/>
              </a:spcAft>
              <a:buClr>
                <a:schemeClr val="dk1"/>
              </a:buClr>
              <a:buSzPts val="2400"/>
              <a:buChar char="•"/>
            </a:pPr>
            <a:r>
              <a:rPr lang="en-US"/>
              <a:t>When survivor of Andrew and Laura dies, Caroline and Joe own land as co-tenants</a:t>
            </a:r>
            <a:endParaRPr/>
          </a:p>
          <a:p>
            <a:pPr indent="-285750" lvl="1" marL="742950" rtl="0" algn="l">
              <a:spcBef>
                <a:spcPts val="480"/>
              </a:spcBef>
              <a:spcAft>
                <a:spcPts val="0"/>
              </a:spcAft>
              <a:buSzPts val="1800"/>
              <a:buChar char="–"/>
            </a:pPr>
            <a:r>
              <a:rPr lang="en-US"/>
              <a:t>Land does not pass by will or intestacy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9"/>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Documents of Tenancy and Title</a:t>
            </a:r>
            <a:endParaRPr/>
          </a:p>
        </p:txBody>
      </p:sp>
      <p:sp>
        <p:nvSpPr>
          <p:cNvPr id="228" name="Google Shape;228;p29"/>
          <p:cNvSpPr txBox="1"/>
          <p:nvPr>
            <p:ph idx="1" type="body"/>
          </p:nvPr>
        </p:nvSpPr>
        <p:spPr>
          <a:xfrm>
            <a:off x="457200" y="2174275"/>
            <a:ext cx="8229600" cy="3579900"/>
          </a:xfrm>
          <a:prstGeom prst="rect">
            <a:avLst/>
          </a:prstGeom>
          <a:noFill/>
          <a:ln>
            <a:noFill/>
          </a:ln>
        </p:spPr>
        <p:txBody>
          <a:bodyPr anchorCtr="0" anchor="t" bIns="45700" lIns="91425" spcFirstLastPara="1" rIns="91425" wrap="square" tIns="45700">
            <a:normAutofit fontScale="70000" lnSpcReduction="20000"/>
          </a:bodyPr>
          <a:lstStyle/>
          <a:p>
            <a:pPr indent="-308610" lvl="0" marL="342900" rtl="0" algn="l">
              <a:spcBef>
                <a:spcPts val="0"/>
              </a:spcBef>
              <a:spcAft>
                <a:spcPts val="0"/>
              </a:spcAft>
              <a:buClr>
                <a:schemeClr val="dk1"/>
              </a:buClr>
              <a:buSzPct val="100000"/>
              <a:buChar char="•"/>
            </a:pPr>
            <a:r>
              <a:rPr b="1" lang="en-US"/>
              <a:t>Purchase contract</a:t>
            </a:r>
            <a:r>
              <a:rPr lang="en-US"/>
              <a:t> – a </a:t>
            </a:r>
            <a:r>
              <a:rPr b="1" i="1" lang="en-US"/>
              <a:t>promise</a:t>
            </a:r>
            <a:r>
              <a:rPr i="1" lang="en-US"/>
              <a:t> to convey</a:t>
            </a:r>
            <a:r>
              <a:rPr lang="en-US"/>
              <a:t> title</a:t>
            </a:r>
            <a:endParaRPr/>
          </a:p>
          <a:p>
            <a:pPr indent="-308610" lvl="0" marL="342900" rtl="0" algn="l">
              <a:spcBef>
                <a:spcPts val="444"/>
              </a:spcBef>
              <a:spcAft>
                <a:spcPts val="0"/>
              </a:spcAft>
              <a:buClr>
                <a:schemeClr val="dk1"/>
              </a:buClr>
              <a:buSzPct val="100000"/>
              <a:buChar char="•"/>
            </a:pPr>
            <a:r>
              <a:rPr lang="en-US"/>
              <a:t>Recording documents of transfer – County Register of Deeds “chain of title” </a:t>
            </a:r>
            <a:endParaRPr/>
          </a:p>
          <a:p>
            <a:pPr indent="-308610" lvl="0" marL="342900" rtl="0" algn="l">
              <a:spcBef>
                <a:spcPts val="444"/>
              </a:spcBef>
              <a:spcAft>
                <a:spcPts val="0"/>
              </a:spcAft>
              <a:buClr>
                <a:schemeClr val="dk1"/>
              </a:buClr>
              <a:buSzPct val="100000"/>
              <a:buChar char="•"/>
            </a:pPr>
            <a:r>
              <a:rPr lang="en-US"/>
              <a:t>Deed – transfers complete or partial fee title</a:t>
            </a:r>
            <a:endParaRPr/>
          </a:p>
          <a:p>
            <a:pPr indent="-251460" lvl="1" marL="742950" rtl="0" algn="l">
              <a:spcBef>
                <a:spcPts val="444"/>
              </a:spcBef>
              <a:spcAft>
                <a:spcPts val="0"/>
              </a:spcAft>
              <a:buClr>
                <a:schemeClr val="dk1"/>
              </a:buClr>
              <a:buSzPct val="100000"/>
              <a:buChar char="–"/>
            </a:pPr>
            <a:r>
              <a:rPr lang="en-US"/>
              <a:t>Can transfer a specific right – e.g. Timber Deed (right to cut timber) – or all rights</a:t>
            </a:r>
            <a:endParaRPr/>
          </a:p>
          <a:p>
            <a:pPr indent="-251460" lvl="1" marL="742950" rtl="0" algn="l">
              <a:spcBef>
                <a:spcPts val="444"/>
              </a:spcBef>
              <a:spcAft>
                <a:spcPts val="0"/>
              </a:spcAft>
              <a:buClr>
                <a:schemeClr val="dk1"/>
              </a:buClr>
              <a:buSzPct val="100000"/>
              <a:buChar char="–"/>
            </a:pPr>
            <a:r>
              <a:rPr lang="en-US"/>
              <a:t>Description of Property:  “metes and bounds” survey or plat</a:t>
            </a:r>
            <a:endParaRPr/>
          </a:p>
          <a:p>
            <a:pPr indent="-308610" lvl="0" marL="342900" rtl="0" algn="l">
              <a:spcBef>
                <a:spcPts val="444"/>
              </a:spcBef>
              <a:spcAft>
                <a:spcPts val="0"/>
              </a:spcAft>
              <a:buClr>
                <a:schemeClr val="dk1"/>
              </a:buClr>
              <a:buSzPct val="100000"/>
              <a:buChar char="•"/>
            </a:pPr>
            <a:r>
              <a:rPr lang="en-US"/>
              <a:t>Deed of Trust (and Mortgage) – attaches lien to a piece of real property as security for a purchase loan</a:t>
            </a:r>
            <a:endParaRPr/>
          </a:p>
          <a:p>
            <a:pPr indent="-251460" lvl="1" marL="742950" rtl="0" algn="l">
              <a:spcBef>
                <a:spcPts val="444"/>
              </a:spcBef>
              <a:spcAft>
                <a:spcPts val="0"/>
              </a:spcAft>
              <a:buClr>
                <a:schemeClr val="dk1"/>
              </a:buClr>
              <a:buSzPct val="100000"/>
              <a:buChar char="–"/>
            </a:pPr>
            <a:r>
              <a:rPr lang="en-US"/>
              <a:t>Property with a lien is called collateral</a:t>
            </a:r>
            <a:endParaRPr/>
          </a:p>
          <a:p>
            <a:pPr indent="-308610" lvl="0" marL="342900" rtl="0" algn="l">
              <a:spcBef>
                <a:spcPts val="444"/>
              </a:spcBef>
              <a:spcAft>
                <a:spcPts val="0"/>
              </a:spcAft>
              <a:buClr>
                <a:schemeClr val="dk1"/>
              </a:buClr>
              <a:buSzPct val="100000"/>
              <a:buChar char="•"/>
            </a:pPr>
            <a:r>
              <a:rPr lang="en-US"/>
              <a:t>Easement – allows non-owner a right of access, usually to cross the property (may be verbal or prescriptive)</a:t>
            </a:r>
            <a:endParaRPr/>
          </a:p>
          <a:p>
            <a:pPr indent="-251460" lvl="1" marL="742950" rtl="0" algn="l">
              <a:spcBef>
                <a:spcPts val="444"/>
              </a:spcBef>
              <a:spcAft>
                <a:spcPts val="0"/>
              </a:spcAft>
              <a:buClr>
                <a:schemeClr val="dk1"/>
              </a:buClr>
              <a:buSzPct val="100000"/>
              <a:buChar char="–"/>
            </a:pPr>
            <a:r>
              <a:rPr lang="en-US"/>
              <a:t>Right of Way (highway or utility)</a:t>
            </a:r>
            <a:endParaRPr/>
          </a:p>
          <a:p>
            <a:pPr indent="-308610" lvl="0" marL="342900" rtl="0" algn="l">
              <a:spcBef>
                <a:spcPts val="444"/>
              </a:spcBef>
              <a:spcAft>
                <a:spcPts val="0"/>
              </a:spcAft>
              <a:buClr>
                <a:schemeClr val="dk1"/>
              </a:buClr>
              <a:buSzPct val="100000"/>
              <a:buChar char="•"/>
            </a:pPr>
            <a:r>
              <a:rPr lang="en-US"/>
              <a:t>Lease – allows a non-owner to use the property as a contractual property right</a:t>
            </a:r>
            <a:endParaRPr/>
          </a:p>
          <a:p>
            <a:pPr indent="-201930" lvl="0" marL="342900" rtl="0" algn="l">
              <a:spcBef>
                <a:spcPts val="444"/>
              </a:spcBef>
              <a:spcAft>
                <a:spcPts val="0"/>
              </a:spcAft>
              <a:buClr>
                <a:schemeClr val="dk1"/>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0"/>
          <p:cNvSpPr txBox="1"/>
          <p:nvPr>
            <p:ph type="title"/>
          </p:nvPr>
        </p:nvSpPr>
        <p:spPr>
          <a:xfrm>
            <a:off x="457200" y="6752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Types of Deeds</a:t>
            </a:r>
            <a:endParaRPr/>
          </a:p>
        </p:txBody>
      </p:sp>
      <p:sp>
        <p:nvSpPr>
          <p:cNvPr id="234" name="Google Shape;234;p30"/>
          <p:cNvSpPr txBox="1"/>
          <p:nvPr>
            <p:ph idx="1" type="body"/>
          </p:nvPr>
        </p:nvSpPr>
        <p:spPr>
          <a:xfrm>
            <a:off x="457200" y="1921475"/>
            <a:ext cx="8229600" cy="4204500"/>
          </a:xfrm>
          <a:prstGeom prst="rect">
            <a:avLst/>
          </a:prstGeom>
          <a:noFill/>
          <a:ln>
            <a:noFill/>
          </a:ln>
        </p:spPr>
        <p:txBody>
          <a:bodyPr anchorCtr="0" anchor="t" bIns="45700" lIns="91425" spcFirstLastPara="1" rIns="91425" wrap="square" tIns="45700">
            <a:normAutofit fontScale="77500" lnSpcReduction="10000"/>
          </a:bodyPr>
          <a:lstStyle/>
          <a:p>
            <a:pPr indent="-308610" lvl="0" marL="342900" rtl="0" algn="l">
              <a:spcBef>
                <a:spcPts val="0"/>
              </a:spcBef>
              <a:spcAft>
                <a:spcPts val="0"/>
              </a:spcAft>
              <a:buClr>
                <a:schemeClr val="dk1"/>
              </a:buClr>
              <a:buSzPct val="100000"/>
              <a:buChar char="•"/>
            </a:pPr>
            <a:r>
              <a:rPr b="1" lang="en-US"/>
              <a:t>Warranty Deed </a:t>
            </a:r>
            <a:r>
              <a:rPr lang="en-US"/>
              <a:t>– Grantor promises that he or she owns the rights being conveyed in the deed, has the right to convey those rights, and promises to “defend the title” against others claiming any of those rights</a:t>
            </a:r>
            <a:endParaRPr/>
          </a:p>
          <a:p>
            <a:pPr indent="-251460" lvl="1" marL="742950" rtl="0" algn="l">
              <a:spcBef>
                <a:spcPts val="480"/>
              </a:spcBef>
              <a:spcAft>
                <a:spcPts val="0"/>
              </a:spcAft>
              <a:buClr>
                <a:schemeClr val="dk1"/>
              </a:buClr>
              <a:buSzPct val="100000"/>
              <a:buChar char="–"/>
            </a:pPr>
            <a:r>
              <a:rPr lang="en-US"/>
              <a:t>Meaning:  Grantor is financially responsible curing/defending title defects (claims of others to title)</a:t>
            </a:r>
            <a:endParaRPr/>
          </a:p>
          <a:p>
            <a:pPr indent="-251460" lvl="1" marL="742950" rtl="0" algn="l">
              <a:spcBef>
                <a:spcPts val="480"/>
              </a:spcBef>
              <a:spcAft>
                <a:spcPts val="0"/>
              </a:spcAft>
              <a:buClr>
                <a:schemeClr val="dk1"/>
              </a:buClr>
              <a:buSzPct val="100000"/>
              <a:buChar char="–"/>
            </a:pPr>
            <a:r>
              <a:rPr lang="en-US"/>
              <a:t>Deed language limitation:  </a:t>
            </a:r>
            <a:endParaRPr/>
          </a:p>
          <a:p>
            <a:pPr indent="0" lvl="0" marL="457200" rtl="0" algn="l">
              <a:spcBef>
                <a:spcPts val="480"/>
              </a:spcBef>
              <a:spcAft>
                <a:spcPts val="0"/>
              </a:spcAft>
              <a:buNone/>
            </a:pPr>
            <a:r>
              <a:rPr lang="en-US"/>
              <a:t>“Subject to all liens, easements and other encumbrances of record”</a:t>
            </a:r>
            <a:endParaRPr/>
          </a:p>
          <a:p>
            <a:pPr indent="-251460" lvl="1" marL="742950" rtl="0" algn="l">
              <a:spcBef>
                <a:spcPts val="480"/>
              </a:spcBef>
              <a:spcAft>
                <a:spcPts val="0"/>
              </a:spcAft>
              <a:buClr>
                <a:schemeClr val="dk1"/>
              </a:buClr>
              <a:buSzPct val="100000"/>
              <a:buChar char="–"/>
            </a:pPr>
            <a:r>
              <a:rPr lang="en-US"/>
              <a:t>Title Insurance has effectively </a:t>
            </a:r>
            <a:endParaRPr/>
          </a:p>
          <a:p>
            <a:pPr indent="0" lvl="0" marL="457200" rtl="0" algn="l">
              <a:spcBef>
                <a:spcPts val="480"/>
              </a:spcBef>
              <a:spcAft>
                <a:spcPts val="0"/>
              </a:spcAft>
              <a:buNone/>
            </a:pPr>
            <a:r>
              <a:rPr lang="en-US"/>
              <a:t>replaced grantor’s guaranty</a:t>
            </a:r>
            <a:endParaRPr/>
          </a:p>
          <a:p>
            <a:pPr indent="-308610" lvl="0" marL="342900" rtl="0" algn="l">
              <a:spcBef>
                <a:spcPts val="480"/>
              </a:spcBef>
              <a:spcAft>
                <a:spcPts val="0"/>
              </a:spcAft>
              <a:buClr>
                <a:schemeClr val="dk1"/>
              </a:buClr>
              <a:buSzPct val="100000"/>
              <a:buChar char="•"/>
            </a:pPr>
            <a:r>
              <a:rPr b="1" lang="en-US"/>
              <a:t>Quit Claim Deed</a:t>
            </a:r>
            <a:r>
              <a:rPr lang="en-US"/>
              <a:t> – Grantor makes no promise that he or she owns or has the right to convey</a:t>
            </a:r>
            <a:endParaRPr/>
          </a:p>
          <a:p>
            <a:pPr indent="-260032" lvl="1" marL="742950" rtl="0" algn="l">
              <a:spcBef>
                <a:spcPts val="480"/>
              </a:spcBef>
              <a:spcAft>
                <a:spcPts val="0"/>
              </a:spcAft>
              <a:buSzPct val="75000"/>
              <a:buChar char="–"/>
            </a:pPr>
            <a:r>
              <a:rPr lang="en-US"/>
              <a:t>not “quick claim”</a:t>
            </a:r>
            <a:endParaRPr/>
          </a:p>
          <a:p>
            <a:pPr indent="-133350" lvl="1" marL="742950" rtl="0" algn="l">
              <a:spcBef>
                <a:spcPts val="480"/>
              </a:spcBef>
              <a:spcAft>
                <a:spcPts val="0"/>
              </a:spcAft>
              <a:buClr>
                <a:schemeClr val="dk1"/>
              </a:buClr>
              <a:buSzPct val="100000"/>
              <a:buNone/>
            </a:pPr>
            <a:r>
              <a:t/>
            </a:r>
            <a:endParaRPr/>
          </a:p>
        </p:txBody>
      </p:sp>
      <p:pic>
        <p:nvPicPr>
          <p:cNvPr id="235" name="Google Shape;235;p30"/>
          <p:cNvPicPr preferRelativeResize="0"/>
          <p:nvPr/>
        </p:nvPicPr>
        <p:blipFill>
          <a:blip r:embed="rId3">
            <a:alphaModFix/>
          </a:blip>
          <a:stretch>
            <a:fillRect/>
          </a:stretch>
        </p:blipFill>
        <p:spPr>
          <a:xfrm>
            <a:off x="5211300" y="5212475"/>
            <a:ext cx="1702374" cy="127677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1"/>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Other Deeds -  Specific Conveyances</a:t>
            </a:r>
            <a:endParaRPr/>
          </a:p>
        </p:txBody>
      </p:sp>
      <p:sp>
        <p:nvSpPr>
          <p:cNvPr id="241" name="Google Shape;241;p31"/>
          <p:cNvSpPr txBox="1"/>
          <p:nvPr>
            <p:ph idx="1" type="body"/>
          </p:nvPr>
        </p:nvSpPr>
        <p:spPr>
          <a:xfrm>
            <a:off x="457200" y="1918775"/>
            <a:ext cx="8229600" cy="3774000"/>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b="1" lang="en-US"/>
              <a:t>Timber Deed </a:t>
            </a:r>
            <a:r>
              <a:rPr lang="en-US"/>
              <a:t>– conveyance of the right to harvest standing timber</a:t>
            </a:r>
            <a:endParaRPr/>
          </a:p>
          <a:p>
            <a:pPr indent="-285750" lvl="1" marL="742950" rtl="0" algn="l">
              <a:spcBef>
                <a:spcPts val="408"/>
              </a:spcBef>
              <a:spcAft>
                <a:spcPts val="0"/>
              </a:spcAft>
              <a:buClr>
                <a:schemeClr val="dk1"/>
              </a:buClr>
              <a:buSzPct val="100000"/>
              <a:buChar char="–"/>
            </a:pPr>
            <a:r>
              <a:rPr lang="en-US"/>
              <a:t>Includes right of access</a:t>
            </a:r>
            <a:endParaRPr/>
          </a:p>
          <a:p>
            <a:pPr indent="-285750" lvl="1" marL="742950" rtl="0" algn="l">
              <a:spcBef>
                <a:spcPts val="408"/>
              </a:spcBef>
              <a:spcAft>
                <a:spcPts val="0"/>
              </a:spcAft>
              <a:buClr>
                <a:schemeClr val="dk1"/>
              </a:buClr>
              <a:buSzPct val="100000"/>
              <a:buChar char="–"/>
            </a:pPr>
            <a:r>
              <a:rPr lang="en-US"/>
              <a:t>Timber cut becomes personal property</a:t>
            </a:r>
            <a:endParaRPr/>
          </a:p>
          <a:p>
            <a:pPr indent="-342900" lvl="0" marL="342900" rtl="0" algn="l">
              <a:spcBef>
                <a:spcPts val="408"/>
              </a:spcBef>
              <a:spcAft>
                <a:spcPts val="0"/>
              </a:spcAft>
              <a:buClr>
                <a:schemeClr val="dk1"/>
              </a:buClr>
              <a:buSzPct val="100000"/>
              <a:buChar char="•"/>
            </a:pPr>
            <a:r>
              <a:rPr b="1" lang="en-US"/>
              <a:t>Deed of Easement</a:t>
            </a:r>
            <a:r>
              <a:rPr lang="en-US"/>
              <a:t> – the granting of passage over the land of another</a:t>
            </a:r>
            <a:endParaRPr/>
          </a:p>
          <a:p>
            <a:pPr indent="-285750" lvl="1" marL="742950" rtl="0" algn="l">
              <a:spcBef>
                <a:spcPts val="408"/>
              </a:spcBef>
              <a:spcAft>
                <a:spcPts val="0"/>
              </a:spcAft>
              <a:buClr>
                <a:schemeClr val="dk1"/>
              </a:buClr>
              <a:buSzPct val="100000"/>
              <a:buChar char="–"/>
            </a:pPr>
            <a:r>
              <a:rPr lang="en-US"/>
              <a:t>Can be narrowly defined by language or map</a:t>
            </a:r>
            <a:endParaRPr/>
          </a:p>
          <a:p>
            <a:pPr indent="-285750" lvl="1" marL="742950" rtl="0" algn="l">
              <a:spcBef>
                <a:spcPts val="408"/>
              </a:spcBef>
              <a:spcAft>
                <a:spcPts val="0"/>
              </a:spcAft>
              <a:buClr>
                <a:schemeClr val="dk1"/>
              </a:buClr>
              <a:buSzPct val="100000"/>
              <a:buChar char="–"/>
            </a:pPr>
            <a:r>
              <a:rPr lang="en-US"/>
              <a:t>Recorded easement ”Runs with the land”</a:t>
            </a:r>
            <a:endParaRPr/>
          </a:p>
          <a:p>
            <a:pPr indent="-285750" lvl="1" marL="742950" rtl="0" algn="l">
              <a:spcBef>
                <a:spcPts val="408"/>
              </a:spcBef>
              <a:spcAft>
                <a:spcPts val="0"/>
              </a:spcAft>
              <a:buClr>
                <a:schemeClr val="dk1"/>
              </a:buClr>
              <a:buSzPct val="100000"/>
              <a:buChar char="–"/>
            </a:pPr>
            <a:r>
              <a:rPr lang="en-US"/>
              <a:t>Easements are generally transferrable (unless restricted in the deed)</a:t>
            </a:r>
            <a:endParaRPr/>
          </a:p>
          <a:p>
            <a:pPr indent="-285750" lvl="1" marL="742950" rtl="0" algn="l">
              <a:spcBef>
                <a:spcPts val="408"/>
              </a:spcBef>
              <a:spcAft>
                <a:spcPts val="0"/>
              </a:spcAft>
              <a:buClr>
                <a:schemeClr val="dk1"/>
              </a:buClr>
              <a:buSzPct val="100000"/>
              <a:buChar char="–"/>
            </a:pPr>
            <a:r>
              <a:rPr b="1" lang="en-US"/>
              <a:t>Conservation Easements </a:t>
            </a:r>
            <a:r>
              <a:rPr lang="en-US"/>
              <a:t>– conveyance of right to subdivide and subject land to restrictive use</a:t>
            </a:r>
            <a:endParaRPr b="1"/>
          </a:p>
          <a:p>
            <a:pPr indent="-342900" lvl="0" marL="342900" rtl="0" algn="l">
              <a:spcBef>
                <a:spcPts val="408"/>
              </a:spcBef>
              <a:spcAft>
                <a:spcPts val="0"/>
              </a:spcAft>
              <a:buClr>
                <a:schemeClr val="dk1"/>
              </a:buClr>
              <a:buSzPct val="100000"/>
              <a:buChar char="•"/>
            </a:pPr>
            <a:r>
              <a:rPr b="1" lang="en-US"/>
              <a:t>Deed of Trust </a:t>
            </a:r>
            <a:r>
              <a:rPr lang="en-US"/>
              <a:t>– conveyance to another (i.e. lender of money) of the right to sell property in payment of a debt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type="title"/>
          </p:nvPr>
        </p:nvSpPr>
        <p:spPr>
          <a:xfrm>
            <a:off x="457200" y="5238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This Series</a:t>
            </a:r>
            <a:endParaRPr/>
          </a:p>
        </p:txBody>
      </p:sp>
      <p:sp>
        <p:nvSpPr>
          <p:cNvPr id="101" name="Google Shape;101;p14"/>
          <p:cNvSpPr txBox="1"/>
          <p:nvPr>
            <p:ph idx="1" type="body"/>
          </p:nvPr>
        </p:nvSpPr>
        <p:spPr>
          <a:xfrm>
            <a:off x="457200" y="1547500"/>
            <a:ext cx="8229600" cy="4243200"/>
          </a:xfrm>
          <a:prstGeom prst="rect">
            <a:avLst/>
          </a:prstGeom>
        </p:spPr>
        <p:txBody>
          <a:bodyPr anchorCtr="0" anchor="t" bIns="45700" lIns="91425" spcFirstLastPara="1" rIns="91425" wrap="square" tIns="45700">
            <a:normAutofit lnSpcReduction="10000"/>
          </a:bodyPr>
          <a:lstStyle/>
          <a:p>
            <a:pPr indent="-419100" lvl="0" marL="457200" rtl="0" algn="l">
              <a:spcBef>
                <a:spcPts val="0"/>
              </a:spcBef>
              <a:spcAft>
                <a:spcPts val="0"/>
              </a:spcAft>
              <a:buSzPts val="3000"/>
              <a:buFont typeface="Times New Roman"/>
              <a:buChar char="•"/>
            </a:pPr>
            <a:r>
              <a:rPr lang="en-US" sz="3000">
                <a:latin typeface="Times New Roman"/>
                <a:ea typeface="Times New Roman"/>
                <a:cs typeface="Times New Roman"/>
                <a:sym typeface="Times New Roman"/>
              </a:rPr>
              <a:t>Part I: Rights in Real Property (9/7)</a:t>
            </a:r>
            <a:endParaRPr sz="3000">
              <a:latin typeface="Times New Roman"/>
              <a:ea typeface="Times New Roman"/>
              <a:cs typeface="Times New Roman"/>
              <a:sym typeface="Times New Roman"/>
            </a:endParaRPr>
          </a:p>
          <a:p>
            <a:pPr indent="-419100" lvl="0" marL="457200" rtl="0" algn="l">
              <a:spcBef>
                <a:spcPts val="0"/>
              </a:spcBef>
              <a:spcAft>
                <a:spcPts val="0"/>
              </a:spcAft>
              <a:buSzPts val="3000"/>
              <a:buFont typeface="Times New Roman"/>
              <a:buChar char="•"/>
            </a:pPr>
            <a:r>
              <a:rPr lang="en-US" sz="3000">
                <a:latin typeface="Times New Roman"/>
                <a:ea typeface="Times New Roman"/>
                <a:cs typeface="Times New Roman"/>
                <a:sym typeface="Times New Roman"/>
              </a:rPr>
              <a:t>Part II: The Disposition of Real Property (9/14)</a:t>
            </a:r>
            <a:endParaRPr sz="3000">
              <a:latin typeface="Times New Roman"/>
              <a:ea typeface="Times New Roman"/>
              <a:cs typeface="Times New Roman"/>
              <a:sym typeface="Times New Roman"/>
            </a:endParaRPr>
          </a:p>
          <a:p>
            <a:pPr indent="-419100" lvl="0" marL="457200" rtl="0" algn="l">
              <a:spcBef>
                <a:spcPts val="0"/>
              </a:spcBef>
              <a:spcAft>
                <a:spcPts val="0"/>
              </a:spcAft>
              <a:buSzPts val="3000"/>
              <a:buFont typeface="Times New Roman"/>
              <a:buChar char="•"/>
            </a:pPr>
            <a:r>
              <a:rPr lang="en-US" sz="3000">
                <a:latin typeface="Times New Roman"/>
                <a:ea typeface="Times New Roman"/>
                <a:cs typeface="Times New Roman"/>
                <a:sym typeface="Times New Roman"/>
              </a:rPr>
              <a:t>Part III: </a:t>
            </a:r>
            <a:r>
              <a:rPr lang="en-US" sz="3000">
                <a:solidFill>
                  <a:srgbClr val="222222"/>
                </a:solidFill>
                <a:highlight>
                  <a:schemeClr val="lt1"/>
                </a:highlight>
                <a:latin typeface="Times New Roman"/>
                <a:ea typeface="Times New Roman"/>
                <a:cs typeface="Times New Roman"/>
                <a:sym typeface="Times New Roman"/>
              </a:rPr>
              <a:t>The Impact of Conservation Easements on Real Property Transfer Decisions (9/21)</a:t>
            </a:r>
            <a:endParaRPr sz="3000">
              <a:solidFill>
                <a:srgbClr val="222222"/>
              </a:solidFill>
              <a:highlight>
                <a:schemeClr val="lt1"/>
              </a:highlight>
              <a:latin typeface="Times New Roman"/>
              <a:ea typeface="Times New Roman"/>
              <a:cs typeface="Times New Roman"/>
              <a:sym typeface="Times New Roman"/>
            </a:endParaRPr>
          </a:p>
          <a:p>
            <a:pPr indent="-419100" lvl="0" marL="457200" rtl="0" algn="l">
              <a:spcBef>
                <a:spcPts val="0"/>
              </a:spcBef>
              <a:spcAft>
                <a:spcPts val="0"/>
              </a:spcAft>
              <a:buSzPts val="3000"/>
              <a:buFont typeface="Times New Roman"/>
              <a:buChar char="•"/>
            </a:pPr>
            <a:r>
              <a:rPr lang="en-US" sz="3000">
                <a:latin typeface="Times New Roman"/>
                <a:ea typeface="Times New Roman"/>
                <a:cs typeface="Times New Roman"/>
                <a:sym typeface="Times New Roman"/>
              </a:rPr>
              <a:t>Part of NC Soil &amp; Water Foundation effort to support and empower Conservation Districts in developing and monitoring conservation easements on working lands</a:t>
            </a:r>
            <a:endParaRPr sz="3000">
              <a:latin typeface="Times New Roman"/>
              <a:ea typeface="Times New Roman"/>
              <a:cs typeface="Times New Roman"/>
              <a:sym typeface="Times New Roman"/>
            </a:endParaRPr>
          </a:p>
          <a:p>
            <a:pPr indent="-419100" lvl="0" marL="457200" rtl="0" algn="l">
              <a:spcBef>
                <a:spcPts val="0"/>
              </a:spcBef>
              <a:spcAft>
                <a:spcPts val="0"/>
              </a:spcAft>
              <a:buSzPts val="3000"/>
              <a:buFont typeface="Times New Roman"/>
              <a:buChar char="•"/>
            </a:pPr>
            <a:r>
              <a:rPr lang="en-US" sz="3000">
                <a:latin typeface="Times New Roman"/>
                <a:ea typeface="Times New Roman"/>
                <a:cs typeface="Times New Roman"/>
                <a:sym typeface="Times New Roman"/>
              </a:rPr>
              <a:t>Funding: NC Tobacco Trust Fund Commission and Southern SARE PDP program</a:t>
            </a:r>
            <a:endParaRPr sz="300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2"/>
          <p:cNvSpPr txBox="1"/>
          <p:nvPr>
            <p:ph type="title"/>
          </p:nvPr>
        </p:nvSpPr>
        <p:spPr>
          <a:xfrm>
            <a:off x="457200" y="7059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Grantor and Grantee</a:t>
            </a:r>
            <a:endParaRPr/>
          </a:p>
        </p:txBody>
      </p:sp>
      <p:sp>
        <p:nvSpPr>
          <p:cNvPr id="247" name="Google Shape;247;p32"/>
          <p:cNvSpPr txBox="1"/>
          <p:nvPr>
            <p:ph idx="1" type="body"/>
          </p:nvPr>
        </p:nvSpPr>
        <p:spPr>
          <a:xfrm>
            <a:off x="457200" y="187725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Grantor – conveys his or her interest in the land</a:t>
            </a:r>
            <a:endParaRPr/>
          </a:p>
          <a:p>
            <a:pPr indent="-285750" lvl="1" marL="742950" rtl="0" algn="l">
              <a:spcBef>
                <a:spcPts val="480"/>
              </a:spcBef>
              <a:spcAft>
                <a:spcPts val="0"/>
              </a:spcAft>
              <a:buClr>
                <a:schemeClr val="dk1"/>
              </a:buClr>
              <a:buSzPts val="2400"/>
              <a:buChar char="–"/>
            </a:pPr>
            <a:r>
              <a:rPr lang="en-US"/>
              <a:t>Grantor can only convey that to which they have title</a:t>
            </a:r>
            <a:endParaRPr/>
          </a:p>
          <a:p>
            <a:pPr indent="-285750" lvl="1" marL="742950" rtl="0" algn="l">
              <a:spcBef>
                <a:spcPts val="480"/>
              </a:spcBef>
              <a:spcAft>
                <a:spcPts val="0"/>
              </a:spcAft>
              <a:buClr>
                <a:schemeClr val="dk1"/>
              </a:buClr>
              <a:buSzPts val="2400"/>
              <a:buChar char="–"/>
            </a:pPr>
            <a:r>
              <a:rPr lang="en-US"/>
              <a:t>For example:  if Andrew conveyed his rights in his standing timber to Tom last year, Andrew can convey the balance of his rights to Scott</a:t>
            </a:r>
            <a:endParaRPr/>
          </a:p>
          <a:p>
            <a:pPr indent="-228600" lvl="2" marL="1143000" rtl="0" algn="l">
              <a:spcBef>
                <a:spcPts val="360"/>
              </a:spcBef>
              <a:spcAft>
                <a:spcPts val="0"/>
              </a:spcAft>
              <a:buClr>
                <a:schemeClr val="dk1"/>
              </a:buClr>
              <a:buSzPts val="1800"/>
              <a:buChar char="•"/>
            </a:pPr>
            <a:r>
              <a:rPr lang="en-US"/>
              <a:t>Tom owns the right to cut standing timber</a:t>
            </a:r>
            <a:endParaRPr/>
          </a:p>
          <a:p>
            <a:pPr indent="-228600" lvl="2" marL="1143000" rtl="0" algn="l">
              <a:spcBef>
                <a:spcPts val="360"/>
              </a:spcBef>
              <a:spcAft>
                <a:spcPts val="0"/>
              </a:spcAft>
              <a:buClr>
                <a:schemeClr val="dk1"/>
              </a:buClr>
              <a:buSzPts val="1800"/>
              <a:buChar char="•"/>
            </a:pPr>
            <a:r>
              <a:rPr lang="en-US"/>
              <a:t>Scott does not own the right to cut standing timber</a:t>
            </a:r>
            <a:endParaRPr/>
          </a:p>
          <a:p>
            <a:pPr indent="-342900" lvl="0" marL="342900" rtl="0" algn="l">
              <a:spcBef>
                <a:spcPts val="480"/>
              </a:spcBef>
              <a:spcAft>
                <a:spcPts val="0"/>
              </a:spcAft>
              <a:buClr>
                <a:schemeClr val="dk1"/>
              </a:buClr>
              <a:buSzPts val="2400"/>
              <a:buChar char="•"/>
            </a:pPr>
            <a:r>
              <a:rPr lang="en-US"/>
              <a:t>Grantee – receives the conveyance</a:t>
            </a:r>
            <a:endParaRPr/>
          </a:p>
          <a:p>
            <a:pPr indent="-285750" lvl="1" marL="742950" rtl="0" algn="l">
              <a:spcBef>
                <a:spcPts val="480"/>
              </a:spcBef>
              <a:spcAft>
                <a:spcPts val="0"/>
              </a:spcAft>
              <a:buClr>
                <a:schemeClr val="dk1"/>
              </a:buClr>
              <a:buSzPts val="2400"/>
              <a:buChar char="–"/>
            </a:pPr>
            <a:r>
              <a:rPr lang="en-US"/>
              <a:t>Only receives the rights granted in the deed</a:t>
            </a:r>
            <a:endParaRPr/>
          </a:p>
          <a:p>
            <a:pPr indent="-285750" lvl="1" marL="742950" rtl="0" algn="l">
              <a:spcBef>
                <a:spcPts val="480"/>
              </a:spcBef>
              <a:spcAft>
                <a:spcPts val="0"/>
              </a:spcAft>
              <a:buClr>
                <a:schemeClr val="dk1"/>
              </a:buClr>
              <a:buSzPts val="2400"/>
              <a:buChar char="–"/>
            </a:pPr>
            <a:r>
              <a:rPr lang="en-US"/>
              <a:t>And only receives the rights owned by Grantor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3"/>
          <p:cNvSpPr txBox="1"/>
          <p:nvPr>
            <p:ph type="title"/>
          </p:nvPr>
        </p:nvSpPr>
        <p:spPr>
          <a:xfrm>
            <a:off x="457200" y="5924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Title Search</a:t>
            </a:r>
            <a:endParaRPr/>
          </a:p>
        </p:txBody>
      </p:sp>
      <p:sp>
        <p:nvSpPr>
          <p:cNvPr id="253" name="Google Shape;253;p33"/>
          <p:cNvSpPr txBox="1"/>
          <p:nvPr>
            <p:ph idx="1" type="body"/>
          </p:nvPr>
        </p:nvSpPr>
        <p:spPr>
          <a:xfrm>
            <a:off x="457200" y="1584125"/>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Search Grantee Index back 30 years</a:t>
            </a:r>
            <a:endParaRPr/>
          </a:p>
          <a:p>
            <a:pPr indent="-285750" lvl="1" marL="742950" rtl="0" algn="l">
              <a:spcBef>
                <a:spcPts val="480"/>
              </a:spcBef>
              <a:spcAft>
                <a:spcPts val="0"/>
              </a:spcAft>
              <a:buClr>
                <a:schemeClr val="dk1"/>
              </a:buClr>
              <a:buSzPts val="2400"/>
              <a:buChar char="–"/>
            </a:pPr>
            <a:r>
              <a:rPr lang="en-US"/>
              <a:t>To determine previous Grantors</a:t>
            </a:r>
            <a:endParaRPr/>
          </a:p>
          <a:p>
            <a:pPr indent="-342900" lvl="0" marL="342900" rtl="0" algn="l">
              <a:spcBef>
                <a:spcPts val="480"/>
              </a:spcBef>
              <a:spcAft>
                <a:spcPts val="0"/>
              </a:spcAft>
              <a:buClr>
                <a:schemeClr val="dk1"/>
              </a:buClr>
              <a:buSzPts val="2400"/>
              <a:buChar char="•"/>
            </a:pPr>
            <a:r>
              <a:rPr lang="en-US"/>
              <a:t>Search Grantor Index forward to present</a:t>
            </a:r>
            <a:endParaRPr/>
          </a:p>
          <a:p>
            <a:pPr indent="-285750" lvl="1" marL="742950" rtl="0" algn="l">
              <a:spcBef>
                <a:spcPts val="480"/>
              </a:spcBef>
              <a:spcAft>
                <a:spcPts val="0"/>
              </a:spcAft>
              <a:buClr>
                <a:schemeClr val="dk1"/>
              </a:buClr>
              <a:buSzPts val="2400"/>
              <a:buChar char="–"/>
            </a:pPr>
            <a:r>
              <a:rPr lang="en-US"/>
              <a:t>To identify any out conveyances</a:t>
            </a:r>
            <a:endParaRPr/>
          </a:p>
          <a:p>
            <a:pPr indent="-342900" lvl="0" marL="342900" rtl="0" algn="l">
              <a:spcBef>
                <a:spcPts val="480"/>
              </a:spcBef>
              <a:spcAft>
                <a:spcPts val="0"/>
              </a:spcAft>
              <a:buClr>
                <a:schemeClr val="dk1"/>
              </a:buClr>
              <a:buSzPts val="2400"/>
              <a:buChar char="•"/>
            </a:pPr>
            <a:r>
              <a:rPr lang="en-US"/>
              <a:t>North Carolina Marketable Title Act (</a:t>
            </a:r>
            <a:r>
              <a:rPr lang="en-US" u="sng">
                <a:solidFill>
                  <a:schemeClr val="hlink"/>
                </a:solidFill>
                <a:hlinkClick r:id="rId3"/>
              </a:rPr>
              <a:t>N.C.G.S. § 47B-1</a:t>
            </a:r>
            <a:r>
              <a:rPr lang="en-US"/>
              <a:t>)</a:t>
            </a:r>
            <a:endParaRPr/>
          </a:p>
          <a:p>
            <a:pPr indent="-285750" lvl="1" marL="742950" rtl="0" algn="l">
              <a:spcBef>
                <a:spcPts val="480"/>
              </a:spcBef>
              <a:spcAft>
                <a:spcPts val="0"/>
              </a:spcAft>
              <a:buClr>
                <a:schemeClr val="dk1"/>
              </a:buClr>
              <a:buSzPts val="2400"/>
              <a:buChar char="–"/>
            </a:pPr>
            <a:r>
              <a:rPr lang="en-US"/>
              <a:t>Extinguishes claims during 30 years unbroken chain of title (provided no claims are made)</a:t>
            </a:r>
            <a:endParaRPr/>
          </a:p>
          <a:p>
            <a:pPr indent="-285750" lvl="1" marL="742950" rtl="0" algn="l">
              <a:spcBef>
                <a:spcPts val="480"/>
              </a:spcBef>
              <a:spcAft>
                <a:spcPts val="0"/>
              </a:spcAft>
              <a:buClr>
                <a:schemeClr val="dk1"/>
              </a:buClr>
              <a:buSzPts val="2400"/>
              <a:buChar char="–"/>
            </a:pPr>
            <a:r>
              <a:rPr lang="en-US"/>
              <a:t>Exceptions include</a:t>
            </a:r>
            <a:endParaRPr/>
          </a:p>
          <a:p>
            <a:pPr indent="-228600" lvl="2" marL="1143000" rtl="0" algn="l">
              <a:spcBef>
                <a:spcPts val="360"/>
              </a:spcBef>
              <a:spcAft>
                <a:spcPts val="0"/>
              </a:spcAft>
              <a:buClr>
                <a:schemeClr val="dk1"/>
              </a:buClr>
              <a:buSzPts val="1800"/>
              <a:buChar char="•"/>
            </a:pPr>
            <a:r>
              <a:rPr lang="en-US"/>
              <a:t>Mineral rights</a:t>
            </a:r>
            <a:endParaRPr/>
          </a:p>
          <a:p>
            <a:pPr indent="-228600" lvl="2" marL="1143000" rtl="0" algn="l">
              <a:spcBef>
                <a:spcPts val="360"/>
              </a:spcBef>
              <a:spcAft>
                <a:spcPts val="0"/>
              </a:spcAft>
              <a:buClr>
                <a:schemeClr val="dk1"/>
              </a:buClr>
              <a:buSzPts val="1800"/>
              <a:buChar char="•"/>
            </a:pPr>
            <a:r>
              <a:rPr lang="en-US"/>
              <a:t>Railroad rights of way</a:t>
            </a:r>
            <a:endParaRPr/>
          </a:p>
          <a:p>
            <a:pPr indent="-228600" lvl="2" marL="1143000" rtl="0" algn="l">
              <a:spcBef>
                <a:spcPts val="360"/>
              </a:spcBef>
              <a:spcAft>
                <a:spcPts val="0"/>
              </a:spcAft>
              <a:buClr>
                <a:schemeClr val="dk1"/>
              </a:buClr>
              <a:buSzPts val="1800"/>
              <a:buChar char="•"/>
            </a:pPr>
            <a:r>
              <a:rPr lang="en-US"/>
              <a:t>Easements, etc.</a:t>
            </a:r>
            <a:endParaRPr/>
          </a:p>
        </p:txBody>
      </p:sp>
      <p:pic>
        <p:nvPicPr>
          <p:cNvPr id="254" name="Google Shape;254;p33"/>
          <p:cNvPicPr preferRelativeResize="0"/>
          <p:nvPr/>
        </p:nvPicPr>
        <p:blipFill>
          <a:blip r:embed="rId4">
            <a:alphaModFix/>
          </a:blip>
          <a:stretch>
            <a:fillRect/>
          </a:stretch>
        </p:blipFill>
        <p:spPr>
          <a:xfrm>
            <a:off x="6520725" y="4741275"/>
            <a:ext cx="2166077" cy="1624573"/>
          </a:xfrm>
          <a:prstGeom prst="rect">
            <a:avLst/>
          </a:prstGeom>
          <a:noFill/>
          <a:ln>
            <a:noFill/>
          </a:ln>
        </p:spPr>
      </p:pic>
      <p:pic>
        <p:nvPicPr>
          <p:cNvPr id="255" name="Google Shape;255;p33"/>
          <p:cNvPicPr preferRelativeResize="0"/>
          <p:nvPr/>
        </p:nvPicPr>
        <p:blipFill>
          <a:blip r:embed="rId5">
            <a:alphaModFix/>
          </a:blip>
          <a:stretch>
            <a:fillRect/>
          </a:stretch>
        </p:blipFill>
        <p:spPr>
          <a:xfrm>
            <a:off x="4980825" y="5472750"/>
            <a:ext cx="1805624" cy="11792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4"/>
          <p:cNvSpPr txBox="1"/>
          <p:nvPr>
            <p:ph type="title"/>
          </p:nvPr>
        </p:nvSpPr>
        <p:spPr>
          <a:xfrm>
            <a:off x="457200" y="5848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Easements Terminology</a:t>
            </a:r>
            <a:endParaRPr/>
          </a:p>
        </p:txBody>
      </p:sp>
      <p:sp>
        <p:nvSpPr>
          <p:cNvPr id="261" name="Google Shape;261;p34"/>
          <p:cNvSpPr txBox="1"/>
          <p:nvPr>
            <p:ph idx="1" type="body"/>
          </p:nvPr>
        </p:nvSpPr>
        <p:spPr>
          <a:xfrm>
            <a:off x="457200" y="1563800"/>
            <a:ext cx="8229600" cy="4400100"/>
          </a:xfrm>
          <a:prstGeom prst="rect">
            <a:avLst/>
          </a:prstGeom>
          <a:noFill/>
          <a:ln>
            <a:noFill/>
          </a:ln>
        </p:spPr>
        <p:txBody>
          <a:bodyPr anchorCtr="0" anchor="t" bIns="45700" lIns="91425" spcFirstLastPara="1" rIns="91425" wrap="square" tIns="45700">
            <a:normAutofit fontScale="70000" lnSpcReduction="20000"/>
          </a:bodyPr>
          <a:lstStyle/>
          <a:p>
            <a:pPr indent="-320040" lvl="0" marL="342900" rtl="0" algn="l">
              <a:spcBef>
                <a:spcPts val="0"/>
              </a:spcBef>
              <a:spcAft>
                <a:spcPts val="0"/>
              </a:spcAft>
              <a:buClr>
                <a:schemeClr val="dk1"/>
              </a:buClr>
              <a:buSzPct val="100000"/>
              <a:buChar char="•"/>
            </a:pPr>
            <a:r>
              <a:rPr lang="en-US"/>
              <a:t>Grantor of easement</a:t>
            </a:r>
            <a:r>
              <a:rPr lang="en-US"/>
              <a:t> owns the “servient” estate over which easement crosses; Easement Grantee owns the “dominant” estate to which access is granted</a:t>
            </a:r>
            <a:endParaRPr/>
          </a:p>
          <a:p>
            <a:pPr indent="-262890" lvl="1" marL="742950" rtl="0" algn="l">
              <a:spcBef>
                <a:spcPts val="408"/>
              </a:spcBef>
              <a:spcAft>
                <a:spcPts val="0"/>
              </a:spcAft>
              <a:buClr>
                <a:schemeClr val="dk1"/>
              </a:buClr>
              <a:buSzPct val="100000"/>
              <a:buChar char="–"/>
            </a:pPr>
            <a:r>
              <a:rPr lang="en-US"/>
              <a:t>The right of ingress and egress dominates the landowner’s right to sole possession</a:t>
            </a:r>
            <a:endParaRPr/>
          </a:p>
          <a:p>
            <a:pPr indent="-236220" lvl="1" marL="742950" rtl="0" algn="l">
              <a:spcBef>
                <a:spcPts val="408"/>
              </a:spcBef>
              <a:spcAft>
                <a:spcPts val="0"/>
              </a:spcAft>
              <a:buSzPct val="75000"/>
              <a:buChar char="–"/>
            </a:pPr>
            <a:r>
              <a:rPr lang="en-US"/>
              <a:t>Easements “run with the land” and generally benefit parcels, not people (unless the grant of easement is term-limited to an individual’s ownership of the dominant estate)</a:t>
            </a:r>
            <a:endParaRPr/>
          </a:p>
          <a:p>
            <a:pPr indent="-320040" lvl="0" marL="342900" rtl="0" algn="l">
              <a:spcBef>
                <a:spcPts val="408"/>
              </a:spcBef>
              <a:spcAft>
                <a:spcPts val="0"/>
              </a:spcAft>
              <a:buClr>
                <a:schemeClr val="dk1"/>
              </a:buClr>
              <a:buSzPct val="100000"/>
              <a:buChar char="•"/>
            </a:pPr>
            <a:r>
              <a:rPr b="1" lang="en-US"/>
              <a:t>Express Easement </a:t>
            </a:r>
            <a:r>
              <a:rPr lang="en-US"/>
              <a:t>– </a:t>
            </a:r>
            <a:endParaRPr/>
          </a:p>
          <a:p>
            <a:pPr indent="-262890" lvl="1" marL="742950" rtl="0" algn="l">
              <a:spcBef>
                <a:spcPts val="408"/>
              </a:spcBef>
              <a:spcAft>
                <a:spcPts val="0"/>
              </a:spcAft>
              <a:buClr>
                <a:schemeClr val="dk1"/>
              </a:buClr>
              <a:buSzPct val="100000"/>
              <a:buChar char="–"/>
            </a:pPr>
            <a:r>
              <a:rPr lang="en-US"/>
              <a:t>Conveyed specifically by deed (appurtenant – runs with land)</a:t>
            </a:r>
            <a:endParaRPr/>
          </a:p>
          <a:p>
            <a:pPr indent="-262890" lvl="1" marL="742950" rtl="0" algn="l">
              <a:spcBef>
                <a:spcPts val="408"/>
              </a:spcBef>
              <a:spcAft>
                <a:spcPts val="0"/>
              </a:spcAft>
              <a:buClr>
                <a:schemeClr val="dk1"/>
              </a:buClr>
              <a:buSzPct val="100000"/>
              <a:buChar char="–"/>
            </a:pPr>
            <a:r>
              <a:rPr lang="en-US"/>
              <a:t>Reserved in a deed transferring subdivided property</a:t>
            </a:r>
            <a:endParaRPr/>
          </a:p>
          <a:p>
            <a:pPr indent="-262890" lvl="1" marL="742950" rtl="0" algn="l">
              <a:spcBef>
                <a:spcPts val="408"/>
              </a:spcBef>
              <a:spcAft>
                <a:spcPts val="0"/>
              </a:spcAft>
              <a:buClr>
                <a:schemeClr val="dk1"/>
              </a:buClr>
              <a:buSzPct val="100000"/>
              <a:buChar char="–"/>
            </a:pPr>
            <a:r>
              <a:rPr lang="en-US"/>
              <a:t>Easement shown on a plat</a:t>
            </a:r>
            <a:endParaRPr/>
          </a:p>
          <a:p>
            <a:pPr indent="-320040" lvl="0" marL="342900" rtl="0" algn="l">
              <a:spcBef>
                <a:spcPts val="408"/>
              </a:spcBef>
              <a:spcAft>
                <a:spcPts val="0"/>
              </a:spcAft>
              <a:buClr>
                <a:schemeClr val="dk1"/>
              </a:buClr>
              <a:buSzPct val="100000"/>
              <a:buChar char="•"/>
            </a:pPr>
            <a:r>
              <a:rPr b="1" lang="en-US"/>
              <a:t>Easement by Prescription</a:t>
            </a:r>
            <a:r>
              <a:rPr lang="en-US"/>
              <a:t> – adverse possession (20 years in North Carolina)</a:t>
            </a:r>
            <a:endParaRPr/>
          </a:p>
          <a:p>
            <a:pPr indent="-320040" lvl="0" marL="342900" rtl="0" algn="l">
              <a:spcBef>
                <a:spcPts val="408"/>
              </a:spcBef>
              <a:spcAft>
                <a:spcPts val="0"/>
              </a:spcAft>
              <a:buClr>
                <a:schemeClr val="dk1"/>
              </a:buClr>
              <a:buSzPct val="100000"/>
              <a:buChar char="•"/>
            </a:pPr>
            <a:r>
              <a:rPr b="1" lang="en-US"/>
              <a:t>Easement by Necessity</a:t>
            </a:r>
            <a:r>
              <a:rPr lang="en-US"/>
              <a:t> – when one parcel is subdivided, a landlocked parcel has an access easement implied by law</a:t>
            </a:r>
            <a:endParaRPr/>
          </a:p>
          <a:p>
            <a:pPr indent="-251460" lvl="1" marL="742950" rtl="0" algn="l">
              <a:spcBef>
                <a:spcPts val="408"/>
              </a:spcBef>
              <a:spcAft>
                <a:spcPts val="0"/>
              </a:spcAft>
              <a:buSzPct val="75000"/>
              <a:buChar char="–"/>
            </a:pPr>
            <a:r>
              <a:rPr lang="en-US"/>
              <a:t>see Cartway Proceeding (</a:t>
            </a:r>
            <a:r>
              <a:rPr lang="en-US" u="sng">
                <a:solidFill>
                  <a:schemeClr val="hlink"/>
                </a:solidFill>
                <a:hlinkClick r:id="rId3"/>
              </a:rPr>
              <a:t>NCGS §136-69</a:t>
            </a:r>
            <a:r>
              <a:rPr lang="en-US"/>
              <a:t>)</a:t>
            </a:r>
            <a:endParaRPr/>
          </a:p>
          <a:p>
            <a:pPr indent="-320040" lvl="0" marL="342900" rtl="0" algn="l">
              <a:spcBef>
                <a:spcPts val="408"/>
              </a:spcBef>
              <a:spcAft>
                <a:spcPts val="0"/>
              </a:spcAft>
              <a:buClr>
                <a:schemeClr val="dk1"/>
              </a:buClr>
              <a:buSzPct val="100000"/>
              <a:buChar char="•"/>
            </a:pPr>
            <a:r>
              <a:rPr b="1" lang="en-US"/>
              <a:t>Implied Easement – </a:t>
            </a:r>
            <a:r>
              <a:rPr lang="en-US"/>
              <a:t>two parcels under (at least one) common owner, dominant parcel continues easement from prior use</a:t>
            </a:r>
            <a:endParaRPr/>
          </a:p>
          <a:p>
            <a:pPr indent="-293370" lvl="0" marL="342900" rtl="0" algn="l">
              <a:spcBef>
                <a:spcPts val="408"/>
              </a:spcBef>
              <a:spcAft>
                <a:spcPts val="0"/>
              </a:spcAft>
              <a:buSzPct val="75000"/>
              <a:buChar char="•"/>
            </a:pPr>
            <a:r>
              <a:rPr lang="en-US"/>
              <a:t>Gates on Easements: </a:t>
            </a:r>
            <a:r>
              <a:rPr lang="en-US" u="sng">
                <a:solidFill>
                  <a:schemeClr val="hlink"/>
                </a:solidFill>
                <a:hlinkClick r:id="rId4"/>
              </a:rPr>
              <a:t>Farm Law case summary of </a:t>
            </a:r>
            <a:r>
              <a:rPr i="1" lang="en-US" u="sng">
                <a:solidFill>
                  <a:schemeClr val="hlink"/>
                </a:solidFill>
                <a:hlinkClick r:id="rId5"/>
              </a:rPr>
              <a:t>Taylor v Hiatt</a:t>
            </a:r>
            <a:endParaRPr i="1"/>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5"/>
          <p:cNvSpPr txBox="1"/>
          <p:nvPr>
            <p:ph type="title"/>
          </p:nvPr>
        </p:nvSpPr>
        <p:spPr>
          <a:xfrm>
            <a:off x="457200" y="6854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Partition of real property</a:t>
            </a:r>
            <a:endParaRPr/>
          </a:p>
        </p:txBody>
      </p:sp>
      <p:sp>
        <p:nvSpPr>
          <p:cNvPr id="267" name="Google Shape;267;p35"/>
          <p:cNvSpPr txBox="1"/>
          <p:nvPr>
            <p:ph idx="1" type="body"/>
          </p:nvPr>
        </p:nvSpPr>
        <p:spPr>
          <a:xfrm>
            <a:off x="457200" y="1753775"/>
            <a:ext cx="8229600" cy="42045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80000"/>
              </a:lnSpc>
              <a:spcBef>
                <a:spcPts val="0"/>
              </a:spcBef>
              <a:spcAft>
                <a:spcPts val="0"/>
              </a:spcAft>
              <a:buClr>
                <a:schemeClr val="dk1"/>
              </a:buClr>
              <a:buSzPts val="2700"/>
              <a:buChar char="•"/>
            </a:pPr>
            <a:r>
              <a:rPr lang="en-US" sz="2700"/>
              <a:t>Tenant in common has right of partition land</a:t>
            </a:r>
            <a:endParaRPr/>
          </a:p>
          <a:p>
            <a:pPr indent="-342900" lvl="0" marL="342900" rtl="0" algn="l">
              <a:lnSpc>
                <a:spcPct val="80000"/>
              </a:lnSpc>
              <a:spcBef>
                <a:spcPts val="540"/>
              </a:spcBef>
              <a:spcAft>
                <a:spcPts val="0"/>
              </a:spcAft>
              <a:buClr>
                <a:schemeClr val="dk1"/>
              </a:buClr>
              <a:buSzPts val="2700"/>
              <a:buChar char="•"/>
            </a:pPr>
            <a:r>
              <a:rPr lang="en-US" sz="2700"/>
              <a:t>Co-tenant files partition petition with Clerk of Court</a:t>
            </a:r>
            <a:endParaRPr/>
          </a:p>
          <a:p>
            <a:pPr indent="-285750" lvl="1" marL="742950" rtl="0" algn="l">
              <a:lnSpc>
                <a:spcPct val="80000"/>
              </a:lnSpc>
              <a:spcBef>
                <a:spcPts val="540"/>
              </a:spcBef>
              <a:spcAft>
                <a:spcPts val="0"/>
              </a:spcAft>
              <a:buClr>
                <a:schemeClr val="dk1"/>
              </a:buClr>
              <a:buSzPts val="2700"/>
              <a:buChar char="–"/>
            </a:pPr>
            <a:r>
              <a:rPr lang="en-US" sz="2700"/>
              <a:t>Clerk appoints 3 “commissioners” to study partition claim and make recommendation</a:t>
            </a:r>
            <a:endParaRPr/>
          </a:p>
          <a:p>
            <a:pPr indent="-342900" lvl="0" marL="342900" rtl="0" algn="l">
              <a:lnSpc>
                <a:spcPct val="80000"/>
              </a:lnSpc>
              <a:spcBef>
                <a:spcPts val="480"/>
              </a:spcBef>
              <a:spcAft>
                <a:spcPts val="0"/>
              </a:spcAft>
              <a:buClr>
                <a:schemeClr val="dk1"/>
              </a:buClr>
              <a:buSzPts val="2400"/>
              <a:buChar char="•"/>
            </a:pPr>
            <a:r>
              <a:rPr lang="en-US"/>
              <a:t>Actual Division (§46-1 </a:t>
            </a:r>
            <a:r>
              <a:rPr i="1" lang="en-US"/>
              <a:t>et seq)</a:t>
            </a:r>
            <a:endParaRPr/>
          </a:p>
          <a:p>
            <a:pPr indent="-285750" lvl="1" marL="742950" rtl="0" algn="l">
              <a:lnSpc>
                <a:spcPct val="80000"/>
              </a:lnSpc>
              <a:spcBef>
                <a:spcPts val="480"/>
              </a:spcBef>
              <a:spcAft>
                <a:spcPts val="0"/>
              </a:spcAft>
              <a:buClr>
                <a:schemeClr val="dk1"/>
              </a:buClr>
              <a:buSzPts val="2400"/>
              <a:buChar char="–"/>
            </a:pPr>
            <a:r>
              <a:rPr lang="en-US"/>
              <a:t>Land surveyed into equal divisions</a:t>
            </a:r>
            <a:endParaRPr/>
          </a:p>
          <a:p>
            <a:pPr indent="-342900" lvl="0" marL="342900" rtl="0" algn="l">
              <a:lnSpc>
                <a:spcPct val="80000"/>
              </a:lnSpc>
              <a:spcBef>
                <a:spcPts val="480"/>
              </a:spcBef>
              <a:spcAft>
                <a:spcPts val="0"/>
              </a:spcAft>
              <a:buClr>
                <a:schemeClr val="dk1"/>
              </a:buClr>
              <a:buSzPts val="2400"/>
              <a:buChar char="•"/>
            </a:pPr>
            <a:r>
              <a:rPr lang="en-US"/>
              <a:t>Sale in Lieu of Partition (NCGS §46-22)</a:t>
            </a:r>
            <a:endParaRPr/>
          </a:p>
          <a:p>
            <a:pPr indent="-285750" lvl="1" marL="742950" rtl="0" algn="l">
              <a:lnSpc>
                <a:spcPct val="80000"/>
              </a:lnSpc>
              <a:spcBef>
                <a:spcPts val="480"/>
              </a:spcBef>
              <a:spcAft>
                <a:spcPts val="0"/>
              </a:spcAft>
              <a:buClr>
                <a:schemeClr val="dk1"/>
              </a:buClr>
              <a:buSzPts val="2400"/>
              <a:buChar char="–"/>
            </a:pPr>
            <a:r>
              <a:rPr lang="en-US"/>
              <a:t>Commissioners cannot recommend or reach consensus on equal land division</a:t>
            </a:r>
            <a:endParaRPr/>
          </a:p>
          <a:p>
            <a:pPr indent="-285750" lvl="1" marL="742950" rtl="0" algn="l">
              <a:lnSpc>
                <a:spcPct val="80000"/>
              </a:lnSpc>
              <a:spcBef>
                <a:spcPts val="480"/>
              </a:spcBef>
              <a:spcAft>
                <a:spcPts val="0"/>
              </a:spcAft>
              <a:buClr>
                <a:schemeClr val="dk1"/>
              </a:buClr>
              <a:buSzPts val="2400"/>
              <a:buChar char="–"/>
            </a:pPr>
            <a:r>
              <a:rPr lang="en-US"/>
              <a:t>Too many heirs (“Heirs Property”): multiple tenants-in-common of differing generations</a:t>
            </a:r>
            <a:endParaRPr/>
          </a:p>
          <a:p>
            <a:pPr indent="-342900" lvl="0" marL="342900" rtl="0" algn="l">
              <a:lnSpc>
                <a:spcPct val="80000"/>
              </a:lnSpc>
              <a:spcBef>
                <a:spcPts val="480"/>
              </a:spcBef>
              <a:spcAft>
                <a:spcPts val="0"/>
              </a:spcAft>
              <a:buSzPts val="1800"/>
              <a:buChar char="•"/>
            </a:pPr>
            <a:r>
              <a:rPr lang="en-US"/>
              <a:t>Conservation easement likely requires ‘sale in lieu’</a:t>
            </a:r>
            <a:endParaRPr/>
          </a:p>
          <a:p>
            <a:pPr indent="-285750" lvl="1" marL="742950" rtl="0" algn="l">
              <a:lnSpc>
                <a:spcPct val="80000"/>
              </a:lnSpc>
              <a:spcBef>
                <a:spcPts val="480"/>
              </a:spcBef>
              <a:spcAft>
                <a:spcPts val="0"/>
              </a:spcAft>
              <a:buSzPts val="1800"/>
              <a:buChar char="–"/>
            </a:pPr>
            <a:r>
              <a:rPr lang="en-US"/>
              <a:t>(current research; no NC cases)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6"/>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Preventing Partition</a:t>
            </a:r>
            <a:endParaRPr/>
          </a:p>
        </p:txBody>
      </p:sp>
      <p:sp>
        <p:nvSpPr>
          <p:cNvPr id="273" name="Google Shape;273;p36"/>
          <p:cNvSpPr txBox="1"/>
          <p:nvPr>
            <p:ph idx="1" type="body"/>
          </p:nvPr>
        </p:nvSpPr>
        <p:spPr>
          <a:xfrm>
            <a:off x="457200" y="1877250"/>
            <a:ext cx="8229600" cy="3764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80000"/>
              </a:lnSpc>
              <a:spcBef>
                <a:spcPts val="0"/>
              </a:spcBef>
              <a:spcAft>
                <a:spcPts val="0"/>
              </a:spcAft>
              <a:buNone/>
            </a:pPr>
            <a:r>
              <a:t/>
            </a:r>
            <a:endParaRPr/>
          </a:p>
          <a:p>
            <a:pPr indent="-355791" lvl="0" marL="342900" rtl="0" algn="l">
              <a:lnSpc>
                <a:spcPct val="80000"/>
              </a:lnSpc>
              <a:spcBef>
                <a:spcPts val="499"/>
              </a:spcBef>
              <a:spcAft>
                <a:spcPts val="0"/>
              </a:spcAft>
              <a:buClr>
                <a:schemeClr val="dk1"/>
              </a:buClr>
              <a:buSzPts val="2700"/>
              <a:buChar char="•"/>
            </a:pPr>
            <a:r>
              <a:rPr lang="en-US" sz="2700"/>
              <a:t>LLC Operating Agreement restricts partition</a:t>
            </a:r>
            <a:endParaRPr/>
          </a:p>
          <a:p>
            <a:pPr indent="-184341" lvl="0" marL="342900" rtl="0" algn="l">
              <a:lnSpc>
                <a:spcPct val="80000"/>
              </a:lnSpc>
              <a:spcBef>
                <a:spcPts val="499"/>
              </a:spcBef>
              <a:spcAft>
                <a:spcPts val="0"/>
              </a:spcAft>
              <a:buClr>
                <a:schemeClr val="dk1"/>
              </a:buClr>
              <a:buSzPts val="2700"/>
              <a:buNone/>
            </a:pPr>
            <a:r>
              <a:t/>
            </a:r>
            <a:endParaRPr sz="2700"/>
          </a:p>
          <a:p>
            <a:pPr indent="-355791" lvl="0" marL="342900" rtl="0" algn="l">
              <a:lnSpc>
                <a:spcPct val="80000"/>
              </a:lnSpc>
              <a:spcBef>
                <a:spcPts val="499"/>
              </a:spcBef>
              <a:spcAft>
                <a:spcPts val="0"/>
              </a:spcAft>
              <a:buClr>
                <a:schemeClr val="dk1"/>
              </a:buClr>
              <a:buSzPts val="2700"/>
              <a:buChar char="•"/>
            </a:pPr>
            <a:r>
              <a:rPr lang="en-US" sz="2700"/>
              <a:t>Tenant in Common Agreement (template coming)</a:t>
            </a:r>
            <a:endParaRPr/>
          </a:p>
          <a:p>
            <a:pPr indent="0" lvl="0" marL="0" rtl="0" algn="l">
              <a:lnSpc>
                <a:spcPct val="80000"/>
              </a:lnSpc>
              <a:spcBef>
                <a:spcPts val="499"/>
              </a:spcBef>
              <a:spcAft>
                <a:spcPts val="0"/>
              </a:spcAft>
              <a:buClr>
                <a:schemeClr val="dk1"/>
              </a:buClr>
              <a:buSzPts val="2700"/>
              <a:buNone/>
            </a:pPr>
            <a:r>
              <a:t/>
            </a:r>
            <a:endParaRPr sz="2700"/>
          </a:p>
          <a:p>
            <a:pPr indent="-355791" lvl="0" marL="342900" rtl="0" algn="l">
              <a:lnSpc>
                <a:spcPct val="80000"/>
              </a:lnSpc>
              <a:spcBef>
                <a:spcPts val="499"/>
              </a:spcBef>
              <a:spcAft>
                <a:spcPts val="0"/>
              </a:spcAft>
              <a:buClr>
                <a:schemeClr val="dk1"/>
              </a:buClr>
              <a:buSzPts val="2700"/>
              <a:buChar char="•"/>
            </a:pPr>
            <a:r>
              <a:rPr lang="en-US" sz="2700"/>
              <a:t>Beneficiary of Trust</a:t>
            </a:r>
            <a:endParaRPr/>
          </a:p>
          <a:p>
            <a:pPr indent="-297180" lvl="1" marL="742950" rtl="0" algn="l">
              <a:lnSpc>
                <a:spcPct val="80000"/>
              </a:lnSpc>
              <a:spcBef>
                <a:spcPts val="444"/>
              </a:spcBef>
              <a:spcAft>
                <a:spcPts val="0"/>
              </a:spcAft>
              <a:buClr>
                <a:schemeClr val="dk1"/>
              </a:buClr>
              <a:buSzPts val="2400"/>
              <a:buChar char="–"/>
            </a:pPr>
            <a:r>
              <a:rPr lang="en-US" sz="2400"/>
              <a:t>Limited to action against Trustee or Trust</a:t>
            </a:r>
            <a:endParaRPr/>
          </a:p>
          <a:p>
            <a:pPr indent="0" lvl="1" marL="457200" rtl="0" algn="l">
              <a:lnSpc>
                <a:spcPct val="80000"/>
              </a:lnSpc>
              <a:spcBef>
                <a:spcPts val="444"/>
              </a:spcBef>
              <a:spcAft>
                <a:spcPts val="0"/>
              </a:spcAft>
              <a:buClr>
                <a:schemeClr val="dk1"/>
              </a:buClr>
              <a:buSzPts val="2400"/>
              <a:buNone/>
            </a:pPr>
            <a:r>
              <a:t/>
            </a:r>
            <a:endParaRPr sz="2400"/>
          </a:p>
          <a:p>
            <a:pPr indent="-355791" lvl="0" marL="342900" rtl="0" algn="l">
              <a:lnSpc>
                <a:spcPct val="80000"/>
              </a:lnSpc>
              <a:spcBef>
                <a:spcPts val="499"/>
              </a:spcBef>
              <a:spcAft>
                <a:spcPts val="0"/>
              </a:spcAft>
              <a:buClr>
                <a:schemeClr val="dk1"/>
              </a:buClr>
              <a:buSzPts val="2700"/>
              <a:buChar char="•"/>
            </a:pPr>
            <a:r>
              <a:rPr lang="en-US" sz="2700"/>
              <a:t>Rights of First Refusal</a:t>
            </a:r>
            <a:endParaRPr/>
          </a:p>
          <a:p>
            <a:pPr indent="-297180" lvl="1" marL="742950" rtl="0" algn="l">
              <a:lnSpc>
                <a:spcPct val="80000"/>
              </a:lnSpc>
              <a:spcBef>
                <a:spcPts val="444"/>
              </a:spcBef>
              <a:spcAft>
                <a:spcPts val="0"/>
              </a:spcAft>
              <a:buClr>
                <a:schemeClr val="dk1"/>
              </a:buClr>
              <a:buSzPts val="2400"/>
              <a:buChar char="–"/>
            </a:pPr>
            <a:r>
              <a:rPr lang="en-US" sz="2400"/>
              <a:t>requirement to deal before partition</a:t>
            </a:r>
            <a:endParaRPr/>
          </a:p>
          <a:p>
            <a:pPr indent="-297180" lvl="1" marL="742950" rtl="0" algn="l">
              <a:lnSpc>
                <a:spcPct val="80000"/>
              </a:lnSpc>
              <a:spcBef>
                <a:spcPts val="444"/>
              </a:spcBef>
              <a:spcAft>
                <a:spcPts val="0"/>
              </a:spcAft>
              <a:buClr>
                <a:schemeClr val="dk1"/>
              </a:buClr>
              <a:buSzPts val="2400"/>
              <a:buChar char="–"/>
            </a:pPr>
            <a:r>
              <a:rPr lang="en-US" sz="2400"/>
              <a:t>Specific requirements (record Memorandum!)</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7"/>
          <p:cNvSpPr txBox="1"/>
          <p:nvPr>
            <p:ph type="title"/>
          </p:nvPr>
        </p:nvSpPr>
        <p:spPr>
          <a:xfrm>
            <a:off x="406100" y="6752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Restrictive Covenants</a:t>
            </a:r>
            <a:endParaRPr/>
          </a:p>
        </p:txBody>
      </p:sp>
      <p:sp>
        <p:nvSpPr>
          <p:cNvPr id="280" name="Google Shape;280;p37"/>
          <p:cNvSpPr txBox="1"/>
          <p:nvPr>
            <p:ph idx="1" type="body"/>
          </p:nvPr>
        </p:nvSpPr>
        <p:spPr>
          <a:xfrm>
            <a:off x="457200" y="1655725"/>
            <a:ext cx="8229600" cy="44703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Landowner may place restrictions on property prior to transfer</a:t>
            </a:r>
            <a:endParaRPr/>
          </a:p>
          <a:p>
            <a:pPr indent="-342900" lvl="1" marL="914400" rtl="0" algn="l">
              <a:spcBef>
                <a:spcPts val="0"/>
              </a:spcBef>
              <a:spcAft>
                <a:spcPts val="0"/>
              </a:spcAft>
              <a:buSzPts val="1800"/>
              <a:buChar char="–"/>
            </a:pPr>
            <a:r>
              <a:rPr lang="en-US"/>
              <a:t>often recorded as separate document</a:t>
            </a:r>
            <a:endParaRPr/>
          </a:p>
          <a:p>
            <a:pPr indent="-342900" lvl="0" marL="457200" rtl="0" algn="l">
              <a:spcBef>
                <a:spcPts val="0"/>
              </a:spcBef>
              <a:spcAft>
                <a:spcPts val="0"/>
              </a:spcAft>
              <a:buSzPts val="1800"/>
              <a:buChar char="•"/>
            </a:pPr>
            <a:r>
              <a:rPr lang="en-US"/>
              <a:t>Common in subdivided rural properties (where original landowner still resided following parcel subdivision)</a:t>
            </a:r>
            <a:endParaRPr/>
          </a:p>
          <a:p>
            <a:pPr indent="-342900" lvl="0" marL="457200" rtl="0" algn="l">
              <a:spcBef>
                <a:spcPts val="0"/>
              </a:spcBef>
              <a:spcAft>
                <a:spcPts val="0"/>
              </a:spcAft>
              <a:buSzPts val="1800"/>
              <a:buChar char="•"/>
            </a:pPr>
            <a:r>
              <a:rPr lang="en-US"/>
              <a:t>Covenants may be changed with approval of other landowners</a:t>
            </a:r>
            <a:endParaRPr/>
          </a:p>
          <a:p>
            <a:pPr indent="-342900" lvl="1" marL="914400" rtl="0" algn="l">
              <a:spcBef>
                <a:spcPts val="0"/>
              </a:spcBef>
              <a:spcAft>
                <a:spcPts val="0"/>
              </a:spcAft>
              <a:buSzPts val="1800"/>
              <a:buChar char="–"/>
            </a:pPr>
            <a:r>
              <a:rPr lang="en-US"/>
              <a:t>the covenants are considered a condition upon which they purchased their property</a:t>
            </a:r>
            <a:endParaRPr/>
          </a:p>
          <a:p>
            <a:pPr indent="-342900" lvl="0" marL="457200" rtl="0" algn="l">
              <a:spcBef>
                <a:spcPts val="0"/>
              </a:spcBef>
              <a:spcAft>
                <a:spcPts val="0"/>
              </a:spcAft>
              <a:buSzPts val="1800"/>
              <a:buChar char="•"/>
            </a:pPr>
            <a:r>
              <a:rPr lang="en-US"/>
              <a:t>Can inhibit small farm development (usually limits on livestock, poultry, swine, commercial activity)</a:t>
            </a:r>
            <a:endParaRPr/>
          </a:p>
          <a:p>
            <a:pPr indent="-342900" lvl="0" marL="457200" rtl="0" algn="l">
              <a:spcBef>
                <a:spcPts val="0"/>
              </a:spcBef>
              <a:spcAft>
                <a:spcPts val="0"/>
              </a:spcAft>
              <a:buSzPts val="1800"/>
              <a:buChar char="•"/>
            </a:pPr>
            <a:r>
              <a:rPr lang="en-US"/>
              <a:t>problem of enforcement as a civil matter...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8"/>
          <p:cNvSpPr txBox="1"/>
          <p:nvPr>
            <p:ph type="title"/>
          </p:nvPr>
        </p:nvSpPr>
        <p:spPr>
          <a:xfrm>
            <a:off x="457200" y="6139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Land</a:t>
            </a:r>
            <a:r>
              <a:rPr lang="en-US"/>
              <a:t> Disputes</a:t>
            </a:r>
            <a:endParaRPr/>
          </a:p>
        </p:txBody>
      </p:sp>
      <p:sp>
        <p:nvSpPr>
          <p:cNvPr id="286" name="Google Shape;286;p38"/>
          <p:cNvSpPr txBox="1"/>
          <p:nvPr>
            <p:ph idx="1" type="body"/>
          </p:nvPr>
        </p:nvSpPr>
        <p:spPr>
          <a:xfrm>
            <a:off x="457200" y="1682250"/>
            <a:ext cx="8229600" cy="4443900"/>
          </a:xfrm>
          <a:prstGeom prst="rect">
            <a:avLst/>
          </a:prstGeom>
          <a:noFill/>
          <a:ln>
            <a:noFill/>
          </a:ln>
        </p:spPr>
        <p:txBody>
          <a:bodyPr anchorCtr="0" anchor="t" bIns="45700" lIns="91425" spcFirstLastPara="1" rIns="91425" wrap="square" tIns="45700">
            <a:normAutofit fontScale="85000" lnSpcReduction="10000"/>
          </a:bodyPr>
          <a:lstStyle/>
          <a:p>
            <a:pPr indent="-320040" lvl="0" marL="342900" rtl="0" algn="l">
              <a:lnSpc>
                <a:spcPct val="115000"/>
              </a:lnSpc>
              <a:spcBef>
                <a:spcPts val="0"/>
              </a:spcBef>
              <a:spcAft>
                <a:spcPts val="0"/>
              </a:spcAft>
              <a:buClr>
                <a:schemeClr val="dk1"/>
              </a:buClr>
              <a:buSzPct val="100000"/>
              <a:buChar char="•"/>
            </a:pPr>
            <a:r>
              <a:rPr lang="en-US"/>
              <a:t>Processioning action (</a:t>
            </a:r>
            <a:r>
              <a:rPr b="1" lang="en-US"/>
              <a:t>a boundary dispute</a:t>
            </a:r>
            <a:r>
              <a:rPr lang="en-US"/>
              <a:t>) (NCGS 38-1 </a:t>
            </a:r>
            <a:r>
              <a:rPr lang="en-US" u="sng"/>
              <a:t>et</a:t>
            </a:r>
            <a:r>
              <a:rPr lang="en-US"/>
              <a:t> </a:t>
            </a:r>
            <a:r>
              <a:rPr lang="en-US" u="sng"/>
              <a:t>seq</a:t>
            </a:r>
            <a:r>
              <a:rPr lang="en-US"/>
              <a:t>)</a:t>
            </a:r>
            <a:endParaRPr/>
          </a:p>
          <a:p>
            <a:pPr indent="-262890" lvl="1" marL="742950" rtl="0" algn="l">
              <a:lnSpc>
                <a:spcPct val="115000"/>
              </a:lnSpc>
              <a:spcBef>
                <a:spcPts val="480"/>
              </a:spcBef>
              <a:spcAft>
                <a:spcPts val="0"/>
              </a:spcAft>
              <a:buClr>
                <a:schemeClr val="dk1"/>
              </a:buClr>
              <a:buSzPct val="100000"/>
              <a:buChar char="–"/>
            </a:pPr>
            <a:r>
              <a:rPr lang="en-US"/>
              <a:t>Establish correct location of dividing line</a:t>
            </a:r>
            <a:endParaRPr/>
          </a:p>
          <a:p>
            <a:pPr indent="-262890" lvl="1" marL="742950" rtl="0" algn="l">
              <a:lnSpc>
                <a:spcPct val="115000"/>
              </a:lnSpc>
              <a:spcBef>
                <a:spcPts val="480"/>
              </a:spcBef>
              <a:spcAft>
                <a:spcPts val="0"/>
              </a:spcAft>
              <a:buClr>
                <a:schemeClr val="dk1"/>
              </a:buClr>
              <a:buSzPct val="100000"/>
              <a:buChar char="–"/>
            </a:pPr>
            <a:r>
              <a:rPr lang="en-US"/>
              <a:t>Petition to Clerk of Court, who decides boundary</a:t>
            </a:r>
            <a:endParaRPr/>
          </a:p>
          <a:p>
            <a:pPr indent="-262890" lvl="1" marL="742950" rtl="0" algn="l">
              <a:lnSpc>
                <a:spcPct val="115000"/>
              </a:lnSpc>
              <a:spcBef>
                <a:spcPts val="480"/>
              </a:spcBef>
              <a:spcAft>
                <a:spcPts val="0"/>
              </a:spcAft>
              <a:buClr>
                <a:schemeClr val="dk1"/>
              </a:buClr>
              <a:buSzPct val="100000"/>
              <a:buChar char="–"/>
            </a:pPr>
            <a:r>
              <a:rPr lang="en-US"/>
              <a:t>Loser can appeal to Superior Court</a:t>
            </a:r>
            <a:endParaRPr/>
          </a:p>
          <a:p>
            <a:pPr indent="-211455" lvl="2" marL="1143000" rtl="0" algn="l">
              <a:lnSpc>
                <a:spcPct val="115000"/>
              </a:lnSpc>
              <a:spcBef>
                <a:spcPts val="360"/>
              </a:spcBef>
              <a:spcAft>
                <a:spcPts val="0"/>
              </a:spcAft>
              <a:buClr>
                <a:schemeClr val="dk1"/>
              </a:buClr>
              <a:buSzPct val="100000"/>
              <a:buChar char="•"/>
            </a:pPr>
            <a:r>
              <a:rPr lang="en-US"/>
              <a:t>Dividing line is question for jury based on evidence</a:t>
            </a:r>
            <a:endParaRPr/>
          </a:p>
          <a:p>
            <a:pPr indent="-211455" lvl="2" marL="1143000" rtl="0" algn="l">
              <a:lnSpc>
                <a:spcPct val="115000"/>
              </a:lnSpc>
              <a:spcBef>
                <a:spcPts val="360"/>
              </a:spcBef>
              <a:spcAft>
                <a:spcPts val="0"/>
              </a:spcAft>
              <a:buClr>
                <a:schemeClr val="dk1"/>
              </a:buClr>
              <a:buSzPct val="100000"/>
              <a:buChar char="•"/>
            </a:pPr>
            <a:r>
              <a:rPr lang="en-US"/>
              <a:t>Jury may set the line based on evidence (does not need to agree with either P or D)</a:t>
            </a:r>
            <a:endParaRPr/>
          </a:p>
          <a:p>
            <a:pPr indent="-262890" lvl="1" marL="742950" rtl="0" algn="l">
              <a:lnSpc>
                <a:spcPct val="115000"/>
              </a:lnSpc>
              <a:spcBef>
                <a:spcPts val="480"/>
              </a:spcBef>
              <a:spcAft>
                <a:spcPts val="0"/>
              </a:spcAft>
              <a:buClr>
                <a:schemeClr val="dk1"/>
              </a:buClr>
              <a:buSzPct val="100000"/>
              <a:buChar char="–"/>
            </a:pPr>
            <a:r>
              <a:rPr lang="en-US"/>
              <a:t>If title to land is an issue, then becomes Action to Quiet Title</a:t>
            </a:r>
            <a:endParaRPr/>
          </a:p>
          <a:p>
            <a:pPr indent="-325755" lvl="0" marL="342900" rtl="0" algn="l">
              <a:lnSpc>
                <a:spcPct val="115000"/>
              </a:lnSpc>
              <a:spcBef>
                <a:spcPts val="0"/>
              </a:spcBef>
              <a:spcAft>
                <a:spcPts val="0"/>
              </a:spcAft>
              <a:buSzPct val="75000"/>
              <a:buChar char="•"/>
            </a:pPr>
            <a:r>
              <a:rPr b="1" lang="en-US"/>
              <a:t>Action to Quiet Title</a:t>
            </a:r>
            <a:r>
              <a:rPr lang="en-US"/>
              <a:t>:  NCGS 41-10.  An action may be brought by any person against another who claims an estate or interest in real property adverse to him for the purpose of determining such adverse claims</a:t>
            </a:r>
            <a:endParaRPr/>
          </a:p>
          <a:p>
            <a:pPr indent="-325755" lvl="0" marL="342900" rtl="0" algn="l">
              <a:lnSpc>
                <a:spcPct val="115000"/>
              </a:lnSpc>
              <a:spcBef>
                <a:spcPts val="0"/>
              </a:spcBef>
              <a:spcAft>
                <a:spcPts val="0"/>
              </a:spcAft>
              <a:buSzPct val="75000"/>
              <a:buChar char="•"/>
            </a:pPr>
            <a:r>
              <a:rPr lang="en-US"/>
              <a:t>Plaintiff (the filing landowner) must bring the proof</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9"/>
          <p:cNvSpPr txBox="1"/>
          <p:nvPr>
            <p:ph type="title"/>
          </p:nvPr>
        </p:nvSpPr>
        <p:spPr>
          <a:xfrm>
            <a:off x="457200" y="6343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Government Taking of Private Property</a:t>
            </a:r>
            <a:endParaRPr/>
          </a:p>
        </p:txBody>
      </p:sp>
      <p:sp>
        <p:nvSpPr>
          <p:cNvPr id="292" name="Google Shape;292;p39"/>
          <p:cNvSpPr txBox="1"/>
          <p:nvPr>
            <p:ph idx="1" type="body"/>
          </p:nvPr>
        </p:nvSpPr>
        <p:spPr>
          <a:xfrm>
            <a:off x="457200" y="187725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U.S. Constitution 5</a:t>
            </a:r>
            <a:r>
              <a:rPr baseline="30000" lang="en-US"/>
              <a:t>th</a:t>
            </a:r>
            <a:r>
              <a:rPr lang="en-US"/>
              <a:t> Amendment </a:t>
            </a:r>
            <a:r>
              <a:rPr b="1" lang="en-US"/>
              <a:t>Takings Clause </a:t>
            </a:r>
            <a:r>
              <a:rPr lang="en-US"/>
              <a:t>“… nor shall private property be taken for public use without just compensation”</a:t>
            </a:r>
            <a:endParaRPr/>
          </a:p>
          <a:p>
            <a:pPr indent="-285750" lvl="1" marL="742950" rtl="0" algn="l">
              <a:spcBef>
                <a:spcPts val="480"/>
              </a:spcBef>
              <a:spcAft>
                <a:spcPts val="0"/>
              </a:spcAft>
              <a:buClr>
                <a:schemeClr val="dk1"/>
              </a:buClr>
              <a:buSzPts val="2400"/>
              <a:buChar char="–"/>
            </a:pPr>
            <a:r>
              <a:rPr lang="en-US"/>
              <a:t>Requirement the government pays fair market value for ”taking” your property</a:t>
            </a:r>
            <a:endParaRPr/>
          </a:p>
          <a:p>
            <a:pPr indent="-285750" lvl="1" marL="742950" rtl="0" algn="l">
              <a:spcBef>
                <a:spcPts val="480"/>
              </a:spcBef>
              <a:spcAft>
                <a:spcPts val="0"/>
              </a:spcAft>
              <a:buClr>
                <a:schemeClr val="dk1"/>
              </a:buClr>
              <a:buSzPts val="2400"/>
              <a:buChar char="–"/>
            </a:pPr>
            <a:r>
              <a:rPr lang="en-US"/>
              <a:t>May only “take” property for public purpose (cannot hand it off to private entity) </a:t>
            </a:r>
            <a:endParaRPr/>
          </a:p>
          <a:p>
            <a:pPr indent="-285750" lvl="1" marL="742950" rtl="0" algn="l">
              <a:spcBef>
                <a:spcPts val="480"/>
              </a:spcBef>
              <a:spcAft>
                <a:spcPts val="0"/>
              </a:spcAft>
              <a:buClr>
                <a:schemeClr val="dk1"/>
              </a:buClr>
              <a:buSzPts val="2400"/>
              <a:buChar char="–"/>
            </a:pPr>
            <a:r>
              <a:rPr lang="en-US"/>
              <a:t>Just compensation is Fair Market Value</a:t>
            </a:r>
            <a:endParaRPr/>
          </a:p>
          <a:p>
            <a:pPr indent="-342900" lvl="0" marL="342900" rtl="0" algn="l">
              <a:spcBef>
                <a:spcPts val="480"/>
              </a:spcBef>
              <a:spcAft>
                <a:spcPts val="0"/>
              </a:spcAft>
              <a:buClr>
                <a:schemeClr val="dk1"/>
              </a:buClr>
              <a:buSzPts val="2400"/>
              <a:buChar char="•"/>
            </a:pPr>
            <a:r>
              <a:rPr lang="en-US"/>
              <a:t>U.S. Constitution 5</a:t>
            </a:r>
            <a:r>
              <a:rPr baseline="30000" lang="en-US"/>
              <a:t>th</a:t>
            </a:r>
            <a:r>
              <a:rPr lang="en-US"/>
              <a:t> Amendment </a:t>
            </a:r>
            <a:r>
              <a:rPr b="1" lang="en-US"/>
              <a:t>Due Process Clause</a:t>
            </a:r>
            <a:endParaRPr/>
          </a:p>
          <a:p>
            <a:pPr indent="-285750" lvl="1" marL="742950" rtl="0" algn="l">
              <a:spcBef>
                <a:spcPts val="480"/>
              </a:spcBef>
              <a:spcAft>
                <a:spcPts val="0"/>
              </a:spcAft>
              <a:buClr>
                <a:schemeClr val="dk1"/>
              </a:buClr>
              <a:buSzPts val="2400"/>
              <a:buChar char="–"/>
            </a:pPr>
            <a:r>
              <a:rPr lang="en-US"/>
              <a:t>Requirement of process for taking: </a:t>
            </a:r>
            <a:r>
              <a:rPr b="1" lang="en-US"/>
              <a:t>Eminent Domain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0"/>
          <p:cNvSpPr txBox="1"/>
          <p:nvPr>
            <p:ph type="title"/>
          </p:nvPr>
        </p:nvSpPr>
        <p:spPr>
          <a:xfrm>
            <a:off x="406100" y="6139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Eminent Domain</a:t>
            </a:r>
            <a:endParaRPr/>
          </a:p>
        </p:txBody>
      </p:sp>
      <p:sp>
        <p:nvSpPr>
          <p:cNvPr id="298" name="Google Shape;298;p40"/>
          <p:cNvSpPr txBox="1"/>
          <p:nvPr>
            <p:ph idx="1" type="body"/>
          </p:nvPr>
        </p:nvSpPr>
        <p:spPr>
          <a:xfrm>
            <a:off x="457200" y="1625050"/>
            <a:ext cx="8229600" cy="4347600"/>
          </a:xfrm>
          <a:prstGeom prst="rect">
            <a:avLst/>
          </a:prstGeom>
          <a:noFill/>
          <a:ln>
            <a:noFill/>
          </a:ln>
        </p:spPr>
        <p:txBody>
          <a:bodyPr anchorCtr="0" anchor="t" bIns="45700" lIns="91425" spcFirstLastPara="1" rIns="91425" wrap="square" tIns="45700">
            <a:normAutofit fontScale="85000" lnSpcReduction="20000"/>
          </a:bodyPr>
          <a:lstStyle/>
          <a:p>
            <a:pPr indent="-331470" lvl="0" marL="342900" rtl="0" algn="l">
              <a:spcBef>
                <a:spcPts val="0"/>
              </a:spcBef>
              <a:spcAft>
                <a:spcPts val="0"/>
              </a:spcAft>
              <a:buClr>
                <a:schemeClr val="dk1"/>
              </a:buClr>
              <a:buSzPct val="100000"/>
              <a:buChar char="•"/>
            </a:pPr>
            <a:r>
              <a:rPr lang="en-US"/>
              <a:t>Authorized by state statute:  </a:t>
            </a:r>
            <a:r>
              <a:rPr lang="en-US" u="sng">
                <a:solidFill>
                  <a:schemeClr val="hlink"/>
                </a:solidFill>
                <a:hlinkClick r:id="rId3"/>
              </a:rPr>
              <a:t>NCGS §40A-1 et seq.</a:t>
            </a:r>
            <a:endParaRPr/>
          </a:p>
          <a:p>
            <a:pPr indent="-331470" lvl="0" marL="342900" rtl="0" algn="l">
              <a:spcBef>
                <a:spcPts val="444"/>
              </a:spcBef>
              <a:spcAft>
                <a:spcPts val="0"/>
              </a:spcAft>
              <a:buClr>
                <a:schemeClr val="dk1"/>
              </a:buClr>
              <a:buSzPct val="100000"/>
              <a:buChar char="•"/>
            </a:pPr>
            <a:r>
              <a:rPr lang="en-US"/>
              <a:t>Available to public and private condemnors for various purposes</a:t>
            </a:r>
            <a:endParaRPr/>
          </a:p>
          <a:p>
            <a:pPr indent="-274320" lvl="1" marL="742950" rtl="0" algn="l">
              <a:spcBef>
                <a:spcPts val="444"/>
              </a:spcBef>
              <a:spcAft>
                <a:spcPts val="0"/>
              </a:spcAft>
              <a:buClr>
                <a:schemeClr val="dk1"/>
              </a:buClr>
              <a:buSzPct val="100000"/>
              <a:buChar char="–"/>
            </a:pPr>
            <a:r>
              <a:rPr lang="en-US"/>
              <a:t>Utilities (e.g. Duke Energy, Atlantic Coast Pipeline)</a:t>
            </a:r>
            <a:endParaRPr/>
          </a:p>
          <a:p>
            <a:pPr indent="-274320" lvl="1" marL="742950" rtl="0" algn="l">
              <a:spcBef>
                <a:spcPts val="444"/>
              </a:spcBef>
              <a:spcAft>
                <a:spcPts val="0"/>
              </a:spcAft>
              <a:buClr>
                <a:schemeClr val="dk1"/>
              </a:buClr>
              <a:buSzPct val="100000"/>
              <a:buChar char="–"/>
            </a:pPr>
            <a:r>
              <a:rPr lang="en-US"/>
              <a:t>NC Department of Transportation</a:t>
            </a:r>
            <a:endParaRPr/>
          </a:p>
          <a:p>
            <a:pPr indent="-331470" lvl="0" marL="342900" rtl="0" algn="l">
              <a:spcBef>
                <a:spcPts val="444"/>
              </a:spcBef>
              <a:spcAft>
                <a:spcPts val="0"/>
              </a:spcAft>
              <a:buClr>
                <a:schemeClr val="dk1"/>
              </a:buClr>
              <a:buSzPct val="100000"/>
              <a:buChar char="•"/>
            </a:pPr>
            <a:r>
              <a:rPr lang="en-US"/>
              <a:t>No requirement of prior negotiation (though often made)</a:t>
            </a:r>
            <a:endParaRPr/>
          </a:p>
          <a:p>
            <a:pPr indent="-331470" lvl="0" marL="342900" rtl="0" algn="l">
              <a:spcBef>
                <a:spcPts val="444"/>
              </a:spcBef>
              <a:spcAft>
                <a:spcPts val="0"/>
              </a:spcAft>
              <a:buClr>
                <a:schemeClr val="dk1"/>
              </a:buClr>
              <a:buSzPct val="100000"/>
              <a:buChar char="•"/>
            </a:pPr>
            <a:r>
              <a:rPr lang="en-US"/>
              <a:t>Reimbursement of property taxes</a:t>
            </a:r>
            <a:endParaRPr/>
          </a:p>
          <a:p>
            <a:pPr indent="-274320" lvl="1" marL="742950" rtl="0" algn="l">
              <a:spcBef>
                <a:spcPts val="444"/>
              </a:spcBef>
              <a:spcAft>
                <a:spcPts val="0"/>
              </a:spcAft>
              <a:buClr>
                <a:schemeClr val="dk1"/>
              </a:buClr>
              <a:buSzPct val="100000"/>
              <a:buChar char="–"/>
            </a:pPr>
            <a:r>
              <a:rPr lang="en-US"/>
              <a:t>Present use valuation “roll back”</a:t>
            </a:r>
            <a:endParaRPr/>
          </a:p>
          <a:p>
            <a:pPr indent="-331470" lvl="0" marL="342900" rtl="0" algn="l">
              <a:spcBef>
                <a:spcPts val="444"/>
              </a:spcBef>
              <a:spcAft>
                <a:spcPts val="0"/>
              </a:spcAft>
              <a:buClr>
                <a:schemeClr val="dk1"/>
              </a:buClr>
              <a:buSzPct val="100000"/>
              <a:buChar char="•"/>
            </a:pPr>
            <a:r>
              <a:rPr lang="en-US"/>
              <a:t>Process initiated with County Clerk of Court</a:t>
            </a:r>
            <a:endParaRPr/>
          </a:p>
          <a:p>
            <a:pPr indent="-274320" lvl="1" marL="742950" rtl="0" algn="l">
              <a:spcBef>
                <a:spcPts val="444"/>
              </a:spcBef>
              <a:spcAft>
                <a:spcPts val="0"/>
              </a:spcAft>
              <a:buClr>
                <a:schemeClr val="dk1"/>
              </a:buClr>
              <a:buSzPct val="100000"/>
              <a:buChar char="–"/>
            </a:pPr>
            <a:r>
              <a:rPr lang="en-US"/>
              <a:t>Private Condemnors NCGS § § 40A-19 through 34 </a:t>
            </a:r>
            <a:endParaRPr/>
          </a:p>
          <a:p>
            <a:pPr indent="-274320" lvl="1" marL="742950" rtl="0" algn="l">
              <a:spcBef>
                <a:spcPts val="444"/>
              </a:spcBef>
              <a:spcAft>
                <a:spcPts val="0"/>
              </a:spcAft>
              <a:buClr>
                <a:schemeClr val="dk1"/>
              </a:buClr>
              <a:buSzPct val="100000"/>
              <a:buChar char="–"/>
            </a:pPr>
            <a:r>
              <a:rPr lang="en-US"/>
              <a:t>Public Condemnors NCGS § § 40A-40 through 56</a:t>
            </a:r>
            <a:endParaRPr/>
          </a:p>
          <a:p>
            <a:pPr indent="-331470" lvl="0" marL="342900" rtl="0" algn="l">
              <a:spcBef>
                <a:spcPts val="444"/>
              </a:spcBef>
              <a:spcAft>
                <a:spcPts val="0"/>
              </a:spcAft>
              <a:buClr>
                <a:schemeClr val="dk1"/>
              </a:buClr>
              <a:buSzPct val="100000"/>
              <a:buChar char="•"/>
            </a:pPr>
            <a:r>
              <a:rPr lang="en-US"/>
              <a:t>Just Compensation (NCGS §40A-62)</a:t>
            </a:r>
            <a:endParaRPr/>
          </a:p>
          <a:p>
            <a:pPr indent="-299085" lvl="0" marL="342900" rtl="0" algn="l">
              <a:spcBef>
                <a:spcPts val="444"/>
              </a:spcBef>
              <a:spcAft>
                <a:spcPts val="0"/>
              </a:spcAft>
              <a:buSzPct val="75000"/>
              <a:buChar char="•"/>
            </a:pPr>
            <a:r>
              <a:rPr lang="en-US"/>
              <a:t>Cartway Proceeding (</a:t>
            </a:r>
            <a:r>
              <a:rPr lang="en-US" u="sng">
                <a:solidFill>
                  <a:schemeClr val="hlink"/>
                </a:solidFill>
                <a:hlinkClick r:id="rId4"/>
              </a:rPr>
              <a:t>NCGS §136-68</a:t>
            </a:r>
            <a:r>
              <a:rPr lang="en-US"/>
              <a:t>)</a:t>
            </a:r>
            <a:endParaRPr/>
          </a:p>
          <a:p>
            <a:pPr indent="-268605" lvl="1" marL="742950" rtl="0" algn="l">
              <a:spcBef>
                <a:spcPts val="444"/>
              </a:spcBef>
              <a:spcAft>
                <a:spcPts val="0"/>
              </a:spcAft>
              <a:buSzPct val="75000"/>
              <a:buChar char="–"/>
            </a:pPr>
            <a:r>
              <a:rPr lang="en-US"/>
              <a:t>private use of eminent domain process for easement to landlocked parcel for production purposes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1"/>
          <p:cNvSpPr txBox="1"/>
          <p:nvPr>
            <p:ph type="title"/>
          </p:nvPr>
        </p:nvSpPr>
        <p:spPr>
          <a:xfrm>
            <a:off x="457200" y="5023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Valuation of Real Property</a:t>
            </a:r>
            <a:endParaRPr/>
          </a:p>
        </p:txBody>
      </p:sp>
      <p:sp>
        <p:nvSpPr>
          <p:cNvPr id="304" name="Google Shape;304;p41"/>
          <p:cNvSpPr txBox="1"/>
          <p:nvPr>
            <p:ph idx="1" type="body"/>
          </p:nvPr>
        </p:nvSpPr>
        <p:spPr>
          <a:xfrm>
            <a:off x="457200" y="1461550"/>
            <a:ext cx="8229600" cy="32127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Standard:  “Highest and Best Use”</a:t>
            </a:r>
            <a:endParaRPr/>
          </a:p>
          <a:p>
            <a:pPr indent="-342900" lvl="0" marL="342900" rtl="0" algn="l">
              <a:spcBef>
                <a:spcPts val="480"/>
              </a:spcBef>
              <a:spcAft>
                <a:spcPts val="0"/>
              </a:spcAft>
              <a:buClr>
                <a:schemeClr val="dk1"/>
              </a:buClr>
              <a:buSzPts val="2400"/>
              <a:buChar char="•"/>
            </a:pPr>
            <a:r>
              <a:rPr lang="en-US"/>
              <a:t>Factors in Valuations</a:t>
            </a:r>
            <a:endParaRPr/>
          </a:p>
          <a:p>
            <a:pPr indent="-285750" lvl="1" marL="742950" rtl="0" algn="l">
              <a:spcBef>
                <a:spcPts val="480"/>
              </a:spcBef>
              <a:spcAft>
                <a:spcPts val="0"/>
              </a:spcAft>
              <a:buClr>
                <a:schemeClr val="dk1"/>
              </a:buClr>
              <a:buSzPts val="2400"/>
              <a:buChar char="–"/>
            </a:pPr>
            <a:r>
              <a:rPr lang="en-US"/>
              <a:t>Scarcity</a:t>
            </a:r>
            <a:endParaRPr/>
          </a:p>
          <a:p>
            <a:pPr indent="-285750" lvl="1" marL="742950" rtl="0" algn="l">
              <a:spcBef>
                <a:spcPts val="480"/>
              </a:spcBef>
              <a:spcAft>
                <a:spcPts val="0"/>
              </a:spcAft>
              <a:buClr>
                <a:schemeClr val="dk1"/>
              </a:buClr>
              <a:buSzPts val="2400"/>
              <a:buChar char="–"/>
            </a:pPr>
            <a:r>
              <a:rPr lang="en-US"/>
              <a:t>Desirability</a:t>
            </a:r>
            <a:endParaRPr/>
          </a:p>
          <a:p>
            <a:pPr indent="-285750" lvl="1" marL="742950" rtl="0" algn="l">
              <a:spcBef>
                <a:spcPts val="480"/>
              </a:spcBef>
              <a:spcAft>
                <a:spcPts val="0"/>
              </a:spcAft>
              <a:buClr>
                <a:schemeClr val="dk1"/>
              </a:buClr>
              <a:buSzPts val="2400"/>
              <a:buChar char="–"/>
            </a:pPr>
            <a:r>
              <a:rPr lang="en-US"/>
              <a:t>Utility</a:t>
            </a:r>
            <a:endParaRPr/>
          </a:p>
          <a:p>
            <a:pPr indent="-285750" lvl="1" marL="742950" rtl="0" algn="l">
              <a:spcBef>
                <a:spcPts val="480"/>
              </a:spcBef>
              <a:spcAft>
                <a:spcPts val="0"/>
              </a:spcAft>
              <a:buClr>
                <a:schemeClr val="dk1"/>
              </a:buClr>
              <a:buSzPts val="2400"/>
              <a:buChar char="–"/>
            </a:pPr>
            <a:r>
              <a:rPr lang="en-US"/>
              <a:t>Effective Purchasing Power</a:t>
            </a:r>
            <a:endParaRPr/>
          </a:p>
          <a:p>
            <a:pPr indent="-342900" lvl="0" marL="342900" rtl="0" algn="l">
              <a:spcBef>
                <a:spcPts val="480"/>
              </a:spcBef>
              <a:spcAft>
                <a:spcPts val="0"/>
              </a:spcAft>
              <a:buClr>
                <a:schemeClr val="dk1"/>
              </a:buClr>
              <a:buSzPts val="2400"/>
              <a:buChar char="•"/>
            </a:pPr>
            <a:r>
              <a:rPr lang="en-US"/>
              <a:t>Appraisal Methods</a:t>
            </a:r>
            <a:endParaRPr/>
          </a:p>
          <a:p>
            <a:pPr indent="-285750" lvl="1" marL="742950" rtl="0" algn="l">
              <a:spcBef>
                <a:spcPts val="480"/>
              </a:spcBef>
              <a:spcAft>
                <a:spcPts val="0"/>
              </a:spcAft>
              <a:buClr>
                <a:schemeClr val="dk1"/>
              </a:buClr>
              <a:buSzPts val="2400"/>
              <a:buChar char="–"/>
            </a:pPr>
            <a:r>
              <a:rPr lang="en-US"/>
              <a:t>Income approach (commercial property and farmland) </a:t>
            </a:r>
            <a:endParaRPr/>
          </a:p>
          <a:p>
            <a:pPr indent="-285750" lvl="1" marL="742950" rtl="0" algn="l">
              <a:spcBef>
                <a:spcPts val="480"/>
              </a:spcBef>
              <a:spcAft>
                <a:spcPts val="0"/>
              </a:spcAft>
              <a:buClr>
                <a:schemeClr val="dk1"/>
              </a:buClr>
              <a:buSzPts val="2400"/>
              <a:buChar char="–"/>
            </a:pPr>
            <a:r>
              <a:rPr lang="en-US"/>
              <a:t>Sales Comparison – residential, developed farmland)</a:t>
            </a:r>
            <a:endParaRPr/>
          </a:p>
          <a:p>
            <a:pPr indent="-285750" lvl="1" marL="742950" rtl="0" algn="l">
              <a:spcBef>
                <a:spcPts val="480"/>
              </a:spcBef>
              <a:spcAft>
                <a:spcPts val="0"/>
              </a:spcAft>
              <a:buClr>
                <a:schemeClr val="dk1"/>
              </a:buClr>
              <a:buSzPts val="2400"/>
              <a:buChar char="–"/>
            </a:pPr>
            <a:r>
              <a:rPr lang="en-US"/>
              <a:t>Cost approach – factors in cost of infrastructure</a:t>
            </a:r>
            <a:endParaRPr/>
          </a:p>
          <a:p>
            <a:pPr indent="0" lvl="0" marL="0" rtl="0" algn="l">
              <a:spcBef>
                <a:spcPts val="480"/>
              </a:spcBef>
              <a:spcAft>
                <a:spcPts val="0"/>
              </a:spcAft>
              <a:buNone/>
            </a:pPr>
            <a:r>
              <a:t/>
            </a:r>
            <a:endParaRPr/>
          </a:p>
          <a:p>
            <a:pPr indent="0" lvl="0" marL="0" rtl="0" algn="l">
              <a:spcBef>
                <a:spcPts val="480"/>
              </a:spcBef>
              <a:spcAft>
                <a:spcPts val="0"/>
              </a:spcAft>
              <a:buNone/>
            </a:pPr>
            <a:r>
              <a:t/>
            </a:r>
            <a:endParaRPr/>
          </a:p>
          <a:p>
            <a:pPr indent="-133350" lvl="1" marL="742950" rtl="0" algn="l">
              <a:spcBef>
                <a:spcPts val="480"/>
              </a:spcBef>
              <a:spcAft>
                <a:spcPts val="0"/>
              </a:spcAft>
              <a:buClr>
                <a:schemeClr val="dk1"/>
              </a:buClr>
              <a:buSzPts val="24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457200" y="7365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i="1" lang="en-US"/>
              <a:t>This</a:t>
            </a:r>
            <a:r>
              <a:rPr lang="en-US"/>
              <a:t> Lawyer’s Background</a:t>
            </a:r>
            <a:endParaRPr/>
          </a:p>
        </p:txBody>
      </p:sp>
      <p:sp>
        <p:nvSpPr>
          <p:cNvPr id="107" name="Google Shape;107;p15"/>
          <p:cNvSpPr txBox="1"/>
          <p:nvPr>
            <p:ph idx="1" type="body"/>
          </p:nvPr>
        </p:nvSpPr>
        <p:spPr>
          <a:xfrm>
            <a:off x="457200" y="1804900"/>
            <a:ext cx="8229600" cy="40518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Member of the Virginia State Bar (1992) and North Carolina State Bar (2003)</a:t>
            </a:r>
            <a:endParaRPr/>
          </a:p>
          <a:p>
            <a:pPr indent="-342900" lvl="0" marL="342900" rtl="0" algn="l">
              <a:spcBef>
                <a:spcPts val="480"/>
              </a:spcBef>
              <a:spcAft>
                <a:spcPts val="0"/>
              </a:spcAft>
              <a:buClr>
                <a:schemeClr val="dk1"/>
              </a:buClr>
              <a:buSzPts val="2400"/>
              <a:buChar char="•"/>
            </a:pPr>
            <a:r>
              <a:rPr lang="en-US"/>
              <a:t>Non-profit work in agriculture</a:t>
            </a:r>
            <a:endParaRPr/>
          </a:p>
          <a:p>
            <a:pPr indent="-285750" lvl="1" marL="742950" rtl="0" algn="l">
              <a:spcBef>
                <a:spcPts val="480"/>
              </a:spcBef>
              <a:spcAft>
                <a:spcPts val="0"/>
              </a:spcAft>
              <a:buClr>
                <a:schemeClr val="dk1"/>
              </a:buClr>
              <a:buSzPts val="2400"/>
              <a:buChar char="–"/>
            </a:pPr>
            <a:r>
              <a:rPr lang="en-US"/>
              <a:t>American Farmland Trust</a:t>
            </a:r>
            <a:endParaRPr/>
          </a:p>
          <a:p>
            <a:pPr indent="-285750" lvl="1" marL="742950" rtl="0" algn="l">
              <a:spcBef>
                <a:spcPts val="480"/>
              </a:spcBef>
              <a:spcAft>
                <a:spcPts val="0"/>
              </a:spcAft>
              <a:buClr>
                <a:schemeClr val="dk1"/>
              </a:buClr>
              <a:buSzPts val="2400"/>
              <a:buChar char="–"/>
            </a:pPr>
            <a:r>
              <a:rPr lang="en-US"/>
              <a:t>NC Farm Transition Network</a:t>
            </a:r>
            <a:endParaRPr/>
          </a:p>
          <a:p>
            <a:pPr indent="-342900" lvl="0" marL="342900" rtl="0" algn="l">
              <a:spcBef>
                <a:spcPts val="480"/>
              </a:spcBef>
              <a:spcAft>
                <a:spcPts val="0"/>
              </a:spcAft>
              <a:buClr>
                <a:schemeClr val="dk1"/>
              </a:buClr>
              <a:buSzPts val="2400"/>
              <a:buChar char="•"/>
            </a:pPr>
            <a:r>
              <a:rPr lang="en-US"/>
              <a:t>Private (Farm) Law Practice (2010 - 2018)</a:t>
            </a:r>
            <a:endParaRPr/>
          </a:p>
          <a:p>
            <a:pPr indent="-342900" lvl="0" marL="342900" rtl="0" algn="l">
              <a:spcBef>
                <a:spcPts val="480"/>
              </a:spcBef>
              <a:spcAft>
                <a:spcPts val="0"/>
              </a:spcAft>
              <a:buClr>
                <a:schemeClr val="dk1"/>
              </a:buClr>
              <a:buSzPts val="2400"/>
              <a:buChar char="•"/>
            </a:pPr>
            <a:r>
              <a:rPr lang="en-US"/>
              <a:t>NCSU Agricultural and Resource Economics (2018)</a:t>
            </a:r>
            <a:endParaRPr/>
          </a:p>
          <a:p>
            <a:pPr indent="-285750" lvl="1" marL="742950" rtl="0" algn="l">
              <a:spcBef>
                <a:spcPts val="480"/>
              </a:spcBef>
              <a:spcAft>
                <a:spcPts val="0"/>
              </a:spcAft>
              <a:buClr>
                <a:schemeClr val="dk1"/>
              </a:buClr>
              <a:buSzPts val="2400"/>
              <a:buChar char="–"/>
            </a:pPr>
            <a:r>
              <a:rPr lang="en-US"/>
              <a:t>50% Extension appointment</a:t>
            </a:r>
            <a:endParaRPr/>
          </a:p>
          <a:p>
            <a:pPr indent="-285750" lvl="1" marL="742950" rtl="0" algn="l">
              <a:spcBef>
                <a:spcPts val="480"/>
              </a:spcBef>
              <a:spcAft>
                <a:spcPts val="0"/>
              </a:spcAft>
              <a:buClr>
                <a:schemeClr val="dk1"/>
              </a:buClr>
              <a:buSzPts val="2400"/>
              <a:buChar char="–"/>
            </a:pPr>
            <a:r>
              <a:rPr lang="en-US"/>
              <a:t>50% Teaching (Environmental and Agriculture Law)</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2"/>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Present Use Value Disqualification</a:t>
            </a:r>
            <a:endParaRPr/>
          </a:p>
        </p:txBody>
      </p:sp>
      <p:sp>
        <p:nvSpPr>
          <p:cNvPr id="311" name="Google Shape;311;p42"/>
          <p:cNvSpPr txBox="1"/>
          <p:nvPr>
            <p:ph idx="1" type="body"/>
          </p:nvPr>
        </p:nvSpPr>
        <p:spPr>
          <a:xfrm>
            <a:off x="457200" y="1968425"/>
            <a:ext cx="8229600" cy="4157700"/>
          </a:xfrm>
          <a:prstGeom prst="rect">
            <a:avLst/>
          </a:prstGeom>
        </p:spPr>
        <p:txBody>
          <a:bodyPr anchorCtr="0" anchor="t" bIns="45700" lIns="91425" spcFirstLastPara="1" rIns="91425" wrap="square" tIns="45700">
            <a:normAutofit fontScale="62500" lnSpcReduction="20000"/>
          </a:bodyPr>
          <a:lstStyle/>
          <a:p>
            <a:pPr indent="-317727" lvl="0" marL="457200" rtl="0" algn="l">
              <a:lnSpc>
                <a:spcPct val="100000"/>
              </a:lnSpc>
              <a:spcBef>
                <a:spcPts val="360"/>
              </a:spcBef>
              <a:spcAft>
                <a:spcPts val="0"/>
              </a:spcAft>
              <a:buSzPct val="78916"/>
              <a:buChar char="•"/>
            </a:pPr>
            <a:r>
              <a:rPr lang="en-US" sz="2846"/>
              <a:t>Tax deferment program, full taxes must be paid at some point in future</a:t>
            </a:r>
            <a:endParaRPr sz="2846"/>
          </a:p>
          <a:p>
            <a:pPr indent="-317727" lvl="1" marL="914400" rtl="0" algn="l">
              <a:lnSpc>
                <a:spcPct val="100000"/>
              </a:lnSpc>
              <a:spcBef>
                <a:spcPts val="0"/>
              </a:spcBef>
              <a:spcAft>
                <a:spcPts val="0"/>
              </a:spcAft>
              <a:buSzPct val="78916"/>
              <a:buChar char="–"/>
            </a:pPr>
            <a:r>
              <a:rPr lang="en-US" sz="2846"/>
              <a:t>benefit: only past 3 years must be paid</a:t>
            </a:r>
            <a:endParaRPr sz="2846"/>
          </a:p>
          <a:p>
            <a:pPr indent="-317727" lvl="1" marL="914400" rtl="0" algn="l">
              <a:lnSpc>
                <a:spcPct val="100000"/>
              </a:lnSpc>
              <a:spcBef>
                <a:spcPts val="0"/>
              </a:spcBef>
              <a:spcAft>
                <a:spcPts val="0"/>
              </a:spcAft>
              <a:buSzPct val="78916"/>
              <a:buChar char="–"/>
            </a:pPr>
            <a:r>
              <a:rPr lang="en-US" sz="2846"/>
              <a:t>called a “roll back”</a:t>
            </a:r>
            <a:endParaRPr sz="2846"/>
          </a:p>
          <a:p>
            <a:pPr indent="-317727" lvl="0" marL="457200" rtl="0" algn="l">
              <a:lnSpc>
                <a:spcPct val="100000"/>
              </a:lnSpc>
              <a:spcBef>
                <a:spcPts val="0"/>
              </a:spcBef>
              <a:spcAft>
                <a:spcPts val="0"/>
              </a:spcAft>
              <a:buSzPct val="78916"/>
              <a:buChar char="•"/>
            </a:pPr>
            <a:r>
              <a:rPr lang="en-US" sz="2846"/>
              <a:t>Purchaser may agree to continued use and lien</a:t>
            </a:r>
            <a:endParaRPr sz="2846"/>
          </a:p>
          <a:p>
            <a:pPr indent="-317727" lvl="0" marL="457200" rtl="0" algn="l">
              <a:lnSpc>
                <a:spcPct val="100000"/>
              </a:lnSpc>
              <a:spcBef>
                <a:spcPts val="360"/>
              </a:spcBef>
              <a:spcAft>
                <a:spcPts val="0"/>
              </a:spcAft>
              <a:buSzPct val="78916"/>
              <a:buChar char="•"/>
            </a:pPr>
            <a:r>
              <a:rPr lang="en-US" sz="2846"/>
              <a:t>Roll Back assessed by county upon disqualification</a:t>
            </a:r>
            <a:endParaRPr sz="2846"/>
          </a:p>
          <a:p>
            <a:pPr indent="-317727" lvl="1" marL="914400" rtl="0" algn="l">
              <a:lnSpc>
                <a:spcPct val="100000"/>
              </a:lnSpc>
              <a:spcBef>
                <a:spcPts val="360"/>
              </a:spcBef>
              <a:spcAft>
                <a:spcPts val="0"/>
              </a:spcAft>
              <a:buSzPct val="78916"/>
              <a:buChar char="–"/>
            </a:pPr>
            <a:r>
              <a:rPr lang="en-US" sz="2846"/>
              <a:t>voluntary removal (sell to non-farm purchaser)</a:t>
            </a:r>
            <a:endParaRPr sz="2846"/>
          </a:p>
          <a:p>
            <a:pPr indent="-317727" lvl="1" marL="914400" rtl="0" algn="l">
              <a:lnSpc>
                <a:spcPct val="100000"/>
              </a:lnSpc>
              <a:spcBef>
                <a:spcPts val="360"/>
              </a:spcBef>
              <a:spcAft>
                <a:spcPts val="0"/>
              </a:spcAft>
              <a:buSzPct val="78916"/>
              <a:buChar char="–"/>
            </a:pPr>
            <a:r>
              <a:rPr lang="en-US" sz="2846"/>
              <a:t>discovery upon transfer</a:t>
            </a:r>
            <a:endParaRPr sz="2846"/>
          </a:p>
          <a:p>
            <a:pPr indent="-317727" lvl="1" marL="914400" rtl="0" algn="l">
              <a:lnSpc>
                <a:spcPct val="100000"/>
              </a:lnSpc>
              <a:spcBef>
                <a:spcPts val="360"/>
              </a:spcBef>
              <a:spcAft>
                <a:spcPts val="0"/>
              </a:spcAft>
              <a:buSzPct val="78916"/>
              <a:buChar char="–"/>
            </a:pPr>
            <a:r>
              <a:rPr lang="en-US" sz="2846"/>
              <a:t>discovery upon audit (all PUV tracts reviewed once every 8 years)</a:t>
            </a:r>
            <a:endParaRPr sz="2846"/>
          </a:p>
          <a:p>
            <a:pPr indent="-317727" lvl="2" marL="1371600" rtl="0" algn="l">
              <a:lnSpc>
                <a:spcPct val="100000"/>
              </a:lnSpc>
              <a:spcBef>
                <a:spcPts val="360"/>
              </a:spcBef>
              <a:spcAft>
                <a:spcPts val="0"/>
              </a:spcAft>
              <a:buSzPct val="100000"/>
              <a:buChar char="•"/>
            </a:pPr>
            <a:r>
              <a:rPr b="1" lang="en-US" sz="2246"/>
              <a:t>some counties have shorted 8 year review</a:t>
            </a:r>
            <a:endParaRPr b="1" sz="2246"/>
          </a:p>
          <a:p>
            <a:pPr indent="-317727" lvl="2" marL="1371600" rtl="0" algn="l">
              <a:lnSpc>
                <a:spcPct val="100000"/>
              </a:lnSpc>
              <a:spcBef>
                <a:spcPts val="360"/>
              </a:spcBef>
              <a:spcAft>
                <a:spcPts val="0"/>
              </a:spcAft>
              <a:buSzPct val="100000"/>
              <a:buChar char="•"/>
            </a:pPr>
            <a:r>
              <a:rPr lang="en-US" sz="2246"/>
              <a:t>use of new satellite imagery to discover land changes</a:t>
            </a:r>
            <a:endParaRPr sz="2246"/>
          </a:p>
          <a:p>
            <a:pPr indent="-317727" lvl="0" marL="457200" rtl="0" algn="l">
              <a:lnSpc>
                <a:spcPct val="100000"/>
              </a:lnSpc>
              <a:spcBef>
                <a:spcPts val="360"/>
              </a:spcBef>
              <a:spcAft>
                <a:spcPts val="0"/>
              </a:spcAft>
              <a:buSzPct val="78916"/>
              <a:buChar char="•"/>
            </a:pPr>
            <a:r>
              <a:rPr lang="en-US" sz="2846"/>
              <a:t>Care exercised in subdivision and transfer</a:t>
            </a:r>
            <a:endParaRPr sz="2846"/>
          </a:p>
          <a:p>
            <a:pPr indent="-317727" lvl="1" marL="914400" rtl="0" algn="l">
              <a:lnSpc>
                <a:spcPct val="100000"/>
              </a:lnSpc>
              <a:spcBef>
                <a:spcPts val="360"/>
              </a:spcBef>
              <a:spcAft>
                <a:spcPts val="0"/>
              </a:spcAft>
              <a:buSzPct val="78916"/>
              <a:buChar char="–"/>
            </a:pPr>
            <a:r>
              <a:rPr lang="en-US" sz="2846"/>
              <a:t>careful not to reduce tract size below min acreage</a:t>
            </a:r>
            <a:endParaRPr sz="2846"/>
          </a:p>
          <a:p>
            <a:pPr indent="-317727" lvl="1" marL="914400" rtl="0" algn="l">
              <a:lnSpc>
                <a:spcPct val="100000"/>
              </a:lnSpc>
              <a:spcBef>
                <a:spcPts val="360"/>
              </a:spcBef>
              <a:spcAft>
                <a:spcPts val="0"/>
              </a:spcAft>
              <a:buSzPct val="78916"/>
              <a:buChar char="–"/>
            </a:pPr>
            <a:r>
              <a:rPr lang="en-US" sz="2846"/>
              <a:t>careful to allocate ‘roll back’ or ‘continued use’ to purchaser (must be done in purchase contract [or non-farm commercial lease, e.g. solar)</a:t>
            </a:r>
            <a:endParaRPr sz="2846"/>
          </a:p>
          <a:p>
            <a:pPr indent="-317727" lvl="0" marL="457200" rtl="0" algn="l">
              <a:lnSpc>
                <a:spcPct val="100000"/>
              </a:lnSpc>
              <a:spcBef>
                <a:spcPts val="360"/>
              </a:spcBef>
              <a:spcAft>
                <a:spcPts val="0"/>
              </a:spcAft>
              <a:buSzPct val="78916"/>
              <a:buChar char="•"/>
            </a:pPr>
            <a:r>
              <a:rPr lang="en-US" sz="2846"/>
              <a:t>Extension Fact Sheet: </a:t>
            </a:r>
            <a:r>
              <a:rPr lang="en-US" sz="2700" u="sng">
                <a:solidFill>
                  <a:schemeClr val="hlink"/>
                </a:solidFill>
                <a:highlight>
                  <a:srgbClr val="FFFFFF"/>
                </a:highlight>
                <a:hlinkClick r:id="rId3"/>
              </a:rPr>
              <a:t>Present Use Value: Transferring Property Enrolled in Present Use Value Property Taxation</a:t>
            </a:r>
            <a:endParaRPr sz="2846"/>
          </a:p>
          <a:p>
            <a:pPr indent="0" lvl="0" marL="0" rtl="0" algn="l">
              <a:spcBef>
                <a:spcPts val="36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3"/>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Zoning: </a:t>
            </a:r>
            <a:r>
              <a:rPr lang="en-US"/>
              <a:t>The “Bona Fide Farm” </a:t>
            </a:r>
            <a:endParaRPr/>
          </a:p>
        </p:txBody>
      </p:sp>
      <p:sp>
        <p:nvSpPr>
          <p:cNvPr id="317" name="Google Shape;317;p43"/>
          <p:cNvSpPr txBox="1"/>
          <p:nvPr>
            <p:ph idx="1" type="body"/>
          </p:nvPr>
        </p:nvSpPr>
        <p:spPr>
          <a:xfrm>
            <a:off x="457200" y="2105425"/>
            <a:ext cx="8229600" cy="4020600"/>
          </a:xfrm>
          <a:prstGeom prst="rect">
            <a:avLst/>
          </a:prstGeom>
          <a:noFill/>
          <a:ln>
            <a:noFill/>
          </a:ln>
        </p:spPr>
        <p:txBody>
          <a:bodyPr anchorCtr="0" anchor="t" bIns="45700" lIns="91425" spcFirstLastPara="1" rIns="91425" wrap="square" tIns="45700">
            <a:normAutofit fontScale="85000" lnSpcReduction="10000"/>
          </a:bodyPr>
          <a:lstStyle/>
          <a:p>
            <a:pPr indent="-331470" lvl="0" marL="342900" rtl="0" algn="l">
              <a:spcBef>
                <a:spcPts val="0"/>
              </a:spcBef>
              <a:spcAft>
                <a:spcPts val="0"/>
              </a:spcAft>
              <a:buClr>
                <a:schemeClr val="dk1"/>
              </a:buClr>
              <a:buSzPct val="100000"/>
              <a:buChar char="•"/>
            </a:pPr>
            <a:r>
              <a:rPr lang="en-US"/>
              <a:t>NC Counties are authorized to implement land use restrictions through zoning in their jurisdiction (outside of municipality)</a:t>
            </a:r>
            <a:endParaRPr/>
          </a:p>
          <a:p>
            <a:pPr indent="-331470" lvl="0" marL="342900" rtl="0" algn="l">
              <a:spcBef>
                <a:spcPts val="444"/>
              </a:spcBef>
              <a:spcAft>
                <a:spcPts val="0"/>
              </a:spcAft>
              <a:buClr>
                <a:schemeClr val="dk1"/>
              </a:buClr>
              <a:buSzPct val="100000"/>
              <a:buChar char="•"/>
            </a:pPr>
            <a:r>
              <a:rPr lang="en-US"/>
              <a:t>A farm that qualifies for exemption from zoning under statute</a:t>
            </a:r>
            <a:endParaRPr/>
          </a:p>
          <a:p>
            <a:pPr indent="-274320" lvl="1" marL="742950" rtl="0" algn="l">
              <a:spcBef>
                <a:spcPts val="444"/>
              </a:spcBef>
              <a:spcAft>
                <a:spcPts val="0"/>
              </a:spcAft>
              <a:buClr>
                <a:schemeClr val="dk1"/>
              </a:buClr>
              <a:buSzPct val="100000"/>
              <a:buChar char="–"/>
            </a:pPr>
            <a:r>
              <a:rPr lang="en-US"/>
              <a:t>The term exists only in the context of zoning</a:t>
            </a:r>
            <a:endParaRPr/>
          </a:p>
          <a:p>
            <a:pPr indent="-243840" lvl="2" marL="1143000" rtl="0" algn="l">
              <a:spcBef>
                <a:spcPts val="444"/>
              </a:spcBef>
              <a:spcAft>
                <a:spcPts val="0"/>
              </a:spcAft>
              <a:buClr>
                <a:schemeClr val="dk1"/>
              </a:buClr>
              <a:buSzPct val="133333"/>
              <a:buChar char="•"/>
            </a:pPr>
            <a:r>
              <a:rPr lang="en-US"/>
              <a:t>It has been appropriated to denote “legitimate farmer” (without statutory authority)</a:t>
            </a:r>
            <a:endParaRPr/>
          </a:p>
          <a:p>
            <a:pPr indent="-331470" lvl="0" marL="342900" rtl="0" algn="l">
              <a:spcBef>
                <a:spcPts val="444"/>
              </a:spcBef>
              <a:spcAft>
                <a:spcPts val="0"/>
              </a:spcAft>
              <a:buClr>
                <a:schemeClr val="dk1"/>
              </a:buClr>
              <a:buSzPct val="100000"/>
              <a:buChar char="•"/>
            </a:pPr>
            <a:r>
              <a:rPr lang="en-US"/>
              <a:t>A bona fide farm parcel may not be annexed by a municipality without consent of the parcel owner [</a:t>
            </a:r>
            <a:r>
              <a:rPr lang="en-US" u="sng">
                <a:solidFill>
                  <a:schemeClr val="hlink"/>
                </a:solidFill>
                <a:hlinkClick r:id="rId3"/>
              </a:rPr>
              <a:t>NCGS §160A-58.54(c)</a:t>
            </a:r>
            <a:r>
              <a:rPr lang="en-US"/>
              <a:t>]</a:t>
            </a:r>
            <a:endParaRPr/>
          </a:p>
          <a:p>
            <a:pPr indent="-331470" lvl="0" marL="342900" rtl="0" algn="l">
              <a:spcBef>
                <a:spcPts val="444"/>
              </a:spcBef>
              <a:spcAft>
                <a:spcPts val="0"/>
              </a:spcAft>
              <a:buClr>
                <a:schemeClr val="dk1"/>
              </a:buClr>
              <a:buSzPct val="100000"/>
              <a:buChar char="•"/>
            </a:pPr>
            <a:r>
              <a:rPr lang="en-US"/>
              <a:t>A bona fide farm parcel located in municipal extraterritorial jurisdiction (ETJ) is not subject to municipal zoning restrictions</a:t>
            </a:r>
            <a:endParaRPr/>
          </a:p>
          <a:p>
            <a:pPr indent="-274320" lvl="1" marL="742950" rtl="0" algn="l">
              <a:spcBef>
                <a:spcPts val="444"/>
              </a:spcBef>
              <a:spcAft>
                <a:spcPts val="0"/>
              </a:spcAft>
              <a:buClr>
                <a:schemeClr val="dk1"/>
              </a:buClr>
              <a:buSzPct val="100000"/>
              <a:buChar char="–"/>
            </a:pPr>
            <a:r>
              <a:rPr lang="en-US"/>
              <a:t>So long as parcel </a:t>
            </a:r>
            <a:r>
              <a:rPr i="1" lang="en-US"/>
              <a:t>remains</a:t>
            </a:r>
            <a:r>
              <a:rPr lang="en-US"/>
              <a:t> a bona fide farm</a:t>
            </a:r>
            <a:endParaRPr/>
          </a:p>
          <a:p>
            <a:pPr indent="-201930" lvl="0" marL="342900" rtl="0" algn="l">
              <a:spcBef>
                <a:spcPts val="444"/>
              </a:spcBef>
              <a:spcAft>
                <a:spcPts val="0"/>
              </a:spcAft>
              <a:buClr>
                <a:schemeClr val="dk1"/>
              </a:buClr>
              <a:buSzPct val="100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4"/>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Bona Fide Farm </a:t>
            </a:r>
            <a:r>
              <a:rPr lang="en-US" sz="2400" u="sng">
                <a:solidFill>
                  <a:schemeClr val="hlink"/>
                </a:solidFill>
                <a:hlinkClick r:id="rId3"/>
              </a:rPr>
              <a:t>(N.C.G.S. 160D-903)</a:t>
            </a:r>
            <a:endParaRPr sz="2400"/>
          </a:p>
        </p:txBody>
      </p:sp>
      <p:sp>
        <p:nvSpPr>
          <p:cNvPr id="324" name="Google Shape;324;p44"/>
          <p:cNvSpPr txBox="1"/>
          <p:nvPr>
            <p:ph idx="1" type="body"/>
          </p:nvPr>
        </p:nvSpPr>
        <p:spPr>
          <a:xfrm>
            <a:off x="457200" y="2143625"/>
            <a:ext cx="8229600" cy="31035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The zoning exemption for farming and forestry</a:t>
            </a:r>
            <a:endParaRPr/>
          </a:p>
          <a:p>
            <a:pPr indent="-342900" lvl="1" marL="914400" rtl="0" algn="l">
              <a:spcBef>
                <a:spcPts val="0"/>
              </a:spcBef>
              <a:spcAft>
                <a:spcPts val="0"/>
              </a:spcAft>
              <a:buSzPts val="1800"/>
              <a:buChar char="–"/>
            </a:pPr>
            <a:r>
              <a:rPr lang="en-US"/>
              <a:t>formerly a general exemption “R/A”</a:t>
            </a:r>
            <a:endParaRPr/>
          </a:p>
          <a:p>
            <a:pPr indent="-342900" lvl="1" marL="914400" rtl="0" algn="l">
              <a:spcBef>
                <a:spcPts val="0"/>
              </a:spcBef>
              <a:spcAft>
                <a:spcPts val="0"/>
              </a:spcAft>
              <a:buSzPts val="1800"/>
              <a:buChar char="–"/>
            </a:pPr>
            <a:r>
              <a:rPr lang="en-US"/>
              <a:t>drawback of old exemption: county could interpret “agricultural use”</a:t>
            </a:r>
            <a:endParaRPr/>
          </a:p>
          <a:p>
            <a:pPr indent="-342900" lvl="0" marL="457200" rtl="0" algn="l">
              <a:spcBef>
                <a:spcPts val="0"/>
              </a:spcBef>
              <a:spcAft>
                <a:spcPts val="0"/>
              </a:spcAft>
              <a:buSzPts val="1800"/>
              <a:buChar char="•"/>
            </a:pPr>
            <a:r>
              <a:rPr lang="en-US"/>
              <a:t>Objective qualifications (safe harbors), one of:</a:t>
            </a:r>
            <a:endParaRPr/>
          </a:p>
          <a:p>
            <a:pPr indent="-342900" lvl="1" marL="914400" rtl="0" algn="l">
              <a:spcBef>
                <a:spcPts val="0"/>
              </a:spcBef>
              <a:spcAft>
                <a:spcPts val="0"/>
              </a:spcAft>
              <a:buSzPts val="1800"/>
              <a:buChar char="–"/>
            </a:pPr>
            <a:r>
              <a:rPr lang="en-US"/>
              <a:t>Sales Tax Exemption Certificate (from NCDOR)</a:t>
            </a:r>
            <a:endParaRPr/>
          </a:p>
          <a:p>
            <a:pPr indent="-342900" lvl="1" marL="914400" rtl="0" algn="l">
              <a:spcBef>
                <a:spcPts val="0"/>
              </a:spcBef>
              <a:spcAft>
                <a:spcPts val="0"/>
              </a:spcAft>
              <a:buSzPts val="1800"/>
              <a:buChar char="–"/>
            </a:pPr>
            <a:r>
              <a:rPr lang="en-US"/>
              <a:t>Land qualifies for PUV</a:t>
            </a:r>
            <a:endParaRPr/>
          </a:p>
          <a:p>
            <a:pPr indent="-342900" lvl="1" marL="914400" rtl="0" algn="l">
              <a:spcBef>
                <a:spcPts val="0"/>
              </a:spcBef>
              <a:spcAft>
                <a:spcPts val="0"/>
              </a:spcAft>
              <a:buSzPts val="1800"/>
              <a:buChar char="–"/>
            </a:pPr>
            <a:r>
              <a:rPr lang="en-US"/>
              <a:t>Forestry plan</a:t>
            </a:r>
            <a:endParaRPr/>
          </a:p>
          <a:p>
            <a:pPr indent="-342900" lvl="1" marL="914400" rtl="0" algn="l">
              <a:spcBef>
                <a:spcPts val="0"/>
              </a:spcBef>
              <a:spcAft>
                <a:spcPts val="0"/>
              </a:spcAft>
              <a:buSzPts val="1800"/>
              <a:buChar char="–"/>
            </a:pPr>
            <a:r>
              <a:rPr lang="en-US"/>
              <a:t>Owner or tenant files a Schedule F (tax P&amp;L farming)</a:t>
            </a:r>
            <a:endParaRPr/>
          </a:p>
          <a:p>
            <a:pPr indent="-342900" lvl="0" marL="457200" rtl="0" algn="l">
              <a:spcBef>
                <a:spcPts val="0"/>
              </a:spcBef>
              <a:spcAft>
                <a:spcPts val="0"/>
              </a:spcAft>
              <a:buSzPts val="1800"/>
              <a:buChar char="•"/>
            </a:pPr>
            <a:r>
              <a:rPr lang="en-US"/>
              <a:t>Has a statutory definition of “agritourism”</a:t>
            </a:r>
            <a:endParaRPr/>
          </a:p>
          <a:p>
            <a:pPr indent="-342900" lvl="0" marL="457200" rtl="0" algn="l">
              <a:spcBef>
                <a:spcPts val="0"/>
              </a:spcBef>
              <a:spcAft>
                <a:spcPts val="0"/>
              </a:spcAft>
              <a:buSzPts val="1800"/>
              <a:buChar char="•"/>
            </a:pPr>
            <a:r>
              <a:rPr i="1" lang="en-US"/>
              <a:t>Not</a:t>
            </a:r>
            <a:r>
              <a:rPr lang="en-US"/>
              <a:t> an exemption from state building code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5"/>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Only Three Ways to Dispose of Property</a:t>
            </a:r>
            <a:endParaRPr/>
          </a:p>
        </p:txBody>
      </p:sp>
      <p:sp>
        <p:nvSpPr>
          <p:cNvPr id="330" name="Google Shape;330;p45"/>
          <p:cNvSpPr txBox="1"/>
          <p:nvPr>
            <p:ph idx="1" type="body"/>
          </p:nvPr>
        </p:nvSpPr>
        <p:spPr>
          <a:xfrm>
            <a:off x="457200" y="1968425"/>
            <a:ext cx="8229600" cy="4157700"/>
          </a:xfrm>
          <a:prstGeom prst="rect">
            <a:avLst/>
          </a:prstGeom>
          <a:noFill/>
          <a:ln>
            <a:noFill/>
          </a:ln>
        </p:spPr>
        <p:txBody>
          <a:bodyPr anchorCtr="0" anchor="t" bIns="45700" lIns="91425" spcFirstLastPara="1" rIns="91425" wrap="square" tIns="45700">
            <a:normAutofit fontScale="77500" lnSpcReduction="20000"/>
          </a:bodyPr>
          <a:lstStyle/>
          <a:p>
            <a:pPr indent="-320040" lvl="0" marL="342900" rtl="0" algn="l">
              <a:spcBef>
                <a:spcPts val="0"/>
              </a:spcBef>
              <a:spcAft>
                <a:spcPts val="0"/>
              </a:spcAft>
              <a:buClr>
                <a:schemeClr val="dk1"/>
              </a:buClr>
              <a:buSzPct val="100000"/>
              <a:buChar char="•"/>
            </a:pPr>
            <a:r>
              <a:rPr b="1" lang="en-US"/>
              <a:t>Sale</a:t>
            </a:r>
            <a:endParaRPr/>
          </a:p>
          <a:p>
            <a:pPr indent="-262890" lvl="1" marL="742950" rtl="0" algn="l">
              <a:spcBef>
                <a:spcPts val="444"/>
              </a:spcBef>
              <a:spcAft>
                <a:spcPts val="0"/>
              </a:spcAft>
              <a:buClr>
                <a:schemeClr val="dk1"/>
              </a:buClr>
              <a:buSzPct val="100000"/>
              <a:buChar char="–"/>
            </a:pPr>
            <a:r>
              <a:rPr lang="en-US"/>
              <a:t>Completely relinquish rights in property, receive fair market value in cash or equivalent (aka consideration)</a:t>
            </a:r>
            <a:endParaRPr/>
          </a:p>
          <a:p>
            <a:pPr indent="-262890" lvl="1" marL="742950" rtl="0" algn="l">
              <a:spcBef>
                <a:spcPts val="444"/>
              </a:spcBef>
              <a:spcAft>
                <a:spcPts val="0"/>
              </a:spcAft>
              <a:buClr>
                <a:schemeClr val="dk1"/>
              </a:buClr>
              <a:buSzPct val="100000"/>
              <a:buChar char="–"/>
            </a:pPr>
            <a:r>
              <a:rPr lang="en-US"/>
              <a:t>May reserve rights (timber, an easement, etc.)</a:t>
            </a:r>
            <a:endParaRPr/>
          </a:p>
          <a:p>
            <a:pPr indent="-262890" lvl="1" marL="742950" rtl="0" algn="l">
              <a:spcBef>
                <a:spcPts val="444"/>
              </a:spcBef>
              <a:spcAft>
                <a:spcPts val="0"/>
              </a:spcAft>
              <a:buClr>
                <a:schemeClr val="dk1"/>
              </a:buClr>
              <a:buSzPct val="100000"/>
              <a:buChar char="–"/>
            </a:pPr>
            <a:r>
              <a:rPr lang="en-US"/>
              <a:t>Tax consequence:  capital gains on sale income (if held for more than one year)</a:t>
            </a:r>
            <a:endParaRPr/>
          </a:p>
          <a:p>
            <a:pPr indent="-320040" lvl="0" marL="342900" rtl="0" algn="l">
              <a:spcBef>
                <a:spcPts val="444"/>
              </a:spcBef>
              <a:spcAft>
                <a:spcPts val="0"/>
              </a:spcAft>
              <a:buClr>
                <a:schemeClr val="dk1"/>
              </a:buClr>
              <a:buSzPct val="100000"/>
              <a:buChar char="•"/>
            </a:pPr>
            <a:r>
              <a:rPr b="1" lang="en-US"/>
              <a:t>Gift</a:t>
            </a:r>
            <a:endParaRPr/>
          </a:p>
          <a:p>
            <a:pPr indent="-262890" lvl="1" marL="742950" rtl="0" algn="l">
              <a:spcBef>
                <a:spcPts val="444"/>
              </a:spcBef>
              <a:spcAft>
                <a:spcPts val="0"/>
              </a:spcAft>
              <a:buClr>
                <a:schemeClr val="dk1"/>
              </a:buClr>
              <a:buSzPct val="100000"/>
              <a:buChar char="–"/>
            </a:pPr>
            <a:r>
              <a:rPr lang="en-US"/>
              <a:t>Completely relinquish rights in property, nothing in return</a:t>
            </a:r>
            <a:endParaRPr/>
          </a:p>
          <a:p>
            <a:pPr indent="-262890" lvl="1" marL="742950" rtl="0" algn="l">
              <a:spcBef>
                <a:spcPts val="444"/>
              </a:spcBef>
              <a:spcAft>
                <a:spcPts val="0"/>
              </a:spcAft>
              <a:buClr>
                <a:schemeClr val="dk1"/>
              </a:buClr>
              <a:buSzPct val="100000"/>
              <a:buChar char="–"/>
            </a:pPr>
            <a:r>
              <a:rPr lang="en-US"/>
              <a:t>File gift tax return for gifts over $15,000/donee/year</a:t>
            </a:r>
            <a:endParaRPr/>
          </a:p>
          <a:p>
            <a:pPr indent="-262890" lvl="1" marL="742950" rtl="0" algn="l">
              <a:spcBef>
                <a:spcPts val="444"/>
              </a:spcBef>
              <a:spcAft>
                <a:spcPts val="0"/>
              </a:spcAft>
              <a:buClr>
                <a:schemeClr val="dk1"/>
              </a:buClr>
              <a:buSzPct val="100000"/>
              <a:buChar char="–"/>
            </a:pPr>
            <a:r>
              <a:rPr lang="en-US"/>
              <a:t>Tax Consequence:  Carry-over basis</a:t>
            </a:r>
            <a:endParaRPr/>
          </a:p>
          <a:p>
            <a:pPr indent="-320040" lvl="0" marL="342900" rtl="0" algn="l">
              <a:spcBef>
                <a:spcPts val="444"/>
              </a:spcBef>
              <a:spcAft>
                <a:spcPts val="0"/>
              </a:spcAft>
              <a:buClr>
                <a:schemeClr val="dk1"/>
              </a:buClr>
              <a:buSzPct val="100000"/>
              <a:buChar char="•"/>
            </a:pPr>
            <a:r>
              <a:rPr b="1" lang="en-US"/>
              <a:t>Death</a:t>
            </a:r>
            <a:endParaRPr/>
          </a:p>
          <a:p>
            <a:pPr indent="-262890" lvl="1" marL="742950" rtl="0" algn="l">
              <a:spcBef>
                <a:spcPts val="444"/>
              </a:spcBef>
              <a:spcAft>
                <a:spcPts val="0"/>
              </a:spcAft>
              <a:buClr>
                <a:schemeClr val="dk1"/>
              </a:buClr>
              <a:buSzPct val="100000"/>
              <a:buChar char="–"/>
            </a:pPr>
            <a:r>
              <a:rPr lang="en-US"/>
              <a:t>Property interests pass to heirs at law, or devisees in will</a:t>
            </a:r>
            <a:endParaRPr/>
          </a:p>
          <a:p>
            <a:pPr indent="-262890" lvl="1" marL="742950" rtl="0" algn="l">
              <a:spcBef>
                <a:spcPts val="444"/>
              </a:spcBef>
              <a:spcAft>
                <a:spcPts val="0"/>
              </a:spcAft>
              <a:buClr>
                <a:schemeClr val="dk1"/>
              </a:buClr>
              <a:buSzPct val="100000"/>
              <a:buChar char="–"/>
            </a:pPr>
            <a:r>
              <a:rPr lang="en-US"/>
              <a:t>Tax Consequence</a:t>
            </a:r>
            <a:endParaRPr/>
          </a:p>
          <a:p>
            <a:pPr indent="-211455" lvl="2" marL="1143000" rtl="0" algn="l">
              <a:spcBef>
                <a:spcPts val="333"/>
              </a:spcBef>
              <a:spcAft>
                <a:spcPts val="0"/>
              </a:spcAft>
              <a:buClr>
                <a:schemeClr val="dk1"/>
              </a:buClr>
              <a:buSzPct val="100000"/>
              <a:buChar char="•"/>
            </a:pPr>
            <a:r>
              <a:rPr lang="en-US"/>
              <a:t>Subject to federal estate tax</a:t>
            </a:r>
            <a:endParaRPr/>
          </a:p>
          <a:p>
            <a:pPr indent="-211455" lvl="2" marL="1143000" rtl="0" algn="l">
              <a:spcBef>
                <a:spcPts val="333"/>
              </a:spcBef>
              <a:spcAft>
                <a:spcPts val="0"/>
              </a:spcAft>
              <a:buClr>
                <a:schemeClr val="dk1"/>
              </a:buClr>
              <a:buSzPct val="100000"/>
              <a:buChar char="•"/>
            </a:pPr>
            <a:r>
              <a:rPr lang="en-US"/>
              <a:t>Property exempted up to $11.4 million per person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6"/>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336" name="Google Shape;336;p46"/>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Assistant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337" name="Google Shape;337;p46"/>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pic>
        <p:nvPicPr>
          <p:cNvPr id="338" name="Google Shape;338;p46"/>
          <p:cNvPicPr preferRelativeResize="0"/>
          <p:nvPr/>
        </p:nvPicPr>
        <p:blipFill>
          <a:blip r:embed="rId5">
            <a:alphaModFix/>
          </a:blip>
          <a:stretch>
            <a:fillRect/>
          </a:stretch>
        </p:blipFill>
        <p:spPr>
          <a:xfrm>
            <a:off x="211899" y="1968424"/>
            <a:ext cx="2960750" cy="2806950"/>
          </a:xfrm>
          <a:prstGeom prst="rect">
            <a:avLst/>
          </a:prstGeom>
          <a:noFill/>
          <a:ln>
            <a:noFill/>
          </a:ln>
        </p:spPr>
      </p:pic>
      <p:pic>
        <p:nvPicPr>
          <p:cNvPr id="339" name="Google Shape;339;p46"/>
          <p:cNvPicPr preferRelativeResize="0"/>
          <p:nvPr/>
        </p:nvPicPr>
        <p:blipFill>
          <a:blip r:embed="rId6">
            <a:alphaModFix/>
          </a:blip>
          <a:stretch>
            <a:fillRect/>
          </a:stretch>
        </p:blipFill>
        <p:spPr>
          <a:xfrm>
            <a:off x="211900" y="5575000"/>
            <a:ext cx="1165820" cy="1078924"/>
          </a:xfrm>
          <a:prstGeom prst="rect">
            <a:avLst/>
          </a:prstGeom>
          <a:noFill/>
          <a:ln>
            <a:noFill/>
          </a:ln>
        </p:spPr>
      </p:pic>
      <p:pic>
        <p:nvPicPr>
          <p:cNvPr id="340" name="Google Shape;340;p46"/>
          <p:cNvPicPr preferRelativeResize="0"/>
          <p:nvPr/>
        </p:nvPicPr>
        <p:blipFill>
          <a:blip r:embed="rId7">
            <a:alphaModFix/>
          </a:blip>
          <a:stretch>
            <a:fillRect/>
          </a:stretch>
        </p:blipFill>
        <p:spPr>
          <a:xfrm>
            <a:off x="1560852" y="5580313"/>
            <a:ext cx="1831844" cy="1078925"/>
          </a:xfrm>
          <a:prstGeom prst="rect">
            <a:avLst/>
          </a:prstGeom>
          <a:noFill/>
          <a:ln>
            <a:noFill/>
          </a:ln>
        </p:spPr>
      </p:pic>
      <p:pic>
        <p:nvPicPr>
          <p:cNvPr id="341" name="Google Shape;341;p46"/>
          <p:cNvPicPr preferRelativeResize="0"/>
          <p:nvPr/>
        </p:nvPicPr>
        <p:blipFill>
          <a:blip r:embed="rId8">
            <a:alphaModFix/>
          </a:blip>
          <a:stretch>
            <a:fillRect/>
          </a:stretch>
        </p:blipFill>
        <p:spPr>
          <a:xfrm>
            <a:off x="3575813" y="5585625"/>
            <a:ext cx="3041688" cy="1068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7"/>
          <p:cNvSpPr txBox="1"/>
          <p:nvPr>
            <p:ph type="ctrTitle"/>
          </p:nvPr>
        </p:nvSpPr>
        <p:spPr>
          <a:xfrm>
            <a:off x="940543" y="582754"/>
            <a:ext cx="7801500" cy="1961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i="1" lang="en-US" sz="2170">
                <a:latin typeface="Times New Roman"/>
                <a:ea typeface="Times New Roman"/>
                <a:cs typeface="Times New Roman"/>
                <a:sym typeface="Times New Roman"/>
              </a:rPr>
              <a:t>Farm Law for Producers and Landowners</a:t>
            </a:r>
            <a:endParaRPr i="1" sz="2170">
              <a:latin typeface="Times New Roman"/>
              <a:ea typeface="Times New Roman"/>
              <a:cs typeface="Times New Roman"/>
              <a:sym typeface="Times New Roman"/>
            </a:endParaRPr>
          </a:p>
          <a:p>
            <a:pPr indent="0" lvl="0" marL="0" rtl="0" algn="r">
              <a:spcBef>
                <a:spcPts val="0"/>
              </a:spcBef>
              <a:spcAft>
                <a:spcPts val="0"/>
              </a:spcAft>
              <a:buNone/>
            </a:pPr>
            <a:r>
              <a:rPr lang="en-US" sz="2970">
                <a:latin typeface="Times New Roman"/>
                <a:ea typeface="Times New Roman"/>
                <a:cs typeface="Times New Roman"/>
                <a:sym typeface="Times New Roman"/>
              </a:rPr>
              <a:t>Conservation Easements and Farm Succession</a:t>
            </a:r>
            <a:endParaRPr sz="2970">
              <a:latin typeface="Times New Roman"/>
              <a:ea typeface="Times New Roman"/>
              <a:cs typeface="Times New Roman"/>
              <a:sym typeface="Times New Roman"/>
            </a:endParaRPr>
          </a:p>
          <a:p>
            <a:pPr indent="0" lvl="0" marL="0" rtl="0" algn="r">
              <a:spcBef>
                <a:spcPts val="0"/>
              </a:spcBef>
              <a:spcAft>
                <a:spcPts val="0"/>
              </a:spcAft>
              <a:buNone/>
            </a:pPr>
            <a:r>
              <a:rPr lang="en-US" sz="3370">
                <a:latin typeface="Times New Roman"/>
                <a:ea typeface="Times New Roman"/>
                <a:cs typeface="Times New Roman"/>
                <a:sym typeface="Times New Roman"/>
              </a:rPr>
              <a:t>Part II: The Disposition of Real Property</a:t>
            </a:r>
            <a:endParaRPr sz="3370">
              <a:latin typeface="Times New Roman"/>
              <a:ea typeface="Times New Roman"/>
              <a:cs typeface="Times New Roman"/>
              <a:sym typeface="Times New Roman"/>
            </a:endParaRPr>
          </a:p>
        </p:txBody>
      </p:sp>
      <p:pic>
        <p:nvPicPr>
          <p:cNvPr id="347" name="Google Shape;347;p47"/>
          <p:cNvPicPr preferRelativeResize="0"/>
          <p:nvPr/>
        </p:nvPicPr>
        <p:blipFill>
          <a:blip r:embed="rId3">
            <a:alphaModFix/>
          </a:blip>
          <a:stretch>
            <a:fillRect/>
          </a:stretch>
        </p:blipFill>
        <p:spPr>
          <a:xfrm>
            <a:off x="1839700" y="2543850"/>
            <a:ext cx="3699850" cy="2953975"/>
          </a:xfrm>
          <a:prstGeom prst="rect">
            <a:avLst/>
          </a:prstGeom>
          <a:noFill/>
          <a:ln>
            <a:noFill/>
          </a:ln>
        </p:spPr>
      </p:pic>
      <p:pic>
        <p:nvPicPr>
          <p:cNvPr id="348" name="Google Shape;348;p47"/>
          <p:cNvPicPr preferRelativeResize="0"/>
          <p:nvPr/>
        </p:nvPicPr>
        <p:blipFill rotWithShape="1">
          <a:blip r:embed="rId4">
            <a:alphaModFix/>
          </a:blip>
          <a:srcRect b="0" l="0" r="0" t="0"/>
          <a:stretch/>
        </p:blipFill>
        <p:spPr>
          <a:xfrm>
            <a:off x="5937795" y="2543862"/>
            <a:ext cx="1977453" cy="2636597"/>
          </a:xfrm>
          <a:prstGeom prst="rect">
            <a:avLst/>
          </a:prstGeom>
          <a:noFill/>
          <a:ln>
            <a:noFill/>
          </a:ln>
        </p:spPr>
      </p:pic>
      <p:pic>
        <p:nvPicPr>
          <p:cNvPr id="349" name="Google Shape;349;p47"/>
          <p:cNvPicPr preferRelativeResize="0"/>
          <p:nvPr/>
        </p:nvPicPr>
        <p:blipFill>
          <a:blip r:embed="rId5">
            <a:alphaModFix/>
          </a:blip>
          <a:stretch>
            <a:fillRect/>
          </a:stretch>
        </p:blipFill>
        <p:spPr>
          <a:xfrm>
            <a:off x="147996" y="5621299"/>
            <a:ext cx="1187175" cy="1098699"/>
          </a:xfrm>
          <a:prstGeom prst="rect">
            <a:avLst/>
          </a:prstGeom>
          <a:noFill/>
          <a:ln>
            <a:noFill/>
          </a:ln>
        </p:spPr>
      </p:pic>
      <p:pic>
        <p:nvPicPr>
          <p:cNvPr id="350" name="Google Shape;350;p47"/>
          <p:cNvPicPr preferRelativeResize="0"/>
          <p:nvPr/>
        </p:nvPicPr>
        <p:blipFill>
          <a:blip r:embed="rId6">
            <a:alphaModFix/>
          </a:blip>
          <a:stretch>
            <a:fillRect/>
          </a:stretch>
        </p:blipFill>
        <p:spPr>
          <a:xfrm>
            <a:off x="1487571" y="5650225"/>
            <a:ext cx="1791859" cy="1055375"/>
          </a:xfrm>
          <a:prstGeom prst="rect">
            <a:avLst/>
          </a:prstGeom>
          <a:noFill/>
          <a:ln>
            <a:noFill/>
          </a:ln>
        </p:spPr>
      </p:pic>
      <p:pic>
        <p:nvPicPr>
          <p:cNvPr id="351" name="Google Shape;351;p47"/>
          <p:cNvPicPr preferRelativeResize="0"/>
          <p:nvPr/>
        </p:nvPicPr>
        <p:blipFill>
          <a:blip r:embed="rId7">
            <a:alphaModFix/>
          </a:blip>
          <a:stretch>
            <a:fillRect/>
          </a:stretch>
        </p:blipFill>
        <p:spPr>
          <a:xfrm>
            <a:off x="3383950" y="5673562"/>
            <a:ext cx="2830625" cy="9941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8"/>
          <p:cNvSpPr txBox="1"/>
          <p:nvPr>
            <p:ph type="title"/>
          </p:nvPr>
        </p:nvSpPr>
        <p:spPr>
          <a:xfrm>
            <a:off x="457200" y="6241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0" lang="en-US" u="sng">
                <a:solidFill>
                  <a:schemeClr val="hlink"/>
                </a:solidFill>
                <a:hlinkClick r:id="rId3"/>
              </a:rPr>
              <a:t>https://farmlaw.ces.ncsu.edu/</a:t>
            </a:r>
            <a:endParaRPr/>
          </a:p>
        </p:txBody>
      </p:sp>
      <p:pic>
        <p:nvPicPr>
          <p:cNvPr id="357" name="Google Shape;357;p48"/>
          <p:cNvPicPr preferRelativeResize="0"/>
          <p:nvPr/>
        </p:nvPicPr>
        <p:blipFill>
          <a:blip r:embed="rId4">
            <a:alphaModFix/>
          </a:blip>
          <a:stretch>
            <a:fillRect/>
          </a:stretch>
        </p:blipFill>
        <p:spPr>
          <a:xfrm>
            <a:off x="314112" y="1592575"/>
            <a:ext cx="4726275" cy="3379199"/>
          </a:xfrm>
          <a:prstGeom prst="rect">
            <a:avLst/>
          </a:prstGeom>
          <a:noFill/>
          <a:ln>
            <a:noFill/>
          </a:ln>
        </p:spPr>
      </p:pic>
      <p:pic>
        <p:nvPicPr>
          <p:cNvPr id="358" name="Google Shape;358;p48"/>
          <p:cNvPicPr preferRelativeResize="0"/>
          <p:nvPr/>
        </p:nvPicPr>
        <p:blipFill>
          <a:blip r:embed="rId5">
            <a:alphaModFix/>
          </a:blip>
          <a:stretch>
            <a:fillRect/>
          </a:stretch>
        </p:blipFill>
        <p:spPr>
          <a:xfrm>
            <a:off x="5183475" y="1592575"/>
            <a:ext cx="3423651" cy="4482292"/>
          </a:xfrm>
          <a:prstGeom prst="rect">
            <a:avLst/>
          </a:prstGeom>
          <a:noFill/>
          <a:ln>
            <a:noFill/>
          </a:ln>
        </p:spPr>
      </p:pic>
      <p:sp>
        <p:nvSpPr>
          <p:cNvPr id="359" name="Google Shape;359;p48"/>
          <p:cNvSpPr txBox="1"/>
          <p:nvPr/>
        </p:nvSpPr>
        <p:spPr>
          <a:xfrm>
            <a:off x="699588" y="5208425"/>
            <a:ext cx="405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6"/>
              </a:rPr>
              <a:t>Landowner Liability Webinar (on demand)</a:t>
            </a:r>
            <a:endParaRPr/>
          </a:p>
          <a:p>
            <a:pPr indent="0" lvl="0" marL="0" rtl="0" algn="l">
              <a:spcBef>
                <a:spcPts val="0"/>
              </a:spcBef>
              <a:spcAft>
                <a:spcPts val="0"/>
              </a:spcAft>
              <a:buNone/>
            </a:pPr>
            <a:r>
              <a:rPr lang="en-US"/>
              <a:t>(sponsored by NC Tree Farm Association)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9"/>
          <p:cNvSpPr txBox="1"/>
          <p:nvPr>
            <p:ph type="title"/>
          </p:nvPr>
        </p:nvSpPr>
        <p:spPr>
          <a:xfrm>
            <a:off x="457200" y="7876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Only Three Ways to Dispose of Property</a:t>
            </a:r>
            <a:endParaRPr/>
          </a:p>
        </p:txBody>
      </p:sp>
      <p:sp>
        <p:nvSpPr>
          <p:cNvPr id="365" name="Google Shape;365;p49"/>
          <p:cNvSpPr txBox="1"/>
          <p:nvPr>
            <p:ph idx="1" type="body"/>
          </p:nvPr>
        </p:nvSpPr>
        <p:spPr>
          <a:xfrm>
            <a:off x="457200" y="2031200"/>
            <a:ext cx="8229600" cy="4223700"/>
          </a:xfrm>
          <a:prstGeom prst="rect">
            <a:avLst/>
          </a:prstGeom>
          <a:noFill/>
          <a:ln>
            <a:noFill/>
          </a:ln>
        </p:spPr>
        <p:txBody>
          <a:bodyPr anchorCtr="0" anchor="t" bIns="45700" lIns="91425" spcFirstLastPara="1" rIns="91425" wrap="square" tIns="45700">
            <a:normAutofit fontScale="77500" lnSpcReduction="20000"/>
          </a:bodyPr>
          <a:lstStyle/>
          <a:p>
            <a:pPr indent="-320040" lvl="0" marL="342900" rtl="0" algn="l">
              <a:spcBef>
                <a:spcPts val="0"/>
              </a:spcBef>
              <a:spcAft>
                <a:spcPts val="0"/>
              </a:spcAft>
              <a:buClr>
                <a:schemeClr val="dk1"/>
              </a:buClr>
              <a:buSzPct val="100000"/>
              <a:buChar char="•"/>
            </a:pPr>
            <a:r>
              <a:rPr b="1" lang="en-US"/>
              <a:t>Sale</a:t>
            </a:r>
            <a:endParaRPr/>
          </a:p>
          <a:p>
            <a:pPr indent="-262890" lvl="1" marL="742950" rtl="0" algn="l">
              <a:spcBef>
                <a:spcPts val="444"/>
              </a:spcBef>
              <a:spcAft>
                <a:spcPts val="0"/>
              </a:spcAft>
              <a:buClr>
                <a:schemeClr val="dk1"/>
              </a:buClr>
              <a:buSzPct val="100000"/>
              <a:buChar char="–"/>
            </a:pPr>
            <a:r>
              <a:rPr lang="en-US"/>
              <a:t>Completely relinquish rights in property, receive fair market value in cash or equivalent (aka consideration)</a:t>
            </a:r>
            <a:endParaRPr/>
          </a:p>
          <a:p>
            <a:pPr indent="-262890" lvl="1" marL="742950" rtl="0" algn="l">
              <a:spcBef>
                <a:spcPts val="444"/>
              </a:spcBef>
              <a:spcAft>
                <a:spcPts val="0"/>
              </a:spcAft>
              <a:buClr>
                <a:schemeClr val="dk1"/>
              </a:buClr>
              <a:buSzPct val="100000"/>
              <a:buChar char="–"/>
            </a:pPr>
            <a:r>
              <a:rPr lang="en-US"/>
              <a:t>May reserve rights (timber, an easement, etc.)</a:t>
            </a:r>
            <a:endParaRPr/>
          </a:p>
          <a:p>
            <a:pPr indent="-262890" lvl="1" marL="742950" rtl="0" algn="l">
              <a:spcBef>
                <a:spcPts val="444"/>
              </a:spcBef>
              <a:spcAft>
                <a:spcPts val="0"/>
              </a:spcAft>
              <a:buClr>
                <a:schemeClr val="dk1"/>
              </a:buClr>
              <a:buSzPct val="100000"/>
              <a:buChar char="–"/>
            </a:pPr>
            <a:r>
              <a:rPr lang="en-US"/>
              <a:t>Tax consequence:  capital gains on sale income (if held for more than one year)</a:t>
            </a:r>
            <a:endParaRPr/>
          </a:p>
          <a:p>
            <a:pPr indent="-320040" lvl="0" marL="342900" rtl="0" algn="l">
              <a:spcBef>
                <a:spcPts val="444"/>
              </a:spcBef>
              <a:spcAft>
                <a:spcPts val="0"/>
              </a:spcAft>
              <a:buClr>
                <a:schemeClr val="dk1"/>
              </a:buClr>
              <a:buSzPct val="100000"/>
              <a:buChar char="•"/>
            </a:pPr>
            <a:r>
              <a:rPr b="1" lang="en-US"/>
              <a:t>Gift</a:t>
            </a:r>
            <a:endParaRPr/>
          </a:p>
          <a:p>
            <a:pPr indent="-262890" lvl="1" marL="742950" rtl="0" algn="l">
              <a:spcBef>
                <a:spcPts val="444"/>
              </a:spcBef>
              <a:spcAft>
                <a:spcPts val="0"/>
              </a:spcAft>
              <a:buClr>
                <a:schemeClr val="dk1"/>
              </a:buClr>
              <a:buSzPct val="100000"/>
              <a:buChar char="–"/>
            </a:pPr>
            <a:r>
              <a:rPr lang="en-US"/>
              <a:t>Completely relinquish rights in the property, nothing in return</a:t>
            </a:r>
            <a:endParaRPr/>
          </a:p>
          <a:p>
            <a:pPr indent="-262890" lvl="1" marL="742950" rtl="0" algn="l">
              <a:spcBef>
                <a:spcPts val="444"/>
              </a:spcBef>
              <a:spcAft>
                <a:spcPts val="0"/>
              </a:spcAft>
              <a:buClr>
                <a:schemeClr val="dk1"/>
              </a:buClr>
              <a:buSzPct val="100000"/>
              <a:buChar char="–"/>
            </a:pPr>
            <a:r>
              <a:rPr lang="en-US"/>
              <a:t>File gift tax return for gifts over $16,000/donee/year</a:t>
            </a:r>
            <a:endParaRPr/>
          </a:p>
          <a:p>
            <a:pPr indent="-262890" lvl="1" marL="742950" rtl="0" algn="l">
              <a:spcBef>
                <a:spcPts val="444"/>
              </a:spcBef>
              <a:spcAft>
                <a:spcPts val="0"/>
              </a:spcAft>
              <a:buClr>
                <a:schemeClr val="dk1"/>
              </a:buClr>
              <a:buSzPct val="100000"/>
              <a:buChar char="–"/>
            </a:pPr>
            <a:r>
              <a:rPr lang="en-US"/>
              <a:t>Tax Consequence:  Carry-over basis</a:t>
            </a:r>
            <a:endParaRPr/>
          </a:p>
          <a:p>
            <a:pPr indent="-320040" lvl="0" marL="342900" rtl="0" algn="l">
              <a:spcBef>
                <a:spcPts val="444"/>
              </a:spcBef>
              <a:spcAft>
                <a:spcPts val="0"/>
              </a:spcAft>
              <a:buClr>
                <a:schemeClr val="dk1"/>
              </a:buClr>
              <a:buSzPct val="100000"/>
              <a:buChar char="•"/>
            </a:pPr>
            <a:r>
              <a:rPr b="1" lang="en-US"/>
              <a:t>Death</a:t>
            </a:r>
            <a:endParaRPr/>
          </a:p>
          <a:p>
            <a:pPr indent="-262890" lvl="1" marL="742950" rtl="0" algn="l">
              <a:spcBef>
                <a:spcPts val="444"/>
              </a:spcBef>
              <a:spcAft>
                <a:spcPts val="0"/>
              </a:spcAft>
              <a:buClr>
                <a:schemeClr val="dk1"/>
              </a:buClr>
              <a:buSzPct val="100000"/>
              <a:buChar char="–"/>
            </a:pPr>
            <a:r>
              <a:rPr lang="en-US"/>
              <a:t>Property interests pass to heirs at law, or devisees in will</a:t>
            </a:r>
            <a:endParaRPr/>
          </a:p>
          <a:p>
            <a:pPr indent="-262890" lvl="1" marL="742950" rtl="0" algn="l">
              <a:spcBef>
                <a:spcPts val="444"/>
              </a:spcBef>
              <a:spcAft>
                <a:spcPts val="0"/>
              </a:spcAft>
              <a:buClr>
                <a:schemeClr val="dk1"/>
              </a:buClr>
              <a:buSzPct val="100000"/>
              <a:buChar char="–"/>
            </a:pPr>
            <a:r>
              <a:rPr lang="en-US"/>
              <a:t>Tax Consequence</a:t>
            </a:r>
            <a:endParaRPr/>
          </a:p>
          <a:p>
            <a:pPr indent="-211455" lvl="2" marL="1143000" rtl="0" algn="l">
              <a:spcBef>
                <a:spcPts val="333"/>
              </a:spcBef>
              <a:spcAft>
                <a:spcPts val="0"/>
              </a:spcAft>
              <a:buClr>
                <a:schemeClr val="dk1"/>
              </a:buClr>
              <a:buSzPct val="100000"/>
              <a:buChar char="•"/>
            </a:pPr>
            <a:r>
              <a:rPr lang="en-US"/>
              <a:t>Subject to federal estate tax</a:t>
            </a:r>
            <a:endParaRPr/>
          </a:p>
          <a:p>
            <a:pPr indent="-211455" lvl="2" marL="1143000" rtl="0" algn="l">
              <a:spcBef>
                <a:spcPts val="333"/>
              </a:spcBef>
              <a:spcAft>
                <a:spcPts val="0"/>
              </a:spcAft>
              <a:buClr>
                <a:schemeClr val="dk1"/>
              </a:buClr>
              <a:buSzPct val="100000"/>
              <a:buChar char="•"/>
            </a:pPr>
            <a:r>
              <a:rPr lang="en-US"/>
              <a:t>Property exempted up to $12.06 million per person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0"/>
          <p:cNvSpPr txBox="1"/>
          <p:nvPr>
            <p:ph type="title"/>
          </p:nvPr>
        </p:nvSpPr>
        <p:spPr>
          <a:xfrm>
            <a:off x="457200" y="6650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Conservation Easements and Land Transfer</a:t>
            </a:r>
            <a:endParaRPr/>
          </a:p>
        </p:txBody>
      </p:sp>
      <p:sp>
        <p:nvSpPr>
          <p:cNvPr id="372" name="Google Shape;372;p50"/>
          <p:cNvSpPr txBox="1"/>
          <p:nvPr>
            <p:ph idx="1" type="body"/>
          </p:nvPr>
        </p:nvSpPr>
        <p:spPr>
          <a:xfrm>
            <a:off x="457200" y="2010750"/>
            <a:ext cx="8229600" cy="4653000"/>
          </a:xfrm>
          <a:prstGeom prst="rect">
            <a:avLst/>
          </a:prstGeom>
        </p:spPr>
        <p:txBody>
          <a:bodyPr anchorCtr="0" anchor="t" bIns="45700" lIns="91425" spcFirstLastPara="1" rIns="91425" wrap="square" tIns="45700">
            <a:normAutofit lnSpcReduction="10000"/>
          </a:bodyPr>
          <a:lstStyle/>
          <a:p>
            <a:pPr indent="-342900" lvl="0" marL="457200" rtl="0" algn="l">
              <a:spcBef>
                <a:spcPts val="360"/>
              </a:spcBef>
              <a:spcAft>
                <a:spcPts val="0"/>
              </a:spcAft>
              <a:buSzPts val="1800"/>
              <a:buChar char="•"/>
            </a:pPr>
            <a:r>
              <a:rPr lang="en-US"/>
              <a:t>Landowner should try and avoid creating co-tenancy in inherited property</a:t>
            </a:r>
            <a:endParaRPr/>
          </a:p>
          <a:p>
            <a:pPr indent="-342900" lvl="1" marL="914400" rtl="0" algn="l">
              <a:spcBef>
                <a:spcPts val="0"/>
              </a:spcBef>
              <a:spcAft>
                <a:spcPts val="0"/>
              </a:spcAft>
              <a:buSzPts val="1800"/>
              <a:buChar char="–"/>
            </a:pPr>
            <a:r>
              <a:rPr lang="en-US"/>
              <a:t>land is often sold by ‘heirs’ or an agreed subdivision is reached</a:t>
            </a:r>
            <a:endParaRPr/>
          </a:p>
          <a:p>
            <a:pPr indent="-342900" lvl="1" marL="914400" rtl="0" algn="l">
              <a:spcBef>
                <a:spcPts val="0"/>
              </a:spcBef>
              <a:spcAft>
                <a:spcPts val="0"/>
              </a:spcAft>
              <a:buSzPts val="1800"/>
              <a:buChar char="–"/>
            </a:pPr>
            <a:r>
              <a:rPr lang="en-US"/>
              <a:t>‘heirs’ struggle to agree on subdivision</a:t>
            </a:r>
            <a:endParaRPr/>
          </a:p>
          <a:p>
            <a:pPr indent="0" lvl="0" marL="0" rtl="0" algn="l">
              <a:spcBef>
                <a:spcPts val="360"/>
              </a:spcBef>
              <a:spcAft>
                <a:spcPts val="0"/>
              </a:spcAft>
              <a:buNone/>
            </a:pPr>
            <a:r>
              <a:t/>
            </a:r>
            <a:endParaRPr/>
          </a:p>
          <a:p>
            <a:pPr indent="-342900" lvl="0" marL="457200" rtl="0" algn="l">
              <a:spcBef>
                <a:spcPts val="360"/>
              </a:spcBef>
              <a:spcAft>
                <a:spcPts val="0"/>
              </a:spcAft>
              <a:buSzPts val="1800"/>
              <a:buChar char="•"/>
            </a:pPr>
            <a:r>
              <a:rPr lang="en-US"/>
              <a:t>A conservation easement </a:t>
            </a:r>
            <a:r>
              <a:rPr i="1" lang="en-US"/>
              <a:t>may</a:t>
            </a:r>
            <a:r>
              <a:rPr lang="en-US"/>
              <a:t> be subdivided, but there are permissions and restrictions (reviewed in Part III)</a:t>
            </a:r>
            <a:endParaRPr/>
          </a:p>
          <a:p>
            <a:pPr indent="0" lvl="0" marL="0" rtl="0" algn="l">
              <a:spcBef>
                <a:spcPts val="360"/>
              </a:spcBef>
              <a:spcAft>
                <a:spcPts val="0"/>
              </a:spcAft>
              <a:buNone/>
            </a:pPr>
            <a:r>
              <a:t/>
            </a:r>
            <a:endParaRPr/>
          </a:p>
          <a:p>
            <a:pPr indent="-342900" lvl="0" marL="457200" rtl="0" algn="l">
              <a:spcBef>
                <a:spcPts val="360"/>
              </a:spcBef>
              <a:spcAft>
                <a:spcPts val="0"/>
              </a:spcAft>
              <a:buSzPts val="1800"/>
              <a:buChar char="•"/>
            </a:pPr>
            <a:r>
              <a:rPr lang="en-US"/>
              <a:t>As best as possible, sync up </a:t>
            </a:r>
            <a:r>
              <a:rPr b="1" lang="en-US"/>
              <a:t>title distribution plan</a:t>
            </a:r>
            <a:r>
              <a:rPr lang="en-US"/>
              <a:t> with </a:t>
            </a:r>
            <a:r>
              <a:rPr b="1" lang="en-US"/>
              <a:t>conservation deed language and baseline options</a:t>
            </a:r>
            <a:r>
              <a:rPr lang="en-US"/>
              <a:t> for parcel subdivision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1"/>
          <p:cNvSpPr/>
          <p:nvPr/>
        </p:nvSpPr>
        <p:spPr>
          <a:xfrm>
            <a:off x="6680750" y="4936013"/>
            <a:ext cx="1493100" cy="738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51"/>
          <p:cNvSpPr txBox="1"/>
          <p:nvPr>
            <p:ph type="title"/>
          </p:nvPr>
        </p:nvSpPr>
        <p:spPr>
          <a:xfrm>
            <a:off x="457200" y="3518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Estate Tax History</a:t>
            </a:r>
            <a:endParaRPr/>
          </a:p>
        </p:txBody>
      </p:sp>
      <p:sp>
        <p:nvSpPr>
          <p:cNvPr id="380" name="Google Shape;380;p51"/>
          <p:cNvSpPr/>
          <p:nvPr/>
        </p:nvSpPr>
        <p:spPr>
          <a:xfrm>
            <a:off x="281650" y="3529750"/>
            <a:ext cx="8646300" cy="9087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1"/>
          <p:cNvSpPr/>
          <p:nvPr/>
        </p:nvSpPr>
        <p:spPr>
          <a:xfrm flipH="1">
            <a:off x="281725" y="1694875"/>
            <a:ext cx="8133300" cy="8448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700 BCE —-- Medieval Taxes -------- 1797, 1862, 1916, 1924, 1932, 1948 —--------------------- </a:t>
            </a:r>
            <a:endParaRPr/>
          </a:p>
        </p:txBody>
      </p:sp>
      <p:sp>
        <p:nvSpPr>
          <p:cNvPr id="382" name="Google Shape;382;p51"/>
          <p:cNvSpPr txBox="1"/>
          <p:nvPr/>
        </p:nvSpPr>
        <p:spPr>
          <a:xfrm>
            <a:off x="408475" y="37840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2001</a:t>
            </a:r>
            <a:endParaRPr/>
          </a:p>
        </p:txBody>
      </p:sp>
      <p:sp>
        <p:nvSpPr>
          <p:cNvPr id="383" name="Google Shape;383;p51"/>
          <p:cNvSpPr txBox="1"/>
          <p:nvPr/>
        </p:nvSpPr>
        <p:spPr>
          <a:xfrm>
            <a:off x="925250" y="3784000"/>
            <a:ext cx="128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2002-2003</a:t>
            </a:r>
            <a:endParaRPr/>
          </a:p>
        </p:txBody>
      </p:sp>
      <p:sp>
        <p:nvSpPr>
          <p:cNvPr id="384" name="Google Shape;384;p51"/>
          <p:cNvSpPr txBox="1"/>
          <p:nvPr/>
        </p:nvSpPr>
        <p:spPr>
          <a:xfrm>
            <a:off x="5221663" y="3784000"/>
            <a:ext cx="816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2010</a:t>
            </a:r>
            <a:endParaRPr/>
          </a:p>
        </p:txBody>
      </p:sp>
      <p:sp>
        <p:nvSpPr>
          <p:cNvPr id="385" name="Google Shape;385;p51"/>
          <p:cNvSpPr txBox="1"/>
          <p:nvPr/>
        </p:nvSpPr>
        <p:spPr>
          <a:xfrm>
            <a:off x="4480975" y="3784000"/>
            <a:ext cx="816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2009</a:t>
            </a:r>
            <a:endParaRPr/>
          </a:p>
        </p:txBody>
      </p:sp>
      <p:sp>
        <p:nvSpPr>
          <p:cNvPr id="386" name="Google Shape;386;p51"/>
          <p:cNvSpPr txBox="1"/>
          <p:nvPr/>
        </p:nvSpPr>
        <p:spPr>
          <a:xfrm>
            <a:off x="2064250" y="3784000"/>
            <a:ext cx="137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2004-2005</a:t>
            </a:r>
            <a:endParaRPr/>
          </a:p>
        </p:txBody>
      </p:sp>
      <p:sp>
        <p:nvSpPr>
          <p:cNvPr id="387" name="Google Shape;387;p51"/>
          <p:cNvSpPr txBox="1"/>
          <p:nvPr/>
        </p:nvSpPr>
        <p:spPr>
          <a:xfrm>
            <a:off x="5946925" y="3784000"/>
            <a:ext cx="816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2011</a:t>
            </a:r>
            <a:endParaRPr/>
          </a:p>
        </p:txBody>
      </p:sp>
      <p:sp>
        <p:nvSpPr>
          <p:cNvPr id="388" name="Google Shape;388;p51"/>
          <p:cNvSpPr txBox="1"/>
          <p:nvPr/>
        </p:nvSpPr>
        <p:spPr>
          <a:xfrm>
            <a:off x="6846225" y="3784000"/>
            <a:ext cx="128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2012 - 2017</a:t>
            </a:r>
            <a:endParaRPr/>
          </a:p>
        </p:txBody>
      </p:sp>
      <p:sp>
        <p:nvSpPr>
          <p:cNvPr id="389" name="Google Shape;389;p51"/>
          <p:cNvSpPr txBox="1"/>
          <p:nvPr/>
        </p:nvSpPr>
        <p:spPr>
          <a:xfrm>
            <a:off x="94900"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$675,000</a:t>
            </a:r>
            <a:endParaRPr/>
          </a:p>
        </p:txBody>
      </p:sp>
      <p:sp>
        <p:nvSpPr>
          <p:cNvPr id="390" name="Google Shape;390;p51"/>
          <p:cNvSpPr txBox="1"/>
          <p:nvPr/>
        </p:nvSpPr>
        <p:spPr>
          <a:xfrm>
            <a:off x="2161975"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$1,500,000</a:t>
            </a:r>
            <a:endParaRPr/>
          </a:p>
        </p:txBody>
      </p:sp>
      <p:sp>
        <p:nvSpPr>
          <p:cNvPr id="391" name="Google Shape;391;p51"/>
          <p:cNvSpPr txBox="1"/>
          <p:nvPr/>
        </p:nvSpPr>
        <p:spPr>
          <a:xfrm>
            <a:off x="1042075"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$1,000,000</a:t>
            </a:r>
            <a:endParaRPr/>
          </a:p>
        </p:txBody>
      </p:sp>
      <p:sp>
        <p:nvSpPr>
          <p:cNvPr id="392" name="Google Shape;392;p51"/>
          <p:cNvSpPr txBox="1"/>
          <p:nvPr/>
        </p:nvSpPr>
        <p:spPr>
          <a:xfrm>
            <a:off x="3284875"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$2,000,000</a:t>
            </a:r>
            <a:endParaRPr/>
          </a:p>
        </p:txBody>
      </p:sp>
      <p:sp>
        <p:nvSpPr>
          <p:cNvPr id="393" name="Google Shape;393;p51"/>
          <p:cNvSpPr txBox="1"/>
          <p:nvPr/>
        </p:nvSpPr>
        <p:spPr>
          <a:xfrm>
            <a:off x="4323675"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$3,500,000</a:t>
            </a:r>
            <a:endParaRPr/>
          </a:p>
        </p:txBody>
      </p:sp>
      <p:sp>
        <p:nvSpPr>
          <p:cNvPr id="394" name="Google Shape;394;p51"/>
          <p:cNvSpPr txBox="1"/>
          <p:nvPr/>
        </p:nvSpPr>
        <p:spPr>
          <a:xfrm>
            <a:off x="3158575" y="3784000"/>
            <a:ext cx="137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2006-2008</a:t>
            </a:r>
            <a:endParaRPr/>
          </a:p>
        </p:txBody>
      </p:sp>
      <p:sp>
        <p:nvSpPr>
          <p:cNvPr id="395" name="Google Shape;395;p51"/>
          <p:cNvSpPr txBox="1"/>
          <p:nvPr/>
        </p:nvSpPr>
        <p:spPr>
          <a:xfrm>
            <a:off x="5313322" y="4249525"/>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$0</a:t>
            </a:r>
            <a:endParaRPr/>
          </a:p>
        </p:txBody>
      </p:sp>
      <p:sp>
        <p:nvSpPr>
          <p:cNvPr id="396" name="Google Shape;396;p51"/>
          <p:cNvSpPr txBox="1"/>
          <p:nvPr/>
        </p:nvSpPr>
        <p:spPr>
          <a:xfrm>
            <a:off x="5795425" y="42495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a:t>
            </a:r>
            <a:r>
              <a:rPr lang="en-US" strike="sngStrike">
                <a:solidFill>
                  <a:srgbClr val="9E9E9E"/>
                </a:solidFill>
              </a:rPr>
              <a:t>1,000,000</a:t>
            </a:r>
            <a:endParaRPr strike="sngStrike">
              <a:solidFill>
                <a:srgbClr val="9E9E9E"/>
              </a:solidFill>
            </a:endParaRPr>
          </a:p>
        </p:txBody>
      </p:sp>
      <p:sp>
        <p:nvSpPr>
          <p:cNvPr id="397" name="Google Shape;397;p51"/>
          <p:cNvSpPr txBox="1"/>
          <p:nvPr/>
        </p:nvSpPr>
        <p:spPr>
          <a:xfrm>
            <a:off x="5669125" y="4497325"/>
            <a:ext cx="137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a:t>
            </a:r>
            <a:r>
              <a:rPr lang="en-US">
                <a:solidFill>
                  <a:schemeClr val="dk1"/>
                </a:solidFill>
              </a:rPr>
              <a:t>5,000,000</a:t>
            </a:r>
            <a:endParaRPr>
              <a:solidFill>
                <a:schemeClr val="dk1"/>
              </a:solidFill>
            </a:endParaRPr>
          </a:p>
        </p:txBody>
      </p:sp>
      <p:sp>
        <p:nvSpPr>
          <p:cNvPr id="398" name="Google Shape;398;p51"/>
          <p:cNvSpPr txBox="1"/>
          <p:nvPr/>
        </p:nvSpPr>
        <p:spPr>
          <a:xfrm>
            <a:off x="6828875" y="5105363"/>
            <a:ext cx="128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t>TCJA sunset</a:t>
            </a:r>
            <a:endParaRPr b="1"/>
          </a:p>
        </p:txBody>
      </p:sp>
      <p:sp>
        <p:nvSpPr>
          <p:cNvPr id="399" name="Google Shape;399;p51"/>
          <p:cNvSpPr txBox="1"/>
          <p:nvPr/>
        </p:nvSpPr>
        <p:spPr>
          <a:xfrm>
            <a:off x="6362625" y="4249525"/>
            <a:ext cx="2251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a:t>
            </a:r>
            <a:r>
              <a:rPr lang="en-US">
                <a:solidFill>
                  <a:schemeClr val="dk1"/>
                </a:solidFill>
              </a:rPr>
              <a:t>5.12M - 5.49M</a:t>
            </a:r>
            <a:endParaRPr>
              <a:solidFill>
                <a:schemeClr val="dk1"/>
              </a:solidFill>
            </a:endParaRPr>
          </a:p>
        </p:txBody>
      </p:sp>
      <p:sp>
        <p:nvSpPr>
          <p:cNvPr id="400" name="Google Shape;400;p51"/>
          <p:cNvSpPr txBox="1"/>
          <p:nvPr/>
        </p:nvSpPr>
        <p:spPr>
          <a:xfrm>
            <a:off x="5870725" y="2907150"/>
            <a:ext cx="2467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rgbClr val="666666"/>
                </a:solidFill>
                <a:highlight>
                  <a:schemeClr val="lt1"/>
                </a:highlight>
              </a:rPr>
              <a:t>Tax Relief, Unemployment Insurance Reauthorization, and Job Creation Act of 2010</a:t>
            </a:r>
            <a:endParaRPr b="1">
              <a:highlight>
                <a:schemeClr val="lt1"/>
              </a:highlight>
            </a:endParaRPr>
          </a:p>
        </p:txBody>
      </p:sp>
      <p:sp>
        <p:nvSpPr>
          <p:cNvPr id="401" name="Google Shape;401;p51"/>
          <p:cNvSpPr txBox="1"/>
          <p:nvPr/>
        </p:nvSpPr>
        <p:spPr>
          <a:xfrm>
            <a:off x="886025" y="3033551"/>
            <a:ext cx="4978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rgbClr val="666666"/>
                </a:solidFill>
                <a:highlight>
                  <a:schemeClr val="lt1"/>
                </a:highlight>
              </a:rPr>
              <a:t>Tax Relief, Unemployment Insurance Reauthorization, and Job Creation Act of 2010</a:t>
            </a:r>
            <a:endParaRPr b="1">
              <a:highlight>
                <a:schemeClr val="lt1"/>
              </a:highlight>
            </a:endParaRPr>
          </a:p>
          <a:p>
            <a:pPr indent="0" lvl="0" marL="0" rtl="0" algn="l">
              <a:spcBef>
                <a:spcPts val="0"/>
              </a:spcBef>
              <a:spcAft>
                <a:spcPts val="0"/>
              </a:spcAft>
              <a:buNone/>
            </a:pPr>
            <a:r>
              <a:t/>
            </a:r>
            <a:endParaRPr b="1" sz="1200">
              <a:solidFill>
                <a:srgbClr val="666666"/>
              </a:solidFill>
              <a:highlight>
                <a:schemeClr val="lt1"/>
              </a:highlight>
            </a:endParaRPr>
          </a:p>
        </p:txBody>
      </p:sp>
      <p:cxnSp>
        <p:nvCxnSpPr>
          <p:cNvPr id="402" name="Google Shape;402;p51"/>
          <p:cNvCxnSpPr/>
          <p:nvPr/>
        </p:nvCxnSpPr>
        <p:spPr>
          <a:xfrm>
            <a:off x="1016425" y="3605950"/>
            <a:ext cx="0" cy="253500"/>
          </a:xfrm>
          <a:prstGeom prst="straightConnector1">
            <a:avLst/>
          </a:prstGeom>
          <a:noFill/>
          <a:ln cap="flat" cmpd="sng" w="9525">
            <a:solidFill>
              <a:schemeClr val="dk2"/>
            </a:solidFill>
            <a:prstDash val="solid"/>
            <a:round/>
            <a:headEnd len="med" w="med" type="none"/>
            <a:tailEnd len="med" w="med" type="none"/>
          </a:ln>
        </p:spPr>
      </p:cxnSp>
      <p:cxnSp>
        <p:nvCxnSpPr>
          <p:cNvPr id="403" name="Google Shape;403;p51"/>
          <p:cNvCxnSpPr/>
          <p:nvPr/>
        </p:nvCxnSpPr>
        <p:spPr>
          <a:xfrm>
            <a:off x="6023125" y="3605938"/>
            <a:ext cx="0" cy="253500"/>
          </a:xfrm>
          <a:prstGeom prst="straightConnector1">
            <a:avLst/>
          </a:prstGeom>
          <a:noFill/>
          <a:ln cap="flat" cmpd="sng" w="9525">
            <a:solidFill>
              <a:schemeClr val="dk2"/>
            </a:solidFill>
            <a:prstDash val="solid"/>
            <a:round/>
            <a:headEnd len="med" w="med" type="none"/>
            <a:tailEnd len="med" w="med" type="none"/>
          </a:ln>
        </p:spPr>
      </p:cxnSp>
      <p:sp>
        <p:nvSpPr>
          <p:cNvPr id="404" name="Google Shape;404;p51"/>
          <p:cNvSpPr/>
          <p:nvPr/>
        </p:nvSpPr>
        <p:spPr>
          <a:xfrm>
            <a:off x="281650" y="5459150"/>
            <a:ext cx="8702700" cy="9087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a:p>
        </p:txBody>
      </p:sp>
      <p:sp>
        <p:nvSpPr>
          <p:cNvPr id="405" name="Google Shape;405;p51"/>
          <p:cNvSpPr txBox="1"/>
          <p:nvPr/>
        </p:nvSpPr>
        <p:spPr>
          <a:xfrm>
            <a:off x="7781425" y="1903475"/>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2000</a:t>
            </a:r>
            <a:endParaRPr/>
          </a:p>
        </p:txBody>
      </p:sp>
      <p:sp>
        <p:nvSpPr>
          <p:cNvPr id="406" name="Google Shape;406;p51"/>
          <p:cNvSpPr txBox="1"/>
          <p:nvPr/>
        </p:nvSpPr>
        <p:spPr>
          <a:xfrm>
            <a:off x="255025" y="5076300"/>
            <a:ext cx="269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Tax Cuts and Jobs Act (TCJA)</a:t>
            </a:r>
            <a:endParaRPr/>
          </a:p>
        </p:txBody>
      </p:sp>
      <p:sp>
        <p:nvSpPr>
          <p:cNvPr id="407" name="Google Shape;407;p51"/>
          <p:cNvSpPr txBox="1"/>
          <p:nvPr/>
        </p:nvSpPr>
        <p:spPr>
          <a:xfrm>
            <a:off x="388500"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2018</a:t>
            </a:r>
            <a:endParaRPr/>
          </a:p>
        </p:txBody>
      </p:sp>
      <p:sp>
        <p:nvSpPr>
          <p:cNvPr id="408" name="Google Shape;408;p51"/>
          <p:cNvSpPr txBox="1"/>
          <p:nvPr/>
        </p:nvSpPr>
        <p:spPr>
          <a:xfrm>
            <a:off x="1174500"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2019</a:t>
            </a:r>
            <a:endParaRPr/>
          </a:p>
        </p:txBody>
      </p:sp>
      <p:sp>
        <p:nvSpPr>
          <p:cNvPr id="409" name="Google Shape;409;p51"/>
          <p:cNvSpPr txBox="1"/>
          <p:nvPr/>
        </p:nvSpPr>
        <p:spPr>
          <a:xfrm>
            <a:off x="1960500"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2020</a:t>
            </a:r>
            <a:endParaRPr/>
          </a:p>
        </p:txBody>
      </p:sp>
      <p:sp>
        <p:nvSpPr>
          <p:cNvPr id="410" name="Google Shape;410;p51"/>
          <p:cNvSpPr txBox="1"/>
          <p:nvPr/>
        </p:nvSpPr>
        <p:spPr>
          <a:xfrm>
            <a:off x="2738500"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2021</a:t>
            </a:r>
            <a:endParaRPr/>
          </a:p>
        </p:txBody>
      </p:sp>
      <p:sp>
        <p:nvSpPr>
          <p:cNvPr id="411" name="Google Shape;411;p51"/>
          <p:cNvSpPr txBox="1"/>
          <p:nvPr/>
        </p:nvSpPr>
        <p:spPr>
          <a:xfrm>
            <a:off x="3564338"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a:t>2022</a:t>
            </a:r>
            <a:endParaRPr b="1"/>
          </a:p>
        </p:txBody>
      </p:sp>
      <p:sp>
        <p:nvSpPr>
          <p:cNvPr id="412" name="Google Shape;412;p51"/>
          <p:cNvSpPr txBox="1"/>
          <p:nvPr/>
        </p:nvSpPr>
        <p:spPr>
          <a:xfrm>
            <a:off x="4323725"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2023</a:t>
            </a:r>
            <a:endParaRPr/>
          </a:p>
        </p:txBody>
      </p:sp>
      <p:sp>
        <p:nvSpPr>
          <p:cNvPr id="413" name="Google Shape;413;p51"/>
          <p:cNvSpPr txBox="1"/>
          <p:nvPr/>
        </p:nvSpPr>
        <p:spPr>
          <a:xfrm>
            <a:off x="6037925"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2025</a:t>
            </a:r>
            <a:endParaRPr/>
          </a:p>
        </p:txBody>
      </p:sp>
      <p:sp>
        <p:nvSpPr>
          <p:cNvPr id="414" name="Google Shape;414;p51"/>
          <p:cNvSpPr txBox="1"/>
          <p:nvPr/>
        </p:nvSpPr>
        <p:spPr>
          <a:xfrm>
            <a:off x="5168163"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2024</a:t>
            </a:r>
            <a:endParaRPr/>
          </a:p>
        </p:txBody>
      </p:sp>
      <p:sp>
        <p:nvSpPr>
          <p:cNvPr id="415" name="Google Shape;415;p51"/>
          <p:cNvSpPr txBox="1"/>
          <p:nvPr/>
        </p:nvSpPr>
        <p:spPr>
          <a:xfrm>
            <a:off x="6856275"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2026</a:t>
            </a:r>
            <a:endParaRPr/>
          </a:p>
        </p:txBody>
      </p:sp>
      <p:sp>
        <p:nvSpPr>
          <p:cNvPr id="416" name="Google Shape;416;p51"/>
          <p:cNvSpPr txBox="1"/>
          <p:nvPr/>
        </p:nvSpPr>
        <p:spPr>
          <a:xfrm>
            <a:off x="7598425" y="5713400"/>
            <a:ext cx="633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2027</a:t>
            </a:r>
            <a:endParaRPr/>
          </a:p>
        </p:txBody>
      </p:sp>
      <p:cxnSp>
        <p:nvCxnSpPr>
          <p:cNvPr id="417" name="Google Shape;417;p51"/>
          <p:cNvCxnSpPr/>
          <p:nvPr/>
        </p:nvCxnSpPr>
        <p:spPr>
          <a:xfrm>
            <a:off x="357925" y="5428525"/>
            <a:ext cx="0" cy="253500"/>
          </a:xfrm>
          <a:prstGeom prst="straightConnector1">
            <a:avLst/>
          </a:prstGeom>
          <a:noFill/>
          <a:ln cap="flat" cmpd="sng" w="9525">
            <a:solidFill>
              <a:schemeClr val="dk2"/>
            </a:solidFill>
            <a:prstDash val="solid"/>
            <a:round/>
            <a:headEnd len="med" w="med" type="none"/>
            <a:tailEnd len="med" w="med" type="none"/>
          </a:ln>
        </p:spPr>
      </p:cxnSp>
      <p:sp>
        <p:nvSpPr>
          <p:cNvPr id="418" name="Google Shape;418;p51"/>
          <p:cNvSpPr txBox="1"/>
          <p:nvPr/>
        </p:nvSpPr>
        <p:spPr>
          <a:xfrm>
            <a:off x="89125" y="6114350"/>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$11.18M</a:t>
            </a:r>
            <a:endParaRPr/>
          </a:p>
        </p:txBody>
      </p:sp>
      <p:sp>
        <p:nvSpPr>
          <p:cNvPr id="419" name="Google Shape;419;p51"/>
          <p:cNvSpPr txBox="1"/>
          <p:nvPr/>
        </p:nvSpPr>
        <p:spPr>
          <a:xfrm>
            <a:off x="931350" y="6086000"/>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$11.4M</a:t>
            </a:r>
            <a:endParaRPr/>
          </a:p>
        </p:txBody>
      </p:sp>
      <p:sp>
        <p:nvSpPr>
          <p:cNvPr id="420" name="Google Shape;420;p51"/>
          <p:cNvSpPr txBox="1"/>
          <p:nvPr/>
        </p:nvSpPr>
        <p:spPr>
          <a:xfrm>
            <a:off x="1717350" y="6086000"/>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$11.58M</a:t>
            </a:r>
            <a:endParaRPr/>
          </a:p>
        </p:txBody>
      </p:sp>
      <p:sp>
        <p:nvSpPr>
          <p:cNvPr id="421" name="Google Shape;421;p51"/>
          <p:cNvSpPr txBox="1"/>
          <p:nvPr/>
        </p:nvSpPr>
        <p:spPr>
          <a:xfrm>
            <a:off x="2496475" y="6086000"/>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$11.7M</a:t>
            </a:r>
            <a:endParaRPr/>
          </a:p>
        </p:txBody>
      </p:sp>
      <p:sp>
        <p:nvSpPr>
          <p:cNvPr id="422" name="Google Shape;422;p51"/>
          <p:cNvSpPr txBox="1"/>
          <p:nvPr/>
        </p:nvSpPr>
        <p:spPr>
          <a:xfrm>
            <a:off x="3321175" y="6086000"/>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a:t>$12.06M</a:t>
            </a:r>
            <a:endParaRPr b="1"/>
          </a:p>
        </p:txBody>
      </p:sp>
      <p:sp>
        <p:nvSpPr>
          <p:cNvPr id="423" name="Google Shape;423;p51"/>
          <p:cNvSpPr txBox="1"/>
          <p:nvPr/>
        </p:nvSpPr>
        <p:spPr>
          <a:xfrm>
            <a:off x="4145063" y="611992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cxnSp>
        <p:nvCxnSpPr>
          <p:cNvPr id="424" name="Google Shape;424;p51"/>
          <p:cNvCxnSpPr/>
          <p:nvPr/>
        </p:nvCxnSpPr>
        <p:spPr>
          <a:xfrm>
            <a:off x="6981275" y="5459150"/>
            <a:ext cx="0" cy="253500"/>
          </a:xfrm>
          <a:prstGeom prst="straightConnector1">
            <a:avLst/>
          </a:prstGeom>
          <a:noFill/>
          <a:ln cap="flat" cmpd="sng" w="9525">
            <a:solidFill>
              <a:schemeClr val="dk2"/>
            </a:solidFill>
            <a:prstDash val="solid"/>
            <a:round/>
            <a:headEnd len="med" w="med" type="none"/>
            <a:tailEnd len="med" w="med" type="none"/>
          </a:ln>
        </p:spPr>
      </p:cxnSp>
      <p:sp>
        <p:nvSpPr>
          <p:cNvPr id="425" name="Google Shape;425;p51"/>
          <p:cNvSpPr txBox="1"/>
          <p:nvPr/>
        </p:nvSpPr>
        <p:spPr>
          <a:xfrm>
            <a:off x="6528875" y="6086000"/>
            <a:ext cx="1372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a:t>$</a:t>
            </a:r>
            <a:r>
              <a:rPr b="1" lang="en-US">
                <a:solidFill>
                  <a:schemeClr val="dk1"/>
                </a:solidFill>
              </a:rPr>
              <a:t>5,000,000</a:t>
            </a:r>
            <a:endParaRPr b="1">
              <a:solidFill>
                <a:schemeClr val="dk1"/>
              </a:solidFill>
            </a:endParaRPr>
          </a:p>
        </p:txBody>
      </p:sp>
      <p:sp>
        <p:nvSpPr>
          <p:cNvPr id="426" name="Google Shape;426;p51"/>
          <p:cNvSpPr txBox="1"/>
          <p:nvPr/>
        </p:nvSpPr>
        <p:spPr>
          <a:xfrm>
            <a:off x="4197950" y="6119925"/>
            <a:ext cx="2406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 continued increase ]</a:t>
            </a:r>
            <a:endParaRPr/>
          </a:p>
        </p:txBody>
      </p:sp>
      <p:sp>
        <p:nvSpPr>
          <p:cNvPr id="427" name="Google Shape;427;p51"/>
          <p:cNvSpPr txBox="1"/>
          <p:nvPr/>
        </p:nvSpPr>
        <p:spPr>
          <a:xfrm>
            <a:off x="281725" y="1180575"/>
            <a:ext cx="4088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Times New Roman"/>
                <a:ea typeface="Times New Roman"/>
                <a:cs typeface="Times New Roman"/>
                <a:sym typeface="Times New Roman"/>
              </a:rPr>
              <a:t>Vicesina Hereditatium (Egypt) tax on the 20th penny</a:t>
            </a:r>
            <a:endParaRPr/>
          </a:p>
        </p:txBody>
      </p:sp>
      <p:cxnSp>
        <p:nvCxnSpPr>
          <p:cNvPr id="428" name="Google Shape;428;p51"/>
          <p:cNvCxnSpPr/>
          <p:nvPr/>
        </p:nvCxnSpPr>
        <p:spPr>
          <a:xfrm flipH="1">
            <a:off x="1016300" y="1526650"/>
            <a:ext cx="11700" cy="486900"/>
          </a:xfrm>
          <a:prstGeom prst="straightConnector1">
            <a:avLst/>
          </a:prstGeom>
          <a:noFill/>
          <a:ln cap="flat" cmpd="sng" w="9525">
            <a:solidFill>
              <a:schemeClr val="dk2"/>
            </a:solidFill>
            <a:prstDash val="solid"/>
            <a:round/>
            <a:headEnd len="med" w="med" type="none"/>
            <a:tailEnd len="med" w="med" type="none"/>
          </a:ln>
        </p:spPr>
      </p:cxnSp>
      <p:sp>
        <p:nvSpPr>
          <p:cNvPr id="429" name="Google Shape;429;p51"/>
          <p:cNvSpPr txBox="1"/>
          <p:nvPr/>
        </p:nvSpPr>
        <p:spPr>
          <a:xfrm>
            <a:off x="3564350" y="1467075"/>
            <a:ext cx="1493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Times New Roman"/>
                <a:ea typeface="Times New Roman"/>
                <a:cs typeface="Times New Roman"/>
                <a:sym typeface="Times New Roman"/>
              </a:rPr>
              <a:t>Tax Stamp Act (US)</a:t>
            </a:r>
            <a:endParaRPr/>
          </a:p>
        </p:txBody>
      </p:sp>
      <p:cxnSp>
        <p:nvCxnSpPr>
          <p:cNvPr id="430" name="Google Shape;430;p51"/>
          <p:cNvCxnSpPr/>
          <p:nvPr/>
        </p:nvCxnSpPr>
        <p:spPr>
          <a:xfrm>
            <a:off x="3685075" y="1760175"/>
            <a:ext cx="0" cy="253500"/>
          </a:xfrm>
          <a:prstGeom prst="straightConnector1">
            <a:avLst/>
          </a:prstGeom>
          <a:noFill/>
          <a:ln cap="flat" cmpd="sng" w="9525">
            <a:solidFill>
              <a:schemeClr val="dk2"/>
            </a:solidFill>
            <a:prstDash val="solid"/>
            <a:round/>
            <a:headEnd len="med" w="med" type="none"/>
            <a:tailEnd len="med" w="med" type="none"/>
          </a:ln>
        </p:spPr>
      </p:cxnSp>
      <p:sp>
        <p:nvSpPr>
          <p:cNvPr id="431" name="Google Shape;431;p51"/>
          <p:cNvSpPr txBox="1"/>
          <p:nvPr/>
        </p:nvSpPr>
        <p:spPr>
          <a:xfrm>
            <a:off x="1609988" y="1509250"/>
            <a:ext cx="1493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1"/>
                </a:solidFill>
                <a:latin typeface="Times New Roman"/>
                <a:ea typeface="Times New Roman"/>
                <a:cs typeface="Times New Roman"/>
                <a:sym typeface="Times New Roman"/>
              </a:rPr>
              <a:t>“Dead to the Living”</a:t>
            </a:r>
            <a:endParaRPr/>
          </a:p>
        </p:txBody>
      </p:sp>
      <p:cxnSp>
        <p:nvCxnSpPr>
          <p:cNvPr id="432" name="Google Shape;432;p51"/>
          <p:cNvCxnSpPr/>
          <p:nvPr/>
        </p:nvCxnSpPr>
        <p:spPr>
          <a:xfrm>
            <a:off x="1717350" y="1719538"/>
            <a:ext cx="0" cy="253500"/>
          </a:xfrm>
          <a:prstGeom prst="straightConnector1">
            <a:avLst/>
          </a:prstGeom>
          <a:noFill/>
          <a:ln cap="flat" cmpd="sng" w="9525">
            <a:solidFill>
              <a:schemeClr val="dk2"/>
            </a:solidFill>
            <a:prstDash val="solid"/>
            <a:round/>
            <a:headEnd len="med" w="med" type="none"/>
            <a:tailEnd len="med" w="med" type="none"/>
          </a:ln>
        </p:spPr>
      </p:cxnSp>
      <p:sp>
        <p:nvSpPr>
          <p:cNvPr id="433" name="Google Shape;433;p51"/>
          <p:cNvSpPr txBox="1"/>
          <p:nvPr/>
        </p:nvSpPr>
        <p:spPr>
          <a:xfrm>
            <a:off x="7538275" y="230467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$650,000</a:t>
            </a:r>
            <a:endParaRPr/>
          </a:p>
        </p:txBody>
      </p:sp>
      <p:sp>
        <p:nvSpPr>
          <p:cNvPr id="434" name="Google Shape;434;p51"/>
          <p:cNvSpPr txBox="1"/>
          <p:nvPr/>
        </p:nvSpPr>
        <p:spPr>
          <a:xfrm>
            <a:off x="5600500" y="2266575"/>
            <a:ext cx="1119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~$60,000</a:t>
            </a:r>
            <a:endParaRPr/>
          </a:p>
        </p:txBody>
      </p:sp>
      <p:sp>
        <p:nvSpPr>
          <p:cNvPr id="435" name="Google Shape;435;p51"/>
          <p:cNvSpPr txBox="1"/>
          <p:nvPr/>
        </p:nvSpPr>
        <p:spPr>
          <a:xfrm>
            <a:off x="3564350" y="2263525"/>
            <a:ext cx="2104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~$50,000</a:t>
            </a:r>
            <a:endParaRPr/>
          </a:p>
          <a:p>
            <a:pPr indent="0" lvl="0" marL="0" rtl="0" algn="ctr">
              <a:spcBef>
                <a:spcPts val="0"/>
              </a:spcBef>
              <a:spcAft>
                <a:spcPts val="0"/>
              </a:spcAft>
              <a:buNone/>
            </a:pPr>
            <a:r>
              <a:t/>
            </a:r>
            <a:endParaRPr sz="400"/>
          </a:p>
          <a:p>
            <a:pPr indent="0" lvl="0" marL="0" rtl="0" algn="ctr">
              <a:spcBef>
                <a:spcPts val="0"/>
              </a:spcBef>
              <a:spcAft>
                <a:spcPts val="0"/>
              </a:spcAft>
              <a:buNone/>
            </a:pPr>
            <a:r>
              <a:rPr lang="en-US"/>
              <a:t>(= $1,278,500 in 2022)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6"/>
          <p:cNvSpPr txBox="1"/>
          <p:nvPr>
            <p:ph type="title"/>
          </p:nvPr>
        </p:nvSpPr>
        <p:spPr>
          <a:xfrm>
            <a:off x="457200" y="6241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0" lang="en-US" u="sng">
                <a:solidFill>
                  <a:schemeClr val="hlink"/>
                </a:solidFill>
                <a:hlinkClick r:id="rId3"/>
              </a:rPr>
              <a:t>https://farmlaw.ces.ncsu.edu/</a:t>
            </a:r>
            <a:endParaRPr/>
          </a:p>
        </p:txBody>
      </p:sp>
      <p:pic>
        <p:nvPicPr>
          <p:cNvPr id="113" name="Google Shape;113;p16"/>
          <p:cNvPicPr preferRelativeResize="0"/>
          <p:nvPr/>
        </p:nvPicPr>
        <p:blipFill>
          <a:blip r:embed="rId4">
            <a:alphaModFix/>
          </a:blip>
          <a:stretch>
            <a:fillRect/>
          </a:stretch>
        </p:blipFill>
        <p:spPr>
          <a:xfrm>
            <a:off x="314112" y="1592575"/>
            <a:ext cx="4726275" cy="3379199"/>
          </a:xfrm>
          <a:prstGeom prst="rect">
            <a:avLst/>
          </a:prstGeom>
          <a:noFill/>
          <a:ln>
            <a:noFill/>
          </a:ln>
        </p:spPr>
      </p:pic>
      <p:pic>
        <p:nvPicPr>
          <p:cNvPr id="114" name="Google Shape;114;p16"/>
          <p:cNvPicPr preferRelativeResize="0"/>
          <p:nvPr/>
        </p:nvPicPr>
        <p:blipFill>
          <a:blip r:embed="rId5">
            <a:alphaModFix/>
          </a:blip>
          <a:stretch>
            <a:fillRect/>
          </a:stretch>
        </p:blipFill>
        <p:spPr>
          <a:xfrm>
            <a:off x="5183475" y="1592575"/>
            <a:ext cx="3423651" cy="4482292"/>
          </a:xfrm>
          <a:prstGeom prst="rect">
            <a:avLst/>
          </a:prstGeom>
          <a:noFill/>
          <a:ln>
            <a:noFill/>
          </a:ln>
        </p:spPr>
      </p:pic>
      <p:sp>
        <p:nvSpPr>
          <p:cNvPr id="115" name="Google Shape;115;p16"/>
          <p:cNvSpPr txBox="1"/>
          <p:nvPr/>
        </p:nvSpPr>
        <p:spPr>
          <a:xfrm>
            <a:off x="699588" y="5208425"/>
            <a:ext cx="405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6"/>
              </a:rPr>
              <a:t>Landowner Liability Webinar (on demand)</a:t>
            </a:r>
            <a:endParaRPr/>
          </a:p>
          <a:p>
            <a:pPr indent="0" lvl="0" marL="0" rtl="0" algn="l">
              <a:spcBef>
                <a:spcPts val="0"/>
              </a:spcBef>
              <a:spcAft>
                <a:spcPts val="0"/>
              </a:spcAft>
              <a:buNone/>
            </a:pPr>
            <a:r>
              <a:rPr lang="en-US"/>
              <a:t>(sponsored by NC Tree Farm Association)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2"/>
          <p:cNvSpPr txBox="1"/>
          <p:nvPr>
            <p:ph type="title"/>
          </p:nvPr>
        </p:nvSpPr>
        <p:spPr>
          <a:xfrm>
            <a:off x="140825" y="765075"/>
            <a:ext cx="88014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Special Farm Valuations to </a:t>
            </a:r>
            <a:endParaRPr/>
          </a:p>
          <a:p>
            <a:pPr indent="0" lvl="0" marL="0" rtl="0" algn="ctr">
              <a:spcBef>
                <a:spcPts val="0"/>
              </a:spcBef>
              <a:spcAft>
                <a:spcPts val="0"/>
              </a:spcAft>
              <a:buNone/>
            </a:pPr>
            <a:r>
              <a:rPr lang="en-US"/>
              <a:t>Reduce Estate Tax</a:t>
            </a:r>
            <a:endParaRPr/>
          </a:p>
        </p:txBody>
      </p:sp>
      <p:sp>
        <p:nvSpPr>
          <p:cNvPr id="442" name="Google Shape;442;p52"/>
          <p:cNvSpPr txBox="1"/>
          <p:nvPr>
            <p:ph idx="1" type="body"/>
          </p:nvPr>
        </p:nvSpPr>
        <p:spPr>
          <a:xfrm>
            <a:off x="457200" y="2152075"/>
            <a:ext cx="8229600" cy="4058100"/>
          </a:xfrm>
          <a:prstGeom prst="rect">
            <a:avLst/>
          </a:prstGeom>
        </p:spPr>
        <p:txBody>
          <a:bodyPr anchorCtr="0" anchor="t" bIns="45700" lIns="91425" spcFirstLastPara="1" rIns="91425" wrap="square" tIns="45700">
            <a:noAutofit/>
          </a:bodyPr>
          <a:lstStyle/>
          <a:p>
            <a:pPr indent="-361950" lvl="0" marL="457200" rtl="0" algn="l">
              <a:lnSpc>
                <a:spcPct val="115000"/>
              </a:lnSpc>
              <a:spcBef>
                <a:spcPts val="0"/>
              </a:spcBef>
              <a:spcAft>
                <a:spcPts val="0"/>
              </a:spcAft>
              <a:buSzPts val="2100"/>
              <a:buChar char="•"/>
            </a:pPr>
            <a:r>
              <a:rPr lang="en-US" sz="2100">
                <a:solidFill>
                  <a:srgbClr val="222222"/>
                </a:solidFill>
              </a:rPr>
              <a:t>Special valuation reduction available to farm estates under </a:t>
            </a:r>
            <a:r>
              <a:rPr lang="en-US" sz="2100">
                <a:solidFill>
                  <a:srgbClr val="FF0000"/>
                </a:solidFill>
              </a:rPr>
              <a:t>IRC §2032A</a:t>
            </a:r>
            <a:r>
              <a:rPr lang="en-US" sz="2100">
                <a:solidFill>
                  <a:srgbClr val="222222"/>
                </a:solidFill>
              </a:rPr>
              <a:t>, where qualified property taxable values may be reduced by up to $1,190,000.</a:t>
            </a:r>
            <a:endParaRPr sz="2100">
              <a:solidFill>
                <a:srgbClr val="222222"/>
              </a:solidFill>
            </a:endParaRPr>
          </a:p>
          <a:p>
            <a:pPr indent="0" lvl="0" marL="457200" rtl="0" algn="l">
              <a:lnSpc>
                <a:spcPct val="115000"/>
              </a:lnSpc>
              <a:spcBef>
                <a:spcPts val="0"/>
              </a:spcBef>
              <a:spcAft>
                <a:spcPts val="0"/>
              </a:spcAft>
              <a:buNone/>
            </a:pPr>
            <a:r>
              <a:t/>
            </a:r>
            <a:endParaRPr sz="2100">
              <a:solidFill>
                <a:srgbClr val="222222"/>
              </a:solidFill>
            </a:endParaRPr>
          </a:p>
          <a:p>
            <a:pPr indent="-342900" lvl="0" marL="457200" rtl="0" algn="l">
              <a:lnSpc>
                <a:spcPct val="115000"/>
              </a:lnSpc>
              <a:spcBef>
                <a:spcPts val="0"/>
              </a:spcBef>
              <a:spcAft>
                <a:spcPts val="0"/>
              </a:spcAft>
              <a:buSzPts val="1800"/>
              <a:buChar char="•"/>
            </a:pPr>
            <a:r>
              <a:rPr lang="en-US" sz="2100">
                <a:solidFill>
                  <a:srgbClr val="FF0000"/>
                </a:solidFill>
              </a:rPr>
              <a:t>Entity valuation discounts</a:t>
            </a:r>
            <a:r>
              <a:rPr lang="en-US" sz="2100">
                <a:solidFill>
                  <a:srgbClr val="222222"/>
                </a:solidFill>
              </a:rPr>
              <a:t> from property subject to restrictions on transfer or liquidation, called discounts for lack or marketability and lack of control… see </a:t>
            </a:r>
            <a:r>
              <a:rPr lang="en-US" sz="2200" u="sng">
                <a:solidFill>
                  <a:srgbClr val="1155CC"/>
                </a:solidFill>
                <a:hlinkClick r:id="rId3">
                  <a:extLst>
                    <a:ext uri="{A12FA001-AC4F-418D-AE19-62706E023703}">
                      <ahyp:hlinkClr val="tx"/>
                    </a:ext>
                  </a:extLst>
                </a:hlinkClick>
              </a:rPr>
              <a:t>26 CFR § 25.2703-1</a:t>
            </a:r>
            <a:r>
              <a:rPr lang="en-US" sz="2200">
                <a:solidFill>
                  <a:srgbClr val="333333"/>
                </a:solidFill>
              </a:rPr>
              <a:t> </a:t>
            </a:r>
            <a:endParaRPr sz="2200">
              <a:solidFill>
                <a:srgbClr val="333333"/>
              </a:solidFill>
            </a:endParaRPr>
          </a:p>
          <a:p>
            <a:pPr indent="0" lvl="0" marL="0" rtl="0" algn="l">
              <a:lnSpc>
                <a:spcPct val="115000"/>
              </a:lnSpc>
              <a:spcBef>
                <a:spcPts val="0"/>
              </a:spcBef>
              <a:spcAft>
                <a:spcPts val="0"/>
              </a:spcAft>
              <a:buNone/>
            </a:pPr>
            <a:r>
              <a:t/>
            </a:r>
            <a:endParaRPr sz="2200">
              <a:solidFill>
                <a:srgbClr val="333333"/>
              </a:solidFill>
            </a:endParaRPr>
          </a:p>
          <a:p>
            <a:pPr indent="-304800" lvl="0" marL="457200" rtl="0" algn="l">
              <a:lnSpc>
                <a:spcPct val="115000"/>
              </a:lnSpc>
              <a:spcBef>
                <a:spcPts val="0"/>
              </a:spcBef>
              <a:spcAft>
                <a:spcPts val="0"/>
              </a:spcAft>
              <a:buClr>
                <a:srgbClr val="333333"/>
              </a:buClr>
              <a:buSzPts val="1200"/>
              <a:buFont typeface="Verdana"/>
              <a:buChar char="•"/>
            </a:pPr>
            <a:r>
              <a:rPr lang="en-US" sz="2200">
                <a:solidFill>
                  <a:srgbClr val="333333"/>
                </a:solidFill>
              </a:rPr>
              <a:t>Conservation easement: can deduct up to 40% in value (max at $500,000)... see </a:t>
            </a:r>
            <a:r>
              <a:rPr lang="en-US" u="sng">
                <a:solidFill>
                  <a:schemeClr val="hlink"/>
                </a:solidFill>
                <a:hlinkClick r:id="rId4"/>
              </a:rPr>
              <a:t>IRC §2031(c)</a:t>
            </a:r>
            <a:r>
              <a:rPr lang="en-US"/>
              <a:t> </a:t>
            </a:r>
            <a:endParaRPr sz="2200">
              <a:solidFill>
                <a:srgbClr val="333333"/>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53"/>
          <p:cNvSpPr txBox="1"/>
          <p:nvPr>
            <p:ph type="title"/>
          </p:nvPr>
        </p:nvSpPr>
        <p:spPr>
          <a:xfrm>
            <a:off x="457200" y="6830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Estate Tax Exemption</a:t>
            </a:r>
            <a:endParaRPr/>
          </a:p>
        </p:txBody>
      </p:sp>
      <p:sp>
        <p:nvSpPr>
          <p:cNvPr id="449" name="Google Shape;449;p53"/>
          <p:cNvSpPr txBox="1"/>
          <p:nvPr>
            <p:ph idx="1" type="body"/>
          </p:nvPr>
        </p:nvSpPr>
        <p:spPr>
          <a:xfrm>
            <a:off x="457200" y="1895300"/>
            <a:ext cx="8229600" cy="4154700"/>
          </a:xfrm>
          <a:prstGeom prst="rect">
            <a:avLst/>
          </a:prstGeom>
        </p:spPr>
        <p:txBody>
          <a:bodyPr anchorCtr="0" anchor="t" bIns="45700" lIns="91425" spcFirstLastPara="1" rIns="91425" wrap="square" tIns="45700">
            <a:normAutofit lnSpcReduction="10000"/>
          </a:bodyPr>
          <a:lstStyle/>
          <a:p>
            <a:pPr indent="0" lvl="0" marL="0" rtl="0" algn="l">
              <a:lnSpc>
                <a:spcPct val="115000"/>
              </a:lnSpc>
              <a:spcBef>
                <a:spcPts val="0"/>
              </a:spcBef>
              <a:spcAft>
                <a:spcPts val="0"/>
              </a:spcAft>
              <a:buClr>
                <a:schemeClr val="dk1"/>
              </a:buClr>
              <a:buSzPts val="1100"/>
              <a:buFont typeface="Arial"/>
              <a:buNone/>
            </a:pPr>
            <a:r>
              <a:rPr lang="en-US" sz="2100"/>
              <a:t>Estate Exemption Amount for tax years beginning after December 31, 2017 and before January 1, 2026: </a:t>
            </a:r>
            <a:r>
              <a:rPr b="1" lang="en-US" sz="2100"/>
              <a:t>$12,060,000</a:t>
            </a:r>
            <a:r>
              <a:rPr lang="en-US" sz="2100"/>
              <a:t> ($24,120,000, married couple)</a:t>
            </a:r>
            <a:endParaRPr sz="2100"/>
          </a:p>
          <a:p>
            <a:pPr indent="0" lvl="0" marL="0" rtl="0" algn="l">
              <a:lnSpc>
                <a:spcPct val="115000"/>
              </a:lnSpc>
              <a:spcBef>
                <a:spcPts val="0"/>
              </a:spcBef>
              <a:spcAft>
                <a:spcPts val="0"/>
              </a:spcAft>
              <a:buClr>
                <a:schemeClr val="dk1"/>
              </a:buClr>
              <a:buSzPts val="1100"/>
              <a:buFont typeface="Arial"/>
              <a:buNone/>
            </a:pPr>
            <a:r>
              <a:rPr lang="en-US" sz="2100"/>
              <a:t>(Sunsets to $5,000,000 in 2026, but </a:t>
            </a:r>
            <a:r>
              <a:rPr b="1" lang="en-US" sz="2100"/>
              <a:t>portability</a:t>
            </a:r>
            <a:r>
              <a:rPr lang="en-US" sz="2100"/>
              <a:t> remains)</a:t>
            </a:r>
            <a:endParaRPr sz="2100"/>
          </a:p>
          <a:p>
            <a:pPr indent="0" lvl="0" marL="114300" rtl="0" algn="l">
              <a:lnSpc>
                <a:spcPct val="115000"/>
              </a:lnSpc>
              <a:spcBef>
                <a:spcPts val="0"/>
              </a:spcBef>
              <a:spcAft>
                <a:spcPts val="0"/>
              </a:spcAft>
              <a:buClr>
                <a:schemeClr val="dk1"/>
              </a:buClr>
              <a:buSzPts val="1100"/>
              <a:buFont typeface="Arial"/>
              <a:buNone/>
            </a:pPr>
            <a:r>
              <a:t/>
            </a:r>
            <a:endParaRPr sz="2100"/>
          </a:p>
          <a:p>
            <a:pPr indent="0" lvl="0" marL="0" rtl="0" algn="l">
              <a:lnSpc>
                <a:spcPct val="115000"/>
              </a:lnSpc>
              <a:spcBef>
                <a:spcPts val="0"/>
              </a:spcBef>
              <a:spcAft>
                <a:spcPts val="0"/>
              </a:spcAft>
              <a:buClr>
                <a:schemeClr val="dk1"/>
              </a:buClr>
              <a:buSzPts val="1100"/>
              <a:buFont typeface="Arial"/>
              <a:buNone/>
            </a:pPr>
            <a:r>
              <a:rPr lang="en-US" sz="2100">
                <a:highlight>
                  <a:srgbClr val="FCE5CD"/>
                </a:highlight>
              </a:rPr>
              <a:t>Estate and Gift Tax are </a:t>
            </a:r>
            <a:r>
              <a:rPr b="1" lang="en-US" sz="2100">
                <a:highlight>
                  <a:srgbClr val="FCE5CD"/>
                </a:highlight>
              </a:rPr>
              <a:t>“unified”</a:t>
            </a:r>
            <a:endParaRPr b="1" sz="2100">
              <a:highlight>
                <a:srgbClr val="FCE5CD"/>
              </a:highlight>
            </a:endParaRPr>
          </a:p>
          <a:p>
            <a:pPr indent="-361950" lvl="0" marL="457200" rtl="0" algn="l">
              <a:lnSpc>
                <a:spcPct val="115000"/>
              </a:lnSpc>
              <a:spcBef>
                <a:spcPts val="0"/>
              </a:spcBef>
              <a:spcAft>
                <a:spcPts val="0"/>
              </a:spcAft>
              <a:buSzPts val="2100"/>
              <a:buChar char="•"/>
            </a:pPr>
            <a:r>
              <a:rPr lang="en-US" sz="2100">
                <a:highlight>
                  <a:srgbClr val="FCE5CD"/>
                </a:highlight>
              </a:rPr>
              <a:t>Each gift dollar above $16,000 annual exclusion </a:t>
            </a:r>
            <a:r>
              <a:rPr b="1" lang="en-US" sz="2100">
                <a:highlight>
                  <a:srgbClr val="FCE5CD"/>
                </a:highlight>
              </a:rPr>
              <a:t>(per donee)</a:t>
            </a:r>
            <a:r>
              <a:rPr lang="en-US" sz="2100">
                <a:highlight>
                  <a:srgbClr val="FCE5CD"/>
                </a:highlight>
              </a:rPr>
              <a:t> is reported to IRS</a:t>
            </a:r>
            <a:endParaRPr sz="2100">
              <a:highlight>
                <a:srgbClr val="FCE5CD"/>
              </a:highlight>
            </a:endParaRPr>
          </a:p>
          <a:p>
            <a:pPr indent="-361950" lvl="0" marL="457200" rtl="0" algn="l">
              <a:lnSpc>
                <a:spcPct val="115000"/>
              </a:lnSpc>
              <a:spcBef>
                <a:spcPts val="0"/>
              </a:spcBef>
              <a:spcAft>
                <a:spcPts val="0"/>
              </a:spcAft>
              <a:buSzPts val="2100"/>
              <a:buChar char="•"/>
            </a:pPr>
            <a:r>
              <a:rPr lang="en-US" sz="2100">
                <a:highlight>
                  <a:srgbClr val="FCE5CD"/>
                </a:highlight>
              </a:rPr>
              <a:t>Each dollar above $16,000 reduces lifetime exemption, the result is the available exemption at death (estate tax)</a:t>
            </a:r>
            <a:endParaRPr sz="2100">
              <a:highlight>
                <a:srgbClr val="FCE5CD"/>
              </a:highlight>
            </a:endParaRPr>
          </a:p>
          <a:p>
            <a:pPr indent="0" lvl="0" marL="0" rtl="0" algn="l">
              <a:lnSpc>
                <a:spcPct val="115000"/>
              </a:lnSpc>
              <a:spcBef>
                <a:spcPts val="0"/>
              </a:spcBef>
              <a:spcAft>
                <a:spcPts val="0"/>
              </a:spcAft>
              <a:buNone/>
            </a:pPr>
            <a:r>
              <a:t/>
            </a:r>
            <a:endParaRPr sz="2100"/>
          </a:p>
          <a:p>
            <a:pPr indent="0" lvl="0" marL="0" rtl="0" algn="l">
              <a:lnSpc>
                <a:spcPct val="115000"/>
              </a:lnSpc>
              <a:spcBef>
                <a:spcPts val="0"/>
              </a:spcBef>
              <a:spcAft>
                <a:spcPts val="0"/>
              </a:spcAft>
              <a:buNone/>
            </a:pPr>
            <a:r>
              <a:rPr lang="en-US" sz="2100"/>
              <a:t>Top rate: 40% (depends on amount of wealth </a:t>
            </a:r>
            <a:r>
              <a:rPr i="1" lang="en-US" sz="2100"/>
              <a:t>above</a:t>
            </a:r>
            <a:r>
              <a:rPr lang="en-US" sz="2100"/>
              <a:t> the exemption)</a:t>
            </a:r>
            <a:endParaRPr sz="21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4"/>
          <p:cNvSpPr txBox="1"/>
          <p:nvPr>
            <p:ph type="title"/>
          </p:nvPr>
        </p:nvSpPr>
        <p:spPr>
          <a:xfrm>
            <a:off x="457200" y="432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Current Law: Gifts and Basis</a:t>
            </a:r>
            <a:endParaRPr/>
          </a:p>
        </p:txBody>
      </p:sp>
      <p:sp>
        <p:nvSpPr>
          <p:cNvPr id="456" name="Google Shape;456;p54"/>
          <p:cNvSpPr txBox="1"/>
          <p:nvPr>
            <p:ph idx="1" type="body"/>
          </p:nvPr>
        </p:nvSpPr>
        <p:spPr>
          <a:xfrm>
            <a:off x="457200" y="1591275"/>
            <a:ext cx="8229600" cy="5266800"/>
          </a:xfrm>
          <a:prstGeom prst="rect">
            <a:avLst/>
          </a:prstGeom>
        </p:spPr>
        <p:txBody>
          <a:bodyPr anchorCtr="0" anchor="t" bIns="45700" lIns="91425" spcFirstLastPara="1" rIns="91425" wrap="square" tIns="45700">
            <a:normAutofit fontScale="55000" lnSpcReduction="20000"/>
          </a:bodyPr>
          <a:lstStyle/>
          <a:p>
            <a:pPr indent="0" lvl="0" marL="0" rtl="0" algn="l">
              <a:lnSpc>
                <a:spcPct val="115000"/>
              </a:lnSpc>
              <a:spcBef>
                <a:spcPts val="0"/>
              </a:spcBef>
              <a:spcAft>
                <a:spcPts val="0"/>
              </a:spcAft>
              <a:buNone/>
            </a:pPr>
            <a:r>
              <a:rPr lang="en-US" sz="2995"/>
              <a:t>Gift Tax Exclusion Amounts for tax years beginning after December 31, 2017 and before January 1, 2026:</a:t>
            </a:r>
            <a:endParaRPr sz="2995"/>
          </a:p>
          <a:p>
            <a:pPr indent="-333192" lvl="0" marL="457200" rtl="0" algn="l">
              <a:lnSpc>
                <a:spcPct val="115000"/>
              </a:lnSpc>
              <a:spcBef>
                <a:spcPts val="0"/>
              </a:spcBef>
              <a:spcAft>
                <a:spcPts val="0"/>
              </a:spcAft>
              <a:buSzPct val="100000"/>
              <a:buChar char="•"/>
            </a:pPr>
            <a:r>
              <a:rPr lang="en-US" sz="2995"/>
              <a:t>Annual Exclusion $16,000</a:t>
            </a:r>
            <a:endParaRPr sz="2995"/>
          </a:p>
          <a:p>
            <a:pPr indent="-333192" lvl="0" marL="457200" rtl="0" algn="l">
              <a:lnSpc>
                <a:spcPct val="115000"/>
              </a:lnSpc>
              <a:spcBef>
                <a:spcPts val="0"/>
              </a:spcBef>
              <a:spcAft>
                <a:spcPts val="0"/>
              </a:spcAft>
              <a:buSzPct val="100000"/>
              <a:buChar char="•"/>
            </a:pPr>
            <a:r>
              <a:rPr lang="en-US" sz="2995"/>
              <a:t>Lifetime Exemption (2022): </a:t>
            </a:r>
            <a:r>
              <a:rPr b="1" lang="en-US" sz="2995"/>
              <a:t>$12,060,000</a:t>
            </a:r>
            <a:r>
              <a:rPr lang="en-US" sz="2995"/>
              <a:t> ($24,120,000, married couple)</a:t>
            </a:r>
            <a:endParaRPr sz="2995"/>
          </a:p>
          <a:p>
            <a:pPr indent="-333192" lvl="0" marL="457200" rtl="0" algn="l">
              <a:lnSpc>
                <a:spcPct val="115000"/>
              </a:lnSpc>
              <a:spcBef>
                <a:spcPts val="0"/>
              </a:spcBef>
              <a:spcAft>
                <a:spcPts val="0"/>
              </a:spcAft>
              <a:buSzPct val="100000"/>
              <a:buChar char="•"/>
            </a:pPr>
            <a:r>
              <a:rPr lang="en-US" sz="2995"/>
              <a:t>Carry Over Basis (donee gets same basis as donor)</a:t>
            </a:r>
            <a:endParaRPr sz="2995"/>
          </a:p>
          <a:p>
            <a:pPr indent="0" lvl="0" marL="0" rtl="0" algn="l">
              <a:lnSpc>
                <a:spcPct val="115000"/>
              </a:lnSpc>
              <a:spcBef>
                <a:spcPts val="0"/>
              </a:spcBef>
              <a:spcAft>
                <a:spcPts val="0"/>
              </a:spcAft>
              <a:buNone/>
            </a:pPr>
            <a:r>
              <a:t/>
            </a:r>
            <a:endParaRPr sz="2195"/>
          </a:p>
          <a:p>
            <a:pPr indent="0" lvl="0" marL="0" rtl="0" algn="l">
              <a:lnSpc>
                <a:spcPct val="115000"/>
              </a:lnSpc>
              <a:spcBef>
                <a:spcPts val="0"/>
              </a:spcBef>
              <a:spcAft>
                <a:spcPts val="0"/>
              </a:spcAft>
              <a:buClr>
                <a:schemeClr val="dk1"/>
              </a:buClr>
              <a:buSzPct val="36731"/>
              <a:buFont typeface="Arial"/>
              <a:buNone/>
            </a:pPr>
            <a:r>
              <a:rPr b="1" lang="en-US" sz="2995"/>
              <a:t>Step-up</a:t>
            </a:r>
            <a:r>
              <a:rPr lang="en-US" sz="2995"/>
              <a:t> basis to Fair Market Value is retained for death time transfers</a:t>
            </a:r>
            <a:endParaRPr sz="2995"/>
          </a:p>
          <a:p>
            <a:pPr indent="-333192" lvl="0" marL="457200" rtl="0" algn="l">
              <a:lnSpc>
                <a:spcPct val="115000"/>
              </a:lnSpc>
              <a:spcBef>
                <a:spcPts val="800"/>
              </a:spcBef>
              <a:spcAft>
                <a:spcPts val="0"/>
              </a:spcAft>
              <a:buSzPct val="100000"/>
              <a:buChar char="•"/>
            </a:pPr>
            <a:r>
              <a:rPr lang="en-US" sz="2995"/>
              <a:t>New basis at time of death, reduces capital gains if sold by ‘heirs’</a:t>
            </a:r>
            <a:endParaRPr sz="2995"/>
          </a:p>
          <a:p>
            <a:pPr indent="-333192" lvl="0" marL="914400" rtl="0" algn="l">
              <a:spcBef>
                <a:spcPts val="0"/>
              </a:spcBef>
              <a:spcAft>
                <a:spcPts val="0"/>
              </a:spcAft>
              <a:buSzPct val="100000"/>
              <a:buChar char="•"/>
            </a:pPr>
            <a:r>
              <a:rPr lang="en-US"/>
              <a:t>(see </a:t>
            </a:r>
            <a:r>
              <a:rPr b="1" lang="en-US" sz="2300" u="sng">
                <a:solidFill>
                  <a:srgbClr val="1155CC"/>
                </a:solidFill>
                <a:hlinkClick r:id="rId3">
                  <a:extLst>
                    <a:ext uri="{A12FA001-AC4F-418D-AE19-62706E023703}">
                      <ahyp:hlinkClr val="tx"/>
                    </a:ext>
                  </a:extLst>
                </a:hlinkClick>
              </a:rPr>
              <a:t>IRC §1014</a:t>
            </a:r>
            <a:r>
              <a:rPr lang="en-US" sz="2600"/>
              <a:t>)</a:t>
            </a:r>
            <a:endParaRPr sz="2995"/>
          </a:p>
          <a:p>
            <a:pPr indent="0" lvl="0" marL="0" rtl="0" algn="l">
              <a:lnSpc>
                <a:spcPct val="115000"/>
              </a:lnSpc>
              <a:spcBef>
                <a:spcPts val="0"/>
              </a:spcBef>
              <a:spcAft>
                <a:spcPts val="0"/>
              </a:spcAft>
              <a:buNone/>
            </a:pPr>
            <a:r>
              <a:t/>
            </a:r>
            <a:endParaRPr sz="2995"/>
          </a:p>
          <a:p>
            <a:pPr indent="0" lvl="0" marL="0" rtl="0" algn="l">
              <a:lnSpc>
                <a:spcPct val="115000"/>
              </a:lnSpc>
              <a:spcBef>
                <a:spcPts val="800"/>
              </a:spcBef>
              <a:spcAft>
                <a:spcPts val="0"/>
              </a:spcAft>
              <a:buNone/>
            </a:pPr>
            <a:r>
              <a:rPr lang="en-US" sz="3358"/>
              <a:t>Example Gift: Land purchased in 1985 at $</a:t>
            </a:r>
            <a:r>
              <a:rPr lang="en-US" sz="3358">
                <a:solidFill>
                  <a:srgbClr val="FF9900"/>
                </a:solidFill>
                <a:highlight>
                  <a:schemeClr val="lt1"/>
                </a:highlight>
              </a:rPr>
              <a:t>1500</a:t>
            </a:r>
            <a:r>
              <a:rPr lang="en-US" sz="3358"/>
              <a:t>/acre, current FMV </a:t>
            </a:r>
            <a:r>
              <a:rPr lang="en-US" sz="3358">
                <a:solidFill>
                  <a:srgbClr val="9900FF"/>
                </a:solidFill>
              </a:rPr>
              <a:t>$8000</a:t>
            </a:r>
            <a:r>
              <a:rPr lang="en-US" sz="3358"/>
              <a:t>/ac </a:t>
            </a:r>
            <a:endParaRPr sz="3358"/>
          </a:p>
          <a:p>
            <a:pPr indent="-345892" lvl="0" marL="457200" rtl="0" algn="l">
              <a:lnSpc>
                <a:spcPct val="115000"/>
              </a:lnSpc>
              <a:spcBef>
                <a:spcPts val="800"/>
              </a:spcBef>
              <a:spcAft>
                <a:spcPts val="0"/>
              </a:spcAft>
              <a:buSzPct val="100000"/>
              <a:buChar char="-"/>
            </a:pPr>
            <a:r>
              <a:rPr lang="en-US" sz="3358"/>
              <a:t>if gift and donee sells, capital gains/acre: ($</a:t>
            </a:r>
            <a:r>
              <a:rPr lang="en-US" sz="3358">
                <a:solidFill>
                  <a:srgbClr val="9900FF"/>
                </a:solidFill>
              </a:rPr>
              <a:t>8000</a:t>
            </a:r>
            <a:r>
              <a:rPr lang="en-US" sz="3358"/>
              <a:t> - $</a:t>
            </a:r>
            <a:r>
              <a:rPr lang="en-US" sz="3358">
                <a:solidFill>
                  <a:schemeClr val="accent6"/>
                </a:solidFill>
              </a:rPr>
              <a:t>1500</a:t>
            </a:r>
            <a:r>
              <a:rPr lang="en-US" sz="3358"/>
              <a:t> = $6500) x 15% = $985</a:t>
            </a:r>
            <a:endParaRPr sz="3358"/>
          </a:p>
          <a:p>
            <a:pPr indent="0" lvl="0" marL="0" rtl="0" algn="l">
              <a:lnSpc>
                <a:spcPct val="115000"/>
              </a:lnSpc>
              <a:spcBef>
                <a:spcPts val="800"/>
              </a:spcBef>
              <a:spcAft>
                <a:spcPts val="0"/>
              </a:spcAft>
              <a:buNone/>
            </a:pPr>
            <a:r>
              <a:rPr lang="en-US" sz="3358"/>
              <a:t>Example Death Transfer: Same basis, FMV </a:t>
            </a:r>
            <a:r>
              <a:rPr b="1" lang="en-US" sz="3358">
                <a:solidFill>
                  <a:srgbClr val="38761D"/>
                </a:solidFill>
              </a:rPr>
              <a:t>$8500</a:t>
            </a:r>
            <a:r>
              <a:rPr lang="en-US" sz="3358"/>
              <a:t> at date of death</a:t>
            </a:r>
            <a:endParaRPr sz="3358"/>
          </a:p>
          <a:p>
            <a:pPr indent="-345892" lvl="0" marL="457200" rtl="0" algn="l">
              <a:lnSpc>
                <a:spcPct val="115000"/>
              </a:lnSpc>
              <a:spcBef>
                <a:spcPts val="800"/>
              </a:spcBef>
              <a:spcAft>
                <a:spcPts val="0"/>
              </a:spcAft>
              <a:buSzPct val="100000"/>
              <a:buChar char="-"/>
            </a:pPr>
            <a:r>
              <a:rPr lang="en-US" sz="3358"/>
              <a:t>if death transfer and donee sells, capital gains (with modest appreciation)/acre: ($8700 - </a:t>
            </a:r>
            <a:r>
              <a:rPr b="1" lang="en-US" sz="3358">
                <a:solidFill>
                  <a:srgbClr val="38761D"/>
                </a:solidFill>
              </a:rPr>
              <a:t>8500</a:t>
            </a:r>
            <a:r>
              <a:rPr lang="en-US" sz="3358"/>
              <a:t> = $200) x 15% = $30/acre capital gain</a:t>
            </a:r>
            <a:endParaRPr sz="3358"/>
          </a:p>
          <a:p>
            <a:pPr indent="0" lvl="0" marL="0" rtl="0" algn="l">
              <a:lnSpc>
                <a:spcPct val="115000"/>
              </a:lnSpc>
              <a:spcBef>
                <a:spcPts val="800"/>
              </a:spcBef>
              <a:spcAft>
                <a:spcPts val="0"/>
              </a:spcAft>
              <a:buNone/>
            </a:pPr>
            <a:r>
              <a:t/>
            </a:r>
            <a:endParaRPr sz="2100"/>
          </a:p>
          <a:p>
            <a:pPr indent="0" lvl="0" marL="0" rtl="0" algn="l">
              <a:spcBef>
                <a:spcPts val="80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5"/>
          <p:cNvSpPr txBox="1"/>
          <p:nvPr>
            <p:ph type="title"/>
          </p:nvPr>
        </p:nvSpPr>
        <p:spPr>
          <a:xfrm>
            <a:off x="457200" y="7468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Disposition at Death</a:t>
            </a:r>
            <a:endParaRPr/>
          </a:p>
        </p:txBody>
      </p:sp>
      <p:sp>
        <p:nvSpPr>
          <p:cNvPr id="462" name="Google Shape;462;p55"/>
          <p:cNvSpPr txBox="1"/>
          <p:nvPr>
            <p:ph idx="1" type="body"/>
          </p:nvPr>
        </p:nvSpPr>
        <p:spPr>
          <a:xfrm>
            <a:off x="457200" y="1968425"/>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b="1" lang="en-US"/>
              <a:t>Testate</a:t>
            </a:r>
            <a:r>
              <a:rPr lang="en-US"/>
              <a:t>:  person dies (decedent) with a valid will</a:t>
            </a:r>
            <a:endParaRPr/>
          </a:p>
          <a:p>
            <a:pPr indent="-285750" lvl="1" marL="742950" rtl="0" algn="l">
              <a:spcBef>
                <a:spcPts val="480"/>
              </a:spcBef>
              <a:spcAft>
                <a:spcPts val="0"/>
              </a:spcAft>
              <a:buClr>
                <a:schemeClr val="dk1"/>
              </a:buClr>
              <a:buSzPts val="2400"/>
              <a:buChar char="–"/>
            </a:pPr>
            <a:r>
              <a:rPr lang="en-US"/>
              <a:t>late 15c., from Latin </a:t>
            </a:r>
            <a:r>
              <a:rPr i="1" lang="en-US"/>
              <a:t>testatus</a:t>
            </a:r>
            <a:r>
              <a:rPr lang="en-US"/>
              <a:t> "public, manifest, published"</a:t>
            </a:r>
            <a:endParaRPr/>
          </a:p>
          <a:p>
            <a:pPr indent="-342900" lvl="0" marL="342900" rtl="0" algn="l">
              <a:spcBef>
                <a:spcPts val="480"/>
              </a:spcBef>
              <a:spcAft>
                <a:spcPts val="0"/>
              </a:spcAft>
              <a:buClr>
                <a:schemeClr val="dk1"/>
              </a:buClr>
              <a:buSzPts val="2400"/>
              <a:buChar char="•"/>
            </a:pPr>
            <a:r>
              <a:rPr b="1" lang="en-US"/>
              <a:t>Intestate</a:t>
            </a:r>
            <a:r>
              <a:rPr lang="en-US"/>
              <a:t>:  person dies without a valid will, property is distributed according to </a:t>
            </a:r>
            <a:r>
              <a:rPr b="1" lang="en-US"/>
              <a:t>Intestate Succession Act </a:t>
            </a:r>
            <a:r>
              <a:rPr lang="en-US"/>
              <a:t>(</a:t>
            </a:r>
            <a:r>
              <a:rPr lang="en-US" u="sng">
                <a:solidFill>
                  <a:schemeClr val="hlink"/>
                </a:solidFill>
                <a:hlinkClick r:id="rId3"/>
              </a:rPr>
              <a:t>N.C.G.S. Chapter 29</a:t>
            </a:r>
            <a:r>
              <a:rPr lang="en-US"/>
              <a:t>)</a:t>
            </a:r>
            <a:endParaRPr/>
          </a:p>
          <a:p>
            <a:pPr indent="-285750" lvl="1" marL="742950" rtl="0" algn="l">
              <a:spcBef>
                <a:spcPts val="480"/>
              </a:spcBef>
              <a:spcAft>
                <a:spcPts val="0"/>
              </a:spcAft>
              <a:buClr>
                <a:schemeClr val="dk1"/>
              </a:buClr>
              <a:buSzPts val="2400"/>
              <a:buChar char="–"/>
            </a:pPr>
            <a:r>
              <a:rPr lang="en-US"/>
              <a:t>Distributions to spouse, lineal descendants, lateral descendants, or ancestors depending on facts at moment of death</a:t>
            </a:r>
            <a:endParaRPr/>
          </a:p>
          <a:p>
            <a:pPr indent="-228600" lvl="2" marL="1143000" rtl="0" algn="l">
              <a:spcBef>
                <a:spcPts val="360"/>
              </a:spcBef>
              <a:spcAft>
                <a:spcPts val="0"/>
              </a:spcAft>
              <a:buClr>
                <a:schemeClr val="dk1"/>
              </a:buClr>
              <a:buSzPts val="1800"/>
              <a:buChar char="•"/>
            </a:pPr>
            <a:r>
              <a:rPr lang="en-US"/>
              <a:t>Spouse % varies with # of children or grandchildren</a:t>
            </a:r>
            <a:endParaRPr/>
          </a:p>
          <a:p>
            <a:pPr indent="-228600" lvl="2" marL="1143000" rtl="0" algn="l">
              <a:spcBef>
                <a:spcPts val="360"/>
              </a:spcBef>
              <a:spcAft>
                <a:spcPts val="0"/>
              </a:spcAft>
              <a:buClr>
                <a:schemeClr val="dk1"/>
              </a:buClr>
              <a:buSzPts val="1800"/>
              <a:buChar char="•"/>
            </a:pPr>
            <a:r>
              <a:rPr lang="en-US"/>
              <a:t>Children and grandchildren (% varies by glass)</a:t>
            </a:r>
            <a:endParaRPr/>
          </a:p>
          <a:p>
            <a:pPr indent="-228600" lvl="2" marL="1143000" rtl="0" algn="l">
              <a:spcBef>
                <a:spcPts val="360"/>
              </a:spcBef>
              <a:spcAft>
                <a:spcPts val="0"/>
              </a:spcAft>
              <a:buClr>
                <a:schemeClr val="dk1"/>
              </a:buClr>
              <a:buSzPts val="1800"/>
              <a:buChar char="•"/>
            </a:pPr>
            <a:r>
              <a:rPr lang="en-US"/>
              <a:t>Siblings and parents (depends on whether lineal descendants alive)</a:t>
            </a:r>
            <a:endParaRPr/>
          </a:p>
          <a:p>
            <a:pPr indent="-190500" lvl="0" marL="342900" rtl="0" algn="l">
              <a:spcBef>
                <a:spcPts val="480"/>
              </a:spcBef>
              <a:spcAft>
                <a:spcPts val="0"/>
              </a:spcAft>
              <a:buClr>
                <a:schemeClr val="dk1"/>
              </a:buClr>
              <a:buSzPts val="2400"/>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56"/>
          <p:cNvSpPr txBox="1"/>
          <p:nvPr>
            <p:ph type="title"/>
          </p:nvPr>
        </p:nvSpPr>
        <p:spPr>
          <a:xfrm>
            <a:off x="457200" y="3686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Creating a valid Will</a:t>
            </a:r>
            <a:endParaRPr/>
          </a:p>
        </p:txBody>
      </p:sp>
      <p:sp>
        <p:nvSpPr>
          <p:cNvPr id="468" name="Google Shape;468;p56"/>
          <p:cNvSpPr txBox="1"/>
          <p:nvPr>
            <p:ph idx="1" type="body"/>
          </p:nvPr>
        </p:nvSpPr>
        <p:spPr>
          <a:xfrm>
            <a:off x="457200" y="1359325"/>
            <a:ext cx="8229600" cy="5079600"/>
          </a:xfrm>
          <a:prstGeom prst="rect">
            <a:avLst/>
          </a:prstGeom>
          <a:noFill/>
          <a:ln>
            <a:noFill/>
          </a:ln>
        </p:spPr>
        <p:txBody>
          <a:bodyPr anchorCtr="0" anchor="t" bIns="45700" lIns="91425" spcFirstLastPara="1" rIns="91425" wrap="square" tIns="45700">
            <a:normAutofit fontScale="85000" lnSpcReduction="20000"/>
          </a:bodyPr>
          <a:lstStyle/>
          <a:p>
            <a:pPr indent="-323469" lvl="0" marL="342900" rtl="0" algn="l">
              <a:lnSpc>
                <a:spcPct val="115000"/>
              </a:lnSpc>
              <a:spcBef>
                <a:spcPts val="0"/>
              </a:spcBef>
              <a:spcAft>
                <a:spcPts val="0"/>
              </a:spcAft>
              <a:buClr>
                <a:schemeClr val="dk1"/>
              </a:buClr>
              <a:buSzPct val="100000"/>
              <a:buChar char="•"/>
            </a:pPr>
            <a:r>
              <a:rPr lang="en-US" sz="2040"/>
              <a:t>Requirements codified N.C.G.S. § 31-1</a:t>
            </a:r>
            <a:endParaRPr sz="2040"/>
          </a:p>
          <a:p>
            <a:pPr indent="-323469" lvl="0" marL="342900" rtl="0" algn="l">
              <a:lnSpc>
                <a:spcPct val="115000"/>
              </a:lnSpc>
              <a:spcBef>
                <a:spcPts val="408"/>
              </a:spcBef>
              <a:spcAft>
                <a:spcPts val="0"/>
              </a:spcAft>
              <a:buClr>
                <a:schemeClr val="dk1"/>
              </a:buClr>
              <a:buSzPct val="100000"/>
              <a:buChar char="•"/>
            </a:pPr>
            <a:r>
              <a:rPr lang="en-US" sz="2040"/>
              <a:t>Testator (age 18+) must have mental capacity</a:t>
            </a:r>
            <a:endParaRPr/>
          </a:p>
          <a:p>
            <a:pPr indent="-266319" lvl="1" marL="742950" rtl="0" algn="l">
              <a:lnSpc>
                <a:spcPct val="115000"/>
              </a:lnSpc>
              <a:spcBef>
                <a:spcPts val="408"/>
              </a:spcBef>
              <a:spcAft>
                <a:spcPts val="0"/>
              </a:spcAft>
              <a:buClr>
                <a:schemeClr val="dk1"/>
              </a:buClr>
              <a:buSzPct val="100000"/>
              <a:buChar char="–"/>
            </a:pPr>
            <a:r>
              <a:rPr lang="en-US" sz="2040"/>
              <a:t>Understand you are making a will</a:t>
            </a:r>
            <a:endParaRPr/>
          </a:p>
          <a:p>
            <a:pPr indent="-266319" lvl="1" marL="742950" rtl="0" algn="l">
              <a:lnSpc>
                <a:spcPct val="115000"/>
              </a:lnSpc>
              <a:spcBef>
                <a:spcPts val="408"/>
              </a:spcBef>
              <a:spcAft>
                <a:spcPts val="0"/>
              </a:spcAft>
              <a:buClr>
                <a:schemeClr val="dk1"/>
              </a:buClr>
              <a:buSzPct val="100000"/>
              <a:buChar char="–"/>
            </a:pPr>
            <a:r>
              <a:rPr lang="en-US" sz="2040"/>
              <a:t>Understand Nature of property you own</a:t>
            </a:r>
            <a:endParaRPr/>
          </a:p>
          <a:p>
            <a:pPr indent="-266319" lvl="1" marL="742950" rtl="0" algn="l">
              <a:lnSpc>
                <a:spcPct val="115000"/>
              </a:lnSpc>
              <a:spcBef>
                <a:spcPts val="408"/>
              </a:spcBef>
              <a:spcAft>
                <a:spcPts val="0"/>
              </a:spcAft>
              <a:buClr>
                <a:schemeClr val="dk1"/>
              </a:buClr>
              <a:buSzPct val="100000"/>
              <a:buChar char="–"/>
            </a:pPr>
            <a:r>
              <a:rPr lang="en-US" sz="2040"/>
              <a:t>Understand Who you are leaving it to</a:t>
            </a:r>
            <a:endParaRPr/>
          </a:p>
          <a:p>
            <a:pPr indent="-323469" lvl="0" marL="342900" rtl="0" algn="l">
              <a:lnSpc>
                <a:spcPct val="115000"/>
              </a:lnSpc>
              <a:spcBef>
                <a:spcPts val="408"/>
              </a:spcBef>
              <a:spcAft>
                <a:spcPts val="0"/>
              </a:spcAft>
              <a:buClr>
                <a:schemeClr val="dk1"/>
              </a:buClr>
              <a:buSzPct val="100000"/>
              <a:buChar char="•"/>
            </a:pPr>
            <a:r>
              <a:rPr lang="en-US" sz="2040"/>
              <a:t>Testator must sign</a:t>
            </a:r>
            <a:endParaRPr/>
          </a:p>
          <a:p>
            <a:pPr indent="-266319" lvl="1" marL="742950" rtl="0" algn="l">
              <a:lnSpc>
                <a:spcPct val="115000"/>
              </a:lnSpc>
              <a:spcBef>
                <a:spcPts val="408"/>
              </a:spcBef>
              <a:spcAft>
                <a:spcPts val="0"/>
              </a:spcAft>
              <a:buClr>
                <a:schemeClr val="dk1"/>
              </a:buClr>
              <a:buSzPct val="100000"/>
              <a:buChar char="–"/>
            </a:pPr>
            <a:r>
              <a:rPr lang="en-US" sz="2040"/>
              <a:t>In the presence of two “disinterested” witnesses</a:t>
            </a:r>
            <a:endParaRPr/>
          </a:p>
          <a:p>
            <a:pPr indent="-214027" lvl="2" marL="1143000" rtl="0" algn="l">
              <a:lnSpc>
                <a:spcPct val="115000"/>
              </a:lnSpc>
              <a:spcBef>
                <a:spcPts val="306"/>
              </a:spcBef>
              <a:spcAft>
                <a:spcPts val="0"/>
              </a:spcAft>
              <a:buClr>
                <a:schemeClr val="dk1"/>
              </a:buClr>
              <a:buSzPct val="100000"/>
              <a:buChar char="•"/>
            </a:pPr>
            <a:r>
              <a:rPr lang="en-US" sz="1530"/>
              <a:t>Have no inheritable interest under the will</a:t>
            </a:r>
            <a:endParaRPr/>
          </a:p>
          <a:p>
            <a:pPr indent="-266319" lvl="1" marL="742950" rtl="0" algn="l">
              <a:lnSpc>
                <a:spcPct val="115000"/>
              </a:lnSpc>
              <a:spcBef>
                <a:spcPts val="408"/>
              </a:spcBef>
              <a:spcAft>
                <a:spcPts val="0"/>
              </a:spcAft>
              <a:buClr>
                <a:schemeClr val="dk1"/>
              </a:buClr>
              <a:buSzPct val="100000"/>
              <a:buChar char="–"/>
            </a:pPr>
            <a:r>
              <a:rPr b="1" lang="en-US" sz="2040"/>
              <a:t>Self-Proving Will</a:t>
            </a:r>
            <a:r>
              <a:rPr lang="en-US" sz="2040"/>
              <a:t>:  Testator and witnesses sign in the presence of a notary public</a:t>
            </a:r>
            <a:endParaRPr/>
          </a:p>
          <a:p>
            <a:pPr indent="-214027" lvl="2" marL="1143000" rtl="0" algn="l">
              <a:lnSpc>
                <a:spcPct val="115000"/>
              </a:lnSpc>
              <a:spcBef>
                <a:spcPts val="306"/>
              </a:spcBef>
              <a:spcAft>
                <a:spcPts val="0"/>
              </a:spcAft>
              <a:buClr>
                <a:schemeClr val="dk1"/>
              </a:buClr>
              <a:buSzPct val="100000"/>
              <a:buChar char="•"/>
            </a:pPr>
            <a:r>
              <a:rPr lang="en-US" sz="1530"/>
              <a:t>With no notary, Clerk must call in will witnesses to testify as to validity of signature</a:t>
            </a:r>
            <a:endParaRPr/>
          </a:p>
          <a:p>
            <a:pPr indent="-323469" lvl="0" marL="342900" rtl="0" algn="l">
              <a:lnSpc>
                <a:spcPct val="115000"/>
              </a:lnSpc>
              <a:spcBef>
                <a:spcPts val="408"/>
              </a:spcBef>
              <a:spcAft>
                <a:spcPts val="0"/>
              </a:spcAft>
              <a:buClr>
                <a:schemeClr val="dk1"/>
              </a:buClr>
              <a:buSzPct val="100000"/>
              <a:buChar char="•"/>
            </a:pPr>
            <a:r>
              <a:rPr b="1" lang="en-US" sz="2040"/>
              <a:t>Holographic Wills</a:t>
            </a:r>
            <a:r>
              <a:rPr lang="en-US" sz="2040"/>
              <a:t>:  written and signed in handwriting of testator (N.C.G.S. § 31-3.4)</a:t>
            </a:r>
            <a:endParaRPr/>
          </a:p>
          <a:p>
            <a:pPr indent="-266319" lvl="1" marL="742950" rtl="0" algn="l">
              <a:lnSpc>
                <a:spcPct val="115000"/>
              </a:lnSpc>
              <a:spcBef>
                <a:spcPts val="408"/>
              </a:spcBef>
              <a:spcAft>
                <a:spcPts val="0"/>
              </a:spcAft>
              <a:buClr>
                <a:schemeClr val="dk1"/>
              </a:buClr>
              <a:buSzPct val="100000"/>
              <a:buChar char="–"/>
            </a:pPr>
            <a:r>
              <a:rPr lang="en-US" sz="2040" strike="sngStrike"/>
              <a:t>If found among testators “valuable papers”, safe deposit box, etc.</a:t>
            </a:r>
            <a:endParaRPr strike="sngStrike"/>
          </a:p>
          <a:p>
            <a:pPr indent="-323469" lvl="0" marL="342900" rtl="0" algn="l">
              <a:lnSpc>
                <a:spcPct val="115000"/>
              </a:lnSpc>
              <a:spcBef>
                <a:spcPts val="408"/>
              </a:spcBef>
              <a:spcAft>
                <a:spcPts val="0"/>
              </a:spcAft>
              <a:buClr>
                <a:schemeClr val="dk1"/>
              </a:buClr>
              <a:buSzPct val="100000"/>
              <a:buChar char="•"/>
            </a:pPr>
            <a:r>
              <a:rPr b="1" lang="en-US" sz="2040"/>
              <a:t>Clerk must decide if will meets legal sufficiency for entry into probate</a:t>
            </a:r>
            <a:endParaRPr b="1" sz="2040"/>
          </a:p>
          <a:p>
            <a:pPr indent="-323469" lvl="0" marL="342900" rtl="0" algn="l">
              <a:lnSpc>
                <a:spcPct val="115000"/>
              </a:lnSpc>
              <a:spcBef>
                <a:spcPts val="408"/>
              </a:spcBef>
              <a:spcAft>
                <a:spcPts val="0"/>
              </a:spcAft>
              <a:buSzPct val="100000"/>
              <a:buChar char="•"/>
            </a:pPr>
            <a:r>
              <a:rPr b="1" lang="en-US" sz="2040"/>
              <a:t>Extension Fact Sheet: </a:t>
            </a:r>
            <a:r>
              <a:rPr b="1" lang="en-US" sz="2040" u="sng">
                <a:solidFill>
                  <a:schemeClr val="hlink"/>
                </a:solidFill>
                <a:hlinkClick r:id="rId3"/>
              </a:rPr>
              <a:t>The Last Will and Testament: A Primer</a:t>
            </a:r>
            <a:endParaRPr b="1" sz="2040"/>
          </a:p>
          <a:p>
            <a:pPr indent="-213360" lvl="0" marL="342900" rtl="0" algn="l">
              <a:lnSpc>
                <a:spcPct val="80000"/>
              </a:lnSpc>
              <a:spcBef>
                <a:spcPts val="408"/>
              </a:spcBef>
              <a:spcAft>
                <a:spcPts val="0"/>
              </a:spcAft>
              <a:buClr>
                <a:schemeClr val="dk1"/>
              </a:buClr>
              <a:buSzPct val="100000"/>
              <a:buNone/>
            </a:pPr>
            <a:r>
              <a:t/>
            </a:r>
            <a:endParaRPr sz="204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descr="Screen Shot 2014-01-13 at 9.55.30 PM.png" id="473" name="Google Shape;473;p57"/>
          <p:cNvPicPr preferRelativeResize="0"/>
          <p:nvPr/>
        </p:nvPicPr>
        <p:blipFill rotWithShape="1">
          <a:blip r:embed="rId3">
            <a:alphaModFix/>
          </a:blip>
          <a:srcRect b="0" l="0" r="0" t="0"/>
          <a:stretch/>
        </p:blipFill>
        <p:spPr>
          <a:xfrm>
            <a:off x="1533525" y="606425"/>
            <a:ext cx="6005513" cy="5937250"/>
          </a:xfrm>
          <a:prstGeom prst="rect">
            <a:avLst/>
          </a:prstGeom>
          <a:noFill/>
          <a:ln>
            <a:noFill/>
          </a:ln>
        </p:spPr>
      </p:pic>
      <p:sp>
        <p:nvSpPr>
          <p:cNvPr id="474" name="Google Shape;474;p57"/>
          <p:cNvSpPr txBox="1"/>
          <p:nvPr/>
        </p:nvSpPr>
        <p:spPr>
          <a:xfrm>
            <a:off x="730250" y="2635250"/>
            <a:ext cx="18732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“All property to spouse”</a:t>
            </a:r>
            <a:endParaRPr/>
          </a:p>
        </p:txBody>
      </p:sp>
      <p:sp>
        <p:nvSpPr>
          <p:cNvPr id="475" name="Google Shape;475;p57"/>
          <p:cNvSpPr txBox="1"/>
          <p:nvPr/>
        </p:nvSpPr>
        <p:spPr>
          <a:xfrm>
            <a:off x="730250" y="3575050"/>
            <a:ext cx="1873200" cy="1478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“If predeceased by spouse, to children share and share alike, </a:t>
            </a:r>
            <a:r>
              <a:rPr b="0" i="1" lang="en-US" sz="1800" u="none" cap="none" strike="noStrike">
                <a:solidFill>
                  <a:schemeClr val="dk1"/>
                </a:solidFill>
                <a:latin typeface="Calibri"/>
                <a:ea typeface="Calibri"/>
                <a:cs typeface="Calibri"/>
                <a:sym typeface="Calibri"/>
              </a:rPr>
              <a:t>per stirpes”</a:t>
            </a:r>
            <a:endParaRPr b="0" i="0" sz="1800" u="none" cap="none" strike="noStrike">
              <a:solidFill>
                <a:schemeClr val="dk1"/>
              </a:solidFill>
              <a:latin typeface="Calibri"/>
              <a:ea typeface="Calibri"/>
              <a:cs typeface="Calibri"/>
              <a:sym typeface="Calibri"/>
            </a:endParaRPr>
          </a:p>
        </p:txBody>
      </p:sp>
      <p:sp>
        <p:nvSpPr>
          <p:cNvPr id="476" name="Google Shape;476;p57"/>
          <p:cNvSpPr txBox="1"/>
          <p:nvPr/>
        </p:nvSpPr>
        <p:spPr>
          <a:xfrm>
            <a:off x="6740525" y="4279900"/>
            <a:ext cx="18732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“...share and share alike”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8"/>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Multiple Generations of Co-Tenants</a:t>
            </a:r>
            <a:endParaRPr/>
          </a:p>
        </p:txBody>
      </p:sp>
      <p:pic>
        <p:nvPicPr>
          <p:cNvPr descr="A picture containing clock&#10;&#10;Description automatically generated" id="483" name="Google Shape;483;p58"/>
          <p:cNvPicPr preferRelativeResize="0"/>
          <p:nvPr/>
        </p:nvPicPr>
        <p:blipFill rotWithShape="1">
          <a:blip r:embed="rId3">
            <a:alphaModFix/>
          </a:blip>
          <a:srcRect b="0" l="0" r="0" t="0"/>
          <a:stretch/>
        </p:blipFill>
        <p:spPr>
          <a:xfrm>
            <a:off x="2105325" y="1982500"/>
            <a:ext cx="5103300" cy="39039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59"/>
          <p:cNvSpPr txBox="1"/>
          <p:nvPr>
            <p:ph type="title"/>
          </p:nvPr>
        </p:nvSpPr>
        <p:spPr>
          <a:xfrm>
            <a:off x="457200" y="6139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Trust</a:t>
            </a:r>
            <a:endParaRPr/>
          </a:p>
        </p:txBody>
      </p:sp>
      <p:sp>
        <p:nvSpPr>
          <p:cNvPr id="489" name="Google Shape;489;p59"/>
          <p:cNvSpPr txBox="1"/>
          <p:nvPr>
            <p:ph idx="1" type="body"/>
          </p:nvPr>
        </p:nvSpPr>
        <p:spPr>
          <a:xfrm>
            <a:off x="457200" y="1764000"/>
            <a:ext cx="8229600" cy="4685400"/>
          </a:xfrm>
          <a:prstGeom prst="rect">
            <a:avLst/>
          </a:prstGeom>
          <a:noFill/>
          <a:ln>
            <a:noFill/>
          </a:ln>
        </p:spPr>
        <p:txBody>
          <a:bodyPr anchorCtr="0" anchor="t" bIns="45700" lIns="91425" spcFirstLastPara="1" rIns="91425" wrap="square" tIns="45700">
            <a:normAutofit fontScale="70000" lnSpcReduction="20000"/>
          </a:bodyPr>
          <a:lstStyle/>
          <a:p>
            <a:pPr indent="-297180" lvl="0" marL="342900" rtl="0" algn="l">
              <a:lnSpc>
                <a:spcPct val="115000"/>
              </a:lnSpc>
              <a:spcBef>
                <a:spcPts val="0"/>
              </a:spcBef>
              <a:spcAft>
                <a:spcPts val="0"/>
              </a:spcAft>
              <a:buClr>
                <a:schemeClr val="dk1"/>
              </a:buClr>
              <a:buSzPct val="100000"/>
              <a:buChar char="•"/>
            </a:pPr>
            <a:r>
              <a:rPr lang="en-US"/>
              <a:t>A separate legal entity</a:t>
            </a:r>
            <a:endParaRPr/>
          </a:p>
          <a:p>
            <a:pPr indent="-297180" lvl="0" marL="342900" rtl="0" algn="l">
              <a:lnSpc>
                <a:spcPct val="115000"/>
              </a:lnSpc>
              <a:spcBef>
                <a:spcPts val="480"/>
              </a:spcBef>
              <a:spcAft>
                <a:spcPts val="0"/>
              </a:spcAft>
              <a:buClr>
                <a:schemeClr val="dk1"/>
              </a:buClr>
              <a:buSzPct val="100000"/>
              <a:buChar char="•"/>
            </a:pPr>
            <a:r>
              <a:rPr lang="en-US"/>
              <a:t>Settlor (or Grantor):  the person(s) who create(s) the trust and funds it (assigns property to the trust)</a:t>
            </a:r>
            <a:endParaRPr/>
          </a:p>
          <a:p>
            <a:pPr indent="-297180" lvl="0" marL="342900" rtl="0" algn="l">
              <a:lnSpc>
                <a:spcPct val="115000"/>
              </a:lnSpc>
              <a:spcBef>
                <a:spcPts val="480"/>
              </a:spcBef>
              <a:spcAft>
                <a:spcPts val="0"/>
              </a:spcAft>
              <a:buClr>
                <a:schemeClr val="dk1"/>
              </a:buClr>
              <a:buSzPct val="100000"/>
              <a:buChar char="•"/>
            </a:pPr>
            <a:r>
              <a:rPr b="1" lang="en-US"/>
              <a:t>Trustee</a:t>
            </a:r>
            <a:r>
              <a:rPr lang="en-US"/>
              <a:t>:  the “legal owner” of the trust property, bound by a fiduciary duty (state law) and by terms of the trust</a:t>
            </a:r>
            <a:endParaRPr/>
          </a:p>
          <a:p>
            <a:pPr indent="-240030" lvl="1" marL="742950" rtl="0" algn="l">
              <a:lnSpc>
                <a:spcPct val="115000"/>
              </a:lnSpc>
              <a:spcBef>
                <a:spcPts val="480"/>
              </a:spcBef>
              <a:spcAft>
                <a:spcPts val="0"/>
              </a:spcAft>
              <a:buClr>
                <a:schemeClr val="dk1"/>
              </a:buClr>
              <a:buSzPct val="100000"/>
              <a:buChar char="–"/>
            </a:pPr>
            <a:r>
              <a:rPr b="1" lang="en-US"/>
              <a:t>Fiduciary powers of trustee NCGS </a:t>
            </a:r>
            <a:endParaRPr/>
          </a:p>
          <a:p>
            <a:pPr indent="-297180" lvl="0" marL="342900" rtl="0" algn="l">
              <a:lnSpc>
                <a:spcPct val="115000"/>
              </a:lnSpc>
              <a:spcBef>
                <a:spcPts val="480"/>
              </a:spcBef>
              <a:spcAft>
                <a:spcPts val="0"/>
              </a:spcAft>
              <a:buClr>
                <a:schemeClr val="dk1"/>
              </a:buClr>
              <a:buSzPct val="100000"/>
              <a:buChar char="•"/>
            </a:pPr>
            <a:r>
              <a:rPr b="1" lang="en-US"/>
              <a:t>Beneficiary</a:t>
            </a:r>
            <a:r>
              <a:rPr lang="en-US"/>
              <a:t>:  The person(s) who receive the benefit of the trust</a:t>
            </a:r>
            <a:endParaRPr/>
          </a:p>
          <a:p>
            <a:pPr indent="-240030" lvl="1" marL="742950" rtl="0" algn="l">
              <a:lnSpc>
                <a:spcPct val="115000"/>
              </a:lnSpc>
              <a:spcBef>
                <a:spcPts val="480"/>
              </a:spcBef>
              <a:spcAft>
                <a:spcPts val="0"/>
              </a:spcAft>
              <a:buClr>
                <a:schemeClr val="dk1"/>
              </a:buClr>
              <a:buSzPct val="100000"/>
              <a:buChar char="–"/>
            </a:pPr>
            <a:r>
              <a:rPr lang="en-US"/>
              <a:t>income from assets</a:t>
            </a:r>
            <a:endParaRPr/>
          </a:p>
          <a:p>
            <a:pPr indent="-240030" lvl="1" marL="742950" rtl="0" algn="l">
              <a:lnSpc>
                <a:spcPct val="115000"/>
              </a:lnSpc>
              <a:spcBef>
                <a:spcPts val="480"/>
              </a:spcBef>
              <a:spcAft>
                <a:spcPts val="0"/>
              </a:spcAft>
              <a:buClr>
                <a:schemeClr val="dk1"/>
              </a:buClr>
              <a:buSzPct val="100000"/>
              <a:buChar char="–"/>
            </a:pPr>
            <a:r>
              <a:rPr lang="en-US"/>
              <a:t>distribution of assets</a:t>
            </a:r>
            <a:endParaRPr/>
          </a:p>
          <a:p>
            <a:pPr indent="-297180" lvl="0" marL="342900" rtl="0" algn="l">
              <a:lnSpc>
                <a:spcPct val="115000"/>
              </a:lnSpc>
              <a:spcBef>
                <a:spcPts val="480"/>
              </a:spcBef>
              <a:spcAft>
                <a:spcPts val="0"/>
              </a:spcAft>
              <a:buClr>
                <a:schemeClr val="dk1"/>
              </a:buClr>
              <a:buSzPct val="100000"/>
              <a:buChar char="•"/>
            </a:pPr>
            <a:r>
              <a:rPr lang="en-US"/>
              <a:t>Language of the Trust controls distribution  </a:t>
            </a:r>
            <a:endParaRPr/>
          </a:p>
          <a:p>
            <a:pPr indent="-297180" lvl="0" marL="342900" rtl="0" algn="l">
              <a:lnSpc>
                <a:spcPct val="115000"/>
              </a:lnSpc>
              <a:spcBef>
                <a:spcPts val="480"/>
              </a:spcBef>
              <a:spcAft>
                <a:spcPts val="0"/>
              </a:spcAft>
              <a:buClr>
                <a:schemeClr val="dk1"/>
              </a:buClr>
              <a:buSzPct val="100000"/>
              <a:buChar char="•"/>
            </a:pPr>
            <a:r>
              <a:rPr lang="en-US"/>
              <a:t>Trusts are </a:t>
            </a:r>
            <a:r>
              <a:rPr b="1" lang="en-US"/>
              <a:t>private</a:t>
            </a:r>
            <a:r>
              <a:rPr lang="en-US"/>
              <a:t>, assets not part of probate estate (but part of taxable estate if trust is revocable)</a:t>
            </a:r>
            <a:endParaRPr/>
          </a:p>
          <a:p>
            <a:pPr indent="-270510" lvl="0" marL="342900" rtl="0" algn="l">
              <a:lnSpc>
                <a:spcPct val="115000"/>
              </a:lnSpc>
              <a:spcBef>
                <a:spcPts val="480"/>
              </a:spcBef>
              <a:spcAft>
                <a:spcPts val="0"/>
              </a:spcAft>
              <a:buSzPct val="75000"/>
              <a:buChar char="•"/>
            </a:pPr>
            <a:r>
              <a:rPr lang="en-US"/>
              <a:t>Often used as “will substitutes”: trust determines distribution of property</a:t>
            </a:r>
            <a:endParaRPr/>
          </a:p>
          <a:p>
            <a:pPr indent="-270510" lvl="0" marL="342900" rtl="0" algn="l">
              <a:lnSpc>
                <a:spcPct val="115000"/>
              </a:lnSpc>
              <a:spcBef>
                <a:spcPts val="480"/>
              </a:spcBef>
              <a:spcAft>
                <a:spcPts val="0"/>
              </a:spcAft>
              <a:buSzPct val="75000"/>
              <a:buChar char="•"/>
            </a:pPr>
            <a:r>
              <a:rPr b="1" lang="en-US">
                <a:highlight>
                  <a:srgbClr val="FFFF00"/>
                </a:highlight>
              </a:rPr>
              <a:t>Can empower Trustee to place conservation easement, place land in entity, etc.</a:t>
            </a:r>
            <a:endParaRPr b="1">
              <a:highlight>
                <a:srgbClr val="FFFF00"/>
              </a:highlight>
            </a:endParaRPr>
          </a:p>
          <a:p>
            <a:pPr indent="-270510" lvl="0" marL="342900" rtl="0" algn="l">
              <a:lnSpc>
                <a:spcPct val="115000"/>
              </a:lnSpc>
              <a:spcBef>
                <a:spcPts val="480"/>
              </a:spcBef>
              <a:spcAft>
                <a:spcPts val="0"/>
              </a:spcAft>
              <a:buSzPct val="75000"/>
              <a:buChar char="•"/>
            </a:pPr>
            <a:r>
              <a:rPr b="1" lang="en-US">
                <a:highlight>
                  <a:schemeClr val="lt1"/>
                </a:highlight>
              </a:rPr>
              <a:t>Extension Fact Sheet: </a:t>
            </a:r>
            <a:r>
              <a:rPr b="1" lang="en-US" u="sng">
                <a:solidFill>
                  <a:schemeClr val="hlink"/>
                </a:solidFill>
                <a:highlight>
                  <a:schemeClr val="lt1"/>
                </a:highlight>
                <a:hlinkClick r:id="rId3"/>
              </a:rPr>
              <a:t>The Basics of Trusts in Farm Succession Planning</a:t>
            </a:r>
            <a:endParaRPr b="1">
              <a:highlight>
                <a:schemeClr val="lt1"/>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60"/>
          <p:cNvSpPr txBox="1"/>
          <p:nvPr>
            <p:ph type="title"/>
          </p:nvPr>
        </p:nvSpPr>
        <p:spPr>
          <a:xfrm>
            <a:off x="457200" y="6854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Types of Trusts</a:t>
            </a:r>
            <a:endParaRPr/>
          </a:p>
        </p:txBody>
      </p:sp>
      <p:sp>
        <p:nvSpPr>
          <p:cNvPr id="495" name="Google Shape;495;p60"/>
          <p:cNvSpPr txBox="1"/>
          <p:nvPr>
            <p:ph idx="1" type="body"/>
          </p:nvPr>
        </p:nvSpPr>
        <p:spPr>
          <a:xfrm>
            <a:off x="457200" y="1753800"/>
            <a:ext cx="8229600" cy="4409100"/>
          </a:xfrm>
          <a:prstGeom prst="rect">
            <a:avLst/>
          </a:prstGeom>
          <a:noFill/>
          <a:ln>
            <a:noFill/>
          </a:ln>
        </p:spPr>
        <p:txBody>
          <a:bodyPr anchorCtr="0" anchor="t" bIns="45700" lIns="91425" spcFirstLastPara="1" rIns="91425" wrap="square" tIns="45700">
            <a:normAutofit fontScale="85000" lnSpcReduction="20000"/>
          </a:bodyPr>
          <a:lstStyle/>
          <a:p>
            <a:pPr indent="-287338" lvl="0" marL="342900" rtl="0" algn="l">
              <a:lnSpc>
                <a:spcPct val="115000"/>
              </a:lnSpc>
              <a:spcBef>
                <a:spcPts val="0"/>
              </a:spcBef>
              <a:spcAft>
                <a:spcPts val="0"/>
              </a:spcAft>
              <a:buClr>
                <a:schemeClr val="dk1"/>
              </a:buClr>
              <a:buSzPct val="100000"/>
              <a:buFont typeface="Times New Roman"/>
              <a:buChar char="•"/>
            </a:pPr>
            <a:r>
              <a:rPr lang="en-US" sz="2500">
                <a:latin typeface="Times New Roman"/>
                <a:ea typeface="Times New Roman"/>
                <a:cs typeface="Times New Roman"/>
                <a:sym typeface="Times New Roman"/>
              </a:rPr>
              <a:t>Testamentary Trust (established by executor pursuant to a will)</a:t>
            </a:r>
            <a:endParaRPr sz="1900">
              <a:latin typeface="Times New Roman"/>
              <a:ea typeface="Times New Roman"/>
              <a:cs typeface="Times New Roman"/>
              <a:sym typeface="Times New Roman"/>
            </a:endParaRPr>
          </a:p>
          <a:p>
            <a:pPr indent="-287338" lvl="0" marL="342900" rtl="0" algn="l">
              <a:lnSpc>
                <a:spcPct val="115000"/>
              </a:lnSpc>
              <a:spcBef>
                <a:spcPts val="600"/>
              </a:spcBef>
              <a:spcAft>
                <a:spcPts val="0"/>
              </a:spcAft>
              <a:buClr>
                <a:schemeClr val="dk1"/>
              </a:buClr>
              <a:buSzPct val="100000"/>
              <a:buFont typeface="Times New Roman"/>
              <a:buChar char="•"/>
            </a:pPr>
            <a:r>
              <a:rPr b="1" lang="en-US" sz="2500">
                <a:latin typeface="Times New Roman"/>
                <a:ea typeface="Times New Roman"/>
                <a:cs typeface="Times New Roman"/>
                <a:sym typeface="Times New Roman"/>
              </a:rPr>
              <a:t>Revocable Trust</a:t>
            </a:r>
            <a:endParaRPr b="1" sz="1900">
              <a:latin typeface="Times New Roman"/>
              <a:ea typeface="Times New Roman"/>
              <a:cs typeface="Times New Roman"/>
              <a:sym typeface="Times New Roman"/>
            </a:endParaRPr>
          </a:p>
          <a:p>
            <a:pPr indent="-233998" lvl="1" marL="742950" rtl="0" algn="l">
              <a:lnSpc>
                <a:spcPct val="115000"/>
              </a:lnSpc>
              <a:spcBef>
                <a:spcPts val="520"/>
              </a:spcBef>
              <a:spcAft>
                <a:spcPts val="0"/>
              </a:spcAft>
              <a:buClr>
                <a:schemeClr val="dk1"/>
              </a:buClr>
              <a:buSzPct val="100000"/>
              <a:buFont typeface="Times New Roman"/>
              <a:buChar char="–"/>
            </a:pPr>
            <a:r>
              <a:rPr lang="en-US" sz="2100">
                <a:latin typeface="Times New Roman"/>
                <a:ea typeface="Times New Roman"/>
                <a:cs typeface="Times New Roman"/>
                <a:sym typeface="Times New Roman"/>
              </a:rPr>
              <a:t>Fund during lifetime (put in, take out)</a:t>
            </a:r>
            <a:endParaRPr sz="1900">
              <a:latin typeface="Times New Roman"/>
              <a:ea typeface="Times New Roman"/>
              <a:cs typeface="Times New Roman"/>
              <a:sym typeface="Times New Roman"/>
            </a:endParaRPr>
          </a:p>
          <a:p>
            <a:pPr indent="-233998" lvl="1" marL="742950" rtl="0" algn="l">
              <a:lnSpc>
                <a:spcPct val="115000"/>
              </a:lnSpc>
              <a:spcBef>
                <a:spcPts val="520"/>
              </a:spcBef>
              <a:spcAft>
                <a:spcPts val="0"/>
              </a:spcAft>
              <a:buClr>
                <a:schemeClr val="dk1"/>
              </a:buClr>
              <a:buSzPct val="100000"/>
              <a:buFont typeface="Times New Roman"/>
              <a:buChar char="–"/>
            </a:pPr>
            <a:r>
              <a:rPr lang="en-US" sz="2100">
                <a:latin typeface="Times New Roman"/>
                <a:ea typeface="Times New Roman"/>
                <a:cs typeface="Times New Roman"/>
                <a:sym typeface="Times New Roman"/>
              </a:rPr>
              <a:t>Fund through ‘pour over’ will</a:t>
            </a:r>
            <a:endParaRPr sz="1900">
              <a:latin typeface="Times New Roman"/>
              <a:ea typeface="Times New Roman"/>
              <a:cs typeface="Times New Roman"/>
              <a:sym typeface="Times New Roman"/>
            </a:endParaRPr>
          </a:p>
          <a:p>
            <a:pPr indent="-233998" lvl="1" marL="742950" rtl="0" algn="l">
              <a:lnSpc>
                <a:spcPct val="115000"/>
              </a:lnSpc>
              <a:spcBef>
                <a:spcPts val="520"/>
              </a:spcBef>
              <a:spcAft>
                <a:spcPts val="0"/>
              </a:spcAft>
              <a:buClr>
                <a:schemeClr val="dk1"/>
              </a:buClr>
              <a:buSzPct val="100000"/>
              <a:buFont typeface="Times New Roman"/>
              <a:buChar char="–"/>
            </a:pPr>
            <a:r>
              <a:rPr lang="en-US" sz="2100">
                <a:latin typeface="Times New Roman"/>
                <a:ea typeface="Times New Roman"/>
                <a:cs typeface="Times New Roman"/>
                <a:sym typeface="Times New Roman"/>
              </a:rPr>
              <a:t>Amend as needed</a:t>
            </a:r>
            <a:endParaRPr sz="1900">
              <a:latin typeface="Times New Roman"/>
              <a:ea typeface="Times New Roman"/>
              <a:cs typeface="Times New Roman"/>
              <a:sym typeface="Times New Roman"/>
            </a:endParaRPr>
          </a:p>
          <a:p>
            <a:pPr indent="-287338" lvl="0" marL="342900" rtl="0" algn="l">
              <a:lnSpc>
                <a:spcPct val="115000"/>
              </a:lnSpc>
              <a:spcBef>
                <a:spcPts val="600"/>
              </a:spcBef>
              <a:spcAft>
                <a:spcPts val="0"/>
              </a:spcAft>
              <a:buClr>
                <a:schemeClr val="dk1"/>
              </a:buClr>
              <a:buSzPct val="100000"/>
              <a:buFont typeface="Times New Roman"/>
              <a:buChar char="•"/>
            </a:pPr>
            <a:r>
              <a:rPr lang="en-US" sz="2500">
                <a:latin typeface="Times New Roman"/>
                <a:ea typeface="Times New Roman"/>
                <a:cs typeface="Times New Roman"/>
                <a:sym typeface="Times New Roman"/>
              </a:rPr>
              <a:t>Irrevocable Trust</a:t>
            </a:r>
            <a:endParaRPr sz="1900">
              <a:latin typeface="Times New Roman"/>
              <a:ea typeface="Times New Roman"/>
              <a:cs typeface="Times New Roman"/>
              <a:sym typeface="Times New Roman"/>
            </a:endParaRPr>
          </a:p>
          <a:p>
            <a:pPr indent="-233998" lvl="1" marL="742950" rtl="0" algn="l">
              <a:lnSpc>
                <a:spcPct val="115000"/>
              </a:lnSpc>
              <a:spcBef>
                <a:spcPts val="520"/>
              </a:spcBef>
              <a:spcAft>
                <a:spcPts val="0"/>
              </a:spcAft>
              <a:buClr>
                <a:schemeClr val="dk1"/>
              </a:buClr>
              <a:buSzPct val="100000"/>
              <a:buFont typeface="Times New Roman"/>
              <a:buChar char="–"/>
            </a:pPr>
            <a:r>
              <a:rPr lang="en-US" sz="2100">
                <a:latin typeface="Times New Roman"/>
                <a:ea typeface="Times New Roman"/>
                <a:cs typeface="Times New Roman"/>
                <a:sym typeface="Times New Roman"/>
              </a:rPr>
              <a:t>Insurance Trust (ILIT)</a:t>
            </a:r>
            <a:endParaRPr sz="1900">
              <a:latin typeface="Times New Roman"/>
              <a:ea typeface="Times New Roman"/>
              <a:cs typeface="Times New Roman"/>
              <a:sym typeface="Times New Roman"/>
            </a:endParaRPr>
          </a:p>
          <a:p>
            <a:pPr indent="-233998" lvl="1" marL="742950" rtl="0" algn="l">
              <a:lnSpc>
                <a:spcPct val="115000"/>
              </a:lnSpc>
              <a:spcBef>
                <a:spcPts val="520"/>
              </a:spcBef>
              <a:spcAft>
                <a:spcPts val="0"/>
              </a:spcAft>
              <a:buClr>
                <a:schemeClr val="dk1"/>
              </a:buClr>
              <a:buSzPct val="100000"/>
              <a:buFont typeface="Times New Roman"/>
              <a:buChar char="–"/>
            </a:pPr>
            <a:r>
              <a:rPr lang="en-US" sz="2100">
                <a:latin typeface="Times New Roman"/>
                <a:ea typeface="Times New Roman"/>
                <a:cs typeface="Times New Roman"/>
                <a:sym typeface="Times New Roman"/>
              </a:rPr>
              <a:t>“Asset-Protection”</a:t>
            </a:r>
            <a:endParaRPr sz="1900">
              <a:latin typeface="Times New Roman"/>
              <a:ea typeface="Times New Roman"/>
              <a:cs typeface="Times New Roman"/>
              <a:sym typeface="Times New Roman"/>
            </a:endParaRPr>
          </a:p>
          <a:p>
            <a:pPr indent="-287338" lvl="0" marL="342900" rtl="0" algn="l">
              <a:lnSpc>
                <a:spcPct val="115000"/>
              </a:lnSpc>
              <a:spcBef>
                <a:spcPts val="600"/>
              </a:spcBef>
              <a:spcAft>
                <a:spcPts val="0"/>
              </a:spcAft>
              <a:buSzPct val="100000"/>
              <a:buFont typeface="Times New Roman"/>
              <a:buChar char="•"/>
            </a:pPr>
            <a:r>
              <a:rPr lang="en-US" sz="2500">
                <a:latin typeface="Times New Roman"/>
                <a:ea typeface="Times New Roman"/>
                <a:cs typeface="Times New Roman"/>
                <a:sym typeface="Times New Roman"/>
              </a:rPr>
              <a:t>Special Needs Trust</a:t>
            </a:r>
            <a:endParaRPr sz="1900">
              <a:latin typeface="Times New Roman"/>
              <a:ea typeface="Times New Roman"/>
              <a:cs typeface="Times New Roman"/>
              <a:sym typeface="Times New Roman"/>
            </a:endParaRPr>
          </a:p>
          <a:p>
            <a:pPr indent="-287338" lvl="0" marL="342900" rtl="0" algn="l">
              <a:lnSpc>
                <a:spcPct val="115000"/>
              </a:lnSpc>
              <a:spcBef>
                <a:spcPts val="600"/>
              </a:spcBef>
              <a:spcAft>
                <a:spcPts val="0"/>
              </a:spcAft>
              <a:buSzPct val="100000"/>
              <a:buFont typeface="Times New Roman"/>
              <a:buChar char="•"/>
            </a:pPr>
            <a:r>
              <a:rPr lang="en-US" sz="2500">
                <a:latin typeface="Times New Roman"/>
                <a:ea typeface="Times New Roman"/>
                <a:cs typeface="Times New Roman"/>
                <a:sym typeface="Times New Roman"/>
              </a:rPr>
              <a:t>Charitable Trusts</a:t>
            </a:r>
            <a:endParaRPr sz="1900">
              <a:latin typeface="Times New Roman"/>
              <a:ea typeface="Times New Roman"/>
              <a:cs typeface="Times New Roman"/>
              <a:sym typeface="Times New Roman"/>
            </a:endParaRPr>
          </a:p>
          <a:p>
            <a:pPr indent="-287338" lvl="0" marL="342900" rtl="0" algn="l">
              <a:lnSpc>
                <a:spcPct val="115000"/>
              </a:lnSpc>
              <a:spcBef>
                <a:spcPts val="600"/>
              </a:spcBef>
              <a:spcAft>
                <a:spcPts val="0"/>
              </a:spcAft>
              <a:buClr>
                <a:schemeClr val="dk1"/>
              </a:buClr>
              <a:buSzPct val="100000"/>
              <a:buFont typeface="Times New Roman"/>
              <a:buChar char="•"/>
            </a:pPr>
            <a:r>
              <a:rPr lang="en-US" sz="2500">
                <a:latin typeface="Times New Roman"/>
                <a:ea typeface="Times New Roman"/>
                <a:cs typeface="Times New Roman"/>
                <a:sym typeface="Times New Roman"/>
              </a:rPr>
              <a:t>“Dynasty” Trusts</a:t>
            </a:r>
            <a:endParaRPr sz="1900">
              <a:latin typeface="Times New Roman"/>
              <a:ea typeface="Times New Roman"/>
              <a:cs typeface="Times New Roman"/>
              <a:sym typeface="Times New Roman"/>
            </a:endParaRPr>
          </a:p>
          <a:p>
            <a:pPr indent="-230188" lvl="1" marL="742950" rtl="0" algn="l">
              <a:lnSpc>
                <a:spcPct val="115000"/>
              </a:lnSpc>
              <a:spcBef>
                <a:spcPts val="600"/>
              </a:spcBef>
              <a:spcAft>
                <a:spcPts val="0"/>
              </a:spcAft>
              <a:buClr>
                <a:schemeClr val="dk1"/>
              </a:buClr>
              <a:buSzPct val="100000"/>
              <a:buFont typeface="Times New Roman"/>
              <a:buChar char="–"/>
            </a:pPr>
            <a:r>
              <a:rPr lang="en-US" sz="2500">
                <a:latin typeface="Times New Roman"/>
                <a:ea typeface="Times New Roman"/>
                <a:cs typeface="Times New Roman"/>
                <a:sym typeface="Times New Roman"/>
              </a:rPr>
              <a:t>Revocation of “rule against perpetuities”</a:t>
            </a:r>
            <a:endParaRPr sz="1900">
              <a:latin typeface="Times New Roman"/>
              <a:ea typeface="Times New Roman"/>
              <a:cs typeface="Times New Roman"/>
              <a:sym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1"/>
          <p:cNvSpPr txBox="1"/>
          <p:nvPr>
            <p:ph type="title"/>
          </p:nvPr>
        </p:nvSpPr>
        <p:spPr>
          <a:xfrm>
            <a:off x="457200" y="6854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Care in Using Devices</a:t>
            </a:r>
            <a:endParaRPr/>
          </a:p>
        </p:txBody>
      </p:sp>
      <p:sp>
        <p:nvSpPr>
          <p:cNvPr id="502" name="Google Shape;502;p61"/>
          <p:cNvSpPr txBox="1"/>
          <p:nvPr>
            <p:ph idx="1" type="body"/>
          </p:nvPr>
        </p:nvSpPr>
        <p:spPr>
          <a:xfrm>
            <a:off x="457200" y="1686400"/>
            <a:ext cx="8229600" cy="4439700"/>
          </a:xfrm>
          <a:prstGeom prst="rect">
            <a:avLst/>
          </a:prstGeom>
        </p:spPr>
        <p:txBody>
          <a:bodyPr anchorCtr="0" anchor="t" bIns="45700" lIns="91425" spcFirstLastPara="1" rIns="91425" wrap="square" tIns="45700">
            <a:noAutofit/>
          </a:bodyPr>
          <a:lstStyle/>
          <a:p>
            <a:pPr indent="-342900" lvl="0" marL="457200" rtl="0" algn="l">
              <a:spcBef>
                <a:spcPts val="360"/>
              </a:spcBef>
              <a:spcAft>
                <a:spcPts val="0"/>
              </a:spcAft>
              <a:buSzPts val="1800"/>
              <a:buChar char="•"/>
            </a:pPr>
            <a:r>
              <a:rPr lang="en-US"/>
              <a:t>The Will</a:t>
            </a:r>
            <a:endParaRPr/>
          </a:p>
          <a:p>
            <a:pPr indent="-342900" lvl="1" marL="914400" rtl="0" algn="l">
              <a:spcBef>
                <a:spcPts val="0"/>
              </a:spcBef>
              <a:spcAft>
                <a:spcPts val="0"/>
              </a:spcAft>
              <a:buSzPts val="1800"/>
              <a:buChar char="–"/>
            </a:pPr>
            <a:r>
              <a:rPr lang="en-US"/>
              <a:t>title passes at moment of death</a:t>
            </a:r>
            <a:endParaRPr/>
          </a:p>
          <a:p>
            <a:pPr indent="-342900" lvl="1" marL="914400" rtl="0" algn="l">
              <a:spcBef>
                <a:spcPts val="0"/>
              </a:spcBef>
              <a:spcAft>
                <a:spcPts val="0"/>
              </a:spcAft>
              <a:buSzPts val="1800"/>
              <a:buChar char="–"/>
            </a:pPr>
            <a:r>
              <a:rPr b="1" lang="en-US"/>
              <a:t>unless specific property devises</a:t>
            </a:r>
            <a:r>
              <a:rPr lang="en-US"/>
              <a:t>/bequests, property passes by class </a:t>
            </a:r>
            <a:endParaRPr/>
          </a:p>
          <a:p>
            <a:pPr indent="-342900" lvl="2" marL="1371600" rtl="0" algn="l">
              <a:spcBef>
                <a:spcPts val="0"/>
              </a:spcBef>
              <a:spcAft>
                <a:spcPts val="0"/>
              </a:spcAft>
              <a:buSzPts val="1800"/>
              <a:buChar char="•"/>
            </a:pPr>
            <a:r>
              <a:rPr lang="en-US"/>
              <a:t>e.g. “To my children”: 3 children</a:t>
            </a:r>
            <a:endParaRPr/>
          </a:p>
          <a:p>
            <a:pPr indent="-342900" lvl="2" marL="1371600" rtl="0" algn="l">
              <a:spcBef>
                <a:spcPts val="0"/>
              </a:spcBef>
              <a:spcAft>
                <a:spcPts val="0"/>
              </a:spcAft>
              <a:buSzPts val="1800"/>
              <a:buChar char="•"/>
            </a:pPr>
            <a:r>
              <a:rPr lang="en-US"/>
              <a:t>3 parcels of land, farm equipment/livestock, personal property</a:t>
            </a:r>
            <a:endParaRPr/>
          </a:p>
          <a:p>
            <a:pPr indent="-342900" lvl="2" marL="1371600" rtl="0" algn="l">
              <a:spcBef>
                <a:spcPts val="0"/>
              </a:spcBef>
              <a:spcAft>
                <a:spcPts val="0"/>
              </a:spcAft>
              <a:buSzPts val="1800"/>
              <a:buChar char="•"/>
            </a:pPr>
            <a:r>
              <a:rPr lang="en-US"/>
              <a:t>each child takes ⅓ co-tenancy interest in land, ⅓ interest in all personal property</a:t>
            </a:r>
            <a:endParaRPr/>
          </a:p>
          <a:p>
            <a:pPr indent="-342900" lvl="2" marL="1371600" rtl="0" algn="l">
              <a:spcBef>
                <a:spcPts val="0"/>
              </a:spcBef>
              <a:spcAft>
                <a:spcPts val="0"/>
              </a:spcAft>
              <a:buSzPts val="1800"/>
              <a:buChar char="•"/>
            </a:pPr>
            <a:r>
              <a:rPr lang="en-US"/>
              <a:t>Executor (and Clerk of Court) without authority to decide who gets specifically what</a:t>
            </a:r>
            <a:endParaRPr/>
          </a:p>
          <a:p>
            <a:pPr indent="-342900" lvl="0" marL="457200" rtl="0" algn="l">
              <a:spcBef>
                <a:spcPts val="0"/>
              </a:spcBef>
              <a:spcAft>
                <a:spcPts val="0"/>
              </a:spcAft>
              <a:buSzPts val="1800"/>
              <a:buChar char="•"/>
            </a:pPr>
            <a:r>
              <a:rPr lang="en-US"/>
              <a:t>The Trust</a:t>
            </a:r>
            <a:endParaRPr/>
          </a:p>
          <a:p>
            <a:pPr indent="-342900" lvl="1" marL="914400" rtl="0" algn="l">
              <a:spcBef>
                <a:spcPts val="0"/>
              </a:spcBef>
              <a:spcAft>
                <a:spcPts val="0"/>
              </a:spcAft>
              <a:buSzPts val="1800"/>
              <a:buChar char="–"/>
            </a:pPr>
            <a:r>
              <a:rPr lang="en-US"/>
              <a:t>not ideal as long-term landowning device for farmland (rent may be insufficient to cover costs)</a:t>
            </a:r>
            <a:endParaRPr/>
          </a:p>
          <a:p>
            <a:pPr indent="-342900" lvl="0" marL="457200" rtl="0" algn="l">
              <a:spcBef>
                <a:spcPts val="0"/>
              </a:spcBef>
              <a:spcAft>
                <a:spcPts val="0"/>
              </a:spcAft>
              <a:buSzPts val="1800"/>
              <a:buChar char="•"/>
            </a:pPr>
            <a:r>
              <a:rPr lang="en-US"/>
              <a:t>The LLC - the family members are ‘in business’ with one another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457200" y="7365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i="1" lang="en-US"/>
              <a:t>This</a:t>
            </a:r>
            <a:r>
              <a:rPr lang="en-US"/>
              <a:t> Lawyer’s Observations</a:t>
            </a:r>
            <a:endParaRPr/>
          </a:p>
        </p:txBody>
      </p:sp>
      <p:sp>
        <p:nvSpPr>
          <p:cNvPr id="121" name="Google Shape;121;p17"/>
          <p:cNvSpPr txBox="1"/>
          <p:nvPr>
            <p:ph idx="1" type="body"/>
          </p:nvPr>
        </p:nvSpPr>
        <p:spPr>
          <a:xfrm>
            <a:off x="457200" y="1968425"/>
            <a:ext cx="8229600" cy="4157700"/>
          </a:xfrm>
          <a:prstGeom prst="rect">
            <a:avLst/>
          </a:prstGeom>
          <a:noFill/>
          <a:ln>
            <a:noFill/>
          </a:ln>
        </p:spPr>
        <p:txBody>
          <a:bodyPr anchorCtr="0" anchor="t" bIns="45700" lIns="91425" spcFirstLastPara="1" rIns="91425" wrap="square" tIns="45700">
            <a:normAutofit fontScale="77500" lnSpcReduction="20000"/>
          </a:bodyPr>
          <a:lstStyle/>
          <a:p>
            <a:pPr indent="-132874" lvl="0" marL="0" rtl="0" algn="l">
              <a:lnSpc>
                <a:spcPct val="80000"/>
              </a:lnSpc>
              <a:spcBef>
                <a:spcPts val="0"/>
              </a:spcBef>
              <a:spcAft>
                <a:spcPts val="0"/>
              </a:spcAft>
              <a:buClr>
                <a:srgbClr val="000000"/>
              </a:buClr>
              <a:buSzPct val="100000"/>
              <a:buFont typeface="Arial"/>
              <a:buChar char="•"/>
            </a:pPr>
            <a:r>
              <a:rPr lang="en-US" sz="2700">
                <a:solidFill>
                  <a:srgbClr val="000000"/>
                </a:solidFill>
              </a:rPr>
              <a:t>  Try not to give heirs undivided interests in land</a:t>
            </a:r>
            <a:endParaRPr/>
          </a:p>
          <a:p>
            <a:pPr indent="0" lvl="0" marL="0" rtl="0" algn="l">
              <a:lnSpc>
                <a:spcPct val="80000"/>
              </a:lnSpc>
              <a:spcBef>
                <a:spcPts val="540"/>
              </a:spcBef>
              <a:spcAft>
                <a:spcPts val="0"/>
              </a:spcAft>
              <a:buClr>
                <a:schemeClr val="dk1"/>
              </a:buClr>
              <a:buSzPct val="100000"/>
              <a:buNone/>
            </a:pPr>
            <a:r>
              <a:t/>
            </a:r>
            <a:endParaRPr sz="2700">
              <a:solidFill>
                <a:srgbClr val="000000"/>
              </a:solidFill>
            </a:endParaRPr>
          </a:p>
          <a:p>
            <a:pPr indent="-132874" lvl="0" marL="0" rtl="0" algn="l">
              <a:lnSpc>
                <a:spcPct val="80000"/>
              </a:lnSpc>
              <a:spcBef>
                <a:spcPts val="540"/>
              </a:spcBef>
              <a:spcAft>
                <a:spcPts val="0"/>
              </a:spcAft>
              <a:buClr>
                <a:srgbClr val="000000"/>
              </a:buClr>
              <a:buSzPct val="100000"/>
              <a:buFont typeface="Arial"/>
              <a:buChar char="•"/>
            </a:pPr>
            <a:r>
              <a:rPr lang="en-US" sz="2700">
                <a:solidFill>
                  <a:srgbClr val="000000"/>
                </a:solidFill>
              </a:rPr>
              <a:t>  Estate Tax exemptions still high</a:t>
            </a:r>
            <a:endParaRPr/>
          </a:p>
          <a:p>
            <a:pPr indent="0" lvl="0" marL="0" rtl="0" algn="l">
              <a:lnSpc>
                <a:spcPct val="80000"/>
              </a:lnSpc>
              <a:spcBef>
                <a:spcPts val="540"/>
              </a:spcBef>
              <a:spcAft>
                <a:spcPts val="0"/>
              </a:spcAft>
              <a:buClr>
                <a:schemeClr val="dk1"/>
              </a:buClr>
              <a:buSzPct val="100000"/>
              <a:buNone/>
            </a:pPr>
            <a:r>
              <a:t/>
            </a:r>
            <a:endParaRPr sz="2700">
              <a:solidFill>
                <a:srgbClr val="000000"/>
              </a:solidFill>
            </a:endParaRPr>
          </a:p>
          <a:p>
            <a:pPr indent="-132874" lvl="0" marL="0" rtl="0" algn="l">
              <a:lnSpc>
                <a:spcPct val="80000"/>
              </a:lnSpc>
              <a:spcBef>
                <a:spcPts val="540"/>
              </a:spcBef>
              <a:spcAft>
                <a:spcPts val="0"/>
              </a:spcAft>
              <a:buClr>
                <a:srgbClr val="000000"/>
              </a:buClr>
              <a:buSzPct val="100000"/>
              <a:buFont typeface="Arial"/>
              <a:buChar char="•"/>
            </a:pPr>
            <a:r>
              <a:rPr lang="en-US" sz="2700">
                <a:solidFill>
                  <a:srgbClr val="000000"/>
                </a:solidFill>
              </a:rPr>
              <a:t>  All land dispositions must be in writing</a:t>
            </a:r>
            <a:endParaRPr/>
          </a:p>
          <a:p>
            <a:pPr indent="0" lvl="0" marL="0" rtl="0" algn="l">
              <a:lnSpc>
                <a:spcPct val="80000"/>
              </a:lnSpc>
              <a:spcBef>
                <a:spcPts val="540"/>
              </a:spcBef>
              <a:spcAft>
                <a:spcPts val="0"/>
              </a:spcAft>
              <a:buClr>
                <a:schemeClr val="dk1"/>
              </a:buClr>
              <a:buSzPct val="100000"/>
              <a:buFont typeface="Arial"/>
              <a:buNone/>
            </a:pPr>
            <a:r>
              <a:t/>
            </a:r>
            <a:endParaRPr sz="2700">
              <a:solidFill>
                <a:srgbClr val="000000"/>
              </a:solidFill>
            </a:endParaRPr>
          </a:p>
          <a:p>
            <a:pPr indent="-132874" lvl="0" marL="0" rtl="0" algn="l">
              <a:lnSpc>
                <a:spcPct val="80000"/>
              </a:lnSpc>
              <a:spcBef>
                <a:spcPts val="540"/>
              </a:spcBef>
              <a:spcAft>
                <a:spcPts val="0"/>
              </a:spcAft>
              <a:buClr>
                <a:srgbClr val="000000"/>
              </a:buClr>
              <a:buSzPct val="100000"/>
              <a:buFont typeface="Arial"/>
              <a:buChar char="•"/>
            </a:pPr>
            <a:r>
              <a:rPr lang="en-US" sz="2700">
                <a:solidFill>
                  <a:srgbClr val="000000"/>
                </a:solidFill>
              </a:rPr>
              <a:t>  Careful of PUV when dividing land</a:t>
            </a:r>
            <a:endParaRPr/>
          </a:p>
          <a:p>
            <a:pPr indent="0" lvl="0" marL="0" rtl="0" algn="l">
              <a:lnSpc>
                <a:spcPct val="80000"/>
              </a:lnSpc>
              <a:spcBef>
                <a:spcPts val="540"/>
              </a:spcBef>
              <a:spcAft>
                <a:spcPts val="0"/>
              </a:spcAft>
              <a:buClr>
                <a:schemeClr val="dk1"/>
              </a:buClr>
              <a:buSzPct val="100000"/>
              <a:buFont typeface="Arial"/>
              <a:buNone/>
            </a:pPr>
            <a:r>
              <a:t/>
            </a:r>
            <a:endParaRPr sz="2700">
              <a:solidFill>
                <a:srgbClr val="000000"/>
              </a:solidFill>
            </a:endParaRPr>
          </a:p>
          <a:p>
            <a:pPr indent="-132874" lvl="0" marL="0" rtl="0" algn="l">
              <a:lnSpc>
                <a:spcPct val="115000"/>
              </a:lnSpc>
              <a:spcBef>
                <a:spcPts val="540"/>
              </a:spcBef>
              <a:spcAft>
                <a:spcPts val="0"/>
              </a:spcAft>
              <a:buClr>
                <a:srgbClr val="000000"/>
              </a:buClr>
              <a:buSzPct val="100000"/>
              <a:buFont typeface="Arial"/>
              <a:buChar char="•"/>
            </a:pPr>
            <a:r>
              <a:rPr lang="en-US" sz="2700">
                <a:solidFill>
                  <a:srgbClr val="000000"/>
                </a:solidFill>
              </a:rPr>
              <a:t>  Legacy planning is a series of disposition </a:t>
            </a:r>
            <a:endParaRPr sz="2700">
              <a:solidFill>
                <a:srgbClr val="000000"/>
              </a:solidFill>
            </a:endParaRPr>
          </a:p>
          <a:p>
            <a:pPr indent="0" lvl="0" marL="457200" rtl="0" algn="l">
              <a:lnSpc>
                <a:spcPct val="115000"/>
              </a:lnSpc>
              <a:spcBef>
                <a:spcPts val="540"/>
              </a:spcBef>
              <a:spcAft>
                <a:spcPts val="0"/>
              </a:spcAft>
              <a:buNone/>
            </a:pPr>
            <a:r>
              <a:rPr lang="en-US" sz="2700">
                <a:solidFill>
                  <a:srgbClr val="000000"/>
                </a:solidFill>
              </a:rPr>
              <a:t>decisions and executions</a:t>
            </a:r>
            <a:endParaRPr sz="2700">
              <a:solidFill>
                <a:srgbClr val="000000"/>
              </a:solidFill>
            </a:endParaRPr>
          </a:p>
          <a:p>
            <a:pPr indent="0" lvl="0" marL="0" rtl="0" algn="l">
              <a:lnSpc>
                <a:spcPct val="80000"/>
              </a:lnSpc>
              <a:spcBef>
                <a:spcPts val="540"/>
              </a:spcBef>
              <a:spcAft>
                <a:spcPts val="0"/>
              </a:spcAft>
              <a:buClr>
                <a:schemeClr val="dk1"/>
              </a:buClr>
              <a:buSzPct val="100000"/>
              <a:buFont typeface="Arial"/>
              <a:buNone/>
            </a:pPr>
            <a:r>
              <a:t/>
            </a:r>
            <a:endParaRPr sz="2700">
              <a:solidFill>
                <a:srgbClr val="000000"/>
              </a:solidFill>
            </a:endParaRPr>
          </a:p>
          <a:p>
            <a:pPr indent="-132874" lvl="0" marL="0" rtl="0" algn="l">
              <a:lnSpc>
                <a:spcPct val="80000"/>
              </a:lnSpc>
              <a:spcBef>
                <a:spcPts val="540"/>
              </a:spcBef>
              <a:spcAft>
                <a:spcPts val="0"/>
              </a:spcAft>
              <a:buClr>
                <a:srgbClr val="000000"/>
              </a:buClr>
              <a:buSzPct val="100000"/>
              <a:buFont typeface="Arial"/>
              <a:buChar char="•"/>
            </a:pPr>
            <a:r>
              <a:rPr lang="en-US" sz="2700">
                <a:solidFill>
                  <a:srgbClr val="000000"/>
                </a:solidFill>
              </a:rPr>
              <a:t>  </a:t>
            </a:r>
            <a:r>
              <a:rPr b="1" lang="en-US" sz="2700">
                <a:solidFill>
                  <a:srgbClr val="000000"/>
                </a:solidFill>
              </a:rPr>
              <a:t>Be mindful of leaving obligations behind</a:t>
            </a:r>
            <a:endParaRPr/>
          </a:p>
          <a:p>
            <a:pPr indent="0" lvl="0" marL="0" rtl="0" algn="l">
              <a:lnSpc>
                <a:spcPct val="80000"/>
              </a:lnSpc>
              <a:spcBef>
                <a:spcPts val="540"/>
              </a:spcBef>
              <a:spcAft>
                <a:spcPts val="0"/>
              </a:spcAft>
              <a:buClr>
                <a:schemeClr val="dk1"/>
              </a:buClr>
              <a:buSzPct val="100000"/>
              <a:buFont typeface="Arial"/>
              <a:buNone/>
            </a:pPr>
            <a:r>
              <a:t/>
            </a:r>
            <a:endParaRPr sz="2700">
              <a:solidFill>
                <a:srgbClr val="000000"/>
              </a:solidFill>
            </a:endParaRPr>
          </a:p>
          <a:p>
            <a:pPr indent="0" lvl="0" marL="0" rtl="0" algn="l">
              <a:lnSpc>
                <a:spcPct val="80000"/>
              </a:lnSpc>
              <a:spcBef>
                <a:spcPts val="540"/>
              </a:spcBef>
              <a:spcAft>
                <a:spcPts val="0"/>
              </a:spcAft>
              <a:buClr>
                <a:schemeClr val="dk1"/>
              </a:buClr>
              <a:buSzPct val="100000"/>
              <a:buFont typeface="Arial"/>
              <a:buNone/>
            </a:pPr>
            <a:r>
              <a:t/>
            </a:r>
            <a:endParaRPr sz="2700">
              <a:solidFill>
                <a:srgbClr val="000000"/>
              </a:solidFill>
            </a:endParaRPr>
          </a:p>
        </p:txBody>
      </p:sp>
      <p:pic>
        <p:nvPicPr>
          <p:cNvPr id="122" name="Google Shape;122;p17"/>
          <p:cNvPicPr preferRelativeResize="0"/>
          <p:nvPr/>
        </p:nvPicPr>
        <p:blipFill rotWithShape="1">
          <a:blip r:embed="rId3">
            <a:alphaModFix/>
          </a:blip>
          <a:srcRect b="0" l="0" r="0" t="0"/>
          <a:stretch/>
        </p:blipFill>
        <p:spPr>
          <a:xfrm>
            <a:off x="7051040" y="2340504"/>
            <a:ext cx="1910079" cy="254677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2"/>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Three Ways to Dispose of Property</a:t>
            </a:r>
            <a:endParaRPr/>
          </a:p>
        </p:txBody>
      </p:sp>
      <p:sp>
        <p:nvSpPr>
          <p:cNvPr id="508" name="Google Shape;508;p62"/>
          <p:cNvSpPr txBox="1"/>
          <p:nvPr>
            <p:ph idx="1" type="body"/>
          </p:nvPr>
        </p:nvSpPr>
        <p:spPr>
          <a:xfrm>
            <a:off x="457200" y="1870375"/>
            <a:ext cx="8229600" cy="42558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220"/>
              <a:buChar char="•"/>
            </a:pPr>
            <a:r>
              <a:rPr b="1" lang="en-US" sz="2220"/>
              <a:t>Sale</a:t>
            </a:r>
            <a:endParaRPr/>
          </a:p>
          <a:p>
            <a:pPr indent="-285750" lvl="1" marL="742950" rtl="0" algn="l">
              <a:lnSpc>
                <a:spcPct val="80000"/>
              </a:lnSpc>
              <a:spcBef>
                <a:spcPts val="444"/>
              </a:spcBef>
              <a:spcAft>
                <a:spcPts val="0"/>
              </a:spcAft>
              <a:buClr>
                <a:schemeClr val="dk1"/>
              </a:buClr>
              <a:buSzPts val="2220"/>
              <a:buChar char="–"/>
            </a:pPr>
            <a:r>
              <a:rPr lang="en-US" sz="2220"/>
              <a:t>Completely relinquish rights in property, receive fair market value in cash or equivalent (aka consideration)</a:t>
            </a:r>
            <a:endParaRPr/>
          </a:p>
          <a:p>
            <a:pPr indent="-285750" lvl="1" marL="742950" rtl="0" algn="l">
              <a:lnSpc>
                <a:spcPct val="80000"/>
              </a:lnSpc>
              <a:spcBef>
                <a:spcPts val="444"/>
              </a:spcBef>
              <a:spcAft>
                <a:spcPts val="0"/>
              </a:spcAft>
              <a:buClr>
                <a:schemeClr val="dk1"/>
              </a:buClr>
              <a:buSzPts val="2220"/>
              <a:buChar char="–"/>
            </a:pPr>
            <a:r>
              <a:rPr b="1" lang="en-US" sz="2220"/>
              <a:t>May reserve rights</a:t>
            </a:r>
            <a:r>
              <a:rPr lang="en-US" sz="2220"/>
              <a:t> (timber, an easement, etc.)</a:t>
            </a:r>
            <a:endParaRPr sz="2220"/>
          </a:p>
          <a:p>
            <a:pPr indent="0" lvl="0" marL="457200" rtl="0" algn="l">
              <a:lnSpc>
                <a:spcPct val="80000"/>
              </a:lnSpc>
              <a:spcBef>
                <a:spcPts val="444"/>
              </a:spcBef>
              <a:spcAft>
                <a:spcPts val="0"/>
              </a:spcAft>
              <a:buNone/>
            </a:pPr>
            <a:r>
              <a:t/>
            </a:r>
            <a:endParaRPr sz="2220"/>
          </a:p>
          <a:p>
            <a:pPr indent="-342900" lvl="0" marL="342900" rtl="0" algn="l">
              <a:lnSpc>
                <a:spcPct val="80000"/>
              </a:lnSpc>
              <a:spcBef>
                <a:spcPts val="444"/>
              </a:spcBef>
              <a:spcAft>
                <a:spcPts val="0"/>
              </a:spcAft>
              <a:buClr>
                <a:schemeClr val="dk1"/>
              </a:buClr>
              <a:buSzPts val="2220"/>
              <a:buChar char="•"/>
            </a:pPr>
            <a:r>
              <a:rPr b="1" lang="en-US" sz="2220"/>
              <a:t>Gift</a:t>
            </a:r>
            <a:endParaRPr/>
          </a:p>
          <a:p>
            <a:pPr indent="-285750" lvl="1" marL="742950" rtl="0" algn="l">
              <a:lnSpc>
                <a:spcPct val="80000"/>
              </a:lnSpc>
              <a:spcBef>
                <a:spcPts val="444"/>
              </a:spcBef>
              <a:spcAft>
                <a:spcPts val="0"/>
              </a:spcAft>
              <a:buClr>
                <a:schemeClr val="dk1"/>
              </a:buClr>
              <a:buSzPts val="2220"/>
              <a:buChar char="–"/>
            </a:pPr>
            <a:r>
              <a:rPr lang="en-US" sz="2220"/>
              <a:t>Completely relinquish dominion over property, nothing in return</a:t>
            </a:r>
            <a:endParaRPr sz="2220"/>
          </a:p>
          <a:p>
            <a:pPr indent="-312420" lvl="1" marL="742950" rtl="0" algn="l">
              <a:lnSpc>
                <a:spcPct val="80000"/>
              </a:lnSpc>
              <a:spcBef>
                <a:spcPts val="444"/>
              </a:spcBef>
              <a:spcAft>
                <a:spcPts val="0"/>
              </a:spcAft>
              <a:buSzPts val="2220"/>
              <a:buChar char="–"/>
            </a:pPr>
            <a:r>
              <a:rPr b="1" lang="en-US" sz="2220"/>
              <a:t>May reserve rights</a:t>
            </a:r>
            <a:r>
              <a:rPr lang="en-US" sz="2220"/>
              <a:t> (timber, an easement, etc.)</a:t>
            </a:r>
            <a:endParaRPr sz="2220"/>
          </a:p>
          <a:p>
            <a:pPr indent="0" lvl="0" marL="457200" rtl="0" algn="l">
              <a:lnSpc>
                <a:spcPct val="80000"/>
              </a:lnSpc>
              <a:spcBef>
                <a:spcPts val="444"/>
              </a:spcBef>
              <a:spcAft>
                <a:spcPts val="0"/>
              </a:spcAft>
              <a:buNone/>
            </a:pPr>
            <a:r>
              <a:t/>
            </a:r>
            <a:endParaRPr sz="2220"/>
          </a:p>
          <a:p>
            <a:pPr indent="-342900" lvl="0" marL="342900" rtl="0" algn="l">
              <a:lnSpc>
                <a:spcPct val="80000"/>
              </a:lnSpc>
              <a:spcBef>
                <a:spcPts val="444"/>
              </a:spcBef>
              <a:spcAft>
                <a:spcPts val="0"/>
              </a:spcAft>
              <a:buClr>
                <a:schemeClr val="dk1"/>
              </a:buClr>
              <a:buSzPts val="2220"/>
              <a:buChar char="•"/>
            </a:pPr>
            <a:r>
              <a:rPr b="1" lang="en-US" sz="2220"/>
              <a:t>Death</a:t>
            </a:r>
            <a:endParaRPr/>
          </a:p>
          <a:p>
            <a:pPr indent="-285750" lvl="1" marL="742950" rtl="0" algn="l">
              <a:lnSpc>
                <a:spcPct val="80000"/>
              </a:lnSpc>
              <a:spcBef>
                <a:spcPts val="444"/>
              </a:spcBef>
              <a:spcAft>
                <a:spcPts val="0"/>
              </a:spcAft>
              <a:buClr>
                <a:schemeClr val="dk1"/>
              </a:buClr>
              <a:buSzPts val="2220"/>
              <a:buChar char="–"/>
            </a:pPr>
            <a:r>
              <a:rPr lang="en-US" sz="2220"/>
              <a:t>Property interests pass to heirs testacy or intestacy</a:t>
            </a:r>
            <a:endParaRPr/>
          </a:p>
          <a:p>
            <a:pPr indent="-228600" lvl="2" marL="1143000" rtl="0" algn="l">
              <a:lnSpc>
                <a:spcPct val="80000"/>
              </a:lnSpc>
              <a:spcBef>
                <a:spcPts val="444"/>
              </a:spcBef>
              <a:spcAft>
                <a:spcPts val="0"/>
              </a:spcAft>
              <a:buSzPts val="1800"/>
              <a:buChar char="•"/>
            </a:pPr>
            <a:r>
              <a:rPr lang="en-US"/>
              <a:t>By Will: Devisees</a:t>
            </a:r>
            <a:endParaRPr/>
          </a:p>
          <a:p>
            <a:pPr indent="-228600" lvl="2" marL="1143000" rtl="0" algn="l">
              <a:lnSpc>
                <a:spcPct val="80000"/>
              </a:lnSpc>
              <a:spcBef>
                <a:spcPts val="444"/>
              </a:spcBef>
              <a:spcAft>
                <a:spcPts val="0"/>
              </a:spcAft>
              <a:buSzPts val="1800"/>
              <a:buChar char="•"/>
            </a:pPr>
            <a:r>
              <a:rPr lang="en-US"/>
              <a:t>By Statute: Heirs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3"/>
          <p:cNvSpPr txBox="1"/>
          <p:nvPr>
            <p:ph type="title"/>
          </p:nvPr>
        </p:nvSpPr>
        <p:spPr>
          <a:xfrm>
            <a:off x="457200" y="6854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Property Disposition Tax Implications</a:t>
            </a:r>
            <a:endParaRPr/>
          </a:p>
        </p:txBody>
      </p:sp>
      <p:sp>
        <p:nvSpPr>
          <p:cNvPr id="514" name="Google Shape;514;p63"/>
          <p:cNvSpPr txBox="1"/>
          <p:nvPr>
            <p:ph idx="1" type="body"/>
          </p:nvPr>
        </p:nvSpPr>
        <p:spPr>
          <a:xfrm>
            <a:off x="457200" y="1686400"/>
            <a:ext cx="8229600" cy="4680900"/>
          </a:xfrm>
          <a:prstGeom prst="rect">
            <a:avLst/>
          </a:prstGeom>
          <a:noFill/>
          <a:ln>
            <a:noFill/>
          </a:ln>
        </p:spPr>
        <p:txBody>
          <a:bodyPr anchorCtr="0" anchor="t" bIns="45700" lIns="91425" spcFirstLastPara="1" rIns="91425" wrap="square" tIns="45700">
            <a:normAutofit fontScale="62500" lnSpcReduction="20000"/>
          </a:bodyPr>
          <a:lstStyle/>
          <a:p>
            <a:pPr indent="-290036" lvl="0" marL="342900" rtl="0" algn="l">
              <a:lnSpc>
                <a:spcPct val="115000"/>
              </a:lnSpc>
              <a:spcBef>
                <a:spcPts val="0"/>
              </a:spcBef>
              <a:spcAft>
                <a:spcPts val="0"/>
              </a:spcAft>
              <a:buClr>
                <a:schemeClr val="dk1"/>
              </a:buClr>
              <a:buSzPct val="100000"/>
              <a:buChar char="•"/>
            </a:pPr>
            <a:r>
              <a:rPr b="1" lang="en-US" sz="2220"/>
              <a:t>Sale</a:t>
            </a:r>
            <a:r>
              <a:rPr lang="en-US" sz="2220"/>
              <a:t> of property:  </a:t>
            </a:r>
            <a:r>
              <a:rPr b="1" lang="en-US" sz="2220"/>
              <a:t>Capital Gains Tax</a:t>
            </a:r>
            <a:endParaRPr b="1" sz="2220"/>
          </a:p>
          <a:p>
            <a:pPr indent="0" lvl="0" marL="0" rtl="0" algn="l">
              <a:lnSpc>
                <a:spcPct val="115000"/>
              </a:lnSpc>
              <a:spcBef>
                <a:spcPts val="0"/>
              </a:spcBef>
              <a:spcAft>
                <a:spcPts val="0"/>
              </a:spcAft>
              <a:buNone/>
            </a:pPr>
            <a:r>
              <a:t/>
            </a:r>
            <a:endParaRPr b="1" sz="2220"/>
          </a:p>
          <a:p>
            <a:pPr indent="-290036" lvl="0" marL="342900" rtl="0" algn="l">
              <a:lnSpc>
                <a:spcPct val="115000"/>
              </a:lnSpc>
              <a:spcBef>
                <a:spcPts val="444"/>
              </a:spcBef>
              <a:spcAft>
                <a:spcPts val="0"/>
              </a:spcAft>
              <a:buClr>
                <a:schemeClr val="dk1"/>
              </a:buClr>
              <a:buSzPct val="100000"/>
              <a:buChar char="•"/>
            </a:pPr>
            <a:r>
              <a:rPr b="1" lang="en-US" sz="2220"/>
              <a:t>Gifting</a:t>
            </a:r>
            <a:r>
              <a:rPr lang="en-US" sz="2220"/>
              <a:t> of property:  </a:t>
            </a:r>
            <a:endParaRPr/>
          </a:p>
          <a:p>
            <a:pPr indent="-232886" lvl="1" marL="742950" rtl="0" algn="l">
              <a:lnSpc>
                <a:spcPct val="115000"/>
              </a:lnSpc>
              <a:spcBef>
                <a:spcPts val="444"/>
              </a:spcBef>
              <a:spcAft>
                <a:spcPts val="0"/>
              </a:spcAft>
              <a:buClr>
                <a:schemeClr val="dk1"/>
              </a:buClr>
              <a:buSzPct val="100000"/>
              <a:buChar char="–"/>
            </a:pPr>
            <a:r>
              <a:rPr lang="en-US" sz="2220"/>
              <a:t>Carry-Over Basis (potential higher capital gains tax)</a:t>
            </a:r>
            <a:endParaRPr/>
          </a:p>
          <a:p>
            <a:pPr indent="-232886" lvl="1" marL="742950" rtl="0" algn="l">
              <a:lnSpc>
                <a:spcPct val="115000"/>
              </a:lnSpc>
              <a:spcBef>
                <a:spcPts val="444"/>
              </a:spcBef>
              <a:spcAft>
                <a:spcPts val="0"/>
              </a:spcAft>
              <a:buClr>
                <a:schemeClr val="dk1"/>
              </a:buClr>
              <a:buSzPct val="100000"/>
              <a:buChar char="–"/>
            </a:pPr>
            <a:r>
              <a:rPr lang="en-US" sz="2220"/>
              <a:t>Gift Tax (for annual gifts above $16,000 [per donee])</a:t>
            </a:r>
            <a:endParaRPr/>
          </a:p>
          <a:p>
            <a:pPr indent="-232886" lvl="1" marL="742950" rtl="0" algn="l">
              <a:lnSpc>
                <a:spcPct val="115000"/>
              </a:lnSpc>
              <a:spcBef>
                <a:spcPts val="444"/>
              </a:spcBef>
              <a:spcAft>
                <a:spcPts val="0"/>
              </a:spcAft>
              <a:buClr>
                <a:schemeClr val="dk1"/>
              </a:buClr>
              <a:buSzPct val="100000"/>
              <a:buChar char="–"/>
            </a:pPr>
            <a:r>
              <a:rPr lang="en-US" sz="2220"/>
              <a:t>Lifetime gift tax exemption:  $12,060,000 </a:t>
            </a:r>
            <a:endParaRPr sz="2220"/>
          </a:p>
          <a:p>
            <a:pPr indent="0" lvl="0" marL="457200" rtl="0" algn="l">
              <a:lnSpc>
                <a:spcPct val="115000"/>
              </a:lnSpc>
              <a:spcBef>
                <a:spcPts val="444"/>
              </a:spcBef>
              <a:spcAft>
                <a:spcPts val="0"/>
              </a:spcAft>
              <a:buNone/>
            </a:pPr>
            <a:r>
              <a:t/>
            </a:r>
            <a:endParaRPr sz="2220"/>
          </a:p>
          <a:p>
            <a:pPr indent="-290036" lvl="0" marL="342900" rtl="0" algn="l">
              <a:lnSpc>
                <a:spcPct val="115000"/>
              </a:lnSpc>
              <a:spcBef>
                <a:spcPts val="444"/>
              </a:spcBef>
              <a:spcAft>
                <a:spcPts val="0"/>
              </a:spcAft>
              <a:buClr>
                <a:schemeClr val="dk1"/>
              </a:buClr>
              <a:buSzPct val="100000"/>
              <a:buChar char="•"/>
            </a:pPr>
            <a:r>
              <a:rPr lang="en-US" sz="2220"/>
              <a:t>Property at </a:t>
            </a:r>
            <a:r>
              <a:rPr b="1" lang="en-US" sz="2220"/>
              <a:t>Death</a:t>
            </a:r>
            <a:r>
              <a:rPr lang="en-US" sz="2220"/>
              <a:t>:</a:t>
            </a:r>
            <a:endParaRPr/>
          </a:p>
          <a:p>
            <a:pPr indent="-232886" lvl="1" marL="742950" rtl="0" algn="l">
              <a:lnSpc>
                <a:spcPct val="115000"/>
              </a:lnSpc>
              <a:spcBef>
                <a:spcPts val="444"/>
              </a:spcBef>
              <a:spcAft>
                <a:spcPts val="0"/>
              </a:spcAft>
              <a:buClr>
                <a:schemeClr val="dk1"/>
              </a:buClr>
              <a:buSzPct val="100000"/>
              <a:buChar char="–"/>
            </a:pPr>
            <a:r>
              <a:rPr b="1" lang="en-US" sz="2220"/>
              <a:t>Estate Ta</a:t>
            </a:r>
            <a:r>
              <a:rPr lang="en-US" sz="2220"/>
              <a:t>x:  percentage tax levied by law on all owned wealth transferred at death (aka “taxable estate”)</a:t>
            </a:r>
            <a:endParaRPr/>
          </a:p>
          <a:p>
            <a:pPr indent="-188952" lvl="2" marL="1143000" rtl="0" algn="l">
              <a:lnSpc>
                <a:spcPct val="115000"/>
              </a:lnSpc>
              <a:spcBef>
                <a:spcPts val="333"/>
              </a:spcBef>
              <a:spcAft>
                <a:spcPts val="0"/>
              </a:spcAft>
              <a:buClr>
                <a:schemeClr val="dk1"/>
              </a:buClr>
              <a:buSzPct val="100000"/>
              <a:buChar char="•"/>
            </a:pPr>
            <a:r>
              <a:rPr lang="en-US" sz="1665"/>
              <a:t>Subject to </a:t>
            </a:r>
            <a:r>
              <a:rPr b="1" lang="en-US" sz="1665"/>
              <a:t>”Wealth Exemption”</a:t>
            </a:r>
            <a:endParaRPr/>
          </a:p>
          <a:p>
            <a:pPr indent="-188952" lvl="2" marL="1143000" rtl="0" algn="l">
              <a:lnSpc>
                <a:spcPct val="115000"/>
              </a:lnSpc>
              <a:spcBef>
                <a:spcPts val="333"/>
              </a:spcBef>
              <a:spcAft>
                <a:spcPts val="0"/>
              </a:spcAft>
              <a:buClr>
                <a:schemeClr val="dk1"/>
              </a:buClr>
              <a:buSzPct val="100000"/>
              <a:buChar char="•"/>
            </a:pPr>
            <a:r>
              <a:rPr b="1" lang="en-US" sz="1665"/>
              <a:t>Federal Exemption = $12,060,000 per individual (federal only) (spouse gets other exemption for double)</a:t>
            </a:r>
            <a:endParaRPr/>
          </a:p>
          <a:p>
            <a:pPr indent="-188952" lvl="2" marL="1143000" rtl="0" algn="l">
              <a:lnSpc>
                <a:spcPct val="115000"/>
              </a:lnSpc>
              <a:spcBef>
                <a:spcPts val="333"/>
              </a:spcBef>
              <a:spcAft>
                <a:spcPts val="0"/>
              </a:spcAft>
              <a:buClr>
                <a:schemeClr val="dk1"/>
              </a:buClr>
              <a:buSzPct val="100000"/>
              <a:buChar char="•"/>
            </a:pPr>
            <a:r>
              <a:rPr lang="en-US" sz="1665"/>
              <a:t>“Unified” with lifetime gift tax exemption (reduced dollar for dollar each annual aggregate gift above annual exclusion of $16,000/yr/donee)</a:t>
            </a:r>
            <a:endParaRPr/>
          </a:p>
          <a:p>
            <a:pPr indent="-188952" lvl="2" marL="1143000" rtl="0" algn="l">
              <a:lnSpc>
                <a:spcPct val="115000"/>
              </a:lnSpc>
              <a:spcBef>
                <a:spcPts val="333"/>
              </a:spcBef>
              <a:spcAft>
                <a:spcPts val="0"/>
              </a:spcAft>
              <a:buClr>
                <a:schemeClr val="dk1"/>
              </a:buClr>
              <a:buSzPct val="100000"/>
              <a:buChar char="•"/>
            </a:pPr>
            <a:r>
              <a:rPr lang="en-US" sz="1665"/>
              <a:t>Estate tax abolished in North Carolina</a:t>
            </a:r>
            <a:endParaRPr sz="1665"/>
          </a:p>
          <a:p>
            <a:pPr indent="0" lvl="0" marL="914400" rtl="0" algn="l">
              <a:lnSpc>
                <a:spcPct val="115000"/>
              </a:lnSpc>
              <a:spcBef>
                <a:spcPts val="333"/>
              </a:spcBef>
              <a:spcAft>
                <a:spcPts val="0"/>
              </a:spcAft>
              <a:buNone/>
            </a:pPr>
            <a:r>
              <a:t/>
            </a:r>
            <a:endParaRPr sz="1665"/>
          </a:p>
          <a:p>
            <a:pPr indent="-232886" lvl="1" marL="742950" rtl="0" algn="l">
              <a:lnSpc>
                <a:spcPct val="115000"/>
              </a:lnSpc>
              <a:spcBef>
                <a:spcPts val="444"/>
              </a:spcBef>
              <a:spcAft>
                <a:spcPts val="0"/>
              </a:spcAft>
              <a:buClr>
                <a:schemeClr val="dk1"/>
              </a:buClr>
              <a:buSzPct val="100000"/>
              <a:buChar char="–"/>
            </a:pPr>
            <a:r>
              <a:rPr lang="en-US" sz="2220"/>
              <a:t>Probate costs:  percentage levied by county on </a:t>
            </a:r>
            <a:r>
              <a:rPr b="1" lang="en-US" sz="2220"/>
              <a:t>personal property</a:t>
            </a:r>
            <a:r>
              <a:rPr lang="en-US" sz="2220"/>
              <a:t> wealth (aka “probate estate”)</a:t>
            </a:r>
            <a:endParaRPr/>
          </a:p>
          <a:p>
            <a:pPr indent="-201930" lvl="0" marL="342900" rtl="0" algn="l">
              <a:lnSpc>
                <a:spcPct val="115000"/>
              </a:lnSpc>
              <a:spcBef>
                <a:spcPts val="444"/>
              </a:spcBef>
              <a:spcAft>
                <a:spcPts val="0"/>
              </a:spcAft>
              <a:buClr>
                <a:schemeClr val="dk1"/>
              </a:buClr>
              <a:buSzPct val="100000"/>
              <a:buNone/>
            </a:pPr>
            <a:r>
              <a:t/>
            </a:r>
            <a:endParaRPr sz="222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64"/>
          <p:cNvSpPr txBox="1"/>
          <p:nvPr>
            <p:ph type="title"/>
          </p:nvPr>
        </p:nvSpPr>
        <p:spPr>
          <a:xfrm>
            <a:off x="457200" y="7073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Disposition at Death</a:t>
            </a:r>
            <a:endParaRPr/>
          </a:p>
        </p:txBody>
      </p:sp>
      <p:sp>
        <p:nvSpPr>
          <p:cNvPr id="520" name="Google Shape;520;p64"/>
          <p:cNvSpPr txBox="1"/>
          <p:nvPr>
            <p:ph idx="1" type="body"/>
          </p:nvPr>
        </p:nvSpPr>
        <p:spPr>
          <a:xfrm>
            <a:off x="498100" y="1775700"/>
            <a:ext cx="8229600" cy="3103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b="1" lang="en-US"/>
              <a:t>Testate</a:t>
            </a:r>
            <a:r>
              <a:rPr lang="en-US"/>
              <a:t>:  person dies (decedent) with a valid will</a:t>
            </a:r>
            <a:endParaRPr/>
          </a:p>
          <a:p>
            <a:pPr indent="-285750" lvl="1" marL="742950" rtl="0" algn="l">
              <a:spcBef>
                <a:spcPts val="480"/>
              </a:spcBef>
              <a:spcAft>
                <a:spcPts val="0"/>
              </a:spcAft>
              <a:buClr>
                <a:schemeClr val="dk1"/>
              </a:buClr>
              <a:buSzPts val="2400"/>
              <a:buChar char="–"/>
            </a:pPr>
            <a:r>
              <a:rPr lang="en-US"/>
              <a:t>late 15c., from Latin </a:t>
            </a:r>
            <a:r>
              <a:rPr i="1" lang="en-US"/>
              <a:t>testatus</a:t>
            </a:r>
            <a:r>
              <a:rPr lang="en-US"/>
              <a:t> "public, manifest, published"</a:t>
            </a:r>
            <a:endParaRPr/>
          </a:p>
          <a:p>
            <a:pPr indent="-342900" lvl="0" marL="342900" rtl="0" algn="l">
              <a:spcBef>
                <a:spcPts val="480"/>
              </a:spcBef>
              <a:spcAft>
                <a:spcPts val="0"/>
              </a:spcAft>
              <a:buClr>
                <a:schemeClr val="dk1"/>
              </a:buClr>
              <a:buSzPts val="2400"/>
              <a:buChar char="•"/>
            </a:pPr>
            <a:r>
              <a:rPr b="1" lang="en-US"/>
              <a:t>Intestate</a:t>
            </a:r>
            <a:r>
              <a:rPr lang="en-US"/>
              <a:t>:  person dies without a valid will, property is distributed according to </a:t>
            </a:r>
            <a:r>
              <a:rPr b="1" lang="en-US"/>
              <a:t>Intestate Succession Act </a:t>
            </a:r>
            <a:r>
              <a:rPr lang="en-US"/>
              <a:t>(</a:t>
            </a:r>
            <a:r>
              <a:rPr lang="en-US" u="sng">
                <a:solidFill>
                  <a:schemeClr val="hlink"/>
                </a:solidFill>
                <a:hlinkClick r:id="rId3"/>
              </a:rPr>
              <a:t>N.C.G.S. Chapter 29</a:t>
            </a:r>
            <a:r>
              <a:rPr lang="en-US"/>
              <a:t>)</a:t>
            </a:r>
            <a:endParaRPr/>
          </a:p>
          <a:p>
            <a:pPr indent="-285750" lvl="1" marL="742950" rtl="0" algn="l">
              <a:spcBef>
                <a:spcPts val="480"/>
              </a:spcBef>
              <a:spcAft>
                <a:spcPts val="0"/>
              </a:spcAft>
              <a:buClr>
                <a:schemeClr val="dk1"/>
              </a:buClr>
              <a:buSzPts val="2400"/>
              <a:buChar char="–"/>
            </a:pPr>
            <a:r>
              <a:rPr lang="en-US"/>
              <a:t>Distributions to spouse, lineal descendants, lateral descendants, or ancestors depending on facts at moment of death</a:t>
            </a:r>
            <a:endParaRPr/>
          </a:p>
          <a:p>
            <a:pPr indent="-228600" lvl="2" marL="1143000" rtl="0" algn="l">
              <a:spcBef>
                <a:spcPts val="360"/>
              </a:spcBef>
              <a:spcAft>
                <a:spcPts val="0"/>
              </a:spcAft>
              <a:buClr>
                <a:schemeClr val="dk1"/>
              </a:buClr>
              <a:buSzPts val="1800"/>
              <a:buChar char="•"/>
            </a:pPr>
            <a:r>
              <a:rPr lang="en-US"/>
              <a:t>Spouse % varies with # of children or grandchildren</a:t>
            </a:r>
            <a:endParaRPr/>
          </a:p>
          <a:p>
            <a:pPr indent="-228600" lvl="2" marL="1143000" rtl="0" algn="l">
              <a:spcBef>
                <a:spcPts val="360"/>
              </a:spcBef>
              <a:spcAft>
                <a:spcPts val="0"/>
              </a:spcAft>
              <a:buClr>
                <a:schemeClr val="dk1"/>
              </a:buClr>
              <a:buSzPts val="1800"/>
              <a:buChar char="•"/>
            </a:pPr>
            <a:r>
              <a:rPr lang="en-US"/>
              <a:t>Children and grandchildren (% varies by glass)</a:t>
            </a:r>
            <a:endParaRPr/>
          </a:p>
          <a:p>
            <a:pPr indent="-228600" lvl="2" marL="1143000" rtl="0" algn="l">
              <a:spcBef>
                <a:spcPts val="360"/>
              </a:spcBef>
              <a:spcAft>
                <a:spcPts val="0"/>
              </a:spcAft>
              <a:buClr>
                <a:schemeClr val="dk1"/>
              </a:buClr>
              <a:buSzPts val="1800"/>
              <a:buChar char="•"/>
            </a:pPr>
            <a:r>
              <a:rPr lang="en-US"/>
              <a:t>Siblings and parents (depends on whether lineal descendants alive)</a:t>
            </a:r>
            <a:endParaRPr/>
          </a:p>
          <a:p>
            <a:pPr indent="-190500" lvl="0" marL="342900" rtl="0" algn="l">
              <a:spcBef>
                <a:spcPts val="480"/>
              </a:spcBef>
              <a:spcAft>
                <a:spcPts val="0"/>
              </a:spcAft>
              <a:buClr>
                <a:schemeClr val="dk1"/>
              </a:buClr>
              <a:buSzPts val="2400"/>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5"/>
          <p:cNvSpPr/>
          <p:nvPr/>
        </p:nvSpPr>
        <p:spPr>
          <a:xfrm>
            <a:off x="276677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Vito</a:t>
            </a:r>
            <a:endParaRPr sz="1200"/>
          </a:p>
        </p:txBody>
      </p:sp>
      <p:sp>
        <p:nvSpPr>
          <p:cNvPr id="527" name="Google Shape;527;p65"/>
          <p:cNvSpPr/>
          <p:nvPr/>
        </p:nvSpPr>
        <p:spPr>
          <a:xfrm>
            <a:off x="843775" y="2826525"/>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Santino</a:t>
            </a:r>
            <a:endParaRPr sz="1200"/>
          </a:p>
        </p:txBody>
      </p:sp>
      <p:sp>
        <p:nvSpPr>
          <p:cNvPr id="528" name="Google Shape;528;p65"/>
          <p:cNvSpPr/>
          <p:nvPr/>
        </p:nvSpPr>
        <p:spPr>
          <a:xfrm>
            <a:off x="3307650" y="2894775"/>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Freddo</a:t>
            </a:r>
            <a:endParaRPr sz="1200"/>
          </a:p>
        </p:txBody>
      </p:sp>
      <p:sp>
        <p:nvSpPr>
          <p:cNvPr id="529" name="Google Shape;529;p65"/>
          <p:cNvSpPr/>
          <p:nvPr/>
        </p:nvSpPr>
        <p:spPr>
          <a:xfrm>
            <a:off x="4723113" y="2913450"/>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Michael</a:t>
            </a:r>
            <a:endParaRPr sz="1200"/>
          </a:p>
        </p:txBody>
      </p:sp>
      <p:sp>
        <p:nvSpPr>
          <p:cNvPr id="530" name="Google Shape;530;p65"/>
          <p:cNvSpPr/>
          <p:nvPr/>
        </p:nvSpPr>
        <p:spPr>
          <a:xfrm>
            <a:off x="6405213" y="3011713"/>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Connie</a:t>
            </a:r>
            <a:endParaRPr sz="1200"/>
          </a:p>
        </p:txBody>
      </p:sp>
      <p:sp>
        <p:nvSpPr>
          <p:cNvPr id="531" name="Google Shape;531;p65"/>
          <p:cNvSpPr/>
          <p:nvPr/>
        </p:nvSpPr>
        <p:spPr>
          <a:xfrm>
            <a:off x="478392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Carmela</a:t>
            </a:r>
            <a:endParaRPr sz="1200"/>
          </a:p>
        </p:txBody>
      </p:sp>
      <p:sp>
        <p:nvSpPr>
          <p:cNvPr id="532" name="Google Shape;532;p65"/>
          <p:cNvSpPr/>
          <p:nvPr/>
        </p:nvSpPr>
        <p:spPr>
          <a:xfrm>
            <a:off x="5321825" y="5600875"/>
            <a:ext cx="750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Mary</a:t>
            </a:r>
            <a:endParaRPr sz="1200"/>
          </a:p>
        </p:txBody>
      </p:sp>
      <p:sp>
        <p:nvSpPr>
          <p:cNvPr id="533" name="Google Shape;533;p65"/>
          <p:cNvSpPr/>
          <p:nvPr/>
        </p:nvSpPr>
        <p:spPr>
          <a:xfrm>
            <a:off x="4723125" y="484457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Anthony</a:t>
            </a:r>
            <a:endParaRPr sz="800"/>
          </a:p>
        </p:txBody>
      </p:sp>
      <p:sp>
        <p:nvSpPr>
          <p:cNvPr id="534" name="Google Shape;534;p65"/>
          <p:cNvSpPr/>
          <p:nvPr/>
        </p:nvSpPr>
        <p:spPr>
          <a:xfrm>
            <a:off x="6546375" y="47064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Victor</a:t>
            </a:r>
            <a:endParaRPr sz="800"/>
          </a:p>
        </p:txBody>
      </p:sp>
      <p:sp>
        <p:nvSpPr>
          <p:cNvPr id="535" name="Google Shape;535;p65"/>
          <p:cNvSpPr/>
          <p:nvPr/>
        </p:nvSpPr>
        <p:spPr>
          <a:xfrm>
            <a:off x="6911975" y="54627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Michael</a:t>
            </a:r>
            <a:endParaRPr sz="800"/>
          </a:p>
        </p:txBody>
      </p:sp>
      <p:cxnSp>
        <p:nvCxnSpPr>
          <p:cNvPr id="536" name="Google Shape;536;p65"/>
          <p:cNvCxnSpPr/>
          <p:nvPr/>
        </p:nvCxnSpPr>
        <p:spPr>
          <a:xfrm>
            <a:off x="3141125" y="3011725"/>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537" name="Google Shape;537;p65"/>
          <p:cNvCxnSpPr/>
          <p:nvPr/>
        </p:nvCxnSpPr>
        <p:spPr>
          <a:xfrm>
            <a:off x="4559000" y="3103650"/>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538" name="Google Shape;538;p65"/>
          <p:cNvCxnSpPr/>
          <p:nvPr/>
        </p:nvCxnSpPr>
        <p:spPr>
          <a:xfrm>
            <a:off x="6298988" y="3156800"/>
            <a:ext cx="46500" cy="3611700"/>
          </a:xfrm>
          <a:prstGeom prst="straightConnector1">
            <a:avLst/>
          </a:prstGeom>
          <a:noFill/>
          <a:ln cap="flat" cmpd="sng" w="9525">
            <a:solidFill>
              <a:schemeClr val="dk2"/>
            </a:solidFill>
            <a:prstDash val="dot"/>
            <a:round/>
            <a:headEnd len="med" w="med" type="none"/>
            <a:tailEnd len="med" w="med" type="none"/>
          </a:ln>
        </p:spPr>
      </p:cxnSp>
      <p:sp>
        <p:nvSpPr>
          <p:cNvPr id="539" name="Google Shape;539;p65"/>
          <p:cNvSpPr/>
          <p:nvPr/>
        </p:nvSpPr>
        <p:spPr>
          <a:xfrm>
            <a:off x="2156575" y="4428488"/>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Santino, Jr.</a:t>
            </a:r>
            <a:endParaRPr sz="800"/>
          </a:p>
        </p:txBody>
      </p:sp>
      <p:sp>
        <p:nvSpPr>
          <p:cNvPr id="540" name="Google Shape;540;p65"/>
          <p:cNvSpPr/>
          <p:nvPr/>
        </p:nvSpPr>
        <p:spPr>
          <a:xfrm>
            <a:off x="1189075" y="4680625"/>
            <a:ext cx="9675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Francesca</a:t>
            </a:r>
            <a:endParaRPr sz="800"/>
          </a:p>
        </p:txBody>
      </p:sp>
      <p:sp>
        <p:nvSpPr>
          <p:cNvPr id="541" name="Google Shape;541;p65"/>
          <p:cNvSpPr/>
          <p:nvPr/>
        </p:nvSpPr>
        <p:spPr>
          <a:xfrm>
            <a:off x="2224350" y="5332350"/>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Frank</a:t>
            </a:r>
            <a:endParaRPr sz="800"/>
          </a:p>
        </p:txBody>
      </p:sp>
      <p:sp>
        <p:nvSpPr>
          <p:cNvPr id="542" name="Google Shape;542;p65"/>
          <p:cNvSpPr/>
          <p:nvPr/>
        </p:nvSpPr>
        <p:spPr>
          <a:xfrm>
            <a:off x="1349975" y="560087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Kathryn</a:t>
            </a:r>
            <a:endParaRPr sz="800"/>
          </a:p>
        </p:txBody>
      </p:sp>
      <p:sp>
        <p:nvSpPr>
          <p:cNvPr id="543" name="Google Shape;543;p65"/>
          <p:cNvSpPr/>
          <p:nvPr/>
        </p:nvSpPr>
        <p:spPr>
          <a:xfrm>
            <a:off x="7299425" y="3583225"/>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Carlo</a:t>
            </a:r>
            <a:endParaRPr sz="1200"/>
          </a:p>
        </p:txBody>
      </p:sp>
      <p:sp>
        <p:nvSpPr>
          <p:cNvPr id="544" name="Google Shape;544;p65"/>
          <p:cNvSpPr/>
          <p:nvPr/>
        </p:nvSpPr>
        <p:spPr>
          <a:xfrm>
            <a:off x="5322963" y="38627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Kay</a:t>
            </a:r>
            <a:endParaRPr sz="1200"/>
          </a:p>
        </p:txBody>
      </p:sp>
      <p:sp>
        <p:nvSpPr>
          <p:cNvPr id="545" name="Google Shape;545;p65"/>
          <p:cNvSpPr/>
          <p:nvPr/>
        </p:nvSpPr>
        <p:spPr>
          <a:xfrm>
            <a:off x="1897988" y="31568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Sandra</a:t>
            </a:r>
            <a:endParaRPr sz="1200"/>
          </a:p>
        </p:txBody>
      </p:sp>
      <p:sp>
        <p:nvSpPr>
          <p:cNvPr id="546" name="Google Shape;546;p65"/>
          <p:cNvSpPr/>
          <p:nvPr/>
        </p:nvSpPr>
        <p:spPr>
          <a:xfrm>
            <a:off x="8205550" y="94337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65"/>
          <p:cNvSpPr txBox="1"/>
          <p:nvPr/>
        </p:nvSpPr>
        <p:spPr>
          <a:xfrm rot="5400000">
            <a:off x="8306950" y="1545475"/>
            <a:ext cx="104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Parents</a:t>
            </a:r>
            <a:endParaRPr/>
          </a:p>
        </p:txBody>
      </p:sp>
      <p:sp>
        <p:nvSpPr>
          <p:cNvPr id="548" name="Google Shape;548;p65"/>
          <p:cNvSpPr/>
          <p:nvPr/>
        </p:nvSpPr>
        <p:spPr>
          <a:xfrm>
            <a:off x="8205550" y="30117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5"/>
          <p:cNvSpPr/>
          <p:nvPr/>
        </p:nvSpPr>
        <p:spPr>
          <a:xfrm>
            <a:off x="8206025" y="47064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65"/>
          <p:cNvSpPr txBox="1"/>
          <p:nvPr/>
        </p:nvSpPr>
        <p:spPr>
          <a:xfrm rot="5400000">
            <a:off x="8000675" y="3613825"/>
            <a:ext cx="178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Children + Spouses</a:t>
            </a:r>
            <a:endParaRPr/>
          </a:p>
        </p:txBody>
      </p:sp>
      <p:sp>
        <p:nvSpPr>
          <p:cNvPr id="551" name="Google Shape;551;p65"/>
          <p:cNvSpPr txBox="1"/>
          <p:nvPr/>
        </p:nvSpPr>
        <p:spPr>
          <a:xfrm rot="5400000">
            <a:off x="8095775" y="5472550"/>
            <a:ext cx="159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Grandchildren</a:t>
            </a:r>
            <a:endParaRPr/>
          </a:p>
        </p:txBody>
      </p:sp>
      <p:cxnSp>
        <p:nvCxnSpPr>
          <p:cNvPr id="552" name="Google Shape;552;p65"/>
          <p:cNvCxnSpPr/>
          <p:nvPr/>
        </p:nvCxnSpPr>
        <p:spPr>
          <a:xfrm flipH="1">
            <a:off x="847900" y="2594050"/>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553" name="Google Shape;553;p65"/>
          <p:cNvSpPr txBox="1"/>
          <p:nvPr/>
        </p:nvSpPr>
        <p:spPr>
          <a:xfrm>
            <a:off x="190800" y="4091475"/>
            <a:ext cx="1674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Predeceased Vito in 1946</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66"/>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560" name="Google Shape;560;p66"/>
          <p:cNvPicPr preferRelativeResize="0"/>
          <p:nvPr/>
        </p:nvPicPr>
        <p:blipFill>
          <a:blip r:embed="rId3">
            <a:alphaModFix/>
          </a:blip>
          <a:stretch>
            <a:fillRect/>
          </a:stretch>
        </p:blipFill>
        <p:spPr>
          <a:xfrm>
            <a:off x="512488" y="1420361"/>
            <a:ext cx="8119024" cy="5037539"/>
          </a:xfrm>
          <a:prstGeom prst="rect">
            <a:avLst/>
          </a:prstGeom>
          <a:noFill/>
          <a:ln cap="flat" cmpd="sng" w="9525">
            <a:solidFill>
              <a:schemeClr val="lt1"/>
            </a:solidFill>
            <a:prstDash val="solid"/>
            <a:round/>
            <a:headEnd len="sm" w="sm" type="none"/>
            <a:tailEnd len="sm" w="sm" type="none"/>
          </a:ln>
        </p:spPr>
      </p:pic>
      <p:cxnSp>
        <p:nvCxnSpPr>
          <p:cNvPr id="561" name="Google Shape;561;p66"/>
          <p:cNvCxnSpPr/>
          <p:nvPr/>
        </p:nvCxnSpPr>
        <p:spPr>
          <a:xfrm flipH="1" rot="10800000">
            <a:off x="3658760" y="3890518"/>
            <a:ext cx="1603800" cy="78900"/>
          </a:xfrm>
          <a:prstGeom prst="straightConnector1">
            <a:avLst/>
          </a:prstGeom>
          <a:noFill/>
          <a:ln cap="flat" cmpd="sng" w="19050">
            <a:solidFill>
              <a:schemeClr val="lt1"/>
            </a:solidFill>
            <a:prstDash val="solid"/>
            <a:round/>
            <a:headEnd len="med" w="med" type="none"/>
            <a:tailEnd len="med" w="med" type="none"/>
          </a:ln>
        </p:spPr>
      </p:cxnSp>
      <p:cxnSp>
        <p:nvCxnSpPr>
          <p:cNvPr id="562" name="Google Shape;562;p66"/>
          <p:cNvCxnSpPr/>
          <p:nvPr/>
        </p:nvCxnSpPr>
        <p:spPr>
          <a:xfrm>
            <a:off x="3580792" y="2203155"/>
            <a:ext cx="66900" cy="1777500"/>
          </a:xfrm>
          <a:prstGeom prst="straightConnector1">
            <a:avLst/>
          </a:prstGeom>
          <a:noFill/>
          <a:ln cap="flat" cmpd="sng" w="19050">
            <a:solidFill>
              <a:schemeClr val="lt1"/>
            </a:solidFill>
            <a:prstDash val="solid"/>
            <a:round/>
            <a:headEnd len="med" w="med" type="none"/>
            <a:tailEnd len="med" w="med" type="none"/>
          </a:ln>
        </p:spPr>
      </p:cxnSp>
      <p:cxnSp>
        <p:nvCxnSpPr>
          <p:cNvPr id="563" name="Google Shape;563;p66"/>
          <p:cNvCxnSpPr/>
          <p:nvPr/>
        </p:nvCxnSpPr>
        <p:spPr>
          <a:xfrm>
            <a:off x="3603075" y="2191901"/>
            <a:ext cx="1347600" cy="90000"/>
          </a:xfrm>
          <a:prstGeom prst="straightConnector1">
            <a:avLst/>
          </a:prstGeom>
          <a:noFill/>
          <a:ln cap="flat" cmpd="sng" w="19050">
            <a:solidFill>
              <a:schemeClr val="lt1"/>
            </a:solidFill>
            <a:prstDash val="solid"/>
            <a:round/>
            <a:headEnd len="med" w="med" type="none"/>
            <a:tailEnd len="med" w="med" type="none"/>
          </a:ln>
        </p:spPr>
      </p:cxnSp>
      <p:cxnSp>
        <p:nvCxnSpPr>
          <p:cNvPr id="564" name="Google Shape;564;p66"/>
          <p:cNvCxnSpPr/>
          <p:nvPr/>
        </p:nvCxnSpPr>
        <p:spPr>
          <a:xfrm>
            <a:off x="4939534" y="2293145"/>
            <a:ext cx="300600" cy="1631100"/>
          </a:xfrm>
          <a:prstGeom prst="straightConnector1">
            <a:avLst/>
          </a:prstGeom>
          <a:noFill/>
          <a:ln cap="flat" cmpd="sng" w="19050">
            <a:solidFill>
              <a:schemeClr val="lt1"/>
            </a:solidFill>
            <a:prstDash val="solid"/>
            <a:round/>
            <a:headEnd len="med" w="med" type="none"/>
            <a:tailEnd len="med" w="med" type="none"/>
          </a:ln>
        </p:spPr>
      </p:cxnSp>
      <p:cxnSp>
        <p:nvCxnSpPr>
          <p:cNvPr id="565" name="Google Shape;565;p66"/>
          <p:cNvCxnSpPr/>
          <p:nvPr/>
        </p:nvCxnSpPr>
        <p:spPr>
          <a:xfrm>
            <a:off x="5217958" y="3643153"/>
            <a:ext cx="300600" cy="0"/>
          </a:xfrm>
          <a:prstGeom prst="straightConnector1">
            <a:avLst/>
          </a:prstGeom>
          <a:noFill/>
          <a:ln cap="flat" cmpd="sng" w="19050">
            <a:solidFill>
              <a:schemeClr val="lt1"/>
            </a:solidFill>
            <a:prstDash val="solid"/>
            <a:round/>
            <a:headEnd len="med" w="med" type="none"/>
            <a:tailEnd len="med" w="med" type="none"/>
          </a:ln>
        </p:spPr>
      </p:cxnSp>
      <p:cxnSp>
        <p:nvCxnSpPr>
          <p:cNvPr id="566" name="Google Shape;566;p66"/>
          <p:cNvCxnSpPr/>
          <p:nvPr/>
        </p:nvCxnSpPr>
        <p:spPr>
          <a:xfrm>
            <a:off x="5507524" y="3676917"/>
            <a:ext cx="78000" cy="2182800"/>
          </a:xfrm>
          <a:prstGeom prst="straightConnector1">
            <a:avLst/>
          </a:prstGeom>
          <a:noFill/>
          <a:ln cap="flat" cmpd="sng" w="19050">
            <a:solidFill>
              <a:schemeClr val="lt1"/>
            </a:solidFill>
            <a:prstDash val="solid"/>
            <a:round/>
            <a:headEnd len="med" w="med" type="none"/>
            <a:tailEnd len="med" w="med" type="none"/>
          </a:ln>
        </p:spPr>
      </p:cxnSp>
      <p:cxnSp>
        <p:nvCxnSpPr>
          <p:cNvPr id="567" name="Google Shape;567;p66"/>
          <p:cNvCxnSpPr/>
          <p:nvPr/>
        </p:nvCxnSpPr>
        <p:spPr>
          <a:xfrm>
            <a:off x="3692162" y="5184418"/>
            <a:ext cx="1915800" cy="663900"/>
          </a:xfrm>
          <a:prstGeom prst="straightConnector1">
            <a:avLst/>
          </a:prstGeom>
          <a:noFill/>
          <a:ln cap="flat" cmpd="sng" w="19050">
            <a:solidFill>
              <a:schemeClr val="lt1"/>
            </a:solidFill>
            <a:prstDash val="solid"/>
            <a:round/>
            <a:headEnd len="med" w="med" type="none"/>
            <a:tailEnd len="med" w="med" type="none"/>
          </a:ln>
        </p:spPr>
      </p:cxnSp>
      <p:cxnSp>
        <p:nvCxnSpPr>
          <p:cNvPr id="568" name="Google Shape;568;p66"/>
          <p:cNvCxnSpPr/>
          <p:nvPr/>
        </p:nvCxnSpPr>
        <p:spPr>
          <a:xfrm rot="10800000">
            <a:off x="3647762" y="3957873"/>
            <a:ext cx="44400" cy="1237800"/>
          </a:xfrm>
          <a:prstGeom prst="straightConnector1">
            <a:avLst/>
          </a:prstGeom>
          <a:noFill/>
          <a:ln cap="flat" cmpd="sng" w="19050">
            <a:solidFill>
              <a:schemeClr val="lt1"/>
            </a:solidFill>
            <a:prstDash val="solid"/>
            <a:round/>
            <a:headEnd len="med" w="med" type="none"/>
            <a:tailEnd len="med" w="med" type="none"/>
          </a:ln>
        </p:spPr>
      </p:cxnSp>
      <p:cxnSp>
        <p:nvCxnSpPr>
          <p:cNvPr id="569" name="Google Shape;569;p66"/>
          <p:cNvCxnSpPr/>
          <p:nvPr/>
        </p:nvCxnSpPr>
        <p:spPr>
          <a:xfrm>
            <a:off x="2600726" y="4813159"/>
            <a:ext cx="1102500" cy="382800"/>
          </a:xfrm>
          <a:prstGeom prst="straightConnector1">
            <a:avLst/>
          </a:prstGeom>
          <a:noFill/>
          <a:ln cap="flat" cmpd="sng" w="19050">
            <a:solidFill>
              <a:schemeClr val="lt1"/>
            </a:solidFill>
            <a:prstDash val="solid"/>
            <a:round/>
            <a:headEnd len="med" w="med" type="none"/>
            <a:tailEnd len="med" w="med" type="none"/>
          </a:ln>
        </p:spPr>
      </p:cxnSp>
      <p:cxnSp>
        <p:nvCxnSpPr>
          <p:cNvPr id="570" name="Google Shape;570;p66"/>
          <p:cNvCxnSpPr/>
          <p:nvPr/>
        </p:nvCxnSpPr>
        <p:spPr>
          <a:xfrm rot="10800000">
            <a:off x="2522726" y="2990659"/>
            <a:ext cx="78000" cy="1822500"/>
          </a:xfrm>
          <a:prstGeom prst="straightConnector1">
            <a:avLst/>
          </a:prstGeom>
          <a:noFill/>
          <a:ln cap="flat" cmpd="sng" w="19050">
            <a:solidFill>
              <a:schemeClr val="lt1"/>
            </a:solidFill>
            <a:prstDash val="solid"/>
            <a:round/>
            <a:headEnd len="med" w="med" type="none"/>
            <a:tailEnd len="med" w="med" type="none"/>
          </a:ln>
        </p:spPr>
      </p:cxnSp>
      <p:cxnSp>
        <p:nvCxnSpPr>
          <p:cNvPr id="571" name="Google Shape;571;p66"/>
          <p:cNvCxnSpPr/>
          <p:nvPr/>
        </p:nvCxnSpPr>
        <p:spPr>
          <a:xfrm flipH="1">
            <a:off x="2533875" y="2979392"/>
            <a:ext cx="1069200" cy="22800"/>
          </a:xfrm>
          <a:prstGeom prst="straightConnector1">
            <a:avLst/>
          </a:prstGeom>
          <a:noFill/>
          <a:ln cap="flat" cmpd="sng" w="19050">
            <a:solidFill>
              <a:schemeClr val="lt1"/>
            </a:solidFill>
            <a:prstDash val="solid"/>
            <a:round/>
            <a:headEnd len="med" w="med" type="none"/>
            <a:tailEnd len="med" w="med" type="none"/>
          </a:ln>
        </p:spPr>
      </p:cxnSp>
      <p:cxnSp>
        <p:nvCxnSpPr>
          <p:cNvPr id="572" name="Google Shape;572;p66"/>
          <p:cNvCxnSpPr/>
          <p:nvPr/>
        </p:nvCxnSpPr>
        <p:spPr>
          <a:xfrm rot="10800000">
            <a:off x="2511658" y="2810355"/>
            <a:ext cx="11100" cy="202800"/>
          </a:xfrm>
          <a:prstGeom prst="straightConnector1">
            <a:avLst/>
          </a:prstGeom>
          <a:noFill/>
          <a:ln cap="flat" cmpd="sng" w="19050">
            <a:solidFill>
              <a:schemeClr val="lt1"/>
            </a:solidFill>
            <a:prstDash val="solid"/>
            <a:round/>
            <a:headEnd len="med" w="med" type="none"/>
            <a:tailEnd len="med" w="med" type="none"/>
          </a:ln>
        </p:spPr>
      </p:cxnSp>
      <p:cxnSp>
        <p:nvCxnSpPr>
          <p:cNvPr id="573" name="Google Shape;573;p66"/>
          <p:cNvCxnSpPr/>
          <p:nvPr/>
        </p:nvCxnSpPr>
        <p:spPr>
          <a:xfrm flipH="1" rot="10800000">
            <a:off x="1074929" y="2788289"/>
            <a:ext cx="1436700" cy="11100"/>
          </a:xfrm>
          <a:prstGeom prst="straightConnector1">
            <a:avLst/>
          </a:prstGeom>
          <a:noFill/>
          <a:ln cap="flat" cmpd="sng" w="19050">
            <a:solidFill>
              <a:schemeClr val="lt1"/>
            </a:solidFill>
            <a:prstDash val="solid"/>
            <a:round/>
            <a:headEnd len="med" w="med" type="none"/>
            <a:tailEnd len="med" w="med" type="none"/>
          </a:ln>
        </p:spPr>
      </p:cxnSp>
      <p:cxnSp>
        <p:nvCxnSpPr>
          <p:cNvPr id="574" name="Google Shape;574;p66"/>
          <p:cNvCxnSpPr/>
          <p:nvPr/>
        </p:nvCxnSpPr>
        <p:spPr>
          <a:xfrm>
            <a:off x="1063788" y="4261919"/>
            <a:ext cx="1548000" cy="573900"/>
          </a:xfrm>
          <a:prstGeom prst="straightConnector1">
            <a:avLst/>
          </a:prstGeom>
          <a:noFill/>
          <a:ln cap="flat" cmpd="sng" w="19050">
            <a:solidFill>
              <a:schemeClr val="lt1"/>
            </a:solidFill>
            <a:prstDash val="solid"/>
            <a:round/>
            <a:headEnd len="med" w="med" type="none"/>
            <a:tailEnd len="med" w="med" type="none"/>
          </a:ln>
        </p:spPr>
      </p:cxnSp>
      <p:cxnSp>
        <p:nvCxnSpPr>
          <p:cNvPr id="575" name="Google Shape;575;p66"/>
          <p:cNvCxnSpPr/>
          <p:nvPr/>
        </p:nvCxnSpPr>
        <p:spPr>
          <a:xfrm flipH="1" rot="10800000">
            <a:off x="5507524" y="3541908"/>
            <a:ext cx="2728800" cy="112500"/>
          </a:xfrm>
          <a:prstGeom prst="straightConnector1">
            <a:avLst/>
          </a:prstGeom>
          <a:noFill/>
          <a:ln cap="flat" cmpd="sng" w="19050">
            <a:solidFill>
              <a:schemeClr val="lt1"/>
            </a:solidFill>
            <a:prstDash val="solid"/>
            <a:round/>
            <a:headEnd len="med" w="med" type="none"/>
            <a:tailEnd len="med" w="med" type="none"/>
          </a:ln>
        </p:spPr>
      </p:cxnSp>
      <p:cxnSp>
        <p:nvCxnSpPr>
          <p:cNvPr id="576" name="Google Shape;576;p66"/>
          <p:cNvCxnSpPr/>
          <p:nvPr/>
        </p:nvCxnSpPr>
        <p:spPr>
          <a:xfrm flipH="1" rot="10800000">
            <a:off x="8225007" y="2878009"/>
            <a:ext cx="334200" cy="663900"/>
          </a:xfrm>
          <a:prstGeom prst="straightConnector1">
            <a:avLst/>
          </a:prstGeom>
          <a:noFill/>
          <a:ln cap="flat" cmpd="sng" w="19050">
            <a:solidFill>
              <a:schemeClr val="lt1"/>
            </a:solidFill>
            <a:prstDash val="solid"/>
            <a:round/>
            <a:headEnd len="med" w="med" type="none"/>
            <a:tailEnd len="med" w="med" type="none"/>
          </a:ln>
        </p:spPr>
      </p:cxnSp>
      <p:cxnSp>
        <p:nvCxnSpPr>
          <p:cNvPr id="577" name="Google Shape;577;p66"/>
          <p:cNvCxnSpPr/>
          <p:nvPr/>
        </p:nvCxnSpPr>
        <p:spPr>
          <a:xfrm>
            <a:off x="4928392" y="2259405"/>
            <a:ext cx="3641700" cy="618600"/>
          </a:xfrm>
          <a:prstGeom prst="straightConnector1">
            <a:avLst/>
          </a:prstGeom>
          <a:noFill/>
          <a:ln cap="flat" cmpd="sng" w="19050">
            <a:solidFill>
              <a:schemeClr val="lt1"/>
            </a:solidFill>
            <a:prstDash val="solid"/>
            <a:round/>
            <a:headEnd len="med" w="med" type="none"/>
            <a:tailEnd len="med" w="med" type="none"/>
          </a:ln>
        </p:spPr>
      </p:cxnSp>
      <p:sp>
        <p:nvSpPr>
          <p:cNvPr id="578" name="Google Shape;578;p66"/>
          <p:cNvSpPr/>
          <p:nvPr/>
        </p:nvSpPr>
        <p:spPr>
          <a:xfrm>
            <a:off x="1052646" y="2810644"/>
            <a:ext cx="329209" cy="1451235"/>
          </a:xfrm>
          <a:custGeom>
            <a:rect b="b" l="l" r="r" t="t"/>
            <a:pathLst>
              <a:path extrusionOk="0" h="62412" w="14301">
                <a:moveTo>
                  <a:pt x="968" y="0"/>
                </a:moveTo>
                <a:cubicBezTo>
                  <a:pt x="968" y="5457"/>
                  <a:pt x="4966" y="10188"/>
                  <a:pt x="6290" y="15482"/>
                </a:cubicBezTo>
                <a:cubicBezTo>
                  <a:pt x="8133" y="22850"/>
                  <a:pt x="4838" y="30626"/>
                  <a:pt x="4838" y="38221"/>
                </a:cubicBezTo>
                <a:cubicBezTo>
                  <a:pt x="4838" y="41074"/>
                  <a:pt x="9416" y="41744"/>
                  <a:pt x="11128" y="44027"/>
                </a:cubicBezTo>
                <a:cubicBezTo>
                  <a:pt x="14230" y="48164"/>
                  <a:pt x="15749" y="55851"/>
                  <a:pt x="12095" y="59509"/>
                </a:cubicBezTo>
                <a:cubicBezTo>
                  <a:pt x="9165" y="62442"/>
                  <a:pt x="1854" y="58704"/>
                  <a:pt x="0" y="62412"/>
                </a:cubicBezTo>
              </a:path>
            </a:pathLst>
          </a:custGeom>
          <a:noFill/>
          <a:ln cap="flat" cmpd="sng" w="19050">
            <a:solidFill>
              <a:schemeClr val="lt1"/>
            </a:solidFill>
            <a:prstDash val="solid"/>
            <a:round/>
            <a:headEnd len="med" w="med" type="none"/>
            <a:tailEnd len="med" w="med" type="none"/>
          </a:ln>
        </p:spPr>
      </p:sp>
      <p:cxnSp>
        <p:nvCxnSpPr>
          <p:cNvPr id="579" name="Google Shape;579;p66"/>
          <p:cNvCxnSpPr/>
          <p:nvPr/>
        </p:nvCxnSpPr>
        <p:spPr>
          <a:xfrm flipH="1">
            <a:off x="6342768" y="3598158"/>
            <a:ext cx="1247400" cy="2385000"/>
          </a:xfrm>
          <a:prstGeom prst="straightConnector1">
            <a:avLst/>
          </a:prstGeom>
          <a:noFill/>
          <a:ln cap="flat" cmpd="sng" w="19050">
            <a:solidFill>
              <a:schemeClr val="lt1"/>
            </a:solidFill>
            <a:prstDash val="solid"/>
            <a:round/>
            <a:headEnd len="med" w="med" type="none"/>
            <a:tailEnd len="med" w="med" type="none"/>
          </a:ln>
        </p:spPr>
      </p:cxnSp>
      <p:sp>
        <p:nvSpPr>
          <p:cNvPr id="580" name="Google Shape;580;p66"/>
          <p:cNvSpPr/>
          <p:nvPr/>
        </p:nvSpPr>
        <p:spPr>
          <a:xfrm>
            <a:off x="5630035" y="5870665"/>
            <a:ext cx="723933" cy="160489"/>
          </a:xfrm>
          <a:custGeom>
            <a:rect b="b" l="l" r="r" t="t"/>
            <a:pathLst>
              <a:path extrusionOk="0" h="6902" w="31448">
                <a:moveTo>
                  <a:pt x="0" y="0"/>
                </a:moveTo>
                <a:cubicBezTo>
                  <a:pt x="1341" y="895"/>
                  <a:pt x="2257" y="2903"/>
                  <a:pt x="3870" y="2903"/>
                </a:cubicBezTo>
                <a:cubicBezTo>
                  <a:pt x="5967" y="2903"/>
                  <a:pt x="7579" y="484"/>
                  <a:pt x="9676" y="484"/>
                </a:cubicBezTo>
                <a:cubicBezTo>
                  <a:pt x="12757" y="484"/>
                  <a:pt x="13460" y="6026"/>
                  <a:pt x="16449" y="6774"/>
                </a:cubicBezTo>
                <a:cubicBezTo>
                  <a:pt x="18489" y="7284"/>
                  <a:pt x="19668" y="3387"/>
                  <a:pt x="21771" y="3387"/>
                </a:cubicBezTo>
                <a:cubicBezTo>
                  <a:pt x="25061" y="3387"/>
                  <a:pt x="31448" y="8612"/>
                  <a:pt x="31448" y="5322"/>
                </a:cubicBezTo>
              </a:path>
            </a:pathLst>
          </a:custGeom>
          <a:noFill/>
          <a:ln cap="flat" cmpd="sng" w="19050">
            <a:solidFill>
              <a:schemeClr val="lt1"/>
            </a:solidFill>
            <a:prstDash val="solid"/>
            <a:round/>
            <a:headEnd len="med" w="med" type="none"/>
            <a:tailEnd len="med" w="med" type="none"/>
          </a:ln>
        </p:spPr>
      </p:sp>
      <p:sp>
        <p:nvSpPr>
          <p:cNvPr id="581" name="Google Shape;581;p66"/>
          <p:cNvSpPr txBox="1"/>
          <p:nvPr/>
        </p:nvSpPr>
        <p:spPr>
          <a:xfrm>
            <a:off x="265000" y="612775"/>
            <a:ext cx="85539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700"/>
              <a:t>Corleone Family Forest Parcels</a:t>
            </a:r>
            <a:endParaRPr sz="2700"/>
          </a:p>
        </p:txBody>
      </p:sp>
      <p:sp>
        <p:nvSpPr>
          <p:cNvPr id="582" name="Google Shape;582;p66"/>
          <p:cNvSpPr txBox="1"/>
          <p:nvPr/>
        </p:nvSpPr>
        <p:spPr>
          <a:xfrm>
            <a:off x="2534050" y="295355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B</a:t>
            </a:r>
            <a:endParaRPr>
              <a:solidFill>
                <a:schemeClr val="lt1"/>
              </a:solidFill>
            </a:endParaRPr>
          </a:p>
        </p:txBody>
      </p:sp>
      <p:sp>
        <p:nvSpPr>
          <p:cNvPr id="583" name="Google Shape;583;p66"/>
          <p:cNvSpPr txBox="1"/>
          <p:nvPr/>
        </p:nvSpPr>
        <p:spPr>
          <a:xfrm>
            <a:off x="1213550" y="2744463"/>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A</a:t>
            </a:r>
            <a:endParaRPr>
              <a:solidFill>
                <a:schemeClr val="lt1"/>
              </a:solidFill>
            </a:endParaRPr>
          </a:p>
        </p:txBody>
      </p:sp>
      <p:sp>
        <p:nvSpPr>
          <p:cNvPr id="584" name="Google Shape;584;p66"/>
          <p:cNvSpPr txBox="1"/>
          <p:nvPr/>
        </p:nvSpPr>
        <p:spPr>
          <a:xfrm>
            <a:off x="5033675" y="227532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E</a:t>
            </a:r>
            <a:endParaRPr>
              <a:solidFill>
                <a:schemeClr val="lt1"/>
              </a:solidFill>
            </a:endParaRPr>
          </a:p>
        </p:txBody>
      </p:sp>
      <p:sp>
        <p:nvSpPr>
          <p:cNvPr id="585" name="Google Shape;585;p66"/>
          <p:cNvSpPr txBox="1"/>
          <p:nvPr/>
        </p:nvSpPr>
        <p:spPr>
          <a:xfrm>
            <a:off x="3590375" y="218687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C</a:t>
            </a:r>
            <a:endParaRPr>
              <a:solidFill>
                <a:schemeClr val="lt1"/>
              </a:solidFill>
            </a:endParaRPr>
          </a:p>
        </p:txBody>
      </p:sp>
      <p:sp>
        <p:nvSpPr>
          <p:cNvPr id="586" name="Google Shape;586;p66"/>
          <p:cNvSpPr txBox="1"/>
          <p:nvPr/>
        </p:nvSpPr>
        <p:spPr>
          <a:xfrm>
            <a:off x="5509325" y="36256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F</a:t>
            </a:r>
            <a:endParaRPr>
              <a:solidFill>
                <a:schemeClr val="lt1"/>
              </a:solidFill>
            </a:endParaRPr>
          </a:p>
        </p:txBody>
      </p:sp>
      <p:sp>
        <p:nvSpPr>
          <p:cNvPr id="587" name="Google Shape;587;p66"/>
          <p:cNvSpPr txBox="1"/>
          <p:nvPr/>
        </p:nvSpPr>
        <p:spPr>
          <a:xfrm>
            <a:off x="3685350" y="39113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D</a:t>
            </a:r>
            <a:endParaRPr>
              <a:solidFill>
                <a:schemeClr val="lt1"/>
              </a:solidFill>
            </a:endParaRPr>
          </a:p>
        </p:txBody>
      </p:sp>
      <p:sp>
        <p:nvSpPr>
          <p:cNvPr id="588" name="Google Shape;588;p66"/>
          <p:cNvSpPr txBox="1"/>
          <p:nvPr/>
        </p:nvSpPr>
        <p:spPr>
          <a:xfrm>
            <a:off x="1568750" y="3307100"/>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589" name="Google Shape;589;p66"/>
          <p:cNvSpPr txBox="1"/>
          <p:nvPr/>
        </p:nvSpPr>
        <p:spPr>
          <a:xfrm>
            <a:off x="2689513" y="3692825"/>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590" name="Google Shape;590;p66"/>
          <p:cNvSpPr txBox="1"/>
          <p:nvPr/>
        </p:nvSpPr>
        <p:spPr>
          <a:xfrm>
            <a:off x="4014450" y="2905938"/>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591" name="Google Shape;591;p66"/>
          <p:cNvSpPr txBox="1"/>
          <p:nvPr/>
        </p:nvSpPr>
        <p:spPr>
          <a:xfrm>
            <a:off x="4204125" y="4330613"/>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Purchased by Vito and Carmela</a:t>
            </a:r>
            <a:endParaRPr sz="1000">
              <a:solidFill>
                <a:schemeClr val="lt1"/>
              </a:solidFill>
            </a:endParaRPr>
          </a:p>
        </p:txBody>
      </p:sp>
      <p:sp>
        <p:nvSpPr>
          <p:cNvPr id="592" name="Google Shape;592;p66"/>
          <p:cNvSpPr txBox="1"/>
          <p:nvPr/>
        </p:nvSpPr>
        <p:spPr>
          <a:xfrm>
            <a:off x="5968250" y="2691688"/>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000">
                <a:solidFill>
                  <a:schemeClr val="lt1"/>
                </a:solidFill>
              </a:rPr>
              <a:t>Purchased by Vito and Carmela</a:t>
            </a:r>
            <a:endParaRPr sz="1000">
              <a:solidFill>
                <a:schemeClr val="lt1"/>
              </a:solidFill>
            </a:endParaRPr>
          </a:p>
        </p:txBody>
      </p:sp>
      <p:sp>
        <p:nvSpPr>
          <p:cNvPr id="593" name="Google Shape;593;p66"/>
          <p:cNvSpPr txBox="1"/>
          <p:nvPr/>
        </p:nvSpPr>
        <p:spPr>
          <a:xfrm>
            <a:off x="5838425" y="4318288"/>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000">
                <a:solidFill>
                  <a:schemeClr val="lt1"/>
                </a:solidFill>
              </a:rPr>
              <a:t>Purchased by Vito and Carmela</a:t>
            </a:r>
            <a:endParaRPr sz="1000">
              <a:solidFill>
                <a:schemeClr val="lt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67"/>
          <p:cNvSpPr/>
          <p:nvPr/>
        </p:nvSpPr>
        <p:spPr>
          <a:xfrm>
            <a:off x="276677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Vito</a:t>
            </a:r>
            <a:endParaRPr sz="1200"/>
          </a:p>
        </p:txBody>
      </p:sp>
      <p:sp>
        <p:nvSpPr>
          <p:cNvPr id="600" name="Google Shape;600;p67"/>
          <p:cNvSpPr/>
          <p:nvPr/>
        </p:nvSpPr>
        <p:spPr>
          <a:xfrm>
            <a:off x="843775" y="2826525"/>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Santino</a:t>
            </a:r>
            <a:endParaRPr sz="1200"/>
          </a:p>
        </p:txBody>
      </p:sp>
      <p:sp>
        <p:nvSpPr>
          <p:cNvPr id="601" name="Google Shape;601;p67"/>
          <p:cNvSpPr/>
          <p:nvPr/>
        </p:nvSpPr>
        <p:spPr>
          <a:xfrm>
            <a:off x="3307650" y="2894775"/>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Freddo</a:t>
            </a:r>
            <a:endParaRPr sz="1200"/>
          </a:p>
        </p:txBody>
      </p:sp>
      <p:sp>
        <p:nvSpPr>
          <p:cNvPr id="602" name="Google Shape;602;p67"/>
          <p:cNvSpPr/>
          <p:nvPr/>
        </p:nvSpPr>
        <p:spPr>
          <a:xfrm>
            <a:off x="4723113" y="2913450"/>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Michael</a:t>
            </a:r>
            <a:endParaRPr sz="1200"/>
          </a:p>
        </p:txBody>
      </p:sp>
      <p:sp>
        <p:nvSpPr>
          <p:cNvPr id="603" name="Google Shape;603;p67"/>
          <p:cNvSpPr/>
          <p:nvPr/>
        </p:nvSpPr>
        <p:spPr>
          <a:xfrm>
            <a:off x="6405213" y="3011713"/>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Connie</a:t>
            </a:r>
            <a:endParaRPr sz="1200"/>
          </a:p>
        </p:txBody>
      </p:sp>
      <p:sp>
        <p:nvSpPr>
          <p:cNvPr id="604" name="Google Shape;604;p67"/>
          <p:cNvSpPr/>
          <p:nvPr/>
        </p:nvSpPr>
        <p:spPr>
          <a:xfrm>
            <a:off x="478392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Carmela</a:t>
            </a:r>
            <a:endParaRPr sz="1200"/>
          </a:p>
        </p:txBody>
      </p:sp>
      <p:sp>
        <p:nvSpPr>
          <p:cNvPr id="605" name="Google Shape;605;p67"/>
          <p:cNvSpPr/>
          <p:nvPr/>
        </p:nvSpPr>
        <p:spPr>
          <a:xfrm>
            <a:off x="5321825" y="5600875"/>
            <a:ext cx="750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Mary</a:t>
            </a:r>
            <a:endParaRPr sz="1200"/>
          </a:p>
        </p:txBody>
      </p:sp>
      <p:sp>
        <p:nvSpPr>
          <p:cNvPr id="606" name="Google Shape;606;p67"/>
          <p:cNvSpPr/>
          <p:nvPr/>
        </p:nvSpPr>
        <p:spPr>
          <a:xfrm>
            <a:off x="4723125" y="484457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Anthony</a:t>
            </a:r>
            <a:endParaRPr sz="800"/>
          </a:p>
        </p:txBody>
      </p:sp>
      <p:sp>
        <p:nvSpPr>
          <p:cNvPr id="607" name="Google Shape;607;p67"/>
          <p:cNvSpPr/>
          <p:nvPr/>
        </p:nvSpPr>
        <p:spPr>
          <a:xfrm>
            <a:off x="6546375" y="47064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Victor</a:t>
            </a:r>
            <a:endParaRPr sz="800"/>
          </a:p>
        </p:txBody>
      </p:sp>
      <p:sp>
        <p:nvSpPr>
          <p:cNvPr id="608" name="Google Shape;608;p67"/>
          <p:cNvSpPr/>
          <p:nvPr/>
        </p:nvSpPr>
        <p:spPr>
          <a:xfrm>
            <a:off x="6911975" y="54627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Michael</a:t>
            </a:r>
            <a:endParaRPr sz="800"/>
          </a:p>
        </p:txBody>
      </p:sp>
      <p:cxnSp>
        <p:nvCxnSpPr>
          <p:cNvPr id="609" name="Google Shape;609;p67"/>
          <p:cNvCxnSpPr/>
          <p:nvPr/>
        </p:nvCxnSpPr>
        <p:spPr>
          <a:xfrm>
            <a:off x="3141125" y="3011725"/>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10" name="Google Shape;610;p67"/>
          <p:cNvCxnSpPr/>
          <p:nvPr/>
        </p:nvCxnSpPr>
        <p:spPr>
          <a:xfrm>
            <a:off x="4559000" y="3103650"/>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11" name="Google Shape;611;p67"/>
          <p:cNvCxnSpPr/>
          <p:nvPr/>
        </p:nvCxnSpPr>
        <p:spPr>
          <a:xfrm>
            <a:off x="6298988" y="3156800"/>
            <a:ext cx="46500" cy="3611700"/>
          </a:xfrm>
          <a:prstGeom prst="straightConnector1">
            <a:avLst/>
          </a:prstGeom>
          <a:noFill/>
          <a:ln cap="flat" cmpd="sng" w="9525">
            <a:solidFill>
              <a:schemeClr val="dk2"/>
            </a:solidFill>
            <a:prstDash val="dot"/>
            <a:round/>
            <a:headEnd len="med" w="med" type="none"/>
            <a:tailEnd len="med" w="med" type="none"/>
          </a:ln>
        </p:spPr>
      </p:cxnSp>
      <p:sp>
        <p:nvSpPr>
          <p:cNvPr id="612" name="Google Shape;612;p67"/>
          <p:cNvSpPr/>
          <p:nvPr/>
        </p:nvSpPr>
        <p:spPr>
          <a:xfrm>
            <a:off x="2156575" y="4428488"/>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Santino, Jr.</a:t>
            </a:r>
            <a:endParaRPr sz="800"/>
          </a:p>
        </p:txBody>
      </p:sp>
      <p:sp>
        <p:nvSpPr>
          <p:cNvPr id="613" name="Google Shape;613;p67"/>
          <p:cNvSpPr/>
          <p:nvPr/>
        </p:nvSpPr>
        <p:spPr>
          <a:xfrm>
            <a:off x="1189075" y="4680625"/>
            <a:ext cx="9675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Francesca</a:t>
            </a:r>
            <a:endParaRPr sz="800"/>
          </a:p>
        </p:txBody>
      </p:sp>
      <p:sp>
        <p:nvSpPr>
          <p:cNvPr id="614" name="Google Shape;614;p67"/>
          <p:cNvSpPr/>
          <p:nvPr/>
        </p:nvSpPr>
        <p:spPr>
          <a:xfrm>
            <a:off x="2224350" y="5332350"/>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Frank</a:t>
            </a:r>
            <a:endParaRPr sz="800"/>
          </a:p>
        </p:txBody>
      </p:sp>
      <p:sp>
        <p:nvSpPr>
          <p:cNvPr id="615" name="Google Shape;615;p67"/>
          <p:cNvSpPr/>
          <p:nvPr/>
        </p:nvSpPr>
        <p:spPr>
          <a:xfrm>
            <a:off x="1349975" y="560087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Kathryn</a:t>
            </a:r>
            <a:endParaRPr sz="800"/>
          </a:p>
        </p:txBody>
      </p:sp>
      <p:sp>
        <p:nvSpPr>
          <p:cNvPr id="616" name="Google Shape;616;p67"/>
          <p:cNvSpPr/>
          <p:nvPr/>
        </p:nvSpPr>
        <p:spPr>
          <a:xfrm>
            <a:off x="7299425" y="3583225"/>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Carlo</a:t>
            </a:r>
            <a:endParaRPr sz="1200"/>
          </a:p>
        </p:txBody>
      </p:sp>
      <p:sp>
        <p:nvSpPr>
          <p:cNvPr id="617" name="Google Shape;617;p67"/>
          <p:cNvSpPr/>
          <p:nvPr/>
        </p:nvSpPr>
        <p:spPr>
          <a:xfrm>
            <a:off x="5322963" y="38627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Kay</a:t>
            </a:r>
            <a:endParaRPr sz="1200"/>
          </a:p>
        </p:txBody>
      </p:sp>
      <p:sp>
        <p:nvSpPr>
          <p:cNvPr id="618" name="Google Shape;618;p67"/>
          <p:cNvSpPr/>
          <p:nvPr/>
        </p:nvSpPr>
        <p:spPr>
          <a:xfrm>
            <a:off x="1897988" y="31568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Sandra</a:t>
            </a:r>
            <a:endParaRPr sz="1200"/>
          </a:p>
        </p:txBody>
      </p:sp>
      <p:sp>
        <p:nvSpPr>
          <p:cNvPr id="619" name="Google Shape;619;p67"/>
          <p:cNvSpPr/>
          <p:nvPr/>
        </p:nvSpPr>
        <p:spPr>
          <a:xfrm>
            <a:off x="8205550" y="94337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67"/>
          <p:cNvSpPr txBox="1"/>
          <p:nvPr/>
        </p:nvSpPr>
        <p:spPr>
          <a:xfrm rot="5400000">
            <a:off x="8306950" y="1545475"/>
            <a:ext cx="104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Parents</a:t>
            </a:r>
            <a:endParaRPr/>
          </a:p>
        </p:txBody>
      </p:sp>
      <p:sp>
        <p:nvSpPr>
          <p:cNvPr id="621" name="Google Shape;621;p67"/>
          <p:cNvSpPr/>
          <p:nvPr/>
        </p:nvSpPr>
        <p:spPr>
          <a:xfrm>
            <a:off x="8205550" y="30117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67"/>
          <p:cNvSpPr/>
          <p:nvPr/>
        </p:nvSpPr>
        <p:spPr>
          <a:xfrm>
            <a:off x="8206025" y="47064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67"/>
          <p:cNvSpPr txBox="1"/>
          <p:nvPr/>
        </p:nvSpPr>
        <p:spPr>
          <a:xfrm rot="5400000">
            <a:off x="8000675" y="3613825"/>
            <a:ext cx="178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Children + Spouses</a:t>
            </a:r>
            <a:endParaRPr/>
          </a:p>
        </p:txBody>
      </p:sp>
      <p:sp>
        <p:nvSpPr>
          <p:cNvPr id="624" name="Google Shape;624;p67"/>
          <p:cNvSpPr txBox="1"/>
          <p:nvPr/>
        </p:nvSpPr>
        <p:spPr>
          <a:xfrm rot="5400000">
            <a:off x="8095775" y="5472550"/>
            <a:ext cx="159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Grandchildren</a:t>
            </a:r>
            <a:endParaRPr/>
          </a:p>
        </p:txBody>
      </p:sp>
      <p:cxnSp>
        <p:nvCxnSpPr>
          <p:cNvPr id="625" name="Google Shape;625;p67"/>
          <p:cNvCxnSpPr/>
          <p:nvPr/>
        </p:nvCxnSpPr>
        <p:spPr>
          <a:xfrm flipH="1">
            <a:off x="847900" y="2594050"/>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626" name="Google Shape;626;p67"/>
          <p:cNvSpPr txBox="1"/>
          <p:nvPr/>
        </p:nvSpPr>
        <p:spPr>
          <a:xfrm>
            <a:off x="190800" y="4091475"/>
            <a:ext cx="1674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Predeceases Vito in 1947</a:t>
            </a:r>
            <a:endParaRPr/>
          </a:p>
        </p:txBody>
      </p:sp>
      <p:sp>
        <p:nvSpPr>
          <p:cNvPr id="627" name="Google Shape;627;p67"/>
          <p:cNvSpPr txBox="1"/>
          <p:nvPr/>
        </p:nvSpPr>
        <p:spPr>
          <a:xfrm>
            <a:off x="190800" y="1378675"/>
            <a:ext cx="234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Vito and Carmela execute reciprocal wills</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68"/>
          <p:cNvSpPr/>
          <p:nvPr/>
        </p:nvSpPr>
        <p:spPr>
          <a:xfrm>
            <a:off x="276677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Vito</a:t>
            </a:r>
            <a:endParaRPr sz="1200"/>
          </a:p>
        </p:txBody>
      </p:sp>
      <p:sp>
        <p:nvSpPr>
          <p:cNvPr id="634" name="Google Shape;634;p68"/>
          <p:cNvSpPr/>
          <p:nvPr/>
        </p:nvSpPr>
        <p:spPr>
          <a:xfrm>
            <a:off x="843775" y="2826525"/>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Santino</a:t>
            </a:r>
            <a:endParaRPr sz="1200"/>
          </a:p>
        </p:txBody>
      </p:sp>
      <p:sp>
        <p:nvSpPr>
          <p:cNvPr id="635" name="Google Shape;635;p68"/>
          <p:cNvSpPr/>
          <p:nvPr/>
        </p:nvSpPr>
        <p:spPr>
          <a:xfrm>
            <a:off x="3307650" y="2894775"/>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Freddo</a:t>
            </a:r>
            <a:endParaRPr sz="1200"/>
          </a:p>
        </p:txBody>
      </p:sp>
      <p:sp>
        <p:nvSpPr>
          <p:cNvPr id="636" name="Google Shape;636;p68"/>
          <p:cNvSpPr/>
          <p:nvPr/>
        </p:nvSpPr>
        <p:spPr>
          <a:xfrm>
            <a:off x="4723113" y="2913450"/>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Michael</a:t>
            </a:r>
            <a:endParaRPr sz="1200"/>
          </a:p>
        </p:txBody>
      </p:sp>
      <p:sp>
        <p:nvSpPr>
          <p:cNvPr id="637" name="Google Shape;637;p68"/>
          <p:cNvSpPr/>
          <p:nvPr/>
        </p:nvSpPr>
        <p:spPr>
          <a:xfrm>
            <a:off x="6405213" y="3011713"/>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Connie</a:t>
            </a:r>
            <a:endParaRPr sz="1200"/>
          </a:p>
        </p:txBody>
      </p:sp>
      <p:sp>
        <p:nvSpPr>
          <p:cNvPr id="638" name="Google Shape;638;p68"/>
          <p:cNvSpPr/>
          <p:nvPr/>
        </p:nvSpPr>
        <p:spPr>
          <a:xfrm>
            <a:off x="478392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Carmela</a:t>
            </a:r>
            <a:endParaRPr sz="1200"/>
          </a:p>
        </p:txBody>
      </p:sp>
      <p:sp>
        <p:nvSpPr>
          <p:cNvPr id="639" name="Google Shape;639;p68"/>
          <p:cNvSpPr/>
          <p:nvPr/>
        </p:nvSpPr>
        <p:spPr>
          <a:xfrm>
            <a:off x="5321825" y="5600875"/>
            <a:ext cx="750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Mary</a:t>
            </a:r>
            <a:endParaRPr sz="1200"/>
          </a:p>
        </p:txBody>
      </p:sp>
      <p:sp>
        <p:nvSpPr>
          <p:cNvPr id="640" name="Google Shape;640;p68"/>
          <p:cNvSpPr/>
          <p:nvPr/>
        </p:nvSpPr>
        <p:spPr>
          <a:xfrm>
            <a:off x="4723125" y="484457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Anthony</a:t>
            </a:r>
            <a:endParaRPr sz="800"/>
          </a:p>
        </p:txBody>
      </p:sp>
      <p:sp>
        <p:nvSpPr>
          <p:cNvPr id="641" name="Google Shape;641;p68"/>
          <p:cNvSpPr/>
          <p:nvPr/>
        </p:nvSpPr>
        <p:spPr>
          <a:xfrm>
            <a:off x="6546375" y="47064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Victor</a:t>
            </a:r>
            <a:endParaRPr sz="800"/>
          </a:p>
        </p:txBody>
      </p:sp>
      <p:sp>
        <p:nvSpPr>
          <p:cNvPr id="642" name="Google Shape;642;p68"/>
          <p:cNvSpPr/>
          <p:nvPr/>
        </p:nvSpPr>
        <p:spPr>
          <a:xfrm>
            <a:off x="6911975" y="54627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Michael</a:t>
            </a:r>
            <a:endParaRPr sz="800"/>
          </a:p>
        </p:txBody>
      </p:sp>
      <p:cxnSp>
        <p:nvCxnSpPr>
          <p:cNvPr id="643" name="Google Shape;643;p68"/>
          <p:cNvCxnSpPr/>
          <p:nvPr/>
        </p:nvCxnSpPr>
        <p:spPr>
          <a:xfrm>
            <a:off x="3141125" y="3011725"/>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44" name="Google Shape;644;p68"/>
          <p:cNvCxnSpPr/>
          <p:nvPr/>
        </p:nvCxnSpPr>
        <p:spPr>
          <a:xfrm>
            <a:off x="4559000" y="3103650"/>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45" name="Google Shape;645;p68"/>
          <p:cNvCxnSpPr/>
          <p:nvPr/>
        </p:nvCxnSpPr>
        <p:spPr>
          <a:xfrm>
            <a:off x="6298988" y="3156800"/>
            <a:ext cx="46500" cy="3611700"/>
          </a:xfrm>
          <a:prstGeom prst="straightConnector1">
            <a:avLst/>
          </a:prstGeom>
          <a:noFill/>
          <a:ln cap="flat" cmpd="sng" w="9525">
            <a:solidFill>
              <a:schemeClr val="dk2"/>
            </a:solidFill>
            <a:prstDash val="dot"/>
            <a:round/>
            <a:headEnd len="med" w="med" type="none"/>
            <a:tailEnd len="med" w="med" type="none"/>
          </a:ln>
        </p:spPr>
      </p:cxnSp>
      <p:sp>
        <p:nvSpPr>
          <p:cNvPr id="646" name="Google Shape;646;p68"/>
          <p:cNvSpPr/>
          <p:nvPr/>
        </p:nvSpPr>
        <p:spPr>
          <a:xfrm>
            <a:off x="2156575" y="4428488"/>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Santino, Jr.</a:t>
            </a:r>
            <a:endParaRPr sz="800"/>
          </a:p>
        </p:txBody>
      </p:sp>
      <p:sp>
        <p:nvSpPr>
          <p:cNvPr id="647" name="Google Shape;647;p68"/>
          <p:cNvSpPr/>
          <p:nvPr/>
        </p:nvSpPr>
        <p:spPr>
          <a:xfrm>
            <a:off x="1189075" y="4680625"/>
            <a:ext cx="9675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Francesca</a:t>
            </a:r>
            <a:endParaRPr sz="800"/>
          </a:p>
        </p:txBody>
      </p:sp>
      <p:sp>
        <p:nvSpPr>
          <p:cNvPr id="648" name="Google Shape;648;p68"/>
          <p:cNvSpPr/>
          <p:nvPr/>
        </p:nvSpPr>
        <p:spPr>
          <a:xfrm>
            <a:off x="2224350" y="5332350"/>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Frank</a:t>
            </a:r>
            <a:endParaRPr sz="800"/>
          </a:p>
        </p:txBody>
      </p:sp>
      <p:sp>
        <p:nvSpPr>
          <p:cNvPr id="649" name="Google Shape;649;p68"/>
          <p:cNvSpPr/>
          <p:nvPr/>
        </p:nvSpPr>
        <p:spPr>
          <a:xfrm>
            <a:off x="1349975" y="560087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Kathryn</a:t>
            </a:r>
            <a:endParaRPr sz="800"/>
          </a:p>
        </p:txBody>
      </p:sp>
      <p:sp>
        <p:nvSpPr>
          <p:cNvPr id="650" name="Google Shape;650;p68"/>
          <p:cNvSpPr/>
          <p:nvPr/>
        </p:nvSpPr>
        <p:spPr>
          <a:xfrm>
            <a:off x="7299425" y="3583225"/>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Carlo</a:t>
            </a:r>
            <a:endParaRPr sz="1200"/>
          </a:p>
        </p:txBody>
      </p:sp>
      <p:sp>
        <p:nvSpPr>
          <p:cNvPr id="651" name="Google Shape;651;p68"/>
          <p:cNvSpPr/>
          <p:nvPr/>
        </p:nvSpPr>
        <p:spPr>
          <a:xfrm>
            <a:off x="5322963" y="38627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Kay</a:t>
            </a:r>
            <a:endParaRPr sz="1200"/>
          </a:p>
        </p:txBody>
      </p:sp>
      <p:sp>
        <p:nvSpPr>
          <p:cNvPr id="652" name="Google Shape;652;p68"/>
          <p:cNvSpPr/>
          <p:nvPr/>
        </p:nvSpPr>
        <p:spPr>
          <a:xfrm>
            <a:off x="1897988" y="31568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Sandra</a:t>
            </a:r>
            <a:endParaRPr sz="1200"/>
          </a:p>
        </p:txBody>
      </p:sp>
      <p:sp>
        <p:nvSpPr>
          <p:cNvPr id="653" name="Google Shape;653;p68"/>
          <p:cNvSpPr/>
          <p:nvPr/>
        </p:nvSpPr>
        <p:spPr>
          <a:xfrm>
            <a:off x="8205550" y="943375"/>
            <a:ext cx="426000" cy="18831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68"/>
          <p:cNvSpPr txBox="1"/>
          <p:nvPr/>
        </p:nvSpPr>
        <p:spPr>
          <a:xfrm rot="5400000">
            <a:off x="8306950" y="1545475"/>
            <a:ext cx="104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Parents</a:t>
            </a:r>
            <a:endParaRPr/>
          </a:p>
        </p:txBody>
      </p:sp>
      <p:sp>
        <p:nvSpPr>
          <p:cNvPr id="655" name="Google Shape;655;p68"/>
          <p:cNvSpPr/>
          <p:nvPr/>
        </p:nvSpPr>
        <p:spPr>
          <a:xfrm>
            <a:off x="8205550" y="30117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68"/>
          <p:cNvSpPr/>
          <p:nvPr/>
        </p:nvSpPr>
        <p:spPr>
          <a:xfrm>
            <a:off x="8206025" y="47064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68"/>
          <p:cNvSpPr txBox="1"/>
          <p:nvPr/>
        </p:nvSpPr>
        <p:spPr>
          <a:xfrm rot="5400000">
            <a:off x="8000675" y="3613825"/>
            <a:ext cx="178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Children + Spouses</a:t>
            </a:r>
            <a:endParaRPr/>
          </a:p>
        </p:txBody>
      </p:sp>
      <p:sp>
        <p:nvSpPr>
          <p:cNvPr id="658" name="Google Shape;658;p68"/>
          <p:cNvSpPr txBox="1"/>
          <p:nvPr/>
        </p:nvSpPr>
        <p:spPr>
          <a:xfrm rot="5400000">
            <a:off x="8095775" y="5472550"/>
            <a:ext cx="159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Grandchildren</a:t>
            </a:r>
            <a:endParaRPr/>
          </a:p>
        </p:txBody>
      </p:sp>
      <p:cxnSp>
        <p:nvCxnSpPr>
          <p:cNvPr id="659" name="Google Shape;659;p68"/>
          <p:cNvCxnSpPr/>
          <p:nvPr/>
        </p:nvCxnSpPr>
        <p:spPr>
          <a:xfrm flipH="1">
            <a:off x="847900" y="2594050"/>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660" name="Google Shape;660;p68"/>
          <p:cNvSpPr txBox="1"/>
          <p:nvPr/>
        </p:nvSpPr>
        <p:spPr>
          <a:xfrm>
            <a:off x="190800" y="4091475"/>
            <a:ext cx="1674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Predeceased Vito in 1947</a:t>
            </a:r>
            <a:endParaRPr/>
          </a:p>
        </p:txBody>
      </p:sp>
      <p:sp>
        <p:nvSpPr>
          <p:cNvPr id="661" name="Google Shape;661;p68"/>
          <p:cNvSpPr txBox="1"/>
          <p:nvPr/>
        </p:nvSpPr>
        <p:spPr>
          <a:xfrm>
            <a:off x="190800" y="490175"/>
            <a:ext cx="23466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Basic Will Disposition</a:t>
            </a:r>
            <a:endParaRPr/>
          </a:p>
          <a:p>
            <a:pPr indent="-317500" lvl="0" marL="457200" rtl="0" algn="l">
              <a:spcBef>
                <a:spcPts val="0"/>
              </a:spcBef>
              <a:spcAft>
                <a:spcPts val="0"/>
              </a:spcAft>
              <a:buSzPts val="1400"/>
              <a:buChar char="-"/>
            </a:pPr>
            <a:r>
              <a:rPr lang="en-US"/>
              <a:t>“I devise and bequeath my entire estate to my spouse.”</a:t>
            </a:r>
            <a:endParaRPr/>
          </a:p>
          <a:p>
            <a:pPr indent="-317500" lvl="0" marL="457200" rtl="0" algn="l">
              <a:spcBef>
                <a:spcPts val="0"/>
              </a:spcBef>
              <a:spcAft>
                <a:spcPts val="0"/>
              </a:spcAft>
              <a:buSzPts val="1400"/>
              <a:buChar char="-"/>
            </a:pPr>
            <a:r>
              <a:rPr lang="en-US"/>
              <a:t>“If my spouse predeceases me, I devise and bequeath my personal and real property to my children, </a:t>
            </a:r>
            <a:r>
              <a:rPr i="1" lang="en-US"/>
              <a:t>per stirpes.</a:t>
            </a:r>
            <a:r>
              <a:rPr lang="en-US"/>
              <a:t>”</a:t>
            </a:r>
            <a:endParaRPr/>
          </a:p>
          <a:p>
            <a:pPr indent="0" lvl="0" marL="0" rtl="0" algn="l">
              <a:spcBef>
                <a:spcPts val="0"/>
              </a:spcBef>
              <a:spcAft>
                <a:spcPts val="0"/>
              </a:spcAft>
              <a:buNone/>
            </a:pPr>
            <a:r>
              <a:t/>
            </a:r>
            <a:endParaRPr/>
          </a:p>
        </p:txBody>
      </p:sp>
      <p:cxnSp>
        <p:nvCxnSpPr>
          <p:cNvPr id="662" name="Google Shape;662;p68"/>
          <p:cNvCxnSpPr/>
          <p:nvPr/>
        </p:nvCxnSpPr>
        <p:spPr>
          <a:xfrm flipH="1">
            <a:off x="2922325" y="854225"/>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663" name="Google Shape;663;p68"/>
          <p:cNvSpPr txBox="1"/>
          <p:nvPr/>
        </p:nvSpPr>
        <p:spPr>
          <a:xfrm>
            <a:off x="3647225" y="494350"/>
            <a:ext cx="167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Dies in 1953</a:t>
            </a:r>
            <a:endParaRPr/>
          </a:p>
        </p:txBody>
      </p:sp>
      <p:sp>
        <p:nvSpPr>
          <p:cNvPr id="664" name="Google Shape;664;p68"/>
          <p:cNvSpPr txBox="1"/>
          <p:nvPr/>
        </p:nvSpPr>
        <p:spPr>
          <a:xfrm>
            <a:off x="6166500" y="597875"/>
            <a:ext cx="23466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Result:</a:t>
            </a:r>
            <a:endParaRPr/>
          </a:p>
          <a:p>
            <a:pPr indent="-317500" lvl="0" marL="457200" rtl="0" algn="l">
              <a:spcBef>
                <a:spcPts val="0"/>
              </a:spcBef>
              <a:spcAft>
                <a:spcPts val="0"/>
              </a:spcAft>
              <a:buSzPts val="1400"/>
              <a:buChar char="-"/>
            </a:pPr>
            <a:r>
              <a:rPr lang="en-US"/>
              <a:t>Vito’s 100% ownership of tracts A, B, and C pass to Carmela via Vito’s Will</a:t>
            </a:r>
            <a:endParaRPr/>
          </a:p>
          <a:p>
            <a:pPr indent="-317500" lvl="0" marL="457200" rtl="0" algn="l">
              <a:spcBef>
                <a:spcPts val="0"/>
              </a:spcBef>
              <a:spcAft>
                <a:spcPts val="0"/>
              </a:spcAft>
              <a:buSzPts val="1400"/>
              <a:buChar char="-"/>
            </a:pPr>
            <a:r>
              <a:rPr lang="en-US"/>
              <a:t>Vito’s 50% share of tracts D, E, F vest in Carmela (owns D, E, F 100%)</a:t>
            </a:r>
            <a:endParaRPr/>
          </a:p>
          <a:p>
            <a:pPr indent="0" lvl="0" marL="0" rtl="0" algn="l">
              <a:spcBef>
                <a:spcPts val="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69"/>
          <p:cNvSpPr/>
          <p:nvPr/>
        </p:nvSpPr>
        <p:spPr>
          <a:xfrm>
            <a:off x="276677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Vito</a:t>
            </a:r>
            <a:endParaRPr sz="1200"/>
          </a:p>
        </p:txBody>
      </p:sp>
      <p:sp>
        <p:nvSpPr>
          <p:cNvPr id="671" name="Google Shape;671;p69"/>
          <p:cNvSpPr/>
          <p:nvPr/>
        </p:nvSpPr>
        <p:spPr>
          <a:xfrm>
            <a:off x="843775" y="2826525"/>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Santino</a:t>
            </a:r>
            <a:endParaRPr sz="1200"/>
          </a:p>
        </p:txBody>
      </p:sp>
      <p:sp>
        <p:nvSpPr>
          <p:cNvPr id="672" name="Google Shape;672;p69"/>
          <p:cNvSpPr/>
          <p:nvPr/>
        </p:nvSpPr>
        <p:spPr>
          <a:xfrm>
            <a:off x="3307650" y="2894775"/>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Freddo</a:t>
            </a:r>
            <a:endParaRPr sz="1200"/>
          </a:p>
        </p:txBody>
      </p:sp>
      <p:sp>
        <p:nvSpPr>
          <p:cNvPr id="673" name="Google Shape;673;p69"/>
          <p:cNvSpPr/>
          <p:nvPr/>
        </p:nvSpPr>
        <p:spPr>
          <a:xfrm>
            <a:off x="4723113" y="2913450"/>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Michael</a:t>
            </a:r>
            <a:endParaRPr sz="1200"/>
          </a:p>
        </p:txBody>
      </p:sp>
      <p:sp>
        <p:nvSpPr>
          <p:cNvPr id="674" name="Google Shape;674;p69"/>
          <p:cNvSpPr/>
          <p:nvPr/>
        </p:nvSpPr>
        <p:spPr>
          <a:xfrm>
            <a:off x="6405213" y="3011713"/>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Connie</a:t>
            </a:r>
            <a:endParaRPr sz="1200"/>
          </a:p>
        </p:txBody>
      </p:sp>
      <p:sp>
        <p:nvSpPr>
          <p:cNvPr id="675" name="Google Shape;675;p69"/>
          <p:cNvSpPr/>
          <p:nvPr/>
        </p:nvSpPr>
        <p:spPr>
          <a:xfrm>
            <a:off x="4783925" y="8542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Carmela</a:t>
            </a:r>
            <a:endParaRPr sz="1200"/>
          </a:p>
        </p:txBody>
      </p:sp>
      <p:sp>
        <p:nvSpPr>
          <p:cNvPr id="676" name="Google Shape;676;p69"/>
          <p:cNvSpPr/>
          <p:nvPr/>
        </p:nvSpPr>
        <p:spPr>
          <a:xfrm>
            <a:off x="5321825" y="5600875"/>
            <a:ext cx="750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Mary</a:t>
            </a:r>
            <a:endParaRPr sz="1200"/>
          </a:p>
        </p:txBody>
      </p:sp>
      <p:sp>
        <p:nvSpPr>
          <p:cNvPr id="677" name="Google Shape;677;p69"/>
          <p:cNvSpPr/>
          <p:nvPr/>
        </p:nvSpPr>
        <p:spPr>
          <a:xfrm>
            <a:off x="4723125" y="484457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Anthony</a:t>
            </a:r>
            <a:endParaRPr sz="800"/>
          </a:p>
        </p:txBody>
      </p:sp>
      <p:sp>
        <p:nvSpPr>
          <p:cNvPr id="678" name="Google Shape;678;p69"/>
          <p:cNvSpPr/>
          <p:nvPr/>
        </p:nvSpPr>
        <p:spPr>
          <a:xfrm>
            <a:off x="6546375" y="47064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Victor</a:t>
            </a:r>
            <a:endParaRPr sz="800"/>
          </a:p>
        </p:txBody>
      </p:sp>
      <p:sp>
        <p:nvSpPr>
          <p:cNvPr id="679" name="Google Shape;679;p69"/>
          <p:cNvSpPr/>
          <p:nvPr/>
        </p:nvSpPr>
        <p:spPr>
          <a:xfrm>
            <a:off x="6911975" y="54627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Michael</a:t>
            </a:r>
            <a:endParaRPr sz="800"/>
          </a:p>
        </p:txBody>
      </p:sp>
      <p:cxnSp>
        <p:nvCxnSpPr>
          <p:cNvPr id="680" name="Google Shape;680;p69"/>
          <p:cNvCxnSpPr/>
          <p:nvPr/>
        </p:nvCxnSpPr>
        <p:spPr>
          <a:xfrm>
            <a:off x="3141125" y="3011725"/>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81" name="Google Shape;681;p69"/>
          <p:cNvCxnSpPr/>
          <p:nvPr/>
        </p:nvCxnSpPr>
        <p:spPr>
          <a:xfrm>
            <a:off x="4559000" y="3103650"/>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682" name="Google Shape;682;p69"/>
          <p:cNvCxnSpPr/>
          <p:nvPr/>
        </p:nvCxnSpPr>
        <p:spPr>
          <a:xfrm>
            <a:off x="6298988" y="3156800"/>
            <a:ext cx="46500" cy="3611700"/>
          </a:xfrm>
          <a:prstGeom prst="straightConnector1">
            <a:avLst/>
          </a:prstGeom>
          <a:noFill/>
          <a:ln cap="flat" cmpd="sng" w="9525">
            <a:solidFill>
              <a:schemeClr val="dk2"/>
            </a:solidFill>
            <a:prstDash val="dot"/>
            <a:round/>
            <a:headEnd len="med" w="med" type="none"/>
            <a:tailEnd len="med" w="med" type="none"/>
          </a:ln>
        </p:spPr>
      </p:cxnSp>
      <p:sp>
        <p:nvSpPr>
          <p:cNvPr id="683" name="Google Shape;683;p69"/>
          <p:cNvSpPr/>
          <p:nvPr/>
        </p:nvSpPr>
        <p:spPr>
          <a:xfrm>
            <a:off x="2224350" y="4558688"/>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Santino, Jr.</a:t>
            </a:r>
            <a:endParaRPr sz="800"/>
          </a:p>
        </p:txBody>
      </p:sp>
      <p:sp>
        <p:nvSpPr>
          <p:cNvPr id="684" name="Google Shape;684;p69"/>
          <p:cNvSpPr/>
          <p:nvPr/>
        </p:nvSpPr>
        <p:spPr>
          <a:xfrm>
            <a:off x="1189075" y="4818775"/>
            <a:ext cx="9675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Francesca</a:t>
            </a:r>
            <a:endParaRPr sz="800"/>
          </a:p>
        </p:txBody>
      </p:sp>
      <p:sp>
        <p:nvSpPr>
          <p:cNvPr id="685" name="Google Shape;685;p69"/>
          <p:cNvSpPr/>
          <p:nvPr/>
        </p:nvSpPr>
        <p:spPr>
          <a:xfrm>
            <a:off x="2224350" y="548852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Frank</a:t>
            </a:r>
            <a:endParaRPr sz="800"/>
          </a:p>
        </p:txBody>
      </p:sp>
      <p:sp>
        <p:nvSpPr>
          <p:cNvPr id="686" name="Google Shape;686;p69"/>
          <p:cNvSpPr/>
          <p:nvPr/>
        </p:nvSpPr>
        <p:spPr>
          <a:xfrm>
            <a:off x="1349975" y="581552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Kathryn</a:t>
            </a:r>
            <a:endParaRPr sz="800"/>
          </a:p>
        </p:txBody>
      </p:sp>
      <p:sp>
        <p:nvSpPr>
          <p:cNvPr id="687" name="Google Shape;687;p69"/>
          <p:cNvSpPr/>
          <p:nvPr/>
        </p:nvSpPr>
        <p:spPr>
          <a:xfrm>
            <a:off x="7299425" y="3583225"/>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Carlo</a:t>
            </a:r>
            <a:endParaRPr sz="1200"/>
          </a:p>
        </p:txBody>
      </p:sp>
      <p:sp>
        <p:nvSpPr>
          <p:cNvPr id="688" name="Google Shape;688;p69"/>
          <p:cNvSpPr/>
          <p:nvPr/>
        </p:nvSpPr>
        <p:spPr>
          <a:xfrm>
            <a:off x="5322963" y="38627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Kay</a:t>
            </a:r>
            <a:endParaRPr sz="1200"/>
          </a:p>
        </p:txBody>
      </p:sp>
      <p:sp>
        <p:nvSpPr>
          <p:cNvPr id="689" name="Google Shape;689;p69"/>
          <p:cNvSpPr/>
          <p:nvPr/>
        </p:nvSpPr>
        <p:spPr>
          <a:xfrm>
            <a:off x="1897988" y="31568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Sandra</a:t>
            </a:r>
            <a:endParaRPr sz="1200"/>
          </a:p>
        </p:txBody>
      </p:sp>
      <p:sp>
        <p:nvSpPr>
          <p:cNvPr id="690" name="Google Shape;690;p69"/>
          <p:cNvSpPr/>
          <p:nvPr/>
        </p:nvSpPr>
        <p:spPr>
          <a:xfrm>
            <a:off x="8205550" y="94337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69"/>
          <p:cNvSpPr txBox="1"/>
          <p:nvPr/>
        </p:nvSpPr>
        <p:spPr>
          <a:xfrm rot="5400000">
            <a:off x="8306950" y="1545475"/>
            <a:ext cx="104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Parents</a:t>
            </a:r>
            <a:endParaRPr/>
          </a:p>
        </p:txBody>
      </p:sp>
      <p:sp>
        <p:nvSpPr>
          <p:cNvPr id="692" name="Google Shape;692;p69"/>
          <p:cNvSpPr/>
          <p:nvPr/>
        </p:nvSpPr>
        <p:spPr>
          <a:xfrm>
            <a:off x="8205550" y="30117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69"/>
          <p:cNvSpPr/>
          <p:nvPr/>
        </p:nvSpPr>
        <p:spPr>
          <a:xfrm>
            <a:off x="8206025" y="47568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69"/>
          <p:cNvSpPr txBox="1"/>
          <p:nvPr/>
        </p:nvSpPr>
        <p:spPr>
          <a:xfrm rot="5400000">
            <a:off x="8000675" y="3613825"/>
            <a:ext cx="178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Children + Spouses</a:t>
            </a:r>
            <a:endParaRPr/>
          </a:p>
        </p:txBody>
      </p:sp>
      <p:sp>
        <p:nvSpPr>
          <p:cNvPr id="695" name="Google Shape;695;p69"/>
          <p:cNvSpPr txBox="1"/>
          <p:nvPr/>
        </p:nvSpPr>
        <p:spPr>
          <a:xfrm rot="5400000">
            <a:off x="8095775" y="5472550"/>
            <a:ext cx="159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Grandchildren</a:t>
            </a:r>
            <a:endParaRPr/>
          </a:p>
        </p:txBody>
      </p:sp>
      <p:sp>
        <p:nvSpPr>
          <p:cNvPr id="696" name="Google Shape;696;p69"/>
          <p:cNvSpPr txBox="1"/>
          <p:nvPr/>
        </p:nvSpPr>
        <p:spPr>
          <a:xfrm>
            <a:off x="113275" y="454925"/>
            <a:ext cx="26322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Basic Will Disposition</a:t>
            </a:r>
            <a:endParaRPr/>
          </a:p>
          <a:p>
            <a:pPr indent="-317500" lvl="0" marL="457200" rtl="0" algn="l">
              <a:spcBef>
                <a:spcPts val="0"/>
              </a:spcBef>
              <a:spcAft>
                <a:spcPts val="0"/>
              </a:spcAft>
              <a:buSzPts val="1400"/>
              <a:buChar char="-"/>
            </a:pPr>
            <a:r>
              <a:rPr lang="en-US"/>
              <a:t>“I devise and bequeath my entire estate to my spouse.”</a:t>
            </a:r>
            <a:endParaRPr/>
          </a:p>
          <a:p>
            <a:pPr indent="-317500" lvl="0" marL="457200" rtl="0" algn="l">
              <a:spcBef>
                <a:spcPts val="0"/>
              </a:spcBef>
              <a:spcAft>
                <a:spcPts val="0"/>
              </a:spcAft>
              <a:buSzPts val="1400"/>
              <a:buChar char="-"/>
            </a:pPr>
            <a:r>
              <a:rPr lang="en-US"/>
              <a:t>“If my spouse predeceases me, I devise and bequeath my personal and real property to my children, </a:t>
            </a:r>
            <a:r>
              <a:rPr b="1" i="1" lang="en-US"/>
              <a:t>per stirpes</a:t>
            </a:r>
            <a:r>
              <a:rPr i="1" lang="en-US"/>
              <a:t>.</a:t>
            </a:r>
            <a:r>
              <a:rPr lang="en-US"/>
              <a:t>”</a:t>
            </a:r>
            <a:endParaRPr/>
          </a:p>
        </p:txBody>
      </p:sp>
      <p:cxnSp>
        <p:nvCxnSpPr>
          <p:cNvPr id="697" name="Google Shape;697;p69"/>
          <p:cNvCxnSpPr/>
          <p:nvPr/>
        </p:nvCxnSpPr>
        <p:spPr>
          <a:xfrm flipH="1">
            <a:off x="847900" y="2594050"/>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698" name="Google Shape;698;p69"/>
          <p:cNvSpPr txBox="1"/>
          <p:nvPr/>
        </p:nvSpPr>
        <p:spPr>
          <a:xfrm>
            <a:off x="190800" y="4091475"/>
            <a:ext cx="167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Predeceased Vito</a:t>
            </a:r>
            <a:endParaRPr/>
          </a:p>
        </p:txBody>
      </p:sp>
      <p:cxnSp>
        <p:nvCxnSpPr>
          <p:cNvPr id="699" name="Google Shape;699;p69"/>
          <p:cNvCxnSpPr/>
          <p:nvPr/>
        </p:nvCxnSpPr>
        <p:spPr>
          <a:xfrm flipH="1">
            <a:off x="4723125" y="831725"/>
            <a:ext cx="1674600" cy="1738500"/>
          </a:xfrm>
          <a:prstGeom prst="straightConnector1">
            <a:avLst/>
          </a:prstGeom>
          <a:noFill/>
          <a:ln cap="flat" cmpd="sng" w="28575">
            <a:solidFill>
              <a:schemeClr val="dk2"/>
            </a:solidFill>
            <a:prstDash val="solid"/>
            <a:round/>
            <a:headEnd len="med" w="med" type="none"/>
            <a:tailEnd len="med" w="med" type="none"/>
          </a:ln>
        </p:spPr>
      </p:cxnSp>
      <p:sp>
        <p:nvSpPr>
          <p:cNvPr id="700" name="Google Shape;700;p69"/>
          <p:cNvSpPr txBox="1"/>
          <p:nvPr/>
        </p:nvSpPr>
        <p:spPr>
          <a:xfrm>
            <a:off x="6397725" y="629375"/>
            <a:ext cx="167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Predeceased Vito</a:t>
            </a:r>
            <a:endParaRPr/>
          </a:p>
        </p:txBody>
      </p:sp>
      <p:sp>
        <p:nvSpPr>
          <p:cNvPr id="701" name="Google Shape;701;p69"/>
          <p:cNvSpPr txBox="1"/>
          <p:nvPr/>
        </p:nvSpPr>
        <p:spPr>
          <a:xfrm>
            <a:off x="6487450" y="4015425"/>
            <a:ext cx="7500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1/4</a:t>
            </a:r>
            <a:endParaRPr b="1" sz="2300"/>
          </a:p>
        </p:txBody>
      </p:sp>
      <p:sp>
        <p:nvSpPr>
          <p:cNvPr id="702" name="Google Shape;702;p69"/>
          <p:cNvSpPr txBox="1"/>
          <p:nvPr/>
        </p:nvSpPr>
        <p:spPr>
          <a:xfrm>
            <a:off x="4500775" y="3947175"/>
            <a:ext cx="7500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1/4</a:t>
            </a:r>
            <a:endParaRPr b="1" sz="2300"/>
          </a:p>
        </p:txBody>
      </p:sp>
      <p:sp>
        <p:nvSpPr>
          <p:cNvPr id="703" name="Google Shape;703;p69"/>
          <p:cNvSpPr txBox="1"/>
          <p:nvPr/>
        </p:nvSpPr>
        <p:spPr>
          <a:xfrm>
            <a:off x="3498300" y="3862700"/>
            <a:ext cx="7500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1/4</a:t>
            </a:r>
            <a:endParaRPr b="1" sz="2300"/>
          </a:p>
        </p:txBody>
      </p:sp>
      <p:sp>
        <p:nvSpPr>
          <p:cNvPr id="704" name="Google Shape;704;p69"/>
          <p:cNvSpPr txBox="1"/>
          <p:nvPr/>
        </p:nvSpPr>
        <p:spPr>
          <a:xfrm>
            <a:off x="1195825" y="4567725"/>
            <a:ext cx="8934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1/16</a:t>
            </a:r>
            <a:endParaRPr b="1" sz="2300"/>
          </a:p>
        </p:txBody>
      </p:sp>
      <p:sp>
        <p:nvSpPr>
          <p:cNvPr id="705" name="Google Shape;705;p69"/>
          <p:cNvSpPr txBox="1"/>
          <p:nvPr/>
        </p:nvSpPr>
        <p:spPr>
          <a:xfrm>
            <a:off x="2202150" y="4953325"/>
            <a:ext cx="8934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1/16</a:t>
            </a:r>
            <a:endParaRPr b="1" sz="2300"/>
          </a:p>
        </p:txBody>
      </p:sp>
      <p:sp>
        <p:nvSpPr>
          <p:cNvPr id="706" name="Google Shape;706;p69"/>
          <p:cNvSpPr txBox="1"/>
          <p:nvPr/>
        </p:nvSpPr>
        <p:spPr>
          <a:xfrm>
            <a:off x="2223350" y="6013000"/>
            <a:ext cx="8934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1/16</a:t>
            </a:r>
            <a:endParaRPr b="1" sz="2300"/>
          </a:p>
        </p:txBody>
      </p:sp>
      <p:sp>
        <p:nvSpPr>
          <p:cNvPr id="707" name="Google Shape;707;p69"/>
          <p:cNvSpPr txBox="1"/>
          <p:nvPr/>
        </p:nvSpPr>
        <p:spPr>
          <a:xfrm>
            <a:off x="1263163" y="5593400"/>
            <a:ext cx="8934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300"/>
              <a:t>1/16</a:t>
            </a:r>
            <a:endParaRPr b="1" sz="2300"/>
          </a:p>
        </p:txBody>
      </p:sp>
      <p:cxnSp>
        <p:nvCxnSpPr>
          <p:cNvPr id="708" name="Google Shape;708;p69"/>
          <p:cNvCxnSpPr/>
          <p:nvPr/>
        </p:nvCxnSpPr>
        <p:spPr>
          <a:xfrm flipH="1">
            <a:off x="2784625" y="755525"/>
            <a:ext cx="1674600" cy="1738500"/>
          </a:xfrm>
          <a:prstGeom prst="straightConnector1">
            <a:avLst/>
          </a:prstGeom>
          <a:noFill/>
          <a:ln cap="flat" cmpd="sng" w="28575">
            <a:solidFill>
              <a:schemeClr val="dk2"/>
            </a:solidFill>
            <a:prstDash val="solid"/>
            <a:round/>
            <a:headEnd len="med" w="med" type="none"/>
            <a:tailEnd len="med" w="med" type="none"/>
          </a:ln>
        </p:spPr>
      </p:cxn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70"/>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715" name="Google Shape;715;p70"/>
          <p:cNvPicPr preferRelativeResize="0"/>
          <p:nvPr/>
        </p:nvPicPr>
        <p:blipFill>
          <a:blip r:embed="rId3">
            <a:alphaModFix/>
          </a:blip>
          <a:stretch>
            <a:fillRect/>
          </a:stretch>
        </p:blipFill>
        <p:spPr>
          <a:xfrm>
            <a:off x="512488" y="1420361"/>
            <a:ext cx="8119024" cy="5037539"/>
          </a:xfrm>
          <a:prstGeom prst="rect">
            <a:avLst/>
          </a:prstGeom>
          <a:noFill/>
          <a:ln cap="flat" cmpd="sng" w="9525">
            <a:solidFill>
              <a:schemeClr val="lt1"/>
            </a:solidFill>
            <a:prstDash val="solid"/>
            <a:round/>
            <a:headEnd len="sm" w="sm" type="none"/>
            <a:tailEnd len="sm" w="sm" type="none"/>
          </a:ln>
        </p:spPr>
      </p:pic>
      <p:cxnSp>
        <p:nvCxnSpPr>
          <p:cNvPr id="716" name="Google Shape;716;p70"/>
          <p:cNvCxnSpPr/>
          <p:nvPr/>
        </p:nvCxnSpPr>
        <p:spPr>
          <a:xfrm flipH="1" rot="10800000">
            <a:off x="3658760" y="3890518"/>
            <a:ext cx="1603800" cy="78900"/>
          </a:xfrm>
          <a:prstGeom prst="straightConnector1">
            <a:avLst/>
          </a:prstGeom>
          <a:noFill/>
          <a:ln cap="flat" cmpd="sng" w="19050">
            <a:solidFill>
              <a:schemeClr val="lt1"/>
            </a:solidFill>
            <a:prstDash val="solid"/>
            <a:round/>
            <a:headEnd len="med" w="med" type="none"/>
            <a:tailEnd len="med" w="med" type="none"/>
          </a:ln>
        </p:spPr>
      </p:cxnSp>
      <p:cxnSp>
        <p:nvCxnSpPr>
          <p:cNvPr id="717" name="Google Shape;717;p70"/>
          <p:cNvCxnSpPr/>
          <p:nvPr/>
        </p:nvCxnSpPr>
        <p:spPr>
          <a:xfrm>
            <a:off x="3580792" y="2203155"/>
            <a:ext cx="66900" cy="1777500"/>
          </a:xfrm>
          <a:prstGeom prst="straightConnector1">
            <a:avLst/>
          </a:prstGeom>
          <a:noFill/>
          <a:ln cap="flat" cmpd="sng" w="19050">
            <a:solidFill>
              <a:schemeClr val="lt1"/>
            </a:solidFill>
            <a:prstDash val="solid"/>
            <a:round/>
            <a:headEnd len="med" w="med" type="none"/>
            <a:tailEnd len="med" w="med" type="none"/>
          </a:ln>
        </p:spPr>
      </p:cxnSp>
      <p:cxnSp>
        <p:nvCxnSpPr>
          <p:cNvPr id="718" name="Google Shape;718;p70"/>
          <p:cNvCxnSpPr/>
          <p:nvPr/>
        </p:nvCxnSpPr>
        <p:spPr>
          <a:xfrm>
            <a:off x="3603075" y="2191901"/>
            <a:ext cx="1347600" cy="90000"/>
          </a:xfrm>
          <a:prstGeom prst="straightConnector1">
            <a:avLst/>
          </a:prstGeom>
          <a:noFill/>
          <a:ln cap="flat" cmpd="sng" w="19050">
            <a:solidFill>
              <a:schemeClr val="lt1"/>
            </a:solidFill>
            <a:prstDash val="solid"/>
            <a:round/>
            <a:headEnd len="med" w="med" type="none"/>
            <a:tailEnd len="med" w="med" type="none"/>
          </a:ln>
        </p:spPr>
      </p:cxnSp>
      <p:cxnSp>
        <p:nvCxnSpPr>
          <p:cNvPr id="719" name="Google Shape;719;p70"/>
          <p:cNvCxnSpPr/>
          <p:nvPr/>
        </p:nvCxnSpPr>
        <p:spPr>
          <a:xfrm>
            <a:off x="4939534" y="2293145"/>
            <a:ext cx="300600" cy="1631100"/>
          </a:xfrm>
          <a:prstGeom prst="straightConnector1">
            <a:avLst/>
          </a:prstGeom>
          <a:noFill/>
          <a:ln cap="flat" cmpd="sng" w="19050">
            <a:solidFill>
              <a:schemeClr val="lt1"/>
            </a:solidFill>
            <a:prstDash val="solid"/>
            <a:round/>
            <a:headEnd len="med" w="med" type="none"/>
            <a:tailEnd len="med" w="med" type="none"/>
          </a:ln>
        </p:spPr>
      </p:cxnSp>
      <p:cxnSp>
        <p:nvCxnSpPr>
          <p:cNvPr id="720" name="Google Shape;720;p70"/>
          <p:cNvCxnSpPr/>
          <p:nvPr/>
        </p:nvCxnSpPr>
        <p:spPr>
          <a:xfrm>
            <a:off x="5217958" y="3643153"/>
            <a:ext cx="300600" cy="0"/>
          </a:xfrm>
          <a:prstGeom prst="straightConnector1">
            <a:avLst/>
          </a:prstGeom>
          <a:noFill/>
          <a:ln cap="flat" cmpd="sng" w="19050">
            <a:solidFill>
              <a:schemeClr val="lt1"/>
            </a:solidFill>
            <a:prstDash val="solid"/>
            <a:round/>
            <a:headEnd len="med" w="med" type="none"/>
            <a:tailEnd len="med" w="med" type="none"/>
          </a:ln>
        </p:spPr>
      </p:cxnSp>
      <p:cxnSp>
        <p:nvCxnSpPr>
          <p:cNvPr id="721" name="Google Shape;721;p70"/>
          <p:cNvCxnSpPr/>
          <p:nvPr/>
        </p:nvCxnSpPr>
        <p:spPr>
          <a:xfrm>
            <a:off x="5507524" y="3676917"/>
            <a:ext cx="78000" cy="2182800"/>
          </a:xfrm>
          <a:prstGeom prst="straightConnector1">
            <a:avLst/>
          </a:prstGeom>
          <a:noFill/>
          <a:ln cap="flat" cmpd="sng" w="19050">
            <a:solidFill>
              <a:schemeClr val="lt1"/>
            </a:solidFill>
            <a:prstDash val="solid"/>
            <a:round/>
            <a:headEnd len="med" w="med" type="none"/>
            <a:tailEnd len="med" w="med" type="none"/>
          </a:ln>
        </p:spPr>
      </p:cxnSp>
      <p:cxnSp>
        <p:nvCxnSpPr>
          <p:cNvPr id="722" name="Google Shape;722;p70"/>
          <p:cNvCxnSpPr/>
          <p:nvPr/>
        </p:nvCxnSpPr>
        <p:spPr>
          <a:xfrm>
            <a:off x="3692162" y="5184418"/>
            <a:ext cx="1915800" cy="663900"/>
          </a:xfrm>
          <a:prstGeom prst="straightConnector1">
            <a:avLst/>
          </a:prstGeom>
          <a:noFill/>
          <a:ln cap="flat" cmpd="sng" w="19050">
            <a:solidFill>
              <a:schemeClr val="lt1"/>
            </a:solidFill>
            <a:prstDash val="solid"/>
            <a:round/>
            <a:headEnd len="med" w="med" type="none"/>
            <a:tailEnd len="med" w="med" type="none"/>
          </a:ln>
        </p:spPr>
      </p:cxnSp>
      <p:cxnSp>
        <p:nvCxnSpPr>
          <p:cNvPr id="723" name="Google Shape;723;p70"/>
          <p:cNvCxnSpPr/>
          <p:nvPr/>
        </p:nvCxnSpPr>
        <p:spPr>
          <a:xfrm rot="10800000">
            <a:off x="3647762" y="3957873"/>
            <a:ext cx="44400" cy="1237800"/>
          </a:xfrm>
          <a:prstGeom prst="straightConnector1">
            <a:avLst/>
          </a:prstGeom>
          <a:noFill/>
          <a:ln cap="flat" cmpd="sng" w="19050">
            <a:solidFill>
              <a:schemeClr val="lt1"/>
            </a:solidFill>
            <a:prstDash val="solid"/>
            <a:round/>
            <a:headEnd len="med" w="med" type="none"/>
            <a:tailEnd len="med" w="med" type="none"/>
          </a:ln>
        </p:spPr>
      </p:cxnSp>
      <p:cxnSp>
        <p:nvCxnSpPr>
          <p:cNvPr id="724" name="Google Shape;724;p70"/>
          <p:cNvCxnSpPr/>
          <p:nvPr/>
        </p:nvCxnSpPr>
        <p:spPr>
          <a:xfrm>
            <a:off x="2600726" y="4813159"/>
            <a:ext cx="1102500" cy="382800"/>
          </a:xfrm>
          <a:prstGeom prst="straightConnector1">
            <a:avLst/>
          </a:prstGeom>
          <a:noFill/>
          <a:ln cap="flat" cmpd="sng" w="19050">
            <a:solidFill>
              <a:schemeClr val="lt1"/>
            </a:solidFill>
            <a:prstDash val="solid"/>
            <a:round/>
            <a:headEnd len="med" w="med" type="none"/>
            <a:tailEnd len="med" w="med" type="none"/>
          </a:ln>
        </p:spPr>
      </p:cxnSp>
      <p:cxnSp>
        <p:nvCxnSpPr>
          <p:cNvPr id="725" name="Google Shape;725;p70"/>
          <p:cNvCxnSpPr/>
          <p:nvPr/>
        </p:nvCxnSpPr>
        <p:spPr>
          <a:xfrm rot="10800000">
            <a:off x="2522726" y="2990659"/>
            <a:ext cx="78000" cy="1822500"/>
          </a:xfrm>
          <a:prstGeom prst="straightConnector1">
            <a:avLst/>
          </a:prstGeom>
          <a:noFill/>
          <a:ln cap="flat" cmpd="sng" w="19050">
            <a:solidFill>
              <a:schemeClr val="lt1"/>
            </a:solidFill>
            <a:prstDash val="solid"/>
            <a:round/>
            <a:headEnd len="med" w="med" type="none"/>
            <a:tailEnd len="med" w="med" type="none"/>
          </a:ln>
        </p:spPr>
      </p:cxnSp>
      <p:cxnSp>
        <p:nvCxnSpPr>
          <p:cNvPr id="726" name="Google Shape;726;p70"/>
          <p:cNvCxnSpPr/>
          <p:nvPr/>
        </p:nvCxnSpPr>
        <p:spPr>
          <a:xfrm flipH="1">
            <a:off x="2533875" y="2979392"/>
            <a:ext cx="1069200" cy="22800"/>
          </a:xfrm>
          <a:prstGeom prst="straightConnector1">
            <a:avLst/>
          </a:prstGeom>
          <a:noFill/>
          <a:ln cap="flat" cmpd="sng" w="19050">
            <a:solidFill>
              <a:schemeClr val="lt1"/>
            </a:solidFill>
            <a:prstDash val="solid"/>
            <a:round/>
            <a:headEnd len="med" w="med" type="none"/>
            <a:tailEnd len="med" w="med" type="none"/>
          </a:ln>
        </p:spPr>
      </p:cxnSp>
      <p:cxnSp>
        <p:nvCxnSpPr>
          <p:cNvPr id="727" name="Google Shape;727;p70"/>
          <p:cNvCxnSpPr/>
          <p:nvPr/>
        </p:nvCxnSpPr>
        <p:spPr>
          <a:xfrm rot="10800000">
            <a:off x="2511658" y="2810355"/>
            <a:ext cx="11100" cy="202800"/>
          </a:xfrm>
          <a:prstGeom prst="straightConnector1">
            <a:avLst/>
          </a:prstGeom>
          <a:noFill/>
          <a:ln cap="flat" cmpd="sng" w="19050">
            <a:solidFill>
              <a:schemeClr val="lt1"/>
            </a:solidFill>
            <a:prstDash val="solid"/>
            <a:round/>
            <a:headEnd len="med" w="med" type="none"/>
            <a:tailEnd len="med" w="med" type="none"/>
          </a:ln>
        </p:spPr>
      </p:cxnSp>
      <p:cxnSp>
        <p:nvCxnSpPr>
          <p:cNvPr id="728" name="Google Shape;728;p70"/>
          <p:cNvCxnSpPr/>
          <p:nvPr/>
        </p:nvCxnSpPr>
        <p:spPr>
          <a:xfrm flipH="1" rot="10800000">
            <a:off x="1074929" y="2788289"/>
            <a:ext cx="1436700" cy="11100"/>
          </a:xfrm>
          <a:prstGeom prst="straightConnector1">
            <a:avLst/>
          </a:prstGeom>
          <a:noFill/>
          <a:ln cap="flat" cmpd="sng" w="19050">
            <a:solidFill>
              <a:schemeClr val="lt1"/>
            </a:solidFill>
            <a:prstDash val="solid"/>
            <a:round/>
            <a:headEnd len="med" w="med" type="none"/>
            <a:tailEnd len="med" w="med" type="none"/>
          </a:ln>
        </p:spPr>
      </p:cxnSp>
      <p:cxnSp>
        <p:nvCxnSpPr>
          <p:cNvPr id="729" name="Google Shape;729;p70"/>
          <p:cNvCxnSpPr/>
          <p:nvPr/>
        </p:nvCxnSpPr>
        <p:spPr>
          <a:xfrm>
            <a:off x="1063788" y="4261919"/>
            <a:ext cx="1548000" cy="573900"/>
          </a:xfrm>
          <a:prstGeom prst="straightConnector1">
            <a:avLst/>
          </a:prstGeom>
          <a:noFill/>
          <a:ln cap="flat" cmpd="sng" w="19050">
            <a:solidFill>
              <a:schemeClr val="lt1"/>
            </a:solidFill>
            <a:prstDash val="solid"/>
            <a:round/>
            <a:headEnd len="med" w="med" type="none"/>
            <a:tailEnd len="med" w="med" type="none"/>
          </a:ln>
        </p:spPr>
      </p:cxnSp>
      <p:cxnSp>
        <p:nvCxnSpPr>
          <p:cNvPr id="730" name="Google Shape;730;p70"/>
          <p:cNvCxnSpPr/>
          <p:nvPr/>
        </p:nvCxnSpPr>
        <p:spPr>
          <a:xfrm flipH="1" rot="10800000">
            <a:off x="5507524" y="3541908"/>
            <a:ext cx="2728800" cy="112500"/>
          </a:xfrm>
          <a:prstGeom prst="straightConnector1">
            <a:avLst/>
          </a:prstGeom>
          <a:noFill/>
          <a:ln cap="flat" cmpd="sng" w="19050">
            <a:solidFill>
              <a:schemeClr val="lt1"/>
            </a:solidFill>
            <a:prstDash val="solid"/>
            <a:round/>
            <a:headEnd len="med" w="med" type="none"/>
            <a:tailEnd len="med" w="med" type="none"/>
          </a:ln>
        </p:spPr>
      </p:cxnSp>
      <p:cxnSp>
        <p:nvCxnSpPr>
          <p:cNvPr id="731" name="Google Shape;731;p70"/>
          <p:cNvCxnSpPr/>
          <p:nvPr/>
        </p:nvCxnSpPr>
        <p:spPr>
          <a:xfrm flipH="1" rot="10800000">
            <a:off x="8225007" y="2878009"/>
            <a:ext cx="334200" cy="663900"/>
          </a:xfrm>
          <a:prstGeom prst="straightConnector1">
            <a:avLst/>
          </a:prstGeom>
          <a:noFill/>
          <a:ln cap="flat" cmpd="sng" w="19050">
            <a:solidFill>
              <a:schemeClr val="lt1"/>
            </a:solidFill>
            <a:prstDash val="solid"/>
            <a:round/>
            <a:headEnd len="med" w="med" type="none"/>
            <a:tailEnd len="med" w="med" type="none"/>
          </a:ln>
        </p:spPr>
      </p:cxnSp>
      <p:cxnSp>
        <p:nvCxnSpPr>
          <p:cNvPr id="732" name="Google Shape;732;p70"/>
          <p:cNvCxnSpPr/>
          <p:nvPr/>
        </p:nvCxnSpPr>
        <p:spPr>
          <a:xfrm>
            <a:off x="4928392" y="2259405"/>
            <a:ext cx="3641700" cy="618600"/>
          </a:xfrm>
          <a:prstGeom prst="straightConnector1">
            <a:avLst/>
          </a:prstGeom>
          <a:noFill/>
          <a:ln cap="flat" cmpd="sng" w="19050">
            <a:solidFill>
              <a:schemeClr val="lt1"/>
            </a:solidFill>
            <a:prstDash val="solid"/>
            <a:round/>
            <a:headEnd len="med" w="med" type="none"/>
            <a:tailEnd len="med" w="med" type="none"/>
          </a:ln>
        </p:spPr>
      </p:cxnSp>
      <p:sp>
        <p:nvSpPr>
          <p:cNvPr id="733" name="Google Shape;733;p70"/>
          <p:cNvSpPr/>
          <p:nvPr/>
        </p:nvSpPr>
        <p:spPr>
          <a:xfrm>
            <a:off x="1052646" y="2810644"/>
            <a:ext cx="329209" cy="1451235"/>
          </a:xfrm>
          <a:custGeom>
            <a:rect b="b" l="l" r="r" t="t"/>
            <a:pathLst>
              <a:path extrusionOk="0" h="62412" w="14301">
                <a:moveTo>
                  <a:pt x="968" y="0"/>
                </a:moveTo>
                <a:cubicBezTo>
                  <a:pt x="968" y="5457"/>
                  <a:pt x="4966" y="10188"/>
                  <a:pt x="6290" y="15482"/>
                </a:cubicBezTo>
                <a:cubicBezTo>
                  <a:pt x="8133" y="22850"/>
                  <a:pt x="4838" y="30626"/>
                  <a:pt x="4838" y="38221"/>
                </a:cubicBezTo>
                <a:cubicBezTo>
                  <a:pt x="4838" y="41074"/>
                  <a:pt x="9416" y="41744"/>
                  <a:pt x="11128" y="44027"/>
                </a:cubicBezTo>
                <a:cubicBezTo>
                  <a:pt x="14230" y="48164"/>
                  <a:pt x="15749" y="55851"/>
                  <a:pt x="12095" y="59509"/>
                </a:cubicBezTo>
                <a:cubicBezTo>
                  <a:pt x="9165" y="62442"/>
                  <a:pt x="1854" y="58704"/>
                  <a:pt x="0" y="62412"/>
                </a:cubicBezTo>
              </a:path>
            </a:pathLst>
          </a:custGeom>
          <a:noFill/>
          <a:ln cap="flat" cmpd="sng" w="19050">
            <a:solidFill>
              <a:schemeClr val="lt1"/>
            </a:solidFill>
            <a:prstDash val="solid"/>
            <a:round/>
            <a:headEnd len="med" w="med" type="none"/>
            <a:tailEnd len="med" w="med" type="none"/>
          </a:ln>
        </p:spPr>
      </p:sp>
      <p:cxnSp>
        <p:nvCxnSpPr>
          <p:cNvPr id="734" name="Google Shape;734;p70"/>
          <p:cNvCxnSpPr/>
          <p:nvPr/>
        </p:nvCxnSpPr>
        <p:spPr>
          <a:xfrm flipH="1">
            <a:off x="6342768" y="3598158"/>
            <a:ext cx="1247400" cy="2385000"/>
          </a:xfrm>
          <a:prstGeom prst="straightConnector1">
            <a:avLst/>
          </a:prstGeom>
          <a:noFill/>
          <a:ln cap="flat" cmpd="sng" w="19050">
            <a:solidFill>
              <a:schemeClr val="lt1"/>
            </a:solidFill>
            <a:prstDash val="solid"/>
            <a:round/>
            <a:headEnd len="med" w="med" type="none"/>
            <a:tailEnd len="med" w="med" type="none"/>
          </a:ln>
        </p:spPr>
      </p:cxnSp>
      <p:sp>
        <p:nvSpPr>
          <p:cNvPr id="735" name="Google Shape;735;p70"/>
          <p:cNvSpPr/>
          <p:nvPr/>
        </p:nvSpPr>
        <p:spPr>
          <a:xfrm>
            <a:off x="5630035" y="5870665"/>
            <a:ext cx="723933" cy="160489"/>
          </a:xfrm>
          <a:custGeom>
            <a:rect b="b" l="l" r="r" t="t"/>
            <a:pathLst>
              <a:path extrusionOk="0" h="6902" w="31448">
                <a:moveTo>
                  <a:pt x="0" y="0"/>
                </a:moveTo>
                <a:cubicBezTo>
                  <a:pt x="1341" y="895"/>
                  <a:pt x="2257" y="2903"/>
                  <a:pt x="3870" y="2903"/>
                </a:cubicBezTo>
                <a:cubicBezTo>
                  <a:pt x="5967" y="2903"/>
                  <a:pt x="7579" y="484"/>
                  <a:pt x="9676" y="484"/>
                </a:cubicBezTo>
                <a:cubicBezTo>
                  <a:pt x="12757" y="484"/>
                  <a:pt x="13460" y="6026"/>
                  <a:pt x="16449" y="6774"/>
                </a:cubicBezTo>
                <a:cubicBezTo>
                  <a:pt x="18489" y="7284"/>
                  <a:pt x="19668" y="3387"/>
                  <a:pt x="21771" y="3387"/>
                </a:cubicBezTo>
                <a:cubicBezTo>
                  <a:pt x="25061" y="3387"/>
                  <a:pt x="31448" y="8612"/>
                  <a:pt x="31448" y="5322"/>
                </a:cubicBezTo>
              </a:path>
            </a:pathLst>
          </a:custGeom>
          <a:noFill/>
          <a:ln cap="flat" cmpd="sng" w="19050">
            <a:solidFill>
              <a:schemeClr val="lt1"/>
            </a:solidFill>
            <a:prstDash val="solid"/>
            <a:round/>
            <a:headEnd len="med" w="med" type="none"/>
            <a:tailEnd len="med" w="med" type="none"/>
          </a:ln>
        </p:spPr>
      </p:sp>
      <p:sp>
        <p:nvSpPr>
          <p:cNvPr id="736" name="Google Shape;736;p70"/>
          <p:cNvSpPr txBox="1"/>
          <p:nvPr/>
        </p:nvSpPr>
        <p:spPr>
          <a:xfrm>
            <a:off x="295050" y="646575"/>
            <a:ext cx="85539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700"/>
              <a:t>Vito’s Parcels Inherited by Heirs as Co-Tenants</a:t>
            </a:r>
            <a:endParaRPr sz="2700"/>
          </a:p>
        </p:txBody>
      </p:sp>
      <p:sp>
        <p:nvSpPr>
          <p:cNvPr id="737" name="Google Shape;737;p70"/>
          <p:cNvSpPr txBox="1"/>
          <p:nvPr/>
        </p:nvSpPr>
        <p:spPr>
          <a:xfrm>
            <a:off x="1444800" y="2967925"/>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38" name="Google Shape;738;p70"/>
          <p:cNvSpPr txBox="1"/>
          <p:nvPr/>
        </p:nvSpPr>
        <p:spPr>
          <a:xfrm>
            <a:off x="4160050" y="4063700"/>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39" name="Google Shape;739;p70"/>
          <p:cNvSpPr txBox="1"/>
          <p:nvPr/>
        </p:nvSpPr>
        <p:spPr>
          <a:xfrm>
            <a:off x="2551775" y="3394525"/>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40" name="Google Shape;740;p70"/>
          <p:cNvSpPr txBox="1"/>
          <p:nvPr/>
        </p:nvSpPr>
        <p:spPr>
          <a:xfrm>
            <a:off x="3825900" y="2439713"/>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41" name="Google Shape;741;p70"/>
          <p:cNvSpPr txBox="1"/>
          <p:nvPr/>
        </p:nvSpPr>
        <p:spPr>
          <a:xfrm>
            <a:off x="5719375" y="3930275"/>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42" name="Google Shape;742;p70"/>
          <p:cNvSpPr txBox="1"/>
          <p:nvPr/>
        </p:nvSpPr>
        <p:spPr>
          <a:xfrm>
            <a:off x="5362775" y="2413950"/>
            <a:ext cx="1102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¼ Connie</a:t>
            </a:r>
            <a:endParaRPr sz="900">
              <a:solidFill>
                <a:schemeClr val="lt1"/>
              </a:solidFill>
            </a:endParaRPr>
          </a:p>
          <a:p>
            <a:pPr indent="0" lvl="0" marL="0" rtl="0" algn="l">
              <a:spcBef>
                <a:spcPts val="0"/>
              </a:spcBef>
              <a:spcAft>
                <a:spcPts val="0"/>
              </a:spcAft>
              <a:buNone/>
            </a:pPr>
            <a:r>
              <a:rPr lang="en-US" sz="900">
                <a:solidFill>
                  <a:schemeClr val="lt1"/>
                </a:solidFill>
              </a:rPr>
              <a:t>¼ Mike</a:t>
            </a:r>
            <a:endParaRPr sz="900">
              <a:solidFill>
                <a:schemeClr val="lt1"/>
              </a:solidFill>
            </a:endParaRPr>
          </a:p>
          <a:p>
            <a:pPr indent="0" lvl="0" marL="0" rtl="0" algn="l">
              <a:spcBef>
                <a:spcPts val="0"/>
              </a:spcBef>
              <a:spcAft>
                <a:spcPts val="0"/>
              </a:spcAft>
              <a:buNone/>
            </a:pPr>
            <a:r>
              <a:rPr lang="en-US" sz="900">
                <a:solidFill>
                  <a:schemeClr val="lt1"/>
                </a:solidFill>
              </a:rPr>
              <a:t>¼ Freddo</a:t>
            </a:r>
            <a:endParaRPr sz="900">
              <a:solidFill>
                <a:schemeClr val="lt1"/>
              </a:solidFill>
            </a:endParaRPr>
          </a:p>
          <a:p>
            <a:pPr indent="0" lvl="0" marL="0" rtl="0" algn="l">
              <a:spcBef>
                <a:spcPts val="0"/>
              </a:spcBef>
              <a:spcAft>
                <a:spcPts val="0"/>
              </a:spcAft>
              <a:buNone/>
            </a:pPr>
            <a:r>
              <a:rPr lang="en-US" sz="900">
                <a:solidFill>
                  <a:schemeClr val="lt1"/>
                </a:solidFill>
              </a:rPr>
              <a:t>1/16 Santino, Jr.</a:t>
            </a:r>
            <a:endParaRPr sz="900">
              <a:solidFill>
                <a:schemeClr val="lt1"/>
              </a:solidFill>
            </a:endParaRPr>
          </a:p>
          <a:p>
            <a:pPr indent="0" lvl="0" marL="0" rtl="0" algn="l">
              <a:spcBef>
                <a:spcPts val="0"/>
              </a:spcBef>
              <a:spcAft>
                <a:spcPts val="0"/>
              </a:spcAft>
              <a:buNone/>
            </a:pPr>
            <a:r>
              <a:rPr lang="en-US" sz="900">
                <a:solidFill>
                  <a:schemeClr val="lt1"/>
                </a:solidFill>
              </a:rPr>
              <a:t>1/16 Frank</a:t>
            </a:r>
            <a:endParaRPr sz="900">
              <a:solidFill>
                <a:schemeClr val="lt1"/>
              </a:solidFill>
            </a:endParaRPr>
          </a:p>
          <a:p>
            <a:pPr indent="0" lvl="0" marL="0" rtl="0" algn="l">
              <a:spcBef>
                <a:spcPts val="0"/>
              </a:spcBef>
              <a:spcAft>
                <a:spcPts val="0"/>
              </a:spcAft>
              <a:buNone/>
            </a:pPr>
            <a:r>
              <a:rPr lang="en-US" sz="900">
                <a:solidFill>
                  <a:schemeClr val="lt1"/>
                </a:solidFill>
              </a:rPr>
              <a:t>1/16 Kathryn</a:t>
            </a:r>
            <a:endParaRPr sz="900">
              <a:solidFill>
                <a:schemeClr val="lt1"/>
              </a:solidFill>
            </a:endParaRPr>
          </a:p>
          <a:p>
            <a:pPr indent="0" lvl="0" marL="0" rtl="0" algn="l">
              <a:spcBef>
                <a:spcPts val="0"/>
              </a:spcBef>
              <a:spcAft>
                <a:spcPts val="0"/>
              </a:spcAft>
              <a:buNone/>
            </a:pPr>
            <a:r>
              <a:rPr lang="en-US" sz="900">
                <a:solidFill>
                  <a:schemeClr val="lt1"/>
                </a:solidFill>
              </a:rPr>
              <a:t>1/16 Francesca</a:t>
            </a:r>
            <a:endParaRPr sz="900">
              <a:solidFill>
                <a:schemeClr val="lt1"/>
              </a:solidFill>
            </a:endParaRPr>
          </a:p>
          <a:p>
            <a:pPr indent="0" lvl="0" marL="0" rtl="0" algn="l">
              <a:spcBef>
                <a:spcPts val="0"/>
              </a:spcBef>
              <a:spcAft>
                <a:spcPts val="0"/>
              </a:spcAft>
              <a:buNone/>
            </a:pPr>
            <a:r>
              <a:t/>
            </a:r>
            <a:endParaRPr sz="900">
              <a:solidFill>
                <a:schemeClr val="lt1"/>
              </a:solidFill>
            </a:endParaRPr>
          </a:p>
        </p:txBody>
      </p:sp>
      <p:sp>
        <p:nvSpPr>
          <p:cNvPr id="743" name="Google Shape;743;p70"/>
          <p:cNvSpPr txBox="1"/>
          <p:nvPr/>
        </p:nvSpPr>
        <p:spPr>
          <a:xfrm>
            <a:off x="2534050" y="295355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B</a:t>
            </a:r>
            <a:endParaRPr>
              <a:solidFill>
                <a:schemeClr val="lt1"/>
              </a:solidFill>
            </a:endParaRPr>
          </a:p>
        </p:txBody>
      </p:sp>
      <p:sp>
        <p:nvSpPr>
          <p:cNvPr id="744" name="Google Shape;744;p70"/>
          <p:cNvSpPr txBox="1"/>
          <p:nvPr/>
        </p:nvSpPr>
        <p:spPr>
          <a:xfrm>
            <a:off x="1213550" y="2744463"/>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A</a:t>
            </a:r>
            <a:endParaRPr>
              <a:solidFill>
                <a:schemeClr val="lt1"/>
              </a:solidFill>
            </a:endParaRPr>
          </a:p>
        </p:txBody>
      </p:sp>
      <p:sp>
        <p:nvSpPr>
          <p:cNvPr id="745" name="Google Shape;745;p70"/>
          <p:cNvSpPr txBox="1"/>
          <p:nvPr/>
        </p:nvSpPr>
        <p:spPr>
          <a:xfrm>
            <a:off x="5033675" y="227532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E</a:t>
            </a:r>
            <a:endParaRPr>
              <a:solidFill>
                <a:schemeClr val="lt1"/>
              </a:solidFill>
            </a:endParaRPr>
          </a:p>
        </p:txBody>
      </p:sp>
      <p:sp>
        <p:nvSpPr>
          <p:cNvPr id="746" name="Google Shape;746;p70"/>
          <p:cNvSpPr txBox="1"/>
          <p:nvPr/>
        </p:nvSpPr>
        <p:spPr>
          <a:xfrm>
            <a:off x="3590375" y="218687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C</a:t>
            </a:r>
            <a:endParaRPr>
              <a:solidFill>
                <a:schemeClr val="lt1"/>
              </a:solidFill>
            </a:endParaRPr>
          </a:p>
        </p:txBody>
      </p:sp>
      <p:sp>
        <p:nvSpPr>
          <p:cNvPr id="747" name="Google Shape;747;p70"/>
          <p:cNvSpPr txBox="1"/>
          <p:nvPr/>
        </p:nvSpPr>
        <p:spPr>
          <a:xfrm>
            <a:off x="5509325" y="36256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F</a:t>
            </a:r>
            <a:endParaRPr>
              <a:solidFill>
                <a:schemeClr val="lt1"/>
              </a:solidFill>
            </a:endParaRPr>
          </a:p>
        </p:txBody>
      </p:sp>
      <p:sp>
        <p:nvSpPr>
          <p:cNvPr id="748" name="Google Shape;748;p70"/>
          <p:cNvSpPr txBox="1"/>
          <p:nvPr/>
        </p:nvSpPr>
        <p:spPr>
          <a:xfrm>
            <a:off x="3685350" y="39113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D</a:t>
            </a:r>
            <a:endParaRPr>
              <a:solidFill>
                <a:schemeClr val="lt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pic>
        <p:nvPicPr>
          <p:cNvPr id="754" name="Google Shape;754;p71"/>
          <p:cNvPicPr preferRelativeResize="0"/>
          <p:nvPr/>
        </p:nvPicPr>
        <p:blipFill>
          <a:blip r:embed="rId3">
            <a:alphaModFix/>
          </a:blip>
          <a:stretch>
            <a:fillRect/>
          </a:stretch>
        </p:blipFill>
        <p:spPr>
          <a:xfrm>
            <a:off x="512488" y="1420361"/>
            <a:ext cx="8119024" cy="5037539"/>
          </a:xfrm>
          <a:prstGeom prst="rect">
            <a:avLst/>
          </a:prstGeom>
          <a:noFill/>
          <a:ln cap="flat" cmpd="sng" w="9525">
            <a:solidFill>
              <a:schemeClr val="lt1"/>
            </a:solidFill>
            <a:prstDash val="solid"/>
            <a:round/>
            <a:headEnd len="sm" w="sm" type="none"/>
            <a:tailEnd len="sm" w="sm" type="none"/>
          </a:ln>
        </p:spPr>
      </p:pic>
      <p:cxnSp>
        <p:nvCxnSpPr>
          <p:cNvPr id="755" name="Google Shape;755;p71"/>
          <p:cNvCxnSpPr/>
          <p:nvPr/>
        </p:nvCxnSpPr>
        <p:spPr>
          <a:xfrm flipH="1" rot="10800000">
            <a:off x="3658760" y="3890518"/>
            <a:ext cx="1603800" cy="78900"/>
          </a:xfrm>
          <a:prstGeom prst="straightConnector1">
            <a:avLst/>
          </a:prstGeom>
          <a:noFill/>
          <a:ln cap="flat" cmpd="sng" w="19050">
            <a:solidFill>
              <a:schemeClr val="lt1"/>
            </a:solidFill>
            <a:prstDash val="solid"/>
            <a:round/>
            <a:headEnd len="med" w="med" type="none"/>
            <a:tailEnd len="med" w="med" type="none"/>
          </a:ln>
        </p:spPr>
      </p:cxnSp>
      <p:cxnSp>
        <p:nvCxnSpPr>
          <p:cNvPr id="756" name="Google Shape;756;p71"/>
          <p:cNvCxnSpPr/>
          <p:nvPr/>
        </p:nvCxnSpPr>
        <p:spPr>
          <a:xfrm>
            <a:off x="3580792" y="2203155"/>
            <a:ext cx="66900" cy="1777500"/>
          </a:xfrm>
          <a:prstGeom prst="straightConnector1">
            <a:avLst/>
          </a:prstGeom>
          <a:noFill/>
          <a:ln cap="flat" cmpd="sng" w="19050">
            <a:solidFill>
              <a:schemeClr val="lt1"/>
            </a:solidFill>
            <a:prstDash val="solid"/>
            <a:round/>
            <a:headEnd len="med" w="med" type="none"/>
            <a:tailEnd len="med" w="med" type="none"/>
          </a:ln>
        </p:spPr>
      </p:cxnSp>
      <p:cxnSp>
        <p:nvCxnSpPr>
          <p:cNvPr id="757" name="Google Shape;757;p71"/>
          <p:cNvCxnSpPr/>
          <p:nvPr/>
        </p:nvCxnSpPr>
        <p:spPr>
          <a:xfrm>
            <a:off x="3603075" y="2191901"/>
            <a:ext cx="1347600" cy="90000"/>
          </a:xfrm>
          <a:prstGeom prst="straightConnector1">
            <a:avLst/>
          </a:prstGeom>
          <a:noFill/>
          <a:ln cap="flat" cmpd="sng" w="19050">
            <a:solidFill>
              <a:schemeClr val="lt1"/>
            </a:solidFill>
            <a:prstDash val="solid"/>
            <a:round/>
            <a:headEnd len="med" w="med" type="none"/>
            <a:tailEnd len="med" w="med" type="none"/>
          </a:ln>
        </p:spPr>
      </p:cxnSp>
      <p:cxnSp>
        <p:nvCxnSpPr>
          <p:cNvPr id="758" name="Google Shape;758;p71"/>
          <p:cNvCxnSpPr/>
          <p:nvPr/>
        </p:nvCxnSpPr>
        <p:spPr>
          <a:xfrm>
            <a:off x="4939534" y="2293145"/>
            <a:ext cx="300600" cy="1631100"/>
          </a:xfrm>
          <a:prstGeom prst="straightConnector1">
            <a:avLst/>
          </a:prstGeom>
          <a:noFill/>
          <a:ln cap="flat" cmpd="sng" w="19050">
            <a:solidFill>
              <a:schemeClr val="lt1"/>
            </a:solidFill>
            <a:prstDash val="solid"/>
            <a:round/>
            <a:headEnd len="med" w="med" type="none"/>
            <a:tailEnd len="med" w="med" type="none"/>
          </a:ln>
        </p:spPr>
      </p:cxnSp>
      <p:cxnSp>
        <p:nvCxnSpPr>
          <p:cNvPr id="759" name="Google Shape;759;p71"/>
          <p:cNvCxnSpPr/>
          <p:nvPr/>
        </p:nvCxnSpPr>
        <p:spPr>
          <a:xfrm>
            <a:off x="5217958" y="3643153"/>
            <a:ext cx="300600" cy="0"/>
          </a:xfrm>
          <a:prstGeom prst="straightConnector1">
            <a:avLst/>
          </a:prstGeom>
          <a:noFill/>
          <a:ln cap="flat" cmpd="sng" w="19050">
            <a:solidFill>
              <a:schemeClr val="lt1"/>
            </a:solidFill>
            <a:prstDash val="solid"/>
            <a:round/>
            <a:headEnd len="med" w="med" type="none"/>
            <a:tailEnd len="med" w="med" type="none"/>
          </a:ln>
        </p:spPr>
      </p:cxnSp>
      <p:cxnSp>
        <p:nvCxnSpPr>
          <p:cNvPr id="760" name="Google Shape;760;p71"/>
          <p:cNvCxnSpPr/>
          <p:nvPr/>
        </p:nvCxnSpPr>
        <p:spPr>
          <a:xfrm>
            <a:off x="5507524" y="3676917"/>
            <a:ext cx="78000" cy="2182800"/>
          </a:xfrm>
          <a:prstGeom prst="straightConnector1">
            <a:avLst/>
          </a:prstGeom>
          <a:noFill/>
          <a:ln cap="flat" cmpd="sng" w="19050">
            <a:solidFill>
              <a:schemeClr val="lt1"/>
            </a:solidFill>
            <a:prstDash val="solid"/>
            <a:round/>
            <a:headEnd len="med" w="med" type="none"/>
            <a:tailEnd len="med" w="med" type="none"/>
          </a:ln>
        </p:spPr>
      </p:cxnSp>
      <p:cxnSp>
        <p:nvCxnSpPr>
          <p:cNvPr id="761" name="Google Shape;761;p71"/>
          <p:cNvCxnSpPr/>
          <p:nvPr/>
        </p:nvCxnSpPr>
        <p:spPr>
          <a:xfrm>
            <a:off x="3692162" y="5184418"/>
            <a:ext cx="1915800" cy="663900"/>
          </a:xfrm>
          <a:prstGeom prst="straightConnector1">
            <a:avLst/>
          </a:prstGeom>
          <a:noFill/>
          <a:ln cap="flat" cmpd="sng" w="19050">
            <a:solidFill>
              <a:schemeClr val="lt1"/>
            </a:solidFill>
            <a:prstDash val="solid"/>
            <a:round/>
            <a:headEnd len="med" w="med" type="none"/>
            <a:tailEnd len="med" w="med" type="none"/>
          </a:ln>
        </p:spPr>
      </p:cxnSp>
      <p:cxnSp>
        <p:nvCxnSpPr>
          <p:cNvPr id="762" name="Google Shape;762;p71"/>
          <p:cNvCxnSpPr/>
          <p:nvPr/>
        </p:nvCxnSpPr>
        <p:spPr>
          <a:xfrm rot="10800000">
            <a:off x="3647762" y="3957873"/>
            <a:ext cx="44400" cy="1237800"/>
          </a:xfrm>
          <a:prstGeom prst="straightConnector1">
            <a:avLst/>
          </a:prstGeom>
          <a:noFill/>
          <a:ln cap="flat" cmpd="sng" w="19050">
            <a:solidFill>
              <a:schemeClr val="lt1"/>
            </a:solidFill>
            <a:prstDash val="solid"/>
            <a:round/>
            <a:headEnd len="med" w="med" type="none"/>
            <a:tailEnd len="med" w="med" type="none"/>
          </a:ln>
        </p:spPr>
      </p:cxnSp>
      <p:cxnSp>
        <p:nvCxnSpPr>
          <p:cNvPr id="763" name="Google Shape;763;p71"/>
          <p:cNvCxnSpPr/>
          <p:nvPr/>
        </p:nvCxnSpPr>
        <p:spPr>
          <a:xfrm>
            <a:off x="2600726" y="4813159"/>
            <a:ext cx="1102500" cy="382800"/>
          </a:xfrm>
          <a:prstGeom prst="straightConnector1">
            <a:avLst/>
          </a:prstGeom>
          <a:noFill/>
          <a:ln cap="flat" cmpd="sng" w="19050">
            <a:solidFill>
              <a:schemeClr val="lt1"/>
            </a:solidFill>
            <a:prstDash val="solid"/>
            <a:round/>
            <a:headEnd len="med" w="med" type="none"/>
            <a:tailEnd len="med" w="med" type="none"/>
          </a:ln>
        </p:spPr>
      </p:cxnSp>
      <p:cxnSp>
        <p:nvCxnSpPr>
          <p:cNvPr id="764" name="Google Shape;764;p71"/>
          <p:cNvCxnSpPr/>
          <p:nvPr/>
        </p:nvCxnSpPr>
        <p:spPr>
          <a:xfrm rot="10800000">
            <a:off x="2522726" y="2990659"/>
            <a:ext cx="78000" cy="1822500"/>
          </a:xfrm>
          <a:prstGeom prst="straightConnector1">
            <a:avLst/>
          </a:prstGeom>
          <a:noFill/>
          <a:ln cap="flat" cmpd="sng" w="19050">
            <a:solidFill>
              <a:schemeClr val="lt1"/>
            </a:solidFill>
            <a:prstDash val="solid"/>
            <a:round/>
            <a:headEnd len="med" w="med" type="none"/>
            <a:tailEnd len="med" w="med" type="none"/>
          </a:ln>
        </p:spPr>
      </p:cxnSp>
      <p:cxnSp>
        <p:nvCxnSpPr>
          <p:cNvPr id="765" name="Google Shape;765;p71"/>
          <p:cNvCxnSpPr/>
          <p:nvPr/>
        </p:nvCxnSpPr>
        <p:spPr>
          <a:xfrm flipH="1">
            <a:off x="2533875" y="2979392"/>
            <a:ext cx="1069200" cy="22800"/>
          </a:xfrm>
          <a:prstGeom prst="straightConnector1">
            <a:avLst/>
          </a:prstGeom>
          <a:noFill/>
          <a:ln cap="flat" cmpd="sng" w="19050">
            <a:solidFill>
              <a:schemeClr val="lt1"/>
            </a:solidFill>
            <a:prstDash val="solid"/>
            <a:round/>
            <a:headEnd len="med" w="med" type="none"/>
            <a:tailEnd len="med" w="med" type="none"/>
          </a:ln>
        </p:spPr>
      </p:cxnSp>
      <p:cxnSp>
        <p:nvCxnSpPr>
          <p:cNvPr id="766" name="Google Shape;766;p71"/>
          <p:cNvCxnSpPr/>
          <p:nvPr/>
        </p:nvCxnSpPr>
        <p:spPr>
          <a:xfrm rot="10800000">
            <a:off x="2511658" y="2810355"/>
            <a:ext cx="11100" cy="202800"/>
          </a:xfrm>
          <a:prstGeom prst="straightConnector1">
            <a:avLst/>
          </a:prstGeom>
          <a:noFill/>
          <a:ln cap="flat" cmpd="sng" w="19050">
            <a:solidFill>
              <a:schemeClr val="lt1"/>
            </a:solidFill>
            <a:prstDash val="solid"/>
            <a:round/>
            <a:headEnd len="med" w="med" type="none"/>
            <a:tailEnd len="med" w="med" type="none"/>
          </a:ln>
        </p:spPr>
      </p:cxnSp>
      <p:cxnSp>
        <p:nvCxnSpPr>
          <p:cNvPr id="767" name="Google Shape;767;p71"/>
          <p:cNvCxnSpPr/>
          <p:nvPr/>
        </p:nvCxnSpPr>
        <p:spPr>
          <a:xfrm flipH="1" rot="10800000">
            <a:off x="1074929" y="2788289"/>
            <a:ext cx="1436700" cy="11100"/>
          </a:xfrm>
          <a:prstGeom prst="straightConnector1">
            <a:avLst/>
          </a:prstGeom>
          <a:noFill/>
          <a:ln cap="flat" cmpd="sng" w="19050">
            <a:solidFill>
              <a:schemeClr val="lt1"/>
            </a:solidFill>
            <a:prstDash val="solid"/>
            <a:round/>
            <a:headEnd len="med" w="med" type="none"/>
            <a:tailEnd len="med" w="med" type="none"/>
          </a:ln>
        </p:spPr>
      </p:cxnSp>
      <p:cxnSp>
        <p:nvCxnSpPr>
          <p:cNvPr id="768" name="Google Shape;768;p71"/>
          <p:cNvCxnSpPr/>
          <p:nvPr/>
        </p:nvCxnSpPr>
        <p:spPr>
          <a:xfrm>
            <a:off x="1063788" y="4261919"/>
            <a:ext cx="1548000" cy="573900"/>
          </a:xfrm>
          <a:prstGeom prst="straightConnector1">
            <a:avLst/>
          </a:prstGeom>
          <a:noFill/>
          <a:ln cap="flat" cmpd="sng" w="19050">
            <a:solidFill>
              <a:schemeClr val="lt1"/>
            </a:solidFill>
            <a:prstDash val="solid"/>
            <a:round/>
            <a:headEnd len="med" w="med" type="none"/>
            <a:tailEnd len="med" w="med" type="none"/>
          </a:ln>
        </p:spPr>
      </p:cxnSp>
      <p:cxnSp>
        <p:nvCxnSpPr>
          <p:cNvPr id="769" name="Google Shape;769;p71"/>
          <p:cNvCxnSpPr/>
          <p:nvPr/>
        </p:nvCxnSpPr>
        <p:spPr>
          <a:xfrm flipH="1" rot="10800000">
            <a:off x="5507524" y="3541908"/>
            <a:ext cx="2728800" cy="112500"/>
          </a:xfrm>
          <a:prstGeom prst="straightConnector1">
            <a:avLst/>
          </a:prstGeom>
          <a:noFill/>
          <a:ln cap="flat" cmpd="sng" w="19050">
            <a:solidFill>
              <a:schemeClr val="lt1"/>
            </a:solidFill>
            <a:prstDash val="solid"/>
            <a:round/>
            <a:headEnd len="med" w="med" type="none"/>
            <a:tailEnd len="med" w="med" type="none"/>
          </a:ln>
        </p:spPr>
      </p:cxnSp>
      <p:cxnSp>
        <p:nvCxnSpPr>
          <p:cNvPr id="770" name="Google Shape;770;p71"/>
          <p:cNvCxnSpPr/>
          <p:nvPr/>
        </p:nvCxnSpPr>
        <p:spPr>
          <a:xfrm flipH="1" rot="10800000">
            <a:off x="8225007" y="2878009"/>
            <a:ext cx="334200" cy="663900"/>
          </a:xfrm>
          <a:prstGeom prst="straightConnector1">
            <a:avLst/>
          </a:prstGeom>
          <a:noFill/>
          <a:ln cap="flat" cmpd="sng" w="19050">
            <a:solidFill>
              <a:schemeClr val="lt1"/>
            </a:solidFill>
            <a:prstDash val="solid"/>
            <a:round/>
            <a:headEnd len="med" w="med" type="none"/>
            <a:tailEnd len="med" w="med" type="none"/>
          </a:ln>
        </p:spPr>
      </p:cxnSp>
      <p:cxnSp>
        <p:nvCxnSpPr>
          <p:cNvPr id="771" name="Google Shape;771;p71"/>
          <p:cNvCxnSpPr/>
          <p:nvPr/>
        </p:nvCxnSpPr>
        <p:spPr>
          <a:xfrm>
            <a:off x="4928392" y="2259405"/>
            <a:ext cx="3641700" cy="618600"/>
          </a:xfrm>
          <a:prstGeom prst="straightConnector1">
            <a:avLst/>
          </a:prstGeom>
          <a:noFill/>
          <a:ln cap="flat" cmpd="sng" w="19050">
            <a:solidFill>
              <a:schemeClr val="lt1"/>
            </a:solidFill>
            <a:prstDash val="solid"/>
            <a:round/>
            <a:headEnd len="med" w="med" type="none"/>
            <a:tailEnd len="med" w="med" type="none"/>
          </a:ln>
        </p:spPr>
      </p:cxnSp>
      <p:sp>
        <p:nvSpPr>
          <p:cNvPr id="772" name="Google Shape;772;p71"/>
          <p:cNvSpPr/>
          <p:nvPr/>
        </p:nvSpPr>
        <p:spPr>
          <a:xfrm>
            <a:off x="1052646" y="2810644"/>
            <a:ext cx="329209" cy="1451235"/>
          </a:xfrm>
          <a:custGeom>
            <a:rect b="b" l="l" r="r" t="t"/>
            <a:pathLst>
              <a:path extrusionOk="0" h="62412" w="14301">
                <a:moveTo>
                  <a:pt x="968" y="0"/>
                </a:moveTo>
                <a:cubicBezTo>
                  <a:pt x="968" y="5457"/>
                  <a:pt x="4966" y="10188"/>
                  <a:pt x="6290" y="15482"/>
                </a:cubicBezTo>
                <a:cubicBezTo>
                  <a:pt x="8133" y="22850"/>
                  <a:pt x="4838" y="30626"/>
                  <a:pt x="4838" y="38221"/>
                </a:cubicBezTo>
                <a:cubicBezTo>
                  <a:pt x="4838" y="41074"/>
                  <a:pt x="9416" y="41744"/>
                  <a:pt x="11128" y="44027"/>
                </a:cubicBezTo>
                <a:cubicBezTo>
                  <a:pt x="14230" y="48164"/>
                  <a:pt x="15749" y="55851"/>
                  <a:pt x="12095" y="59509"/>
                </a:cubicBezTo>
                <a:cubicBezTo>
                  <a:pt x="9165" y="62442"/>
                  <a:pt x="1854" y="58704"/>
                  <a:pt x="0" y="62412"/>
                </a:cubicBezTo>
              </a:path>
            </a:pathLst>
          </a:custGeom>
          <a:noFill/>
          <a:ln cap="flat" cmpd="sng" w="19050">
            <a:solidFill>
              <a:schemeClr val="lt1"/>
            </a:solidFill>
            <a:prstDash val="solid"/>
            <a:round/>
            <a:headEnd len="med" w="med" type="none"/>
            <a:tailEnd len="med" w="med" type="none"/>
          </a:ln>
        </p:spPr>
      </p:sp>
      <p:cxnSp>
        <p:nvCxnSpPr>
          <p:cNvPr id="773" name="Google Shape;773;p71"/>
          <p:cNvCxnSpPr/>
          <p:nvPr/>
        </p:nvCxnSpPr>
        <p:spPr>
          <a:xfrm flipH="1">
            <a:off x="6342768" y="3598158"/>
            <a:ext cx="1247400" cy="2385000"/>
          </a:xfrm>
          <a:prstGeom prst="straightConnector1">
            <a:avLst/>
          </a:prstGeom>
          <a:noFill/>
          <a:ln cap="flat" cmpd="sng" w="19050">
            <a:solidFill>
              <a:schemeClr val="lt1"/>
            </a:solidFill>
            <a:prstDash val="solid"/>
            <a:round/>
            <a:headEnd len="med" w="med" type="none"/>
            <a:tailEnd len="med" w="med" type="none"/>
          </a:ln>
        </p:spPr>
      </p:cxnSp>
      <p:sp>
        <p:nvSpPr>
          <p:cNvPr id="774" name="Google Shape;774;p71"/>
          <p:cNvSpPr/>
          <p:nvPr/>
        </p:nvSpPr>
        <p:spPr>
          <a:xfrm>
            <a:off x="5630035" y="5870665"/>
            <a:ext cx="723933" cy="160489"/>
          </a:xfrm>
          <a:custGeom>
            <a:rect b="b" l="l" r="r" t="t"/>
            <a:pathLst>
              <a:path extrusionOk="0" h="6902" w="31448">
                <a:moveTo>
                  <a:pt x="0" y="0"/>
                </a:moveTo>
                <a:cubicBezTo>
                  <a:pt x="1341" y="895"/>
                  <a:pt x="2257" y="2903"/>
                  <a:pt x="3870" y="2903"/>
                </a:cubicBezTo>
                <a:cubicBezTo>
                  <a:pt x="5967" y="2903"/>
                  <a:pt x="7579" y="484"/>
                  <a:pt x="9676" y="484"/>
                </a:cubicBezTo>
                <a:cubicBezTo>
                  <a:pt x="12757" y="484"/>
                  <a:pt x="13460" y="6026"/>
                  <a:pt x="16449" y="6774"/>
                </a:cubicBezTo>
                <a:cubicBezTo>
                  <a:pt x="18489" y="7284"/>
                  <a:pt x="19668" y="3387"/>
                  <a:pt x="21771" y="3387"/>
                </a:cubicBezTo>
                <a:cubicBezTo>
                  <a:pt x="25061" y="3387"/>
                  <a:pt x="31448" y="8612"/>
                  <a:pt x="31448" y="5322"/>
                </a:cubicBezTo>
              </a:path>
            </a:pathLst>
          </a:custGeom>
          <a:noFill/>
          <a:ln cap="flat" cmpd="sng" w="19050">
            <a:solidFill>
              <a:schemeClr val="lt1"/>
            </a:solidFill>
            <a:prstDash val="solid"/>
            <a:round/>
            <a:headEnd len="med" w="med" type="none"/>
            <a:tailEnd len="med" w="med" type="none"/>
          </a:ln>
        </p:spPr>
      </p:sp>
      <p:sp>
        <p:nvSpPr>
          <p:cNvPr id="775" name="Google Shape;775;p71"/>
          <p:cNvSpPr txBox="1"/>
          <p:nvPr/>
        </p:nvSpPr>
        <p:spPr>
          <a:xfrm>
            <a:off x="265000" y="612775"/>
            <a:ext cx="85539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700"/>
              <a:t>Corleone Family Forest Parcels</a:t>
            </a:r>
            <a:endParaRPr sz="2700"/>
          </a:p>
        </p:txBody>
      </p:sp>
      <p:sp>
        <p:nvSpPr>
          <p:cNvPr id="776" name="Google Shape;776;p71"/>
          <p:cNvSpPr txBox="1"/>
          <p:nvPr/>
        </p:nvSpPr>
        <p:spPr>
          <a:xfrm>
            <a:off x="2534050" y="295355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B</a:t>
            </a:r>
            <a:endParaRPr>
              <a:solidFill>
                <a:schemeClr val="lt1"/>
              </a:solidFill>
            </a:endParaRPr>
          </a:p>
        </p:txBody>
      </p:sp>
      <p:sp>
        <p:nvSpPr>
          <p:cNvPr id="777" name="Google Shape;777;p71"/>
          <p:cNvSpPr txBox="1"/>
          <p:nvPr/>
        </p:nvSpPr>
        <p:spPr>
          <a:xfrm>
            <a:off x="1213550" y="2744463"/>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A</a:t>
            </a:r>
            <a:endParaRPr>
              <a:solidFill>
                <a:schemeClr val="lt1"/>
              </a:solidFill>
            </a:endParaRPr>
          </a:p>
        </p:txBody>
      </p:sp>
      <p:sp>
        <p:nvSpPr>
          <p:cNvPr id="778" name="Google Shape;778;p71"/>
          <p:cNvSpPr txBox="1"/>
          <p:nvPr/>
        </p:nvSpPr>
        <p:spPr>
          <a:xfrm>
            <a:off x="5033675" y="227532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E</a:t>
            </a:r>
            <a:endParaRPr>
              <a:solidFill>
                <a:schemeClr val="lt1"/>
              </a:solidFill>
            </a:endParaRPr>
          </a:p>
        </p:txBody>
      </p:sp>
      <p:sp>
        <p:nvSpPr>
          <p:cNvPr id="779" name="Google Shape;779;p71"/>
          <p:cNvSpPr txBox="1"/>
          <p:nvPr/>
        </p:nvSpPr>
        <p:spPr>
          <a:xfrm>
            <a:off x="3590375" y="218687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C</a:t>
            </a:r>
            <a:endParaRPr>
              <a:solidFill>
                <a:schemeClr val="lt1"/>
              </a:solidFill>
            </a:endParaRPr>
          </a:p>
        </p:txBody>
      </p:sp>
      <p:sp>
        <p:nvSpPr>
          <p:cNvPr id="780" name="Google Shape;780;p71"/>
          <p:cNvSpPr txBox="1"/>
          <p:nvPr/>
        </p:nvSpPr>
        <p:spPr>
          <a:xfrm>
            <a:off x="5509325" y="36256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F</a:t>
            </a:r>
            <a:endParaRPr>
              <a:solidFill>
                <a:schemeClr val="lt1"/>
              </a:solidFill>
            </a:endParaRPr>
          </a:p>
        </p:txBody>
      </p:sp>
      <p:sp>
        <p:nvSpPr>
          <p:cNvPr id="781" name="Google Shape;781;p71"/>
          <p:cNvSpPr txBox="1"/>
          <p:nvPr/>
        </p:nvSpPr>
        <p:spPr>
          <a:xfrm>
            <a:off x="3685350" y="39113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D</a:t>
            </a:r>
            <a:endParaRPr>
              <a:solidFill>
                <a:schemeClr val="lt1"/>
              </a:solidFill>
            </a:endParaRPr>
          </a:p>
        </p:txBody>
      </p:sp>
      <p:sp>
        <p:nvSpPr>
          <p:cNvPr id="782" name="Google Shape;782;p71"/>
          <p:cNvSpPr txBox="1"/>
          <p:nvPr/>
        </p:nvSpPr>
        <p:spPr>
          <a:xfrm>
            <a:off x="1568750" y="3307100"/>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783" name="Google Shape;783;p71"/>
          <p:cNvSpPr txBox="1"/>
          <p:nvPr/>
        </p:nvSpPr>
        <p:spPr>
          <a:xfrm>
            <a:off x="2689513" y="3692825"/>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784" name="Google Shape;784;p71"/>
          <p:cNvSpPr txBox="1"/>
          <p:nvPr/>
        </p:nvSpPr>
        <p:spPr>
          <a:xfrm>
            <a:off x="4014450" y="2905938"/>
            <a:ext cx="802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Inherited by Vito</a:t>
            </a:r>
            <a:endParaRPr sz="1000">
              <a:solidFill>
                <a:schemeClr val="lt1"/>
              </a:solidFill>
            </a:endParaRPr>
          </a:p>
        </p:txBody>
      </p:sp>
      <p:sp>
        <p:nvSpPr>
          <p:cNvPr id="785" name="Google Shape;785;p71"/>
          <p:cNvSpPr txBox="1"/>
          <p:nvPr/>
        </p:nvSpPr>
        <p:spPr>
          <a:xfrm>
            <a:off x="4204125" y="4330613"/>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000">
                <a:solidFill>
                  <a:schemeClr val="lt1"/>
                </a:solidFill>
              </a:rPr>
              <a:t>Purchased by Vito and Carmela</a:t>
            </a:r>
            <a:endParaRPr sz="1000">
              <a:solidFill>
                <a:schemeClr val="lt1"/>
              </a:solidFill>
            </a:endParaRPr>
          </a:p>
        </p:txBody>
      </p:sp>
      <p:sp>
        <p:nvSpPr>
          <p:cNvPr id="786" name="Google Shape;786;p71"/>
          <p:cNvSpPr txBox="1"/>
          <p:nvPr/>
        </p:nvSpPr>
        <p:spPr>
          <a:xfrm>
            <a:off x="5968250" y="2691688"/>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000">
                <a:solidFill>
                  <a:schemeClr val="lt1"/>
                </a:solidFill>
              </a:rPr>
              <a:t>Purchased by Vito and Carmela</a:t>
            </a:r>
            <a:endParaRPr sz="1000">
              <a:solidFill>
                <a:schemeClr val="lt1"/>
              </a:solidFill>
            </a:endParaRPr>
          </a:p>
        </p:txBody>
      </p:sp>
      <p:sp>
        <p:nvSpPr>
          <p:cNvPr id="787" name="Google Shape;787;p71"/>
          <p:cNvSpPr txBox="1"/>
          <p:nvPr/>
        </p:nvSpPr>
        <p:spPr>
          <a:xfrm>
            <a:off x="5838425" y="4318288"/>
            <a:ext cx="8025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000">
                <a:solidFill>
                  <a:schemeClr val="lt1"/>
                </a:solidFill>
              </a:rPr>
              <a:t>Purchased by Vito and Carmela</a:t>
            </a:r>
            <a:endParaRPr sz="10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457200" y="6577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 Thought for the Ages</a:t>
            </a:r>
            <a:endParaRPr/>
          </a:p>
        </p:txBody>
      </p:sp>
      <p:sp>
        <p:nvSpPr>
          <p:cNvPr id="128" name="Google Shape;128;p18"/>
          <p:cNvSpPr txBox="1"/>
          <p:nvPr>
            <p:ph idx="1" type="body"/>
          </p:nvPr>
        </p:nvSpPr>
        <p:spPr>
          <a:xfrm>
            <a:off x="457200" y="1777325"/>
            <a:ext cx="8229600" cy="3343500"/>
          </a:xfrm>
          <a:prstGeom prst="rect">
            <a:avLst/>
          </a:prstGeom>
          <a:noFill/>
          <a:ln>
            <a:noFill/>
          </a:ln>
        </p:spPr>
        <p:txBody>
          <a:bodyPr anchorCtr="0" anchor="t" bIns="45700" lIns="91425" spcFirstLastPara="1" rIns="91425" wrap="square" tIns="45700">
            <a:noAutofit/>
          </a:bodyPr>
          <a:lstStyle/>
          <a:p>
            <a:pPr indent="-400050" lvl="0" marL="342900" rtl="0" algn="l">
              <a:lnSpc>
                <a:spcPct val="90000"/>
              </a:lnSpc>
              <a:spcBef>
                <a:spcPts val="0"/>
              </a:spcBef>
              <a:spcAft>
                <a:spcPts val="0"/>
              </a:spcAft>
              <a:buClr>
                <a:schemeClr val="dk1"/>
              </a:buClr>
              <a:buSzPts val="3120"/>
              <a:buChar char="•"/>
            </a:pPr>
            <a:r>
              <a:rPr lang="en-US" sz="3120"/>
              <a:t>“We think it enough that our title is derived by the grant of the former proprietor, by descent from our ancestors, or by the last will and testament of the dying owner; not caring to reflect that there is no foundation in nature or in natural law, </a:t>
            </a:r>
            <a:r>
              <a:rPr b="1" lang="en-US" sz="3120"/>
              <a:t>why a set of words upon parchment should convey the dominion of land</a:t>
            </a:r>
            <a:r>
              <a:rPr lang="en-US" sz="3120"/>
              <a:t>”</a:t>
            </a:r>
            <a:endParaRPr sz="3120"/>
          </a:p>
          <a:p>
            <a:pPr indent="-369570" lvl="1" marL="742950" rtl="0" algn="l">
              <a:lnSpc>
                <a:spcPct val="90000"/>
              </a:lnSpc>
              <a:spcBef>
                <a:spcPts val="0"/>
              </a:spcBef>
              <a:spcAft>
                <a:spcPts val="0"/>
              </a:spcAft>
              <a:buClr>
                <a:schemeClr val="dk1"/>
              </a:buClr>
              <a:buSzPts val="3120"/>
              <a:buChar char="–"/>
            </a:pPr>
            <a:r>
              <a:rPr lang="en-US" sz="3120"/>
              <a:t>Sir William Blackstone 1753</a:t>
            </a:r>
            <a:endParaRPr sz="33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72"/>
          <p:cNvSpPr/>
          <p:nvPr/>
        </p:nvSpPr>
        <p:spPr>
          <a:xfrm>
            <a:off x="2621625" y="6720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Vito</a:t>
            </a:r>
            <a:endParaRPr sz="1200"/>
          </a:p>
        </p:txBody>
      </p:sp>
      <p:sp>
        <p:nvSpPr>
          <p:cNvPr id="794" name="Google Shape;794;p72"/>
          <p:cNvSpPr/>
          <p:nvPr/>
        </p:nvSpPr>
        <p:spPr>
          <a:xfrm>
            <a:off x="843775" y="2826525"/>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Santino</a:t>
            </a:r>
            <a:endParaRPr sz="1200"/>
          </a:p>
        </p:txBody>
      </p:sp>
      <p:sp>
        <p:nvSpPr>
          <p:cNvPr id="795" name="Google Shape;795;p72"/>
          <p:cNvSpPr/>
          <p:nvPr/>
        </p:nvSpPr>
        <p:spPr>
          <a:xfrm>
            <a:off x="3307650" y="2894775"/>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Freddo</a:t>
            </a:r>
            <a:endParaRPr sz="1200"/>
          </a:p>
        </p:txBody>
      </p:sp>
      <p:sp>
        <p:nvSpPr>
          <p:cNvPr id="796" name="Google Shape;796;p72"/>
          <p:cNvSpPr/>
          <p:nvPr/>
        </p:nvSpPr>
        <p:spPr>
          <a:xfrm>
            <a:off x="4723113" y="2913450"/>
            <a:ext cx="1235400" cy="11889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Michael</a:t>
            </a:r>
            <a:endParaRPr sz="1200"/>
          </a:p>
        </p:txBody>
      </p:sp>
      <p:sp>
        <p:nvSpPr>
          <p:cNvPr id="797" name="Google Shape;797;p72"/>
          <p:cNvSpPr/>
          <p:nvPr/>
        </p:nvSpPr>
        <p:spPr>
          <a:xfrm>
            <a:off x="6405213" y="3011713"/>
            <a:ext cx="1131300" cy="1052400"/>
          </a:xfrm>
          <a:prstGeom prst="ellipse">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Connie</a:t>
            </a:r>
            <a:endParaRPr sz="1200"/>
          </a:p>
        </p:txBody>
      </p:sp>
      <p:sp>
        <p:nvSpPr>
          <p:cNvPr id="798" name="Google Shape;798;p72"/>
          <p:cNvSpPr/>
          <p:nvPr/>
        </p:nvSpPr>
        <p:spPr>
          <a:xfrm>
            <a:off x="4481725" y="755525"/>
            <a:ext cx="1710300" cy="1693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Carmela</a:t>
            </a:r>
            <a:endParaRPr sz="1200"/>
          </a:p>
        </p:txBody>
      </p:sp>
      <p:sp>
        <p:nvSpPr>
          <p:cNvPr id="799" name="Google Shape;799;p72"/>
          <p:cNvSpPr/>
          <p:nvPr/>
        </p:nvSpPr>
        <p:spPr>
          <a:xfrm>
            <a:off x="5321825" y="5600875"/>
            <a:ext cx="750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t>Mary</a:t>
            </a:r>
            <a:endParaRPr sz="1200"/>
          </a:p>
        </p:txBody>
      </p:sp>
      <p:sp>
        <p:nvSpPr>
          <p:cNvPr id="800" name="Google Shape;800;p72"/>
          <p:cNvSpPr/>
          <p:nvPr/>
        </p:nvSpPr>
        <p:spPr>
          <a:xfrm>
            <a:off x="4723125" y="484457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Anthony</a:t>
            </a:r>
            <a:endParaRPr sz="800"/>
          </a:p>
        </p:txBody>
      </p:sp>
      <p:sp>
        <p:nvSpPr>
          <p:cNvPr id="801" name="Google Shape;801;p72"/>
          <p:cNvSpPr/>
          <p:nvPr/>
        </p:nvSpPr>
        <p:spPr>
          <a:xfrm>
            <a:off x="6546375" y="47064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Victor</a:t>
            </a:r>
            <a:endParaRPr sz="800"/>
          </a:p>
        </p:txBody>
      </p:sp>
      <p:sp>
        <p:nvSpPr>
          <p:cNvPr id="802" name="Google Shape;802;p72"/>
          <p:cNvSpPr/>
          <p:nvPr/>
        </p:nvSpPr>
        <p:spPr>
          <a:xfrm>
            <a:off x="6911975" y="5462725"/>
            <a:ext cx="849000" cy="7563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Michael</a:t>
            </a:r>
            <a:endParaRPr sz="800"/>
          </a:p>
        </p:txBody>
      </p:sp>
      <p:cxnSp>
        <p:nvCxnSpPr>
          <p:cNvPr id="803" name="Google Shape;803;p72"/>
          <p:cNvCxnSpPr/>
          <p:nvPr/>
        </p:nvCxnSpPr>
        <p:spPr>
          <a:xfrm>
            <a:off x="3141125" y="3011725"/>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804" name="Google Shape;804;p72"/>
          <p:cNvCxnSpPr/>
          <p:nvPr/>
        </p:nvCxnSpPr>
        <p:spPr>
          <a:xfrm>
            <a:off x="4559000" y="3103650"/>
            <a:ext cx="46500" cy="3611700"/>
          </a:xfrm>
          <a:prstGeom prst="straightConnector1">
            <a:avLst/>
          </a:prstGeom>
          <a:noFill/>
          <a:ln cap="flat" cmpd="sng" w="9525">
            <a:solidFill>
              <a:schemeClr val="dk2"/>
            </a:solidFill>
            <a:prstDash val="dot"/>
            <a:round/>
            <a:headEnd len="med" w="med" type="none"/>
            <a:tailEnd len="med" w="med" type="none"/>
          </a:ln>
        </p:spPr>
      </p:cxnSp>
      <p:cxnSp>
        <p:nvCxnSpPr>
          <p:cNvPr id="805" name="Google Shape;805;p72"/>
          <p:cNvCxnSpPr/>
          <p:nvPr/>
        </p:nvCxnSpPr>
        <p:spPr>
          <a:xfrm>
            <a:off x="6298988" y="3156800"/>
            <a:ext cx="46500" cy="3611700"/>
          </a:xfrm>
          <a:prstGeom prst="straightConnector1">
            <a:avLst/>
          </a:prstGeom>
          <a:noFill/>
          <a:ln cap="flat" cmpd="sng" w="9525">
            <a:solidFill>
              <a:schemeClr val="dk2"/>
            </a:solidFill>
            <a:prstDash val="dot"/>
            <a:round/>
            <a:headEnd len="med" w="med" type="none"/>
            <a:tailEnd len="med" w="med" type="none"/>
          </a:ln>
        </p:spPr>
      </p:cxnSp>
      <p:sp>
        <p:nvSpPr>
          <p:cNvPr id="806" name="Google Shape;806;p72"/>
          <p:cNvSpPr/>
          <p:nvPr/>
        </p:nvSpPr>
        <p:spPr>
          <a:xfrm>
            <a:off x="2232775" y="4504688"/>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Santino, Jr.</a:t>
            </a:r>
            <a:endParaRPr sz="800"/>
          </a:p>
        </p:txBody>
      </p:sp>
      <p:sp>
        <p:nvSpPr>
          <p:cNvPr id="807" name="Google Shape;807;p72"/>
          <p:cNvSpPr/>
          <p:nvPr/>
        </p:nvSpPr>
        <p:spPr>
          <a:xfrm>
            <a:off x="1265275" y="4756825"/>
            <a:ext cx="9675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800"/>
              <a:t>Francesca</a:t>
            </a:r>
            <a:endParaRPr sz="800"/>
          </a:p>
        </p:txBody>
      </p:sp>
      <p:sp>
        <p:nvSpPr>
          <p:cNvPr id="808" name="Google Shape;808;p72"/>
          <p:cNvSpPr/>
          <p:nvPr/>
        </p:nvSpPr>
        <p:spPr>
          <a:xfrm>
            <a:off x="2224350" y="5332350"/>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Frank</a:t>
            </a:r>
            <a:endParaRPr sz="800"/>
          </a:p>
        </p:txBody>
      </p:sp>
      <p:sp>
        <p:nvSpPr>
          <p:cNvPr id="809" name="Google Shape;809;p72"/>
          <p:cNvSpPr/>
          <p:nvPr/>
        </p:nvSpPr>
        <p:spPr>
          <a:xfrm>
            <a:off x="157925" y="5268700"/>
            <a:ext cx="849000" cy="8079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Vincent</a:t>
            </a:r>
            <a:endParaRPr sz="800"/>
          </a:p>
        </p:txBody>
      </p:sp>
      <p:sp>
        <p:nvSpPr>
          <p:cNvPr id="810" name="Google Shape;810;p72"/>
          <p:cNvSpPr/>
          <p:nvPr/>
        </p:nvSpPr>
        <p:spPr>
          <a:xfrm>
            <a:off x="1349975" y="5600875"/>
            <a:ext cx="849000" cy="8079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Kathryn</a:t>
            </a:r>
            <a:endParaRPr sz="800"/>
          </a:p>
        </p:txBody>
      </p:sp>
      <p:sp>
        <p:nvSpPr>
          <p:cNvPr id="811" name="Google Shape;811;p72"/>
          <p:cNvSpPr/>
          <p:nvPr/>
        </p:nvSpPr>
        <p:spPr>
          <a:xfrm>
            <a:off x="7299425" y="3583225"/>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Carlo</a:t>
            </a:r>
            <a:endParaRPr sz="1200"/>
          </a:p>
        </p:txBody>
      </p:sp>
      <p:sp>
        <p:nvSpPr>
          <p:cNvPr id="812" name="Google Shape;812;p72"/>
          <p:cNvSpPr/>
          <p:nvPr/>
        </p:nvSpPr>
        <p:spPr>
          <a:xfrm>
            <a:off x="5322963" y="38627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Kay</a:t>
            </a:r>
            <a:endParaRPr sz="1200"/>
          </a:p>
        </p:txBody>
      </p:sp>
      <p:sp>
        <p:nvSpPr>
          <p:cNvPr id="813" name="Google Shape;813;p72"/>
          <p:cNvSpPr/>
          <p:nvPr/>
        </p:nvSpPr>
        <p:spPr>
          <a:xfrm>
            <a:off x="1897988" y="3156800"/>
            <a:ext cx="967500" cy="907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t>Sandra</a:t>
            </a:r>
            <a:endParaRPr sz="1200"/>
          </a:p>
        </p:txBody>
      </p:sp>
      <p:sp>
        <p:nvSpPr>
          <p:cNvPr id="814" name="Google Shape;814;p72"/>
          <p:cNvSpPr/>
          <p:nvPr/>
        </p:nvSpPr>
        <p:spPr>
          <a:xfrm>
            <a:off x="8205550" y="639175"/>
            <a:ext cx="426000" cy="21873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72"/>
          <p:cNvSpPr txBox="1"/>
          <p:nvPr/>
        </p:nvSpPr>
        <p:spPr>
          <a:xfrm rot="5400000">
            <a:off x="8306950" y="1545475"/>
            <a:ext cx="104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Parents</a:t>
            </a:r>
            <a:endParaRPr/>
          </a:p>
        </p:txBody>
      </p:sp>
      <p:sp>
        <p:nvSpPr>
          <p:cNvPr id="816" name="Google Shape;816;p72"/>
          <p:cNvSpPr/>
          <p:nvPr/>
        </p:nvSpPr>
        <p:spPr>
          <a:xfrm>
            <a:off x="8205550" y="30117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72"/>
          <p:cNvSpPr/>
          <p:nvPr/>
        </p:nvSpPr>
        <p:spPr>
          <a:xfrm>
            <a:off x="8206025" y="4706425"/>
            <a:ext cx="426000" cy="1604400"/>
          </a:xfrm>
          <a:prstGeom prst="rightBracket">
            <a:avLst>
              <a:gd fmla="val 8333"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2"/>
          <p:cNvSpPr txBox="1"/>
          <p:nvPr/>
        </p:nvSpPr>
        <p:spPr>
          <a:xfrm rot="5400000">
            <a:off x="8000675" y="3613825"/>
            <a:ext cx="178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Children + Spouses</a:t>
            </a:r>
            <a:endParaRPr/>
          </a:p>
        </p:txBody>
      </p:sp>
      <p:sp>
        <p:nvSpPr>
          <p:cNvPr id="819" name="Google Shape;819;p72"/>
          <p:cNvSpPr txBox="1"/>
          <p:nvPr/>
        </p:nvSpPr>
        <p:spPr>
          <a:xfrm rot="5400000">
            <a:off x="8095775" y="5472550"/>
            <a:ext cx="159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Grandchildren</a:t>
            </a:r>
            <a:endParaRPr/>
          </a:p>
        </p:txBody>
      </p:sp>
      <p:sp>
        <p:nvSpPr>
          <p:cNvPr id="820" name="Google Shape;820;p72"/>
          <p:cNvSpPr txBox="1"/>
          <p:nvPr/>
        </p:nvSpPr>
        <p:spPr>
          <a:xfrm>
            <a:off x="145375" y="540275"/>
            <a:ext cx="26322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t>Vito dies intestate</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Carmela opens estate with Clerk of Court, appointed Personal Representative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Vito’s estate distributed according to </a:t>
            </a:r>
            <a:r>
              <a:rPr lang="en-US" u="sng">
                <a:solidFill>
                  <a:schemeClr val="hlink"/>
                </a:solidFill>
                <a:hlinkClick r:id="rId3"/>
              </a:rPr>
              <a:t>NC Intestate Succession Act</a:t>
            </a:r>
            <a:endParaRPr/>
          </a:p>
        </p:txBody>
      </p:sp>
      <p:cxnSp>
        <p:nvCxnSpPr>
          <p:cNvPr id="821" name="Google Shape;821;p72"/>
          <p:cNvCxnSpPr/>
          <p:nvPr/>
        </p:nvCxnSpPr>
        <p:spPr>
          <a:xfrm flipH="1">
            <a:off x="2527750" y="733025"/>
            <a:ext cx="1674600" cy="1738500"/>
          </a:xfrm>
          <a:prstGeom prst="straightConnector1">
            <a:avLst/>
          </a:prstGeom>
          <a:noFill/>
          <a:ln cap="flat" cmpd="sng" w="28575">
            <a:solidFill>
              <a:schemeClr val="dk2"/>
            </a:solidFill>
            <a:prstDash val="solid"/>
            <a:round/>
            <a:headEnd len="med" w="med" type="none"/>
            <a:tailEnd len="med" w="med" type="none"/>
          </a:ln>
        </p:spPr>
      </p:cxnSp>
      <p:cxnSp>
        <p:nvCxnSpPr>
          <p:cNvPr id="822" name="Google Shape;822;p72"/>
          <p:cNvCxnSpPr/>
          <p:nvPr/>
        </p:nvCxnSpPr>
        <p:spPr>
          <a:xfrm flipH="1">
            <a:off x="847900" y="2594050"/>
            <a:ext cx="1399200" cy="1486800"/>
          </a:xfrm>
          <a:prstGeom prst="straightConnector1">
            <a:avLst/>
          </a:prstGeom>
          <a:noFill/>
          <a:ln cap="flat" cmpd="sng" w="28575">
            <a:solidFill>
              <a:schemeClr val="dk2"/>
            </a:solidFill>
            <a:prstDash val="solid"/>
            <a:round/>
            <a:headEnd len="med" w="med" type="none"/>
            <a:tailEnd len="med" w="med" type="none"/>
          </a:ln>
        </p:spPr>
      </p:cxnSp>
      <p:sp>
        <p:nvSpPr>
          <p:cNvPr id="823" name="Google Shape;823;p72"/>
          <p:cNvSpPr txBox="1"/>
          <p:nvPr/>
        </p:nvSpPr>
        <p:spPr>
          <a:xfrm>
            <a:off x="190800" y="4091475"/>
            <a:ext cx="167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Predeceased Vito</a:t>
            </a:r>
            <a:endParaRPr/>
          </a:p>
        </p:txBody>
      </p:sp>
      <p:sp>
        <p:nvSpPr>
          <p:cNvPr id="824" name="Google Shape;824;p72"/>
          <p:cNvSpPr txBox="1"/>
          <p:nvPr/>
        </p:nvSpPr>
        <p:spPr>
          <a:xfrm>
            <a:off x="6046003" y="540275"/>
            <a:ext cx="2429100" cy="2339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US"/>
              <a:t>Carmela inherits ⅓ interest in tracts A, B, and C</a:t>
            </a:r>
            <a:endParaRPr/>
          </a:p>
          <a:p>
            <a:pPr indent="-317500" lvl="0" marL="457200" rtl="0" algn="l">
              <a:spcBef>
                <a:spcPts val="0"/>
              </a:spcBef>
              <a:spcAft>
                <a:spcPts val="0"/>
              </a:spcAft>
              <a:buSzPts val="1400"/>
              <a:buChar char="●"/>
            </a:pPr>
            <a:r>
              <a:rPr lang="en-US"/>
              <a:t>Carmela gets $60,000 plus 1/3 remaining personal property</a:t>
            </a:r>
            <a:endParaRPr/>
          </a:p>
          <a:p>
            <a:pPr indent="-317500" lvl="0" marL="457200" rtl="0" algn="l">
              <a:spcBef>
                <a:spcPts val="0"/>
              </a:spcBef>
              <a:spcAft>
                <a:spcPts val="0"/>
              </a:spcAft>
              <a:buSzPts val="1400"/>
              <a:buChar char="●"/>
            </a:pPr>
            <a:r>
              <a:rPr lang="en-US">
                <a:solidFill>
                  <a:schemeClr val="dk1"/>
                </a:solidFill>
              </a:rPr>
              <a:t>Vito’s 50% share of tracts D, E, F vest in Carmela (owns D, E, F 100%)</a:t>
            </a:r>
            <a:endParaRPr/>
          </a:p>
        </p:txBody>
      </p:sp>
      <p:sp>
        <p:nvSpPr>
          <p:cNvPr id="825" name="Google Shape;825;p72"/>
          <p:cNvSpPr txBox="1"/>
          <p:nvPr/>
        </p:nvSpPr>
        <p:spPr>
          <a:xfrm>
            <a:off x="3285475" y="3862700"/>
            <a:ext cx="1235400" cy="1908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1/12 share of personal property; 1/12 interest in land</a:t>
            </a:r>
            <a:endParaRPr b="1" sz="1600"/>
          </a:p>
        </p:txBody>
      </p:sp>
      <p:sp>
        <p:nvSpPr>
          <p:cNvPr id="826" name="Google Shape;826;p72"/>
          <p:cNvSpPr txBox="1"/>
          <p:nvPr/>
        </p:nvSpPr>
        <p:spPr>
          <a:xfrm>
            <a:off x="5606588" y="2664275"/>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1/12 …</a:t>
            </a:r>
            <a:endParaRPr b="1" sz="1600"/>
          </a:p>
        </p:txBody>
      </p:sp>
      <p:sp>
        <p:nvSpPr>
          <p:cNvPr id="827" name="Google Shape;827;p72"/>
          <p:cNvSpPr txBox="1"/>
          <p:nvPr/>
        </p:nvSpPr>
        <p:spPr>
          <a:xfrm>
            <a:off x="7299413" y="2826525"/>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1/12 …</a:t>
            </a:r>
            <a:endParaRPr b="1" sz="1600"/>
          </a:p>
        </p:txBody>
      </p:sp>
      <p:sp>
        <p:nvSpPr>
          <p:cNvPr id="828" name="Google Shape;828;p72"/>
          <p:cNvSpPr txBox="1"/>
          <p:nvPr/>
        </p:nvSpPr>
        <p:spPr>
          <a:xfrm>
            <a:off x="2091688" y="4156750"/>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1/48 …</a:t>
            </a:r>
            <a:endParaRPr b="1" sz="1600"/>
          </a:p>
        </p:txBody>
      </p:sp>
      <p:sp>
        <p:nvSpPr>
          <p:cNvPr id="829" name="Google Shape;829;p72"/>
          <p:cNvSpPr txBox="1"/>
          <p:nvPr/>
        </p:nvSpPr>
        <p:spPr>
          <a:xfrm>
            <a:off x="802250" y="4502300"/>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1/48 …</a:t>
            </a:r>
            <a:endParaRPr b="1" sz="1600"/>
          </a:p>
        </p:txBody>
      </p:sp>
      <p:sp>
        <p:nvSpPr>
          <p:cNvPr id="830" name="Google Shape;830;p72"/>
          <p:cNvSpPr txBox="1"/>
          <p:nvPr/>
        </p:nvSpPr>
        <p:spPr>
          <a:xfrm>
            <a:off x="1111675" y="6219013"/>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1/48 …</a:t>
            </a:r>
            <a:endParaRPr b="1" sz="1600"/>
          </a:p>
        </p:txBody>
      </p:sp>
      <p:sp>
        <p:nvSpPr>
          <p:cNvPr id="831" name="Google Shape;831;p72"/>
          <p:cNvSpPr txBox="1"/>
          <p:nvPr/>
        </p:nvSpPr>
        <p:spPr>
          <a:xfrm>
            <a:off x="2244075" y="6140238"/>
            <a:ext cx="9675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600"/>
              <a:t>1/48 …</a:t>
            </a:r>
            <a:endParaRPr b="1" sz="16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73"/>
          <p:cNvSpPr txBox="1"/>
          <p:nvPr>
            <p:ph type="title"/>
          </p:nvPr>
        </p:nvSpPr>
        <p:spPr>
          <a:xfrm>
            <a:off x="457200" y="5526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Managing Tenancy in Common</a:t>
            </a:r>
            <a:endParaRPr/>
          </a:p>
        </p:txBody>
      </p:sp>
      <p:sp>
        <p:nvSpPr>
          <p:cNvPr id="837" name="Google Shape;837;p73"/>
          <p:cNvSpPr txBox="1"/>
          <p:nvPr>
            <p:ph idx="1" type="body"/>
          </p:nvPr>
        </p:nvSpPr>
        <p:spPr>
          <a:xfrm>
            <a:off x="457200" y="1528950"/>
            <a:ext cx="8229600" cy="4940700"/>
          </a:xfrm>
          <a:prstGeom prst="rect">
            <a:avLst/>
          </a:prstGeom>
          <a:noFill/>
          <a:ln>
            <a:noFill/>
          </a:ln>
        </p:spPr>
        <p:txBody>
          <a:bodyPr anchorCtr="0" anchor="t" bIns="45700" lIns="91425" spcFirstLastPara="1" rIns="91425" wrap="square" tIns="45700">
            <a:normAutofit fontScale="92500" lnSpcReduction="20000"/>
          </a:bodyPr>
          <a:lstStyle/>
          <a:p>
            <a:pPr indent="-332327" lvl="0" marL="342900" rtl="0" algn="l">
              <a:lnSpc>
                <a:spcPct val="100000"/>
              </a:lnSpc>
              <a:spcBef>
                <a:spcPts val="0"/>
              </a:spcBef>
              <a:spcAft>
                <a:spcPts val="0"/>
              </a:spcAft>
              <a:buClr>
                <a:schemeClr val="dk1"/>
              </a:buClr>
              <a:buSzPct val="100000"/>
              <a:buChar char="•"/>
            </a:pPr>
            <a:r>
              <a:rPr b="1" lang="en-US" sz="2220"/>
              <a:t>Tenancy in Common Agreement</a:t>
            </a:r>
            <a:endParaRPr sz="2220"/>
          </a:p>
          <a:p>
            <a:pPr indent="-301847" lvl="1" marL="742950" rtl="0" algn="l">
              <a:lnSpc>
                <a:spcPct val="100000"/>
              </a:lnSpc>
              <a:spcBef>
                <a:spcPts val="0"/>
              </a:spcBef>
              <a:spcAft>
                <a:spcPts val="0"/>
              </a:spcAft>
              <a:buSzPct val="100000"/>
              <a:buChar char="–"/>
            </a:pPr>
            <a:r>
              <a:rPr lang="en-US" sz="2220"/>
              <a:t>contract between co-tenants concerning</a:t>
            </a:r>
            <a:endParaRPr sz="2220"/>
          </a:p>
          <a:p>
            <a:pPr indent="-244697" lvl="2" marL="1143000" rtl="0" algn="l">
              <a:lnSpc>
                <a:spcPct val="100000"/>
              </a:lnSpc>
              <a:spcBef>
                <a:spcPts val="0"/>
              </a:spcBef>
              <a:spcAft>
                <a:spcPts val="0"/>
              </a:spcAft>
              <a:buSzPct val="100000"/>
              <a:buChar char="•"/>
            </a:pPr>
            <a:r>
              <a:rPr lang="en-US" sz="2220"/>
              <a:t>management</a:t>
            </a:r>
            <a:endParaRPr sz="2220"/>
          </a:p>
          <a:p>
            <a:pPr indent="-244697" lvl="2" marL="1143000" rtl="0" algn="l">
              <a:lnSpc>
                <a:spcPct val="100000"/>
              </a:lnSpc>
              <a:spcBef>
                <a:spcPts val="0"/>
              </a:spcBef>
              <a:spcAft>
                <a:spcPts val="0"/>
              </a:spcAft>
              <a:buSzPct val="100000"/>
              <a:buChar char="•"/>
            </a:pPr>
            <a:r>
              <a:rPr lang="en-US" sz="2220"/>
              <a:t>purchase of interests</a:t>
            </a:r>
            <a:endParaRPr sz="2220"/>
          </a:p>
          <a:p>
            <a:pPr indent="-244697" lvl="2" marL="1143000" rtl="0" algn="l">
              <a:lnSpc>
                <a:spcPct val="100000"/>
              </a:lnSpc>
              <a:spcBef>
                <a:spcPts val="0"/>
              </a:spcBef>
              <a:spcAft>
                <a:spcPts val="0"/>
              </a:spcAft>
              <a:buSzPct val="100000"/>
              <a:buChar char="•"/>
            </a:pPr>
            <a:r>
              <a:rPr lang="en-US" sz="2220"/>
              <a:t>waiver of partition right</a:t>
            </a:r>
            <a:endParaRPr sz="2220"/>
          </a:p>
          <a:p>
            <a:pPr indent="-301847" lvl="1" marL="742950" rtl="0" algn="l">
              <a:lnSpc>
                <a:spcPct val="100000"/>
              </a:lnSpc>
              <a:spcBef>
                <a:spcPts val="0"/>
              </a:spcBef>
              <a:spcAft>
                <a:spcPts val="0"/>
              </a:spcAft>
              <a:buSzPct val="100000"/>
              <a:buChar char="–"/>
            </a:pPr>
            <a:r>
              <a:rPr lang="en-US" sz="2220"/>
              <a:t>must record memorandum in chain of title</a:t>
            </a:r>
            <a:endParaRPr sz="2220"/>
          </a:p>
          <a:p>
            <a:pPr indent="-332327" lvl="0" marL="342900" rtl="0" algn="l">
              <a:lnSpc>
                <a:spcPct val="100000"/>
              </a:lnSpc>
              <a:spcBef>
                <a:spcPts val="444"/>
              </a:spcBef>
              <a:spcAft>
                <a:spcPts val="0"/>
              </a:spcAft>
              <a:buClr>
                <a:schemeClr val="dk1"/>
              </a:buClr>
              <a:buSzPct val="100000"/>
              <a:buChar char="•"/>
            </a:pPr>
            <a:r>
              <a:rPr b="1" lang="en-US" sz="2220"/>
              <a:t>Option to Purchase</a:t>
            </a:r>
            <a:endParaRPr sz="2220"/>
          </a:p>
          <a:p>
            <a:pPr indent="-301847" lvl="1" marL="742950" rtl="0" algn="l">
              <a:lnSpc>
                <a:spcPct val="100000"/>
              </a:lnSpc>
              <a:spcBef>
                <a:spcPts val="444"/>
              </a:spcBef>
              <a:spcAft>
                <a:spcPts val="0"/>
              </a:spcAft>
              <a:buClr>
                <a:schemeClr val="dk1"/>
              </a:buClr>
              <a:buSzPct val="100000"/>
              <a:buChar char="–"/>
            </a:pPr>
            <a:r>
              <a:rPr lang="en-US" sz="2220"/>
              <a:t>Right of First Refusal</a:t>
            </a:r>
            <a:endParaRPr sz="2220"/>
          </a:p>
          <a:p>
            <a:pPr indent="-244697" lvl="2" marL="1143000" rtl="0" algn="l">
              <a:lnSpc>
                <a:spcPct val="100000"/>
              </a:lnSpc>
              <a:spcBef>
                <a:spcPts val="444"/>
              </a:spcBef>
              <a:spcAft>
                <a:spcPts val="0"/>
              </a:spcAft>
              <a:buSzPct val="100000"/>
              <a:buChar char="•"/>
            </a:pPr>
            <a:r>
              <a:rPr lang="en-US" sz="2220"/>
              <a:t>option holder allowed to match purchase offer by another party</a:t>
            </a:r>
            <a:endParaRPr sz="2220"/>
          </a:p>
          <a:p>
            <a:pPr indent="-301847" lvl="1" marL="742950" rtl="0" algn="l">
              <a:lnSpc>
                <a:spcPct val="100000"/>
              </a:lnSpc>
              <a:spcBef>
                <a:spcPts val="444"/>
              </a:spcBef>
              <a:spcAft>
                <a:spcPts val="0"/>
              </a:spcAft>
              <a:buSzPct val="100000"/>
              <a:buChar char="–"/>
            </a:pPr>
            <a:r>
              <a:rPr lang="en-US" sz="2220"/>
              <a:t>Right of First Offer</a:t>
            </a:r>
            <a:endParaRPr sz="2220"/>
          </a:p>
          <a:p>
            <a:pPr indent="-244697" lvl="2" marL="1143000" rtl="0" algn="l">
              <a:lnSpc>
                <a:spcPct val="100000"/>
              </a:lnSpc>
              <a:spcBef>
                <a:spcPts val="444"/>
              </a:spcBef>
              <a:spcAft>
                <a:spcPts val="0"/>
              </a:spcAft>
              <a:buSzPct val="100000"/>
              <a:buChar char="•"/>
            </a:pPr>
            <a:r>
              <a:rPr lang="en-US" sz="2220"/>
              <a:t>requires other party to offer interest at market value ascertainable by appraisal (or otherwise by agreement)</a:t>
            </a:r>
            <a:endParaRPr sz="2220"/>
          </a:p>
          <a:p>
            <a:pPr indent="-358997" lvl="0" marL="342900" rtl="0" algn="l">
              <a:lnSpc>
                <a:spcPct val="100000"/>
              </a:lnSpc>
              <a:spcBef>
                <a:spcPts val="444"/>
              </a:spcBef>
              <a:spcAft>
                <a:spcPts val="0"/>
              </a:spcAft>
              <a:buSzPct val="100000"/>
              <a:buChar char="•"/>
            </a:pPr>
            <a:r>
              <a:rPr b="1" lang="en-US" sz="2220"/>
              <a:t>Limited Liability Company</a:t>
            </a:r>
            <a:endParaRPr b="1" sz="2220"/>
          </a:p>
          <a:p>
            <a:pPr indent="-358997" lvl="0" marL="342900" rtl="0" algn="l">
              <a:lnSpc>
                <a:spcPct val="100000"/>
              </a:lnSpc>
              <a:spcBef>
                <a:spcPts val="444"/>
              </a:spcBef>
              <a:spcAft>
                <a:spcPts val="0"/>
              </a:spcAft>
              <a:buSzPct val="100000"/>
              <a:buChar char="•"/>
            </a:pPr>
            <a:r>
              <a:rPr b="1" lang="en-US" sz="2220"/>
              <a:t>Extension Fact Sheet: </a:t>
            </a:r>
            <a:r>
              <a:rPr lang="en-US" sz="2700" u="sng">
                <a:solidFill>
                  <a:schemeClr val="hlink"/>
                </a:solidFill>
                <a:highlight>
                  <a:srgbClr val="FFFFFF"/>
                </a:highlight>
                <a:hlinkClick r:id="rId3"/>
              </a:rPr>
              <a:t>Option Agreements for Purchase of Land</a:t>
            </a:r>
            <a:endParaRPr sz="2700">
              <a:solidFill>
                <a:srgbClr val="333333"/>
              </a:solidFill>
              <a:highlight>
                <a:srgbClr val="FFFFFF"/>
              </a:highlight>
            </a:endParaRPr>
          </a:p>
          <a:p>
            <a:pPr indent="0" lvl="0" marL="0" rtl="0" algn="l">
              <a:lnSpc>
                <a:spcPct val="90000"/>
              </a:lnSpc>
              <a:spcBef>
                <a:spcPts val="444"/>
              </a:spcBef>
              <a:spcAft>
                <a:spcPts val="0"/>
              </a:spcAft>
              <a:buNone/>
            </a:pPr>
            <a:r>
              <a:t/>
            </a:r>
            <a:endParaRPr b="1" sz="222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74"/>
          <p:cNvSpPr txBox="1"/>
          <p:nvPr>
            <p:ph type="title"/>
          </p:nvPr>
        </p:nvSpPr>
        <p:spPr>
          <a:xfrm>
            <a:off x="457200" y="6854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Use of Business Entities</a:t>
            </a:r>
            <a:endParaRPr/>
          </a:p>
        </p:txBody>
      </p:sp>
      <p:sp>
        <p:nvSpPr>
          <p:cNvPr id="843" name="Google Shape;843;p74"/>
          <p:cNvSpPr txBox="1"/>
          <p:nvPr>
            <p:ph idx="1" type="body"/>
          </p:nvPr>
        </p:nvSpPr>
        <p:spPr>
          <a:xfrm>
            <a:off x="457200" y="1753800"/>
            <a:ext cx="8229600" cy="4664700"/>
          </a:xfrm>
          <a:prstGeom prst="rect">
            <a:avLst/>
          </a:prstGeom>
          <a:noFill/>
          <a:ln>
            <a:noFill/>
          </a:ln>
        </p:spPr>
        <p:txBody>
          <a:bodyPr anchorCtr="0" anchor="t" bIns="45700" lIns="91425" spcFirstLastPara="1" rIns="91425" wrap="square" tIns="45700">
            <a:normAutofit lnSpcReduction="20000"/>
          </a:bodyPr>
          <a:lstStyle/>
          <a:p>
            <a:pPr indent="-342900" lvl="0" marL="342900" rtl="0" algn="l">
              <a:spcBef>
                <a:spcPts val="0"/>
              </a:spcBef>
              <a:spcAft>
                <a:spcPts val="0"/>
              </a:spcAft>
              <a:buClr>
                <a:schemeClr val="dk1"/>
              </a:buClr>
              <a:buSzPts val="2400"/>
              <a:buChar char="•"/>
            </a:pPr>
            <a:r>
              <a:rPr lang="en-US"/>
              <a:t>Most prevalent: </a:t>
            </a:r>
            <a:r>
              <a:rPr b="1" lang="en-US"/>
              <a:t>Limited Liability Company</a:t>
            </a:r>
            <a:endParaRPr b="1"/>
          </a:p>
          <a:p>
            <a:pPr indent="-342900" lvl="0" marL="342900" rtl="0" algn="l">
              <a:spcBef>
                <a:spcPts val="0"/>
              </a:spcBef>
              <a:spcAft>
                <a:spcPts val="0"/>
              </a:spcAft>
              <a:buClr>
                <a:schemeClr val="dk1"/>
              </a:buClr>
              <a:buSzPts val="2400"/>
              <a:buChar char="•"/>
            </a:pPr>
            <a:r>
              <a:rPr lang="en-US">
                <a:highlight>
                  <a:srgbClr val="FFFF00"/>
                </a:highlight>
              </a:rPr>
              <a:t>Often used to hold “family” land</a:t>
            </a:r>
            <a:endParaRPr>
              <a:highlight>
                <a:srgbClr val="FFFF00"/>
              </a:highlight>
            </a:endParaRPr>
          </a:p>
          <a:p>
            <a:pPr indent="-285750" lvl="1" marL="742950" rtl="0" algn="l">
              <a:spcBef>
                <a:spcPts val="480"/>
              </a:spcBef>
              <a:spcAft>
                <a:spcPts val="0"/>
              </a:spcAft>
              <a:buClr>
                <a:schemeClr val="dk1"/>
              </a:buClr>
              <a:buSzPts val="2400"/>
              <a:buChar char="–"/>
            </a:pPr>
            <a:r>
              <a:rPr lang="en-US">
                <a:highlight>
                  <a:srgbClr val="FFFF00"/>
                </a:highlight>
              </a:rPr>
              <a:t>Governing document (e.g. Operating Agreement) controls disposition of interests in entity</a:t>
            </a:r>
            <a:endParaRPr>
              <a:highlight>
                <a:srgbClr val="FFFF00"/>
              </a:highlight>
            </a:endParaRPr>
          </a:p>
          <a:p>
            <a:pPr indent="-228600" lvl="2" marL="1143000" rtl="0" algn="l">
              <a:spcBef>
                <a:spcPts val="360"/>
              </a:spcBef>
              <a:spcAft>
                <a:spcPts val="0"/>
              </a:spcAft>
              <a:buClr>
                <a:schemeClr val="dk1"/>
              </a:buClr>
              <a:buSzPts val="1800"/>
              <a:buChar char="•"/>
            </a:pPr>
            <a:r>
              <a:rPr lang="en-US">
                <a:highlight>
                  <a:srgbClr val="FFFF00"/>
                </a:highlight>
              </a:rPr>
              <a:t>The Buy-Sell Agreement (option, valuation (purchase price, payment)</a:t>
            </a:r>
            <a:endParaRPr>
              <a:highlight>
                <a:srgbClr val="FFFF00"/>
              </a:highlight>
            </a:endParaRPr>
          </a:p>
          <a:p>
            <a:pPr indent="-228600" lvl="2" marL="1143000" rtl="0" algn="l">
              <a:spcBef>
                <a:spcPts val="360"/>
              </a:spcBef>
              <a:spcAft>
                <a:spcPts val="0"/>
              </a:spcAft>
              <a:buSzPts val="1800"/>
              <a:buChar char="•"/>
            </a:pPr>
            <a:r>
              <a:rPr lang="en-US">
                <a:highlight>
                  <a:srgbClr val="FFFF00"/>
                </a:highlight>
              </a:rPr>
              <a:t>May limit ownership to “lineal descendants”</a:t>
            </a:r>
            <a:endParaRPr>
              <a:highlight>
                <a:srgbClr val="FFFF00"/>
              </a:highlight>
            </a:endParaRPr>
          </a:p>
          <a:p>
            <a:pPr indent="-285750" lvl="1" marL="742950" rtl="0" algn="l">
              <a:spcBef>
                <a:spcPts val="480"/>
              </a:spcBef>
              <a:spcAft>
                <a:spcPts val="0"/>
              </a:spcAft>
              <a:buClr>
                <a:schemeClr val="dk1"/>
              </a:buClr>
              <a:buSzPts val="2400"/>
              <a:buChar char="–"/>
            </a:pPr>
            <a:r>
              <a:rPr lang="en-US"/>
              <a:t>Business Entity interest (shares, membership) = </a:t>
            </a:r>
            <a:r>
              <a:rPr b="1" lang="en-US"/>
              <a:t>intangible personal property</a:t>
            </a:r>
            <a:endParaRPr/>
          </a:p>
          <a:p>
            <a:pPr indent="-228600" lvl="2" marL="1143000" rtl="0" algn="l">
              <a:spcBef>
                <a:spcPts val="360"/>
              </a:spcBef>
              <a:spcAft>
                <a:spcPts val="0"/>
              </a:spcAft>
              <a:buClr>
                <a:schemeClr val="dk1"/>
              </a:buClr>
              <a:buSzPts val="1800"/>
              <a:buChar char="•"/>
            </a:pPr>
            <a:r>
              <a:rPr b="1" lang="en-US"/>
              <a:t>Gifts of interest to create equity in younger generation</a:t>
            </a:r>
            <a:endParaRPr/>
          </a:p>
          <a:p>
            <a:pPr indent="-285750" lvl="1" marL="742950" rtl="0" algn="l">
              <a:spcBef>
                <a:spcPts val="480"/>
              </a:spcBef>
              <a:spcAft>
                <a:spcPts val="0"/>
              </a:spcAft>
              <a:buClr>
                <a:schemeClr val="dk1"/>
              </a:buClr>
              <a:buSzPts val="2400"/>
              <a:buChar char="–"/>
            </a:pPr>
            <a:r>
              <a:rPr lang="en-US"/>
              <a:t>Land titled to business entity = personal property</a:t>
            </a:r>
            <a:endParaRPr/>
          </a:p>
          <a:p>
            <a:pPr indent="-342900" lvl="0" marL="342900" rtl="0" algn="l">
              <a:spcBef>
                <a:spcPts val="480"/>
              </a:spcBef>
              <a:spcAft>
                <a:spcPts val="0"/>
              </a:spcAft>
              <a:buClr>
                <a:schemeClr val="dk1"/>
              </a:buClr>
              <a:buSzPts val="2400"/>
              <a:buChar char="•"/>
            </a:pPr>
            <a:r>
              <a:rPr lang="en-US"/>
              <a:t>May transfer interests in business entity to successors by gift, sale or at death</a:t>
            </a:r>
            <a:endParaRPr/>
          </a:p>
          <a:p>
            <a:pPr indent="-342900" lvl="0" marL="342900" rtl="0" algn="l">
              <a:spcBef>
                <a:spcPts val="480"/>
              </a:spcBef>
              <a:spcAft>
                <a:spcPts val="0"/>
              </a:spcAft>
              <a:buSzPts val="1800"/>
              <a:buChar char="•"/>
            </a:pPr>
            <a:r>
              <a:rPr lang="en-US"/>
              <a:t>Farm Law Article: </a:t>
            </a:r>
            <a:r>
              <a:rPr lang="en-US" sz="2220" u="sng">
                <a:solidFill>
                  <a:schemeClr val="hlink"/>
                </a:solidFill>
                <a:hlinkClick r:id="rId3"/>
              </a:rPr>
              <a:t>Business Entities: Partnerships, Corporations and LLCs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75"/>
          <p:cNvSpPr txBox="1"/>
          <p:nvPr>
            <p:ph type="title"/>
          </p:nvPr>
        </p:nvSpPr>
        <p:spPr>
          <a:xfrm>
            <a:off x="457200" y="59348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Limited Liability Company</a:t>
            </a:r>
            <a:endParaRPr/>
          </a:p>
        </p:txBody>
      </p:sp>
      <p:sp>
        <p:nvSpPr>
          <p:cNvPr id="849" name="Google Shape;849;p75"/>
          <p:cNvSpPr txBox="1"/>
          <p:nvPr>
            <p:ph idx="1" type="body"/>
          </p:nvPr>
        </p:nvSpPr>
        <p:spPr>
          <a:xfrm>
            <a:off x="457200" y="1661800"/>
            <a:ext cx="8229600" cy="47121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92"/>
              <a:buChar char="•"/>
            </a:pPr>
            <a:r>
              <a:rPr lang="en-US" sz="2093"/>
              <a:t>Operating LLC (or S Corp)</a:t>
            </a:r>
            <a:endParaRPr/>
          </a:p>
          <a:p>
            <a:pPr indent="-285750" lvl="1" marL="742950" rtl="0" algn="l">
              <a:lnSpc>
                <a:spcPct val="100000"/>
              </a:lnSpc>
              <a:spcBef>
                <a:spcPts val="372"/>
              </a:spcBef>
              <a:spcAft>
                <a:spcPts val="0"/>
              </a:spcAft>
              <a:buClr>
                <a:schemeClr val="dk1"/>
              </a:buClr>
              <a:buSzPts val="1860"/>
              <a:buChar char="–"/>
            </a:pPr>
            <a:r>
              <a:rPr lang="en-US" sz="1860"/>
              <a:t>Partners contribute their ownership interest in cattle, bins, machinery, “sweat” etc.</a:t>
            </a:r>
            <a:endParaRPr/>
          </a:p>
          <a:p>
            <a:pPr indent="-285750" lvl="1" marL="742950" rtl="0" algn="l">
              <a:lnSpc>
                <a:spcPct val="100000"/>
              </a:lnSpc>
              <a:spcBef>
                <a:spcPts val="372"/>
              </a:spcBef>
              <a:spcAft>
                <a:spcPts val="0"/>
              </a:spcAft>
              <a:buClr>
                <a:schemeClr val="dk1"/>
              </a:buClr>
              <a:buSzPts val="1860"/>
              <a:buChar char="–"/>
            </a:pPr>
            <a:r>
              <a:rPr lang="en-US" sz="1860"/>
              <a:t>Use as transfer vehicle to farming heir (gifts/structured sale)</a:t>
            </a:r>
            <a:endParaRPr/>
          </a:p>
          <a:p>
            <a:pPr indent="-285750" lvl="1" marL="742950" rtl="0" algn="l">
              <a:lnSpc>
                <a:spcPct val="100000"/>
              </a:lnSpc>
              <a:spcBef>
                <a:spcPts val="372"/>
              </a:spcBef>
              <a:spcAft>
                <a:spcPts val="0"/>
              </a:spcAft>
              <a:buClr>
                <a:schemeClr val="dk1"/>
              </a:buClr>
              <a:buSzPts val="1860"/>
              <a:buChar char="–"/>
            </a:pPr>
            <a:r>
              <a:rPr lang="en-US" sz="1860"/>
              <a:t>Existing S Corp or Partnerships (merger, conversion, asset transfer, etc.)</a:t>
            </a:r>
            <a:endParaRPr sz="1860"/>
          </a:p>
          <a:p>
            <a:pPr indent="-342900" lvl="0" marL="342900" rtl="0" algn="l">
              <a:lnSpc>
                <a:spcPct val="100000"/>
              </a:lnSpc>
              <a:spcBef>
                <a:spcPts val="418"/>
              </a:spcBef>
              <a:spcAft>
                <a:spcPts val="0"/>
              </a:spcAft>
              <a:buClr>
                <a:schemeClr val="dk1"/>
              </a:buClr>
              <a:buSzPts val="2092"/>
              <a:buChar char="•"/>
            </a:pPr>
            <a:r>
              <a:rPr lang="en-US" sz="2093"/>
              <a:t>Land LLC</a:t>
            </a:r>
            <a:endParaRPr/>
          </a:p>
          <a:p>
            <a:pPr indent="-285750" lvl="1" marL="742950" rtl="0" algn="l">
              <a:lnSpc>
                <a:spcPct val="100000"/>
              </a:lnSpc>
              <a:spcBef>
                <a:spcPts val="372"/>
              </a:spcBef>
              <a:spcAft>
                <a:spcPts val="0"/>
              </a:spcAft>
              <a:buClr>
                <a:schemeClr val="dk1"/>
              </a:buClr>
              <a:buSzPts val="1860"/>
              <a:buChar char="–"/>
            </a:pPr>
            <a:r>
              <a:rPr lang="en-US" sz="1860"/>
              <a:t>Deed Land interest to the LLC (</a:t>
            </a:r>
            <a:r>
              <a:rPr i="1" lang="en-US" sz="1860"/>
              <a:t>never</a:t>
            </a:r>
            <a:r>
              <a:rPr lang="en-US" sz="1860"/>
              <a:t> a corporation)</a:t>
            </a:r>
            <a:endParaRPr/>
          </a:p>
          <a:p>
            <a:pPr indent="-285750" lvl="1" marL="742950" rtl="0" algn="l">
              <a:lnSpc>
                <a:spcPct val="100000"/>
              </a:lnSpc>
              <a:spcBef>
                <a:spcPts val="372"/>
              </a:spcBef>
              <a:spcAft>
                <a:spcPts val="0"/>
              </a:spcAft>
              <a:buClr>
                <a:schemeClr val="dk1"/>
              </a:buClr>
              <a:buSzPts val="1860"/>
              <a:buChar char="–"/>
            </a:pPr>
            <a:r>
              <a:rPr lang="en-US" sz="1860"/>
              <a:t>Restrict membership</a:t>
            </a:r>
            <a:endParaRPr/>
          </a:p>
          <a:p>
            <a:pPr indent="-285750" lvl="1" marL="742950" rtl="0" algn="l">
              <a:lnSpc>
                <a:spcPct val="100000"/>
              </a:lnSpc>
              <a:spcBef>
                <a:spcPts val="372"/>
              </a:spcBef>
              <a:spcAft>
                <a:spcPts val="0"/>
              </a:spcAft>
              <a:buClr>
                <a:schemeClr val="dk1"/>
              </a:buClr>
              <a:buSzPts val="1860"/>
              <a:buChar char="–"/>
            </a:pPr>
            <a:r>
              <a:rPr lang="en-US" sz="1860"/>
              <a:t>Strip partition rights inherent to real property interest</a:t>
            </a:r>
            <a:endParaRPr/>
          </a:p>
          <a:p>
            <a:pPr indent="-285750" lvl="1" marL="742950" rtl="0" algn="l">
              <a:lnSpc>
                <a:spcPct val="100000"/>
              </a:lnSpc>
              <a:spcBef>
                <a:spcPts val="372"/>
              </a:spcBef>
              <a:spcAft>
                <a:spcPts val="0"/>
              </a:spcAft>
              <a:buClr>
                <a:schemeClr val="dk1"/>
              </a:buClr>
              <a:buSzPts val="1860"/>
              <a:buChar char="–"/>
            </a:pPr>
            <a:r>
              <a:rPr lang="en-US" sz="1860"/>
              <a:t>Structured exit of equity in land (title substitute)</a:t>
            </a:r>
            <a:endParaRPr/>
          </a:p>
          <a:p>
            <a:pPr indent="-285750" lvl="1" marL="742950" rtl="0" algn="l">
              <a:lnSpc>
                <a:spcPct val="100000"/>
              </a:lnSpc>
              <a:spcBef>
                <a:spcPts val="372"/>
              </a:spcBef>
              <a:spcAft>
                <a:spcPts val="0"/>
              </a:spcAft>
              <a:buClr>
                <a:schemeClr val="dk1"/>
              </a:buClr>
              <a:buSzPts val="1860"/>
              <a:buChar char="–"/>
            </a:pPr>
            <a:r>
              <a:rPr lang="en-US" sz="1860"/>
              <a:t>Conversion of existing Limited Partnership (w/o retitle property) (SOS filing)</a:t>
            </a:r>
            <a:endParaRPr sz="1860"/>
          </a:p>
          <a:p>
            <a:pPr indent="-346710" lvl="0" marL="342900" rtl="0" algn="l">
              <a:lnSpc>
                <a:spcPct val="100000"/>
              </a:lnSpc>
              <a:spcBef>
                <a:spcPts val="372"/>
              </a:spcBef>
              <a:spcAft>
                <a:spcPts val="0"/>
              </a:spcAft>
              <a:buSzPts val="1860"/>
              <a:buChar char="•"/>
            </a:pPr>
            <a:r>
              <a:rPr lang="en-US" sz="1860"/>
              <a:t>Extension Fact Sheet: </a:t>
            </a:r>
            <a:r>
              <a:rPr lang="en-US" sz="2100" u="sng">
                <a:solidFill>
                  <a:schemeClr val="hlink"/>
                </a:solidFill>
                <a:highlight>
                  <a:srgbClr val="FFFFFF"/>
                </a:highlight>
                <a:hlinkClick r:id="rId3"/>
              </a:rPr>
              <a:t>Limited Liability Companies: Steps in Formation</a:t>
            </a:r>
            <a:endParaRPr sz="1260"/>
          </a:p>
        </p:txBody>
      </p:sp>
      <p:pic>
        <p:nvPicPr>
          <p:cNvPr id="850" name="Google Shape;850;p75"/>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76"/>
          <p:cNvSpPr txBox="1"/>
          <p:nvPr>
            <p:ph type="title"/>
          </p:nvPr>
        </p:nvSpPr>
        <p:spPr>
          <a:xfrm>
            <a:off x="457200" y="7059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Operating Agreement</a:t>
            </a:r>
            <a:endParaRPr/>
          </a:p>
        </p:txBody>
      </p:sp>
      <p:sp>
        <p:nvSpPr>
          <p:cNvPr id="856" name="Google Shape;856;p76"/>
          <p:cNvSpPr txBox="1"/>
          <p:nvPr>
            <p:ph idx="1" type="body"/>
          </p:nvPr>
        </p:nvSpPr>
        <p:spPr>
          <a:xfrm>
            <a:off x="457200" y="1968425"/>
            <a:ext cx="8229600" cy="4440000"/>
          </a:xfrm>
          <a:prstGeom prst="rect">
            <a:avLst/>
          </a:prstGeom>
          <a:noFill/>
          <a:ln>
            <a:noFill/>
          </a:ln>
        </p:spPr>
        <p:txBody>
          <a:bodyPr anchorCtr="0" anchor="t" bIns="45700" lIns="91425" spcFirstLastPara="1" rIns="91425" wrap="square" tIns="45700">
            <a:normAutofit fontScale="85000" lnSpcReduction="20000"/>
          </a:bodyPr>
          <a:lstStyle/>
          <a:p>
            <a:pPr indent="-321755" lvl="0" marL="342900" rtl="0" algn="l">
              <a:lnSpc>
                <a:spcPct val="90000"/>
              </a:lnSpc>
              <a:spcBef>
                <a:spcPts val="0"/>
              </a:spcBef>
              <a:spcAft>
                <a:spcPts val="0"/>
              </a:spcAft>
              <a:buClr>
                <a:schemeClr val="dk1"/>
              </a:buClr>
              <a:buSzPct val="100000"/>
              <a:buFont typeface="Arial"/>
              <a:buChar char="•"/>
            </a:pPr>
            <a:r>
              <a:rPr lang="en-US" sz="2220"/>
              <a:t>A </a:t>
            </a:r>
            <a:r>
              <a:rPr b="1" lang="en-US" sz="2220"/>
              <a:t>Contract</a:t>
            </a:r>
            <a:r>
              <a:rPr lang="en-US" sz="2220"/>
              <a:t> between contributors of assets</a:t>
            </a:r>
            <a:endParaRPr/>
          </a:p>
          <a:p>
            <a:pPr indent="-321755" lvl="0" marL="342900" rtl="0" algn="l">
              <a:lnSpc>
                <a:spcPct val="90000"/>
              </a:lnSpc>
              <a:spcBef>
                <a:spcPts val="444"/>
              </a:spcBef>
              <a:spcAft>
                <a:spcPts val="0"/>
              </a:spcAft>
              <a:buClr>
                <a:schemeClr val="dk1"/>
              </a:buClr>
              <a:buSzPct val="100000"/>
              <a:buFont typeface="Arial"/>
              <a:buChar char="•"/>
            </a:pPr>
            <a:r>
              <a:rPr lang="en-US" sz="2220"/>
              <a:t>Restricts who can be members</a:t>
            </a:r>
            <a:endParaRPr/>
          </a:p>
          <a:p>
            <a:pPr indent="-264605" lvl="1" marL="742950" rtl="0" algn="l">
              <a:lnSpc>
                <a:spcPct val="90000"/>
              </a:lnSpc>
              <a:spcBef>
                <a:spcPts val="444"/>
              </a:spcBef>
              <a:spcAft>
                <a:spcPts val="0"/>
              </a:spcAft>
              <a:buClr>
                <a:schemeClr val="dk1"/>
              </a:buClr>
              <a:buSzPct val="100000"/>
              <a:buFont typeface="Arial"/>
              <a:buChar char="–"/>
            </a:pPr>
            <a:r>
              <a:rPr lang="en-US" sz="2220"/>
              <a:t>Member vs. Assignee</a:t>
            </a:r>
            <a:endParaRPr/>
          </a:p>
          <a:p>
            <a:pPr indent="-321755" lvl="0" marL="342900" rtl="0" algn="l">
              <a:lnSpc>
                <a:spcPct val="90000"/>
              </a:lnSpc>
              <a:spcBef>
                <a:spcPts val="444"/>
              </a:spcBef>
              <a:spcAft>
                <a:spcPts val="0"/>
              </a:spcAft>
              <a:buClr>
                <a:schemeClr val="dk1"/>
              </a:buClr>
              <a:buSzPct val="100000"/>
              <a:buFont typeface="Arial"/>
              <a:buChar char="•"/>
            </a:pPr>
            <a:r>
              <a:rPr lang="en-US" sz="2220"/>
              <a:t>Dictates voting requirements for decisions</a:t>
            </a:r>
            <a:endParaRPr/>
          </a:p>
          <a:p>
            <a:pPr indent="-264605" lvl="1" marL="742950" rtl="0" algn="l">
              <a:lnSpc>
                <a:spcPct val="90000"/>
              </a:lnSpc>
              <a:spcBef>
                <a:spcPts val="444"/>
              </a:spcBef>
              <a:spcAft>
                <a:spcPts val="0"/>
              </a:spcAft>
              <a:buClr>
                <a:schemeClr val="dk1"/>
              </a:buClr>
              <a:buSzPct val="100000"/>
              <a:buFont typeface="Arial"/>
              <a:buChar char="–"/>
            </a:pPr>
            <a:r>
              <a:rPr lang="en-US" sz="2220"/>
              <a:t>Manager</a:t>
            </a:r>
            <a:endParaRPr/>
          </a:p>
          <a:p>
            <a:pPr indent="-264605" lvl="1" marL="742950" rtl="0" algn="l">
              <a:lnSpc>
                <a:spcPct val="90000"/>
              </a:lnSpc>
              <a:spcBef>
                <a:spcPts val="444"/>
              </a:spcBef>
              <a:spcAft>
                <a:spcPts val="0"/>
              </a:spcAft>
              <a:buClr>
                <a:schemeClr val="dk1"/>
              </a:buClr>
              <a:buSzPct val="100000"/>
              <a:buFont typeface="Arial"/>
              <a:buChar char="–"/>
            </a:pPr>
            <a:r>
              <a:rPr lang="en-US" sz="2220"/>
              <a:t>Voting and Non-voting Units</a:t>
            </a:r>
            <a:endParaRPr/>
          </a:p>
          <a:p>
            <a:pPr indent="-321755" lvl="0" marL="342900" rtl="0" algn="l">
              <a:lnSpc>
                <a:spcPct val="90000"/>
              </a:lnSpc>
              <a:spcBef>
                <a:spcPts val="444"/>
              </a:spcBef>
              <a:spcAft>
                <a:spcPts val="0"/>
              </a:spcAft>
              <a:buClr>
                <a:schemeClr val="dk1"/>
              </a:buClr>
              <a:buSzPct val="100000"/>
              <a:buFont typeface="Arial"/>
              <a:buChar char="•"/>
            </a:pPr>
            <a:r>
              <a:rPr lang="en-US" sz="2220"/>
              <a:t>Dictates triggers for buy-sell</a:t>
            </a:r>
            <a:endParaRPr/>
          </a:p>
          <a:p>
            <a:pPr indent="-264605" lvl="1" marL="742950" rtl="0" algn="l">
              <a:lnSpc>
                <a:spcPct val="90000"/>
              </a:lnSpc>
              <a:spcBef>
                <a:spcPts val="444"/>
              </a:spcBef>
              <a:spcAft>
                <a:spcPts val="0"/>
              </a:spcAft>
              <a:buClr>
                <a:schemeClr val="dk1"/>
              </a:buClr>
              <a:buSzPct val="100000"/>
              <a:buFont typeface="Arial"/>
              <a:buChar char="–"/>
            </a:pPr>
            <a:r>
              <a:rPr b="1" lang="en-US" sz="2220"/>
              <a:t>Option to Purchase</a:t>
            </a:r>
            <a:endParaRPr/>
          </a:p>
          <a:p>
            <a:pPr indent="-264605" lvl="1" marL="742950" rtl="0" algn="l">
              <a:lnSpc>
                <a:spcPct val="90000"/>
              </a:lnSpc>
              <a:spcBef>
                <a:spcPts val="444"/>
              </a:spcBef>
              <a:spcAft>
                <a:spcPts val="0"/>
              </a:spcAft>
              <a:buClr>
                <a:schemeClr val="dk1"/>
              </a:buClr>
              <a:buSzPct val="100000"/>
              <a:buFont typeface="Arial"/>
              <a:buChar char="–"/>
            </a:pPr>
            <a:r>
              <a:rPr lang="en-US" sz="2220"/>
              <a:t>Who may buy and when</a:t>
            </a:r>
            <a:endParaRPr/>
          </a:p>
          <a:p>
            <a:pPr indent="-264605" lvl="1" marL="742950" rtl="0" algn="l">
              <a:lnSpc>
                <a:spcPct val="90000"/>
              </a:lnSpc>
              <a:spcBef>
                <a:spcPts val="444"/>
              </a:spcBef>
              <a:spcAft>
                <a:spcPts val="0"/>
              </a:spcAft>
              <a:buClr>
                <a:schemeClr val="dk1"/>
              </a:buClr>
              <a:buSzPct val="100000"/>
              <a:buFont typeface="Arial"/>
              <a:buChar char="–"/>
            </a:pPr>
            <a:r>
              <a:rPr lang="en-US" sz="2220"/>
              <a:t>Appraisal procedure</a:t>
            </a:r>
            <a:endParaRPr/>
          </a:p>
          <a:p>
            <a:pPr indent="-264605" lvl="1" marL="742950" rtl="0" algn="l">
              <a:lnSpc>
                <a:spcPct val="90000"/>
              </a:lnSpc>
              <a:spcBef>
                <a:spcPts val="444"/>
              </a:spcBef>
              <a:spcAft>
                <a:spcPts val="0"/>
              </a:spcAft>
              <a:buClr>
                <a:schemeClr val="dk1"/>
              </a:buClr>
              <a:buSzPct val="100000"/>
              <a:buFont typeface="Arial"/>
              <a:buChar char="–"/>
            </a:pPr>
            <a:r>
              <a:rPr lang="en-US" sz="2220"/>
              <a:t>Price and payment terms (seller finance option)</a:t>
            </a:r>
            <a:endParaRPr/>
          </a:p>
          <a:p>
            <a:pPr indent="-321755" lvl="0" marL="342900" rtl="0" algn="l">
              <a:lnSpc>
                <a:spcPct val="90000"/>
              </a:lnSpc>
              <a:spcBef>
                <a:spcPts val="444"/>
              </a:spcBef>
              <a:spcAft>
                <a:spcPts val="0"/>
              </a:spcAft>
              <a:buClr>
                <a:schemeClr val="dk1"/>
              </a:buClr>
              <a:buSzPct val="100000"/>
              <a:buFont typeface="Arial"/>
              <a:buChar char="•"/>
            </a:pPr>
            <a:r>
              <a:rPr lang="en-US" sz="2220"/>
              <a:t>For existing S Corps, use Stock Purchase Agreement</a:t>
            </a:r>
            <a:endParaRPr sz="2220"/>
          </a:p>
          <a:p>
            <a:pPr indent="-321755" lvl="0" marL="342900" rtl="0" algn="l">
              <a:lnSpc>
                <a:spcPct val="90000"/>
              </a:lnSpc>
              <a:spcBef>
                <a:spcPts val="444"/>
              </a:spcBef>
              <a:spcAft>
                <a:spcPts val="0"/>
              </a:spcAft>
              <a:buSzPct val="100000"/>
              <a:buChar char="•"/>
            </a:pPr>
            <a:r>
              <a:rPr lang="en-US" sz="2220"/>
              <a:t>Extension Fact Sheet</a:t>
            </a:r>
            <a:endParaRPr sz="2220"/>
          </a:p>
          <a:p>
            <a:pPr indent="-291275" lvl="1" marL="742950" rtl="0" algn="l">
              <a:lnSpc>
                <a:spcPct val="110000"/>
              </a:lnSpc>
              <a:spcBef>
                <a:spcPts val="0"/>
              </a:spcBef>
              <a:spcAft>
                <a:spcPts val="0"/>
              </a:spcAft>
              <a:buSzPct val="82222"/>
              <a:buChar char="–"/>
            </a:pPr>
            <a:r>
              <a:rPr lang="en-US" sz="2700" u="sng">
                <a:solidFill>
                  <a:schemeClr val="hlink"/>
                </a:solidFill>
                <a:highlight>
                  <a:srgbClr val="FFFFFF"/>
                </a:highlight>
                <a:hlinkClick r:id="rId3"/>
              </a:rPr>
              <a:t>Limited Liability Companies: Operating Agreement Components and Sample Language</a:t>
            </a:r>
            <a:endParaRPr sz="2220"/>
          </a:p>
        </p:txBody>
      </p:sp>
      <p:pic>
        <p:nvPicPr>
          <p:cNvPr id="857" name="Google Shape;857;p76"/>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77"/>
          <p:cNvSpPr txBox="1"/>
          <p:nvPr>
            <p:ph type="title"/>
          </p:nvPr>
        </p:nvSpPr>
        <p:spPr>
          <a:xfrm>
            <a:off x="457200" y="6241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Buy-Sell Agreement</a:t>
            </a:r>
            <a:endParaRPr/>
          </a:p>
        </p:txBody>
      </p:sp>
      <p:sp>
        <p:nvSpPr>
          <p:cNvPr id="863" name="Google Shape;863;p77"/>
          <p:cNvSpPr txBox="1"/>
          <p:nvPr>
            <p:ph idx="1" type="body"/>
          </p:nvPr>
        </p:nvSpPr>
        <p:spPr>
          <a:xfrm>
            <a:off x="457200" y="1757925"/>
            <a:ext cx="8229600" cy="4368300"/>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en-US" sz="2800">
                <a:latin typeface="Times New Roman"/>
                <a:ea typeface="Times New Roman"/>
                <a:cs typeface="Times New Roman"/>
                <a:sym typeface="Times New Roman"/>
              </a:rPr>
              <a:t>Restrictions on transfer</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New shareholder must get 75% approval</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Any other transfer (voluntary or otherwise) triggers buy-sell</a:t>
            </a:r>
            <a:endParaRPr/>
          </a:p>
          <a:p>
            <a:pPr indent="-342900" lvl="0" marL="34290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Triggers</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Voluntary withdrawal</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Death, disability, personal bankruptcy, try sell to ”outsider”</a:t>
            </a:r>
            <a:endParaRPr/>
          </a:p>
          <a:p>
            <a:pPr indent="-342900" lvl="0" marL="34290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Options</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First Company (to hold or reissue)</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Second other Shareholders</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Then mandatory Company redemption (if fails, then stock becomes non-voting)</a:t>
            </a:r>
            <a:endParaRPr/>
          </a:p>
          <a:p>
            <a:pPr indent="-342900" lvl="0" marL="34290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Valuation of Company (V):  V ÷ #S = value of share</a:t>
            </a:r>
            <a:endParaRPr/>
          </a:p>
          <a:p>
            <a:pPr indent="-342900" lvl="0" marL="34290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Terms of Payment</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Basically forced seller finance</a:t>
            </a:r>
            <a:endParaRPr/>
          </a:p>
          <a:p>
            <a:pPr indent="-285750" lvl="1" marL="742950" rtl="0" algn="l">
              <a:spcBef>
                <a:spcPts val="392"/>
              </a:spcBef>
              <a:spcAft>
                <a:spcPts val="0"/>
              </a:spcAft>
              <a:buClr>
                <a:schemeClr val="dk1"/>
              </a:buClr>
              <a:buSzPct val="100000"/>
              <a:buChar char="–"/>
            </a:pPr>
            <a:r>
              <a:rPr lang="en-US" sz="2800">
                <a:latin typeface="Times New Roman"/>
                <a:ea typeface="Times New Roman"/>
                <a:cs typeface="Times New Roman"/>
                <a:sym typeface="Times New Roman"/>
              </a:rPr>
              <a:t>Mandatory discount applied</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78"/>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870" name="Google Shape;870;p78"/>
          <p:cNvPicPr preferRelativeResize="0"/>
          <p:nvPr/>
        </p:nvPicPr>
        <p:blipFill>
          <a:blip r:embed="rId3">
            <a:alphaModFix/>
          </a:blip>
          <a:stretch>
            <a:fillRect/>
          </a:stretch>
        </p:blipFill>
        <p:spPr>
          <a:xfrm>
            <a:off x="512488" y="1420361"/>
            <a:ext cx="8119024" cy="5037539"/>
          </a:xfrm>
          <a:prstGeom prst="rect">
            <a:avLst/>
          </a:prstGeom>
          <a:noFill/>
          <a:ln cap="flat" cmpd="sng" w="9525">
            <a:solidFill>
              <a:schemeClr val="lt1"/>
            </a:solidFill>
            <a:prstDash val="solid"/>
            <a:round/>
            <a:headEnd len="sm" w="sm" type="none"/>
            <a:tailEnd len="sm" w="sm" type="none"/>
          </a:ln>
        </p:spPr>
      </p:pic>
      <p:cxnSp>
        <p:nvCxnSpPr>
          <p:cNvPr id="871" name="Google Shape;871;p78"/>
          <p:cNvCxnSpPr/>
          <p:nvPr/>
        </p:nvCxnSpPr>
        <p:spPr>
          <a:xfrm flipH="1" rot="10800000">
            <a:off x="3658760" y="3890518"/>
            <a:ext cx="1603800" cy="78900"/>
          </a:xfrm>
          <a:prstGeom prst="straightConnector1">
            <a:avLst/>
          </a:prstGeom>
          <a:noFill/>
          <a:ln cap="flat" cmpd="sng" w="19050">
            <a:solidFill>
              <a:schemeClr val="lt1"/>
            </a:solidFill>
            <a:prstDash val="solid"/>
            <a:round/>
            <a:headEnd len="med" w="med" type="none"/>
            <a:tailEnd len="med" w="med" type="none"/>
          </a:ln>
        </p:spPr>
      </p:cxnSp>
      <p:cxnSp>
        <p:nvCxnSpPr>
          <p:cNvPr id="872" name="Google Shape;872;p78"/>
          <p:cNvCxnSpPr/>
          <p:nvPr/>
        </p:nvCxnSpPr>
        <p:spPr>
          <a:xfrm>
            <a:off x="3580792" y="2203155"/>
            <a:ext cx="66900" cy="1777500"/>
          </a:xfrm>
          <a:prstGeom prst="straightConnector1">
            <a:avLst/>
          </a:prstGeom>
          <a:noFill/>
          <a:ln cap="flat" cmpd="sng" w="19050">
            <a:solidFill>
              <a:schemeClr val="lt1"/>
            </a:solidFill>
            <a:prstDash val="solid"/>
            <a:round/>
            <a:headEnd len="med" w="med" type="none"/>
            <a:tailEnd len="med" w="med" type="none"/>
          </a:ln>
        </p:spPr>
      </p:cxnSp>
      <p:cxnSp>
        <p:nvCxnSpPr>
          <p:cNvPr id="873" name="Google Shape;873;p78"/>
          <p:cNvCxnSpPr/>
          <p:nvPr/>
        </p:nvCxnSpPr>
        <p:spPr>
          <a:xfrm>
            <a:off x="3603075" y="2191901"/>
            <a:ext cx="1347600" cy="90000"/>
          </a:xfrm>
          <a:prstGeom prst="straightConnector1">
            <a:avLst/>
          </a:prstGeom>
          <a:noFill/>
          <a:ln cap="flat" cmpd="sng" w="19050">
            <a:solidFill>
              <a:schemeClr val="lt1"/>
            </a:solidFill>
            <a:prstDash val="solid"/>
            <a:round/>
            <a:headEnd len="med" w="med" type="none"/>
            <a:tailEnd len="med" w="med" type="none"/>
          </a:ln>
        </p:spPr>
      </p:cxnSp>
      <p:cxnSp>
        <p:nvCxnSpPr>
          <p:cNvPr id="874" name="Google Shape;874;p78"/>
          <p:cNvCxnSpPr/>
          <p:nvPr/>
        </p:nvCxnSpPr>
        <p:spPr>
          <a:xfrm>
            <a:off x="4939534" y="2293145"/>
            <a:ext cx="300600" cy="1631100"/>
          </a:xfrm>
          <a:prstGeom prst="straightConnector1">
            <a:avLst/>
          </a:prstGeom>
          <a:noFill/>
          <a:ln cap="flat" cmpd="sng" w="19050">
            <a:solidFill>
              <a:schemeClr val="lt1"/>
            </a:solidFill>
            <a:prstDash val="solid"/>
            <a:round/>
            <a:headEnd len="med" w="med" type="none"/>
            <a:tailEnd len="med" w="med" type="none"/>
          </a:ln>
        </p:spPr>
      </p:cxnSp>
      <p:cxnSp>
        <p:nvCxnSpPr>
          <p:cNvPr id="875" name="Google Shape;875;p78"/>
          <p:cNvCxnSpPr/>
          <p:nvPr/>
        </p:nvCxnSpPr>
        <p:spPr>
          <a:xfrm>
            <a:off x="5217958" y="3643153"/>
            <a:ext cx="300600" cy="0"/>
          </a:xfrm>
          <a:prstGeom prst="straightConnector1">
            <a:avLst/>
          </a:prstGeom>
          <a:noFill/>
          <a:ln cap="flat" cmpd="sng" w="19050">
            <a:solidFill>
              <a:schemeClr val="lt1"/>
            </a:solidFill>
            <a:prstDash val="solid"/>
            <a:round/>
            <a:headEnd len="med" w="med" type="none"/>
            <a:tailEnd len="med" w="med" type="none"/>
          </a:ln>
        </p:spPr>
      </p:cxnSp>
      <p:cxnSp>
        <p:nvCxnSpPr>
          <p:cNvPr id="876" name="Google Shape;876;p78"/>
          <p:cNvCxnSpPr/>
          <p:nvPr/>
        </p:nvCxnSpPr>
        <p:spPr>
          <a:xfrm>
            <a:off x="5507524" y="3676917"/>
            <a:ext cx="78000" cy="2182800"/>
          </a:xfrm>
          <a:prstGeom prst="straightConnector1">
            <a:avLst/>
          </a:prstGeom>
          <a:noFill/>
          <a:ln cap="flat" cmpd="sng" w="19050">
            <a:solidFill>
              <a:schemeClr val="lt1"/>
            </a:solidFill>
            <a:prstDash val="solid"/>
            <a:round/>
            <a:headEnd len="med" w="med" type="none"/>
            <a:tailEnd len="med" w="med" type="none"/>
          </a:ln>
        </p:spPr>
      </p:cxnSp>
      <p:cxnSp>
        <p:nvCxnSpPr>
          <p:cNvPr id="877" name="Google Shape;877;p78"/>
          <p:cNvCxnSpPr/>
          <p:nvPr/>
        </p:nvCxnSpPr>
        <p:spPr>
          <a:xfrm>
            <a:off x="3692162" y="5184418"/>
            <a:ext cx="1915800" cy="663900"/>
          </a:xfrm>
          <a:prstGeom prst="straightConnector1">
            <a:avLst/>
          </a:prstGeom>
          <a:noFill/>
          <a:ln cap="flat" cmpd="sng" w="19050">
            <a:solidFill>
              <a:schemeClr val="lt1"/>
            </a:solidFill>
            <a:prstDash val="solid"/>
            <a:round/>
            <a:headEnd len="med" w="med" type="none"/>
            <a:tailEnd len="med" w="med" type="none"/>
          </a:ln>
        </p:spPr>
      </p:cxnSp>
      <p:cxnSp>
        <p:nvCxnSpPr>
          <p:cNvPr id="878" name="Google Shape;878;p78"/>
          <p:cNvCxnSpPr/>
          <p:nvPr/>
        </p:nvCxnSpPr>
        <p:spPr>
          <a:xfrm rot="10800000">
            <a:off x="3647762" y="3957873"/>
            <a:ext cx="44400" cy="1237800"/>
          </a:xfrm>
          <a:prstGeom prst="straightConnector1">
            <a:avLst/>
          </a:prstGeom>
          <a:noFill/>
          <a:ln cap="flat" cmpd="sng" w="19050">
            <a:solidFill>
              <a:schemeClr val="lt1"/>
            </a:solidFill>
            <a:prstDash val="solid"/>
            <a:round/>
            <a:headEnd len="med" w="med" type="none"/>
            <a:tailEnd len="med" w="med" type="none"/>
          </a:ln>
        </p:spPr>
      </p:cxnSp>
      <p:cxnSp>
        <p:nvCxnSpPr>
          <p:cNvPr id="879" name="Google Shape;879;p78"/>
          <p:cNvCxnSpPr/>
          <p:nvPr/>
        </p:nvCxnSpPr>
        <p:spPr>
          <a:xfrm>
            <a:off x="2600726" y="4813159"/>
            <a:ext cx="1102500" cy="382800"/>
          </a:xfrm>
          <a:prstGeom prst="straightConnector1">
            <a:avLst/>
          </a:prstGeom>
          <a:noFill/>
          <a:ln cap="flat" cmpd="sng" w="19050">
            <a:solidFill>
              <a:schemeClr val="lt1"/>
            </a:solidFill>
            <a:prstDash val="solid"/>
            <a:round/>
            <a:headEnd len="med" w="med" type="none"/>
            <a:tailEnd len="med" w="med" type="none"/>
          </a:ln>
        </p:spPr>
      </p:cxnSp>
      <p:cxnSp>
        <p:nvCxnSpPr>
          <p:cNvPr id="880" name="Google Shape;880;p78"/>
          <p:cNvCxnSpPr/>
          <p:nvPr/>
        </p:nvCxnSpPr>
        <p:spPr>
          <a:xfrm rot="10800000">
            <a:off x="2522726" y="2990659"/>
            <a:ext cx="78000" cy="1822500"/>
          </a:xfrm>
          <a:prstGeom prst="straightConnector1">
            <a:avLst/>
          </a:prstGeom>
          <a:noFill/>
          <a:ln cap="flat" cmpd="sng" w="19050">
            <a:solidFill>
              <a:schemeClr val="lt1"/>
            </a:solidFill>
            <a:prstDash val="solid"/>
            <a:round/>
            <a:headEnd len="med" w="med" type="none"/>
            <a:tailEnd len="med" w="med" type="none"/>
          </a:ln>
        </p:spPr>
      </p:cxnSp>
      <p:cxnSp>
        <p:nvCxnSpPr>
          <p:cNvPr id="881" name="Google Shape;881;p78"/>
          <p:cNvCxnSpPr/>
          <p:nvPr/>
        </p:nvCxnSpPr>
        <p:spPr>
          <a:xfrm flipH="1">
            <a:off x="2533875" y="2979392"/>
            <a:ext cx="1069200" cy="22800"/>
          </a:xfrm>
          <a:prstGeom prst="straightConnector1">
            <a:avLst/>
          </a:prstGeom>
          <a:noFill/>
          <a:ln cap="flat" cmpd="sng" w="19050">
            <a:solidFill>
              <a:schemeClr val="lt1"/>
            </a:solidFill>
            <a:prstDash val="solid"/>
            <a:round/>
            <a:headEnd len="med" w="med" type="none"/>
            <a:tailEnd len="med" w="med" type="none"/>
          </a:ln>
        </p:spPr>
      </p:cxnSp>
      <p:cxnSp>
        <p:nvCxnSpPr>
          <p:cNvPr id="882" name="Google Shape;882;p78"/>
          <p:cNvCxnSpPr/>
          <p:nvPr/>
        </p:nvCxnSpPr>
        <p:spPr>
          <a:xfrm rot="10800000">
            <a:off x="2511658" y="2810355"/>
            <a:ext cx="11100" cy="202800"/>
          </a:xfrm>
          <a:prstGeom prst="straightConnector1">
            <a:avLst/>
          </a:prstGeom>
          <a:noFill/>
          <a:ln cap="flat" cmpd="sng" w="19050">
            <a:solidFill>
              <a:schemeClr val="lt1"/>
            </a:solidFill>
            <a:prstDash val="solid"/>
            <a:round/>
            <a:headEnd len="med" w="med" type="none"/>
            <a:tailEnd len="med" w="med" type="none"/>
          </a:ln>
        </p:spPr>
      </p:cxnSp>
      <p:cxnSp>
        <p:nvCxnSpPr>
          <p:cNvPr id="883" name="Google Shape;883;p78"/>
          <p:cNvCxnSpPr/>
          <p:nvPr/>
        </p:nvCxnSpPr>
        <p:spPr>
          <a:xfrm flipH="1" rot="10800000">
            <a:off x="1074929" y="2788289"/>
            <a:ext cx="1436700" cy="11100"/>
          </a:xfrm>
          <a:prstGeom prst="straightConnector1">
            <a:avLst/>
          </a:prstGeom>
          <a:noFill/>
          <a:ln cap="flat" cmpd="sng" w="19050">
            <a:solidFill>
              <a:schemeClr val="lt1"/>
            </a:solidFill>
            <a:prstDash val="solid"/>
            <a:round/>
            <a:headEnd len="med" w="med" type="none"/>
            <a:tailEnd len="med" w="med" type="none"/>
          </a:ln>
        </p:spPr>
      </p:cxnSp>
      <p:cxnSp>
        <p:nvCxnSpPr>
          <p:cNvPr id="884" name="Google Shape;884;p78"/>
          <p:cNvCxnSpPr/>
          <p:nvPr/>
        </p:nvCxnSpPr>
        <p:spPr>
          <a:xfrm>
            <a:off x="1063788" y="4261919"/>
            <a:ext cx="1548000" cy="573900"/>
          </a:xfrm>
          <a:prstGeom prst="straightConnector1">
            <a:avLst/>
          </a:prstGeom>
          <a:noFill/>
          <a:ln cap="flat" cmpd="sng" w="19050">
            <a:solidFill>
              <a:schemeClr val="lt1"/>
            </a:solidFill>
            <a:prstDash val="solid"/>
            <a:round/>
            <a:headEnd len="med" w="med" type="none"/>
            <a:tailEnd len="med" w="med" type="none"/>
          </a:ln>
        </p:spPr>
      </p:cxnSp>
      <p:cxnSp>
        <p:nvCxnSpPr>
          <p:cNvPr id="885" name="Google Shape;885;p78"/>
          <p:cNvCxnSpPr/>
          <p:nvPr/>
        </p:nvCxnSpPr>
        <p:spPr>
          <a:xfrm flipH="1" rot="10800000">
            <a:off x="5507524" y="3541908"/>
            <a:ext cx="2728800" cy="112500"/>
          </a:xfrm>
          <a:prstGeom prst="straightConnector1">
            <a:avLst/>
          </a:prstGeom>
          <a:noFill/>
          <a:ln cap="flat" cmpd="sng" w="19050">
            <a:solidFill>
              <a:schemeClr val="lt1"/>
            </a:solidFill>
            <a:prstDash val="solid"/>
            <a:round/>
            <a:headEnd len="med" w="med" type="none"/>
            <a:tailEnd len="med" w="med" type="none"/>
          </a:ln>
        </p:spPr>
      </p:cxnSp>
      <p:cxnSp>
        <p:nvCxnSpPr>
          <p:cNvPr id="886" name="Google Shape;886;p78"/>
          <p:cNvCxnSpPr/>
          <p:nvPr/>
        </p:nvCxnSpPr>
        <p:spPr>
          <a:xfrm flipH="1" rot="10800000">
            <a:off x="8225007" y="2878009"/>
            <a:ext cx="334200" cy="663900"/>
          </a:xfrm>
          <a:prstGeom prst="straightConnector1">
            <a:avLst/>
          </a:prstGeom>
          <a:noFill/>
          <a:ln cap="flat" cmpd="sng" w="19050">
            <a:solidFill>
              <a:schemeClr val="lt1"/>
            </a:solidFill>
            <a:prstDash val="solid"/>
            <a:round/>
            <a:headEnd len="med" w="med" type="none"/>
            <a:tailEnd len="med" w="med" type="none"/>
          </a:ln>
        </p:spPr>
      </p:cxnSp>
      <p:cxnSp>
        <p:nvCxnSpPr>
          <p:cNvPr id="887" name="Google Shape;887;p78"/>
          <p:cNvCxnSpPr/>
          <p:nvPr/>
        </p:nvCxnSpPr>
        <p:spPr>
          <a:xfrm>
            <a:off x="4928392" y="2259405"/>
            <a:ext cx="3641700" cy="618600"/>
          </a:xfrm>
          <a:prstGeom prst="straightConnector1">
            <a:avLst/>
          </a:prstGeom>
          <a:noFill/>
          <a:ln cap="flat" cmpd="sng" w="19050">
            <a:solidFill>
              <a:schemeClr val="lt1"/>
            </a:solidFill>
            <a:prstDash val="solid"/>
            <a:round/>
            <a:headEnd len="med" w="med" type="none"/>
            <a:tailEnd len="med" w="med" type="none"/>
          </a:ln>
        </p:spPr>
      </p:cxnSp>
      <p:sp>
        <p:nvSpPr>
          <p:cNvPr id="888" name="Google Shape;888;p78"/>
          <p:cNvSpPr/>
          <p:nvPr/>
        </p:nvSpPr>
        <p:spPr>
          <a:xfrm>
            <a:off x="1052646" y="2810644"/>
            <a:ext cx="329209" cy="1451235"/>
          </a:xfrm>
          <a:custGeom>
            <a:rect b="b" l="l" r="r" t="t"/>
            <a:pathLst>
              <a:path extrusionOk="0" h="62412" w="14301">
                <a:moveTo>
                  <a:pt x="968" y="0"/>
                </a:moveTo>
                <a:cubicBezTo>
                  <a:pt x="968" y="5457"/>
                  <a:pt x="4966" y="10188"/>
                  <a:pt x="6290" y="15482"/>
                </a:cubicBezTo>
                <a:cubicBezTo>
                  <a:pt x="8133" y="22850"/>
                  <a:pt x="4838" y="30626"/>
                  <a:pt x="4838" y="38221"/>
                </a:cubicBezTo>
                <a:cubicBezTo>
                  <a:pt x="4838" y="41074"/>
                  <a:pt x="9416" y="41744"/>
                  <a:pt x="11128" y="44027"/>
                </a:cubicBezTo>
                <a:cubicBezTo>
                  <a:pt x="14230" y="48164"/>
                  <a:pt x="15749" y="55851"/>
                  <a:pt x="12095" y="59509"/>
                </a:cubicBezTo>
                <a:cubicBezTo>
                  <a:pt x="9165" y="62442"/>
                  <a:pt x="1854" y="58704"/>
                  <a:pt x="0" y="62412"/>
                </a:cubicBezTo>
              </a:path>
            </a:pathLst>
          </a:custGeom>
          <a:noFill/>
          <a:ln cap="flat" cmpd="sng" w="19050">
            <a:solidFill>
              <a:schemeClr val="lt1"/>
            </a:solidFill>
            <a:prstDash val="solid"/>
            <a:round/>
            <a:headEnd len="med" w="med" type="none"/>
            <a:tailEnd len="med" w="med" type="none"/>
          </a:ln>
        </p:spPr>
      </p:sp>
      <p:cxnSp>
        <p:nvCxnSpPr>
          <p:cNvPr id="889" name="Google Shape;889;p78"/>
          <p:cNvCxnSpPr/>
          <p:nvPr/>
        </p:nvCxnSpPr>
        <p:spPr>
          <a:xfrm flipH="1">
            <a:off x="6342768" y="3598158"/>
            <a:ext cx="1247400" cy="2385000"/>
          </a:xfrm>
          <a:prstGeom prst="straightConnector1">
            <a:avLst/>
          </a:prstGeom>
          <a:noFill/>
          <a:ln cap="flat" cmpd="sng" w="19050">
            <a:solidFill>
              <a:schemeClr val="lt1"/>
            </a:solidFill>
            <a:prstDash val="solid"/>
            <a:round/>
            <a:headEnd len="med" w="med" type="none"/>
            <a:tailEnd len="med" w="med" type="none"/>
          </a:ln>
        </p:spPr>
      </p:cxnSp>
      <p:sp>
        <p:nvSpPr>
          <p:cNvPr id="890" name="Google Shape;890;p78"/>
          <p:cNvSpPr/>
          <p:nvPr/>
        </p:nvSpPr>
        <p:spPr>
          <a:xfrm>
            <a:off x="5630035" y="5870665"/>
            <a:ext cx="723933" cy="160489"/>
          </a:xfrm>
          <a:custGeom>
            <a:rect b="b" l="l" r="r" t="t"/>
            <a:pathLst>
              <a:path extrusionOk="0" h="6902" w="31448">
                <a:moveTo>
                  <a:pt x="0" y="0"/>
                </a:moveTo>
                <a:cubicBezTo>
                  <a:pt x="1341" y="895"/>
                  <a:pt x="2257" y="2903"/>
                  <a:pt x="3870" y="2903"/>
                </a:cubicBezTo>
                <a:cubicBezTo>
                  <a:pt x="5967" y="2903"/>
                  <a:pt x="7579" y="484"/>
                  <a:pt x="9676" y="484"/>
                </a:cubicBezTo>
                <a:cubicBezTo>
                  <a:pt x="12757" y="484"/>
                  <a:pt x="13460" y="6026"/>
                  <a:pt x="16449" y="6774"/>
                </a:cubicBezTo>
                <a:cubicBezTo>
                  <a:pt x="18489" y="7284"/>
                  <a:pt x="19668" y="3387"/>
                  <a:pt x="21771" y="3387"/>
                </a:cubicBezTo>
                <a:cubicBezTo>
                  <a:pt x="25061" y="3387"/>
                  <a:pt x="31448" y="8612"/>
                  <a:pt x="31448" y="5322"/>
                </a:cubicBezTo>
              </a:path>
            </a:pathLst>
          </a:custGeom>
          <a:noFill/>
          <a:ln cap="flat" cmpd="sng" w="19050">
            <a:solidFill>
              <a:schemeClr val="lt1"/>
            </a:solidFill>
            <a:prstDash val="solid"/>
            <a:round/>
            <a:headEnd len="med" w="med" type="none"/>
            <a:tailEnd len="med" w="med" type="none"/>
          </a:ln>
        </p:spPr>
      </p:sp>
      <p:sp>
        <p:nvSpPr>
          <p:cNvPr id="891" name="Google Shape;891;p78"/>
          <p:cNvSpPr txBox="1"/>
          <p:nvPr/>
        </p:nvSpPr>
        <p:spPr>
          <a:xfrm>
            <a:off x="265000" y="612775"/>
            <a:ext cx="85539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700"/>
              <a:t>Ownership of Land by LLC</a:t>
            </a:r>
            <a:endParaRPr sz="2700"/>
          </a:p>
        </p:txBody>
      </p:sp>
      <p:sp>
        <p:nvSpPr>
          <p:cNvPr id="892" name="Google Shape;892;p78"/>
          <p:cNvSpPr txBox="1"/>
          <p:nvPr/>
        </p:nvSpPr>
        <p:spPr>
          <a:xfrm>
            <a:off x="1444800" y="2967925"/>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893" name="Google Shape;893;p78"/>
          <p:cNvSpPr txBox="1"/>
          <p:nvPr/>
        </p:nvSpPr>
        <p:spPr>
          <a:xfrm>
            <a:off x="2534050" y="295355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B</a:t>
            </a:r>
            <a:endParaRPr>
              <a:solidFill>
                <a:schemeClr val="lt1"/>
              </a:solidFill>
            </a:endParaRPr>
          </a:p>
        </p:txBody>
      </p:sp>
      <p:sp>
        <p:nvSpPr>
          <p:cNvPr id="894" name="Google Shape;894;p78"/>
          <p:cNvSpPr txBox="1"/>
          <p:nvPr/>
        </p:nvSpPr>
        <p:spPr>
          <a:xfrm>
            <a:off x="1213550" y="2744463"/>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A</a:t>
            </a:r>
            <a:endParaRPr>
              <a:solidFill>
                <a:schemeClr val="lt1"/>
              </a:solidFill>
            </a:endParaRPr>
          </a:p>
        </p:txBody>
      </p:sp>
      <p:sp>
        <p:nvSpPr>
          <p:cNvPr id="895" name="Google Shape;895;p78"/>
          <p:cNvSpPr txBox="1"/>
          <p:nvPr/>
        </p:nvSpPr>
        <p:spPr>
          <a:xfrm>
            <a:off x="5033675" y="227532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E</a:t>
            </a:r>
            <a:endParaRPr>
              <a:solidFill>
                <a:schemeClr val="lt1"/>
              </a:solidFill>
            </a:endParaRPr>
          </a:p>
        </p:txBody>
      </p:sp>
      <p:sp>
        <p:nvSpPr>
          <p:cNvPr id="896" name="Google Shape;896;p78"/>
          <p:cNvSpPr txBox="1"/>
          <p:nvPr/>
        </p:nvSpPr>
        <p:spPr>
          <a:xfrm>
            <a:off x="3590375" y="2186875"/>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C</a:t>
            </a:r>
            <a:endParaRPr>
              <a:solidFill>
                <a:schemeClr val="lt1"/>
              </a:solidFill>
            </a:endParaRPr>
          </a:p>
        </p:txBody>
      </p:sp>
      <p:sp>
        <p:nvSpPr>
          <p:cNvPr id="897" name="Google Shape;897;p78"/>
          <p:cNvSpPr txBox="1"/>
          <p:nvPr/>
        </p:nvSpPr>
        <p:spPr>
          <a:xfrm>
            <a:off x="5509325" y="36256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F</a:t>
            </a:r>
            <a:endParaRPr>
              <a:solidFill>
                <a:schemeClr val="lt1"/>
              </a:solidFill>
            </a:endParaRPr>
          </a:p>
        </p:txBody>
      </p:sp>
      <p:sp>
        <p:nvSpPr>
          <p:cNvPr id="898" name="Google Shape;898;p78"/>
          <p:cNvSpPr txBox="1"/>
          <p:nvPr/>
        </p:nvSpPr>
        <p:spPr>
          <a:xfrm>
            <a:off x="3685350" y="3911300"/>
            <a:ext cx="32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lt1"/>
                </a:solidFill>
              </a:rPr>
              <a:t>D</a:t>
            </a:r>
            <a:endParaRPr>
              <a:solidFill>
                <a:schemeClr val="lt1"/>
              </a:solidFill>
            </a:endParaRPr>
          </a:p>
        </p:txBody>
      </p:sp>
      <p:sp>
        <p:nvSpPr>
          <p:cNvPr id="899" name="Google Shape;899;p78"/>
          <p:cNvSpPr txBox="1"/>
          <p:nvPr/>
        </p:nvSpPr>
        <p:spPr>
          <a:xfrm>
            <a:off x="2609438" y="3316675"/>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900" name="Google Shape;900;p78"/>
          <p:cNvSpPr txBox="1"/>
          <p:nvPr/>
        </p:nvSpPr>
        <p:spPr>
          <a:xfrm>
            <a:off x="3825900" y="2713713"/>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901" name="Google Shape;901;p78"/>
          <p:cNvSpPr txBox="1"/>
          <p:nvPr/>
        </p:nvSpPr>
        <p:spPr>
          <a:xfrm>
            <a:off x="4054125" y="4379900"/>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902" name="Google Shape;902;p78"/>
          <p:cNvSpPr txBox="1"/>
          <p:nvPr/>
        </p:nvSpPr>
        <p:spPr>
          <a:xfrm>
            <a:off x="5585525" y="2814588"/>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903" name="Google Shape;903;p78"/>
          <p:cNvSpPr txBox="1"/>
          <p:nvPr/>
        </p:nvSpPr>
        <p:spPr>
          <a:xfrm>
            <a:off x="5742950" y="4261925"/>
            <a:ext cx="110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chemeClr val="lt1"/>
                </a:solidFill>
              </a:rPr>
              <a:t>Corleone Land Co, LLC</a:t>
            </a:r>
            <a:endParaRPr sz="900">
              <a:solidFill>
                <a:schemeClr val="lt1"/>
              </a:solidFill>
            </a:endParaRPr>
          </a:p>
        </p:txBody>
      </p:sp>
      <p:sp>
        <p:nvSpPr>
          <p:cNvPr id="904" name="Google Shape;904;p78"/>
          <p:cNvSpPr txBox="1"/>
          <p:nvPr/>
        </p:nvSpPr>
        <p:spPr>
          <a:xfrm>
            <a:off x="762775" y="4768525"/>
            <a:ext cx="2523000" cy="170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highlight>
                  <a:schemeClr val="lt1"/>
                </a:highlight>
              </a:rPr>
              <a:t>Key Features:</a:t>
            </a:r>
            <a:endParaRPr sz="1100">
              <a:highlight>
                <a:schemeClr val="lt1"/>
              </a:highlight>
            </a:endParaRPr>
          </a:p>
          <a:p>
            <a:pPr indent="-298450" lvl="0" marL="457200" rtl="0" algn="l">
              <a:spcBef>
                <a:spcPts val="0"/>
              </a:spcBef>
              <a:spcAft>
                <a:spcPts val="0"/>
              </a:spcAft>
              <a:buSzPts val="1100"/>
              <a:buChar char="-"/>
            </a:pPr>
            <a:r>
              <a:rPr lang="en-US" sz="1100">
                <a:highlight>
                  <a:schemeClr val="lt1"/>
                </a:highlight>
              </a:rPr>
              <a:t>Michael is Manager</a:t>
            </a:r>
            <a:endParaRPr sz="1100">
              <a:highlight>
                <a:schemeClr val="lt1"/>
              </a:highlight>
            </a:endParaRPr>
          </a:p>
          <a:p>
            <a:pPr indent="-298450" lvl="0" marL="457200" rtl="0" algn="l">
              <a:spcBef>
                <a:spcPts val="0"/>
              </a:spcBef>
              <a:spcAft>
                <a:spcPts val="0"/>
              </a:spcAft>
              <a:buSzPts val="1100"/>
              <a:buChar char="-"/>
            </a:pPr>
            <a:r>
              <a:rPr lang="en-US" sz="1100">
                <a:highlight>
                  <a:schemeClr val="lt1"/>
                </a:highlight>
              </a:rPr>
              <a:t>Distributions of income to other members</a:t>
            </a:r>
            <a:endParaRPr sz="1100">
              <a:highlight>
                <a:schemeClr val="lt1"/>
              </a:highlight>
            </a:endParaRPr>
          </a:p>
          <a:p>
            <a:pPr indent="-298450" lvl="0" marL="457200" rtl="0" algn="l">
              <a:spcBef>
                <a:spcPts val="0"/>
              </a:spcBef>
              <a:spcAft>
                <a:spcPts val="0"/>
              </a:spcAft>
              <a:buSzPts val="1100"/>
              <a:buChar char="-"/>
            </a:pPr>
            <a:r>
              <a:rPr lang="en-US" sz="1100">
                <a:highlight>
                  <a:schemeClr val="lt1"/>
                </a:highlight>
              </a:rPr>
              <a:t>Only lineal descendants of Vito and Carmela may become members</a:t>
            </a:r>
            <a:endParaRPr sz="1100">
              <a:highlight>
                <a:schemeClr val="lt1"/>
              </a:highlight>
            </a:endParaRPr>
          </a:p>
          <a:p>
            <a:pPr indent="-298450" lvl="0" marL="457200" rtl="0" algn="l">
              <a:spcBef>
                <a:spcPts val="0"/>
              </a:spcBef>
              <a:spcAft>
                <a:spcPts val="0"/>
              </a:spcAft>
              <a:buSzPts val="1100"/>
              <a:buChar char="-"/>
            </a:pPr>
            <a:r>
              <a:rPr lang="en-US" sz="1100">
                <a:highlight>
                  <a:schemeClr val="lt1"/>
                </a:highlight>
              </a:rPr>
              <a:t>Buy sell provision established appraisal and payment terms</a:t>
            </a:r>
            <a:endParaRPr sz="1100">
              <a:highlight>
                <a:schemeClr val="lt1"/>
              </a:highlight>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79"/>
          <p:cNvSpPr txBox="1"/>
          <p:nvPr>
            <p:ph type="title"/>
          </p:nvPr>
        </p:nvSpPr>
        <p:spPr>
          <a:xfrm>
            <a:off x="457200" y="6650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Transfer of LLC Interests</a:t>
            </a:r>
            <a:endParaRPr/>
          </a:p>
        </p:txBody>
      </p:sp>
      <p:sp>
        <p:nvSpPr>
          <p:cNvPr id="911" name="Google Shape;911;p79"/>
          <p:cNvSpPr txBox="1"/>
          <p:nvPr>
            <p:ph idx="1" type="body"/>
          </p:nvPr>
        </p:nvSpPr>
        <p:spPr>
          <a:xfrm>
            <a:off x="457200" y="1774250"/>
            <a:ext cx="8229600" cy="45114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700"/>
              <a:buChar char="•"/>
            </a:pPr>
            <a:r>
              <a:rPr lang="en-US" sz="2700"/>
              <a:t>Gift of Interest (measured in “units”)</a:t>
            </a:r>
            <a:endParaRPr/>
          </a:p>
          <a:p>
            <a:pPr indent="-285750" lvl="1" marL="742950" rtl="0" algn="l">
              <a:lnSpc>
                <a:spcPct val="80000"/>
              </a:lnSpc>
              <a:spcBef>
                <a:spcPts val="480"/>
              </a:spcBef>
              <a:spcAft>
                <a:spcPts val="0"/>
              </a:spcAft>
              <a:buClr>
                <a:schemeClr val="dk1"/>
              </a:buClr>
              <a:buSzPts val="2400"/>
              <a:buChar char="–"/>
            </a:pPr>
            <a:r>
              <a:rPr lang="en-US" sz="2400"/>
              <a:t>Calculate value of company</a:t>
            </a:r>
            <a:endParaRPr/>
          </a:p>
          <a:p>
            <a:pPr indent="-285750" lvl="1" marL="742950" rtl="0" algn="l">
              <a:lnSpc>
                <a:spcPct val="80000"/>
              </a:lnSpc>
              <a:spcBef>
                <a:spcPts val="480"/>
              </a:spcBef>
              <a:spcAft>
                <a:spcPts val="0"/>
              </a:spcAft>
              <a:buClr>
                <a:schemeClr val="dk1"/>
              </a:buClr>
              <a:buSzPts val="2400"/>
              <a:buChar char="–"/>
            </a:pPr>
            <a:r>
              <a:rPr lang="en-US" sz="2400"/>
              <a:t>Divide value by number of units to determine price per unit</a:t>
            </a:r>
            <a:endParaRPr/>
          </a:p>
          <a:p>
            <a:pPr indent="-285750" lvl="1" marL="742950" rtl="0" algn="l">
              <a:lnSpc>
                <a:spcPct val="80000"/>
              </a:lnSpc>
              <a:spcBef>
                <a:spcPts val="480"/>
              </a:spcBef>
              <a:spcAft>
                <a:spcPts val="0"/>
              </a:spcAft>
              <a:buClr>
                <a:schemeClr val="dk1"/>
              </a:buClr>
              <a:buSzPts val="2400"/>
              <a:buChar char="–"/>
            </a:pPr>
            <a:r>
              <a:rPr lang="en-US" sz="2400"/>
              <a:t>Transfer total units &lt; $1</a:t>
            </a:r>
            <a:r>
              <a:rPr lang="en-US"/>
              <a:t>6</a:t>
            </a:r>
            <a:r>
              <a:rPr lang="en-US" sz="2400"/>
              <a:t>,000 annual gift tax exclusion</a:t>
            </a:r>
            <a:endParaRPr/>
          </a:p>
          <a:p>
            <a:pPr indent="-342900" lvl="0" marL="342900" rtl="0" algn="l">
              <a:lnSpc>
                <a:spcPct val="80000"/>
              </a:lnSpc>
              <a:spcBef>
                <a:spcPts val="540"/>
              </a:spcBef>
              <a:spcAft>
                <a:spcPts val="0"/>
              </a:spcAft>
              <a:buClr>
                <a:schemeClr val="dk1"/>
              </a:buClr>
              <a:buSzPts val="2700"/>
              <a:buChar char="•"/>
            </a:pPr>
            <a:r>
              <a:rPr lang="en-US" sz="2700"/>
              <a:t>Sale</a:t>
            </a:r>
            <a:endParaRPr/>
          </a:p>
          <a:p>
            <a:pPr indent="-285750" lvl="1" marL="742950" rtl="0" algn="l">
              <a:lnSpc>
                <a:spcPct val="80000"/>
              </a:lnSpc>
              <a:spcBef>
                <a:spcPts val="480"/>
              </a:spcBef>
              <a:spcAft>
                <a:spcPts val="0"/>
              </a:spcAft>
              <a:buClr>
                <a:schemeClr val="dk1"/>
              </a:buClr>
              <a:buSzPts val="2400"/>
              <a:buChar char="–"/>
            </a:pPr>
            <a:r>
              <a:rPr lang="en-US" sz="2400"/>
              <a:t>Purchase from Other Members or Trust</a:t>
            </a:r>
            <a:endParaRPr/>
          </a:p>
          <a:p>
            <a:pPr indent="-228600" lvl="2" marL="1143000" rtl="0" algn="l">
              <a:lnSpc>
                <a:spcPct val="80000"/>
              </a:lnSpc>
              <a:spcBef>
                <a:spcPts val="400"/>
              </a:spcBef>
              <a:spcAft>
                <a:spcPts val="0"/>
              </a:spcAft>
              <a:buClr>
                <a:schemeClr val="dk1"/>
              </a:buClr>
              <a:buSzPts val="2000"/>
              <a:buChar char="•"/>
            </a:pPr>
            <a:r>
              <a:rPr lang="en-US" sz="2000"/>
              <a:t>Purchase with insurance proceeds under Buy-Sell Agreement (Designate beneficiary and agreement between all participants + spouses)</a:t>
            </a:r>
            <a:endParaRPr/>
          </a:p>
          <a:p>
            <a:pPr indent="-285750" lvl="1" marL="742950" rtl="0" algn="l">
              <a:lnSpc>
                <a:spcPct val="80000"/>
              </a:lnSpc>
              <a:spcBef>
                <a:spcPts val="480"/>
              </a:spcBef>
              <a:spcAft>
                <a:spcPts val="0"/>
              </a:spcAft>
              <a:buClr>
                <a:schemeClr val="dk1"/>
              </a:buClr>
              <a:buSzPts val="2400"/>
              <a:buChar char="–"/>
            </a:pPr>
            <a:r>
              <a:rPr lang="en-US" sz="2400"/>
              <a:t>Spread capital gain over term note</a:t>
            </a:r>
            <a:endParaRPr/>
          </a:p>
          <a:p>
            <a:pPr indent="-285750" lvl="1" marL="742950" rtl="0" algn="l">
              <a:lnSpc>
                <a:spcPct val="80000"/>
              </a:lnSpc>
              <a:spcBef>
                <a:spcPts val="480"/>
              </a:spcBef>
              <a:spcAft>
                <a:spcPts val="0"/>
              </a:spcAft>
              <a:buClr>
                <a:schemeClr val="dk1"/>
              </a:buClr>
              <a:buSzPts val="2400"/>
              <a:buChar char="–"/>
            </a:pPr>
            <a:r>
              <a:rPr lang="en-US" sz="2400"/>
              <a:t>Discounting of interest value</a:t>
            </a:r>
            <a:endParaRPr/>
          </a:p>
          <a:p>
            <a:pPr indent="-285750" lvl="1" marL="742950" rtl="0" algn="l">
              <a:lnSpc>
                <a:spcPct val="80000"/>
              </a:lnSpc>
              <a:spcBef>
                <a:spcPts val="480"/>
              </a:spcBef>
              <a:spcAft>
                <a:spcPts val="0"/>
              </a:spcAft>
              <a:buClr>
                <a:schemeClr val="dk1"/>
              </a:buClr>
              <a:buSzPts val="2400"/>
              <a:buChar char="–"/>
            </a:pPr>
            <a:r>
              <a:rPr lang="en-US" sz="2400"/>
              <a:t>Some relief from Self Employment taxes</a:t>
            </a:r>
            <a:endParaRPr/>
          </a:p>
        </p:txBody>
      </p:sp>
      <p:pic>
        <p:nvPicPr>
          <p:cNvPr id="912" name="Google Shape;912;p79"/>
          <p:cNvPicPr preferRelativeResize="0"/>
          <p:nvPr/>
        </p:nvPicPr>
        <p:blipFill rotWithShape="1">
          <a:blip r:embed="rId3">
            <a:alphaModFix/>
          </a:blip>
          <a:srcRect b="0" l="0" r="0" t="0"/>
          <a:stretch/>
        </p:blipFill>
        <p:spPr>
          <a:xfrm>
            <a:off x="7294880" y="6517014"/>
            <a:ext cx="1676399" cy="259873"/>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80"/>
          <p:cNvSpPr txBox="1"/>
          <p:nvPr>
            <p:ph type="title"/>
          </p:nvPr>
        </p:nvSpPr>
        <p:spPr>
          <a:xfrm>
            <a:off x="457200" y="7263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LLC Interest Transfer Example</a:t>
            </a:r>
            <a:endParaRPr/>
          </a:p>
        </p:txBody>
      </p:sp>
      <p:sp>
        <p:nvSpPr>
          <p:cNvPr id="919" name="Google Shape;919;p80"/>
          <p:cNvSpPr txBox="1"/>
          <p:nvPr>
            <p:ph idx="1" type="body"/>
          </p:nvPr>
        </p:nvSpPr>
        <p:spPr>
          <a:xfrm>
            <a:off x="457200" y="1794675"/>
            <a:ext cx="8229600" cy="4593300"/>
          </a:xfrm>
          <a:prstGeom prst="rect">
            <a:avLst/>
          </a:prstGeom>
        </p:spPr>
        <p:txBody>
          <a:bodyPr anchorCtr="0" anchor="t" bIns="45700" lIns="91425" spcFirstLastPara="1" rIns="91425" wrap="square" tIns="45700">
            <a:normAutofit fontScale="70000" lnSpcReduction="20000"/>
          </a:bodyPr>
          <a:lstStyle/>
          <a:p>
            <a:pPr indent="-308610" lvl="0" marL="457200" rtl="0" algn="l">
              <a:lnSpc>
                <a:spcPct val="115000"/>
              </a:lnSpc>
              <a:spcBef>
                <a:spcPts val="360"/>
              </a:spcBef>
              <a:spcAft>
                <a:spcPts val="0"/>
              </a:spcAft>
              <a:buSzPct val="75000"/>
              <a:buChar char="•"/>
            </a:pPr>
            <a:r>
              <a:rPr lang="en-US"/>
              <a:t>LLC asset (land) worth $500,000 FMV</a:t>
            </a:r>
            <a:endParaRPr/>
          </a:p>
          <a:p>
            <a:pPr indent="-308610" lvl="1" marL="914400" rtl="0" algn="l">
              <a:lnSpc>
                <a:spcPct val="115000"/>
              </a:lnSpc>
              <a:spcBef>
                <a:spcPts val="0"/>
              </a:spcBef>
              <a:spcAft>
                <a:spcPts val="0"/>
              </a:spcAft>
              <a:buSzPct val="75000"/>
              <a:buChar char="–"/>
            </a:pPr>
            <a:r>
              <a:rPr lang="en-US"/>
              <a:t>tip: if farmland as collateral, get lenders most recent appraisal</a:t>
            </a:r>
            <a:endParaRPr/>
          </a:p>
          <a:p>
            <a:pPr indent="-308610" lvl="1" marL="914400" rtl="0" algn="l">
              <a:lnSpc>
                <a:spcPct val="115000"/>
              </a:lnSpc>
              <a:spcBef>
                <a:spcPts val="0"/>
              </a:spcBef>
              <a:spcAft>
                <a:spcPts val="0"/>
              </a:spcAft>
              <a:buSzPct val="75000"/>
              <a:buChar char="–"/>
            </a:pPr>
            <a:r>
              <a:rPr lang="en-US"/>
              <a:t>tax appraisal (highest, not PUV) may be sufficient</a:t>
            </a:r>
            <a:endParaRPr/>
          </a:p>
          <a:p>
            <a:pPr indent="-308610" lvl="0" marL="457200" rtl="0" algn="l">
              <a:lnSpc>
                <a:spcPct val="115000"/>
              </a:lnSpc>
              <a:spcBef>
                <a:spcPts val="0"/>
              </a:spcBef>
              <a:spcAft>
                <a:spcPts val="0"/>
              </a:spcAft>
              <a:buSzPct val="75000"/>
              <a:buChar char="•"/>
            </a:pPr>
            <a:r>
              <a:rPr lang="en-US"/>
              <a:t>LLC consists of 5000 units (an arbitrary number written into operating agreement)</a:t>
            </a:r>
            <a:endParaRPr/>
          </a:p>
          <a:p>
            <a:pPr indent="-308610" lvl="0" marL="457200" rtl="0" algn="l">
              <a:lnSpc>
                <a:spcPct val="115000"/>
              </a:lnSpc>
              <a:spcBef>
                <a:spcPts val="0"/>
              </a:spcBef>
              <a:spcAft>
                <a:spcPts val="0"/>
              </a:spcAft>
              <a:buSzPct val="75000"/>
              <a:buChar char="•"/>
            </a:pPr>
            <a:r>
              <a:rPr lang="en-US"/>
              <a:t>Each unit is worth $1000 (500,000/5000)</a:t>
            </a:r>
            <a:endParaRPr/>
          </a:p>
          <a:p>
            <a:pPr indent="-308610" lvl="0" marL="457200" rtl="0" algn="l">
              <a:lnSpc>
                <a:spcPct val="115000"/>
              </a:lnSpc>
              <a:spcBef>
                <a:spcPts val="0"/>
              </a:spcBef>
              <a:spcAft>
                <a:spcPts val="0"/>
              </a:spcAft>
              <a:buSzPct val="75000"/>
              <a:buChar char="•"/>
            </a:pPr>
            <a:r>
              <a:rPr lang="en-US"/>
              <a:t>One member can transfer ≤ 16 units without exceeding the annual federal gift exclusion </a:t>
            </a:r>
            <a:endParaRPr/>
          </a:p>
          <a:p>
            <a:pPr indent="-308610" lvl="1" marL="914400" rtl="0" algn="l">
              <a:lnSpc>
                <a:spcPct val="115000"/>
              </a:lnSpc>
              <a:spcBef>
                <a:spcPts val="0"/>
              </a:spcBef>
              <a:spcAft>
                <a:spcPts val="0"/>
              </a:spcAft>
              <a:buSzPct val="75000"/>
              <a:buChar char="–"/>
            </a:pPr>
            <a:r>
              <a:rPr lang="en-US"/>
              <a:t>a member can use their spouse’s exclusion (even if non-member) to double the gift</a:t>
            </a:r>
            <a:endParaRPr/>
          </a:p>
          <a:p>
            <a:pPr indent="-308610" lvl="0" marL="457200" rtl="0" algn="l">
              <a:lnSpc>
                <a:spcPct val="115000"/>
              </a:lnSpc>
              <a:spcBef>
                <a:spcPts val="0"/>
              </a:spcBef>
              <a:spcAft>
                <a:spcPts val="0"/>
              </a:spcAft>
              <a:buSzPct val="75000"/>
              <a:buChar char="•"/>
            </a:pPr>
            <a:r>
              <a:rPr lang="en-US"/>
              <a:t>tip: time gifts at end of the year to use same documented valuation for two gifts in different tax years</a:t>
            </a:r>
            <a:endParaRPr/>
          </a:p>
          <a:p>
            <a:pPr indent="-308610" lvl="1" marL="914400" rtl="0" algn="l">
              <a:lnSpc>
                <a:spcPct val="115000"/>
              </a:lnSpc>
              <a:spcBef>
                <a:spcPts val="0"/>
              </a:spcBef>
              <a:spcAft>
                <a:spcPts val="0"/>
              </a:spcAft>
              <a:buSzPct val="75000"/>
              <a:buChar char="–"/>
            </a:pPr>
            <a:r>
              <a:rPr lang="en-US"/>
              <a:t>16 (or 32) units transferred on Dec 31</a:t>
            </a:r>
            <a:endParaRPr/>
          </a:p>
          <a:p>
            <a:pPr indent="-308610" lvl="1" marL="914400" rtl="0" algn="l">
              <a:lnSpc>
                <a:spcPct val="115000"/>
              </a:lnSpc>
              <a:spcBef>
                <a:spcPts val="0"/>
              </a:spcBef>
              <a:spcAft>
                <a:spcPts val="0"/>
              </a:spcAft>
              <a:buSzPct val="75000"/>
              <a:buChar char="–"/>
            </a:pPr>
            <a:r>
              <a:rPr lang="en-US"/>
              <a:t>16 (or 32) units transferred on January 1</a:t>
            </a:r>
            <a:endParaRPr/>
          </a:p>
          <a:p>
            <a:pPr indent="-308610" lvl="0" marL="457200" rtl="0" algn="l">
              <a:lnSpc>
                <a:spcPct val="115000"/>
              </a:lnSpc>
              <a:spcBef>
                <a:spcPts val="0"/>
              </a:spcBef>
              <a:spcAft>
                <a:spcPts val="0"/>
              </a:spcAft>
              <a:buSzPct val="75000"/>
              <a:buChar char="•"/>
            </a:pPr>
            <a:r>
              <a:rPr lang="en-US"/>
              <a:t>Documents: gift declaration, unit certificates (keep in LLC file, no notification to state)</a:t>
            </a:r>
            <a:endParaRPr/>
          </a:p>
          <a:p>
            <a:pPr indent="0" lvl="0" marL="0" rtl="0" algn="l">
              <a:spcBef>
                <a:spcPts val="36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81"/>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926" name="Google Shape;926;p81"/>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927" name="Google Shape;927;p81"/>
          <p:cNvPicPr preferRelativeResize="0"/>
          <p:nvPr/>
        </p:nvPicPr>
        <p:blipFill>
          <a:blip r:embed="rId3">
            <a:alphaModFix/>
          </a:blip>
          <a:stretch>
            <a:fillRect/>
          </a:stretch>
        </p:blipFill>
        <p:spPr>
          <a:xfrm>
            <a:off x="579250" y="734850"/>
            <a:ext cx="7944125" cy="5792050"/>
          </a:xfrm>
          <a:prstGeom prst="rect">
            <a:avLst/>
          </a:prstGeom>
          <a:noFill/>
          <a:ln>
            <a:noFill/>
          </a:ln>
        </p:spPr>
      </p:pic>
      <p:sp>
        <p:nvSpPr>
          <p:cNvPr id="928" name="Google Shape;928;p81"/>
          <p:cNvSpPr/>
          <p:nvPr/>
        </p:nvSpPr>
        <p:spPr>
          <a:xfrm rot="5400000">
            <a:off x="2352800" y="4451150"/>
            <a:ext cx="744300" cy="1337700"/>
          </a:xfrm>
          <a:prstGeom prst="bentUpArrow">
            <a:avLst>
              <a:gd fmla="val 25000" name="adj1"/>
              <a:gd fmla="val 25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81"/>
          <p:cNvSpPr txBox="1"/>
          <p:nvPr/>
        </p:nvSpPr>
        <p:spPr>
          <a:xfrm>
            <a:off x="1513800" y="3862513"/>
            <a:ext cx="802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a:t>LLC</a:t>
            </a:r>
            <a:endParaRPr/>
          </a:p>
        </p:txBody>
      </p:sp>
      <p:sp>
        <p:nvSpPr>
          <p:cNvPr id="930" name="Google Shape;930;p81"/>
          <p:cNvSpPr txBox="1"/>
          <p:nvPr/>
        </p:nvSpPr>
        <p:spPr>
          <a:xfrm>
            <a:off x="1182900" y="5308975"/>
            <a:ext cx="1464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annual $16,000 gifts (?)</a:t>
            </a:r>
            <a:endParaRPr/>
          </a:p>
        </p:txBody>
      </p:sp>
      <p:sp>
        <p:nvSpPr>
          <p:cNvPr id="931" name="Google Shape;931;p81"/>
          <p:cNvSpPr/>
          <p:nvPr/>
        </p:nvSpPr>
        <p:spPr>
          <a:xfrm>
            <a:off x="3393800" y="3664075"/>
            <a:ext cx="788600" cy="5466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t>Farm tract</a:t>
            </a:r>
            <a:endParaRPr/>
          </a:p>
        </p:txBody>
      </p:sp>
      <p:sp>
        <p:nvSpPr>
          <p:cNvPr id="932" name="Google Shape;932;p81"/>
          <p:cNvSpPr/>
          <p:nvPr/>
        </p:nvSpPr>
        <p:spPr>
          <a:xfrm>
            <a:off x="5745400" y="3985250"/>
            <a:ext cx="802800" cy="615600"/>
          </a:xfrm>
          <a:prstGeom prst="flowChartPunchedCar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t>Forest tract</a:t>
            </a:r>
            <a:endParaRPr/>
          </a:p>
        </p:txBody>
      </p:sp>
      <p:sp>
        <p:nvSpPr>
          <p:cNvPr id="933" name="Google Shape;933;p81"/>
          <p:cNvSpPr/>
          <p:nvPr/>
        </p:nvSpPr>
        <p:spPr>
          <a:xfrm>
            <a:off x="4097850" y="4331825"/>
            <a:ext cx="1084200" cy="267600"/>
          </a:xfrm>
          <a:prstGeom prst="snipRoundRect">
            <a:avLst>
              <a:gd fmla="val 16667" name="adj1"/>
              <a:gd fmla="val 1666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t>Farm tract</a:t>
            </a:r>
            <a:endParaRPr/>
          </a:p>
        </p:txBody>
      </p:sp>
      <p:sp>
        <p:nvSpPr>
          <p:cNvPr id="934" name="Google Shape;934;p81"/>
          <p:cNvSpPr/>
          <p:nvPr/>
        </p:nvSpPr>
        <p:spPr>
          <a:xfrm flipH="1" rot="7937748">
            <a:off x="2309708" y="3001405"/>
            <a:ext cx="993672" cy="46293"/>
          </a:xfrm>
          <a:prstGeom prst="rightArrow">
            <a:avLst>
              <a:gd fmla="val 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81"/>
          <p:cNvSpPr txBox="1"/>
          <p:nvPr/>
        </p:nvSpPr>
        <p:spPr>
          <a:xfrm>
            <a:off x="1394100" y="3022600"/>
            <a:ext cx="1042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200"/>
              <a:t>senior share of LLC</a:t>
            </a:r>
            <a:endParaRPr sz="1200"/>
          </a:p>
        </p:txBody>
      </p:sp>
      <p:sp>
        <p:nvSpPr>
          <p:cNvPr id="936" name="Google Shape;936;p81"/>
          <p:cNvSpPr txBox="1"/>
          <p:nvPr/>
        </p:nvSpPr>
        <p:spPr>
          <a:xfrm>
            <a:off x="1394100" y="4210675"/>
            <a:ext cx="1042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200"/>
              <a:t>junior  share</a:t>
            </a:r>
            <a:endParaRPr sz="1200"/>
          </a:p>
        </p:txBody>
      </p:sp>
      <p:cxnSp>
        <p:nvCxnSpPr>
          <p:cNvPr id="937" name="Google Shape;937;p81"/>
          <p:cNvCxnSpPr>
            <a:stCxn id="933" idx="2"/>
          </p:cNvCxnSpPr>
          <p:nvPr/>
        </p:nvCxnSpPr>
        <p:spPr>
          <a:xfrm flipH="1">
            <a:off x="3914850" y="4465625"/>
            <a:ext cx="183000" cy="435000"/>
          </a:xfrm>
          <a:prstGeom prst="straightConnector1">
            <a:avLst/>
          </a:prstGeom>
          <a:noFill/>
          <a:ln cap="flat" cmpd="sng" w="9525">
            <a:solidFill>
              <a:schemeClr val="dk2"/>
            </a:solidFill>
            <a:prstDash val="solid"/>
            <a:round/>
            <a:headEnd len="med" w="med" type="none"/>
            <a:tailEnd len="med" w="med" type="triangle"/>
          </a:ln>
        </p:spPr>
      </p:cxnSp>
      <p:cxnSp>
        <p:nvCxnSpPr>
          <p:cNvPr id="938" name="Google Shape;938;p81"/>
          <p:cNvCxnSpPr>
            <a:stCxn id="931" idx="2"/>
          </p:cNvCxnSpPr>
          <p:nvPr/>
        </p:nvCxnSpPr>
        <p:spPr>
          <a:xfrm flipH="1">
            <a:off x="3753000" y="4210675"/>
            <a:ext cx="35100" cy="661800"/>
          </a:xfrm>
          <a:prstGeom prst="straightConnector1">
            <a:avLst/>
          </a:prstGeom>
          <a:noFill/>
          <a:ln cap="flat" cmpd="sng" w="9525">
            <a:solidFill>
              <a:schemeClr val="dk2"/>
            </a:solidFill>
            <a:prstDash val="solid"/>
            <a:round/>
            <a:headEnd len="med" w="med" type="none"/>
            <a:tailEnd len="med" w="med" type="triangle"/>
          </a:ln>
        </p:spPr>
      </p:cxnSp>
      <p:sp>
        <p:nvSpPr>
          <p:cNvPr id="939" name="Google Shape;939;p81"/>
          <p:cNvSpPr/>
          <p:nvPr/>
        </p:nvSpPr>
        <p:spPr>
          <a:xfrm>
            <a:off x="4982500" y="3590900"/>
            <a:ext cx="943500" cy="267600"/>
          </a:xfrm>
          <a:prstGeom prst="snipRoundRect">
            <a:avLst>
              <a:gd fmla="val 16667" name="adj1"/>
              <a:gd fmla="val 1666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t>House</a:t>
            </a:r>
            <a:endParaRPr/>
          </a:p>
        </p:txBody>
      </p:sp>
      <p:cxnSp>
        <p:nvCxnSpPr>
          <p:cNvPr id="940" name="Google Shape;940;p81"/>
          <p:cNvCxnSpPr>
            <a:stCxn id="939" idx="1"/>
          </p:cNvCxnSpPr>
          <p:nvPr/>
        </p:nvCxnSpPr>
        <p:spPr>
          <a:xfrm flipH="1">
            <a:off x="5182150" y="3858500"/>
            <a:ext cx="272100" cy="1197000"/>
          </a:xfrm>
          <a:prstGeom prst="straightConnector1">
            <a:avLst/>
          </a:prstGeom>
          <a:noFill/>
          <a:ln cap="flat" cmpd="sng" w="9525">
            <a:solidFill>
              <a:schemeClr val="dk2"/>
            </a:solidFill>
            <a:prstDash val="solid"/>
            <a:round/>
            <a:headEnd len="med" w="med" type="none"/>
            <a:tailEnd len="med" w="med" type="triangle"/>
          </a:ln>
        </p:spPr>
      </p:cxnSp>
      <p:cxnSp>
        <p:nvCxnSpPr>
          <p:cNvPr id="941" name="Google Shape;941;p81"/>
          <p:cNvCxnSpPr>
            <a:stCxn id="932" idx="2"/>
          </p:cNvCxnSpPr>
          <p:nvPr/>
        </p:nvCxnSpPr>
        <p:spPr>
          <a:xfrm>
            <a:off x="6146800" y="4600850"/>
            <a:ext cx="7200" cy="454800"/>
          </a:xfrm>
          <a:prstGeom prst="straightConnector1">
            <a:avLst/>
          </a:prstGeom>
          <a:noFill/>
          <a:ln cap="flat" cmpd="sng" w="9525">
            <a:solidFill>
              <a:schemeClr val="dk2"/>
            </a:solidFill>
            <a:prstDash val="solid"/>
            <a:round/>
            <a:headEnd len="med" w="med" type="none"/>
            <a:tailEnd len="med" w="med" type="triangle"/>
          </a:ln>
        </p:spPr>
      </p:cxnSp>
      <p:sp>
        <p:nvSpPr>
          <p:cNvPr id="942" name="Google Shape;942;p81"/>
          <p:cNvSpPr txBox="1"/>
          <p:nvPr/>
        </p:nvSpPr>
        <p:spPr>
          <a:xfrm>
            <a:off x="7213350" y="4337300"/>
            <a:ext cx="10422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each tract has option agreement in favor of other heirs (?)</a:t>
            </a:r>
            <a:endParaRPr/>
          </a:p>
        </p:txBody>
      </p:sp>
      <p:sp>
        <p:nvSpPr>
          <p:cNvPr id="943" name="Google Shape;943;p81"/>
          <p:cNvSpPr txBox="1"/>
          <p:nvPr/>
        </p:nvSpPr>
        <p:spPr>
          <a:xfrm>
            <a:off x="2949750" y="1447375"/>
            <a:ext cx="1148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first to die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type="title"/>
          </p:nvPr>
        </p:nvSpPr>
        <p:spPr>
          <a:xfrm>
            <a:off x="457200" y="7100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“Property”</a:t>
            </a:r>
            <a:endParaRPr/>
          </a:p>
        </p:txBody>
      </p:sp>
      <p:sp>
        <p:nvSpPr>
          <p:cNvPr id="134" name="Google Shape;134;p19"/>
          <p:cNvSpPr txBox="1"/>
          <p:nvPr>
            <p:ph idx="1" type="body"/>
          </p:nvPr>
        </p:nvSpPr>
        <p:spPr>
          <a:xfrm>
            <a:off x="457200" y="1778375"/>
            <a:ext cx="8229600" cy="4347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Black’s Law Dictionary defines “Property” as “[t]hat which is peculiar or proper to any person, that which belongs to one… In the strict legal sense, [property is] an </a:t>
            </a:r>
            <a:r>
              <a:rPr b="1" lang="en-US"/>
              <a:t>aggregate of rights</a:t>
            </a:r>
            <a:r>
              <a:rPr lang="en-US"/>
              <a:t> which are guaranteed and protected by the government.”  </a:t>
            </a:r>
            <a:endParaRPr/>
          </a:p>
          <a:p>
            <a:pPr indent="-323850" lvl="1" marL="742950" rtl="0" algn="l">
              <a:spcBef>
                <a:spcPts val="0"/>
              </a:spcBef>
              <a:spcAft>
                <a:spcPts val="0"/>
              </a:spcAft>
              <a:buClr>
                <a:schemeClr val="dk1"/>
              </a:buClr>
              <a:buSzPts val="2400"/>
              <a:buChar char="–"/>
            </a:pPr>
            <a:r>
              <a:rPr lang="en-US"/>
              <a:t>In other words, guaranteed to belong to a person by the law.</a:t>
            </a:r>
            <a:endParaRPr/>
          </a:p>
          <a:p>
            <a:pPr indent="-342900" lvl="0" marL="342900" rtl="0" algn="l">
              <a:spcBef>
                <a:spcPts val="480"/>
              </a:spcBef>
              <a:spcAft>
                <a:spcPts val="0"/>
              </a:spcAft>
              <a:buClr>
                <a:schemeClr val="dk1"/>
              </a:buClr>
              <a:buSzPts val="2400"/>
              <a:buChar char="•"/>
            </a:pPr>
            <a:r>
              <a:rPr lang="en-US"/>
              <a:t>Personal Property:  </a:t>
            </a:r>
            <a:r>
              <a:rPr b="1" lang="en-US"/>
              <a:t>Things</a:t>
            </a:r>
            <a:r>
              <a:rPr lang="en-US"/>
              <a:t> that are moveable</a:t>
            </a:r>
            <a:endParaRPr/>
          </a:p>
          <a:p>
            <a:pPr indent="-342900" lvl="0" marL="342900" rtl="0" algn="l">
              <a:spcBef>
                <a:spcPts val="480"/>
              </a:spcBef>
              <a:spcAft>
                <a:spcPts val="0"/>
              </a:spcAft>
              <a:buClr>
                <a:schemeClr val="dk1"/>
              </a:buClr>
              <a:buSzPts val="2400"/>
              <a:buChar char="•"/>
            </a:pPr>
            <a:r>
              <a:rPr lang="en-US"/>
              <a:t>Real Property:  </a:t>
            </a:r>
            <a:r>
              <a:rPr b="1" lang="en-US"/>
              <a:t>Land</a:t>
            </a:r>
            <a:endParaRPr/>
          </a:p>
          <a:p>
            <a:pPr indent="-285750" lvl="1" marL="742950" rtl="0" algn="l">
              <a:spcBef>
                <a:spcPts val="480"/>
              </a:spcBef>
              <a:spcAft>
                <a:spcPts val="0"/>
              </a:spcAft>
              <a:buClr>
                <a:schemeClr val="dk1"/>
              </a:buClr>
              <a:buSzPts val="2400"/>
              <a:buChar char="–"/>
            </a:pPr>
            <a:r>
              <a:rPr lang="en-US"/>
              <a:t>And things affixed to land (structures and trees)</a:t>
            </a:r>
            <a:br>
              <a:rPr lang="en-US"/>
            </a:b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82"/>
          <p:cNvSpPr txBox="1"/>
          <p:nvPr>
            <p:ph type="title"/>
          </p:nvPr>
        </p:nvSpPr>
        <p:spPr>
          <a:xfrm>
            <a:off x="457200" y="716138"/>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949" name="Google Shape;949;p82"/>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Assistant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950" name="Google Shape;950;p82"/>
          <p:cNvPicPr preferRelativeResize="0"/>
          <p:nvPr/>
        </p:nvPicPr>
        <p:blipFill rotWithShape="1">
          <a:blip r:embed="rId4">
            <a:alphaModFix/>
          </a:blip>
          <a:srcRect b="0" l="0" r="0" t="0"/>
          <a:stretch/>
        </p:blipFill>
        <p:spPr>
          <a:xfrm>
            <a:off x="7294880" y="6517014"/>
            <a:ext cx="1676399" cy="259873"/>
          </a:xfrm>
          <a:prstGeom prst="rect">
            <a:avLst/>
          </a:prstGeom>
          <a:noFill/>
          <a:ln>
            <a:noFill/>
          </a:ln>
        </p:spPr>
      </p:pic>
      <p:pic>
        <p:nvPicPr>
          <p:cNvPr id="951" name="Google Shape;951;p82"/>
          <p:cNvPicPr preferRelativeResize="0"/>
          <p:nvPr/>
        </p:nvPicPr>
        <p:blipFill>
          <a:blip r:embed="rId5">
            <a:alphaModFix/>
          </a:blip>
          <a:stretch>
            <a:fillRect/>
          </a:stretch>
        </p:blipFill>
        <p:spPr>
          <a:xfrm>
            <a:off x="211899" y="1968424"/>
            <a:ext cx="2960750" cy="2806950"/>
          </a:xfrm>
          <a:prstGeom prst="rect">
            <a:avLst/>
          </a:prstGeom>
          <a:noFill/>
          <a:ln>
            <a:noFill/>
          </a:ln>
        </p:spPr>
      </p:pic>
      <p:pic>
        <p:nvPicPr>
          <p:cNvPr id="952" name="Google Shape;952;p82"/>
          <p:cNvPicPr preferRelativeResize="0"/>
          <p:nvPr/>
        </p:nvPicPr>
        <p:blipFill>
          <a:blip r:embed="rId6">
            <a:alphaModFix/>
          </a:blip>
          <a:stretch>
            <a:fillRect/>
          </a:stretch>
        </p:blipFill>
        <p:spPr>
          <a:xfrm>
            <a:off x="211900" y="5575000"/>
            <a:ext cx="1165820" cy="1078924"/>
          </a:xfrm>
          <a:prstGeom prst="rect">
            <a:avLst/>
          </a:prstGeom>
          <a:noFill/>
          <a:ln>
            <a:noFill/>
          </a:ln>
        </p:spPr>
      </p:pic>
      <p:pic>
        <p:nvPicPr>
          <p:cNvPr id="953" name="Google Shape;953;p82"/>
          <p:cNvPicPr preferRelativeResize="0"/>
          <p:nvPr/>
        </p:nvPicPr>
        <p:blipFill>
          <a:blip r:embed="rId7">
            <a:alphaModFix/>
          </a:blip>
          <a:stretch>
            <a:fillRect/>
          </a:stretch>
        </p:blipFill>
        <p:spPr>
          <a:xfrm>
            <a:off x="1560852" y="5580313"/>
            <a:ext cx="1831844" cy="1078925"/>
          </a:xfrm>
          <a:prstGeom prst="rect">
            <a:avLst/>
          </a:prstGeom>
          <a:noFill/>
          <a:ln>
            <a:noFill/>
          </a:ln>
        </p:spPr>
      </p:pic>
      <p:pic>
        <p:nvPicPr>
          <p:cNvPr id="954" name="Google Shape;954;p82"/>
          <p:cNvPicPr preferRelativeResize="0"/>
          <p:nvPr/>
        </p:nvPicPr>
        <p:blipFill>
          <a:blip r:embed="rId8">
            <a:alphaModFix/>
          </a:blip>
          <a:stretch>
            <a:fillRect/>
          </a:stretch>
        </p:blipFill>
        <p:spPr>
          <a:xfrm>
            <a:off x="3575813" y="5585625"/>
            <a:ext cx="3041688" cy="1068300"/>
          </a:xfrm>
          <a:prstGeom prst="rect">
            <a:avLst/>
          </a:prstGeom>
          <a:noFill/>
          <a:ln>
            <a:noFill/>
          </a:ln>
        </p:spPr>
      </p:pic>
      <p:pic>
        <p:nvPicPr>
          <p:cNvPr id="955" name="Google Shape;955;p82"/>
          <p:cNvPicPr preferRelativeResize="0"/>
          <p:nvPr/>
        </p:nvPicPr>
        <p:blipFill>
          <a:blip r:embed="rId9">
            <a:alphaModFix/>
          </a:blip>
          <a:stretch>
            <a:fillRect/>
          </a:stretch>
        </p:blipFill>
        <p:spPr>
          <a:xfrm>
            <a:off x="7000800" y="4965525"/>
            <a:ext cx="1306201" cy="13794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83"/>
          <p:cNvSpPr txBox="1"/>
          <p:nvPr>
            <p:ph type="ctrTitle"/>
          </p:nvPr>
        </p:nvSpPr>
        <p:spPr>
          <a:xfrm>
            <a:off x="940550" y="582750"/>
            <a:ext cx="7801500" cy="21462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i="1" lang="en-US" sz="2170">
                <a:latin typeface="Times New Roman"/>
                <a:ea typeface="Times New Roman"/>
                <a:cs typeface="Times New Roman"/>
                <a:sym typeface="Times New Roman"/>
              </a:rPr>
              <a:t>Farm Law for Producers and Landowners</a:t>
            </a:r>
            <a:endParaRPr i="1" sz="2170">
              <a:latin typeface="Times New Roman"/>
              <a:ea typeface="Times New Roman"/>
              <a:cs typeface="Times New Roman"/>
              <a:sym typeface="Times New Roman"/>
            </a:endParaRPr>
          </a:p>
          <a:p>
            <a:pPr indent="0" lvl="0" marL="0" rtl="0" algn="r">
              <a:spcBef>
                <a:spcPts val="0"/>
              </a:spcBef>
              <a:spcAft>
                <a:spcPts val="0"/>
              </a:spcAft>
              <a:buNone/>
            </a:pPr>
            <a:r>
              <a:rPr lang="en-US" sz="2970">
                <a:latin typeface="Times New Roman"/>
                <a:ea typeface="Times New Roman"/>
                <a:cs typeface="Times New Roman"/>
                <a:sym typeface="Times New Roman"/>
              </a:rPr>
              <a:t>Conservation Easements and Farm Succession</a:t>
            </a:r>
            <a:endParaRPr sz="2970">
              <a:latin typeface="Times New Roman"/>
              <a:ea typeface="Times New Roman"/>
              <a:cs typeface="Times New Roman"/>
              <a:sym typeface="Times New Roman"/>
            </a:endParaRPr>
          </a:p>
          <a:p>
            <a:pPr indent="0" lvl="0" marL="0" rtl="0" algn="r">
              <a:spcBef>
                <a:spcPts val="0"/>
              </a:spcBef>
              <a:spcAft>
                <a:spcPts val="0"/>
              </a:spcAft>
              <a:buNone/>
            </a:pPr>
            <a:r>
              <a:rPr lang="en-US" sz="2970">
                <a:latin typeface="Times New Roman"/>
                <a:ea typeface="Times New Roman"/>
                <a:cs typeface="Times New Roman"/>
                <a:sym typeface="Times New Roman"/>
              </a:rPr>
              <a:t>Part III: </a:t>
            </a:r>
            <a:r>
              <a:rPr lang="en-US" sz="2900">
                <a:solidFill>
                  <a:srgbClr val="222222"/>
                </a:solidFill>
                <a:highlight>
                  <a:srgbClr val="FFFFFF"/>
                </a:highlight>
                <a:latin typeface="Times New Roman"/>
                <a:ea typeface="Times New Roman"/>
                <a:cs typeface="Times New Roman"/>
                <a:sym typeface="Times New Roman"/>
              </a:rPr>
              <a:t>The Impact of Conservation Easements on Real Property Transfer Decisions</a:t>
            </a:r>
            <a:endParaRPr sz="4670">
              <a:latin typeface="Times New Roman"/>
              <a:ea typeface="Times New Roman"/>
              <a:cs typeface="Times New Roman"/>
              <a:sym typeface="Times New Roman"/>
            </a:endParaRPr>
          </a:p>
        </p:txBody>
      </p:sp>
      <p:pic>
        <p:nvPicPr>
          <p:cNvPr id="961" name="Google Shape;961;p83"/>
          <p:cNvPicPr preferRelativeResize="0"/>
          <p:nvPr/>
        </p:nvPicPr>
        <p:blipFill>
          <a:blip r:embed="rId3">
            <a:alphaModFix/>
          </a:blip>
          <a:stretch>
            <a:fillRect/>
          </a:stretch>
        </p:blipFill>
        <p:spPr>
          <a:xfrm>
            <a:off x="1492450" y="2912150"/>
            <a:ext cx="4067525" cy="3247525"/>
          </a:xfrm>
          <a:prstGeom prst="rect">
            <a:avLst/>
          </a:prstGeom>
          <a:noFill/>
          <a:ln>
            <a:noFill/>
          </a:ln>
        </p:spPr>
      </p:pic>
      <p:pic>
        <p:nvPicPr>
          <p:cNvPr id="962" name="Google Shape;962;p83"/>
          <p:cNvPicPr preferRelativeResize="0"/>
          <p:nvPr/>
        </p:nvPicPr>
        <p:blipFill rotWithShape="1">
          <a:blip r:embed="rId4">
            <a:alphaModFix/>
          </a:blip>
          <a:srcRect b="0" l="0" r="0" t="0"/>
          <a:stretch/>
        </p:blipFill>
        <p:spPr>
          <a:xfrm>
            <a:off x="5927570" y="3217612"/>
            <a:ext cx="1977453" cy="2636597"/>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84"/>
          <p:cNvSpPr txBox="1"/>
          <p:nvPr>
            <p:ph type="title"/>
          </p:nvPr>
        </p:nvSpPr>
        <p:spPr>
          <a:xfrm>
            <a:off x="457200" y="6241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b="0" lang="en-US" u="sng">
                <a:solidFill>
                  <a:schemeClr val="hlink"/>
                </a:solidFill>
                <a:hlinkClick r:id="rId3"/>
              </a:rPr>
              <a:t>https://farmlaw.ces.ncsu.edu/</a:t>
            </a:r>
            <a:endParaRPr/>
          </a:p>
        </p:txBody>
      </p:sp>
      <p:pic>
        <p:nvPicPr>
          <p:cNvPr id="968" name="Google Shape;968;p84"/>
          <p:cNvPicPr preferRelativeResize="0"/>
          <p:nvPr/>
        </p:nvPicPr>
        <p:blipFill>
          <a:blip r:embed="rId4">
            <a:alphaModFix/>
          </a:blip>
          <a:stretch>
            <a:fillRect/>
          </a:stretch>
        </p:blipFill>
        <p:spPr>
          <a:xfrm>
            <a:off x="314112" y="1592575"/>
            <a:ext cx="4726275" cy="3379199"/>
          </a:xfrm>
          <a:prstGeom prst="rect">
            <a:avLst/>
          </a:prstGeom>
          <a:noFill/>
          <a:ln>
            <a:noFill/>
          </a:ln>
        </p:spPr>
      </p:pic>
      <p:pic>
        <p:nvPicPr>
          <p:cNvPr id="969" name="Google Shape;969;p84"/>
          <p:cNvPicPr preferRelativeResize="0"/>
          <p:nvPr/>
        </p:nvPicPr>
        <p:blipFill>
          <a:blip r:embed="rId5">
            <a:alphaModFix/>
          </a:blip>
          <a:stretch>
            <a:fillRect/>
          </a:stretch>
        </p:blipFill>
        <p:spPr>
          <a:xfrm>
            <a:off x="5183475" y="1592575"/>
            <a:ext cx="3423651" cy="4482292"/>
          </a:xfrm>
          <a:prstGeom prst="rect">
            <a:avLst/>
          </a:prstGeom>
          <a:noFill/>
          <a:ln>
            <a:noFill/>
          </a:ln>
        </p:spPr>
      </p:pic>
      <p:sp>
        <p:nvSpPr>
          <p:cNvPr id="970" name="Google Shape;970;p84"/>
          <p:cNvSpPr txBox="1"/>
          <p:nvPr/>
        </p:nvSpPr>
        <p:spPr>
          <a:xfrm>
            <a:off x="699588" y="5208425"/>
            <a:ext cx="405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6"/>
              </a:rPr>
              <a:t>Landowner Liability Webinar (on demand)</a:t>
            </a:r>
            <a:endParaRPr/>
          </a:p>
          <a:p>
            <a:pPr indent="0" lvl="0" marL="0" rtl="0" algn="l">
              <a:spcBef>
                <a:spcPts val="0"/>
              </a:spcBef>
              <a:spcAft>
                <a:spcPts val="0"/>
              </a:spcAft>
              <a:buNone/>
            </a:pPr>
            <a:r>
              <a:rPr lang="en-US"/>
              <a:t>(sponsored by NC Tree Farm Association)</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85"/>
          <p:cNvSpPr txBox="1"/>
          <p:nvPr>
            <p:ph type="title"/>
          </p:nvPr>
        </p:nvSpPr>
        <p:spPr>
          <a:xfrm>
            <a:off x="457200" y="511175"/>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Conservation Easements 101</a:t>
            </a:r>
            <a:endParaRPr/>
          </a:p>
        </p:txBody>
      </p:sp>
      <p:sp>
        <p:nvSpPr>
          <p:cNvPr id="976" name="Google Shape;976;p85"/>
          <p:cNvSpPr txBox="1"/>
          <p:nvPr>
            <p:ph idx="1" type="body"/>
          </p:nvPr>
        </p:nvSpPr>
        <p:spPr>
          <a:xfrm>
            <a:off x="457200" y="1480562"/>
            <a:ext cx="8229600" cy="44565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US"/>
              <a:t>Easement in gross (pr. grow)</a:t>
            </a:r>
            <a:endParaRPr/>
          </a:p>
          <a:p>
            <a:pPr indent="-342900" lvl="0" marL="342900" rtl="0" algn="l">
              <a:spcBef>
                <a:spcPts val="480"/>
              </a:spcBef>
              <a:spcAft>
                <a:spcPts val="0"/>
              </a:spcAft>
              <a:buClr>
                <a:schemeClr val="dk1"/>
              </a:buClr>
              <a:buSzPts val="2400"/>
              <a:buChar char="•"/>
            </a:pPr>
            <a:r>
              <a:rPr b="1" lang="en-US"/>
              <a:t>Permanent</a:t>
            </a:r>
            <a:r>
              <a:rPr lang="en-US"/>
              <a:t> restriction of landowners’ right to subdivide parcel</a:t>
            </a:r>
            <a:endParaRPr/>
          </a:p>
          <a:p>
            <a:pPr indent="-342900" lvl="0" marL="342900" rtl="0" algn="l">
              <a:spcBef>
                <a:spcPts val="480"/>
              </a:spcBef>
              <a:spcAft>
                <a:spcPts val="0"/>
              </a:spcAft>
              <a:buClr>
                <a:schemeClr val="dk1"/>
              </a:buClr>
              <a:buSzPts val="2400"/>
              <a:buChar char="•"/>
            </a:pPr>
            <a:r>
              <a:rPr lang="en-US"/>
              <a:t>Landowner paid for giving up right to subdivide/develop</a:t>
            </a:r>
            <a:endParaRPr/>
          </a:p>
          <a:p>
            <a:pPr indent="-342900" lvl="0" marL="342900" rtl="0" algn="l">
              <a:spcBef>
                <a:spcPts val="480"/>
              </a:spcBef>
              <a:spcAft>
                <a:spcPts val="0"/>
              </a:spcAft>
              <a:buClr>
                <a:schemeClr val="dk1"/>
              </a:buClr>
              <a:buSzPts val="2400"/>
              <a:buChar char="•"/>
            </a:pPr>
            <a:r>
              <a:rPr lang="en-US"/>
              <a:t>Landowner can donate the right to a third party</a:t>
            </a:r>
            <a:endParaRPr/>
          </a:p>
          <a:p>
            <a:pPr indent="-285750" lvl="1" marL="742950" rtl="0" algn="l">
              <a:spcBef>
                <a:spcPts val="480"/>
              </a:spcBef>
              <a:spcAft>
                <a:spcPts val="0"/>
              </a:spcAft>
              <a:buClr>
                <a:schemeClr val="dk1"/>
              </a:buClr>
              <a:buSzPts val="2400"/>
              <a:buChar char="–"/>
            </a:pPr>
            <a:r>
              <a:rPr lang="en-US"/>
              <a:t>Donation amount is tax deduction under US tax code</a:t>
            </a:r>
            <a:endParaRPr/>
          </a:p>
          <a:p>
            <a:pPr indent="-285750" lvl="1" marL="742950" rtl="0" algn="l">
              <a:spcBef>
                <a:spcPts val="480"/>
              </a:spcBef>
              <a:spcAft>
                <a:spcPts val="0"/>
              </a:spcAft>
              <a:buClr>
                <a:schemeClr val="dk1"/>
              </a:buClr>
              <a:buSzPts val="2400"/>
              <a:buChar char="–"/>
            </a:pPr>
            <a:r>
              <a:rPr lang="en-US"/>
              <a:t>Usually a combination of purchase and donation</a:t>
            </a:r>
            <a:endParaRPr/>
          </a:p>
          <a:p>
            <a:pPr indent="-342900" lvl="0" marL="342900" rtl="0" algn="l">
              <a:spcBef>
                <a:spcPts val="480"/>
              </a:spcBef>
              <a:spcAft>
                <a:spcPts val="0"/>
              </a:spcAft>
              <a:buClr>
                <a:schemeClr val="dk1"/>
              </a:buClr>
              <a:buSzPts val="2400"/>
              <a:buChar char="•"/>
            </a:pPr>
            <a:r>
              <a:rPr lang="en-US"/>
              <a:t>Third Party – e.g. non-profit land trust, S&amp;WCD – ensures the terms of the easement are not violated by landowner</a:t>
            </a:r>
            <a:endParaRPr/>
          </a:p>
          <a:p>
            <a:pPr indent="-285750" lvl="1" marL="742950" rtl="0" algn="l">
              <a:spcBef>
                <a:spcPts val="480"/>
              </a:spcBef>
              <a:spcAft>
                <a:spcPts val="0"/>
              </a:spcAft>
              <a:buSzPts val="1800"/>
              <a:buChar char="–"/>
            </a:pPr>
            <a:r>
              <a:rPr lang="en-US"/>
              <a:t>has right of access (and obligation) to monitor restrictions</a:t>
            </a:r>
            <a:endParaRPr/>
          </a:p>
          <a:p>
            <a:pPr indent="-342900" lvl="0" marL="342900" rtl="0" algn="l">
              <a:spcBef>
                <a:spcPts val="480"/>
              </a:spcBef>
              <a:spcAft>
                <a:spcPts val="0"/>
              </a:spcAft>
              <a:buClr>
                <a:schemeClr val="dk1"/>
              </a:buClr>
              <a:buSzPts val="2400"/>
              <a:buChar char="•"/>
            </a:pPr>
            <a:r>
              <a:rPr lang="en-US"/>
              <a:t>Value of CE = Highest value – restricted value</a:t>
            </a:r>
            <a:endParaRPr/>
          </a:p>
          <a:p>
            <a:pPr indent="-190500" lvl="0" marL="342900" rtl="0" algn="l">
              <a:spcBef>
                <a:spcPts val="480"/>
              </a:spcBef>
              <a:spcAft>
                <a:spcPts val="0"/>
              </a:spcAft>
              <a:buClr>
                <a:schemeClr val="dk1"/>
              </a:buClr>
              <a:buSzPts val="2400"/>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86"/>
          <p:cNvSpPr txBox="1"/>
          <p:nvPr>
            <p:ph type="title"/>
          </p:nvPr>
        </p:nvSpPr>
        <p:spPr>
          <a:xfrm>
            <a:off x="457200" y="403414"/>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Conservation Easement Concepts</a:t>
            </a:r>
            <a:endParaRPr/>
          </a:p>
        </p:txBody>
      </p:sp>
      <p:sp>
        <p:nvSpPr>
          <p:cNvPr id="982" name="Google Shape;982;p86"/>
          <p:cNvSpPr txBox="1"/>
          <p:nvPr>
            <p:ph idx="1" type="body"/>
          </p:nvPr>
        </p:nvSpPr>
        <p:spPr>
          <a:xfrm>
            <a:off x="457200" y="1326778"/>
            <a:ext cx="8229600" cy="52533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40"/>
              <a:buChar char="•"/>
            </a:pPr>
            <a:r>
              <a:rPr b="1" lang="en-US" sz="2040"/>
              <a:t>“Highest and Best Use” </a:t>
            </a:r>
            <a:r>
              <a:rPr lang="en-US" sz="2040"/>
              <a:t>– an appraisal-supported valuation of the maximum market value of a property</a:t>
            </a:r>
            <a:endParaRPr/>
          </a:p>
          <a:p>
            <a:pPr indent="-285750" lvl="1" marL="742950" rtl="0" algn="l">
              <a:lnSpc>
                <a:spcPct val="90000"/>
              </a:lnSpc>
              <a:spcBef>
                <a:spcPts val="408"/>
              </a:spcBef>
              <a:spcAft>
                <a:spcPts val="0"/>
              </a:spcAft>
              <a:buClr>
                <a:schemeClr val="dk1"/>
              </a:buClr>
              <a:buSzPts val="2040"/>
              <a:buChar char="–"/>
            </a:pPr>
            <a:r>
              <a:rPr lang="en-US" sz="2040"/>
              <a:t>Dependent on appraisal methods (certified appraiser)</a:t>
            </a:r>
            <a:endParaRPr/>
          </a:p>
          <a:p>
            <a:pPr indent="-285750" lvl="1" marL="742950" rtl="0" algn="l">
              <a:lnSpc>
                <a:spcPct val="90000"/>
              </a:lnSpc>
              <a:spcBef>
                <a:spcPts val="408"/>
              </a:spcBef>
              <a:spcAft>
                <a:spcPts val="0"/>
              </a:spcAft>
              <a:buClr>
                <a:schemeClr val="dk1"/>
              </a:buClr>
              <a:buSzPts val="2040"/>
              <a:buChar char="–"/>
            </a:pPr>
            <a:r>
              <a:rPr lang="en-US" sz="2040"/>
              <a:t>Dependent on infrastructure, zoning, etc. supporting development</a:t>
            </a:r>
            <a:endParaRPr/>
          </a:p>
          <a:p>
            <a:pPr indent="-228600" lvl="2" marL="1143000" rtl="0" algn="l">
              <a:lnSpc>
                <a:spcPct val="90000"/>
              </a:lnSpc>
              <a:spcBef>
                <a:spcPts val="306"/>
              </a:spcBef>
              <a:spcAft>
                <a:spcPts val="0"/>
              </a:spcAft>
              <a:buClr>
                <a:schemeClr val="dk1"/>
              </a:buClr>
              <a:buSzPts val="1530"/>
              <a:buChar char="•"/>
            </a:pPr>
            <a:r>
              <a:rPr lang="en-US" sz="1530"/>
              <a:t>Residential:  how many lots and houses can this parcel support with water, septic, etc.?</a:t>
            </a:r>
            <a:endParaRPr/>
          </a:p>
          <a:p>
            <a:pPr indent="-228600" lvl="2" marL="1143000" rtl="0" algn="l">
              <a:lnSpc>
                <a:spcPct val="90000"/>
              </a:lnSpc>
              <a:spcBef>
                <a:spcPts val="306"/>
              </a:spcBef>
              <a:spcAft>
                <a:spcPts val="0"/>
              </a:spcAft>
              <a:buClr>
                <a:schemeClr val="dk1"/>
              </a:buClr>
              <a:buSzPts val="1530"/>
              <a:buChar char="•"/>
            </a:pPr>
            <a:r>
              <a:rPr lang="en-US" sz="1530"/>
              <a:t>Industrial:  will water, infrastructure, zoning for industrial use</a:t>
            </a:r>
            <a:endParaRPr/>
          </a:p>
          <a:p>
            <a:pPr indent="-342900" lvl="0" marL="342900" rtl="0" algn="l">
              <a:lnSpc>
                <a:spcPct val="90000"/>
              </a:lnSpc>
              <a:spcBef>
                <a:spcPts val="408"/>
              </a:spcBef>
              <a:spcAft>
                <a:spcPts val="0"/>
              </a:spcAft>
              <a:buClr>
                <a:schemeClr val="dk1"/>
              </a:buClr>
              <a:buSzPts val="2040"/>
              <a:buChar char="•"/>
            </a:pPr>
            <a:r>
              <a:rPr b="1" lang="en-US" sz="2040"/>
              <a:t>“Restricted Use Value” </a:t>
            </a:r>
            <a:r>
              <a:rPr lang="en-US" sz="2040"/>
              <a:t>– the appraisal-supported value of the land without the right to subdivide or otherwise build on it</a:t>
            </a:r>
            <a:endParaRPr/>
          </a:p>
          <a:p>
            <a:pPr indent="-342900" lvl="0" marL="342900" rtl="0" algn="l">
              <a:lnSpc>
                <a:spcPct val="90000"/>
              </a:lnSpc>
              <a:spcBef>
                <a:spcPts val="408"/>
              </a:spcBef>
              <a:spcAft>
                <a:spcPts val="0"/>
              </a:spcAft>
              <a:buClr>
                <a:schemeClr val="dk1"/>
              </a:buClr>
              <a:buSzPts val="2040"/>
              <a:buChar char="•"/>
            </a:pPr>
            <a:r>
              <a:rPr b="1" lang="en-US" sz="2040"/>
              <a:t>“Permanent”</a:t>
            </a:r>
            <a:r>
              <a:rPr lang="en-US" sz="2040"/>
              <a:t> – restriction must be permanent, last forever, have no termination date</a:t>
            </a:r>
            <a:endParaRPr/>
          </a:p>
          <a:p>
            <a:pPr indent="-285750" lvl="1" marL="742950" rtl="0" algn="l">
              <a:lnSpc>
                <a:spcPct val="90000"/>
              </a:lnSpc>
              <a:spcBef>
                <a:spcPts val="408"/>
              </a:spcBef>
              <a:spcAft>
                <a:spcPts val="0"/>
              </a:spcAft>
              <a:buClr>
                <a:schemeClr val="dk1"/>
              </a:buClr>
              <a:buSzPts val="2040"/>
              <a:buChar char="–"/>
            </a:pPr>
            <a:r>
              <a:rPr lang="en-US" sz="2040"/>
              <a:t>No legal mechanism by which “stick” returns to bundle (but see </a:t>
            </a:r>
            <a:endParaRPr/>
          </a:p>
          <a:p>
            <a:pPr indent="-342900" lvl="0" marL="342900" rtl="0" algn="l">
              <a:lnSpc>
                <a:spcPct val="90000"/>
              </a:lnSpc>
              <a:spcBef>
                <a:spcPts val="408"/>
              </a:spcBef>
              <a:spcAft>
                <a:spcPts val="0"/>
              </a:spcAft>
              <a:buClr>
                <a:schemeClr val="dk1"/>
              </a:buClr>
              <a:buSzPts val="2040"/>
              <a:buChar char="•"/>
            </a:pPr>
            <a:r>
              <a:rPr b="1" lang="en-US" sz="2040"/>
              <a:t>“Permeable Surface”</a:t>
            </a:r>
            <a:r>
              <a:rPr lang="en-US" sz="2040"/>
              <a:t> – minimum allowable surface impermeable to water (asphalt roads, barn roofs, etc.)</a:t>
            </a:r>
            <a:endParaRPr/>
          </a:p>
          <a:p>
            <a:pPr indent="-342900" lvl="0" marL="342900" rtl="0" algn="l">
              <a:lnSpc>
                <a:spcPct val="90000"/>
              </a:lnSpc>
              <a:spcBef>
                <a:spcPts val="408"/>
              </a:spcBef>
              <a:spcAft>
                <a:spcPts val="0"/>
              </a:spcAft>
              <a:buClr>
                <a:schemeClr val="dk1"/>
              </a:buClr>
              <a:buSzPts val="2040"/>
              <a:buChar char="•"/>
            </a:pPr>
            <a:r>
              <a:rPr b="1" lang="en-US" sz="2040"/>
              <a:t>“Building Envelope” </a:t>
            </a:r>
            <a:r>
              <a:rPr lang="en-US" sz="2040"/>
              <a:t>– the location and size of additional structures allowed per the terms of the conservation easement deed</a:t>
            </a:r>
            <a:endParaRPr/>
          </a:p>
          <a:p>
            <a:pPr indent="-213360" lvl="0" marL="342900" rtl="0" algn="l">
              <a:lnSpc>
                <a:spcPct val="90000"/>
              </a:lnSpc>
              <a:spcBef>
                <a:spcPts val="408"/>
              </a:spcBef>
              <a:spcAft>
                <a:spcPts val="0"/>
              </a:spcAft>
              <a:buClr>
                <a:schemeClr val="dk1"/>
              </a:buClr>
              <a:buSzPts val="2040"/>
              <a:buNone/>
            </a:pPr>
            <a:r>
              <a:t/>
            </a:r>
            <a:endParaRPr sz="204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87"/>
          <p:cNvSpPr txBox="1"/>
          <p:nvPr>
            <p:ph type="title"/>
          </p:nvPr>
        </p:nvSpPr>
        <p:spPr>
          <a:xfrm>
            <a:off x="457200" y="52599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Funding for Purchase of </a:t>
            </a:r>
            <a:endParaRPr/>
          </a:p>
          <a:p>
            <a:pPr indent="0" lvl="0" marL="0" rtl="0" algn="ctr">
              <a:spcBef>
                <a:spcPts val="0"/>
              </a:spcBef>
              <a:spcAft>
                <a:spcPts val="0"/>
              </a:spcAft>
              <a:buNone/>
            </a:pPr>
            <a:r>
              <a:rPr lang="en-US"/>
              <a:t>Development Rights</a:t>
            </a:r>
            <a:endParaRPr/>
          </a:p>
        </p:txBody>
      </p:sp>
      <p:sp>
        <p:nvSpPr>
          <p:cNvPr id="988" name="Google Shape;988;p87"/>
          <p:cNvSpPr txBox="1"/>
          <p:nvPr>
            <p:ph idx="1" type="body"/>
          </p:nvPr>
        </p:nvSpPr>
        <p:spPr>
          <a:xfrm>
            <a:off x="246185" y="1789062"/>
            <a:ext cx="8739600" cy="44676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40"/>
              <a:buChar char="•"/>
            </a:pPr>
            <a:r>
              <a:rPr lang="en-US" sz="2040"/>
              <a:t>Federal:  </a:t>
            </a:r>
            <a:r>
              <a:rPr b="1" lang="en-US" sz="2040">
                <a:highlight>
                  <a:srgbClr val="FFFF00"/>
                </a:highlight>
              </a:rPr>
              <a:t>Agricultural Conservation Easement</a:t>
            </a:r>
            <a:r>
              <a:rPr lang="en-US" sz="2040">
                <a:highlight>
                  <a:srgbClr val="FFFF00"/>
                </a:highlight>
              </a:rPr>
              <a:t> </a:t>
            </a:r>
            <a:r>
              <a:rPr b="1" lang="en-US" sz="2040">
                <a:highlight>
                  <a:srgbClr val="FFFF00"/>
                </a:highlight>
              </a:rPr>
              <a:t>Program</a:t>
            </a:r>
            <a:r>
              <a:rPr lang="en-US" sz="2040">
                <a:highlight>
                  <a:srgbClr val="FFFF00"/>
                </a:highlight>
              </a:rPr>
              <a:t> (ACEP) </a:t>
            </a:r>
            <a:r>
              <a:rPr lang="en-US" sz="2040"/>
              <a:t>(formerly Farm and Ranchlands Protection Program)</a:t>
            </a:r>
            <a:endParaRPr/>
          </a:p>
          <a:p>
            <a:pPr indent="-285750" lvl="1" marL="742950" rtl="0" algn="l">
              <a:lnSpc>
                <a:spcPct val="90000"/>
              </a:lnSpc>
              <a:spcBef>
                <a:spcPts val="408"/>
              </a:spcBef>
              <a:spcAft>
                <a:spcPts val="0"/>
              </a:spcAft>
              <a:buClr>
                <a:schemeClr val="dk1"/>
              </a:buClr>
              <a:buSzPts val="2040"/>
              <a:buChar char="–"/>
            </a:pPr>
            <a:r>
              <a:rPr lang="en-US" sz="2040"/>
              <a:t>Funding amount authorized by Farm Bill (5 years)</a:t>
            </a:r>
            <a:endParaRPr/>
          </a:p>
          <a:p>
            <a:pPr indent="-285750" lvl="1" marL="742950" rtl="0" algn="l">
              <a:lnSpc>
                <a:spcPct val="90000"/>
              </a:lnSpc>
              <a:spcBef>
                <a:spcPts val="408"/>
              </a:spcBef>
              <a:spcAft>
                <a:spcPts val="0"/>
              </a:spcAft>
              <a:buClr>
                <a:schemeClr val="dk1"/>
              </a:buClr>
              <a:buSzPts val="2040"/>
              <a:buChar char="–"/>
            </a:pPr>
            <a:r>
              <a:rPr lang="en-US" sz="2040"/>
              <a:t>Apportioned to states by NRCS (e.g. NC has $X allocation of competitive funds)</a:t>
            </a:r>
            <a:endParaRPr/>
          </a:p>
          <a:p>
            <a:pPr indent="-342900" lvl="0" marL="342900" rtl="0" algn="l">
              <a:lnSpc>
                <a:spcPct val="90000"/>
              </a:lnSpc>
              <a:spcBef>
                <a:spcPts val="408"/>
              </a:spcBef>
              <a:spcAft>
                <a:spcPts val="0"/>
              </a:spcAft>
              <a:buClr>
                <a:schemeClr val="dk1"/>
              </a:buClr>
              <a:buSzPts val="2040"/>
              <a:buChar char="•"/>
            </a:pPr>
            <a:r>
              <a:rPr lang="en-US" sz="2040"/>
              <a:t>State of North Carolina:</a:t>
            </a:r>
            <a:endParaRPr/>
          </a:p>
          <a:p>
            <a:pPr indent="-285750" lvl="1" marL="742950" rtl="0" algn="l">
              <a:lnSpc>
                <a:spcPct val="90000"/>
              </a:lnSpc>
              <a:spcBef>
                <a:spcPts val="408"/>
              </a:spcBef>
              <a:spcAft>
                <a:spcPts val="0"/>
              </a:spcAft>
              <a:buClr>
                <a:schemeClr val="dk1"/>
              </a:buClr>
              <a:buSzPts val="2040"/>
              <a:buChar char="–"/>
            </a:pPr>
            <a:r>
              <a:rPr lang="en-US" sz="2040">
                <a:highlight>
                  <a:srgbClr val="FFFF00"/>
                </a:highlight>
              </a:rPr>
              <a:t>Agricultural Development and Farmland Preservation Trust Fund (upland projects)</a:t>
            </a:r>
            <a:endParaRPr/>
          </a:p>
          <a:p>
            <a:pPr indent="-285750" lvl="1" marL="742950" rtl="0" algn="l">
              <a:lnSpc>
                <a:spcPct val="90000"/>
              </a:lnSpc>
              <a:spcBef>
                <a:spcPts val="408"/>
              </a:spcBef>
              <a:spcAft>
                <a:spcPts val="0"/>
              </a:spcAft>
              <a:buClr>
                <a:schemeClr val="dk1"/>
              </a:buClr>
              <a:buSzPts val="2040"/>
              <a:buChar char="–"/>
            </a:pPr>
            <a:r>
              <a:rPr lang="en-US" sz="2040"/>
              <a:t>Land and Water Fund (formerly CWMTF)</a:t>
            </a:r>
            <a:r>
              <a:rPr lang="en-US" sz="2040"/>
              <a:t> (riparian projects)</a:t>
            </a:r>
            <a:endParaRPr/>
          </a:p>
          <a:p>
            <a:pPr indent="-342900" lvl="0" marL="342900" rtl="0" algn="l">
              <a:lnSpc>
                <a:spcPct val="90000"/>
              </a:lnSpc>
              <a:spcBef>
                <a:spcPts val="408"/>
              </a:spcBef>
              <a:spcAft>
                <a:spcPts val="0"/>
              </a:spcAft>
              <a:buClr>
                <a:schemeClr val="dk1"/>
              </a:buClr>
              <a:buSzPts val="2040"/>
              <a:buChar char="•"/>
            </a:pPr>
            <a:r>
              <a:rPr lang="en-US" sz="2040">
                <a:highlight>
                  <a:srgbClr val="FFFF00"/>
                </a:highlight>
              </a:rPr>
              <a:t>Private donations </a:t>
            </a:r>
            <a:r>
              <a:rPr lang="en-US" sz="2040"/>
              <a:t>of cash for purchase (wealthy donors cultivated by the Land Trust)</a:t>
            </a:r>
            <a:endParaRPr/>
          </a:p>
          <a:p>
            <a:pPr indent="-342900" lvl="0" marL="342900" rtl="0" algn="l">
              <a:lnSpc>
                <a:spcPct val="90000"/>
              </a:lnSpc>
              <a:spcBef>
                <a:spcPts val="408"/>
              </a:spcBef>
              <a:spcAft>
                <a:spcPts val="0"/>
              </a:spcAft>
              <a:buClr>
                <a:schemeClr val="dk1"/>
              </a:buClr>
              <a:buSzPts val="2040"/>
              <a:buChar char="•"/>
            </a:pPr>
            <a:r>
              <a:rPr lang="en-US" sz="2040"/>
              <a:t>Landowner donation</a:t>
            </a:r>
            <a:endParaRPr/>
          </a:p>
          <a:p>
            <a:pPr indent="-285750" lvl="1" marL="742950" rtl="0" algn="l">
              <a:lnSpc>
                <a:spcPct val="90000"/>
              </a:lnSpc>
              <a:spcBef>
                <a:spcPts val="408"/>
              </a:spcBef>
              <a:spcAft>
                <a:spcPts val="0"/>
              </a:spcAft>
              <a:buClr>
                <a:schemeClr val="dk1"/>
              </a:buClr>
              <a:buSzPts val="2040"/>
              <a:buChar char="–"/>
            </a:pPr>
            <a:r>
              <a:rPr lang="en-US" sz="2040"/>
              <a:t>Cash for monitoring</a:t>
            </a:r>
            <a:endParaRPr/>
          </a:p>
          <a:p>
            <a:pPr indent="-285750" lvl="1" marL="742950" rtl="0" algn="l">
              <a:lnSpc>
                <a:spcPct val="90000"/>
              </a:lnSpc>
              <a:spcBef>
                <a:spcPts val="408"/>
              </a:spcBef>
              <a:spcAft>
                <a:spcPts val="0"/>
              </a:spcAft>
              <a:buClr>
                <a:schemeClr val="dk1"/>
              </a:buClr>
              <a:buSzPts val="2040"/>
              <a:buChar char="–"/>
            </a:pPr>
            <a:r>
              <a:rPr lang="en-US" sz="2040"/>
              <a:t>Donation of value of land (see example)</a:t>
            </a:r>
            <a:endParaRPr/>
          </a:p>
          <a:p>
            <a:pPr indent="-228600" lvl="2" marL="1143000" rtl="0" algn="l">
              <a:lnSpc>
                <a:spcPct val="90000"/>
              </a:lnSpc>
              <a:spcBef>
                <a:spcPts val="306"/>
              </a:spcBef>
              <a:spcAft>
                <a:spcPts val="0"/>
              </a:spcAft>
              <a:buClr>
                <a:schemeClr val="dk1"/>
              </a:buClr>
              <a:buSzPts val="1530"/>
              <a:buChar char="•"/>
            </a:pPr>
            <a:r>
              <a:rPr lang="en-US" sz="1530"/>
              <a:t>Agree to take less than the value of the development right restricted by the easement</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88"/>
          <p:cNvSpPr txBox="1"/>
          <p:nvPr>
            <p:ph type="title"/>
          </p:nvPr>
        </p:nvSpPr>
        <p:spPr>
          <a:xfrm>
            <a:off x="457200" y="546847"/>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Conservation Easement Example</a:t>
            </a:r>
            <a:endParaRPr/>
          </a:p>
        </p:txBody>
      </p:sp>
      <p:sp>
        <p:nvSpPr>
          <p:cNvPr id="994" name="Google Shape;994;p88"/>
          <p:cNvSpPr txBox="1"/>
          <p:nvPr>
            <p:ph idx="1" type="body"/>
          </p:nvPr>
        </p:nvSpPr>
        <p:spPr>
          <a:xfrm>
            <a:off x="457200" y="1615234"/>
            <a:ext cx="8229600" cy="46959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en-US"/>
              <a:t>100 acre parcel</a:t>
            </a:r>
            <a:endParaRPr/>
          </a:p>
          <a:p>
            <a:pPr indent="-285750" lvl="1" marL="742950" rtl="0" algn="l">
              <a:lnSpc>
                <a:spcPct val="90000"/>
              </a:lnSpc>
              <a:spcBef>
                <a:spcPts val="480"/>
              </a:spcBef>
              <a:spcAft>
                <a:spcPts val="0"/>
              </a:spcAft>
              <a:buClr>
                <a:schemeClr val="dk1"/>
              </a:buClr>
              <a:buSzPts val="2400"/>
              <a:buChar char="–"/>
            </a:pPr>
            <a:r>
              <a:rPr lang="en-US"/>
              <a:t>Development Value:  $1,000,000</a:t>
            </a:r>
            <a:endParaRPr/>
          </a:p>
          <a:p>
            <a:pPr indent="-285750" lvl="1" marL="742950" rtl="0" algn="l">
              <a:lnSpc>
                <a:spcPct val="90000"/>
              </a:lnSpc>
              <a:spcBef>
                <a:spcPts val="480"/>
              </a:spcBef>
              <a:spcAft>
                <a:spcPts val="0"/>
              </a:spcAft>
              <a:buClr>
                <a:schemeClr val="dk1"/>
              </a:buClr>
              <a:buSzPts val="2400"/>
              <a:buChar char="–"/>
            </a:pPr>
            <a:r>
              <a:rPr lang="en-US"/>
              <a:t>Value if could not develop:  $650,000</a:t>
            </a:r>
            <a:endParaRPr/>
          </a:p>
          <a:p>
            <a:pPr indent="-342900" lvl="0" marL="342900" rtl="0" algn="l">
              <a:lnSpc>
                <a:spcPct val="90000"/>
              </a:lnSpc>
              <a:spcBef>
                <a:spcPts val="480"/>
              </a:spcBef>
              <a:spcAft>
                <a:spcPts val="0"/>
              </a:spcAft>
              <a:buClr>
                <a:schemeClr val="dk1"/>
              </a:buClr>
              <a:buSzPts val="2400"/>
              <a:buChar char="•"/>
            </a:pPr>
            <a:r>
              <a:rPr lang="en-US"/>
              <a:t>Value of Easement:  $1MM - $650K = $350K</a:t>
            </a:r>
            <a:endParaRPr/>
          </a:p>
          <a:p>
            <a:pPr indent="-342900" lvl="0" marL="342900" rtl="0" algn="l">
              <a:lnSpc>
                <a:spcPct val="90000"/>
              </a:lnSpc>
              <a:spcBef>
                <a:spcPts val="480"/>
              </a:spcBef>
              <a:spcAft>
                <a:spcPts val="0"/>
              </a:spcAft>
              <a:buClr>
                <a:schemeClr val="dk1"/>
              </a:buClr>
              <a:buSzPts val="2400"/>
              <a:buChar char="•"/>
            </a:pPr>
            <a:r>
              <a:rPr lang="en-US"/>
              <a:t>Funding for purchase of Easement</a:t>
            </a:r>
            <a:endParaRPr/>
          </a:p>
          <a:p>
            <a:pPr indent="-285750" lvl="1" marL="742950" rtl="0" algn="l">
              <a:lnSpc>
                <a:spcPct val="90000"/>
              </a:lnSpc>
              <a:spcBef>
                <a:spcPts val="480"/>
              </a:spcBef>
              <a:spcAft>
                <a:spcPts val="0"/>
              </a:spcAft>
              <a:buClr>
                <a:schemeClr val="dk1"/>
              </a:buClr>
              <a:buSzPts val="2400"/>
              <a:buChar char="–"/>
            </a:pPr>
            <a:r>
              <a:rPr lang="en-US"/>
              <a:t>Federal ACEP:  $200K</a:t>
            </a:r>
            <a:endParaRPr/>
          </a:p>
          <a:p>
            <a:pPr indent="-285750" lvl="1" marL="742950" rtl="0" algn="l">
              <a:lnSpc>
                <a:spcPct val="90000"/>
              </a:lnSpc>
              <a:spcBef>
                <a:spcPts val="480"/>
              </a:spcBef>
              <a:spcAft>
                <a:spcPts val="0"/>
              </a:spcAft>
              <a:buClr>
                <a:schemeClr val="dk1"/>
              </a:buClr>
              <a:buSzPts val="2400"/>
              <a:buChar char="–"/>
            </a:pPr>
            <a:r>
              <a:rPr lang="en-US"/>
              <a:t>State ADFPTF: $100K</a:t>
            </a:r>
            <a:endParaRPr/>
          </a:p>
          <a:p>
            <a:pPr indent="-285750" lvl="1" marL="742950" rtl="0" algn="l">
              <a:lnSpc>
                <a:spcPct val="90000"/>
              </a:lnSpc>
              <a:spcBef>
                <a:spcPts val="480"/>
              </a:spcBef>
              <a:spcAft>
                <a:spcPts val="0"/>
              </a:spcAft>
              <a:buClr>
                <a:schemeClr val="dk1"/>
              </a:buClr>
              <a:buSzPts val="2400"/>
              <a:buChar char="–"/>
            </a:pPr>
            <a:r>
              <a:rPr lang="en-US"/>
              <a:t>Other sources:  $10K</a:t>
            </a:r>
            <a:endParaRPr/>
          </a:p>
          <a:p>
            <a:pPr indent="-285750" lvl="1" marL="742950" rtl="0" algn="l">
              <a:lnSpc>
                <a:spcPct val="90000"/>
              </a:lnSpc>
              <a:spcBef>
                <a:spcPts val="480"/>
              </a:spcBef>
              <a:spcAft>
                <a:spcPts val="0"/>
              </a:spcAft>
              <a:buClr>
                <a:schemeClr val="dk1"/>
              </a:buClr>
              <a:buSzPts val="2400"/>
              <a:buChar char="–"/>
            </a:pPr>
            <a:r>
              <a:rPr lang="en-US"/>
              <a:t>Donation of value:  $40K</a:t>
            </a:r>
            <a:endParaRPr/>
          </a:p>
          <a:p>
            <a:pPr indent="-228600" lvl="2" marL="1143000" rtl="0" algn="l">
              <a:lnSpc>
                <a:spcPct val="90000"/>
              </a:lnSpc>
              <a:spcBef>
                <a:spcPts val="360"/>
              </a:spcBef>
              <a:spcAft>
                <a:spcPts val="0"/>
              </a:spcAft>
              <a:buClr>
                <a:schemeClr val="dk1"/>
              </a:buClr>
              <a:buSzPts val="1800"/>
              <a:buChar char="•"/>
            </a:pPr>
            <a:r>
              <a:rPr lang="en-US"/>
              <a:t>Landowner may deduct $40K from federal income tax</a:t>
            </a:r>
            <a:endParaRPr/>
          </a:p>
          <a:p>
            <a:pPr indent="-228600" lvl="2" marL="1143000" rtl="0" algn="l">
              <a:lnSpc>
                <a:spcPct val="90000"/>
              </a:lnSpc>
              <a:spcBef>
                <a:spcPts val="360"/>
              </a:spcBef>
              <a:spcAft>
                <a:spcPts val="0"/>
              </a:spcAft>
              <a:buClr>
                <a:schemeClr val="dk1"/>
              </a:buClr>
              <a:buSzPts val="1800"/>
              <a:buChar char="•"/>
            </a:pPr>
            <a:r>
              <a:rPr lang="en-US"/>
              <a:t>May carry unused portion forward for number of years (up to 10 if a “qualifying farmer”)</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sp>
        <p:nvSpPr>
          <p:cNvPr id="1000" name="Google Shape;1000;p89"/>
          <p:cNvSpPr txBox="1"/>
          <p:nvPr>
            <p:ph type="title"/>
          </p:nvPr>
        </p:nvSpPr>
        <p:spPr>
          <a:xfrm>
            <a:off x="457200" y="6471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General “Estate Planning” Benefits of Conservation Easements</a:t>
            </a:r>
            <a:endParaRPr/>
          </a:p>
        </p:txBody>
      </p:sp>
      <p:sp>
        <p:nvSpPr>
          <p:cNvPr id="1001" name="Google Shape;1001;p89"/>
          <p:cNvSpPr txBox="1"/>
          <p:nvPr>
            <p:ph idx="1" type="body"/>
          </p:nvPr>
        </p:nvSpPr>
        <p:spPr>
          <a:xfrm>
            <a:off x="457200" y="2227625"/>
            <a:ext cx="8229600" cy="3898500"/>
          </a:xfrm>
          <a:prstGeom prst="rect">
            <a:avLst/>
          </a:prstGeom>
        </p:spPr>
        <p:txBody>
          <a:bodyPr anchorCtr="0" anchor="t" bIns="45700" lIns="91425" spcFirstLastPara="1" rIns="91425" wrap="square" tIns="45700">
            <a:normAutofit fontScale="62500" lnSpcReduction="10000"/>
          </a:bodyPr>
          <a:lstStyle/>
          <a:p>
            <a:pPr indent="0" lvl="0" marL="0" rtl="0" algn="l">
              <a:spcBef>
                <a:spcPts val="360"/>
              </a:spcBef>
              <a:spcAft>
                <a:spcPts val="0"/>
              </a:spcAft>
              <a:buNone/>
            </a:pPr>
            <a:r>
              <a:rPr lang="en-US"/>
              <a:t>Reduction in value for federal estate tax purposes</a:t>
            </a:r>
            <a:endParaRPr/>
          </a:p>
          <a:p>
            <a:pPr indent="-300038" lvl="0" marL="457200" rtl="0" algn="l">
              <a:spcBef>
                <a:spcPts val="360"/>
              </a:spcBef>
              <a:spcAft>
                <a:spcPts val="0"/>
              </a:spcAft>
              <a:buSzPct val="75000"/>
              <a:buChar char="•"/>
            </a:pPr>
            <a:r>
              <a:rPr lang="en-US" u="sng">
                <a:solidFill>
                  <a:schemeClr val="hlink"/>
                </a:solidFill>
                <a:hlinkClick r:id="rId3"/>
              </a:rPr>
              <a:t>IRC §2031(c)</a:t>
            </a:r>
            <a:r>
              <a:rPr lang="en-US"/>
              <a:t> allows an executor to exclude up to 40% value of land subject to CE, with cap of $500,000</a:t>
            </a:r>
            <a:endParaRPr/>
          </a:p>
          <a:p>
            <a:pPr indent="-323028" lvl="0" marL="457200" rtl="0" algn="l">
              <a:lnSpc>
                <a:spcPct val="90000"/>
              </a:lnSpc>
              <a:spcBef>
                <a:spcPts val="333"/>
              </a:spcBef>
              <a:spcAft>
                <a:spcPts val="0"/>
              </a:spcAft>
              <a:buSzPct val="100000"/>
              <a:buChar char="•"/>
            </a:pPr>
            <a:r>
              <a:rPr b="1" lang="en-US" sz="2379"/>
              <a:t>Federal Exemption = $11,400,000 per individual (federal only)</a:t>
            </a:r>
            <a:endParaRPr sz="3114"/>
          </a:p>
          <a:p>
            <a:pPr indent="0" lvl="0" marL="0" rtl="0" algn="l">
              <a:spcBef>
                <a:spcPts val="360"/>
              </a:spcBef>
              <a:spcAft>
                <a:spcPts val="0"/>
              </a:spcAft>
              <a:buNone/>
            </a:pPr>
            <a:r>
              <a:t/>
            </a:r>
            <a:endParaRPr/>
          </a:p>
          <a:p>
            <a:pPr indent="0" lvl="0" marL="0" rtl="0" algn="l">
              <a:spcBef>
                <a:spcPts val="360"/>
              </a:spcBef>
              <a:spcAft>
                <a:spcPts val="0"/>
              </a:spcAft>
              <a:buNone/>
            </a:pPr>
            <a:r>
              <a:rPr lang="en-US"/>
              <a:t>Possible reduction in income tax liability due to allowed deductions (frees cash for other operational purposes, ie. keep up farm infrastructure, expansion, etc.</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US"/>
              <a:t>Can provide cash money for:</a:t>
            </a:r>
            <a:endParaRPr/>
          </a:p>
          <a:p>
            <a:pPr indent="-300038" lvl="0" marL="457200" rtl="0" algn="l">
              <a:spcBef>
                <a:spcPts val="360"/>
              </a:spcBef>
              <a:spcAft>
                <a:spcPts val="0"/>
              </a:spcAft>
              <a:buSzPct val="75000"/>
              <a:buChar char="•"/>
            </a:pPr>
            <a:r>
              <a:rPr lang="en-US"/>
              <a:t>purchase of whole life insurance policy (to provide an “estate share” for “non-successors”</a:t>
            </a:r>
            <a:endParaRPr/>
          </a:p>
          <a:p>
            <a:pPr indent="-300038" lvl="0" marL="457200" rtl="0" algn="l">
              <a:spcBef>
                <a:spcPts val="0"/>
              </a:spcBef>
              <a:spcAft>
                <a:spcPts val="0"/>
              </a:spcAft>
              <a:buSzPct val="75000"/>
              <a:buChar char="•"/>
            </a:pPr>
            <a:r>
              <a:rPr lang="en-US"/>
              <a:t>can distribute cash money to “non-successors” as “estate share”</a:t>
            </a:r>
            <a:endParaRPr/>
          </a:p>
          <a:p>
            <a:pPr indent="-300038" lvl="0" marL="457200" rtl="0" algn="l">
              <a:spcBef>
                <a:spcPts val="0"/>
              </a:spcBef>
              <a:spcAft>
                <a:spcPts val="0"/>
              </a:spcAft>
              <a:buSzPct val="75000"/>
              <a:buChar char="•"/>
            </a:pPr>
            <a:r>
              <a:rPr lang="en-US"/>
              <a:t>pay down debt that may burden farm in succession</a:t>
            </a:r>
            <a:endParaRPr/>
          </a:p>
          <a:p>
            <a:pPr indent="-300038" lvl="0" marL="457200" rtl="0" algn="l">
              <a:spcBef>
                <a:spcPts val="0"/>
              </a:spcBef>
              <a:spcAft>
                <a:spcPts val="0"/>
              </a:spcAft>
              <a:buSzPct val="75000"/>
              <a:buChar char="•"/>
            </a:pPr>
            <a:r>
              <a:rPr lang="en-US"/>
              <a:t>purchase additional land to expand farm in succession</a:t>
            </a:r>
            <a:endParaRPr/>
          </a:p>
          <a:p>
            <a:pPr indent="0" lvl="0" marL="0" rtl="0" algn="l">
              <a:spcBef>
                <a:spcPts val="360"/>
              </a:spcBef>
              <a:spcAft>
                <a:spcPts val="0"/>
              </a:spcAft>
              <a:buNone/>
            </a:pPr>
            <a:r>
              <a:t/>
            </a:r>
            <a:endParaRPr/>
          </a:p>
          <a:p>
            <a:pPr indent="0" lvl="0" marL="0" rtl="0" algn="l">
              <a:spcBef>
                <a:spcPts val="360"/>
              </a:spcBef>
              <a:spcAft>
                <a:spcPts val="0"/>
              </a:spcAft>
              <a:buNone/>
            </a:pPr>
            <a:r>
              <a:rPr b="1" lang="en-US"/>
              <a:t>However, little or no research on how families have used CE funds, or how property has been distributed/disposed. Would be a great research project…</a:t>
            </a:r>
            <a:endParaRPr b="1" i="1"/>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90"/>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IRC §2031(c) Reduction in Land Value Subject to Conservation Easement</a:t>
            </a:r>
            <a:endParaRPr/>
          </a:p>
        </p:txBody>
      </p:sp>
      <p:sp>
        <p:nvSpPr>
          <p:cNvPr id="1008" name="Google Shape;1008;p90"/>
          <p:cNvSpPr txBox="1"/>
          <p:nvPr>
            <p:ph idx="1" type="body"/>
          </p:nvPr>
        </p:nvSpPr>
        <p:spPr>
          <a:xfrm>
            <a:off x="457200" y="2344375"/>
            <a:ext cx="8229600" cy="3781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b="1" lang="en-US" sz="1400">
                <a:solidFill>
                  <a:srgbClr val="333333"/>
                </a:solidFill>
                <a:highlight>
                  <a:srgbClr val="FFFFFF"/>
                </a:highlight>
                <a:latin typeface="Verdana"/>
                <a:ea typeface="Verdana"/>
                <a:cs typeface="Verdana"/>
                <a:sym typeface="Verdana"/>
              </a:rPr>
              <a:t>(c)Estate tax with respect to land subject to a qualified conservation easement</a:t>
            </a:r>
            <a:endParaRPr b="1" sz="1400">
              <a:solidFill>
                <a:srgbClr val="333333"/>
              </a:solidFill>
              <a:highlight>
                <a:srgbClr val="FFFFFF"/>
              </a:highlight>
              <a:latin typeface="Verdana"/>
              <a:ea typeface="Verdana"/>
              <a:cs typeface="Verdana"/>
              <a:sym typeface="Verdana"/>
            </a:endParaRPr>
          </a:p>
          <a:p>
            <a:pPr indent="0" lvl="0" marL="203200" marR="50800" rtl="0" algn="l">
              <a:lnSpc>
                <a:spcPct val="115000"/>
              </a:lnSpc>
              <a:spcBef>
                <a:spcPts val="300"/>
              </a:spcBef>
              <a:spcAft>
                <a:spcPts val="0"/>
              </a:spcAft>
              <a:buClr>
                <a:schemeClr val="dk1"/>
              </a:buClr>
              <a:buSzPts val="1100"/>
              <a:buFont typeface="Arial"/>
              <a:buNone/>
            </a:pPr>
            <a:r>
              <a:rPr b="1" lang="en-US" sz="1400">
                <a:solidFill>
                  <a:srgbClr val="333333"/>
                </a:solidFill>
                <a:highlight>
                  <a:srgbClr val="FFFFFF"/>
                </a:highlight>
                <a:latin typeface="Verdana"/>
                <a:ea typeface="Verdana"/>
                <a:cs typeface="Verdana"/>
                <a:sym typeface="Verdana"/>
              </a:rPr>
              <a:t>(1)In general</a:t>
            </a:r>
            <a:endParaRPr b="1" sz="1400">
              <a:solidFill>
                <a:srgbClr val="333333"/>
              </a:solidFill>
              <a:highlight>
                <a:srgbClr val="FFFFFF"/>
              </a:highlight>
              <a:latin typeface="Verdana"/>
              <a:ea typeface="Verdana"/>
              <a:cs typeface="Verdana"/>
              <a:sym typeface="Verdana"/>
            </a:endParaRPr>
          </a:p>
          <a:p>
            <a:pPr indent="0" lvl="0" marL="635000" marR="101600" rtl="0" algn="l">
              <a:lnSpc>
                <a:spcPct val="115000"/>
              </a:lnSpc>
              <a:spcBef>
                <a:spcPts val="300"/>
              </a:spcBef>
              <a:spcAft>
                <a:spcPts val="0"/>
              </a:spcAft>
              <a:buClr>
                <a:schemeClr val="dk1"/>
              </a:buClr>
              <a:buSzPts val="1100"/>
              <a:buFont typeface="Arial"/>
              <a:buNone/>
            </a:pPr>
            <a:r>
              <a:rPr lang="en-US" sz="1400">
                <a:solidFill>
                  <a:srgbClr val="333333"/>
                </a:solidFill>
                <a:highlight>
                  <a:srgbClr val="FFFFFF"/>
                </a:highlight>
                <a:latin typeface="Verdana"/>
                <a:ea typeface="Verdana"/>
                <a:cs typeface="Verdana"/>
                <a:sym typeface="Verdana"/>
              </a:rPr>
              <a:t>If the executor makes the election described in paragraph (6), then, except as otherwise provided in this subsection, there shall be excluded from the gross estate the lesser of—</a:t>
            </a:r>
            <a:endParaRPr sz="1400">
              <a:solidFill>
                <a:srgbClr val="333333"/>
              </a:solidFill>
              <a:highlight>
                <a:srgbClr val="FFFFFF"/>
              </a:highlight>
              <a:latin typeface="Verdana"/>
              <a:ea typeface="Verdana"/>
              <a:cs typeface="Verdana"/>
              <a:sym typeface="Verdana"/>
            </a:endParaRPr>
          </a:p>
          <a:p>
            <a:pPr indent="0" lvl="0" marL="406400" marR="101600" rtl="0" algn="l">
              <a:lnSpc>
                <a:spcPct val="115000"/>
              </a:lnSpc>
              <a:spcBef>
                <a:spcPts val="600"/>
              </a:spcBef>
              <a:spcAft>
                <a:spcPts val="0"/>
              </a:spcAft>
              <a:buClr>
                <a:schemeClr val="dk1"/>
              </a:buClr>
              <a:buSzPts val="1100"/>
              <a:buFont typeface="Arial"/>
              <a:buNone/>
            </a:pPr>
            <a:r>
              <a:rPr b="1" lang="en-US" sz="1400">
                <a:solidFill>
                  <a:srgbClr val="333333"/>
                </a:solidFill>
                <a:highlight>
                  <a:srgbClr val="FFFFFF"/>
                </a:highlight>
                <a:latin typeface="Verdana"/>
                <a:ea typeface="Verdana"/>
                <a:cs typeface="Verdana"/>
                <a:sym typeface="Verdana"/>
              </a:rPr>
              <a:t>(A)</a:t>
            </a:r>
            <a:r>
              <a:rPr lang="en-US" sz="1400">
                <a:solidFill>
                  <a:srgbClr val="333333"/>
                </a:solidFill>
                <a:highlight>
                  <a:srgbClr val="FFFFFF"/>
                </a:highlight>
                <a:latin typeface="Verdana"/>
                <a:ea typeface="Verdana"/>
                <a:cs typeface="Verdana"/>
                <a:sym typeface="Verdana"/>
              </a:rPr>
              <a:t>the </a:t>
            </a:r>
            <a:r>
              <a:rPr lang="en-US" sz="1400">
                <a:solidFill>
                  <a:srgbClr val="0068AC"/>
                </a:solidFill>
                <a:highlight>
                  <a:srgbClr val="FFFFFF"/>
                </a:highlight>
                <a:uFill>
                  <a:noFill/>
                </a:uFill>
                <a:latin typeface="Verdana"/>
                <a:ea typeface="Verdana"/>
                <a:cs typeface="Verdana"/>
                <a:sym typeface="Verdana"/>
                <a:hlinkClick r:id="rId3">
                  <a:extLst>
                    <a:ext uri="{A12FA001-AC4F-418D-AE19-62706E023703}">
                      <ahyp:hlinkClr val="tx"/>
                    </a:ext>
                  </a:extLst>
                </a:hlinkClick>
              </a:rPr>
              <a:t>applicable percentage</a:t>
            </a:r>
            <a:r>
              <a:rPr lang="en-US" sz="1400">
                <a:solidFill>
                  <a:srgbClr val="333333"/>
                </a:solidFill>
                <a:highlight>
                  <a:srgbClr val="FFFFFF"/>
                </a:highlight>
                <a:latin typeface="Verdana"/>
                <a:ea typeface="Verdana"/>
                <a:cs typeface="Verdana"/>
                <a:sym typeface="Verdana"/>
              </a:rPr>
              <a:t> of the value of </a:t>
            </a:r>
            <a:r>
              <a:rPr lang="en-US" sz="1400">
                <a:solidFill>
                  <a:srgbClr val="0068AC"/>
                </a:solidFill>
                <a:highlight>
                  <a:srgbClr val="FFFFFF"/>
                </a:highlight>
                <a:uFill>
                  <a:noFill/>
                </a:uFill>
                <a:latin typeface="Verdana"/>
                <a:ea typeface="Verdana"/>
                <a:cs typeface="Verdana"/>
                <a:sym typeface="Verdana"/>
                <a:hlinkClick r:id="rId4">
                  <a:extLst>
                    <a:ext uri="{A12FA001-AC4F-418D-AE19-62706E023703}">
                      <ahyp:hlinkClr val="tx"/>
                    </a:ext>
                  </a:extLst>
                </a:hlinkClick>
              </a:rPr>
              <a:t>land subject to a qualified conservation easement</a:t>
            </a:r>
            <a:r>
              <a:rPr lang="en-US" sz="1400">
                <a:solidFill>
                  <a:srgbClr val="333333"/>
                </a:solidFill>
                <a:highlight>
                  <a:srgbClr val="FFFFFF"/>
                </a:highlight>
                <a:latin typeface="Verdana"/>
                <a:ea typeface="Verdana"/>
                <a:cs typeface="Verdana"/>
                <a:sym typeface="Verdana"/>
              </a:rPr>
              <a:t>, reduced by the amount of any deduction under </a:t>
            </a:r>
            <a:r>
              <a:rPr lang="en-US" sz="1400">
                <a:solidFill>
                  <a:srgbClr val="0068AC"/>
                </a:solidFill>
                <a:highlight>
                  <a:srgbClr val="FFFFFF"/>
                </a:highlight>
                <a:uFill>
                  <a:noFill/>
                </a:uFill>
                <a:latin typeface="Verdana"/>
                <a:ea typeface="Verdana"/>
                <a:cs typeface="Verdana"/>
                <a:sym typeface="Verdana"/>
                <a:hlinkClick r:id="rId5">
                  <a:extLst>
                    <a:ext uri="{A12FA001-AC4F-418D-AE19-62706E023703}">
                      <ahyp:hlinkClr val="tx"/>
                    </a:ext>
                  </a:extLst>
                </a:hlinkClick>
              </a:rPr>
              <a:t>section 2055(f)</a:t>
            </a:r>
            <a:r>
              <a:rPr lang="en-US" sz="1400">
                <a:solidFill>
                  <a:srgbClr val="333333"/>
                </a:solidFill>
                <a:highlight>
                  <a:srgbClr val="FFFFFF"/>
                </a:highlight>
                <a:latin typeface="Verdana"/>
                <a:ea typeface="Verdana"/>
                <a:cs typeface="Verdana"/>
                <a:sym typeface="Verdana"/>
              </a:rPr>
              <a:t> with respect to such land, or</a:t>
            </a:r>
            <a:endParaRPr sz="1400">
              <a:solidFill>
                <a:srgbClr val="333333"/>
              </a:solidFill>
              <a:highlight>
                <a:srgbClr val="FFFFFF"/>
              </a:highlight>
              <a:latin typeface="Verdana"/>
              <a:ea typeface="Verdana"/>
              <a:cs typeface="Verdana"/>
              <a:sym typeface="Verdana"/>
            </a:endParaRPr>
          </a:p>
          <a:p>
            <a:pPr indent="0" lvl="0" marL="406400" marR="101600" rtl="0" algn="l">
              <a:lnSpc>
                <a:spcPct val="115000"/>
              </a:lnSpc>
              <a:spcBef>
                <a:spcPts val="600"/>
              </a:spcBef>
              <a:spcAft>
                <a:spcPts val="0"/>
              </a:spcAft>
              <a:buClr>
                <a:schemeClr val="dk1"/>
              </a:buClr>
              <a:buSzPts val="1100"/>
              <a:buFont typeface="Arial"/>
              <a:buNone/>
            </a:pPr>
            <a:r>
              <a:rPr b="1" lang="en-US" sz="1400">
                <a:solidFill>
                  <a:srgbClr val="333333"/>
                </a:solidFill>
                <a:highlight>
                  <a:srgbClr val="FFFFFF"/>
                </a:highlight>
                <a:latin typeface="Verdana"/>
                <a:ea typeface="Verdana"/>
                <a:cs typeface="Verdana"/>
                <a:sym typeface="Verdana"/>
              </a:rPr>
              <a:t>(B)</a:t>
            </a:r>
            <a:r>
              <a:rPr lang="en-US" sz="1400">
                <a:solidFill>
                  <a:srgbClr val="333333"/>
                </a:solidFill>
                <a:highlight>
                  <a:srgbClr val="FFFFFF"/>
                </a:highlight>
                <a:latin typeface="Verdana"/>
                <a:ea typeface="Verdana"/>
                <a:cs typeface="Verdana"/>
                <a:sym typeface="Verdana"/>
              </a:rPr>
              <a:t>$500,000.</a:t>
            </a:r>
            <a:endParaRPr sz="1400">
              <a:solidFill>
                <a:srgbClr val="333333"/>
              </a:solidFill>
              <a:highlight>
                <a:srgbClr val="FFFFFF"/>
              </a:highlight>
              <a:latin typeface="Verdana"/>
              <a:ea typeface="Verdana"/>
              <a:cs typeface="Verdana"/>
              <a:sym typeface="Verdana"/>
            </a:endParaRPr>
          </a:p>
          <a:p>
            <a:pPr indent="0" lvl="0" marL="0" rtl="0" algn="l">
              <a:spcBef>
                <a:spcPts val="600"/>
              </a:spcBef>
              <a:spcAft>
                <a:spcPts val="0"/>
              </a:spcAft>
              <a:buNone/>
            </a:pPr>
            <a:r>
              <a:t/>
            </a:r>
            <a:endParaRPr/>
          </a:p>
          <a:p>
            <a:pPr indent="0" lvl="0" marL="0" rtl="0" algn="l">
              <a:spcBef>
                <a:spcPts val="360"/>
              </a:spcBef>
              <a:spcAft>
                <a:spcPts val="0"/>
              </a:spcAft>
              <a:buNone/>
            </a:pPr>
            <a:r>
              <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91"/>
          <p:cNvSpPr txBox="1"/>
          <p:nvPr>
            <p:ph type="title"/>
          </p:nvPr>
        </p:nvSpPr>
        <p:spPr>
          <a:xfrm>
            <a:off x="457200" y="6763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Property Tax Benefits: PUV</a:t>
            </a:r>
            <a:endParaRPr/>
          </a:p>
        </p:txBody>
      </p:sp>
      <p:sp>
        <p:nvSpPr>
          <p:cNvPr id="1015" name="Google Shape;1015;p91"/>
          <p:cNvSpPr txBox="1"/>
          <p:nvPr>
            <p:ph idx="1" type="body"/>
          </p:nvPr>
        </p:nvSpPr>
        <p:spPr>
          <a:xfrm>
            <a:off x="457200" y="1968425"/>
            <a:ext cx="8229600" cy="4101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Property must qualify for PUV to be eligible for ADFPTF funds</a:t>
            </a:r>
            <a:endParaRPr/>
          </a:p>
          <a:p>
            <a:pPr indent="0" lvl="0" marL="0" rtl="0" algn="l">
              <a:spcBef>
                <a:spcPts val="360"/>
              </a:spcBef>
              <a:spcAft>
                <a:spcPts val="0"/>
              </a:spcAft>
              <a:buNone/>
            </a:pPr>
            <a:r>
              <a:t/>
            </a:r>
            <a:endParaRPr/>
          </a:p>
          <a:p>
            <a:pPr indent="0" lvl="0" marL="0" rtl="0" algn="l">
              <a:lnSpc>
                <a:spcPct val="115000"/>
              </a:lnSpc>
              <a:spcBef>
                <a:spcPts val="0"/>
              </a:spcBef>
              <a:spcAft>
                <a:spcPts val="0"/>
              </a:spcAft>
              <a:buNone/>
            </a:pPr>
            <a:r>
              <a:rPr lang="en-US" sz="1650"/>
              <a:t>Though county tax appraisals are normally made on an octennial cycle (i.e. review of appraisals for one-eighth of county properties occurs in any given year), a parcel of real property whose development rights have been severed </a:t>
            </a:r>
            <a:r>
              <a:rPr b="1" lang="en-US" sz="1650"/>
              <a:t>qualifies for an off-cycle re-appraisal </a:t>
            </a:r>
            <a:r>
              <a:rPr lang="en-US" sz="1650"/>
              <a:t>to reflect a reduction in fair market value… N.C.G.S. §105-287(a)(2a)</a:t>
            </a:r>
            <a:endParaRPr sz="1650"/>
          </a:p>
          <a:p>
            <a:pPr indent="0" lvl="0" marL="0" rtl="0" algn="l">
              <a:lnSpc>
                <a:spcPct val="115000"/>
              </a:lnSpc>
              <a:spcBef>
                <a:spcPts val="0"/>
              </a:spcBef>
              <a:spcAft>
                <a:spcPts val="0"/>
              </a:spcAft>
              <a:buNone/>
            </a:pPr>
            <a:r>
              <a:t/>
            </a:r>
            <a:endParaRPr sz="1650"/>
          </a:p>
          <a:p>
            <a:pPr indent="0" lvl="0" marL="0" rtl="0" algn="l">
              <a:lnSpc>
                <a:spcPct val="115000"/>
              </a:lnSpc>
              <a:spcBef>
                <a:spcPts val="0"/>
              </a:spcBef>
              <a:spcAft>
                <a:spcPts val="0"/>
              </a:spcAft>
              <a:buClr>
                <a:schemeClr val="dk1"/>
              </a:buClr>
              <a:buSzPts val="1100"/>
              <a:buFont typeface="Arial"/>
              <a:buNone/>
            </a:pPr>
            <a:r>
              <a:rPr lang="en-US" sz="1650"/>
              <a:t>For a CE to qualify property for permanent PUV enrollment (without regard to income requirement), the conservation easement must be in perpetuity and the </a:t>
            </a:r>
            <a:r>
              <a:rPr lang="en-US" sz="1650">
                <a:highlight>
                  <a:srgbClr val="FFFF00"/>
                </a:highlight>
              </a:rPr>
              <a:t>landowner (grantor/donor) cannot have received more than 75% in compensation</a:t>
            </a:r>
            <a:r>
              <a:rPr lang="en-US" sz="1650"/>
              <a:t> for the value of the conservation easement (development rights). N.C.G.S. §105-277.3(d1)</a:t>
            </a:r>
            <a:endParaRPr sz="165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457200" y="71616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Nature of Property</a:t>
            </a:r>
            <a:endParaRPr/>
          </a:p>
        </p:txBody>
      </p:sp>
      <p:sp>
        <p:nvSpPr>
          <p:cNvPr id="141" name="Google Shape;141;p20"/>
          <p:cNvSpPr txBox="1"/>
          <p:nvPr>
            <p:ph idx="1" type="body"/>
          </p:nvPr>
        </p:nvSpPr>
        <p:spPr>
          <a:xfrm>
            <a:off x="457200" y="1638225"/>
            <a:ext cx="8229600" cy="4527600"/>
          </a:xfrm>
          <a:prstGeom prst="rect">
            <a:avLst/>
          </a:prstGeom>
          <a:noFill/>
          <a:ln>
            <a:noFill/>
          </a:ln>
        </p:spPr>
        <p:txBody>
          <a:bodyPr anchorCtr="0" anchor="t" bIns="45700" lIns="91425" spcFirstLastPara="1" rIns="91425" wrap="square" tIns="45700">
            <a:normAutofit fontScale="85000" lnSpcReduction="20000"/>
          </a:bodyPr>
          <a:lstStyle/>
          <a:p>
            <a:pPr indent="-331470" lvl="0" marL="342900" rtl="0" algn="l">
              <a:spcBef>
                <a:spcPts val="0"/>
              </a:spcBef>
              <a:spcAft>
                <a:spcPts val="0"/>
              </a:spcAft>
              <a:buClr>
                <a:schemeClr val="dk1"/>
              </a:buClr>
              <a:buSzPct val="100000"/>
              <a:buChar char="•"/>
            </a:pPr>
            <a:r>
              <a:rPr lang="en-US"/>
              <a:t>Property law concerns a humans right of use, control and disposition over things (“personal property”) and land (“real property”)</a:t>
            </a:r>
            <a:endParaRPr/>
          </a:p>
          <a:p>
            <a:pPr indent="-331470" lvl="0" marL="342900" rtl="0" algn="l">
              <a:spcBef>
                <a:spcPts val="444"/>
              </a:spcBef>
              <a:spcAft>
                <a:spcPts val="0"/>
              </a:spcAft>
              <a:buClr>
                <a:schemeClr val="dk1"/>
              </a:buClr>
              <a:buSzPct val="100000"/>
              <a:buChar char="•"/>
            </a:pPr>
            <a:r>
              <a:rPr lang="en-US"/>
              <a:t>Land includes the surface, the subsurface and the sky above</a:t>
            </a:r>
            <a:endParaRPr/>
          </a:p>
          <a:p>
            <a:pPr indent="-321121" lvl="1" marL="742950" rtl="0" algn="l">
              <a:spcBef>
                <a:spcPts val="444"/>
              </a:spcBef>
              <a:spcAft>
                <a:spcPts val="0"/>
              </a:spcAft>
              <a:buSzPct val="137074"/>
              <a:buChar char="–"/>
            </a:pPr>
            <a:r>
              <a:rPr lang="en-US" sz="2023">
                <a:solidFill>
                  <a:srgbClr val="333333"/>
                </a:solidFill>
                <a:highlight>
                  <a:srgbClr val="FFFFFF"/>
                </a:highlight>
              </a:rPr>
              <a:t>cujus est solum, ejus est usque ad coelum et ad inferos [whose is the soil, his is even to the skies and to the depths below]</a:t>
            </a:r>
            <a:endParaRPr sz="3373"/>
          </a:p>
          <a:p>
            <a:pPr indent="-331470" lvl="0" marL="342900" rtl="0" algn="l">
              <a:spcBef>
                <a:spcPts val="444"/>
              </a:spcBef>
              <a:spcAft>
                <a:spcPts val="0"/>
              </a:spcAft>
              <a:buClr>
                <a:schemeClr val="dk1"/>
              </a:buClr>
              <a:buSzPct val="100000"/>
              <a:buChar char="•"/>
            </a:pPr>
            <a:r>
              <a:rPr lang="en-US"/>
              <a:t>An interest in land is known as an </a:t>
            </a:r>
            <a:r>
              <a:rPr b="1" lang="en-US"/>
              <a:t>Estate</a:t>
            </a:r>
            <a:r>
              <a:rPr lang="en-US"/>
              <a:t> (from Latin ”status” meaning state or condition)</a:t>
            </a:r>
            <a:endParaRPr/>
          </a:p>
          <a:p>
            <a:pPr indent="-331470" lvl="0" marL="342900" rtl="0" algn="l">
              <a:spcBef>
                <a:spcPts val="444"/>
              </a:spcBef>
              <a:spcAft>
                <a:spcPts val="0"/>
              </a:spcAft>
              <a:buClr>
                <a:schemeClr val="dk1"/>
              </a:buClr>
              <a:buSzPct val="100000"/>
              <a:buChar char="•"/>
            </a:pPr>
            <a:r>
              <a:rPr lang="en-US"/>
              <a:t>Descriptive term for any type of Estates is called a </a:t>
            </a:r>
            <a:r>
              <a:rPr b="1" lang="en-US"/>
              <a:t>Tenancy</a:t>
            </a:r>
            <a:r>
              <a:rPr lang="en-US"/>
              <a:t> (from Latin “tenir” meaning “to hold”)</a:t>
            </a:r>
            <a:endParaRPr/>
          </a:p>
          <a:p>
            <a:pPr indent="-331470" lvl="0" marL="342900" rtl="0" algn="l">
              <a:spcBef>
                <a:spcPts val="444"/>
              </a:spcBef>
              <a:spcAft>
                <a:spcPts val="0"/>
              </a:spcAft>
              <a:buClr>
                <a:schemeClr val="dk1"/>
              </a:buClr>
              <a:buSzPct val="100000"/>
              <a:buChar char="•"/>
            </a:pPr>
            <a:r>
              <a:rPr lang="en-US"/>
              <a:t>A holder of an estate in land is called a “Tenant” </a:t>
            </a:r>
            <a:endParaRPr/>
          </a:p>
          <a:p>
            <a:pPr indent="-331470" lvl="0" marL="342900" rtl="0" algn="l">
              <a:spcBef>
                <a:spcPts val="444"/>
              </a:spcBef>
              <a:spcAft>
                <a:spcPts val="0"/>
              </a:spcAft>
              <a:buClr>
                <a:schemeClr val="dk1"/>
              </a:buClr>
              <a:buSzPct val="100000"/>
              <a:buChar char="•"/>
            </a:pPr>
            <a:r>
              <a:rPr lang="en-US"/>
              <a:t>Property rights are recognized in the US Constitution (5</a:t>
            </a:r>
            <a:r>
              <a:rPr baseline="30000" lang="en-US"/>
              <a:t>th</a:t>
            </a:r>
            <a:r>
              <a:rPr lang="en-US"/>
              <a:t> Am) but the substantive law of real property is purely the realm of state sovereignty</a:t>
            </a:r>
            <a:endParaRPr/>
          </a:p>
          <a:p>
            <a:pPr indent="-268605" lvl="1" marL="742950" rtl="0" algn="l">
              <a:spcBef>
                <a:spcPts val="444"/>
              </a:spcBef>
              <a:spcAft>
                <a:spcPts val="0"/>
              </a:spcAft>
              <a:buSzPct val="75000"/>
              <a:buChar char="–"/>
            </a:pPr>
            <a:r>
              <a:rPr lang="en-US"/>
              <a:t>common law claims re trespass, nuisance, etc.</a:t>
            </a:r>
            <a:endParaRPr/>
          </a:p>
          <a:p>
            <a:pPr indent="-201930" lvl="0" marL="342900" rtl="0" algn="l">
              <a:spcBef>
                <a:spcPts val="444"/>
              </a:spcBef>
              <a:spcAft>
                <a:spcPts val="0"/>
              </a:spcAft>
              <a:buClr>
                <a:schemeClr val="dk1"/>
              </a:buClr>
              <a:buSzPct val="100000"/>
              <a:buNone/>
            </a:pPr>
            <a:r>
              <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92"/>
          <p:cNvSpPr txBox="1"/>
          <p:nvPr>
            <p:ph type="title"/>
          </p:nvPr>
        </p:nvSpPr>
        <p:spPr>
          <a:xfrm>
            <a:off x="457200" y="74446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“Title” Effects of Conservation Easement</a:t>
            </a:r>
            <a:endParaRPr/>
          </a:p>
        </p:txBody>
      </p:sp>
      <p:sp>
        <p:nvSpPr>
          <p:cNvPr id="1022" name="Google Shape;1022;p92"/>
          <p:cNvSpPr txBox="1"/>
          <p:nvPr>
            <p:ph idx="1" type="body"/>
          </p:nvPr>
        </p:nvSpPr>
        <p:spPr>
          <a:xfrm>
            <a:off x="457200" y="1984450"/>
            <a:ext cx="8229600" cy="4369500"/>
          </a:xfrm>
          <a:prstGeom prst="rect">
            <a:avLst/>
          </a:prstGeom>
        </p:spPr>
        <p:txBody>
          <a:bodyPr anchorCtr="0" anchor="t" bIns="91425" lIns="91425" spcFirstLastPara="1" rIns="91425" wrap="square" tIns="45700">
            <a:normAutofit fontScale="77500" lnSpcReduction="20000"/>
          </a:bodyPr>
          <a:lstStyle/>
          <a:p>
            <a:pPr indent="-317183" lvl="0" marL="457200" rtl="0" algn="l">
              <a:lnSpc>
                <a:spcPct val="115000"/>
              </a:lnSpc>
              <a:spcBef>
                <a:spcPts val="360"/>
              </a:spcBef>
              <a:spcAft>
                <a:spcPts val="0"/>
              </a:spcAft>
              <a:buSzPct val="75000"/>
              <a:buChar char="•"/>
            </a:pPr>
            <a:r>
              <a:rPr b="1" lang="en-US"/>
              <a:t>Subdivision Restriction</a:t>
            </a:r>
            <a:endParaRPr b="1"/>
          </a:p>
          <a:p>
            <a:pPr indent="-317182" lvl="1" marL="914400" rtl="0" algn="l">
              <a:lnSpc>
                <a:spcPct val="115000"/>
              </a:lnSpc>
              <a:spcBef>
                <a:spcPts val="0"/>
              </a:spcBef>
              <a:spcAft>
                <a:spcPts val="0"/>
              </a:spcAft>
              <a:buSzPct val="75000"/>
              <a:buChar char="–"/>
            </a:pPr>
            <a:r>
              <a:rPr lang="en-US"/>
              <a:t>can owner subdivide parcel in estate plan so that each heir ‘takes their own’?</a:t>
            </a:r>
            <a:endParaRPr/>
          </a:p>
          <a:p>
            <a:pPr indent="-317182" lvl="1" marL="914400" rtl="0" algn="l">
              <a:lnSpc>
                <a:spcPct val="115000"/>
              </a:lnSpc>
              <a:spcBef>
                <a:spcPts val="0"/>
              </a:spcBef>
              <a:spcAft>
                <a:spcPts val="0"/>
              </a:spcAft>
              <a:buSzPct val="75000"/>
              <a:buChar char="–"/>
            </a:pPr>
            <a:r>
              <a:rPr lang="en-US"/>
              <a:t>Subject to funder flexibility and deed language</a:t>
            </a:r>
            <a:endParaRPr/>
          </a:p>
          <a:p>
            <a:pPr indent="-317182" lvl="1" marL="914400" rtl="0" algn="l">
              <a:lnSpc>
                <a:spcPct val="115000"/>
              </a:lnSpc>
              <a:spcBef>
                <a:spcPts val="0"/>
              </a:spcBef>
              <a:spcAft>
                <a:spcPts val="0"/>
              </a:spcAft>
              <a:buSzPct val="75000"/>
              <a:buChar char="–"/>
            </a:pPr>
            <a:r>
              <a:rPr lang="en-US"/>
              <a:t>See </a:t>
            </a:r>
            <a:r>
              <a:rPr lang="en-US" u="sng">
                <a:solidFill>
                  <a:schemeClr val="hlink"/>
                </a:solidFill>
                <a:hlinkClick r:id="rId3"/>
              </a:rPr>
              <a:t>NCGS §106-744(b)(1)</a:t>
            </a:r>
            <a:endParaRPr/>
          </a:p>
          <a:p>
            <a:pPr indent="-317183" lvl="0" marL="457200" rtl="0" algn="l">
              <a:lnSpc>
                <a:spcPct val="115000"/>
              </a:lnSpc>
              <a:spcBef>
                <a:spcPts val="0"/>
              </a:spcBef>
              <a:spcAft>
                <a:spcPts val="0"/>
              </a:spcAft>
              <a:buSzPct val="75000"/>
              <a:buChar char="•"/>
            </a:pPr>
            <a:r>
              <a:rPr b="1" lang="en-US"/>
              <a:t>Defeats Partition Rights</a:t>
            </a:r>
            <a:endParaRPr b="1"/>
          </a:p>
          <a:p>
            <a:pPr indent="-317182" lvl="1" marL="914400" rtl="0" algn="l">
              <a:lnSpc>
                <a:spcPct val="115000"/>
              </a:lnSpc>
              <a:spcBef>
                <a:spcPts val="0"/>
              </a:spcBef>
              <a:spcAft>
                <a:spcPts val="0"/>
              </a:spcAft>
              <a:buSzPct val="75000"/>
              <a:buChar char="–"/>
            </a:pPr>
            <a:r>
              <a:rPr lang="en-US"/>
              <a:t>if land held in co-tenancy</a:t>
            </a:r>
            <a:endParaRPr/>
          </a:p>
          <a:p>
            <a:pPr indent="-317182" lvl="1" marL="914400" rtl="0" algn="l">
              <a:lnSpc>
                <a:spcPct val="115000"/>
              </a:lnSpc>
              <a:spcBef>
                <a:spcPts val="0"/>
              </a:spcBef>
              <a:spcAft>
                <a:spcPts val="0"/>
              </a:spcAft>
              <a:buSzPct val="75000"/>
              <a:buChar char="–"/>
            </a:pPr>
            <a:r>
              <a:rPr lang="en-US"/>
              <a:t>can a Clerk of Court force in-kind subdivision under </a:t>
            </a:r>
            <a:r>
              <a:rPr lang="en-US" u="sng">
                <a:solidFill>
                  <a:schemeClr val="hlink"/>
                </a:solidFill>
                <a:hlinkClick r:id="rId4"/>
              </a:rPr>
              <a:t>NCGS § 46A-1</a:t>
            </a:r>
            <a:r>
              <a:rPr lang="en-US"/>
              <a:t>?</a:t>
            </a:r>
            <a:endParaRPr/>
          </a:p>
          <a:p>
            <a:pPr indent="-317183" lvl="0" marL="457200" rtl="0" algn="l">
              <a:lnSpc>
                <a:spcPct val="115000"/>
              </a:lnSpc>
              <a:spcBef>
                <a:spcPts val="0"/>
              </a:spcBef>
              <a:spcAft>
                <a:spcPts val="0"/>
              </a:spcAft>
              <a:buSzPct val="75000"/>
              <a:buChar char="•"/>
            </a:pPr>
            <a:r>
              <a:rPr b="1" lang="en-US"/>
              <a:t>Impervious Surface Restrictions</a:t>
            </a:r>
            <a:endParaRPr b="1"/>
          </a:p>
          <a:p>
            <a:pPr indent="-317182" lvl="1" marL="914400" rtl="0" algn="l">
              <a:lnSpc>
                <a:spcPct val="115000"/>
              </a:lnSpc>
              <a:spcBef>
                <a:spcPts val="0"/>
              </a:spcBef>
              <a:spcAft>
                <a:spcPts val="0"/>
              </a:spcAft>
              <a:buSzPct val="75000"/>
              <a:buChar char="–"/>
            </a:pPr>
            <a:r>
              <a:rPr lang="en-US"/>
              <a:t>limitation on new structures and paved surfaces in event of subdivision</a:t>
            </a:r>
            <a:endParaRPr/>
          </a:p>
          <a:p>
            <a:pPr indent="0" lvl="0" marL="0" rtl="0" algn="l">
              <a:spcBef>
                <a:spcPts val="360"/>
              </a:spcBef>
              <a:spcAft>
                <a:spcPts val="0"/>
              </a:spcAft>
              <a:buNone/>
            </a:pPr>
            <a:r>
              <a:t/>
            </a:r>
            <a:endParaRPr/>
          </a:p>
          <a:p>
            <a:pPr indent="0" lvl="0" marL="0" rtl="0" algn="ctr">
              <a:spcBef>
                <a:spcPts val="360"/>
              </a:spcBef>
              <a:spcAft>
                <a:spcPts val="0"/>
              </a:spcAft>
              <a:buNone/>
            </a:pPr>
            <a:r>
              <a:rPr lang="en-US"/>
              <a:t>Under what circumstances may a conservation easement be modified?</a:t>
            </a:r>
            <a:endParaRPr/>
          </a:p>
          <a:p>
            <a:pPr indent="0" lvl="0" marL="0" rtl="0" algn="ctr">
              <a:spcBef>
                <a:spcPts val="360"/>
              </a:spcBef>
              <a:spcAft>
                <a:spcPts val="0"/>
              </a:spcAft>
              <a:buNone/>
            </a:pPr>
            <a:r>
              <a:t/>
            </a:r>
            <a:endParaRPr/>
          </a:p>
          <a:p>
            <a:pPr indent="0" lvl="0" marL="0" rtl="0" algn="l">
              <a:spcBef>
                <a:spcPts val="360"/>
              </a:spcBef>
              <a:spcAft>
                <a:spcPts val="0"/>
              </a:spcAft>
              <a:buNone/>
            </a:pPr>
            <a:r>
              <a:rPr lang="en-US"/>
              <a:t>Article Draft: </a:t>
            </a:r>
            <a:r>
              <a:rPr b="1" lang="en-US" sz="1800" u="sng">
                <a:solidFill>
                  <a:schemeClr val="hlink"/>
                </a:solidFill>
                <a:hlinkClick r:id="rId5"/>
              </a:rPr>
              <a:t>Conservation Agreements and Easements: Obligations, Modification and Termination</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sp>
        <p:nvSpPr>
          <p:cNvPr id="1028" name="Google Shape;1028;p93"/>
          <p:cNvSpPr txBox="1"/>
          <p:nvPr>
            <p:ph type="title"/>
          </p:nvPr>
        </p:nvSpPr>
        <p:spPr>
          <a:xfrm>
            <a:off x="457200" y="477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Principal Challenges</a:t>
            </a:r>
            <a:endParaRPr/>
          </a:p>
        </p:txBody>
      </p:sp>
      <p:sp>
        <p:nvSpPr>
          <p:cNvPr id="1029" name="Google Shape;1029;p93"/>
          <p:cNvSpPr txBox="1"/>
          <p:nvPr>
            <p:ph idx="1" type="body"/>
          </p:nvPr>
        </p:nvSpPr>
        <p:spPr>
          <a:xfrm>
            <a:off x="457200" y="1545425"/>
            <a:ext cx="8229600" cy="4862700"/>
          </a:xfrm>
          <a:prstGeom prst="rect">
            <a:avLst/>
          </a:prstGeom>
        </p:spPr>
        <p:txBody>
          <a:bodyPr anchorCtr="0" anchor="t" bIns="45700" lIns="91425" spcFirstLastPara="1" rIns="91425" wrap="square" tIns="45700">
            <a:normAutofit lnSpcReduction="20000"/>
          </a:bodyPr>
          <a:lstStyle/>
          <a:p>
            <a:pPr indent="0" lvl="0" marL="0" rtl="0" algn="l">
              <a:spcBef>
                <a:spcPts val="360"/>
              </a:spcBef>
              <a:spcAft>
                <a:spcPts val="0"/>
              </a:spcAft>
              <a:buNone/>
            </a:pPr>
            <a:r>
              <a:rPr b="1" lang="en-US"/>
              <a:t>Adapt distribution scheme</a:t>
            </a:r>
            <a:r>
              <a:rPr lang="en-US"/>
              <a:t> in estate plan (will and trust) to:</a:t>
            </a:r>
            <a:endParaRPr/>
          </a:p>
          <a:p>
            <a:pPr indent="-342900" lvl="0" marL="457200" rtl="0" algn="l">
              <a:spcBef>
                <a:spcPts val="360"/>
              </a:spcBef>
              <a:spcAft>
                <a:spcPts val="0"/>
              </a:spcAft>
              <a:buSzPts val="1800"/>
              <a:buChar char="•"/>
            </a:pPr>
            <a:r>
              <a:rPr lang="en-US"/>
              <a:t>ensure equal distribution of wealth (a goal of many families)</a:t>
            </a:r>
            <a:endParaRPr/>
          </a:p>
          <a:p>
            <a:pPr indent="-342900" lvl="0" marL="457200" rtl="0" algn="l">
              <a:spcBef>
                <a:spcPts val="0"/>
              </a:spcBef>
              <a:spcAft>
                <a:spcPts val="0"/>
              </a:spcAft>
              <a:buSzPts val="1800"/>
              <a:buChar char="•"/>
            </a:pPr>
            <a:r>
              <a:rPr lang="en-US"/>
              <a:t>avoid co-tenancy ownership in conservation easement tract (no guarantee of subdivision)</a:t>
            </a:r>
            <a:endParaRPr/>
          </a:p>
          <a:p>
            <a:pPr indent="-342900" lvl="0" marL="457200" rtl="0" algn="l">
              <a:spcBef>
                <a:spcPts val="0"/>
              </a:spcBef>
              <a:spcAft>
                <a:spcPts val="0"/>
              </a:spcAft>
              <a:buSzPts val="1800"/>
              <a:buChar char="•"/>
            </a:pPr>
            <a:r>
              <a:rPr lang="en-US"/>
              <a:t>preserve cash (or its equivalent) from development rights sale for distribution to ‘heirs’ (it gets spent quickly)</a:t>
            </a:r>
            <a:endParaRPr/>
          </a:p>
          <a:p>
            <a:pPr indent="0" lvl="0" marL="0" rtl="0" algn="l">
              <a:spcBef>
                <a:spcPts val="360"/>
              </a:spcBef>
              <a:spcAft>
                <a:spcPts val="0"/>
              </a:spcAft>
              <a:buNone/>
            </a:pPr>
            <a:r>
              <a:rPr b="1" lang="en-US"/>
              <a:t>Design conservation easement deed language</a:t>
            </a:r>
            <a:r>
              <a:rPr lang="en-US"/>
              <a:t> to:</a:t>
            </a:r>
            <a:endParaRPr/>
          </a:p>
          <a:p>
            <a:pPr indent="-342900" lvl="0" marL="457200" rtl="0" algn="l">
              <a:spcBef>
                <a:spcPts val="360"/>
              </a:spcBef>
              <a:spcAft>
                <a:spcPts val="0"/>
              </a:spcAft>
              <a:buSzPts val="1800"/>
              <a:buChar char="•"/>
            </a:pPr>
            <a:r>
              <a:rPr lang="en-US"/>
              <a:t>allow subdivision of parcel (to extent possible per zoning and funding restriction) </a:t>
            </a:r>
            <a:r>
              <a:rPr b="1" lang="en-US"/>
              <a:t>as a matter of right</a:t>
            </a:r>
            <a:endParaRPr b="1"/>
          </a:p>
          <a:p>
            <a:pPr indent="-342900" lvl="0" marL="457200" rtl="0" algn="l">
              <a:spcBef>
                <a:spcPts val="0"/>
              </a:spcBef>
              <a:spcAft>
                <a:spcPts val="0"/>
              </a:spcAft>
              <a:buSzPts val="1800"/>
              <a:buChar char="•"/>
            </a:pPr>
            <a:r>
              <a:rPr lang="en-US"/>
              <a:t>plan building envelopes and impervious surface growth</a:t>
            </a:r>
            <a:endParaRPr/>
          </a:p>
          <a:p>
            <a:pPr indent="-342900" lvl="1" marL="914400" rtl="0" algn="l">
              <a:spcBef>
                <a:spcPts val="0"/>
              </a:spcBef>
              <a:spcAft>
                <a:spcPts val="0"/>
              </a:spcAft>
              <a:buSzPts val="1800"/>
              <a:buChar char="–"/>
            </a:pPr>
            <a:r>
              <a:rPr lang="en-US"/>
              <a:t>financing for construction of allowed structure will encumber entire parcel unless subdivision allowed</a:t>
            </a:r>
            <a:endParaRPr/>
          </a:p>
          <a:p>
            <a:pPr indent="457200" lvl="0" marL="0" rtl="0" algn="l">
              <a:spcBef>
                <a:spcPts val="360"/>
              </a:spcBef>
              <a:spcAft>
                <a:spcPts val="0"/>
              </a:spcAft>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94"/>
          <p:cNvSpPr txBox="1"/>
          <p:nvPr>
            <p:ph type="title"/>
          </p:nvPr>
        </p:nvSpPr>
        <p:spPr>
          <a:xfrm>
            <a:off x="457200" y="657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Federal Tax Limitation on Modification</a:t>
            </a:r>
            <a:endParaRPr/>
          </a:p>
        </p:txBody>
      </p:sp>
      <p:sp>
        <p:nvSpPr>
          <p:cNvPr id="1036" name="Google Shape;1036;p94"/>
          <p:cNvSpPr txBox="1"/>
          <p:nvPr>
            <p:ph idx="1" type="body"/>
          </p:nvPr>
        </p:nvSpPr>
        <p:spPr>
          <a:xfrm>
            <a:off x="457200" y="1968425"/>
            <a:ext cx="8229600" cy="4157700"/>
          </a:xfrm>
          <a:prstGeom prst="rect">
            <a:avLst/>
          </a:prstGeom>
        </p:spPr>
        <p:txBody>
          <a:bodyPr anchorCtr="0" anchor="t" bIns="45700" lIns="91425" spcFirstLastPara="1" rIns="91425" wrap="square" tIns="45700">
            <a:normAutofit lnSpcReduction="10000"/>
          </a:bodyPr>
          <a:lstStyle/>
          <a:p>
            <a:pPr indent="-342900" lvl="0" marL="457200" rtl="0" algn="l">
              <a:spcBef>
                <a:spcPts val="360"/>
              </a:spcBef>
              <a:spcAft>
                <a:spcPts val="0"/>
              </a:spcAft>
              <a:buSzPts val="1800"/>
              <a:buChar char="•"/>
            </a:pPr>
            <a:r>
              <a:rPr lang="en-US"/>
              <a:t>Relevant only if tax deduction taken for donated portion of development rights sale</a:t>
            </a:r>
            <a:endParaRPr/>
          </a:p>
          <a:p>
            <a:pPr indent="0" lvl="0" marL="0" rtl="0" algn="l">
              <a:spcBef>
                <a:spcPts val="360"/>
              </a:spcBef>
              <a:spcAft>
                <a:spcPts val="0"/>
              </a:spcAft>
              <a:buNone/>
            </a:pPr>
            <a:r>
              <a:t/>
            </a:r>
            <a:endParaRPr/>
          </a:p>
          <a:p>
            <a:pPr indent="-342900" lvl="0" marL="457200" rtl="0" algn="l">
              <a:spcBef>
                <a:spcPts val="360"/>
              </a:spcBef>
              <a:spcAft>
                <a:spcPts val="0"/>
              </a:spcAft>
              <a:buSzPts val="1800"/>
              <a:buChar char="•"/>
            </a:pPr>
            <a:r>
              <a:rPr b="1" lang="en-US"/>
              <a:t>“</a:t>
            </a:r>
            <a:r>
              <a:rPr b="1" lang="en-US"/>
              <a:t>Private Benefit Doctrine”: </a:t>
            </a:r>
            <a:r>
              <a:rPr lang="en-US"/>
              <a:t>Because the tax benefits to the individual are supplied by the public at large for </a:t>
            </a:r>
            <a:r>
              <a:rPr i="1" lang="en-US"/>
              <a:t>their</a:t>
            </a:r>
            <a:r>
              <a:rPr lang="en-US"/>
              <a:t> collective benefit - a modification of that benefit to advantage the taxpayer is not allowed</a:t>
            </a:r>
            <a:endParaRPr/>
          </a:p>
          <a:p>
            <a:pPr indent="-342900" lvl="1" marL="914400" rtl="0" algn="l">
              <a:spcBef>
                <a:spcPts val="0"/>
              </a:spcBef>
              <a:spcAft>
                <a:spcPts val="0"/>
              </a:spcAft>
              <a:buSzPts val="1800"/>
              <a:buChar char="–"/>
            </a:pPr>
            <a:r>
              <a:rPr lang="en-US"/>
              <a:t>normally a threat to taxpayer (clawed back deduction) and to 501(c)(3) status of a land trust</a:t>
            </a:r>
            <a:endParaRPr/>
          </a:p>
          <a:p>
            <a:pPr indent="-342900" lvl="2" marL="1371600" rtl="0" algn="l">
              <a:spcBef>
                <a:spcPts val="0"/>
              </a:spcBef>
              <a:spcAft>
                <a:spcPts val="0"/>
              </a:spcAft>
              <a:buSzPts val="1800"/>
              <a:buChar char="•"/>
            </a:pPr>
            <a:r>
              <a:rPr lang="en-US"/>
              <a:t>Gentry, P. </a:t>
            </a:r>
            <a:r>
              <a:rPr i="1" lang="en-US"/>
              <a:t>Applying the Private Benefit Doctrine to Farmland Conservation Easements</a:t>
            </a:r>
            <a:r>
              <a:rPr lang="en-US"/>
              <a:t> (Duke Law J., 2013),</a:t>
            </a:r>
            <a:endParaRPr/>
          </a:p>
          <a:p>
            <a:pPr indent="0" lvl="0" marL="0" rtl="0" algn="l">
              <a:spcBef>
                <a:spcPts val="360"/>
              </a:spcBef>
              <a:spcAft>
                <a:spcPts val="0"/>
              </a:spcAft>
              <a:buNone/>
            </a:pPr>
            <a:r>
              <a:t/>
            </a:r>
            <a:endParaRPr b="1" sz="1450">
              <a:solidFill>
                <a:srgbClr val="333333"/>
              </a:solidFill>
              <a:highlight>
                <a:srgbClr val="FFFFFF"/>
              </a:highlight>
              <a:latin typeface="Verdana"/>
              <a:ea typeface="Verdana"/>
              <a:cs typeface="Verdana"/>
              <a:sym typeface="Verdana"/>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95"/>
          <p:cNvSpPr txBox="1"/>
          <p:nvPr>
            <p:ph type="title"/>
          </p:nvPr>
        </p:nvSpPr>
        <p:spPr>
          <a:xfrm>
            <a:off x="457200" y="63503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Modification Example from Regs</a:t>
            </a:r>
            <a:endParaRPr/>
          </a:p>
        </p:txBody>
      </p:sp>
      <p:sp>
        <p:nvSpPr>
          <p:cNvPr id="1043" name="Google Shape;1043;p95"/>
          <p:cNvSpPr txBox="1"/>
          <p:nvPr>
            <p:ph idx="1" type="body"/>
          </p:nvPr>
        </p:nvSpPr>
        <p:spPr>
          <a:xfrm>
            <a:off x="457200" y="1793350"/>
            <a:ext cx="8229600" cy="45246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a:t>See </a:t>
            </a:r>
            <a:r>
              <a:rPr b="1" lang="en-US" sz="1450" u="sng">
                <a:solidFill>
                  <a:schemeClr val="hlink"/>
                </a:solidFill>
                <a:highlight>
                  <a:schemeClr val="lt1"/>
                </a:highlight>
                <a:latin typeface="Verdana"/>
                <a:ea typeface="Verdana"/>
                <a:cs typeface="Verdana"/>
                <a:sym typeface="Verdana"/>
                <a:hlinkClick r:id="rId3"/>
              </a:rPr>
              <a:t>§ 1.170A-14 Qualified conservation contributions</a:t>
            </a:r>
            <a:r>
              <a:rPr b="1" lang="en-US" sz="1450">
                <a:solidFill>
                  <a:srgbClr val="333333"/>
                </a:solidFill>
                <a:highlight>
                  <a:schemeClr val="lt1"/>
                </a:highlight>
                <a:latin typeface="Verdana"/>
                <a:ea typeface="Verdana"/>
                <a:cs typeface="Verdana"/>
                <a:sym typeface="Verdana"/>
              </a:rPr>
              <a:t>. No hard and fast rule found, but this example:</a:t>
            </a:r>
            <a:endParaRPr b="1" sz="1450">
              <a:solidFill>
                <a:srgbClr val="333333"/>
              </a:solidFill>
              <a:highlight>
                <a:schemeClr val="lt1"/>
              </a:highlight>
              <a:latin typeface="Verdana"/>
              <a:ea typeface="Verdana"/>
              <a:cs typeface="Verdana"/>
              <a:sym typeface="Verdana"/>
            </a:endParaRPr>
          </a:p>
          <a:p>
            <a:pPr indent="0" lvl="0" marL="0" rtl="0" algn="l">
              <a:spcBef>
                <a:spcPts val="360"/>
              </a:spcBef>
              <a:spcAft>
                <a:spcPts val="0"/>
              </a:spcAft>
              <a:buClr>
                <a:schemeClr val="dk1"/>
              </a:buClr>
              <a:buSzPts val="1100"/>
              <a:buFont typeface="Arial"/>
              <a:buNone/>
            </a:pPr>
            <a:r>
              <a:t/>
            </a:r>
            <a:endParaRPr b="1" sz="1450">
              <a:solidFill>
                <a:srgbClr val="333333"/>
              </a:solidFill>
              <a:highlight>
                <a:schemeClr val="lt1"/>
              </a:highlight>
              <a:latin typeface="Verdana"/>
              <a:ea typeface="Verdana"/>
              <a:cs typeface="Verdana"/>
              <a:sym typeface="Verdana"/>
            </a:endParaRPr>
          </a:p>
          <a:p>
            <a:pPr indent="0" lvl="0" marL="457200" rtl="0" algn="l">
              <a:lnSpc>
                <a:spcPct val="115000"/>
              </a:lnSpc>
              <a:spcBef>
                <a:spcPts val="1100"/>
              </a:spcBef>
              <a:spcAft>
                <a:spcPts val="0"/>
              </a:spcAft>
              <a:buClr>
                <a:schemeClr val="dk1"/>
              </a:buClr>
              <a:buSzPts val="1100"/>
              <a:buFont typeface="Arial"/>
              <a:buNone/>
            </a:pPr>
            <a:r>
              <a:rPr b="1" lang="en-US" sz="1200">
                <a:solidFill>
                  <a:srgbClr val="333333"/>
                </a:solidFill>
                <a:highlight>
                  <a:schemeClr val="lt1"/>
                </a:highlight>
                <a:latin typeface="Verdana"/>
                <a:ea typeface="Verdana"/>
                <a:cs typeface="Verdana"/>
                <a:sym typeface="Verdana"/>
              </a:rPr>
              <a:t>Example 3.</a:t>
            </a:r>
            <a:endParaRPr b="1" sz="1200">
              <a:solidFill>
                <a:srgbClr val="333333"/>
              </a:solidFill>
              <a:highlight>
                <a:schemeClr val="lt1"/>
              </a:highlight>
              <a:latin typeface="Verdana"/>
              <a:ea typeface="Verdana"/>
              <a:cs typeface="Verdana"/>
              <a:sym typeface="Verdana"/>
            </a:endParaRPr>
          </a:p>
          <a:p>
            <a:pPr indent="0" lvl="0" marL="457200" rtl="0" algn="l">
              <a:spcBef>
                <a:spcPts val="360"/>
              </a:spcBef>
              <a:spcAft>
                <a:spcPts val="0"/>
              </a:spcAft>
              <a:buNone/>
            </a:pPr>
            <a:r>
              <a:rPr lang="en-US" sz="1200">
                <a:solidFill>
                  <a:srgbClr val="333333"/>
                </a:solidFill>
                <a:highlight>
                  <a:schemeClr val="lt1"/>
                </a:highlight>
                <a:latin typeface="Verdana"/>
                <a:ea typeface="Verdana"/>
                <a:cs typeface="Verdana"/>
                <a:sym typeface="Verdana"/>
              </a:rPr>
              <a:t>H owns Greenacre, a 900-acre parcel of woodland, rolling pasture, and orchards on the crest of a mountain. All of Greenacre is clearly visible from a nearby national park. Because of the strict enforcement of an applicable zoning plan, the highest and best use of Greenacre is as a subdivision of 40-acre tracts. H wishes to donate a scenic easement on Greenacre to a qualifying conservation organization, but </a:t>
            </a:r>
            <a:r>
              <a:rPr b="1" lang="en-US" sz="1200">
                <a:solidFill>
                  <a:srgbClr val="333333"/>
                </a:solidFill>
                <a:highlight>
                  <a:schemeClr val="lt1"/>
                </a:highlight>
                <a:latin typeface="Verdana"/>
                <a:ea typeface="Verdana"/>
                <a:cs typeface="Verdana"/>
                <a:sym typeface="Verdana"/>
              </a:rPr>
              <a:t>H would like to reserve the right to subdivide Greenacre</a:t>
            </a:r>
            <a:r>
              <a:rPr lang="en-US" sz="1200">
                <a:solidFill>
                  <a:srgbClr val="333333"/>
                </a:solidFill>
                <a:highlight>
                  <a:schemeClr val="lt1"/>
                </a:highlight>
                <a:latin typeface="Verdana"/>
                <a:ea typeface="Verdana"/>
                <a:cs typeface="Verdana"/>
                <a:sym typeface="Verdana"/>
              </a:rPr>
              <a:t> into 90-acre parcels with no more than one single-family home allowable on each parcel. Random building on the property, even as little as one home for each 90 acres, would destroy the scenic character of the view. Accordingly, no deduction would be allowable under this section.</a:t>
            </a:r>
            <a:endParaRPr sz="1200">
              <a:solidFill>
                <a:srgbClr val="333333"/>
              </a:solidFill>
              <a:highlight>
                <a:schemeClr val="lt1"/>
              </a:highlight>
              <a:latin typeface="Verdana"/>
              <a:ea typeface="Verdana"/>
              <a:cs typeface="Verdana"/>
              <a:sym typeface="Verdana"/>
            </a:endParaRPr>
          </a:p>
          <a:p>
            <a:pPr indent="0" lvl="0" marL="457200" rtl="0" algn="l">
              <a:spcBef>
                <a:spcPts val="360"/>
              </a:spcBef>
              <a:spcAft>
                <a:spcPts val="0"/>
              </a:spcAft>
              <a:buNone/>
            </a:pPr>
            <a:r>
              <a:t/>
            </a:r>
            <a:endParaRPr sz="1200">
              <a:solidFill>
                <a:srgbClr val="333333"/>
              </a:solidFill>
              <a:highlight>
                <a:schemeClr val="lt1"/>
              </a:highlight>
              <a:latin typeface="Verdana"/>
              <a:ea typeface="Verdana"/>
              <a:cs typeface="Verdana"/>
              <a:sym typeface="Verdana"/>
            </a:endParaRPr>
          </a:p>
          <a:p>
            <a:pPr indent="0" lvl="0" marL="0" rtl="0" algn="l">
              <a:spcBef>
                <a:spcPts val="360"/>
              </a:spcBef>
              <a:spcAft>
                <a:spcPts val="0"/>
              </a:spcAft>
              <a:buNone/>
            </a:pPr>
            <a:r>
              <a:t/>
            </a:r>
            <a:endParaRPr sz="1200">
              <a:solidFill>
                <a:srgbClr val="333333"/>
              </a:solidFill>
              <a:highlight>
                <a:schemeClr val="lt1"/>
              </a:highlight>
              <a:latin typeface="Verdana"/>
              <a:ea typeface="Verdana"/>
              <a:cs typeface="Verdana"/>
              <a:sym typeface="Verdana"/>
            </a:endParaRPr>
          </a:p>
          <a:p>
            <a:pPr indent="0" lvl="0" marL="0" rtl="0" algn="l">
              <a:spcBef>
                <a:spcPts val="360"/>
              </a:spcBef>
              <a:spcAft>
                <a:spcPts val="0"/>
              </a:spcAft>
              <a:buNone/>
            </a:pPr>
            <a:r>
              <a:rPr b="1" lang="en-US" sz="1200">
                <a:solidFill>
                  <a:srgbClr val="333333"/>
                </a:solidFill>
                <a:highlight>
                  <a:schemeClr val="lt1"/>
                </a:highlight>
                <a:latin typeface="Verdana"/>
                <a:ea typeface="Verdana"/>
                <a:cs typeface="Verdana"/>
                <a:sym typeface="Verdana"/>
              </a:rPr>
              <a:t>RAB Comment: Note specificity of reason for denying subdivision. Similar situation with easement purpose focus on quality soils and water quality might have different result.</a:t>
            </a:r>
            <a:endParaRPr b="1" sz="1200">
              <a:solidFill>
                <a:srgbClr val="333333"/>
              </a:solidFill>
              <a:highlight>
                <a:schemeClr val="lt1"/>
              </a:highlight>
              <a:latin typeface="Verdana"/>
              <a:ea typeface="Verdana"/>
              <a:cs typeface="Verdana"/>
              <a:sym typeface="Verdana"/>
            </a:endParaRPr>
          </a:p>
          <a:p>
            <a:pPr indent="0" lvl="0" marL="0" rtl="0" algn="l">
              <a:spcBef>
                <a:spcPts val="360"/>
              </a:spcBef>
              <a:spcAft>
                <a:spcPts val="0"/>
              </a:spcAft>
              <a:buNone/>
            </a:pPr>
            <a:r>
              <a:t/>
            </a:r>
            <a:endParaRPr b="1" sz="1200">
              <a:solidFill>
                <a:srgbClr val="333333"/>
              </a:solidFill>
              <a:highlight>
                <a:schemeClr val="lt1"/>
              </a:highlight>
              <a:latin typeface="Verdana"/>
              <a:ea typeface="Verdana"/>
              <a:cs typeface="Verdana"/>
              <a:sym typeface="Verdana"/>
            </a:endParaRPr>
          </a:p>
          <a:p>
            <a:pPr indent="0" lvl="0" marL="0" rtl="0" algn="l">
              <a:spcBef>
                <a:spcPts val="360"/>
              </a:spcBef>
              <a:spcAft>
                <a:spcPts val="0"/>
              </a:spcAft>
              <a:buClr>
                <a:schemeClr val="dk1"/>
              </a:buClr>
              <a:buSzPts val="1100"/>
              <a:buFont typeface="Arial"/>
              <a:buNone/>
            </a:pPr>
            <a:r>
              <a:rPr b="1" lang="en-US" sz="1200">
                <a:solidFill>
                  <a:srgbClr val="333333"/>
                </a:solidFill>
                <a:highlight>
                  <a:schemeClr val="lt1"/>
                </a:highlight>
                <a:latin typeface="Verdana"/>
                <a:ea typeface="Verdana"/>
                <a:cs typeface="Verdana"/>
                <a:sym typeface="Verdana"/>
              </a:rPr>
              <a:t>Subdivision decision would likely center on state law restrictions and impervious surface restrictions.</a:t>
            </a:r>
            <a:endParaRPr b="1" sz="1200">
              <a:solidFill>
                <a:srgbClr val="333333"/>
              </a:solidFill>
              <a:highlight>
                <a:schemeClr val="lt1"/>
              </a:highlight>
              <a:latin typeface="Verdana"/>
              <a:ea typeface="Verdana"/>
              <a:cs typeface="Verdana"/>
              <a:sym typeface="Verdana"/>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96"/>
          <p:cNvSpPr txBox="1"/>
          <p:nvPr>
            <p:ph type="title"/>
          </p:nvPr>
        </p:nvSpPr>
        <p:spPr>
          <a:xfrm>
            <a:off x="457200" y="693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Restriction on Subdivision (ADFPTF)</a:t>
            </a:r>
            <a:endParaRPr/>
          </a:p>
        </p:txBody>
      </p:sp>
      <p:sp>
        <p:nvSpPr>
          <p:cNvPr id="1050" name="Google Shape;1050;p96"/>
          <p:cNvSpPr txBox="1"/>
          <p:nvPr>
            <p:ph idx="1" type="body"/>
          </p:nvPr>
        </p:nvSpPr>
        <p:spPr>
          <a:xfrm>
            <a:off x="457200" y="1877250"/>
            <a:ext cx="8229600" cy="3103500"/>
          </a:xfrm>
          <a:prstGeom prst="rect">
            <a:avLst/>
          </a:prstGeom>
        </p:spPr>
        <p:txBody>
          <a:bodyPr anchorCtr="0" anchor="t" bIns="45700" lIns="91425" spcFirstLastPara="1" rIns="91425" wrap="square" tIns="45700">
            <a:noAutofit/>
          </a:bodyPr>
          <a:lstStyle/>
          <a:p>
            <a:pPr indent="-358775" lvl="0" marL="457200" rtl="0" algn="l">
              <a:lnSpc>
                <a:spcPct val="115000"/>
              </a:lnSpc>
              <a:spcBef>
                <a:spcPts val="0"/>
              </a:spcBef>
              <a:spcAft>
                <a:spcPts val="0"/>
              </a:spcAft>
              <a:buSzPts val="2050"/>
              <a:buChar char="•"/>
            </a:pPr>
            <a:r>
              <a:rPr b="1" lang="en-US" sz="2050"/>
              <a:t>From the ADFPTF Manual:</a:t>
            </a:r>
            <a:endParaRPr b="1" sz="2050"/>
          </a:p>
          <a:p>
            <a:pPr indent="0" lvl="0" marL="0" rtl="0" algn="l">
              <a:lnSpc>
                <a:spcPct val="115000"/>
              </a:lnSpc>
              <a:spcBef>
                <a:spcPts val="0"/>
              </a:spcBef>
              <a:spcAft>
                <a:spcPts val="0"/>
              </a:spcAft>
              <a:buNone/>
            </a:pPr>
            <a:r>
              <a:t/>
            </a:r>
            <a:endParaRPr b="1" sz="2050"/>
          </a:p>
          <a:p>
            <a:pPr indent="0" lvl="0" marL="914400" rtl="0" algn="l">
              <a:lnSpc>
                <a:spcPct val="115000"/>
              </a:lnSpc>
              <a:spcBef>
                <a:spcPts val="0"/>
              </a:spcBef>
              <a:spcAft>
                <a:spcPts val="0"/>
              </a:spcAft>
              <a:buNone/>
            </a:pPr>
            <a:r>
              <a:rPr b="1" i="1" lang="en-US" sz="2000"/>
              <a:t>Land Division: </a:t>
            </a:r>
            <a:r>
              <a:rPr i="1" lang="en-US" sz="2000"/>
              <a:t>Any parcel of land with an ADFP agricultural conservation easement will be limited to a </a:t>
            </a:r>
            <a:r>
              <a:rPr b="1" i="1" lang="en-US" sz="2000"/>
              <a:t>minimum division of 20 acres in size</a:t>
            </a:r>
            <a:r>
              <a:rPr i="1" lang="en-US" sz="2000"/>
              <a:t>. Any division of a land parcel must maintain agriculture, horticulture or forestry present use value status as designated by the State of North Carolina at the time of transfer. (Approved 12-09-08)</a:t>
            </a:r>
            <a:r>
              <a:rPr i="1" lang="en-US"/>
              <a:t> </a:t>
            </a:r>
            <a:endParaRPr i="1"/>
          </a:p>
          <a:p>
            <a:pPr indent="0" lvl="0" marL="914400" rtl="0" algn="l">
              <a:lnSpc>
                <a:spcPct val="115000"/>
              </a:lnSpc>
              <a:spcBef>
                <a:spcPts val="0"/>
              </a:spcBef>
              <a:spcAft>
                <a:spcPts val="0"/>
              </a:spcAft>
              <a:buNone/>
            </a:pPr>
            <a:r>
              <a:t/>
            </a:r>
            <a:endParaRPr i="1" sz="2000"/>
          </a:p>
          <a:p>
            <a:pPr indent="-355600" lvl="0" marL="457200" rtl="0" algn="l">
              <a:lnSpc>
                <a:spcPct val="115000"/>
              </a:lnSpc>
              <a:spcBef>
                <a:spcPts val="0"/>
              </a:spcBef>
              <a:spcAft>
                <a:spcPts val="0"/>
              </a:spcAft>
              <a:buSzPts val="2000"/>
              <a:buChar char="•"/>
            </a:pPr>
            <a:r>
              <a:rPr lang="en-US" sz="2000"/>
              <a:t>Subject to state statute limitation (see §106-744(b)(1) [next slide]</a:t>
            </a:r>
            <a:endParaRPr sz="2000"/>
          </a:p>
          <a:p>
            <a:pPr indent="-355600" lvl="0" marL="457200" rtl="0" algn="l">
              <a:lnSpc>
                <a:spcPct val="115000"/>
              </a:lnSpc>
              <a:spcBef>
                <a:spcPts val="0"/>
              </a:spcBef>
              <a:spcAft>
                <a:spcPts val="0"/>
              </a:spcAft>
              <a:buSzPts val="2000"/>
              <a:buChar char="•"/>
            </a:pPr>
            <a:r>
              <a:rPr lang="en-US" sz="2000"/>
              <a:t>Note: Funding preference to applicants with “Farm or Forest Transition Plans”</a:t>
            </a:r>
            <a:endParaRPr sz="20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97"/>
          <p:cNvSpPr txBox="1"/>
          <p:nvPr>
            <p:ph type="title"/>
          </p:nvPr>
        </p:nvSpPr>
        <p:spPr>
          <a:xfrm>
            <a:off x="457200" y="6180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NC Statutory Limitation on Subdivision</a:t>
            </a:r>
            <a:endParaRPr/>
          </a:p>
        </p:txBody>
      </p:sp>
      <p:sp>
        <p:nvSpPr>
          <p:cNvPr id="1057" name="Google Shape;1057;p97"/>
          <p:cNvSpPr txBox="1"/>
          <p:nvPr>
            <p:ph idx="1" type="body"/>
          </p:nvPr>
        </p:nvSpPr>
        <p:spPr>
          <a:xfrm>
            <a:off x="457200" y="1773000"/>
            <a:ext cx="8229600" cy="4353000"/>
          </a:xfrm>
          <a:prstGeom prst="rect">
            <a:avLst/>
          </a:prstGeom>
        </p:spPr>
        <p:txBody>
          <a:bodyPr anchorCtr="0" anchor="t" bIns="45700" lIns="91425" spcFirstLastPara="1" rIns="91425" wrap="square" tIns="45700">
            <a:normAutofit fontScale="62500" lnSpcReduction="10000"/>
          </a:bodyPr>
          <a:lstStyle/>
          <a:p>
            <a:pPr indent="0" lvl="0" marL="0" rtl="0" algn="l">
              <a:spcBef>
                <a:spcPts val="360"/>
              </a:spcBef>
              <a:spcAft>
                <a:spcPts val="0"/>
              </a:spcAft>
              <a:buNone/>
            </a:pPr>
            <a:r>
              <a:rPr b="1" lang="en-US"/>
              <a:t>§ 106-744. Purchase of agricultural conservation easements; establishment of North Carolina Agricultural Development and Farmland Preservation Trust Fund and Advisory Committee</a:t>
            </a:r>
            <a:r>
              <a:rPr lang="en-US"/>
              <a:t>. </a:t>
            </a:r>
            <a:endParaRPr/>
          </a:p>
          <a:p>
            <a:pPr indent="0" lvl="0" marL="0" rtl="0" algn="l">
              <a:spcBef>
                <a:spcPts val="360"/>
              </a:spcBef>
              <a:spcAft>
                <a:spcPts val="0"/>
              </a:spcAft>
              <a:buNone/>
            </a:pPr>
            <a:r>
              <a:rPr lang="en-US"/>
              <a:t>(a) </a:t>
            </a:r>
            <a:r>
              <a:rPr lang="en-US" u="sng"/>
              <a:t>A county may</a:t>
            </a:r>
            <a:r>
              <a:rPr lang="en-US"/>
              <a:t>, with the voluntary consent of landowners, acquire by purchase agricultural conservation easements over qualifying farmland as defined by G.S. 106-737. </a:t>
            </a:r>
            <a:endParaRPr/>
          </a:p>
          <a:p>
            <a:pPr indent="0" lvl="0" marL="0" rtl="0" algn="l">
              <a:spcBef>
                <a:spcPts val="360"/>
              </a:spcBef>
              <a:spcAft>
                <a:spcPts val="0"/>
              </a:spcAft>
              <a:buNone/>
            </a:pPr>
            <a:r>
              <a:rPr lang="en-US"/>
              <a:t>(b) For purposes of this section, "agricultural conservation easement" means a negative easement in gross restricting residential, commercial, and industrial development of land for the purpose of maintaining its agricultural production capability. Such easement: </a:t>
            </a:r>
            <a:endParaRPr/>
          </a:p>
          <a:p>
            <a:pPr indent="0" lvl="0" marL="0" rtl="0" algn="l">
              <a:spcBef>
                <a:spcPts val="360"/>
              </a:spcBef>
              <a:spcAft>
                <a:spcPts val="0"/>
              </a:spcAft>
              <a:buNone/>
            </a:pPr>
            <a:r>
              <a:rPr lang="en-US">
                <a:highlight>
                  <a:srgbClr val="FFF2CC"/>
                </a:highlight>
              </a:rPr>
              <a:t>(1) </a:t>
            </a:r>
            <a:r>
              <a:rPr b="1" lang="en-US">
                <a:highlight>
                  <a:srgbClr val="FFF2CC"/>
                </a:highlight>
              </a:rPr>
              <a:t>May permit the creation of not more than </a:t>
            </a:r>
            <a:r>
              <a:rPr b="1" lang="en-US">
                <a:solidFill>
                  <a:srgbClr val="FF0000"/>
                </a:solidFill>
                <a:highlight>
                  <a:srgbClr val="FFF2CC"/>
                </a:highlight>
              </a:rPr>
              <a:t>three lots</a:t>
            </a:r>
            <a:r>
              <a:rPr lang="en-US">
                <a:highlight>
                  <a:srgbClr val="FFF2CC"/>
                </a:highlight>
              </a:rPr>
              <a:t> that meet applicable county zoning and subdivision regulations; </a:t>
            </a:r>
            <a:endParaRPr>
              <a:highlight>
                <a:srgbClr val="FFF2CC"/>
              </a:highlight>
            </a:endParaRPr>
          </a:p>
          <a:p>
            <a:pPr indent="0" lvl="0" marL="0" rtl="0" algn="l">
              <a:spcBef>
                <a:spcPts val="360"/>
              </a:spcBef>
              <a:spcAft>
                <a:spcPts val="0"/>
              </a:spcAft>
              <a:buNone/>
            </a:pPr>
            <a:r>
              <a:rPr lang="en-US"/>
              <a:t>(1a) May permit agricultural uses as necessary to promote agricultural development associated with the family farm; and </a:t>
            </a:r>
            <a:endParaRPr/>
          </a:p>
          <a:p>
            <a:pPr indent="0" lvl="0" marL="0" rtl="0" algn="l">
              <a:spcBef>
                <a:spcPts val="360"/>
              </a:spcBef>
              <a:spcAft>
                <a:spcPts val="0"/>
              </a:spcAft>
              <a:buNone/>
            </a:pPr>
            <a:r>
              <a:rPr lang="en-US"/>
              <a:t>(2) Shall be perpetual in duration, provided that, at least 20 years after the purchase of an easement, </a:t>
            </a:r>
            <a:r>
              <a:rPr b="1" lang="en-US"/>
              <a:t>a county may agree to reconvey the easement to the owner of the land for consideration</a:t>
            </a:r>
            <a:r>
              <a:rPr lang="en-US"/>
              <a:t>, if the landowner can demonstrate to the satisfaction of the county that commercial agriculture is no longer practicable on the land in question.</a:t>
            </a:r>
            <a:endParaRPr/>
          </a:p>
          <a:p>
            <a:pPr indent="0" lvl="0" marL="0" rtl="0" algn="l">
              <a:spcBef>
                <a:spcPts val="360"/>
              </a:spcBef>
              <a:spcAft>
                <a:spcPts val="0"/>
              </a:spcAft>
              <a:buNone/>
            </a:pPr>
            <a:r>
              <a:t/>
            </a:r>
            <a:endParaRPr/>
          </a:p>
          <a:p>
            <a:pPr indent="0" lvl="0" marL="0" rtl="0" algn="ctr">
              <a:spcBef>
                <a:spcPts val="360"/>
              </a:spcBef>
              <a:spcAft>
                <a:spcPts val="0"/>
              </a:spcAft>
              <a:buNone/>
            </a:pPr>
            <a:r>
              <a:rPr b="1" lang="en-US" sz="2686"/>
              <a:t>Is this restriction limited to county-held conservation easements?</a:t>
            </a:r>
            <a:endParaRPr b="1" sz="2686"/>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98"/>
          <p:cNvSpPr txBox="1"/>
          <p:nvPr>
            <p:ph type="title"/>
          </p:nvPr>
        </p:nvSpPr>
        <p:spPr>
          <a:xfrm>
            <a:off x="457200" y="72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Subdivision in </a:t>
            </a:r>
            <a:r>
              <a:rPr lang="en-US" u="sng">
                <a:solidFill>
                  <a:schemeClr val="hlink"/>
                </a:solidFill>
                <a:hlinkClick r:id="rId3"/>
              </a:rPr>
              <a:t>NRCS Conservation Programs Manual</a:t>
            </a:r>
            <a:r>
              <a:rPr lang="en-US"/>
              <a:t> (Part 528)</a:t>
            </a:r>
            <a:endParaRPr/>
          </a:p>
        </p:txBody>
      </p:sp>
      <p:sp>
        <p:nvSpPr>
          <p:cNvPr id="1064" name="Google Shape;1064;p98"/>
          <p:cNvSpPr txBox="1"/>
          <p:nvPr>
            <p:ph idx="1" type="body"/>
          </p:nvPr>
        </p:nvSpPr>
        <p:spPr>
          <a:xfrm>
            <a:off x="457200" y="1953000"/>
            <a:ext cx="8229600" cy="45450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450"/>
              <a:t>H. Subdivision </a:t>
            </a:r>
            <a:endParaRPr sz="1450"/>
          </a:p>
          <a:p>
            <a:pPr indent="0" lvl="0" marL="0" rtl="0" algn="l">
              <a:lnSpc>
                <a:spcPct val="115000"/>
              </a:lnSpc>
              <a:spcBef>
                <a:spcPts val="0"/>
              </a:spcBef>
              <a:spcAft>
                <a:spcPts val="0"/>
              </a:spcAft>
              <a:buClr>
                <a:schemeClr val="dk1"/>
              </a:buClr>
              <a:buSzPts val="1100"/>
              <a:buFont typeface="Arial"/>
              <a:buNone/>
            </a:pPr>
            <a:r>
              <a:rPr lang="en-US" sz="1450">
                <a:highlight>
                  <a:srgbClr val="FFFF00"/>
                </a:highlight>
              </a:rPr>
              <a:t>(1) The eligible entity </a:t>
            </a:r>
            <a:r>
              <a:rPr b="1" lang="en-US" sz="1450">
                <a:highlight>
                  <a:srgbClr val="FFFF00"/>
                </a:highlight>
              </a:rPr>
              <a:t>must address</a:t>
            </a:r>
            <a:r>
              <a:rPr lang="en-US" sz="1450">
                <a:highlight>
                  <a:srgbClr val="FFFF00"/>
                </a:highlight>
              </a:rPr>
              <a:t> the potential for future subdivision in each agricultural land easement deed </a:t>
            </a:r>
            <a:r>
              <a:rPr b="1" lang="en-US" sz="1450">
                <a:highlight>
                  <a:srgbClr val="FFFF00"/>
                </a:highlight>
              </a:rPr>
              <a:t>by including provisions</a:t>
            </a:r>
            <a:r>
              <a:rPr lang="en-US" sz="1450">
                <a:highlight>
                  <a:srgbClr val="FFFF00"/>
                </a:highlight>
              </a:rPr>
              <a:t> to prohibit subdivision of the easement area entirely </a:t>
            </a:r>
            <a:r>
              <a:rPr b="1" lang="en-US" sz="1450">
                <a:highlight>
                  <a:srgbClr val="FFFF00"/>
                </a:highlight>
              </a:rPr>
              <a:t>or limit the subdivision of the easement area. </a:t>
            </a:r>
            <a:endParaRPr b="1" sz="1450">
              <a:highlight>
                <a:srgbClr val="FFFF00"/>
              </a:highlight>
            </a:endParaRPr>
          </a:p>
          <a:p>
            <a:pPr indent="0" lvl="0" marL="0" rtl="0" algn="l">
              <a:lnSpc>
                <a:spcPct val="115000"/>
              </a:lnSpc>
              <a:spcBef>
                <a:spcPts val="0"/>
              </a:spcBef>
              <a:spcAft>
                <a:spcPts val="0"/>
              </a:spcAft>
              <a:buClr>
                <a:schemeClr val="dk1"/>
              </a:buClr>
              <a:buSzPts val="1100"/>
              <a:buFont typeface="Arial"/>
              <a:buNone/>
            </a:pPr>
            <a:r>
              <a:rPr lang="en-US" sz="1450">
                <a:highlight>
                  <a:srgbClr val="FFF2CC"/>
                </a:highlight>
              </a:rPr>
              <a:t>(2) In general, the agricultural land easement deed should prohibit future subdivision of the protected property. </a:t>
            </a:r>
            <a:r>
              <a:rPr b="1" lang="en-US" sz="1450">
                <a:highlight>
                  <a:srgbClr val="FFF2CC"/>
                </a:highlight>
              </a:rPr>
              <a:t>If the landowner intends to subdivide a parcel in the future, </a:t>
            </a:r>
            <a:r>
              <a:rPr b="1" lang="en-US" sz="1450">
                <a:solidFill>
                  <a:srgbClr val="FF0000"/>
                </a:solidFill>
                <a:highlight>
                  <a:srgbClr val="FFF2CC"/>
                </a:highlight>
              </a:rPr>
              <a:t>individual applications should be submitted</a:t>
            </a:r>
            <a:r>
              <a:rPr b="1" lang="en-US" sz="1450">
                <a:highlight>
                  <a:srgbClr val="FFF2CC"/>
                </a:highlight>
              </a:rPr>
              <a:t> for the individual intended subdivided parcels and ranking conducted on the individual applications.</a:t>
            </a:r>
            <a:r>
              <a:rPr lang="en-US" sz="1450">
                <a:highlight>
                  <a:srgbClr val="FFF2CC"/>
                </a:highlight>
              </a:rPr>
              <a:t> If the smaller parcels are individually eligible and rank high enough to be selected for funding, separate agricultural land easements may be purchased on the individual parcels. </a:t>
            </a:r>
            <a:endParaRPr sz="1450">
              <a:highlight>
                <a:srgbClr val="FFF2CC"/>
              </a:highlight>
            </a:endParaRPr>
          </a:p>
          <a:p>
            <a:pPr indent="0" lvl="0" marL="0" rtl="0" algn="l">
              <a:lnSpc>
                <a:spcPct val="115000"/>
              </a:lnSpc>
              <a:spcBef>
                <a:spcPts val="0"/>
              </a:spcBef>
              <a:spcAft>
                <a:spcPts val="0"/>
              </a:spcAft>
              <a:buClr>
                <a:schemeClr val="dk1"/>
              </a:buClr>
              <a:buSzPts val="1100"/>
              <a:buFont typeface="Arial"/>
              <a:buNone/>
            </a:pPr>
            <a:r>
              <a:rPr lang="en-US" sz="1450"/>
              <a:t>(3) If the eligible entity includes provisions to prohibit subdivision of the easement area entirely, the provision may include an exception to address State or local regulations that explicitly require subdivision to construct residences for employees working on the agricultural land easement area. </a:t>
            </a:r>
            <a:endParaRPr sz="1450"/>
          </a:p>
          <a:p>
            <a:pPr indent="0" lvl="0" marL="0" rtl="0" algn="l">
              <a:lnSpc>
                <a:spcPct val="115000"/>
              </a:lnSpc>
              <a:spcBef>
                <a:spcPts val="0"/>
              </a:spcBef>
              <a:spcAft>
                <a:spcPts val="0"/>
              </a:spcAft>
              <a:buClr>
                <a:schemeClr val="dk1"/>
              </a:buClr>
              <a:buSzPts val="1100"/>
              <a:buFont typeface="Arial"/>
              <a:buNone/>
            </a:pPr>
            <a:r>
              <a:rPr lang="en-US" sz="1450">
                <a:highlight>
                  <a:srgbClr val="FFF2CC"/>
                </a:highlight>
              </a:rPr>
              <a:t>(4) If the eligible entity instead of prohibiting future subdivision of the protected property wants to provide for the future subdivision of the protected property, then </a:t>
            </a:r>
            <a:r>
              <a:rPr b="1" lang="en-US" sz="1450">
                <a:highlight>
                  <a:srgbClr val="FFF2CC"/>
                </a:highlight>
              </a:rPr>
              <a:t>the agricultural land easement deed must identify the maximum number of future parcels</a:t>
            </a:r>
            <a:r>
              <a:rPr lang="en-US" sz="1450">
                <a:highlight>
                  <a:srgbClr val="FFF2CC"/>
                </a:highlight>
              </a:rPr>
              <a:t>, the terms required for the future conveyance of approved parcels, and identify the boundaries of the proposed subdivisions as follows— </a:t>
            </a:r>
            <a:endParaRPr sz="26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99"/>
          <p:cNvSpPr txBox="1"/>
          <p:nvPr>
            <p:ph type="title"/>
          </p:nvPr>
        </p:nvSpPr>
        <p:spPr>
          <a:xfrm>
            <a:off x="457200" y="657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Subdivision in </a:t>
            </a:r>
            <a:r>
              <a:rPr lang="en-US" u="sng">
                <a:solidFill>
                  <a:schemeClr val="hlink"/>
                </a:solidFill>
                <a:hlinkClick r:id="rId3"/>
              </a:rPr>
              <a:t>NRCS Conservation Programs Manual</a:t>
            </a:r>
            <a:r>
              <a:rPr lang="en-US"/>
              <a:t> (Part 528)... continued</a:t>
            </a:r>
            <a:endParaRPr/>
          </a:p>
        </p:txBody>
      </p:sp>
      <p:sp>
        <p:nvSpPr>
          <p:cNvPr id="1071" name="Google Shape;1071;p99"/>
          <p:cNvSpPr txBox="1"/>
          <p:nvPr>
            <p:ph idx="1" type="body"/>
          </p:nvPr>
        </p:nvSpPr>
        <p:spPr>
          <a:xfrm>
            <a:off x="457200" y="2014600"/>
            <a:ext cx="8229600" cy="4321500"/>
          </a:xfrm>
          <a:prstGeom prst="rect">
            <a:avLst/>
          </a:prstGeom>
        </p:spPr>
        <p:txBody>
          <a:bodyPr anchorCtr="0" anchor="t" bIns="45700" lIns="91425" spcFirstLastPara="1" rIns="91425" wrap="square" tIns="45700">
            <a:normAutofit lnSpcReduction="20000"/>
          </a:bodyPr>
          <a:lstStyle/>
          <a:p>
            <a:pPr indent="0" lvl="0" marL="0" rtl="0" algn="l">
              <a:spcBef>
                <a:spcPts val="360"/>
              </a:spcBef>
              <a:spcAft>
                <a:spcPts val="0"/>
              </a:spcAft>
              <a:buNone/>
            </a:pPr>
            <a:r>
              <a:rPr lang="en-US"/>
              <a:t>(i) </a:t>
            </a:r>
            <a:r>
              <a:rPr b="1" lang="en-US"/>
              <a:t>If Identified Prior to Closing</a:t>
            </a:r>
            <a:r>
              <a:rPr lang="en-US"/>
              <a:t>.—Prior to closing, </a:t>
            </a:r>
            <a:r>
              <a:rPr b="1" lang="en-US"/>
              <a:t>the eligible entity must provide NRCS a map of the proposed subdivision of the protected property</a:t>
            </a:r>
            <a:r>
              <a:rPr lang="en-US"/>
              <a:t>. The individual parcels resulting from the proposed subdivision of the protected property must each meet the ACEP-ALE land eligibility requirements and program purposes, as determined by NRCS. Both the approved number and boundaries of the proposed subdivided parcels as approved by the State conservationist prior to closing must be identified in the agricultural land easement deed. No further NRCS review is required at the time of future conveyance of the parcels as identified in the deed. </a:t>
            </a:r>
            <a:endParaRPr/>
          </a:p>
          <a:p>
            <a:pPr indent="0" lvl="0" marL="0" rtl="0" algn="l">
              <a:spcBef>
                <a:spcPts val="360"/>
              </a:spcBef>
              <a:spcAft>
                <a:spcPts val="0"/>
              </a:spcAft>
              <a:buNone/>
            </a:pPr>
            <a:r>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00"/>
          <p:cNvSpPr txBox="1"/>
          <p:nvPr>
            <p:ph type="title"/>
          </p:nvPr>
        </p:nvSpPr>
        <p:spPr>
          <a:xfrm>
            <a:off x="457200" y="657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Subdivision in </a:t>
            </a:r>
            <a:r>
              <a:rPr lang="en-US" u="sng">
                <a:solidFill>
                  <a:schemeClr val="hlink"/>
                </a:solidFill>
                <a:hlinkClick r:id="rId3"/>
              </a:rPr>
              <a:t>NRCS Conservation Programs Manual</a:t>
            </a:r>
            <a:r>
              <a:rPr lang="en-US"/>
              <a:t> (Part 528)... continued</a:t>
            </a:r>
            <a:endParaRPr/>
          </a:p>
        </p:txBody>
      </p:sp>
      <p:sp>
        <p:nvSpPr>
          <p:cNvPr id="1078" name="Google Shape;1078;p100"/>
          <p:cNvSpPr txBox="1"/>
          <p:nvPr>
            <p:ph idx="1" type="body"/>
          </p:nvPr>
        </p:nvSpPr>
        <p:spPr>
          <a:xfrm>
            <a:off x="457200" y="2014600"/>
            <a:ext cx="8229600" cy="4321500"/>
          </a:xfrm>
          <a:prstGeom prst="rect">
            <a:avLst/>
          </a:prstGeom>
        </p:spPr>
        <p:txBody>
          <a:bodyPr anchorCtr="0" anchor="t" bIns="45700" lIns="91425" spcFirstLastPara="1" rIns="91425" wrap="square" tIns="45700">
            <a:normAutofit fontScale="92500" lnSpcReduction="20000"/>
          </a:bodyPr>
          <a:lstStyle/>
          <a:p>
            <a:pPr indent="0" lvl="0" marL="0" rtl="0" algn="l">
              <a:spcBef>
                <a:spcPts val="360"/>
              </a:spcBef>
              <a:spcAft>
                <a:spcPts val="0"/>
              </a:spcAft>
              <a:buNone/>
            </a:pPr>
            <a:r>
              <a:rPr lang="en-US"/>
              <a:t>(ii) </a:t>
            </a:r>
            <a:r>
              <a:rPr b="1" lang="en-US"/>
              <a:t>If Identified After Closing</a:t>
            </a:r>
            <a:r>
              <a:rPr lang="en-US"/>
              <a:t>.—The eligible entity must submit a request to the State conservationist for approval prior to authorizing a subdivision. The eligible entity must certify that the requested subdivision is required to keep all resulting farm or ranch parcels in production and viable for agricultural use. The State conservationist must determine that— </a:t>
            </a:r>
            <a:endParaRPr/>
          </a:p>
          <a:p>
            <a:pPr indent="457200" lvl="0" marL="0" rtl="0" algn="l">
              <a:spcBef>
                <a:spcPts val="360"/>
              </a:spcBef>
              <a:spcAft>
                <a:spcPts val="0"/>
              </a:spcAft>
              <a:buNone/>
            </a:pPr>
            <a:r>
              <a:rPr lang="en-US"/>
              <a:t>• Parcels resulting from the subdivision of the protected property will meet ACEP land eligibility requirements of 16 U.S.C. Section 3865 et seq. as enacted on the date the original parcel was enrolled in ACEP, including the </a:t>
            </a:r>
            <a:r>
              <a:rPr b="1" lang="en-US"/>
              <a:t>allocation of the impervious surface limitation</a:t>
            </a:r>
            <a:r>
              <a:rPr lang="en-US"/>
              <a:t> between the subdivided parcels. </a:t>
            </a:r>
            <a:endParaRPr/>
          </a:p>
          <a:p>
            <a:pPr indent="457200" lvl="0" marL="0" rtl="0" algn="l">
              <a:spcBef>
                <a:spcPts val="360"/>
              </a:spcBef>
              <a:spcAft>
                <a:spcPts val="0"/>
              </a:spcAft>
              <a:buClr>
                <a:schemeClr val="dk1"/>
              </a:buClr>
              <a:buSzPct val="45833"/>
              <a:buFont typeface="Arial"/>
              <a:buNone/>
            </a:pPr>
            <a:r>
              <a:rPr lang="en-US"/>
              <a:t>• The resulting parcels </a:t>
            </a:r>
            <a:r>
              <a:rPr b="1" lang="en-US"/>
              <a:t>will not be below the median size of farms in the county</a:t>
            </a:r>
            <a:r>
              <a:rPr lang="en-US"/>
              <a:t> or parish as determined by USDA’s most recent </a:t>
            </a:r>
            <a:r>
              <a:rPr lang="en-US" u="sng">
                <a:solidFill>
                  <a:schemeClr val="hlink"/>
                </a:solidFill>
                <a:hlinkClick r:id="rId4"/>
              </a:rPr>
              <a:t>National Agricultural Statistical Survey</a:t>
            </a:r>
            <a:r>
              <a:rPr lang="en-US"/>
              <a:t> (NASS).</a:t>
            </a:r>
            <a:endParaRPr/>
          </a:p>
          <a:p>
            <a:pPr indent="0" lvl="0" marL="0" rtl="0" algn="l">
              <a:spcBef>
                <a:spcPts val="36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101"/>
          <p:cNvSpPr txBox="1"/>
          <p:nvPr>
            <p:ph type="title"/>
          </p:nvPr>
        </p:nvSpPr>
        <p:spPr>
          <a:xfrm>
            <a:off x="457200" y="612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Subdivision Restrictions </a:t>
            </a:r>
            <a:endParaRPr/>
          </a:p>
          <a:p>
            <a:pPr indent="0" lvl="0" marL="0" rtl="0" algn="ctr">
              <a:spcBef>
                <a:spcPts val="0"/>
              </a:spcBef>
              <a:spcAft>
                <a:spcPts val="0"/>
              </a:spcAft>
              <a:buNone/>
            </a:pPr>
            <a:r>
              <a:rPr lang="en-US"/>
              <a:t>(</a:t>
            </a:r>
            <a:r>
              <a:rPr lang="en-US" u="sng">
                <a:solidFill>
                  <a:schemeClr val="hlink"/>
                </a:solidFill>
                <a:hlinkClick r:id="rId3"/>
              </a:rPr>
              <a:t>NRCS ALE Deed 2020</a:t>
            </a:r>
            <a:r>
              <a:rPr lang="en-US"/>
              <a:t>)</a:t>
            </a:r>
            <a:endParaRPr/>
          </a:p>
        </p:txBody>
      </p:sp>
      <p:sp>
        <p:nvSpPr>
          <p:cNvPr id="1085" name="Google Shape;1085;p101"/>
          <p:cNvSpPr txBox="1"/>
          <p:nvPr>
            <p:ph idx="1" type="body"/>
          </p:nvPr>
        </p:nvSpPr>
        <p:spPr>
          <a:xfrm>
            <a:off x="457200" y="1744600"/>
            <a:ext cx="8229600" cy="5446500"/>
          </a:xfrm>
          <a:prstGeom prst="rect">
            <a:avLst/>
          </a:prstGeom>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b="1" lang="en-US" sz="1450"/>
              <a:t>(A) </a:t>
            </a:r>
            <a:r>
              <a:rPr b="1" i="1" lang="en-US" sz="1450"/>
              <a:t>Subdivision</a:t>
            </a:r>
            <a:r>
              <a:rPr i="1" lang="en-US" sz="1450"/>
              <a:t> </a:t>
            </a:r>
            <a:r>
              <a:rPr b="1" lang="en-US" sz="1450"/>
              <a:t>– [Select Option 1, 2, or 3.] [Additionally, where required by State law the following may be inserted at the end of the selected option</a:t>
            </a:r>
            <a:r>
              <a:rPr lang="en-US" sz="1450"/>
              <a:t>: </a:t>
            </a:r>
            <a:r>
              <a:rPr i="1" lang="en-US" sz="1450"/>
              <a:t>Notwithstanding the foregoing, </a:t>
            </a:r>
            <a:r>
              <a:rPr i="1" lang="en-US" sz="1450" u="sng"/>
              <a:t>subdivision of the Protected Property is permissible when necessary to comply with State or local regulations that explicitly require subdivision to construct residences for employees working on the Protected Property</a:t>
            </a:r>
            <a:r>
              <a:rPr lang="en-US" sz="1450" u="sng"/>
              <a:t>.</a:t>
            </a:r>
            <a:r>
              <a:rPr lang="en-US" sz="1450"/>
              <a:t> </a:t>
            </a:r>
            <a:r>
              <a:rPr i="1" lang="en-US" sz="1450"/>
              <a:t>Grantor must provide written notice and evidence of such requirements to Grantee and the Chief of NRCS, or the Chief’s authorized designee (Chief of NRCS), prior to division of the Protected Property in accordance with such State or local regulations.</a:t>
            </a:r>
            <a:r>
              <a:rPr b="1" lang="en-US" sz="1450"/>
              <a:t>] </a:t>
            </a:r>
            <a:endParaRPr b="1" sz="1450"/>
          </a:p>
          <a:p>
            <a:pPr indent="0" lvl="0" marL="0" rtl="0" algn="l">
              <a:lnSpc>
                <a:spcPct val="115000"/>
              </a:lnSpc>
              <a:spcBef>
                <a:spcPts val="0"/>
              </a:spcBef>
              <a:spcAft>
                <a:spcPts val="0"/>
              </a:spcAft>
              <a:buClr>
                <a:schemeClr val="dk1"/>
              </a:buClr>
              <a:buSzPts val="1100"/>
              <a:buFont typeface="Arial"/>
              <a:buNone/>
            </a:pPr>
            <a:r>
              <a:rPr b="1" lang="en-US" sz="1450"/>
              <a:t>[Option 1] </a:t>
            </a:r>
            <a:r>
              <a:rPr lang="en-US" sz="1450"/>
              <a:t>Separate conveyance of a portion of the Protected Property or division or subdivision of the Protected Property </a:t>
            </a:r>
            <a:r>
              <a:rPr b="1" lang="en-US" sz="1450">
                <a:solidFill>
                  <a:srgbClr val="FF0000"/>
                </a:solidFill>
              </a:rPr>
              <a:t>is prohibited</a:t>
            </a:r>
            <a:r>
              <a:rPr lang="en-US" sz="1450"/>
              <a:t>. </a:t>
            </a:r>
            <a:endParaRPr sz="1450"/>
          </a:p>
          <a:p>
            <a:pPr indent="0" lvl="0" marL="0" rtl="0" algn="l">
              <a:lnSpc>
                <a:spcPct val="115000"/>
              </a:lnSpc>
              <a:spcBef>
                <a:spcPts val="0"/>
              </a:spcBef>
              <a:spcAft>
                <a:spcPts val="0"/>
              </a:spcAft>
              <a:buClr>
                <a:schemeClr val="dk1"/>
              </a:buClr>
              <a:buSzPts val="1100"/>
              <a:buFont typeface="Arial"/>
              <a:buNone/>
            </a:pPr>
            <a:r>
              <a:t/>
            </a:r>
            <a:endParaRPr sz="1450"/>
          </a:p>
          <a:p>
            <a:pPr indent="0" lvl="0" marL="0" rtl="0" algn="l">
              <a:lnSpc>
                <a:spcPct val="115000"/>
              </a:lnSpc>
              <a:spcBef>
                <a:spcPts val="0"/>
              </a:spcBef>
              <a:spcAft>
                <a:spcPts val="0"/>
              </a:spcAft>
              <a:buClr>
                <a:schemeClr val="dk1"/>
              </a:buClr>
              <a:buSzPts val="1100"/>
              <a:buFont typeface="Arial"/>
              <a:buNone/>
            </a:pPr>
            <a:r>
              <a:rPr b="1" lang="en-US" sz="1450"/>
              <a:t>[Option 2] </a:t>
            </a:r>
            <a:r>
              <a:rPr lang="en-US" sz="1450">
                <a:highlight>
                  <a:srgbClr val="FFFF00"/>
                </a:highlight>
              </a:rPr>
              <a:t>The Protected Property must not be divided or subdivided into, or separately conveyed as, more than _____ separate parcels (____ divisions allowed), the boundaries and the allocation of the impervious surface limitation of which have been identified in EXHIBIT _____, which is appended to and made a part of this ALE Deed.</a:t>
            </a:r>
            <a:r>
              <a:rPr lang="en-US" sz="1450"/>
              <a:t> To protect the Purpose of the ALE, the boundaries of such divisions have been preapproved in writing by Grantee and the Chief of NRCS, or the Chief’s authorized designee (Chief of NRCS). Deviations from the identified boundaries will not be allowed. Grantor must give Grantee and the Chief of NRCS written notice prior to subdividing, dividing, or separately conveying a parcel of the Protected Property. </a:t>
            </a:r>
            <a:endParaRPr sz="1450"/>
          </a:p>
          <a:p>
            <a:pPr indent="0" lvl="0" marL="0" rtl="0" algn="l">
              <a:lnSpc>
                <a:spcPct val="115000"/>
              </a:lnSpc>
              <a:spcBef>
                <a:spcPts val="0"/>
              </a:spcBef>
              <a:spcAft>
                <a:spcPts val="0"/>
              </a:spcAft>
              <a:buNone/>
            </a:pPr>
            <a:r>
              <a:t/>
            </a:r>
            <a:endParaRPr sz="950"/>
          </a:p>
          <a:p>
            <a:pPr indent="0" lvl="0" marL="0" rtl="0" algn="l">
              <a:lnSpc>
                <a:spcPct val="115000"/>
              </a:lnSpc>
              <a:spcBef>
                <a:spcPts val="0"/>
              </a:spcBef>
              <a:spcAft>
                <a:spcPts val="0"/>
              </a:spcAft>
              <a:buClr>
                <a:schemeClr val="dk1"/>
              </a:buClr>
              <a:buSzPts val="1100"/>
              <a:buFont typeface="Arial"/>
              <a:buNone/>
            </a:pPr>
            <a:r>
              <a:t/>
            </a:r>
            <a:endParaRPr sz="850"/>
          </a:p>
          <a:p>
            <a:pPr indent="0" lvl="0" marL="0" rtl="0" algn="l">
              <a:spcBef>
                <a:spcPts val="36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1"/>
          <p:cNvPicPr preferRelativeResize="0"/>
          <p:nvPr/>
        </p:nvPicPr>
        <p:blipFill rotWithShape="1">
          <a:blip r:embed="rId3">
            <a:alphaModFix/>
          </a:blip>
          <a:srcRect b="0" l="0" r="0" t="0"/>
          <a:stretch/>
        </p:blipFill>
        <p:spPr>
          <a:xfrm rot="5400000">
            <a:off x="1833403" y="2159560"/>
            <a:ext cx="5243316" cy="3932487"/>
          </a:xfrm>
          <a:prstGeom prst="rect">
            <a:avLst/>
          </a:prstGeom>
          <a:noFill/>
          <a:ln>
            <a:noFill/>
          </a:ln>
        </p:spPr>
      </p:pic>
      <p:sp>
        <p:nvSpPr>
          <p:cNvPr id="147" name="Google Shape;147;p21"/>
          <p:cNvSpPr txBox="1"/>
          <p:nvPr>
            <p:ph type="title"/>
          </p:nvPr>
        </p:nvSpPr>
        <p:spPr>
          <a:xfrm>
            <a:off x="457200" y="6290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“The Bundle of Sticks”</a:t>
            </a:r>
            <a:endParaRPr/>
          </a:p>
          <a:p>
            <a:pPr indent="0" lvl="0" marL="0" rtl="0" algn="ctr">
              <a:spcBef>
                <a:spcPts val="0"/>
              </a:spcBef>
              <a:spcAft>
                <a:spcPts val="0"/>
              </a:spcAft>
              <a:buNone/>
            </a:pPr>
            <a:r>
              <a:rPr lang="en-US"/>
              <a:t>(severable)</a:t>
            </a:r>
            <a:endParaRPr/>
          </a:p>
        </p:txBody>
      </p:sp>
      <p:cxnSp>
        <p:nvCxnSpPr>
          <p:cNvPr id="148" name="Google Shape;148;p21"/>
          <p:cNvCxnSpPr/>
          <p:nvPr/>
        </p:nvCxnSpPr>
        <p:spPr>
          <a:xfrm flipH="1" rot="10800000">
            <a:off x="5447550" y="3781625"/>
            <a:ext cx="2003400" cy="4497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49" name="Google Shape;149;p21"/>
          <p:cNvCxnSpPr/>
          <p:nvPr/>
        </p:nvCxnSpPr>
        <p:spPr>
          <a:xfrm flipH="1">
            <a:off x="1839875" y="4548150"/>
            <a:ext cx="1277400" cy="4599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50" name="Google Shape;150;p21"/>
          <p:cNvCxnSpPr>
            <a:endCxn id="151" idx="1"/>
          </p:cNvCxnSpPr>
          <p:nvPr/>
        </p:nvCxnSpPr>
        <p:spPr>
          <a:xfrm flipH="1" rot="10800000">
            <a:off x="5703204" y="2739475"/>
            <a:ext cx="1257900" cy="6231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52" name="Google Shape;152;p21"/>
          <p:cNvCxnSpPr/>
          <p:nvPr/>
        </p:nvCxnSpPr>
        <p:spPr>
          <a:xfrm rot="10800000">
            <a:off x="1635300" y="1257125"/>
            <a:ext cx="1349100" cy="14922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53" name="Google Shape;153;p21"/>
          <p:cNvCxnSpPr>
            <a:endCxn id="154" idx="1"/>
          </p:cNvCxnSpPr>
          <p:nvPr/>
        </p:nvCxnSpPr>
        <p:spPr>
          <a:xfrm flipH="1" rot="10800000">
            <a:off x="5795008" y="1461653"/>
            <a:ext cx="1536000" cy="11751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55" name="Google Shape;155;p21"/>
          <p:cNvCxnSpPr>
            <a:endCxn id="156" idx="1"/>
          </p:cNvCxnSpPr>
          <p:nvPr/>
        </p:nvCxnSpPr>
        <p:spPr>
          <a:xfrm>
            <a:off x="5222696" y="4660575"/>
            <a:ext cx="1933800" cy="11286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54" name="Google Shape;154;p21"/>
          <p:cNvSpPr txBox="1"/>
          <p:nvPr/>
        </p:nvSpPr>
        <p:spPr>
          <a:xfrm>
            <a:off x="7331008" y="861353"/>
            <a:ext cx="15450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Timber: </a:t>
            </a:r>
            <a:r>
              <a:rPr lang="en-US" sz="1800">
                <a:solidFill>
                  <a:schemeClr val="dk1"/>
                </a:solidFill>
                <a:latin typeface="Calibri"/>
                <a:ea typeface="Calibri"/>
                <a:cs typeface="Calibri"/>
                <a:sym typeface="Calibri"/>
              </a:rPr>
              <a:t>Deed</a:t>
            </a:r>
            <a:r>
              <a:rPr lang="en-US" sz="1800">
                <a:solidFill>
                  <a:schemeClr val="dk1"/>
                </a:solidFill>
                <a:latin typeface="Calibri"/>
                <a:ea typeface="Calibri"/>
                <a:cs typeface="Calibri"/>
                <a:sym typeface="Calibri"/>
              </a:rPr>
              <a:t> to timber buyer </a:t>
            </a:r>
            <a:endParaRPr sz="1800">
              <a:solidFill>
                <a:schemeClr val="dk1"/>
              </a:solidFill>
              <a:latin typeface="Calibri"/>
              <a:ea typeface="Calibri"/>
              <a:cs typeface="Calibri"/>
              <a:sym typeface="Calibri"/>
            </a:endParaRPr>
          </a:p>
        </p:txBody>
      </p:sp>
      <p:sp>
        <p:nvSpPr>
          <p:cNvPr id="157" name="Google Shape;157;p21"/>
          <p:cNvSpPr txBox="1"/>
          <p:nvPr/>
        </p:nvSpPr>
        <p:spPr>
          <a:xfrm>
            <a:off x="229422" y="638750"/>
            <a:ext cx="17196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Water Rights</a:t>
            </a:r>
            <a:r>
              <a:rPr lang="en-US" sz="1800">
                <a:solidFill>
                  <a:schemeClr val="dk1"/>
                </a:solidFill>
                <a:latin typeface="Calibri"/>
                <a:ea typeface="Calibri"/>
                <a:cs typeface="Calibri"/>
                <a:sym typeface="Calibri"/>
              </a:rPr>
              <a:t>: shared with neighbor</a:t>
            </a:r>
            <a:endParaRPr sz="1800">
              <a:solidFill>
                <a:schemeClr val="dk1"/>
              </a:solidFill>
              <a:latin typeface="Calibri"/>
              <a:ea typeface="Calibri"/>
              <a:cs typeface="Calibri"/>
              <a:sym typeface="Calibri"/>
            </a:endParaRPr>
          </a:p>
        </p:txBody>
      </p:sp>
      <p:sp>
        <p:nvSpPr>
          <p:cNvPr id="158" name="Google Shape;158;p21"/>
          <p:cNvSpPr txBox="1"/>
          <p:nvPr/>
        </p:nvSpPr>
        <p:spPr>
          <a:xfrm>
            <a:off x="7509011" y="3316705"/>
            <a:ext cx="1367100" cy="1477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US" sz="1800">
                <a:solidFill>
                  <a:schemeClr val="dk1"/>
                </a:solidFill>
                <a:latin typeface="Calibri"/>
                <a:ea typeface="Calibri"/>
                <a:cs typeface="Calibri"/>
                <a:sym typeface="Calibri"/>
              </a:rPr>
              <a:t>Right of sole possession:  </a:t>
            </a:r>
            <a:r>
              <a:rPr lang="en-US" sz="1800">
                <a:solidFill>
                  <a:schemeClr val="dk1"/>
                </a:solidFill>
                <a:latin typeface="Calibri"/>
                <a:ea typeface="Calibri"/>
                <a:cs typeface="Calibri"/>
                <a:sym typeface="Calibri"/>
              </a:rPr>
              <a:t>Deed</a:t>
            </a:r>
            <a:r>
              <a:rPr lang="en-US" sz="1800">
                <a:solidFill>
                  <a:schemeClr val="dk1"/>
                </a:solidFill>
                <a:latin typeface="Calibri"/>
                <a:ea typeface="Calibri"/>
                <a:cs typeface="Calibri"/>
                <a:sym typeface="Calibri"/>
              </a:rPr>
              <a:t> of Easement to neighbor</a:t>
            </a:r>
            <a:endParaRPr sz="1800">
              <a:solidFill>
                <a:schemeClr val="dk1"/>
              </a:solidFill>
              <a:latin typeface="Calibri"/>
              <a:ea typeface="Calibri"/>
              <a:cs typeface="Calibri"/>
              <a:sym typeface="Calibri"/>
            </a:endParaRPr>
          </a:p>
        </p:txBody>
      </p:sp>
      <p:sp>
        <p:nvSpPr>
          <p:cNvPr id="156" name="Google Shape;156;p21"/>
          <p:cNvSpPr txBox="1"/>
          <p:nvPr/>
        </p:nvSpPr>
        <p:spPr>
          <a:xfrm>
            <a:off x="7156496" y="5050425"/>
            <a:ext cx="1719600" cy="147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subsurface minerals</a:t>
            </a:r>
            <a:r>
              <a:rPr lang="en-US" sz="1800">
                <a:solidFill>
                  <a:schemeClr val="dk1"/>
                </a:solidFill>
                <a:latin typeface="Calibri"/>
                <a:ea typeface="Calibri"/>
                <a:cs typeface="Calibri"/>
                <a:sym typeface="Calibri"/>
              </a:rPr>
              <a:t>: Deed to energy developer</a:t>
            </a:r>
            <a:endParaRPr/>
          </a:p>
        </p:txBody>
      </p:sp>
      <p:sp>
        <p:nvSpPr>
          <p:cNvPr id="159" name="Google Shape;159;p21"/>
          <p:cNvSpPr txBox="1"/>
          <p:nvPr/>
        </p:nvSpPr>
        <p:spPr>
          <a:xfrm>
            <a:off x="194319" y="4843713"/>
            <a:ext cx="17898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Farm:</a:t>
            </a:r>
            <a:r>
              <a:rPr lang="en-US" sz="1800">
                <a:solidFill>
                  <a:schemeClr val="dk1"/>
                </a:solidFill>
                <a:latin typeface="Calibri"/>
                <a:ea typeface="Calibri"/>
                <a:cs typeface="Calibri"/>
                <a:sym typeface="Calibri"/>
              </a:rPr>
              <a:t> Leased to farmer</a:t>
            </a:r>
            <a:endParaRPr sz="1800">
              <a:solidFill>
                <a:schemeClr val="dk1"/>
              </a:solidFill>
              <a:latin typeface="Calibri"/>
              <a:ea typeface="Calibri"/>
              <a:cs typeface="Calibri"/>
              <a:sym typeface="Calibri"/>
            </a:endParaRPr>
          </a:p>
        </p:txBody>
      </p:sp>
      <p:sp>
        <p:nvSpPr>
          <p:cNvPr id="151" name="Google Shape;151;p21"/>
          <p:cNvSpPr txBox="1"/>
          <p:nvPr/>
        </p:nvSpPr>
        <p:spPr>
          <a:xfrm>
            <a:off x="6961104" y="2277775"/>
            <a:ext cx="19668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of Sole Possession:</a:t>
            </a:r>
            <a:r>
              <a:rPr lang="en-US" sz="1800">
                <a:solidFill>
                  <a:schemeClr val="dk1"/>
                </a:solidFill>
                <a:latin typeface="Calibri"/>
                <a:ea typeface="Calibri"/>
                <a:cs typeface="Calibri"/>
                <a:sym typeface="Calibri"/>
              </a:rPr>
              <a:t> Leased to house tenant</a:t>
            </a:r>
            <a:endParaRPr sz="1800">
              <a:solidFill>
                <a:schemeClr val="dk1"/>
              </a:solidFill>
              <a:latin typeface="Calibri"/>
              <a:ea typeface="Calibri"/>
              <a:cs typeface="Calibri"/>
              <a:sym typeface="Calibri"/>
            </a:endParaRPr>
          </a:p>
        </p:txBody>
      </p:sp>
      <p:cxnSp>
        <p:nvCxnSpPr>
          <p:cNvPr id="160" name="Google Shape;160;p21"/>
          <p:cNvCxnSpPr>
            <a:endCxn id="161" idx="3"/>
          </p:cNvCxnSpPr>
          <p:nvPr/>
        </p:nvCxnSpPr>
        <p:spPr>
          <a:xfrm flipH="1">
            <a:off x="1984119" y="3863375"/>
            <a:ext cx="1940700" cy="4620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62" name="Google Shape;162;p21"/>
          <p:cNvSpPr txBox="1"/>
          <p:nvPr/>
        </p:nvSpPr>
        <p:spPr>
          <a:xfrm>
            <a:off x="194324" y="5546850"/>
            <a:ext cx="22623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of sole possession: </a:t>
            </a:r>
            <a:r>
              <a:rPr lang="en-US" sz="1800">
                <a:solidFill>
                  <a:schemeClr val="dk1"/>
                </a:solidFill>
                <a:latin typeface="Calibri"/>
                <a:ea typeface="Calibri"/>
                <a:cs typeface="Calibri"/>
                <a:sym typeface="Calibri"/>
              </a:rPr>
              <a:t>Deed</a:t>
            </a:r>
            <a:r>
              <a:rPr lang="en-US" sz="1800">
                <a:solidFill>
                  <a:schemeClr val="dk1"/>
                </a:solidFill>
                <a:latin typeface="Calibri"/>
                <a:ea typeface="Calibri"/>
                <a:cs typeface="Calibri"/>
                <a:sym typeface="Calibri"/>
              </a:rPr>
              <a:t> to DOT for Right of Way</a:t>
            </a:r>
            <a:endParaRPr/>
          </a:p>
        </p:txBody>
      </p:sp>
      <p:sp>
        <p:nvSpPr>
          <p:cNvPr id="163" name="Google Shape;163;p21"/>
          <p:cNvSpPr txBox="1"/>
          <p:nvPr/>
        </p:nvSpPr>
        <p:spPr>
          <a:xfrm>
            <a:off x="229422" y="1723525"/>
            <a:ext cx="1719600" cy="175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Subdivide</a:t>
            </a:r>
            <a:r>
              <a:rPr lang="en-US" sz="1800">
                <a:solidFill>
                  <a:schemeClr val="dk1"/>
                </a:solidFill>
                <a:latin typeface="Calibri"/>
                <a:ea typeface="Calibri"/>
                <a:cs typeface="Calibri"/>
                <a:sym typeface="Calibri"/>
              </a:rPr>
              <a:t>: Deed to land trust in form of conservation easement</a:t>
            </a:r>
            <a:endParaRPr sz="1800">
              <a:solidFill>
                <a:schemeClr val="dk1"/>
              </a:solidFill>
              <a:latin typeface="Calibri"/>
              <a:ea typeface="Calibri"/>
              <a:cs typeface="Calibri"/>
              <a:sym typeface="Calibri"/>
            </a:endParaRPr>
          </a:p>
        </p:txBody>
      </p:sp>
      <p:cxnSp>
        <p:nvCxnSpPr>
          <p:cNvPr id="164" name="Google Shape;164;p21"/>
          <p:cNvCxnSpPr/>
          <p:nvPr/>
        </p:nvCxnSpPr>
        <p:spPr>
          <a:xfrm rot="10800000">
            <a:off x="1747975" y="2902600"/>
            <a:ext cx="1318200" cy="8688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cxnSp>
        <p:nvCxnSpPr>
          <p:cNvPr id="165" name="Google Shape;165;p21"/>
          <p:cNvCxnSpPr/>
          <p:nvPr/>
        </p:nvCxnSpPr>
        <p:spPr>
          <a:xfrm flipH="1">
            <a:off x="2125925" y="4098450"/>
            <a:ext cx="2115600" cy="1655700"/>
          </a:xfrm>
          <a:prstGeom prst="straightConnector1">
            <a:avLst/>
          </a:prstGeom>
          <a:noFill/>
          <a:ln cap="flat" cmpd="sng" w="25400">
            <a:solidFill>
              <a:srgbClr val="FF0000"/>
            </a:solidFill>
            <a:prstDash val="solid"/>
            <a:round/>
            <a:headEnd len="sm" w="sm" type="none"/>
            <a:tailEnd len="med" w="med" type="triangle"/>
          </a:ln>
          <a:effectLst>
            <a:outerShdw blurRad="40000" rotWithShape="0" dir="5400000" dist="20000">
              <a:srgbClr val="000000">
                <a:alpha val="37650"/>
              </a:srgbClr>
            </a:outerShdw>
          </a:effectLst>
        </p:spPr>
      </p:cxnSp>
      <p:sp>
        <p:nvSpPr>
          <p:cNvPr id="161" name="Google Shape;161;p21"/>
          <p:cNvSpPr txBox="1"/>
          <p:nvPr/>
        </p:nvSpPr>
        <p:spPr>
          <a:xfrm>
            <a:off x="194319" y="3863675"/>
            <a:ext cx="17898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Right to Take Wildlife:</a:t>
            </a:r>
            <a:r>
              <a:rPr lang="en-US" sz="1800">
                <a:solidFill>
                  <a:schemeClr val="dk1"/>
                </a:solidFill>
                <a:latin typeface="Calibri"/>
                <a:ea typeface="Calibri"/>
                <a:cs typeface="Calibri"/>
                <a:sym typeface="Calibri"/>
              </a:rPr>
              <a:t> Leased to hunt club</a:t>
            </a:r>
            <a:endParaRPr sz="1800">
              <a:solidFill>
                <a:schemeClr val="dk1"/>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102"/>
          <p:cNvSpPr txBox="1"/>
          <p:nvPr>
            <p:ph type="title"/>
          </p:nvPr>
        </p:nvSpPr>
        <p:spPr>
          <a:xfrm>
            <a:off x="457200" y="715288"/>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Subdivision Restrictions </a:t>
            </a:r>
            <a:endParaRPr/>
          </a:p>
          <a:p>
            <a:pPr indent="0" lvl="0" marL="0" rtl="0" algn="ctr">
              <a:spcBef>
                <a:spcPts val="0"/>
              </a:spcBef>
              <a:spcAft>
                <a:spcPts val="0"/>
              </a:spcAft>
              <a:buClr>
                <a:schemeClr val="dk1"/>
              </a:buClr>
              <a:buSzPts val="1100"/>
              <a:buFont typeface="Arial"/>
              <a:buNone/>
            </a:pPr>
            <a:r>
              <a:rPr lang="en-US"/>
              <a:t>(</a:t>
            </a:r>
            <a:r>
              <a:rPr lang="en-US" u="sng">
                <a:solidFill>
                  <a:schemeClr val="hlink"/>
                </a:solidFill>
                <a:hlinkClick r:id="rId3"/>
              </a:rPr>
              <a:t>NRCS ALE Deed 2020</a:t>
            </a:r>
            <a:r>
              <a:rPr lang="en-US"/>
              <a:t>)</a:t>
            </a:r>
            <a:endParaRPr/>
          </a:p>
        </p:txBody>
      </p:sp>
      <p:sp>
        <p:nvSpPr>
          <p:cNvPr id="1092" name="Google Shape;1092;p102"/>
          <p:cNvSpPr txBox="1"/>
          <p:nvPr>
            <p:ph idx="1" type="body"/>
          </p:nvPr>
        </p:nvSpPr>
        <p:spPr>
          <a:xfrm>
            <a:off x="457200" y="1896900"/>
            <a:ext cx="8229600" cy="4396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b="1" lang="en-US" sz="1200"/>
              <a:t>[Option 3] </a:t>
            </a:r>
            <a:r>
              <a:rPr lang="en-US" sz="1200"/>
              <a:t>The Protected Property must not be divided or subdivided into, or separately conveyed as, more than _____ separate parcels (____ divisions allowed). To protect the Purpose of the ALE, the boundaries of such divisions must be approved in writing by Grantee and the Chief of NRCS, or the Chief’s authorized designee (Chief of NRCS), before any such division, subdivision, or separate conveyance occurs. The Chief of NRCS may only approve the division, subdivision, or separate conveyance of the Protected Property into separately conveyable farm or ranch parcels when—</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200"/>
              <a:t>1. The Grantee requests the Chief of NRCS approval to subdivide the Protected Property into separate farm or ranch parcels, after receiving a request from the Grantor;</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200"/>
              <a:t>2. The Grantor certifies to the Chief of NRCS that the requested subdivision is required to keep all farm or ranch parcels in production and viable for agricultural use and that any new owners of the subdivided Protected Property farm or ranch parcels intend to use such parcels for agricultural operations; </a:t>
            </a:r>
            <a:r>
              <a:rPr b="1" lang="en-US" sz="1200"/>
              <a:t>and</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200"/>
              <a:t>3. The Chief of NRCS determines that the—</a:t>
            </a:r>
            <a:r>
              <a:rPr lang="en-US" sz="1100"/>
              <a:t>				</a:t>
            </a:r>
            <a:endParaRPr sz="1100"/>
          </a:p>
          <a:p>
            <a:pPr indent="0" lvl="0" marL="0" rtl="0" algn="l">
              <a:lnSpc>
                <a:spcPct val="115000"/>
              </a:lnSpc>
              <a:spcBef>
                <a:spcPts val="1200"/>
              </a:spcBef>
              <a:spcAft>
                <a:spcPts val="0"/>
              </a:spcAft>
              <a:buClr>
                <a:schemeClr val="dk1"/>
              </a:buClr>
              <a:buSzPts val="1100"/>
              <a:buFont typeface="Arial"/>
              <a:buNone/>
            </a:pPr>
            <a:r>
              <a:rPr lang="en-US" sz="1200"/>
              <a:t>a. Parcels resulting from the subdivision of the Protected Property will meet ACEP land eligibility requirements of 16 U.S.C. Section 3865 et seq. as enacted on the date the original parcel was enrolled in ACEP, including the allocation of the impervious surface limitation between the subdivided parcels, and</a:t>
            </a:r>
            <a:endParaRPr sz="1200"/>
          </a:p>
          <a:p>
            <a:pPr indent="0" lvl="0" marL="0" rtl="0" algn="l">
              <a:lnSpc>
                <a:spcPct val="115000"/>
              </a:lnSpc>
              <a:spcBef>
                <a:spcPts val="1200"/>
              </a:spcBef>
              <a:spcAft>
                <a:spcPts val="0"/>
              </a:spcAft>
              <a:buClr>
                <a:schemeClr val="dk1"/>
              </a:buClr>
              <a:buSzPts val="1100"/>
              <a:buFont typeface="Arial"/>
              <a:buNone/>
            </a:pPr>
            <a:r>
              <a:rPr lang="en-US" sz="1200"/>
              <a:t>b. The resulting parcel will not be below the median size of farms in the county or parish as determined by the most recent United States Department of Agriculture’s National Agricultural Statistical Survey (NASS). </a:t>
            </a:r>
            <a:endParaRPr sz="1200"/>
          </a:p>
          <a:p>
            <a:pPr indent="0" lvl="0" marL="0" rtl="0" algn="l">
              <a:lnSpc>
                <a:spcPct val="115000"/>
              </a:lnSpc>
              <a:spcBef>
                <a:spcPts val="0"/>
              </a:spcBef>
              <a:spcAft>
                <a:spcPts val="0"/>
              </a:spcAft>
              <a:buClr>
                <a:schemeClr val="dk1"/>
              </a:buClr>
              <a:buSzPts val="1100"/>
              <a:buFont typeface="Arial"/>
              <a:buNone/>
            </a:pPr>
            <a:r>
              <a:rPr lang="en-US" sz="1100"/>
              <a:t>				</a:t>
            </a:r>
            <a:endParaRPr sz="1100"/>
          </a:p>
          <a:p>
            <a:pPr indent="0" lvl="0" marL="0" rtl="0" algn="l">
              <a:spcBef>
                <a:spcPts val="360"/>
              </a:spcBef>
              <a:spcAft>
                <a:spcPts val="0"/>
              </a:spcAft>
              <a:buClr>
                <a:schemeClr val="dk1"/>
              </a:buClr>
              <a:buSzPts val="1100"/>
              <a:buFont typeface="Arial"/>
              <a:buNone/>
            </a:pPr>
            <a:r>
              <a:rPr lang="en-US" sz="1100"/>
              <a:t>			</a:t>
            </a:r>
            <a:endParaRPr sz="1100"/>
          </a:p>
          <a:p>
            <a:pPr indent="0" lvl="0" marL="0" rtl="0" algn="l">
              <a:spcBef>
                <a:spcPts val="360"/>
              </a:spcBef>
              <a:spcAft>
                <a:spcPts val="0"/>
              </a:spcAft>
              <a:buClr>
                <a:schemeClr val="dk1"/>
              </a:buClr>
              <a:buSzPts val="1100"/>
              <a:buFont typeface="Arial"/>
              <a:buNone/>
            </a:pPr>
            <a:r>
              <a:rPr lang="en-US" sz="1100"/>
              <a:t>		</a:t>
            </a:r>
            <a:endParaRPr sz="1100"/>
          </a:p>
          <a:p>
            <a:pPr indent="0" lvl="0" marL="0" rtl="0" algn="l">
              <a:spcBef>
                <a:spcPts val="360"/>
              </a:spcBef>
              <a:spcAft>
                <a:spcPts val="0"/>
              </a:spcAft>
              <a:buNone/>
            </a:pPr>
            <a:r>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103"/>
          <p:cNvSpPr txBox="1"/>
          <p:nvPr>
            <p:ph type="title"/>
          </p:nvPr>
        </p:nvSpPr>
        <p:spPr>
          <a:xfrm>
            <a:off x="457200" y="558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Impervious Surface Restrictions </a:t>
            </a:r>
            <a:endParaRPr/>
          </a:p>
          <a:p>
            <a:pPr indent="0" lvl="0" marL="0" rtl="0" algn="ctr">
              <a:spcBef>
                <a:spcPts val="0"/>
              </a:spcBef>
              <a:spcAft>
                <a:spcPts val="0"/>
              </a:spcAft>
              <a:buNone/>
            </a:pPr>
            <a:r>
              <a:rPr lang="en-US"/>
              <a:t>(</a:t>
            </a:r>
            <a:r>
              <a:rPr lang="en-US" u="sng">
                <a:solidFill>
                  <a:schemeClr val="hlink"/>
                </a:solidFill>
                <a:hlinkClick r:id="rId3"/>
              </a:rPr>
              <a:t>NRCS ALE Deed 2020</a:t>
            </a:r>
            <a:r>
              <a:rPr lang="en-US"/>
              <a:t>)</a:t>
            </a:r>
            <a:endParaRPr/>
          </a:p>
        </p:txBody>
      </p:sp>
      <p:sp>
        <p:nvSpPr>
          <p:cNvPr id="1099" name="Google Shape;1099;p103"/>
          <p:cNvSpPr txBox="1"/>
          <p:nvPr>
            <p:ph idx="1" type="body"/>
          </p:nvPr>
        </p:nvSpPr>
        <p:spPr>
          <a:xfrm>
            <a:off x="457200" y="1762600"/>
            <a:ext cx="8229600" cy="31035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1450"/>
              <a:t>1. Limitation on Impervious Surfaces. </a:t>
            </a:r>
            <a:r>
              <a:rPr lang="en-US" sz="1450"/>
              <a:t>Impervious surfaces will not exceed ________ percent</a:t>
            </a:r>
            <a:r>
              <a:rPr b="1" lang="en-US" sz="1450"/>
              <a:t>[</a:t>
            </a:r>
            <a:r>
              <a:rPr b="1" lang="en-US" sz="1450">
                <a:highlight>
                  <a:srgbClr val="FFFF00"/>
                </a:highlight>
              </a:rPr>
              <a:t>Insert approved impervious surface percentage. Note: </a:t>
            </a:r>
            <a:r>
              <a:rPr b="1" lang="en-US" sz="1850">
                <a:highlight>
                  <a:srgbClr val="FFFF00"/>
                </a:highlight>
              </a:rPr>
              <a:t>if greater than 2 percent, a written waiver from the Chief of NRCS or the Chief’s authorized designee is required</a:t>
            </a:r>
            <a:r>
              <a:rPr b="1" lang="en-US" sz="1450">
                <a:highlight>
                  <a:srgbClr val="FFFF00"/>
                </a:highlight>
              </a:rPr>
              <a:t>.</a:t>
            </a:r>
            <a:r>
              <a:rPr lang="en-US" sz="1450">
                <a:highlight>
                  <a:srgbClr val="FFFF00"/>
                </a:highlight>
              </a:rPr>
              <a:t>]</a:t>
            </a:r>
            <a:r>
              <a:rPr lang="en-US" sz="1450"/>
              <a:t> of the Protected Property, excluding NRCS-approved conservation practices. Impervious surfaces are defined as material that does not allow water to percolate into the soil on the Protected Property, including, but not limited to, buildings with or without flooring, paved areas, and any other surfaces that are covered by asphalt, concrete, or roofs. This limitation does not include public roads or other roads owned and controlled by parties with rights superior to those rights conveyed to Grantee by this ALE Deed. </a:t>
            </a:r>
            <a:endParaRPr sz="1450"/>
          </a:p>
          <a:p>
            <a:pPr indent="0" lvl="0" marL="0" rtl="0" algn="l">
              <a:lnSpc>
                <a:spcPct val="115000"/>
              </a:lnSpc>
              <a:spcBef>
                <a:spcPts val="0"/>
              </a:spcBef>
              <a:spcAft>
                <a:spcPts val="0"/>
              </a:spcAft>
              <a:buNone/>
            </a:pPr>
            <a:r>
              <a:t/>
            </a:r>
            <a:endParaRPr sz="1450"/>
          </a:p>
          <a:p>
            <a:pPr indent="0" lvl="0" marL="0" rtl="0" algn="l">
              <a:lnSpc>
                <a:spcPct val="115000"/>
              </a:lnSpc>
              <a:spcBef>
                <a:spcPts val="0"/>
              </a:spcBef>
              <a:spcAft>
                <a:spcPts val="0"/>
              </a:spcAft>
              <a:buNone/>
            </a:pPr>
            <a:r>
              <a:rPr lang="en-US" sz="1450"/>
              <a:t>See </a:t>
            </a:r>
            <a:r>
              <a:rPr lang="en-US" sz="1500" u="sng">
                <a:solidFill>
                  <a:schemeClr val="hlink"/>
                </a:solidFill>
                <a:highlight>
                  <a:srgbClr val="FFFFFF"/>
                </a:highlight>
                <a:latin typeface="Verdana"/>
                <a:ea typeface="Verdana"/>
                <a:cs typeface="Verdana"/>
                <a:sym typeface="Verdana"/>
                <a:hlinkClick r:id="rId4"/>
              </a:rPr>
              <a:t>7 CFR § 1491.22</a:t>
            </a:r>
            <a:r>
              <a:rPr lang="en-US" sz="1700">
                <a:solidFill>
                  <a:srgbClr val="333333"/>
                </a:solidFill>
                <a:highlight>
                  <a:srgbClr val="FFFFFF"/>
                </a:highlight>
                <a:latin typeface="Verdana"/>
                <a:ea typeface="Verdana"/>
                <a:cs typeface="Verdana"/>
                <a:sym typeface="Verdana"/>
              </a:rPr>
              <a:t>: Director may waive to no more than 10%</a:t>
            </a:r>
            <a:endParaRPr sz="1700">
              <a:solidFill>
                <a:srgbClr val="333333"/>
              </a:solidFill>
              <a:highlight>
                <a:srgbClr val="FFFFFF"/>
              </a:highlight>
              <a:latin typeface="Verdana"/>
              <a:ea typeface="Verdana"/>
              <a:cs typeface="Verdana"/>
              <a:sym typeface="Verdana"/>
            </a:endParaRPr>
          </a:p>
          <a:p>
            <a:pPr indent="0" lvl="0" marL="0" rtl="0" algn="l">
              <a:lnSpc>
                <a:spcPct val="115000"/>
              </a:lnSpc>
              <a:spcBef>
                <a:spcPts val="0"/>
              </a:spcBef>
              <a:spcAft>
                <a:spcPts val="0"/>
              </a:spcAft>
              <a:buNone/>
            </a:pPr>
            <a:r>
              <a:t/>
            </a:r>
            <a:endParaRPr b="1" sz="1450"/>
          </a:p>
          <a:p>
            <a:pPr indent="0" lvl="0" marL="0" rtl="0" algn="l">
              <a:lnSpc>
                <a:spcPct val="115000"/>
              </a:lnSpc>
              <a:spcBef>
                <a:spcPts val="0"/>
              </a:spcBef>
              <a:spcAft>
                <a:spcPts val="0"/>
              </a:spcAft>
              <a:buClr>
                <a:schemeClr val="dk1"/>
              </a:buClr>
              <a:buSzPts val="1100"/>
              <a:buFont typeface="Arial"/>
              <a:buNone/>
            </a:pPr>
            <a:r>
              <a:rPr b="1" lang="en-US" sz="1450"/>
              <a:t>[</a:t>
            </a:r>
            <a:r>
              <a:rPr b="1" i="1" lang="en-US" sz="1450"/>
              <a:t>Include the following if limited subdivision is allowed below</a:t>
            </a:r>
            <a:r>
              <a:rPr lang="en-US" sz="1450"/>
              <a:t>: </a:t>
            </a:r>
            <a:r>
              <a:rPr i="1" lang="en-US" sz="1450"/>
              <a:t>In the event the Protected Property is subdivided as provided for in Section I, Paragraph (2)(A), the total cumulative impervious surface of the subdivided parcels must not exceed the impervious surface limitation referenced above. The Grantor, with Grantee approval, will allocate the impervious surface limit among the subdivided parcels and ensure said impervious surface limitation is clearly defined in each subdivided parcel’s recorded instrument.</a:t>
            </a:r>
            <a:r>
              <a:rPr lang="en-US" sz="1450"/>
              <a:t>] </a:t>
            </a:r>
            <a:endParaRPr sz="1450"/>
          </a:p>
          <a:p>
            <a:pPr indent="0" lvl="0" marL="0" rtl="0" algn="l">
              <a:spcBef>
                <a:spcPts val="360"/>
              </a:spcBef>
              <a:spcAft>
                <a:spcPts val="0"/>
              </a:spcAft>
              <a:buNone/>
            </a:pPr>
            <a:r>
              <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04"/>
          <p:cNvSpPr txBox="1"/>
          <p:nvPr>
            <p:ph type="title"/>
          </p:nvPr>
        </p:nvSpPr>
        <p:spPr>
          <a:xfrm>
            <a:off x="457200" y="693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Conveyance Restrictions in Standard NRCS Deed</a:t>
            </a:r>
            <a:endParaRPr/>
          </a:p>
        </p:txBody>
      </p:sp>
      <p:sp>
        <p:nvSpPr>
          <p:cNvPr id="1106" name="Google Shape;1106;p104"/>
          <p:cNvSpPr txBox="1"/>
          <p:nvPr>
            <p:ph idx="1" type="body"/>
          </p:nvPr>
        </p:nvSpPr>
        <p:spPr>
          <a:xfrm>
            <a:off x="457200" y="2025000"/>
            <a:ext cx="8229600" cy="4101000"/>
          </a:xfrm>
          <a:prstGeom prst="rect">
            <a:avLst/>
          </a:prstGeom>
        </p:spPr>
        <p:txBody>
          <a:bodyPr anchorCtr="0" anchor="t" bIns="45700" lIns="91425" spcFirstLastPara="1" rIns="91425" wrap="square" tIns="45700">
            <a:noAutofit/>
          </a:bodyPr>
          <a:lstStyle/>
          <a:p>
            <a:pPr indent="-342900" lvl="0" marL="457200" rtl="0" algn="l">
              <a:lnSpc>
                <a:spcPct val="115000"/>
              </a:lnSpc>
              <a:spcBef>
                <a:spcPts val="0"/>
              </a:spcBef>
              <a:spcAft>
                <a:spcPts val="0"/>
              </a:spcAft>
              <a:buClr>
                <a:srgbClr val="231F20"/>
              </a:buClr>
              <a:buSzPts val="1800"/>
              <a:buChar char="•"/>
            </a:pPr>
            <a:r>
              <a:rPr lang="en-US" sz="1650">
                <a:solidFill>
                  <a:srgbClr val="231F20"/>
                </a:solidFill>
              </a:rPr>
              <a:t>K. </a:t>
            </a:r>
            <a:r>
              <a:rPr b="1" lang="en-US" sz="1700">
                <a:solidFill>
                  <a:srgbClr val="231F20"/>
                </a:solidFill>
              </a:rPr>
              <a:t>Subsequent Conveyances</a:t>
            </a:r>
            <a:r>
              <a:rPr lang="en-US" sz="1700">
                <a:solidFill>
                  <a:srgbClr val="231F20"/>
                </a:solidFill>
              </a:rPr>
              <a:t>. The Landowner agrees to notify NRCS in writing of the names and addresses of any party to whom the property subject to this Easement Deed is to be transferred at or prior to the time the transfer is consummated. Landowner and its successors and assigns shall specifically refer to this Easement Deed in any subsequent lease, deed, or other instrument by which any interest in the property is conveyed.</a:t>
            </a:r>
            <a:endParaRPr sz="1700">
              <a:solidFill>
                <a:srgbClr val="231F20"/>
              </a:solidFill>
            </a:endParaRPr>
          </a:p>
          <a:p>
            <a:pPr indent="0" lvl="0" marL="0" rtl="0" algn="l">
              <a:lnSpc>
                <a:spcPct val="115000"/>
              </a:lnSpc>
              <a:spcBef>
                <a:spcPts val="0"/>
              </a:spcBef>
              <a:spcAft>
                <a:spcPts val="0"/>
              </a:spcAft>
              <a:buNone/>
            </a:pPr>
            <a:r>
              <a:t/>
            </a:r>
            <a:endParaRPr sz="1700">
              <a:solidFill>
                <a:srgbClr val="231F20"/>
              </a:solidFill>
            </a:endParaRPr>
          </a:p>
          <a:p>
            <a:pPr indent="0" lvl="0" marL="0" rtl="0" algn="l">
              <a:lnSpc>
                <a:spcPct val="115000"/>
              </a:lnSpc>
              <a:spcBef>
                <a:spcPts val="0"/>
              </a:spcBef>
              <a:spcAft>
                <a:spcPts val="0"/>
              </a:spcAft>
              <a:buNone/>
            </a:pPr>
            <a:r>
              <a:rPr b="1" lang="en-US" sz="1700">
                <a:solidFill>
                  <a:srgbClr val="231F20"/>
                </a:solidFill>
              </a:rPr>
              <a:t>Conservation Easement Deed should contain specific language allowing for transfer to entity or trust</a:t>
            </a:r>
            <a:endParaRPr b="1" sz="1700">
              <a:solidFill>
                <a:srgbClr val="231F20"/>
              </a:solidFill>
            </a:endParaRPr>
          </a:p>
          <a:p>
            <a:pPr indent="0" lvl="0" marL="0" rtl="0" algn="l">
              <a:lnSpc>
                <a:spcPct val="115000"/>
              </a:lnSpc>
              <a:spcBef>
                <a:spcPts val="0"/>
              </a:spcBef>
              <a:spcAft>
                <a:spcPts val="0"/>
              </a:spcAft>
              <a:buNone/>
            </a:pPr>
            <a:r>
              <a:t/>
            </a:r>
            <a:endParaRPr b="1" sz="1700">
              <a:solidFill>
                <a:srgbClr val="231F20"/>
              </a:solidFill>
            </a:endParaRPr>
          </a:p>
          <a:p>
            <a:pPr indent="0" lvl="0" marL="0" rtl="0" algn="l">
              <a:lnSpc>
                <a:spcPct val="115000"/>
              </a:lnSpc>
              <a:spcBef>
                <a:spcPts val="0"/>
              </a:spcBef>
              <a:spcAft>
                <a:spcPts val="0"/>
              </a:spcAft>
              <a:buNone/>
            </a:pPr>
            <a:r>
              <a:rPr b="1" lang="en-US" sz="1700">
                <a:solidFill>
                  <a:srgbClr val="231F20"/>
                </a:solidFill>
              </a:rPr>
              <a:t>Note: some entities have a “transfer fee”, consider language to except this fee for transfers to Trust or LLC or to lineal family members (defined)</a:t>
            </a:r>
            <a:endParaRPr b="1" sz="1700">
              <a:solidFill>
                <a:srgbClr val="231F20"/>
              </a:solidFill>
            </a:endParaRPr>
          </a:p>
          <a:p>
            <a:pPr indent="0" lvl="0" marL="0" rtl="0" algn="l">
              <a:spcBef>
                <a:spcPts val="360"/>
              </a:spcBef>
              <a:spcAft>
                <a:spcPts val="0"/>
              </a:spcAft>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05"/>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Power of Trustee to Convey Development Rights (Conservation Easement)</a:t>
            </a:r>
            <a:endParaRPr/>
          </a:p>
        </p:txBody>
      </p:sp>
      <p:sp>
        <p:nvSpPr>
          <p:cNvPr id="1113" name="Google Shape;1113;p105"/>
          <p:cNvSpPr txBox="1"/>
          <p:nvPr>
            <p:ph idx="1" type="body"/>
          </p:nvPr>
        </p:nvSpPr>
        <p:spPr>
          <a:xfrm>
            <a:off x="457200" y="2305450"/>
            <a:ext cx="8229600" cy="3820800"/>
          </a:xfrm>
          <a:prstGeom prst="rect">
            <a:avLst/>
          </a:prstGeom>
        </p:spPr>
        <p:txBody>
          <a:bodyPr anchorCtr="0" anchor="t" bIns="45700" lIns="91425" spcFirstLastPara="1" rIns="91425" wrap="square" tIns="45700">
            <a:normAutofit fontScale="92500" lnSpcReduction="10000"/>
          </a:bodyPr>
          <a:lstStyle/>
          <a:p>
            <a:pPr indent="0" lvl="0" marL="0" rtl="0" algn="l">
              <a:spcBef>
                <a:spcPts val="360"/>
              </a:spcBef>
              <a:spcAft>
                <a:spcPts val="0"/>
              </a:spcAft>
              <a:buNone/>
            </a:pPr>
            <a:r>
              <a:rPr b="1" lang="en-US" u="sng">
                <a:solidFill>
                  <a:schemeClr val="hlink"/>
                </a:solidFill>
                <a:hlinkClick r:id="rId3"/>
              </a:rPr>
              <a:t>§ 36C-8-816. Specific powers of trustee</a:t>
            </a:r>
            <a:r>
              <a:rPr lang="en-US"/>
              <a:t>.</a:t>
            </a:r>
            <a:endParaRPr/>
          </a:p>
          <a:p>
            <a:pPr indent="0" lvl="0" marL="0" rtl="0" algn="l">
              <a:spcBef>
                <a:spcPts val="360"/>
              </a:spcBef>
              <a:spcAft>
                <a:spcPts val="0"/>
              </a:spcAft>
              <a:buNone/>
            </a:pPr>
            <a:r>
              <a:rPr lang="en-US"/>
              <a:t>(8) With respect to an interest in real property, construct, or make ordinary or extraordinary repairs to, alterations to, or improvements in, buildings or other structures, demolish improvements, raze existing party walls or buildings or erect new party walls or buildings, subdivide or develop land, </a:t>
            </a:r>
            <a:r>
              <a:rPr b="1" lang="en-US"/>
              <a:t>dedicate land to public use or grant public or private easements</a:t>
            </a:r>
            <a:r>
              <a:rPr lang="en-US"/>
              <a:t>, and make or vacate plats and adjust boundaries, make contracts, licenses, leases, conveyances, or grants of every nature and kind with respect to crops, gravel, sand, oil, gas, timber and forest products, other usufructs or natural resources, and other benefits or incidents of the real property;</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06"/>
          <p:cNvSpPr txBox="1"/>
          <p:nvPr>
            <p:ph type="title"/>
          </p:nvPr>
        </p:nvSpPr>
        <p:spPr>
          <a:xfrm>
            <a:off x="457200" y="585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Sample Trust Language</a:t>
            </a:r>
            <a:endParaRPr/>
          </a:p>
        </p:txBody>
      </p:sp>
      <p:sp>
        <p:nvSpPr>
          <p:cNvPr id="1120" name="Google Shape;1120;p106"/>
          <p:cNvSpPr txBox="1"/>
          <p:nvPr>
            <p:ph idx="1" type="body"/>
          </p:nvPr>
        </p:nvSpPr>
        <p:spPr>
          <a:xfrm>
            <a:off x="457200" y="1653425"/>
            <a:ext cx="8229600" cy="4311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1700">
                <a:solidFill>
                  <a:srgbClr val="1E1919"/>
                </a:solidFill>
                <a:highlight>
                  <a:srgbClr val="F7F5F2"/>
                </a:highlight>
                <a:latin typeface="Times New Roman"/>
                <a:ea typeface="Times New Roman"/>
                <a:cs typeface="Times New Roman"/>
                <a:sym typeface="Times New Roman"/>
              </a:rPr>
              <a:t>In trust Article Titled “Disposition of Real Property”</a:t>
            </a:r>
            <a:endParaRPr sz="1700">
              <a:solidFill>
                <a:srgbClr val="1E1919"/>
              </a:solidFill>
              <a:highlight>
                <a:srgbClr val="F7F5F2"/>
              </a:highlight>
              <a:latin typeface="Times New Roman"/>
              <a:ea typeface="Times New Roman"/>
              <a:cs typeface="Times New Roman"/>
              <a:sym typeface="Times New Roman"/>
            </a:endParaRPr>
          </a:p>
          <a:p>
            <a:pPr indent="0" lvl="0" marL="0" rtl="0" algn="l">
              <a:spcBef>
                <a:spcPts val="360"/>
              </a:spcBef>
              <a:spcAft>
                <a:spcPts val="0"/>
              </a:spcAft>
              <a:buNone/>
            </a:pPr>
            <a:r>
              <a:t/>
            </a:r>
            <a:endParaRPr sz="1700">
              <a:solidFill>
                <a:srgbClr val="1E1919"/>
              </a:solidFill>
              <a:highlight>
                <a:srgbClr val="F7F5F2"/>
              </a:highlight>
              <a:latin typeface="Times New Roman"/>
              <a:ea typeface="Times New Roman"/>
              <a:cs typeface="Times New Roman"/>
              <a:sym typeface="Times New Roman"/>
            </a:endParaRPr>
          </a:p>
          <a:p>
            <a:pPr indent="0" lvl="0" marL="0" rtl="0" algn="l">
              <a:spcBef>
                <a:spcPts val="360"/>
              </a:spcBef>
              <a:spcAft>
                <a:spcPts val="0"/>
              </a:spcAft>
              <a:buNone/>
            </a:pPr>
            <a:r>
              <a:rPr lang="en-US" sz="1700">
                <a:solidFill>
                  <a:srgbClr val="1E1919"/>
                </a:solidFill>
                <a:highlight>
                  <a:srgbClr val="F7F5F2"/>
                </a:highlight>
                <a:latin typeface="Times New Roman"/>
                <a:ea typeface="Times New Roman"/>
                <a:cs typeface="Times New Roman"/>
                <a:sym typeface="Times New Roman"/>
              </a:rPr>
              <a:t>§ Qualified Conservation Easements. </a:t>
            </a:r>
            <a:r>
              <a:rPr lang="en-US" sz="1700">
                <a:solidFill>
                  <a:srgbClr val="1E1919"/>
                </a:solidFill>
                <a:highlight>
                  <a:srgbClr val="F7F5F2"/>
                </a:highlight>
                <a:latin typeface="Roboto"/>
                <a:ea typeface="Roboto"/>
                <a:cs typeface="Roboto"/>
                <a:sym typeface="Roboto"/>
              </a:rPr>
              <a:t>Pursuant to trustees powers over real property in §§ - Trustee may create a qualified conservation easement, as defined in Section2031(c)(8)(A) of the Internal Revenue Code and NC General Statutes §</a:t>
            </a:r>
            <a:r>
              <a:rPr b="1" lang="en-US" sz="1700">
                <a:latin typeface="Times New Roman"/>
                <a:ea typeface="Times New Roman"/>
                <a:cs typeface="Times New Roman"/>
                <a:sym typeface="Times New Roman"/>
              </a:rPr>
              <a:t> 121-35</a:t>
            </a:r>
            <a:r>
              <a:rPr lang="en-US" sz="1700">
                <a:solidFill>
                  <a:srgbClr val="1E1919"/>
                </a:solidFill>
                <a:highlight>
                  <a:srgbClr val="F7F5F2"/>
                </a:highlight>
                <a:latin typeface="Roboto"/>
                <a:ea typeface="Roboto"/>
                <a:cs typeface="Roboto"/>
                <a:sym typeface="Roboto"/>
              </a:rPr>
              <a:t> in any land held by the trust and may make the necessary election provided by Section 2031(c)(6).</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rPr lang="en-US" sz="1700">
                <a:solidFill>
                  <a:srgbClr val="1E1919"/>
                </a:solidFill>
                <a:highlight>
                  <a:srgbClr val="F7F5F2"/>
                </a:highlight>
                <a:latin typeface="Roboto"/>
                <a:ea typeface="Roboto"/>
                <a:cs typeface="Roboto"/>
                <a:sym typeface="Roboto"/>
              </a:rPr>
              <a:t>May simply identify parcel: (e.g. “The Heron Farm”, PIN # 12345 comprised of 435 acres and described in Deed Book 1800 Page 100)</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rPr lang="en-US" sz="1700">
                <a:solidFill>
                  <a:srgbClr val="1E1919"/>
                </a:solidFill>
                <a:highlight>
                  <a:srgbClr val="F7F5F2"/>
                </a:highlight>
                <a:latin typeface="Roboto"/>
                <a:ea typeface="Roboto"/>
                <a:cs typeface="Roboto"/>
                <a:sym typeface="Roboto"/>
              </a:rPr>
              <a:t>May place a time limit: “If within five (5) years of the death of surviving Grantor (of trust) Trustee is unable to create a qualified conservation on the property (identified in §§), Trustee shall subdivide property and distribute property to beneficiaries</a:t>
            </a:r>
            <a:endParaRPr sz="1700">
              <a:solidFill>
                <a:srgbClr val="1E1919"/>
              </a:solidFill>
              <a:highlight>
                <a:srgbClr val="F7F5F2"/>
              </a:highlight>
              <a:latin typeface="Roboto"/>
              <a:ea typeface="Roboto"/>
              <a:cs typeface="Roboto"/>
              <a:sym typeface="Roboto"/>
            </a:endParaRPr>
          </a:p>
          <a:p>
            <a:pPr indent="-336550" lvl="0" marL="457200" rtl="0" algn="l">
              <a:spcBef>
                <a:spcPts val="360"/>
              </a:spcBef>
              <a:spcAft>
                <a:spcPts val="0"/>
              </a:spcAft>
              <a:buClr>
                <a:srgbClr val="1E1919"/>
              </a:buClr>
              <a:buSzPts val="1700"/>
              <a:buFont typeface="Roboto"/>
              <a:buChar char="•"/>
            </a:pPr>
            <a:r>
              <a:rPr lang="en-US" sz="1700">
                <a:solidFill>
                  <a:srgbClr val="1E1919"/>
                </a:solidFill>
                <a:highlight>
                  <a:srgbClr val="F7F5F2"/>
                </a:highlight>
                <a:latin typeface="Roboto"/>
                <a:ea typeface="Roboto"/>
                <a:cs typeface="Roboto"/>
                <a:sym typeface="Roboto"/>
              </a:rPr>
              <a:t>much more detail here… lot sizes, specifically to whom, trustee consult with beneficiaries on subdivision, but has ultimate authority if no agreement of who gets what</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t/>
            </a:r>
            <a:endParaRPr sz="1700">
              <a:solidFill>
                <a:srgbClr val="1E1919"/>
              </a:solidFill>
              <a:highlight>
                <a:srgbClr val="F7F5F2"/>
              </a:highlight>
              <a:latin typeface="Roboto"/>
              <a:ea typeface="Roboto"/>
              <a:cs typeface="Roboto"/>
              <a:sym typeface="Roboto"/>
            </a:endParaRPr>
          </a:p>
          <a:p>
            <a:pPr indent="0" lvl="0" marL="0" rtl="0" algn="l">
              <a:spcBef>
                <a:spcPts val="360"/>
              </a:spcBef>
              <a:spcAft>
                <a:spcPts val="0"/>
              </a:spcAft>
              <a:buNone/>
            </a:pPr>
            <a:r>
              <a:t/>
            </a:r>
            <a:endParaRPr sz="1700">
              <a:solidFill>
                <a:srgbClr val="1E1919"/>
              </a:solidFill>
              <a:highlight>
                <a:srgbClr val="F7F5F2"/>
              </a:highlight>
              <a:latin typeface="Roboto"/>
              <a:ea typeface="Roboto"/>
              <a:cs typeface="Roboto"/>
              <a:sym typeface="Roboto"/>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07"/>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1127" name="Google Shape;1127;p107"/>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1128" name="Google Shape;1128;p107"/>
          <p:cNvPicPr preferRelativeResize="0"/>
          <p:nvPr/>
        </p:nvPicPr>
        <p:blipFill>
          <a:blip r:embed="rId3">
            <a:alphaModFix/>
          </a:blip>
          <a:stretch>
            <a:fillRect/>
          </a:stretch>
        </p:blipFill>
        <p:spPr>
          <a:xfrm rot="-5400000">
            <a:off x="1715200" y="-199401"/>
            <a:ext cx="5713601" cy="7577851"/>
          </a:xfrm>
          <a:prstGeom prst="rect">
            <a:avLst/>
          </a:prstGeom>
          <a:noFill/>
          <a:ln>
            <a:noFill/>
          </a:ln>
        </p:spPr>
      </p:pic>
      <p:sp>
        <p:nvSpPr>
          <p:cNvPr id="1129" name="Google Shape;1129;p107"/>
          <p:cNvSpPr/>
          <p:nvPr/>
        </p:nvSpPr>
        <p:spPr>
          <a:xfrm>
            <a:off x="3033000" y="4491000"/>
            <a:ext cx="828000" cy="90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107"/>
          <p:cNvSpPr/>
          <p:nvPr/>
        </p:nvSpPr>
        <p:spPr>
          <a:xfrm>
            <a:off x="5264400" y="3644400"/>
            <a:ext cx="828000" cy="423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108"/>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1137" name="Google Shape;1137;p108"/>
          <p:cNvPicPr preferRelativeResize="0"/>
          <p:nvPr/>
        </p:nvPicPr>
        <p:blipFill>
          <a:blip r:embed="rId3">
            <a:alphaModFix/>
          </a:blip>
          <a:stretch>
            <a:fillRect/>
          </a:stretch>
        </p:blipFill>
        <p:spPr>
          <a:xfrm>
            <a:off x="205150" y="1046050"/>
            <a:ext cx="8733702" cy="533530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109"/>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1144" name="Google Shape;1144;p109"/>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1145" name="Google Shape;1145;p109"/>
          <p:cNvPicPr preferRelativeResize="0"/>
          <p:nvPr/>
        </p:nvPicPr>
        <p:blipFill rotWithShape="1">
          <a:blip r:embed="rId3">
            <a:alphaModFix/>
          </a:blip>
          <a:srcRect b="0" l="6821" r="0" t="6821"/>
          <a:stretch/>
        </p:blipFill>
        <p:spPr>
          <a:xfrm>
            <a:off x="992225" y="1402500"/>
            <a:ext cx="7305474" cy="517339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110"/>
          <p:cNvSpPr txBox="1"/>
          <p:nvPr>
            <p:ph type="title"/>
          </p:nvPr>
        </p:nvSpPr>
        <p:spPr>
          <a:xfrm>
            <a:off x="457200" y="900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1152" name="Google Shape;1152;p110"/>
          <p:cNvSpPr txBox="1"/>
          <p:nvPr>
            <p:ph idx="1" type="body"/>
          </p:nvPr>
        </p:nvSpPr>
        <p:spPr>
          <a:xfrm>
            <a:off x="457200" y="3022600"/>
            <a:ext cx="8229600" cy="31035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pic>
        <p:nvPicPr>
          <p:cNvPr id="1153" name="Google Shape;1153;p110"/>
          <p:cNvPicPr preferRelativeResize="0"/>
          <p:nvPr/>
        </p:nvPicPr>
        <p:blipFill>
          <a:blip r:embed="rId3">
            <a:alphaModFix/>
          </a:blip>
          <a:stretch>
            <a:fillRect/>
          </a:stretch>
        </p:blipFill>
        <p:spPr>
          <a:xfrm>
            <a:off x="671225" y="1196725"/>
            <a:ext cx="7616748" cy="55105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111"/>
          <p:cNvSpPr txBox="1"/>
          <p:nvPr>
            <p:ph type="title"/>
          </p:nvPr>
        </p:nvSpPr>
        <p:spPr>
          <a:xfrm>
            <a:off x="457200" y="50411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Possible Timeline with Will and Trust</a:t>
            </a:r>
            <a:endParaRPr/>
          </a:p>
        </p:txBody>
      </p:sp>
      <p:sp>
        <p:nvSpPr>
          <p:cNvPr id="1160" name="Google Shape;1160;p111"/>
          <p:cNvSpPr txBox="1"/>
          <p:nvPr>
            <p:ph idx="1" type="body"/>
          </p:nvPr>
        </p:nvSpPr>
        <p:spPr>
          <a:xfrm>
            <a:off x="457200" y="1503000"/>
            <a:ext cx="8229600" cy="3571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900">
              <a:solidFill>
                <a:srgbClr val="000000"/>
              </a:solidFill>
            </a:endParaRPr>
          </a:p>
          <a:p>
            <a:pPr indent="0" lvl="0" marL="0" rtl="0" algn="l">
              <a:spcBef>
                <a:spcPts val="360"/>
              </a:spcBef>
              <a:spcAft>
                <a:spcPts val="0"/>
              </a:spcAft>
              <a:buNone/>
            </a:pPr>
            <a:r>
              <a:t/>
            </a:r>
            <a:endParaRPr/>
          </a:p>
        </p:txBody>
      </p:sp>
      <p:sp>
        <p:nvSpPr>
          <p:cNvPr id="1161" name="Google Shape;1161;p111"/>
          <p:cNvSpPr/>
          <p:nvPr/>
        </p:nvSpPr>
        <p:spPr>
          <a:xfrm>
            <a:off x="603000" y="3033000"/>
            <a:ext cx="8037000" cy="432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62" name="Google Shape;1162;p111"/>
          <p:cNvCxnSpPr>
            <a:endCxn id="1163" idx="2"/>
          </p:cNvCxnSpPr>
          <p:nvPr/>
        </p:nvCxnSpPr>
        <p:spPr>
          <a:xfrm flipH="1" rot="10800000">
            <a:off x="4050000" y="2226450"/>
            <a:ext cx="4500" cy="1643400"/>
          </a:xfrm>
          <a:prstGeom prst="straightConnector1">
            <a:avLst/>
          </a:prstGeom>
          <a:noFill/>
          <a:ln cap="flat" cmpd="sng" w="28575">
            <a:solidFill>
              <a:schemeClr val="dk2"/>
            </a:solidFill>
            <a:prstDash val="solid"/>
            <a:round/>
            <a:headEnd len="med" w="med" type="none"/>
            <a:tailEnd len="med" w="med" type="none"/>
          </a:ln>
        </p:spPr>
      </p:cxnSp>
      <p:sp>
        <p:nvSpPr>
          <p:cNvPr id="1163" name="Google Shape;1163;p111"/>
          <p:cNvSpPr txBox="1"/>
          <p:nvPr/>
        </p:nvSpPr>
        <p:spPr>
          <a:xfrm>
            <a:off x="3402000" y="1610850"/>
            <a:ext cx="13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Date of Death</a:t>
            </a:r>
            <a:endParaRPr/>
          </a:p>
        </p:txBody>
      </p:sp>
      <p:cxnSp>
        <p:nvCxnSpPr>
          <p:cNvPr id="1164" name="Google Shape;1164;p111"/>
          <p:cNvCxnSpPr/>
          <p:nvPr/>
        </p:nvCxnSpPr>
        <p:spPr>
          <a:xfrm>
            <a:off x="1035000" y="2334300"/>
            <a:ext cx="0" cy="810000"/>
          </a:xfrm>
          <a:prstGeom prst="straightConnector1">
            <a:avLst/>
          </a:prstGeom>
          <a:noFill/>
          <a:ln cap="flat" cmpd="sng" w="9525">
            <a:solidFill>
              <a:schemeClr val="dk2"/>
            </a:solidFill>
            <a:prstDash val="solid"/>
            <a:round/>
            <a:headEnd len="med" w="med" type="none"/>
            <a:tailEnd len="med" w="med" type="triangle"/>
          </a:ln>
        </p:spPr>
      </p:cxnSp>
      <p:sp>
        <p:nvSpPr>
          <p:cNvPr id="1165" name="Google Shape;1165;p111"/>
          <p:cNvSpPr txBox="1"/>
          <p:nvPr/>
        </p:nvSpPr>
        <p:spPr>
          <a:xfrm>
            <a:off x="457200" y="1503000"/>
            <a:ext cx="1305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Grantor Execute Will and Trust</a:t>
            </a:r>
            <a:endParaRPr/>
          </a:p>
        </p:txBody>
      </p:sp>
      <p:sp>
        <p:nvSpPr>
          <p:cNvPr id="1166" name="Google Shape;1166;p111"/>
          <p:cNvSpPr txBox="1"/>
          <p:nvPr/>
        </p:nvSpPr>
        <p:spPr>
          <a:xfrm>
            <a:off x="1143000" y="2270700"/>
            <a:ext cx="1305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Will simply devises all real property to Trust on Date of Death</a:t>
            </a:r>
            <a:endParaRPr sz="900"/>
          </a:p>
        </p:txBody>
      </p:sp>
      <p:sp>
        <p:nvSpPr>
          <p:cNvPr id="1167" name="Google Shape;1167;p111"/>
          <p:cNvSpPr/>
          <p:nvPr/>
        </p:nvSpPr>
        <p:spPr>
          <a:xfrm>
            <a:off x="1035000" y="4324800"/>
            <a:ext cx="7596000" cy="14400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sz="1100"/>
          </a:p>
        </p:txBody>
      </p:sp>
      <p:sp>
        <p:nvSpPr>
          <p:cNvPr id="1168" name="Google Shape;1168;p111"/>
          <p:cNvSpPr/>
          <p:nvPr/>
        </p:nvSpPr>
        <p:spPr>
          <a:xfrm>
            <a:off x="1719000" y="36270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cxnSp>
        <p:nvCxnSpPr>
          <p:cNvPr id="1169" name="Google Shape;1169;p111"/>
          <p:cNvCxnSpPr>
            <a:endCxn id="1170" idx="0"/>
          </p:cNvCxnSpPr>
          <p:nvPr/>
        </p:nvCxnSpPr>
        <p:spPr>
          <a:xfrm>
            <a:off x="2349000" y="4095000"/>
            <a:ext cx="17400" cy="823500"/>
          </a:xfrm>
          <a:prstGeom prst="straightConnector1">
            <a:avLst/>
          </a:prstGeom>
          <a:noFill/>
          <a:ln cap="flat" cmpd="sng" w="9525">
            <a:solidFill>
              <a:schemeClr val="dk2"/>
            </a:solidFill>
            <a:prstDash val="solid"/>
            <a:round/>
            <a:headEnd len="med" w="med" type="none"/>
            <a:tailEnd len="med" w="med" type="triangle"/>
          </a:ln>
        </p:spPr>
      </p:cxnSp>
      <p:sp>
        <p:nvSpPr>
          <p:cNvPr id="1171" name="Google Shape;1171;p111"/>
          <p:cNvSpPr txBox="1"/>
          <p:nvPr/>
        </p:nvSpPr>
        <p:spPr>
          <a:xfrm>
            <a:off x="382500" y="3632850"/>
            <a:ext cx="1305000" cy="461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900"/>
              <a:t>Grantor deeds parcel A to Trust (?)</a:t>
            </a:r>
            <a:endParaRPr sz="900"/>
          </a:p>
        </p:txBody>
      </p:sp>
      <p:sp>
        <p:nvSpPr>
          <p:cNvPr id="1172" name="Google Shape;1172;p111"/>
          <p:cNvSpPr/>
          <p:nvPr/>
        </p:nvSpPr>
        <p:spPr>
          <a:xfrm>
            <a:off x="4061250" y="37308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173" name="Google Shape;1173;p111"/>
          <p:cNvSpPr txBox="1"/>
          <p:nvPr/>
        </p:nvSpPr>
        <p:spPr>
          <a:xfrm>
            <a:off x="4050000" y="3297450"/>
            <a:ext cx="1305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(or) Will devises parcel A to Trust</a:t>
            </a:r>
            <a:endParaRPr sz="900"/>
          </a:p>
        </p:txBody>
      </p:sp>
      <p:sp>
        <p:nvSpPr>
          <p:cNvPr id="1174" name="Google Shape;1174;p111"/>
          <p:cNvSpPr/>
          <p:nvPr/>
        </p:nvSpPr>
        <p:spPr>
          <a:xfrm>
            <a:off x="7281000" y="48717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cxnSp>
        <p:nvCxnSpPr>
          <p:cNvPr id="1175" name="Google Shape;1175;p111"/>
          <p:cNvCxnSpPr/>
          <p:nvPr/>
        </p:nvCxnSpPr>
        <p:spPr>
          <a:xfrm rot="10800000">
            <a:off x="8352000" y="2169000"/>
            <a:ext cx="9000" cy="2727000"/>
          </a:xfrm>
          <a:prstGeom prst="straightConnector1">
            <a:avLst/>
          </a:prstGeom>
          <a:noFill/>
          <a:ln cap="flat" cmpd="sng" w="9525">
            <a:solidFill>
              <a:schemeClr val="dk2"/>
            </a:solidFill>
            <a:prstDash val="solid"/>
            <a:round/>
            <a:headEnd len="med" w="med" type="none"/>
            <a:tailEnd len="med" w="med" type="triangle"/>
          </a:ln>
        </p:spPr>
      </p:cxnSp>
      <p:sp>
        <p:nvSpPr>
          <p:cNvPr id="1170" name="Google Shape;1170;p111"/>
          <p:cNvSpPr/>
          <p:nvPr/>
        </p:nvSpPr>
        <p:spPr>
          <a:xfrm>
            <a:off x="1817400" y="48717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176" name="Google Shape;1176;p111"/>
          <p:cNvSpPr txBox="1"/>
          <p:nvPr/>
        </p:nvSpPr>
        <p:spPr>
          <a:xfrm>
            <a:off x="7659000" y="1572413"/>
            <a:ext cx="13050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Development Rights sold or donated to 3d party</a:t>
            </a:r>
            <a:endParaRPr sz="900"/>
          </a:p>
        </p:txBody>
      </p:sp>
      <p:sp>
        <p:nvSpPr>
          <p:cNvPr id="1177" name="Google Shape;1177;p111"/>
          <p:cNvSpPr/>
          <p:nvPr/>
        </p:nvSpPr>
        <p:spPr>
          <a:xfrm>
            <a:off x="4023000" y="4871700"/>
            <a:ext cx="1098000" cy="468000"/>
          </a:xfrm>
          <a:prstGeom prst="flowChartManualInpu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t>Parcel A</a:t>
            </a:r>
            <a:endParaRPr sz="1100"/>
          </a:p>
        </p:txBody>
      </p:sp>
      <p:sp>
        <p:nvSpPr>
          <p:cNvPr id="1178" name="Google Shape;1178;p111"/>
          <p:cNvSpPr/>
          <p:nvPr/>
        </p:nvSpPr>
        <p:spPr>
          <a:xfrm>
            <a:off x="2915400" y="5339700"/>
            <a:ext cx="4365600" cy="3087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800"/>
              <a:t>Trustee transacts project with 3d party</a:t>
            </a:r>
            <a:endParaRPr sz="800"/>
          </a:p>
        </p:txBody>
      </p:sp>
      <p:cxnSp>
        <p:nvCxnSpPr>
          <p:cNvPr id="1179" name="Google Shape;1179;p111"/>
          <p:cNvCxnSpPr/>
          <p:nvPr/>
        </p:nvCxnSpPr>
        <p:spPr>
          <a:xfrm>
            <a:off x="4095000" y="4311000"/>
            <a:ext cx="9000" cy="621000"/>
          </a:xfrm>
          <a:prstGeom prst="straightConnector1">
            <a:avLst/>
          </a:prstGeom>
          <a:noFill/>
          <a:ln cap="flat" cmpd="sng" w="9525">
            <a:solidFill>
              <a:schemeClr val="dk2"/>
            </a:solidFill>
            <a:prstDash val="solid"/>
            <a:round/>
            <a:headEnd len="med" w="med" type="none"/>
            <a:tailEnd len="med" w="med" type="triangle"/>
          </a:ln>
        </p:spPr>
      </p:cxnSp>
      <p:sp>
        <p:nvSpPr>
          <p:cNvPr id="1180" name="Google Shape;1180;p111"/>
          <p:cNvSpPr txBox="1"/>
          <p:nvPr/>
        </p:nvSpPr>
        <p:spPr>
          <a:xfrm>
            <a:off x="1044000" y="5854800"/>
            <a:ext cx="6066000" cy="6465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SzPts val="1000"/>
              <a:buChar char="●"/>
            </a:pPr>
            <a:r>
              <a:rPr lang="en-US" sz="1000"/>
              <a:t>Grantor designs subdivision according to funding and statutory restrictions</a:t>
            </a:r>
            <a:endParaRPr sz="1000"/>
          </a:p>
          <a:p>
            <a:pPr indent="-292100" lvl="0" marL="457200" rtl="0" algn="l">
              <a:spcBef>
                <a:spcPts val="0"/>
              </a:spcBef>
              <a:spcAft>
                <a:spcPts val="0"/>
              </a:spcAft>
              <a:buSzPts val="1000"/>
              <a:buChar char="●"/>
            </a:pPr>
            <a:r>
              <a:rPr lang="en-US" sz="1000"/>
              <a:t>Trustee directed and authorized to transact sale/donation of dev rights</a:t>
            </a:r>
            <a:endParaRPr sz="1000"/>
          </a:p>
          <a:p>
            <a:pPr indent="-292100" lvl="0" marL="457200" rtl="0" algn="l">
              <a:spcBef>
                <a:spcPts val="0"/>
              </a:spcBef>
              <a:spcAft>
                <a:spcPts val="0"/>
              </a:spcAft>
              <a:buSzPts val="1000"/>
              <a:buChar char="●"/>
            </a:pPr>
            <a:r>
              <a:rPr lang="en-US" sz="1000"/>
              <a:t>Trustee restricted to negotiate proposed subdivisions with dev rights purchaser/donee?</a:t>
            </a:r>
            <a:endParaRPr sz="1000"/>
          </a:p>
        </p:txBody>
      </p:sp>
      <p:sp>
        <p:nvSpPr>
          <p:cNvPr id="1181" name="Google Shape;1181;p111"/>
          <p:cNvSpPr txBox="1"/>
          <p:nvPr/>
        </p:nvSpPr>
        <p:spPr>
          <a:xfrm>
            <a:off x="7704000" y="5723988"/>
            <a:ext cx="130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Parcel A to beneficiaries by deed (whole or subdivided)</a:t>
            </a:r>
            <a:endParaRPr sz="900"/>
          </a:p>
          <a:p>
            <a:pPr indent="0" lvl="0" marL="0" rtl="0" algn="l">
              <a:spcBef>
                <a:spcPts val="0"/>
              </a:spcBef>
              <a:spcAft>
                <a:spcPts val="0"/>
              </a:spcAft>
              <a:buNone/>
            </a:pPr>
            <a:r>
              <a:rPr b="1" lang="en-US" sz="900"/>
              <a:t>Trust terminates</a:t>
            </a:r>
            <a:endParaRPr b="1" sz="900"/>
          </a:p>
        </p:txBody>
      </p:sp>
      <p:cxnSp>
        <p:nvCxnSpPr>
          <p:cNvPr id="1182" name="Google Shape;1182;p111"/>
          <p:cNvCxnSpPr>
            <a:endCxn id="1181" idx="0"/>
          </p:cNvCxnSpPr>
          <p:nvPr/>
        </p:nvCxnSpPr>
        <p:spPr>
          <a:xfrm flipH="1">
            <a:off x="8356500" y="5336988"/>
            <a:ext cx="22500" cy="3870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c-state-cals-ppt-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