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Lst>
  <p:sldSz cy="6858000" cx="9144000"/>
  <p:notesSz cx="6858000" cy="9144000"/>
  <p:embeddedFontLst>
    <p:embeddedFont>
      <p:font typeface="Play"/>
      <p:regular r:id="rId34"/>
      <p:bold r:id="rId35"/>
    </p:embeddedFont>
    <p:embeddedFont>
      <p:font typeface="Roboto"/>
      <p:regular r:id="rId36"/>
      <p:bold r:id="rId37"/>
      <p:italic r:id="rId38"/>
      <p:boldItalic r:id="rId39"/>
    </p:embeddedFont>
    <p:embeddedFont>
      <p:font typeface="Montserrat"/>
      <p:regular r:id="rId40"/>
      <p:bold r:id="rId41"/>
      <p:italic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Montserrat-regular.fntdata"/><Relationship Id="rId20" Type="http://schemas.openxmlformats.org/officeDocument/2006/relationships/slide" Target="slides/slide14.xml"/><Relationship Id="rId42" Type="http://schemas.openxmlformats.org/officeDocument/2006/relationships/font" Target="fonts/Montserrat-italic.fntdata"/><Relationship Id="rId41" Type="http://schemas.openxmlformats.org/officeDocument/2006/relationships/font" Target="fonts/Montserrat-bold.fntdata"/><Relationship Id="rId22" Type="http://schemas.openxmlformats.org/officeDocument/2006/relationships/slide" Target="slides/slide16.xml"/><Relationship Id="rId21" Type="http://schemas.openxmlformats.org/officeDocument/2006/relationships/slide" Target="slides/slide15.xml"/><Relationship Id="rId43" Type="http://schemas.openxmlformats.org/officeDocument/2006/relationships/font" Target="fonts/Montserrat-boldItalic.fntdata"/><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Play-bold.fntdata"/><Relationship Id="rId12" Type="http://schemas.openxmlformats.org/officeDocument/2006/relationships/slide" Target="slides/slide6.xml"/><Relationship Id="rId34" Type="http://schemas.openxmlformats.org/officeDocument/2006/relationships/font" Target="fonts/Play-regular.fntdata"/><Relationship Id="rId15" Type="http://schemas.openxmlformats.org/officeDocument/2006/relationships/slide" Target="slides/slide9.xml"/><Relationship Id="rId37" Type="http://schemas.openxmlformats.org/officeDocument/2006/relationships/font" Target="fonts/Roboto-bold.fntdata"/><Relationship Id="rId14" Type="http://schemas.openxmlformats.org/officeDocument/2006/relationships/slide" Target="slides/slide8.xml"/><Relationship Id="rId36" Type="http://schemas.openxmlformats.org/officeDocument/2006/relationships/font" Target="fonts/Roboto-regular.fntdata"/><Relationship Id="rId17" Type="http://schemas.openxmlformats.org/officeDocument/2006/relationships/slide" Target="slides/slide11.xml"/><Relationship Id="rId39" Type="http://schemas.openxmlformats.org/officeDocument/2006/relationships/font" Target="fonts/Roboto-boldItalic.fntdata"/><Relationship Id="rId16" Type="http://schemas.openxmlformats.org/officeDocument/2006/relationships/slide" Target="slides/slide10.xml"/><Relationship Id="rId38" Type="http://schemas.openxmlformats.org/officeDocument/2006/relationships/font" Target="fonts/Roboto-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38339f3e5ba_0_3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38339f3e5ba_0_31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 name="Google Shape;252;g38339f3e5ba_0_31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8339f3e5ba_0_29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38339f3e5ba_0_29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 name="Google Shape;258;g38339f3e5ba_0_29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38339f3e5ba_0_30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38339f3e5ba_0_30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g38339f3e5ba_0_30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37cd78ef4f7_0_15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37cd78ef4f7_0_15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g37cd78ef4f7_0_15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38339f3e5ba_0_9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1" name="Google Shape;281;g38339f3e5ba_0_92:notes"/>
          <p:cNvSpPr/>
          <p:nvPr>
            <p:ph idx="2" type="sldImg"/>
          </p:nvPr>
        </p:nvSpPr>
        <p:spPr>
          <a:xfrm>
            <a:off x="1714763" y="685800"/>
            <a:ext cx="3429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7cd78ef4f7_0_7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37cd78ef4f7_0_7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 name="Google Shape;290;g37cd78ef4f7_0_7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39b815893d0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96" name="Google Shape;296;g39b815893d0_0_0:notes"/>
          <p:cNvSpPr/>
          <p:nvPr>
            <p:ph idx="2" type="sldImg"/>
          </p:nvPr>
        </p:nvSpPr>
        <p:spPr>
          <a:xfrm>
            <a:off x="1714763" y="685800"/>
            <a:ext cx="3429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7cd78ef4f7_0_16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37cd78ef4f7_0_16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5" name="Google Shape;305;g37cd78ef4f7_0_16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37cd78ef4f7_0_18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37cd78ef4f7_0_18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 name="Google Shape;312;g37cd78ef4f7_0_18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37cd78ef4f7_0_18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37cd78ef4f7_0_18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9" name="Google Shape;319;g37cd78ef4f7_0_18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c2ed34a0ef_1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g3c2ed34a0ef_1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37cd78ef4f7_0_1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37cd78ef4f7_0_11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6" name="Google Shape;326;g37cd78ef4f7_0_11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37cd78ef4f7_0_8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37cd78ef4f7_0_8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3" name="Google Shape;333;g37cd78ef4f7_0_8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37cd78ef4f7_0_9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37cd78ef4f7_0_9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1" name="Google Shape;341;g37cd78ef4f7_0_9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37cd78ef4f7_0_137:notes"/>
          <p:cNvSpPr/>
          <p:nvPr>
            <p:ph idx="2" type="sldImg"/>
          </p:nvPr>
        </p:nvSpPr>
        <p:spPr>
          <a:xfrm>
            <a:off x="1388768" y="1142614"/>
            <a:ext cx="4080300" cy="30861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37cd78ef4f7_0_137:notes"/>
          <p:cNvSpPr txBox="1"/>
          <p:nvPr>
            <p:ph idx="1" type="body"/>
          </p:nvPr>
        </p:nvSpPr>
        <p:spPr>
          <a:xfrm>
            <a:off x="685800" y="4400550"/>
            <a:ext cx="5486400" cy="36003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8" name="Google Shape;348;g37cd78ef4f7_0_13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37cd78ef4f7_0_14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4" name="Google Shape;354;g37cd78ef4f7_0_14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348d86ac5ea_0_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348d86ac5ea_0_1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 name="Google Shape;361;g348d86ac5ea_0_1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348d86ac5ea_0_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348d86ac5ea_0_1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8" name="Google Shape;368;g348d86ac5ea_0_1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3c2ed34a0ef_1_8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3" name="Google Shape;373;g3c2ed34a0ef_1_8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8339f3e5ba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38339f3e5ba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g38339f3e5ba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38fa1c1180_1_2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1" name="Google Shape;191;g338fa1c1180_1_230:notes"/>
          <p:cNvSpPr/>
          <p:nvPr>
            <p:ph idx="2" type="sldImg"/>
          </p:nvPr>
        </p:nvSpPr>
        <p:spPr>
          <a:xfrm>
            <a:off x="1714763" y="685800"/>
            <a:ext cx="3429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7cd78ef4f7_0_6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37cd78ef4f7_0_6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 name="Google Shape;205;g37cd78ef4f7_0_6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37cd78ef4f7_0_12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37cd78ef4f7_0_12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g37cd78ef4f7_0_12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37cd78ef4f7_0_13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37cd78ef4f7_0_13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9" name="Google Shape;219;g37cd78ef4f7_0_13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38339f3e5ba_0_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 name="Google Shape;225;g38339f3e5ba_0_6:notes"/>
          <p:cNvSpPr/>
          <p:nvPr>
            <p:ph idx="2" type="sldImg"/>
          </p:nvPr>
        </p:nvSpPr>
        <p:spPr>
          <a:xfrm>
            <a:off x="1714763" y="685800"/>
            <a:ext cx="3429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38339f3e5ba_0_20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7" name="Google Shape;237;g38339f3e5ba_0_208:notes"/>
          <p:cNvSpPr/>
          <p:nvPr>
            <p:ph idx="2" type="sldImg"/>
          </p:nvPr>
        </p:nvSpPr>
        <p:spPr>
          <a:xfrm>
            <a:off x="1714763" y="685800"/>
            <a:ext cx="3429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 Id="rId3"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 name="Shape 16"/>
        <p:cNvGrpSpPr/>
        <p:nvPr/>
      </p:nvGrpSpPr>
      <p:grpSpPr>
        <a:xfrm>
          <a:off x="0" y="0"/>
          <a:ext cx="0" cy="0"/>
          <a:chOff x="0" y="0"/>
          <a:chExt cx="0" cy="0"/>
        </a:xfrm>
      </p:grpSpPr>
      <p:sp>
        <p:nvSpPr>
          <p:cNvPr id="17" name="Google Shape;17;p2"/>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8" name="Google Shape;18;p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ctr">
              <a:spcBef>
                <a:spcPts val="480"/>
              </a:spcBef>
              <a:spcAft>
                <a:spcPts val="0"/>
              </a:spcAft>
              <a:buClr>
                <a:srgbClr val="888888"/>
              </a:buClr>
              <a:buSzPts val="2400"/>
              <a:buNone/>
              <a:defRPr>
                <a:solidFill>
                  <a:srgbClr val="888888"/>
                </a:solidFill>
              </a:defRPr>
            </a:lvl1pPr>
            <a:lvl2pPr lvl="1" algn="ctr">
              <a:spcBef>
                <a:spcPts val="480"/>
              </a:spcBef>
              <a:spcAft>
                <a:spcPts val="0"/>
              </a:spcAft>
              <a:buClr>
                <a:srgbClr val="888888"/>
              </a:buClr>
              <a:buSzPts val="2400"/>
              <a:buNone/>
              <a:defRPr>
                <a:solidFill>
                  <a:srgbClr val="888888"/>
                </a:solidFill>
              </a:defRPr>
            </a:lvl2pPr>
            <a:lvl3pPr lvl="2" algn="ctr">
              <a:spcBef>
                <a:spcPts val="360"/>
              </a:spcBef>
              <a:spcAft>
                <a:spcPts val="0"/>
              </a:spcAft>
              <a:buClr>
                <a:srgbClr val="888888"/>
              </a:buClr>
              <a:buSzPts val="1800"/>
              <a:buNone/>
              <a:defRPr>
                <a:solidFill>
                  <a:srgbClr val="888888"/>
                </a:solidFill>
              </a:defRPr>
            </a:lvl3pPr>
            <a:lvl4pPr lvl="3" algn="ctr">
              <a:spcBef>
                <a:spcPts val="280"/>
              </a:spcBef>
              <a:spcAft>
                <a:spcPts val="0"/>
              </a:spcAft>
              <a:buClr>
                <a:srgbClr val="888888"/>
              </a:buClr>
              <a:buSzPts val="1400"/>
              <a:buNone/>
              <a:defRPr>
                <a:solidFill>
                  <a:srgbClr val="888888"/>
                </a:solidFill>
              </a:defRPr>
            </a:lvl4pPr>
            <a:lvl5pPr lvl="4" algn="ctr">
              <a:spcBef>
                <a:spcPts val="200"/>
              </a:spcBef>
              <a:spcAft>
                <a:spcPts val="0"/>
              </a:spcAft>
              <a:buClr>
                <a:srgbClr val="888888"/>
              </a:buClr>
              <a:buSzPts val="1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9" name="Google Shape;19;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0" marR="0" algn="r">
              <a:spcBef>
                <a:spcPts val="0"/>
              </a:spcBef>
              <a:spcAft>
                <a:spcPts val="0"/>
              </a:spcAft>
              <a:buNone/>
              <a:defRPr b="0" i="0" sz="1200" u="none" cap="none" strike="noStrike">
                <a:solidFill>
                  <a:srgbClr val="888888"/>
                </a:solidFill>
                <a:latin typeface="Calibri"/>
                <a:ea typeface="Calibri"/>
                <a:cs typeface="Calibri"/>
                <a:sym typeface="Calibri"/>
              </a:defRPr>
            </a:lvl2pPr>
            <a:lvl3pPr indent="0" lvl="2" marL="0" marR="0" algn="r">
              <a:spcBef>
                <a:spcPts val="0"/>
              </a:spcBef>
              <a:spcAft>
                <a:spcPts val="0"/>
              </a:spcAft>
              <a:buNone/>
              <a:defRPr b="0" i="0" sz="1200" u="none" cap="none" strike="noStrike">
                <a:solidFill>
                  <a:srgbClr val="888888"/>
                </a:solidFill>
                <a:latin typeface="Calibri"/>
                <a:ea typeface="Calibri"/>
                <a:cs typeface="Calibri"/>
                <a:sym typeface="Calibri"/>
              </a:defRPr>
            </a:lvl3pPr>
            <a:lvl4pPr indent="0" lvl="3" marL="0" marR="0" algn="r">
              <a:spcBef>
                <a:spcPts val="0"/>
              </a:spcBef>
              <a:spcAft>
                <a:spcPts val="0"/>
              </a:spcAft>
              <a:buNone/>
              <a:defRPr b="0" i="0" sz="1200" u="none" cap="none" strike="noStrike">
                <a:solidFill>
                  <a:srgbClr val="888888"/>
                </a:solidFill>
                <a:latin typeface="Calibri"/>
                <a:ea typeface="Calibri"/>
                <a:cs typeface="Calibri"/>
                <a:sym typeface="Calibri"/>
              </a:defRPr>
            </a:lvl4pPr>
            <a:lvl5pPr indent="0" lvl="4" marL="0" marR="0" algn="r">
              <a:spcBef>
                <a:spcPts val="0"/>
              </a:spcBef>
              <a:spcAft>
                <a:spcPts val="0"/>
              </a:spcAft>
              <a:buNone/>
              <a:defRPr b="0" i="0" sz="1200" u="none" cap="none" strike="noStrike">
                <a:solidFill>
                  <a:srgbClr val="888888"/>
                </a:solidFill>
                <a:latin typeface="Calibri"/>
                <a:ea typeface="Calibri"/>
                <a:cs typeface="Calibri"/>
                <a:sym typeface="Calibri"/>
              </a:defRPr>
            </a:lvl5pPr>
            <a:lvl6pPr indent="0" lvl="5" marL="0" marR="0" algn="r">
              <a:spcBef>
                <a:spcPts val="0"/>
              </a:spcBef>
              <a:spcAft>
                <a:spcPts val="0"/>
              </a:spcAft>
              <a:buNone/>
              <a:defRPr b="0" i="0" sz="1200" u="none" cap="none" strike="noStrike">
                <a:solidFill>
                  <a:srgbClr val="888888"/>
                </a:solidFill>
                <a:latin typeface="Calibri"/>
                <a:ea typeface="Calibri"/>
                <a:cs typeface="Calibri"/>
                <a:sym typeface="Calibri"/>
              </a:defRPr>
            </a:lvl6pPr>
            <a:lvl7pPr indent="0" lvl="6" marL="0" marR="0" algn="r">
              <a:spcBef>
                <a:spcPts val="0"/>
              </a:spcBef>
              <a:spcAft>
                <a:spcPts val="0"/>
              </a:spcAft>
              <a:buNone/>
              <a:defRPr b="0" i="0" sz="1200" u="none" cap="none" strike="noStrike">
                <a:solidFill>
                  <a:srgbClr val="888888"/>
                </a:solidFill>
                <a:latin typeface="Calibri"/>
                <a:ea typeface="Calibri"/>
                <a:cs typeface="Calibri"/>
                <a:sym typeface="Calibri"/>
              </a:defRPr>
            </a:lvl7pPr>
            <a:lvl8pPr indent="0" lvl="7" marL="0" marR="0" algn="r">
              <a:spcBef>
                <a:spcPts val="0"/>
              </a:spcBef>
              <a:spcAft>
                <a:spcPts val="0"/>
              </a:spcAft>
              <a:buNone/>
              <a:defRPr b="0" i="0" sz="1200" u="none" cap="none" strike="noStrike">
                <a:solidFill>
                  <a:srgbClr val="888888"/>
                </a:solidFill>
                <a:latin typeface="Calibri"/>
                <a:ea typeface="Calibri"/>
                <a:cs typeface="Calibri"/>
                <a:sym typeface="Calibri"/>
              </a:defRPr>
            </a:lvl8pPr>
            <a:lvl9pPr indent="0" lvl="8" marL="0" marR="0" algn="r">
              <a:spcBef>
                <a:spcPts val="0"/>
              </a:spcBef>
              <a:spcAft>
                <a:spcPts val="0"/>
              </a:spcAft>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5" name="Shape 75"/>
        <p:cNvGrpSpPr/>
        <p:nvPr/>
      </p:nvGrpSpPr>
      <p:grpSpPr>
        <a:xfrm>
          <a:off x="0" y="0"/>
          <a:ext cx="0" cy="0"/>
          <a:chOff x="0" y="0"/>
          <a:chExt cx="0" cy="0"/>
        </a:xfrm>
      </p:grpSpPr>
      <p:sp>
        <p:nvSpPr>
          <p:cNvPr id="76" name="Google Shape;76;p11"/>
          <p:cNvSpPr txBox="1"/>
          <p:nvPr>
            <p:ph type="title"/>
          </p:nvPr>
        </p:nvSpPr>
        <p:spPr>
          <a:xfrm>
            <a:off x="457200" y="900113"/>
            <a:ext cx="8229600" cy="106838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7" name="Google Shape;77;p11"/>
          <p:cNvSpPr txBox="1"/>
          <p:nvPr>
            <p:ph idx="1" type="body"/>
          </p:nvPr>
        </p:nvSpPr>
        <p:spPr>
          <a:xfrm rot="5400000">
            <a:off x="3020218" y="459581"/>
            <a:ext cx="3103563" cy="82296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8" name="Google Shape;78;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0" marR="0" algn="r">
              <a:spcBef>
                <a:spcPts val="0"/>
              </a:spcBef>
              <a:spcAft>
                <a:spcPts val="0"/>
              </a:spcAft>
              <a:buNone/>
              <a:defRPr b="0" i="0" sz="1200" u="none" cap="none" strike="noStrike">
                <a:solidFill>
                  <a:srgbClr val="888888"/>
                </a:solidFill>
                <a:latin typeface="Calibri"/>
                <a:ea typeface="Calibri"/>
                <a:cs typeface="Calibri"/>
                <a:sym typeface="Calibri"/>
              </a:defRPr>
            </a:lvl2pPr>
            <a:lvl3pPr indent="0" lvl="2" marL="0" marR="0" algn="r">
              <a:spcBef>
                <a:spcPts val="0"/>
              </a:spcBef>
              <a:spcAft>
                <a:spcPts val="0"/>
              </a:spcAft>
              <a:buNone/>
              <a:defRPr b="0" i="0" sz="1200" u="none" cap="none" strike="noStrike">
                <a:solidFill>
                  <a:srgbClr val="888888"/>
                </a:solidFill>
                <a:latin typeface="Calibri"/>
                <a:ea typeface="Calibri"/>
                <a:cs typeface="Calibri"/>
                <a:sym typeface="Calibri"/>
              </a:defRPr>
            </a:lvl3pPr>
            <a:lvl4pPr indent="0" lvl="3" marL="0" marR="0" algn="r">
              <a:spcBef>
                <a:spcPts val="0"/>
              </a:spcBef>
              <a:spcAft>
                <a:spcPts val="0"/>
              </a:spcAft>
              <a:buNone/>
              <a:defRPr b="0" i="0" sz="1200" u="none" cap="none" strike="noStrike">
                <a:solidFill>
                  <a:srgbClr val="888888"/>
                </a:solidFill>
                <a:latin typeface="Calibri"/>
                <a:ea typeface="Calibri"/>
                <a:cs typeface="Calibri"/>
                <a:sym typeface="Calibri"/>
              </a:defRPr>
            </a:lvl4pPr>
            <a:lvl5pPr indent="0" lvl="4" marL="0" marR="0" algn="r">
              <a:spcBef>
                <a:spcPts val="0"/>
              </a:spcBef>
              <a:spcAft>
                <a:spcPts val="0"/>
              </a:spcAft>
              <a:buNone/>
              <a:defRPr b="0" i="0" sz="1200" u="none" cap="none" strike="noStrike">
                <a:solidFill>
                  <a:srgbClr val="888888"/>
                </a:solidFill>
                <a:latin typeface="Calibri"/>
                <a:ea typeface="Calibri"/>
                <a:cs typeface="Calibri"/>
                <a:sym typeface="Calibri"/>
              </a:defRPr>
            </a:lvl5pPr>
            <a:lvl6pPr indent="0" lvl="5" marL="0" marR="0" algn="r">
              <a:spcBef>
                <a:spcPts val="0"/>
              </a:spcBef>
              <a:spcAft>
                <a:spcPts val="0"/>
              </a:spcAft>
              <a:buNone/>
              <a:defRPr b="0" i="0" sz="1200" u="none" cap="none" strike="noStrike">
                <a:solidFill>
                  <a:srgbClr val="888888"/>
                </a:solidFill>
                <a:latin typeface="Calibri"/>
                <a:ea typeface="Calibri"/>
                <a:cs typeface="Calibri"/>
                <a:sym typeface="Calibri"/>
              </a:defRPr>
            </a:lvl6pPr>
            <a:lvl7pPr indent="0" lvl="6" marL="0" marR="0" algn="r">
              <a:spcBef>
                <a:spcPts val="0"/>
              </a:spcBef>
              <a:spcAft>
                <a:spcPts val="0"/>
              </a:spcAft>
              <a:buNone/>
              <a:defRPr b="0" i="0" sz="1200" u="none" cap="none" strike="noStrike">
                <a:solidFill>
                  <a:srgbClr val="888888"/>
                </a:solidFill>
                <a:latin typeface="Calibri"/>
                <a:ea typeface="Calibri"/>
                <a:cs typeface="Calibri"/>
                <a:sym typeface="Calibri"/>
              </a:defRPr>
            </a:lvl7pPr>
            <a:lvl8pPr indent="0" lvl="7" marL="0" marR="0" algn="r">
              <a:spcBef>
                <a:spcPts val="0"/>
              </a:spcBef>
              <a:spcAft>
                <a:spcPts val="0"/>
              </a:spcAft>
              <a:buNone/>
              <a:defRPr b="0" i="0" sz="1200" u="none" cap="none" strike="noStrike">
                <a:solidFill>
                  <a:srgbClr val="888888"/>
                </a:solidFill>
                <a:latin typeface="Calibri"/>
                <a:ea typeface="Calibri"/>
                <a:cs typeface="Calibri"/>
                <a:sym typeface="Calibri"/>
              </a:defRPr>
            </a:lvl8pPr>
            <a:lvl9pPr indent="0" lvl="8" marL="0" marR="0" algn="r">
              <a:spcBef>
                <a:spcPts val="0"/>
              </a:spcBef>
              <a:spcAft>
                <a:spcPts val="0"/>
              </a:spcAft>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1" name="Shape 81"/>
        <p:cNvGrpSpPr/>
        <p:nvPr/>
      </p:nvGrpSpPr>
      <p:grpSpPr>
        <a:xfrm>
          <a:off x="0" y="0"/>
          <a:ext cx="0" cy="0"/>
          <a:chOff x="0" y="0"/>
          <a:chExt cx="0" cy="0"/>
        </a:xfrm>
      </p:grpSpPr>
      <p:sp>
        <p:nvSpPr>
          <p:cNvPr id="82" name="Google Shape;82;p12"/>
          <p:cNvSpPr txBox="1"/>
          <p:nvPr>
            <p:ph type="title"/>
          </p:nvPr>
        </p:nvSpPr>
        <p:spPr>
          <a:xfrm rot="5400000">
            <a:off x="4732337" y="2171700"/>
            <a:ext cx="5851525" cy="20574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83" name="Google Shape;83;p12"/>
          <p:cNvSpPr txBox="1"/>
          <p:nvPr>
            <p:ph idx="1" type="body"/>
          </p:nvPr>
        </p:nvSpPr>
        <p:spPr>
          <a:xfrm rot="5400000">
            <a:off x="541338" y="190501"/>
            <a:ext cx="5851525" cy="60198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4" name="Google Shape;84;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0" marR="0" algn="r">
              <a:spcBef>
                <a:spcPts val="0"/>
              </a:spcBef>
              <a:spcAft>
                <a:spcPts val="0"/>
              </a:spcAft>
              <a:buNone/>
              <a:defRPr b="0" i="0" sz="1200" u="none" cap="none" strike="noStrike">
                <a:solidFill>
                  <a:srgbClr val="888888"/>
                </a:solidFill>
                <a:latin typeface="Calibri"/>
                <a:ea typeface="Calibri"/>
                <a:cs typeface="Calibri"/>
                <a:sym typeface="Calibri"/>
              </a:defRPr>
            </a:lvl2pPr>
            <a:lvl3pPr indent="0" lvl="2" marL="0" marR="0" algn="r">
              <a:spcBef>
                <a:spcPts val="0"/>
              </a:spcBef>
              <a:spcAft>
                <a:spcPts val="0"/>
              </a:spcAft>
              <a:buNone/>
              <a:defRPr b="0" i="0" sz="1200" u="none" cap="none" strike="noStrike">
                <a:solidFill>
                  <a:srgbClr val="888888"/>
                </a:solidFill>
                <a:latin typeface="Calibri"/>
                <a:ea typeface="Calibri"/>
                <a:cs typeface="Calibri"/>
                <a:sym typeface="Calibri"/>
              </a:defRPr>
            </a:lvl3pPr>
            <a:lvl4pPr indent="0" lvl="3" marL="0" marR="0" algn="r">
              <a:spcBef>
                <a:spcPts val="0"/>
              </a:spcBef>
              <a:spcAft>
                <a:spcPts val="0"/>
              </a:spcAft>
              <a:buNone/>
              <a:defRPr b="0" i="0" sz="1200" u="none" cap="none" strike="noStrike">
                <a:solidFill>
                  <a:srgbClr val="888888"/>
                </a:solidFill>
                <a:latin typeface="Calibri"/>
                <a:ea typeface="Calibri"/>
                <a:cs typeface="Calibri"/>
                <a:sym typeface="Calibri"/>
              </a:defRPr>
            </a:lvl4pPr>
            <a:lvl5pPr indent="0" lvl="4" marL="0" marR="0" algn="r">
              <a:spcBef>
                <a:spcPts val="0"/>
              </a:spcBef>
              <a:spcAft>
                <a:spcPts val="0"/>
              </a:spcAft>
              <a:buNone/>
              <a:defRPr b="0" i="0" sz="1200" u="none" cap="none" strike="noStrike">
                <a:solidFill>
                  <a:srgbClr val="888888"/>
                </a:solidFill>
                <a:latin typeface="Calibri"/>
                <a:ea typeface="Calibri"/>
                <a:cs typeface="Calibri"/>
                <a:sym typeface="Calibri"/>
              </a:defRPr>
            </a:lvl5pPr>
            <a:lvl6pPr indent="0" lvl="5" marL="0" marR="0" algn="r">
              <a:spcBef>
                <a:spcPts val="0"/>
              </a:spcBef>
              <a:spcAft>
                <a:spcPts val="0"/>
              </a:spcAft>
              <a:buNone/>
              <a:defRPr b="0" i="0" sz="1200" u="none" cap="none" strike="noStrike">
                <a:solidFill>
                  <a:srgbClr val="888888"/>
                </a:solidFill>
                <a:latin typeface="Calibri"/>
                <a:ea typeface="Calibri"/>
                <a:cs typeface="Calibri"/>
                <a:sym typeface="Calibri"/>
              </a:defRPr>
            </a:lvl6pPr>
            <a:lvl7pPr indent="0" lvl="6" marL="0" marR="0" algn="r">
              <a:spcBef>
                <a:spcPts val="0"/>
              </a:spcBef>
              <a:spcAft>
                <a:spcPts val="0"/>
              </a:spcAft>
              <a:buNone/>
              <a:defRPr b="0" i="0" sz="1200" u="none" cap="none" strike="noStrike">
                <a:solidFill>
                  <a:srgbClr val="888888"/>
                </a:solidFill>
                <a:latin typeface="Calibri"/>
                <a:ea typeface="Calibri"/>
                <a:cs typeface="Calibri"/>
                <a:sym typeface="Calibri"/>
              </a:defRPr>
            </a:lvl7pPr>
            <a:lvl8pPr indent="0" lvl="7" marL="0" marR="0" algn="r">
              <a:spcBef>
                <a:spcPts val="0"/>
              </a:spcBef>
              <a:spcAft>
                <a:spcPts val="0"/>
              </a:spcAft>
              <a:buNone/>
              <a:defRPr b="0" i="0" sz="1200" u="none" cap="none" strike="noStrike">
                <a:solidFill>
                  <a:srgbClr val="888888"/>
                </a:solidFill>
                <a:latin typeface="Calibri"/>
                <a:ea typeface="Calibri"/>
                <a:cs typeface="Calibri"/>
                <a:sym typeface="Calibri"/>
              </a:defRPr>
            </a:lvl8pPr>
            <a:lvl9pPr indent="0" lvl="8" marL="0" marR="0" algn="r">
              <a:spcBef>
                <a:spcPts val="0"/>
              </a:spcBef>
              <a:spcAft>
                <a:spcPts val="0"/>
              </a:spcAft>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3" name="Shape 93"/>
        <p:cNvGrpSpPr/>
        <p:nvPr/>
      </p:nvGrpSpPr>
      <p:grpSpPr>
        <a:xfrm>
          <a:off x="0" y="0"/>
          <a:ext cx="0" cy="0"/>
          <a:chOff x="0" y="0"/>
          <a:chExt cx="0" cy="0"/>
        </a:xfrm>
      </p:grpSpPr>
      <p:sp>
        <p:nvSpPr>
          <p:cNvPr id="94" name="Google Shape;94;p14"/>
          <p:cNvSpPr txBox="1"/>
          <p:nvPr>
            <p:ph idx="10" type="dt"/>
          </p:nvPr>
        </p:nvSpPr>
        <p:spPr>
          <a:xfrm>
            <a:off x="628650" y="6356352"/>
            <a:ext cx="20574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14"/>
          <p:cNvSpPr txBox="1"/>
          <p:nvPr>
            <p:ph idx="11" type="ftr"/>
          </p:nvPr>
        </p:nvSpPr>
        <p:spPr>
          <a:xfrm>
            <a:off x="3028950" y="6356352"/>
            <a:ext cx="30861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 name="Google Shape;96;p14"/>
          <p:cNvSpPr txBox="1"/>
          <p:nvPr>
            <p:ph idx="12" type="sldNum"/>
          </p:nvPr>
        </p:nvSpPr>
        <p:spPr>
          <a:xfrm>
            <a:off x="6457950" y="6356352"/>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7" name="Shape 97"/>
        <p:cNvGrpSpPr/>
        <p:nvPr/>
      </p:nvGrpSpPr>
      <p:grpSpPr>
        <a:xfrm>
          <a:off x="0" y="0"/>
          <a:ext cx="0" cy="0"/>
          <a:chOff x="0" y="0"/>
          <a:chExt cx="0" cy="0"/>
        </a:xfrm>
      </p:grpSpPr>
      <p:sp>
        <p:nvSpPr>
          <p:cNvPr id="98" name="Google Shape;98;p15"/>
          <p:cNvSpPr txBox="1"/>
          <p:nvPr>
            <p:ph type="title"/>
          </p:nvPr>
        </p:nvSpPr>
        <p:spPr>
          <a:xfrm>
            <a:off x="628650" y="365127"/>
            <a:ext cx="78867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p15"/>
          <p:cNvSpPr txBox="1"/>
          <p:nvPr>
            <p:ph idx="1" type="body"/>
          </p:nvPr>
        </p:nvSpPr>
        <p:spPr>
          <a:xfrm>
            <a:off x="628650" y="1825625"/>
            <a:ext cx="78867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 name="Google Shape;100;p15"/>
          <p:cNvSpPr txBox="1"/>
          <p:nvPr>
            <p:ph idx="10" type="dt"/>
          </p:nvPr>
        </p:nvSpPr>
        <p:spPr>
          <a:xfrm>
            <a:off x="628650" y="6356352"/>
            <a:ext cx="20574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15"/>
          <p:cNvSpPr txBox="1"/>
          <p:nvPr>
            <p:ph idx="11" type="ftr"/>
          </p:nvPr>
        </p:nvSpPr>
        <p:spPr>
          <a:xfrm>
            <a:off x="3028950" y="6356352"/>
            <a:ext cx="30861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15"/>
          <p:cNvSpPr txBox="1"/>
          <p:nvPr>
            <p:ph idx="12" type="sldNum"/>
          </p:nvPr>
        </p:nvSpPr>
        <p:spPr>
          <a:xfrm>
            <a:off x="6457950" y="6356352"/>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3" name="Shape 103"/>
        <p:cNvGrpSpPr/>
        <p:nvPr/>
      </p:nvGrpSpPr>
      <p:grpSpPr>
        <a:xfrm>
          <a:off x="0" y="0"/>
          <a:ext cx="0" cy="0"/>
          <a:chOff x="0" y="0"/>
          <a:chExt cx="0" cy="0"/>
        </a:xfrm>
      </p:grpSpPr>
      <p:sp>
        <p:nvSpPr>
          <p:cNvPr id="104" name="Google Shape;104;p16"/>
          <p:cNvSpPr txBox="1"/>
          <p:nvPr>
            <p:ph type="ctrTitle"/>
          </p:nvPr>
        </p:nvSpPr>
        <p:spPr>
          <a:xfrm>
            <a:off x="685800" y="1122363"/>
            <a:ext cx="7772400" cy="2387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 name="Google Shape;105;p16"/>
          <p:cNvSpPr txBox="1"/>
          <p:nvPr>
            <p:ph idx="1" type="subTitle"/>
          </p:nvPr>
        </p:nvSpPr>
        <p:spPr>
          <a:xfrm>
            <a:off x="1143000" y="3602038"/>
            <a:ext cx="6858000" cy="16557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06" name="Google Shape;106;p16"/>
          <p:cNvSpPr txBox="1"/>
          <p:nvPr>
            <p:ph idx="10" type="dt"/>
          </p:nvPr>
        </p:nvSpPr>
        <p:spPr>
          <a:xfrm>
            <a:off x="628650" y="6356352"/>
            <a:ext cx="20574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16"/>
          <p:cNvSpPr txBox="1"/>
          <p:nvPr>
            <p:ph idx="11" type="ftr"/>
          </p:nvPr>
        </p:nvSpPr>
        <p:spPr>
          <a:xfrm>
            <a:off x="3028950" y="6356352"/>
            <a:ext cx="30861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p16"/>
          <p:cNvSpPr txBox="1"/>
          <p:nvPr>
            <p:ph idx="12" type="sldNum"/>
          </p:nvPr>
        </p:nvSpPr>
        <p:spPr>
          <a:xfrm>
            <a:off x="6457950" y="6356352"/>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9" name="Shape 109"/>
        <p:cNvGrpSpPr/>
        <p:nvPr/>
      </p:nvGrpSpPr>
      <p:grpSpPr>
        <a:xfrm>
          <a:off x="0" y="0"/>
          <a:ext cx="0" cy="0"/>
          <a:chOff x="0" y="0"/>
          <a:chExt cx="0" cy="0"/>
        </a:xfrm>
      </p:grpSpPr>
      <p:sp>
        <p:nvSpPr>
          <p:cNvPr id="110" name="Google Shape;110;p17"/>
          <p:cNvSpPr txBox="1"/>
          <p:nvPr>
            <p:ph type="title"/>
          </p:nvPr>
        </p:nvSpPr>
        <p:spPr>
          <a:xfrm>
            <a:off x="623888" y="1709740"/>
            <a:ext cx="7886700" cy="28527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1" name="Google Shape;111;p17"/>
          <p:cNvSpPr txBox="1"/>
          <p:nvPr>
            <p:ph idx="1" type="body"/>
          </p:nvPr>
        </p:nvSpPr>
        <p:spPr>
          <a:xfrm>
            <a:off x="623888" y="4589465"/>
            <a:ext cx="7886700" cy="15003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57575"/>
              </a:buClr>
              <a:buSzPts val="2400"/>
              <a:buNone/>
              <a:defRPr sz="2400">
                <a:solidFill>
                  <a:srgbClr val="757575"/>
                </a:solidFill>
              </a:defRPr>
            </a:lvl1pPr>
            <a:lvl2pPr indent="-228600" lvl="1" marL="914400" algn="l">
              <a:lnSpc>
                <a:spcPct val="90000"/>
              </a:lnSpc>
              <a:spcBef>
                <a:spcPts val="500"/>
              </a:spcBef>
              <a:spcAft>
                <a:spcPts val="0"/>
              </a:spcAft>
              <a:buClr>
                <a:srgbClr val="757575"/>
              </a:buClr>
              <a:buSzPts val="2000"/>
              <a:buNone/>
              <a:defRPr sz="2000">
                <a:solidFill>
                  <a:srgbClr val="757575"/>
                </a:solidFill>
              </a:defRPr>
            </a:lvl2pPr>
            <a:lvl3pPr indent="-228600" lvl="2" marL="1371600" algn="l">
              <a:lnSpc>
                <a:spcPct val="90000"/>
              </a:lnSpc>
              <a:spcBef>
                <a:spcPts val="500"/>
              </a:spcBef>
              <a:spcAft>
                <a:spcPts val="0"/>
              </a:spcAft>
              <a:buClr>
                <a:srgbClr val="757575"/>
              </a:buClr>
              <a:buSzPts val="1800"/>
              <a:buNone/>
              <a:defRPr sz="1800">
                <a:solidFill>
                  <a:srgbClr val="757575"/>
                </a:solidFill>
              </a:defRPr>
            </a:lvl3pPr>
            <a:lvl4pPr indent="-228600" lvl="3" marL="1828800" algn="l">
              <a:lnSpc>
                <a:spcPct val="90000"/>
              </a:lnSpc>
              <a:spcBef>
                <a:spcPts val="500"/>
              </a:spcBef>
              <a:spcAft>
                <a:spcPts val="0"/>
              </a:spcAft>
              <a:buClr>
                <a:srgbClr val="757575"/>
              </a:buClr>
              <a:buSzPts val="1600"/>
              <a:buNone/>
              <a:defRPr sz="1600">
                <a:solidFill>
                  <a:srgbClr val="757575"/>
                </a:solidFill>
              </a:defRPr>
            </a:lvl4pPr>
            <a:lvl5pPr indent="-228600" lvl="4" marL="2286000" algn="l">
              <a:lnSpc>
                <a:spcPct val="9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112" name="Google Shape;112;p17"/>
          <p:cNvSpPr txBox="1"/>
          <p:nvPr>
            <p:ph idx="10" type="dt"/>
          </p:nvPr>
        </p:nvSpPr>
        <p:spPr>
          <a:xfrm>
            <a:off x="628650" y="6356352"/>
            <a:ext cx="20574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17"/>
          <p:cNvSpPr txBox="1"/>
          <p:nvPr>
            <p:ph idx="11" type="ftr"/>
          </p:nvPr>
        </p:nvSpPr>
        <p:spPr>
          <a:xfrm>
            <a:off x="3028950" y="6356352"/>
            <a:ext cx="30861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 name="Google Shape;114;p17"/>
          <p:cNvSpPr txBox="1"/>
          <p:nvPr>
            <p:ph idx="12" type="sldNum"/>
          </p:nvPr>
        </p:nvSpPr>
        <p:spPr>
          <a:xfrm>
            <a:off x="6457950" y="6356352"/>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5" name="Shape 115"/>
        <p:cNvGrpSpPr/>
        <p:nvPr/>
      </p:nvGrpSpPr>
      <p:grpSpPr>
        <a:xfrm>
          <a:off x="0" y="0"/>
          <a:ext cx="0" cy="0"/>
          <a:chOff x="0" y="0"/>
          <a:chExt cx="0" cy="0"/>
        </a:xfrm>
      </p:grpSpPr>
      <p:sp>
        <p:nvSpPr>
          <p:cNvPr id="116" name="Google Shape;116;p18"/>
          <p:cNvSpPr txBox="1"/>
          <p:nvPr>
            <p:ph type="title"/>
          </p:nvPr>
        </p:nvSpPr>
        <p:spPr>
          <a:xfrm>
            <a:off x="628650" y="365127"/>
            <a:ext cx="78867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18"/>
          <p:cNvSpPr txBox="1"/>
          <p:nvPr>
            <p:ph idx="1" type="body"/>
          </p:nvPr>
        </p:nvSpPr>
        <p:spPr>
          <a:xfrm>
            <a:off x="628650" y="1825625"/>
            <a:ext cx="38862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18"/>
          <p:cNvSpPr txBox="1"/>
          <p:nvPr>
            <p:ph idx="2" type="body"/>
          </p:nvPr>
        </p:nvSpPr>
        <p:spPr>
          <a:xfrm>
            <a:off x="4629150" y="1825625"/>
            <a:ext cx="3886200" cy="435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 name="Google Shape;119;p18"/>
          <p:cNvSpPr txBox="1"/>
          <p:nvPr>
            <p:ph idx="10" type="dt"/>
          </p:nvPr>
        </p:nvSpPr>
        <p:spPr>
          <a:xfrm>
            <a:off x="628650" y="6356352"/>
            <a:ext cx="20574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 name="Google Shape;120;p18"/>
          <p:cNvSpPr txBox="1"/>
          <p:nvPr>
            <p:ph idx="11" type="ftr"/>
          </p:nvPr>
        </p:nvSpPr>
        <p:spPr>
          <a:xfrm>
            <a:off x="3028950" y="6356352"/>
            <a:ext cx="30861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1" name="Google Shape;121;p18"/>
          <p:cNvSpPr txBox="1"/>
          <p:nvPr>
            <p:ph idx="12" type="sldNum"/>
          </p:nvPr>
        </p:nvSpPr>
        <p:spPr>
          <a:xfrm>
            <a:off x="6457950" y="6356352"/>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22" name="Shape 122"/>
        <p:cNvGrpSpPr/>
        <p:nvPr/>
      </p:nvGrpSpPr>
      <p:grpSpPr>
        <a:xfrm>
          <a:off x="0" y="0"/>
          <a:ext cx="0" cy="0"/>
          <a:chOff x="0" y="0"/>
          <a:chExt cx="0" cy="0"/>
        </a:xfrm>
      </p:grpSpPr>
      <p:sp>
        <p:nvSpPr>
          <p:cNvPr id="123" name="Google Shape;123;p19"/>
          <p:cNvSpPr txBox="1"/>
          <p:nvPr>
            <p:ph type="title"/>
          </p:nvPr>
        </p:nvSpPr>
        <p:spPr>
          <a:xfrm>
            <a:off x="629841" y="365127"/>
            <a:ext cx="78867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4" name="Google Shape;124;p19"/>
          <p:cNvSpPr txBox="1"/>
          <p:nvPr>
            <p:ph idx="1" type="body"/>
          </p:nvPr>
        </p:nvSpPr>
        <p:spPr>
          <a:xfrm>
            <a:off x="629842" y="1681163"/>
            <a:ext cx="38685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5" name="Google Shape;125;p19"/>
          <p:cNvSpPr txBox="1"/>
          <p:nvPr>
            <p:ph idx="2" type="body"/>
          </p:nvPr>
        </p:nvSpPr>
        <p:spPr>
          <a:xfrm>
            <a:off x="629842" y="2505075"/>
            <a:ext cx="38685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 name="Google Shape;126;p19"/>
          <p:cNvSpPr txBox="1"/>
          <p:nvPr>
            <p:ph idx="3" type="body"/>
          </p:nvPr>
        </p:nvSpPr>
        <p:spPr>
          <a:xfrm>
            <a:off x="4629151" y="1681163"/>
            <a:ext cx="3887400" cy="8238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7" name="Google Shape;127;p19"/>
          <p:cNvSpPr txBox="1"/>
          <p:nvPr>
            <p:ph idx="4" type="body"/>
          </p:nvPr>
        </p:nvSpPr>
        <p:spPr>
          <a:xfrm>
            <a:off x="4629151" y="2505075"/>
            <a:ext cx="3887400" cy="3684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 name="Google Shape;128;p19"/>
          <p:cNvSpPr txBox="1"/>
          <p:nvPr>
            <p:ph idx="10" type="dt"/>
          </p:nvPr>
        </p:nvSpPr>
        <p:spPr>
          <a:xfrm>
            <a:off x="628650" y="6356352"/>
            <a:ext cx="20574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p19"/>
          <p:cNvSpPr txBox="1"/>
          <p:nvPr>
            <p:ph idx="11" type="ftr"/>
          </p:nvPr>
        </p:nvSpPr>
        <p:spPr>
          <a:xfrm>
            <a:off x="3028950" y="6356352"/>
            <a:ext cx="30861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0" name="Google Shape;130;p19"/>
          <p:cNvSpPr txBox="1"/>
          <p:nvPr>
            <p:ph idx="12" type="sldNum"/>
          </p:nvPr>
        </p:nvSpPr>
        <p:spPr>
          <a:xfrm>
            <a:off x="6457950" y="6356352"/>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1" name="Shape 131"/>
        <p:cNvGrpSpPr/>
        <p:nvPr/>
      </p:nvGrpSpPr>
      <p:grpSpPr>
        <a:xfrm>
          <a:off x="0" y="0"/>
          <a:ext cx="0" cy="0"/>
          <a:chOff x="0" y="0"/>
          <a:chExt cx="0" cy="0"/>
        </a:xfrm>
      </p:grpSpPr>
      <p:sp>
        <p:nvSpPr>
          <p:cNvPr id="132" name="Google Shape;132;p20"/>
          <p:cNvSpPr txBox="1"/>
          <p:nvPr>
            <p:ph type="title"/>
          </p:nvPr>
        </p:nvSpPr>
        <p:spPr>
          <a:xfrm>
            <a:off x="628650" y="365127"/>
            <a:ext cx="78867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3" name="Google Shape;133;p20"/>
          <p:cNvSpPr txBox="1"/>
          <p:nvPr>
            <p:ph idx="10" type="dt"/>
          </p:nvPr>
        </p:nvSpPr>
        <p:spPr>
          <a:xfrm>
            <a:off x="628650" y="6356352"/>
            <a:ext cx="20574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4" name="Google Shape;134;p20"/>
          <p:cNvSpPr txBox="1"/>
          <p:nvPr>
            <p:ph idx="11" type="ftr"/>
          </p:nvPr>
        </p:nvSpPr>
        <p:spPr>
          <a:xfrm>
            <a:off x="3028950" y="6356352"/>
            <a:ext cx="30861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 name="Google Shape;135;p20"/>
          <p:cNvSpPr txBox="1"/>
          <p:nvPr>
            <p:ph idx="12" type="sldNum"/>
          </p:nvPr>
        </p:nvSpPr>
        <p:spPr>
          <a:xfrm>
            <a:off x="6457950" y="6356352"/>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36" name="Shape 136"/>
        <p:cNvGrpSpPr/>
        <p:nvPr/>
      </p:nvGrpSpPr>
      <p:grpSpPr>
        <a:xfrm>
          <a:off x="0" y="0"/>
          <a:ext cx="0" cy="0"/>
          <a:chOff x="0" y="0"/>
          <a:chExt cx="0" cy="0"/>
        </a:xfrm>
      </p:grpSpPr>
      <p:sp>
        <p:nvSpPr>
          <p:cNvPr id="137" name="Google Shape;137;p21"/>
          <p:cNvSpPr txBox="1"/>
          <p:nvPr>
            <p:ph type="title"/>
          </p:nvPr>
        </p:nvSpPr>
        <p:spPr>
          <a:xfrm>
            <a:off x="629841" y="457200"/>
            <a:ext cx="29490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p21"/>
          <p:cNvSpPr txBox="1"/>
          <p:nvPr>
            <p:ph idx="1" type="body"/>
          </p:nvPr>
        </p:nvSpPr>
        <p:spPr>
          <a:xfrm>
            <a:off x="3887391" y="987427"/>
            <a:ext cx="4629300" cy="4873500"/>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39" name="Google Shape;139;p21"/>
          <p:cNvSpPr txBox="1"/>
          <p:nvPr>
            <p:ph idx="2" type="body"/>
          </p:nvPr>
        </p:nvSpPr>
        <p:spPr>
          <a:xfrm>
            <a:off x="629841" y="2057400"/>
            <a:ext cx="29490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40" name="Google Shape;140;p21"/>
          <p:cNvSpPr txBox="1"/>
          <p:nvPr>
            <p:ph idx="10" type="dt"/>
          </p:nvPr>
        </p:nvSpPr>
        <p:spPr>
          <a:xfrm>
            <a:off x="628650" y="6356352"/>
            <a:ext cx="20574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1" name="Google Shape;141;p21"/>
          <p:cNvSpPr txBox="1"/>
          <p:nvPr>
            <p:ph idx="11" type="ftr"/>
          </p:nvPr>
        </p:nvSpPr>
        <p:spPr>
          <a:xfrm>
            <a:off x="3028950" y="6356352"/>
            <a:ext cx="30861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2" name="Google Shape;142;p21"/>
          <p:cNvSpPr txBox="1"/>
          <p:nvPr>
            <p:ph idx="12" type="sldNum"/>
          </p:nvPr>
        </p:nvSpPr>
        <p:spPr>
          <a:xfrm>
            <a:off x="6457950" y="6356352"/>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3"/>
          <p:cNvSpPr txBox="1"/>
          <p:nvPr>
            <p:ph type="title"/>
          </p:nvPr>
        </p:nvSpPr>
        <p:spPr>
          <a:xfrm>
            <a:off x="457200" y="900113"/>
            <a:ext cx="8229600" cy="106838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4" name="Google Shape;24;p3"/>
          <p:cNvSpPr txBox="1"/>
          <p:nvPr>
            <p:ph idx="1" type="body"/>
          </p:nvPr>
        </p:nvSpPr>
        <p:spPr>
          <a:xfrm>
            <a:off x="457200" y="3022600"/>
            <a:ext cx="8229600" cy="3103563"/>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5" name="Google Shape;25;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0" marR="0" algn="r">
              <a:spcBef>
                <a:spcPts val="0"/>
              </a:spcBef>
              <a:spcAft>
                <a:spcPts val="0"/>
              </a:spcAft>
              <a:buNone/>
              <a:defRPr b="0" i="0" sz="1200" u="none" cap="none" strike="noStrike">
                <a:solidFill>
                  <a:srgbClr val="888888"/>
                </a:solidFill>
                <a:latin typeface="Calibri"/>
                <a:ea typeface="Calibri"/>
                <a:cs typeface="Calibri"/>
                <a:sym typeface="Calibri"/>
              </a:defRPr>
            </a:lvl2pPr>
            <a:lvl3pPr indent="0" lvl="2" marL="0" marR="0" algn="r">
              <a:spcBef>
                <a:spcPts val="0"/>
              </a:spcBef>
              <a:spcAft>
                <a:spcPts val="0"/>
              </a:spcAft>
              <a:buNone/>
              <a:defRPr b="0" i="0" sz="1200" u="none" cap="none" strike="noStrike">
                <a:solidFill>
                  <a:srgbClr val="888888"/>
                </a:solidFill>
                <a:latin typeface="Calibri"/>
                <a:ea typeface="Calibri"/>
                <a:cs typeface="Calibri"/>
                <a:sym typeface="Calibri"/>
              </a:defRPr>
            </a:lvl3pPr>
            <a:lvl4pPr indent="0" lvl="3" marL="0" marR="0" algn="r">
              <a:spcBef>
                <a:spcPts val="0"/>
              </a:spcBef>
              <a:spcAft>
                <a:spcPts val="0"/>
              </a:spcAft>
              <a:buNone/>
              <a:defRPr b="0" i="0" sz="1200" u="none" cap="none" strike="noStrike">
                <a:solidFill>
                  <a:srgbClr val="888888"/>
                </a:solidFill>
                <a:latin typeface="Calibri"/>
                <a:ea typeface="Calibri"/>
                <a:cs typeface="Calibri"/>
                <a:sym typeface="Calibri"/>
              </a:defRPr>
            </a:lvl4pPr>
            <a:lvl5pPr indent="0" lvl="4" marL="0" marR="0" algn="r">
              <a:spcBef>
                <a:spcPts val="0"/>
              </a:spcBef>
              <a:spcAft>
                <a:spcPts val="0"/>
              </a:spcAft>
              <a:buNone/>
              <a:defRPr b="0" i="0" sz="1200" u="none" cap="none" strike="noStrike">
                <a:solidFill>
                  <a:srgbClr val="888888"/>
                </a:solidFill>
                <a:latin typeface="Calibri"/>
                <a:ea typeface="Calibri"/>
                <a:cs typeface="Calibri"/>
                <a:sym typeface="Calibri"/>
              </a:defRPr>
            </a:lvl5pPr>
            <a:lvl6pPr indent="0" lvl="5" marL="0" marR="0" algn="r">
              <a:spcBef>
                <a:spcPts val="0"/>
              </a:spcBef>
              <a:spcAft>
                <a:spcPts val="0"/>
              </a:spcAft>
              <a:buNone/>
              <a:defRPr b="0" i="0" sz="1200" u="none" cap="none" strike="noStrike">
                <a:solidFill>
                  <a:srgbClr val="888888"/>
                </a:solidFill>
                <a:latin typeface="Calibri"/>
                <a:ea typeface="Calibri"/>
                <a:cs typeface="Calibri"/>
                <a:sym typeface="Calibri"/>
              </a:defRPr>
            </a:lvl6pPr>
            <a:lvl7pPr indent="0" lvl="6" marL="0" marR="0" algn="r">
              <a:spcBef>
                <a:spcPts val="0"/>
              </a:spcBef>
              <a:spcAft>
                <a:spcPts val="0"/>
              </a:spcAft>
              <a:buNone/>
              <a:defRPr b="0" i="0" sz="1200" u="none" cap="none" strike="noStrike">
                <a:solidFill>
                  <a:srgbClr val="888888"/>
                </a:solidFill>
                <a:latin typeface="Calibri"/>
                <a:ea typeface="Calibri"/>
                <a:cs typeface="Calibri"/>
                <a:sym typeface="Calibri"/>
              </a:defRPr>
            </a:lvl7pPr>
            <a:lvl8pPr indent="0" lvl="7" marL="0" marR="0" algn="r">
              <a:spcBef>
                <a:spcPts val="0"/>
              </a:spcBef>
              <a:spcAft>
                <a:spcPts val="0"/>
              </a:spcAft>
              <a:buNone/>
              <a:defRPr b="0" i="0" sz="1200" u="none" cap="none" strike="noStrike">
                <a:solidFill>
                  <a:srgbClr val="888888"/>
                </a:solidFill>
                <a:latin typeface="Calibri"/>
                <a:ea typeface="Calibri"/>
                <a:cs typeface="Calibri"/>
                <a:sym typeface="Calibri"/>
              </a:defRPr>
            </a:lvl8pPr>
            <a:lvl9pPr indent="0" lvl="8" marL="0" marR="0" algn="r">
              <a:spcBef>
                <a:spcPts val="0"/>
              </a:spcBef>
              <a:spcAft>
                <a:spcPts val="0"/>
              </a:spcAft>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descr="IMAGES.BLF banner soybean shacks home" id="28" name="Google Shape;28;p3"/>
          <p:cNvPicPr preferRelativeResize="0"/>
          <p:nvPr/>
        </p:nvPicPr>
        <p:blipFill rotWithShape="1">
          <a:blip r:embed="rId2">
            <a:alphaModFix amt="25000"/>
          </a:blip>
          <a:srcRect b="0" l="0" r="0" t="0"/>
          <a:stretch/>
        </p:blipFill>
        <p:spPr>
          <a:xfrm>
            <a:off x="-176204" y="2640013"/>
            <a:ext cx="9431964" cy="4350820"/>
          </a:xfrm>
          <a:prstGeom prst="rect">
            <a:avLst/>
          </a:prstGeom>
          <a:noFill/>
          <a:ln>
            <a:noFill/>
          </a:ln>
        </p:spPr>
      </p:pic>
      <p:pic>
        <p:nvPicPr>
          <p:cNvPr id="29" name="Google Shape;29;p3"/>
          <p:cNvPicPr preferRelativeResize="0"/>
          <p:nvPr/>
        </p:nvPicPr>
        <p:blipFill rotWithShape="1">
          <a:blip r:embed="rId3">
            <a:alphaModFix/>
          </a:blip>
          <a:srcRect b="0" l="0" r="0" t="0"/>
          <a:stretch/>
        </p:blipFill>
        <p:spPr>
          <a:xfrm>
            <a:off x="7294880" y="6517014"/>
            <a:ext cx="1676400" cy="259873"/>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43" name="Shape 143"/>
        <p:cNvGrpSpPr/>
        <p:nvPr/>
      </p:nvGrpSpPr>
      <p:grpSpPr>
        <a:xfrm>
          <a:off x="0" y="0"/>
          <a:ext cx="0" cy="0"/>
          <a:chOff x="0" y="0"/>
          <a:chExt cx="0" cy="0"/>
        </a:xfrm>
      </p:grpSpPr>
      <p:sp>
        <p:nvSpPr>
          <p:cNvPr id="144" name="Google Shape;144;p22"/>
          <p:cNvSpPr txBox="1"/>
          <p:nvPr>
            <p:ph type="title"/>
          </p:nvPr>
        </p:nvSpPr>
        <p:spPr>
          <a:xfrm>
            <a:off x="629841" y="457200"/>
            <a:ext cx="29490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 name="Google Shape;145;p22"/>
          <p:cNvSpPr/>
          <p:nvPr>
            <p:ph idx="2" type="pic"/>
          </p:nvPr>
        </p:nvSpPr>
        <p:spPr>
          <a:xfrm>
            <a:off x="3887391" y="987427"/>
            <a:ext cx="4629300" cy="4873500"/>
          </a:xfrm>
          <a:prstGeom prst="rect">
            <a:avLst/>
          </a:prstGeom>
          <a:noFill/>
          <a:ln>
            <a:noFill/>
          </a:ln>
        </p:spPr>
      </p:sp>
      <p:sp>
        <p:nvSpPr>
          <p:cNvPr id="146" name="Google Shape;146;p22"/>
          <p:cNvSpPr txBox="1"/>
          <p:nvPr>
            <p:ph idx="1" type="body"/>
          </p:nvPr>
        </p:nvSpPr>
        <p:spPr>
          <a:xfrm>
            <a:off x="629841" y="2057400"/>
            <a:ext cx="2949000" cy="38115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47" name="Google Shape;147;p22"/>
          <p:cNvSpPr txBox="1"/>
          <p:nvPr>
            <p:ph idx="10" type="dt"/>
          </p:nvPr>
        </p:nvSpPr>
        <p:spPr>
          <a:xfrm>
            <a:off x="628650" y="6356352"/>
            <a:ext cx="20574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8" name="Google Shape;148;p22"/>
          <p:cNvSpPr txBox="1"/>
          <p:nvPr>
            <p:ph idx="11" type="ftr"/>
          </p:nvPr>
        </p:nvSpPr>
        <p:spPr>
          <a:xfrm>
            <a:off x="3028950" y="6356352"/>
            <a:ext cx="30861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9" name="Google Shape;149;p22"/>
          <p:cNvSpPr txBox="1"/>
          <p:nvPr>
            <p:ph idx="12" type="sldNum"/>
          </p:nvPr>
        </p:nvSpPr>
        <p:spPr>
          <a:xfrm>
            <a:off x="6457950" y="6356352"/>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50" name="Shape 150"/>
        <p:cNvGrpSpPr/>
        <p:nvPr/>
      </p:nvGrpSpPr>
      <p:grpSpPr>
        <a:xfrm>
          <a:off x="0" y="0"/>
          <a:ext cx="0" cy="0"/>
          <a:chOff x="0" y="0"/>
          <a:chExt cx="0" cy="0"/>
        </a:xfrm>
      </p:grpSpPr>
      <p:sp>
        <p:nvSpPr>
          <p:cNvPr id="151" name="Google Shape;151;p23"/>
          <p:cNvSpPr txBox="1"/>
          <p:nvPr>
            <p:ph type="title"/>
          </p:nvPr>
        </p:nvSpPr>
        <p:spPr>
          <a:xfrm>
            <a:off x="628650" y="365127"/>
            <a:ext cx="78867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2" name="Google Shape;152;p23"/>
          <p:cNvSpPr txBox="1"/>
          <p:nvPr>
            <p:ph idx="1" type="body"/>
          </p:nvPr>
        </p:nvSpPr>
        <p:spPr>
          <a:xfrm rot="5400000">
            <a:off x="2396400" y="57875"/>
            <a:ext cx="4351200"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 name="Google Shape;153;p23"/>
          <p:cNvSpPr txBox="1"/>
          <p:nvPr>
            <p:ph idx="10" type="dt"/>
          </p:nvPr>
        </p:nvSpPr>
        <p:spPr>
          <a:xfrm>
            <a:off x="628650" y="6356352"/>
            <a:ext cx="20574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4" name="Google Shape;154;p23"/>
          <p:cNvSpPr txBox="1"/>
          <p:nvPr>
            <p:ph idx="11" type="ftr"/>
          </p:nvPr>
        </p:nvSpPr>
        <p:spPr>
          <a:xfrm>
            <a:off x="3028950" y="6356352"/>
            <a:ext cx="30861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5" name="Google Shape;155;p23"/>
          <p:cNvSpPr txBox="1"/>
          <p:nvPr>
            <p:ph idx="12" type="sldNum"/>
          </p:nvPr>
        </p:nvSpPr>
        <p:spPr>
          <a:xfrm>
            <a:off x="6457950" y="6356352"/>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56" name="Shape 156"/>
        <p:cNvGrpSpPr/>
        <p:nvPr/>
      </p:nvGrpSpPr>
      <p:grpSpPr>
        <a:xfrm>
          <a:off x="0" y="0"/>
          <a:ext cx="0" cy="0"/>
          <a:chOff x="0" y="0"/>
          <a:chExt cx="0" cy="0"/>
        </a:xfrm>
      </p:grpSpPr>
      <p:sp>
        <p:nvSpPr>
          <p:cNvPr id="157" name="Google Shape;157;p24"/>
          <p:cNvSpPr txBox="1"/>
          <p:nvPr>
            <p:ph type="title"/>
          </p:nvPr>
        </p:nvSpPr>
        <p:spPr>
          <a:xfrm rot="5400000">
            <a:off x="4623601" y="2285275"/>
            <a:ext cx="5811900" cy="19716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8" name="Google Shape;158;p24"/>
          <p:cNvSpPr txBox="1"/>
          <p:nvPr>
            <p:ph idx="1" type="body"/>
          </p:nvPr>
        </p:nvSpPr>
        <p:spPr>
          <a:xfrm rot="5400000">
            <a:off x="623026" y="370675"/>
            <a:ext cx="5811900" cy="58008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 name="Google Shape;159;p24"/>
          <p:cNvSpPr txBox="1"/>
          <p:nvPr>
            <p:ph idx="10" type="dt"/>
          </p:nvPr>
        </p:nvSpPr>
        <p:spPr>
          <a:xfrm>
            <a:off x="628650" y="6356352"/>
            <a:ext cx="20574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0" name="Google Shape;160;p24"/>
          <p:cNvSpPr txBox="1"/>
          <p:nvPr>
            <p:ph idx="11" type="ftr"/>
          </p:nvPr>
        </p:nvSpPr>
        <p:spPr>
          <a:xfrm>
            <a:off x="3028950" y="6356352"/>
            <a:ext cx="3086100" cy="3651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1" name="Google Shape;161;p24"/>
          <p:cNvSpPr txBox="1"/>
          <p:nvPr>
            <p:ph idx="12" type="sldNum"/>
          </p:nvPr>
        </p:nvSpPr>
        <p:spPr>
          <a:xfrm>
            <a:off x="6457950" y="6356352"/>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0" name="Shape 30"/>
        <p:cNvGrpSpPr/>
        <p:nvPr/>
      </p:nvGrpSpPr>
      <p:grpSpPr>
        <a:xfrm>
          <a:off x="0" y="0"/>
          <a:ext cx="0" cy="0"/>
          <a:chOff x="0" y="0"/>
          <a:chExt cx="0" cy="0"/>
        </a:xfrm>
      </p:grpSpPr>
      <p:sp>
        <p:nvSpPr>
          <p:cNvPr id="31" name="Google Shape;31;p4"/>
          <p:cNvSpPr txBox="1"/>
          <p:nvPr>
            <p:ph type="title"/>
          </p:nvPr>
        </p:nvSpPr>
        <p:spPr>
          <a:xfrm>
            <a:off x="457200" y="900113"/>
            <a:ext cx="8229600" cy="106838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2" name="Google Shape;32;p4"/>
          <p:cNvSpPr txBox="1"/>
          <p:nvPr>
            <p:ph idx="1" type="body"/>
          </p:nvPr>
        </p:nvSpPr>
        <p:spPr>
          <a:xfrm>
            <a:off x="457200" y="1968500"/>
            <a:ext cx="4038600" cy="41576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3" name="Google Shape;33;p4"/>
          <p:cNvSpPr txBox="1"/>
          <p:nvPr>
            <p:ph idx="2" type="body"/>
          </p:nvPr>
        </p:nvSpPr>
        <p:spPr>
          <a:xfrm>
            <a:off x="4648200" y="1968500"/>
            <a:ext cx="4038600" cy="41576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4" name="Google Shape;3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0" marR="0" algn="r">
              <a:spcBef>
                <a:spcPts val="0"/>
              </a:spcBef>
              <a:spcAft>
                <a:spcPts val="0"/>
              </a:spcAft>
              <a:buNone/>
              <a:defRPr b="0" i="0" sz="1200" u="none" cap="none" strike="noStrike">
                <a:solidFill>
                  <a:srgbClr val="888888"/>
                </a:solidFill>
                <a:latin typeface="Calibri"/>
                <a:ea typeface="Calibri"/>
                <a:cs typeface="Calibri"/>
                <a:sym typeface="Calibri"/>
              </a:defRPr>
            </a:lvl2pPr>
            <a:lvl3pPr indent="0" lvl="2" marL="0" marR="0" algn="r">
              <a:spcBef>
                <a:spcPts val="0"/>
              </a:spcBef>
              <a:spcAft>
                <a:spcPts val="0"/>
              </a:spcAft>
              <a:buNone/>
              <a:defRPr b="0" i="0" sz="1200" u="none" cap="none" strike="noStrike">
                <a:solidFill>
                  <a:srgbClr val="888888"/>
                </a:solidFill>
                <a:latin typeface="Calibri"/>
                <a:ea typeface="Calibri"/>
                <a:cs typeface="Calibri"/>
                <a:sym typeface="Calibri"/>
              </a:defRPr>
            </a:lvl3pPr>
            <a:lvl4pPr indent="0" lvl="3" marL="0" marR="0" algn="r">
              <a:spcBef>
                <a:spcPts val="0"/>
              </a:spcBef>
              <a:spcAft>
                <a:spcPts val="0"/>
              </a:spcAft>
              <a:buNone/>
              <a:defRPr b="0" i="0" sz="1200" u="none" cap="none" strike="noStrike">
                <a:solidFill>
                  <a:srgbClr val="888888"/>
                </a:solidFill>
                <a:latin typeface="Calibri"/>
                <a:ea typeface="Calibri"/>
                <a:cs typeface="Calibri"/>
                <a:sym typeface="Calibri"/>
              </a:defRPr>
            </a:lvl4pPr>
            <a:lvl5pPr indent="0" lvl="4" marL="0" marR="0" algn="r">
              <a:spcBef>
                <a:spcPts val="0"/>
              </a:spcBef>
              <a:spcAft>
                <a:spcPts val="0"/>
              </a:spcAft>
              <a:buNone/>
              <a:defRPr b="0" i="0" sz="1200" u="none" cap="none" strike="noStrike">
                <a:solidFill>
                  <a:srgbClr val="888888"/>
                </a:solidFill>
                <a:latin typeface="Calibri"/>
                <a:ea typeface="Calibri"/>
                <a:cs typeface="Calibri"/>
                <a:sym typeface="Calibri"/>
              </a:defRPr>
            </a:lvl5pPr>
            <a:lvl6pPr indent="0" lvl="5" marL="0" marR="0" algn="r">
              <a:spcBef>
                <a:spcPts val="0"/>
              </a:spcBef>
              <a:spcAft>
                <a:spcPts val="0"/>
              </a:spcAft>
              <a:buNone/>
              <a:defRPr b="0" i="0" sz="1200" u="none" cap="none" strike="noStrike">
                <a:solidFill>
                  <a:srgbClr val="888888"/>
                </a:solidFill>
                <a:latin typeface="Calibri"/>
                <a:ea typeface="Calibri"/>
                <a:cs typeface="Calibri"/>
                <a:sym typeface="Calibri"/>
              </a:defRPr>
            </a:lvl6pPr>
            <a:lvl7pPr indent="0" lvl="6" marL="0" marR="0" algn="r">
              <a:spcBef>
                <a:spcPts val="0"/>
              </a:spcBef>
              <a:spcAft>
                <a:spcPts val="0"/>
              </a:spcAft>
              <a:buNone/>
              <a:defRPr b="0" i="0" sz="1200" u="none" cap="none" strike="noStrike">
                <a:solidFill>
                  <a:srgbClr val="888888"/>
                </a:solidFill>
                <a:latin typeface="Calibri"/>
                <a:ea typeface="Calibri"/>
                <a:cs typeface="Calibri"/>
                <a:sym typeface="Calibri"/>
              </a:defRPr>
            </a:lvl7pPr>
            <a:lvl8pPr indent="0" lvl="7" marL="0" marR="0" algn="r">
              <a:spcBef>
                <a:spcPts val="0"/>
              </a:spcBef>
              <a:spcAft>
                <a:spcPts val="0"/>
              </a:spcAft>
              <a:buNone/>
              <a:defRPr b="0" i="0" sz="1200" u="none" cap="none" strike="noStrike">
                <a:solidFill>
                  <a:srgbClr val="888888"/>
                </a:solidFill>
                <a:latin typeface="Calibri"/>
                <a:ea typeface="Calibri"/>
                <a:cs typeface="Calibri"/>
                <a:sym typeface="Calibri"/>
              </a:defRPr>
            </a:lvl8pPr>
            <a:lvl9pPr indent="0" lvl="8" marL="0" marR="0" algn="r">
              <a:spcBef>
                <a:spcPts val="0"/>
              </a:spcBef>
              <a:spcAft>
                <a:spcPts val="0"/>
              </a:spcAft>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7" name="Shape 37"/>
        <p:cNvGrpSpPr/>
        <p:nvPr/>
      </p:nvGrpSpPr>
      <p:grpSpPr>
        <a:xfrm>
          <a:off x="0" y="0"/>
          <a:ext cx="0" cy="0"/>
          <a:chOff x="0" y="0"/>
          <a:chExt cx="0" cy="0"/>
        </a:xfrm>
      </p:grpSpPr>
      <p:sp>
        <p:nvSpPr>
          <p:cNvPr id="38" name="Google Shape;3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1" sz="400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9" name="Google Shape;3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40" name="Google Shape;4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0" marR="0" algn="r">
              <a:spcBef>
                <a:spcPts val="0"/>
              </a:spcBef>
              <a:spcAft>
                <a:spcPts val="0"/>
              </a:spcAft>
              <a:buNone/>
              <a:defRPr b="0" i="0" sz="1200" u="none" cap="none" strike="noStrike">
                <a:solidFill>
                  <a:srgbClr val="888888"/>
                </a:solidFill>
                <a:latin typeface="Calibri"/>
                <a:ea typeface="Calibri"/>
                <a:cs typeface="Calibri"/>
                <a:sym typeface="Calibri"/>
              </a:defRPr>
            </a:lvl2pPr>
            <a:lvl3pPr indent="0" lvl="2" marL="0" marR="0" algn="r">
              <a:spcBef>
                <a:spcPts val="0"/>
              </a:spcBef>
              <a:spcAft>
                <a:spcPts val="0"/>
              </a:spcAft>
              <a:buNone/>
              <a:defRPr b="0" i="0" sz="1200" u="none" cap="none" strike="noStrike">
                <a:solidFill>
                  <a:srgbClr val="888888"/>
                </a:solidFill>
                <a:latin typeface="Calibri"/>
                <a:ea typeface="Calibri"/>
                <a:cs typeface="Calibri"/>
                <a:sym typeface="Calibri"/>
              </a:defRPr>
            </a:lvl3pPr>
            <a:lvl4pPr indent="0" lvl="3" marL="0" marR="0" algn="r">
              <a:spcBef>
                <a:spcPts val="0"/>
              </a:spcBef>
              <a:spcAft>
                <a:spcPts val="0"/>
              </a:spcAft>
              <a:buNone/>
              <a:defRPr b="0" i="0" sz="1200" u="none" cap="none" strike="noStrike">
                <a:solidFill>
                  <a:srgbClr val="888888"/>
                </a:solidFill>
                <a:latin typeface="Calibri"/>
                <a:ea typeface="Calibri"/>
                <a:cs typeface="Calibri"/>
                <a:sym typeface="Calibri"/>
              </a:defRPr>
            </a:lvl4pPr>
            <a:lvl5pPr indent="0" lvl="4" marL="0" marR="0" algn="r">
              <a:spcBef>
                <a:spcPts val="0"/>
              </a:spcBef>
              <a:spcAft>
                <a:spcPts val="0"/>
              </a:spcAft>
              <a:buNone/>
              <a:defRPr b="0" i="0" sz="1200" u="none" cap="none" strike="noStrike">
                <a:solidFill>
                  <a:srgbClr val="888888"/>
                </a:solidFill>
                <a:latin typeface="Calibri"/>
                <a:ea typeface="Calibri"/>
                <a:cs typeface="Calibri"/>
                <a:sym typeface="Calibri"/>
              </a:defRPr>
            </a:lvl5pPr>
            <a:lvl6pPr indent="0" lvl="5" marL="0" marR="0" algn="r">
              <a:spcBef>
                <a:spcPts val="0"/>
              </a:spcBef>
              <a:spcAft>
                <a:spcPts val="0"/>
              </a:spcAft>
              <a:buNone/>
              <a:defRPr b="0" i="0" sz="1200" u="none" cap="none" strike="noStrike">
                <a:solidFill>
                  <a:srgbClr val="888888"/>
                </a:solidFill>
                <a:latin typeface="Calibri"/>
                <a:ea typeface="Calibri"/>
                <a:cs typeface="Calibri"/>
                <a:sym typeface="Calibri"/>
              </a:defRPr>
            </a:lvl6pPr>
            <a:lvl7pPr indent="0" lvl="6" marL="0" marR="0" algn="r">
              <a:spcBef>
                <a:spcPts val="0"/>
              </a:spcBef>
              <a:spcAft>
                <a:spcPts val="0"/>
              </a:spcAft>
              <a:buNone/>
              <a:defRPr b="0" i="0" sz="1200" u="none" cap="none" strike="noStrike">
                <a:solidFill>
                  <a:srgbClr val="888888"/>
                </a:solidFill>
                <a:latin typeface="Calibri"/>
                <a:ea typeface="Calibri"/>
                <a:cs typeface="Calibri"/>
                <a:sym typeface="Calibri"/>
              </a:defRPr>
            </a:lvl7pPr>
            <a:lvl8pPr indent="0" lvl="7" marL="0" marR="0" algn="r">
              <a:spcBef>
                <a:spcPts val="0"/>
              </a:spcBef>
              <a:spcAft>
                <a:spcPts val="0"/>
              </a:spcAft>
              <a:buNone/>
              <a:defRPr b="0" i="0" sz="1200" u="none" cap="none" strike="noStrike">
                <a:solidFill>
                  <a:srgbClr val="888888"/>
                </a:solidFill>
                <a:latin typeface="Calibri"/>
                <a:ea typeface="Calibri"/>
                <a:cs typeface="Calibri"/>
                <a:sym typeface="Calibri"/>
              </a:defRPr>
            </a:lvl8pPr>
            <a:lvl9pPr indent="0" lvl="8" marL="0" marR="0" algn="r">
              <a:spcBef>
                <a:spcPts val="0"/>
              </a:spcBef>
              <a:spcAft>
                <a:spcPts val="0"/>
              </a:spcAft>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3" name="Shape 43"/>
        <p:cNvGrpSpPr/>
        <p:nvPr/>
      </p:nvGrpSpPr>
      <p:grpSpPr>
        <a:xfrm>
          <a:off x="0" y="0"/>
          <a:ext cx="0" cy="0"/>
          <a:chOff x="0" y="0"/>
          <a:chExt cx="0" cy="0"/>
        </a:xfrm>
      </p:grpSpPr>
      <p:sp>
        <p:nvSpPr>
          <p:cNvPr id="44" name="Google Shape;44;p6"/>
          <p:cNvSpPr txBox="1"/>
          <p:nvPr>
            <p:ph type="title"/>
          </p:nvPr>
        </p:nvSpPr>
        <p:spPr>
          <a:xfrm>
            <a:off x="457200" y="900113"/>
            <a:ext cx="8229600" cy="106838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5" name="Google Shape;45;p6"/>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6" name="Google Shape;46;p6"/>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7" name="Google Shape;47;p6"/>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8" name="Google Shape;48;p6"/>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9" name="Google Shape;49;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0" marR="0" algn="r">
              <a:spcBef>
                <a:spcPts val="0"/>
              </a:spcBef>
              <a:spcAft>
                <a:spcPts val="0"/>
              </a:spcAft>
              <a:buNone/>
              <a:defRPr b="0" i="0" sz="1200" u="none" cap="none" strike="noStrike">
                <a:solidFill>
                  <a:srgbClr val="888888"/>
                </a:solidFill>
                <a:latin typeface="Calibri"/>
                <a:ea typeface="Calibri"/>
                <a:cs typeface="Calibri"/>
                <a:sym typeface="Calibri"/>
              </a:defRPr>
            </a:lvl2pPr>
            <a:lvl3pPr indent="0" lvl="2" marL="0" marR="0" algn="r">
              <a:spcBef>
                <a:spcPts val="0"/>
              </a:spcBef>
              <a:spcAft>
                <a:spcPts val="0"/>
              </a:spcAft>
              <a:buNone/>
              <a:defRPr b="0" i="0" sz="1200" u="none" cap="none" strike="noStrike">
                <a:solidFill>
                  <a:srgbClr val="888888"/>
                </a:solidFill>
                <a:latin typeface="Calibri"/>
                <a:ea typeface="Calibri"/>
                <a:cs typeface="Calibri"/>
                <a:sym typeface="Calibri"/>
              </a:defRPr>
            </a:lvl3pPr>
            <a:lvl4pPr indent="0" lvl="3" marL="0" marR="0" algn="r">
              <a:spcBef>
                <a:spcPts val="0"/>
              </a:spcBef>
              <a:spcAft>
                <a:spcPts val="0"/>
              </a:spcAft>
              <a:buNone/>
              <a:defRPr b="0" i="0" sz="1200" u="none" cap="none" strike="noStrike">
                <a:solidFill>
                  <a:srgbClr val="888888"/>
                </a:solidFill>
                <a:latin typeface="Calibri"/>
                <a:ea typeface="Calibri"/>
                <a:cs typeface="Calibri"/>
                <a:sym typeface="Calibri"/>
              </a:defRPr>
            </a:lvl4pPr>
            <a:lvl5pPr indent="0" lvl="4" marL="0" marR="0" algn="r">
              <a:spcBef>
                <a:spcPts val="0"/>
              </a:spcBef>
              <a:spcAft>
                <a:spcPts val="0"/>
              </a:spcAft>
              <a:buNone/>
              <a:defRPr b="0" i="0" sz="1200" u="none" cap="none" strike="noStrike">
                <a:solidFill>
                  <a:srgbClr val="888888"/>
                </a:solidFill>
                <a:latin typeface="Calibri"/>
                <a:ea typeface="Calibri"/>
                <a:cs typeface="Calibri"/>
                <a:sym typeface="Calibri"/>
              </a:defRPr>
            </a:lvl5pPr>
            <a:lvl6pPr indent="0" lvl="5" marL="0" marR="0" algn="r">
              <a:spcBef>
                <a:spcPts val="0"/>
              </a:spcBef>
              <a:spcAft>
                <a:spcPts val="0"/>
              </a:spcAft>
              <a:buNone/>
              <a:defRPr b="0" i="0" sz="1200" u="none" cap="none" strike="noStrike">
                <a:solidFill>
                  <a:srgbClr val="888888"/>
                </a:solidFill>
                <a:latin typeface="Calibri"/>
                <a:ea typeface="Calibri"/>
                <a:cs typeface="Calibri"/>
                <a:sym typeface="Calibri"/>
              </a:defRPr>
            </a:lvl6pPr>
            <a:lvl7pPr indent="0" lvl="6" marL="0" marR="0" algn="r">
              <a:spcBef>
                <a:spcPts val="0"/>
              </a:spcBef>
              <a:spcAft>
                <a:spcPts val="0"/>
              </a:spcAft>
              <a:buNone/>
              <a:defRPr b="0" i="0" sz="1200" u="none" cap="none" strike="noStrike">
                <a:solidFill>
                  <a:srgbClr val="888888"/>
                </a:solidFill>
                <a:latin typeface="Calibri"/>
                <a:ea typeface="Calibri"/>
                <a:cs typeface="Calibri"/>
                <a:sym typeface="Calibri"/>
              </a:defRPr>
            </a:lvl7pPr>
            <a:lvl8pPr indent="0" lvl="7" marL="0" marR="0" algn="r">
              <a:spcBef>
                <a:spcPts val="0"/>
              </a:spcBef>
              <a:spcAft>
                <a:spcPts val="0"/>
              </a:spcAft>
              <a:buNone/>
              <a:defRPr b="0" i="0" sz="1200" u="none" cap="none" strike="noStrike">
                <a:solidFill>
                  <a:srgbClr val="888888"/>
                </a:solidFill>
                <a:latin typeface="Calibri"/>
                <a:ea typeface="Calibri"/>
                <a:cs typeface="Calibri"/>
                <a:sym typeface="Calibri"/>
              </a:defRPr>
            </a:lvl8pPr>
            <a:lvl9pPr indent="0" lvl="8" marL="0" marR="0" algn="r">
              <a:spcBef>
                <a:spcPts val="0"/>
              </a:spcBef>
              <a:spcAft>
                <a:spcPts val="0"/>
              </a:spcAft>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2" name="Shape 52"/>
        <p:cNvGrpSpPr/>
        <p:nvPr/>
      </p:nvGrpSpPr>
      <p:grpSpPr>
        <a:xfrm>
          <a:off x="0" y="0"/>
          <a:ext cx="0" cy="0"/>
          <a:chOff x="0" y="0"/>
          <a:chExt cx="0" cy="0"/>
        </a:xfrm>
      </p:grpSpPr>
      <p:sp>
        <p:nvSpPr>
          <p:cNvPr id="53" name="Google Shape;53;p7"/>
          <p:cNvSpPr txBox="1"/>
          <p:nvPr>
            <p:ph type="title"/>
          </p:nvPr>
        </p:nvSpPr>
        <p:spPr>
          <a:xfrm>
            <a:off x="457200" y="900113"/>
            <a:ext cx="8229600" cy="106838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4" name="Google Shape;54;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0" marR="0" algn="r">
              <a:spcBef>
                <a:spcPts val="0"/>
              </a:spcBef>
              <a:spcAft>
                <a:spcPts val="0"/>
              </a:spcAft>
              <a:buNone/>
              <a:defRPr b="0" i="0" sz="1200" u="none" cap="none" strike="noStrike">
                <a:solidFill>
                  <a:srgbClr val="888888"/>
                </a:solidFill>
                <a:latin typeface="Calibri"/>
                <a:ea typeface="Calibri"/>
                <a:cs typeface="Calibri"/>
                <a:sym typeface="Calibri"/>
              </a:defRPr>
            </a:lvl2pPr>
            <a:lvl3pPr indent="0" lvl="2" marL="0" marR="0" algn="r">
              <a:spcBef>
                <a:spcPts val="0"/>
              </a:spcBef>
              <a:spcAft>
                <a:spcPts val="0"/>
              </a:spcAft>
              <a:buNone/>
              <a:defRPr b="0" i="0" sz="1200" u="none" cap="none" strike="noStrike">
                <a:solidFill>
                  <a:srgbClr val="888888"/>
                </a:solidFill>
                <a:latin typeface="Calibri"/>
                <a:ea typeface="Calibri"/>
                <a:cs typeface="Calibri"/>
                <a:sym typeface="Calibri"/>
              </a:defRPr>
            </a:lvl3pPr>
            <a:lvl4pPr indent="0" lvl="3" marL="0" marR="0" algn="r">
              <a:spcBef>
                <a:spcPts val="0"/>
              </a:spcBef>
              <a:spcAft>
                <a:spcPts val="0"/>
              </a:spcAft>
              <a:buNone/>
              <a:defRPr b="0" i="0" sz="1200" u="none" cap="none" strike="noStrike">
                <a:solidFill>
                  <a:srgbClr val="888888"/>
                </a:solidFill>
                <a:latin typeface="Calibri"/>
                <a:ea typeface="Calibri"/>
                <a:cs typeface="Calibri"/>
                <a:sym typeface="Calibri"/>
              </a:defRPr>
            </a:lvl4pPr>
            <a:lvl5pPr indent="0" lvl="4" marL="0" marR="0" algn="r">
              <a:spcBef>
                <a:spcPts val="0"/>
              </a:spcBef>
              <a:spcAft>
                <a:spcPts val="0"/>
              </a:spcAft>
              <a:buNone/>
              <a:defRPr b="0" i="0" sz="1200" u="none" cap="none" strike="noStrike">
                <a:solidFill>
                  <a:srgbClr val="888888"/>
                </a:solidFill>
                <a:latin typeface="Calibri"/>
                <a:ea typeface="Calibri"/>
                <a:cs typeface="Calibri"/>
                <a:sym typeface="Calibri"/>
              </a:defRPr>
            </a:lvl5pPr>
            <a:lvl6pPr indent="0" lvl="5" marL="0" marR="0" algn="r">
              <a:spcBef>
                <a:spcPts val="0"/>
              </a:spcBef>
              <a:spcAft>
                <a:spcPts val="0"/>
              </a:spcAft>
              <a:buNone/>
              <a:defRPr b="0" i="0" sz="1200" u="none" cap="none" strike="noStrike">
                <a:solidFill>
                  <a:srgbClr val="888888"/>
                </a:solidFill>
                <a:latin typeface="Calibri"/>
                <a:ea typeface="Calibri"/>
                <a:cs typeface="Calibri"/>
                <a:sym typeface="Calibri"/>
              </a:defRPr>
            </a:lvl6pPr>
            <a:lvl7pPr indent="0" lvl="6" marL="0" marR="0" algn="r">
              <a:spcBef>
                <a:spcPts val="0"/>
              </a:spcBef>
              <a:spcAft>
                <a:spcPts val="0"/>
              </a:spcAft>
              <a:buNone/>
              <a:defRPr b="0" i="0" sz="1200" u="none" cap="none" strike="noStrike">
                <a:solidFill>
                  <a:srgbClr val="888888"/>
                </a:solidFill>
                <a:latin typeface="Calibri"/>
                <a:ea typeface="Calibri"/>
                <a:cs typeface="Calibri"/>
                <a:sym typeface="Calibri"/>
              </a:defRPr>
            </a:lvl7pPr>
            <a:lvl8pPr indent="0" lvl="7" marL="0" marR="0" algn="r">
              <a:spcBef>
                <a:spcPts val="0"/>
              </a:spcBef>
              <a:spcAft>
                <a:spcPts val="0"/>
              </a:spcAft>
              <a:buNone/>
              <a:defRPr b="0" i="0" sz="1200" u="none" cap="none" strike="noStrike">
                <a:solidFill>
                  <a:srgbClr val="888888"/>
                </a:solidFill>
                <a:latin typeface="Calibri"/>
                <a:ea typeface="Calibri"/>
                <a:cs typeface="Calibri"/>
                <a:sym typeface="Calibri"/>
              </a:defRPr>
            </a:lvl8pPr>
            <a:lvl9pPr indent="0" lvl="8" marL="0" marR="0" algn="r">
              <a:spcBef>
                <a:spcPts val="0"/>
              </a:spcBef>
              <a:spcAft>
                <a:spcPts val="0"/>
              </a:spcAft>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 name="Shape 57"/>
        <p:cNvGrpSpPr/>
        <p:nvPr/>
      </p:nvGrpSpPr>
      <p:grpSpPr>
        <a:xfrm>
          <a:off x="0" y="0"/>
          <a:ext cx="0" cy="0"/>
          <a:chOff x="0" y="0"/>
          <a:chExt cx="0" cy="0"/>
        </a:xfrm>
      </p:grpSpPr>
      <p:sp>
        <p:nvSpPr>
          <p:cNvPr id="58" name="Google Shape;58;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0" marR="0" algn="r">
              <a:spcBef>
                <a:spcPts val="0"/>
              </a:spcBef>
              <a:spcAft>
                <a:spcPts val="0"/>
              </a:spcAft>
              <a:buNone/>
              <a:defRPr b="0" i="0" sz="1200" u="none" cap="none" strike="noStrike">
                <a:solidFill>
                  <a:srgbClr val="888888"/>
                </a:solidFill>
                <a:latin typeface="Calibri"/>
                <a:ea typeface="Calibri"/>
                <a:cs typeface="Calibri"/>
                <a:sym typeface="Calibri"/>
              </a:defRPr>
            </a:lvl2pPr>
            <a:lvl3pPr indent="0" lvl="2" marL="0" marR="0" algn="r">
              <a:spcBef>
                <a:spcPts val="0"/>
              </a:spcBef>
              <a:spcAft>
                <a:spcPts val="0"/>
              </a:spcAft>
              <a:buNone/>
              <a:defRPr b="0" i="0" sz="1200" u="none" cap="none" strike="noStrike">
                <a:solidFill>
                  <a:srgbClr val="888888"/>
                </a:solidFill>
                <a:latin typeface="Calibri"/>
                <a:ea typeface="Calibri"/>
                <a:cs typeface="Calibri"/>
                <a:sym typeface="Calibri"/>
              </a:defRPr>
            </a:lvl3pPr>
            <a:lvl4pPr indent="0" lvl="3" marL="0" marR="0" algn="r">
              <a:spcBef>
                <a:spcPts val="0"/>
              </a:spcBef>
              <a:spcAft>
                <a:spcPts val="0"/>
              </a:spcAft>
              <a:buNone/>
              <a:defRPr b="0" i="0" sz="1200" u="none" cap="none" strike="noStrike">
                <a:solidFill>
                  <a:srgbClr val="888888"/>
                </a:solidFill>
                <a:latin typeface="Calibri"/>
                <a:ea typeface="Calibri"/>
                <a:cs typeface="Calibri"/>
                <a:sym typeface="Calibri"/>
              </a:defRPr>
            </a:lvl4pPr>
            <a:lvl5pPr indent="0" lvl="4" marL="0" marR="0" algn="r">
              <a:spcBef>
                <a:spcPts val="0"/>
              </a:spcBef>
              <a:spcAft>
                <a:spcPts val="0"/>
              </a:spcAft>
              <a:buNone/>
              <a:defRPr b="0" i="0" sz="1200" u="none" cap="none" strike="noStrike">
                <a:solidFill>
                  <a:srgbClr val="888888"/>
                </a:solidFill>
                <a:latin typeface="Calibri"/>
                <a:ea typeface="Calibri"/>
                <a:cs typeface="Calibri"/>
                <a:sym typeface="Calibri"/>
              </a:defRPr>
            </a:lvl5pPr>
            <a:lvl6pPr indent="0" lvl="5" marL="0" marR="0" algn="r">
              <a:spcBef>
                <a:spcPts val="0"/>
              </a:spcBef>
              <a:spcAft>
                <a:spcPts val="0"/>
              </a:spcAft>
              <a:buNone/>
              <a:defRPr b="0" i="0" sz="1200" u="none" cap="none" strike="noStrike">
                <a:solidFill>
                  <a:srgbClr val="888888"/>
                </a:solidFill>
                <a:latin typeface="Calibri"/>
                <a:ea typeface="Calibri"/>
                <a:cs typeface="Calibri"/>
                <a:sym typeface="Calibri"/>
              </a:defRPr>
            </a:lvl6pPr>
            <a:lvl7pPr indent="0" lvl="6" marL="0" marR="0" algn="r">
              <a:spcBef>
                <a:spcPts val="0"/>
              </a:spcBef>
              <a:spcAft>
                <a:spcPts val="0"/>
              </a:spcAft>
              <a:buNone/>
              <a:defRPr b="0" i="0" sz="1200" u="none" cap="none" strike="noStrike">
                <a:solidFill>
                  <a:srgbClr val="888888"/>
                </a:solidFill>
                <a:latin typeface="Calibri"/>
                <a:ea typeface="Calibri"/>
                <a:cs typeface="Calibri"/>
                <a:sym typeface="Calibri"/>
              </a:defRPr>
            </a:lvl7pPr>
            <a:lvl8pPr indent="0" lvl="7" marL="0" marR="0" algn="r">
              <a:spcBef>
                <a:spcPts val="0"/>
              </a:spcBef>
              <a:spcAft>
                <a:spcPts val="0"/>
              </a:spcAft>
              <a:buNone/>
              <a:defRPr b="0" i="0" sz="1200" u="none" cap="none" strike="noStrike">
                <a:solidFill>
                  <a:srgbClr val="888888"/>
                </a:solidFill>
                <a:latin typeface="Calibri"/>
                <a:ea typeface="Calibri"/>
                <a:cs typeface="Calibri"/>
                <a:sym typeface="Calibri"/>
              </a:defRPr>
            </a:lvl8pPr>
            <a:lvl9pPr indent="0" lvl="8" marL="0" marR="0" algn="r">
              <a:spcBef>
                <a:spcPts val="0"/>
              </a:spcBef>
              <a:spcAft>
                <a:spcPts val="0"/>
              </a:spcAft>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1" name="Shape 61"/>
        <p:cNvGrpSpPr/>
        <p:nvPr/>
      </p:nvGrpSpPr>
      <p:grpSpPr>
        <a:xfrm>
          <a:off x="0" y="0"/>
          <a:ext cx="0" cy="0"/>
          <a:chOff x="0" y="0"/>
          <a:chExt cx="0" cy="0"/>
        </a:xfrm>
      </p:grpSpPr>
      <p:sp>
        <p:nvSpPr>
          <p:cNvPr id="62" name="Google Shape;62;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3" name="Google Shape;63;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4" name="Google Shape;64;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0" marR="0" algn="r">
              <a:spcBef>
                <a:spcPts val="0"/>
              </a:spcBef>
              <a:spcAft>
                <a:spcPts val="0"/>
              </a:spcAft>
              <a:buNone/>
              <a:defRPr b="0" i="0" sz="1200" u="none" cap="none" strike="noStrike">
                <a:solidFill>
                  <a:srgbClr val="888888"/>
                </a:solidFill>
                <a:latin typeface="Calibri"/>
                <a:ea typeface="Calibri"/>
                <a:cs typeface="Calibri"/>
                <a:sym typeface="Calibri"/>
              </a:defRPr>
            </a:lvl2pPr>
            <a:lvl3pPr indent="0" lvl="2" marL="0" marR="0" algn="r">
              <a:spcBef>
                <a:spcPts val="0"/>
              </a:spcBef>
              <a:spcAft>
                <a:spcPts val="0"/>
              </a:spcAft>
              <a:buNone/>
              <a:defRPr b="0" i="0" sz="1200" u="none" cap="none" strike="noStrike">
                <a:solidFill>
                  <a:srgbClr val="888888"/>
                </a:solidFill>
                <a:latin typeface="Calibri"/>
                <a:ea typeface="Calibri"/>
                <a:cs typeface="Calibri"/>
                <a:sym typeface="Calibri"/>
              </a:defRPr>
            </a:lvl3pPr>
            <a:lvl4pPr indent="0" lvl="3" marL="0" marR="0" algn="r">
              <a:spcBef>
                <a:spcPts val="0"/>
              </a:spcBef>
              <a:spcAft>
                <a:spcPts val="0"/>
              </a:spcAft>
              <a:buNone/>
              <a:defRPr b="0" i="0" sz="1200" u="none" cap="none" strike="noStrike">
                <a:solidFill>
                  <a:srgbClr val="888888"/>
                </a:solidFill>
                <a:latin typeface="Calibri"/>
                <a:ea typeface="Calibri"/>
                <a:cs typeface="Calibri"/>
                <a:sym typeface="Calibri"/>
              </a:defRPr>
            </a:lvl4pPr>
            <a:lvl5pPr indent="0" lvl="4" marL="0" marR="0" algn="r">
              <a:spcBef>
                <a:spcPts val="0"/>
              </a:spcBef>
              <a:spcAft>
                <a:spcPts val="0"/>
              </a:spcAft>
              <a:buNone/>
              <a:defRPr b="0" i="0" sz="1200" u="none" cap="none" strike="noStrike">
                <a:solidFill>
                  <a:srgbClr val="888888"/>
                </a:solidFill>
                <a:latin typeface="Calibri"/>
                <a:ea typeface="Calibri"/>
                <a:cs typeface="Calibri"/>
                <a:sym typeface="Calibri"/>
              </a:defRPr>
            </a:lvl5pPr>
            <a:lvl6pPr indent="0" lvl="5" marL="0" marR="0" algn="r">
              <a:spcBef>
                <a:spcPts val="0"/>
              </a:spcBef>
              <a:spcAft>
                <a:spcPts val="0"/>
              </a:spcAft>
              <a:buNone/>
              <a:defRPr b="0" i="0" sz="1200" u="none" cap="none" strike="noStrike">
                <a:solidFill>
                  <a:srgbClr val="888888"/>
                </a:solidFill>
                <a:latin typeface="Calibri"/>
                <a:ea typeface="Calibri"/>
                <a:cs typeface="Calibri"/>
                <a:sym typeface="Calibri"/>
              </a:defRPr>
            </a:lvl6pPr>
            <a:lvl7pPr indent="0" lvl="6" marL="0" marR="0" algn="r">
              <a:spcBef>
                <a:spcPts val="0"/>
              </a:spcBef>
              <a:spcAft>
                <a:spcPts val="0"/>
              </a:spcAft>
              <a:buNone/>
              <a:defRPr b="0" i="0" sz="1200" u="none" cap="none" strike="noStrike">
                <a:solidFill>
                  <a:srgbClr val="888888"/>
                </a:solidFill>
                <a:latin typeface="Calibri"/>
                <a:ea typeface="Calibri"/>
                <a:cs typeface="Calibri"/>
                <a:sym typeface="Calibri"/>
              </a:defRPr>
            </a:lvl7pPr>
            <a:lvl8pPr indent="0" lvl="7" marL="0" marR="0" algn="r">
              <a:spcBef>
                <a:spcPts val="0"/>
              </a:spcBef>
              <a:spcAft>
                <a:spcPts val="0"/>
              </a:spcAft>
              <a:buNone/>
              <a:defRPr b="0" i="0" sz="1200" u="none" cap="none" strike="noStrike">
                <a:solidFill>
                  <a:srgbClr val="888888"/>
                </a:solidFill>
                <a:latin typeface="Calibri"/>
                <a:ea typeface="Calibri"/>
                <a:cs typeface="Calibri"/>
                <a:sym typeface="Calibri"/>
              </a:defRPr>
            </a:lvl8pPr>
            <a:lvl9pPr indent="0" lvl="8" marL="0" marR="0" algn="r">
              <a:spcBef>
                <a:spcPts val="0"/>
              </a:spcBef>
              <a:spcAft>
                <a:spcPts val="0"/>
              </a:spcAft>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8" name="Shape 68"/>
        <p:cNvGrpSpPr/>
        <p:nvPr/>
      </p:nvGrpSpPr>
      <p:grpSpPr>
        <a:xfrm>
          <a:off x="0" y="0"/>
          <a:ext cx="0" cy="0"/>
          <a:chOff x="0" y="0"/>
          <a:chExt cx="0" cy="0"/>
        </a:xfrm>
      </p:grpSpPr>
      <p:sp>
        <p:nvSpPr>
          <p:cNvPr id="69" name="Google Shape;69;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0" name="Google Shape;70;p10"/>
          <p:cNvSpPr/>
          <p:nvPr>
            <p:ph idx="2" type="pic"/>
          </p:nvPr>
        </p:nvSpPr>
        <p:spPr>
          <a:xfrm>
            <a:off x="1792288" y="612775"/>
            <a:ext cx="5486400" cy="4114800"/>
          </a:xfrm>
          <a:prstGeom prst="rect">
            <a:avLst/>
          </a:prstGeom>
          <a:noFill/>
          <a:ln>
            <a:noFill/>
          </a:ln>
        </p:spPr>
      </p:sp>
      <p:sp>
        <p:nvSpPr>
          <p:cNvPr id="71" name="Google Shape;71;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72" name="Google Shape;72;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0" marR="0" algn="r">
              <a:spcBef>
                <a:spcPts val="0"/>
              </a:spcBef>
              <a:spcAft>
                <a:spcPts val="0"/>
              </a:spcAft>
              <a:buNone/>
              <a:defRPr b="0" i="0" sz="1200" u="none" cap="none" strike="noStrike">
                <a:solidFill>
                  <a:srgbClr val="888888"/>
                </a:solidFill>
                <a:latin typeface="Calibri"/>
                <a:ea typeface="Calibri"/>
                <a:cs typeface="Calibri"/>
                <a:sym typeface="Calibri"/>
              </a:defRPr>
            </a:lvl2pPr>
            <a:lvl3pPr indent="0" lvl="2" marL="0" marR="0" algn="r">
              <a:spcBef>
                <a:spcPts val="0"/>
              </a:spcBef>
              <a:spcAft>
                <a:spcPts val="0"/>
              </a:spcAft>
              <a:buNone/>
              <a:defRPr b="0" i="0" sz="1200" u="none" cap="none" strike="noStrike">
                <a:solidFill>
                  <a:srgbClr val="888888"/>
                </a:solidFill>
                <a:latin typeface="Calibri"/>
                <a:ea typeface="Calibri"/>
                <a:cs typeface="Calibri"/>
                <a:sym typeface="Calibri"/>
              </a:defRPr>
            </a:lvl3pPr>
            <a:lvl4pPr indent="0" lvl="3" marL="0" marR="0" algn="r">
              <a:spcBef>
                <a:spcPts val="0"/>
              </a:spcBef>
              <a:spcAft>
                <a:spcPts val="0"/>
              </a:spcAft>
              <a:buNone/>
              <a:defRPr b="0" i="0" sz="1200" u="none" cap="none" strike="noStrike">
                <a:solidFill>
                  <a:srgbClr val="888888"/>
                </a:solidFill>
                <a:latin typeface="Calibri"/>
                <a:ea typeface="Calibri"/>
                <a:cs typeface="Calibri"/>
                <a:sym typeface="Calibri"/>
              </a:defRPr>
            </a:lvl4pPr>
            <a:lvl5pPr indent="0" lvl="4" marL="0" marR="0" algn="r">
              <a:spcBef>
                <a:spcPts val="0"/>
              </a:spcBef>
              <a:spcAft>
                <a:spcPts val="0"/>
              </a:spcAft>
              <a:buNone/>
              <a:defRPr b="0" i="0" sz="1200" u="none" cap="none" strike="noStrike">
                <a:solidFill>
                  <a:srgbClr val="888888"/>
                </a:solidFill>
                <a:latin typeface="Calibri"/>
                <a:ea typeface="Calibri"/>
                <a:cs typeface="Calibri"/>
                <a:sym typeface="Calibri"/>
              </a:defRPr>
            </a:lvl5pPr>
            <a:lvl6pPr indent="0" lvl="5" marL="0" marR="0" algn="r">
              <a:spcBef>
                <a:spcPts val="0"/>
              </a:spcBef>
              <a:spcAft>
                <a:spcPts val="0"/>
              </a:spcAft>
              <a:buNone/>
              <a:defRPr b="0" i="0" sz="1200" u="none" cap="none" strike="noStrike">
                <a:solidFill>
                  <a:srgbClr val="888888"/>
                </a:solidFill>
                <a:latin typeface="Calibri"/>
                <a:ea typeface="Calibri"/>
                <a:cs typeface="Calibri"/>
                <a:sym typeface="Calibri"/>
              </a:defRPr>
            </a:lvl6pPr>
            <a:lvl7pPr indent="0" lvl="6" marL="0" marR="0" algn="r">
              <a:spcBef>
                <a:spcPts val="0"/>
              </a:spcBef>
              <a:spcAft>
                <a:spcPts val="0"/>
              </a:spcAft>
              <a:buNone/>
              <a:defRPr b="0" i="0" sz="1200" u="none" cap="none" strike="noStrike">
                <a:solidFill>
                  <a:srgbClr val="888888"/>
                </a:solidFill>
                <a:latin typeface="Calibri"/>
                <a:ea typeface="Calibri"/>
                <a:cs typeface="Calibri"/>
                <a:sym typeface="Calibri"/>
              </a:defRPr>
            </a:lvl7pPr>
            <a:lvl8pPr indent="0" lvl="7" marL="0" marR="0" algn="r">
              <a:spcBef>
                <a:spcPts val="0"/>
              </a:spcBef>
              <a:spcAft>
                <a:spcPts val="0"/>
              </a:spcAft>
              <a:buNone/>
              <a:defRPr b="0" i="0" sz="1200" u="none" cap="none" strike="noStrike">
                <a:solidFill>
                  <a:srgbClr val="888888"/>
                </a:solidFill>
                <a:latin typeface="Calibri"/>
                <a:ea typeface="Calibri"/>
                <a:cs typeface="Calibri"/>
                <a:sym typeface="Calibri"/>
              </a:defRPr>
            </a:lvl8pPr>
            <a:lvl9pPr indent="0" lvl="8" marL="0" marR="0" algn="r">
              <a:spcBef>
                <a:spcPts val="0"/>
              </a:spcBef>
              <a:spcAft>
                <a:spcPts val="0"/>
              </a:spcAft>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900113"/>
            <a:ext cx="8229600" cy="1068387"/>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1pPr>
            <a:lvl2pPr lvl="1"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2pPr>
            <a:lvl3pPr lvl="2"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3pPr>
            <a:lvl4pPr lvl="3"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4pPr>
            <a:lvl5pPr lvl="4"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5pPr>
            <a:lvl6pPr lvl="5"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6pPr>
            <a:lvl7pPr lvl="6"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7pPr>
            <a:lvl8pPr lvl="7"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8pPr>
            <a:lvl9pPr lvl="8" marR="0" rtl="0" algn="ctr">
              <a:spcBef>
                <a:spcPts val="0"/>
              </a:spcBef>
              <a:spcAft>
                <a:spcPts val="0"/>
              </a:spcAft>
              <a:buSzPts val="1400"/>
              <a:buNone/>
              <a:defRPr b="1" i="0" sz="3200" u="none" cap="none" strike="noStrike">
                <a:solidFill>
                  <a:schemeClr val="dk1"/>
                </a:solidFill>
                <a:latin typeface="Arial"/>
                <a:ea typeface="Arial"/>
                <a:cs typeface="Arial"/>
                <a:sym typeface="Arial"/>
              </a:defRPr>
            </a:lvl9pPr>
          </a:lstStyle>
          <a:p/>
        </p:txBody>
      </p:sp>
      <p:sp>
        <p:nvSpPr>
          <p:cNvPr id="11" name="Google Shape;11;p1"/>
          <p:cNvSpPr txBox="1"/>
          <p:nvPr>
            <p:ph idx="1" type="body"/>
          </p:nvPr>
        </p:nvSpPr>
        <p:spPr>
          <a:xfrm>
            <a:off x="457200" y="3022600"/>
            <a:ext cx="8229600" cy="3103563"/>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17500" lvl="3" marL="1828800" marR="0" rtl="0" algn="l">
              <a:spcBef>
                <a:spcPts val="28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292100" lvl="4" marL="2286000" marR="0" rtl="0" algn="l">
              <a:spcBef>
                <a:spcPts val="200"/>
              </a:spcBef>
              <a:spcAft>
                <a:spcPts val="0"/>
              </a:spcAft>
              <a:buClr>
                <a:schemeClr val="dk1"/>
              </a:buClr>
              <a:buSzPts val="1000"/>
              <a:buFont typeface="Arial"/>
              <a:buChar char="»"/>
              <a:defRPr b="0" i="0" sz="1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88888"/>
                </a:solidFill>
                <a:latin typeface="Calibri"/>
                <a:ea typeface="Calibri"/>
                <a:cs typeface="Calibri"/>
                <a:sym typeface="Calibri"/>
              </a:defRPr>
            </a:lvl1pPr>
            <a:lvl2pPr indent="0" lvl="1" marL="0" marR="0" rtl="0" algn="r">
              <a:spcBef>
                <a:spcPts val="0"/>
              </a:spcBef>
              <a:spcAft>
                <a:spcPts val="0"/>
              </a:spcAft>
              <a:buNone/>
              <a:defRPr b="0" i="0" sz="1200" u="none" cap="none" strike="noStrike">
                <a:solidFill>
                  <a:srgbClr val="888888"/>
                </a:solidFill>
                <a:latin typeface="Calibri"/>
                <a:ea typeface="Calibri"/>
                <a:cs typeface="Calibri"/>
                <a:sym typeface="Calibri"/>
              </a:defRPr>
            </a:lvl2pPr>
            <a:lvl3pPr indent="0" lvl="2" marL="0" marR="0" rtl="0" algn="r">
              <a:spcBef>
                <a:spcPts val="0"/>
              </a:spcBef>
              <a:spcAft>
                <a:spcPts val="0"/>
              </a:spcAft>
              <a:buNone/>
              <a:defRPr b="0" i="0" sz="1200" u="none" cap="none" strike="noStrike">
                <a:solidFill>
                  <a:srgbClr val="888888"/>
                </a:solidFill>
                <a:latin typeface="Calibri"/>
                <a:ea typeface="Calibri"/>
                <a:cs typeface="Calibri"/>
                <a:sym typeface="Calibri"/>
              </a:defRPr>
            </a:lvl3pPr>
            <a:lvl4pPr indent="0" lvl="3" marL="0" marR="0" rtl="0" algn="r">
              <a:spcBef>
                <a:spcPts val="0"/>
              </a:spcBef>
              <a:spcAft>
                <a:spcPts val="0"/>
              </a:spcAft>
              <a:buNone/>
              <a:defRPr b="0" i="0" sz="1200" u="none" cap="none" strike="noStrike">
                <a:solidFill>
                  <a:srgbClr val="888888"/>
                </a:solidFill>
                <a:latin typeface="Calibri"/>
                <a:ea typeface="Calibri"/>
                <a:cs typeface="Calibri"/>
                <a:sym typeface="Calibri"/>
              </a:defRPr>
            </a:lvl4pPr>
            <a:lvl5pPr indent="0" lvl="4" marL="0" marR="0" rtl="0" algn="r">
              <a:spcBef>
                <a:spcPts val="0"/>
              </a:spcBef>
              <a:spcAft>
                <a:spcPts val="0"/>
              </a:spcAft>
              <a:buNone/>
              <a:defRPr b="0" i="0" sz="1200" u="none" cap="none" strike="noStrike">
                <a:solidFill>
                  <a:srgbClr val="888888"/>
                </a:solidFill>
                <a:latin typeface="Calibri"/>
                <a:ea typeface="Calibri"/>
                <a:cs typeface="Calibri"/>
                <a:sym typeface="Calibri"/>
              </a:defRPr>
            </a:lvl5pPr>
            <a:lvl6pPr indent="0" lvl="5" marL="0" marR="0" rtl="0" algn="r">
              <a:spcBef>
                <a:spcPts val="0"/>
              </a:spcBef>
              <a:spcAft>
                <a:spcPts val="0"/>
              </a:spcAft>
              <a:buNone/>
              <a:defRPr b="0" i="0" sz="1200" u="none" cap="none" strike="noStrike">
                <a:solidFill>
                  <a:srgbClr val="888888"/>
                </a:solidFill>
                <a:latin typeface="Calibri"/>
                <a:ea typeface="Calibri"/>
                <a:cs typeface="Calibri"/>
                <a:sym typeface="Calibri"/>
              </a:defRPr>
            </a:lvl6pPr>
            <a:lvl7pPr indent="0" lvl="6" marL="0" marR="0" rtl="0" algn="r">
              <a:spcBef>
                <a:spcPts val="0"/>
              </a:spcBef>
              <a:spcAft>
                <a:spcPts val="0"/>
              </a:spcAft>
              <a:buNone/>
              <a:defRPr b="0" i="0" sz="1200" u="none" cap="none" strike="noStrike">
                <a:solidFill>
                  <a:srgbClr val="888888"/>
                </a:solidFill>
                <a:latin typeface="Calibri"/>
                <a:ea typeface="Calibri"/>
                <a:cs typeface="Calibri"/>
                <a:sym typeface="Calibri"/>
              </a:defRPr>
            </a:lvl7pPr>
            <a:lvl8pPr indent="0" lvl="7" marL="0" marR="0" rtl="0" algn="r">
              <a:spcBef>
                <a:spcPts val="0"/>
              </a:spcBef>
              <a:spcAft>
                <a:spcPts val="0"/>
              </a:spcAft>
              <a:buNone/>
              <a:defRPr b="0" i="0" sz="1200" u="none" cap="none" strike="noStrike">
                <a:solidFill>
                  <a:srgbClr val="888888"/>
                </a:solidFill>
                <a:latin typeface="Calibri"/>
                <a:ea typeface="Calibri"/>
                <a:cs typeface="Calibri"/>
                <a:sym typeface="Calibri"/>
              </a:defRPr>
            </a:lvl8pPr>
            <a:lvl9pPr indent="0" lvl="8" marL="0" marR="0" rtl="0" algn="r">
              <a:spcBef>
                <a:spcPts val="0"/>
              </a:spcBef>
              <a:spcAft>
                <a:spcPts val="0"/>
              </a:spcAft>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descr="CALSpowerpoint-Header.eps" id="15" name="Google Shape;15;p1"/>
          <p:cNvPicPr preferRelativeResize="0"/>
          <p:nvPr/>
        </p:nvPicPr>
        <p:blipFill rotWithShape="1">
          <a:blip r:embed="rId1">
            <a:alphaModFix/>
          </a:blip>
          <a:srcRect b="0" l="0" r="0" t="0"/>
          <a:stretch/>
        </p:blipFill>
        <p:spPr>
          <a:xfrm>
            <a:off x="0" y="-12700"/>
            <a:ext cx="9162288" cy="47018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7" name="Shape 87"/>
        <p:cNvGrpSpPr/>
        <p:nvPr/>
      </p:nvGrpSpPr>
      <p:grpSpPr>
        <a:xfrm>
          <a:off x="0" y="0"/>
          <a:ext cx="0" cy="0"/>
          <a:chOff x="0" y="0"/>
          <a:chExt cx="0" cy="0"/>
        </a:xfrm>
      </p:grpSpPr>
      <p:sp>
        <p:nvSpPr>
          <p:cNvPr id="88" name="Google Shape;88;p13"/>
          <p:cNvSpPr txBox="1"/>
          <p:nvPr>
            <p:ph type="title"/>
          </p:nvPr>
        </p:nvSpPr>
        <p:spPr>
          <a:xfrm>
            <a:off x="628650" y="365127"/>
            <a:ext cx="7886700" cy="1325700"/>
          </a:xfrm>
          <a:prstGeom prst="rect">
            <a:avLst/>
          </a:prstGeom>
          <a:noFill/>
          <a:ln>
            <a:noFill/>
          </a:ln>
        </p:spPr>
        <p:txBody>
          <a:bodyPr anchorCtr="0" anchor="ctr" bIns="45700" lIns="91425" spcFirstLastPara="1" rIns="91425" wrap="square" tIns="45700">
            <a:normAutofit/>
          </a:bodyPr>
          <a:lstStyle>
            <a:lvl1pPr lvl="0" marR="0" algn="l">
              <a:lnSpc>
                <a:spcPct val="90000"/>
              </a:lnSpc>
              <a:spcBef>
                <a:spcPts val="0"/>
              </a:spcBef>
              <a:spcAft>
                <a:spcPts val="0"/>
              </a:spcAft>
              <a:buClr>
                <a:schemeClr val="dk1"/>
              </a:buClr>
              <a:buSzPts val="4400"/>
              <a:buFont typeface="Play"/>
              <a:buNone/>
              <a:defRPr b="0" i="0" sz="4400" u="none" cap="none" strike="noStrike">
                <a:solidFill>
                  <a:schemeClr val="dk1"/>
                </a:solidFill>
                <a:latin typeface="Play"/>
                <a:ea typeface="Play"/>
                <a:cs typeface="Play"/>
                <a:sym typeface="Play"/>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9" name="Google Shape;89;p13"/>
          <p:cNvSpPr txBox="1"/>
          <p:nvPr>
            <p:ph idx="1" type="body"/>
          </p:nvPr>
        </p:nvSpPr>
        <p:spPr>
          <a:xfrm>
            <a:off x="628650" y="1825625"/>
            <a:ext cx="7886700" cy="4351200"/>
          </a:xfrm>
          <a:prstGeom prst="rect">
            <a:avLst/>
          </a:prstGeom>
          <a:noFill/>
          <a:ln>
            <a:noFill/>
          </a:ln>
        </p:spPr>
        <p:txBody>
          <a:bodyPr anchorCtr="0" anchor="t" bIns="45700" lIns="91425" spcFirstLastPara="1" rIns="91425" wrap="square" tIns="45700">
            <a:normAutofit/>
          </a:bodyPr>
          <a:lstStyle>
            <a:lvl1pPr indent="-406400" lvl="0" marL="457200" marR="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90" name="Google Shape;90;p13"/>
          <p:cNvSpPr txBox="1"/>
          <p:nvPr>
            <p:ph idx="10" type="dt"/>
          </p:nvPr>
        </p:nvSpPr>
        <p:spPr>
          <a:xfrm>
            <a:off x="628650" y="6356352"/>
            <a:ext cx="2057400" cy="365100"/>
          </a:xfrm>
          <a:prstGeom prst="rect">
            <a:avLst/>
          </a:prstGeom>
          <a:noFill/>
          <a:ln>
            <a:noFill/>
          </a:ln>
        </p:spPr>
        <p:txBody>
          <a:bodyPr anchorCtr="0" anchor="ctr" bIns="45700" lIns="91425" spcFirstLastPara="1" rIns="91425" wrap="square" tIns="45700">
            <a:noAutofit/>
          </a:bodyPr>
          <a:lstStyle>
            <a:lvl1pPr lvl="0" marR="0" algn="l">
              <a:lnSpc>
                <a:spcPct val="100000"/>
              </a:lnSpc>
              <a:spcBef>
                <a:spcPts val="0"/>
              </a:spcBef>
              <a:spcAft>
                <a:spcPts val="0"/>
              </a:spcAft>
              <a:buClr>
                <a:srgbClr val="000000"/>
              </a:buClr>
              <a:buSzPts val="1400"/>
              <a:buFont typeface="Arial"/>
              <a:buNone/>
              <a:defRPr b="0" i="0" sz="1200" u="none" cap="none" strike="noStrike">
                <a:solidFill>
                  <a:srgbClr val="757575"/>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91" name="Google Shape;91;p13"/>
          <p:cNvSpPr txBox="1"/>
          <p:nvPr>
            <p:ph idx="11" type="ftr"/>
          </p:nvPr>
        </p:nvSpPr>
        <p:spPr>
          <a:xfrm>
            <a:off x="3028950" y="6356352"/>
            <a:ext cx="3086100" cy="365100"/>
          </a:xfrm>
          <a:prstGeom prst="rect">
            <a:avLst/>
          </a:prstGeom>
          <a:noFill/>
          <a:ln>
            <a:noFill/>
          </a:ln>
        </p:spPr>
        <p:txBody>
          <a:bodyPr anchorCtr="0" anchor="ctr" bIns="45700" lIns="91425" spcFirstLastPara="1" rIns="91425" wrap="square" tIns="45700">
            <a:noAutofit/>
          </a:bodyPr>
          <a:lstStyle>
            <a:lvl1pPr lvl="0" marR="0" algn="ctr">
              <a:lnSpc>
                <a:spcPct val="100000"/>
              </a:lnSpc>
              <a:spcBef>
                <a:spcPts val="0"/>
              </a:spcBef>
              <a:spcAft>
                <a:spcPts val="0"/>
              </a:spcAft>
              <a:buClr>
                <a:srgbClr val="000000"/>
              </a:buClr>
              <a:buSzPts val="1400"/>
              <a:buFont typeface="Arial"/>
              <a:buNone/>
              <a:defRPr b="0" i="0" sz="1200" u="none" cap="none" strike="noStrike">
                <a:solidFill>
                  <a:srgbClr val="757575"/>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92" name="Google Shape;92;p13"/>
          <p:cNvSpPr txBox="1"/>
          <p:nvPr>
            <p:ph idx="12" type="sldNum"/>
          </p:nvPr>
        </p:nvSpPr>
        <p:spPr>
          <a:xfrm>
            <a:off x="6457950" y="6356352"/>
            <a:ext cx="20574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png"/><Relationship Id="rId4" Type="http://schemas.openxmlformats.org/officeDocument/2006/relationships/image" Target="../media/image1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11.png"/><Relationship Id="rId4" Type="http://schemas.openxmlformats.org/officeDocument/2006/relationships/image" Target="../media/image24.png"/><Relationship Id="rId5" Type="http://schemas.openxmlformats.org/officeDocument/2006/relationships/image" Target="../media/image2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hyperlink" Target="https://starw1.ncuc.gov/NCUC/ViewFile.aspx?Id=cfc6d586-12e4-447f-a552-757d6e73c30e" TargetMode="External"/><Relationship Id="rId4" Type="http://schemas.openxmlformats.org/officeDocument/2006/relationships/image" Target="../media/image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hyperlink" Target="https://www.ncleg.gov/BillLookUp/2025/H729"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hyperlink" Target="https://starw1.ncuc.gov/NCUC/ViewFile.aspx?Id=cfc6d586-12e4-447f-a552-757d6e73c30e" TargetMode="External"/><Relationship Id="rId4" Type="http://schemas.openxmlformats.org/officeDocument/2006/relationships/image" Target="../media/image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hyperlink" Target="https://nccleantech.ncsu.edu/wp-content/uploads/2025/06/Community-Member-Survey-June-2025.pdf" TargetMode="Externa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hyperlink" Target="https://nccleantech.ncsu.edu/wp-content/uploads/2025/06/Community-Member-Survey-June-2025.pdf" TargetMode="Externa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hyperlink" Target="https://nccleantech.ncsu.edu/wp-content/uploads/2025/06/Community-Member-Survey-June-2025.pdf" TargetMode="Externa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farmlaw.ces.ncsu.edu/" TargetMode="External"/><Relationship Id="rId4" Type="http://schemas.openxmlformats.org/officeDocument/2006/relationships/image" Target="../media/image31.png"/><Relationship Id="rId9" Type="http://schemas.openxmlformats.org/officeDocument/2006/relationships/image" Target="../media/image28.png"/><Relationship Id="rId5" Type="http://schemas.openxmlformats.org/officeDocument/2006/relationships/image" Target="../media/image30.png"/><Relationship Id="rId6" Type="http://schemas.openxmlformats.org/officeDocument/2006/relationships/image" Target="../media/image25.png"/><Relationship Id="rId7" Type="http://schemas.openxmlformats.org/officeDocument/2006/relationships/image" Target="../media/image7.jpg"/><Relationship Id="rId8" Type="http://schemas.openxmlformats.org/officeDocument/2006/relationships/image" Target="../media/image3.png"/></Relationships>
</file>

<file path=ppt/slides/_rels/slide20.xml.rels><?xml version="1.0" encoding="UTF-8" standalone="yes"?><Relationships xmlns="http://schemas.openxmlformats.org/package/2006/relationships"><Relationship Id="rId11" Type="http://schemas.openxmlformats.org/officeDocument/2006/relationships/hyperlink" Target="https://www.lsu.edu/ces/publications/2024/solar_energy_and_housing_prices_lit_review_aug_30_2024.pdf" TargetMode="External"/><Relationship Id="rId10" Type="http://schemas.openxmlformats.org/officeDocument/2006/relationships/hyperlink" Target="https://www.sciencedirect.com/journal/energy-policy/vol/175/suppl/C" TargetMode="External"/><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hyperlink" Target="https://docs.google.com/document/d/13BjGsUj5mroBeyzo56vXirPCNVtvgZTvpfY0Lc38fkA/edit?usp=sharing" TargetMode="External"/><Relationship Id="rId4" Type="http://schemas.openxmlformats.org/officeDocument/2006/relationships/hyperlink" Target="https://www.thedailyscoop.com/news/retail-industry/solars-impact-rural-property-values" TargetMode="External"/><Relationship Id="rId9" Type="http://schemas.openxmlformats.org/officeDocument/2006/relationships/hyperlink" Target="https://www.sciencedirect.com/journal/energy-policy" TargetMode="External"/><Relationship Id="rId5" Type="http://schemas.openxmlformats.org/officeDocument/2006/relationships/hyperlink" Target="https://www.sciencedirect.com/science/article/pii/S2772940024000249#:~:text=Using%20the%20difference%2Din%2Ddifferences,by%20roughly%200.5%E2%80%932.0%20%25." TargetMode="External"/><Relationship Id="rId6" Type="http://schemas.openxmlformats.org/officeDocument/2006/relationships/hyperlink" Target="https://www.sciencedirect.com/journal/solar-compass" TargetMode="External"/><Relationship Id="rId7" Type="http://schemas.openxmlformats.org/officeDocument/2006/relationships/hyperlink" Target="https://www.sciencedirect.com/journal/solar-compass/vol/12/suppl/C" TargetMode="External"/><Relationship Id="rId8" Type="http://schemas.openxmlformats.org/officeDocument/2006/relationships/hyperlink" Target="https://www.sciencedirect.com/science/article/pii/S0301421523000101?via%3Dihub"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hyperlink" Target="https://www.ncleg.gov/Sessions/2023/Bills/Senate/PDF/S382v4.pdf" TargetMode="Externa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hyperlink" Target="https://www.ncleg.gov/Sessions/2025/Bills/House/PDF/H126v4.pdf"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hyperlink" Target="https://www.ncleg.gov/EnactedLegislation/Statutes/PDF/ByArticle/Chapter_106/Article_61.pdf" TargetMode="External"/><Relationship Id="rId4" Type="http://schemas.openxmlformats.org/officeDocument/2006/relationships/hyperlink" Target="https://farmlaw.ces.ncsu.edu/land-use-and-zoning/voluntary-agricultural-districts-the-conservation-agreement-requirement/"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hyperlink" Target="https://www.ncleg.gov/Sessions/2023/Bills/Senate/PDF/S582v8.pdf"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 Id="rId3" Type="http://schemas.openxmlformats.org/officeDocument/2006/relationships/hyperlink" Target="https://www.ncleg.gov/Sessions/2023/Bills/Senate/PDF/S355v5.pdf"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hyperlink" Target="mailto:rabrana2@ncsu.edu" TargetMode="External"/><Relationship Id="rId4" Type="http://schemas.openxmlformats.org/officeDocument/2006/relationships/image" Target="../media/image17.png"/><Relationship Id="rId5" Type="http://schemas.openxmlformats.org/officeDocument/2006/relationships/image" Target="../media/image13.png"/><Relationship Id="rId6" Type="http://schemas.openxmlformats.org/officeDocument/2006/relationships/image" Target="../media/image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2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29.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31.png"/><Relationship Id="rId4" Type="http://schemas.openxmlformats.org/officeDocument/2006/relationships/image" Target="../media/image5.png"/><Relationship Id="rId5"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5"/>
          <p:cNvSpPr txBox="1"/>
          <p:nvPr>
            <p:ph type="ctrTitle"/>
          </p:nvPr>
        </p:nvSpPr>
        <p:spPr>
          <a:xfrm>
            <a:off x="0" y="320175"/>
            <a:ext cx="9054300" cy="1949100"/>
          </a:xfrm>
          <a:prstGeom prst="rect">
            <a:avLst/>
          </a:prstGeom>
          <a:noFill/>
          <a:ln>
            <a:noFill/>
          </a:ln>
        </p:spPr>
        <p:txBody>
          <a:bodyPr anchorCtr="0" anchor="ctr" bIns="45700" lIns="91425" spcFirstLastPara="1" rIns="91425" wrap="square" tIns="45700">
            <a:normAutofit/>
          </a:bodyPr>
          <a:lstStyle/>
          <a:p>
            <a:pPr indent="0" lvl="0" marL="0" rtl="0" algn="r">
              <a:spcBef>
                <a:spcPts val="0"/>
              </a:spcBef>
              <a:spcAft>
                <a:spcPts val="0"/>
              </a:spcAft>
              <a:buNone/>
            </a:pPr>
            <a:r>
              <a:rPr i="1" lang="en-US" sz="2300">
                <a:latin typeface="Times New Roman"/>
                <a:ea typeface="Times New Roman"/>
                <a:cs typeface="Times New Roman"/>
                <a:sym typeface="Times New Roman"/>
              </a:rPr>
              <a:t>Farm Law and Tax for Operators and Landowners</a:t>
            </a:r>
            <a:endParaRPr i="1" sz="2300">
              <a:latin typeface="Times New Roman"/>
              <a:ea typeface="Times New Roman"/>
              <a:cs typeface="Times New Roman"/>
              <a:sym typeface="Times New Roman"/>
            </a:endParaRPr>
          </a:p>
          <a:p>
            <a:pPr indent="0" lvl="0" marL="0" rtl="0" algn="r">
              <a:spcBef>
                <a:spcPts val="0"/>
              </a:spcBef>
              <a:spcAft>
                <a:spcPts val="0"/>
              </a:spcAft>
              <a:buNone/>
            </a:pPr>
            <a:r>
              <a:rPr lang="en-US" sz="3700">
                <a:latin typeface="Times New Roman"/>
                <a:ea typeface="Times New Roman"/>
                <a:cs typeface="Times New Roman"/>
                <a:sym typeface="Times New Roman"/>
              </a:rPr>
              <a:t>2025 Land Use Law Update</a:t>
            </a:r>
            <a:endParaRPr sz="3700" strike="sngStrike">
              <a:latin typeface="Times New Roman"/>
              <a:ea typeface="Times New Roman"/>
              <a:cs typeface="Times New Roman"/>
              <a:sym typeface="Times New Roman"/>
            </a:endParaRPr>
          </a:p>
        </p:txBody>
      </p:sp>
      <p:sp>
        <p:nvSpPr>
          <p:cNvPr id="167" name="Google Shape;167;p25"/>
          <p:cNvSpPr txBox="1"/>
          <p:nvPr>
            <p:ph idx="1" type="subTitle"/>
          </p:nvPr>
        </p:nvSpPr>
        <p:spPr>
          <a:xfrm>
            <a:off x="2484300" y="2066825"/>
            <a:ext cx="6443100" cy="2439300"/>
          </a:xfrm>
          <a:prstGeom prst="rect">
            <a:avLst/>
          </a:prstGeom>
          <a:noFill/>
          <a:ln>
            <a:noFill/>
          </a:ln>
        </p:spPr>
        <p:txBody>
          <a:bodyPr anchorCtr="0" anchor="t" bIns="45700" lIns="91425" spcFirstLastPara="1" rIns="91425" wrap="square" tIns="45700">
            <a:normAutofit/>
          </a:bodyPr>
          <a:lstStyle/>
          <a:p>
            <a:pPr indent="0" lvl="0" marL="0" rtl="0" algn="r">
              <a:spcBef>
                <a:spcPts val="0"/>
              </a:spcBef>
              <a:spcAft>
                <a:spcPts val="0"/>
              </a:spcAft>
              <a:buClr>
                <a:srgbClr val="888888"/>
              </a:buClr>
              <a:buSzPts val="2200"/>
              <a:buFont typeface="Arial"/>
              <a:buNone/>
            </a:pPr>
            <a:r>
              <a:rPr lang="en-US" sz="2200">
                <a:latin typeface="Times New Roman"/>
                <a:ea typeface="Times New Roman"/>
                <a:cs typeface="Times New Roman"/>
                <a:sym typeface="Times New Roman"/>
              </a:rPr>
              <a:t>Robert </a:t>
            </a:r>
            <a:r>
              <a:rPr lang="en-US" sz="2200">
                <a:latin typeface="Times New Roman"/>
                <a:ea typeface="Times New Roman"/>
                <a:cs typeface="Times New Roman"/>
                <a:sym typeface="Times New Roman"/>
              </a:rPr>
              <a:t>Andrew Branan, JD</a:t>
            </a:r>
            <a:endParaRPr/>
          </a:p>
          <a:p>
            <a:pPr indent="0" lvl="0" marL="0" rtl="0" algn="r">
              <a:spcBef>
                <a:spcPts val="440"/>
              </a:spcBef>
              <a:spcAft>
                <a:spcPts val="0"/>
              </a:spcAft>
              <a:buClr>
                <a:srgbClr val="888888"/>
              </a:buClr>
              <a:buSzPts val="2200"/>
              <a:buFont typeface="Arial"/>
              <a:buNone/>
            </a:pPr>
            <a:r>
              <a:rPr lang="en-US" sz="2200">
                <a:latin typeface="Times New Roman"/>
                <a:ea typeface="Times New Roman"/>
                <a:cs typeface="Times New Roman"/>
                <a:sym typeface="Times New Roman"/>
              </a:rPr>
              <a:t>Associate</a:t>
            </a:r>
            <a:r>
              <a:rPr lang="en-US" sz="2200">
                <a:latin typeface="Times New Roman"/>
                <a:ea typeface="Times New Roman"/>
                <a:cs typeface="Times New Roman"/>
                <a:sym typeface="Times New Roman"/>
              </a:rPr>
              <a:t> Extension Professor</a:t>
            </a:r>
            <a:endParaRPr/>
          </a:p>
          <a:p>
            <a:pPr indent="0" lvl="0" marL="0" rtl="0" algn="r">
              <a:spcBef>
                <a:spcPts val="440"/>
              </a:spcBef>
              <a:spcAft>
                <a:spcPts val="0"/>
              </a:spcAft>
              <a:buClr>
                <a:srgbClr val="888888"/>
              </a:buClr>
              <a:buSzPts val="2200"/>
              <a:buFont typeface="Arial"/>
              <a:buNone/>
            </a:pPr>
            <a:r>
              <a:rPr lang="en-US" sz="2200">
                <a:latin typeface="Times New Roman"/>
                <a:ea typeface="Times New Roman"/>
                <a:cs typeface="Times New Roman"/>
                <a:sym typeface="Times New Roman"/>
              </a:rPr>
              <a:t>Department of Agriculture and Resource Economics</a:t>
            </a:r>
            <a:endParaRPr/>
          </a:p>
          <a:p>
            <a:pPr indent="0" lvl="0" marL="0" rtl="0" algn="r">
              <a:spcBef>
                <a:spcPts val="440"/>
              </a:spcBef>
              <a:spcAft>
                <a:spcPts val="0"/>
              </a:spcAft>
              <a:buClr>
                <a:srgbClr val="888888"/>
              </a:buClr>
              <a:buSzPts val="2200"/>
              <a:buFont typeface="Arial"/>
              <a:buNone/>
            </a:pPr>
            <a:r>
              <a:rPr lang="en-US" sz="2200">
                <a:latin typeface="Times New Roman"/>
                <a:ea typeface="Times New Roman"/>
                <a:cs typeface="Times New Roman"/>
                <a:sym typeface="Times New Roman"/>
              </a:rPr>
              <a:t>North Carolina State University</a:t>
            </a:r>
            <a:endParaRPr/>
          </a:p>
          <a:p>
            <a:pPr indent="0" lvl="0" marL="0" rtl="0" algn="r">
              <a:spcBef>
                <a:spcPts val="440"/>
              </a:spcBef>
              <a:spcAft>
                <a:spcPts val="0"/>
              </a:spcAft>
              <a:buClr>
                <a:srgbClr val="888888"/>
              </a:buClr>
              <a:buSzPts val="2200"/>
              <a:buFont typeface="Arial"/>
              <a:buNone/>
            </a:pPr>
            <a:r>
              <a:rPr lang="en-US" sz="2200">
                <a:latin typeface="Times New Roman"/>
                <a:ea typeface="Times New Roman"/>
                <a:cs typeface="Times New Roman"/>
                <a:sym typeface="Times New Roman"/>
              </a:rPr>
              <a:t>rabrana2@ncsu.edu</a:t>
            </a:r>
            <a:endParaRPr/>
          </a:p>
        </p:txBody>
      </p:sp>
      <p:pic>
        <p:nvPicPr>
          <p:cNvPr id="168" name="Google Shape;168;p25"/>
          <p:cNvPicPr preferRelativeResize="0"/>
          <p:nvPr/>
        </p:nvPicPr>
        <p:blipFill rotWithShape="1">
          <a:blip r:embed="rId3">
            <a:alphaModFix/>
          </a:blip>
          <a:srcRect b="0" l="0" r="0" t="-6293"/>
          <a:stretch/>
        </p:blipFill>
        <p:spPr>
          <a:xfrm>
            <a:off x="314912" y="3979275"/>
            <a:ext cx="8514175" cy="2698775"/>
          </a:xfrm>
          <a:prstGeom prst="rect">
            <a:avLst/>
          </a:prstGeom>
          <a:noFill/>
          <a:ln>
            <a:noFill/>
          </a:ln>
        </p:spPr>
      </p:pic>
      <p:pic>
        <p:nvPicPr>
          <p:cNvPr id="169" name="Google Shape;169;p25" title="LOGO.NCSU Farm Law with funder logos 2025.jpg"/>
          <p:cNvPicPr preferRelativeResize="0"/>
          <p:nvPr/>
        </p:nvPicPr>
        <p:blipFill>
          <a:blip r:embed="rId4">
            <a:alphaModFix/>
          </a:blip>
          <a:stretch>
            <a:fillRect/>
          </a:stretch>
        </p:blipFill>
        <p:spPr>
          <a:xfrm>
            <a:off x="314900" y="1325076"/>
            <a:ext cx="2823776" cy="14899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34"/>
          <p:cNvSpPr txBox="1"/>
          <p:nvPr/>
        </p:nvSpPr>
        <p:spPr>
          <a:xfrm>
            <a:off x="887950" y="938325"/>
            <a:ext cx="7317600" cy="525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solidFill>
                  <a:schemeClr val="dk1"/>
                </a:solidFill>
              </a:rPr>
              <a:t>Farm Succession Work continues…</a:t>
            </a:r>
            <a:endParaRPr sz="2400">
              <a:solidFill>
                <a:schemeClr val="dk1"/>
              </a:solidFill>
            </a:endParaRPr>
          </a:p>
          <a:p>
            <a:pPr indent="0" lvl="0" marL="0" rtl="0" algn="l">
              <a:spcBef>
                <a:spcPts val="0"/>
              </a:spcBef>
              <a:spcAft>
                <a:spcPts val="0"/>
              </a:spcAft>
              <a:buNone/>
            </a:pPr>
            <a:r>
              <a:t/>
            </a:r>
            <a:endParaRPr sz="2400">
              <a:solidFill>
                <a:schemeClr val="dk1"/>
              </a:solidFill>
            </a:endParaRPr>
          </a:p>
          <a:p>
            <a:pPr indent="0" lvl="0" marL="0" rtl="0" algn="l">
              <a:spcBef>
                <a:spcPts val="0"/>
              </a:spcBef>
              <a:spcAft>
                <a:spcPts val="0"/>
              </a:spcAft>
              <a:buNone/>
            </a:pPr>
            <a:r>
              <a:rPr lang="en-US" sz="2400">
                <a:solidFill>
                  <a:schemeClr val="dk1"/>
                </a:solidFill>
              </a:rPr>
              <a:t>Increasing focus on </a:t>
            </a:r>
            <a:r>
              <a:rPr b="1" lang="en-US" sz="2400">
                <a:solidFill>
                  <a:schemeClr val="dk1"/>
                </a:solidFill>
              </a:rPr>
              <a:t>Professional Credit Education</a:t>
            </a:r>
            <a:endParaRPr b="1" sz="2400">
              <a:solidFill>
                <a:schemeClr val="dk1"/>
              </a:solidFill>
            </a:endParaRPr>
          </a:p>
          <a:p>
            <a:pPr indent="-381000" lvl="0" marL="457200" rtl="0" algn="l">
              <a:spcBef>
                <a:spcPts val="0"/>
              </a:spcBef>
              <a:spcAft>
                <a:spcPts val="0"/>
              </a:spcAft>
              <a:buClr>
                <a:schemeClr val="dk1"/>
              </a:buClr>
              <a:buSzPts val="2400"/>
              <a:buChar char="-"/>
            </a:pPr>
            <a:r>
              <a:rPr lang="en-US" sz="2400">
                <a:solidFill>
                  <a:schemeClr val="dk1"/>
                </a:solidFill>
              </a:rPr>
              <a:t>Landscaper licensing</a:t>
            </a:r>
            <a:endParaRPr sz="2400">
              <a:solidFill>
                <a:schemeClr val="dk1"/>
              </a:solidFill>
            </a:endParaRPr>
          </a:p>
          <a:p>
            <a:pPr indent="-381000" lvl="1" marL="914400" rtl="0" algn="l">
              <a:spcBef>
                <a:spcPts val="0"/>
              </a:spcBef>
              <a:spcAft>
                <a:spcPts val="0"/>
              </a:spcAft>
              <a:buClr>
                <a:schemeClr val="dk1"/>
              </a:buClr>
              <a:buSzPts val="2400"/>
              <a:buChar char="-"/>
            </a:pPr>
            <a:r>
              <a:rPr lang="en-US" sz="2400">
                <a:solidFill>
                  <a:schemeClr val="dk1"/>
                </a:solidFill>
              </a:rPr>
              <a:t>western piedmont (January) and mountains (July)</a:t>
            </a:r>
            <a:endParaRPr sz="2400">
              <a:solidFill>
                <a:schemeClr val="dk1"/>
              </a:solidFill>
            </a:endParaRPr>
          </a:p>
          <a:p>
            <a:pPr indent="-381000" lvl="1" marL="571500" rtl="0" algn="l">
              <a:spcBef>
                <a:spcPts val="0"/>
              </a:spcBef>
              <a:spcAft>
                <a:spcPts val="0"/>
              </a:spcAft>
              <a:buClr>
                <a:schemeClr val="dk1"/>
              </a:buClr>
              <a:buSzPts val="2400"/>
              <a:buChar char="-"/>
            </a:pPr>
            <a:r>
              <a:rPr lang="en-US" sz="2400">
                <a:solidFill>
                  <a:schemeClr val="dk1"/>
                </a:solidFill>
              </a:rPr>
              <a:t>Appraisers</a:t>
            </a:r>
            <a:endParaRPr sz="2400">
              <a:solidFill>
                <a:schemeClr val="dk1"/>
              </a:solidFill>
            </a:endParaRPr>
          </a:p>
          <a:p>
            <a:pPr indent="-381000" lvl="2" marL="914400" rtl="0" algn="l">
              <a:spcBef>
                <a:spcPts val="0"/>
              </a:spcBef>
              <a:spcAft>
                <a:spcPts val="0"/>
              </a:spcAft>
              <a:buClr>
                <a:schemeClr val="dk1"/>
              </a:buClr>
              <a:buSzPts val="2400"/>
              <a:buChar char="-"/>
            </a:pPr>
            <a:r>
              <a:rPr lang="en-US" sz="2400">
                <a:solidFill>
                  <a:schemeClr val="dk1"/>
                </a:solidFill>
              </a:rPr>
              <a:t>NC Society Farm Managers and Rural Appraisers</a:t>
            </a:r>
            <a:endParaRPr sz="2400">
              <a:solidFill>
                <a:schemeClr val="dk1"/>
              </a:solidFill>
            </a:endParaRPr>
          </a:p>
          <a:p>
            <a:pPr indent="-381000" lvl="2" marL="914400" rtl="0" algn="l">
              <a:spcBef>
                <a:spcPts val="0"/>
              </a:spcBef>
              <a:spcAft>
                <a:spcPts val="0"/>
              </a:spcAft>
              <a:buClr>
                <a:schemeClr val="dk1"/>
              </a:buClr>
              <a:buSzPts val="2400"/>
              <a:buChar char="-"/>
            </a:pPr>
            <a:r>
              <a:rPr lang="en-US" sz="2400">
                <a:solidFill>
                  <a:schemeClr val="dk1"/>
                </a:solidFill>
              </a:rPr>
              <a:t>American Society of Farm Managers and Rural Appraisers</a:t>
            </a:r>
            <a:endParaRPr sz="2400">
              <a:solidFill>
                <a:schemeClr val="dk1"/>
              </a:solidFill>
            </a:endParaRPr>
          </a:p>
          <a:p>
            <a:pPr indent="-381000" lvl="0" marL="457200" rtl="0" algn="l">
              <a:spcBef>
                <a:spcPts val="0"/>
              </a:spcBef>
              <a:spcAft>
                <a:spcPts val="0"/>
              </a:spcAft>
              <a:buClr>
                <a:schemeClr val="dk1"/>
              </a:buClr>
              <a:buSzPts val="2400"/>
              <a:buChar char="-"/>
            </a:pPr>
            <a:r>
              <a:rPr lang="en-US" sz="2400">
                <a:solidFill>
                  <a:schemeClr val="dk1"/>
                </a:solidFill>
              </a:rPr>
              <a:t>Planners - upcoming on solar and bona fide farm zoning</a:t>
            </a:r>
            <a:endParaRPr sz="2400">
              <a:solidFill>
                <a:schemeClr val="dk1"/>
              </a:solidFill>
            </a:endParaRPr>
          </a:p>
          <a:p>
            <a:pPr indent="-381000" lvl="0" marL="457200" rtl="0" algn="l">
              <a:spcBef>
                <a:spcPts val="0"/>
              </a:spcBef>
              <a:spcAft>
                <a:spcPts val="0"/>
              </a:spcAft>
              <a:buClr>
                <a:schemeClr val="dk1"/>
              </a:buClr>
              <a:buSzPts val="2400"/>
              <a:buChar char="-"/>
            </a:pPr>
            <a:r>
              <a:rPr lang="en-US" sz="2400">
                <a:solidFill>
                  <a:schemeClr val="dk1"/>
                </a:solidFill>
              </a:rPr>
              <a:t>Lawyers - upcoming on solar permitting and conservation easements, etc.</a:t>
            </a:r>
            <a:endParaRPr sz="2400">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pic>
        <p:nvPicPr>
          <p:cNvPr id="260" name="Google Shape;260;p35" title="Screen Shot 2025-09-24 at 5.19.52 PM.png"/>
          <p:cNvPicPr preferRelativeResize="0"/>
          <p:nvPr/>
        </p:nvPicPr>
        <p:blipFill>
          <a:blip r:embed="rId3">
            <a:alphaModFix/>
          </a:blip>
          <a:stretch>
            <a:fillRect/>
          </a:stretch>
        </p:blipFill>
        <p:spPr>
          <a:xfrm>
            <a:off x="3530475" y="1658963"/>
            <a:ext cx="4574424" cy="3074125"/>
          </a:xfrm>
          <a:prstGeom prst="rect">
            <a:avLst/>
          </a:prstGeom>
          <a:noFill/>
          <a:ln>
            <a:noFill/>
          </a:ln>
        </p:spPr>
      </p:pic>
      <p:sp>
        <p:nvSpPr>
          <p:cNvPr id="261" name="Google Shape;261;p35"/>
          <p:cNvSpPr txBox="1"/>
          <p:nvPr/>
        </p:nvSpPr>
        <p:spPr>
          <a:xfrm>
            <a:off x="277100" y="661250"/>
            <a:ext cx="8230800" cy="932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400">
                <a:solidFill>
                  <a:schemeClr val="dk1"/>
                </a:solidFill>
              </a:rPr>
              <a:t>Heirs Property at the Community Level</a:t>
            </a:r>
            <a:endParaRPr sz="3400">
              <a:solidFill>
                <a:schemeClr val="dk1"/>
              </a:solidFill>
            </a:endParaRPr>
          </a:p>
        </p:txBody>
      </p:sp>
      <p:sp>
        <p:nvSpPr>
          <p:cNvPr id="262" name="Google Shape;262;p35"/>
          <p:cNvSpPr txBox="1"/>
          <p:nvPr/>
        </p:nvSpPr>
        <p:spPr>
          <a:xfrm>
            <a:off x="390450" y="2090775"/>
            <a:ext cx="3010200" cy="4213200"/>
          </a:xfrm>
          <a:prstGeom prst="rect">
            <a:avLst/>
          </a:prstGeom>
          <a:noFill/>
          <a:ln>
            <a:noFill/>
          </a:ln>
        </p:spPr>
        <p:txBody>
          <a:bodyPr anchorCtr="0" anchor="t" bIns="91425" lIns="91425" spcFirstLastPara="1" rIns="91425" wrap="square" tIns="91425">
            <a:noAutofit/>
          </a:bodyPr>
          <a:lstStyle/>
          <a:p>
            <a:pPr indent="-381000" lvl="0" marL="457200" rtl="0" algn="l">
              <a:spcBef>
                <a:spcPts val="0"/>
              </a:spcBef>
              <a:spcAft>
                <a:spcPts val="0"/>
              </a:spcAft>
              <a:buClr>
                <a:schemeClr val="dk1"/>
              </a:buClr>
              <a:buSzPts val="2400"/>
              <a:buChar char="●"/>
            </a:pPr>
            <a:r>
              <a:rPr lang="en-US" sz="2400">
                <a:solidFill>
                  <a:schemeClr val="dk1"/>
                </a:solidFill>
              </a:rPr>
              <a:t>Collaboration between A&amp;T and NCSU (CALS and CNR)</a:t>
            </a:r>
            <a:endParaRPr sz="2400">
              <a:solidFill>
                <a:schemeClr val="dk1"/>
              </a:solidFill>
            </a:endParaRPr>
          </a:p>
          <a:p>
            <a:pPr indent="-381000" lvl="0" marL="457200" rtl="0" algn="l">
              <a:spcBef>
                <a:spcPts val="0"/>
              </a:spcBef>
              <a:spcAft>
                <a:spcPts val="0"/>
              </a:spcAft>
              <a:buClr>
                <a:schemeClr val="dk1"/>
              </a:buClr>
              <a:buSzPts val="2400"/>
              <a:buChar char="●"/>
            </a:pPr>
            <a:r>
              <a:rPr lang="en-US" sz="2400">
                <a:solidFill>
                  <a:schemeClr val="dk1"/>
                </a:solidFill>
              </a:rPr>
              <a:t>Ending 9/30</a:t>
            </a:r>
            <a:endParaRPr sz="2400">
              <a:solidFill>
                <a:schemeClr val="dk1"/>
              </a:solidFill>
            </a:endParaRPr>
          </a:p>
          <a:p>
            <a:pPr indent="-381000" lvl="0" marL="457200" rtl="0" algn="l">
              <a:spcBef>
                <a:spcPts val="0"/>
              </a:spcBef>
              <a:spcAft>
                <a:spcPts val="0"/>
              </a:spcAft>
              <a:buClr>
                <a:schemeClr val="dk1"/>
              </a:buClr>
              <a:buSzPts val="2400"/>
              <a:buChar char="●"/>
            </a:pPr>
            <a:r>
              <a:rPr lang="en-US" sz="2400">
                <a:solidFill>
                  <a:schemeClr val="dk1"/>
                </a:solidFill>
              </a:rPr>
              <a:t>Developed nexus with Urban Extension programming </a:t>
            </a:r>
            <a:endParaRPr sz="2400">
              <a:solidFill>
                <a:schemeClr val="dk1"/>
              </a:solidFill>
            </a:endParaRPr>
          </a:p>
          <a:p>
            <a:pPr indent="0" lvl="0" marL="0" rtl="0" algn="l">
              <a:spcBef>
                <a:spcPts val="0"/>
              </a:spcBef>
              <a:spcAft>
                <a:spcPts val="0"/>
              </a:spcAft>
              <a:buNone/>
            </a:pPr>
            <a:r>
              <a:t/>
            </a:r>
            <a:endParaRPr sz="2400">
              <a:solidFill>
                <a:schemeClr val="dk1"/>
              </a:solidFill>
            </a:endParaRPr>
          </a:p>
        </p:txBody>
      </p:sp>
      <p:sp>
        <p:nvSpPr>
          <p:cNvPr id="263" name="Google Shape;263;p35"/>
          <p:cNvSpPr txBox="1"/>
          <p:nvPr/>
        </p:nvSpPr>
        <p:spPr>
          <a:xfrm>
            <a:off x="3564400" y="4798700"/>
            <a:ext cx="5283600" cy="1675200"/>
          </a:xfrm>
          <a:prstGeom prst="rect">
            <a:avLst/>
          </a:prstGeom>
          <a:noFill/>
          <a:ln>
            <a:noFill/>
          </a:ln>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US" sz="2400">
                <a:solidFill>
                  <a:schemeClr val="dk1"/>
                </a:solidFill>
              </a:rPr>
              <a:t>Additionals</a:t>
            </a:r>
            <a:endParaRPr sz="2400">
              <a:solidFill>
                <a:schemeClr val="dk1"/>
              </a:solidFill>
            </a:endParaRPr>
          </a:p>
          <a:p>
            <a:pPr indent="-369570" lvl="0" marL="457200" rtl="0" algn="l">
              <a:spcBef>
                <a:spcPts val="0"/>
              </a:spcBef>
              <a:spcAft>
                <a:spcPts val="0"/>
              </a:spcAft>
              <a:buClr>
                <a:schemeClr val="dk1"/>
              </a:buClr>
              <a:buSzPct val="100000"/>
              <a:buChar char="●"/>
            </a:pPr>
            <a:r>
              <a:rPr lang="en-US" sz="2400">
                <a:solidFill>
                  <a:schemeClr val="dk1"/>
                </a:solidFill>
              </a:rPr>
              <a:t>NC Coastal Conference - Nov 2024</a:t>
            </a:r>
            <a:endParaRPr sz="2400">
              <a:solidFill>
                <a:schemeClr val="dk1"/>
              </a:solidFill>
            </a:endParaRPr>
          </a:p>
          <a:p>
            <a:pPr indent="-369570" lvl="0" marL="457200" rtl="0" algn="l">
              <a:spcBef>
                <a:spcPts val="0"/>
              </a:spcBef>
              <a:spcAft>
                <a:spcPts val="0"/>
              </a:spcAft>
              <a:buClr>
                <a:schemeClr val="dk1"/>
              </a:buClr>
              <a:buSzPct val="100000"/>
              <a:buChar char="●"/>
            </a:pPr>
            <a:r>
              <a:rPr lang="en-US" sz="2400">
                <a:solidFill>
                  <a:schemeClr val="dk1"/>
                </a:solidFill>
              </a:rPr>
              <a:t>Vance County - July 2025</a:t>
            </a:r>
            <a:endParaRPr sz="2400">
              <a:solidFill>
                <a:schemeClr val="dk1"/>
              </a:solidFill>
            </a:endParaRPr>
          </a:p>
          <a:p>
            <a:pPr indent="-369570" lvl="0" marL="457200" rtl="0" algn="l">
              <a:spcBef>
                <a:spcPts val="0"/>
              </a:spcBef>
              <a:spcAft>
                <a:spcPts val="0"/>
              </a:spcAft>
              <a:buClr>
                <a:schemeClr val="dk1"/>
              </a:buClr>
              <a:buSzPct val="100000"/>
              <a:buChar char="●"/>
            </a:pPr>
            <a:r>
              <a:rPr lang="en-US" sz="2400">
                <a:solidFill>
                  <a:schemeClr val="dk1"/>
                </a:solidFill>
              </a:rPr>
              <a:t>Cullowee (WCU) - July 2025</a:t>
            </a:r>
            <a:endParaRPr sz="2400">
              <a:solidFill>
                <a:schemeClr val="dk1"/>
              </a:solidFill>
            </a:endParaRPr>
          </a:p>
          <a:p>
            <a:pPr indent="-369570" lvl="0" marL="457200" rtl="0" algn="l">
              <a:spcBef>
                <a:spcPts val="0"/>
              </a:spcBef>
              <a:spcAft>
                <a:spcPts val="0"/>
              </a:spcAft>
              <a:buClr>
                <a:schemeClr val="dk1"/>
              </a:buClr>
              <a:buSzPct val="100000"/>
              <a:buChar char="●"/>
            </a:pPr>
            <a:r>
              <a:rPr lang="en-US" sz="2400">
                <a:solidFill>
                  <a:schemeClr val="dk1"/>
                </a:solidFill>
              </a:rPr>
              <a:t>Guilford - August 2025</a:t>
            </a:r>
            <a:endParaRPr sz="2400">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pic>
        <p:nvPicPr>
          <p:cNvPr id="269" name="Google Shape;269;p36" title="Screen Shot 2025-09-24 at 5.25.24 PM.png"/>
          <p:cNvPicPr preferRelativeResize="0"/>
          <p:nvPr/>
        </p:nvPicPr>
        <p:blipFill>
          <a:blip r:embed="rId3">
            <a:alphaModFix/>
          </a:blip>
          <a:stretch>
            <a:fillRect/>
          </a:stretch>
        </p:blipFill>
        <p:spPr>
          <a:xfrm>
            <a:off x="538576" y="622275"/>
            <a:ext cx="8066851" cy="60707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37"/>
          <p:cNvSpPr txBox="1"/>
          <p:nvPr/>
        </p:nvSpPr>
        <p:spPr>
          <a:xfrm>
            <a:off x="444500" y="518028"/>
            <a:ext cx="7890600" cy="90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400">
                <a:solidFill>
                  <a:schemeClr val="dk1"/>
                </a:solidFill>
              </a:rPr>
              <a:t>Renewable Energy Development (C-DASH Project)</a:t>
            </a:r>
            <a:endParaRPr sz="3400">
              <a:solidFill>
                <a:schemeClr val="dk1"/>
              </a:solidFill>
            </a:endParaRPr>
          </a:p>
        </p:txBody>
      </p:sp>
      <p:pic>
        <p:nvPicPr>
          <p:cNvPr id="276" name="Google Shape;276;p37" title="Carolinas Renewable Energy DASH Flyer.png"/>
          <p:cNvPicPr preferRelativeResize="0"/>
          <p:nvPr/>
        </p:nvPicPr>
        <p:blipFill rotWithShape="1">
          <a:blip r:embed="rId3">
            <a:alphaModFix/>
          </a:blip>
          <a:srcRect b="0" l="0" r="-1153" t="0"/>
          <a:stretch/>
        </p:blipFill>
        <p:spPr>
          <a:xfrm>
            <a:off x="4333250" y="1272050"/>
            <a:ext cx="4392876" cy="5392123"/>
          </a:xfrm>
          <a:prstGeom prst="rect">
            <a:avLst/>
          </a:prstGeom>
          <a:noFill/>
          <a:ln>
            <a:noFill/>
          </a:ln>
        </p:spPr>
      </p:pic>
      <p:pic>
        <p:nvPicPr>
          <p:cNvPr id="277" name="Google Shape;277;p37" title="Screenshot 2025-09-09 at 9.28.21 AM.png"/>
          <p:cNvPicPr preferRelativeResize="0"/>
          <p:nvPr/>
        </p:nvPicPr>
        <p:blipFill>
          <a:blip r:embed="rId4">
            <a:alphaModFix/>
          </a:blip>
          <a:stretch>
            <a:fillRect/>
          </a:stretch>
        </p:blipFill>
        <p:spPr>
          <a:xfrm>
            <a:off x="2216649" y="4110775"/>
            <a:ext cx="1870975" cy="2436399"/>
          </a:xfrm>
          <a:prstGeom prst="rect">
            <a:avLst/>
          </a:prstGeom>
          <a:noFill/>
          <a:ln>
            <a:noFill/>
          </a:ln>
        </p:spPr>
      </p:pic>
      <p:pic>
        <p:nvPicPr>
          <p:cNvPr id="278" name="Google Shape;278;p37" title="Screenshot 2025-09-09 at 9.27.43 AM.png"/>
          <p:cNvPicPr preferRelativeResize="0"/>
          <p:nvPr/>
        </p:nvPicPr>
        <p:blipFill>
          <a:blip r:embed="rId5">
            <a:alphaModFix/>
          </a:blip>
          <a:stretch>
            <a:fillRect/>
          </a:stretch>
        </p:blipFill>
        <p:spPr>
          <a:xfrm>
            <a:off x="444499" y="2062437"/>
            <a:ext cx="2398325" cy="30894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38"/>
          <p:cNvSpPr txBox="1"/>
          <p:nvPr/>
        </p:nvSpPr>
        <p:spPr>
          <a:xfrm>
            <a:off x="0" y="1605875"/>
            <a:ext cx="8835000" cy="5220600"/>
          </a:xfrm>
          <a:prstGeom prst="rect">
            <a:avLst/>
          </a:prstGeom>
          <a:noFill/>
          <a:ln>
            <a:noFill/>
          </a:ln>
        </p:spPr>
        <p:txBody>
          <a:bodyPr anchorCtr="0" anchor="t" bIns="0" lIns="0" spcFirstLastPara="1" rIns="0" wrap="square" tIns="0">
            <a:noAutofit/>
          </a:bodyPr>
          <a:lstStyle/>
          <a:p>
            <a:pPr indent="-355600" lvl="0" marL="457200" marR="0" rtl="0" algn="l">
              <a:lnSpc>
                <a:spcPct val="115000"/>
              </a:lnSpc>
              <a:spcBef>
                <a:spcPts val="0"/>
              </a:spcBef>
              <a:spcAft>
                <a:spcPts val="0"/>
              </a:spcAft>
              <a:buClr>
                <a:schemeClr val="dk1"/>
              </a:buClr>
              <a:buSzPts val="2000"/>
              <a:buFont typeface="Arial"/>
              <a:buChar char="●"/>
            </a:pPr>
            <a:r>
              <a:rPr lang="en-US" sz="2000">
                <a:solidFill>
                  <a:schemeClr val="dk1"/>
                </a:solidFill>
              </a:rPr>
              <a:t>North Carolina Carbon Plan (HB 591: Energy Solutions for North Carolina</a:t>
            </a:r>
            <a:endParaRPr sz="2000" strike="sngStrike">
              <a:solidFill>
                <a:schemeClr val="dk1"/>
              </a:solidFill>
            </a:endParaRPr>
          </a:p>
          <a:p>
            <a:pPr indent="-355600" lvl="1" marL="914400" marR="0" rtl="0" algn="l">
              <a:lnSpc>
                <a:spcPct val="115000"/>
              </a:lnSpc>
              <a:spcBef>
                <a:spcPts val="0"/>
              </a:spcBef>
              <a:spcAft>
                <a:spcPts val="0"/>
              </a:spcAft>
              <a:buClr>
                <a:schemeClr val="dk1"/>
              </a:buClr>
              <a:buSzPts val="2000"/>
              <a:buChar char="○"/>
            </a:pPr>
            <a:r>
              <a:rPr lang="en-US" sz="2000">
                <a:solidFill>
                  <a:schemeClr val="dk1"/>
                </a:solidFill>
              </a:rPr>
              <a:t>requires Duke Energy to reduce carbon emissions by 70% from 2005 levels by 2030 (“net-zero” by 2050) </a:t>
            </a:r>
            <a:endParaRPr sz="2000">
              <a:solidFill>
                <a:schemeClr val="dk1"/>
              </a:solidFill>
            </a:endParaRPr>
          </a:p>
          <a:p>
            <a:pPr indent="-381000" lvl="0" marL="457200" marR="0" rtl="0" algn="l">
              <a:lnSpc>
                <a:spcPct val="115000"/>
              </a:lnSpc>
              <a:spcBef>
                <a:spcPts val="0"/>
              </a:spcBef>
              <a:spcAft>
                <a:spcPts val="0"/>
              </a:spcAft>
              <a:buClr>
                <a:schemeClr val="dk1"/>
              </a:buClr>
              <a:buSzPts val="2400"/>
              <a:buChar char="●"/>
            </a:pPr>
            <a:r>
              <a:rPr lang="en-US" sz="2000">
                <a:solidFill>
                  <a:schemeClr val="dk1"/>
                </a:solidFill>
              </a:rPr>
              <a:t>Duke Energy:</a:t>
            </a:r>
            <a:r>
              <a:rPr lang="en-US" sz="3000">
                <a:solidFill>
                  <a:schemeClr val="dk1"/>
                </a:solidFill>
              </a:rPr>
              <a:t> </a:t>
            </a:r>
            <a:r>
              <a:rPr lang="en-US" sz="1800">
                <a:solidFill>
                  <a:srgbClr val="2F2F2F"/>
                </a:solidFill>
                <a:highlight>
                  <a:srgbClr val="FFFFFF"/>
                </a:highlight>
                <a:latin typeface="Roboto"/>
                <a:ea typeface="Roboto"/>
                <a:cs typeface="Roboto"/>
                <a:sym typeface="Roboto"/>
              </a:rPr>
              <a:t>“energy use is projected to grow by around 35,000 gigawatt-hours over the next 15 years Approved by the NCUC </a:t>
            </a:r>
            <a:endParaRPr sz="1800">
              <a:solidFill>
                <a:srgbClr val="2F2F2F"/>
              </a:solidFill>
              <a:highlight>
                <a:srgbClr val="FFFFFF"/>
              </a:highlight>
              <a:latin typeface="Roboto"/>
              <a:ea typeface="Roboto"/>
              <a:cs typeface="Roboto"/>
              <a:sym typeface="Roboto"/>
            </a:endParaRPr>
          </a:p>
          <a:p>
            <a:pPr indent="-400050" lvl="0" marL="457200" marR="0" rtl="0" algn="l">
              <a:lnSpc>
                <a:spcPct val="115000"/>
              </a:lnSpc>
              <a:spcBef>
                <a:spcPts val="0"/>
              </a:spcBef>
              <a:spcAft>
                <a:spcPts val="0"/>
              </a:spcAft>
              <a:buClr>
                <a:schemeClr val="dk1"/>
              </a:buClr>
              <a:buSzPts val="2700"/>
              <a:buChar char="●"/>
            </a:pPr>
            <a:r>
              <a:rPr lang="en-US" sz="1500">
                <a:solidFill>
                  <a:srgbClr val="2F2F2F"/>
                </a:solidFill>
                <a:highlight>
                  <a:srgbClr val="FFFFFF"/>
                </a:highlight>
                <a:latin typeface="Roboto"/>
                <a:ea typeface="Roboto"/>
                <a:cs typeface="Roboto"/>
                <a:sym typeface="Roboto"/>
              </a:rPr>
              <a:t>The North Carolina Utilities Commission (NCUC) issued its most recent </a:t>
            </a:r>
            <a:r>
              <a:rPr lang="en-US" sz="1500">
                <a:solidFill>
                  <a:schemeClr val="hlink"/>
                </a:solidFill>
                <a:highlight>
                  <a:srgbClr val="FFFFFF"/>
                </a:highlight>
                <a:uFill>
                  <a:noFill/>
                </a:uFill>
                <a:latin typeface="Roboto"/>
                <a:ea typeface="Roboto"/>
                <a:cs typeface="Roboto"/>
                <a:sym typeface="Roboto"/>
                <a:hlinkClick r:id="rId3"/>
              </a:rPr>
              <a:t>Carbon Plan Integrated Resource Plan (IRP) Order </a:t>
            </a:r>
            <a:r>
              <a:rPr lang="en-US" sz="1500">
                <a:solidFill>
                  <a:srgbClr val="2F2F2F"/>
                </a:solidFill>
                <a:highlight>
                  <a:srgbClr val="FFFFFF"/>
                </a:highlight>
                <a:latin typeface="Roboto"/>
                <a:ea typeface="Roboto"/>
                <a:cs typeface="Roboto"/>
                <a:sym typeface="Roboto"/>
              </a:rPr>
              <a:t>on November 1, 2024.</a:t>
            </a:r>
            <a:endParaRPr sz="1500">
              <a:solidFill>
                <a:srgbClr val="2F2F2F"/>
              </a:solidFill>
              <a:highlight>
                <a:srgbClr val="FFFFFF"/>
              </a:highlight>
              <a:latin typeface="Roboto"/>
              <a:ea typeface="Roboto"/>
              <a:cs typeface="Roboto"/>
              <a:sym typeface="Roboto"/>
            </a:endParaRPr>
          </a:p>
          <a:p>
            <a:pPr indent="0" lvl="0" marL="0" rtl="0" algn="l">
              <a:lnSpc>
                <a:spcPct val="115000"/>
              </a:lnSpc>
              <a:spcBef>
                <a:spcPts val="0"/>
              </a:spcBef>
              <a:spcAft>
                <a:spcPts val="0"/>
              </a:spcAft>
              <a:buClr>
                <a:schemeClr val="dk1"/>
              </a:buClr>
              <a:buSzPts val="1100"/>
              <a:buFont typeface="Arial"/>
              <a:buNone/>
            </a:pPr>
            <a:r>
              <a:rPr lang="en-US" sz="1500">
                <a:solidFill>
                  <a:srgbClr val="2F2F2F"/>
                </a:solidFill>
                <a:highlight>
                  <a:srgbClr val="FFFFFF"/>
                </a:highlight>
                <a:latin typeface="Roboto"/>
                <a:ea typeface="Roboto"/>
                <a:cs typeface="Roboto"/>
                <a:sym typeface="Roboto"/>
              </a:rPr>
              <a:t>Additional clean energy resources: The NCUC accepted Duke Energy’s additional proposed clean energy buildout, including: </a:t>
            </a:r>
            <a:endParaRPr sz="1500">
              <a:solidFill>
                <a:srgbClr val="2F2F2F"/>
              </a:solidFill>
              <a:highlight>
                <a:srgbClr val="FFFFFF"/>
              </a:highlight>
              <a:latin typeface="Roboto"/>
              <a:ea typeface="Roboto"/>
              <a:cs typeface="Roboto"/>
              <a:sym typeface="Roboto"/>
            </a:endParaRPr>
          </a:p>
          <a:p>
            <a:pPr indent="-323850" lvl="0" marL="457200" rtl="0" algn="l">
              <a:lnSpc>
                <a:spcPct val="115000"/>
              </a:lnSpc>
              <a:spcBef>
                <a:spcPts val="0"/>
              </a:spcBef>
              <a:spcAft>
                <a:spcPts val="0"/>
              </a:spcAft>
              <a:buClr>
                <a:srgbClr val="2F2F2F"/>
              </a:buClr>
              <a:buSzPts val="1500"/>
              <a:buFont typeface="Roboto"/>
              <a:buChar char="●"/>
            </a:pPr>
            <a:r>
              <a:rPr i="1" lang="en-US" sz="1500">
                <a:solidFill>
                  <a:srgbClr val="2F2F2F"/>
                </a:solidFill>
                <a:highlight>
                  <a:srgbClr val="FFFF00"/>
                </a:highlight>
                <a:latin typeface="Roboto"/>
                <a:ea typeface="Roboto"/>
                <a:cs typeface="Roboto"/>
                <a:sym typeface="Roboto"/>
              </a:rPr>
              <a:t>Solar:</a:t>
            </a:r>
            <a:r>
              <a:rPr lang="en-US" sz="1500">
                <a:solidFill>
                  <a:srgbClr val="2F2F2F"/>
                </a:solidFill>
                <a:highlight>
                  <a:srgbClr val="FFFF00"/>
                </a:highlight>
                <a:latin typeface="Roboto"/>
                <a:ea typeface="Roboto"/>
                <a:cs typeface="Roboto"/>
                <a:sym typeface="Roboto"/>
              </a:rPr>
              <a:t> 3,460 megawatts (MW) of new solar generation, 6,700 MW total by 2031</a:t>
            </a:r>
            <a:r>
              <a:rPr lang="en-US" sz="1500">
                <a:solidFill>
                  <a:srgbClr val="2F2F2F"/>
                </a:solidFill>
                <a:highlight>
                  <a:srgbClr val="FFFFFF"/>
                </a:highlight>
                <a:latin typeface="Roboto"/>
                <a:ea typeface="Roboto"/>
                <a:cs typeface="Roboto"/>
                <a:sym typeface="Roboto"/>
              </a:rPr>
              <a:t> </a:t>
            </a:r>
            <a:endParaRPr sz="1500">
              <a:solidFill>
                <a:srgbClr val="2F2F2F"/>
              </a:solidFill>
              <a:highlight>
                <a:srgbClr val="FFFFFF"/>
              </a:highlight>
              <a:latin typeface="Roboto"/>
              <a:ea typeface="Roboto"/>
              <a:cs typeface="Roboto"/>
              <a:sym typeface="Roboto"/>
            </a:endParaRPr>
          </a:p>
          <a:p>
            <a:pPr indent="-323850" lvl="0" marL="457200" rtl="0" algn="l">
              <a:lnSpc>
                <a:spcPct val="115000"/>
              </a:lnSpc>
              <a:spcBef>
                <a:spcPts val="0"/>
              </a:spcBef>
              <a:spcAft>
                <a:spcPts val="0"/>
              </a:spcAft>
              <a:buClr>
                <a:srgbClr val="2F2F2F"/>
              </a:buClr>
              <a:buSzPts val="1500"/>
              <a:buFont typeface="Roboto"/>
              <a:buChar char="●"/>
            </a:pPr>
            <a:r>
              <a:rPr i="1" lang="en-US" sz="1500">
                <a:solidFill>
                  <a:srgbClr val="2F2F2F"/>
                </a:solidFill>
                <a:highlight>
                  <a:srgbClr val="FFFFFF"/>
                </a:highlight>
                <a:latin typeface="Roboto"/>
                <a:ea typeface="Roboto"/>
                <a:cs typeface="Roboto"/>
                <a:sym typeface="Roboto"/>
              </a:rPr>
              <a:t>Battery:</a:t>
            </a:r>
            <a:r>
              <a:rPr lang="en-US" sz="1500">
                <a:solidFill>
                  <a:srgbClr val="2F2F2F"/>
                </a:solidFill>
                <a:highlight>
                  <a:srgbClr val="FFFFFF"/>
                </a:highlight>
                <a:latin typeface="Roboto"/>
                <a:ea typeface="Roboto"/>
                <a:cs typeface="Roboto"/>
                <a:sym typeface="Roboto"/>
              </a:rPr>
              <a:t> 1,100 MW of battery energy storage, 2,700 MW total by 2031 </a:t>
            </a:r>
            <a:endParaRPr sz="1500">
              <a:solidFill>
                <a:srgbClr val="2F2F2F"/>
              </a:solidFill>
              <a:highlight>
                <a:srgbClr val="FFFFFF"/>
              </a:highlight>
              <a:latin typeface="Roboto"/>
              <a:ea typeface="Roboto"/>
              <a:cs typeface="Roboto"/>
              <a:sym typeface="Roboto"/>
            </a:endParaRPr>
          </a:p>
          <a:p>
            <a:pPr indent="-323850" lvl="0" marL="457200" rtl="0" algn="l">
              <a:lnSpc>
                <a:spcPct val="115000"/>
              </a:lnSpc>
              <a:spcBef>
                <a:spcPts val="0"/>
              </a:spcBef>
              <a:spcAft>
                <a:spcPts val="0"/>
              </a:spcAft>
              <a:buClr>
                <a:srgbClr val="2F2F2F"/>
              </a:buClr>
              <a:buSzPts val="1500"/>
              <a:buFont typeface="Roboto"/>
              <a:buChar char="●"/>
            </a:pPr>
            <a:r>
              <a:rPr i="1" lang="en-US" sz="1500">
                <a:solidFill>
                  <a:srgbClr val="2F2F2F"/>
                </a:solidFill>
                <a:highlight>
                  <a:srgbClr val="FFFFFF"/>
                </a:highlight>
                <a:latin typeface="Roboto"/>
                <a:ea typeface="Roboto"/>
                <a:cs typeface="Roboto"/>
                <a:sym typeface="Roboto"/>
              </a:rPr>
              <a:t>Onshore Wind:</a:t>
            </a:r>
            <a:r>
              <a:rPr lang="en-US" sz="1500">
                <a:solidFill>
                  <a:srgbClr val="2F2F2F"/>
                </a:solidFill>
                <a:highlight>
                  <a:srgbClr val="FFFFFF"/>
                </a:highlight>
                <a:latin typeface="Roboto"/>
                <a:ea typeface="Roboto"/>
                <a:cs typeface="Roboto"/>
                <a:sym typeface="Roboto"/>
              </a:rPr>
              <a:t> 1,200 MW of onshore wind in operation by 2033, including at least 300 MW in operation by 2031 </a:t>
            </a:r>
            <a:endParaRPr sz="1500">
              <a:solidFill>
                <a:srgbClr val="2F2F2F"/>
              </a:solidFill>
              <a:highlight>
                <a:srgbClr val="FFFFFF"/>
              </a:highlight>
              <a:latin typeface="Roboto"/>
              <a:ea typeface="Roboto"/>
              <a:cs typeface="Roboto"/>
              <a:sym typeface="Roboto"/>
            </a:endParaRPr>
          </a:p>
          <a:p>
            <a:pPr indent="0" lvl="0" marL="0" rtl="0" algn="l">
              <a:lnSpc>
                <a:spcPct val="115000"/>
              </a:lnSpc>
              <a:spcBef>
                <a:spcPts val="0"/>
              </a:spcBef>
              <a:spcAft>
                <a:spcPts val="0"/>
              </a:spcAft>
              <a:buNone/>
            </a:pPr>
            <a:r>
              <a:t/>
            </a:r>
            <a:endParaRPr sz="800">
              <a:solidFill>
                <a:schemeClr val="dk1"/>
              </a:solidFill>
              <a:highlight>
                <a:srgbClr val="FFFFFF"/>
              </a:highlight>
              <a:latin typeface="Roboto"/>
              <a:ea typeface="Roboto"/>
              <a:cs typeface="Roboto"/>
              <a:sym typeface="Roboto"/>
            </a:endParaRPr>
          </a:p>
          <a:p>
            <a:pPr indent="0" lvl="0" marL="0" rtl="0" algn="l">
              <a:lnSpc>
                <a:spcPct val="115000"/>
              </a:lnSpc>
              <a:spcBef>
                <a:spcPts val="0"/>
              </a:spcBef>
              <a:spcAft>
                <a:spcPts val="0"/>
              </a:spcAft>
              <a:buNone/>
            </a:pPr>
            <a:r>
              <a:rPr lang="en-US" sz="2000">
                <a:solidFill>
                  <a:schemeClr val="dk1"/>
                </a:solidFill>
              </a:rPr>
              <a:t>If 1MW = 5 acres, then 3460 x 5 = 17300 acres…</a:t>
            </a:r>
            <a:r>
              <a:rPr lang="en-US" sz="2000">
                <a:solidFill>
                  <a:schemeClr val="lt1"/>
                </a:solidFill>
              </a:rPr>
              <a:t> </a:t>
            </a:r>
            <a:endParaRPr sz="2000">
              <a:solidFill>
                <a:schemeClr val="lt1"/>
              </a:solidFill>
            </a:endParaRPr>
          </a:p>
          <a:p>
            <a:pPr indent="0" lvl="0" marL="0" marR="0" rtl="0" algn="l">
              <a:lnSpc>
                <a:spcPct val="115000"/>
              </a:lnSpc>
              <a:spcBef>
                <a:spcPts val="0"/>
              </a:spcBef>
              <a:spcAft>
                <a:spcPts val="0"/>
              </a:spcAft>
              <a:buNone/>
            </a:pPr>
            <a:r>
              <a:t/>
            </a:r>
            <a:endParaRPr sz="1200">
              <a:solidFill>
                <a:srgbClr val="2F2F2F"/>
              </a:solidFill>
              <a:highlight>
                <a:srgbClr val="FFFFFF"/>
              </a:highlight>
              <a:latin typeface="Roboto"/>
              <a:ea typeface="Roboto"/>
              <a:cs typeface="Roboto"/>
              <a:sym typeface="Roboto"/>
            </a:endParaRPr>
          </a:p>
        </p:txBody>
      </p:sp>
      <p:sp>
        <p:nvSpPr>
          <p:cNvPr id="284" name="Google Shape;284;p38"/>
          <p:cNvSpPr txBox="1"/>
          <p:nvPr/>
        </p:nvSpPr>
        <p:spPr>
          <a:xfrm>
            <a:off x="209775" y="689800"/>
            <a:ext cx="6264900" cy="6156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Clr>
                <a:srgbClr val="000000"/>
              </a:buClr>
              <a:buSzPts val="4000"/>
              <a:buFont typeface="Arial"/>
              <a:buNone/>
            </a:pPr>
            <a:r>
              <a:rPr b="1" lang="en-US" sz="4000">
                <a:solidFill>
                  <a:schemeClr val="dk1"/>
                </a:solidFill>
              </a:rPr>
              <a:t>NC</a:t>
            </a:r>
            <a:r>
              <a:rPr b="1" lang="en-US" sz="4000">
                <a:solidFill>
                  <a:schemeClr val="dk1"/>
                </a:solidFill>
              </a:rPr>
              <a:t> Energy Policy</a:t>
            </a:r>
            <a:endParaRPr b="1" i="0" sz="900" u="none" cap="none" strike="noStrike">
              <a:solidFill>
                <a:schemeClr val="dk1"/>
              </a:solidFill>
              <a:latin typeface="Arial"/>
              <a:ea typeface="Arial"/>
              <a:cs typeface="Arial"/>
              <a:sym typeface="Arial"/>
            </a:endParaRPr>
          </a:p>
        </p:txBody>
      </p:sp>
      <p:sp>
        <p:nvSpPr>
          <p:cNvPr id="285" name="Google Shape;285;p38"/>
          <p:cNvSpPr/>
          <p:nvPr/>
        </p:nvSpPr>
        <p:spPr>
          <a:xfrm>
            <a:off x="-515950" y="338967"/>
            <a:ext cx="516000" cy="65193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286" name="Google Shape;286;p38"/>
          <p:cNvSpPr/>
          <p:nvPr/>
        </p:nvSpPr>
        <p:spPr>
          <a:xfrm>
            <a:off x="6845375" y="5524550"/>
            <a:ext cx="1830393" cy="996649"/>
          </a:xfrm>
          <a:custGeom>
            <a:rect b="b" l="l" r="r" t="t"/>
            <a:pathLst>
              <a:path extrusionOk="0" h="3294707" w="5857256">
                <a:moveTo>
                  <a:pt x="0" y="0"/>
                </a:moveTo>
                <a:lnTo>
                  <a:pt x="5857257" y="0"/>
                </a:lnTo>
                <a:lnTo>
                  <a:pt x="5857257" y="3294707"/>
                </a:lnTo>
                <a:lnTo>
                  <a:pt x="0" y="3294707"/>
                </a:lnTo>
                <a:lnTo>
                  <a:pt x="0" y="0"/>
                </a:lnTo>
                <a:close/>
              </a:path>
            </a:pathLst>
          </a:custGeom>
          <a:blipFill rotWithShape="1">
            <a:blip r:embed="rId4">
              <a:alphaModFix/>
            </a:blip>
            <a:stretch>
              <a:fillRect b="0" l="0" r="0" t="0"/>
            </a:stretch>
          </a:blipFill>
          <a:ln>
            <a:noFill/>
          </a:ln>
        </p:spPr>
        <p:txBody>
          <a:bodyPr anchorCtr="0" anchor="t" bIns="22850" lIns="45725" spcFirstLastPara="1" rIns="45725" wrap="square" tIns="22850">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39"/>
          <p:cNvSpPr txBox="1"/>
          <p:nvPr/>
        </p:nvSpPr>
        <p:spPr>
          <a:xfrm>
            <a:off x="444500" y="518028"/>
            <a:ext cx="7890600" cy="90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400">
                <a:solidFill>
                  <a:schemeClr val="dk1"/>
                </a:solidFill>
              </a:rPr>
              <a:t>Renewable Energy Development in NC</a:t>
            </a:r>
            <a:endParaRPr sz="3400">
              <a:solidFill>
                <a:schemeClr val="dk1"/>
              </a:solidFill>
            </a:endParaRPr>
          </a:p>
        </p:txBody>
      </p:sp>
      <p:sp>
        <p:nvSpPr>
          <p:cNvPr id="293" name="Google Shape;293;p39"/>
          <p:cNvSpPr txBox="1"/>
          <p:nvPr/>
        </p:nvSpPr>
        <p:spPr>
          <a:xfrm>
            <a:off x="444500" y="1400375"/>
            <a:ext cx="8351700" cy="5063400"/>
          </a:xfrm>
          <a:prstGeom prst="rect">
            <a:avLst/>
          </a:prstGeom>
          <a:noFill/>
          <a:ln>
            <a:noFill/>
          </a:ln>
        </p:spPr>
        <p:txBody>
          <a:bodyPr anchorCtr="0" anchor="t" bIns="91425" lIns="91425" spcFirstLastPara="1" rIns="91425" wrap="square" tIns="91425">
            <a:normAutofit lnSpcReduction="20000"/>
          </a:bodyPr>
          <a:lstStyle/>
          <a:p>
            <a:pPr indent="-361950" lvl="0" marL="457200" rtl="0" algn="l">
              <a:spcBef>
                <a:spcPts val="0"/>
              </a:spcBef>
              <a:spcAft>
                <a:spcPts val="0"/>
              </a:spcAft>
              <a:buClr>
                <a:schemeClr val="dk1"/>
              </a:buClr>
              <a:buSzPts val="2100"/>
              <a:buChar char="●"/>
            </a:pPr>
            <a:r>
              <a:rPr lang="en-US" sz="2100">
                <a:solidFill>
                  <a:schemeClr val="dk1"/>
                </a:solidFill>
              </a:rPr>
              <a:t>Continuing development of larger utility scale facilities (in wake of 2017’s HB 589 </a:t>
            </a:r>
            <a:r>
              <a:rPr b="1" lang="en-US" sz="2100">
                <a:solidFill>
                  <a:schemeClr val="dk1"/>
                </a:solidFill>
              </a:rPr>
              <a:t>procurement reform</a:t>
            </a:r>
            <a:endParaRPr b="1" sz="2100">
              <a:solidFill>
                <a:schemeClr val="dk1"/>
              </a:solidFill>
            </a:endParaRPr>
          </a:p>
          <a:p>
            <a:pPr indent="0" lvl="0" marL="457200" rtl="0" algn="l">
              <a:spcBef>
                <a:spcPts val="0"/>
              </a:spcBef>
              <a:spcAft>
                <a:spcPts val="0"/>
              </a:spcAft>
              <a:buNone/>
            </a:pPr>
            <a:r>
              <a:t/>
            </a:r>
            <a:endParaRPr b="1" sz="2100">
              <a:solidFill>
                <a:schemeClr val="dk1"/>
              </a:solidFill>
            </a:endParaRPr>
          </a:p>
          <a:p>
            <a:pPr indent="-361950" lvl="0" marL="457200" rtl="0" algn="l">
              <a:spcBef>
                <a:spcPts val="0"/>
              </a:spcBef>
              <a:spcAft>
                <a:spcPts val="0"/>
              </a:spcAft>
              <a:buClr>
                <a:schemeClr val="dk1"/>
              </a:buClr>
              <a:buSzPts val="2100"/>
              <a:buChar char="●"/>
            </a:pPr>
            <a:r>
              <a:rPr b="1" lang="en-US" sz="2100">
                <a:solidFill>
                  <a:schemeClr val="dk1"/>
                </a:solidFill>
              </a:rPr>
              <a:t>Estimated </a:t>
            </a:r>
            <a:r>
              <a:rPr lang="en-US" sz="1900">
                <a:solidFill>
                  <a:srgbClr val="001D35"/>
                </a:solidFill>
                <a:highlight>
                  <a:srgbClr val="FFFFFF"/>
                </a:highlight>
                <a:latin typeface="Roboto"/>
                <a:ea typeface="Roboto"/>
                <a:cs typeface="Roboto"/>
                <a:sym typeface="Roboto"/>
              </a:rPr>
              <a:t>700 solar farms on nearly 35,000 acres (NCSCEA)</a:t>
            </a:r>
            <a:endParaRPr b="1" sz="2800">
              <a:solidFill>
                <a:schemeClr val="dk1"/>
              </a:solidFill>
            </a:endParaRPr>
          </a:p>
          <a:p>
            <a:pPr indent="0" lvl="0" marL="0" rtl="0" algn="l">
              <a:spcBef>
                <a:spcPts val="0"/>
              </a:spcBef>
              <a:spcAft>
                <a:spcPts val="0"/>
              </a:spcAft>
              <a:buNone/>
            </a:pPr>
            <a:r>
              <a:t/>
            </a:r>
            <a:endParaRPr b="1" sz="2100">
              <a:solidFill>
                <a:schemeClr val="dk1"/>
              </a:solidFill>
            </a:endParaRPr>
          </a:p>
          <a:p>
            <a:pPr indent="-361950" lvl="0" marL="457200" rtl="0" algn="l">
              <a:spcBef>
                <a:spcPts val="0"/>
              </a:spcBef>
              <a:spcAft>
                <a:spcPts val="0"/>
              </a:spcAft>
              <a:buClr>
                <a:schemeClr val="dk1"/>
              </a:buClr>
              <a:buSzPts val="2100"/>
              <a:buChar char="●"/>
            </a:pPr>
            <a:r>
              <a:rPr lang="en-US" sz="2100">
                <a:solidFill>
                  <a:schemeClr val="dk1"/>
                </a:solidFill>
              </a:rPr>
              <a:t>NC Utilities Commission has modified its </a:t>
            </a:r>
            <a:r>
              <a:rPr b="1" lang="en-US" sz="2100">
                <a:solidFill>
                  <a:schemeClr val="dk1"/>
                </a:solidFill>
              </a:rPr>
              <a:t>Clean Energy Plan </a:t>
            </a:r>
            <a:r>
              <a:rPr lang="en-US" sz="2100">
                <a:solidFill>
                  <a:schemeClr val="dk1"/>
                </a:solidFill>
              </a:rPr>
              <a:t>to extend targets</a:t>
            </a:r>
            <a:endParaRPr sz="2100">
              <a:solidFill>
                <a:schemeClr val="dk1"/>
              </a:solidFill>
            </a:endParaRPr>
          </a:p>
          <a:p>
            <a:pPr indent="0" lvl="0" marL="457200" rtl="0" algn="l">
              <a:spcBef>
                <a:spcPts val="0"/>
              </a:spcBef>
              <a:spcAft>
                <a:spcPts val="0"/>
              </a:spcAft>
              <a:buNone/>
            </a:pPr>
            <a:r>
              <a:t/>
            </a:r>
            <a:endParaRPr b="1" sz="2100">
              <a:solidFill>
                <a:schemeClr val="dk1"/>
              </a:solidFill>
            </a:endParaRPr>
          </a:p>
          <a:p>
            <a:pPr indent="-361950" lvl="0" marL="457200" rtl="0" algn="l">
              <a:spcBef>
                <a:spcPts val="0"/>
              </a:spcBef>
              <a:spcAft>
                <a:spcPts val="0"/>
              </a:spcAft>
              <a:buClr>
                <a:schemeClr val="dk1"/>
              </a:buClr>
              <a:buSzPts val="2100"/>
              <a:buChar char="●"/>
            </a:pPr>
            <a:r>
              <a:rPr lang="en-US" sz="2100">
                <a:solidFill>
                  <a:schemeClr val="dk1"/>
                </a:solidFill>
              </a:rPr>
              <a:t>Duke Energy </a:t>
            </a:r>
            <a:r>
              <a:rPr b="1" lang="en-US" sz="2100">
                <a:solidFill>
                  <a:schemeClr val="dk1"/>
                </a:solidFill>
              </a:rPr>
              <a:t>has requested extensions</a:t>
            </a:r>
            <a:r>
              <a:rPr lang="en-US" sz="2100">
                <a:solidFill>
                  <a:schemeClr val="dk1"/>
                </a:solidFill>
              </a:rPr>
              <a:t> in timeline to transition coal energy to natural gas</a:t>
            </a:r>
            <a:endParaRPr sz="2100">
              <a:solidFill>
                <a:schemeClr val="dk1"/>
              </a:solidFill>
            </a:endParaRPr>
          </a:p>
          <a:p>
            <a:pPr indent="-361950" lvl="1" marL="914400" rtl="0" algn="l">
              <a:spcBef>
                <a:spcPts val="0"/>
              </a:spcBef>
              <a:spcAft>
                <a:spcPts val="0"/>
              </a:spcAft>
              <a:buClr>
                <a:schemeClr val="dk1"/>
              </a:buClr>
              <a:buSzPts val="2100"/>
              <a:buChar char="○"/>
            </a:pPr>
            <a:r>
              <a:rPr lang="en-US" sz="2100">
                <a:solidFill>
                  <a:schemeClr val="dk1"/>
                </a:solidFill>
              </a:rPr>
              <a:t>New Integrated Resource Plan submitted October 1 (to Revise November 2024 approved plan)</a:t>
            </a:r>
            <a:endParaRPr sz="2100">
              <a:solidFill>
                <a:schemeClr val="dk1"/>
              </a:solidFill>
            </a:endParaRPr>
          </a:p>
          <a:p>
            <a:pPr indent="0" lvl="0" marL="457200" rtl="0" algn="l">
              <a:spcBef>
                <a:spcPts val="0"/>
              </a:spcBef>
              <a:spcAft>
                <a:spcPts val="0"/>
              </a:spcAft>
              <a:buNone/>
            </a:pPr>
            <a:r>
              <a:t/>
            </a:r>
            <a:endParaRPr b="1" sz="2100">
              <a:solidFill>
                <a:schemeClr val="dk1"/>
              </a:solidFill>
            </a:endParaRPr>
          </a:p>
          <a:p>
            <a:pPr indent="-361950" lvl="0" marL="457200" rtl="0" algn="l">
              <a:spcBef>
                <a:spcPts val="0"/>
              </a:spcBef>
              <a:spcAft>
                <a:spcPts val="0"/>
              </a:spcAft>
              <a:buClr>
                <a:schemeClr val="dk1"/>
              </a:buClr>
              <a:buSzPts val="2100"/>
              <a:buChar char="●"/>
            </a:pPr>
            <a:r>
              <a:rPr lang="en-US" sz="2100">
                <a:solidFill>
                  <a:schemeClr val="dk1"/>
                </a:solidFill>
              </a:rPr>
              <a:t>Counties are responding with </a:t>
            </a:r>
            <a:r>
              <a:rPr b="1" lang="en-US" sz="2100">
                <a:solidFill>
                  <a:schemeClr val="dk1"/>
                </a:solidFill>
              </a:rPr>
              <a:t>revising ordinances and moratoria</a:t>
            </a:r>
            <a:r>
              <a:rPr lang="en-US" sz="2100">
                <a:solidFill>
                  <a:schemeClr val="dk1"/>
                </a:solidFill>
              </a:rPr>
              <a:t> on solar development</a:t>
            </a:r>
            <a:endParaRPr sz="2100">
              <a:solidFill>
                <a:schemeClr val="dk1"/>
              </a:solidFill>
            </a:endParaRPr>
          </a:p>
          <a:p>
            <a:pPr indent="0" lvl="0" marL="457200" rtl="0" algn="l">
              <a:spcBef>
                <a:spcPts val="0"/>
              </a:spcBef>
              <a:spcAft>
                <a:spcPts val="0"/>
              </a:spcAft>
              <a:buNone/>
            </a:pPr>
            <a:r>
              <a:t/>
            </a:r>
            <a:endParaRPr b="1" sz="2100">
              <a:solidFill>
                <a:schemeClr val="dk1"/>
              </a:solidFill>
            </a:endParaRPr>
          </a:p>
          <a:p>
            <a:pPr indent="-317500" lvl="0" marL="457200" rtl="0" algn="l">
              <a:spcBef>
                <a:spcPts val="0"/>
              </a:spcBef>
              <a:spcAft>
                <a:spcPts val="0"/>
              </a:spcAft>
              <a:buSzPts val="1400"/>
              <a:buChar char="●"/>
            </a:pPr>
            <a:r>
              <a:rPr b="1" lang="en-US" sz="2100">
                <a:solidFill>
                  <a:schemeClr val="dk1"/>
                </a:solidFill>
              </a:rPr>
              <a:t>State policy headwinds (e.g. repeal of personal property tax abatement, </a:t>
            </a:r>
            <a:r>
              <a:rPr lang="en-US" sz="1650" u="sng">
                <a:solidFill>
                  <a:schemeClr val="hlink"/>
                </a:solidFill>
                <a:highlight>
                  <a:srgbClr val="FFFFFF"/>
                </a:highlight>
                <a:latin typeface="Roboto"/>
                <a:ea typeface="Roboto"/>
                <a:cs typeface="Roboto"/>
                <a:sym typeface="Roboto"/>
                <a:hlinkClick r:id="rId3"/>
              </a:rPr>
              <a:t>House Bill 729</a:t>
            </a:r>
            <a:r>
              <a:rPr b="1" lang="en-US" sz="2100">
                <a:solidFill>
                  <a:schemeClr val="dk1"/>
                </a:solidFill>
              </a:rPr>
              <a:t>)</a:t>
            </a:r>
            <a:endParaRPr b="1" sz="2100">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40"/>
          <p:cNvSpPr txBox="1"/>
          <p:nvPr/>
        </p:nvSpPr>
        <p:spPr>
          <a:xfrm>
            <a:off x="50" y="1913036"/>
            <a:ext cx="8835000" cy="4889400"/>
          </a:xfrm>
          <a:prstGeom prst="rect">
            <a:avLst/>
          </a:prstGeom>
          <a:noFill/>
          <a:ln>
            <a:noFill/>
          </a:ln>
        </p:spPr>
        <p:txBody>
          <a:bodyPr anchorCtr="0" anchor="t" bIns="0" lIns="0" spcFirstLastPara="1" rIns="0" wrap="square" tIns="0">
            <a:noAutofit/>
          </a:bodyPr>
          <a:lstStyle/>
          <a:p>
            <a:pPr indent="-355600" lvl="0" marL="457200" marR="0" rtl="0" algn="l">
              <a:lnSpc>
                <a:spcPct val="115000"/>
              </a:lnSpc>
              <a:spcBef>
                <a:spcPts val="0"/>
              </a:spcBef>
              <a:spcAft>
                <a:spcPts val="0"/>
              </a:spcAft>
              <a:buClr>
                <a:schemeClr val="dk1"/>
              </a:buClr>
              <a:buSzPts val="2000"/>
              <a:buFont typeface="Arial"/>
              <a:buChar char="●"/>
            </a:pPr>
            <a:r>
              <a:rPr lang="en-US" sz="2000">
                <a:solidFill>
                  <a:schemeClr val="dk1"/>
                </a:solidFill>
              </a:rPr>
              <a:t>North Carolina Carbon Plan (HB 591: Energy Solutions for North Carolina</a:t>
            </a:r>
            <a:endParaRPr sz="2000" strike="sngStrike">
              <a:solidFill>
                <a:schemeClr val="dk1"/>
              </a:solidFill>
            </a:endParaRPr>
          </a:p>
          <a:p>
            <a:pPr indent="-355600" lvl="1" marL="914400" marR="0" rtl="0" algn="l">
              <a:lnSpc>
                <a:spcPct val="115000"/>
              </a:lnSpc>
              <a:spcBef>
                <a:spcPts val="0"/>
              </a:spcBef>
              <a:spcAft>
                <a:spcPts val="0"/>
              </a:spcAft>
              <a:buClr>
                <a:schemeClr val="dk1"/>
              </a:buClr>
              <a:buSzPts val="2000"/>
              <a:buChar char="○"/>
            </a:pPr>
            <a:r>
              <a:rPr lang="en-US" sz="2000">
                <a:solidFill>
                  <a:schemeClr val="dk1"/>
                </a:solidFill>
              </a:rPr>
              <a:t>requires Duke Energy to reduce carbon emissions by 70% from 2005 levels by 2030 (“net-zero” by 2050) </a:t>
            </a:r>
            <a:endParaRPr sz="2000">
              <a:solidFill>
                <a:schemeClr val="dk1"/>
              </a:solidFill>
            </a:endParaRPr>
          </a:p>
          <a:p>
            <a:pPr indent="-381000" lvl="0" marL="457200" marR="0" rtl="0" algn="l">
              <a:lnSpc>
                <a:spcPct val="115000"/>
              </a:lnSpc>
              <a:spcBef>
                <a:spcPts val="0"/>
              </a:spcBef>
              <a:spcAft>
                <a:spcPts val="0"/>
              </a:spcAft>
              <a:buClr>
                <a:schemeClr val="dk1"/>
              </a:buClr>
              <a:buSzPts val="2400"/>
              <a:buChar char="●"/>
            </a:pPr>
            <a:r>
              <a:rPr lang="en-US" sz="2000">
                <a:solidFill>
                  <a:schemeClr val="dk1"/>
                </a:solidFill>
              </a:rPr>
              <a:t>Duke Energy:</a:t>
            </a:r>
            <a:r>
              <a:rPr lang="en-US" sz="3000">
                <a:solidFill>
                  <a:schemeClr val="dk1"/>
                </a:solidFill>
              </a:rPr>
              <a:t> </a:t>
            </a:r>
            <a:r>
              <a:rPr lang="en-US" sz="1800">
                <a:solidFill>
                  <a:srgbClr val="2F2F2F"/>
                </a:solidFill>
                <a:highlight>
                  <a:srgbClr val="FFFFFF"/>
                </a:highlight>
                <a:latin typeface="Roboto"/>
                <a:ea typeface="Roboto"/>
                <a:cs typeface="Roboto"/>
                <a:sym typeface="Roboto"/>
              </a:rPr>
              <a:t>energy use is projected to grow by around 35,000 gigawatt-hours over the next 15 years</a:t>
            </a:r>
            <a:endParaRPr sz="1800">
              <a:solidFill>
                <a:srgbClr val="2F2F2F"/>
              </a:solidFill>
              <a:highlight>
                <a:srgbClr val="FFFFFF"/>
              </a:highlight>
              <a:latin typeface="Roboto"/>
              <a:ea typeface="Roboto"/>
              <a:cs typeface="Roboto"/>
              <a:sym typeface="Roboto"/>
            </a:endParaRPr>
          </a:p>
          <a:p>
            <a:pPr indent="-400050" lvl="0" marL="457200" marR="0" rtl="0" algn="l">
              <a:lnSpc>
                <a:spcPct val="115000"/>
              </a:lnSpc>
              <a:spcBef>
                <a:spcPts val="0"/>
              </a:spcBef>
              <a:spcAft>
                <a:spcPts val="0"/>
              </a:spcAft>
              <a:buClr>
                <a:schemeClr val="dk1"/>
              </a:buClr>
              <a:buSzPts val="2700"/>
              <a:buChar char="●"/>
            </a:pPr>
            <a:r>
              <a:rPr lang="en-US" sz="1500">
                <a:solidFill>
                  <a:srgbClr val="2F2F2F"/>
                </a:solidFill>
                <a:highlight>
                  <a:srgbClr val="FFFFFF"/>
                </a:highlight>
                <a:latin typeface="Roboto"/>
                <a:ea typeface="Roboto"/>
                <a:cs typeface="Roboto"/>
                <a:sym typeface="Roboto"/>
              </a:rPr>
              <a:t>The North Carolina Utilities Commission (NCUC) issued its most recent </a:t>
            </a:r>
            <a:r>
              <a:rPr lang="en-US" sz="1500">
                <a:solidFill>
                  <a:schemeClr val="hlink"/>
                </a:solidFill>
                <a:highlight>
                  <a:srgbClr val="FFFFFF"/>
                </a:highlight>
                <a:uFill>
                  <a:noFill/>
                </a:uFill>
                <a:latin typeface="Roboto"/>
                <a:ea typeface="Roboto"/>
                <a:cs typeface="Roboto"/>
                <a:sym typeface="Roboto"/>
                <a:hlinkClick r:id="rId3"/>
              </a:rPr>
              <a:t>Carbon Plan Integrated Resource Plan (IRP) Order </a:t>
            </a:r>
            <a:r>
              <a:rPr lang="en-US" sz="1500">
                <a:solidFill>
                  <a:srgbClr val="2F2F2F"/>
                </a:solidFill>
                <a:highlight>
                  <a:srgbClr val="FFFFFF"/>
                </a:highlight>
                <a:latin typeface="Roboto"/>
                <a:ea typeface="Roboto"/>
                <a:cs typeface="Roboto"/>
                <a:sym typeface="Roboto"/>
              </a:rPr>
              <a:t>on November 1, 2024.</a:t>
            </a:r>
            <a:endParaRPr sz="1500">
              <a:solidFill>
                <a:srgbClr val="2F2F2F"/>
              </a:solidFill>
              <a:highlight>
                <a:srgbClr val="FFFFFF"/>
              </a:highlight>
              <a:latin typeface="Roboto"/>
              <a:ea typeface="Roboto"/>
              <a:cs typeface="Roboto"/>
              <a:sym typeface="Roboto"/>
            </a:endParaRPr>
          </a:p>
          <a:p>
            <a:pPr indent="-323850" lvl="0" marL="457200" rtl="0" algn="l">
              <a:lnSpc>
                <a:spcPct val="115000"/>
              </a:lnSpc>
              <a:spcBef>
                <a:spcPts val="0"/>
              </a:spcBef>
              <a:spcAft>
                <a:spcPts val="0"/>
              </a:spcAft>
              <a:buClr>
                <a:srgbClr val="2F2F2F"/>
              </a:buClr>
              <a:buSzPts val="1500"/>
              <a:buFont typeface="Roboto"/>
              <a:buChar char="●"/>
            </a:pPr>
            <a:r>
              <a:rPr lang="en-US" sz="1500">
                <a:solidFill>
                  <a:srgbClr val="2F2F2F"/>
                </a:solidFill>
                <a:highlight>
                  <a:srgbClr val="FFFFFF"/>
                </a:highlight>
                <a:latin typeface="Roboto"/>
                <a:ea typeface="Roboto"/>
                <a:cs typeface="Roboto"/>
                <a:sym typeface="Roboto"/>
              </a:rPr>
              <a:t>Additional clean energy resources: The NCUC accepted Duke Energy’s additional proposed clean energy buildout, including: </a:t>
            </a:r>
            <a:endParaRPr sz="1500">
              <a:solidFill>
                <a:srgbClr val="2F2F2F"/>
              </a:solidFill>
              <a:highlight>
                <a:srgbClr val="FFFFFF"/>
              </a:highlight>
              <a:latin typeface="Roboto"/>
              <a:ea typeface="Roboto"/>
              <a:cs typeface="Roboto"/>
              <a:sym typeface="Roboto"/>
            </a:endParaRPr>
          </a:p>
          <a:p>
            <a:pPr indent="-349250" lvl="0" marL="914400" rtl="0" algn="l">
              <a:lnSpc>
                <a:spcPct val="115000"/>
              </a:lnSpc>
              <a:spcBef>
                <a:spcPts val="0"/>
              </a:spcBef>
              <a:spcAft>
                <a:spcPts val="0"/>
              </a:spcAft>
              <a:buClr>
                <a:srgbClr val="2F2F2F"/>
              </a:buClr>
              <a:buSzPts val="1900"/>
              <a:buFont typeface="Roboto"/>
              <a:buChar char="●"/>
            </a:pPr>
            <a:r>
              <a:rPr i="1" lang="en-US" sz="1900">
                <a:solidFill>
                  <a:srgbClr val="2F2F2F"/>
                </a:solidFill>
                <a:highlight>
                  <a:srgbClr val="FFFF00"/>
                </a:highlight>
                <a:latin typeface="Roboto"/>
                <a:ea typeface="Roboto"/>
                <a:cs typeface="Roboto"/>
                <a:sym typeface="Roboto"/>
              </a:rPr>
              <a:t>Solar:</a:t>
            </a:r>
            <a:r>
              <a:rPr lang="en-US" sz="1900">
                <a:solidFill>
                  <a:srgbClr val="2F2F2F"/>
                </a:solidFill>
                <a:highlight>
                  <a:srgbClr val="FFFF00"/>
                </a:highlight>
                <a:latin typeface="Roboto"/>
                <a:ea typeface="Roboto"/>
                <a:cs typeface="Roboto"/>
                <a:sym typeface="Roboto"/>
              </a:rPr>
              <a:t> 3,460 megawatts (MW) of new solar generation, 6,700 MW total by 2031</a:t>
            </a:r>
            <a:r>
              <a:rPr lang="en-US" sz="1900">
                <a:solidFill>
                  <a:srgbClr val="2F2F2F"/>
                </a:solidFill>
                <a:highlight>
                  <a:srgbClr val="FFFFFF"/>
                </a:highlight>
                <a:latin typeface="Roboto"/>
                <a:ea typeface="Roboto"/>
                <a:cs typeface="Roboto"/>
                <a:sym typeface="Roboto"/>
              </a:rPr>
              <a:t> </a:t>
            </a:r>
            <a:r>
              <a:rPr b="1" lang="en-US" sz="2000">
                <a:solidFill>
                  <a:schemeClr val="dk1"/>
                </a:solidFill>
              </a:rPr>
              <a:t>If 1MW = 5 acres, then 3460 x 5 = 17300 acres +/-…</a:t>
            </a:r>
            <a:endParaRPr sz="1900">
              <a:solidFill>
                <a:srgbClr val="2F2F2F"/>
              </a:solidFill>
              <a:highlight>
                <a:srgbClr val="FFFFFF"/>
              </a:highlight>
              <a:latin typeface="Roboto"/>
              <a:ea typeface="Roboto"/>
              <a:cs typeface="Roboto"/>
              <a:sym typeface="Roboto"/>
            </a:endParaRPr>
          </a:p>
          <a:p>
            <a:pPr indent="-323850" lvl="0" marL="914400" rtl="0" algn="l">
              <a:lnSpc>
                <a:spcPct val="115000"/>
              </a:lnSpc>
              <a:spcBef>
                <a:spcPts val="0"/>
              </a:spcBef>
              <a:spcAft>
                <a:spcPts val="0"/>
              </a:spcAft>
              <a:buClr>
                <a:srgbClr val="2F2F2F"/>
              </a:buClr>
              <a:buSzPts val="1500"/>
              <a:buFont typeface="Roboto"/>
              <a:buChar char="●"/>
            </a:pPr>
            <a:r>
              <a:rPr i="1" lang="en-US" sz="1500">
                <a:solidFill>
                  <a:srgbClr val="2F2F2F"/>
                </a:solidFill>
                <a:highlight>
                  <a:srgbClr val="FFFFFF"/>
                </a:highlight>
                <a:latin typeface="Roboto"/>
                <a:ea typeface="Roboto"/>
                <a:cs typeface="Roboto"/>
                <a:sym typeface="Roboto"/>
              </a:rPr>
              <a:t>Battery:</a:t>
            </a:r>
            <a:r>
              <a:rPr lang="en-US" sz="1500">
                <a:solidFill>
                  <a:srgbClr val="2F2F2F"/>
                </a:solidFill>
                <a:highlight>
                  <a:srgbClr val="FFFFFF"/>
                </a:highlight>
                <a:latin typeface="Roboto"/>
                <a:ea typeface="Roboto"/>
                <a:cs typeface="Roboto"/>
                <a:sym typeface="Roboto"/>
              </a:rPr>
              <a:t> 1,100 MW of battery energy storage, 2,700 MW total by 2031 </a:t>
            </a:r>
            <a:endParaRPr sz="1500">
              <a:solidFill>
                <a:srgbClr val="2F2F2F"/>
              </a:solidFill>
              <a:highlight>
                <a:srgbClr val="FFFFFF"/>
              </a:highlight>
              <a:latin typeface="Roboto"/>
              <a:ea typeface="Roboto"/>
              <a:cs typeface="Roboto"/>
              <a:sym typeface="Roboto"/>
            </a:endParaRPr>
          </a:p>
          <a:p>
            <a:pPr indent="-323850" lvl="0" marL="914400" rtl="0" algn="l">
              <a:lnSpc>
                <a:spcPct val="115000"/>
              </a:lnSpc>
              <a:spcBef>
                <a:spcPts val="0"/>
              </a:spcBef>
              <a:spcAft>
                <a:spcPts val="0"/>
              </a:spcAft>
              <a:buClr>
                <a:srgbClr val="2F2F2F"/>
              </a:buClr>
              <a:buSzPts val="1500"/>
              <a:buFont typeface="Roboto"/>
              <a:buChar char="●"/>
            </a:pPr>
            <a:r>
              <a:rPr i="1" lang="en-US" sz="1500">
                <a:solidFill>
                  <a:srgbClr val="2F2F2F"/>
                </a:solidFill>
                <a:highlight>
                  <a:srgbClr val="FFFFFF"/>
                </a:highlight>
                <a:latin typeface="Roboto"/>
                <a:ea typeface="Roboto"/>
                <a:cs typeface="Roboto"/>
                <a:sym typeface="Roboto"/>
              </a:rPr>
              <a:t>Onshore Wind:</a:t>
            </a:r>
            <a:r>
              <a:rPr lang="en-US" sz="1500">
                <a:solidFill>
                  <a:srgbClr val="2F2F2F"/>
                </a:solidFill>
                <a:highlight>
                  <a:srgbClr val="FFFFFF"/>
                </a:highlight>
                <a:latin typeface="Roboto"/>
                <a:ea typeface="Roboto"/>
                <a:cs typeface="Roboto"/>
                <a:sym typeface="Roboto"/>
              </a:rPr>
              <a:t> 1,200 MW of onshore wind in operation by 2033, including at least 300 MW in operation by 2031 </a:t>
            </a:r>
            <a:endParaRPr sz="1500">
              <a:solidFill>
                <a:srgbClr val="2F2F2F"/>
              </a:solidFill>
              <a:highlight>
                <a:srgbClr val="FFFFFF"/>
              </a:highlight>
              <a:latin typeface="Roboto"/>
              <a:ea typeface="Roboto"/>
              <a:cs typeface="Roboto"/>
              <a:sym typeface="Roboto"/>
            </a:endParaRPr>
          </a:p>
          <a:p>
            <a:pPr indent="0" lvl="0" marL="0" rtl="0" algn="l">
              <a:lnSpc>
                <a:spcPct val="115000"/>
              </a:lnSpc>
              <a:spcBef>
                <a:spcPts val="0"/>
              </a:spcBef>
              <a:spcAft>
                <a:spcPts val="0"/>
              </a:spcAft>
              <a:buNone/>
            </a:pPr>
            <a:r>
              <a:t/>
            </a:r>
            <a:endParaRPr sz="800">
              <a:solidFill>
                <a:schemeClr val="dk1"/>
              </a:solidFill>
              <a:highlight>
                <a:srgbClr val="FFFFFF"/>
              </a:highlight>
              <a:latin typeface="Roboto"/>
              <a:ea typeface="Roboto"/>
              <a:cs typeface="Roboto"/>
              <a:sym typeface="Roboto"/>
            </a:endParaRPr>
          </a:p>
          <a:p>
            <a:pPr indent="0" lvl="0" marL="0" rtl="0" algn="l">
              <a:lnSpc>
                <a:spcPct val="115000"/>
              </a:lnSpc>
              <a:spcBef>
                <a:spcPts val="0"/>
              </a:spcBef>
              <a:spcAft>
                <a:spcPts val="0"/>
              </a:spcAft>
              <a:buNone/>
            </a:pPr>
            <a:r>
              <a:t/>
            </a:r>
            <a:endParaRPr b="1" sz="2000">
              <a:solidFill>
                <a:schemeClr val="lt1"/>
              </a:solidFill>
            </a:endParaRPr>
          </a:p>
          <a:p>
            <a:pPr indent="0" lvl="0" marL="0" marR="0" rtl="0" algn="l">
              <a:lnSpc>
                <a:spcPct val="115000"/>
              </a:lnSpc>
              <a:spcBef>
                <a:spcPts val="0"/>
              </a:spcBef>
              <a:spcAft>
                <a:spcPts val="0"/>
              </a:spcAft>
              <a:buNone/>
            </a:pPr>
            <a:r>
              <a:t/>
            </a:r>
            <a:endParaRPr sz="1200">
              <a:solidFill>
                <a:srgbClr val="2F2F2F"/>
              </a:solidFill>
              <a:highlight>
                <a:srgbClr val="FFFFFF"/>
              </a:highlight>
              <a:latin typeface="Roboto"/>
              <a:ea typeface="Roboto"/>
              <a:cs typeface="Roboto"/>
              <a:sym typeface="Roboto"/>
            </a:endParaRPr>
          </a:p>
        </p:txBody>
      </p:sp>
      <p:sp>
        <p:nvSpPr>
          <p:cNvPr id="299" name="Google Shape;299;p40"/>
          <p:cNvSpPr/>
          <p:nvPr/>
        </p:nvSpPr>
        <p:spPr>
          <a:xfrm>
            <a:off x="-515950" y="338967"/>
            <a:ext cx="516000" cy="65193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300" name="Google Shape;300;p40"/>
          <p:cNvSpPr/>
          <p:nvPr/>
        </p:nvSpPr>
        <p:spPr>
          <a:xfrm>
            <a:off x="6856278" y="5764416"/>
            <a:ext cx="1830393" cy="996649"/>
          </a:xfrm>
          <a:custGeom>
            <a:rect b="b" l="l" r="r" t="t"/>
            <a:pathLst>
              <a:path extrusionOk="0" h="3294707" w="5857256">
                <a:moveTo>
                  <a:pt x="0" y="0"/>
                </a:moveTo>
                <a:lnTo>
                  <a:pt x="5857257" y="0"/>
                </a:lnTo>
                <a:lnTo>
                  <a:pt x="5857257" y="3294707"/>
                </a:lnTo>
                <a:lnTo>
                  <a:pt x="0" y="3294707"/>
                </a:lnTo>
                <a:lnTo>
                  <a:pt x="0" y="0"/>
                </a:lnTo>
                <a:close/>
              </a:path>
            </a:pathLst>
          </a:custGeom>
          <a:blipFill rotWithShape="1">
            <a:blip r:embed="rId4">
              <a:alphaModFix/>
            </a:blip>
            <a:stretch>
              <a:fillRect b="0" l="0" r="0" t="0"/>
            </a:stretch>
          </a:blipFill>
          <a:ln>
            <a:noFill/>
          </a:ln>
        </p:spPr>
        <p:txBody>
          <a:bodyPr anchorCtr="0" anchor="t" bIns="22850" lIns="45725" spcFirstLastPara="1" rIns="45725" wrap="square" tIns="22850">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sp>
        <p:nvSpPr>
          <p:cNvPr id="301" name="Google Shape;301;p40"/>
          <p:cNvSpPr txBox="1"/>
          <p:nvPr/>
        </p:nvSpPr>
        <p:spPr>
          <a:xfrm>
            <a:off x="124600" y="683225"/>
            <a:ext cx="8886000" cy="916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2400">
                <a:solidFill>
                  <a:schemeClr val="dk1"/>
                </a:solidFill>
              </a:rPr>
              <a:t>Branan’s Presentation of Renewable Energy Policy/Forecasts to NC Cooperative Extension (Jan 2025)</a:t>
            </a:r>
            <a:endParaRPr b="1" sz="2400">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41"/>
          <p:cNvSpPr txBox="1"/>
          <p:nvPr/>
        </p:nvSpPr>
        <p:spPr>
          <a:xfrm>
            <a:off x="444500" y="518028"/>
            <a:ext cx="7890600" cy="90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400">
                <a:solidFill>
                  <a:schemeClr val="dk1"/>
                </a:solidFill>
              </a:rPr>
              <a:t>Renewable Energy Development (C-DASH Project </a:t>
            </a:r>
            <a:r>
              <a:rPr lang="en-US" sz="3400" u="sng">
                <a:solidFill>
                  <a:schemeClr val="hlink"/>
                </a:solidFill>
                <a:hlinkClick r:id="rId3"/>
              </a:rPr>
              <a:t>Survey Results</a:t>
            </a:r>
            <a:r>
              <a:rPr lang="en-US" sz="3400">
                <a:solidFill>
                  <a:schemeClr val="dk1"/>
                </a:solidFill>
              </a:rPr>
              <a:t>)</a:t>
            </a:r>
            <a:endParaRPr sz="3400">
              <a:solidFill>
                <a:schemeClr val="dk1"/>
              </a:solidFill>
            </a:endParaRPr>
          </a:p>
        </p:txBody>
      </p:sp>
      <p:pic>
        <p:nvPicPr>
          <p:cNvPr id="308" name="Google Shape;308;p41" title="Screenshot 2025-09-09 at 9.32.40 AM.png"/>
          <p:cNvPicPr preferRelativeResize="0"/>
          <p:nvPr/>
        </p:nvPicPr>
        <p:blipFill>
          <a:blip r:embed="rId4">
            <a:alphaModFix/>
          </a:blip>
          <a:stretch>
            <a:fillRect/>
          </a:stretch>
        </p:blipFill>
        <p:spPr>
          <a:xfrm>
            <a:off x="217000" y="1804025"/>
            <a:ext cx="8552127" cy="484999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42"/>
          <p:cNvSpPr txBox="1"/>
          <p:nvPr/>
        </p:nvSpPr>
        <p:spPr>
          <a:xfrm>
            <a:off x="444500" y="518028"/>
            <a:ext cx="7890600" cy="90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400">
                <a:solidFill>
                  <a:schemeClr val="dk1"/>
                </a:solidFill>
              </a:rPr>
              <a:t>Renewable Energy Development (C-DASH Project </a:t>
            </a:r>
            <a:r>
              <a:rPr lang="en-US" sz="3400" u="sng">
                <a:solidFill>
                  <a:schemeClr val="hlink"/>
                </a:solidFill>
                <a:hlinkClick r:id="rId3"/>
              </a:rPr>
              <a:t>Survey Results</a:t>
            </a:r>
            <a:r>
              <a:rPr lang="en-US" sz="3400">
                <a:solidFill>
                  <a:schemeClr val="dk1"/>
                </a:solidFill>
              </a:rPr>
              <a:t>: Farmland Preservation</a:t>
            </a:r>
            <a:r>
              <a:rPr lang="en-US" sz="3400">
                <a:solidFill>
                  <a:schemeClr val="dk1"/>
                </a:solidFill>
              </a:rPr>
              <a:t>)</a:t>
            </a:r>
            <a:endParaRPr sz="3400">
              <a:solidFill>
                <a:schemeClr val="dk1"/>
              </a:solidFill>
            </a:endParaRPr>
          </a:p>
        </p:txBody>
      </p:sp>
      <p:pic>
        <p:nvPicPr>
          <p:cNvPr id="315" name="Google Shape;315;p42" title="Screenshot 2025-09-09 at 9.35.12 AM.png"/>
          <p:cNvPicPr preferRelativeResize="0"/>
          <p:nvPr/>
        </p:nvPicPr>
        <p:blipFill>
          <a:blip r:embed="rId4">
            <a:alphaModFix/>
          </a:blip>
          <a:stretch>
            <a:fillRect/>
          </a:stretch>
        </p:blipFill>
        <p:spPr>
          <a:xfrm>
            <a:off x="331275" y="2138499"/>
            <a:ext cx="8511674" cy="453542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43"/>
          <p:cNvSpPr txBox="1"/>
          <p:nvPr/>
        </p:nvSpPr>
        <p:spPr>
          <a:xfrm>
            <a:off x="444500" y="518028"/>
            <a:ext cx="7890600" cy="90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400">
                <a:solidFill>
                  <a:schemeClr val="dk1"/>
                </a:solidFill>
              </a:rPr>
              <a:t>Renewable Energy Development (C-DASH Project </a:t>
            </a:r>
            <a:r>
              <a:rPr lang="en-US" sz="3400" u="sng">
                <a:solidFill>
                  <a:schemeClr val="hlink"/>
                </a:solidFill>
                <a:hlinkClick r:id="rId3"/>
              </a:rPr>
              <a:t>Survey Results</a:t>
            </a:r>
            <a:r>
              <a:rPr lang="en-US" sz="3400">
                <a:solidFill>
                  <a:schemeClr val="dk1"/>
                </a:solidFill>
              </a:rPr>
              <a:t>: Property Values</a:t>
            </a:r>
            <a:r>
              <a:rPr lang="en-US" sz="3400">
                <a:solidFill>
                  <a:schemeClr val="dk1"/>
                </a:solidFill>
              </a:rPr>
              <a:t>)</a:t>
            </a:r>
            <a:endParaRPr sz="3400">
              <a:solidFill>
                <a:schemeClr val="dk1"/>
              </a:solidFill>
            </a:endParaRPr>
          </a:p>
        </p:txBody>
      </p:sp>
      <p:pic>
        <p:nvPicPr>
          <p:cNvPr id="322" name="Google Shape;322;p43" title="Screenshot 2025-09-09 at 9.36.35 AM.png"/>
          <p:cNvPicPr preferRelativeResize="0"/>
          <p:nvPr/>
        </p:nvPicPr>
        <p:blipFill>
          <a:blip r:embed="rId4">
            <a:alphaModFix/>
          </a:blip>
          <a:stretch>
            <a:fillRect/>
          </a:stretch>
        </p:blipFill>
        <p:spPr>
          <a:xfrm>
            <a:off x="593475" y="2278400"/>
            <a:ext cx="7890601" cy="435407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6"/>
          <p:cNvSpPr txBox="1"/>
          <p:nvPr>
            <p:ph type="title"/>
          </p:nvPr>
        </p:nvSpPr>
        <p:spPr>
          <a:xfrm>
            <a:off x="204800" y="633175"/>
            <a:ext cx="6394200" cy="647100"/>
          </a:xfrm>
          <a:prstGeom prst="rect">
            <a:avLst/>
          </a:prstGeom>
          <a:noFill/>
          <a:ln>
            <a:noFill/>
          </a:ln>
        </p:spPr>
        <p:txBody>
          <a:bodyPr anchorCtr="0" anchor="ctr" bIns="34275" lIns="68575" spcFirstLastPara="1" rIns="68575" wrap="square" tIns="34275">
            <a:noAutofit/>
          </a:bodyPr>
          <a:lstStyle/>
          <a:p>
            <a:pPr indent="0" lvl="0" marL="0" rtl="0" algn="ctr">
              <a:spcBef>
                <a:spcPts val="0"/>
              </a:spcBef>
              <a:spcAft>
                <a:spcPts val="0"/>
              </a:spcAft>
              <a:buNone/>
            </a:pPr>
            <a:r>
              <a:rPr b="0" lang="en-US" u="sng">
                <a:solidFill>
                  <a:schemeClr val="hlink"/>
                </a:solidFill>
                <a:hlinkClick r:id="rId3"/>
              </a:rPr>
              <a:t>https://farmlaw.ces.ncsu.edu/</a:t>
            </a:r>
            <a:endParaRPr/>
          </a:p>
        </p:txBody>
      </p:sp>
      <p:pic>
        <p:nvPicPr>
          <p:cNvPr id="175" name="Google Shape;175;p26"/>
          <p:cNvPicPr preferRelativeResize="0"/>
          <p:nvPr/>
        </p:nvPicPr>
        <p:blipFill>
          <a:blip r:embed="rId4">
            <a:alphaModFix/>
          </a:blip>
          <a:stretch>
            <a:fillRect/>
          </a:stretch>
        </p:blipFill>
        <p:spPr>
          <a:xfrm>
            <a:off x="4388561" y="1280275"/>
            <a:ext cx="2472035" cy="3223090"/>
          </a:xfrm>
          <a:prstGeom prst="rect">
            <a:avLst/>
          </a:prstGeom>
          <a:noFill/>
          <a:ln>
            <a:noFill/>
          </a:ln>
        </p:spPr>
      </p:pic>
      <p:pic>
        <p:nvPicPr>
          <p:cNvPr id="176" name="Google Shape;176;p26"/>
          <p:cNvPicPr preferRelativeResize="0"/>
          <p:nvPr/>
        </p:nvPicPr>
        <p:blipFill>
          <a:blip r:embed="rId5">
            <a:alphaModFix/>
          </a:blip>
          <a:stretch>
            <a:fillRect/>
          </a:stretch>
        </p:blipFill>
        <p:spPr>
          <a:xfrm>
            <a:off x="4388556" y="3949700"/>
            <a:ext cx="2026780" cy="2682358"/>
          </a:xfrm>
          <a:prstGeom prst="rect">
            <a:avLst/>
          </a:prstGeom>
          <a:noFill/>
          <a:ln>
            <a:noFill/>
          </a:ln>
        </p:spPr>
      </p:pic>
      <p:pic>
        <p:nvPicPr>
          <p:cNvPr id="177" name="Google Shape;177;p26"/>
          <p:cNvPicPr preferRelativeResize="0"/>
          <p:nvPr/>
        </p:nvPicPr>
        <p:blipFill>
          <a:blip r:embed="rId6">
            <a:alphaModFix/>
          </a:blip>
          <a:stretch>
            <a:fillRect/>
          </a:stretch>
        </p:blipFill>
        <p:spPr>
          <a:xfrm>
            <a:off x="204800" y="1529225"/>
            <a:ext cx="4259400" cy="4942287"/>
          </a:xfrm>
          <a:prstGeom prst="rect">
            <a:avLst/>
          </a:prstGeom>
          <a:noFill/>
          <a:ln>
            <a:noFill/>
          </a:ln>
        </p:spPr>
      </p:pic>
      <p:pic>
        <p:nvPicPr>
          <p:cNvPr id="178" name="Google Shape;178;p26" title="LOGO.SARE.jpg"/>
          <p:cNvPicPr preferRelativeResize="0"/>
          <p:nvPr/>
        </p:nvPicPr>
        <p:blipFill>
          <a:blip r:embed="rId7">
            <a:alphaModFix/>
          </a:blip>
          <a:stretch>
            <a:fillRect/>
          </a:stretch>
        </p:blipFill>
        <p:spPr>
          <a:xfrm>
            <a:off x="7969625" y="5431675"/>
            <a:ext cx="1018250" cy="693925"/>
          </a:xfrm>
          <a:prstGeom prst="rect">
            <a:avLst/>
          </a:prstGeom>
          <a:noFill/>
          <a:ln>
            <a:noFill/>
          </a:ln>
        </p:spPr>
      </p:pic>
      <p:pic>
        <p:nvPicPr>
          <p:cNvPr id="179" name="Google Shape;179;p26" title="adobe-express-qr-code (5).png"/>
          <p:cNvPicPr preferRelativeResize="0"/>
          <p:nvPr/>
        </p:nvPicPr>
        <p:blipFill>
          <a:blip r:embed="rId8">
            <a:alphaModFix/>
          </a:blip>
          <a:stretch>
            <a:fillRect/>
          </a:stretch>
        </p:blipFill>
        <p:spPr>
          <a:xfrm>
            <a:off x="7694875" y="633175"/>
            <a:ext cx="1288200" cy="1288200"/>
          </a:xfrm>
          <a:prstGeom prst="rect">
            <a:avLst/>
          </a:prstGeom>
          <a:noFill/>
          <a:ln>
            <a:noFill/>
          </a:ln>
        </p:spPr>
      </p:pic>
      <p:sp>
        <p:nvSpPr>
          <p:cNvPr id="180" name="Google Shape;180;p26"/>
          <p:cNvSpPr txBox="1"/>
          <p:nvPr/>
        </p:nvSpPr>
        <p:spPr>
          <a:xfrm>
            <a:off x="6681425" y="5329800"/>
            <a:ext cx="1288200" cy="424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US" sz="700">
                <a:solidFill>
                  <a:schemeClr val="dk1"/>
                </a:solidFill>
              </a:rPr>
              <a:t>This web portal is supported by the Sustainable Agriculture and Resource Education Professional Development Program Land Summit Professional Development grant (Award #531905)</a:t>
            </a:r>
            <a:endParaRPr sz="700">
              <a:solidFill>
                <a:schemeClr val="dk1"/>
              </a:solidFill>
            </a:endParaRPr>
          </a:p>
        </p:txBody>
      </p:sp>
      <p:pic>
        <p:nvPicPr>
          <p:cNvPr id="181" name="Google Shape;181;p26"/>
          <p:cNvPicPr preferRelativeResize="0"/>
          <p:nvPr/>
        </p:nvPicPr>
        <p:blipFill>
          <a:blip r:embed="rId9">
            <a:alphaModFix/>
          </a:blip>
          <a:stretch>
            <a:fillRect/>
          </a:stretch>
        </p:blipFill>
        <p:spPr>
          <a:xfrm>
            <a:off x="6415325" y="1968088"/>
            <a:ext cx="2567739" cy="336171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44"/>
          <p:cNvSpPr txBox="1"/>
          <p:nvPr/>
        </p:nvSpPr>
        <p:spPr>
          <a:xfrm>
            <a:off x="464550" y="538075"/>
            <a:ext cx="7890600" cy="104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3400">
                <a:solidFill>
                  <a:schemeClr val="dk1"/>
                </a:solidFill>
              </a:rPr>
              <a:t>Research on Farmland Values Near Solar Energy Sites</a:t>
            </a:r>
            <a:endParaRPr sz="3400">
              <a:solidFill>
                <a:schemeClr val="dk1"/>
              </a:solidFill>
            </a:endParaRPr>
          </a:p>
        </p:txBody>
      </p:sp>
      <p:sp>
        <p:nvSpPr>
          <p:cNvPr id="329" name="Google Shape;329;p44"/>
          <p:cNvSpPr txBox="1"/>
          <p:nvPr/>
        </p:nvSpPr>
        <p:spPr>
          <a:xfrm>
            <a:off x="536400" y="1861550"/>
            <a:ext cx="8071200" cy="460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t>Source: </a:t>
            </a:r>
            <a:r>
              <a:rPr b="1" lang="en-US" sz="1800" u="sng">
                <a:solidFill>
                  <a:schemeClr val="hlink"/>
                </a:solidFill>
                <a:hlinkClick r:id="rId3"/>
              </a:rPr>
              <a:t>Kirkland Appraisal Letter</a:t>
            </a:r>
            <a:r>
              <a:rPr b="1" lang="en-US" sz="1800">
                <a:solidFill>
                  <a:schemeClr val="dk1"/>
                </a:solidFill>
              </a:rPr>
              <a:t> (for Stokes County proposed solar development, November 2024)</a:t>
            </a:r>
            <a:endParaRPr sz="1800">
              <a:solidFill>
                <a:schemeClr val="dk1"/>
              </a:solidFill>
            </a:endParaRPr>
          </a:p>
          <a:p>
            <a:pPr indent="-342900" lvl="0" marL="457200" rtl="0" algn="l">
              <a:lnSpc>
                <a:spcPct val="120000"/>
              </a:lnSpc>
              <a:spcBef>
                <a:spcPts val="0"/>
              </a:spcBef>
              <a:spcAft>
                <a:spcPts val="0"/>
              </a:spcAft>
              <a:buSzPts val="1800"/>
              <a:buChar char="●"/>
            </a:pPr>
            <a:r>
              <a:rPr b="1" lang="en-US" sz="1800" u="sng">
                <a:solidFill>
                  <a:schemeClr val="hlink"/>
                </a:solidFill>
                <a:highlight>
                  <a:srgbClr val="FFFFFF"/>
                </a:highlight>
                <a:hlinkClick r:id="rId4"/>
              </a:rPr>
              <a:t>Solar’s Impact On Rural Property Values</a:t>
            </a:r>
            <a:r>
              <a:rPr b="1" lang="en-US" sz="1800">
                <a:solidFill>
                  <a:srgbClr val="434343"/>
                </a:solidFill>
                <a:highlight>
                  <a:srgbClr val="FFFFFF"/>
                </a:highlight>
              </a:rPr>
              <a:t> (</a:t>
            </a:r>
            <a:r>
              <a:rPr i="1" lang="en-US" sz="1800">
                <a:solidFill>
                  <a:srgbClr val="4B4545"/>
                </a:solidFill>
                <a:highlight>
                  <a:srgbClr val="FFFFFF"/>
                </a:highlight>
              </a:rPr>
              <a:t>Andy Eames, ASFMRA, </a:t>
            </a:r>
            <a:r>
              <a:rPr lang="en-US" sz="1800">
                <a:solidFill>
                  <a:srgbClr val="4B4545"/>
                </a:solidFill>
                <a:highlight>
                  <a:srgbClr val="FFFFFF"/>
                </a:highlight>
              </a:rPr>
              <a:t>Farm Journal, </a:t>
            </a:r>
            <a:r>
              <a:rPr lang="en-US" sz="1800">
                <a:solidFill>
                  <a:srgbClr val="434343"/>
                </a:solidFill>
                <a:highlight>
                  <a:srgbClr val="FFFFFF"/>
                </a:highlight>
              </a:rPr>
              <a:t>September 19, 2022)</a:t>
            </a:r>
            <a:endParaRPr sz="1800">
              <a:solidFill>
                <a:srgbClr val="434343"/>
              </a:solidFill>
              <a:highlight>
                <a:srgbClr val="FFFFFF"/>
              </a:highlight>
            </a:endParaRPr>
          </a:p>
          <a:p>
            <a:pPr indent="-342900" lvl="0" marL="457200" rtl="0" algn="l">
              <a:lnSpc>
                <a:spcPct val="100000"/>
              </a:lnSpc>
              <a:spcBef>
                <a:spcPts val="0"/>
              </a:spcBef>
              <a:spcAft>
                <a:spcPts val="0"/>
              </a:spcAft>
              <a:buSzPts val="1800"/>
              <a:buChar char="●"/>
            </a:pPr>
            <a:r>
              <a:rPr b="1" lang="en-US" sz="1800" u="sng">
                <a:solidFill>
                  <a:schemeClr val="hlink"/>
                </a:solidFill>
                <a:hlinkClick r:id="rId5"/>
              </a:rPr>
              <a:t>Assessing property value impacts near utility-scale solar in the Midwestern United States</a:t>
            </a:r>
            <a:r>
              <a:rPr b="1" lang="en-US" sz="1800">
                <a:solidFill>
                  <a:srgbClr val="1F1F1F"/>
                </a:solidFill>
              </a:rPr>
              <a:t> (</a:t>
            </a:r>
            <a:r>
              <a:rPr lang="en-US" sz="1800">
                <a:solidFill>
                  <a:srgbClr val="1F1F1F"/>
                </a:solidFill>
              </a:rPr>
              <a:t>Simeng Hao, Gilbert Michaud, </a:t>
            </a:r>
            <a:r>
              <a:rPr lang="en-US" sz="1800">
                <a:solidFill>
                  <a:srgbClr val="1F1F1F"/>
                </a:solidFill>
                <a:uFill>
                  <a:noFill/>
                </a:uFill>
                <a:hlinkClick r:id="rId6">
                  <a:extLst>
                    <a:ext uri="{A12FA001-AC4F-418D-AE19-62706E023703}">
                      <ahyp:hlinkClr val="tx"/>
                    </a:ext>
                  </a:extLst>
                </a:hlinkClick>
              </a:rPr>
              <a:t>Solar Compass</a:t>
            </a:r>
            <a:r>
              <a:rPr lang="en-US" sz="1800"/>
              <a:t> </a:t>
            </a:r>
            <a:r>
              <a:rPr lang="en-US" sz="1800">
                <a:solidFill>
                  <a:srgbClr val="0272B1"/>
                </a:solidFill>
                <a:uFill>
                  <a:noFill/>
                </a:uFill>
                <a:hlinkClick r:id="rId7">
                  <a:extLst>
                    <a:ext uri="{A12FA001-AC4F-418D-AE19-62706E023703}">
                      <ahyp:hlinkClr val="tx"/>
                    </a:ext>
                  </a:extLst>
                </a:hlinkClick>
              </a:rPr>
              <a:t>Volume 12</a:t>
            </a:r>
            <a:r>
              <a:rPr lang="en-US" sz="1800">
                <a:solidFill>
                  <a:srgbClr val="1F1F1F"/>
                </a:solidFill>
              </a:rPr>
              <a:t>, December 2024)</a:t>
            </a:r>
            <a:endParaRPr sz="1800">
              <a:solidFill>
                <a:srgbClr val="1F1F1F"/>
              </a:solidFill>
            </a:endParaRPr>
          </a:p>
          <a:p>
            <a:pPr indent="-342900" lvl="0" marL="457200" rtl="0" algn="l">
              <a:lnSpc>
                <a:spcPct val="100000"/>
              </a:lnSpc>
              <a:spcBef>
                <a:spcPts val="0"/>
              </a:spcBef>
              <a:spcAft>
                <a:spcPts val="0"/>
              </a:spcAft>
              <a:buSzPts val="1800"/>
              <a:buChar char="●"/>
            </a:pPr>
            <a:r>
              <a:rPr b="1" lang="en-US" sz="1800" u="sng">
                <a:solidFill>
                  <a:schemeClr val="hlink"/>
                </a:solidFill>
                <a:latin typeface="Georgia"/>
                <a:ea typeface="Georgia"/>
                <a:cs typeface="Georgia"/>
                <a:sym typeface="Georgia"/>
                <a:hlinkClick r:id="rId8"/>
              </a:rPr>
              <a:t>Shedding light on large-scale solar impacts: An analysis of property values and proximity to photovoltaics across six U.S. states</a:t>
            </a:r>
            <a:r>
              <a:rPr lang="en-US" sz="1800">
                <a:solidFill>
                  <a:srgbClr val="1F1F1F"/>
                </a:solidFill>
                <a:latin typeface="Georgia"/>
                <a:ea typeface="Georgia"/>
                <a:cs typeface="Georgia"/>
                <a:sym typeface="Georgia"/>
              </a:rPr>
              <a:t> (</a:t>
            </a:r>
            <a:r>
              <a:rPr lang="en-US" sz="1800">
                <a:solidFill>
                  <a:srgbClr val="1F1F1F"/>
                </a:solidFill>
              </a:rPr>
              <a:t>Salma Elmallah et al, </a:t>
            </a:r>
            <a:r>
              <a:rPr lang="en-US" sz="1800">
                <a:solidFill>
                  <a:srgbClr val="1F1F1F"/>
                </a:solidFill>
                <a:uFill>
                  <a:noFill/>
                </a:uFill>
                <a:hlinkClick r:id="rId9">
                  <a:extLst>
                    <a:ext uri="{A12FA001-AC4F-418D-AE19-62706E023703}">
                      <ahyp:hlinkClr val="tx"/>
                    </a:ext>
                  </a:extLst>
                </a:hlinkClick>
              </a:rPr>
              <a:t>Energy Policy</a:t>
            </a:r>
            <a:r>
              <a:rPr lang="en-US" sz="1800"/>
              <a:t> </a:t>
            </a:r>
            <a:r>
              <a:rPr lang="en-US" sz="1800">
                <a:solidFill>
                  <a:srgbClr val="0272B1"/>
                </a:solidFill>
                <a:uFill>
                  <a:noFill/>
                </a:uFill>
                <a:hlinkClick r:id="rId10">
                  <a:extLst>
                    <a:ext uri="{A12FA001-AC4F-418D-AE19-62706E023703}">
                      <ahyp:hlinkClr val="tx"/>
                    </a:ext>
                  </a:extLst>
                </a:hlinkClick>
              </a:rPr>
              <a:t>Volume 175</a:t>
            </a:r>
            <a:r>
              <a:rPr lang="en-US" sz="1800">
                <a:solidFill>
                  <a:srgbClr val="1F1F1F"/>
                </a:solidFill>
              </a:rPr>
              <a:t>, April 2023, 113425)</a:t>
            </a:r>
            <a:endParaRPr sz="1800">
              <a:solidFill>
                <a:srgbClr val="1F1F1F"/>
              </a:solidFill>
            </a:endParaRPr>
          </a:p>
          <a:p>
            <a:pPr indent="0" lvl="0" marL="0" rtl="0" algn="l">
              <a:lnSpc>
                <a:spcPct val="100000"/>
              </a:lnSpc>
              <a:spcBef>
                <a:spcPts val="1200"/>
              </a:spcBef>
              <a:spcAft>
                <a:spcPts val="0"/>
              </a:spcAft>
              <a:buNone/>
            </a:pPr>
            <a:r>
              <a:rPr b="1" lang="en-US" sz="1800">
                <a:solidFill>
                  <a:srgbClr val="1F1F1F"/>
                </a:solidFill>
              </a:rPr>
              <a:t>Other Source:</a:t>
            </a:r>
            <a:endParaRPr b="1" sz="1800">
              <a:solidFill>
                <a:srgbClr val="1F1F1F"/>
              </a:solidFill>
            </a:endParaRPr>
          </a:p>
          <a:p>
            <a:pPr indent="0" lvl="0" marL="0" rtl="0" algn="l">
              <a:spcBef>
                <a:spcPts val="1200"/>
              </a:spcBef>
              <a:spcAft>
                <a:spcPts val="0"/>
              </a:spcAft>
              <a:buNone/>
            </a:pPr>
            <a:r>
              <a:rPr lang="en-US" sz="1800" u="sng">
                <a:solidFill>
                  <a:schemeClr val="hlink"/>
                </a:solidFill>
                <a:hlinkClick r:id="rId11"/>
              </a:rPr>
              <a:t>Literature Review on the Impact of Utility-Scale Solar on Housing Prices</a:t>
            </a:r>
            <a:r>
              <a:rPr lang="en-US" sz="1800">
                <a:solidFill>
                  <a:srgbClr val="1F1F1F"/>
                </a:solidFill>
              </a:rPr>
              <a:t> (Greg Upton, Sarang Talpur, Louisiana State University, August 2024)</a:t>
            </a:r>
            <a:endParaRPr sz="1800">
              <a:solidFill>
                <a:srgbClr val="1F1F1F"/>
              </a:solidFill>
            </a:endParaRPr>
          </a:p>
          <a:p>
            <a:pPr indent="0" lvl="0" marL="0" rtl="0" algn="l">
              <a:lnSpc>
                <a:spcPct val="100000"/>
              </a:lnSpc>
              <a:spcBef>
                <a:spcPts val="1200"/>
              </a:spcBef>
              <a:spcAft>
                <a:spcPts val="0"/>
              </a:spcAft>
              <a:buNone/>
            </a:pPr>
            <a:r>
              <a:t/>
            </a:r>
            <a:endParaRPr sz="1800">
              <a:solidFill>
                <a:srgbClr val="1F1F1F"/>
              </a:solidFill>
            </a:endParaRPr>
          </a:p>
          <a:p>
            <a:pPr indent="0" lvl="0" marL="0" rtl="0" algn="l">
              <a:lnSpc>
                <a:spcPct val="100000"/>
              </a:lnSpc>
              <a:spcBef>
                <a:spcPts val="1200"/>
              </a:spcBef>
              <a:spcAft>
                <a:spcPts val="0"/>
              </a:spcAft>
              <a:buNone/>
            </a:pPr>
            <a:r>
              <a:t/>
            </a:r>
            <a:endParaRPr sz="1800">
              <a:solidFill>
                <a:srgbClr val="1F1F1F"/>
              </a:solidFill>
            </a:endParaRPr>
          </a:p>
          <a:p>
            <a:pPr indent="0" lvl="0" marL="0" rtl="0" algn="l">
              <a:lnSpc>
                <a:spcPct val="100000"/>
              </a:lnSpc>
              <a:spcBef>
                <a:spcPts val="1200"/>
              </a:spcBef>
              <a:spcAft>
                <a:spcPts val="0"/>
              </a:spcAft>
              <a:buNone/>
            </a:pPr>
            <a:r>
              <a:t/>
            </a:r>
            <a:endParaRPr sz="1800">
              <a:solidFill>
                <a:srgbClr val="1F1F1F"/>
              </a:solidFill>
            </a:endParaRPr>
          </a:p>
          <a:p>
            <a:pPr indent="0" lvl="0" marL="0" rtl="0" algn="l">
              <a:lnSpc>
                <a:spcPct val="100000"/>
              </a:lnSpc>
              <a:spcBef>
                <a:spcPts val="1200"/>
              </a:spcBef>
              <a:spcAft>
                <a:spcPts val="0"/>
              </a:spcAft>
              <a:buNone/>
            </a:pPr>
            <a:r>
              <a:t/>
            </a:r>
            <a:endParaRPr sz="1050">
              <a:solidFill>
                <a:srgbClr val="1F1F1F"/>
              </a:solidFill>
            </a:endParaRPr>
          </a:p>
          <a:p>
            <a:pPr indent="0" lvl="0" marL="0" rtl="0" algn="l">
              <a:lnSpc>
                <a:spcPct val="100000"/>
              </a:lnSpc>
              <a:spcBef>
                <a:spcPts val="1200"/>
              </a:spcBef>
              <a:spcAft>
                <a:spcPts val="0"/>
              </a:spcAft>
              <a:buClr>
                <a:schemeClr val="dk1"/>
              </a:buClr>
              <a:buSzPts val="1100"/>
              <a:buFont typeface="Arial"/>
              <a:buNone/>
            </a:pPr>
            <a:r>
              <a:t/>
            </a:r>
            <a:endParaRPr sz="1200">
              <a:solidFill>
                <a:srgbClr val="1F1F1F"/>
              </a:solidFill>
            </a:endParaRPr>
          </a:p>
          <a:p>
            <a:pPr indent="0" lvl="0" marL="0" rtl="0" algn="l">
              <a:lnSpc>
                <a:spcPct val="120000"/>
              </a:lnSpc>
              <a:spcBef>
                <a:spcPts val="1200"/>
              </a:spcBef>
              <a:spcAft>
                <a:spcPts val="0"/>
              </a:spcAft>
              <a:buNone/>
            </a:pPr>
            <a:r>
              <a:t/>
            </a:r>
            <a:endParaRPr sz="1800">
              <a:solidFill>
                <a:srgbClr val="434343"/>
              </a:solidFill>
              <a:highlight>
                <a:srgbClr val="FFFFFF"/>
              </a:highlight>
              <a:latin typeface="Montserrat"/>
              <a:ea typeface="Montserrat"/>
              <a:cs typeface="Montserrat"/>
              <a:sym typeface="Montserrat"/>
            </a:endParaRPr>
          </a:p>
          <a:p>
            <a:pPr indent="-5185" lvl="0" marL="29783" marR="399893" rtl="0" algn="just">
              <a:lnSpc>
                <a:spcPct val="98377"/>
              </a:lnSpc>
              <a:spcBef>
                <a:spcPts val="1500"/>
              </a:spcBef>
              <a:spcAft>
                <a:spcPts val="0"/>
              </a:spcAft>
              <a:buNone/>
            </a:pPr>
            <a:r>
              <a:t/>
            </a:r>
            <a:endParaRPr sz="996">
              <a:solidFill>
                <a:schemeClr val="dk1"/>
              </a:solidFill>
              <a:latin typeface="Bookman Old Style"/>
              <a:ea typeface="Bookman Old Style"/>
              <a:cs typeface="Bookman Old Style"/>
              <a:sym typeface="Bookman Old Style"/>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45"/>
          <p:cNvSpPr txBox="1"/>
          <p:nvPr/>
        </p:nvSpPr>
        <p:spPr>
          <a:xfrm>
            <a:off x="444500" y="598250"/>
            <a:ext cx="8341800" cy="90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400">
                <a:solidFill>
                  <a:schemeClr val="dk1"/>
                </a:solidFill>
              </a:rPr>
              <a:t>New Down-Zoning Legislation</a:t>
            </a:r>
            <a:r>
              <a:rPr lang="en-US" sz="2400">
                <a:solidFill>
                  <a:schemeClr val="dk1"/>
                </a:solidFill>
              </a:rPr>
              <a:t> - </a:t>
            </a:r>
            <a:r>
              <a:rPr lang="en-US" sz="2400" u="sng">
                <a:solidFill>
                  <a:schemeClr val="hlink"/>
                </a:solidFill>
                <a:hlinkClick r:id="rId3"/>
              </a:rPr>
              <a:t>SESSION LAW 2024-57 SENATE BILL 382</a:t>
            </a:r>
            <a:r>
              <a:rPr lang="en-US" sz="2400">
                <a:solidFill>
                  <a:schemeClr val="dk1"/>
                </a:solidFill>
              </a:rPr>
              <a:t> (inserted into Helene package)</a:t>
            </a:r>
            <a:endParaRPr sz="2400">
              <a:solidFill>
                <a:schemeClr val="dk1"/>
              </a:solidFill>
            </a:endParaRPr>
          </a:p>
          <a:p>
            <a:pPr indent="0" lvl="0" marL="0" rtl="0" algn="l">
              <a:lnSpc>
                <a:spcPct val="115000"/>
              </a:lnSpc>
              <a:spcBef>
                <a:spcPts val="1200"/>
              </a:spcBef>
              <a:spcAft>
                <a:spcPts val="0"/>
              </a:spcAft>
              <a:buNone/>
            </a:pPr>
            <a:r>
              <a:rPr lang="en-US" sz="1100">
                <a:solidFill>
                  <a:schemeClr val="dk1"/>
                </a:solidFill>
              </a:rPr>
              <a:t>.</a:t>
            </a:r>
            <a:endParaRPr sz="1100">
              <a:solidFill>
                <a:schemeClr val="dk1"/>
              </a:solidFill>
            </a:endParaRPr>
          </a:p>
          <a:p>
            <a:pPr indent="0" lvl="0" marL="0" rtl="0" algn="l">
              <a:spcBef>
                <a:spcPts val="1200"/>
              </a:spcBef>
              <a:spcAft>
                <a:spcPts val="0"/>
              </a:spcAft>
              <a:buNone/>
            </a:pPr>
            <a:r>
              <a:t/>
            </a:r>
            <a:endParaRPr sz="1200">
              <a:solidFill>
                <a:srgbClr val="545D7E"/>
              </a:solidFill>
              <a:highlight>
                <a:srgbClr val="FFFFFF"/>
              </a:highlight>
              <a:latin typeface="Roboto"/>
              <a:ea typeface="Roboto"/>
              <a:cs typeface="Roboto"/>
              <a:sym typeface="Roboto"/>
            </a:endParaRPr>
          </a:p>
        </p:txBody>
      </p:sp>
      <p:pic>
        <p:nvPicPr>
          <p:cNvPr id="336" name="Google Shape;336;p45" title="Screenshot 2025-09-08 at 10.03.37 PM.png"/>
          <p:cNvPicPr preferRelativeResize="0"/>
          <p:nvPr/>
        </p:nvPicPr>
        <p:blipFill>
          <a:blip r:embed="rId4">
            <a:alphaModFix/>
          </a:blip>
          <a:stretch>
            <a:fillRect/>
          </a:stretch>
        </p:blipFill>
        <p:spPr>
          <a:xfrm>
            <a:off x="2775500" y="1871550"/>
            <a:ext cx="6258751" cy="4402899"/>
          </a:xfrm>
          <a:prstGeom prst="rect">
            <a:avLst/>
          </a:prstGeom>
          <a:noFill/>
          <a:ln>
            <a:noFill/>
          </a:ln>
        </p:spPr>
      </p:pic>
      <p:sp>
        <p:nvSpPr>
          <p:cNvPr id="337" name="Google Shape;337;p45"/>
          <p:cNvSpPr txBox="1"/>
          <p:nvPr/>
        </p:nvSpPr>
        <p:spPr>
          <a:xfrm>
            <a:off x="544750" y="1671050"/>
            <a:ext cx="2095500" cy="4923000"/>
          </a:xfrm>
          <a:prstGeom prst="rect">
            <a:avLst/>
          </a:prstGeom>
          <a:noFill/>
          <a:ln>
            <a:noFill/>
          </a:ln>
        </p:spPr>
        <p:txBody>
          <a:bodyPr anchorCtr="0" anchor="t" bIns="91425" lIns="91425" spcFirstLastPara="1" rIns="91425" wrap="square" tIns="91425">
            <a:normAutofit fontScale="92500" lnSpcReduction="10000"/>
          </a:bodyPr>
          <a:lstStyle/>
          <a:p>
            <a:pPr indent="0" lvl="0" marL="0" rtl="0" algn="l">
              <a:spcBef>
                <a:spcPts val="0"/>
              </a:spcBef>
              <a:spcAft>
                <a:spcPts val="0"/>
              </a:spcAft>
              <a:buClr>
                <a:schemeClr val="dk1"/>
              </a:buClr>
              <a:buSzPct val="91667"/>
              <a:buFont typeface="Arial"/>
              <a:buNone/>
            </a:pPr>
            <a:r>
              <a:rPr lang="en-US" sz="1200">
                <a:solidFill>
                  <a:srgbClr val="545D7E"/>
                </a:solidFill>
                <a:highlight>
                  <a:srgbClr val="FFFFFF"/>
                </a:highlight>
                <a:latin typeface="Roboto"/>
                <a:ea typeface="Roboto"/>
                <a:cs typeface="Roboto"/>
                <a:sym typeface="Roboto"/>
              </a:rPr>
              <a:t>The law expands the definition of down-zoning to include any change in zoning that decreases density, reduces permitted uses, or creates a nonconforming use, lot, or structure</a:t>
            </a:r>
            <a:endParaRPr sz="1200">
              <a:solidFill>
                <a:srgbClr val="545D7E"/>
              </a:solidFill>
              <a:highlight>
                <a:srgbClr val="FFFFFF"/>
              </a:highlight>
              <a:latin typeface="Roboto"/>
              <a:ea typeface="Roboto"/>
              <a:cs typeface="Roboto"/>
              <a:sym typeface="Roboto"/>
            </a:endParaRPr>
          </a:p>
          <a:p>
            <a:pPr indent="0" lvl="0" marL="0" rtl="0" algn="l">
              <a:spcBef>
                <a:spcPts val="0"/>
              </a:spcBef>
              <a:spcAft>
                <a:spcPts val="0"/>
              </a:spcAft>
              <a:buClr>
                <a:schemeClr val="dk1"/>
              </a:buClr>
              <a:buSzPct val="91667"/>
              <a:buFont typeface="Arial"/>
              <a:buNone/>
            </a:pPr>
            <a:r>
              <a:t/>
            </a:r>
            <a:endParaRPr sz="1200">
              <a:solidFill>
                <a:srgbClr val="545D7E"/>
              </a:solidFill>
              <a:highlight>
                <a:srgbClr val="FFFFFF"/>
              </a:highlight>
              <a:latin typeface="Roboto"/>
              <a:ea typeface="Roboto"/>
              <a:cs typeface="Roboto"/>
              <a:sym typeface="Roboto"/>
            </a:endParaRPr>
          </a:p>
          <a:p>
            <a:pPr indent="0" lvl="0" marL="0" rtl="0" algn="l">
              <a:lnSpc>
                <a:spcPct val="115000"/>
              </a:lnSpc>
              <a:spcBef>
                <a:spcPts val="1200"/>
              </a:spcBef>
              <a:spcAft>
                <a:spcPts val="0"/>
              </a:spcAft>
              <a:buClr>
                <a:schemeClr val="dk1"/>
              </a:buClr>
              <a:buSzPct val="100000"/>
              <a:buFont typeface="Arial"/>
              <a:buNone/>
            </a:pPr>
            <a:r>
              <a:rPr b="1" lang="en-US" sz="1100">
                <a:solidFill>
                  <a:schemeClr val="dk1"/>
                </a:solidFill>
              </a:rPr>
              <a:t>“Down-zoning” means a zoning ordinance that affects an area of land in one of the following ways:</a:t>
            </a:r>
            <a:endParaRPr b="1" sz="1100">
              <a:solidFill>
                <a:schemeClr val="dk1"/>
              </a:solidFill>
            </a:endParaRPr>
          </a:p>
          <a:p>
            <a:pPr indent="-293211" lvl="0" marL="457200" rtl="0" algn="l">
              <a:lnSpc>
                <a:spcPct val="115000"/>
              </a:lnSpc>
              <a:spcBef>
                <a:spcPts val="1200"/>
              </a:spcBef>
              <a:spcAft>
                <a:spcPts val="0"/>
              </a:spcAft>
              <a:buClr>
                <a:schemeClr val="dk1"/>
              </a:buClr>
              <a:buSzPct val="100000"/>
              <a:buAutoNum type="arabicPeriod"/>
            </a:pPr>
            <a:r>
              <a:rPr lang="en-US" sz="1100">
                <a:solidFill>
                  <a:schemeClr val="dk1"/>
                </a:solidFill>
              </a:rPr>
              <a:t>By decreasing the development density of the land to be less dense than was allowed under its previous usage.</a:t>
            </a:r>
            <a:br>
              <a:rPr lang="en-US" sz="1100">
                <a:solidFill>
                  <a:schemeClr val="dk1"/>
                </a:solidFill>
              </a:rPr>
            </a:br>
            <a:endParaRPr sz="1100">
              <a:solidFill>
                <a:schemeClr val="dk1"/>
              </a:solidFill>
            </a:endParaRPr>
          </a:p>
          <a:p>
            <a:pPr indent="-293211" lvl="0" marL="457200" rtl="0" algn="l">
              <a:lnSpc>
                <a:spcPct val="115000"/>
              </a:lnSpc>
              <a:spcBef>
                <a:spcPts val="0"/>
              </a:spcBef>
              <a:spcAft>
                <a:spcPts val="0"/>
              </a:spcAft>
              <a:buClr>
                <a:schemeClr val="dk1"/>
              </a:buClr>
              <a:buSzPct val="100000"/>
              <a:buAutoNum type="arabicPeriod"/>
            </a:pPr>
            <a:r>
              <a:rPr lang="en-US" sz="1100">
                <a:solidFill>
                  <a:schemeClr val="dk1"/>
                </a:solidFill>
              </a:rPr>
              <a:t>By reducing the permitted uses of the land that are specified in a zoning ordinance or land development regulation to fewer uses than were allowed under its previous usage</a:t>
            </a:r>
            <a:endParaRPr sz="2400">
              <a:solidFill>
                <a:schemeClr val="dk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46"/>
          <p:cNvSpPr txBox="1"/>
          <p:nvPr/>
        </p:nvSpPr>
        <p:spPr>
          <a:xfrm>
            <a:off x="444600" y="588225"/>
            <a:ext cx="8051100" cy="123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400">
                <a:solidFill>
                  <a:schemeClr val="dk1"/>
                </a:solidFill>
              </a:rPr>
              <a:t>New Zoning Legislation - Voluntary Agricultural Districts </a:t>
            </a:r>
            <a:r>
              <a:rPr b="1" lang="en-US" sz="2400" u="sng">
                <a:solidFill>
                  <a:schemeClr val="hlink"/>
                </a:solidFill>
                <a:hlinkClick r:id="rId3"/>
              </a:rPr>
              <a:t>(SESSION LAW 2025-12 HOUSE BILL 126)</a:t>
            </a:r>
            <a:endParaRPr b="1" sz="2400">
              <a:solidFill>
                <a:schemeClr val="dk1"/>
              </a:solidFill>
            </a:endParaRPr>
          </a:p>
          <a:p>
            <a:pPr indent="0" lvl="0" marL="0" rtl="0" algn="l">
              <a:spcBef>
                <a:spcPts val="0"/>
              </a:spcBef>
              <a:spcAft>
                <a:spcPts val="0"/>
              </a:spcAft>
              <a:buNone/>
            </a:pPr>
            <a:r>
              <a:t/>
            </a:r>
            <a:endParaRPr sz="2400">
              <a:solidFill>
                <a:schemeClr val="dk1"/>
              </a:solidFill>
            </a:endParaRPr>
          </a:p>
          <a:p>
            <a:pPr indent="0" lvl="0" marL="0" rtl="0" algn="l">
              <a:lnSpc>
                <a:spcPct val="115000"/>
              </a:lnSpc>
              <a:spcBef>
                <a:spcPts val="1200"/>
              </a:spcBef>
              <a:spcAft>
                <a:spcPts val="0"/>
              </a:spcAft>
              <a:buNone/>
            </a:pPr>
            <a:r>
              <a:t/>
            </a:r>
            <a:endParaRPr sz="1100">
              <a:solidFill>
                <a:schemeClr val="dk1"/>
              </a:solidFill>
            </a:endParaRPr>
          </a:p>
          <a:p>
            <a:pPr indent="0" lvl="0" marL="0" rtl="0" algn="l">
              <a:spcBef>
                <a:spcPts val="1200"/>
              </a:spcBef>
              <a:spcAft>
                <a:spcPts val="0"/>
              </a:spcAft>
              <a:buNone/>
            </a:pPr>
            <a:r>
              <a:t/>
            </a:r>
            <a:endParaRPr sz="1200">
              <a:solidFill>
                <a:srgbClr val="545D7E"/>
              </a:solidFill>
              <a:highlight>
                <a:srgbClr val="FFFFFF"/>
              </a:highlight>
              <a:latin typeface="Roboto"/>
              <a:ea typeface="Roboto"/>
              <a:cs typeface="Roboto"/>
              <a:sym typeface="Roboto"/>
            </a:endParaRPr>
          </a:p>
        </p:txBody>
      </p:sp>
      <p:sp>
        <p:nvSpPr>
          <p:cNvPr id="344" name="Google Shape;344;p46"/>
          <p:cNvSpPr txBox="1"/>
          <p:nvPr/>
        </p:nvSpPr>
        <p:spPr>
          <a:xfrm>
            <a:off x="524700" y="2021975"/>
            <a:ext cx="7971000" cy="400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solidFill>
                  <a:schemeClr val="dk1"/>
                </a:solidFill>
              </a:rPr>
              <a:t>Increases public hearing requirements for condemnation </a:t>
            </a:r>
            <a:r>
              <a:rPr b="1" lang="en-US" sz="2400">
                <a:solidFill>
                  <a:schemeClr val="dk1"/>
                </a:solidFill>
              </a:rPr>
              <a:t>and rezoning</a:t>
            </a:r>
            <a:r>
              <a:rPr lang="en-US" sz="2400">
                <a:solidFill>
                  <a:schemeClr val="dk1"/>
                </a:solidFill>
              </a:rPr>
              <a:t> of land enrolled in a voluntary agricultural district</a:t>
            </a:r>
            <a:endParaRPr sz="2400">
              <a:solidFill>
                <a:schemeClr val="dk1"/>
              </a:solidFill>
            </a:endParaRPr>
          </a:p>
          <a:p>
            <a:pPr indent="-381000" lvl="0" marL="457200" rtl="0" algn="l">
              <a:spcBef>
                <a:spcPts val="0"/>
              </a:spcBef>
              <a:spcAft>
                <a:spcPts val="0"/>
              </a:spcAft>
              <a:buClr>
                <a:schemeClr val="dk1"/>
              </a:buClr>
              <a:buSzPts val="2400"/>
              <a:buChar char="-"/>
            </a:pPr>
            <a:r>
              <a:rPr lang="en-US" sz="2400">
                <a:solidFill>
                  <a:schemeClr val="dk1"/>
                </a:solidFill>
              </a:rPr>
              <a:t>expands from condemnation to include </a:t>
            </a:r>
            <a:r>
              <a:rPr b="1" lang="en-US" sz="2400">
                <a:solidFill>
                  <a:schemeClr val="dk1"/>
                </a:solidFill>
              </a:rPr>
              <a:t>rezoning</a:t>
            </a:r>
            <a:endParaRPr b="1" sz="2400">
              <a:solidFill>
                <a:schemeClr val="dk1"/>
              </a:solidFill>
            </a:endParaRPr>
          </a:p>
          <a:p>
            <a:pPr indent="-381000" lvl="0" marL="457200" rtl="0" algn="l">
              <a:spcBef>
                <a:spcPts val="0"/>
              </a:spcBef>
              <a:spcAft>
                <a:spcPts val="0"/>
              </a:spcAft>
              <a:buClr>
                <a:schemeClr val="dk1"/>
              </a:buClr>
              <a:buSzPts val="2400"/>
              <a:buChar char="-"/>
            </a:pPr>
            <a:r>
              <a:rPr lang="en-US" sz="2400">
                <a:solidFill>
                  <a:schemeClr val="dk1"/>
                </a:solidFill>
              </a:rPr>
              <a:t>still applies only to </a:t>
            </a:r>
            <a:r>
              <a:rPr b="1" lang="en-US" sz="2400">
                <a:solidFill>
                  <a:schemeClr val="dk1"/>
                </a:solidFill>
              </a:rPr>
              <a:t>public condemnors</a:t>
            </a:r>
            <a:endParaRPr b="1" sz="2400">
              <a:solidFill>
                <a:schemeClr val="dk1"/>
              </a:solidFill>
            </a:endParaRPr>
          </a:p>
          <a:p>
            <a:pPr indent="0" lvl="0" marL="0" rtl="0" algn="l">
              <a:spcBef>
                <a:spcPts val="0"/>
              </a:spcBef>
              <a:spcAft>
                <a:spcPts val="0"/>
              </a:spcAft>
              <a:buNone/>
            </a:pPr>
            <a:r>
              <a:rPr lang="en-US" sz="2400">
                <a:solidFill>
                  <a:schemeClr val="dk1"/>
                </a:solidFill>
              </a:rPr>
              <a:t>Public hearing window increased from 30 days to 120 days</a:t>
            </a:r>
            <a:endParaRPr sz="2400">
              <a:solidFill>
                <a:schemeClr val="dk1"/>
              </a:solidFill>
            </a:endParaRPr>
          </a:p>
          <a:p>
            <a:pPr indent="0" lvl="0" marL="0" rtl="0" algn="l">
              <a:spcBef>
                <a:spcPts val="0"/>
              </a:spcBef>
              <a:spcAft>
                <a:spcPts val="0"/>
              </a:spcAft>
              <a:buNone/>
            </a:pPr>
            <a:r>
              <a:rPr lang="en-US" sz="2400">
                <a:solidFill>
                  <a:schemeClr val="dk1"/>
                </a:solidFill>
              </a:rPr>
              <a:t>Questions:</a:t>
            </a:r>
            <a:endParaRPr sz="2400">
              <a:solidFill>
                <a:schemeClr val="dk1"/>
              </a:solidFill>
            </a:endParaRPr>
          </a:p>
          <a:p>
            <a:pPr indent="-381000" lvl="0" marL="457200" rtl="0" algn="l">
              <a:spcBef>
                <a:spcPts val="0"/>
              </a:spcBef>
              <a:spcAft>
                <a:spcPts val="0"/>
              </a:spcAft>
              <a:buClr>
                <a:schemeClr val="dk1"/>
              </a:buClr>
              <a:buSzPts val="2400"/>
              <a:buChar char="-"/>
            </a:pPr>
            <a:r>
              <a:rPr lang="en-US" sz="2400">
                <a:solidFill>
                  <a:schemeClr val="dk1"/>
                </a:solidFill>
              </a:rPr>
              <a:t>must the public hearing follow form prescribed in zoning statute?</a:t>
            </a:r>
            <a:endParaRPr sz="2400">
              <a:solidFill>
                <a:schemeClr val="dk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47"/>
          <p:cNvSpPr txBox="1"/>
          <p:nvPr>
            <p:ph type="title"/>
          </p:nvPr>
        </p:nvSpPr>
        <p:spPr>
          <a:xfrm>
            <a:off x="457200" y="657893"/>
            <a:ext cx="8229600" cy="1068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Voluntary Agricultural Districts</a:t>
            </a:r>
            <a:endParaRPr/>
          </a:p>
        </p:txBody>
      </p:sp>
      <p:sp>
        <p:nvSpPr>
          <p:cNvPr id="351" name="Google Shape;351;p47"/>
          <p:cNvSpPr txBox="1"/>
          <p:nvPr>
            <p:ph idx="1" type="body"/>
          </p:nvPr>
        </p:nvSpPr>
        <p:spPr>
          <a:xfrm>
            <a:off x="457200" y="1802400"/>
            <a:ext cx="8229600" cy="4557600"/>
          </a:xfrm>
          <a:prstGeom prst="rect">
            <a:avLst/>
          </a:prstGeom>
        </p:spPr>
        <p:txBody>
          <a:bodyPr anchorCtr="0" anchor="t" bIns="45700" lIns="91425" spcFirstLastPara="1" rIns="91425" wrap="square" tIns="45700">
            <a:normAutofit lnSpcReduction="20000"/>
          </a:bodyPr>
          <a:lstStyle/>
          <a:p>
            <a:pPr indent="-342900" lvl="0" marL="457200" rtl="0" algn="l">
              <a:spcBef>
                <a:spcPts val="360"/>
              </a:spcBef>
              <a:spcAft>
                <a:spcPts val="0"/>
              </a:spcAft>
              <a:buSzPts val="1800"/>
              <a:buChar char="•"/>
            </a:pPr>
            <a:r>
              <a:rPr lang="en-US"/>
              <a:t>County ordinance authorized by </a:t>
            </a:r>
            <a:r>
              <a:rPr lang="en-US" u="sng">
                <a:solidFill>
                  <a:schemeClr val="hlink"/>
                </a:solidFill>
                <a:hlinkClick r:id="rId3"/>
              </a:rPr>
              <a:t>NCGS 106-735</a:t>
            </a:r>
            <a:r>
              <a:rPr lang="en-US"/>
              <a:t> (91 counties)</a:t>
            </a:r>
            <a:endParaRPr/>
          </a:p>
          <a:p>
            <a:pPr indent="-342900" lvl="1" marL="914400" rtl="0" algn="l">
              <a:spcBef>
                <a:spcPts val="0"/>
              </a:spcBef>
              <a:spcAft>
                <a:spcPts val="0"/>
              </a:spcAft>
              <a:buSzPts val="1800"/>
              <a:buChar char="–"/>
            </a:pPr>
            <a:r>
              <a:rPr lang="en-US"/>
              <a:t>half administered by Cooperative Extension, half by Soil &amp; Water</a:t>
            </a:r>
            <a:endParaRPr/>
          </a:p>
          <a:p>
            <a:pPr indent="-342900" lvl="0" marL="457200" rtl="0" algn="l">
              <a:spcBef>
                <a:spcPts val="0"/>
              </a:spcBef>
              <a:spcAft>
                <a:spcPts val="0"/>
              </a:spcAft>
              <a:buSzPts val="1800"/>
              <a:buChar char="•"/>
            </a:pPr>
            <a:r>
              <a:rPr lang="en-US"/>
              <a:t>Voluntary agreement not to remove from farm or forest use for 10 years (freely revocable, no ramifications)</a:t>
            </a:r>
            <a:endParaRPr/>
          </a:p>
          <a:p>
            <a:pPr indent="-342900" lvl="0" marL="457200" rtl="0" algn="l">
              <a:spcBef>
                <a:spcPts val="0"/>
              </a:spcBef>
              <a:spcAft>
                <a:spcPts val="0"/>
              </a:spcAft>
              <a:buSzPts val="1800"/>
              <a:buChar char="•"/>
            </a:pPr>
            <a:r>
              <a:rPr lang="en-US"/>
              <a:t>Requires a Conservation Agreement</a:t>
            </a:r>
            <a:endParaRPr/>
          </a:p>
          <a:p>
            <a:pPr indent="-342900" lvl="1" marL="914400" rtl="0" algn="l">
              <a:spcBef>
                <a:spcPts val="0"/>
              </a:spcBef>
              <a:spcAft>
                <a:spcPts val="0"/>
              </a:spcAft>
              <a:buSzPts val="1800"/>
              <a:buChar char="–"/>
            </a:pPr>
            <a:r>
              <a:rPr lang="en-US"/>
              <a:t>stand alone or part of application</a:t>
            </a:r>
            <a:endParaRPr/>
          </a:p>
          <a:p>
            <a:pPr indent="-342900" lvl="0" marL="457200" rtl="0" algn="l">
              <a:spcBef>
                <a:spcPts val="0"/>
              </a:spcBef>
              <a:spcAft>
                <a:spcPts val="0"/>
              </a:spcAft>
              <a:buSzPts val="1800"/>
              <a:buChar char="•"/>
            </a:pPr>
            <a:r>
              <a:rPr lang="en-US"/>
              <a:t>Enhanced VAD agreements are </a:t>
            </a:r>
            <a:r>
              <a:rPr b="1" lang="en-US"/>
              <a:t>irrevocable</a:t>
            </a:r>
            <a:r>
              <a:rPr lang="en-US"/>
              <a:t> for 10 years</a:t>
            </a:r>
            <a:endParaRPr/>
          </a:p>
          <a:p>
            <a:pPr indent="-342900" lvl="1" marL="914400" rtl="0" algn="l">
              <a:spcBef>
                <a:spcPts val="0"/>
              </a:spcBef>
              <a:spcAft>
                <a:spcPts val="0"/>
              </a:spcAft>
              <a:buSzPts val="1800"/>
              <a:buChar char="–"/>
            </a:pPr>
            <a:r>
              <a:rPr lang="en-US"/>
              <a:t>auto 3 year renewal if do not terminate</a:t>
            </a:r>
            <a:endParaRPr/>
          </a:p>
          <a:p>
            <a:pPr indent="-342900" lvl="1" marL="914400" rtl="0" algn="l">
              <a:spcBef>
                <a:spcPts val="0"/>
              </a:spcBef>
              <a:spcAft>
                <a:spcPts val="0"/>
              </a:spcAft>
              <a:buSzPts val="1800"/>
              <a:buChar char="–"/>
            </a:pPr>
            <a:r>
              <a:rPr lang="en-US"/>
              <a:t>cannot revoke if attractive purchase offer emerges</a:t>
            </a:r>
            <a:endParaRPr/>
          </a:p>
          <a:p>
            <a:pPr indent="-342900" lvl="0" marL="457200" rtl="0" algn="l">
              <a:spcBef>
                <a:spcPts val="0"/>
              </a:spcBef>
              <a:spcAft>
                <a:spcPts val="0"/>
              </a:spcAft>
              <a:buSzPts val="1800"/>
              <a:buChar char="•"/>
            </a:pPr>
            <a:r>
              <a:rPr lang="en-US"/>
              <a:t>Farm Act 2020: VAD Board may enroll land if delegated</a:t>
            </a:r>
            <a:endParaRPr/>
          </a:p>
          <a:p>
            <a:pPr indent="-342900" lvl="0" marL="457200" rtl="0" algn="l">
              <a:spcBef>
                <a:spcPts val="0"/>
              </a:spcBef>
              <a:spcAft>
                <a:spcPts val="0"/>
              </a:spcAft>
              <a:buSzPts val="1800"/>
              <a:buChar char="•"/>
            </a:pPr>
            <a:r>
              <a:rPr lang="en-US"/>
              <a:t>Farm Law article: </a:t>
            </a:r>
            <a:r>
              <a:rPr lang="en-US" u="sng">
                <a:solidFill>
                  <a:schemeClr val="hlink"/>
                </a:solidFill>
                <a:hlinkClick r:id="rId4"/>
              </a:rPr>
              <a:t>The VAD/EVAD Conservation Agreement Requirement</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48"/>
          <p:cNvSpPr txBox="1"/>
          <p:nvPr>
            <p:ph type="title"/>
          </p:nvPr>
        </p:nvSpPr>
        <p:spPr>
          <a:xfrm>
            <a:off x="457200" y="900113"/>
            <a:ext cx="8229600" cy="10683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a:p>
        </p:txBody>
      </p:sp>
      <p:pic>
        <p:nvPicPr>
          <p:cNvPr id="357" name="Google Shape;357;p48"/>
          <p:cNvPicPr preferRelativeResize="0"/>
          <p:nvPr>
            <p:ph idx="1" type="body"/>
          </p:nvPr>
        </p:nvPicPr>
        <p:blipFill rotWithShape="1">
          <a:blip r:embed="rId3">
            <a:alphaModFix/>
          </a:blip>
          <a:srcRect b="0" l="0" r="0" t="0"/>
          <a:stretch/>
        </p:blipFill>
        <p:spPr>
          <a:xfrm>
            <a:off x="164747" y="1434306"/>
            <a:ext cx="8814600" cy="40692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49"/>
          <p:cNvSpPr txBox="1"/>
          <p:nvPr/>
        </p:nvSpPr>
        <p:spPr>
          <a:xfrm>
            <a:off x="274275" y="752525"/>
            <a:ext cx="8698500" cy="5707800"/>
          </a:xfrm>
          <a:prstGeom prst="rect">
            <a:avLst/>
          </a:prstGeom>
          <a:noFill/>
          <a:ln>
            <a:noFill/>
          </a:ln>
        </p:spPr>
        <p:txBody>
          <a:bodyPr anchorCtr="0" anchor="t" bIns="91425" lIns="91425" spcFirstLastPara="1" rIns="91425" wrap="square" tIns="91425">
            <a:normAutofit/>
          </a:bodyPr>
          <a:lstStyle/>
          <a:p>
            <a:pPr indent="0" lvl="0" marL="0" rtl="0" algn="ctr">
              <a:spcBef>
                <a:spcPts val="0"/>
              </a:spcBef>
              <a:spcAft>
                <a:spcPts val="0"/>
              </a:spcAft>
              <a:buNone/>
            </a:pPr>
            <a:r>
              <a:rPr b="1" lang="en-US" sz="3700"/>
              <a:t>North Carolina Farm Act Highlights</a:t>
            </a:r>
            <a:endParaRPr b="1" sz="3700"/>
          </a:p>
          <a:p>
            <a:pPr indent="0" lvl="0" marL="0" rtl="0" algn="ctr">
              <a:spcBef>
                <a:spcPts val="0"/>
              </a:spcBef>
              <a:spcAft>
                <a:spcPts val="0"/>
              </a:spcAft>
              <a:buNone/>
            </a:pPr>
            <a:r>
              <a:t/>
            </a:r>
            <a:endParaRPr b="1" sz="1700"/>
          </a:p>
          <a:p>
            <a:pPr indent="0" lvl="0" marL="0" rtl="0" algn="l">
              <a:spcBef>
                <a:spcPts val="0"/>
              </a:spcBef>
              <a:spcAft>
                <a:spcPts val="0"/>
              </a:spcAft>
              <a:buNone/>
            </a:pPr>
            <a:r>
              <a:t/>
            </a:r>
            <a:endParaRPr b="1" sz="1700"/>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sz="1500">
              <a:solidFill>
                <a:schemeClr val="dk1"/>
              </a:solidFill>
            </a:endParaRPr>
          </a:p>
        </p:txBody>
      </p:sp>
      <p:sp>
        <p:nvSpPr>
          <p:cNvPr id="364" name="Google Shape;364;p49"/>
          <p:cNvSpPr txBox="1"/>
          <p:nvPr/>
        </p:nvSpPr>
        <p:spPr>
          <a:xfrm>
            <a:off x="274275" y="1497975"/>
            <a:ext cx="8698500" cy="5143500"/>
          </a:xfrm>
          <a:prstGeom prst="rect">
            <a:avLst/>
          </a:prstGeom>
          <a:noFill/>
          <a:ln>
            <a:noFill/>
          </a:ln>
        </p:spPr>
        <p:txBody>
          <a:bodyPr anchorCtr="0" anchor="t" bIns="91425" lIns="91425" spcFirstLastPara="1" rIns="91425" wrap="square" tIns="91425">
            <a:normAutofit fontScale="92500" lnSpcReduction="10000"/>
          </a:bodyPr>
          <a:lstStyle/>
          <a:p>
            <a:pPr indent="0" lvl="0" marL="0" rtl="0" algn="l">
              <a:spcBef>
                <a:spcPts val="0"/>
              </a:spcBef>
              <a:spcAft>
                <a:spcPts val="0"/>
              </a:spcAft>
              <a:buNone/>
            </a:pPr>
            <a:r>
              <a:rPr b="1" lang="en-US" sz="1700"/>
              <a:t>2023</a:t>
            </a:r>
            <a:r>
              <a:rPr lang="en-US" sz="1700"/>
              <a:t>: </a:t>
            </a:r>
            <a:r>
              <a:rPr lang="en-US" sz="1700" u="sng">
                <a:solidFill>
                  <a:schemeClr val="hlink"/>
                </a:solidFill>
                <a:hlinkClick r:id="rId3"/>
              </a:rPr>
              <a:t>SESSION LAW 2023-63</a:t>
            </a:r>
            <a:endParaRPr sz="1700"/>
          </a:p>
          <a:p>
            <a:pPr indent="0" lvl="0" marL="0" rtl="0" algn="l">
              <a:spcBef>
                <a:spcPts val="0"/>
              </a:spcBef>
              <a:spcAft>
                <a:spcPts val="0"/>
              </a:spcAft>
              <a:buNone/>
            </a:pPr>
            <a:r>
              <a:t/>
            </a:r>
            <a:endParaRPr sz="1700"/>
          </a:p>
          <a:p>
            <a:pPr indent="-328454" lvl="0" marL="457200" rtl="0" algn="l">
              <a:lnSpc>
                <a:spcPct val="115000"/>
              </a:lnSpc>
              <a:spcBef>
                <a:spcPts val="0"/>
              </a:spcBef>
              <a:spcAft>
                <a:spcPts val="0"/>
              </a:spcAft>
              <a:buSzPct val="100000"/>
              <a:buChar char="●"/>
            </a:pPr>
            <a:r>
              <a:rPr lang="en-US" sz="1700"/>
              <a:t>aligns state wetlands protection with federal definition (no protection for ‘isolated’ wetlands)</a:t>
            </a:r>
            <a:endParaRPr sz="1700"/>
          </a:p>
          <a:p>
            <a:pPr indent="-328454" lvl="1" marL="914400" rtl="0" algn="l">
              <a:lnSpc>
                <a:spcPct val="115000"/>
              </a:lnSpc>
              <a:spcBef>
                <a:spcPts val="0"/>
              </a:spcBef>
              <a:spcAft>
                <a:spcPts val="0"/>
              </a:spcAft>
              <a:buSzPct val="100000"/>
              <a:buChar char="○"/>
            </a:pPr>
            <a:r>
              <a:rPr lang="en-US" sz="1700"/>
              <a:t>NOT a boon to producers, who are still subject to Farm Bill ‘swampbuster’ provision</a:t>
            </a:r>
            <a:endParaRPr sz="1700"/>
          </a:p>
          <a:p>
            <a:pPr indent="-328454" lvl="0" marL="457200" rtl="0" algn="l">
              <a:lnSpc>
                <a:spcPct val="115000"/>
              </a:lnSpc>
              <a:spcBef>
                <a:spcPts val="0"/>
              </a:spcBef>
              <a:spcAft>
                <a:spcPts val="0"/>
              </a:spcAft>
              <a:buSzPct val="100000"/>
              <a:buChar char="●"/>
            </a:pPr>
            <a:r>
              <a:rPr lang="en-US" sz="1700"/>
              <a:t>adds</a:t>
            </a:r>
            <a:r>
              <a:rPr b="1" lang="en-US" sz="1700"/>
              <a:t> income from</a:t>
            </a:r>
            <a:r>
              <a:rPr lang="en-US" sz="1700"/>
              <a:t> </a:t>
            </a:r>
            <a:r>
              <a:rPr b="1" lang="en-US" sz="1700"/>
              <a:t>sale of honey</a:t>
            </a:r>
            <a:r>
              <a:rPr lang="en-US" sz="1700"/>
              <a:t> as qualifying income toward Present Use Value income requirement</a:t>
            </a:r>
            <a:endParaRPr sz="1700"/>
          </a:p>
          <a:p>
            <a:pPr indent="-328454" lvl="0" marL="457200" rtl="0" algn="l">
              <a:lnSpc>
                <a:spcPct val="115000"/>
              </a:lnSpc>
              <a:spcBef>
                <a:spcPts val="0"/>
              </a:spcBef>
              <a:spcAft>
                <a:spcPts val="0"/>
              </a:spcAft>
              <a:buSzPct val="100000"/>
              <a:buChar char="●"/>
            </a:pPr>
            <a:r>
              <a:rPr lang="en-US" sz="1700"/>
              <a:t>adds </a:t>
            </a:r>
            <a:r>
              <a:rPr b="1" lang="en-US" sz="1700"/>
              <a:t>compost</a:t>
            </a:r>
            <a:r>
              <a:rPr lang="en-US" sz="1700"/>
              <a:t> as sales tax-exempt input under Qualifying Farmer Certificate</a:t>
            </a:r>
            <a:endParaRPr sz="1700"/>
          </a:p>
          <a:p>
            <a:pPr indent="-328454" lvl="0" marL="457200" rtl="0" algn="l">
              <a:lnSpc>
                <a:spcPct val="115000"/>
              </a:lnSpc>
              <a:spcBef>
                <a:spcPts val="0"/>
              </a:spcBef>
              <a:spcAft>
                <a:spcPts val="0"/>
              </a:spcAft>
              <a:buSzPct val="100000"/>
              <a:buChar char="●"/>
            </a:pPr>
            <a:r>
              <a:rPr lang="en-US" sz="1700"/>
              <a:t>adds </a:t>
            </a:r>
            <a:r>
              <a:rPr b="1" lang="en-US" sz="1700"/>
              <a:t>pine needles</a:t>
            </a:r>
            <a:r>
              <a:rPr lang="en-US" sz="1700"/>
              <a:t> and </a:t>
            </a:r>
            <a:r>
              <a:rPr b="1" lang="en-US" sz="1700"/>
              <a:t>biofuel production</a:t>
            </a:r>
            <a:r>
              <a:rPr lang="en-US" sz="1700"/>
              <a:t> to definition of “agriculture”</a:t>
            </a:r>
            <a:endParaRPr sz="1700"/>
          </a:p>
          <a:p>
            <a:pPr indent="-328454" lvl="0" marL="457200" rtl="0" algn="l">
              <a:lnSpc>
                <a:spcPct val="115000"/>
              </a:lnSpc>
              <a:spcBef>
                <a:spcPts val="0"/>
              </a:spcBef>
              <a:spcAft>
                <a:spcPts val="0"/>
              </a:spcAft>
              <a:buSzPct val="100000"/>
              <a:buChar char="●"/>
            </a:pPr>
            <a:r>
              <a:rPr lang="en-US" sz="1700"/>
              <a:t>allows </a:t>
            </a:r>
            <a:r>
              <a:rPr b="1" lang="en-US" sz="1700"/>
              <a:t>‘seasonal’ farm agritourism signs</a:t>
            </a:r>
            <a:r>
              <a:rPr lang="en-US" sz="1700"/>
              <a:t> in DOT right of way</a:t>
            </a:r>
            <a:endParaRPr sz="1700"/>
          </a:p>
          <a:p>
            <a:pPr indent="-328454" lvl="0" marL="457200" rtl="0" algn="l">
              <a:lnSpc>
                <a:spcPct val="115000"/>
              </a:lnSpc>
              <a:spcBef>
                <a:spcPts val="0"/>
              </a:spcBef>
              <a:spcAft>
                <a:spcPts val="0"/>
              </a:spcAft>
              <a:buSzPct val="100000"/>
              <a:buChar char="●"/>
            </a:pPr>
            <a:r>
              <a:rPr lang="en-US" sz="1700"/>
              <a:t>New Agritourism (99E) liability exemption signs:</a:t>
            </a:r>
            <a:endParaRPr sz="1700"/>
          </a:p>
          <a:p>
            <a:pPr indent="0" lvl="0" marL="457200" rtl="0" algn="l">
              <a:lnSpc>
                <a:spcPct val="115000"/>
              </a:lnSpc>
              <a:spcBef>
                <a:spcPts val="0"/>
              </a:spcBef>
              <a:spcAft>
                <a:spcPts val="0"/>
              </a:spcAft>
              <a:buNone/>
            </a:pPr>
            <a:r>
              <a:t/>
            </a:r>
            <a:endParaRPr sz="1700"/>
          </a:p>
          <a:p>
            <a:pPr indent="0" lvl="0" marL="0" rtl="0" algn="ctr">
              <a:spcBef>
                <a:spcPts val="0"/>
              </a:spcBef>
              <a:spcAft>
                <a:spcPts val="0"/>
              </a:spcAft>
              <a:buNone/>
            </a:pPr>
            <a:r>
              <a:rPr lang="en-US" sz="1700"/>
              <a:t> "WARNING </a:t>
            </a:r>
            <a:endParaRPr sz="1700"/>
          </a:p>
          <a:p>
            <a:pPr indent="0" lvl="0" marL="0" rtl="0" algn="ctr">
              <a:spcBef>
                <a:spcPts val="0"/>
              </a:spcBef>
              <a:spcAft>
                <a:spcPts val="0"/>
              </a:spcAft>
              <a:buNone/>
            </a:pPr>
            <a:r>
              <a:rPr lang="en-US" sz="1700"/>
              <a:t>Under North Carolina law, there is no liability for an injury to or death of a participant in an agritourism activity conducted at this agritourism location if such injury or death results from the inherent risks of the agritourism activity. Inherent risks of agritourism activities include, among others, risks of injury inherent to land, equipment, and animals, as well as the potential for you to act in a negligent manner that may contribute to your injury or death. </a:t>
            </a:r>
            <a:endParaRPr sz="1700"/>
          </a:p>
          <a:p>
            <a:pPr indent="0" lvl="0" marL="0" rtl="0" algn="ctr">
              <a:spcBef>
                <a:spcPts val="0"/>
              </a:spcBef>
              <a:spcAft>
                <a:spcPts val="0"/>
              </a:spcAft>
              <a:buNone/>
            </a:pPr>
            <a:r>
              <a:rPr b="1" lang="en-US" sz="1700"/>
              <a:t>You are assuming the risk of participating in this agritourism activity</a:t>
            </a:r>
            <a:r>
              <a:rPr lang="en-US" sz="1700"/>
              <a:t>."</a:t>
            </a:r>
            <a:endParaRPr sz="1700"/>
          </a:p>
          <a:p>
            <a:pPr indent="0" lvl="0" marL="0" rtl="0" algn="l">
              <a:spcBef>
                <a:spcPts val="0"/>
              </a:spcBef>
              <a:spcAft>
                <a:spcPts val="0"/>
              </a:spcAft>
              <a:buNone/>
            </a:pPr>
            <a:r>
              <a:t/>
            </a:r>
            <a:endParaRPr/>
          </a:p>
          <a:p>
            <a:pPr indent="0" lvl="0" marL="0" rtl="0" algn="l">
              <a:spcBef>
                <a:spcPts val="0"/>
              </a:spcBef>
              <a:spcAft>
                <a:spcPts val="0"/>
              </a:spcAft>
              <a:buClr>
                <a:schemeClr val="dk1"/>
              </a:buClr>
              <a:buSzPct val="78571"/>
              <a:buFont typeface="Arial"/>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sz="1500">
              <a:solidFill>
                <a:schemeClr val="dk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50"/>
          <p:cNvSpPr txBox="1"/>
          <p:nvPr/>
        </p:nvSpPr>
        <p:spPr>
          <a:xfrm>
            <a:off x="242525" y="848375"/>
            <a:ext cx="8721600" cy="5745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US" sz="1800">
                <a:solidFill>
                  <a:schemeClr val="dk1"/>
                </a:solidFill>
              </a:rPr>
              <a:t>2024: </a:t>
            </a:r>
            <a:r>
              <a:rPr lang="en-US" sz="1900" u="sng">
                <a:solidFill>
                  <a:schemeClr val="hlink"/>
                </a:solidFill>
                <a:hlinkClick r:id="rId3"/>
              </a:rPr>
              <a:t>SL 2024-32</a:t>
            </a:r>
            <a:endParaRPr sz="1800"/>
          </a:p>
          <a:p>
            <a:pPr indent="-342900" lvl="0" marL="457200" rtl="0" algn="l">
              <a:lnSpc>
                <a:spcPct val="115000"/>
              </a:lnSpc>
              <a:spcBef>
                <a:spcPts val="0"/>
              </a:spcBef>
              <a:spcAft>
                <a:spcPts val="0"/>
              </a:spcAft>
              <a:buSzPts val="1800"/>
              <a:buChar char="●"/>
            </a:pPr>
            <a:r>
              <a:rPr b="1" lang="en-US" sz="1800"/>
              <a:t>horse boarding, training, etc</a:t>
            </a:r>
            <a:r>
              <a:rPr lang="en-US" sz="1800"/>
              <a:t>. is now included in </a:t>
            </a:r>
            <a:r>
              <a:rPr b="1" lang="en-US" sz="1800"/>
              <a:t>definition of agriculture</a:t>
            </a:r>
            <a:r>
              <a:rPr lang="en-US" sz="1800"/>
              <a:t> (any statutory reference to "§ 106-581.1” includes equine activity)</a:t>
            </a:r>
            <a:endParaRPr sz="1800"/>
          </a:p>
          <a:p>
            <a:pPr indent="-342900" lvl="0" marL="457200" rtl="0" algn="l">
              <a:lnSpc>
                <a:spcPct val="115000"/>
              </a:lnSpc>
              <a:spcBef>
                <a:spcPts val="0"/>
              </a:spcBef>
              <a:spcAft>
                <a:spcPts val="0"/>
              </a:spcAft>
              <a:buSzPts val="1800"/>
              <a:buChar char="●"/>
            </a:pPr>
            <a:r>
              <a:rPr lang="en-US" sz="1800"/>
              <a:t>horse boarding, training, etc. is considered farming for purposes of </a:t>
            </a:r>
            <a:r>
              <a:rPr b="1" lang="en-US" sz="1800"/>
              <a:t>right to farm law</a:t>
            </a:r>
            <a:r>
              <a:rPr lang="en-US" sz="1800"/>
              <a:t> (nuisance)</a:t>
            </a:r>
            <a:endParaRPr sz="1800"/>
          </a:p>
          <a:p>
            <a:pPr indent="-342900" lvl="0" marL="457200" rtl="0" algn="l">
              <a:lnSpc>
                <a:spcPct val="115000"/>
              </a:lnSpc>
              <a:spcBef>
                <a:spcPts val="0"/>
              </a:spcBef>
              <a:spcAft>
                <a:spcPts val="0"/>
              </a:spcAft>
              <a:buSzPts val="1800"/>
              <a:buChar char="●"/>
            </a:pPr>
            <a:r>
              <a:rPr lang="en-US" sz="1800"/>
              <a:t>horse boarding, training, etc. is specifically included as an agricultural activity as </a:t>
            </a:r>
            <a:r>
              <a:rPr b="1" lang="en-US" sz="1800"/>
              <a:t>exempt from land disturbance</a:t>
            </a:r>
            <a:r>
              <a:rPr lang="en-US" sz="1800"/>
              <a:t> under sedimentation control act (NCGS §113A)</a:t>
            </a:r>
            <a:endParaRPr sz="1800"/>
          </a:p>
          <a:p>
            <a:pPr indent="-342900" lvl="0" marL="457200" rtl="0" algn="l">
              <a:lnSpc>
                <a:spcPct val="115000"/>
              </a:lnSpc>
              <a:spcBef>
                <a:spcPts val="0"/>
              </a:spcBef>
              <a:spcAft>
                <a:spcPts val="0"/>
              </a:spcAft>
              <a:buSzPts val="1800"/>
              <a:buChar char="●"/>
            </a:pPr>
            <a:r>
              <a:rPr lang="en-US" sz="1800"/>
              <a:t>a bit about shellfish leases</a:t>
            </a:r>
            <a:endParaRPr sz="1800"/>
          </a:p>
          <a:p>
            <a:pPr indent="-342900" lvl="0" marL="457200" rtl="0" algn="l">
              <a:lnSpc>
                <a:spcPct val="115000"/>
              </a:lnSpc>
              <a:spcBef>
                <a:spcPts val="0"/>
              </a:spcBef>
              <a:spcAft>
                <a:spcPts val="0"/>
              </a:spcAft>
              <a:buSzPts val="1800"/>
              <a:buChar char="●"/>
            </a:pPr>
            <a:r>
              <a:rPr lang="en-US" sz="1800"/>
              <a:t>a bit about sweet potato promotion</a:t>
            </a:r>
            <a:endParaRPr sz="1800"/>
          </a:p>
          <a:p>
            <a:pPr indent="-342900" lvl="0" marL="457200" rtl="0" algn="l">
              <a:lnSpc>
                <a:spcPct val="115000"/>
              </a:lnSpc>
              <a:spcBef>
                <a:spcPts val="0"/>
              </a:spcBef>
              <a:spcAft>
                <a:spcPts val="0"/>
              </a:spcAft>
              <a:buSzPts val="1800"/>
              <a:buChar char="●"/>
            </a:pPr>
            <a:r>
              <a:rPr lang="en-US" sz="1800"/>
              <a:t>swine general permits extended to June 2026 (assume in wake of </a:t>
            </a:r>
            <a:r>
              <a:rPr i="1" lang="en-US" sz="1800"/>
              <a:t>Farm Bureau v. DEQ</a:t>
            </a:r>
            <a:r>
              <a:rPr lang="en-US" sz="1800"/>
              <a:t> case)</a:t>
            </a:r>
            <a:endParaRPr sz="1800"/>
          </a:p>
          <a:p>
            <a:pPr indent="-342900" lvl="0" marL="457200" rtl="0" algn="l">
              <a:lnSpc>
                <a:spcPct val="115000"/>
              </a:lnSpc>
              <a:spcBef>
                <a:spcPts val="0"/>
              </a:spcBef>
              <a:spcAft>
                <a:spcPts val="0"/>
              </a:spcAft>
              <a:buSzPts val="1800"/>
              <a:buChar char="●"/>
            </a:pPr>
            <a:r>
              <a:rPr lang="en-US" sz="1800"/>
              <a:t>composting facilities added to Right to Farm statute</a:t>
            </a:r>
            <a:endParaRPr sz="1800"/>
          </a:p>
          <a:p>
            <a:pPr indent="-342900" lvl="0" marL="457200" rtl="0" algn="l">
              <a:lnSpc>
                <a:spcPct val="115000"/>
              </a:lnSpc>
              <a:spcBef>
                <a:spcPts val="0"/>
              </a:spcBef>
              <a:spcAft>
                <a:spcPts val="0"/>
              </a:spcAft>
              <a:buSzPts val="1800"/>
              <a:buChar char="●"/>
            </a:pPr>
            <a:r>
              <a:rPr lang="en-US" sz="1800"/>
              <a:t>limit regulation of bee hives by municipalities in their extra territorial jurisdictions</a:t>
            </a:r>
            <a:endParaRPr sz="1800"/>
          </a:p>
          <a:p>
            <a:pPr indent="-342900" lvl="0" marL="457200" rtl="0" algn="l">
              <a:lnSpc>
                <a:spcPct val="115000"/>
              </a:lnSpc>
              <a:spcBef>
                <a:spcPts val="0"/>
              </a:spcBef>
              <a:spcAft>
                <a:spcPts val="0"/>
              </a:spcAft>
              <a:buSzPts val="1800"/>
              <a:buChar char="●"/>
            </a:pPr>
            <a:r>
              <a:rPr lang="en-US" sz="1800"/>
              <a:t>Return of the state </a:t>
            </a:r>
            <a:r>
              <a:rPr b="1" lang="en-US" sz="1800"/>
              <a:t>Conservation Tax Credit</a:t>
            </a:r>
            <a:endParaRPr b="1" sz="1800"/>
          </a:p>
          <a:p>
            <a:pPr indent="-342900" lvl="1" marL="914400" rtl="0" algn="l">
              <a:lnSpc>
                <a:spcPct val="115000"/>
              </a:lnSpc>
              <a:spcBef>
                <a:spcPts val="0"/>
              </a:spcBef>
              <a:spcAft>
                <a:spcPts val="0"/>
              </a:spcAft>
              <a:buSzPts val="1800"/>
              <a:buChar char="○"/>
            </a:pPr>
            <a:r>
              <a:rPr lang="en-US" sz="1800"/>
              <a:t>equal to 25% of FMV of donated value ($500,000 cap)</a:t>
            </a:r>
            <a:endParaRPr sz="1800"/>
          </a:p>
          <a:p>
            <a:pPr indent="-342900" lvl="1" marL="914400" rtl="0" algn="l">
              <a:lnSpc>
                <a:spcPct val="115000"/>
              </a:lnSpc>
              <a:spcBef>
                <a:spcPts val="0"/>
              </a:spcBef>
              <a:spcAft>
                <a:spcPts val="0"/>
              </a:spcAft>
              <a:buSzPts val="1800"/>
              <a:buChar char="○"/>
            </a:pPr>
            <a:r>
              <a:rPr lang="en-US" sz="1800"/>
              <a:t>for individuals, C corporations and pass through entities (LLCs)</a:t>
            </a:r>
            <a:endParaRPr sz="1800"/>
          </a:p>
          <a:p>
            <a:pPr indent="0" lvl="0" marL="0" rtl="0" algn="l">
              <a:spcBef>
                <a:spcPts val="0"/>
              </a:spcBef>
              <a:spcAft>
                <a:spcPts val="0"/>
              </a:spcAft>
              <a:buNone/>
            </a:pPr>
            <a:r>
              <a:t/>
            </a:r>
            <a:endParaRPr/>
          </a:p>
          <a:p>
            <a:pPr indent="0" lvl="0" marL="0" rtl="0" algn="ctr">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sz="1500">
              <a:solidFill>
                <a:schemeClr val="dk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51"/>
          <p:cNvSpPr txBox="1"/>
          <p:nvPr>
            <p:ph type="title"/>
          </p:nvPr>
        </p:nvSpPr>
        <p:spPr>
          <a:xfrm>
            <a:off x="457200" y="643876"/>
            <a:ext cx="8229600" cy="14244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a:t>THANKS FOR INVITING ME!</a:t>
            </a:r>
            <a:endParaRPr/>
          </a:p>
        </p:txBody>
      </p:sp>
      <p:sp>
        <p:nvSpPr>
          <p:cNvPr id="376" name="Google Shape;376;p51"/>
          <p:cNvSpPr txBox="1"/>
          <p:nvPr>
            <p:ph idx="1" type="body"/>
          </p:nvPr>
        </p:nvSpPr>
        <p:spPr>
          <a:xfrm>
            <a:off x="457200" y="2102750"/>
            <a:ext cx="8229600" cy="31035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Clr>
                <a:schemeClr val="dk1"/>
              </a:buClr>
              <a:buSzPts val="2400"/>
              <a:buNone/>
            </a:pPr>
            <a:r>
              <a:rPr lang="en-US"/>
              <a:t>Robert </a:t>
            </a:r>
            <a:r>
              <a:rPr lang="en-US" u="sng"/>
              <a:t>Andrew</a:t>
            </a:r>
            <a:r>
              <a:rPr lang="en-US"/>
              <a:t> Branan</a:t>
            </a:r>
            <a:endParaRPr/>
          </a:p>
          <a:p>
            <a:pPr indent="0" lvl="0" marL="0" rtl="0" algn="r">
              <a:spcBef>
                <a:spcPts val="480"/>
              </a:spcBef>
              <a:spcAft>
                <a:spcPts val="0"/>
              </a:spcAft>
              <a:buClr>
                <a:schemeClr val="dk1"/>
              </a:buClr>
              <a:buSzPts val="2400"/>
              <a:buNone/>
            </a:pPr>
            <a:r>
              <a:rPr lang="en-US"/>
              <a:t> Associate Extension Professor</a:t>
            </a:r>
            <a:endParaRPr/>
          </a:p>
          <a:p>
            <a:pPr indent="0" lvl="0" marL="0" rtl="0" algn="r">
              <a:spcBef>
                <a:spcPts val="480"/>
              </a:spcBef>
              <a:spcAft>
                <a:spcPts val="0"/>
              </a:spcAft>
              <a:buClr>
                <a:schemeClr val="dk1"/>
              </a:buClr>
              <a:buSzPts val="2400"/>
              <a:buNone/>
            </a:pPr>
            <a:r>
              <a:rPr lang="en-US"/>
              <a:t>Department of </a:t>
            </a:r>
            <a:endParaRPr/>
          </a:p>
          <a:p>
            <a:pPr indent="0" lvl="0" marL="0" rtl="0" algn="r">
              <a:spcBef>
                <a:spcPts val="480"/>
              </a:spcBef>
              <a:spcAft>
                <a:spcPts val="0"/>
              </a:spcAft>
              <a:buClr>
                <a:schemeClr val="dk1"/>
              </a:buClr>
              <a:buSzPts val="2400"/>
              <a:buNone/>
            </a:pPr>
            <a:r>
              <a:rPr lang="en-US"/>
              <a:t>Agriculture and Resource Economics</a:t>
            </a:r>
            <a:endParaRPr/>
          </a:p>
          <a:p>
            <a:pPr indent="0" lvl="0" marL="0" rtl="0" algn="r">
              <a:spcBef>
                <a:spcPts val="480"/>
              </a:spcBef>
              <a:spcAft>
                <a:spcPts val="0"/>
              </a:spcAft>
              <a:buClr>
                <a:schemeClr val="dk1"/>
              </a:buClr>
              <a:buSzPts val="2400"/>
              <a:buNone/>
            </a:pPr>
            <a:r>
              <a:rPr lang="en-US"/>
              <a:t>North Carolina State University</a:t>
            </a:r>
            <a:endParaRPr/>
          </a:p>
          <a:p>
            <a:pPr indent="0" lvl="0" marL="0" rtl="0" algn="r">
              <a:spcBef>
                <a:spcPts val="480"/>
              </a:spcBef>
              <a:spcAft>
                <a:spcPts val="0"/>
              </a:spcAft>
              <a:buClr>
                <a:schemeClr val="dk1"/>
              </a:buClr>
              <a:buSzPts val="2400"/>
              <a:buNone/>
            </a:pPr>
            <a:r>
              <a:rPr lang="en-US" u="sng">
                <a:solidFill>
                  <a:schemeClr val="hlink"/>
                </a:solidFill>
                <a:hlinkClick r:id="rId3"/>
              </a:rPr>
              <a:t>rabrana2@ncsu.edu</a:t>
            </a:r>
            <a:endParaRPr/>
          </a:p>
          <a:p>
            <a:pPr indent="0" lvl="0" marL="0" rtl="0" algn="ctr">
              <a:spcBef>
                <a:spcPts val="480"/>
              </a:spcBef>
              <a:spcAft>
                <a:spcPts val="0"/>
              </a:spcAft>
              <a:buClr>
                <a:schemeClr val="dk1"/>
              </a:buClr>
              <a:buSzPts val="2400"/>
              <a:buNone/>
            </a:pPr>
            <a:r>
              <a:t/>
            </a:r>
            <a:endParaRPr/>
          </a:p>
          <a:p>
            <a:pPr indent="0" lvl="0" marL="0" rtl="0" algn="r">
              <a:spcBef>
                <a:spcPts val="480"/>
              </a:spcBef>
              <a:spcAft>
                <a:spcPts val="0"/>
              </a:spcAft>
              <a:buClr>
                <a:schemeClr val="dk1"/>
              </a:buClr>
              <a:buSzPts val="2400"/>
              <a:buNone/>
            </a:pPr>
            <a:r>
              <a:t/>
            </a:r>
            <a:endParaRPr/>
          </a:p>
        </p:txBody>
      </p:sp>
      <p:pic>
        <p:nvPicPr>
          <p:cNvPr id="377" name="Google Shape;377;p51"/>
          <p:cNvPicPr preferRelativeResize="0"/>
          <p:nvPr/>
        </p:nvPicPr>
        <p:blipFill>
          <a:blip r:embed="rId4">
            <a:alphaModFix/>
          </a:blip>
          <a:stretch>
            <a:fillRect/>
          </a:stretch>
        </p:blipFill>
        <p:spPr>
          <a:xfrm>
            <a:off x="211900" y="1968425"/>
            <a:ext cx="2757975" cy="2614700"/>
          </a:xfrm>
          <a:prstGeom prst="rect">
            <a:avLst/>
          </a:prstGeom>
          <a:noFill/>
          <a:ln>
            <a:noFill/>
          </a:ln>
        </p:spPr>
      </p:pic>
      <p:pic>
        <p:nvPicPr>
          <p:cNvPr id="378" name="Google Shape;378;p51"/>
          <p:cNvPicPr preferRelativeResize="0"/>
          <p:nvPr/>
        </p:nvPicPr>
        <p:blipFill>
          <a:blip r:embed="rId5">
            <a:alphaModFix/>
          </a:blip>
          <a:stretch>
            <a:fillRect/>
          </a:stretch>
        </p:blipFill>
        <p:spPr>
          <a:xfrm>
            <a:off x="1912483" y="4359188"/>
            <a:ext cx="3224441" cy="2210737"/>
          </a:xfrm>
          <a:prstGeom prst="rect">
            <a:avLst/>
          </a:prstGeom>
          <a:noFill/>
          <a:ln>
            <a:noFill/>
          </a:ln>
        </p:spPr>
      </p:pic>
      <p:pic>
        <p:nvPicPr>
          <p:cNvPr id="379" name="Google Shape;379;p51" title="LOGO.SARE.jpg"/>
          <p:cNvPicPr preferRelativeResize="0"/>
          <p:nvPr/>
        </p:nvPicPr>
        <p:blipFill>
          <a:blip r:embed="rId6">
            <a:alphaModFix/>
          </a:blip>
          <a:stretch>
            <a:fillRect/>
          </a:stretch>
        </p:blipFill>
        <p:spPr>
          <a:xfrm>
            <a:off x="7437900" y="4714650"/>
            <a:ext cx="1522225" cy="1037375"/>
          </a:xfrm>
          <a:prstGeom prst="rect">
            <a:avLst/>
          </a:prstGeom>
          <a:noFill/>
          <a:ln>
            <a:noFill/>
          </a:ln>
        </p:spPr>
      </p:pic>
      <p:sp>
        <p:nvSpPr>
          <p:cNvPr id="380" name="Google Shape;380;p51"/>
          <p:cNvSpPr txBox="1"/>
          <p:nvPr/>
        </p:nvSpPr>
        <p:spPr>
          <a:xfrm>
            <a:off x="6396625" y="5752025"/>
            <a:ext cx="2563500" cy="6888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US" sz="800">
                <a:solidFill>
                  <a:schemeClr val="dk1"/>
                </a:solidFill>
              </a:rPr>
              <a:t>This presentation and materials research, development and delivery are supported by the Sustainable Agriculture and Resource Education Professional Development Program Land Summit Professional Development grant (Award #531905)</a:t>
            </a:r>
            <a:endParaRPr sz="8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27"/>
          <p:cNvSpPr txBox="1"/>
          <p:nvPr>
            <p:ph type="title"/>
          </p:nvPr>
        </p:nvSpPr>
        <p:spPr>
          <a:xfrm>
            <a:off x="457200" y="484900"/>
            <a:ext cx="8229600" cy="10203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US"/>
              <a:t>ARE Department Update</a:t>
            </a:r>
            <a:endParaRPr/>
          </a:p>
        </p:txBody>
      </p:sp>
      <p:sp>
        <p:nvSpPr>
          <p:cNvPr id="188" name="Google Shape;188;p27"/>
          <p:cNvSpPr txBox="1"/>
          <p:nvPr>
            <p:ph idx="1" type="body"/>
          </p:nvPr>
        </p:nvSpPr>
        <p:spPr>
          <a:xfrm>
            <a:off x="457200" y="1454725"/>
            <a:ext cx="8229600" cy="4962600"/>
          </a:xfrm>
          <a:prstGeom prst="rect">
            <a:avLst/>
          </a:prstGeom>
        </p:spPr>
        <p:txBody>
          <a:bodyPr anchorCtr="0" anchor="t" bIns="45700" lIns="91425" spcFirstLastPara="1" rIns="91425" wrap="square" tIns="45700">
            <a:normAutofit fontScale="92500"/>
          </a:bodyPr>
          <a:lstStyle/>
          <a:p>
            <a:pPr indent="-334328" lvl="0" marL="457200" rtl="0" algn="l">
              <a:spcBef>
                <a:spcPts val="360"/>
              </a:spcBef>
              <a:spcAft>
                <a:spcPts val="0"/>
              </a:spcAft>
              <a:buSzPct val="75000"/>
              <a:buChar char="•"/>
            </a:pPr>
            <a:r>
              <a:rPr lang="en-US"/>
              <a:t>Approval of Masters of Agribusiness Management Program</a:t>
            </a:r>
            <a:endParaRPr/>
          </a:p>
          <a:p>
            <a:pPr indent="-334328" lvl="1" marL="914400" rtl="0" algn="l">
              <a:spcBef>
                <a:spcPts val="0"/>
              </a:spcBef>
              <a:spcAft>
                <a:spcPts val="0"/>
              </a:spcAft>
              <a:buSzPct val="75000"/>
              <a:buChar char="–"/>
            </a:pPr>
            <a:r>
              <a:rPr lang="en-US"/>
              <a:t>Provost approval for tenure-track professor to develop program</a:t>
            </a:r>
            <a:endParaRPr/>
          </a:p>
          <a:p>
            <a:pPr indent="-334328" lvl="0" marL="457200" rtl="0" algn="l">
              <a:spcBef>
                <a:spcPts val="0"/>
              </a:spcBef>
              <a:spcAft>
                <a:spcPts val="0"/>
              </a:spcAft>
              <a:buSzPct val="75000"/>
              <a:buChar char="•"/>
            </a:pPr>
            <a:r>
              <a:rPr lang="en-US"/>
              <a:t>Teaching faculty under strain of student enrollment growth</a:t>
            </a:r>
            <a:endParaRPr/>
          </a:p>
          <a:p>
            <a:pPr indent="-334328" lvl="0" marL="457200" rtl="0" algn="l">
              <a:spcBef>
                <a:spcPts val="0"/>
              </a:spcBef>
              <a:spcAft>
                <a:spcPts val="0"/>
              </a:spcAft>
              <a:buSzPct val="75000"/>
              <a:buChar char="•"/>
            </a:pPr>
            <a:r>
              <a:rPr lang="en-US"/>
              <a:t>Branan appointed ARE Coordinator for Agriculture Institute (NCSU 2-year associate’s degree)</a:t>
            </a:r>
            <a:endParaRPr/>
          </a:p>
          <a:p>
            <a:pPr indent="-334328" lvl="1" marL="914400" rtl="0" algn="l">
              <a:spcBef>
                <a:spcPts val="0"/>
              </a:spcBef>
              <a:spcAft>
                <a:spcPts val="0"/>
              </a:spcAft>
              <a:buSzPct val="75000"/>
              <a:buChar char="–"/>
            </a:pPr>
            <a:r>
              <a:rPr lang="en-US"/>
              <a:t>split now 50-50 Teaching/Extension</a:t>
            </a:r>
            <a:endParaRPr/>
          </a:p>
          <a:p>
            <a:pPr indent="-334328" lvl="0" marL="457200" rtl="0" algn="l">
              <a:spcBef>
                <a:spcPts val="0"/>
              </a:spcBef>
              <a:spcAft>
                <a:spcPts val="0"/>
              </a:spcAft>
              <a:buSzPct val="75000"/>
              <a:buChar char="•"/>
            </a:pPr>
            <a:r>
              <a:rPr lang="en-US"/>
              <a:t>New Faculty</a:t>
            </a:r>
            <a:endParaRPr/>
          </a:p>
          <a:p>
            <a:pPr indent="-334328" lvl="1" marL="914400" rtl="0" algn="l">
              <a:spcBef>
                <a:spcPts val="0"/>
              </a:spcBef>
              <a:spcAft>
                <a:spcPts val="0"/>
              </a:spcAft>
              <a:buSzPct val="75000"/>
              <a:buChar char="–"/>
            </a:pPr>
            <a:r>
              <a:rPr lang="en-US"/>
              <a:t>Nicholas Brown, JD - non-tenure track Extension/Teaching</a:t>
            </a:r>
            <a:endParaRPr/>
          </a:p>
          <a:p>
            <a:pPr indent="-334327" lvl="2" marL="1371600" rtl="0" algn="l">
              <a:spcBef>
                <a:spcPts val="0"/>
              </a:spcBef>
              <a:spcAft>
                <a:spcPts val="0"/>
              </a:spcAft>
              <a:buSzPct val="100000"/>
              <a:buChar char="•"/>
            </a:pPr>
            <a:r>
              <a:rPr lang="en-US"/>
              <a:t>redevelopment of tax program (replacement for Guido van der Hoeven)</a:t>
            </a:r>
            <a:endParaRPr/>
          </a:p>
          <a:p>
            <a:pPr indent="-334328" lvl="1" marL="914400" rtl="0" algn="l">
              <a:spcBef>
                <a:spcPts val="0"/>
              </a:spcBef>
              <a:spcAft>
                <a:spcPts val="0"/>
              </a:spcAft>
              <a:buSzPct val="75000"/>
              <a:buChar char="–"/>
            </a:pPr>
            <a:r>
              <a:rPr lang="en-US"/>
              <a:t>Dr. Seugnhyun Lee - tenure track Research/Extension</a:t>
            </a:r>
            <a:endParaRPr/>
          </a:p>
          <a:p>
            <a:pPr indent="-334327" lvl="2" marL="1371600" rtl="0" algn="l">
              <a:spcBef>
                <a:spcPts val="0"/>
              </a:spcBef>
              <a:spcAft>
                <a:spcPts val="0"/>
              </a:spcAft>
              <a:buSzPct val="100000"/>
              <a:buChar char="•"/>
            </a:pPr>
            <a:r>
              <a:rPr lang="en-US"/>
              <a:t>production economist</a:t>
            </a:r>
            <a:endParaRPr/>
          </a:p>
          <a:p>
            <a:pPr indent="-334328" lvl="1" marL="914400" rtl="0" algn="l">
              <a:spcBef>
                <a:spcPts val="0"/>
              </a:spcBef>
              <a:spcAft>
                <a:spcPts val="0"/>
              </a:spcAft>
              <a:buSzPct val="75000"/>
              <a:buChar char="–"/>
            </a:pPr>
            <a:r>
              <a:rPr lang="en-US"/>
              <a:t>Dr. Zach Raff - tenure track Research/Teaching</a:t>
            </a:r>
            <a:endParaRPr/>
          </a:p>
          <a:p>
            <a:pPr indent="-334327" lvl="2" marL="1371600" rtl="0" algn="l">
              <a:spcBef>
                <a:spcPts val="0"/>
              </a:spcBef>
              <a:spcAft>
                <a:spcPts val="0"/>
              </a:spcAft>
              <a:buSzPct val="100000"/>
              <a:buChar char="•"/>
            </a:pPr>
            <a:r>
              <a:rPr lang="en-US"/>
              <a:t>resource economist?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descr="Photo of the cover of Theodore Plucknett's &quot;A Concise History of the English Common Law&quot; published in 1929" id="193" name="Google Shape;193;p28"/>
          <p:cNvPicPr preferRelativeResize="0"/>
          <p:nvPr/>
        </p:nvPicPr>
        <p:blipFill rotWithShape="1">
          <a:blip r:embed="rId3">
            <a:alphaModFix/>
          </a:blip>
          <a:srcRect b="0" l="729" r="739" t="0"/>
          <a:stretch/>
        </p:blipFill>
        <p:spPr>
          <a:xfrm>
            <a:off x="5020800" y="231775"/>
            <a:ext cx="3838276" cy="6625623"/>
          </a:xfrm>
          <a:prstGeom prst="rect">
            <a:avLst/>
          </a:prstGeom>
          <a:noFill/>
          <a:ln>
            <a:noFill/>
          </a:ln>
        </p:spPr>
      </p:pic>
      <p:sp>
        <p:nvSpPr>
          <p:cNvPr id="194" name="Google Shape;194;p28"/>
          <p:cNvSpPr/>
          <p:nvPr/>
        </p:nvSpPr>
        <p:spPr>
          <a:xfrm rot="5400000">
            <a:off x="-142749" y="-85411"/>
            <a:ext cx="6973300" cy="6912322"/>
          </a:xfrm>
          <a:custGeom>
            <a:rect b="b" l="l" r="r" t="t"/>
            <a:pathLst>
              <a:path extrusionOk="0" h="3797979" w="3130550">
                <a:moveTo>
                  <a:pt x="0" y="1123950"/>
                </a:moveTo>
                <a:lnTo>
                  <a:pt x="0" y="3797979"/>
                </a:lnTo>
                <a:lnTo>
                  <a:pt x="3130550" y="3797979"/>
                </a:lnTo>
                <a:lnTo>
                  <a:pt x="3130550" y="0"/>
                </a:lnTo>
                <a:close/>
              </a:path>
            </a:pathLst>
          </a:custGeom>
          <a:solidFill>
            <a:srgbClr val="CC0000"/>
          </a:solidFill>
          <a:ln>
            <a:noFill/>
          </a:ln>
        </p:spPr>
        <p:txBody>
          <a:bodyPr anchorCtr="0" anchor="t" bIns="30475" lIns="60975" spcFirstLastPara="1" rIns="60975" wrap="square" tIns="3047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p:txBody>
      </p:sp>
      <p:grpSp>
        <p:nvGrpSpPr>
          <p:cNvPr id="195" name="Google Shape;195;p28"/>
          <p:cNvGrpSpPr/>
          <p:nvPr/>
        </p:nvGrpSpPr>
        <p:grpSpPr>
          <a:xfrm>
            <a:off x="-133774" y="-12501"/>
            <a:ext cx="8460300" cy="1744033"/>
            <a:chOff x="0" y="-95250"/>
            <a:chExt cx="2926022" cy="650783"/>
          </a:xfrm>
        </p:grpSpPr>
        <p:sp>
          <p:nvSpPr>
            <p:cNvPr id="196" name="Google Shape;196;p28"/>
            <p:cNvSpPr/>
            <p:nvPr/>
          </p:nvSpPr>
          <p:spPr>
            <a:xfrm>
              <a:off x="0" y="0"/>
              <a:ext cx="2926022" cy="555533"/>
            </a:xfrm>
            <a:custGeom>
              <a:rect b="b" l="l" r="r" t="t"/>
              <a:pathLst>
                <a:path extrusionOk="0" h="555533" w="2926022">
                  <a:moveTo>
                    <a:pt x="2722822" y="0"/>
                  </a:moveTo>
                  <a:lnTo>
                    <a:pt x="0" y="0"/>
                  </a:lnTo>
                  <a:lnTo>
                    <a:pt x="203200" y="555533"/>
                  </a:lnTo>
                  <a:lnTo>
                    <a:pt x="2926022" y="555533"/>
                  </a:lnTo>
                  <a:lnTo>
                    <a:pt x="2722822" y="0"/>
                  </a:lnTo>
                  <a:close/>
                </a:path>
              </a:pathLst>
            </a:custGeom>
            <a:solidFill>
              <a:srgbClr val="06327D"/>
            </a:solidFill>
            <a:ln>
              <a:noFill/>
            </a:ln>
          </p:spPr>
          <p:txBody>
            <a:bodyPr anchorCtr="0" anchor="t" bIns="30475" lIns="60975" spcFirstLastPara="1" rIns="60975" wrap="square" tIns="30475">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p:txBody>
        </p:sp>
        <p:sp>
          <p:nvSpPr>
            <p:cNvPr id="197" name="Google Shape;197;p28"/>
            <p:cNvSpPr txBox="1"/>
            <p:nvPr/>
          </p:nvSpPr>
          <p:spPr>
            <a:xfrm>
              <a:off x="101600" y="-95250"/>
              <a:ext cx="2722800" cy="650700"/>
            </a:xfrm>
            <a:prstGeom prst="rect">
              <a:avLst/>
            </a:prstGeom>
            <a:noFill/>
            <a:ln>
              <a:noFill/>
            </a:ln>
          </p:spPr>
          <p:txBody>
            <a:bodyPr anchorCtr="0" anchor="ctr" bIns="33875" lIns="33875" spcFirstLastPara="1" rIns="33875" wrap="square" tIns="33875">
              <a:noAutofit/>
            </a:bodyPr>
            <a:lstStyle/>
            <a:p>
              <a:pPr indent="0" lvl="0" marL="0" marR="0" rtl="0" algn="ctr">
                <a:lnSpc>
                  <a:spcPct val="194388"/>
                </a:lnSpc>
                <a:spcBef>
                  <a:spcPts val="0"/>
                </a:spcBef>
                <a:spcAft>
                  <a:spcPts val="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p:txBody>
        </p:sp>
      </p:grpSp>
      <p:sp>
        <p:nvSpPr>
          <p:cNvPr id="198" name="Google Shape;198;p28"/>
          <p:cNvSpPr txBox="1"/>
          <p:nvPr/>
        </p:nvSpPr>
        <p:spPr>
          <a:xfrm>
            <a:off x="313826" y="352650"/>
            <a:ext cx="7878000" cy="969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000"/>
              <a:buFont typeface="Arial"/>
              <a:buNone/>
            </a:pPr>
            <a:r>
              <a:rPr b="1" lang="en-US" sz="3400">
                <a:solidFill>
                  <a:srgbClr val="FFFFFF"/>
                </a:solidFill>
              </a:rPr>
              <a:t>The Study of Law and Policy: </a:t>
            </a:r>
            <a:r>
              <a:rPr b="1" lang="en-US" sz="2900">
                <a:solidFill>
                  <a:srgbClr val="FFFFFF"/>
                </a:solidFill>
              </a:rPr>
              <a:t>Government Power and Dispute Resolution</a:t>
            </a:r>
            <a:endParaRPr b="1" sz="2900">
              <a:solidFill>
                <a:srgbClr val="FFFFFF"/>
              </a:solidFill>
            </a:endParaRPr>
          </a:p>
        </p:txBody>
      </p:sp>
      <p:sp>
        <p:nvSpPr>
          <p:cNvPr id="199" name="Google Shape;199;p28"/>
          <p:cNvSpPr txBox="1"/>
          <p:nvPr/>
        </p:nvSpPr>
        <p:spPr>
          <a:xfrm>
            <a:off x="541950" y="2604125"/>
            <a:ext cx="4233300" cy="376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800">
              <a:solidFill>
                <a:schemeClr val="dk1"/>
              </a:solidFill>
            </a:endParaRPr>
          </a:p>
        </p:txBody>
      </p:sp>
      <p:sp>
        <p:nvSpPr>
          <p:cNvPr id="200" name="Google Shape;200;p28"/>
          <p:cNvSpPr txBox="1"/>
          <p:nvPr/>
        </p:nvSpPr>
        <p:spPr>
          <a:xfrm>
            <a:off x="148225" y="1731525"/>
            <a:ext cx="6795000" cy="4385400"/>
          </a:xfrm>
          <a:prstGeom prst="rect">
            <a:avLst/>
          </a:prstGeom>
          <a:noFill/>
          <a:ln>
            <a:noFill/>
          </a:ln>
        </p:spPr>
        <p:txBody>
          <a:bodyPr anchorCtr="0" anchor="t" bIns="45700" lIns="91425" spcFirstLastPara="1" rIns="91425" wrap="square" tIns="45700">
            <a:noAutofit/>
          </a:bodyPr>
          <a:lstStyle/>
          <a:p>
            <a:pPr indent="0" lvl="0" marL="0" rtl="0" algn="l">
              <a:lnSpc>
                <a:spcPct val="95000"/>
              </a:lnSpc>
              <a:spcBef>
                <a:spcPts val="480"/>
              </a:spcBef>
              <a:spcAft>
                <a:spcPts val="0"/>
              </a:spcAft>
              <a:buSzPts val="770"/>
              <a:buNone/>
            </a:pPr>
            <a:r>
              <a:rPr lang="en-US" sz="1640">
                <a:solidFill>
                  <a:schemeClr val="lt1"/>
                </a:solidFill>
              </a:rPr>
              <a:t>The study and teaching of law traces the history of England and the United States (and North Carolina) in two tracks in the development of law:</a:t>
            </a:r>
            <a:endParaRPr sz="1640">
              <a:solidFill>
                <a:schemeClr val="lt1"/>
              </a:solidFill>
            </a:endParaRPr>
          </a:p>
          <a:p>
            <a:pPr indent="0" lvl="0" marL="0" rtl="0" algn="l">
              <a:lnSpc>
                <a:spcPct val="95000"/>
              </a:lnSpc>
              <a:spcBef>
                <a:spcPts val="480"/>
              </a:spcBef>
              <a:spcAft>
                <a:spcPts val="0"/>
              </a:spcAft>
              <a:buSzPts val="770"/>
              <a:buNone/>
            </a:pPr>
            <a:r>
              <a:rPr b="1" lang="en-US" sz="1640">
                <a:solidFill>
                  <a:schemeClr val="lt1"/>
                </a:solidFill>
              </a:rPr>
              <a:t>Track One</a:t>
            </a:r>
            <a:r>
              <a:rPr lang="en-US" sz="1640">
                <a:solidFill>
                  <a:schemeClr val="lt1"/>
                </a:solidFill>
              </a:rPr>
              <a:t> - The millennium of </a:t>
            </a:r>
            <a:r>
              <a:rPr b="1" lang="en-US" sz="1640">
                <a:solidFill>
                  <a:srgbClr val="FFFF00"/>
                </a:solidFill>
              </a:rPr>
              <a:t>refining government power through its representative legitimacy</a:t>
            </a:r>
            <a:endParaRPr b="1" sz="1640">
              <a:solidFill>
                <a:srgbClr val="FFFF00"/>
              </a:solidFill>
            </a:endParaRPr>
          </a:p>
          <a:p>
            <a:pPr indent="-332740" lvl="1" marL="914400" rtl="0" algn="l">
              <a:lnSpc>
                <a:spcPct val="95000"/>
              </a:lnSpc>
              <a:spcBef>
                <a:spcPts val="480"/>
              </a:spcBef>
              <a:spcAft>
                <a:spcPts val="0"/>
              </a:spcAft>
              <a:buClr>
                <a:schemeClr val="lt1"/>
              </a:buClr>
              <a:buSzPts val="1640"/>
              <a:buChar char="-"/>
            </a:pPr>
            <a:r>
              <a:rPr lang="en-US" sz="1640">
                <a:solidFill>
                  <a:schemeClr val="lt1"/>
                </a:solidFill>
              </a:rPr>
              <a:t>Ours is the history of England, at least up to early 18th century</a:t>
            </a:r>
            <a:endParaRPr sz="1640">
              <a:solidFill>
                <a:schemeClr val="lt1"/>
              </a:solidFill>
            </a:endParaRPr>
          </a:p>
          <a:p>
            <a:pPr indent="-332740" lvl="1" marL="914400" rtl="0" algn="l">
              <a:lnSpc>
                <a:spcPct val="95000"/>
              </a:lnSpc>
              <a:spcBef>
                <a:spcPts val="0"/>
              </a:spcBef>
              <a:spcAft>
                <a:spcPts val="0"/>
              </a:spcAft>
              <a:buClr>
                <a:schemeClr val="lt1"/>
              </a:buClr>
              <a:buSzPts val="1640"/>
              <a:buChar char="-"/>
            </a:pPr>
            <a:r>
              <a:rPr lang="en-US" sz="1640">
                <a:solidFill>
                  <a:schemeClr val="lt1"/>
                </a:solidFill>
              </a:rPr>
              <a:t>experience of society fuels evolving concepts of civil liberty, </a:t>
            </a:r>
            <a:r>
              <a:rPr b="1" lang="en-US" sz="1640">
                <a:solidFill>
                  <a:schemeClr val="lt1"/>
                </a:solidFill>
              </a:rPr>
              <a:t>equal protection</a:t>
            </a:r>
            <a:r>
              <a:rPr lang="en-US" sz="1640">
                <a:solidFill>
                  <a:srgbClr val="6AA84F"/>
                </a:solidFill>
              </a:rPr>
              <a:t> </a:t>
            </a:r>
            <a:r>
              <a:rPr lang="en-US" sz="1640">
                <a:solidFill>
                  <a:schemeClr val="lt1"/>
                </a:solidFill>
              </a:rPr>
              <a:t>and participation in government that check such power (what we call “human rights”)</a:t>
            </a:r>
            <a:endParaRPr sz="1640">
              <a:solidFill>
                <a:schemeClr val="lt1"/>
              </a:solidFill>
            </a:endParaRPr>
          </a:p>
          <a:p>
            <a:pPr indent="0" lvl="0" marL="0" rtl="0" algn="l">
              <a:lnSpc>
                <a:spcPct val="95000"/>
              </a:lnSpc>
              <a:spcBef>
                <a:spcPts val="480"/>
              </a:spcBef>
              <a:spcAft>
                <a:spcPts val="0"/>
              </a:spcAft>
              <a:buSzPts val="770"/>
              <a:buNone/>
            </a:pPr>
            <a:r>
              <a:rPr b="1" lang="en-US" sz="1640">
                <a:solidFill>
                  <a:schemeClr val="lt1"/>
                </a:solidFill>
              </a:rPr>
              <a:t>Track Two</a:t>
            </a:r>
            <a:r>
              <a:rPr lang="en-US" sz="1640">
                <a:solidFill>
                  <a:schemeClr val="lt1"/>
                </a:solidFill>
              </a:rPr>
              <a:t> - The millennium of</a:t>
            </a:r>
            <a:r>
              <a:rPr b="1" lang="en-US" sz="1640">
                <a:solidFill>
                  <a:schemeClr val="lt1"/>
                </a:solidFill>
              </a:rPr>
              <a:t> </a:t>
            </a:r>
            <a:r>
              <a:rPr b="1" lang="en-US" sz="1640">
                <a:solidFill>
                  <a:srgbClr val="FFFF00"/>
                </a:solidFill>
              </a:rPr>
              <a:t>forging rules and processes to resolve the peoples’ disputes peaceably</a:t>
            </a:r>
            <a:r>
              <a:rPr lang="en-US" sz="1640">
                <a:solidFill>
                  <a:schemeClr val="lt1"/>
                </a:solidFill>
              </a:rPr>
              <a:t> (against the government and each other) where courts craft and follow rules to:</a:t>
            </a:r>
            <a:endParaRPr sz="1640">
              <a:solidFill>
                <a:schemeClr val="lt1"/>
              </a:solidFill>
            </a:endParaRPr>
          </a:p>
          <a:p>
            <a:pPr indent="-332740" lvl="1" marL="914400" rtl="0" algn="l">
              <a:lnSpc>
                <a:spcPct val="95000"/>
              </a:lnSpc>
              <a:spcBef>
                <a:spcPts val="480"/>
              </a:spcBef>
              <a:spcAft>
                <a:spcPts val="0"/>
              </a:spcAft>
              <a:buClr>
                <a:schemeClr val="lt1"/>
              </a:buClr>
              <a:buSzPts val="1640"/>
              <a:buChar char="-"/>
            </a:pPr>
            <a:r>
              <a:rPr lang="en-US" sz="1640">
                <a:solidFill>
                  <a:schemeClr val="lt1"/>
                </a:solidFill>
              </a:rPr>
              <a:t>determine ownership of property and obligations on contract</a:t>
            </a:r>
            <a:endParaRPr sz="1640">
              <a:solidFill>
                <a:schemeClr val="lt1"/>
              </a:solidFill>
            </a:endParaRPr>
          </a:p>
          <a:p>
            <a:pPr indent="-332740" lvl="1" marL="914400" rtl="0" algn="l">
              <a:lnSpc>
                <a:spcPct val="95000"/>
              </a:lnSpc>
              <a:spcBef>
                <a:spcPts val="0"/>
              </a:spcBef>
              <a:spcAft>
                <a:spcPts val="0"/>
              </a:spcAft>
              <a:buClr>
                <a:schemeClr val="lt1"/>
              </a:buClr>
              <a:buSzPts val="1640"/>
              <a:buChar char="-"/>
            </a:pPr>
            <a:r>
              <a:rPr lang="en-US" sz="1640">
                <a:solidFill>
                  <a:schemeClr val="lt1"/>
                </a:solidFill>
              </a:rPr>
              <a:t>assign responsibility for wrongs</a:t>
            </a:r>
            <a:endParaRPr sz="1640">
              <a:solidFill>
                <a:schemeClr val="lt1"/>
              </a:solidFill>
            </a:endParaRPr>
          </a:p>
          <a:p>
            <a:pPr indent="-332740" lvl="1" marL="914400" rtl="0" algn="l">
              <a:lnSpc>
                <a:spcPct val="95000"/>
              </a:lnSpc>
              <a:spcBef>
                <a:spcPts val="0"/>
              </a:spcBef>
              <a:spcAft>
                <a:spcPts val="0"/>
              </a:spcAft>
              <a:buClr>
                <a:schemeClr val="lt1"/>
              </a:buClr>
              <a:buSzPts val="1640"/>
              <a:buChar char="-"/>
            </a:pPr>
            <a:r>
              <a:rPr lang="en-US" sz="1640">
                <a:solidFill>
                  <a:schemeClr val="lt1"/>
                </a:solidFill>
              </a:rPr>
              <a:t>review </a:t>
            </a:r>
            <a:r>
              <a:rPr b="1" lang="en-US" sz="1640">
                <a:solidFill>
                  <a:schemeClr val="lt1"/>
                </a:solidFill>
              </a:rPr>
              <a:t>whether government action upon the people is </a:t>
            </a:r>
            <a:r>
              <a:rPr b="1" i="1" lang="en-US" sz="1640">
                <a:solidFill>
                  <a:schemeClr val="lt1"/>
                </a:solidFill>
              </a:rPr>
              <a:t>authorized</a:t>
            </a:r>
            <a:r>
              <a:rPr b="1" lang="en-US" sz="1640">
                <a:solidFill>
                  <a:schemeClr val="lt1"/>
                </a:solidFill>
              </a:rPr>
              <a:t> by the people</a:t>
            </a:r>
            <a:r>
              <a:rPr lang="en-US" sz="1640">
                <a:solidFill>
                  <a:schemeClr val="lt1"/>
                </a:solidFill>
              </a:rPr>
              <a:t> (modern)</a:t>
            </a:r>
            <a:endParaRPr sz="1640">
              <a:solidFill>
                <a:schemeClr val="lt1"/>
              </a:solidFill>
            </a:endParaRPr>
          </a:p>
          <a:p>
            <a:pPr indent="-332740" lvl="2" marL="1371600" rtl="0" algn="l">
              <a:lnSpc>
                <a:spcPct val="95000"/>
              </a:lnSpc>
              <a:spcBef>
                <a:spcPts val="0"/>
              </a:spcBef>
              <a:spcAft>
                <a:spcPts val="0"/>
              </a:spcAft>
              <a:buClr>
                <a:schemeClr val="lt1"/>
              </a:buClr>
              <a:buSzPts val="1640"/>
              <a:buChar char="-"/>
            </a:pPr>
            <a:r>
              <a:rPr lang="en-US" sz="1640">
                <a:solidFill>
                  <a:schemeClr val="lt1"/>
                </a:solidFill>
              </a:rPr>
              <a:t>government has authority, only people have rights enshrined in federal and state constitutions</a:t>
            </a:r>
            <a:endParaRPr sz="1640">
              <a:solidFill>
                <a:schemeClr val="lt1"/>
              </a:solidFill>
            </a:endParaRPr>
          </a:p>
          <a:p>
            <a:pPr indent="-332740" lvl="2" marL="1371600" rtl="0" algn="l">
              <a:lnSpc>
                <a:spcPct val="95000"/>
              </a:lnSpc>
              <a:spcBef>
                <a:spcPts val="0"/>
              </a:spcBef>
              <a:spcAft>
                <a:spcPts val="0"/>
              </a:spcAft>
              <a:buClr>
                <a:schemeClr val="lt1"/>
              </a:buClr>
              <a:buSzPts val="1640"/>
              <a:buChar char="-"/>
            </a:pPr>
            <a:r>
              <a:rPr lang="en-US" sz="1640">
                <a:solidFill>
                  <a:schemeClr val="lt1"/>
                </a:solidFill>
              </a:rPr>
              <a:t>all legal authorizations are “authorized privileges”</a:t>
            </a:r>
            <a:endParaRPr sz="1640">
              <a:solidFill>
                <a:schemeClr val="lt1"/>
              </a:solidFill>
            </a:endParaRPr>
          </a:p>
        </p:txBody>
      </p:sp>
      <p:sp>
        <p:nvSpPr>
          <p:cNvPr id="201" name="Google Shape;201;p28"/>
          <p:cNvSpPr txBox="1"/>
          <p:nvPr/>
        </p:nvSpPr>
        <p:spPr>
          <a:xfrm>
            <a:off x="6943219" y="4949225"/>
            <a:ext cx="1863600" cy="1938900"/>
          </a:xfrm>
          <a:prstGeom prst="rect">
            <a:avLst/>
          </a:prstGeom>
          <a:noFill/>
          <a:ln>
            <a:noFill/>
          </a:ln>
        </p:spPr>
        <p:txBody>
          <a:bodyPr anchorCtr="0" anchor="t" bIns="91425" lIns="91425" spcFirstLastPara="1" rIns="91425" wrap="square" tIns="91425">
            <a:normAutofit fontScale="70000" lnSpcReduction="20000"/>
          </a:bodyPr>
          <a:lstStyle/>
          <a:p>
            <a:pPr indent="0" lvl="0" marL="0" rtl="0" algn="ctr">
              <a:spcBef>
                <a:spcPts val="0"/>
              </a:spcBef>
              <a:spcAft>
                <a:spcPts val="0"/>
              </a:spcAft>
              <a:buNone/>
            </a:pPr>
            <a:r>
              <a:rPr b="1" lang="en-US" sz="2400">
                <a:solidFill>
                  <a:schemeClr val="lt1"/>
                </a:solidFill>
                <a:latin typeface="Calibri"/>
                <a:ea typeface="Calibri"/>
                <a:cs typeface="Calibri"/>
                <a:sym typeface="Calibri"/>
              </a:rPr>
              <a:t>“The life of the law has not been logic; it has been experience.”</a:t>
            </a:r>
            <a:endParaRPr b="1" sz="2400">
              <a:solidFill>
                <a:schemeClr val="lt1"/>
              </a:solidFill>
              <a:latin typeface="Calibri"/>
              <a:ea typeface="Calibri"/>
              <a:cs typeface="Calibri"/>
              <a:sym typeface="Calibri"/>
            </a:endParaRPr>
          </a:p>
          <a:p>
            <a:pPr indent="-335280" lvl="0" marL="457200" rtl="0" algn="r">
              <a:spcBef>
                <a:spcPts val="0"/>
              </a:spcBef>
              <a:spcAft>
                <a:spcPts val="0"/>
              </a:spcAft>
              <a:buClr>
                <a:schemeClr val="lt1"/>
              </a:buClr>
              <a:buSzPct val="100000"/>
              <a:buFont typeface="Calibri"/>
              <a:buChar char="-"/>
            </a:pPr>
            <a:r>
              <a:rPr b="1" lang="en-US" sz="2400">
                <a:solidFill>
                  <a:schemeClr val="lt1"/>
                </a:solidFill>
                <a:latin typeface="Calibri"/>
                <a:ea typeface="Calibri"/>
                <a:cs typeface="Calibri"/>
                <a:sym typeface="Calibri"/>
              </a:rPr>
              <a:t>Justice Oliver Wendell Holmes, The Common Law</a:t>
            </a:r>
            <a:endParaRPr b="1" sz="2400">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29"/>
          <p:cNvSpPr txBox="1"/>
          <p:nvPr/>
        </p:nvSpPr>
        <p:spPr>
          <a:xfrm>
            <a:off x="222008" y="809508"/>
            <a:ext cx="8922000" cy="5694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rgbClr val="000000"/>
              </a:buClr>
              <a:buSzPts val="4000"/>
              <a:buFont typeface="Arial"/>
              <a:buNone/>
            </a:pPr>
            <a:r>
              <a:rPr b="1" lang="en-US" sz="3700">
                <a:solidFill>
                  <a:schemeClr val="dk1"/>
                </a:solidFill>
              </a:rPr>
              <a:t>Federal, State Law and Local Authority</a:t>
            </a:r>
            <a:endParaRPr b="1" sz="2900">
              <a:solidFill>
                <a:schemeClr val="dk1"/>
              </a:solidFill>
            </a:endParaRPr>
          </a:p>
        </p:txBody>
      </p:sp>
      <p:sp>
        <p:nvSpPr>
          <p:cNvPr id="208" name="Google Shape;208;p29"/>
          <p:cNvSpPr txBox="1"/>
          <p:nvPr/>
        </p:nvSpPr>
        <p:spPr>
          <a:xfrm>
            <a:off x="404400" y="1710125"/>
            <a:ext cx="8347500" cy="4960800"/>
          </a:xfrm>
          <a:prstGeom prst="rect">
            <a:avLst/>
          </a:prstGeom>
          <a:noFill/>
          <a:ln>
            <a:noFill/>
          </a:ln>
        </p:spPr>
        <p:txBody>
          <a:bodyPr anchorCtr="0" anchor="t" bIns="91425" lIns="91425" spcFirstLastPara="1" rIns="91425" wrap="square" tIns="91425">
            <a:normAutofit fontScale="92500" lnSpcReduction="20000"/>
          </a:bodyPr>
          <a:lstStyle/>
          <a:p>
            <a:pPr indent="-393065" lvl="0" marL="457200" rtl="0" algn="l">
              <a:spcBef>
                <a:spcPts val="0"/>
              </a:spcBef>
              <a:spcAft>
                <a:spcPts val="0"/>
              </a:spcAft>
              <a:buClr>
                <a:schemeClr val="dk1"/>
              </a:buClr>
              <a:buSzPct val="100000"/>
              <a:buChar char="●"/>
            </a:pPr>
            <a:r>
              <a:rPr lang="en-US" sz="2800">
                <a:solidFill>
                  <a:schemeClr val="dk1"/>
                </a:solidFill>
              </a:rPr>
              <a:t>Federal government power is limited</a:t>
            </a:r>
            <a:endParaRPr sz="2800">
              <a:solidFill>
                <a:schemeClr val="dk1"/>
              </a:solidFill>
            </a:endParaRPr>
          </a:p>
          <a:p>
            <a:pPr indent="-393065" lvl="1" marL="914400" rtl="0" algn="l">
              <a:spcBef>
                <a:spcPts val="0"/>
              </a:spcBef>
              <a:spcAft>
                <a:spcPts val="0"/>
              </a:spcAft>
              <a:buClr>
                <a:schemeClr val="dk1"/>
              </a:buClr>
              <a:buSzPct val="100000"/>
              <a:buChar char="○"/>
            </a:pPr>
            <a:r>
              <a:rPr lang="en-US" sz="2800">
                <a:solidFill>
                  <a:schemeClr val="dk1"/>
                </a:solidFill>
              </a:rPr>
              <a:t>by the grant of authority in the words and phrases of the U.S. Constitution</a:t>
            </a:r>
            <a:endParaRPr sz="2800">
              <a:solidFill>
                <a:schemeClr val="dk1"/>
              </a:solidFill>
            </a:endParaRPr>
          </a:p>
          <a:p>
            <a:pPr indent="-393065" lvl="1" marL="914400" rtl="0" algn="l">
              <a:spcBef>
                <a:spcPts val="0"/>
              </a:spcBef>
              <a:spcAft>
                <a:spcPts val="0"/>
              </a:spcAft>
              <a:buClr>
                <a:schemeClr val="dk1"/>
              </a:buClr>
              <a:buSzPct val="100000"/>
              <a:buChar char="○"/>
            </a:pPr>
            <a:r>
              <a:rPr lang="en-US" sz="2800">
                <a:solidFill>
                  <a:schemeClr val="dk1"/>
                </a:solidFill>
              </a:rPr>
              <a:t>by the rights “we the people” have reserved to ourselves alone</a:t>
            </a:r>
            <a:endParaRPr sz="2800">
              <a:solidFill>
                <a:schemeClr val="dk1"/>
              </a:solidFill>
            </a:endParaRPr>
          </a:p>
          <a:p>
            <a:pPr indent="-393065" lvl="0" marL="457200" rtl="0" algn="l">
              <a:spcBef>
                <a:spcPts val="0"/>
              </a:spcBef>
              <a:spcAft>
                <a:spcPts val="0"/>
              </a:spcAft>
              <a:buClr>
                <a:schemeClr val="dk1"/>
              </a:buClr>
              <a:buSzPct val="100000"/>
              <a:buChar char="●"/>
            </a:pPr>
            <a:r>
              <a:rPr lang="en-US" sz="2800">
                <a:solidFill>
                  <a:schemeClr val="dk1"/>
                </a:solidFill>
              </a:rPr>
              <a:t>All other power is reserved to the states via the 10th Amendment</a:t>
            </a:r>
            <a:endParaRPr sz="2800">
              <a:solidFill>
                <a:schemeClr val="dk1"/>
              </a:solidFill>
            </a:endParaRPr>
          </a:p>
          <a:p>
            <a:pPr indent="-393065" lvl="1" marL="914400" rtl="0" algn="l">
              <a:spcBef>
                <a:spcPts val="0"/>
              </a:spcBef>
              <a:spcAft>
                <a:spcPts val="0"/>
              </a:spcAft>
              <a:buClr>
                <a:schemeClr val="dk1"/>
              </a:buClr>
              <a:buSzPct val="100000"/>
              <a:buChar char="○"/>
            </a:pPr>
            <a:r>
              <a:rPr b="1" lang="en-US" sz="2800">
                <a:solidFill>
                  <a:schemeClr val="dk1"/>
                </a:solidFill>
              </a:rPr>
              <a:t>Land Use</a:t>
            </a:r>
            <a:r>
              <a:rPr lang="en-US" sz="2800">
                <a:solidFill>
                  <a:schemeClr val="dk1"/>
                </a:solidFill>
              </a:rPr>
              <a:t> is a function generally reserved to the states </a:t>
            </a:r>
            <a:endParaRPr sz="2800">
              <a:solidFill>
                <a:schemeClr val="dk1"/>
              </a:solidFill>
            </a:endParaRPr>
          </a:p>
          <a:p>
            <a:pPr indent="-393065" lvl="1" marL="914400" rtl="0" algn="l">
              <a:spcBef>
                <a:spcPts val="0"/>
              </a:spcBef>
              <a:spcAft>
                <a:spcPts val="0"/>
              </a:spcAft>
              <a:buClr>
                <a:schemeClr val="dk1"/>
              </a:buClr>
              <a:buSzPct val="100000"/>
              <a:buChar char="○"/>
            </a:pPr>
            <a:r>
              <a:rPr lang="en-US" sz="2800">
                <a:solidFill>
                  <a:schemeClr val="dk1"/>
                </a:solidFill>
              </a:rPr>
              <a:t>Unless Congress chooses to intervene (e.g. environmental laws)</a:t>
            </a:r>
            <a:endParaRPr sz="2800">
              <a:solidFill>
                <a:schemeClr val="dk1"/>
              </a:solidFill>
            </a:endParaRPr>
          </a:p>
          <a:p>
            <a:pPr indent="-393065" lvl="0" marL="457200" rtl="0" algn="l">
              <a:spcBef>
                <a:spcPts val="0"/>
              </a:spcBef>
              <a:spcAft>
                <a:spcPts val="0"/>
              </a:spcAft>
              <a:buClr>
                <a:schemeClr val="dk1"/>
              </a:buClr>
              <a:buSzPct val="100000"/>
              <a:buChar char="●"/>
            </a:pPr>
            <a:r>
              <a:rPr lang="en-US" sz="2800">
                <a:solidFill>
                  <a:schemeClr val="dk1"/>
                </a:solidFill>
              </a:rPr>
              <a:t>Local government (in NC) has no inherent power</a:t>
            </a:r>
            <a:endParaRPr sz="2800">
              <a:solidFill>
                <a:schemeClr val="dk1"/>
              </a:solidFill>
            </a:endParaRPr>
          </a:p>
          <a:p>
            <a:pPr indent="-393065" lvl="1" marL="914400" rtl="0" algn="l">
              <a:spcBef>
                <a:spcPts val="0"/>
              </a:spcBef>
              <a:spcAft>
                <a:spcPts val="0"/>
              </a:spcAft>
              <a:buClr>
                <a:schemeClr val="dk1"/>
              </a:buClr>
              <a:buSzPct val="100000"/>
              <a:buChar char="○"/>
            </a:pPr>
            <a:r>
              <a:rPr lang="en-US" sz="2800">
                <a:solidFill>
                  <a:schemeClr val="dk1"/>
                </a:solidFill>
              </a:rPr>
              <a:t>all zoning and taxing authority comes from state statute</a:t>
            </a:r>
            <a:endParaRPr sz="2800">
              <a:solidFill>
                <a:schemeClr val="dk1"/>
              </a:solidFill>
            </a:endParaRPr>
          </a:p>
          <a:p>
            <a:pPr indent="0" lvl="0" marL="0" rtl="0" algn="l">
              <a:spcBef>
                <a:spcPts val="0"/>
              </a:spcBef>
              <a:spcAft>
                <a:spcPts val="0"/>
              </a:spcAft>
              <a:buNone/>
            </a:pPr>
            <a:r>
              <a:t/>
            </a:r>
            <a:endParaRPr sz="280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0"/>
          <p:cNvSpPr txBox="1"/>
          <p:nvPr/>
        </p:nvSpPr>
        <p:spPr>
          <a:xfrm>
            <a:off x="324425" y="1770250"/>
            <a:ext cx="7986000" cy="4648200"/>
          </a:xfrm>
          <a:prstGeom prst="rect">
            <a:avLst/>
          </a:prstGeom>
          <a:noFill/>
          <a:ln>
            <a:noFill/>
          </a:ln>
        </p:spPr>
        <p:txBody>
          <a:bodyPr anchorCtr="0" anchor="t" bIns="91425" lIns="91425" spcFirstLastPara="1" rIns="91425" wrap="square" tIns="91425">
            <a:noAutofit/>
          </a:bodyPr>
          <a:lstStyle/>
          <a:p>
            <a:pPr indent="-406400" lvl="0" marL="457200" rtl="0" algn="l">
              <a:spcBef>
                <a:spcPts val="0"/>
              </a:spcBef>
              <a:spcAft>
                <a:spcPts val="0"/>
              </a:spcAft>
              <a:buClr>
                <a:schemeClr val="dk1"/>
              </a:buClr>
              <a:buSzPts val="2800"/>
              <a:buChar char="●"/>
            </a:pPr>
            <a:r>
              <a:rPr lang="en-US" sz="2800">
                <a:solidFill>
                  <a:schemeClr val="dk1"/>
                </a:solidFill>
              </a:rPr>
              <a:t>Statutes apply language in definitions left to interpretation</a:t>
            </a:r>
            <a:endParaRPr sz="2800">
              <a:solidFill>
                <a:schemeClr val="dk1"/>
              </a:solidFill>
            </a:endParaRPr>
          </a:p>
          <a:p>
            <a:pPr indent="-406400" lvl="1" marL="914400" rtl="0" algn="l">
              <a:spcBef>
                <a:spcPts val="0"/>
              </a:spcBef>
              <a:spcAft>
                <a:spcPts val="0"/>
              </a:spcAft>
              <a:buClr>
                <a:schemeClr val="dk1"/>
              </a:buClr>
              <a:buSzPts val="2800"/>
              <a:buChar char="○"/>
            </a:pPr>
            <a:r>
              <a:rPr lang="en-US" sz="2800">
                <a:solidFill>
                  <a:schemeClr val="dk1"/>
                </a:solidFill>
              </a:rPr>
              <a:t>e.g. exemption for “farm buildings”</a:t>
            </a:r>
            <a:endParaRPr sz="2800">
              <a:solidFill>
                <a:schemeClr val="dk1"/>
              </a:solidFill>
            </a:endParaRPr>
          </a:p>
          <a:p>
            <a:pPr indent="-406400" lvl="1" marL="914400" rtl="0" algn="l">
              <a:spcBef>
                <a:spcPts val="0"/>
              </a:spcBef>
              <a:spcAft>
                <a:spcPts val="0"/>
              </a:spcAft>
              <a:buClr>
                <a:schemeClr val="dk1"/>
              </a:buClr>
              <a:buSzPts val="2800"/>
              <a:buChar char="○"/>
            </a:pPr>
            <a:r>
              <a:rPr lang="en-US" sz="2800">
                <a:solidFill>
                  <a:schemeClr val="dk1"/>
                </a:solidFill>
              </a:rPr>
              <a:t>e.g. what is “horticulture” for PUV?</a:t>
            </a:r>
            <a:endParaRPr sz="2800">
              <a:solidFill>
                <a:schemeClr val="dk1"/>
              </a:solidFill>
            </a:endParaRPr>
          </a:p>
          <a:p>
            <a:pPr indent="-406400" lvl="0" marL="457200" rtl="0" algn="l">
              <a:spcBef>
                <a:spcPts val="0"/>
              </a:spcBef>
              <a:spcAft>
                <a:spcPts val="0"/>
              </a:spcAft>
              <a:buClr>
                <a:schemeClr val="dk1"/>
              </a:buClr>
              <a:buSzPts val="2800"/>
              <a:buChar char="●"/>
            </a:pPr>
            <a:r>
              <a:rPr b="1" lang="en-US" sz="2800">
                <a:solidFill>
                  <a:schemeClr val="dk1"/>
                </a:solidFill>
              </a:rPr>
              <a:t>Exemptions - for most part - are based on actual growing and sale of products grown, and documentation of income</a:t>
            </a:r>
            <a:endParaRPr b="1" sz="2800">
              <a:solidFill>
                <a:schemeClr val="dk1"/>
              </a:solidFill>
            </a:endParaRPr>
          </a:p>
          <a:p>
            <a:pPr indent="-406400" lvl="1" marL="914400" rtl="0" algn="l">
              <a:spcBef>
                <a:spcPts val="0"/>
              </a:spcBef>
              <a:spcAft>
                <a:spcPts val="0"/>
              </a:spcAft>
              <a:buClr>
                <a:schemeClr val="dk1"/>
              </a:buClr>
              <a:buSzPts val="2800"/>
              <a:buChar char="○"/>
            </a:pPr>
            <a:r>
              <a:rPr lang="en-US" sz="2800">
                <a:solidFill>
                  <a:schemeClr val="dk1"/>
                </a:solidFill>
              </a:rPr>
              <a:t>e.g. property tax exemption (PUV) requires proof of income from sale of product</a:t>
            </a:r>
            <a:endParaRPr sz="2800">
              <a:solidFill>
                <a:schemeClr val="dk1"/>
              </a:solidFill>
            </a:endParaRPr>
          </a:p>
          <a:p>
            <a:pPr indent="-406400" lvl="1" marL="914400" rtl="0" algn="l">
              <a:spcBef>
                <a:spcPts val="0"/>
              </a:spcBef>
              <a:spcAft>
                <a:spcPts val="0"/>
              </a:spcAft>
              <a:buClr>
                <a:schemeClr val="dk1"/>
              </a:buClr>
              <a:buSzPts val="2800"/>
              <a:buChar char="○"/>
            </a:pPr>
            <a:r>
              <a:rPr lang="en-US" sz="2800">
                <a:solidFill>
                  <a:schemeClr val="dk1"/>
                </a:solidFill>
              </a:rPr>
              <a:t>e.g. sales tax exemption requires production on home farm</a:t>
            </a:r>
            <a:endParaRPr sz="2800">
              <a:solidFill>
                <a:schemeClr val="dk1"/>
              </a:solidFill>
            </a:endParaRPr>
          </a:p>
          <a:p>
            <a:pPr indent="0" lvl="0" marL="0" rtl="0" algn="l">
              <a:spcBef>
                <a:spcPts val="0"/>
              </a:spcBef>
              <a:spcAft>
                <a:spcPts val="0"/>
              </a:spcAft>
              <a:buNone/>
            </a:pPr>
            <a:r>
              <a:t/>
            </a:r>
            <a:endParaRPr sz="2800">
              <a:solidFill>
                <a:schemeClr val="lt1"/>
              </a:solidFill>
            </a:endParaRPr>
          </a:p>
        </p:txBody>
      </p:sp>
      <p:sp>
        <p:nvSpPr>
          <p:cNvPr id="215" name="Google Shape;215;p30"/>
          <p:cNvSpPr txBox="1"/>
          <p:nvPr/>
        </p:nvSpPr>
        <p:spPr>
          <a:xfrm>
            <a:off x="195599" y="598175"/>
            <a:ext cx="8678700" cy="1108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000"/>
              <a:buFont typeface="Arial"/>
              <a:buNone/>
            </a:pPr>
            <a:r>
              <a:rPr b="1" lang="en-US" sz="3600">
                <a:solidFill>
                  <a:schemeClr val="dk1"/>
                </a:solidFill>
              </a:rPr>
              <a:t>Application of State Regulation and Exemptions</a:t>
            </a:r>
            <a:endParaRPr b="1" i="0" sz="3600" u="none" cap="none" strike="noStrik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31"/>
          <p:cNvSpPr txBox="1"/>
          <p:nvPr/>
        </p:nvSpPr>
        <p:spPr>
          <a:xfrm>
            <a:off x="265875" y="1647050"/>
            <a:ext cx="8698500" cy="4560900"/>
          </a:xfrm>
          <a:prstGeom prst="rect">
            <a:avLst/>
          </a:prstGeom>
          <a:noFill/>
          <a:ln>
            <a:noFill/>
          </a:ln>
        </p:spPr>
        <p:txBody>
          <a:bodyPr anchorCtr="0" anchor="t" bIns="91425" lIns="91425" spcFirstLastPara="1" rIns="91425" wrap="square" tIns="91425">
            <a:noAutofit/>
          </a:bodyPr>
          <a:lstStyle/>
          <a:p>
            <a:pPr indent="-349250" lvl="0" marL="457200" rtl="0" algn="l">
              <a:lnSpc>
                <a:spcPct val="115000"/>
              </a:lnSpc>
              <a:spcBef>
                <a:spcPts val="0"/>
              </a:spcBef>
              <a:spcAft>
                <a:spcPts val="0"/>
              </a:spcAft>
              <a:buSzPts val="1900"/>
              <a:buChar char="●"/>
            </a:pPr>
            <a:r>
              <a:rPr lang="en-US" sz="1900"/>
              <a:t>County will adopt a position adverse to a landowner or farmer’s interest</a:t>
            </a:r>
            <a:endParaRPr sz="1900"/>
          </a:p>
          <a:p>
            <a:pPr indent="-349250" lvl="0" marL="457200" rtl="0" algn="l">
              <a:lnSpc>
                <a:spcPct val="115000"/>
              </a:lnSpc>
              <a:spcBef>
                <a:spcPts val="0"/>
              </a:spcBef>
              <a:spcAft>
                <a:spcPts val="0"/>
              </a:spcAft>
              <a:buSzPts val="1900"/>
              <a:buChar char="●"/>
            </a:pPr>
            <a:r>
              <a:rPr lang="en-US" sz="1900"/>
              <a:t>Farmer/Landowner comes to county Extension with the problem</a:t>
            </a:r>
            <a:endParaRPr sz="1900"/>
          </a:p>
          <a:p>
            <a:pPr indent="-349250" lvl="0" marL="457200" rtl="0" algn="l">
              <a:lnSpc>
                <a:spcPct val="115000"/>
              </a:lnSpc>
              <a:spcBef>
                <a:spcPts val="0"/>
              </a:spcBef>
              <a:spcAft>
                <a:spcPts val="0"/>
              </a:spcAft>
              <a:buSzPts val="1900"/>
              <a:buChar char="●"/>
            </a:pPr>
            <a:r>
              <a:rPr lang="en-US" sz="1900"/>
              <a:t>Challenge is how to advocate for the local ‘client’</a:t>
            </a:r>
            <a:endParaRPr sz="1900"/>
          </a:p>
          <a:p>
            <a:pPr indent="-349250" lvl="0" marL="457200" rtl="0" algn="l">
              <a:lnSpc>
                <a:spcPct val="115000"/>
              </a:lnSpc>
              <a:spcBef>
                <a:spcPts val="0"/>
              </a:spcBef>
              <a:spcAft>
                <a:spcPts val="0"/>
              </a:spcAft>
              <a:buSzPts val="1900"/>
              <a:buChar char="●"/>
            </a:pPr>
            <a:r>
              <a:rPr lang="en-US" sz="1900"/>
              <a:t>The County has adopted a position</a:t>
            </a:r>
            <a:endParaRPr sz="1900"/>
          </a:p>
          <a:p>
            <a:pPr indent="-349250" lvl="1" marL="914400" rtl="0" algn="l">
              <a:lnSpc>
                <a:spcPct val="115000"/>
              </a:lnSpc>
              <a:spcBef>
                <a:spcPts val="0"/>
              </a:spcBef>
              <a:spcAft>
                <a:spcPts val="0"/>
              </a:spcAft>
              <a:buSzPts val="1900"/>
              <a:buChar char="○"/>
            </a:pPr>
            <a:r>
              <a:rPr lang="en-US" sz="1900"/>
              <a:t>EXAMPLE: </a:t>
            </a:r>
            <a:endParaRPr sz="1900"/>
          </a:p>
          <a:p>
            <a:pPr indent="-349250" lvl="2" marL="1371600" rtl="0" algn="l">
              <a:lnSpc>
                <a:spcPct val="115000"/>
              </a:lnSpc>
              <a:spcBef>
                <a:spcPts val="0"/>
              </a:spcBef>
              <a:spcAft>
                <a:spcPts val="0"/>
              </a:spcAft>
              <a:buSzPts val="1900"/>
              <a:buChar char="■"/>
            </a:pPr>
            <a:r>
              <a:rPr lang="en-US" sz="1900"/>
              <a:t>parcel owner A ‘loses’ acreage because neighbor B ‘surveyed’ away enough acreage to disqualify parcel A from 10 acres required for Present Use Value</a:t>
            </a:r>
            <a:endParaRPr sz="1900"/>
          </a:p>
          <a:p>
            <a:pPr indent="-349250" lvl="2" marL="1371600" rtl="0" algn="l">
              <a:lnSpc>
                <a:spcPct val="115000"/>
              </a:lnSpc>
              <a:spcBef>
                <a:spcPts val="0"/>
              </a:spcBef>
              <a:spcAft>
                <a:spcPts val="0"/>
              </a:spcAft>
              <a:buSzPts val="1900"/>
              <a:buChar char="■"/>
            </a:pPr>
            <a:r>
              <a:rPr lang="en-US" sz="1900"/>
              <a:t>county applies roll back</a:t>
            </a:r>
            <a:endParaRPr sz="1900"/>
          </a:p>
          <a:p>
            <a:pPr indent="-349250" lvl="2" marL="1371600" rtl="0" algn="l">
              <a:lnSpc>
                <a:spcPct val="115000"/>
              </a:lnSpc>
              <a:spcBef>
                <a:spcPts val="0"/>
              </a:spcBef>
              <a:spcAft>
                <a:spcPts val="0"/>
              </a:spcAft>
              <a:buSzPts val="1900"/>
              <a:buChar char="■"/>
            </a:pPr>
            <a:r>
              <a:rPr lang="en-US" sz="1900"/>
              <a:t>parcel A appeals (or fails to appeal)</a:t>
            </a:r>
            <a:endParaRPr sz="1900"/>
          </a:p>
          <a:p>
            <a:pPr indent="-349250" lvl="2" marL="1371600" rtl="0" algn="l">
              <a:lnSpc>
                <a:spcPct val="115000"/>
              </a:lnSpc>
              <a:spcBef>
                <a:spcPts val="0"/>
              </a:spcBef>
              <a:spcAft>
                <a:spcPts val="0"/>
              </a:spcAft>
              <a:buSzPts val="1900"/>
              <a:buChar char="■"/>
            </a:pPr>
            <a:r>
              <a:rPr lang="en-US" sz="1900"/>
              <a:t>roll back is a lien on parcel A (owner has uphill battle)</a:t>
            </a:r>
            <a:endParaRPr sz="1900"/>
          </a:p>
          <a:p>
            <a:pPr indent="-349250" lvl="2" marL="1371600" rtl="0" algn="l">
              <a:lnSpc>
                <a:spcPct val="115000"/>
              </a:lnSpc>
              <a:spcBef>
                <a:spcPts val="0"/>
              </a:spcBef>
              <a:spcAft>
                <a:spcPts val="0"/>
              </a:spcAft>
              <a:buSzPts val="1900"/>
              <a:buChar char="■"/>
            </a:pPr>
            <a:r>
              <a:rPr lang="en-US" sz="1900"/>
              <a:t>amount of lien &lt;$1000, county assumes not enough money to hire counsel to fight</a:t>
            </a:r>
            <a:endParaRPr sz="1900"/>
          </a:p>
          <a:p>
            <a:pPr indent="-349250" lvl="2" marL="1371600" rtl="0" algn="l">
              <a:lnSpc>
                <a:spcPct val="115000"/>
              </a:lnSpc>
              <a:spcBef>
                <a:spcPts val="0"/>
              </a:spcBef>
              <a:spcAft>
                <a:spcPts val="0"/>
              </a:spcAft>
              <a:buSzPts val="1900"/>
              <a:buChar char="■"/>
            </a:pPr>
            <a:r>
              <a:rPr lang="en-US" sz="1900"/>
              <a:t>will require a court to overturn county’s decision ($$$$$)</a:t>
            </a:r>
            <a:endParaRPr sz="1900"/>
          </a:p>
          <a:p>
            <a:pPr indent="-349250" lvl="0" marL="457200" rtl="0" algn="l">
              <a:lnSpc>
                <a:spcPct val="115000"/>
              </a:lnSpc>
              <a:spcBef>
                <a:spcPts val="0"/>
              </a:spcBef>
              <a:spcAft>
                <a:spcPts val="0"/>
              </a:spcAft>
              <a:buSzPts val="1900"/>
              <a:buChar char="●"/>
            </a:pPr>
            <a:r>
              <a:rPr lang="en-US" sz="1900"/>
              <a:t>Can try to modify county’s position with an opinion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sz="1500">
              <a:solidFill>
                <a:schemeClr val="dk1"/>
              </a:solidFill>
            </a:endParaRPr>
          </a:p>
        </p:txBody>
      </p:sp>
      <p:sp>
        <p:nvSpPr>
          <p:cNvPr id="222" name="Google Shape;222;p31"/>
          <p:cNvSpPr txBox="1"/>
          <p:nvPr/>
        </p:nvSpPr>
        <p:spPr>
          <a:xfrm>
            <a:off x="117150" y="562375"/>
            <a:ext cx="8847300" cy="1046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000"/>
              <a:buFont typeface="Arial"/>
              <a:buNone/>
            </a:pPr>
            <a:r>
              <a:rPr b="1" lang="en-US" sz="3400">
                <a:solidFill>
                  <a:schemeClr val="dk1"/>
                </a:solidFill>
              </a:rPr>
              <a:t>Challenge of Local Decisions and Authority</a:t>
            </a:r>
            <a:endParaRPr b="1" i="0" sz="300" u="none" cap="none" strike="noStrike">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32"/>
          <p:cNvSpPr/>
          <p:nvPr/>
        </p:nvSpPr>
        <p:spPr>
          <a:xfrm rot="5400000">
            <a:off x="423083" y="-424355"/>
            <a:ext cx="6855905" cy="7704615"/>
          </a:xfrm>
          <a:custGeom>
            <a:rect b="b" l="l" r="r" t="t"/>
            <a:pathLst>
              <a:path extrusionOk="0" h="3554609" w="3130550">
                <a:moveTo>
                  <a:pt x="0" y="1123950"/>
                </a:moveTo>
                <a:lnTo>
                  <a:pt x="0" y="3554609"/>
                </a:lnTo>
                <a:lnTo>
                  <a:pt x="3130550" y="3554609"/>
                </a:lnTo>
                <a:lnTo>
                  <a:pt x="3130550" y="0"/>
                </a:lnTo>
                <a:close/>
              </a:path>
            </a:pathLst>
          </a:custGeom>
          <a:solidFill>
            <a:srgbClr val="06327D"/>
          </a:solidFill>
          <a:ln>
            <a:noFill/>
          </a:ln>
        </p:spPr>
        <p:txBody>
          <a:bodyPr anchorCtr="0" anchor="t" bIns="30475" lIns="60975" spcFirstLastPara="1" rIns="60975" wrap="square" tIns="30475">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grpSp>
        <p:nvGrpSpPr>
          <p:cNvPr id="228" name="Google Shape;228;p32"/>
          <p:cNvGrpSpPr/>
          <p:nvPr/>
        </p:nvGrpSpPr>
        <p:grpSpPr>
          <a:xfrm>
            <a:off x="-75875" y="177550"/>
            <a:ext cx="6417398" cy="991724"/>
            <a:chOff x="0" y="-95250"/>
            <a:chExt cx="2136000" cy="391800"/>
          </a:xfrm>
        </p:grpSpPr>
        <p:sp>
          <p:nvSpPr>
            <p:cNvPr id="229" name="Google Shape;229;p32"/>
            <p:cNvSpPr/>
            <p:nvPr/>
          </p:nvSpPr>
          <p:spPr>
            <a:xfrm>
              <a:off x="0" y="0"/>
              <a:ext cx="2135928" cy="296530"/>
            </a:xfrm>
            <a:custGeom>
              <a:rect b="b" l="l" r="r" t="t"/>
              <a:pathLst>
                <a:path extrusionOk="0" h="296530" w="2135928">
                  <a:moveTo>
                    <a:pt x="0" y="0"/>
                  </a:moveTo>
                  <a:lnTo>
                    <a:pt x="2135928" y="0"/>
                  </a:lnTo>
                  <a:lnTo>
                    <a:pt x="2135928" y="296530"/>
                  </a:lnTo>
                  <a:lnTo>
                    <a:pt x="0" y="296530"/>
                  </a:lnTo>
                  <a:close/>
                </a:path>
              </a:pathLst>
            </a:custGeom>
            <a:solidFill>
              <a:srgbClr val="CC0000"/>
            </a:solidFill>
            <a:ln>
              <a:noFill/>
            </a:ln>
          </p:spPr>
          <p:txBody>
            <a:bodyPr anchorCtr="0" anchor="t" bIns="30475" lIns="60975" spcFirstLastPara="1" rIns="60975" wrap="square" tIns="30475">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230" name="Google Shape;230;p32"/>
            <p:cNvSpPr txBox="1"/>
            <p:nvPr/>
          </p:nvSpPr>
          <p:spPr>
            <a:xfrm>
              <a:off x="0" y="-95250"/>
              <a:ext cx="2136000" cy="391800"/>
            </a:xfrm>
            <a:prstGeom prst="rect">
              <a:avLst/>
            </a:prstGeom>
            <a:noFill/>
            <a:ln>
              <a:noFill/>
            </a:ln>
          </p:spPr>
          <p:txBody>
            <a:bodyPr anchorCtr="0" anchor="ctr" bIns="33875" lIns="33875" spcFirstLastPara="1" rIns="33875" wrap="square" tIns="33875">
              <a:noAutofit/>
            </a:bodyPr>
            <a:lstStyle/>
            <a:p>
              <a:pPr indent="0" lvl="0" marL="0" marR="0" rtl="0" algn="ctr">
                <a:lnSpc>
                  <a:spcPct val="194388"/>
                </a:lnSpc>
                <a:spcBef>
                  <a:spcPts val="0"/>
                </a:spcBef>
                <a:spcAft>
                  <a:spcPts val="0"/>
                </a:spcAft>
                <a:buNone/>
              </a:pPr>
              <a:r>
                <a:t/>
              </a:r>
              <a:endParaRPr sz="1200">
                <a:solidFill>
                  <a:schemeClr val="dk1"/>
                </a:solidFill>
                <a:latin typeface="Arial"/>
                <a:ea typeface="Arial"/>
                <a:cs typeface="Arial"/>
                <a:sym typeface="Arial"/>
              </a:endParaRPr>
            </a:p>
          </p:txBody>
        </p:sp>
      </p:grpSp>
      <p:sp>
        <p:nvSpPr>
          <p:cNvPr id="231" name="Google Shape;231;p32"/>
          <p:cNvSpPr txBox="1"/>
          <p:nvPr/>
        </p:nvSpPr>
        <p:spPr>
          <a:xfrm>
            <a:off x="191523" y="477475"/>
            <a:ext cx="8171700" cy="6156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US" sz="4000">
                <a:solidFill>
                  <a:srgbClr val="FFFFFF"/>
                </a:solidFill>
              </a:rPr>
              <a:t>Projects: Land Summits</a:t>
            </a:r>
            <a:endParaRPr b="1" sz="900"/>
          </a:p>
        </p:txBody>
      </p:sp>
      <p:sp>
        <p:nvSpPr>
          <p:cNvPr id="232" name="Google Shape;232;p32"/>
          <p:cNvSpPr txBox="1"/>
          <p:nvPr/>
        </p:nvSpPr>
        <p:spPr>
          <a:xfrm>
            <a:off x="191531" y="1475425"/>
            <a:ext cx="4275600" cy="6123600"/>
          </a:xfrm>
          <a:prstGeom prst="rect">
            <a:avLst/>
          </a:prstGeom>
          <a:noFill/>
          <a:ln>
            <a:noFill/>
          </a:ln>
        </p:spPr>
        <p:txBody>
          <a:bodyPr anchorCtr="0" anchor="t" bIns="0" lIns="0" spcFirstLastPara="1" rIns="0" wrap="square" tIns="0">
            <a:spAutoFit/>
          </a:bodyPr>
          <a:lstStyle/>
          <a:p>
            <a:pPr indent="-336550" lvl="0" marL="457200" marR="0" rtl="0" algn="l">
              <a:lnSpc>
                <a:spcPct val="140013"/>
              </a:lnSpc>
              <a:spcBef>
                <a:spcPts val="0"/>
              </a:spcBef>
              <a:spcAft>
                <a:spcPts val="0"/>
              </a:spcAft>
              <a:buClr>
                <a:srgbClr val="FFFFFF"/>
              </a:buClr>
              <a:buSzPts val="1700"/>
              <a:buChar char="●"/>
            </a:pPr>
            <a:r>
              <a:rPr lang="en-US" sz="1700">
                <a:solidFill>
                  <a:srgbClr val="FFFFFF"/>
                </a:solidFill>
              </a:rPr>
              <a:t>Landowner general land use law and tax and succession planning education</a:t>
            </a:r>
            <a:endParaRPr sz="1700">
              <a:solidFill>
                <a:srgbClr val="FFFFFF"/>
              </a:solidFill>
            </a:endParaRPr>
          </a:p>
          <a:p>
            <a:pPr indent="-336550" lvl="0" marL="457200" marR="0" rtl="0" algn="l">
              <a:lnSpc>
                <a:spcPct val="140013"/>
              </a:lnSpc>
              <a:spcBef>
                <a:spcPts val="0"/>
              </a:spcBef>
              <a:spcAft>
                <a:spcPts val="0"/>
              </a:spcAft>
              <a:buClr>
                <a:srgbClr val="FFFFFF"/>
              </a:buClr>
              <a:buSzPts val="1700"/>
              <a:buChar char="●"/>
            </a:pPr>
            <a:r>
              <a:rPr lang="en-US" sz="1700">
                <a:solidFill>
                  <a:srgbClr val="FFFFFF"/>
                </a:solidFill>
              </a:rPr>
              <a:t>handy Planning Guide with proposed curriculum</a:t>
            </a:r>
            <a:endParaRPr sz="1700">
              <a:solidFill>
                <a:srgbClr val="FFFFFF"/>
              </a:solidFill>
            </a:endParaRPr>
          </a:p>
          <a:p>
            <a:pPr indent="-336550" lvl="1" marL="914400" marR="0" rtl="0" algn="l">
              <a:lnSpc>
                <a:spcPct val="140013"/>
              </a:lnSpc>
              <a:spcBef>
                <a:spcPts val="0"/>
              </a:spcBef>
              <a:spcAft>
                <a:spcPts val="0"/>
              </a:spcAft>
              <a:buClr>
                <a:srgbClr val="FFFFFF"/>
              </a:buClr>
              <a:buSzPts val="1700"/>
              <a:buChar char="○"/>
            </a:pPr>
            <a:r>
              <a:rPr lang="en-US" sz="1700">
                <a:solidFill>
                  <a:srgbClr val="FFFFFF"/>
                </a:solidFill>
              </a:rPr>
              <a:t>authored by Becky Bowen</a:t>
            </a:r>
            <a:endParaRPr sz="1700">
              <a:solidFill>
                <a:srgbClr val="FFFFFF"/>
              </a:solidFill>
            </a:endParaRPr>
          </a:p>
          <a:p>
            <a:pPr indent="-336550" lvl="0" marL="457200" marR="0" rtl="0" algn="l">
              <a:lnSpc>
                <a:spcPct val="140013"/>
              </a:lnSpc>
              <a:spcBef>
                <a:spcPts val="0"/>
              </a:spcBef>
              <a:spcAft>
                <a:spcPts val="0"/>
              </a:spcAft>
              <a:buClr>
                <a:srgbClr val="FFFFFF"/>
              </a:buClr>
              <a:buSzPts val="1700"/>
              <a:buChar char="●"/>
            </a:pPr>
            <a:r>
              <a:rPr lang="en-US" sz="1700">
                <a:solidFill>
                  <a:srgbClr val="FFFFFF"/>
                </a:solidFill>
              </a:rPr>
              <a:t>Local presenters + Extension specialists</a:t>
            </a:r>
            <a:endParaRPr sz="1700">
              <a:solidFill>
                <a:srgbClr val="FFFFFF"/>
              </a:solidFill>
            </a:endParaRPr>
          </a:p>
          <a:p>
            <a:pPr indent="-336550" lvl="0" marL="457200" marR="0" rtl="0" algn="l">
              <a:lnSpc>
                <a:spcPct val="140013"/>
              </a:lnSpc>
              <a:spcBef>
                <a:spcPts val="0"/>
              </a:spcBef>
              <a:spcAft>
                <a:spcPts val="0"/>
              </a:spcAft>
              <a:buClr>
                <a:srgbClr val="FFFFFF"/>
              </a:buClr>
              <a:buSzPts val="1700"/>
              <a:buChar char="●"/>
            </a:pPr>
            <a:r>
              <a:rPr lang="en-US" sz="1700">
                <a:solidFill>
                  <a:srgbClr val="FFFFFF"/>
                </a:solidFill>
              </a:rPr>
              <a:t>Topics:</a:t>
            </a:r>
            <a:endParaRPr sz="1700">
              <a:solidFill>
                <a:srgbClr val="FFFFFF"/>
              </a:solidFill>
            </a:endParaRPr>
          </a:p>
          <a:p>
            <a:pPr indent="-336550" lvl="1" marL="914400" marR="0" rtl="0" algn="l">
              <a:lnSpc>
                <a:spcPct val="140013"/>
              </a:lnSpc>
              <a:spcBef>
                <a:spcPts val="0"/>
              </a:spcBef>
              <a:spcAft>
                <a:spcPts val="0"/>
              </a:spcAft>
              <a:buClr>
                <a:srgbClr val="FFFFFF"/>
              </a:buClr>
              <a:buSzPts val="1700"/>
              <a:buChar char="○"/>
            </a:pPr>
            <a:r>
              <a:rPr lang="en-US" sz="1700">
                <a:solidFill>
                  <a:srgbClr val="FFFFFF"/>
                </a:solidFill>
              </a:rPr>
              <a:t>Conservation programs</a:t>
            </a:r>
            <a:endParaRPr sz="1700">
              <a:solidFill>
                <a:srgbClr val="FFFFFF"/>
              </a:solidFill>
            </a:endParaRPr>
          </a:p>
          <a:p>
            <a:pPr indent="-336550" lvl="1" marL="914400" marR="0" rtl="0" algn="l">
              <a:lnSpc>
                <a:spcPct val="140013"/>
              </a:lnSpc>
              <a:spcBef>
                <a:spcPts val="0"/>
              </a:spcBef>
              <a:spcAft>
                <a:spcPts val="0"/>
              </a:spcAft>
              <a:buClr>
                <a:srgbClr val="FFFFFF"/>
              </a:buClr>
              <a:buSzPts val="1700"/>
              <a:buChar char="○"/>
            </a:pPr>
            <a:r>
              <a:rPr lang="en-US" sz="1700">
                <a:solidFill>
                  <a:srgbClr val="FFFFFF"/>
                </a:solidFill>
              </a:rPr>
              <a:t>FSA programs</a:t>
            </a:r>
            <a:endParaRPr sz="1700">
              <a:solidFill>
                <a:srgbClr val="FFFFFF"/>
              </a:solidFill>
            </a:endParaRPr>
          </a:p>
          <a:p>
            <a:pPr indent="-336550" lvl="1" marL="914400" marR="0" rtl="0" algn="l">
              <a:lnSpc>
                <a:spcPct val="140013"/>
              </a:lnSpc>
              <a:spcBef>
                <a:spcPts val="0"/>
              </a:spcBef>
              <a:spcAft>
                <a:spcPts val="0"/>
              </a:spcAft>
              <a:buClr>
                <a:srgbClr val="FFFFFF"/>
              </a:buClr>
              <a:buSzPts val="1700"/>
              <a:buChar char="○"/>
            </a:pPr>
            <a:r>
              <a:rPr lang="en-US" sz="1700">
                <a:solidFill>
                  <a:srgbClr val="FFFFFF"/>
                </a:solidFill>
              </a:rPr>
              <a:t>Succession planning</a:t>
            </a:r>
            <a:endParaRPr sz="1700">
              <a:solidFill>
                <a:srgbClr val="FFFFFF"/>
              </a:solidFill>
            </a:endParaRPr>
          </a:p>
          <a:p>
            <a:pPr indent="-336550" lvl="1" marL="914400" marR="0" rtl="0" algn="l">
              <a:lnSpc>
                <a:spcPct val="140013"/>
              </a:lnSpc>
              <a:spcBef>
                <a:spcPts val="0"/>
              </a:spcBef>
              <a:spcAft>
                <a:spcPts val="0"/>
              </a:spcAft>
              <a:buClr>
                <a:srgbClr val="FFFFFF"/>
              </a:buClr>
              <a:buSzPts val="1700"/>
              <a:buChar char="○"/>
            </a:pPr>
            <a:r>
              <a:rPr lang="en-US" sz="1700">
                <a:solidFill>
                  <a:srgbClr val="FFFFFF"/>
                </a:solidFill>
              </a:rPr>
              <a:t>Extension resource programs (e.g. Farmlink)</a:t>
            </a:r>
            <a:endParaRPr sz="1700">
              <a:solidFill>
                <a:srgbClr val="FFFFFF"/>
              </a:solidFill>
            </a:endParaRPr>
          </a:p>
          <a:p>
            <a:pPr indent="-336550" lvl="1" marL="914400" marR="0" rtl="0" algn="l">
              <a:lnSpc>
                <a:spcPct val="140013"/>
              </a:lnSpc>
              <a:spcBef>
                <a:spcPts val="0"/>
              </a:spcBef>
              <a:spcAft>
                <a:spcPts val="0"/>
              </a:spcAft>
              <a:buClr>
                <a:srgbClr val="FFFFFF"/>
              </a:buClr>
              <a:buSzPts val="1700"/>
              <a:buChar char="○"/>
            </a:pPr>
            <a:r>
              <a:rPr lang="en-US" sz="1700">
                <a:solidFill>
                  <a:srgbClr val="FFFFFF"/>
                </a:solidFill>
              </a:rPr>
              <a:t>Property Taxes</a:t>
            </a:r>
            <a:endParaRPr sz="1700">
              <a:solidFill>
                <a:srgbClr val="FFFFFF"/>
              </a:solidFill>
            </a:endParaRPr>
          </a:p>
          <a:p>
            <a:pPr indent="-336550" lvl="1" marL="914400" marR="0" rtl="0" algn="l">
              <a:lnSpc>
                <a:spcPct val="140013"/>
              </a:lnSpc>
              <a:spcBef>
                <a:spcPts val="0"/>
              </a:spcBef>
              <a:spcAft>
                <a:spcPts val="0"/>
              </a:spcAft>
              <a:buClr>
                <a:srgbClr val="FFFFFF"/>
              </a:buClr>
              <a:buSzPts val="1700"/>
              <a:buChar char="○"/>
            </a:pPr>
            <a:r>
              <a:rPr lang="en-US" sz="1700">
                <a:solidFill>
                  <a:srgbClr val="FFFFFF"/>
                </a:solidFill>
              </a:rPr>
              <a:t>Timber management</a:t>
            </a:r>
            <a:endParaRPr sz="1700">
              <a:solidFill>
                <a:srgbClr val="FFFFFF"/>
              </a:solidFill>
            </a:endParaRPr>
          </a:p>
          <a:p>
            <a:pPr indent="-336550" lvl="1" marL="914400" marR="0" rtl="0" algn="l">
              <a:lnSpc>
                <a:spcPct val="140013"/>
              </a:lnSpc>
              <a:spcBef>
                <a:spcPts val="0"/>
              </a:spcBef>
              <a:spcAft>
                <a:spcPts val="0"/>
              </a:spcAft>
              <a:buClr>
                <a:srgbClr val="FFFFFF"/>
              </a:buClr>
              <a:buSzPts val="1700"/>
              <a:buChar char="○"/>
            </a:pPr>
            <a:r>
              <a:rPr lang="en-US" sz="1700">
                <a:solidFill>
                  <a:srgbClr val="FFFFFF"/>
                </a:solidFill>
              </a:rPr>
              <a:t>Easements and rights of way</a:t>
            </a:r>
            <a:endParaRPr sz="1700">
              <a:solidFill>
                <a:srgbClr val="FFFFFF"/>
              </a:solidFill>
            </a:endParaRPr>
          </a:p>
          <a:p>
            <a:pPr indent="-336550" lvl="1" marL="914400" marR="0" rtl="0" algn="l">
              <a:lnSpc>
                <a:spcPct val="140013"/>
              </a:lnSpc>
              <a:spcBef>
                <a:spcPts val="0"/>
              </a:spcBef>
              <a:spcAft>
                <a:spcPts val="0"/>
              </a:spcAft>
              <a:buClr>
                <a:srgbClr val="FFFFFF"/>
              </a:buClr>
              <a:buSzPts val="1700"/>
              <a:buChar char="○"/>
            </a:pPr>
            <a:r>
              <a:rPr lang="en-US" sz="1700">
                <a:solidFill>
                  <a:srgbClr val="FFFFFF"/>
                </a:solidFill>
              </a:rPr>
              <a:t>Etc.</a:t>
            </a:r>
            <a:endParaRPr sz="1700">
              <a:solidFill>
                <a:srgbClr val="FFFFFF"/>
              </a:solidFill>
            </a:endParaRPr>
          </a:p>
        </p:txBody>
      </p:sp>
      <p:pic>
        <p:nvPicPr>
          <p:cNvPr id="233" name="Google Shape;233;p32"/>
          <p:cNvPicPr preferRelativeResize="0"/>
          <p:nvPr/>
        </p:nvPicPr>
        <p:blipFill>
          <a:blip r:embed="rId3">
            <a:alphaModFix/>
          </a:blip>
          <a:stretch>
            <a:fillRect/>
          </a:stretch>
        </p:blipFill>
        <p:spPr>
          <a:xfrm>
            <a:off x="4466925" y="1475425"/>
            <a:ext cx="4677077" cy="3189601"/>
          </a:xfrm>
          <a:prstGeom prst="rect">
            <a:avLst/>
          </a:prstGeom>
          <a:noFill/>
          <a:ln>
            <a:noFill/>
          </a:ln>
        </p:spPr>
      </p:pic>
      <p:pic>
        <p:nvPicPr>
          <p:cNvPr id="234" name="Google Shape;234;p32"/>
          <p:cNvPicPr preferRelativeResize="0"/>
          <p:nvPr/>
        </p:nvPicPr>
        <p:blipFill>
          <a:blip r:embed="rId4">
            <a:alphaModFix/>
          </a:blip>
          <a:stretch>
            <a:fillRect/>
          </a:stretch>
        </p:blipFill>
        <p:spPr>
          <a:xfrm>
            <a:off x="8272815" y="5842925"/>
            <a:ext cx="644136" cy="59613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33"/>
          <p:cNvSpPr/>
          <p:nvPr/>
        </p:nvSpPr>
        <p:spPr>
          <a:xfrm rot="5400000">
            <a:off x="520631" y="-517664"/>
            <a:ext cx="6855905" cy="7891232"/>
          </a:xfrm>
          <a:custGeom>
            <a:rect b="b" l="l" r="r" t="t"/>
            <a:pathLst>
              <a:path extrusionOk="0" h="3554609" w="3130550">
                <a:moveTo>
                  <a:pt x="0" y="1123950"/>
                </a:moveTo>
                <a:lnTo>
                  <a:pt x="0" y="3554609"/>
                </a:lnTo>
                <a:lnTo>
                  <a:pt x="3130550" y="3554609"/>
                </a:lnTo>
                <a:lnTo>
                  <a:pt x="3130550" y="0"/>
                </a:lnTo>
                <a:close/>
              </a:path>
            </a:pathLst>
          </a:custGeom>
          <a:solidFill>
            <a:srgbClr val="06327D"/>
          </a:solidFill>
          <a:ln>
            <a:noFill/>
          </a:ln>
        </p:spPr>
        <p:txBody>
          <a:bodyPr anchorCtr="0" anchor="t" bIns="30475" lIns="60975" spcFirstLastPara="1" rIns="60975" wrap="square" tIns="30475">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grpSp>
        <p:nvGrpSpPr>
          <p:cNvPr id="240" name="Google Shape;240;p33"/>
          <p:cNvGrpSpPr/>
          <p:nvPr/>
        </p:nvGrpSpPr>
        <p:grpSpPr>
          <a:xfrm>
            <a:off x="-57019" y="-304796"/>
            <a:ext cx="8519436" cy="1963310"/>
            <a:chOff x="0" y="-95250"/>
            <a:chExt cx="2136000" cy="391800"/>
          </a:xfrm>
        </p:grpSpPr>
        <p:sp>
          <p:nvSpPr>
            <p:cNvPr id="241" name="Google Shape;241;p33"/>
            <p:cNvSpPr/>
            <p:nvPr/>
          </p:nvSpPr>
          <p:spPr>
            <a:xfrm>
              <a:off x="0" y="0"/>
              <a:ext cx="2135928" cy="296530"/>
            </a:xfrm>
            <a:custGeom>
              <a:rect b="b" l="l" r="r" t="t"/>
              <a:pathLst>
                <a:path extrusionOk="0" h="296530" w="2135928">
                  <a:moveTo>
                    <a:pt x="0" y="0"/>
                  </a:moveTo>
                  <a:lnTo>
                    <a:pt x="2135928" y="0"/>
                  </a:lnTo>
                  <a:lnTo>
                    <a:pt x="2135928" y="296530"/>
                  </a:lnTo>
                  <a:lnTo>
                    <a:pt x="0" y="296530"/>
                  </a:lnTo>
                  <a:close/>
                </a:path>
              </a:pathLst>
            </a:custGeom>
            <a:solidFill>
              <a:srgbClr val="CC0000"/>
            </a:solidFill>
            <a:ln>
              <a:noFill/>
            </a:ln>
          </p:spPr>
          <p:txBody>
            <a:bodyPr anchorCtr="0" anchor="t" bIns="30475" lIns="60975" spcFirstLastPara="1" rIns="60975" wrap="square" tIns="30475">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242" name="Google Shape;242;p33"/>
            <p:cNvSpPr txBox="1"/>
            <p:nvPr/>
          </p:nvSpPr>
          <p:spPr>
            <a:xfrm>
              <a:off x="0" y="-95250"/>
              <a:ext cx="2136000" cy="391800"/>
            </a:xfrm>
            <a:prstGeom prst="rect">
              <a:avLst/>
            </a:prstGeom>
            <a:noFill/>
            <a:ln>
              <a:noFill/>
            </a:ln>
          </p:spPr>
          <p:txBody>
            <a:bodyPr anchorCtr="0" anchor="ctr" bIns="33875" lIns="33875" spcFirstLastPara="1" rIns="33875" wrap="square" tIns="33875">
              <a:noAutofit/>
            </a:bodyPr>
            <a:lstStyle/>
            <a:p>
              <a:pPr indent="0" lvl="0" marL="0" marR="0" rtl="0" algn="ctr">
                <a:lnSpc>
                  <a:spcPct val="194388"/>
                </a:lnSpc>
                <a:spcBef>
                  <a:spcPts val="0"/>
                </a:spcBef>
                <a:spcAft>
                  <a:spcPts val="0"/>
                </a:spcAft>
                <a:buNone/>
              </a:pPr>
              <a:r>
                <a:t/>
              </a:r>
              <a:endParaRPr sz="1200">
                <a:solidFill>
                  <a:schemeClr val="dk1"/>
                </a:solidFill>
                <a:latin typeface="Arial"/>
                <a:ea typeface="Arial"/>
                <a:cs typeface="Arial"/>
                <a:sym typeface="Arial"/>
              </a:endParaRPr>
            </a:p>
          </p:txBody>
        </p:sp>
      </p:grpSp>
      <p:sp>
        <p:nvSpPr>
          <p:cNvPr id="243" name="Google Shape;243;p33"/>
          <p:cNvSpPr/>
          <p:nvPr/>
        </p:nvSpPr>
        <p:spPr>
          <a:xfrm rot="-5400000">
            <a:off x="6792862" y="4510113"/>
            <a:ext cx="2682875" cy="2012899"/>
          </a:xfrm>
          <a:custGeom>
            <a:rect b="b" l="l" r="r" t="t"/>
            <a:pathLst>
              <a:path extrusionOk="0" h="6339840" w="6350000">
                <a:moveTo>
                  <a:pt x="6350000" y="6339840"/>
                </a:moveTo>
                <a:lnTo>
                  <a:pt x="0" y="6339840"/>
                </a:lnTo>
                <a:lnTo>
                  <a:pt x="0" y="0"/>
                </a:lnTo>
                <a:lnTo>
                  <a:pt x="6350000" y="6339840"/>
                </a:lnTo>
                <a:close/>
              </a:path>
            </a:pathLst>
          </a:custGeom>
          <a:solidFill>
            <a:srgbClr val="FFFFFF"/>
          </a:solidFill>
          <a:ln>
            <a:noFill/>
          </a:ln>
        </p:spPr>
        <p:txBody>
          <a:bodyPr anchorCtr="0" anchor="t" bIns="30475" lIns="60975" spcFirstLastPara="1" rIns="60975" wrap="square" tIns="30475">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244" name="Google Shape;244;p33"/>
          <p:cNvSpPr txBox="1"/>
          <p:nvPr/>
        </p:nvSpPr>
        <p:spPr>
          <a:xfrm>
            <a:off x="154182" y="256725"/>
            <a:ext cx="5551800" cy="1231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US" sz="4000">
                <a:solidFill>
                  <a:srgbClr val="FFFFFF"/>
                </a:solidFill>
              </a:rPr>
              <a:t>Projects: Planning the </a:t>
            </a:r>
            <a:endParaRPr b="1" sz="4000">
              <a:solidFill>
                <a:srgbClr val="FFFFFF"/>
              </a:solidFill>
            </a:endParaRPr>
          </a:p>
          <a:p>
            <a:pPr indent="0" lvl="0" marL="0" marR="0" rtl="0" algn="l">
              <a:lnSpc>
                <a:spcPct val="100000"/>
              </a:lnSpc>
              <a:spcBef>
                <a:spcPts val="0"/>
              </a:spcBef>
              <a:spcAft>
                <a:spcPts val="0"/>
              </a:spcAft>
              <a:buNone/>
            </a:pPr>
            <a:r>
              <a:rPr b="1" lang="en-US" sz="4000">
                <a:solidFill>
                  <a:srgbClr val="FFFFFF"/>
                </a:solidFill>
              </a:rPr>
              <a:t>Future of Your Farm</a:t>
            </a:r>
            <a:endParaRPr b="1" sz="900"/>
          </a:p>
        </p:txBody>
      </p:sp>
      <p:sp>
        <p:nvSpPr>
          <p:cNvPr id="245" name="Google Shape;245;p33"/>
          <p:cNvSpPr txBox="1"/>
          <p:nvPr/>
        </p:nvSpPr>
        <p:spPr>
          <a:xfrm>
            <a:off x="154181" y="1755775"/>
            <a:ext cx="4989300" cy="6773400"/>
          </a:xfrm>
          <a:prstGeom prst="rect">
            <a:avLst/>
          </a:prstGeom>
          <a:noFill/>
          <a:ln>
            <a:noFill/>
          </a:ln>
        </p:spPr>
        <p:txBody>
          <a:bodyPr anchorCtr="0" anchor="t" bIns="0" lIns="0" spcFirstLastPara="1" rIns="0" wrap="square" tIns="0">
            <a:spAutoFit/>
          </a:bodyPr>
          <a:lstStyle/>
          <a:p>
            <a:pPr indent="-355600" lvl="0" marL="457200" marR="0" rtl="0" algn="l">
              <a:lnSpc>
                <a:spcPct val="140013"/>
              </a:lnSpc>
              <a:spcBef>
                <a:spcPts val="0"/>
              </a:spcBef>
              <a:spcAft>
                <a:spcPts val="0"/>
              </a:spcAft>
              <a:buClr>
                <a:srgbClr val="FFFFFF"/>
              </a:buClr>
              <a:buSzPts val="2000"/>
              <a:buChar char="●"/>
            </a:pPr>
            <a:r>
              <a:rPr lang="en-US" sz="2000">
                <a:solidFill>
                  <a:srgbClr val="FFFFFF"/>
                </a:solidFill>
              </a:rPr>
              <a:t>Grant from NC Tobacco Trust Fund</a:t>
            </a:r>
            <a:endParaRPr sz="2000">
              <a:solidFill>
                <a:srgbClr val="FFFFFF"/>
              </a:solidFill>
            </a:endParaRPr>
          </a:p>
          <a:p>
            <a:pPr indent="-355600" lvl="0" marL="457200" marR="0" rtl="0" algn="l">
              <a:lnSpc>
                <a:spcPct val="140013"/>
              </a:lnSpc>
              <a:spcBef>
                <a:spcPts val="0"/>
              </a:spcBef>
              <a:spcAft>
                <a:spcPts val="0"/>
              </a:spcAft>
              <a:buClr>
                <a:srgbClr val="FFFFFF"/>
              </a:buClr>
              <a:buSzPts val="2000"/>
              <a:buChar char="●"/>
            </a:pPr>
            <a:r>
              <a:rPr lang="en-US" sz="2000">
                <a:solidFill>
                  <a:srgbClr val="FFFFFF"/>
                </a:solidFill>
              </a:rPr>
              <a:t>Implement form of survey from FARMTRANSFERS project </a:t>
            </a:r>
            <a:endParaRPr sz="2000">
              <a:solidFill>
                <a:srgbClr val="FFFFFF"/>
              </a:solidFill>
            </a:endParaRPr>
          </a:p>
          <a:p>
            <a:pPr indent="-355600" lvl="0" marL="457200" marR="0" rtl="0" algn="l">
              <a:lnSpc>
                <a:spcPct val="140013"/>
              </a:lnSpc>
              <a:spcBef>
                <a:spcPts val="0"/>
              </a:spcBef>
              <a:spcAft>
                <a:spcPts val="0"/>
              </a:spcAft>
              <a:buClr>
                <a:srgbClr val="FFFFFF"/>
              </a:buClr>
              <a:buSzPts val="2000"/>
              <a:buChar char="●"/>
            </a:pPr>
            <a:r>
              <a:rPr lang="en-US" sz="2000">
                <a:solidFill>
                  <a:srgbClr val="FFFFFF"/>
                </a:solidFill>
              </a:rPr>
              <a:t>Deliverables:</a:t>
            </a:r>
            <a:endParaRPr sz="2000">
              <a:solidFill>
                <a:srgbClr val="FFFFFF"/>
              </a:solidFill>
            </a:endParaRPr>
          </a:p>
          <a:p>
            <a:pPr indent="-355600" lvl="1" marL="914400" marR="0" rtl="0" algn="l">
              <a:lnSpc>
                <a:spcPct val="140013"/>
              </a:lnSpc>
              <a:spcBef>
                <a:spcPts val="0"/>
              </a:spcBef>
              <a:spcAft>
                <a:spcPts val="0"/>
              </a:spcAft>
              <a:buClr>
                <a:srgbClr val="FFFFFF"/>
              </a:buClr>
              <a:buSzPts val="2000"/>
              <a:buChar char="○"/>
            </a:pPr>
            <a:r>
              <a:rPr lang="en-US" sz="2000">
                <a:solidFill>
                  <a:srgbClr val="FFFFFF"/>
                </a:solidFill>
              </a:rPr>
              <a:t>survey/consult activity with commodity groups</a:t>
            </a:r>
            <a:endParaRPr sz="2000">
              <a:solidFill>
                <a:srgbClr val="FFFFFF"/>
              </a:solidFill>
            </a:endParaRPr>
          </a:p>
          <a:p>
            <a:pPr indent="-355600" lvl="1" marL="914400" marR="0" rtl="0" algn="l">
              <a:lnSpc>
                <a:spcPct val="140013"/>
              </a:lnSpc>
              <a:spcBef>
                <a:spcPts val="0"/>
              </a:spcBef>
              <a:spcAft>
                <a:spcPts val="0"/>
              </a:spcAft>
              <a:buClr>
                <a:srgbClr val="FFFFFF"/>
              </a:buClr>
              <a:buSzPts val="2000"/>
              <a:buChar char="○"/>
            </a:pPr>
            <a:r>
              <a:rPr lang="en-US" sz="2000">
                <a:solidFill>
                  <a:srgbClr val="FFFFFF"/>
                </a:solidFill>
              </a:rPr>
              <a:t>update of PFYF workbook</a:t>
            </a:r>
            <a:endParaRPr sz="2000">
              <a:solidFill>
                <a:srgbClr val="FFFFFF"/>
              </a:solidFill>
            </a:endParaRPr>
          </a:p>
          <a:p>
            <a:pPr indent="-355600" lvl="2" marL="1371600" marR="0" rtl="0" algn="l">
              <a:lnSpc>
                <a:spcPct val="140013"/>
              </a:lnSpc>
              <a:spcBef>
                <a:spcPts val="0"/>
              </a:spcBef>
              <a:spcAft>
                <a:spcPts val="0"/>
              </a:spcAft>
              <a:buClr>
                <a:srgbClr val="FFFFFF"/>
              </a:buClr>
              <a:buSzPts val="2000"/>
              <a:buChar char="■"/>
            </a:pPr>
            <a:r>
              <a:rPr lang="en-US" sz="2000">
                <a:solidFill>
                  <a:srgbClr val="FFFFFF"/>
                </a:solidFill>
              </a:rPr>
              <a:t>WHY? because it is 7 years since last update and still in use</a:t>
            </a:r>
            <a:endParaRPr sz="2000">
              <a:solidFill>
                <a:srgbClr val="FFFFFF"/>
              </a:solidFill>
            </a:endParaRPr>
          </a:p>
          <a:p>
            <a:pPr indent="-355600" lvl="0" marL="457200" marR="0" rtl="0" algn="l">
              <a:lnSpc>
                <a:spcPct val="140013"/>
              </a:lnSpc>
              <a:spcBef>
                <a:spcPts val="0"/>
              </a:spcBef>
              <a:spcAft>
                <a:spcPts val="0"/>
              </a:spcAft>
              <a:buClr>
                <a:srgbClr val="FFFFFF"/>
              </a:buClr>
              <a:buSzPts val="2000"/>
              <a:buChar char="●"/>
            </a:pPr>
            <a:r>
              <a:rPr lang="en-US" sz="2000">
                <a:solidFill>
                  <a:srgbClr val="FFFFFF"/>
                </a:solidFill>
              </a:rPr>
              <a:t>components as Extension fact sheets</a:t>
            </a:r>
            <a:endParaRPr sz="2000">
              <a:solidFill>
                <a:srgbClr val="FFFFFF"/>
              </a:solidFill>
            </a:endParaRPr>
          </a:p>
          <a:p>
            <a:pPr indent="-355600" lvl="0" marL="457200" marR="0" rtl="0" algn="l">
              <a:lnSpc>
                <a:spcPct val="140013"/>
              </a:lnSpc>
              <a:spcBef>
                <a:spcPts val="0"/>
              </a:spcBef>
              <a:spcAft>
                <a:spcPts val="0"/>
              </a:spcAft>
              <a:buClr>
                <a:srgbClr val="FFFFFF"/>
              </a:buClr>
              <a:buSzPts val="2000"/>
              <a:buChar char="●"/>
            </a:pPr>
            <a:r>
              <a:rPr b="1" lang="en-US" sz="2000">
                <a:solidFill>
                  <a:srgbClr val="FFFFFF"/>
                </a:solidFill>
              </a:rPr>
              <a:t>The Ask:</a:t>
            </a:r>
            <a:r>
              <a:rPr lang="en-US" sz="2000">
                <a:solidFill>
                  <a:srgbClr val="FFFFFF"/>
                </a:solidFill>
              </a:rPr>
              <a:t> please respond to my email if you are connected with a group and can make </a:t>
            </a:r>
            <a:endParaRPr sz="2000">
              <a:solidFill>
                <a:srgbClr val="FFFFFF"/>
              </a:solidFill>
            </a:endParaRPr>
          </a:p>
          <a:p>
            <a:pPr indent="457200" lvl="0" marL="457200" marR="0" rtl="0" algn="l">
              <a:lnSpc>
                <a:spcPct val="140013"/>
              </a:lnSpc>
              <a:spcBef>
                <a:spcPts val="0"/>
              </a:spcBef>
              <a:spcAft>
                <a:spcPts val="0"/>
              </a:spcAft>
              <a:buNone/>
            </a:pPr>
            <a:r>
              <a:rPr lang="en-US" sz="2000">
                <a:solidFill>
                  <a:srgbClr val="FFFFFF"/>
                </a:solidFill>
              </a:rPr>
              <a:t>an introduction to Executive Director</a:t>
            </a:r>
            <a:endParaRPr sz="2000">
              <a:solidFill>
                <a:srgbClr val="FFFFFF"/>
              </a:solidFill>
            </a:endParaRPr>
          </a:p>
          <a:p>
            <a:pPr indent="0" lvl="0" marL="0" marR="0" rtl="0" algn="l">
              <a:lnSpc>
                <a:spcPct val="140013"/>
              </a:lnSpc>
              <a:spcBef>
                <a:spcPts val="0"/>
              </a:spcBef>
              <a:spcAft>
                <a:spcPts val="0"/>
              </a:spcAft>
              <a:buNone/>
            </a:pPr>
            <a:r>
              <a:t/>
            </a:r>
            <a:endParaRPr sz="2000">
              <a:solidFill>
                <a:srgbClr val="FFFFFF"/>
              </a:solidFill>
            </a:endParaRPr>
          </a:p>
        </p:txBody>
      </p:sp>
      <p:pic>
        <p:nvPicPr>
          <p:cNvPr id="246" name="Google Shape;246;p33"/>
          <p:cNvPicPr preferRelativeResize="0"/>
          <p:nvPr/>
        </p:nvPicPr>
        <p:blipFill>
          <a:blip r:embed="rId3">
            <a:alphaModFix/>
          </a:blip>
          <a:stretch>
            <a:fillRect/>
          </a:stretch>
        </p:blipFill>
        <p:spPr>
          <a:xfrm>
            <a:off x="5191826" y="-2100"/>
            <a:ext cx="3944957" cy="5143501"/>
          </a:xfrm>
          <a:prstGeom prst="rect">
            <a:avLst/>
          </a:prstGeom>
          <a:noFill/>
          <a:ln>
            <a:noFill/>
          </a:ln>
        </p:spPr>
      </p:pic>
      <p:pic>
        <p:nvPicPr>
          <p:cNvPr id="247" name="Google Shape;247;p33"/>
          <p:cNvPicPr preferRelativeResize="0"/>
          <p:nvPr/>
        </p:nvPicPr>
        <p:blipFill>
          <a:blip r:embed="rId4">
            <a:alphaModFix/>
          </a:blip>
          <a:stretch>
            <a:fillRect/>
          </a:stretch>
        </p:blipFill>
        <p:spPr>
          <a:xfrm>
            <a:off x="4822031" y="5368425"/>
            <a:ext cx="1824037" cy="995737"/>
          </a:xfrm>
          <a:prstGeom prst="rect">
            <a:avLst/>
          </a:prstGeom>
          <a:noFill/>
          <a:ln>
            <a:noFill/>
          </a:ln>
        </p:spPr>
      </p:pic>
      <p:pic>
        <p:nvPicPr>
          <p:cNvPr id="248" name="Google Shape;248;p33"/>
          <p:cNvPicPr preferRelativeResize="0"/>
          <p:nvPr/>
        </p:nvPicPr>
        <p:blipFill>
          <a:blip r:embed="rId5">
            <a:alphaModFix/>
          </a:blip>
          <a:stretch>
            <a:fillRect/>
          </a:stretch>
        </p:blipFill>
        <p:spPr>
          <a:xfrm>
            <a:off x="4962881" y="2066432"/>
            <a:ext cx="1183444" cy="126309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nc-state-cals-ppt-templat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