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</p:sldIdLst>
  <p:sldSz cy="6858000" cx="9144000"/>
  <p:notesSz cx="6858000" cy="9144000"/>
  <p:embeddedFontLst>
    <p:embeddedFont>
      <p:font typeface="Open Sans"/>
      <p:regular r:id="rId62"/>
      <p:bold r:id="rId63"/>
      <p:italic r:id="rId64"/>
      <p:boldItalic r:id="rId6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CABC1BB-789E-4A72-BD14-24D5287C2F5F}">
  <a:tblStyle styleId="{4CABC1BB-789E-4A72-BD14-24D5287C2F5F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schemas.openxmlformats.org/officeDocument/2006/relationships/font" Target="fonts/OpenSans-regular.fntdata"/><Relationship Id="rId61" Type="http://schemas.openxmlformats.org/officeDocument/2006/relationships/slide" Target="slides/slide55.xml"/><Relationship Id="rId20" Type="http://schemas.openxmlformats.org/officeDocument/2006/relationships/slide" Target="slides/slide14.xml"/><Relationship Id="rId64" Type="http://schemas.openxmlformats.org/officeDocument/2006/relationships/font" Target="fonts/OpenSans-italic.fntdata"/><Relationship Id="rId63" Type="http://schemas.openxmlformats.org/officeDocument/2006/relationships/font" Target="fonts/OpenSans-bold.fntdata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65" Type="http://schemas.openxmlformats.org/officeDocument/2006/relationships/font" Target="fonts/OpenSans-boldItalic.fntdata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60" Type="http://schemas.openxmlformats.org/officeDocument/2006/relationships/slide" Target="slides/slide54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55" Type="http://schemas.openxmlformats.org/officeDocument/2006/relationships/slide" Target="slides/slide49.xml"/><Relationship Id="rId10" Type="http://schemas.openxmlformats.org/officeDocument/2006/relationships/slide" Target="slides/slide4.xml"/><Relationship Id="rId54" Type="http://schemas.openxmlformats.org/officeDocument/2006/relationships/slide" Target="slides/slide48.xml"/><Relationship Id="rId13" Type="http://schemas.openxmlformats.org/officeDocument/2006/relationships/slide" Target="slides/slide7.xml"/><Relationship Id="rId57" Type="http://schemas.openxmlformats.org/officeDocument/2006/relationships/slide" Target="slides/slide51.xml"/><Relationship Id="rId12" Type="http://schemas.openxmlformats.org/officeDocument/2006/relationships/slide" Target="slides/slide6.xml"/><Relationship Id="rId56" Type="http://schemas.openxmlformats.org/officeDocument/2006/relationships/slide" Target="slides/slide50.xml"/><Relationship Id="rId15" Type="http://schemas.openxmlformats.org/officeDocument/2006/relationships/slide" Target="slides/slide9.xml"/><Relationship Id="rId59" Type="http://schemas.openxmlformats.org/officeDocument/2006/relationships/slide" Target="slides/slide53.xml"/><Relationship Id="rId14" Type="http://schemas.openxmlformats.org/officeDocument/2006/relationships/slide" Target="slides/slide8.xml"/><Relationship Id="rId58" Type="http://schemas.openxmlformats.org/officeDocument/2006/relationships/slide" Target="slides/slide5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15003eb6046_0_85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g15003eb6046_0_85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4ce23e2e0c_0_1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3" name="Google Shape;163;g34ce23e2e0c_0_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4" name="Google Shape;164;g34ce23e2e0c_0_1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4ce23e2e0c_0_1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0" name="Google Shape;170;g34ce23e2e0c_0_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1" name="Google Shape;171;g34ce23e2e0c_0_1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4ce23e2e0c_0_2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9" name="Google Shape;179;g34ce23e2e0c_0_2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0" name="Google Shape;180;g34ce23e2e0c_0_2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1c68919dd19_0_9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1c68919dd19_0_9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g1c68919dd19_0_9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2af674990fc_1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2af674990fc_1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g2af674990fc_1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4d3691ad33_0_9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34d3691ad33_0_9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g34d3691ad33_0_9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29c67b0acb_0_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329c67b0acb_0_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g329c67b0acb_0_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3b99aef0ef_0_4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33b99aef0ef_0_4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g33b99aef0ef_0_4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2dd15e58067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g2dd15e58067_0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3b99aef0ef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g33b99aef0ef_0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b660520318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g2b660520318_0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3c72084ba0_0_20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g33c72084ba0_0_20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2dd15e58067_0_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g2dd15e58067_0_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4d3691ad33_0_8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34d3691ad33_0_8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g34d3691ad33_0_8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33b99aef0ef_0_6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33b99aef0ef_0_6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g33b99aef0ef_0_6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33b99aef0ef_0_3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g33b99aef0ef_0_3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33b99aef0ef_0_4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g33b99aef0ef_0_4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33b99aef0ef_0_18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g33b99aef0ef_0_18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33b99aef0ef_0_7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33b99aef0ef_0_7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g33b99aef0ef_0_7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33b99aef0ef_0_7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g33b99aef0ef_0_7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33b99aef0ef_0_8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g33b99aef0ef_0_8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156dc1cc365_0_36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g156dc1cc365_0_36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33b99aef0ef_0_30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Google Shape;359;g33b99aef0ef_0_30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g33b99aef0ef_0_30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33b99aef0ef_0_27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" name="Google Shape;374;g33b99aef0ef_0_27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33b99aef0ef_0_27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80" name="Google Shape;380;g33b99aef0ef_0_27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" name="Google Shape;381;g33b99aef0ef_0_27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33b99aef0ef_0_28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g33b99aef0ef_0_28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33b99aef0ef_0_29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" name="Google Shape;395;g33b99aef0ef_0_29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3b99aef0ef_0_29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2" name="Google Shape;402;g33b99aef0ef_0_29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" name="Google Shape;403;g33b99aef0ef_0_29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33b99aef0ef_0_31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" name="Google Shape;410;g33b99aef0ef_0_31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1" name="Google Shape;411;g33b99aef0ef_0_31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33c72084ba0_0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7" name="Google Shape;417;g33c72084ba0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8" name="Google Shape;418;g33c72084ba0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2dd15e58067_0_8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2dd15e58067_0_8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" name="Google Shape;426;g2dd15e58067_0_8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33c72084ba0_0_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8" name="Google Shape;438;g33c72084ba0_0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9" name="Google Shape;439;g33c72084ba0_0_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29e9a1110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g329e9a11108_0_0:notes"/>
          <p:cNvSpPr/>
          <p:nvPr>
            <p:ph idx="2" type="sldImg"/>
          </p:nvPr>
        </p:nvSpPr>
        <p:spPr>
          <a:xfrm>
            <a:off x="1714763" y="685800"/>
            <a:ext cx="3429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33b99aef0ef_0_32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8" name="Google Shape;448;g33b99aef0ef_0_3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9" name="Google Shape;449;g33b99aef0ef_0_32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34d3691ad33_0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9" name="Google Shape;459;g34d3691ad33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0" name="Google Shape;460;g34d3691ad33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3b99aef0ef_0_32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7" name="Google Shape;467;g33b99aef0ef_0_32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33b99aef0ef_0_33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Google Shape;473;g33b99aef0ef_0_33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4" name="Google Shape;474;g33b99aef0ef_0_33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g2dd15e58067_0_9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0" name="Google Shape;480;g2dd15e58067_0_9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g2dd15e58067_0_10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7" name="Google Shape;487;g2dd15e58067_0_10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33b99aef0ef_0_8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4" name="Google Shape;494;g33b99aef0ef_0_8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5" name="Google Shape;495;g33b99aef0ef_0_8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g2af674990fc_1_1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1" name="Google Shape;501;g2af674990fc_1_1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2" name="Google Shape;502;g2af674990fc_1_1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2af674990fc_1_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2af674990fc_1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9" name="Google Shape;509;g2af674990fc_1_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g33b99aef0ef_0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6" name="Google Shape;516;g33b99aef0ef_0_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2c9e89d678_0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2c9e89d678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g32c9e89d678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g33b99aef0ef_0_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2" name="Google Shape;522;g33b99aef0ef_0_1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g33b99aef0ef_0_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8" name="Google Shape;528;g33b99aef0ef_0_1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g33b99aef0ef_0_2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4" name="Google Shape;534;g33b99aef0ef_0_2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5" name="Google Shape;535;g33b99aef0ef_0_2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g1c68919dd19_0_9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3" name="Google Shape;553;g1c68919dd19_0_9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4" name="Google Shape;554;g1c68919dd19_0_9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g1c68919dd19_0_10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0" name="Google Shape;560;g1c68919dd19_0_10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1" name="Google Shape;561;g1c68919dd19_0_10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g1f19e42203c_0_22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7" name="Google Shape;567;g1f19e42203c_0_22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3d86dbcfc1_0_3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g33d86dbcfc1_0_3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3d86dbcfc1_0_4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3d86dbcfc1_0_4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g33d86dbcfc1_0_4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1f19e42203c_0_18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g1f19e42203c_0_18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4ce23e2e0c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7" name="Google Shape;157;g34ce23e2e0c_0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10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9" name="Google Shape;19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1"/>
          <p:cNvSpPr txBox="1"/>
          <p:nvPr>
            <p:ph type="title"/>
          </p:nvPr>
        </p:nvSpPr>
        <p:spPr>
          <a:xfrm>
            <a:off x="457200" y="900113"/>
            <a:ext cx="8229600" cy="10683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" type="body"/>
          </p:nvPr>
        </p:nvSpPr>
        <p:spPr>
          <a:xfrm rot="5400000">
            <a:off x="3020218" y="459581"/>
            <a:ext cx="31035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" name="Google Shape;78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2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" name="Google Shape;84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 txBox="1"/>
          <p:nvPr>
            <p:ph type="title"/>
          </p:nvPr>
        </p:nvSpPr>
        <p:spPr>
          <a:xfrm>
            <a:off x="457200" y="900113"/>
            <a:ext cx="8229600" cy="10683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" type="body"/>
          </p:nvPr>
        </p:nvSpPr>
        <p:spPr>
          <a:xfrm>
            <a:off x="457200" y="3022600"/>
            <a:ext cx="8229600" cy="3103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IMAGES.BLF banner soybean shacks home" id="28" name="Google Shape;28;p3"/>
          <p:cNvPicPr preferRelativeResize="0"/>
          <p:nvPr/>
        </p:nvPicPr>
        <p:blipFill rotWithShape="1">
          <a:blip r:embed="rId2">
            <a:alphaModFix amt="25000"/>
          </a:blip>
          <a:srcRect b="0" l="0" r="0" t="0"/>
          <a:stretch/>
        </p:blipFill>
        <p:spPr>
          <a:xfrm>
            <a:off x="-176204" y="2640013"/>
            <a:ext cx="9431964" cy="4350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94880" y="6517014"/>
            <a:ext cx="1676400" cy="2598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"/>
          <p:cNvSpPr txBox="1"/>
          <p:nvPr>
            <p:ph type="title"/>
          </p:nvPr>
        </p:nvSpPr>
        <p:spPr>
          <a:xfrm>
            <a:off x="457200" y="900113"/>
            <a:ext cx="8229600" cy="10683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"/>
          <p:cNvSpPr txBox="1"/>
          <p:nvPr>
            <p:ph idx="1" type="body"/>
          </p:nvPr>
        </p:nvSpPr>
        <p:spPr>
          <a:xfrm>
            <a:off x="457200" y="1968500"/>
            <a:ext cx="4038600" cy="4157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3" name="Google Shape;33;p4"/>
          <p:cNvSpPr txBox="1"/>
          <p:nvPr>
            <p:ph idx="2" type="body"/>
          </p:nvPr>
        </p:nvSpPr>
        <p:spPr>
          <a:xfrm>
            <a:off x="4648200" y="1968500"/>
            <a:ext cx="4038600" cy="4157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4" name="Google Shape;3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0" name="Google Shape;4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/>
          <p:nvPr>
            <p:ph type="title"/>
          </p:nvPr>
        </p:nvSpPr>
        <p:spPr>
          <a:xfrm>
            <a:off x="457200" y="900113"/>
            <a:ext cx="8229600" cy="10683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6" name="Google Shape;46;p6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7" name="Google Shape;47;p6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8" name="Google Shape;48;p6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9" name="Google Shape;49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7"/>
          <p:cNvSpPr txBox="1"/>
          <p:nvPr>
            <p:ph type="title"/>
          </p:nvPr>
        </p:nvSpPr>
        <p:spPr>
          <a:xfrm>
            <a:off x="457200" y="900113"/>
            <a:ext cx="8229600" cy="10683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4" name="Google Shape;64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1" name="Google Shape;71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2" name="Google Shape;72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900113"/>
            <a:ext cx="8229600" cy="10683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457200" y="3022600"/>
            <a:ext cx="8229600" cy="3103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2100" lvl="4" marL="22860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»"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CALSpowerpoint-Header.eps" id="15" name="Google Shape;15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-12700"/>
            <a:ext cx="9162288" cy="47018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7.jpg"/><Relationship Id="rId4" Type="http://schemas.openxmlformats.org/officeDocument/2006/relationships/image" Target="../media/image14.jpg"/><Relationship Id="rId5" Type="http://schemas.openxmlformats.org/officeDocument/2006/relationships/image" Target="../media/image12.jpg"/><Relationship Id="rId6" Type="http://schemas.openxmlformats.org/officeDocument/2006/relationships/image" Target="../media/image16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www.law.cornell.edu/uscode/text/26/1014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www.law.cornell.edu/uscode/text/26/1231" TargetMode="External"/><Relationship Id="rId4" Type="http://schemas.openxmlformats.org/officeDocument/2006/relationships/image" Target="../media/image9.jpg"/><Relationship Id="rId5" Type="http://schemas.openxmlformats.org/officeDocument/2006/relationships/image" Target="../media/image6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www.law.cornell.edu/cfr/text/26/1.1031(k)-1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s://www.ncleg.net/enactedlegislation/statutes/html/bysection/chapter_50/gs_50-20.html" TargetMode="External"/><Relationship Id="rId4" Type="http://schemas.openxmlformats.org/officeDocument/2006/relationships/hyperlink" Target="https://www.ncleg.net/EnactedLegislation/Statutes/PDF/ByArticle/Chapter_30/Article_1A.pdf" TargetMode="External"/><Relationship Id="rId9" Type="http://schemas.openxmlformats.org/officeDocument/2006/relationships/image" Target="../media/image5.png"/><Relationship Id="rId5" Type="http://schemas.openxmlformats.org/officeDocument/2006/relationships/hyperlink" Target="https://www.ncleg.gov/EnactedLegislation/Statutes/PDF/ByArticle/Chapter_29/Article_8.pdf" TargetMode="External"/><Relationship Id="rId6" Type="http://schemas.openxmlformats.org/officeDocument/2006/relationships/hyperlink" Target="https://content.ces.ncsu.edu/an-explanation-of-ownership-rights-in-property" TargetMode="External"/><Relationship Id="rId7" Type="http://schemas.openxmlformats.org/officeDocument/2006/relationships/hyperlink" Target="https://farmlaw.ces.ncsu.edu/farm-succession/estate-planning/property-rights-of-the-surviving-spouse/" TargetMode="External"/><Relationship Id="rId8" Type="http://schemas.openxmlformats.org/officeDocument/2006/relationships/hyperlink" Target="https://content.ces.ncsu.edu/present-use-value-transferring-property-enrolled-in-present-use-value-property-taxation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9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8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s://www.ncleg.gov/Laws/GeneralStatuteSections/Chapter29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ncleg.net/enactedlegislation/statutes/html/bysection/chapter_31/gs_31-3.4.html" TargetMode="External"/><Relationship Id="rId4" Type="http://schemas.openxmlformats.org/officeDocument/2006/relationships/hyperlink" Target="https://content.ces.ncsu.edu/the-last-will-and-testament-a-primer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5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8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www.ncleg.gov/EnactedLegislation/Statutes/PDF/BySection/Chapter_36C/GS_36C-8-816.pdf" TargetMode="External"/><Relationship Id="rId4" Type="http://schemas.openxmlformats.org/officeDocument/2006/relationships/hyperlink" Target="https://content.ces.ncsu.edu/the-basics-of-trusts-in-farm-succession-planning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docs.google.com/document/d/1CpB60Ye5lvDZOED8dHcUc23uqp2-5d-Aw2xfU0IZw0o/edit?usp=sharing" TargetMode="External"/><Relationship Id="rId4" Type="http://schemas.openxmlformats.org/officeDocument/2006/relationships/image" Target="../media/image1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farmlaw.ces.ncsu.edu/" TargetMode="External"/><Relationship Id="rId4" Type="http://schemas.openxmlformats.org/officeDocument/2006/relationships/image" Target="../media/image31.png"/><Relationship Id="rId5" Type="http://schemas.openxmlformats.org/officeDocument/2006/relationships/image" Target="../media/image27.png"/><Relationship Id="rId6" Type="http://schemas.openxmlformats.org/officeDocument/2006/relationships/image" Target="../media/image30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8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hyperlink" Target="https://content.ces.ncsu.edu/limited-liability-companies-steps-in-formation" TargetMode="External"/><Relationship Id="rId4" Type="http://schemas.openxmlformats.org/officeDocument/2006/relationships/hyperlink" Target="https://drive.google.com/file/d/1bN-l48ZBtvLaMehEprCxtwkMvzIV0qm3/view?usp=sharing" TargetMode="Externa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0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0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hyperlink" Target="https://content.ces.ncsu.edu/limited-liability-companies-operating-agreement-components-and-sample-language" TargetMode="External"/><Relationship Id="rId4" Type="http://schemas.openxmlformats.org/officeDocument/2006/relationships/hyperlink" Target="https://farmlaw.ces.ncsu.edu/agribusiness-law/business-organizations-and-agreements/buy-sell-agreements/" TargetMode="External"/><Relationship Id="rId5" Type="http://schemas.openxmlformats.org/officeDocument/2006/relationships/image" Target="../media/image10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0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hyperlink" Target="https://docs.google.com/spreadsheets/d/1zwTj9ciG8OCpoR_PE0xitrO9lZzqX1kXxQf9h373DMY/edit?usp=sharing" TargetMode="External"/><Relationship Id="rId4" Type="http://schemas.openxmlformats.org/officeDocument/2006/relationships/hyperlink" Target="https://docs.google.com/document/d/1YT-XMaFHtGgcJAU0jZ5e5Za2fclSdPq4E5SiEgGVdB8/edit?usp=sharing" TargetMode="External"/><Relationship Id="rId5" Type="http://schemas.openxmlformats.org/officeDocument/2006/relationships/hyperlink" Target="https://docs.google.com/document/d/1JH-eOHE53rHsHj_OtP9L-ntGgBk-dVoXnsqBUY13cTA/edit?usp=sharing" TargetMode="External"/><Relationship Id="rId6" Type="http://schemas.openxmlformats.org/officeDocument/2006/relationships/hyperlink" Target="https://docs.google.com/document/d/1t7ZVzin8QZ3rZrISglrvrcLeeGCylf30k5zhsSVJ67M/edit?usp=sharing" TargetMode="External"/><Relationship Id="rId7" Type="http://schemas.openxmlformats.org/officeDocument/2006/relationships/hyperlink" Target="https://docs.google.com/document/d/1VA-542tfv2qJVr0w1-0vESb8i15IS0eK/edit?usp=sharing&amp;ouid=114903954025184576498&amp;rtpof=true&amp;sd=true" TargetMode="Externa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8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8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9.png"/><Relationship Id="rId4" Type="http://schemas.openxmlformats.org/officeDocument/2006/relationships/image" Target="../media/image4.png"/><Relationship Id="rId5" Type="http://schemas.openxmlformats.org/officeDocument/2006/relationships/image" Target="../media/image1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32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Relationship Id="rId3" Type="http://schemas.openxmlformats.org/officeDocument/2006/relationships/hyperlink" Target="https://farmlaw.ces.ncsu.edu/farm-succession/leases/" TargetMode="External"/><Relationship Id="rId4" Type="http://schemas.openxmlformats.org/officeDocument/2006/relationships/hyperlink" Target="https://content.ces.ncsu.edu/the-verbal-statutory-farm-tenancy" TargetMode="External"/><Relationship Id="rId5" Type="http://schemas.openxmlformats.org/officeDocument/2006/relationships/hyperlink" Target="https://content.ces.ncsu.edu/keeping-farmland-in-farming" TargetMode="Externa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Relationship Id="rId3" Type="http://schemas.openxmlformats.org/officeDocument/2006/relationships/hyperlink" Target="https://content.ces.ncsu.edu/option-agreements-for-purchase-of-land" TargetMode="Externa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28.jp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18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26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farmdocdaily.illinois.edu/2023/09/factors-impacting-succession-planning.html" TargetMode="External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Relationship Id="rId3" Type="http://schemas.openxmlformats.org/officeDocument/2006/relationships/hyperlink" Target="https://www.federalregister.gov/select-citation/2015/12/16/7-CFR-1400.208" TargetMode="External"/><Relationship Id="rId4" Type="http://schemas.openxmlformats.org/officeDocument/2006/relationships/hyperlink" Target="https://www.federalregister.gov/select-citation/2015/12/16/7-CFR-1400.3" TargetMode="External"/><Relationship Id="rId5" Type="http://schemas.openxmlformats.org/officeDocument/2006/relationships/hyperlink" Target="https://www.federalregister.gov/select-citation/2015/12/16/7-CFR-1400.3" TargetMode="External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5.xml"/><Relationship Id="rId3" Type="http://schemas.openxmlformats.org/officeDocument/2006/relationships/hyperlink" Target="mailto:rabrana2@ncsu.edu" TargetMode="External"/><Relationship Id="rId4" Type="http://schemas.openxmlformats.org/officeDocument/2006/relationships/image" Target="../media/image25.png"/><Relationship Id="rId5" Type="http://schemas.openxmlformats.org/officeDocument/2006/relationships/image" Target="../media/image20.png"/><Relationship Id="rId6" Type="http://schemas.openxmlformats.org/officeDocument/2006/relationships/image" Target="../media/image2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Relationship Id="rId4" Type="http://schemas.openxmlformats.org/officeDocument/2006/relationships/image" Target="../media/image2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3"/>
          <p:cNvSpPr txBox="1"/>
          <p:nvPr>
            <p:ph type="ctrTitle"/>
          </p:nvPr>
        </p:nvSpPr>
        <p:spPr>
          <a:xfrm>
            <a:off x="216850" y="415575"/>
            <a:ext cx="8715000" cy="196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170">
                <a:latin typeface="Times New Roman"/>
                <a:ea typeface="Times New Roman"/>
                <a:cs typeface="Times New Roman"/>
                <a:sym typeface="Times New Roman"/>
              </a:rPr>
              <a:t>Farm Law and Tax for Producers and Landowners</a:t>
            </a:r>
            <a:endParaRPr i="1" sz="217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70">
                <a:latin typeface="Times New Roman"/>
                <a:ea typeface="Times New Roman"/>
                <a:cs typeface="Times New Roman"/>
                <a:sym typeface="Times New Roman"/>
              </a:rPr>
              <a:t>The Flexible Architecture of Farm Succession: </a:t>
            </a:r>
            <a:endParaRPr sz="327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70">
                <a:latin typeface="Times New Roman"/>
                <a:ea typeface="Times New Roman"/>
                <a:cs typeface="Times New Roman"/>
                <a:sym typeface="Times New Roman"/>
              </a:rPr>
              <a:t>Disposition, Management and Options</a:t>
            </a:r>
            <a:endParaRPr sz="327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70">
                <a:latin typeface="Times New Roman"/>
                <a:ea typeface="Times New Roman"/>
                <a:cs typeface="Times New Roman"/>
                <a:sym typeface="Times New Roman"/>
              </a:rPr>
              <a:t>Robert Andrew Branan, JD • rabrana2@ncsu.edu</a:t>
            </a:r>
            <a:endParaRPr sz="207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92" name="Google Shape;92;p13"/>
          <p:cNvPicPr preferRelativeResize="0"/>
          <p:nvPr/>
        </p:nvPicPr>
        <p:blipFill rotWithShape="1">
          <a:blip r:embed="rId3">
            <a:alphaModFix/>
          </a:blip>
          <a:srcRect b="10097" l="0" r="0" t="10089"/>
          <a:stretch/>
        </p:blipFill>
        <p:spPr>
          <a:xfrm>
            <a:off x="319600" y="2788619"/>
            <a:ext cx="5870024" cy="3513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67960" y="2323450"/>
            <a:ext cx="5870013" cy="3608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607745" y="3980275"/>
            <a:ext cx="1977453" cy="2636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3" title="LOGO.NCSU Farm Law with funder logos 2025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60875" y="5520400"/>
            <a:ext cx="2312048" cy="1219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2"/>
          <p:cNvSpPr txBox="1"/>
          <p:nvPr>
            <p:ph type="title"/>
          </p:nvPr>
        </p:nvSpPr>
        <p:spPr>
          <a:xfrm>
            <a:off x="457200" y="432113"/>
            <a:ext cx="8229600" cy="10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Current Law: Gifts and Basis</a:t>
            </a:r>
            <a:endParaRPr/>
          </a:p>
        </p:txBody>
      </p:sp>
      <p:sp>
        <p:nvSpPr>
          <p:cNvPr id="167" name="Google Shape;167;p22"/>
          <p:cNvSpPr txBox="1"/>
          <p:nvPr>
            <p:ph idx="1" type="body"/>
          </p:nvPr>
        </p:nvSpPr>
        <p:spPr>
          <a:xfrm>
            <a:off x="457200" y="1591275"/>
            <a:ext cx="8229600" cy="52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475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26569"/>
              <a:buNone/>
            </a:pPr>
            <a:r>
              <a:rPr lang="en-US" sz="2994"/>
              <a:t>Gift Tax Exclusion Amounts for tax years beginning after December 31, 2017 and before January 1, 2026:</a:t>
            </a:r>
            <a:endParaRPr sz="2994"/>
          </a:p>
          <a:p>
            <a:pPr indent="-318938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 sz="2994"/>
              <a:t>Annual Exclusion $18,000 (2024)</a:t>
            </a:r>
            <a:endParaRPr sz="2994"/>
          </a:p>
          <a:p>
            <a:pPr indent="-318938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 sz="2994"/>
              <a:t>Lifetime Exemption (2024): </a:t>
            </a:r>
            <a:r>
              <a:rPr b="1" lang="en-US" sz="2994"/>
              <a:t>$13,610,000</a:t>
            </a:r>
            <a:r>
              <a:rPr lang="en-US" sz="2994"/>
              <a:t> ($27,220,000, married couple)</a:t>
            </a:r>
            <a:endParaRPr sz="2994"/>
          </a:p>
          <a:p>
            <a:pPr indent="-318938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 sz="2994"/>
              <a:t>Carry-Over Basis (donee gets same basis as donor)</a:t>
            </a:r>
            <a:endParaRPr sz="2994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72720"/>
              <a:buNone/>
            </a:pPr>
            <a:r>
              <a:t/>
            </a:r>
            <a:endParaRPr sz="2194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6730"/>
              <a:buFont typeface="Arial"/>
              <a:buNone/>
            </a:pPr>
            <a:r>
              <a:rPr b="1" lang="en-US" sz="2994"/>
              <a:t>Step-up</a:t>
            </a:r>
            <a:r>
              <a:rPr lang="en-US" sz="2994"/>
              <a:t> basis to Fair Market Value is retained for death time transfers</a:t>
            </a:r>
            <a:endParaRPr sz="2994"/>
          </a:p>
          <a:p>
            <a:pPr indent="-318938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ct val="100000"/>
              <a:buChar char="•"/>
            </a:pPr>
            <a:r>
              <a:rPr lang="en-US" sz="2994"/>
              <a:t>New basis at time of death, reduces capital gains if sold by ‘heirs’ </a:t>
            </a:r>
            <a:r>
              <a:rPr lang="en-US"/>
              <a:t>(see </a:t>
            </a:r>
            <a:r>
              <a:rPr b="1" lang="en-US" sz="2300" u="sng">
                <a:solidFill>
                  <a:schemeClr val="hlink"/>
                </a:solidFill>
                <a:hlinkClick r:id="rId3"/>
              </a:rPr>
              <a:t>IRC §1014</a:t>
            </a:r>
            <a:r>
              <a:rPr lang="en-US" sz="2600"/>
              <a:t>)</a:t>
            </a:r>
            <a:endParaRPr sz="2994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ct val="126569"/>
              <a:buNone/>
            </a:pPr>
            <a:r>
              <a:t/>
            </a:r>
            <a:endParaRPr sz="2994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ct val="112849"/>
              <a:buNone/>
            </a:pPr>
            <a:r>
              <a:rPr lang="en-US" sz="3358"/>
              <a:t>Example Gift: Land purchased in 1985 at $</a:t>
            </a:r>
            <a:r>
              <a:rPr lang="en-US" sz="3358">
                <a:solidFill>
                  <a:srgbClr val="FF9900"/>
                </a:solidFill>
                <a:highlight>
                  <a:schemeClr val="lt1"/>
                </a:highlight>
              </a:rPr>
              <a:t>1500</a:t>
            </a:r>
            <a:r>
              <a:rPr lang="en-US" sz="3358"/>
              <a:t>/acre, current FMV </a:t>
            </a:r>
            <a:r>
              <a:rPr lang="en-US" sz="3358">
                <a:solidFill>
                  <a:srgbClr val="9900FF"/>
                </a:solidFill>
              </a:rPr>
              <a:t>$8000</a:t>
            </a:r>
            <a:r>
              <a:rPr lang="en-US" sz="3358"/>
              <a:t>/ac </a:t>
            </a:r>
            <a:endParaRPr sz="3358"/>
          </a:p>
          <a:p>
            <a:pPr indent="-3299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ct val="100000"/>
              <a:buChar char="-"/>
            </a:pPr>
            <a:r>
              <a:rPr lang="en-US" sz="3358"/>
              <a:t>if gift and donee sells, capital gains/acre: ($</a:t>
            </a:r>
            <a:r>
              <a:rPr lang="en-US" sz="3358">
                <a:solidFill>
                  <a:srgbClr val="9900FF"/>
                </a:solidFill>
              </a:rPr>
              <a:t>8000</a:t>
            </a:r>
            <a:r>
              <a:rPr lang="en-US" sz="3358"/>
              <a:t> - $</a:t>
            </a:r>
            <a:r>
              <a:rPr lang="en-US" sz="3358">
                <a:solidFill>
                  <a:schemeClr val="accent6"/>
                </a:solidFill>
              </a:rPr>
              <a:t>1500</a:t>
            </a:r>
            <a:r>
              <a:rPr lang="en-US" sz="3358"/>
              <a:t> = $6500) x 15% = $985</a:t>
            </a:r>
            <a:endParaRPr sz="3358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ct val="112849"/>
              <a:buNone/>
            </a:pPr>
            <a:r>
              <a:rPr lang="en-US" sz="3358"/>
              <a:t>Example Death Transfer: Same basis, FMV </a:t>
            </a:r>
            <a:r>
              <a:rPr b="1" lang="en-US" sz="3358">
                <a:solidFill>
                  <a:srgbClr val="38761D"/>
                </a:solidFill>
              </a:rPr>
              <a:t>$8500</a:t>
            </a:r>
            <a:r>
              <a:rPr lang="en-US" sz="3358"/>
              <a:t> at date of death</a:t>
            </a:r>
            <a:endParaRPr sz="3358"/>
          </a:p>
          <a:p>
            <a:pPr indent="-3299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ct val="100000"/>
              <a:buChar char="-"/>
            </a:pPr>
            <a:r>
              <a:rPr lang="en-US" sz="3358"/>
              <a:t>if death transfer and donee sells, capital gains (with modest appreciation)/acre: ($8700 - </a:t>
            </a:r>
            <a:r>
              <a:rPr b="1" lang="en-US" sz="3358">
                <a:solidFill>
                  <a:srgbClr val="38761D"/>
                </a:solidFill>
              </a:rPr>
              <a:t>8500</a:t>
            </a:r>
            <a:r>
              <a:rPr lang="en-US" sz="3358"/>
              <a:t> = $200) x 15% = $30/acre capital gain</a:t>
            </a:r>
            <a:endParaRPr sz="3358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ct val="112849"/>
              <a:buNone/>
            </a:pPr>
            <a:r>
              <a:rPr lang="en-US" sz="3358"/>
              <a:t>Can still </a:t>
            </a:r>
            <a:r>
              <a:rPr i="1" lang="en-US" sz="3358"/>
              <a:t>defer</a:t>
            </a:r>
            <a:r>
              <a:rPr lang="en-US" sz="3358"/>
              <a:t> capital gains with §1031 “like kind” exchange (e.g. land for land)</a:t>
            </a:r>
            <a:endParaRPr sz="3358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ct val="101350"/>
              <a:buNone/>
            </a:pPr>
            <a:r>
              <a:rPr b="1" lang="en-US" sz="3739"/>
              <a:t>Still have LLC valuation discounts and §2032A valuation reduction for qualifying farms</a:t>
            </a:r>
            <a:endParaRPr b="1" sz="3739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ct val="152740"/>
              <a:buNone/>
            </a:pPr>
            <a:r>
              <a:t/>
            </a:r>
            <a:endParaRPr b="1" sz="2481"/>
          </a:p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57895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3"/>
          <p:cNvSpPr txBox="1"/>
          <p:nvPr>
            <p:ph type="title"/>
          </p:nvPr>
        </p:nvSpPr>
        <p:spPr>
          <a:xfrm>
            <a:off x="457200" y="698713"/>
            <a:ext cx="8229600" cy="10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Capital Gain Income</a:t>
            </a:r>
            <a:endParaRPr/>
          </a:p>
        </p:txBody>
      </p:sp>
      <p:sp>
        <p:nvSpPr>
          <p:cNvPr id="174" name="Google Shape;174;p23"/>
          <p:cNvSpPr txBox="1"/>
          <p:nvPr>
            <p:ph idx="1" type="body"/>
          </p:nvPr>
        </p:nvSpPr>
        <p:spPr>
          <a:xfrm>
            <a:off x="340600" y="1883625"/>
            <a:ext cx="8229600" cy="399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Tax rate variable, 0%, 15%, 20% depending on income tax bracket</a:t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>
                <a:solidFill>
                  <a:srgbClr val="EA9999"/>
                </a:solidFill>
              </a:rPr>
              <a:t>Rate</a:t>
            </a:r>
            <a:r>
              <a:rPr lang="en-US"/>
              <a:t> applied to appreciation (difference between </a:t>
            </a:r>
            <a:r>
              <a:rPr lang="en-US">
                <a:solidFill>
                  <a:srgbClr val="6AA84F"/>
                </a:solidFill>
              </a:rPr>
              <a:t>sale price</a:t>
            </a:r>
            <a:r>
              <a:rPr lang="en-US"/>
              <a:t> and </a:t>
            </a:r>
            <a:r>
              <a:rPr lang="en-US">
                <a:solidFill>
                  <a:srgbClr val="6FA8DC"/>
                </a:solidFill>
              </a:rPr>
              <a:t>basis</a:t>
            </a:r>
            <a:r>
              <a:rPr lang="en-US"/>
              <a:t>)</a:t>
            </a:r>
            <a:endParaRPr/>
          </a:p>
          <a:p>
            <a:pPr indent="-3429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–"/>
            </a:pPr>
            <a:r>
              <a:rPr lang="en-US"/>
              <a:t>e.g. </a:t>
            </a:r>
            <a:r>
              <a:rPr lang="en-US">
                <a:solidFill>
                  <a:srgbClr val="EA9999"/>
                </a:solidFill>
              </a:rPr>
              <a:t>15%</a:t>
            </a:r>
            <a:r>
              <a:rPr lang="en-US"/>
              <a:t> x (</a:t>
            </a:r>
            <a:r>
              <a:rPr lang="en-US">
                <a:solidFill>
                  <a:srgbClr val="93C47D"/>
                </a:solidFill>
              </a:rPr>
              <a:t>$100,000</a:t>
            </a:r>
            <a:r>
              <a:rPr lang="en-US"/>
              <a:t> - </a:t>
            </a:r>
            <a:r>
              <a:rPr lang="en-US">
                <a:solidFill>
                  <a:srgbClr val="6D9EEB"/>
                </a:solidFill>
              </a:rPr>
              <a:t>$85,000</a:t>
            </a:r>
            <a:r>
              <a:rPr lang="en-US"/>
              <a:t>) = $2,250</a:t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Long term asset sales</a:t>
            </a:r>
            <a:endParaRPr/>
          </a:p>
          <a:p>
            <a:pPr indent="-3429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–"/>
            </a:pPr>
            <a:r>
              <a:rPr lang="en-US"/>
              <a:t>Real Property (land)</a:t>
            </a:r>
            <a:endParaRPr/>
          </a:p>
          <a:p>
            <a:pPr indent="-3429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–"/>
            </a:pPr>
            <a:r>
              <a:rPr lang="en-US"/>
              <a:t>long term assets</a:t>
            </a:r>
            <a:endParaRPr/>
          </a:p>
          <a:p>
            <a:pPr indent="-3429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–"/>
            </a:pPr>
            <a:r>
              <a:rPr lang="en-US"/>
              <a:t>Timber sales</a:t>
            </a:r>
            <a:endParaRPr/>
          </a:p>
          <a:p>
            <a:pPr indent="-3429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–"/>
            </a:pPr>
            <a:r>
              <a:rPr lang="en-US"/>
              <a:t>Stocks held ≥ 1 year</a:t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u="sng">
                <a:solidFill>
                  <a:schemeClr val="hlink"/>
                </a:solidFill>
                <a:hlinkClick r:id="rId3"/>
              </a:rPr>
              <a:t>IRC §1231</a:t>
            </a:r>
            <a:endParaRPr/>
          </a:p>
        </p:txBody>
      </p:sp>
      <p:pic>
        <p:nvPicPr>
          <p:cNvPr id="175" name="Google Shape;175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00000">
            <a:off x="6762828" y="4155749"/>
            <a:ext cx="2464425" cy="1848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10450" y="4405925"/>
            <a:ext cx="1596576" cy="21287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4"/>
          <p:cNvSpPr txBox="1"/>
          <p:nvPr>
            <p:ph type="title"/>
          </p:nvPr>
        </p:nvSpPr>
        <p:spPr>
          <a:xfrm>
            <a:off x="457200" y="472413"/>
            <a:ext cx="8229600" cy="10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Deferment of Capital Gain: §1031</a:t>
            </a:r>
            <a:endParaRPr/>
          </a:p>
        </p:txBody>
      </p:sp>
      <p:sp>
        <p:nvSpPr>
          <p:cNvPr id="183" name="Google Shape;183;p24"/>
          <p:cNvSpPr txBox="1"/>
          <p:nvPr>
            <p:ph idx="1" type="body"/>
          </p:nvPr>
        </p:nvSpPr>
        <p:spPr>
          <a:xfrm>
            <a:off x="457200" y="1540725"/>
            <a:ext cx="8229600" cy="484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75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89330"/>
              <a:buNone/>
            </a:pPr>
            <a:r>
              <a:rPr lang="en-US" sz="2600"/>
              <a:t>Generally, for tax years beginning after December 31, 2017, like-kind exchanges are allowed for real property that is not held primarily for sale (inventory)</a:t>
            </a:r>
            <a:endParaRPr sz="2600"/>
          </a:p>
          <a:p>
            <a:pPr indent="-356553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ct val="100000"/>
              <a:buChar char="-"/>
            </a:pPr>
            <a:r>
              <a:rPr lang="en-US" sz="2600"/>
              <a:t>Must set up prior to closing, identify </a:t>
            </a:r>
            <a:r>
              <a:rPr b="1" lang="en-US" sz="2600"/>
              <a:t>qualified intermediary</a:t>
            </a:r>
            <a:r>
              <a:rPr lang="en-US" sz="2600"/>
              <a:t> to hold the sale funds</a:t>
            </a:r>
            <a:endParaRPr sz="2600"/>
          </a:p>
          <a:p>
            <a:pPr indent="-356553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-US" sz="2600"/>
              <a:t>Must identify exchange property within 45 days of closing on relinquished property</a:t>
            </a:r>
            <a:endParaRPr sz="2600"/>
          </a:p>
          <a:p>
            <a:pPr indent="-356553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-US" sz="2600"/>
              <a:t>May identify up to 3 properties with listed values, OR</a:t>
            </a:r>
            <a:endParaRPr sz="2600"/>
          </a:p>
          <a:p>
            <a:pPr indent="-356553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-US" sz="2600"/>
              <a:t>any number of properties but combined not exceed 200% of property sold (</a:t>
            </a:r>
            <a:r>
              <a:rPr lang="en-US" sz="2700" u="sng">
                <a:solidFill>
                  <a:schemeClr val="hlink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  <a:hlinkClick r:id="rId3"/>
              </a:rPr>
              <a:t>26 CFR § 1.1031(k)-1</a:t>
            </a:r>
            <a:r>
              <a:rPr lang="en-US" sz="2700">
                <a:solidFill>
                  <a:srgbClr val="333333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)</a:t>
            </a:r>
            <a:endParaRPr sz="2600"/>
          </a:p>
          <a:p>
            <a:pPr indent="-356553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-US" sz="2600"/>
              <a:t>Must close on 95% of the properties identified</a:t>
            </a:r>
            <a:endParaRPr sz="2600"/>
          </a:p>
          <a:p>
            <a:pPr indent="-356553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-US" sz="2600"/>
              <a:t>Must close on replacement property within </a:t>
            </a:r>
            <a:r>
              <a:rPr b="1" lang="en-US" sz="2600"/>
              <a:t>180 days</a:t>
            </a:r>
            <a:r>
              <a:rPr lang="en-US" sz="2600"/>
              <a:t> of closing on relinquished property</a:t>
            </a:r>
            <a:endParaRPr sz="2600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ct val="34375"/>
              <a:buFont typeface="Arial"/>
              <a:buNone/>
            </a:pPr>
            <a:r>
              <a:t/>
            </a:r>
            <a:endParaRPr sz="32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5"/>
          <p:cNvSpPr txBox="1"/>
          <p:nvPr>
            <p:ph type="title"/>
          </p:nvPr>
        </p:nvSpPr>
        <p:spPr>
          <a:xfrm>
            <a:off x="457200" y="547288"/>
            <a:ext cx="8229600" cy="1068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Absorbing Shocks (a/k/a </a:t>
            </a:r>
            <a:r>
              <a:rPr lang="en-US"/>
              <a:t>the 6 “D’s”)</a:t>
            </a:r>
            <a:endParaRPr/>
          </a:p>
        </p:txBody>
      </p:sp>
      <p:sp>
        <p:nvSpPr>
          <p:cNvPr id="190" name="Google Shape;190;p25"/>
          <p:cNvSpPr txBox="1"/>
          <p:nvPr>
            <p:ph idx="1" type="body"/>
          </p:nvPr>
        </p:nvSpPr>
        <p:spPr>
          <a:xfrm>
            <a:off x="457200" y="1479700"/>
            <a:ext cx="7732500" cy="4938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-325755" lvl="0" marL="457200" rtl="0" algn="l">
              <a:spcBef>
                <a:spcPts val="360"/>
              </a:spcBef>
              <a:spcAft>
                <a:spcPts val="0"/>
              </a:spcAft>
              <a:buSzPct val="75000"/>
              <a:buChar char="•"/>
            </a:pPr>
            <a:r>
              <a:rPr b="1" lang="en-US"/>
              <a:t>Death</a:t>
            </a:r>
            <a:endParaRPr b="1"/>
          </a:p>
          <a:p>
            <a:pPr indent="-325755" lvl="1" marL="914400" rtl="0" algn="l">
              <a:spcBef>
                <a:spcPts val="0"/>
              </a:spcBef>
              <a:spcAft>
                <a:spcPts val="0"/>
              </a:spcAft>
              <a:buSzPct val="75000"/>
              <a:buChar char="–"/>
            </a:pPr>
            <a:r>
              <a:rPr lang="en-US"/>
              <a:t>how are assets disposed at death of interest owner? </a:t>
            </a:r>
            <a:r>
              <a:rPr b="1" lang="en-US"/>
              <a:t>(will and trust)</a:t>
            </a:r>
            <a:endParaRPr b="1"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75000"/>
              <a:buChar char="•"/>
            </a:pPr>
            <a:r>
              <a:rPr b="1" lang="en-US"/>
              <a:t>Disability</a:t>
            </a:r>
            <a:endParaRPr b="1"/>
          </a:p>
          <a:p>
            <a:pPr indent="-325755" lvl="1" marL="914400" rtl="0" algn="l">
              <a:spcBef>
                <a:spcPts val="0"/>
              </a:spcBef>
              <a:spcAft>
                <a:spcPts val="0"/>
              </a:spcAft>
              <a:buSzPct val="75000"/>
              <a:buChar char="–"/>
            </a:pPr>
            <a:r>
              <a:rPr lang="en-US"/>
              <a:t>contingency for management in event of disability </a:t>
            </a:r>
            <a:r>
              <a:rPr b="1" lang="en-US"/>
              <a:t>(LLC operating agreement, powers of attorney)</a:t>
            </a:r>
            <a:endParaRPr b="1"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75000"/>
              <a:buChar char="•"/>
            </a:pPr>
            <a:r>
              <a:rPr b="1" lang="en-US"/>
              <a:t>Divorce</a:t>
            </a:r>
            <a:endParaRPr b="1"/>
          </a:p>
          <a:p>
            <a:pPr indent="-325755" lvl="1" marL="914400" rtl="0" algn="l">
              <a:spcBef>
                <a:spcPts val="0"/>
              </a:spcBef>
              <a:spcAft>
                <a:spcPts val="0"/>
              </a:spcAft>
              <a:buSzPct val="75000"/>
              <a:buChar char="–"/>
            </a:pPr>
            <a:r>
              <a:rPr lang="en-US"/>
              <a:t>ensuring that a business or land interest stays ‘in the family’ </a:t>
            </a:r>
            <a:r>
              <a:rPr b="1" lang="en-US"/>
              <a:t>(LLC operating agreement)</a:t>
            </a:r>
            <a:endParaRPr b="1"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75000"/>
              <a:buChar char="•"/>
            </a:pPr>
            <a:r>
              <a:rPr b="1" lang="en-US"/>
              <a:t>Disaster</a:t>
            </a:r>
            <a:endParaRPr b="1"/>
          </a:p>
          <a:p>
            <a:pPr indent="-325755" lvl="1" marL="914400" rtl="0" algn="l">
              <a:spcBef>
                <a:spcPts val="0"/>
              </a:spcBef>
              <a:spcAft>
                <a:spcPts val="0"/>
              </a:spcAft>
              <a:buSzPct val="75000"/>
              <a:buChar char="–"/>
            </a:pPr>
            <a:r>
              <a:rPr lang="en-US"/>
              <a:t>crop failure, unmanageable debt, bankruptcy </a:t>
            </a:r>
            <a:r>
              <a:rPr b="1" lang="en-US"/>
              <a:t>(LLC operating agreement, crop insurance)</a:t>
            </a:r>
            <a:endParaRPr b="1"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75000"/>
              <a:buChar char="•"/>
            </a:pPr>
            <a:r>
              <a:rPr b="1" lang="en-US"/>
              <a:t>Disagreement</a:t>
            </a:r>
            <a:endParaRPr b="1"/>
          </a:p>
          <a:p>
            <a:pPr indent="-325755" lvl="1" marL="914400" rtl="0" algn="l">
              <a:spcBef>
                <a:spcPts val="0"/>
              </a:spcBef>
              <a:spcAft>
                <a:spcPts val="0"/>
              </a:spcAft>
              <a:buSzPct val="75000"/>
              <a:buChar char="–"/>
            </a:pPr>
            <a:r>
              <a:rPr lang="en-US"/>
              <a:t>framework for decision-making power and dispute resolution </a:t>
            </a:r>
            <a:r>
              <a:rPr b="1" lang="en-US"/>
              <a:t>(trust, LLC operating agreement)</a:t>
            </a:r>
            <a:endParaRPr b="1"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75000"/>
              <a:buChar char="•"/>
            </a:pPr>
            <a:r>
              <a:rPr b="1" lang="en-US"/>
              <a:t>Disenchantment</a:t>
            </a:r>
            <a:r>
              <a:rPr lang="en-US"/>
              <a:t> or Departure</a:t>
            </a:r>
            <a:endParaRPr/>
          </a:p>
          <a:p>
            <a:pPr indent="-325755" lvl="1" marL="914400" rtl="0" algn="l">
              <a:spcBef>
                <a:spcPts val="0"/>
              </a:spcBef>
              <a:spcAft>
                <a:spcPts val="0"/>
              </a:spcAft>
              <a:buSzPct val="75000"/>
              <a:buChar char="–"/>
            </a:pPr>
            <a:r>
              <a:rPr lang="en-US"/>
              <a:t>impact on ownership of business and assets (and property disposition decisions) </a:t>
            </a:r>
            <a:r>
              <a:rPr b="1" lang="en-US"/>
              <a:t>(trust, LLC operating agreement, purchase options)</a:t>
            </a:r>
            <a:endParaRPr b="1"/>
          </a:p>
        </p:txBody>
      </p:sp>
      <p:pic>
        <p:nvPicPr>
          <p:cNvPr id="191" name="Google Shape;19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48823" y="5761800"/>
            <a:ext cx="709599" cy="656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6"/>
          <p:cNvSpPr txBox="1"/>
          <p:nvPr>
            <p:ph type="title"/>
          </p:nvPr>
        </p:nvSpPr>
        <p:spPr>
          <a:xfrm>
            <a:off x="457200" y="328788"/>
            <a:ext cx="8229600" cy="1068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Scenario One</a:t>
            </a:r>
            <a:endParaRPr/>
          </a:p>
        </p:txBody>
      </p:sp>
      <p:sp>
        <p:nvSpPr>
          <p:cNvPr id="198" name="Google Shape;198;p26"/>
          <p:cNvSpPr txBox="1"/>
          <p:nvPr>
            <p:ph idx="1" type="body"/>
          </p:nvPr>
        </p:nvSpPr>
        <p:spPr>
          <a:xfrm>
            <a:off x="457200" y="1248750"/>
            <a:ext cx="8229600" cy="4208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457200" rtl="0" algn="l">
              <a:spcBef>
                <a:spcPts val="36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Dad has built farm operation up over years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Dad has inherited land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Dad has purchased land jointly with Mom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Dad operates as a sole proprietorship, married filing jointly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Son has come “back” after college to work on the farm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Son has two sisters who have moved away from the home farm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Assumption: there is enough available land to lease in the area to increase total acreage</a:t>
            </a:r>
            <a:endParaRPr/>
          </a:p>
        </p:txBody>
      </p:sp>
      <p:pic>
        <p:nvPicPr>
          <p:cNvPr descr="Washington County Blacklands farm painted photo, image of grain bin complex, field and tree line&#10;" id="199" name="Google Shape;199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133400"/>
            <a:ext cx="9144000" cy="172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7"/>
          <p:cNvSpPr txBox="1"/>
          <p:nvPr>
            <p:ph type="title"/>
          </p:nvPr>
        </p:nvSpPr>
        <p:spPr>
          <a:xfrm>
            <a:off x="457200" y="900113"/>
            <a:ext cx="8229600" cy="1068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27"/>
          <p:cNvSpPr txBox="1"/>
          <p:nvPr>
            <p:ph idx="1" type="body"/>
          </p:nvPr>
        </p:nvSpPr>
        <p:spPr>
          <a:xfrm>
            <a:off x="457200" y="3022600"/>
            <a:ext cx="8229600" cy="3103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07" name="Google Shape;207;p27"/>
          <p:cNvPicPr preferRelativeResize="0"/>
          <p:nvPr/>
        </p:nvPicPr>
        <p:blipFill rotWithShape="1">
          <a:blip r:embed="rId3">
            <a:alphaModFix/>
          </a:blip>
          <a:srcRect b="0" l="6821" r="0" t="6821"/>
          <a:stretch/>
        </p:blipFill>
        <p:spPr>
          <a:xfrm>
            <a:off x="564560" y="747500"/>
            <a:ext cx="8014892" cy="5675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8"/>
          <p:cNvSpPr txBox="1"/>
          <p:nvPr>
            <p:ph type="title"/>
          </p:nvPr>
        </p:nvSpPr>
        <p:spPr>
          <a:xfrm>
            <a:off x="457200" y="900113"/>
            <a:ext cx="8229600" cy="1068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28"/>
          <p:cNvSpPr txBox="1"/>
          <p:nvPr>
            <p:ph idx="1" type="body"/>
          </p:nvPr>
        </p:nvSpPr>
        <p:spPr>
          <a:xfrm>
            <a:off x="457200" y="3022600"/>
            <a:ext cx="8229600" cy="3103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5" name="Google Shape;215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28"/>
          <p:cNvSpPr/>
          <p:nvPr/>
        </p:nvSpPr>
        <p:spPr>
          <a:xfrm>
            <a:off x="4729175" y="229050"/>
            <a:ext cx="1064400" cy="727500"/>
          </a:xfrm>
          <a:prstGeom prst="ellipse">
            <a:avLst/>
          </a:prstGeom>
          <a:noFill/>
          <a:ln cap="flat" cmpd="sng" w="7620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28"/>
          <p:cNvSpPr/>
          <p:nvPr/>
        </p:nvSpPr>
        <p:spPr>
          <a:xfrm>
            <a:off x="6363650" y="172625"/>
            <a:ext cx="1064400" cy="727500"/>
          </a:xfrm>
          <a:prstGeom prst="ellipse">
            <a:avLst/>
          </a:prstGeom>
          <a:noFill/>
          <a:ln cap="flat" cmpd="sng" w="7620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28"/>
          <p:cNvSpPr/>
          <p:nvPr/>
        </p:nvSpPr>
        <p:spPr>
          <a:xfrm>
            <a:off x="2837800" y="5519025"/>
            <a:ext cx="1064400" cy="727500"/>
          </a:xfrm>
          <a:prstGeom prst="ellipse">
            <a:avLst/>
          </a:prstGeom>
          <a:noFill/>
          <a:ln cap="flat" cmpd="sng" w="7620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28"/>
          <p:cNvSpPr/>
          <p:nvPr/>
        </p:nvSpPr>
        <p:spPr>
          <a:xfrm>
            <a:off x="5684900" y="5725325"/>
            <a:ext cx="1064400" cy="727500"/>
          </a:xfrm>
          <a:prstGeom prst="ellipse">
            <a:avLst/>
          </a:prstGeom>
          <a:noFill/>
          <a:ln cap="flat" cmpd="sng" w="7620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28"/>
          <p:cNvSpPr/>
          <p:nvPr/>
        </p:nvSpPr>
        <p:spPr>
          <a:xfrm>
            <a:off x="6874750" y="5985525"/>
            <a:ext cx="1064400" cy="727500"/>
          </a:xfrm>
          <a:prstGeom prst="ellipse">
            <a:avLst/>
          </a:prstGeom>
          <a:noFill/>
          <a:ln cap="flat" cmpd="sng" w="7620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29"/>
          <p:cNvSpPr/>
          <p:nvPr/>
        </p:nvSpPr>
        <p:spPr>
          <a:xfrm>
            <a:off x="0" y="0"/>
            <a:ext cx="2142300" cy="1630200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29"/>
          <p:cNvSpPr/>
          <p:nvPr/>
        </p:nvSpPr>
        <p:spPr>
          <a:xfrm>
            <a:off x="4351925" y="-66925"/>
            <a:ext cx="3543600" cy="1252500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29"/>
          <p:cNvSpPr/>
          <p:nvPr/>
        </p:nvSpPr>
        <p:spPr>
          <a:xfrm>
            <a:off x="6363650" y="172625"/>
            <a:ext cx="1064400" cy="727500"/>
          </a:xfrm>
          <a:prstGeom prst="ellipse">
            <a:avLst/>
          </a:prstGeom>
          <a:noFill/>
          <a:ln cap="flat" cmpd="sng" w="7620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29"/>
          <p:cNvSpPr/>
          <p:nvPr/>
        </p:nvSpPr>
        <p:spPr>
          <a:xfrm>
            <a:off x="4737575" y="195575"/>
            <a:ext cx="1064400" cy="727500"/>
          </a:xfrm>
          <a:prstGeom prst="ellipse">
            <a:avLst/>
          </a:prstGeom>
          <a:noFill/>
          <a:ln cap="flat" cmpd="sng" w="7620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29"/>
          <p:cNvSpPr/>
          <p:nvPr/>
        </p:nvSpPr>
        <p:spPr>
          <a:xfrm>
            <a:off x="2815050" y="5543450"/>
            <a:ext cx="1064400" cy="727500"/>
          </a:xfrm>
          <a:prstGeom prst="ellipse">
            <a:avLst/>
          </a:prstGeom>
          <a:noFill/>
          <a:ln cap="flat" cmpd="sng" w="7620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29"/>
          <p:cNvSpPr/>
          <p:nvPr/>
        </p:nvSpPr>
        <p:spPr>
          <a:xfrm>
            <a:off x="5648650" y="5722800"/>
            <a:ext cx="1064400" cy="727500"/>
          </a:xfrm>
          <a:prstGeom prst="ellipse">
            <a:avLst/>
          </a:prstGeom>
          <a:noFill/>
          <a:ln cap="flat" cmpd="sng" w="7620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29"/>
          <p:cNvSpPr/>
          <p:nvPr/>
        </p:nvSpPr>
        <p:spPr>
          <a:xfrm>
            <a:off x="6892425" y="5996450"/>
            <a:ext cx="1064400" cy="727500"/>
          </a:xfrm>
          <a:prstGeom prst="ellipse">
            <a:avLst/>
          </a:prstGeom>
          <a:noFill/>
          <a:ln cap="flat" cmpd="sng" w="7620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0"/>
          <p:cNvSpPr txBox="1"/>
          <p:nvPr>
            <p:ph type="title"/>
          </p:nvPr>
        </p:nvSpPr>
        <p:spPr>
          <a:xfrm>
            <a:off x="507016" y="478309"/>
            <a:ext cx="8229600" cy="10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Agency: Powers of Attorney</a:t>
            </a:r>
            <a:endParaRPr/>
          </a:p>
        </p:txBody>
      </p:sp>
      <p:sp>
        <p:nvSpPr>
          <p:cNvPr id="239" name="Google Shape;239;p30"/>
          <p:cNvSpPr txBox="1"/>
          <p:nvPr>
            <p:ph idx="1" type="body"/>
          </p:nvPr>
        </p:nvSpPr>
        <p:spPr>
          <a:xfrm>
            <a:off x="507025" y="1465425"/>
            <a:ext cx="8229600" cy="479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7500" lnSpcReduction="10000"/>
          </a:bodyPr>
          <a:lstStyle/>
          <a:p>
            <a:pPr indent="-32004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A written document, signed and notarized</a:t>
            </a:r>
            <a:endParaRPr/>
          </a:p>
          <a:p>
            <a:pPr indent="-320040" lvl="0" marL="34290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Where an adult person (the “principal”) assigns his or her rights and powers over </a:t>
            </a:r>
            <a:r>
              <a:rPr b="1" lang="en-US"/>
              <a:t>property</a:t>
            </a:r>
            <a:r>
              <a:rPr lang="en-US"/>
              <a:t> to another person, called an “</a:t>
            </a:r>
            <a:r>
              <a:rPr b="1" lang="en-US"/>
              <a:t>attorney in fact</a:t>
            </a:r>
            <a:r>
              <a:rPr lang="en-US"/>
              <a:t>”</a:t>
            </a:r>
            <a:endParaRPr/>
          </a:p>
          <a:p>
            <a:pPr indent="-262890" lvl="1" marL="74295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lang="en-US"/>
              <a:t>“Attorney in Fact” acts in the shoes of Principal</a:t>
            </a:r>
            <a:endParaRPr/>
          </a:p>
          <a:p>
            <a:pPr indent="-262890" lvl="1" marL="74295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lang="en-US"/>
              <a:t>Sell property, take loans, make financial dispositions, etc.</a:t>
            </a:r>
            <a:endParaRPr/>
          </a:p>
          <a:p>
            <a:pPr indent="-434340" lvl="0" marL="45720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b="1" lang="en-US"/>
              <a:t>Durable Power of Attorney</a:t>
            </a:r>
            <a:r>
              <a:rPr lang="en-US"/>
              <a:t>:  powers of attorney in fact over property ’survive’ the incapacity of principal</a:t>
            </a:r>
            <a:endParaRPr/>
          </a:p>
          <a:p>
            <a:pPr indent="-262890" lvl="1" marL="74295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lang="en-US"/>
              <a:t>Requires recording with Register of Deeds</a:t>
            </a:r>
            <a:endParaRPr/>
          </a:p>
          <a:p>
            <a:pPr indent="-262890" lvl="1" marL="74295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b="1" lang="en-US"/>
              <a:t>Power ends at death of Principal</a:t>
            </a:r>
            <a:endParaRPr/>
          </a:p>
          <a:p>
            <a:pPr indent="-434340" lvl="0" marL="45720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b="1" lang="en-US"/>
              <a:t>Health Care Power of Attorney</a:t>
            </a:r>
            <a:r>
              <a:rPr lang="en-US"/>
              <a:t>:  Principal empowers another to make medical decisions for him or her if cannot directly communicate with healthcare providers</a:t>
            </a:r>
            <a:endParaRPr/>
          </a:p>
          <a:p>
            <a:pPr indent="-260032" lvl="1" marL="742950" rtl="0" algn="l">
              <a:spcBef>
                <a:spcPts val="444"/>
              </a:spcBef>
              <a:spcAft>
                <a:spcPts val="0"/>
              </a:spcAft>
              <a:buSzPct val="75000"/>
              <a:buChar char="–"/>
            </a:pPr>
            <a:r>
              <a:rPr lang="en-US"/>
              <a:t>can contain a Do Not Resuscitate command</a:t>
            </a:r>
            <a:endParaRPr/>
          </a:p>
          <a:p>
            <a:pPr indent="-434340" lvl="0" marL="45720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b="1" lang="en-US"/>
              <a:t>Living Will </a:t>
            </a:r>
            <a:r>
              <a:rPr lang="en-US"/>
              <a:t>or  Advance Medical Directive:  </a:t>
            </a:r>
            <a:r>
              <a:rPr b="1" lang="en-US"/>
              <a:t>speaks directly to </a:t>
            </a:r>
            <a:r>
              <a:rPr lang="en-US"/>
              <a:t>healthcare providers regarding decision to end life support</a:t>
            </a:r>
            <a:endParaRPr/>
          </a:p>
          <a:p>
            <a:pPr indent="-262890" lvl="1" marL="74295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lang="en-US"/>
              <a:t>Takes decision away from anyone other than physician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1"/>
          <p:cNvSpPr txBox="1"/>
          <p:nvPr>
            <p:ph type="title"/>
          </p:nvPr>
        </p:nvSpPr>
        <p:spPr>
          <a:xfrm>
            <a:off x="457200" y="234113"/>
            <a:ext cx="8229600" cy="10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Real Property 101:  Land Title</a:t>
            </a:r>
            <a:endParaRPr/>
          </a:p>
        </p:txBody>
      </p:sp>
      <p:sp>
        <p:nvSpPr>
          <p:cNvPr id="245" name="Google Shape;245;p31"/>
          <p:cNvSpPr txBox="1"/>
          <p:nvPr>
            <p:ph idx="1" type="body"/>
          </p:nvPr>
        </p:nvSpPr>
        <p:spPr>
          <a:xfrm>
            <a:off x="256000" y="1140850"/>
            <a:ext cx="8615100" cy="57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0000" lnSpcReduction="20000"/>
          </a:bodyPr>
          <a:lstStyle/>
          <a:p>
            <a:pPr indent="-29718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Fee Simple:  owned by one person</a:t>
            </a:r>
            <a:endParaRPr/>
          </a:p>
          <a:p>
            <a:pPr indent="-29718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Life Estate</a:t>
            </a:r>
            <a:endParaRPr/>
          </a:p>
          <a:p>
            <a:pPr indent="-240030" lvl="1" marL="74295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lang="en-US"/>
              <a:t>“Owner A for life, remainder to B”</a:t>
            </a:r>
            <a:endParaRPr/>
          </a:p>
          <a:p>
            <a:pPr indent="-29718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en-US"/>
              <a:t>Tenancy in Common</a:t>
            </a:r>
            <a:endParaRPr b="1"/>
          </a:p>
          <a:p>
            <a:pPr indent="-240030" lvl="1" marL="74295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lang="en-US"/>
              <a:t>Alienable and undivided interests</a:t>
            </a:r>
            <a:endParaRPr/>
          </a:p>
          <a:p>
            <a:pPr indent="-29718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en-US"/>
              <a:t>Joint Tenancy</a:t>
            </a:r>
            <a:r>
              <a:rPr lang="en-US"/>
              <a:t> </a:t>
            </a:r>
            <a:endParaRPr/>
          </a:p>
          <a:p>
            <a:pPr indent="-278130" lvl="1" marL="74295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lang="en-US"/>
              <a:t>Joint Tenancy with Rights of </a:t>
            </a:r>
            <a:endParaRPr/>
          </a:p>
          <a:p>
            <a:pPr indent="0" lvl="1" marL="4572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/>
              <a:t>Survivorship</a:t>
            </a:r>
            <a:endParaRPr/>
          </a:p>
          <a:p>
            <a:pPr indent="-220980" lvl="2" marL="11430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33333"/>
              <a:buChar char="•"/>
            </a:pPr>
            <a:r>
              <a:rPr lang="en-US"/>
              <a:t>A modern rarity</a:t>
            </a:r>
            <a:endParaRPr/>
          </a:p>
          <a:p>
            <a:pPr indent="-278130" lvl="1" marL="74295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lang="en-US"/>
              <a:t>Tenancy by the Entireties</a:t>
            </a:r>
            <a:endParaRPr/>
          </a:p>
          <a:p>
            <a:pPr indent="-194310" lvl="2" marL="1143000" rtl="0" algn="l"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may become joint property by deed (H to H + W)</a:t>
            </a:r>
            <a:endParaRPr/>
          </a:p>
          <a:p>
            <a:pPr indent="-194310" lvl="2" marL="1143000" rtl="0" algn="l"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Spouse may have rights to inherited property at owner’s death or divorce (must claim, not automatic)</a:t>
            </a:r>
            <a:endParaRPr/>
          </a:p>
          <a:p>
            <a:pPr indent="-209998" lvl="2" marL="1143000" rtl="0" algn="l">
              <a:spcBef>
                <a:spcPts val="0"/>
              </a:spcBef>
              <a:spcAft>
                <a:spcPts val="0"/>
              </a:spcAft>
              <a:buSzPct val="89706"/>
              <a:buChar char="•"/>
            </a:pPr>
            <a:r>
              <a:rPr b="1" lang="en-US" sz="2400">
                <a:solidFill>
                  <a:srgbClr val="CC0000"/>
                </a:solidFill>
              </a:rPr>
              <a:t>Inherited land is not joint (or marital) property [</a:t>
            </a:r>
            <a:r>
              <a:rPr b="1" lang="en-US" sz="2400" u="sng">
                <a:solidFill>
                  <a:schemeClr val="hlink"/>
                </a:solidFill>
                <a:hlinkClick r:id="rId3"/>
              </a:rPr>
              <a:t>NCGS 50-20(b)(2)</a:t>
            </a:r>
            <a:r>
              <a:rPr b="1" lang="en-US" sz="2400">
                <a:solidFill>
                  <a:srgbClr val="CC0000"/>
                </a:solidFill>
              </a:rPr>
              <a:t>]</a:t>
            </a:r>
            <a:endParaRPr b="1" sz="2400">
              <a:solidFill>
                <a:srgbClr val="CC0000"/>
              </a:solidFill>
            </a:endParaRPr>
          </a:p>
          <a:p>
            <a:pPr indent="-220980" lvl="3" marL="1600200" rtl="0" algn="l">
              <a:spcBef>
                <a:spcPts val="0"/>
              </a:spcBef>
              <a:spcAft>
                <a:spcPts val="0"/>
              </a:spcAft>
              <a:buSzPct val="100000"/>
              <a:buChar char="–"/>
            </a:pPr>
            <a:r>
              <a:rPr b="1" lang="en-US" sz="2400"/>
              <a:t>still subject to elective share [</a:t>
            </a:r>
            <a:r>
              <a:rPr b="1" lang="en-US" sz="2400" u="sng">
                <a:solidFill>
                  <a:schemeClr val="hlink"/>
                </a:solidFill>
                <a:hlinkClick r:id="rId4"/>
              </a:rPr>
              <a:t>NCGS 30-3.1</a:t>
            </a:r>
            <a:r>
              <a:rPr b="1" lang="en-US" sz="2400"/>
              <a:t>]</a:t>
            </a:r>
            <a:endParaRPr b="1" sz="2400"/>
          </a:p>
          <a:p>
            <a:pPr indent="-220980" lvl="3" marL="1600200" rtl="0" algn="l">
              <a:spcBef>
                <a:spcPts val="0"/>
              </a:spcBef>
              <a:spcAft>
                <a:spcPts val="0"/>
              </a:spcAft>
              <a:buSzPct val="100000"/>
              <a:buChar char="–"/>
            </a:pPr>
            <a:r>
              <a:rPr b="1" lang="en-US" sz="2400"/>
              <a:t>still subject to life estate election [</a:t>
            </a:r>
            <a:r>
              <a:rPr b="1" lang="en-US" sz="2400" u="sng">
                <a:solidFill>
                  <a:schemeClr val="hlink"/>
                </a:solidFill>
                <a:hlinkClick r:id="rId5"/>
              </a:rPr>
              <a:t>NCGS 29-30</a:t>
            </a:r>
            <a:r>
              <a:rPr b="1" lang="en-US" sz="2400"/>
              <a:t>]</a:t>
            </a:r>
            <a:endParaRPr b="1" sz="2400"/>
          </a:p>
          <a:p>
            <a:pPr indent="0" lvl="0" marL="114300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CC0000"/>
              </a:solidFill>
            </a:endParaRPr>
          </a:p>
          <a:p>
            <a:pPr indent="-314960" lvl="0" marL="342900" rtl="0" algn="l">
              <a:spcBef>
                <a:spcPts val="372"/>
              </a:spcBef>
              <a:spcAft>
                <a:spcPts val="0"/>
              </a:spcAft>
              <a:buSzPct val="76405"/>
              <a:buChar char="•"/>
            </a:pPr>
            <a:r>
              <a:rPr b="1" lang="en-US" sz="2543" u="sng">
                <a:solidFill>
                  <a:schemeClr val="hlink"/>
                </a:solidFill>
                <a:hlinkClick r:id="rId6"/>
              </a:rPr>
              <a:t>Land Title: Understanding Rights in Property</a:t>
            </a:r>
            <a:endParaRPr b="1" sz="2543"/>
          </a:p>
          <a:p>
            <a:pPr indent="-340360" lvl="0" marL="342900" rtl="0" algn="l">
              <a:spcBef>
                <a:spcPts val="360"/>
              </a:spcBef>
              <a:spcAft>
                <a:spcPts val="0"/>
              </a:spcAft>
              <a:buSzPct val="100000"/>
              <a:buChar char="•"/>
            </a:pPr>
            <a:r>
              <a:rPr b="1" lang="en-US" sz="2514" u="sng">
                <a:solidFill>
                  <a:schemeClr val="hlink"/>
                </a:solidFill>
                <a:highlight>
                  <a:srgbClr val="FFFF00"/>
                </a:highlight>
                <a:hlinkClick r:id="rId7"/>
              </a:rPr>
              <a:t>The Property Rights of Surviving Spouse</a:t>
            </a:r>
            <a:endParaRPr b="1" sz="3114">
              <a:highlight>
                <a:srgbClr val="FFFF00"/>
              </a:highlight>
            </a:endParaRPr>
          </a:p>
          <a:p>
            <a:pPr indent="-349987" lvl="0" marL="342900" rtl="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ct val="107902"/>
              <a:buChar char="•"/>
            </a:pPr>
            <a:r>
              <a:rPr b="1" lang="en-US" sz="2531" u="sng">
                <a:solidFill>
                  <a:schemeClr val="hlink"/>
                </a:solidFill>
                <a:highlight>
                  <a:schemeClr val="lt1"/>
                </a:highlight>
                <a:hlinkClick r:id="rId8"/>
              </a:rPr>
              <a:t>Present Use Value: Transferring Property Enrolled in Present Use Value Property Taxation</a:t>
            </a:r>
            <a:endParaRPr b="1" sz="3331"/>
          </a:p>
          <a:p>
            <a:pPr indent="-376657" lvl="0" marL="342900" rtl="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ct val="100000"/>
              <a:buChar char="•"/>
            </a:pPr>
            <a:r>
              <a:rPr b="1" lang="en-US" sz="3331"/>
              <a:t>tk: prenuptial agreements</a:t>
            </a:r>
            <a:endParaRPr b="1" sz="3331"/>
          </a:p>
          <a:p>
            <a:pPr indent="-1905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  <p:pic>
        <p:nvPicPr>
          <p:cNvPr id="246" name="Google Shape;246;p3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771833" y="1667806"/>
            <a:ext cx="2870596" cy="217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4"/>
          <p:cNvSpPr txBox="1"/>
          <p:nvPr>
            <p:ph type="title"/>
          </p:nvPr>
        </p:nvSpPr>
        <p:spPr>
          <a:xfrm>
            <a:off x="457200" y="454088"/>
            <a:ext cx="8229600" cy="10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/>
              <a:t>This</a:t>
            </a:r>
            <a:r>
              <a:rPr lang="en-US"/>
              <a:t> Legal Educator’s Background</a:t>
            </a:r>
            <a:endParaRPr/>
          </a:p>
        </p:txBody>
      </p:sp>
      <p:sp>
        <p:nvSpPr>
          <p:cNvPr id="101" name="Google Shape;101;p14"/>
          <p:cNvSpPr txBox="1"/>
          <p:nvPr>
            <p:ph idx="1" type="body"/>
          </p:nvPr>
        </p:nvSpPr>
        <p:spPr>
          <a:xfrm>
            <a:off x="242325" y="1441650"/>
            <a:ext cx="8651100" cy="456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Member of the Virginia State Bar (1992) and North Carolina State Bar (2003)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Non-profit work in agriculture (2002 - 2009)</a:t>
            </a:r>
            <a:endParaRPr/>
          </a:p>
          <a:p>
            <a:pPr indent="-285750" lvl="1" marL="74295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</a:pPr>
            <a:r>
              <a:rPr lang="en-US"/>
              <a:t>American Farmland Trust</a:t>
            </a:r>
            <a:endParaRPr/>
          </a:p>
          <a:p>
            <a:pPr indent="-285750" lvl="1" marL="74295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</a:pPr>
            <a:r>
              <a:rPr lang="en-US"/>
              <a:t>NC Farm Transition Network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Private (Farm) Law Practice (2008 - 2018)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NCSU Agricultural and Resource Economics (2018 - )</a:t>
            </a:r>
            <a:endParaRPr/>
          </a:p>
          <a:p>
            <a:pPr indent="-285750" lvl="1" marL="742950" rtl="0" algn="l">
              <a:spcBef>
                <a:spcPts val="480"/>
              </a:spcBef>
              <a:spcAft>
                <a:spcPts val="0"/>
              </a:spcAft>
              <a:buSzPts val="2400"/>
              <a:buChar char="–"/>
            </a:pPr>
            <a:r>
              <a:rPr lang="en-US"/>
              <a:t>50% Extension appointment</a:t>
            </a:r>
            <a:endParaRPr/>
          </a:p>
          <a:p>
            <a:pPr indent="-285750" lvl="1" marL="742950" rtl="0" algn="l">
              <a:spcBef>
                <a:spcPts val="480"/>
              </a:spcBef>
              <a:spcAft>
                <a:spcPts val="0"/>
              </a:spcAft>
              <a:buSzPts val="2400"/>
              <a:buChar char="–"/>
            </a:pPr>
            <a:r>
              <a:rPr lang="en-US"/>
              <a:t>50% Teaching (Environmental and Agriculture Law)</a:t>
            </a:r>
            <a:endParaRPr/>
          </a:p>
          <a:p>
            <a:pPr indent="-254000" lvl="3" marL="1028700" rtl="0" algn="l">
              <a:spcBef>
                <a:spcPts val="480"/>
              </a:spcBef>
              <a:spcAft>
                <a:spcPts val="0"/>
              </a:spcAft>
              <a:buSzPts val="2200"/>
              <a:buChar char="–"/>
            </a:pPr>
            <a:r>
              <a:rPr lang="en-US" sz="1800"/>
              <a:t>Agricultural Law (4 year NCSU undergraduate)</a:t>
            </a:r>
            <a:endParaRPr sz="1800"/>
          </a:p>
          <a:p>
            <a:pPr indent="-228600" lvl="3" marL="1028700" rtl="0" algn="l">
              <a:spcBef>
                <a:spcPts val="480"/>
              </a:spcBef>
              <a:spcAft>
                <a:spcPts val="0"/>
              </a:spcAft>
              <a:buSzPts val="1800"/>
              <a:buChar char="–"/>
            </a:pPr>
            <a:r>
              <a:rPr lang="en-US" sz="1800"/>
              <a:t>Environmental Law and Economic Policy (4 year NCSU undergraduate)</a:t>
            </a:r>
            <a:endParaRPr sz="1800"/>
          </a:p>
          <a:p>
            <a:pPr indent="-228600" lvl="3" marL="1028700" rtl="0" algn="l">
              <a:spcBef>
                <a:spcPts val="480"/>
              </a:spcBef>
              <a:spcAft>
                <a:spcPts val="0"/>
              </a:spcAft>
              <a:buSzPts val="1800"/>
              <a:buChar char="–"/>
            </a:pPr>
            <a:r>
              <a:rPr lang="en-US" sz="1800"/>
              <a:t>Agribusiness Law (2 year Agricultural Institute NCSU program)</a:t>
            </a:r>
            <a:endParaRPr sz="1800"/>
          </a:p>
          <a:p>
            <a:pPr indent="-228600" lvl="4" marL="2057400" rtl="0" algn="l">
              <a:spcBef>
                <a:spcPts val="480"/>
              </a:spcBef>
              <a:spcAft>
                <a:spcPts val="0"/>
              </a:spcAft>
              <a:buSzPts val="1800"/>
              <a:buChar char="»"/>
            </a:pPr>
            <a:r>
              <a:rPr lang="en-US" sz="1800"/>
              <a:t>Curriculum Coordinator, April 1, 2025</a:t>
            </a:r>
            <a:endParaRPr sz="18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Google Shape;251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2980380" y="1995706"/>
            <a:ext cx="3932485" cy="2949364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32"/>
          <p:cNvSpPr txBox="1"/>
          <p:nvPr>
            <p:ph type="title"/>
          </p:nvPr>
        </p:nvSpPr>
        <p:spPr>
          <a:xfrm>
            <a:off x="457200" y="480013"/>
            <a:ext cx="8229600" cy="10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“The Bundle of Sticks”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(all severable)</a:t>
            </a:r>
            <a:endParaRPr/>
          </a:p>
        </p:txBody>
      </p:sp>
      <p:cxnSp>
        <p:nvCxnSpPr>
          <p:cNvPr id="253" name="Google Shape;253;p32"/>
          <p:cNvCxnSpPr/>
          <p:nvPr/>
        </p:nvCxnSpPr>
        <p:spPr>
          <a:xfrm>
            <a:off x="5367650" y="3356300"/>
            <a:ext cx="2083200" cy="42540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</p:cxnSp>
      <p:cxnSp>
        <p:nvCxnSpPr>
          <p:cNvPr id="254" name="Google Shape;254;p32"/>
          <p:cNvCxnSpPr/>
          <p:nvPr/>
        </p:nvCxnSpPr>
        <p:spPr>
          <a:xfrm flipH="1">
            <a:off x="1839800" y="3489575"/>
            <a:ext cx="2982600" cy="151860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</p:cxnSp>
      <p:cxnSp>
        <p:nvCxnSpPr>
          <p:cNvPr id="255" name="Google Shape;255;p32"/>
          <p:cNvCxnSpPr>
            <a:endCxn id="256" idx="1"/>
          </p:cNvCxnSpPr>
          <p:nvPr/>
        </p:nvCxnSpPr>
        <p:spPr>
          <a:xfrm flipH="1" rot="10800000">
            <a:off x="5912904" y="2816425"/>
            <a:ext cx="1048200" cy="12780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</p:cxnSp>
      <p:cxnSp>
        <p:nvCxnSpPr>
          <p:cNvPr id="257" name="Google Shape;257;p32"/>
          <p:cNvCxnSpPr/>
          <p:nvPr/>
        </p:nvCxnSpPr>
        <p:spPr>
          <a:xfrm rot="10800000">
            <a:off x="2096100" y="1526675"/>
            <a:ext cx="1769100" cy="93300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</p:cxnSp>
      <p:cxnSp>
        <p:nvCxnSpPr>
          <p:cNvPr id="258" name="Google Shape;258;p32"/>
          <p:cNvCxnSpPr>
            <a:endCxn id="259" idx="1"/>
          </p:cNvCxnSpPr>
          <p:nvPr/>
        </p:nvCxnSpPr>
        <p:spPr>
          <a:xfrm flipH="1" rot="10800000">
            <a:off x="5597908" y="1400003"/>
            <a:ext cx="1733100" cy="131310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</p:cxnSp>
      <p:cxnSp>
        <p:nvCxnSpPr>
          <p:cNvPr id="260" name="Google Shape;260;p32"/>
          <p:cNvCxnSpPr>
            <a:endCxn id="261" idx="1"/>
          </p:cNvCxnSpPr>
          <p:nvPr/>
        </p:nvCxnSpPr>
        <p:spPr>
          <a:xfrm>
            <a:off x="5161496" y="3734325"/>
            <a:ext cx="1995000" cy="200880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</p:cxnSp>
      <p:sp>
        <p:nvSpPr>
          <p:cNvPr id="259" name="Google Shape;259;p32"/>
          <p:cNvSpPr txBox="1"/>
          <p:nvPr/>
        </p:nvSpPr>
        <p:spPr>
          <a:xfrm>
            <a:off x="7331008" y="861353"/>
            <a:ext cx="15450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Right to Timber 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(e.g. timber deed to timber buyer)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32"/>
          <p:cNvSpPr txBox="1"/>
          <p:nvPr/>
        </p:nvSpPr>
        <p:spPr>
          <a:xfrm>
            <a:off x="229425" y="638750"/>
            <a:ext cx="2115600" cy="13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Riparian (surface) Water Rights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(e.g. Deed to adjacent parcel right to draw surface water)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32"/>
          <p:cNvSpPr txBox="1"/>
          <p:nvPr/>
        </p:nvSpPr>
        <p:spPr>
          <a:xfrm>
            <a:off x="7509011" y="3545305"/>
            <a:ext cx="1367100" cy="14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Right of sole possession  </a:t>
            </a:r>
            <a:r>
              <a:rPr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(e.g. deed of access easement to adjacent parcel)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32"/>
          <p:cNvSpPr txBox="1"/>
          <p:nvPr/>
        </p:nvSpPr>
        <p:spPr>
          <a:xfrm>
            <a:off x="7156496" y="5050425"/>
            <a:ext cx="17196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Right to subsurface minerals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(e.g. Deed to energy developer)</a:t>
            </a:r>
            <a:endParaRPr sz="1100"/>
          </a:p>
        </p:txBody>
      </p:sp>
      <p:sp>
        <p:nvSpPr>
          <p:cNvPr id="264" name="Google Shape;264;p32"/>
          <p:cNvSpPr txBox="1"/>
          <p:nvPr/>
        </p:nvSpPr>
        <p:spPr>
          <a:xfrm>
            <a:off x="194319" y="4843713"/>
            <a:ext cx="17898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Right to Farm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(e.g. Leased to farmer)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32"/>
          <p:cNvSpPr txBox="1"/>
          <p:nvPr/>
        </p:nvSpPr>
        <p:spPr>
          <a:xfrm>
            <a:off x="6961104" y="2277775"/>
            <a:ext cx="19668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Right to Groundwater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(e.g. shared with another entity or parcel)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5" name="Google Shape;265;p32"/>
          <p:cNvCxnSpPr/>
          <p:nvPr/>
        </p:nvCxnSpPr>
        <p:spPr>
          <a:xfrm flipH="1">
            <a:off x="1611519" y="3704650"/>
            <a:ext cx="2313300" cy="52410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</p:cxnSp>
      <p:sp>
        <p:nvSpPr>
          <p:cNvPr id="266" name="Google Shape;266;p32"/>
          <p:cNvSpPr txBox="1"/>
          <p:nvPr/>
        </p:nvSpPr>
        <p:spPr>
          <a:xfrm>
            <a:off x="630075" y="5849775"/>
            <a:ext cx="28110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Right of sole possession </a:t>
            </a:r>
            <a:r>
              <a:rPr lang="en-US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(e.g. deeded right of way/easement to utility)</a:t>
            </a:r>
            <a:endParaRPr sz="1100"/>
          </a:p>
        </p:txBody>
      </p:sp>
      <p:sp>
        <p:nvSpPr>
          <p:cNvPr id="267" name="Google Shape;267;p32"/>
          <p:cNvSpPr txBox="1"/>
          <p:nvPr/>
        </p:nvSpPr>
        <p:spPr>
          <a:xfrm>
            <a:off x="229425" y="1875925"/>
            <a:ext cx="17196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Right to Subdivide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(e.g. Deed to land trust in form of conservation easement)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8" name="Google Shape;268;p32"/>
          <p:cNvCxnSpPr/>
          <p:nvPr/>
        </p:nvCxnSpPr>
        <p:spPr>
          <a:xfrm rot="10800000">
            <a:off x="1748100" y="2902475"/>
            <a:ext cx="2771400" cy="36900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</p:cxnSp>
      <p:cxnSp>
        <p:nvCxnSpPr>
          <p:cNvPr id="269" name="Google Shape;269;p32"/>
          <p:cNvCxnSpPr/>
          <p:nvPr/>
        </p:nvCxnSpPr>
        <p:spPr>
          <a:xfrm flipH="1">
            <a:off x="2125925" y="4098450"/>
            <a:ext cx="2115600" cy="165570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</p:cxnSp>
      <p:sp>
        <p:nvSpPr>
          <p:cNvPr id="270" name="Google Shape;270;p32"/>
          <p:cNvSpPr txBox="1"/>
          <p:nvPr/>
        </p:nvSpPr>
        <p:spPr>
          <a:xfrm>
            <a:off x="194319" y="3612550"/>
            <a:ext cx="17898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Right to Take Wildlife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(e.g. leased to hunting club)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71" name="Google Shape;271;p32"/>
          <p:cNvCxnSpPr/>
          <p:nvPr/>
        </p:nvCxnSpPr>
        <p:spPr>
          <a:xfrm flipH="1">
            <a:off x="4798300" y="3853075"/>
            <a:ext cx="12000" cy="178110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</p:cxnSp>
      <p:sp>
        <p:nvSpPr>
          <p:cNvPr id="272" name="Google Shape;272;p32"/>
          <p:cNvSpPr txBox="1"/>
          <p:nvPr/>
        </p:nvSpPr>
        <p:spPr>
          <a:xfrm>
            <a:off x="3944502" y="5572575"/>
            <a:ext cx="24768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Right to transfer/control equity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(e.g. Deed of Trust to lender)</a:t>
            </a:r>
            <a:endParaRPr sz="11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3"/>
          <p:cNvSpPr txBox="1"/>
          <p:nvPr>
            <p:ph type="title"/>
          </p:nvPr>
        </p:nvSpPr>
        <p:spPr>
          <a:xfrm>
            <a:off x="457200" y="534353"/>
            <a:ext cx="8229600" cy="10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Only Three Ways to Dispose of Property</a:t>
            </a:r>
            <a:endParaRPr/>
          </a:p>
        </p:txBody>
      </p:sp>
      <p:sp>
        <p:nvSpPr>
          <p:cNvPr id="278" name="Google Shape;278;p33"/>
          <p:cNvSpPr txBox="1"/>
          <p:nvPr>
            <p:ph idx="1" type="body"/>
          </p:nvPr>
        </p:nvSpPr>
        <p:spPr>
          <a:xfrm>
            <a:off x="457200" y="1676400"/>
            <a:ext cx="8229600" cy="46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-33147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en-US"/>
              <a:t>Sale</a:t>
            </a:r>
            <a:endParaRPr/>
          </a:p>
          <a:p>
            <a:pPr indent="-274320" lvl="1" marL="74295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lang="en-US"/>
              <a:t>Completely relinquish rights in property, receive fair market value in cash or equivalent (aka consideration)</a:t>
            </a:r>
            <a:endParaRPr/>
          </a:p>
          <a:p>
            <a:pPr indent="-274320" lvl="1" marL="74295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lang="en-US"/>
              <a:t>May reserve rights (timber, an easement, etc.)</a:t>
            </a:r>
            <a:endParaRPr/>
          </a:p>
          <a:p>
            <a:pPr indent="-274320" lvl="1" marL="74295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lang="en-US"/>
              <a:t>Tax consequence:  capital gains on sale income</a:t>
            </a:r>
            <a:endParaRPr/>
          </a:p>
          <a:p>
            <a:pPr indent="-331470" lvl="0" marL="34290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en-US"/>
              <a:t>Gift</a:t>
            </a:r>
            <a:endParaRPr/>
          </a:p>
          <a:p>
            <a:pPr indent="-274320" lvl="1" marL="74295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lang="en-US"/>
              <a:t>Completely relinquish rights in property, nothing in return</a:t>
            </a:r>
            <a:endParaRPr/>
          </a:p>
          <a:p>
            <a:pPr indent="-274320" lvl="1" marL="74295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lang="en-US"/>
              <a:t>Tax Consequence:  Carry-over basis</a:t>
            </a:r>
            <a:endParaRPr/>
          </a:p>
          <a:p>
            <a:pPr indent="-331470" lvl="0" marL="34290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en-US"/>
              <a:t>Death</a:t>
            </a:r>
            <a:endParaRPr/>
          </a:p>
          <a:p>
            <a:pPr indent="-274320" lvl="1" marL="74295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lang="en-US"/>
              <a:t>Property interests pass to heirs at law (intestate) or legatees (testate - personal property)/devisees (testate - real property)</a:t>
            </a:r>
            <a:endParaRPr/>
          </a:p>
          <a:p>
            <a:pPr indent="-274320" lvl="1" marL="74295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lang="en-US"/>
              <a:t>Tax Consequence</a:t>
            </a:r>
            <a:endParaRPr/>
          </a:p>
          <a:p>
            <a:pPr indent="-220028" lvl="2" marL="1143000" rtl="0" algn="l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Subject to federal estate tax</a:t>
            </a:r>
            <a:endParaRPr/>
          </a:p>
          <a:p>
            <a:pPr indent="-220028" lvl="2" marL="1143000" rtl="0" algn="l">
              <a:spcBef>
                <a:spcPts val="333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Probate fee (not a tax) percentage of personal property value in probate estate (excludes survivorship property, property already in trust, etc.)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4"/>
          <p:cNvSpPr txBox="1"/>
          <p:nvPr>
            <p:ph type="title"/>
          </p:nvPr>
        </p:nvSpPr>
        <p:spPr>
          <a:xfrm>
            <a:off x="457200" y="900113"/>
            <a:ext cx="8229600" cy="1068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34"/>
          <p:cNvSpPr txBox="1"/>
          <p:nvPr>
            <p:ph idx="1" type="body"/>
          </p:nvPr>
        </p:nvSpPr>
        <p:spPr>
          <a:xfrm>
            <a:off x="457200" y="3022600"/>
            <a:ext cx="8229600" cy="3103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86" name="Google Shape;286;p34"/>
          <p:cNvPicPr preferRelativeResize="0"/>
          <p:nvPr/>
        </p:nvPicPr>
        <p:blipFill rotWithShape="1">
          <a:blip r:embed="rId3">
            <a:alphaModFix/>
          </a:blip>
          <a:srcRect b="0" l="6821" r="0" t="6821"/>
          <a:stretch/>
        </p:blipFill>
        <p:spPr>
          <a:xfrm>
            <a:off x="564560" y="747500"/>
            <a:ext cx="8014892" cy="5675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oogle Shape;292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35"/>
          <p:cNvSpPr/>
          <p:nvPr/>
        </p:nvSpPr>
        <p:spPr>
          <a:xfrm>
            <a:off x="4082475" y="916200"/>
            <a:ext cx="4055400" cy="1387800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35"/>
          <p:cNvSpPr/>
          <p:nvPr/>
        </p:nvSpPr>
        <p:spPr>
          <a:xfrm>
            <a:off x="6363650" y="172625"/>
            <a:ext cx="1064400" cy="727500"/>
          </a:xfrm>
          <a:prstGeom prst="ellipse">
            <a:avLst/>
          </a:prstGeom>
          <a:noFill/>
          <a:ln cap="flat" cmpd="sng" w="7620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35"/>
          <p:cNvSpPr/>
          <p:nvPr/>
        </p:nvSpPr>
        <p:spPr>
          <a:xfrm>
            <a:off x="4724075" y="188700"/>
            <a:ext cx="1064400" cy="727500"/>
          </a:xfrm>
          <a:prstGeom prst="ellipse">
            <a:avLst/>
          </a:prstGeom>
          <a:noFill/>
          <a:ln cap="flat" cmpd="sng" w="7620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35"/>
          <p:cNvSpPr/>
          <p:nvPr/>
        </p:nvSpPr>
        <p:spPr>
          <a:xfrm>
            <a:off x="2841975" y="5556925"/>
            <a:ext cx="1064400" cy="727500"/>
          </a:xfrm>
          <a:prstGeom prst="ellipse">
            <a:avLst/>
          </a:prstGeom>
          <a:noFill/>
          <a:ln cap="flat" cmpd="sng" w="7620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35"/>
          <p:cNvSpPr/>
          <p:nvPr/>
        </p:nvSpPr>
        <p:spPr>
          <a:xfrm>
            <a:off x="5662125" y="5709325"/>
            <a:ext cx="1064400" cy="727500"/>
          </a:xfrm>
          <a:prstGeom prst="ellipse">
            <a:avLst/>
          </a:prstGeom>
          <a:noFill/>
          <a:ln cap="flat" cmpd="sng" w="7620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35"/>
          <p:cNvSpPr/>
          <p:nvPr/>
        </p:nvSpPr>
        <p:spPr>
          <a:xfrm>
            <a:off x="6865475" y="5996475"/>
            <a:ext cx="1064400" cy="727500"/>
          </a:xfrm>
          <a:prstGeom prst="ellipse">
            <a:avLst/>
          </a:prstGeom>
          <a:noFill/>
          <a:ln cap="flat" cmpd="sng" w="7620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35"/>
          <p:cNvSpPr/>
          <p:nvPr/>
        </p:nvSpPr>
        <p:spPr>
          <a:xfrm>
            <a:off x="4796550" y="1253025"/>
            <a:ext cx="943200" cy="539100"/>
          </a:xfrm>
          <a:prstGeom prst="wave">
            <a:avLst>
              <a:gd fmla="val 12500" name="adj1"/>
              <a:gd fmla="val 0" name="adj2"/>
            </a:avLst>
          </a:prstGeom>
          <a:noFill/>
          <a:ln cap="flat" cmpd="sng" w="76200">
            <a:solidFill>
              <a:srgbClr val="A64D7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35"/>
          <p:cNvSpPr/>
          <p:nvPr/>
        </p:nvSpPr>
        <p:spPr>
          <a:xfrm>
            <a:off x="6424250" y="1189850"/>
            <a:ext cx="943200" cy="539100"/>
          </a:xfrm>
          <a:prstGeom prst="wave">
            <a:avLst>
              <a:gd fmla="val 12500" name="adj1"/>
              <a:gd fmla="val 0" name="adj2"/>
            </a:avLst>
          </a:prstGeom>
          <a:noFill/>
          <a:ln cap="flat" cmpd="sng" w="76200">
            <a:solidFill>
              <a:srgbClr val="A64D7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36"/>
          <p:cNvSpPr txBox="1"/>
          <p:nvPr>
            <p:ph type="title"/>
          </p:nvPr>
        </p:nvSpPr>
        <p:spPr>
          <a:xfrm>
            <a:off x="457200" y="513163"/>
            <a:ext cx="8229600" cy="10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Disposition at Death</a:t>
            </a:r>
            <a:endParaRPr/>
          </a:p>
        </p:txBody>
      </p:sp>
      <p:sp>
        <p:nvSpPr>
          <p:cNvPr id="306" name="Google Shape;306;p36"/>
          <p:cNvSpPr txBox="1"/>
          <p:nvPr>
            <p:ph idx="1" type="body"/>
          </p:nvPr>
        </p:nvSpPr>
        <p:spPr>
          <a:xfrm>
            <a:off x="457200" y="1581475"/>
            <a:ext cx="8229600" cy="472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b="1" lang="en-US"/>
              <a:t>Testate</a:t>
            </a:r>
            <a:r>
              <a:rPr lang="en-US"/>
              <a:t>:  person dies (decedent) with a valid will</a:t>
            </a:r>
            <a:endParaRPr/>
          </a:p>
          <a:p>
            <a:pPr indent="-285750" lvl="1" marL="74295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</a:pPr>
            <a:r>
              <a:rPr lang="en-US"/>
              <a:t>late 15c., from Latin </a:t>
            </a:r>
            <a:r>
              <a:rPr i="1" lang="en-US"/>
              <a:t>testatus</a:t>
            </a:r>
            <a:r>
              <a:rPr lang="en-US"/>
              <a:t> "public, manifest, published"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b="1" lang="en-US"/>
              <a:t>Intestate</a:t>
            </a:r>
            <a:r>
              <a:rPr lang="en-US"/>
              <a:t>:  person dies without a valid will, property is distributed according to </a:t>
            </a:r>
            <a:r>
              <a:rPr b="1" lang="en-US"/>
              <a:t>Intestate Succession Act </a:t>
            </a:r>
            <a:r>
              <a:rPr lang="en-US"/>
              <a:t>(</a:t>
            </a:r>
            <a:r>
              <a:rPr lang="en-US" u="sng">
                <a:solidFill>
                  <a:schemeClr val="hlink"/>
                </a:solidFill>
                <a:hlinkClick r:id="rId3"/>
              </a:rPr>
              <a:t>N.C.G.S. Chapter 29</a:t>
            </a:r>
            <a:r>
              <a:rPr lang="en-US"/>
              <a:t>)</a:t>
            </a:r>
            <a:endParaRPr/>
          </a:p>
          <a:p>
            <a:pPr indent="-285750" lvl="1" marL="74295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</a:pPr>
            <a:r>
              <a:rPr lang="en-US"/>
              <a:t>Distributions to spouse, lineal descendants, lateral descendants, or ancestors depending on facts at moment of death</a:t>
            </a:r>
            <a:endParaRPr/>
          </a:p>
          <a:p>
            <a:pPr indent="-228600" lvl="2" marL="11430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/>
              <a:t>Spouse % varies with # of children or grandchildren</a:t>
            </a:r>
            <a:endParaRPr/>
          </a:p>
          <a:p>
            <a:pPr indent="-228600" lvl="2" marL="11430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/>
              <a:t>Children and grandchildren (% varies by glass)</a:t>
            </a:r>
            <a:endParaRPr/>
          </a:p>
          <a:p>
            <a:pPr indent="-228600" lvl="2" marL="11430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/>
              <a:t>Siblings and parents (depends on whether lineal descendants alive)</a:t>
            </a:r>
            <a:endParaRPr/>
          </a:p>
          <a:p>
            <a:pPr indent="-1905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37"/>
          <p:cNvSpPr txBox="1"/>
          <p:nvPr>
            <p:ph type="title"/>
          </p:nvPr>
        </p:nvSpPr>
        <p:spPr>
          <a:xfrm>
            <a:off x="457200" y="463788"/>
            <a:ext cx="8229600" cy="10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Creating a valid Will</a:t>
            </a:r>
            <a:endParaRPr/>
          </a:p>
        </p:txBody>
      </p:sp>
      <p:sp>
        <p:nvSpPr>
          <p:cNvPr id="312" name="Google Shape;312;p37"/>
          <p:cNvSpPr txBox="1"/>
          <p:nvPr>
            <p:ph idx="1" type="body"/>
          </p:nvPr>
        </p:nvSpPr>
        <p:spPr>
          <a:xfrm>
            <a:off x="424650" y="1442325"/>
            <a:ext cx="8294700" cy="523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-333185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2040"/>
              <a:t>Requirements codified N.C.G.S. § 31-1</a:t>
            </a:r>
            <a:endParaRPr sz="2040"/>
          </a:p>
          <a:p>
            <a:pPr indent="-333185" lvl="0" marL="342900" rtl="0" algn="l">
              <a:lnSpc>
                <a:spcPct val="100000"/>
              </a:lnSpc>
              <a:spcBef>
                <a:spcPts val="408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2040"/>
              <a:t>Testator (age 18+) must have mental capacity</a:t>
            </a:r>
            <a:endParaRPr/>
          </a:p>
          <a:p>
            <a:pPr indent="-276035" lvl="1" marL="742950" rtl="0" algn="l">
              <a:lnSpc>
                <a:spcPct val="100000"/>
              </a:lnSpc>
              <a:spcBef>
                <a:spcPts val="408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lang="en-US" sz="2040"/>
              <a:t>Understand you are making a will</a:t>
            </a:r>
            <a:endParaRPr/>
          </a:p>
          <a:p>
            <a:pPr indent="-276035" lvl="1" marL="742950" rtl="0" algn="l">
              <a:lnSpc>
                <a:spcPct val="100000"/>
              </a:lnSpc>
              <a:spcBef>
                <a:spcPts val="408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lang="en-US" sz="2040"/>
              <a:t>Understand Nature of property you own</a:t>
            </a:r>
            <a:endParaRPr/>
          </a:p>
          <a:p>
            <a:pPr indent="-276035" lvl="1" marL="742950" rtl="0" algn="l">
              <a:lnSpc>
                <a:spcPct val="100000"/>
              </a:lnSpc>
              <a:spcBef>
                <a:spcPts val="408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lang="en-US" sz="2040"/>
              <a:t>Understand Who you are leaving it to</a:t>
            </a:r>
            <a:endParaRPr/>
          </a:p>
          <a:p>
            <a:pPr indent="-333185" lvl="0" marL="342900" rtl="0" algn="l">
              <a:lnSpc>
                <a:spcPct val="100000"/>
              </a:lnSpc>
              <a:spcBef>
                <a:spcPts val="408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en-US" sz="2040"/>
              <a:t>Testator must sign</a:t>
            </a:r>
            <a:endParaRPr b="1"/>
          </a:p>
          <a:p>
            <a:pPr indent="-276035" lvl="1" marL="742950" rtl="0" algn="l">
              <a:lnSpc>
                <a:spcPct val="100000"/>
              </a:lnSpc>
              <a:spcBef>
                <a:spcPts val="408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lang="en-US" sz="2040"/>
              <a:t>In the presence of two “disinterested” witnesses</a:t>
            </a:r>
            <a:endParaRPr/>
          </a:p>
          <a:p>
            <a:pPr indent="-221313" lvl="2" marL="1143000" rtl="0" algn="l">
              <a:lnSpc>
                <a:spcPct val="100000"/>
              </a:lnSpc>
              <a:spcBef>
                <a:spcPts val="30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1530"/>
              <a:t>Have no inheritable interest under the will</a:t>
            </a:r>
            <a:endParaRPr/>
          </a:p>
          <a:p>
            <a:pPr indent="-276035" lvl="1" marL="742950" rtl="0" algn="l">
              <a:lnSpc>
                <a:spcPct val="100000"/>
              </a:lnSpc>
              <a:spcBef>
                <a:spcPts val="408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b="1" lang="en-US" sz="2040"/>
              <a:t>Self-Proving Will</a:t>
            </a:r>
            <a:r>
              <a:rPr lang="en-US" sz="2040"/>
              <a:t>:  Testator and witnesses sign in the presence of a notary public</a:t>
            </a:r>
            <a:endParaRPr/>
          </a:p>
          <a:p>
            <a:pPr indent="-221313" lvl="2" marL="1143000" rtl="0" algn="l">
              <a:lnSpc>
                <a:spcPct val="100000"/>
              </a:lnSpc>
              <a:spcBef>
                <a:spcPts val="30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1530"/>
              <a:t>With no notary, Clerk must call in will witnesses to testify as to validity of signature</a:t>
            </a:r>
            <a:endParaRPr/>
          </a:p>
          <a:p>
            <a:pPr indent="-333185" lvl="0" marL="342900" rtl="0" algn="l">
              <a:lnSpc>
                <a:spcPct val="100000"/>
              </a:lnSpc>
              <a:spcBef>
                <a:spcPts val="408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en-US" sz="2040"/>
              <a:t>Holographic Wills</a:t>
            </a:r>
            <a:r>
              <a:rPr lang="en-US" sz="2040"/>
              <a:t>:  written and signed in handwriting of testator (</a:t>
            </a:r>
            <a:r>
              <a:rPr lang="en-US" sz="2040" u="sng">
                <a:solidFill>
                  <a:schemeClr val="hlink"/>
                </a:solidFill>
                <a:hlinkClick r:id="rId3"/>
              </a:rPr>
              <a:t>N.C.G.S. § 31-3.4</a:t>
            </a:r>
            <a:r>
              <a:rPr lang="en-US" sz="2040"/>
              <a:t>)</a:t>
            </a:r>
            <a:endParaRPr/>
          </a:p>
          <a:p>
            <a:pPr indent="-333185" lvl="0" marL="342900" rtl="0" algn="l">
              <a:lnSpc>
                <a:spcPct val="100000"/>
              </a:lnSpc>
              <a:spcBef>
                <a:spcPts val="408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en-US" sz="2040"/>
              <a:t>Clerk must decide if will meets legal sufficiency for entry into probate</a:t>
            </a:r>
            <a:endParaRPr b="1" sz="2040"/>
          </a:p>
          <a:p>
            <a:pPr indent="-364934" lvl="0" marL="342900" rtl="0" algn="l">
              <a:lnSpc>
                <a:spcPct val="100000"/>
              </a:lnSpc>
              <a:spcBef>
                <a:spcPts val="408"/>
              </a:spcBef>
              <a:spcAft>
                <a:spcPts val="0"/>
              </a:spcAft>
              <a:buClr>
                <a:srgbClr val="FF0000"/>
              </a:buClr>
              <a:buSzPct val="100000"/>
              <a:buChar char="•"/>
            </a:pPr>
            <a:r>
              <a:rPr b="1" lang="en-US" sz="2581">
                <a:solidFill>
                  <a:srgbClr val="FF0000"/>
                </a:solidFill>
                <a:highlight>
                  <a:schemeClr val="lt1"/>
                </a:highlight>
              </a:rPr>
              <a:t>Intent of Testator Controls!</a:t>
            </a:r>
            <a:endParaRPr b="1" sz="2581">
              <a:solidFill>
                <a:srgbClr val="FF0000"/>
              </a:solidFill>
              <a:highlight>
                <a:schemeClr val="lt1"/>
              </a:highlight>
            </a:endParaRPr>
          </a:p>
          <a:p>
            <a:pPr indent="-143320" lvl="0" marL="0" rtl="0" algn="l">
              <a:lnSpc>
                <a:spcPct val="100000"/>
              </a:lnSpc>
              <a:spcBef>
                <a:spcPts val="408"/>
              </a:spcBef>
              <a:spcAft>
                <a:spcPts val="0"/>
              </a:spcAft>
              <a:buSzPct val="119608"/>
              <a:buChar char="•"/>
            </a:pPr>
            <a:r>
              <a:rPr b="1" lang="en-US" sz="2040"/>
              <a:t>    </a:t>
            </a:r>
            <a:r>
              <a:rPr b="1" lang="en-US" sz="2000" u="sng">
                <a:solidFill>
                  <a:schemeClr val="hlink"/>
                </a:solidFill>
                <a:hlinkClick r:id="rId4"/>
              </a:rPr>
              <a:t>The Last Will and Testament: A Primer</a:t>
            </a:r>
            <a:endParaRPr b="1" sz="2640"/>
          </a:p>
          <a:p>
            <a:pPr indent="-213360" lvl="0" marL="342900" rtl="0" algn="l">
              <a:lnSpc>
                <a:spcPct val="80000"/>
              </a:lnSpc>
              <a:spcBef>
                <a:spcPts val="408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204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creen Shot 2014-01-13 at 9.55.30 PM.png" id="317" name="Google Shape;317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61273" y="1733675"/>
            <a:ext cx="4855475" cy="4800274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38"/>
          <p:cNvSpPr txBox="1"/>
          <p:nvPr/>
        </p:nvSpPr>
        <p:spPr>
          <a:xfrm>
            <a:off x="188075" y="2566525"/>
            <a:ext cx="18732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“All property to spouse”</a:t>
            </a:r>
            <a:endParaRPr/>
          </a:p>
        </p:txBody>
      </p:sp>
      <p:sp>
        <p:nvSpPr>
          <p:cNvPr id="319" name="Google Shape;319;p38"/>
          <p:cNvSpPr txBox="1"/>
          <p:nvPr/>
        </p:nvSpPr>
        <p:spPr>
          <a:xfrm>
            <a:off x="188075" y="3502363"/>
            <a:ext cx="18732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“If predeceased by spouse, to children share and share alike, </a:t>
            </a:r>
            <a:r>
              <a:rPr i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 stirpes”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38"/>
          <p:cNvSpPr txBox="1"/>
          <p:nvPr/>
        </p:nvSpPr>
        <p:spPr>
          <a:xfrm>
            <a:off x="7034225" y="3294700"/>
            <a:ext cx="20277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Son 1: ⅓ all property undivided</a:t>
            </a:r>
            <a:endParaRPr/>
          </a:p>
        </p:txBody>
      </p:sp>
      <p:sp>
        <p:nvSpPr>
          <p:cNvPr id="321" name="Google Shape;321;p38"/>
          <p:cNvSpPr txBox="1"/>
          <p:nvPr/>
        </p:nvSpPr>
        <p:spPr>
          <a:xfrm>
            <a:off x="7034225" y="4001400"/>
            <a:ext cx="20277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Son 2: ⅓ all property undivided</a:t>
            </a:r>
            <a:endParaRPr/>
          </a:p>
        </p:txBody>
      </p:sp>
      <p:sp>
        <p:nvSpPr>
          <p:cNvPr id="322" name="Google Shape;322;p38"/>
          <p:cNvSpPr txBox="1"/>
          <p:nvPr/>
        </p:nvSpPr>
        <p:spPr>
          <a:xfrm>
            <a:off x="7034225" y="4647900"/>
            <a:ext cx="20277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Daughter: ⅓ all property undivided</a:t>
            </a:r>
            <a:endParaRPr/>
          </a:p>
        </p:txBody>
      </p:sp>
      <p:sp>
        <p:nvSpPr>
          <p:cNvPr id="323" name="Google Shape;323;p38"/>
          <p:cNvSpPr txBox="1"/>
          <p:nvPr/>
        </p:nvSpPr>
        <p:spPr>
          <a:xfrm>
            <a:off x="1024175" y="661175"/>
            <a:ext cx="7272900" cy="76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US" sz="3200">
                <a:solidFill>
                  <a:schemeClr val="dk1"/>
                </a:solidFill>
              </a:rPr>
              <a:t>Typical Reciprocal Will scenario</a:t>
            </a:r>
            <a:endParaRPr sz="2400">
              <a:solidFill>
                <a:schemeClr val="dk1"/>
              </a:solidFill>
            </a:endParaRPr>
          </a:p>
        </p:txBody>
      </p:sp>
      <p:sp>
        <p:nvSpPr>
          <p:cNvPr id="324" name="Google Shape;324;p38"/>
          <p:cNvSpPr txBox="1"/>
          <p:nvPr/>
        </p:nvSpPr>
        <p:spPr>
          <a:xfrm>
            <a:off x="7034225" y="2337475"/>
            <a:ext cx="20277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When surviving spouse dies: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Google Shape;330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6200"/>
            <a:ext cx="9144000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39"/>
          <p:cNvSpPr/>
          <p:nvPr/>
        </p:nvSpPr>
        <p:spPr>
          <a:xfrm>
            <a:off x="4015100" y="902725"/>
            <a:ext cx="4944900" cy="5807100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32" name="Google Shape;332;p39"/>
          <p:cNvCxnSpPr/>
          <p:nvPr/>
        </p:nvCxnSpPr>
        <p:spPr>
          <a:xfrm>
            <a:off x="5726225" y="1765025"/>
            <a:ext cx="444600" cy="13338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33" name="Google Shape;333;p39"/>
          <p:cNvCxnSpPr/>
          <p:nvPr/>
        </p:nvCxnSpPr>
        <p:spPr>
          <a:xfrm flipH="1">
            <a:off x="6467150" y="1778500"/>
            <a:ext cx="215700" cy="12666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34" name="Google Shape;334;p39"/>
          <p:cNvCxnSpPr/>
          <p:nvPr/>
        </p:nvCxnSpPr>
        <p:spPr>
          <a:xfrm flipH="1" rot="10800000">
            <a:off x="5807075" y="1549375"/>
            <a:ext cx="565800" cy="405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35" name="Google Shape;335;p39"/>
          <p:cNvSpPr/>
          <p:nvPr/>
        </p:nvSpPr>
        <p:spPr>
          <a:xfrm>
            <a:off x="404200" y="5052550"/>
            <a:ext cx="2398200" cy="1617000"/>
          </a:xfrm>
          <a:prstGeom prst="homePlate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39"/>
          <p:cNvSpPr/>
          <p:nvPr/>
        </p:nvSpPr>
        <p:spPr>
          <a:xfrm>
            <a:off x="5429800" y="3193025"/>
            <a:ext cx="1872825" cy="1617000"/>
          </a:xfrm>
          <a:prstGeom prst="flowChartMagneticDisk">
            <a:avLst/>
          </a:prstGeom>
          <a:noFill/>
          <a:ln cap="flat" cmpd="sng" w="76200">
            <a:solidFill>
              <a:srgbClr val="F6B26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39"/>
          <p:cNvSpPr/>
          <p:nvPr/>
        </p:nvSpPr>
        <p:spPr>
          <a:xfrm>
            <a:off x="2802400" y="5613875"/>
            <a:ext cx="1064400" cy="727500"/>
          </a:xfrm>
          <a:prstGeom prst="ellipse">
            <a:avLst/>
          </a:prstGeom>
          <a:noFill/>
          <a:ln cap="flat" cmpd="sng" w="7620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39"/>
          <p:cNvSpPr/>
          <p:nvPr/>
        </p:nvSpPr>
        <p:spPr>
          <a:xfrm>
            <a:off x="6372875" y="264900"/>
            <a:ext cx="1064400" cy="727500"/>
          </a:xfrm>
          <a:prstGeom prst="ellipse">
            <a:avLst/>
          </a:prstGeom>
          <a:noFill/>
          <a:ln cap="flat" cmpd="sng" w="7620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39"/>
          <p:cNvSpPr/>
          <p:nvPr/>
        </p:nvSpPr>
        <p:spPr>
          <a:xfrm>
            <a:off x="4742675" y="264900"/>
            <a:ext cx="1064400" cy="727500"/>
          </a:xfrm>
          <a:prstGeom prst="ellipse">
            <a:avLst/>
          </a:prstGeom>
          <a:noFill/>
          <a:ln cap="flat" cmpd="sng" w="7620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39"/>
          <p:cNvSpPr/>
          <p:nvPr/>
        </p:nvSpPr>
        <p:spPr>
          <a:xfrm>
            <a:off x="5726225" y="5792775"/>
            <a:ext cx="1064400" cy="727500"/>
          </a:xfrm>
          <a:prstGeom prst="ellipse">
            <a:avLst/>
          </a:prstGeom>
          <a:noFill/>
          <a:ln cap="flat" cmpd="sng" w="7620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p39"/>
          <p:cNvSpPr/>
          <p:nvPr/>
        </p:nvSpPr>
        <p:spPr>
          <a:xfrm>
            <a:off x="6883125" y="6066425"/>
            <a:ext cx="1064400" cy="727500"/>
          </a:xfrm>
          <a:prstGeom prst="ellipse">
            <a:avLst/>
          </a:prstGeom>
          <a:noFill/>
          <a:ln cap="flat" cmpd="sng" w="7620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39"/>
          <p:cNvSpPr/>
          <p:nvPr/>
        </p:nvSpPr>
        <p:spPr>
          <a:xfrm>
            <a:off x="4796550" y="1253025"/>
            <a:ext cx="943200" cy="539100"/>
          </a:xfrm>
          <a:prstGeom prst="wave">
            <a:avLst>
              <a:gd fmla="val 12500" name="adj1"/>
              <a:gd fmla="val 0" name="adj2"/>
            </a:avLst>
          </a:prstGeom>
          <a:noFill/>
          <a:ln cap="flat" cmpd="sng" w="76200">
            <a:solidFill>
              <a:srgbClr val="A64D7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39"/>
          <p:cNvSpPr/>
          <p:nvPr/>
        </p:nvSpPr>
        <p:spPr>
          <a:xfrm>
            <a:off x="6440200" y="1300075"/>
            <a:ext cx="943200" cy="539100"/>
          </a:xfrm>
          <a:prstGeom prst="wave">
            <a:avLst>
              <a:gd fmla="val 12500" name="adj1"/>
              <a:gd fmla="val 0" name="adj2"/>
            </a:avLst>
          </a:prstGeom>
          <a:noFill/>
          <a:ln cap="flat" cmpd="sng" w="76200">
            <a:solidFill>
              <a:srgbClr val="A64D7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40"/>
          <p:cNvSpPr txBox="1"/>
          <p:nvPr>
            <p:ph type="title"/>
          </p:nvPr>
        </p:nvSpPr>
        <p:spPr>
          <a:xfrm>
            <a:off x="457200" y="461524"/>
            <a:ext cx="8229600" cy="93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Trust</a:t>
            </a:r>
            <a:endParaRPr/>
          </a:p>
        </p:txBody>
      </p:sp>
      <p:sp>
        <p:nvSpPr>
          <p:cNvPr id="349" name="Google Shape;349;p40"/>
          <p:cNvSpPr txBox="1"/>
          <p:nvPr>
            <p:ph idx="1" type="body"/>
          </p:nvPr>
        </p:nvSpPr>
        <p:spPr>
          <a:xfrm>
            <a:off x="457200" y="1401125"/>
            <a:ext cx="8229600" cy="512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0000" lnSpcReduction="20000"/>
          </a:bodyPr>
          <a:lstStyle/>
          <a:p>
            <a:pPr indent="-29718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A separate legal entity</a:t>
            </a:r>
            <a:endParaRPr/>
          </a:p>
          <a:p>
            <a:pPr indent="-251460" lvl="1" marL="7429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75000"/>
              <a:buChar char="–"/>
            </a:pPr>
            <a:r>
              <a:rPr lang="en-US"/>
              <a:t>NOT a potential intestate heir</a:t>
            </a:r>
            <a:endParaRPr/>
          </a:p>
          <a:p>
            <a:pPr indent="-297180" lvl="0" marL="342900" rtl="0" algn="l">
              <a:lnSpc>
                <a:spcPct val="115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en-US"/>
              <a:t>Settlor</a:t>
            </a:r>
            <a:r>
              <a:rPr lang="en-US"/>
              <a:t> (or Grantor):  the person(s) who create(s) the trust and funds it (assigns property to the trust)</a:t>
            </a:r>
            <a:endParaRPr/>
          </a:p>
          <a:p>
            <a:pPr indent="-297180" lvl="0" marL="342900" rtl="0" algn="l">
              <a:lnSpc>
                <a:spcPct val="115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en-US"/>
              <a:t>Trustee</a:t>
            </a:r>
            <a:r>
              <a:rPr lang="en-US"/>
              <a:t>:  the “legal owner” of the trust property, bound by a fiduciary duty (state law) and by terms of the trust</a:t>
            </a:r>
            <a:endParaRPr/>
          </a:p>
          <a:p>
            <a:pPr indent="-240030" lvl="1" marL="742950" rtl="0" algn="l">
              <a:lnSpc>
                <a:spcPct val="115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b="1" lang="en-US"/>
              <a:t>Fiduciary powers of trustee </a:t>
            </a:r>
            <a:r>
              <a:rPr b="1" lang="en-US" u="sng">
                <a:solidFill>
                  <a:schemeClr val="hlink"/>
                </a:solidFill>
                <a:hlinkClick r:id="rId3"/>
              </a:rPr>
              <a:t>NCGS § 36C‑8‑816</a:t>
            </a:r>
            <a:endParaRPr/>
          </a:p>
          <a:p>
            <a:pPr indent="-297180" lvl="0" marL="342900" rtl="0" algn="l">
              <a:lnSpc>
                <a:spcPct val="115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en-US"/>
              <a:t>Beneficiary</a:t>
            </a:r>
            <a:r>
              <a:rPr lang="en-US"/>
              <a:t>:  The person(s) who receive the benefit of the trust</a:t>
            </a:r>
            <a:endParaRPr/>
          </a:p>
          <a:p>
            <a:pPr indent="-240030" lvl="1" marL="742950" rtl="0" algn="l">
              <a:lnSpc>
                <a:spcPct val="115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lang="en-US"/>
              <a:t>income from assets</a:t>
            </a:r>
            <a:endParaRPr/>
          </a:p>
          <a:p>
            <a:pPr indent="-240030" lvl="1" marL="742950" rtl="0" algn="l">
              <a:lnSpc>
                <a:spcPct val="115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lang="en-US"/>
              <a:t>distribution of assets</a:t>
            </a:r>
            <a:endParaRPr/>
          </a:p>
          <a:p>
            <a:pPr indent="-297180" lvl="0" marL="342900" rtl="0" algn="l">
              <a:lnSpc>
                <a:spcPct val="115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en-US"/>
              <a:t>Language of the Trust controls distribution</a:t>
            </a:r>
            <a:r>
              <a:rPr lang="en-US"/>
              <a:t>  </a:t>
            </a:r>
            <a:endParaRPr/>
          </a:p>
          <a:p>
            <a:pPr indent="-297180" lvl="0" marL="342900" rtl="0" algn="l">
              <a:lnSpc>
                <a:spcPct val="115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Trusts are </a:t>
            </a:r>
            <a:r>
              <a:rPr lang="en-US"/>
              <a:t>private</a:t>
            </a:r>
            <a:r>
              <a:rPr lang="en-US"/>
              <a:t>, </a:t>
            </a:r>
            <a:r>
              <a:rPr b="1" lang="en-US"/>
              <a:t>assets not part of probate estate</a:t>
            </a:r>
            <a:r>
              <a:rPr lang="en-US"/>
              <a:t> (but part of taxable estate if trust was revocable)</a:t>
            </a:r>
            <a:endParaRPr/>
          </a:p>
          <a:p>
            <a:pPr indent="-251460" lvl="1" marL="742950" rtl="0" algn="l">
              <a:lnSpc>
                <a:spcPct val="115000"/>
              </a:lnSpc>
              <a:spcBef>
                <a:spcPts val="480"/>
              </a:spcBef>
              <a:spcAft>
                <a:spcPts val="0"/>
              </a:spcAft>
              <a:buSzPct val="75000"/>
              <a:buChar char="–"/>
            </a:pPr>
            <a:r>
              <a:rPr lang="en-US"/>
              <a:t>Often used as “will substitutes”: trust determines distribution of property</a:t>
            </a:r>
            <a:endParaRPr/>
          </a:p>
          <a:p>
            <a:pPr indent="-270510" lvl="0" marL="342900" rtl="0" algn="l">
              <a:lnSpc>
                <a:spcPct val="115000"/>
              </a:lnSpc>
              <a:spcBef>
                <a:spcPts val="480"/>
              </a:spcBef>
              <a:spcAft>
                <a:spcPts val="0"/>
              </a:spcAft>
              <a:buSzPct val="75000"/>
              <a:buChar char="•"/>
            </a:pPr>
            <a:r>
              <a:rPr b="1" lang="en-US">
                <a:highlight>
                  <a:schemeClr val="lt1"/>
                </a:highlight>
              </a:rPr>
              <a:t>Can empower Trustee to place conservation easement, place land in entity, require leasing for farming, etc.</a:t>
            </a:r>
            <a:endParaRPr b="1">
              <a:highlight>
                <a:schemeClr val="lt1"/>
              </a:highlight>
            </a:endParaRPr>
          </a:p>
          <a:p>
            <a:pPr indent="-372110" lvl="0" marL="342900" rtl="0" algn="l">
              <a:lnSpc>
                <a:spcPct val="115000"/>
              </a:lnSpc>
              <a:spcBef>
                <a:spcPts val="480"/>
              </a:spcBef>
              <a:spcAft>
                <a:spcPts val="0"/>
              </a:spcAft>
              <a:buSzPct val="106604"/>
              <a:buChar char="•"/>
            </a:pPr>
            <a:r>
              <a:rPr b="1" lang="en-US" sz="3029" u="sng">
                <a:solidFill>
                  <a:schemeClr val="hlink"/>
                </a:solidFill>
                <a:highlight>
                  <a:schemeClr val="lt1"/>
                </a:highlight>
                <a:hlinkClick r:id="rId4"/>
              </a:rPr>
              <a:t>The Basics of Trusts in Farm Succession Planning</a:t>
            </a:r>
            <a:endParaRPr b="1" sz="3829">
              <a:highlight>
                <a:schemeClr val="lt1"/>
              </a:highlight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41"/>
          <p:cNvSpPr txBox="1"/>
          <p:nvPr>
            <p:ph type="title"/>
          </p:nvPr>
        </p:nvSpPr>
        <p:spPr>
          <a:xfrm>
            <a:off x="457200" y="589938"/>
            <a:ext cx="8229600" cy="10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General Types of Trusts</a:t>
            </a:r>
            <a:endParaRPr/>
          </a:p>
        </p:txBody>
      </p:sp>
      <p:sp>
        <p:nvSpPr>
          <p:cNvPr id="355" name="Google Shape;355;p41"/>
          <p:cNvSpPr txBox="1"/>
          <p:nvPr>
            <p:ph idx="1" type="body"/>
          </p:nvPr>
        </p:nvSpPr>
        <p:spPr>
          <a:xfrm>
            <a:off x="457200" y="1658250"/>
            <a:ext cx="8229600" cy="51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-314325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en-US" sz="3000"/>
              <a:t>Testamentary Trust</a:t>
            </a:r>
            <a:r>
              <a:rPr lang="en-US" sz="3000"/>
              <a:t> (established by executor pursuant to a will)</a:t>
            </a:r>
            <a:endParaRPr/>
          </a:p>
          <a:p>
            <a:pPr indent="-314325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en-US" sz="3000"/>
              <a:t>Revocable Trust</a:t>
            </a:r>
            <a:endParaRPr b="1"/>
          </a:p>
          <a:p>
            <a:pPr indent="-260985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lang="en-US" sz="2600"/>
              <a:t>Fund during lifetime (put in, take out)</a:t>
            </a:r>
            <a:endParaRPr/>
          </a:p>
          <a:p>
            <a:pPr indent="-260985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lang="en-US" sz="2600"/>
              <a:t>Fund through ‘pour over’ will</a:t>
            </a:r>
            <a:endParaRPr/>
          </a:p>
          <a:p>
            <a:pPr indent="-260985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lang="en-US" sz="2600"/>
              <a:t>Amend as needed</a:t>
            </a:r>
            <a:endParaRPr sz="2600"/>
          </a:p>
          <a:p>
            <a:pPr indent="-260985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ct val="100000"/>
              <a:buChar char="–"/>
            </a:pPr>
            <a:r>
              <a:rPr lang="en-US" sz="2600" u="sng">
                <a:solidFill>
                  <a:schemeClr val="hlink"/>
                </a:solidFill>
                <a:hlinkClick r:id="rId3"/>
              </a:rPr>
              <a:t>Table of Contents Example</a:t>
            </a:r>
            <a:endParaRPr sz="2600"/>
          </a:p>
          <a:p>
            <a:pPr indent="-314325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en-US" sz="3000"/>
              <a:t>Irrevocable Trust</a:t>
            </a:r>
            <a:endParaRPr b="1"/>
          </a:p>
          <a:p>
            <a:pPr indent="-260985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lang="en-US" sz="2600"/>
              <a:t>Insurance Trust (ILIT)</a:t>
            </a:r>
            <a:endParaRPr/>
          </a:p>
          <a:p>
            <a:pPr indent="-260985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lang="en-US" sz="2600"/>
              <a:t>“Asset-Protection”</a:t>
            </a:r>
            <a:endParaRPr sz="2600"/>
          </a:p>
          <a:p>
            <a:pPr indent="0" lvl="0" marL="742950" rtl="0" algn="l">
              <a:lnSpc>
                <a:spcPct val="70000"/>
              </a:lnSpc>
              <a:spcBef>
                <a:spcPts val="520"/>
              </a:spcBef>
              <a:spcAft>
                <a:spcPts val="0"/>
              </a:spcAft>
              <a:buNone/>
            </a:pPr>
            <a:r>
              <a:t/>
            </a:r>
            <a:endParaRPr sz="2600"/>
          </a:p>
          <a:p>
            <a:pPr indent="-276543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22222"/>
              </a:buClr>
              <a:buSzPct val="100000"/>
              <a:buChar char="•"/>
            </a:pPr>
            <a:r>
              <a:rPr lang="en-US" sz="2300">
                <a:solidFill>
                  <a:srgbClr val="222222"/>
                </a:solidFill>
              </a:rPr>
              <a:t>Special Needs Trust</a:t>
            </a:r>
            <a:endParaRPr sz="1700">
              <a:solidFill>
                <a:srgbClr val="222222"/>
              </a:solidFill>
            </a:endParaRPr>
          </a:p>
          <a:p>
            <a:pPr indent="-276543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22222"/>
              </a:buClr>
              <a:buSzPct val="100000"/>
              <a:buChar char="•"/>
            </a:pPr>
            <a:r>
              <a:rPr lang="en-US" sz="2300">
                <a:solidFill>
                  <a:srgbClr val="222222"/>
                </a:solidFill>
              </a:rPr>
              <a:t>Charitable Trusts</a:t>
            </a:r>
            <a:endParaRPr sz="1700">
              <a:solidFill>
                <a:srgbClr val="222222"/>
              </a:solidFill>
            </a:endParaRPr>
          </a:p>
          <a:p>
            <a:pPr indent="-276543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2300"/>
              <a:t>“Dynasty” Trusts</a:t>
            </a:r>
            <a:endParaRPr sz="1700"/>
          </a:p>
          <a:p>
            <a:pPr indent="-219393" lvl="1" marL="74295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lang="en-US" sz="2300"/>
              <a:t>Revocation of “rule against perpetuities”</a:t>
            </a:r>
            <a:endParaRPr sz="1700"/>
          </a:p>
        </p:txBody>
      </p:sp>
      <p:pic>
        <p:nvPicPr>
          <p:cNvPr id="356" name="Google Shape;356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80150" y="3429000"/>
            <a:ext cx="3371600" cy="252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5"/>
          <p:cNvSpPr txBox="1"/>
          <p:nvPr>
            <p:ph type="title"/>
          </p:nvPr>
        </p:nvSpPr>
        <p:spPr>
          <a:xfrm>
            <a:off x="457200" y="471763"/>
            <a:ext cx="8229600" cy="10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u="sng">
                <a:solidFill>
                  <a:schemeClr val="hlink"/>
                </a:solidFill>
                <a:hlinkClick r:id="rId3"/>
              </a:rPr>
              <a:t>https://farmlaw.ces.ncsu.edu/</a:t>
            </a:r>
            <a:endParaRPr/>
          </a:p>
        </p:txBody>
      </p:sp>
      <p:pic>
        <p:nvPicPr>
          <p:cNvPr id="107" name="Google Shape;107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5221" y="1459275"/>
            <a:ext cx="6413350" cy="458542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85725">
              <a:srgbClr val="000000">
                <a:alpha val="50000"/>
              </a:srgbClr>
            </a:outerShdw>
          </a:effectLst>
        </p:spPr>
      </p:pic>
      <p:pic>
        <p:nvPicPr>
          <p:cNvPr id="108" name="Google Shape;108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22525" y="2922399"/>
            <a:ext cx="2916050" cy="381775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04775">
              <a:srgbClr val="000000">
                <a:alpha val="50000"/>
              </a:srgbClr>
            </a:outerShdw>
          </a:effectLst>
        </p:spPr>
      </p:pic>
      <p:pic>
        <p:nvPicPr>
          <p:cNvPr id="109" name="Google Shape;109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94925" y="1459275"/>
            <a:ext cx="2679124" cy="3473449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23825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2" name="Google Shape;362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42"/>
          <p:cNvSpPr/>
          <p:nvPr/>
        </p:nvSpPr>
        <p:spPr>
          <a:xfrm>
            <a:off x="404200" y="5052550"/>
            <a:ext cx="2398200" cy="1617000"/>
          </a:xfrm>
          <a:prstGeom prst="homePlate">
            <a:avLst>
              <a:gd fmla="val 50000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42"/>
          <p:cNvSpPr/>
          <p:nvPr/>
        </p:nvSpPr>
        <p:spPr>
          <a:xfrm>
            <a:off x="-372900" y="175175"/>
            <a:ext cx="5573700" cy="6588600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42"/>
          <p:cNvSpPr/>
          <p:nvPr/>
        </p:nvSpPr>
        <p:spPr>
          <a:xfrm>
            <a:off x="4724075" y="188700"/>
            <a:ext cx="1064400" cy="727500"/>
          </a:xfrm>
          <a:prstGeom prst="ellipse">
            <a:avLst/>
          </a:prstGeom>
          <a:noFill/>
          <a:ln cap="flat" cmpd="sng" w="7620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42"/>
          <p:cNvSpPr/>
          <p:nvPr/>
        </p:nvSpPr>
        <p:spPr>
          <a:xfrm>
            <a:off x="6372025" y="188700"/>
            <a:ext cx="1064400" cy="727500"/>
          </a:xfrm>
          <a:prstGeom prst="ellipse">
            <a:avLst/>
          </a:prstGeom>
          <a:noFill/>
          <a:ln cap="flat" cmpd="sng" w="7620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p42"/>
          <p:cNvSpPr/>
          <p:nvPr/>
        </p:nvSpPr>
        <p:spPr>
          <a:xfrm>
            <a:off x="5675600" y="5721225"/>
            <a:ext cx="1064400" cy="727500"/>
          </a:xfrm>
          <a:prstGeom prst="ellipse">
            <a:avLst/>
          </a:prstGeom>
          <a:noFill/>
          <a:ln cap="flat" cmpd="sng" w="7620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p42"/>
          <p:cNvSpPr/>
          <p:nvPr/>
        </p:nvSpPr>
        <p:spPr>
          <a:xfrm>
            <a:off x="6892400" y="6036275"/>
            <a:ext cx="1064400" cy="727500"/>
          </a:xfrm>
          <a:prstGeom prst="ellipse">
            <a:avLst/>
          </a:prstGeom>
          <a:noFill/>
          <a:ln cap="flat" cmpd="sng" w="7620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42"/>
          <p:cNvSpPr/>
          <p:nvPr/>
        </p:nvSpPr>
        <p:spPr>
          <a:xfrm>
            <a:off x="2802400" y="5554425"/>
            <a:ext cx="1064400" cy="727500"/>
          </a:xfrm>
          <a:prstGeom prst="ellipse">
            <a:avLst/>
          </a:prstGeom>
          <a:noFill/>
          <a:ln cap="flat" cmpd="sng" w="7620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p42"/>
          <p:cNvSpPr/>
          <p:nvPr/>
        </p:nvSpPr>
        <p:spPr>
          <a:xfrm>
            <a:off x="2438700" y="2883325"/>
            <a:ext cx="1589868" cy="943164"/>
          </a:xfrm>
          <a:prstGeom prst="flowChartDocument">
            <a:avLst/>
          </a:prstGeom>
          <a:noFill/>
          <a:ln cap="flat" cmpd="sng" w="38100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42"/>
          <p:cNvSpPr/>
          <p:nvPr/>
        </p:nvSpPr>
        <p:spPr>
          <a:xfrm>
            <a:off x="287125" y="3740550"/>
            <a:ext cx="1589868" cy="1518318"/>
          </a:xfrm>
          <a:prstGeom prst="flowChartDocument">
            <a:avLst/>
          </a:prstGeom>
          <a:noFill/>
          <a:ln cap="flat" cmpd="sng" w="38100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43"/>
          <p:cNvSpPr txBox="1"/>
          <p:nvPr>
            <p:ph type="title"/>
          </p:nvPr>
        </p:nvSpPr>
        <p:spPr>
          <a:xfrm>
            <a:off x="457200" y="381238"/>
            <a:ext cx="8229600" cy="10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Use of Business Entities</a:t>
            </a:r>
            <a:endParaRPr/>
          </a:p>
        </p:txBody>
      </p:sp>
      <p:sp>
        <p:nvSpPr>
          <p:cNvPr id="377" name="Google Shape;377;p43"/>
          <p:cNvSpPr txBox="1"/>
          <p:nvPr>
            <p:ph idx="1" type="body"/>
          </p:nvPr>
        </p:nvSpPr>
        <p:spPr>
          <a:xfrm>
            <a:off x="457200" y="1444175"/>
            <a:ext cx="8229600" cy="45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Business Entity Interests</a:t>
            </a:r>
            <a:endParaRPr/>
          </a:p>
          <a:p>
            <a:pPr indent="-285750" lvl="1" marL="74295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</a:pPr>
            <a:r>
              <a:rPr lang="en-US"/>
              <a:t>Governing document (e.g. Operating Agreement) controls disposition of interests in entity</a:t>
            </a:r>
            <a:endParaRPr/>
          </a:p>
          <a:p>
            <a:pPr indent="-228600" lvl="2" marL="11430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/>
              <a:t>The Buy-Sell Agreement (option, valuation (purchase price, payment)</a:t>
            </a:r>
            <a:endParaRPr/>
          </a:p>
          <a:p>
            <a:pPr indent="-285750" lvl="1" marL="74295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</a:pPr>
            <a:r>
              <a:rPr lang="en-US"/>
              <a:t>Business Entity interest (shares, membership) = </a:t>
            </a:r>
            <a:r>
              <a:rPr b="1" lang="en-US"/>
              <a:t>intangible personal property</a:t>
            </a:r>
            <a:endParaRPr/>
          </a:p>
          <a:p>
            <a:pPr indent="-228600" lvl="2" marL="11430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b="1" lang="en-US"/>
              <a:t>Gifts of interest to create equity in younger generation</a:t>
            </a:r>
            <a:endParaRPr/>
          </a:p>
          <a:p>
            <a:pPr indent="-285750" lvl="1" marL="74295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</a:pPr>
            <a:r>
              <a:rPr lang="en-US"/>
              <a:t>Land titled to business entity = personal property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May transfer interests in business entity to successors by gift, sale or at death</a:t>
            </a:r>
            <a:endParaRPr/>
          </a:p>
          <a:p>
            <a:pPr indent="-37465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</a:pPr>
            <a:r>
              <a:rPr b="1" lang="en-US" sz="2100" u="sng">
                <a:solidFill>
                  <a:schemeClr val="hlink"/>
                </a:solidFill>
                <a:highlight>
                  <a:schemeClr val="lt1"/>
                </a:highlight>
                <a:hlinkClick r:id="rId3"/>
              </a:rPr>
              <a:t>Limited Liability Companies: Steps in Formation</a:t>
            </a:r>
            <a:endParaRPr b="1" sz="2900"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SzPts val="2400"/>
              <a:buChar char="•"/>
            </a:pPr>
            <a:r>
              <a:rPr b="1" lang="en-US" u="sng">
                <a:solidFill>
                  <a:schemeClr val="hlink"/>
                </a:solidFill>
                <a:hlinkClick r:id="rId4"/>
              </a:rPr>
              <a:t>Sample Asset Contribution List</a:t>
            </a:r>
            <a:endParaRPr b="1"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44"/>
          <p:cNvSpPr txBox="1"/>
          <p:nvPr>
            <p:ph type="title"/>
          </p:nvPr>
        </p:nvSpPr>
        <p:spPr>
          <a:xfrm>
            <a:off x="457200" y="577613"/>
            <a:ext cx="8229600" cy="10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Use of Business Entities</a:t>
            </a:r>
            <a:endParaRPr/>
          </a:p>
        </p:txBody>
      </p:sp>
      <p:sp>
        <p:nvSpPr>
          <p:cNvPr id="384" name="Google Shape;384;p44"/>
          <p:cNvSpPr txBox="1"/>
          <p:nvPr>
            <p:ph idx="1" type="body"/>
          </p:nvPr>
        </p:nvSpPr>
        <p:spPr>
          <a:xfrm>
            <a:off x="457200" y="1645925"/>
            <a:ext cx="8229600" cy="31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75"/>
              <a:buChar char="•"/>
            </a:pPr>
            <a:r>
              <a:rPr lang="en-US" sz="2775"/>
              <a:t>Liability protection (protect personal wealth, land)</a:t>
            </a:r>
            <a:endParaRPr sz="2775"/>
          </a:p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775"/>
              <a:buChar char="•"/>
            </a:pPr>
            <a:r>
              <a:rPr lang="en-US" sz="2775"/>
              <a:t>Organization of business assets</a:t>
            </a:r>
            <a:endParaRPr sz="2775"/>
          </a:p>
          <a:p>
            <a:pPr indent="-347663" lvl="1" marL="7429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775"/>
              <a:buChar char="•"/>
            </a:pPr>
            <a:r>
              <a:rPr lang="en-US" sz="2775"/>
              <a:t>e.g. equipment, input inventory</a:t>
            </a:r>
            <a:endParaRPr sz="2775"/>
          </a:p>
          <a:p>
            <a:pPr indent="-342900" lvl="0" marL="342900" rtl="0" algn="l">
              <a:lnSpc>
                <a:spcPct val="90000"/>
              </a:lnSpc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5"/>
              <a:buChar char="•"/>
            </a:pPr>
            <a:r>
              <a:rPr lang="en-US" sz="2775"/>
              <a:t>Contract between owners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81"/>
              </a:spcBef>
              <a:spcAft>
                <a:spcPts val="0"/>
              </a:spcAft>
              <a:buClr>
                <a:schemeClr val="dk1"/>
              </a:buClr>
              <a:buSzPts val="2405"/>
              <a:buFont typeface="Arial"/>
              <a:buChar char="•"/>
            </a:pPr>
            <a:r>
              <a:rPr lang="en-US" sz="2405"/>
              <a:t>determines rights in management and income</a:t>
            </a:r>
            <a:endParaRPr sz="2405"/>
          </a:p>
          <a:p>
            <a:pPr indent="-285750" lvl="1" marL="742950" rtl="0" algn="l">
              <a:lnSpc>
                <a:spcPct val="90000"/>
              </a:lnSpc>
              <a:spcBef>
                <a:spcPts val="481"/>
              </a:spcBef>
              <a:spcAft>
                <a:spcPts val="0"/>
              </a:spcAft>
              <a:buSzPts val="2405"/>
              <a:buChar char="•"/>
            </a:pPr>
            <a:r>
              <a:rPr lang="en-US" sz="2405"/>
              <a:t>ultimate disposition of assets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5"/>
              <a:buChar char="•"/>
            </a:pPr>
            <a:r>
              <a:rPr lang="en-US" sz="2775"/>
              <a:t>Possible vehicle for reducing parents’ estate value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81"/>
              </a:spcBef>
              <a:spcAft>
                <a:spcPts val="0"/>
              </a:spcAft>
              <a:buClr>
                <a:schemeClr val="dk1"/>
              </a:buClr>
              <a:buSzPts val="2405"/>
              <a:buFont typeface="Arial"/>
              <a:buChar char="•"/>
            </a:pPr>
            <a:r>
              <a:rPr lang="en-US" sz="2405"/>
              <a:t>Valuation discounts under IRC regulations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81"/>
              </a:spcBef>
              <a:spcAft>
                <a:spcPts val="0"/>
              </a:spcAft>
              <a:buClr>
                <a:schemeClr val="dk1"/>
              </a:buClr>
              <a:buSzPts val="2405"/>
              <a:buFont typeface="Arial"/>
              <a:buChar char="•"/>
            </a:pPr>
            <a:r>
              <a:rPr lang="en-US" sz="2405"/>
              <a:t>Organized gifting or sale program (annual transfer)</a:t>
            </a:r>
            <a:endParaRPr sz="2405"/>
          </a:p>
          <a:p>
            <a:pPr indent="-381318" lvl="0" marL="342900" rtl="0" algn="l">
              <a:lnSpc>
                <a:spcPct val="90000"/>
              </a:lnSpc>
              <a:spcBef>
                <a:spcPts val="481"/>
              </a:spcBef>
              <a:spcAft>
                <a:spcPts val="0"/>
              </a:spcAft>
              <a:buSzPts val="2405"/>
              <a:buChar char="•"/>
            </a:pPr>
            <a:r>
              <a:rPr lang="en-US" sz="2405"/>
              <a:t>Can use multiple entities for large farm management</a:t>
            </a:r>
            <a:endParaRPr sz="2405"/>
          </a:p>
          <a:p>
            <a:pPr indent="-324168" lvl="1" marL="742950" rtl="0" algn="l">
              <a:lnSpc>
                <a:spcPct val="90000"/>
              </a:lnSpc>
              <a:spcBef>
                <a:spcPts val="481"/>
              </a:spcBef>
              <a:spcAft>
                <a:spcPts val="0"/>
              </a:spcAft>
              <a:buSzPts val="2405"/>
              <a:buChar char="•"/>
            </a:pPr>
            <a:r>
              <a:rPr b="1" lang="en-US" sz="2405"/>
              <a:t>USDA “payment limitation” structure</a:t>
            </a:r>
            <a:endParaRPr b="1" sz="2405"/>
          </a:p>
        </p:txBody>
      </p:sp>
      <p:pic>
        <p:nvPicPr>
          <p:cNvPr id="385" name="Google Shape;385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94880" y="6517014"/>
            <a:ext cx="1676399" cy="2598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45"/>
          <p:cNvSpPr txBox="1"/>
          <p:nvPr>
            <p:ph type="title"/>
          </p:nvPr>
        </p:nvSpPr>
        <p:spPr>
          <a:xfrm>
            <a:off x="457200" y="578363"/>
            <a:ext cx="8229600" cy="10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Limited Liability Company</a:t>
            </a:r>
            <a:endParaRPr/>
          </a:p>
        </p:txBody>
      </p:sp>
      <p:sp>
        <p:nvSpPr>
          <p:cNvPr id="391" name="Google Shape;391;p45"/>
          <p:cNvSpPr txBox="1"/>
          <p:nvPr>
            <p:ph idx="1" type="body"/>
          </p:nvPr>
        </p:nvSpPr>
        <p:spPr>
          <a:xfrm>
            <a:off x="457200" y="1724850"/>
            <a:ext cx="8229600" cy="31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92"/>
              <a:buChar char="•"/>
            </a:pPr>
            <a:r>
              <a:rPr lang="en-US" sz="2093"/>
              <a:t>Operating LLC (or S Corp)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372"/>
              </a:spcBef>
              <a:spcAft>
                <a:spcPts val="0"/>
              </a:spcAft>
              <a:buClr>
                <a:schemeClr val="dk1"/>
              </a:buClr>
              <a:buSzPts val="1860"/>
              <a:buChar char="–"/>
            </a:pPr>
            <a:r>
              <a:rPr lang="en-US" sz="1860"/>
              <a:t>Partners contribute their ownership interest in cattle, bins, machinery, “sweat” etc.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372"/>
              </a:spcBef>
              <a:spcAft>
                <a:spcPts val="0"/>
              </a:spcAft>
              <a:buClr>
                <a:schemeClr val="dk1"/>
              </a:buClr>
              <a:buSzPts val="1860"/>
              <a:buChar char="–"/>
            </a:pPr>
            <a:r>
              <a:rPr lang="en-US" sz="1860"/>
              <a:t>Use as transfer vehicle to farming heir (gifts/structured sale)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372"/>
              </a:spcBef>
              <a:spcAft>
                <a:spcPts val="0"/>
              </a:spcAft>
              <a:buClr>
                <a:schemeClr val="dk1"/>
              </a:buClr>
              <a:buSzPts val="1860"/>
              <a:buChar char="–"/>
            </a:pPr>
            <a:r>
              <a:rPr lang="en-US" sz="1860"/>
              <a:t>Existing S Corp or Partnerships (merger, conversion, asset transfer, etc.)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372"/>
              </a:spcBef>
              <a:spcAft>
                <a:spcPts val="0"/>
              </a:spcAft>
              <a:buClr>
                <a:schemeClr val="dk1"/>
              </a:buClr>
              <a:buSzPts val="1860"/>
              <a:buFont typeface="Arial"/>
              <a:buNone/>
            </a:pPr>
            <a:r>
              <a:t/>
            </a:r>
            <a:endParaRPr sz="1860"/>
          </a:p>
          <a:p>
            <a:pPr indent="-342900" lvl="0" marL="342900" rtl="0" algn="l">
              <a:lnSpc>
                <a:spcPct val="100000"/>
              </a:lnSpc>
              <a:spcBef>
                <a:spcPts val="418"/>
              </a:spcBef>
              <a:spcAft>
                <a:spcPts val="0"/>
              </a:spcAft>
              <a:buClr>
                <a:schemeClr val="dk1"/>
              </a:buClr>
              <a:buSzPts val="2092"/>
              <a:buChar char="•"/>
            </a:pPr>
            <a:r>
              <a:rPr lang="en-US" sz="2093"/>
              <a:t>Land LLC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372"/>
              </a:spcBef>
              <a:spcAft>
                <a:spcPts val="0"/>
              </a:spcAft>
              <a:buClr>
                <a:schemeClr val="dk1"/>
              </a:buClr>
              <a:buSzPts val="1860"/>
              <a:buChar char="–"/>
            </a:pPr>
            <a:r>
              <a:rPr lang="en-US" sz="1860"/>
              <a:t>Deed Land interest to the LLC (</a:t>
            </a:r>
            <a:r>
              <a:rPr i="1" lang="en-US" sz="1860"/>
              <a:t>never</a:t>
            </a:r>
            <a:r>
              <a:rPr lang="en-US" sz="1860"/>
              <a:t> a corporation)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372"/>
              </a:spcBef>
              <a:spcAft>
                <a:spcPts val="0"/>
              </a:spcAft>
              <a:buClr>
                <a:schemeClr val="dk1"/>
              </a:buClr>
              <a:buSzPts val="1860"/>
              <a:buChar char="–"/>
            </a:pPr>
            <a:r>
              <a:rPr lang="en-US" sz="1860"/>
              <a:t>Restrict membership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372"/>
              </a:spcBef>
              <a:spcAft>
                <a:spcPts val="0"/>
              </a:spcAft>
              <a:buClr>
                <a:schemeClr val="dk1"/>
              </a:buClr>
              <a:buSzPts val="1860"/>
              <a:buChar char="–"/>
            </a:pPr>
            <a:r>
              <a:rPr lang="en-US" sz="1860"/>
              <a:t>Strip partition rights inherit to real property interest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372"/>
              </a:spcBef>
              <a:spcAft>
                <a:spcPts val="0"/>
              </a:spcAft>
              <a:buClr>
                <a:schemeClr val="dk1"/>
              </a:buClr>
              <a:buSzPts val="1860"/>
              <a:buChar char="–"/>
            </a:pPr>
            <a:r>
              <a:rPr lang="en-US" sz="1860"/>
              <a:t>Structured exit of equity in land (title substitute)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372"/>
              </a:spcBef>
              <a:spcAft>
                <a:spcPts val="0"/>
              </a:spcAft>
              <a:buClr>
                <a:schemeClr val="dk1"/>
              </a:buClr>
              <a:buSzPts val="1860"/>
              <a:buChar char="–"/>
            </a:pPr>
            <a:r>
              <a:rPr lang="en-US" sz="1860"/>
              <a:t>Conversion of existing Limited Partnership (w/o retitle property) (SOS filing)</a:t>
            </a:r>
            <a:endParaRPr/>
          </a:p>
        </p:txBody>
      </p:sp>
      <p:pic>
        <p:nvPicPr>
          <p:cNvPr id="392" name="Google Shape;392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94880" y="6517014"/>
            <a:ext cx="1676399" cy="2598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46"/>
          <p:cNvSpPr txBox="1"/>
          <p:nvPr>
            <p:ph type="title"/>
          </p:nvPr>
        </p:nvSpPr>
        <p:spPr>
          <a:xfrm>
            <a:off x="457200" y="244038"/>
            <a:ext cx="8229600" cy="10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Operating Agreement</a:t>
            </a:r>
            <a:endParaRPr/>
          </a:p>
        </p:txBody>
      </p:sp>
      <p:sp>
        <p:nvSpPr>
          <p:cNvPr id="398" name="Google Shape;398;p46"/>
          <p:cNvSpPr txBox="1"/>
          <p:nvPr>
            <p:ph idx="1" type="body"/>
          </p:nvPr>
        </p:nvSpPr>
        <p:spPr>
          <a:xfrm>
            <a:off x="248400" y="1275725"/>
            <a:ext cx="8647200" cy="524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20"/>
              <a:buFont typeface="Arial"/>
              <a:buChar char="•"/>
            </a:pPr>
            <a:r>
              <a:rPr lang="en-US" sz="2220"/>
              <a:t>A </a:t>
            </a:r>
            <a:r>
              <a:rPr b="1" lang="en-US" sz="2220"/>
              <a:t>Contract</a:t>
            </a:r>
            <a:r>
              <a:rPr lang="en-US" sz="2220"/>
              <a:t> between contributors of assets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ts val="2220"/>
              <a:buFont typeface="Arial"/>
              <a:buChar char="•"/>
            </a:pPr>
            <a:r>
              <a:rPr lang="en-US" sz="2220"/>
              <a:t>Restricts who can be members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ts val="2220"/>
              <a:buFont typeface="Arial"/>
              <a:buChar char="–"/>
            </a:pPr>
            <a:r>
              <a:rPr lang="en-US" sz="2220"/>
              <a:t>Member vs. Assignee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ts val="2220"/>
              <a:buFont typeface="Arial"/>
              <a:buChar char="•"/>
            </a:pPr>
            <a:r>
              <a:rPr lang="en-US" sz="2220"/>
              <a:t>Dictates voting requirements for decisions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ts val="2220"/>
              <a:buFont typeface="Arial"/>
              <a:buChar char="–"/>
            </a:pPr>
            <a:r>
              <a:rPr lang="en-US" sz="2220"/>
              <a:t>Manager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ts val="2220"/>
              <a:buFont typeface="Arial"/>
              <a:buChar char="–"/>
            </a:pPr>
            <a:r>
              <a:rPr lang="en-US" sz="2220"/>
              <a:t>Voting and Non-voting Units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ts val="2220"/>
              <a:buFont typeface="Arial"/>
              <a:buChar char="•"/>
            </a:pPr>
            <a:r>
              <a:rPr lang="en-US" sz="2220"/>
              <a:t>Dictates triggers for buy-sell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ts val="2220"/>
              <a:buFont typeface="Arial"/>
              <a:buChar char="–"/>
            </a:pPr>
            <a:r>
              <a:rPr b="1" lang="en-US" sz="2220"/>
              <a:t>Farming Heir Option to Purchase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ts val="2220"/>
              <a:buFont typeface="Arial"/>
              <a:buChar char="–"/>
            </a:pPr>
            <a:r>
              <a:rPr lang="en-US" sz="2220"/>
              <a:t>Who may buy and when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ts val="2220"/>
              <a:buFont typeface="Arial"/>
              <a:buChar char="–"/>
            </a:pPr>
            <a:r>
              <a:rPr lang="en-US" sz="2220"/>
              <a:t>Appraisal procedure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ts val="2220"/>
              <a:buFont typeface="Arial"/>
              <a:buChar char="–"/>
            </a:pPr>
            <a:r>
              <a:rPr lang="en-US" sz="2220"/>
              <a:t>Price and payment terms (seller finance option)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ts val="2220"/>
              <a:buFont typeface="Arial"/>
              <a:buChar char="•"/>
            </a:pPr>
            <a:r>
              <a:rPr lang="en-US" sz="2220"/>
              <a:t>For existing S Corps, use Stock Purchase Agreement</a:t>
            </a:r>
            <a:endParaRPr sz="2220"/>
          </a:p>
          <a:p>
            <a:pPr indent="-39497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20"/>
              <a:buChar char="•"/>
            </a:pPr>
            <a:r>
              <a:rPr b="1" lang="en-US" sz="2000" u="sng">
                <a:solidFill>
                  <a:schemeClr val="hlink"/>
                </a:solidFill>
                <a:highlight>
                  <a:schemeClr val="lt1"/>
                </a:highlight>
                <a:hlinkClick r:id="rId3"/>
              </a:rPr>
              <a:t>Limited Liability Companies: Operating Agreement Components and Sample Language</a:t>
            </a:r>
            <a:endParaRPr b="1" sz="2620"/>
          </a:p>
          <a:p>
            <a:pPr indent="-35687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20"/>
              <a:buChar char="•"/>
            </a:pPr>
            <a:r>
              <a:rPr b="1" lang="en-US" sz="2020" u="sng">
                <a:solidFill>
                  <a:schemeClr val="hlink"/>
                </a:solidFill>
                <a:hlinkClick r:id="rId4"/>
              </a:rPr>
              <a:t>Buy Sell Agreements - Options to Purchase</a:t>
            </a:r>
            <a:endParaRPr b="1" sz="2020"/>
          </a:p>
        </p:txBody>
      </p:sp>
      <p:pic>
        <p:nvPicPr>
          <p:cNvPr id="399" name="Google Shape;399;p4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294880" y="6517014"/>
            <a:ext cx="1676399" cy="2598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47"/>
          <p:cNvSpPr txBox="1"/>
          <p:nvPr>
            <p:ph type="title"/>
          </p:nvPr>
        </p:nvSpPr>
        <p:spPr>
          <a:xfrm>
            <a:off x="457200" y="682388"/>
            <a:ext cx="8229600" cy="10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Intervivos Transfer of LLC Interests</a:t>
            </a:r>
            <a:endParaRPr/>
          </a:p>
        </p:txBody>
      </p:sp>
      <p:sp>
        <p:nvSpPr>
          <p:cNvPr id="406" name="Google Shape;406;p47"/>
          <p:cNvSpPr txBox="1"/>
          <p:nvPr>
            <p:ph idx="1" type="body"/>
          </p:nvPr>
        </p:nvSpPr>
        <p:spPr>
          <a:xfrm>
            <a:off x="457200" y="1750700"/>
            <a:ext cx="8229600" cy="31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</a:pPr>
            <a:r>
              <a:rPr lang="en-US" sz="2700"/>
              <a:t>Gift of Interest (measured in “units”)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</a:pPr>
            <a:r>
              <a:rPr lang="en-US" sz="2400"/>
              <a:t>Calculate value of company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</a:pPr>
            <a:r>
              <a:rPr lang="en-US" sz="2400"/>
              <a:t>Divide value by number of units to determine price per unit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</a:pPr>
            <a:r>
              <a:rPr lang="en-US" sz="2400"/>
              <a:t>Transfer total units &lt; $1</a:t>
            </a:r>
            <a:r>
              <a:rPr lang="en-US"/>
              <a:t>9</a:t>
            </a:r>
            <a:r>
              <a:rPr lang="en-US" sz="2400"/>
              <a:t>,000 annual gift tax exclusion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</a:pPr>
            <a:r>
              <a:rPr lang="en-US" sz="2700"/>
              <a:t>Sale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</a:pPr>
            <a:r>
              <a:rPr lang="en-US" sz="2400"/>
              <a:t>Purchase from Other Members or Trust</a:t>
            </a:r>
            <a:endParaRPr/>
          </a:p>
          <a:p>
            <a:pPr indent="-228600" lvl="2" marL="114300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/>
              <a:t>Purchase with insurance proceeds under Buy-Sell Agreement (Designate beneficiary and agreement between all participants + spouses)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</a:pPr>
            <a:r>
              <a:rPr lang="en-US" sz="2400"/>
              <a:t>Spread capital gain over term note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</a:pPr>
            <a:r>
              <a:rPr lang="en-US" sz="2400"/>
              <a:t>Discounting of interest value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</a:pPr>
            <a:r>
              <a:rPr lang="en-US" sz="2400"/>
              <a:t>Some relief from Self Employment taxes</a:t>
            </a:r>
            <a:endParaRPr/>
          </a:p>
        </p:txBody>
      </p:sp>
      <p:pic>
        <p:nvPicPr>
          <p:cNvPr id="407" name="Google Shape;407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94880" y="6517014"/>
            <a:ext cx="1676399" cy="2598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48"/>
          <p:cNvSpPr txBox="1"/>
          <p:nvPr>
            <p:ph type="title"/>
          </p:nvPr>
        </p:nvSpPr>
        <p:spPr>
          <a:xfrm>
            <a:off x="457200" y="698013"/>
            <a:ext cx="8229600" cy="1068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Suite of Templates for LLC Unit Transfer Regimen (PFYF annotated docs)</a:t>
            </a:r>
            <a:endParaRPr/>
          </a:p>
        </p:txBody>
      </p:sp>
      <p:sp>
        <p:nvSpPr>
          <p:cNvPr id="414" name="Google Shape;414;p48"/>
          <p:cNvSpPr txBox="1"/>
          <p:nvPr>
            <p:ph idx="1" type="body"/>
          </p:nvPr>
        </p:nvSpPr>
        <p:spPr>
          <a:xfrm>
            <a:off x="457200" y="2034500"/>
            <a:ext cx="8229600" cy="4091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Valuation of Units</a:t>
            </a:r>
            <a:r>
              <a:rPr lang="en-US"/>
              <a:t> </a:t>
            </a:r>
            <a:endParaRPr/>
          </a:p>
          <a:p>
            <a:pPr indent="-342900" lvl="0" marL="457200" rtl="0" algn="l">
              <a:spcBef>
                <a:spcPts val="36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Calculation of “tax-excluded” transfer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Ledger of ownership (noting certificates of ownership)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4"/>
              </a:rPr>
              <a:t>LLC Member Resolution</a:t>
            </a:r>
            <a:r>
              <a:rPr lang="en-US"/>
              <a:t> to Add Member, Transfer Interest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5"/>
              </a:rPr>
              <a:t>Declaration of Gift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6"/>
              </a:rPr>
              <a:t>Unit Certificates</a:t>
            </a:r>
            <a:r>
              <a:rPr lang="en-US"/>
              <a:t> and gift endorsements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7"/>
              </a:rPr>
              <a:t>Operating Agreement</a:t>
            </a:r>
            <a:endParaRPr/>
          </a:p>
          <a:p>
            <a:pPr indent="-342900" lvl="0" marL="457200" rtl="0" algn="l">
              <a:spcBef>
                <a:spcPts val="36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PFYF working document for annotation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0" name="Google Shape;420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421" name="Google Shape;421;p49"/>
          <p:cNvSpPr/>
          <p:nvPr/>
        </p:nvSpPr>
        <p:spPr>
          <a:xfrm>
            <a:off x="-372900" y="175175"/>
            <a:ext cx="5573700" cy="6588600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" name="Google Shape;422;p49"/>
          <p:cNvSpPr/>
          <p:nvPr/>
        </p:nvSpPr>
        <p:spPr>
          <a:xfrm>
            <a:off x="404200" y="5052550"/>
            <a:ext cx="2398200" cy="1617000"/>
          </a:xfrm>
          <a:prstGeom prst="homePlate">
            <a:avLst>
              <a:gd fmla="val 50000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8" name="Google Shape;428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29" name="Google Shape;429;p50"/>
          <p:cNvCxnSpPr/>
          <p:nvPr/>
        </p:nvCxnSpPr>
        <p:spPr>
          <a:xfrm>
            <a:off x="4082150" y="2049225"/>
            <a:ext cx="604200" cy="6777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30" name="Google Shape;430;p50"/>
          <p:cNvCxnSpPr/>
          <p:nvPr/>
        </p:nvCxnSpPr>
        <p:spPr>
          <a:xfrm flipH="1">
            <a:off x="4049425" y="2073725"/>
            <a:ext cx="677700" cy="6204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31" name="Google Shape;431;p50"/>
          <p:cNvCxnSpPr/>
          <p:nvPr/>
        </p:nvCxnSpPr>
        <p:spPr>
          <a:xfrm flipH="1" rot="10800000">
            <a:off x="1926700" y="4217175"/>
            <a:ext cx="1576500" cy="135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32" name="Google Shape;432;p50"/>
          <p:cNvCxnSpPr/>
          <p:nvPr/>
        </p:nvCxnSpPr>
        <p:spPr>
          <a:xfrm flipH="1" rot="10800000">
            <a:off x="4419300" y="4217175"/>
            <a:ext cx="941100" cy="135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33" name="Google Shape;433;p50"/>
          <p:cNvCxnSpPr/>
          <p:nvPr/>
        </p:nvCxnSpPr>
        <p:spPr>
          <a:xfrm>
            <a:off x="4101450" y="3435750"/>
            <a:ext cx="1287900" cy="5121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34" name="Google Shape;434;p50"/>
          <p:cNvSpPr/>
          <p:nvPr/>
        </p:nvSpPr>
        <p:spPr>
          <a:xfrm>
            <a:off x="350300" y="5119925"/>
            <a:ext cx="2438700" cy="1549500"/>
          </a:xfrm>
          <a:prstGeom prst="homePlate">
            <a:avLst>
              <a:gd fmla="val 50000" name="adj"/>
            </a:avLst>
          </a:prstGeom>
          <a:solidFill>
            <a:schemeClr val="lt1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5" name="Google Shape;435;p50"/>
          <p:cNvSpPr/>
          <p:nvPr/>
        </p:nvSpPr>
        <p:spPr>
          <a:xfrm>
            <a:off x="-372900" y="175175"/>
            <a:ext cx="5573700" cy="6588600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1" name="Google Shape;441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442" name="Google Shape;442;p51"/>
          <p:cNvSpPr/>
          <p:nvPr/>
        </p:nvSpPr>
        <p:spPr>
          <a:xfrm>
            <a:off x="-372900" y="175175"/>
            <a:ext cx="5573700" cy="6588600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43" name="Google Shape;443;p51"/>
          <p:cNvCxnSpPr/>
          <p:nvPr/>
        </p:nvCxnSpPr>
        <p:spPr>
          <a:xfrm>
            <a:off x="4082150" y="2049225"/>
            <a:ext cx="604200" cy="6777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44" name="Google Shape;444;p51"/>
          <p:cNvCxnSpPr/>
          <p:nvPr/>
        </p:nvCxnSpPr>
        <p:spPr>
          <a:xfrm flipH="1">
            <a:off x="4049425" y="2073725"/>
            <a:ext cx="677700" cy="6204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45" name="Google Shape;445;p51"/>
          <p:cNvSpPr/>
          <p:nvPr/>
        </p:nvSpPr>
        <p:spPr>
          <a:xfrm>
            <a:off x="404200" y="5052550"/>
            <a:ext cx="2398200" cy="1617000"/>
          </a:xfrm>
          <a:prstGeom prst="homePlate">
            <a:avLst>
              <a:gd fmla="val 50000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6"/>
          <p:cNvSpPr/>
          <p:nvPr/>
        </p:nvSpPr>
        <p:spPr>
          <a:xfrm rot="5400000">
            <a:off x="520631" y="-517664"/>
            <a:ext cx="6855905" cy="7891232"/>
          </a:xfrm>
          <a:custGeom>
            <a:rect b="b" l="l" r="r" t="t"/>
            <a:pathLst>
              <a:path extrusionOk="0" h="3554609" w="3130550">
                <a:moveTo>
                  <a:pt x="0" y="1123950"/>
                </a:moveTo>
                <a:lnTo>
                  <a:pt x="0" y="3554609"/>
                </a:lnTo>
                <a:lnTo>
                  <a:pt x="3130550" y="3554609"/>
                </a:lnTo>
                <a:lnTo>
                  <a:pt x="3130550" y="0"/>
                </a:lnTo>
                <a:close/>
              </a:path>
            </a:pathLst>
          </a:custGeom>
          <a:solidFill>
            <a:srgbClr val="06327D"/>
          </a:solidFill>
          <a:ln>
            <a:noFill/>
          </a:ln>
        </p:spPr>
        <p:txBody>
          <a:bodyPr anchorCtr="0" anchor="t" bIns="30475" lIns="60975" spcFirstLastPara="1" rIns="60975" wrap="square" tIns="304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5" name="Google Shape;115;p16"/>
          <p:cNvGrpSpPr/>
          <p:nvPr/>
        </p:nvGrpSpPr>
        <p:grpSpPr>
          <a:xfrm>
            <a:off x="-57019" y="-304796"/>
            <a:ext cx="8519436" cy="1963310"/>
            <a:chOff x="0" y="-95250"/>
            <a:chExt cx="2136000" cy="391800"/>
          </a:xfrm>
        </p:grpSpPr>
        <p:sp>
          <p:nvSpPr>
            <p:cNvPr id="116" name="Google Shape;116;p16"/>
            <p:cNvSpPr/>
            <p:nvPr/>
          </p:nvSpPr>
          <p:spPr>
            <a:xfrm>
              <a:off x="0" y="0"/>
              <a:ext cx="2135928" cy="296530"/>
            </a:xfrm>
            <a:custGeom>
              <a:rect b="b" l="l" r="r" t="t"/>
              <a:pathLst>
                <a:path extrusionOk="0" h="296530" w="2135928">
                  <a:moveTo>
                    <a:pt x="0" y="0"/>
                  </a:moveTo>
                  <a:lnTo>
                    <a:pt x="2135928" y="0"/>
                  </a:lnTo>
                  <a:lnTo>
                    <a:pt x="2135928" y="296530"/>
                  </a:lnTo>
                  <a:lnTo>
                    <a:pt x="0" y="29653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0475" lIns="60975" spcFirstLastPara="1" rIns="60975" wrap="square" tIns="304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16"/>
            <p:cNvSpPr txBox="1"/>
            <p:nvPr/>
          </p:nvSpPr>
          <p:spPr>
            <a:xfrm>
              <a:off x="0" y="-95250"/>
              <a:ext cx="2136000" cy="39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3875" lIns="33875" spcFirstLastPara="1" rIns="33875" wrap="square" tIns="33875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8" name="Google Shape;118;p16"/>
          <p:cNvSpPr/>
          <p:nvPr/>
        </p:nvSpPr>
        <p:spPr>
          <a:xfrm rot="-5400000">
            <a:off x="6792862" y="4510113"/>
            <a:ext cx="2682875" cy="2012899"/>
          </a:xfrm>
          <a:custGeom>
            <a:rect b="b" l="l" r="r" t="t"/>
            <a:pathLst>
              <a:path extrusionOk="0" h="6339840" w="635000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lnTo>
                  <a:pt x="6350000" y="633984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30475" lIns="60975" spcFirstLastPara="1" rIns="60975" wrap="square" tIns="304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16"/>
          <p:cNvSpPr txBox="1"/>
          <p:nvPr/>
        </p:nvSpPr>
        <p:spPr>
          <a:xfrm>
            <a:off x="154172" y="256725"/>
            <a:ext cx="79737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FFFFFF"/>
                </a:solidFill>
              </a:rPr>
              <a:t>Projects: Planning the </a:t>
            </a:r>
            <a:endParaRPr b="1" sz="4000">
              <a:solidFill>
                <a:srgbClr val="FFFFFF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FFFFFF"/>
                </a:solidFill>
              </a:rPr>
              <a:t>Future of Your Farm </a:t>
            </a:r>
            <a:r>
              <a:rPr b="1" i="1" lang="en-US" sz="4000">
                <a:solidFill>
                  <a:srgbClr val="FFFFFF"/>
                </a:solidFill>
              </a:rPr>
              <a:t>Revisited</a:t>
            </a:r>
            <a:endParaRPr b="1" i="1" sz="900"/>
          </a:p>
        </p:txBody>
      </p:sp>
      <p:sp>
        <p:nvSpPr>
          <p:cNvPr id="120" name="Google Shape;120;p16"/>
          <p:cNvSpPr txBox="1"/>
          <p:nvPr/>
        </p:nvSpPr>
        <p:spPr>
          <a:xfrm>
            <a:off x="154181" y="1755775"/>
            <a:ext cx="4989300" cy="677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55600" lvl="0" marL="45720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●"/>
            </a:pPr>
            <a:r>
              <a:rPr lang="en-US" sz="2000">
                <a:solidFill>
                  <a:srgbClr val="FFFFFF"/>
                </a:solidFill>
              </a:rPr>
              <a:t>Grant from NC Tobacco Trust Fund</a:t>
            </a:r>
            <a:endParaRPr sz="2000">
              <a:solidFill>
                <a:srgbClr val="FFFFFF"/>
              </a:solidFill>
            </a:endParaRPr>
          </a:p>
          <a:p>
            <a:pPr indent="-355600" lvl="0" marL="45720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●"/>
            </a:pPr>
            <a:r>
              <a:rPr lang="en-US" sz="2000">
                <a:solidFill>
                  <a:srgbClr val="FFFFFF"/>
                </a:solidFill>
              </a:rPr>
              <a:t>Implement form of survey from FARMTRANSFERS project </a:t>
            </a:r>
            <a:endParaRPr sz="2000">
              <a:solidFill>
                <a:srgbClr val="FFFFFF"/>
              </a:solidFill>
            </a:endParaRPr>
          </a:p>
          <a:p>
            <a:pPr indent="-355600" lvl="0" marL="45720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●"/>
            </a:pPr>
            <a:r>
              <a:rPr lang="en-US" sz="2000">
                <a:solidFill>
                  <a:srgbClr val="FFFFFF"/>
                </a:solidFill>
              </a:rPr>
              <a:t>Deliverables:</a:t>
            </a:r>
            <a:endParaRPr sz="2000">
              <a:solidFill>
                <a:srgbClr val="FFFFFF"/>
              </a:solidFill>
            </a:endParaRPr>
          </a:p>
          <a:p>
            <a:pPr indent="-355600" lvl="1" marL="91440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○"/>
            </a:pPr>
            <a:r>
              <a:rPr lang="en-US" sz="2000">
                <a:solidFill>
                  <a:srgbClr val="FFFFFF"/>
                </a:solidFill>
              </a:rPr>
              <a:t>survey/consult activity with commodity groups</a:t>
            </a:r>
            <a:endParaRPr sz="2000">
              <a:solidFill>
                <a:srgbClr val="FFFFFF"/>
              </a:solidFill>
            </a:endParaRPr>
          </a:p>
          <a:p>
            <a:pPr indent="-355600" lvl="1" marL="91440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○"/>
            </a:pPr>
            <a:r>
              <a:rPr lang="en-US" sz="2000">
                <a:solidFill>
                  <a:srgbClr val="FFFFFF"/>
                </a:solidFill>
              </a:rPr>
              <a:t>update of PFYF workbook</a:t>
            </a:r>
            <a:endParaRPr sz="2000">
              <a:solidFill>
                <a:srgbClr val="FFFFFF"/>
              </a:solidFill>
            </a:endParaRPr>
          </a:p>
          <a:p>
            <a:pPr indent="-355600" lvl="2" marL="137160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■"/>
            </a:pPr>
            <a:r>
              <a:rPr lang="en-US" sz="2000">
                <a:solidFill>
                  <a:srgbClr val="FFFFFF"/>
                </a:solidFill>
              </a:rPr>
              <a:t>WHY? because it is 7 years since last update and still in use</a:t>
            </a:r>
            <a:endParaRPr sz="2000">
              <a:solidFill>
                <a:srgbClr val="FFFFFF"/>
              </a:solidFill>
            </a:endParaRPr>
          </a:p>
          <a:p>
            <a:pPr indent="-355600" lvl="0" marL="45720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●"/>
            </a:pPr>
            <a:r>
              <a:rPr lang="en-US" sz="2000">
                <a:solidFill>
                  <a:srgbClr val="FFFFFF"/>
                </a:solidFill>
              </a:rPr>
              <a:t>components as Extension fact sheets</a:t>
            </a:r>
            <a:endParaRPr sz="2000">
              <a:solidFill>
                <a:srgbClr val="FFFFFF"/>
              </a:solidFill>
            </a:endParaRPr>
          </a:p>
          <a:p>
            <a:pPr indent="-355600" lvl="0" marL="45720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●"/>
            </a:pPr>
            <a:r>
              <a:rPr b="1" lang="en-US" sz="2000">
                <a:solidFill>
                  <a:srgbClr val="FFFFFF"/>
                </a:solidFill>
              </a:rPr>
              <a:t>The Ask:</a:t>
            </a:r>
            <a:r>
              <a:rPr lang="en-US" sz="2000">
                <a:solidFill>
                  <a:srgbClr val="FFFFFF"/>
                </a:solidFill>
              </a:rPr>
              <a:t> please respond to my email if you are connected with a group and can make </a:t>
            </a:r>
            <a:endParaRPr sz="2000">
              <a:solidFill>
                <a:srgbClr val="FFFFFF"/>
              </a:solidFill>
            </a:endParaRPr>
          </a:p>
          <a:p>
            <a:pPr indent="457200" lvl="0" marL="45720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FFFF"/>
                </a:solidFill>
              </a:rPr>
              <a:t>an introduction to Executive Director</a:t>
            </a:r>
            <a:endParaRPr sz="2000">
              <a:solidFill>
                <a:srgbClr val="FFFFFF"/>
              </a:solidFill>
            </a:endParaRPr>
          </a:p>
          <a:p>
            <a:pPr indent="0" lvl="0" marL="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</a:endParaRPr>
          </a:p>
        </p:txBody>
      </p:sp>
      <p:pic>
        <p:nvPicPr>
          <p:cNvPr id="121" name="Google Shape;12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50450" y="1535625"/>
            <a:ext cx="2915628" cy="3801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72506" y="5448175"/>
            <a:ext cx="1824037" cy="995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62881" y="2066413"/>
            <a:ext cx="742950" cy="7929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52"/>
          <p:cNvSpPr txBox="1"/>
          <p:nvPr>
            <p:ph type="title"/>
          </p:nvPr>
        </p:nvSpPr>
        <p:spPr>
          <a:xfrm>
            <a:off x="457200" y="682388"/>
            <a:ext cx="8229600" cy="10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Testamentary/Trust Transfer of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LLC Interests</a:t>
            </a:r>
            <a:endParaRPr/>
          </a:p>
        </p:txBody>
      </p:sp>
      <p:sp>
        <p:nvSpPr>
          <p:cNvPr id="452" name="Google Shape;452;p52"/>
          <p:cNvSpPr txBox="1"/>
          <p:nvPr>
            <p:ph idx="1" type="body"/>
          </p:nvPr>
        </p:nvSpPr>
        <p:spPr>
          <a:xfrm>
            <a:off x="457200" y="1750700"/>
            <a:ext cx="8229600" cy="42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</a:pPr>
            <a:r>
              <a:rPr lang="en-US"/>
              <a:t>Transfer LLC </a:t>
            </a:r>
            <a:r>
              <a:rPr lang="en-US"/>
              <a:t>interest</a:t>
            </a:r>
            <a:r>
              <a:rPr lang="en-US"/>
              <a:t> to Trust whilst alive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Char char="–"/>
            </a:pPr>
            <a:r>
              <a:rPr lang="en-US"/>
              <a:t>Trustee (also Grantor) executes suite of unit transfers to successor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Trust distribution of decedent’s trust units to successor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OR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Simply make the unit certificates themselves survivorship property</a:t>
            </a:r>
            <a:endParaRPr/>
          </a:p>
        </p:txBody>
      </p:sp>
      <p:pic>
        <p:nvPicPr>
          <p:cNvPr id="453" name="Google Shape;453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94880" y="6517014"/>
            <a:ext cx="1676399" cy="25987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4" name="Google Shape;454;p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455" name="Google Shape;455;p52"/>
          <p:cNvSpPr/>
          <p:nvPr/>
        </p:nvSpPr>
        <p:spPr>
          <a:xfrm>
            <a:off x="1186450" y="2840775"/>
            <a:ext cx="1336800" cy="671700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6" name="Google Shape;456;p52"/>
          <p:cNvSpPr/>
          <p:nvPr/>
        </p:nvSpPr>
        <p:spPr>
          <a:xfrm>
            <a:off x="404200" y="5052550"/>
            <a:ext cx="2398200" cy="1617000"/>
          </a:xfrm>
          <a:prstGeom prst="homePlate">
            <a:avLst>
              <a:gd fmla="val 50000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53"/>
          <p:cNvSpPr txBox="1"/>
          <p:nvPr>
            <p:ph type="title"/>
          </p:nvPr>
        </p:nvSpPr>
        <p:spPr>
          <a:xfrm>
            <a:off x="457200" y="900113"/>
            <a:ext cx="8229600" cy="1068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" name="Google Shape;463;p53"/>
          <p:cNvSpPr txBox="1"/>
          <p:nvPr>
            <p:ph idx="1" type="body"/>
          </p:nvPr>
        </p:nvSpPr>
        <p:spPr>
          <a:xfrm>
            <a:off x="457200" y="3022600"/>
            <a:ext cx="8229600" cy="3103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64" name="Google Shape;464;p53"/>
          <p:cNvPicPr preferRelativeResize="0"/>
          <p:nvPr/>
        </p:nvPicPr>
        <p:blipFill rotWithShape="1">
          <a:blip r:embed="rId3">
            <a:alphaModFix/>
          </a:blip>
          <a:srcRect b="0" l="6821" r="0" t="6821"/>
          <a:stretch/>
        </p:blipFill>
        <p:spPr>
          <a:xfrm>
            <a:off x="564560" y="747500"/>
            <a:ext cx="8014892" cy="5675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54"/>
          <p:cNvSpPr txBox="1"/>
          <p:nvPr>
            <p:ph type="title"/>
          </p:nvPr>
        </p:nvSpPr>
        <p:spPr>
          <a:xfrm>
            <a:off x="457200" y="444826"/>
            <a:ext cx="8229600" cy="68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Lease Considerations</a:t>
            </a:r>
            <a:endParaRPr/>
          </a:p>
        </p:txBody>
      </p:sp>
      <p:sp>
        <p:nvSpPr>
          <p:cNvPr id="470" name="Google Shape;470;p54"/>
          <p:cNvSpPr txBox="1"/>
          <p:nvPr>
            <p:ph idx="1" type="body"/>
          </p:nvPr>
        </p:nvSpPr>
        <p:spPr>
          <a:xfrm>
            <a:off x="358925" y="1226075"/>
            <a:ext cx="8613900" cy="526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342900" lvl="0" marL="3429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50"/>
              <a:buChar char="•"/>
            </a:pPr>
            <a:r>
              <a:rPr lang="en-US" sz="2250">
                <a:latin typeface="Calibri"/>
                <a:ea typeface="Calibri"/>
                <a:cs typeface="Calibri"/>
                <a:sym typeface="Calibri"/>
              </a:rPr>
              <a:t>Basis for Agreement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390"/>
              </a:spcBef>
              <a:spcAft>
                <a:spcPts val="0"/>
              </a:spcAft>
              <a:buClr>
                <a:schemeClr val="dk1"/>
              </a:buClr>
              <a:buSzPts val="1950"/>
              <a:buChar char="–"/>
            </a:pPr>
            <a:r>
              <a:rPr lang="en-US" sz="1950">
                <a:latin typeface="Calibri"/>
                <a:ea typeface="Calibri"/>
                <a:cs typeface="Calibri"/>
                <a:sym typeface="Calibri"/>
              </a:rPr>
              <a:t>Landlord and tenant will meet with their own ideas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390"/>
              </a:spcBef>
              <a:spcAft>
                <a:spcPts val="0"/>
              </a:spcAft>
              <a:buClr>
                <a:schemeClr val="dk1"/>
              </a:buClr>
              <a:buSzPts val="1950"/>
              <a:buChar char="–"/>
            </a:pPr>
            <a:r>
              <a:rPr lang="en-US" sz="1950">
                <a:latin typeface="Calibri"/>
                <a:ea typeface="Calibri"/>
                <a:cs typeface="Calibri"/>
                <a:sym typeface="Calibri"/>
              </a:rPr>
              <a:t>And then meet in the middle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250"/>
              <a:buChar char="•"/>
            </a:pPr>
            <a:r>
              <a:rPr lang="en-US" sz="2250">
                <a:latin typeface="Calibri"/>
                <a:ea typeface="Calibri"/>
                <a:cs typeface="Calibri"/>
                <a:sym typeface="Calibri"/>
              </a:rPr>
              <a:t>Legally enforceable vs. Practically enforceable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390"/>
              </a:spcBef>
              <a:spcAft>
                <a:spcPts val="0"/>
              </a:spcAft>
              <a:buClr>
                <a:schemeClr val="dk1"/>
              </a:buClr>
              <a:buSzPts val="1950"/>
              <a:buChar char="–"/>
            </a:pPr>
            <a:r>
              <a:rPr lang="en-US" sz="1950">
                <a:latin typeface="Calibri"/>
                <a:ea typeface="Calibri"/>
                <a:cs typeface="Calibri"/>
                <a:sym typeface="Calibri"/>
              </a:rPr>
              <a:t>Note what you want to leave with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250"/>
              <a:buChar char="•"/>
            </a:pPr>
            <a:r>
              <a:rPr lang="en-US" sz="2250">
                <a:latin typeface="Calibri"/>
                <a:ea typeface="Calibri"/>
                <a:cs typeface="Calibri"/>
                <a:sym typeface="Calibri"/>
              </a:rPr>
              <a:t>Cash rent amount	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250"/>
              <a:buChar char="–"/>
            </a:pPr>
            <a:r>
              <a:rPr lang="en-US" sz="2250">
                <a:latin typeface="Calibri"/>
                <a:ea typeface="Calibri"/>
                <a:cs typeface="Calibri"/>
                <a:sym typeface="Calibri"/>
              </a:rPr>
              <a:t>market difficult to discern (closely guarded secret)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250"/>
              <a:buChar char="–"/>
            </a:pPr>
            <a:r>
              <a:rPr lang="en-US" sz="2250">
                <a:latin typeface="Calibri"/>
                <a:ea typeface="Calibri"/>
                <a:cs typeface="Calibri"/>
                <a:sym typeface="Calibri"/>
              </a:rPr>
              <a:t>“$35/acre/year in Chatham County”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250"/>
              <a:buChar char="•"/>
            </a:pPr>
            <a:r>
              <a:rPr lang="en-US" sz="2250">
                <a:latin typeface="Calibri"/>
                <a:ea typeface="Calibri"/>
                <a:cs typeface="Calibri"/>
                <a:sym typeface="Calibri"/>
              </a:rPr>
              <a:t>Crop Share 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250"/>
              <a:buChar char="–"/>
            </a:pPr>
            <a:r>
              <a:rPr lang="en-US" sz="2250">
                <a:latin typeface="Calibri"/>
                <a:ea typeface="Calibri"/>
                <a:cs typeface="Calibri"/>
                <a:sym typeface="Calibri"/>
              </a:rPr>
              <a:t>not as common in North Carolina (?)</a:t>
            </a:r>
            <a:endParaRPr sz="2250">
              <a:latin typeface="Calibri"/>
              <a:ea typeface="Calibri"/>
              <a:cs typeface="Calibri"/>
              <a:sym typeface="Calibri"/>
            </a:endParaRPr>
          </a:p>
          <a:p>
            <a:pPr indent="-285750" lvl="1" marL="742950" rtl="0" algn="l">
              <a:lnSpc>
                <a:spcPct val="80000"/>
              </a:lnSpc>
              <a:spcBef>
                <a:spcPts val="450"/>
              </a:spcBef>
              <a:spcAft>
                <a:spcPts val="0"/>
              </a:spcAft>
              <a:buSzPts val="2250"/>
              <a:buFont typeface="Calibri"/>
              <a:buChar char="–"/>
            </a:pPr>
            <a:r>
              <a:rPr lang="en-US" sz="2250">
                <a:latin typeface="Calibri"/>
                <a:ea typeface="Calibri"/>
                <a:cs typeface="Calibri"/>
                <a:sym typeface="Calibri"/>
              </a:rPr>
              <a:t>“farming on fifths” (?)</a:t>
            </a:r>
            <a:endParaRPr sz="225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lnSpc>
                <a:spcPct val="8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250"/>
              <a:buChar char="•"/>
            </a:pPr>
            <a:r>
              <a:rPr lang="en-US" sz="2250">
                <a:latin typeface="Calibri"/>
                <a:ea typeface="Calibri"/>
                <a:cs typeface="Calibri"/>
                <a:sym typeface="Calibri"/>
              </a:rPr>
              <a:t>Farm Management Agreement?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390"/>
              </a:spcBef>
              <a:spcAft>
                <a:spcPts val="0"/>
              </a:spcAft>
              <a:buClr>
                <a:schemeClr val="dk1"/>
              </a:buClr>
              <a:buSzPts val="1950"/>
              <a:buChar char="–"/>
            </a:pPr>
            <a:r>
              <a:rPr lang="en-US" sz="1950">
                <a:latin typeface="Calibri"/>
                <a:ea typeface="Calibri"/>
                <a:cs typeface="Calibri"/>
                <a:sym typeface="Calibri"/>
              </a:rPr>
              <a:t>Paying the tenant?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250"/>
              <a:buChar char="•"/>
            </a:pPr>
            <a:r>
              <a:rPr lang="en-US" sz="2250">
                <a:latin typeface="Calibri"/>
                <a:ea typeface="Calibri"/>
                <a:cs typeface="Calibri"/>
                <a:sym typeface="Calibri"/>
              </a:rPr>
              <a:t>Consider options for purchase</a:t>
            </a:r>
            <a:endParaRPr sz="225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lnSpc>
                <a:spcPct val="80000"/>
              </a:lnSpc>
              <a:spcBef>
                <a:spcPts val="450"/>
              </a:spcBef>
              <a:spcAft>
                <a:spcPts val="0"/>
              </a:spcAft>
              <a:buSzPts val="2250"/>
              <a:buFont typeface="Calibri"/>
              <a:buChar char="•"/>
            </a:pPr>
            <a:r>
              <a:rPr b="1" lang="en-US" sz="2250">
                <a:latin typeface="Calibri"/>
                <a:ea typeface="Calibri"/>
                <a:cs typeface="Calibri"/>
                <a:sym typeface="Calibri"/>
              </a:rPr>
              <a:t>Must record terms 3+ years (protect against sale)</a:t>
            </a:r>
            <a:endParaRPr sz="225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lnSpc>
                <a:spcPct val="80000"/>
              </a:lnSpc>
              <a:spcBef>
                <a:spcPts val="450"/>
              </a:spcBef>
              <a:spcAft>
                <a:spcPts val="0"/>
              </a:spcAft>
              <a:buSzPts val="2250"/>
              <a:buFont typeface="Calibri"/>
              <a:buChar char="•"/>
            </a:pPr>
            <a:r>
              <a:rPr lang="en-US" sz="2250">
                <a:latin typeface="Calibri"/>
                <a:ea typeface="Calibri"/>
                <a:cs typeface="Calibri"/>
                <a:sym typeface="Calibri"/>
              </a:rPr>
              <a:t>Farm Law page: </a:t>
            </a:r>
            <a:r>
              <a:rPr lang="en-US" sz="225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Leases and Farm Tenure</a:t>
            </a:r>
            <a:endParaRPr sz="2250">
              <a:latin typeface="Calibri"/>
              <a:ea typeface="Calibri"/>
              <a:cs typeface="Calibri"/>
              <a:sym typeface="Calibri"/>
            </a:endParaRPr>
          </a:p>
          <a:p>
            <a:pPr indent="-356211" lvl="1" marL="742950" rtl="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2910"/>
              <a:buFont typeface="Calibri"/>
              <a:buChar char="–"/>
            </a:pPr>
            <a:r>
              <a:rPr lang="en-US" sz="2260" u="sng">
                <a:solidFill>
                  <a:schemeClr val="hlink"/>
                </a:solidFill>
                <a:hlinkClick r:id="rId4"/>
              </a:rPr>
              <a:t>The Verbal (Statutory) Farm Tenancy</a:t>
            </a:r>
            <a:endParaRPr sz="2910">
              <a:latin typeface="Calibri"/>
              <a:ea typeface="Calibri"/>
              <a:cs typeface="Calibri"/>
              <a:sym typeface="Calibri"/>
            </a:endParaRPr>
          </a:p>
          <a:p>
            <a:pPr indent="-341269" lvl="1" marL="742950" rtl="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2674"/>
              <a:buFont typeface="Calibri"/>
              <a:buChar char="–"/>
            </a:pPr>
            <a:r>
              <a:rPr lang="en-US" sz="2674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Leasing Considerations for Farmers and Landowners</a:t>
            </a:r>
            <a:endParaRPr sz="2674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55"/>
          <p:cNvSpPr txBox="1"/>
          <p:nvPr>
            <p:ph type="title"/>
          </p:nvPr>
        </p:nvSpPr>
        <p:spPr>
          <a:xfrm>
            <a:off x="457200" y="518688"/>
            <a:ext cx="8229600" cy="1068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Option Agreements</a:t>
            </a:r>
            <a:endParaRPr/>
          </a:p>
        </p:txBody>
      </p:sp>
      <p:sp>
        <p:nvSpPr>
          <p:cNvPr id="477" name="Google Shape;477;p55"/>
          <p:cNvSpPr txBox="1"/>
          <p:nvPr>
            <p:ph idx="1" type="body"/>
          </p:nvPr>
        </p:nvSpPr>
        <p:spPr>
          <a:xfrm>
            <a:off x="457200" y="1587000"/>
            <a:ext cx="8229600" cy="4364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457200" rtl="0" algn="l">
              <a:spcBef>
                <a:spcPts val="36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Contractual “foot in court house door”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Must be recorded in County Register of Deeds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–"/>
            </a:pPr>
            <a:r>
              <a:rPr lang="en-US"/>
              <a:t>by memorandum (form in NCGS)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“Right of First Offer”: must negotiate prior to listing property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“Right of First Refusal”: less advantageous, optionee has leeway to entertain highest offer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May be embedded in lease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Set </a:t>
            </a:r>
            <a:r>
              <a:rPr b="1" lang="en-US"/>
              <a:t>appraisal procedure</a:t>
            </a:r>
            <a:r>
              <a:rPr lang="en-US"/>
              <a:t>, and process for reconciling competing valuations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i="1" lang="en-US" u="sng">
                <a:solidFill>
                  <a:schemeClr val="hlink"/>
                </a:solidFill>
                <a:hlinkClick r:id="rId3"/>
              </a:rPr>
              <a:t>Option Agreements for Purchase of Land</a:t>
            </a:r>
            <a:endParaRPr i="1"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56"/>
          <p:cNvSpPr txBox="1"/>
          <p:nvPr>
            <p:ph type="title"/>
          </p:nvPr>
        </p:nvSpPr>
        <p:spPr>
          <a:xfrm>
            <a:off x="457200" y="696913"/>
            <a:ext cx="8229600" cy="10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Going Concern Business Valuation Formula Terms</a:t>
            </a:r>
            <a:endParaRPr/>
          </a:p>
        </p:txBody>
      </p:sp>
      <p:sp>
        <p:nvSpPr>
          <p:cNvPr id="483" name="Google Shape;483;p56"/>
          <p:cNvSpPr txBox="1"/>
          <p:nvPr>
            <p:ph idx="1" type="body"/>
          </p:nvPr>
        </p:nvSpPr>
        <p:spPr>
          <a:xfrm>
            <a:off x="457200" y="1930400"/>
            <a:ext cx="8229600" cy="41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7500" lnSpcReduction="20000"/>
          </a:bodyPr>
          <a:lstStyle/>
          <a:p>
            <a:pPr indent="-35433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Going concern value:  Price willing to pay ($Y) for a business if, based on that amount, purchaser will earn a future stream of income valued at ($X) annually?</a:t>
            </a:r>
            <a:endParaRPr/>
          </a:p>
          <a:p>
            <a:pPr indent="-297180" lvl="1" marL="742950" rtl="0" algn="l">
              <a:spcBef>
                <a:spcPts val="33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lang="en-US"/>
              <a:t>Y = historical gross income stream (discounting unusual events) x growth percentage (trend)</a:t>
            </a:r>
            <a:endParaRPr/>
          </a:p>
          <a:p>
            <a:pPr indent="-354330" lvl="0" marL="342900" rtl="0" algn="l">
              <a:spcBef>
                <a:spcPts val="33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en-US"/>
              <a:t>EBIDTA</a:t>
            </a:r>
            <a:r>
              <a:rPr lang="en-US"/>
              <a:t> = </a:t>
            </a:r>
            <a:r>
              <a:rPr b="1" lang="en-US"/>
              <a:t>E</a:t>
            </a:r>
            <a:r>
              <a:rPr lang="en-US"/>
              <a:t>arnings </a:t>
            </a:r>
            <a:r>
              <a:rPr b="1" lang="en-US"/>
              <a:t>B</a:t>
            </a:r>
            <a:r>
              <a:rPr lang="en-US"/>
              <a:t>efore </a:t>
            </a:r>
            <a:r>
              <a:rPr b="1" lang="en-US"/>
              <a:t>I</a:t>
            </a:r>
            <a:r>
              <a:rPr lang="en-US"/>
              <a:t>nterest, </a:t>
            </a:r>
            <a:r>
              <a:rPr b="1" lang="en-US"/>
              <a:t>T</a:t>
            </a:r>
            <a:r>
              <a:rPr lang="en-US"/>
              <a:t>axes, </a:t>
            </a:r>
            <a:r>
              <a:rPr b="1" lang="en-US"/>
              <a:t>D</a:t>
            </a:r>
            <a:r>
              <a:rPr lang="en-US"/>
              <a:t>epreciation and </a:t>
            </a:r>
            <a:r>
              <a:rPr b="1" lang="en-US"/>
              <a:t>A</a:t>
            </a:r>
            <a:r>
              <a:rPr lang="en-US"/>
              <a:t>mortization = </a:t>
            </a:r>
            <a:r>
              <a:rPr b="1" lang="en-US"/>
              <a:t>cash flow</a:t>
            </a:r>
            <a:endParaRPr/>
          </a:p>
          <a:p>
            <a:pPr indent="-297180" lvl="1" marL="742950" rtl="0" algn="l">
              <a:spcBef>
                <a:spcPts val="33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lang="en-US"/>
              <a:t>Buyout price will reflect this figure (for a certain # years into future)</a:t>
            </a:r>
            <a:endParaRPr/>
          </a:p>
          <a:p>
            <a:pPr indent="-297180" lvl="1" marL="742950" rtl="0" algn="l">
              <a:spcBef>
                <a:spcPts val="33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lang="en-US"/>
              <a:t>Annual sales revenue x “industry multiplier”</a:t>
            </a:r>
            <a:endParaRPr/>
          </a:p>
          <a:p>
            <a:pPr indent="-354330" lvl="0" marL="342900" rtl="0" algn="l">
              <a:spcBef>
                <a:spcPts val="33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en-US"/>
              <a:t>Brand Value</a:t>
            </a:r>
            <a:endParaRPr/>
          </a:p>
          <a:p>
            <a:pPr indent="-297180" lvl="1" marL="742950" rtl="0" algn="l">
              <a:spcBef>
                <a:spcPts val="33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b="1" lang="en-US"/>
              <a:t>Trademark</a:t>
            </a:r>
            <a:r>
              <a:rPr lang="en-US"/>
              <a:t> or brand name</a:t>
            </a:r>
            <a:endParaRPr/>
          </a:p>
          <a:p>
            <a:pPr indent="-297180" lvl="1" marL="742950" rtl="0" algn="l">
              <a:spcBef>
                <a:spcPts val="33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lang="en-US"/>
              <a:t>Visual assets such as a logo or brand colors</a:t>
            </a:r>
            <a:endParaRPr/>
          </a:p>
          <a:p>
            <a:pPr indent="-297180" lvl="1" marL="742950" rtl="0" algn="l">
              <a:spcBef>
                <a:spcPts val="33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lang="en-US"/>
              <a:t>Unique marketing strategy</a:t>
            </a:r>
            <a:endParaRPr/>
          </a:p>
          <a:p>
            <a:pPr indent="-297180" lvl="1" marL="742950" rtl="0" algn="l">
              <a:spcBef>
                <a:spcPts val="33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lang="en-US"/>
              <a:t>Digital assets or licenses</a:t>
            </a:r>
            <a:endParaRPr/>
          </a:p>
          <a:p>
            <a:pPr indent="-297180" lvl="1" marL="742950" rtl="0" algn="l">
              <a:spcBef>
                <a:spcPts val="33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b="1" lang="en-US"/>
              <a:t>Level of customer loyalty</a:t>
            </a:r>
            <a:endParaRPr/>
          </a:p>
          <a:p>
            <a:pPr indent="-237172" lvl="2" marL="1143000" rtl="0" algn="l">
              <a:spcBef>
                <a:spcPts val="25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en-US"/>
              <a:t>Key to valuing a local farm business</a:t>
            </a:r>
            <a:endParaRPr/>
          </a:p>
        </p:txBody>
      </p:sp>
      <p:pic>
        <p:nvPicPr>
          <p:cNvPr id="484" name="Google Shape;484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74502" y="4091940"/>
            <a:ext cx="2712300" cy="2034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57"/>
          <p:cNvSpPr txBox="1"/>
          <p:nvPr>
            <p:ph type="title"/>
          </p:nvPr>
        </p:nvSpPr>
        <p:spPr>
          <a:xfrm>
            <a:off x="457200" y="635953"/>
            <a:ext cx="8229600" cy="10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Valuation of Assets:  Appraisal</a:t>
            </a:r>
            <a:endParaRPr/>
          </a:p>
        </p:txBody>
      </p:sp>
      <p:sp>
        <p:nvSpPr>
          <p:cNvPr id="490" name="Google Shape;490;p57"/>
          <p:cNvSpPr txBox="1"/>
          <p:nvPr>
            <p:ph idx="1" type="body"/>
          </p:nvPr>
        </p:nvSpPr>
        <p:spPr>
          <a:xfrm>
            <a:off x="457200" y="1704340"/>
            <a:ext cx="8229600" cy="44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Comparable Sales Method</a:t>
            </a:r>
            <a:endParaRPr/>
          </a:p>
          <a:p>
            <a:pPr indent="-285750" lvl="1" marL="74295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</a:pPr>
            <a:r>
              <a:rPr lang="en-US"/>
              <a:t>What have other properties sold for in the area (real property)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Cost Approach</a:t>
            </a:r>
            <a:endParaRPr/>
          </a:p>
          <a:p>
            <a:pPr indent="-285750" lvl="1" marL="74295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</a:pPr>
            <a:r>
              <a:rPr lang="en-US"/>
              <a:t>Replacement cost of asset (normally applied to personal property)</a:t>
            </a:r>
            <a:endParaRPr/>
          </a:p>
          <a:p>
            <a:pPr indent="-285750" lvl="1" marL="74295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</a:pPr>
            <a:r>
              <a:rPr lang="en-US"/>
              <a:t>Valuation of Machinery:  take list (with year and make) to an equipment dealer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County tax appraisal for land</a:t>
            </a:r>
            <a:endParaRPr/>
          </a:p>
          <a:p>
            <a:pPr indent="-285750" lvl="1" marL="742950" rtl="0" algn="l">
              <a:spcBef>
                <a:spcPts val="480"/>
              </a:spcBef>
              <a:spcAft>
                <a:spcPts val="0"/>
              </a:spcAft>
              <a:buSzPts val="1800"/>
              <a:buChar char="–"/>
            </a:pPr>
            <a:r>
              <a:rPr b="1" lang="en-US"/>
              <a:t>good enough for planning</a:t>
            </a:r>
            <a:endParaRPr b="1"/>
          </a:p>
        </p:txBody>
      </p:sp>
      <p:pic>
        <p:nvPicPr>
          <p:cNvPr id="491" name="Google Shape;491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76201" y="5016126"/>
            <a:ext cx="3095350" cy="1305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58"/>
          <p:cNvSpPr txBox="1"/>
          <p:nvPr>
            <p:ph type="title"/>
          </p:nvPr>
        </p:nvSpPr>
        <p:spPr>
          <a:xfrm>
            <a:off x="457200" y="618088"/>
            <a:ext cx="8229600" cy="1068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Care in Using Devices</a:t>
            </a:r>
            <a:endParaRPr/>
          </a:p>
        </p:txBody>
      </p:sp>
      <p:sp>
        <p:nvSpPr>
          <p:cNvPr id="498" name="Google Shape;498;p58"/>
          <p:cNvSpPr txBox="1"/>
          <p:nvPr>
            <p:ph idx="1" type="body"/>
          </p:nvPr>
        </p:nvSpPr>
        <p:spPr>
          <a:xfrm>
            <a:off x="457200" y="1621650"/>
            <a:ext cx="8229600" cy="4683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342900" lvl="0" marL="457200" rtl="0" algn="l">
              <a:spcBef>
                <a:spcPts val="36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The Will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–"/>
            </a:pPr>
            <a:r>
              <a:rPr lang="en-US"/>
              <a:t>title passes at moment of death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–"/>
            </a:pPr>
            <a:r>
              <a:rPr b="1" lang="en-US"/>
              <a:t>unless specific property devises</a:t>
            </a:r>
            <a:r>
              <a:rPr lang="en-US"/>
              <a:t>/bequests, property passes by class </a:t>
            </a:r>
            <a:endParaRPr/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e.g. “To my children”: 3 children</a:t>
            </a:r>
            <a:endParaRPr/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3 parcels of land, farm equipment/livestock, personal property</a:t>
            </a:r>
            <a:endParaRPr/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each child takes ⅓ co-tenancy interest in land, ⅓ interest in all personal property</a:t>
            </a:r>
            <a:endParaRPr/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Executor (and Clerk of Court) without authority to decide who gets specifically what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The Trust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–"/>
            </a:pPr>
            <a:r>
              <a:rPr lang="en-US"/>
              <a:t>must choose a trustee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–"/>
            </a:pPr>
            <a:r>
              <a:rPr lang="en-US"/>
              <a:t>not ideal as long-term landowning device for farmland (rent may be insufficient to cover costs)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The LLC - the family members are ‘in business’ with one another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–"/>
            </a:pPr>
            <a:r>
              <a:rPr lang="en-US"/>
              <a:t>cannot “paper over people”</a:t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59"/>
          <p:cNvSpPr txBox="1"/>
          <p:nvPr>
            <p:ph type="title"/>
          </p:nvPr>
        </p:nvSpPr>
        <p:spPr>
          <a:xfrm>
            <a:off x="457200" y="740288"/>
            <a:ext cx="8229600" cy="1068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Scenario Two: Brothers Partnership</a:t>
            </a:r>
            <a:endParaRPr/>
          </a:p>
        </p:txBody>
      </p:sp>
      <p:sp>
        <p:nvSpPr>
          <p:cNvPr id="505" name="Google Shape;505;p59"/>
          <p:cNvSpPr txBox="1"/>
          <p:nvPr>
            <p:ph idx="1" type="body"/>
          </p:nvPr>
        </p:nvSpPr>
        <p:spPr>
          <a:xfrm>
            <a:off x="457200" y="1968425"/>
            <a:ext cx="8229600" cy="4157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457200" rtl="0" algn="l">
              <a:spcBef>
                <a:spcPts val="36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Two brothers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inherited land from parents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each has purchased their own parcels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farm has large equipment portfolio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Younger brother divorced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Older brother married, thinking of retirement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Younger brother has son interested in joining in future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Significant acreage, need to maximize farm bill payments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60"/>
          <p:cNvSpPr txBox="1"/>
          <p:nvPr>
            <p:ph type="title"/>
          </p:nvPr>
        </p:nvSpPr>
        <p:spPr>
          <a:xfrm>
            <a:off x="457200" y="900113"/>
            <a:ext cx="8229600" cy="1068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2" name="Google Shape;512;p60"/>
          <p:cNvSpPr txBox="1"/>
          <p:nvPr>
            <p:ph idx="1" type="body"/>
          </p:nvPr>
        </p:nvSpPr>
        <p:spPr>
          <a:xfrm>
            <a:off x="457200" y="3022600"/>
            <a:ext cx="8229600" cy="3103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13" name="Google Shape;513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66649"/>
            <a:ext cx="9144001" cy="6291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61"/>
          <p:cNvSpPr txBox="1"/>
          <p:nvPr>
            <p:ph type="title"/>
          </p:nvPr>
        </p:nvSpPr>
        <p:spPr>
          <a:xfrm>
            <a:off x="457200" y="707073"/>
            <a:ext cx="8229600" cy="10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2018 Farm Bill Payment Limitations</a:t>
            </a:r>
            <a:endParaRPr/>
          </a:p>
        </p:txBody>
      </p:sp>
      <p:graphicFrame>
        <p:nvGraphicFramePr>
          <p:cNvPr id="519" name="Google Shape;519;p61"/>
          <p:cNvGraphicFramePr/>
          <p:nvPr/>
        </p:nvGraphicFramePr>
        <p:xfrm>
          <a:off x="2514600" y="223266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{4CABC1BB-789E-4A72-BD14-24D5287C2F5F}</a:tableStyleId>
              </a:tblPr>
              <a:tblGrid>
                <a:gridCol w="2057400"/>
                <a:gridCol w="20574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/>
                        <a:t>Program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Limitation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Combined PLC and ARC payments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$125,000 per crop year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Noninsured</a:t>
                      </a:r>
                      <a:r>
                        <a:rPr lang="en-US" sz="1800"/>
                        <a:t> Crop Disaster Assistance (NAP)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$125,000 per crop year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Market</a:t>
                      </a:r>
                      <a:r>
                        <a:rPr lang="en-US" sz="1800"/>
                        <a:t> Facilitation Payment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$125,000 per person</a:t>
                      </a:r>
                      <a:endParaRPr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7"/>
          <p:cNvSpPr txBox="1"/>
          <p:nvPr>
            <p:ph idx="1" type="body"/>
          </p:nvPr>
        </p:nvSpPr>
        <p:spPr>
          <a:xfrm>
            <a:off x="457200" y="1600900"/>
            <a:ext cx="8229600" cy="4545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i="1" lang="en-US" u="sng">
                <a:solidFill>
                  <a:schemeClr val="hlink"/>
                </a:solidFill>
                <a:hlinkClick r:id="rId3"/>
              </a:rPr>
              <a:t>Factors Impacting Succession Planning</a:t>
            </a:r>
            <a:r>
              <a:rPr lang="en-US"/>
              <a:t> (Lippsmeyer, M. et al., Purdue University (quotes)</a:t>
            </a:r>
            <a:endParaRPr/>
          </a:p>
          <a:p>
            <a:pPr indent="-393700" lvl="0" marL="457200" rtl="0" algn="l">
              <a:spcBef>
                <a:spcPts val="360"/>
              </a:spcBef>
              <a:spcAft>
                <a:spcPts val="0"/>
              </a:spcAft>
              <a:buSzPts val="2600"/>
              <a:buChar char="•"/>
            </a:pPr>
            <a:r>
              <a:rPr lang="en-US" sz="1850">
                <a:solidFill>
                  <a:srgbClr val="303030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Our sample of 403 farmers across the United States indicates that implementation of succession plans for farms </a:t>
            </a:r>
            <a:r>
              <a:rPr b="1" lang="en-US" sz="1850">
                <a:solidFill>
                  <a:srgbClr val="303030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is largely unrelated to operator age</a:t>
            </a:r>
            <a:endParaRPr b="1" sz="1850">
              <a:solidFill>
                <a:srgbClr val="303030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-346075" lvl="0" marL="457200" rtl="0" algn="l">
              <a:spcBef>
                <a:spcPts val="0"/>
              </a:spcBef>
              <a:spcAft>
                <a:spcPts val="0"/>
              </a:spcAft>
              <a:buClr>
                <a:srgbClr val="303030"/>
              </a:buClr>
              <a:buSzPts val="1850"/>
              <a:buFont typeface="Open Sans"/>
              <a:buChar char="•"/>
            </a:pPr>
            <a:r>
              <a:rPr lang="en-US" sz="1850">
                <a:solidFill>
                  <a:srgbClr val="303030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Examining specific management practices, </a:t>
            </a:r>
            <a:r>
              <a:rPr b="1" lang="en-US" sz="1850">
                <a:solidFill>
                  <a:srgbClr val="303030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68%</a:t>
            </a:r>
            <a:r>
              <a:rPr lang="en-US" sz="1850">
                <a:solidFill>
                  <a:srgbClr val="303030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 of farms with written succession plans use </a:t>
            </a:r>
            <a:r>
              <a:rPr b="1" lang="en-US" sz="1850">
                <a:solidFill>
                  <a:srgbClr val="303030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written lease agreements</a:t>
            </a:r>
            <a:r>
              <a:rPr lang="en-US" sz="1850">
                <a:solidFill>
                  <a:srgbClr val="303030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 compared to just </a:t>
            </a:r>
            <a:r>
              <a:rPr b="1" lang="en-US" sz="1850">
                <a:solidFill>
                  <a:srgbClr val="303030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52%</a:t>
            </a:r>
            <a:r>
              <a:rPr lang="en-US" sz="1850">
                <a:solidFill>
                  <a:srgbClr val="303030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 of farms without succession plans</a:t>
            </a:r>
            <a:endParaRPr sz="1850">
              <a:solidFill>
                <a:srgbClr val="303030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-346075" lvl="0" marL="457200" rtl="0" algn="l">
              <a:spcBef>
                <a:spcPts val="0"/>
              </a:spcBef>
              <a:spcAft>
                <a:spcPts val="0"/>
              </a:spcAft>
              <a:buClr>
                <a:srgbClr val="303030"/>
              </a:buClr>
              <a:buSzPts val="1850"/>
              <a:buFont typeface="Open Sans"/>
              <a:buChar char="•"/>
            </a:pPr>
            <a:r>
              <a:rPr lang="en-US" sz="1850">
                <a:solidFill>
                  <a:srgbClr val="303030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Farms with succession plans tend to use </a:t>
            </a:r>
            <a:r>
              <a:rPr b="1" lang="en-US" sz="1850">
                <a:solidFill>
                  <a:srgbClr val="303030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financial ratios and standard operating procedures</a:t>
            </a:r>
            <a:r>
              <a:rPr lang="en-US" sz="1850">
                <a:solidFill>
                  <a:srgbClr val="303030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, evaluate crop pricing performance, operate larger farms, are more resilient to strategic risk, and their operators are more highly educated.</a:t>
            </a:r>
            <a:endParaRPr sz="1850">
              <a:solidFill>
                <a:srgbClr val="303030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-295275" lvl="0" marL="457200" rtl="0" algn="l">
              <a:spcBef>
                <a:spcPts val="0"/>
              </a:spcBef>
              <a:spcAft>
                <a:spcPts val="0"/>
              </a:spcAft>
              <a:buClr>
                <a:srgbClr val="303030"/>
              </a:buClr>
              <a:buSzPts val="1050"/>
              <a:buFont typeface="Open Sans"/>
              <a:buChar char="•"/>
            </a:pPr>
            <a:r>
              <a:rPr lang="en-US" sz="1850">
                <a:solidFill>
                  <a:srgbClr val="303030"/>
                </a:solidFill>
                <a:highlight>
                  <a:srgbClr val="FFF2CC"/>
                </a:highlight>
                <a:latin typeface="Open Sans"/>
                <a:ea typeface="Open Sans"/>
                <a:cs typeface="Open Sans"/>
                <a:sym typeface="Open Sans"/>
              </a:rPr>
              <a:t>… significant and </a:t>
            </a:r>
            <a:r>
              <a:rPr b="1" lang="en-US" sz="1850">
                <a:solidFill>
                  <a:srgbClr val="303030"/>
                </a:solidFill>
                <a:highlight>
                  <a:srgbClr val="FFF2CC"/>
                </a:highlight>
                <a:latin typeface="Open Sans"/>
                <a:ea typeface="Open Sans"/>
                <a:cs typeface="Open Sans"/>
                <a:sym typeface="Open Sans"/>
              </a:rPr>
              <a:t>positive correlations between succession planning and balance sheet strength</a:t>
            </a:r>
            <a:r>
              <a:rPr lang="en-US" sz="1850">
                <a:solidFill>
                  <a:srgbClr val="303030"/>
                </a:solidFill>
                <a:highlight>
                  <a:srgbClr val="FFF2CC"/>
                </a:highlight>
                <a:latin typeface="Open Sans"/>
                <a:ea typeface="Open Sans"/>
                <a:cs typeface="Open Sans"/>
                <a:sym typeface="Open Sans"/>
              </a:rPr>
              <a:t>; the establishment of goals, objectives, and core values; and farms looking for opportunities that new enterprises may provide</a:t>
            </a:r>
            <a:r>
              <a:rPr lang="en-US" sz="1050">
                <a:solidFill>
                  <a:srgbClr val="303030"/>
                </a:solidFill>
                <a:highlight>
                  <a:srgbClr val="FFF2CC"/>
                </a:highlight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050">
              <a:solidFill>
                <a:srgbClr val="303030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0" name="Google Shape;130;p17"/>
          <p:cNvSpPr txBox="1"/>
          <p:nvPr>
            <p:ph type="title"/>
          </p:nvPr>
        </p:nvSpPr>
        <p:spPr>
          <a:xfrm>
            <a:off x="457200" y="532588"/>
            <a:ext cx="8229600" cy="10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Recent Study on Farm Succession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62"/>
          <p:cNvSpPr txBox="1"/>
          <p:nvPr>
            <p:ph type="title"/>
          </p:nvPr>
        </p:nvSpPr>
        <p:spPr>
          <a:xfrm>
            <a:off x="457200" y="625793"/>
            <a:ext cx="8229600" cy="10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“Actively Engaged in Farming”</a:t>
            </a:r>
            <a:endParaRPr/>
          </a:p>
        </p:txBody>
      </p:sp>
      <p:sp>
        <p:nvSpPr>
          <p:cNvPr id="525" name="Google Shape;525;p62"/>
          <p:cNvSpPr txBox="1"/>
          <p:nvPr>
            <p:ph idx="1" type="body"/>
          </p:nvPr>
        </p:nvSpPr>
        <p:spPr>
          <a:xfrm>
            <a:off x="457200" y="1869440"/>
            <a:ext cx="8229600" cy="47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“Family Farm” adults (18+ years) of common lineage deemed AEF (ascendants, descendants, siblings, spouses) (</a:t>
            </a:r>
            <a:r>
              <a:rPr lang="en-US" u="sng">
                <a:solidFill>
                  <a:schemeClr val="hlink"/>
                </a:solidFill>
                <a:hlinkClick r:id="rId3"/>
              </a:rPr>
              <a:t>7 CFR 1400.208</a:t>
            </a:r>
            <a:r>
              <a:rPr lang="en-US"/>
              <a:t>)</a:t>
            </a:r>
            <a:endParaRPr/>
          </a:p>
          <a:p>
            <a:pPr indent="-285750" lvl="1" marL="742950" rtl="0" algn="l">
              <a:spcBef>
                <a:spcPts val="408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lang="en-US"/>
              <a:t>2018 Farm Bill now includes first cousins, nieces, and nephews (reference)</a:t>
            </a:r>
            <a:endParaRPr/>
          </a:p>
          <a:p>
            <a:pPr indent="-285750" lvl="1" marL="742950" rtl="0" algn="l">
              <a:spcBef>
                <a:spcPts val="408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lang="en-US"/>
              <a:t>Landowner exception for share crop situations (reference)</a:t>
            </a:r>
            <a:endParaRPr/>
          </a:p>
          <a:p>
            <a:pPr indent="-342900" lvl="0" marL="342900" rtl="0" algn="l">
              <a:spcBef>
                <a:spcPts val="408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Three AEF criteria (all)</a:t>
            </a:r>
            <a:endParaRPr/>
          </a:p>
          <a:p>
            <a:pPr indent="-457200" lvl="1" marL="914400" rtl="0" algn="l">
              <a:spcBef>
                <a:spcPts val="408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US"/>
              <a:t>The person, independently and separately, makes a significant contribution* to the farming operation of (a) capital, equipment, or land; </a:t>
            </a:r>
            <a:r>
              <a:rPr b="1" lang="en-US"/>
              <a:t>and</a:t>
            </a:r>
            <a:r>
              <a:rPr lang="en-US"/>
              <a:t> (b) active personal labor, active personal management, or a combination of active personal labor and management. </a:t>
            </a:r>
            <a:endParaRPr/>
          </a:p>
          <a:p>
            <a:pPr indent="-457200" lvl="1" marL="914400" rtl="0" algn="l">
              <a:spcBef>
                <a:spcPts val="408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US"/>
              <a:t>The person’s share of profits or losses is commensurate with his/her contribution to the farming operation. </a:t>
            </a:r>
            <a:endParaRPr/>
          </a:p>
          <a:p>
            <a:pPr indent="-457200" lvl="1" marL="914400" rtl="0" algn="l">
              <a:spcBef>
                <a:spcPts val="408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US"/>
              <a:t>The person shares in the risk of loss from the farming operation.</a:t>
            </a:r>
            <a:endParaRPr/>
          </a:p>
          <a:p>
            <a:pPr indent="0" lvl="1" marL="457200" rtl="0" algn="l">
              <a:spcBef>
                <a:spcPts val="408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/>
              <a:t>* defined </a:t>
            </a:r>
            <a:r>
              <a:rPr lang="en-US" u="sng">
                <a:solidFill>
                  <a:schemeClr val="hlink"/>
                </a:solidFill>
                <a:hlinkClick r:id="rId4"/>
              </a:rPr>
              <a:t>I</a:t>
            </a:r>
            <a:r>
              <a:rPr lang="en-US"/>
              <a:t>n </a:t>
            </a:r>
            <a:r>
              <a:rPr lang="en-US" u="sng">
                <a:solidFill>
                  <a:schemeClr val="hlink"/>
                </a:solidFill>
                <a:hlinkClick r:id="rId5"/>
              </a:rPr>
              <a:t> 7 CFR 1400.3</a:t>
            </a:r>
            <a:r>
              <a:rPr lang="en-US"/>
              <a:t> </a:t>
            </a: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63"/>
          <p:cNvSpPr txBox="1"/>
          <p:nvPr>
            <p:ph type="title"/>
          </p:nvPr>
        </p:nvSpPr>
        <p:spPr>
          <a:xfrm>
            <a:off x="457200" y="656273"/>
            <a:ext cx="8229600" cy="10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Entity Payment Limits</a:t>
            </a:r>
            <a:endParaRPr/>
          </a:p>
        </p:txBody>
      </p:sp>
      <p:sp>
        <p:nvSpPr>
          <p:cNvPr id="531" name="Google Shape;531;p63"/>
          <p:cNvSpPr txBox="1"/>
          <p:nvPr>
            <p:ph idx="1" type="body"/>
          </p:nvPr>
        </p:nvSpPr>
        <p:spPr>
          <a:xfrm>
            <a:off x="457200" y="1968500"/>
            <a:ext cx="8229600" cy="415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Corporations and LLC = one payment (before 2025)</a:t>
            </a:r>
            <a:endParaRPr/>
          </a:p>
          <a:p>
            <a:pPr indent="-285750" lvl="1" marL="742950" rtl="0" algn="l">
              <a:spcBef>
                <a:spcPts val="0"/>
              </a:spcBef>
              <a:spcAft>
                <a:spcPts val="0"/>
              </a:spcAft>
              <a:buSzPts val="1800"/>
              <a:buChar char="–"/>
            </a:pPr>
            <a:r>
              <a:rPr lang="en-US">
                <a:highlight>
                  <a:srgbClr val="FFFF00"/>
                </a:highlight>
              </a:rPr>
              <a:t>AFTER 2025, an LLC may receive multiple payments (one for each member)</a:t>
            </a:r>
            <a:endParaRPr>
              <a:highlight>
                <a:srgbClr val="FFFF00"/>
              </a:highlight>
            </a:endParaRPr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All members must be AEF that is identifiable, documentable, separate, and distinct from the contributions made by any other partner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If a member is not AEF, then payment reduced by percentage of that owner’s share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trike="sngStrike"/>
              <a:t>Partnership comprised of multiple entities</a:t>
            </a:r>
            <a:endParaRPr strike="sngStrike"/>
          </a:p>
          <a:p>
            <a:pPr indent="-285750" lvl="1" marL="74295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</a:pPr>
            <a:r>
              <a:rPr lang="en-US" strike="sngStrike"/>
              <a:t>Each LLC is a partner, each gets a payment limit</a:t>
            </a:r>
            <a:endParaRPr strike="sngStrike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64"/>
          <p:cNvSpPr txBox="1"/>
          <p:nvPr>
            <p:ph type="title"/>
          </p:nvPr>
        </p:nvSpPr>
        <p:spPr>
          <a:xfrm>
            <a:off x="457200" y="731238"/>
            <a:ext cx="8229600" cy="1068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Basic Model: Partnership Addition</a:t>
            </a:r>
            <a:endParaRPr/>
          </a:p>
        </p:txBody>
      </p:sp>
      <p:sp>
        <p:nvSpPr>
          <p:cNvPr id="538" name="Google Shape;538;p64"/>
          <p:cNvSpPr/>
          <p:nvPr/>
        </p:nvSpPr>
        <p:spPr>
          <a:xfrm>
            <a:off x="3103800" y="2354800"/>
            <a:ext cx="2936400" cy="11634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Partnership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(farm operation)</a:t>
            </a:r>
            <a:endParaRPr/>
          </a:p>
        </p:txBody>
      </p:sp>
      <p:sp>
        <p:nvSpPr>
          <p:cNvPr id="539" name="Google Shape;539;p64"/>
          <p:cNvSpPr/>
          <p:nvPr/>
        </p:nvSpPr>
        <p:spPr>
          <a:xfrm>
            <a:off x="5333375" y="3163900"/>
            <a:ext cx="1212000" cy="1068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LLC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Single Member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partner</a:t>
            </a:r>
            <a:endParaRPr/>
          </a:p>
        </p:txBody>
      </p:sp>
      <p:sp>
        <p:nvSpPr>
          <p:cNvPr id="540" name="Google Shape;540;p64"/>
          <p:cNvSpPr/>
          <p:nvPr/>
        </p:nvSpPr>
        <p:spPr>
          <a:xfrm>
            <a:off x="806825" y="4146700"/>
            <a:ext cx="1576200" cy="1557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Equipment LLC</a:t>
            </a:r>
            <a:endParaRPr/>
          </a:p>
        </p:txBody>
      </p:sp>
      <p:sp>
        <p:nvSpPr>
          <p:cNvPr id="541" name="Google Shape;541;p64"/>
          <p:cNvSpPr/>
          <p:nvPr/>
        </p:nvSpPr>
        <p:spPr>
          <a:xfrm>
            <a:off x="3246600" y="5004525"/>
            <a:ext cx="1576200" cy="1557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Land LLC</a:t>
            </a:r>
            <a:endParaRPr/>
          </a:p>
        </p:txBody>
      </p:sp>
      <p:sp>
        <p:nvSpPr>
          <p:cNvPr id="542" name="Google Shape;542;p64"/>
          <p:cNvSpPr/>
          <p:nvPr/>
        </p:nvSpPr>
        <p:spPr>
          <a:xfrm>
            <a:off x="7001800" y="4295600"/>
            <a:ext cx="1576200" cy="1557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Rented Land</a:t>
            </a:r>
            <a:endParaRPr/>
          </a:p>
        </p:txBody>
      </p:sp>
      <p:cxnSp>
        <p:nvCxnSpPr>
          <p:cNvPr id="543" name="Google Shape;543;p64"/>
          <p:cNvCxnSpPr>
            <a:stCxn id="538" idx="1"/>
            <a:endCxn id="540" idx="0"/>
          </p:cNvCxnSpPr>
          <p:nvPr/>
        </p:nvCxnSpPr>
        <p:spPr>
          <a:xfrm flipH="1">
            <a:off x="1594800" y="2936500"/>
            <a:ext cx="1509000" cy="1210200"/>
          </a:xfrm>
          <a:prstGeom prst="bent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44" name="Google Shape;544;p64"/>
          <p:cNvCxnSpPr>
            <a:stCxn id="538" idx="3"/>
            <a:endCxn id="542" idx="0"/>
          </p:cNvCxnSpPr>
          <p:nvPr/>
        </p:nvCxnSpPr>
        <p:spPr>
          <a:xfrm>
            <a:off x="6040200" y="2936500"/>
            <a:ext cx="1749600" cy="1359000"/>
          </a:xfrm>
          <a:prstGeom prst="bent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45" name="Google Shape;545;p64"/>
          <p:cNvCxnSpPr>
            <a:stCxn id="541" idx="0"/>
          </p:cNvCxnSpPr>
          <p:nvPr/>
        </p:nvCxnSpPr>
        <p:spPr>
          <a:xfrm rot="10800000">
            <a:off x="3846600" y="3516825"/>
            <a:ext cx="188100" cy="1487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46" name="Google Shape;546;p64"/>
          <p:cNvSpPr txBox="1"/>
          <p:nvPr/>
        </p:nvSpPr>
        <p:spPr>
          <a:xfrm>
            <a:off x="586150" y="3724525"/>
            <a:ext cx="891600" cy="29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Lease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547" name="Google Shape;547;p64"/>
          <p:cNvSpPr txBox="1"/>
          <p:nvPr/>
        </p:nvSpPr>
        <p:spPr>
          <a:xfrm>
            <a:off x="6917575" y="3853600"/>
            <a:ext cx="2021400" cy="29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Lease/Tenancy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548" name="Google Shape;548;p64"/>
          <p:cNvSpPr txBox="1"/>
          <p:nvPr/>
        </p:nvSpPr>
        <p:spPr>
          <a:xfrm>
            <a:off x="3979800" y="4579713"/>
            <a:ext cx="891600" cy="29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Lease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549" name="Google Shape;549;p64"/>
          <p:cNvSpPr/>
          <p:nvPr/>
        </p:nvSpPr>
        <p:spPr>
          <a:xfrm>
            <a:off x="3966000" y="3163900"/>
            <a:ext cx="1212000" cy="1068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LLC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Single Member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partner</a:t>
            </a:r>
            <a:endParaRPr/>
          </a:p>
        </p:txBody>
      </p:sp>
      <p:sp>
        <p:nvSpPr>
          <p:cNvPr id="550" name="Google Shape;550;p64"/>
          <p:cNvSpPr/>
          <p:nvPr/>
        </p:nvSpPr>
        <p:spPr>
          <a:xfrm>
            <a:off x="2450975" y="3163900"/>
            <a:ext cx="1212000" cy="1068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LLC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Single Member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partner</a:t>
            </a:r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65"/>
          <p:cNvSpPr txBox="1"/>
          <p:nvPr>
            <p:ph type="title"/>
          </p:nvPr>
        </p:nvSpPr>
        <p:spPr>
          <a:xfrm>
            <a:off x="457200" y="637388"/>
            <a:ext cx="8229600" cy="1068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Discussion </a:t>
            </a:r>
            <a:r>
              <a:rPr lang="en-US"/>
              <a:t>Scenario</a:t>
            </a:r>
            <a:endParaRPr/>
          </a:p>
        </p:txBody>
      </p:sp>
      <p:sp>
        <p:nvSpPr>
          <p:cNvPr id="557" name="Google Shape;557;p65"/>
          <p:cNvSpPr txBox="1"/>
          <p:nvPr>
            <p:ph idx="1" type="body"/>
          </p:nvPr>
        </p:nvSpPr>
        <p:spPr>
          <a:xfrm>
            <a:off x="457200" y="1705700"/>
            <a:ext cx="8229600" cy="4518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457200" rtl="0" algn="l">
              <a:spcBef>
                <a:spcPts val="36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Philip and Elizabeth (60’s) have four children (30’s) (Charles, Andrew, Anne and Edward)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Parents own 900 acres of land (in 12 parcels)</a:t>
            </a:r>
            <a:endParaRPr/>
          </a:p>
          <a:p>
            <a:pPr indent="-342900" lvl="0" marL="9144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50% farmland</a:t>
            </a:r>
            <a:endParaRPr/>
          </a:p>
          <a:p>
            <a:pPr indent="-342900" lvl="0" marL="9144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50% timber and wetlands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Philip operates row crop operation, tobacco, etc. and livestock</a:t>
            </a:r>
            <a:endParaRPr/>
          </a:p>
          <a:p>
            <a:pPr indent="-342900" lvl="0" marL="9144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farms 450 owned acres, 3000 rented acres</a:t>
            </a:r>
            <a:endParaRPr/>
          </a:p>
          <a:p>
            <a:pPr indent="-342900" lvl="0" marL="9144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~ $1M in equipment</a:t>
            </a:r>
            <a:endParaRPr/>
          </a:p>
          <a:p>
            <a:pPr indent="-342900" lvl="0" marL="9144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land used as collateral for operating loans</a:t>
            </a:r>
            <a:endParaRPr/>
          </a:p>
          <a:p>
            <a:pPr indent="-342900" lvl="0" marL="9144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Charles is by farm most involved the operation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66"/>
          <p:cNvSpPr txBox="1"/>
          <p:nvPr>
            <p:ph type="title"/>
          </p:nvPr>
        </p:nvSpPr>
        <p:spPr>
          <a:xfrm>
            <a:off x="457200" y="427563"/>
            <a:ext cx="8229600" cy="1068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Suggestions</a:t>
            </a:r>
            <a:endParaRPr/>
          </a:p>
        </p:txBody>
      </p:sp>
      <p:sp>
        <p:nvSpPr>
          <p:cNvPr id="564" name="Google Shape;564;p66"/>
          <p:cNvSpPr txBox="1"/>
          <p:nvPr>
            <p:ph idx="1" type="body"/>
          </p:nvPr>
        </p:nvSpPr>
        <p:spPr>
          <a:xfrm>
            <a:off x="229450" y="1495875"/>
            <a:ext cx="8731800" cy="5362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62500" lnSpcReduction="10000"/>
          </a:bodyPr>
          <a:lstStyle/>
          <a:p>
            <a:pPr indent="-316498" lvl="0" marL="457200" rtl="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ct val="78684"/>
              <a:buChar char="•"/>
            </a:pPr>
            <a:r>
              <a:rPr lang="en-US" sz="2815"/>
              <a:t>Organize farm operation into Partnership with individual LLCs</a:t>
            </a:r>
            <a:endParaRPr sz="2815"/>
          </a:p>
          <a:p>
            <a:pPr indent="-316498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78684"/>
              <a:buChar char="–"/>
            </a:pPr>
            <a:r>
              <a:rPr lang="en-US" sz="2815"/>
              <a:t>preserves USDA payment limitations</a:t>
            </a:r>
            <a:endParaRPr sz="2815"/>
          </a:p>
          <a:p>
            <a:pPr indent="-316498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78684"/>
              <a:buChar char="–"/>
            </a:pPr>
            <a:r>
              <a:rPr lang="en-US" sz="2815"/>
              <a:t>this serves as ownership and management transfer vehicle</a:t>
            </a:r>
            <a:endParaRPr sz="2815"/>
          </a:p>
          <a:p>
            <a:pPr indent="-316498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78684"/>
              <a:buChar char="–"/>
            </a:pPr>
            <a:r>
              <a:rPr lang="en-US" sz="2815"/>
              <a:t>Philip can make gifts of ownership to Charles</a:t>
            </a:r>
            <a:endParaRPr sz="2815"/>
          </a:p>
          <a:p>
            <a:pPr indent="-316498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78684"/>
              <a:buChar char="–"/>
            </a:pPr>
            <a:r>
              <a:rPr lang="en-US" sz="2815"/>
              <a:t>operating agreement provides framework of management, disagreement, etc.</a:t>
            </a:r>
            <a:endParaRPr sz="2815"/>
          </a:p>
          <a:p>
            <a:pPr indent="-316498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78684"/>
              <a:buChar char="–"/>
            </a:pPr>
            <a:r>
              <a:rPr lang="en-US" sz="2815"/>
              <a:t>LLC becomes tenant to P &amp; E’s land (and other owners)</a:t>
            </a:r>
            <a:endParaRPr sz="2815"/>
          </a:p>
          <a:p>
            <a:pPr indent="-316498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78684"/>
              <a:buChar char="–"/>
            </a:pPr>
            <a:r>
              <a:rPr lang="en-US" sz="2815"/>
              <a:t>LLC gets long term lease (?)</a:t>
            </a:r>
            <a:endParaRPr sz="2815"/>
          </a:p>
          <a:p>
            <a:pPr indent="-316498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78684"/>
              <a:buChar char="•"/>
            </a:pPr>
            <a:r>
              <a:rPr lang="en-US" sz="2815"/>
              <a:t>Evaluate land resources (try even distribution in values)</a:t>
            </a:r>
            <a:endParaRPr sz="2815"/>
          </a:p>
          <a:p>
            <a:pPr indent="-316498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78684"/>
              <a:buChar char="–"/>
            </a:pPr>
            <a:r>
              <a:rPr lang="en-US" sz="2815"/>
              <a:t>best farm land to Charles</a:t>
            </a:r>
            <a:endParaRPr sz="2815"/>
          </a:p>
          <a:p>
            <a:pPr indent="-316498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78684"/>
              <a:buChar char="–"/>
            </a:pPr>
            <a:r>
              <a:rPr lang="en-US" sz="2815"/>
              <a:t>other farmland and timberland to other children, (perhaps Charles has option to purchase or right of first refusal)</a:t>
            </a:r>
            <a:endParaRPr sz="2815"/>
          </a:p>
          <a:p>
            <a:pPr indent="-316498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78684"/>
              <a:buChar char="•"/>
            </a:pPr>
            <a:r>
              <a:rPr lang="en-US" sz="2815"/>
              <a:t>Purchase</a:t>
            </a:r>
            <a:r>
              <a:rPr lang="en-US" sz="2815"/>
              <a:t> life insurance to provide inheritance for uninvolved children</a:t>
            </a:r>
            <a:endParaRPr sz="2815"/>
          </a:p>
          <a:p>
            <a:pPr indent="-316498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78684"/>
              <a:buChar char="•"/>
            </a:pPr>
            <a:r>
              <a:rPr lang="en-US" sz="2815"/>
              <a:t>Place land in Trust (or pour to trust through Will)</a:t>
            </a:r>
            <a:endParaRPr sz="2815"/>
          </a:p>
          <a:p>
            <a:pPr indent="-316498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78684"/>
              <a:buChar char="–"/>
            </a:pPr>
            <a:r>
              <a:rPr lang="en-US" sz="2815"/>
              <a:t>trustee distributes parcels upon death of survivor of P &amp; E</a:t>
            </a:r>
            <a:endParaRPr sz="2815"/>
          </a:p>
          <a:p>
            <a:pPr indent="-316498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78684"/>
              <a:buChar char="–"/>
            </a:pPr>
            <a:r>
              <a:rPr lang="en-US" sz="2815"/>
              <a:t>any LLC interest owned by P gots to C</a:t>
            </a:r>
            <a:endParaRPr sz="2815"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67"/>
          <p:cNvSpPr txBox="1"/>
          <p:nvPr>
            <p:ph type="title"/>
          </p:nvPr>
        </p:nvSpPr>
        <p:spPr>
          <a:xfrm>
            <a:off x="457200" y="491476"/>
            <a:ext cx="8229600" cy="14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THANKS FOR INVITING ME!</a:t>
            </a:r>
            <a:endParaRPr/>
          </a:p>
        </p:txBody>
      </p:sp>
      <p:sp>
        <p:nvSpPr>
          <p:cNvPr id="570" name="Google Shape;570;p67"/>
          <p:cNvSpPr txBox="1"/>
          <p:nvPr>
            <p:ph idx="1" type="body"/>
          </p:nvPr>
        </p:nvSpPr>
        <p:spPr>
          <a:xfrm>
            <a:off x="188625" y="1797950"/>
            <a:ext cx="8498100" cy="31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Robert </a:t>
            </a:r>
            <a:r>
              <a:rPr lang="en-US" u="sng"/>
              <a:t>Andrew</a:t>
            </a:r>
            <a:r>
              <a:rPr lang="en-US"/>
              <a:t> Branan, JD</a:t>
            </a:r>
            <a:endParaRPr/>
          </a:p>
          <a:p>
            <a:pPr indent="0" lvl="0" marL="0" rtl="0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Associate Extension Professor</a:t>
            </a:r>
            <a:endParaRPr/>
          </a:p>
          <a:p>
            <a:pPr indent="0" lvl="0" marL="0" rtl="0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Department of </a:t>
            </a:r>
            <a:endParaRPr/>
          </a:p>
          <a:p>
            <a:pPr indent="0" lvl="0" marL="0" rtl="0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Agriculture and Resource Economics</a:t>
            </a:r>
            <a:endParaRPr/>
          </a:p>
          <a:p>
            <a:pPr indent="0" lvl="0" marL="0" rtl="0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North Carolina State University</a:t>
            </a:r>
            <a:endParaRPr/>
          </a:p>
          <a:p>
            <a:pPr indent="0" lvl="0" marL="0" rtl="0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rabrana2@ncsu.edu</a:t>
            </a:r>
            <a:endParaRPr/>
          </a:p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  <a:p>
            <a:pPr indent="0" lvl="0" marL="0" rtl="0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571" name="Google Shape;571;p6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199" y="1698949"/>
            <a:ext cx="2220563" cy="2105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2" name="Google Shape;572;p6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24375" y="4524975"/>
            <a:ext cx="2662425" cy="182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3" name="Google Shape;573;p67" title="LOGO.SARE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65600" y="5487025"/>
            <a:ext cx="1763250" cy="1201625"/>
          </a:xfrm>
          <a:prstGeom prst="rect">
            <a:avLst/>
          </a:prstGeom>
          <a:noFill/>
          <a:ln>
            <a:noFill/>
          </a:ln>
        </p:spPr>
      </p:pic>
      <p:sp>
        <p:nvSpPr>
          <p:cNvPr id="574" name="Google Shape;574;p67"/>
          <p:cNvSpPr txBox="1"/>
          <p:nvPr/>
        </p:nvSpPr>
        <p:spPr>
          <a:xfrm>
            <a:off x="2121125" y="5999850"/>
            <a:ext cx="2563500" cy="68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000000"/>
                </a:solidFill>
              </a:rPr>
              <a:t>This presentation and materials research, development and delivery are supported by the Sustainable Agriculture and Resource Education Professional Development Program Land Summit Professional Development grant (Award #531905)</a:t>
            </a:r>
            <a:endParaRPr sz="8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8"/>
          <p:cNvSpPr txBox="1"/>
          <p:nvPr>
            <p:ph type="title"/>
          </p:nvPr>
        </p:nvSpPr>
        <p:spPr>
          <a:xfrm>
            <a:off x="457200" y="402688"/>
            <a:ext cx="8229600" cy="10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/>
              <a:t>This</a:t>
            </a:r>
            <a:r>
              <a:rPr lang="en-US"/>
              <a:t> Legal Educator’s Observations</a:t>
            </a:r>
            <a:endParaRPr/>
          </a:p>
        </p:txBody>
      </p:sp>
      <p:sp>
        <p:nvSpPr>
          <p:cNvPr id="136" name="Google Shape;136;p18"/>
          <p:cNvSpPr txBox="1"/>
          <p:nvPr>
            <p:ph idx="1" type="body"/>
          </p:nvPr>
        </p:nvSpPr>
        <p:spPr>
          <a:xfrm>
            <a:off x="457200" y="1703850"/>
            <a:ext cx="8229600" cy="50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32500" lnSpcReduction="20000"/>
          </a:bodyPr>
          <a:lstStyle/>
          <a:p>
            <a:pPr indent="-105727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b="1" lang="en-US" sz="5123">
                <a:solidFill>
                  <a:srgbClr val="000000"/>
                </a:solidFill>
              </a:rPr>
              <a:t> </a:t>
            </a:r>
            <a:r>
              <a:rPr lang="en-US" sz="5123">
                <a:solidFill>
                  <a:srgbClr val="000000"/>
                </a:solidFill>
              </a:rPr>
              <a:t> Try not to give heirs undivided interests in land</a:t>
            </a:r>
            <a:endParaRPr sz="4823"/>
          </a:p>
          <a:p>
            <a:pPr indent="-277177" lvl="1" marL="7429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6220"/>
              <a:buChar char="–"/>
            </a:pPr>
            <a:r>
              <a:rPr lang="en-US" sz="4823"/>
              <a:t>property law is indifferent to your goals for the land</a:t>
            </a:r>
            <a:endParaRPr sz="5123">
              <a:solidFill>
                <a:srgbClr val="000000"/>
              </a:solidFill>
            </a:endParaRPr>
          </a:p>
          <a:p>
            <a:pPr indent="-105727" lvl="0" marL="0" rtl="0" algn="l">
              <a:lnSpc>
                <a:spcPct val="150000"/>
              </a:lnSpc>
              <a:spcBef>
                <a:spcPts val="54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en-US" sz="5123">
                <a:solidFill>
                  <a:srgbClr val="000000"/>
                </a:solidFill>
              </a:rPr>
              <a:t>  Estate Tax exemptions still high, but will sunset end of 2025</a:t>
            </a:r>
            <a:endParaRPr sz="5123">
              <a:solidFill>
                <a:srgbClr val="000000"/>
              </a:solidFill>
            </a:endParaRPr>
          </a:p>
          <a:p>
            <a:pPr indent="-277177" lvl="1" marL="742950" rtl="0" algn="l">
              <a:lnSpc>
                <a:spcPct val="150000"/>
              </a:lnSpc>
              <a:spcBef>
                <a:spcPts val="54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–"/>
            </a:pPr>
            <a:r>
              <a:rPr lang="en-US" sz="5123">
                <a:solidFill>
                  <a:srgbClr val="000000"/>
                </a:solidFill>
              </a:rPr>
              <a:t>election results likely ensure “permanency” at current exemption levels</a:t>
            </a:r>
            <a:endParaRPr sz="5123">
              <a:solidFill>
                <a:srgbClr val="000000"/>
              </a:solidFill>
            </a:endParaRPr>
          </a:p>
          <a:p>
            <a:pPr indent="-277177" lvl="1" marL="742950" rtl="0" algn="l">
              <a:lnSpc>
                <a:spcPct val="150000"/>
              </a:lnSpc>
              <a:spcBef>
                <a:spcPts val="54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–"/>
            </a:pPr>
            <a:r>
              <a:rPr lang="en-US" sz="5123">
                <a:solidFill>
                  <a:srgbClr val="000000"/>
                </a:solidFill>
              </a:rPr>
              <a:t>taxes should not be the focus of farm succession, but influence design</a:t>
            </a:r>
            <a:endParaRPr sz="5123">
              <a:solidFill>
                <a:srgbClr val="000000"/>
              </a:solidFill>
            </a:endParaRPr>
          </a:p>
          <a:p>
            <a:pPr indent="-105727" lvl="0" marL="0" rtl="0" algn="l">
              <a:lnSpc>
                <a:spcPct val="150000"/>
              </a:lnSpc>
              <a:spcBef>
                <a:spcPts val="54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en-US" sz="5123">
                <a:solidFill>
                  <a:srgbClr val="000000"/>
                </a:solidFill>
              </a:rPr>
              <a:t>  All land dispositions must be in writing… saying “all this will be yours” means nothing</a:t>
            </a:r>
            <a:endParaRPr sz="5123">
              <a:solidFill>
                <a:srgbClr val="000000"/>
              </a:solidFill>
            </a:endParaRPr>
          </a:p>
          <a:p>
            <a:pPr indent="-105727" lvl="0" marL="0" rtl="0" algn="l">
              <a:lnSpc>
                <a:spcPct val="150000"/>
              </a:lnSpc>
              <a:spcBef>
                <a:spcPts val="54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en-US" sz="5123">
                <a:solidFill>
                  <a:srgbClr val="000000"/>
                </a:solidFill>
              </a:rPr>
              <a:t>  Careful of PUV property tax when dividing land</a:t>
            </a:r>
            <a:endParaRPr sz="5123">
              <a:solidFill>
                <a:srgbClr val="000000"/>
              </a:solidFill>
            </a:endParaRPr>
          </a:p>
          <a:p>
            <a:pPr indent="-105727" lvl="0" marL="0" rtl="0" algn="l">
              <a:lnSpc>
                <a:spcPct val="150000"/>
              </a:lnSpc>
              <a:spcBef>
                <a:spcPts val="54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en-US" sz="5123">
                <a:solidFill>
                  <a:srgbClr val="000000"/>
                </a:solidFill>
              </a:rPr>
              <a:t>  “Legacy” planning is a series of disposition decisions and executions</a:t>
            </a:r>
            <a:endParaRPr sz="5123">
              <a:solidFill>
                <a:srgbClr val="000000"/>
              </a:solidFill>
            </a:endParaRPr>
          </a:p>
          <a:p>
            <a:pPr indent="-105727" lvl="0" marL="0" rtl="0" algn="l">
              <a:lnSpc>
                <a:spcPct val="150000"/>
              </a:lnSpc>
              <a:spcBef>
                <a:spcPts val="54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5123">
                <a:solidFill>
                  <a:srgbClr val="000000"/>
                </a:solidFill>
              </a:rPr>
              <a:t>  </a:t>
            </a:r>
            <a:r>
              <a:rPr lang="en-US" sz="5123"/>
              <a:t>Secure Option Agreements whenever possible (in leases, entities, etc.)</a:t>
            </a:r>
            <a:endParaRPr sz="5123"/>
          </a:p>
          <a:p>
            <a:pPr indent="0" lvl="0" marL="0" rtl="0" algn="l">
              <a:lnSpc>
                <a:spcPct val="150000"/>
              </a:lnSpc>
              <a:spcBef>
                <a:spcPts val="540"/>
              </a:spcBef>
              <a:spcAft>
                <a:spcPts val="0"/>
              </a:spcAft>
              <a:buNone/>
            </a:pPr>
            <a:r>
              <a:rPr b="1" lang="en-US" sz="5123"/>
              <a:t>If real property (land) has a “change in use” appraised value, may have to subdivide and distribute</a:t>
            </a:r>
            <a:endParaRPr b="1" sz="5123"/>
          </a:p>
          <a:p>
            <a:pPr indent="0" lvl="0" marL="0" rtl="0" algn="l">
              <a:lnSpc>
                <a:spcPct val="8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66414"/>
              <a:buFont typeface="Arial"/>
              <a:buNone/>
            </a:pPr>
            <a:r>
              <a:t/>
            </a:r>
            <a:endParaRPr sz="4065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8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66414"/>
              <a:buFont typeface="Arial"/>
              <a:buNone/>
            </a:pPr>
            <a:r>
              <a:t/>
            </a:r>
            <a:endParaRPr b="1" sz="4065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54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9"/>
          <p:cNvSpPr txBox="1"/>
          <p:nvPr>
            <p:ph type="title"/>
          </p:nvPr>
        </p:nvSpPr>
        <p:spPr>
          <a:xfrm>
            <a:off x="457200" y="531188"/>
            <a:ext cx="8229600" cy="1068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Multiple Goals of Succession…</a:t>
            </a:r>
            <a:endParaRPr/>
          </a:p>
        </p:txBody>
      </p:sp>
      <p:sp>
        <p:nvSpPr>
          <p:cNvPr id="143" name="Google Shape;143;p19"/>
          <p:cNvSpPr txBox="1"/>
          <p:nvPr>
            <p:ph idx="1" type="body"/>
          </p:nvPr>
        </p:nvSpPr>
        <p:spPr>
          <a:xfrm>
            <a:off x="248825" y="1599500"/>
            <a:ext cx="4444500" cy="4487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70000"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“Keep land in the family” (preserve legacy)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“Preserve wealth, avoid taxes”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“Provide equal wealth for family members”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“Live in comfortable retirement”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-US"/>
              <a:t>“Keep a ‘going concern’ business in operation”</a:t>
            </a:r>
            <a:endParaRPr b="1"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“Provide farming opportunity” (for family or community)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“Ensure land is never ‘sold for development’”</a:t>
            </a:r>
            <a:endParaRPr/>
          </a:p>
        </p:txBody>
      </p:sp>
      <p:pic>
        <p:nvPicPr>
          <p:cNvPr id="144" name="Google Shape;14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12050" y="2523700"/>
            <a:ext cx="3774749" cy="301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91573" y="6126150"/>
            <a:ext cx="709599" cy="656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0"/>
          <p:cNvSpPr txBox="1"/>
          <p:nvPr>
            <p:ph type="title"/>
          </p:nvPr>
        </p:nvSpPr>
        <p:spPr>
          <a:xfrm>
            <a:off x="457200" y="402688"/>
            <a:ext cx="8229600" cy="10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/>
              <a:t>This</a:t>
            </a:r>
            <a:r>
              <a:rPr lang="en-US"/>
              <a:t> Legal Educator’s Guiding Principles</a:t>
            </a:r>
            <a:endParaRPr/>
          </a:p>
        </p:txBody>
      </p:sp>
      <p:sp>
        <p:nvSpPr>
          <p:cNvPr id="151" name="Google Shape;151;p20"/>
          <p:cNvSpPr txBox="1"/>
          <p:nvPr>
            <p:ph idx="1" type="body"/>
          </p:nvPr>
        </p:nvSpPr>
        <p:spPr>
          <a:xfrm>
            <a:off x="812800" y="4940300"/>
            <a:ext cx="5588100" cy="166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SzPts val="1018"/>
              <a:buNone/>
            </a:pPr>
            <a:r>
              <a:rPr b="1" lang="en-US" sz="2217">
                <a:solidFill>
                  <a:srgbClr val="FF0000"/>
                </a:solidFill>
              </a:rPr>
              <a:t>“Be mindful of leaving legacy obligations behind” - </a:t>
            </a:r>
            <a:r>
              <a:rPr b="1" lang="en-US" sz="2217"/>
              <a:t>R.A. Branan, NCSU</a:t>
            </a:r>
            <a:endParaRPr sz="954"/>
          </a:p>
        </p:txBody>
      </p:sp>
      <p:sp>
        <p:nvSpPr>
          <p:cNvPr id="152" name="Google Shape;152;p20"/>
          <p:cNvSpPr txBox="1"/>
          <p:nvPr/>
        </p:nvSpPr>
        <p:spPr>
          <a:xfrm>
            <a:off x="5435600" y="3289300"/>
            <a:ext cx="3314700" cy="18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018"/>
              <a:buFont typeface="Arial"/>
              <a:buNone/>
            </a:pPr>
            <a:r>
              <a:rPr b="1" lang="en-US" sz="2148">
                <a:solidFill>
                  <a:srgbClr val="FF0000"/>
                </a:solidFill>
              </a:rPr>
              <a:t>“If you can’t make it perfect, make it flexible” - </a:t>
            </a:r>
            <a:r>
              <a:rPr b="1" lang="en-US" sz="1948">
                <a:solidFill>
                  <a:schemeClr val="dk1"/>
                </a:solidFill>
              </a:rPr>
              <a:t>Pullet Grower, Chatham County</a:t>
            </a:r>
            <a:endParaRPr sz="2200">
              <a:solidFill>
                <a:schemeClr val="dk1"/>
              </a:solidFill>
            </a:endParaRPr>
          </a:p>
        </p:txBody>
      </p:sp>
      <p:sp>
        <p:nvSpPr>
          <p:cNvPr id="153" name="Google Shape;153;p20"/>
          <p:cNvSpPr txBox="1"/>
          <p:nvPr/>
        </p:nvSpPr>
        <p:spPr>
          <a:xfrm>
            <a:off x="1420325" y="3446350"/>
            <a:ext cx="2781300" cy="16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540"/>
              </a:spcBef>
              <a:spcAft>
                <a:spcPts val="0"/>
              </a:spcAft>
              <a:buNone/>
            </a:pPr>
            <a:r>
              <a:rPr b="1" lang="en-US" sz="2148">
                <a:solidFill>
                  <a:srgbClr val="FF0000"/>
                </a:solidFill>
              </a:rPr>
              <a:t>“You can’t paper over people” - </a:t>
            </a:r>
            <a:r>
              <a:rPr b="1" lang="en-US" sz="1948">
                <a:solidFill>
                  <a:schemeClr val="dk1"/>
                </a:solidFill>
              </a:rPr>
              <a:t>Leon Geyer, Virginia Tech</a:t>
            </a:r>
            <a:endParaRPr sz="2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540"/>
              </a:spcBef>
              <a:spcAft>
                <a:spcPts val="0"/>
              </a:spcAft>
              <a:buNone/>
            </a:pPr>
            <a:r>
              <a:t/>
            </a:r>
            <a:endParaRPr b="1" sz="2148">
              <a:solidFill>
                <a:srgbClr val="FF0000"/>
              </a:solidFill>
            </a:endParaRPr>
          </a:p>
        </p:txBody>
      </p:sp>
      <p:sp>
        <p:nvSpPr>
          <p:cNvPr id="154" name="Google Shape;154;p20"/>
          <p:cNvSpPr txBox="1"/>
          <p:nvPr>
            <p:ph idx="1" type="body"/>
          </p:nvPr>
        </p:nvSpPr>
        <p:spPr>
          <a:xfrm>
            <a:off x="457200" y="1588675"/>
            <a:ext cx="7188300" cy="166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SzPts val="1018"/>
              <a:buNone/>
            </a:pPr>
            <a:r>
              <a:rPr b="1" lang="en-US" sz="2717">
                <a:solidFill>
                  <a:srgbClr val="FF0000"/>
                </a:solidFill>
              </a:rPr>
              <a:t>“Planning is everything. The Plan is nothing.” - </a:t>
            </a:r>
            <a:r>
              <a:rPr b="1" lang="en-US" sz="2717"/>
              <a:t>attributed to Gen. Dwight Eisenhower</a:t>
            </a:r>
            <a:endParaRPr sz="1454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1"/>
          <p:cNvSpPr txBox="1"/>
          <p:nvPr>
            <p:ph type="title"/>
          </p:nvPr>
        </p:nvSpPr>
        <p:spPr>
          <a:xfrm>
            <a:off x="457200" y="265138"/>
            <a:ext cx="8229600" cy="10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Property Disposition Tax Implications</a:t>
            </a:r>
            <a:endParaRPr/>
          </a:p>
        </p:txBody>
      </p:sp>
      <p:sp>
        <p:nvSpPr>
          <p:cNvPr id="160" name="Google Shape;160;p21"/>
          <p:cNvSpPr txBox="1"/>
          <p:nvPr>
            <p:ph idx="1" type="body"/>
          </p:nvPr>
        </p:nvSpPr>
        <p:spPr>
          <a:xfrm>
            <a:off x="457200" y="1263075"/>
            <a:ext cx="8229600" cy="50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20"/>
              <a:buChar char="•"/>
            </a:pPr>
            <a:r>
              <a:rPr b="1" lang="en-US" sz="2220"/>
              <a:t>Sale</a:t>
            </a:r>
            <a:r>
              <a:rPr lang="en-US" sz="2220"/>
              <a:t> of property:  </a:t>
            </a:r>
            <a:r>
              <a:rPr b="1" lang="en-US" sz="2220"/>
              <a:t>Capital Gains Tax </a:t>
            </a:r>
            <a:r>
              <a:rPr lang="en-US" sz="2220"/>
              <a:t>(FMV-Acquisition Value)x~15%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ts val="2220"/>
              <a:buChar char="•"/>
            </a:pPr>
            <a:r>
              <a:rPr b="1" lang="en-US" sz="2220"/>
              <a:t>Gifting</a:t>
            </a:r>
            <a:r>
              <a:rPr lang="en-US" sz="2220"/>
              <a:t> of property:  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ts val="2220"/>
              <a:buChar char="–"/>
            </a:pPr>
            <a:r>
              <a:rPr lang="en-US" sz="2220"/>
              <a:t>Carry-Over Basis (potential higher capital gains tax)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ts val="2220"/>
              <a:buChar char="–"/>
            </a:pPr>
            <a:r>
              <a:rPr lang="en-US" sz="2220"/>
              <a:t>Gift Tax (for annual gifts above $18,000 [per donee])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ts val="2220"/>
              <a:buChar char="–"/>
            </a:pPr>
            <a:r>
              <a:rPr lang="en-US" sz="2220"/>
              <a:t>Lifetime gift tax exemption:  $13,610,000 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ts val="2220"/>
              <a:buChar char="•"/>
            </a:pPr>
            <a:r>
              <a:rPr lang="en-US" sz="2220"/>
              <a:t>Property at </a:t>
            </a:r>
            <a:r>
              <a:rPr b="1" lang="en-US" sz="2220"/>
              <a:t>Death</a:t>
            </a:r>
            <a:r>
              <a:rPr lang="en-US" sz="2220"/>
              <a:t>: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ts val="2220"/>
              <a:buChar char="–"/>
            </a:pPr>
            <a:r>
              <a:rPr b="1" lang="en-US" sz="2220"/>
              <a:t>Estate Ta</a:t>
            </a:r>
            <a:r>
              <a:rPr lang="en-US" sz="2220"/>
              <a:t>x:  percentage tax levied by law on all wealth transferred at death (aka “taxable estate”)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5"/>
              <a:buChar char="•"/>
            </a:pPr>
            <a:r>
              <a:rPr lang="en-US" sz="1665"/>
              <a:t>Subject to </a:t>
            </a:r>
            <a:r>
              <a:rPr b="1" lang="en-US" sz="1665"/>
              <a:t>”Wealth Exemption”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5"/>
              <a:buChar char="•"/>
            </a:pPr>
            <a:r>
              <a:rPr b="1" lang="en-US" sz="1665"/>
              <a:t>Federal Exemption = $13,610,000 per individual (federal only) (spouse gets other exemption for double)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5"/>
              <a:buChar char="•"/>
            </a:pPr>
            <a:r>
              <a:rPr lang="en-US" sz="1665"/>
              <a:t>“Unified” with lifetime gift tax exemption (dollar for dollar, above annual exclusion of $18,000/yr/donee)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5"/>
              <a:buChar char="•"/>
            </a:pPr>
            <a:r>
              <a:rPr lang="en-US" sz="1665"/>
              <a:t>Estate tax abolished in North Carolina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ts val="2220"/>
              <a:buChar char="–"/>
            </a:pPr>
            <a:r>
              <a:rPr lang="en-US" sz="2220"/>
              <a:t>Probate costs:  percentage levied by county on </a:t>
            </a:r>
            <a:r>
              <a:rPr b="1" lang="en-US" sz="2220"/>
              <a:t>personal property</a:t>
            </a:r>
            <a:r>
              <a:rPr lang="en-US" sz="2220"/>
              <a:t> wealth (aka “probate estate”)</a:t>
            </a:r>
            <a:endParaRPr/>
          </a:p>
          <a:p>
            <a:pPr indent="-201930" lvl="0" marL="34290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ts val="2220"/>
              <a:buNone/>
            </a:pPr>
            <a:r>
              <a:t/>
            </a:r>
            <a:endParaRPr sz="222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nc-state-cals-ppt-templat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