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A6F5CDC-C32F-468D-A04D-3C38C1A6F569}">
  <a:tblStyle styleId="{BA6F5CDC-C32F-468D-A04D-3C38C1A6F56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slide" Target="slides/slide4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1ddd45e48a_0_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11ddd45e48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 ownership interest in land is known as an estate, and the exploration of the development of estates and their current nature in modern law would take us into a whole different and future course of study.  So let’s keep it simple for now.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you own property in your name alone – you are the sole owner – you have what is called fee simple ownership:  you own the whole show, and don’t share your ownership with anyone else.  You own all of the rights, and can distribute those rights – what we’ll call the bundle of sticks in the next slide – to whomever you please.  If you die owning the property, your heirs will receive your title.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Now, if you own your property concurrently with someone else, you have what is called a concurrent estate. When you own land concurrently with another owner, your ownership is expressed as a percentage but each of you have rights to the entire property.  Your interest is called an </a:t>
            </a:r>
            <a:r>
              <a:rPr b="1" lang="en-US"/>
              <a:t>undivided interest</a:t>
            </a:r>
            <a:r>
              <a:rPr b="0" lang="en-US"/>
              <a:t>.</a:t>
            </a:r>
            <a:r>
              <a:rPr b="1" lang="en-US"/>
              <a:t>  </a:t>
            </a:r>
            <a:r>
              <a:rPr lang="en-US"/>
              <a:t>The interest is not geographically defined within the boundaries of the property. For the moment, know that there are basically two types of ways people can own property concurrently.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there is joint tenancy with right of survivorship.  This means that each owner owns a fractional share, but that share is tied to the life of each owner.  When one owner dies, their interest automatically becomes the interest of their joint co-owner.  Tenancy by the Entireties is essentially joint tenancy with right of survivorship between married persons.  One cannot sell or alienate their interest in jointly-titled land unless all joint owners convey their interest or otherwise approve the transfer to a new joint owner.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Then, there is Tenancy in Common.  A tenancy in common interest, like a joint tenancy interest is an undivided interest.  However, each tenant in common can alienate their interest without the permission of another other owner.  So one ownership interest can be freely swapped out so to speak.  Because each interest is freely alienable, each interest is will pass to the interest holder’s heirs upon his or her death.  Often after many years where co-tenants have died and their heirs inherit their interest, you can have dozens of concurrent owners.  In North Carolina, one interest owner, regardless of how small the interest, has the right to petition the Clerk of Court to initiate a partition proceeding to divide up or auction the property and divide the proceeds.  But like a more thorough discussion of estates in land, that is for another course in a future time.</a:t>
            </a:r>
            <a:endParaRPr/>
          </a:p>
        </p:txBody>
      </p:sp>
      <p:sp>
        <p:nvSpPr>
          <p:cNvPr id="159" name="Google Shape;159;g11ddd45e48a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4c1236f201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4c1236f20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 ownership interest in land is known as an estate, and the exploration of the development of estates and their current nature in modern law would take us into a whole different and future course of study.  So let’s keep it simple for now.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you own property in your name alone – you are the sole owner – you have what is called fee simple ownership:  you own the whole show, and don’t share your ownership with anyone else.  You own all of the rights, and can distribute those rights – what we’ll call the bundle of sticks in the next slide – to whomever you please.  If you die owning the property, your heirs will receive your title.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Now, if you own your property concurrently with someone else, you have what is called a concurrent estate. When you own land concurrently with another owner, your ownership is expressed as a percentage but each of you have rights to the entire property.  Your interest is called an </a:t>
            </a:r>
            <a:r>
              <a:rPr b="1" lang="en-US"/>
              <a:t>undivided interest</a:t>
            </a:r>
            <a:r>
              <a:rPr b="0" lang="en-US"/>
              <a:t>.</a:t>
            </a:r>
            <a:r>
              <a:rPr b="1" lang="en-US"/>
              <a:t>  </a:t>
            </a:r>
            <a:r>
              <a:rPr lang="en-US"/>
              <a:t>The interest is not geographically defined within the boundaries of the property. For the moment, know that there are basically two types of ways people can own property concurrently.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there is joint tenancy with right of survivorship.  This means that each owner owns a fractional share, but that share is tied to the life of each owner.  When one owner dies, their interest automatically becomes the interest of their joint co-owner.  Tenancy by the Entireties is essentially joint tenancy with right of survivorship between married persons.  One cannot sell or alienate their interest in jointly-titled land unless all joint owners convey their interest or otherwise approve the transfer to a new joint owner.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Then, there is Tenancy in Common.  A tenancy in common interest, like a joint tenancy interest is an undivided interest.  However, each tenant in common can alienate their interest without the permission of another other owner.  So one ownership interest can be freely swapped out so to speak.  Because each interest is freely alienable, each interest is will pass to the interest holder’s heirs upon his or her death.  Often after many years where co-tenants have died and their heirs inherit their interest, you can have dozens of concurrent owners.  In North Carolina, one interest owner, regardless of how small the interest, has the right to petition the Clerk of Court to initiate a partition proceeding to divide up or auction the property and divide the proceeds.  But like a more thorough discussion of estates in land, that is for another course in a future time.</a:t>
            </a:r>
            <a:endParaRPr/>
          </a:p>
        </p:txBody>
      </p:sp>
      <p:sp>
        <p:nvSpPr>
          <p:cNvPr id="166" name="Google Shape;166;g24c1236f20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1ddd45e48a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11ddd45e48a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4eb4b4efad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4eb4b4efad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4eb4b4efad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24eb4b4efad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4eb4b4efad_0_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4eb4b4efad_0_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4eb4b4efad_0_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4eb4b4efad_0_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4eb4b4efad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4eb4b4efad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4c1236f201_0_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4c1236f201_0_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4c1236f201_0_8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71558031cb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71558031c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71558031c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71558031cb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371558031cb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8146091fb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18146091fb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71558031cb_0_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71558031cb_0_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371558031cb_0_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4c1236f201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4c1236f201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4eb4b4efad_0_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4eb4b4efad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24eb4b4efad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4eb4b4efad_0_10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4eb4b4efad_0_1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4eb4b4efad_0_10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4eb4b4efad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4eb4b4efad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4eb4b4efad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4c1236f201_0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4c1236f201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4c1236f201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4c1236f201_0_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4c1236f201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4c1236f201_0_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4c1236f201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4c1236f201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24c1236f201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4c1236f201_0_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4c1236f201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24c1236f201_0_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4eb4b4efad_0_1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4eb4b4efad_0_1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4eb4b4efad_0_1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9dce1f49ff_1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g39dce1f49ff_1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4c1236f201_0_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4c1236f201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4c1236f201_0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4c1236f201_0_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4c1236f201_0_4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4c1236f201_0_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4c1236f201_0_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4c1236f201_0_6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24c1236f201_0_6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4c1236f201_0_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4c1236f201_0_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4c1236f201_0_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4c1236f201_0_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4c1236f201_0_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4c1236f201_0_5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4eb4b4efad_0_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4eb4b4efad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4eb4b4efad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4eb4b4efad_0_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24eb4b4efad_0_9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24eb4b4efad_0_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4eb4b4efad_0_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4eb4b4efad_0_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4eb4b4efad_0_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4eb4b4efad_0_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4eb4b4efad_0_6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g24eb4b4efad_0_6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190e51bf36_0_4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1190e51bf36_0_4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9dce1f49ff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9dce1f49ff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39dce1f49ff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8146091fb9_0_2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18146091fb9_0_2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9dce1f49ff_1_1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9dce1f49ff_1_1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39dce1f49ff_1_1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9dce1f49ff_1_2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9dce1f49ff_1_2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39dce1f49ff_1_2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4eb4b4efad_0_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4eb4b4efad_0_1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4eb4b4efad_0_1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4eb4b4efad_0_10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4eb4b4efad_0_10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4eb4b4efad_0_10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rtl="0" algn="ctr">
              <a:spcBef>
                <a:spcPts val="480"/>
              </a:spcBef>
              <a:spcAft>
                <a:spcPts val="0"/>
              </a:spcAft>
              <a:buClr>
                <a:srgbClr val="888888"/>
              </a:buClr>
              <a:buSzPts val="2400"/>
              <a:buNone/>
              <a:defRPr>
                <a:solidFill>
                  <a:srgbClr val="888888"/>
                </a:solidFill>
              </a:defRPr>
            </a:lvl1pPr>
            <a:lvl2pPr lvl="1" rtl="0" algn="ctr">
              <a:spcBef>
                <a:spcPts val="480"/>
              </a:spcBef>
              <a:spcAft>
                <a:spcPts val="0"/>
              </a:spcAft>
              <a:buClr>
                <a:srgbClr val="888888"/>
              </a:buClr>
              <a:buSzPts val="2400"/>
              <a:buNone/>
              <a:defRPr>
                <a:solidFill>
                  <a:srgbClr val="888888"/>
                </a:solidFill>
              </a:defRPr>
            </a:lvl2pPr>
            <a:lvl3pPr lvl="2" rtl="0" algn="ctr">
              <a:spcBef>
                <a:spcPts val="360"/>
              </a:spcBef>
              <a:spcAft>
                <a:spcPts val="0"/>
              </a:spcAft>
              <a:buClr>
                <a:srgbClr val="888888"/>
              </a:buClr>
              <a:buSzPts val="1800"/>
              <a:buNone/>
              <a:defRPr>
                <a:solidFill>
                  <a:srgbClr val="888888"/>
                </a:solidFill>
              </a:defRPr>
            </a:lvl3pPr>
            <a:lvl4pPr lvl="3" rtl="0" algn="ctr">
              <a:spcBef>
                <a:spcPts val="280"/>
              </a:spcBef>
              <a:spcAft>
                <a:spcPts val="0"/>
              </a:spcAft>
              <a:buClr>
                <a:srgbClr val="888888"/>
              </a:buClr>
              <a:buSzPts val="1400"/>
              <a:buNone/>
              <a:defRPr>
                <a:solidFill>
                  <a:srgbClr val="888888"/>
                </a:solidFill>
              </a:defRPr>
            </a:lvl4pPr>
            <a:lvl5pPr lvl="4" rtl="0" algn="ctr">
              <a:spcBef>
                <a:spcPts val="200"/>
              </a:spcBef>
              <a:spcAft>
                <a:spcPts val="0"/>
              </a:spcAft>
              <a:buClr>
                <a:srgbClr val="888888"/>
              </a:buClr>
              <a:buSzPts val="1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
        <p:nvSpPr>
          <p:cNvPr id="19" name="Google Shape;19;p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 name="Google Shape;20;p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 name="Google Shape;21;p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 name="Shape 75"/>
        <p:cNvGrpSpPr/>
        <p:nvPr/>
      </p:nvGrpSpPr>
      <p:grpSpPr>
        <a:xfrm>
          <a:off x="0" y="0"/>
          <a:ext cx="0" cy="0"/>
          <a:chOff x="0" y="0"/>
          <a:chExt cx="0" cy="0"/>
        </a:xfrm>
      </p:grpSpPr>
      <p:sp>
        <p:nvSpPr>
          <p:cNvPr id="76" name="Google Shape;76;p11"/>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7" name="Google Shape;77;p11"/>
          <p:cNvSpPr txBox="1"/>
          <p:nvPr>
            <p:ph idx="1" type="body"/>
          </p:nvPr>
        </p:nvSpPr>
        <p:spPr>
          <a:xfrm rot="5400000">
            <a:off x="3020250" y="459550"/>
            <a:ext cx="31035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78" name="Google Shape;78;p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9" name="Google Shape;79;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0" name="Google Shape;80;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1" name="Shape 81"/>
        <p:cNvGrpSpPr/>
        <p:nvPr/>
      </p:nvGrpSpPr>
      <p:grpSpPr>
        <a:xfrm>
          <a:off x="0" y="0"/>
          <a:ext cx="0" cy="0"/>
          <a:chOff x="0" y="0"/>
          <a:chExt cx="0" cy="0"/>
        </a:xfrm>
      </p:grpSpPr>
      <p:sp>
        <p:nvSpPr>
          <p:cNvPr id="82" name="Google Shape;82;p12"/>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3" name="Google Shape;83;p12"/>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84" name="Google Shape;84;p1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5" name="Google Shape;85;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6" name="Google Shape;86;p1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 name="Google Shape;24;p3"/>
          <p:cNvSpPr txBox="1"/>
          <p:nvPr>
            <p:ph idx="1" type="body"/>
          </p:nvPr>
        </p:nvSpPr>
        <p:spPr>
          <a:xfrm>
            <a:off x="457200" y="3022600"/>
            <a:ext cx="8229600" cy="3103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 name="Google Shape;25;p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 name="Google Shape;26;p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 name="Google Shape;27;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IMAGES.BLF banner soybean shacks home" id="28" name="Google Shape;28;p3"/>
          <p:cNvPicPr preferRelativeResize="0"/>
          <p:nvPr/>
        </p:nvPicPr>
        <p:blipFill rotWithShape="1">
          <a:blip r:embed="rId2">
            <a:alphaModFix amt="25000"/>
          </a:blip>
          <a:srcRect b="0" l="0" r="0" t="0"/>
          <a:stretch/>
        </p:blipFill>
        <p:spPr>
          <a:xfrm>
            <a:off x="-176204" y="2640013"/>
            <a:ext cx="9431963" cy="4350820"/>
          </a:xfrm>
          <a:prstGeom prst="rect">
            <a:avLst/>
          </a:prstGeom>
          <a:noFill/>
          <a:ln>
            <a:noFill/>
          </a:ln>
        </p:spPr>
      </p:pic>
      <p:pic>
        <p:nvPicPr>
          <p:cNvPr id="29" name="Google Shape;29;p3"/>
          <p:cNvPicPr preferRelativeResize="0"/>
          <p:nvPr/>
        </p:nvPicPr>
        <p:blipFill rotWithShape="1">
          <a:blip r:embed="rId3">
            <a:alphaModFix/>
          </a:blip>
          <a:srcRect b="0" l="0" r="0" t="0"/>
          <a:stretch/>
        </p:blipFill>
        <p:spPr>
          <a:xfrm>
            <a:off x="7294880" y="6517014"/>
            <a:ext cx="1676399" cy="2598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4"/>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 name="Google Shape;32;p4"/>
          <p:cNvSpPr txBox="1"/>
          <p:nvPr>
            <p:ph idx="1" type="body"/>
          </p:nvPr>
        </p:nvSpPr>
        <p:spPr>
          <a:xfrm>
            <a:off x="457200" y="1968500"/>
            <a:ext cx="4038600" cy="41577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33" name="Google Shape;33;p4"/>
          <p:cNvSpPr txBox="1"/>
          <p:nvPr>
            <p:ph idx="2" type="body"/>
          </p:nvPr>
        </p:nvSpPr>
        <p:spPr>
          <a:xfrm>
            <a:off x="4648200" y="1968500"/>
            <a:ext cx="4038600" cy="41577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34" name="Google Shape;34;p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 name="Google Shape;35;p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6" name="Google Shape;36;p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5"/>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b="1" sz="4000" cap="none"/>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9" name="Google Shape;39;p5"/>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Clr>
                <a:srgbClr val="888888"/>
              </a:buClr>
              <a:buSzPts val="2000"/>
              <a:buNone/>
              <a:defRPr sz="2000">
                <a:solidFill>
                  <a:srgbClr val="888888"/>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
        <p:nvSpPr>
          <p:cNvPr id="40" name="Google Shape;40;p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1" name="Google Shape;41;p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2" name="Google Shape;42;p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sp>
        <p:nvSpPr>
          <p:cNvPr id="44" name="Google Shape;44;p6"/>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5" name="Google Shape;45;p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46" name="Google Shape;46;p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47" name="Google Shape;47;p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48" name="Google Shape;48;p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49" name="Google Shape;49;p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0" name="Google Shape;50;p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1" name="Google Shape;51;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7"/>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4" name="Google Shape;54;p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 name="Google Shape;55;p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 name="Google Shape;56;p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 name="Google Shape;59;p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 name="Google Shape;60;p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9"/>
          <p:cNvSpPr txBox="1"/>
          <p:nvPr>
            <p:ph type="title"/>
          </p:nvPr>
        </p:nvSpPr>
        <p:spPr>
          <a:xfrm>
            <a:off x="457200" y="273050"/>
            <a:ext cx="3008400" cy="11619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3" name="Google Shape;63;p9"/>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64" name="Google Shape;64;p9"/>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65" name="Google Shape;65;p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6" name="Google Shape;66;p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7" name="Google Shape;67;p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8" name="Shape 68"/>
        <p:cNvGrpSpPr/>
        <p:nvPr/>
      </p:nvGrpSpPr>
      <p:grpSpPr>
        <a:xfrm>
          <a:off x="0" y="0"/>
          <a:ext cx="0" cy="0"/>
          <a:chOff x="0" y="0"/>
          <a:chExt cx="0" cy="0"/>
        </a:xfrm>
      </p:grpSpPr>
      <p:sp>
        <p:nvSpPr>
          <p:cNvPr id="69" name="Google Shape;69;p10"/>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0" name="Google Shape;70;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1" name="Google Shape;71;p10"/>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72" name="Google Shape;72;p1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3" name="Google Shape;73;p1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4" name="Google Shape;74;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57200" y="3022600"/>
            <a:ext cx="8229600" cy="31035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17500" lvl="3" marL="1828800" marR="0" rtl="0" algn="l">
              <a:spcBef>
                <a:spcPts val="28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CALSpowerpoint-Header.eps" id="15" name="Google Shape;15;p1"/>
          <p:cNvPicPr preferRelativeResize="0"/>
          <p:nvPr/>
        </p:nvPicPr>
        <p:blipFill rotWithShape="1">
          <a:blip r:embed="rId1">
            <a:alphaModFix/>
          </a:blip>
          <a:srcRect b="0" l="0" r="0" t="0"/>
          <a:stretch/>
        </p:blipFill>
        <p:spPr>
          <a:xfrm>
            <a:off x="0" y="-12700"/>
            <a:ext cx="9162288" cy="47018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3.jp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ncleg.gov/EnactedLegislation/Statutes/PDF/ByArticle/Chapter_41/Article_5.pdf" TargetMode="External"/><Relationship Id="rId4" Type="http://schemas.openxmlformats.org/officeDocument/2006/relationships/hyperlink" Target="https://www.ncleg.net/enactedlegislation/statutes/html/bysection/chapter_50/gs_50-20.html" TargetMode="External"/><Relationship Id="rId5" Type="http://schemas.openxmlformats.org/officeDocument/2006/relationships/hyperlink" Target="https://farmlaw.ces.ncsu.edu/land-use-and-zoning/land-ownership-and-liability/land-title-understanding-rights-in-propert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ncleg.gov/EnactedLegislation/Statutes/PDF/ByArticle/Chapter_41/Article_5.pdf" TargetMode="External"/><Relationship Id="rId4" Type="http://schemas.openxmlformats.org/officeDocument/2006/relationships/hyperlink" Target="https://www.ncleg.net/enactedlegislation/statutes/html/bysection/chapter_50/gs_50-20.html" TargetMode="External"/><Relationship Id="rId5" Type="http://schemas.openxmlformats.org/officeDocument/2006/relationships/hyperlink" Target="https://farmlaw.ces.ncsu.edu/land-use-and-zoning/land-ownership-and-liability/land-title-understanding-rights-in-propert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www.ncleg.gov/Laws/GeneralStatuteSections/Chapter29"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ncleg.gov/Laws/GeneralStatuteSections/Chapter2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www.ncleg.gov/EnactedLegislation/Statutes/PDF/BySection/Chapter_46A/GS_46A-80.pdf"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lrs.sog.unc.edu/billsum/s-363-2021-2022"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www.ncleg.gov/EnactedLegislation/Statutes/PDF/BySection/Chapter_46A/GS_46A-80.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farmlaw.ces.ncsu.edu/" TargetMode="External"/><Relationship Id="rId4" Type="http://schemas.openxmlformats.org/officeDocument/2006/relationships/image" Target="../media/image9.png"/><Relationship Id="rId9"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8.png"/><Relationship Id="rId7" Type="http://schemas.openxmlformats.org/officeDocument/2006/relationships/image" Target="../media/image7.png"/><Relationship Id="rId8"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docs.google.com/document/d/1W5z8lEJBUtW_JaFlMFGARjjapSQME1JJdC-8Mc08w_k/edit?usp=sharing" TargetMode="External"/><Relationship Id="rId4" Type="http://schemas.openxmlformats.org/officeDocument/2006/relationships/hyperlink" Target="https://docs.google.com/document/d/15aPb6oRWwgokcPSmlu2cpTQUUfakM4fcKFOO2MPOdqY/edit?usp=sharing" TargetMode="External"/><Relationship Id="rId5"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www.ncleg.gov/EnactedLegislation/Statutes/PDF/BySection/Chapter_36C/GS_36C-8-816.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mailto:rabrana2@ncsu.edu" TargetMode="External"/><Relationship Id="rId4" Type="http://schemas.openxmlformats.org/officeDocument/2006/relationships/image" Target="../media/image10.png"/><Relationship Id="rId5" Type="http://schemas.openxmlformats.org/officeDocument/2006/relationships/image" Target="../media/image22.png"/><Relationship Id="rId6"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s://tigerprints.clemson.edu/jrss/vol38/iss1/5/"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3"/>
          <p:cNvSpPr txBox="1"/>
          <p:nvPr>
            <p:ph type="ctrTitle"/>
          </p:nvPr>
        </p:nvSpPr>
        <p:spPr>
          <a:xfrm>
            <a:off x="188925" y="688975"/>
            <a:ext cx="8803800" cy="1701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i="1" lang="en-US" sz="2170"/>
              <a:t>Farm Law for Producers and Landowners</a:t>
            </a:r>
            <a:endParaRPr i="1" sz="2170"/>
          </a:p>
          <a:p>
            <a:pPr indent="0" lvl="0" marL="0" rtl="0" algn="r">
              <a:spcBef>
                <a:spcPts val="0"/>
              </a:spcBef>
              <a:spcAft>
                <a:spcPts val="0"/>
              </a:spcAft>
              <a:buNone/>
            </a:pPr>
            <a:r>
              <a:rPr lang="en-US" sz="4770"/>
              <a:t>Heirs Property</a:t>
            </a:r>
            <a:r>
              <a:rPr lang="en-US" sz="4770"/>
              <a:t> Resolution </a:t>
            </a:r>
            <a:endParaRPr sz="4770"/>
          </a:p>
          <a:p>
            <a:pPr indent="0" lvl="0" marL="0" rtl="0" algn="r">
              <a:spcBef>
                <a:spcPts val="0"/>
              </a:spcBef>
              <a:spcAft>
                <a:spcPts val="0"/>
              </a:spcAft>
              <a:buNone/>
            </a:pPr>
            <a:r>
              <a:rPr lang="en-US" sz="3070"/>
              <a:t>(a limited view from [former] private practice)</a:t>
            </a:r>
            <a:endParaRPr sz="3070" strike="sngStrike"/>
          </a:p>
        </p:txBody>
      </p:sp>
      <p:pic>
        <p:nvPicPr>
          <p:cNvPr descr="Washington County Blacklands farm.psd" id="92" name="Google Shape;92;p13"/>
          <p:cNvPicPr preferRelativeResize="0"/>
          <p:nvPr/>
        </p:nvPicPr>
        <p:blipFill rotWithShape="1">
          <a:blip r:embed="rId3">
            <a:alphaModFix/>
          </a:blip>
          <a:srcRect b="0" l="0" r="0" t="0"/>
          <a:stretch/>
        </p:blipFill>
        <p:spPr>
          <a:xfrm>
            <a:off x="0" y="4314825"/>
            <a:ext cx="9144000" cy="2543175"/>
          </a:xfrm>
          <a:prstGeom prst="rect">
            <a:avLst/>
          </a:prstGeom>
          <a:noFill/>
          <a:ln>
            <a:noFill/>
          </a:ln>
        </p:spPr>
      </p:pic>
      <p:pic>
        <p:nvPicPr>
          <p:cNvPr id="93" name="Google Shape;93;p13"/>
          <p:cNvPicPr preferRelativeResize="0"/>
          <p:nvPr/>
        </p:nvPicPr>
        <p:blipFill rotWithShape="1">
          <a:blip r:embed="rId4">
            <a:alphaModFix/>
          </a:blip>
          <a:srcRect b="0" l="0" r="0" t="0"/>
          <a:stretch/>
        </p:blipFill>
        <p:spPr>
          <a:xfrm>
            <a:off x="671297" y="2771775"/>
            <a:ext cx="2509938" cy="3346584"/>
          </a:xfrm>
          <a:prstGeom prst="rect">
            <a:avLst/>
          </a:prstGeom>
          <a:noFill/>
          <a:ln>
            <a:noFill/>
          </a:ln>
        </p:spPr>
      </p:pic>
      <p:sp>
        <p:nvSpPr>
          <p:cNvPr id="94" name="Google Shape;94;p13"/>
          <p:cNvSpPr txBox="1"/>
          <p:nvPr/>
        </p:nvSpPr>
        <p:spPr>
          <a:xfrm>
            <a:off x="4307275" y="2454475"/>
            <a:ext cx="4511700" cy="149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1700"/>
              <a:t>Robert Andrew Branan, JD</a:t>
            </a:r>
            <a:endParaRPr sz="1700"/>
          </a:p>
          <a:p>
            <a:pPr indent="0" lvl="0" marL="0" rtl="0" algn="r">
              <a:spcBef>
                <a:spcPts val="0"/>
              </a:spcBef>
              <a:spcAft>
                <a:spcPts val="0"/>
              </a:spcAft>
              <a:buNone/>
            </a:pPr>
            <a:r>
              <a:rPr lang="en-US" sz="1700"/>
              <a:t>Associate Extension Professor</a:t>
            </a:r>
            <a:endParaRPr sz="1700"/>
          </a:p>
          <a:p>
            <a:pPr indent="0" lvl="0" marL="0" rtl="0" algn="r">
              <a:spcBef>
                <a:spcPts val="0"/>
              </a:spcBef>
              <a:spcAft>
                <a:spcPts val="0"/>
              </a:spcAft>
              <a:buNone/>
            </a:pPr>
            <a:r>
              <a:rPr lang="en-US" sz="1700"/>
              <a:t>Agricultural and Resource Economics</a:t>
            </a:r>
            <a:endParaRPr sz="1700"/>
          </a:p>
          <a:p>
            <a:pPr indent="0" lvl="0" marL="0" rtl="0" algn="r">
              <a:spcBef>
                <a:spcPts val="0"/>
              </a:spcBef>
              <a:spcAft>
                <a:spcPts val="0"/>
              </a:spcAft>
              <a:buNone/>
            </a:pPr>
            <a:r>
              <a:rPr lang="en-US" sz="1700"/>
              <a:t>NC State University</a:t>
            </a:r>
            <a:endParaRPr sz="1700"/>
          </a:p>
          <a:p>
            <a:pPr indent="0" lvl="0" marL="0" rtl="0" algn="r">
              <a:spcBef>
                <a:spcPts val="0"/>
              </a:spcBef>
              <a:spcAft>
                <a:spcPts val="0"/>
              </a:spcAft>
              <a:buNone/>
            </a:pPr>
            <a:r>
              <a:rPr lang="en-US" sz="1700"/>
              <a:t>rabrana2@ncsu.edu</a:t>
            </a:r>
            <a:endParaRPr sz="1700"/>
          </a:p>
        </p:txBody>
      </p:sp>
      <p:pic>
        <p:nvPicPr>
          <p:cNvPr id="95" name="Google Shape;95;p13"/>
          <p:cNvPicPr preferRelativeResize="0"/>
          <p:nvPr/>
        </p:nvPicPr>
        <p:blipFill rotWithShape="1">
          <a:blip r:embed="rId5">
            <a:alphaModFix/>
          </a:blip>
          <a:srcRect b="0" l="0" r="0" t="0"/>
          <a:stretch/>
        </p:blipFill>
        <p:spPr>
          <a:xfrm>
            <a:off x="3259242" y="3947564"/>
            <a:ext cx="1676399" cy="25987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2"/>
          <p:cNvSpPr txBox="1"/>
          <p:nvPr>
            <p:ph type="title"/>
          </p:nvPr>
        </p:nvSpPr>
        <p:spPr>
          <a:xfrm>
            <a:off x="457200" y="636224"/>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Real Property 101: </a:t>
            </a:r>
            <a:r>
              <a:rPr lang="en-US"/>
              <a:t>Titled Estates in Land</a:t>
            </a:r>
            <a:br>
              <a:rPr lang="en-US"/>
            </a:br>
            <a:r>
              <a:rPr lang="en-US"/>
              <a:t>(the ways land is owned)</a:t>
            </a:r>
            <a:endParaRPr/>
          </a:p>
        </p:txBody>
      </p:sp>
      <p:sp>
        <p:nvSpPr>
          <p:cNvPr id="162" name="Google Shape;162;p22"/>
          <p:cNvSpPr txBox="1"/>
          <p:nvPr>
            <p:ph idx="1" type="body"/>
          </p:nvPr>
        </p:nvSpPr>
        <p:spPr>
          <a:xfrm>
            <a:off x="457200" y="1889250"/>
            <a:ext cx="8229600" cy="4791900"/>
          </a:xfrm>
          <a:prstGeom prst="rect">
            <a:avLst/>
          </a:prstGeom>
          <a:noFill/>
          <a:ln>
            <a:noFill/>
          </a:ln>
        </p:spPr>
        <p:txBody>
          <a:bodyPr anchorCtr="0" anchor="t" bIns="45700" lIns="91425" spcFirstLastPara="1" rIns="91425" wrap="square" tIns="45700">
            <a:normAutofit fontScale="70000" lnSpcReduction="20000"/>
          </a:bodyPr>
          <a:lstStyle/>
          <a:p>
            <a:pPr indent="-331470" lvl="0" marL="342900" rtl="0" algn="l">
              <a:spcBef>
                <a:spcPts val="0"/>
              </a:spcBef>
              <a:spcAft>
                <a:spcPts val="0"/>
              </a:spcAft>
              <a:buClr>
                <a:schemeClr val="dk1"/>
              </a:buClr>
              <a:buSzPct val="100000"/>
              <a:buChar char="•"/>
            </a:pPr>
            <a:r>
              <a:rPr b="1" lang="en-US"/>
              <a:t>Joint Tenancy with Right of Survivorship (</a:t>
            </a:r>
            <a:r>
              <a:rPr b="1" lang="en-US" strike="sngStrike"/>
              <a:t>RARE</a:t>
            </a:r>
            <a:r>
              <a:rPr b="1" lang="en-US"/>
              <a:t>)</a:t>
            </a:r>
            <a:endParaRPr/>
          </a:p>
          <a:p>
            <a:pPr indent="-274320" lvl="1" marL="742950" rtl="0" algn="l">
              <a:spcBef>
                <a:spcPts val="372"/>
              </a:spcBef>
              <a:spcAft>
                <a:spcPts val="0"/>
              </a:spcAft>
              <a:buClr>
                <a:schemeClr val="dk1"/>
              </a:buClr>
              <a:buSzPct val="100000"/>
              <a:buChar char="–"/>
            </a:pPr>
            <a:r>
              <a:rPr lang="en-US"/>
              <a:t>Two or more simultaneous owners of </a:t>
            </a:r>
            <a:r>
              <a:rPr b="1" lang="en-US"/>
              <a:t>undivided interest</a:t>
            </a:r>
            <a:endParaRPr/>
          </a:p>
          <a:p>
            <a:pPr indent="-274320" lvl="1" marL="742950" rtl="0" algn="l">
              <a:spcBef>
                <a:spcPts val="372"/>
              </a:spcBef>
              <a:spcAft>
                <a:spcPts val="0"/>
              </a:spcAft>
              <a:buClr>
                <a:schemeClr val="dk1"/>
              </a:buClr>
              <a:buSzPct val="100000"/>
              <a:buChar char="–"/>
            </a:pPr>
            <a:r>
              <a:rPr lang="en-US"/>
              <a:t>When an owner dies, his interest belongs to surviving owner(s) (Interest not inheritable)</a:t>
            </a:r>
            <a:endParaRPr/>
          </a:p>
          <a:p>
            <a:pPr indent="-274320" lvl="1" marL="742950" rtl="0" algn="l">
              <a:spcBef>
                <a:spcPts val="372"/>
              </a:spcBef>
              <a:spcAft>
                <a:spcPts val="0"/>
              </a:spcAft>
              <a:buClr>
                <a:schemeClr val="dk1"/>
              </a:buClr>
              <a:buSzPct val="100000"/>
              <a:buChar char="–"/>
            </a:pPr>
            <a:r>
              <a:rPr lang="en-US"/>
              <a:t>One joint tenant may not transfer interest</a:t>
            </a:r>
            <a:endParaRPr/>
          </a:p>
          <a:p>
            <a:pPr indent="0" lvl="0" marL="457200" rtl="0" algn="l">
              <a:spcBef>
                <a:spcPts val="372"/>
              </a:spcBef>
              <a:spcAft>
                <a:spcPts val="0"/>
              </a:spcAft>
              <a:buNone/>
            </a:pPr>
            <a:r>
              <a:t/>
            </a:r>
            <a:endParaRPr/>
          </a:p>
          <a:p>
            <a:pPr indent="-331470" lvl="0" marL="342900" rtl="0" algn="l">
              <a:spcBef>
                <a:spcPts val="372"/>
              </a:spcBef>
              <a:spcAft>
                <a:spcPts val="0"/>
              </a:spcAft>
              <a:buClr>
                <a:schemeClr val="dk1"/>
              </a:buClr>
              <a:buSzPct val="100000"/>
              <a:buChar char="•"/>
            </a:pPr>
            <a:r>
              <a:rPr b="1" lang="en-US"/>
              <a:t>Tenancy by the Entireties</a:t>
            </a:r>
            <a:r>
              <a:rPr lang="en-US"/>
              <a:t>:  Joint Tenancy except for married couples (</a:t>
            </a:r>
            <a:r>
              <a:rPr lang="en-US" u="sng">
                <a:solidFill>
                  <a:schemeClr val="hlink"/>
                </a:solidFill>
                <a:hlinkClick r:id="rId3"/>
              </a:rPr>
              <a:t>NCGS §41-55</a:t>
            </a:r>
            <a:r>
              <a:rPr lang="en-US"/>
              <a:t>)</a:t>
            </a:r>
            <a:endParaRPr/>
          </a:p>
          <a:p>
            <a:pPr indent="-251460" lvl="1" marL="742950" rtl="0" algn="l">
              <a:spcBef>
                <a:spcPts val="372"/>
              </a:spcBef>
              <a:spcAft>
                <a:spcPts val="0"/>
              </a:spcAft>
              <a:buSzPct val="75000"/>
              <a:buChar char="–"/>
            </a:pPr>
            <a:r>
              <a:rPr lang="en-US"/>
              <a:t>property purchased during marriage presumed “marital property”</a:t>
            </a:r>
            <a:endParaRPr/>
          </a:p>
          <a:p>
            <a:pPr indent="-251460" lvl="1" marL="742950" rtl="0" algn="l">
              <a:spcBef>
                <a:spcPts val="372"/>
              </a:spcBef>
              <a:spcAft>
                <a:spcPts val="0"/>
              </a:spcAft>
              <a:buSzPct val="75000"/>
              <a:buChar char="–"/>
            </a:pPr>
            <a:r>
              <a:rPr lang="en-US"/>
              <a:t>property </a:t>
            </a:r>
            <a:r>
              <a:rPr i="1" lang="en-US"/>
              <a:t>deeded</a:t>
            </a:r>
            <a:r>
              <a:rPr lang="en-US"/>
              <a:t> to both spouses considered Tenancy by Entireties</a:t>
            </a:r>
            <a:endParaRPr/>
          </a:p>
          <a:p>
            <a:pPr indent="0" lvl="0" marL="457200" rtl="0" algn="l">
              <a:spcBef>
                <a:spcPts val="372"/>
              </a:spcBef>
              <a:spcAft>
                <a:spcPts val="0"/>
              </a:spcAft>
              <a:buNone/>
            </a:pPr>
            <a:r>
              <a:t/>
            </a:r>
            <a:endParaRPr/>
          </a:p>
          <a:p>
            <a:pPr indent="-331470" lvl="0" marL="342900" rtl="0" algn="l">
              <a:spcBef>
                <a:spcPts val="372"/>
              </a:spcBef>
              <a:spcAft>
                <a:spcPts val="0"/>
              </a:spcAft>
              <a:buClr>
                <a:schemeClr val="dk1"/>
              </a:buClr>
              <a:buSzPct val="100000"/>
              <a:buChar char="•"/>
            </a:pPr>
            <a:r>
              <a:rPr b="1" lang="en-US"/>
              <a:t>Tenancy in Common</a:t>
            </a:r>
            <a:endParaRPr/>
          </a:p>
          <a:p>
            <a:pPr indent="-274320" lvl="1" marL="742950" rtl="0" algn="l">
              <a:spcBef>
                <a:spcPts val="372"/>
              </a:spcBef>
              <a:spcAft>
                <a:spcPts val="0"/>
              </a:spcAft>
              <a:buClr>
                <a:schemeClr val="dk1"/>
              </a:buClr>
              <a:buSzPct val="100000"/>
              <a:buChar char="–"/>
            </a:pPr>
            <a:r>
              <a:rPr lang="en-US"/>
              <a:t>Two or more simultaneous owners of </a:t>
            </a:r>
            <a:r>
              <a:rPr b="1" lang="en-US"/>
              <a:t>undivided interests</a:t>
            </a:r>
            <a:endParaRPr/>
          </a:p>
          <a:p>
            <a:pPr indent="-274320" lvl="1" marL="742950" rtl="0" algn="l">
              <a:spcBef>
                <a:spcPts val="372"/>
              </a:spcBef>
              <a:spcAft>
                <a:spcPts val="0"/>
              </a:spcAft>
              <a:buClr>
                <a:schemeClr val="dk1"/>
              </a:buClr>
              <a:buSzPct val="100000"/>
              <a:buChar char="–"/>
            </a:pPr>
            <a:r>
              <a:rPr lang="en-US">
                <a:highlight>
                  <a:schemeClr val="lt1"/>
                </a:highlight>
              </a:rPr>
              <a:t>When a co-owner dies, interest passes to owners heirs by will or intestacy</a:t>
            </a:r>
            <a:endParaRPr>
              <a:highlight>
                <a:schemeClr val="lt1"/>
              </a:highlight>
            </a:endParaRPr>
          </a:p>
          <a:p>
            <a:pPr indent="-274320" lvl="1" marL="742950" rtl="0" algn="l">
              <a:spcBef>
                <a:spcPts val="372"/>
              </a:spcBef>
              <a:spcAft>
                <a:spcPts val="0"/>
              </a:spcAft>
              <a:buClr>
                <a:schemeClr val="dk1"/>
              </a:buClr>
              <a:buSzPct val="100000"/>
              <a:buChar char="–"/>
            </a:pPr>
            <a:r>
              <a:rPr lang="en-US"/>
              <a:t>Each interest is freely alienable (can be sold or given to someone not currently a co-owner)</a:t>
            </a:r>
            <a:endParaRPr/>
          </a:p>
          <a:p>
            <a:pPr indent="-247650" lvl="1" marL="742950" rtl="0" algn="l">
              <a:spcBef>
                <a:spcPts val="372"/>
              </a:spcBef>
              <a:spcAft>
                <a:spcPts val="0"/>
              </a:spcAft>
              <a:buSzPct val="75000"/>
              <a:buChar char="–"/>
            </a:pPr>
            <a:r>
              <a:rPr lang="en-US"/>
              <a:t>Inherited property is not marital property [</a:t>
            </a:r>
            <a:r>
              <a:rPr lang="en-US" u="sng">
                <a:solidFill>
                  <a:schemeClr val="hlink"/>
                </a:solidFill>
                <a:hlinkClick r:id="rId4"/>
              </a:rPr>
              <a:t>NCGS §50-20(b)(2)</a:t>
            </a:r>
            <a:r>
              <a:rPr lang="en-US"/>
              <a:t>]</a:t>
            </a:r>
            <a:endParaRPr/>
          </a:p>
          <a:p>
            <a:pPr indent="0" lvl="0" marL="0" rtl="0" algn="l">
              <a:spcBef>
                <a:spcPts val="372"/>
              </a:spcBef>
              <a:spcAft>
                <a:spcPts val="0"/>
              </a:spcAft>
              <a:buNone/>
            </a:pPr>
            <a:r>
              <a:t/>
            </a:r>
            <a:endParaRPr/>
          </a:p>
          <a:p>
            <a:pPr indent="0" lvl="0" marL="0" rtl="0" algn="l">
              <a:spcBef>
                <a:spcPts val="372"/>
              </a:spcBef>
              <a:spcAft>
                <a:spcPts val="0"/>
              </a:spcAft>
              <a:buNone/>
            </a:pPr>
            <a:r>
              <a:rPr lang="en-US"/>
              <a:t>Farm Law Article: </a:t>
            </a:r>
            <a:r>
              <a:rPr lang="en-US" u="sng">
                <a:solidFill>
                  <a:schemeClr val="hlink"/>
                </a:solidFill>
                <a:hlinkClick r:id="rId5"/>
              </a:rPr>
              <a:t>Land Title: Understanding Rights in Property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3"/>
          <p:cNvSpPr txBox="1"/>
          <p:nvPr>
            <p:ph type="title"/>
          </p:nvPr>
        </p:nvSpPr>
        <p:spPr>
          <a:xfrm>
            <a:off x="457200" y="437874"/>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Real Property 101: Titled Estates in Land</a:t>
            </a:r>
            <a:br>
              <a:rPr lang="en-US"/>
            </a:br>
            <a:r>
              <a:rPr lang="en-US"/>
              <a:t>(the ways land is owned)</a:t>
            </a:r>
            <a:endParaRPr/>
          </a:p>
        </p:txBody>
      </p:sp>
      <p:sp>
        <p:nvSpPr>
          <p:cNvPr id="169" name="Google Shape;169;p23"/>
          <p:cNvSpPr txBox="1"/>
          <p:nvPr>
            <p:ph idx="1" type="body"/>
          </p:nvPr>
        </p:nvSpPr>
        <p:spPr>
          <a:xfrm>
            <a:off x="457200" y="1714400"/>
            <a:ext cx="8229600" cy="4966800"/>
          </a:xfrm>
          <a:prstGeom prst="rect">
            <a:avLst/>
          </a:prstGeom>
          <a:noFill/>
          <a:ln>
            <a:noFill/>
          </a:ln>
        </p:spPr>
        <p:txBody>
          <a:bodyPr anchorCtr="0" anchor="t" bIns="45700" lIns="91425" spcFirstLastPara="1" rIns="91425" wrap="square" tIns="45700">
            <a:normAutofit fontScale="70000" lnSpcReduction="20000"/>
          </a:bodyPr>
          <a:lstStyle/>
          <a:p>
            <a:pPr indent="-331470" lvl="0" marL="342900" rtl="0" algn="l">
              <a:spcBef>
                <a:spcPts val="0"/>
              </a:spcBef>
              <a:spcAft>
                <a:spcPts val="0"/>
              </a:spcAft>
              <a:buClr>
                <a:srgbClr val="D9D9D9"/>
              </a:buClr>
              <a:buSzPct val="100000"/>
              <a:buChar char="•"/>
            </a:pPr>
            <a:r>
              <a:rPr b="1" lang="en-US">
                <a:solidFill>
                  <a:srgbClr val="D9D9D9"/>
                </a:solidFill>
              </a:rPr>
              <a:t>Joint Tenancy with Right of Survivorship (</a:t>
            </a:r>
            <a:r>
              <a:rPr b="1" lang="en-US" strike="sngStrike">
                <a:solidFill>
                  <a:srgbClr val="D9D9D9"/>
                </a:solidFill>
              </a:rPr>
              <a:t>RARE</a:t>
            </a:r>
            <a:r>
              <a:rPr b="1" lang="en-US">
                <a:solidFill>
                  <a:srgbClr val="D9D9D9"/>
                </a:solidFill>
              </a:rPr>
              <a:t>)</a:t>
            </a:r>
            <a:endParaRPr>
              <a:solidFill>
                <a:srgbClr val="D9D9D9"/>
              </a:solidFill>
            </a:endParaRPr>
          </a:p>
          <a:p>
            <a:pPr indent="-274320" lvl="1" marL="742950" rtl="0" algn="l">
              <a:spcBef>
                <a:spcPts val="372"/>
              </a:spcBef>
              <a:spcAft>
                <a:spcPts val="0"/>
              </a:spcAft>
              <a:buClr>
                <a:srgbClr val="D9D9D9"/>
              </a:buClr>
              <a:buSzPct val="100000"/>
              <a:buChar char="–"/>
            </a:pPr>
            <a:r>
              <a:rPr lang="en-US">
                <a:solidFill>
                  <a:srgbClr val="D9D9D9"/>
                </a:solidFill>
              </a:rPr>
              <a:t>Two or more simultaneous owners of </a:t>
            </a:r>
            <a:r>
              <a:rPr b="1" lang="en-US">
                <a:solidFill>
                  <a:srgbClr val="D9D9D9"/>
                </a:solidFill>
              </a:rPr>
              <a:t>undivided interest</a:t>
            </a:r>
            <a:endParaRPr>
              <a:solidFill>
                <a:srgbClr val="D9D9D9"/>
              </a:solidFill>
            </a:endParaRPr>
          </a:p>
          <a:p>
            <a:pPr indent="-274320" lvl="1" marL="742950" rtl="0" algn="l">
              <a:spcBef>
                <a:spcPts val="372"/>
              </a:spcBef>
              <a:spcAft>
                <a:spcPts val="0"/>
              </a:spcAft>
              <a:buClr>
                <a:srgbClr val="D9D9D9"/>
              </a:buClr>
              <a:buSzPct val="100000"/>
              <a:buChar char="–"/>
            </a:pPr>
            <a:r>
              <a:rPr lang="en-US">
                <a:solidFill>
                  <a:srgbClr val="D9D9D9"/>
                </a:solidFill>
              </a:rPr>
              <a:t>When an owner dies, his interest belongs to surviving owner(s) (Interest not inheritable)</a:t>
            </a:r>
            <a:endParaRPr>
              <a:solidFill>
                <a:srgbClr val="D9D9D9"/>
              </a:solidFill>
            </a:endParaRPr>
          </a:p>
          <a:p>
            <a:pPr indent="-274320" lvl="1" marL="742950" rtl="0" algn="l">
              <a:spcBef>
                <a:spcPts val="372"/>
              </a:spcBef>
              <a:spcAft>
                <a:spcPts val="0"/>
              </a:spcAft>
              <a:buClr>
                <a:srgbClr val="D9D9D9"/>
              </a:buClr>
              <a:buSzPct val="100000"/>
              <a:buChar char="–"/>
            </a:pPr>
            <a:r>
              <a:rPr lang="en-US">
                <a:solidFill>
                  <a:srgbClr val="D9D9D9"/>
                </a:solidFill>
              </a:rPr>
              <a:t>One joint tenant may not transfer interest</a:t>
            </a:r>
            <a:endParaRPr>
              <a:solidFill>
                <a:srgbClr val="D9D9D9"/>
              </a:solidFill>
            </a:endParaRPr>
          </a:p>
          <a:p>
            <a:pPr indent="0" lvl="0" marL="457200" rtl="0" algn="l">
              <a:spcBef>
                <a:spcPts val="372"/>
              </a:spcBef>
              <a:spcAft>
                <a:spcPts val="0"/>
              </a:spcAft>
              <a:buNone/>
            </a:pPr>
            <a:r>
              <a:t/>
            </a:r>
            <a:endParaRPr>
              <a:solidFill>
                <a:srgbClr val="D9D9D9"/>
              </a:solidFill>
            </a:endParaRPr>
          </a:p>
          <a:p>
            <a:pPr indent="-331470" lvl="0" marL="342900" rtl="0" algn="l">
              <a:spcBef>
                <a:spcPts val="372"/>
              </a:spcBef>
              <a:spcAft>
                <a:spcPts val="0"/>
              </a:spcAft>
              <a:buClr>
                <a:srgbClr val="D9D9D9"/>
              </a:buClr>
              <a:buSzPct val="100000"/>
              <a:buChar char="•"/>
            </a:pPr>
            <a:r>
              <a:rPr b="1" lang="en-US">
                <a:solidFill>
                  <a:srgbClr val="D9D9D9"/>
                </a:solidFill>
              </a:rPr>
              <a:t>Tenancy by the Entireties</a:t>
            </a:r>
            <a:r>
              <a:rPr lang="en-US">
                <a:solidFill>
                  <a:srgbClr val="D9D9D9"/>
                </a:solidFill>
              </a:rPr>
              <a:t>:  Joint Tenancy except for married couples (</a:t>
            </a:r>
            <a:r>
              <a:rPr lang="en-US" u="sng">
                <a:solidFill>
                  <a:srgbClr val="D9D9D9"/>
                </a:solidFill>
                <a:hlinkClick r:id="rId3">
                  <a:extLst>
                    <a:ext uri="{A12FA001-AC4F-418D-AE19-62706E023703}">
                      <ahyp:hlinkClr val="tx"/>
                    </a:ext>
                  </a:extLst>
                </a:hlinkClick>
              </a:rPr>
              <a:t>NCGS §41-55</a:t>
            </a:r>
            <a:r>
              <a:rPr lang="en-US">
                <a:solidFill>
                  <a:srgbClr val="D9D9D9"/>
                </a:solidFill>
              </a:rPr>
              <a:t>)</a:t>
            </a:r>
            <a:endParaRPr>
              <a:solidFill>
                <a:srgbClr val="D9D9D9"/>
              </a:solidFill>
            </a:endParaRPr>
          </a:p>
          <a:p>
            <a:pPr indent="-251460" lvl="1" marL="742950" rtl="0" algn="l">
              <a:spcBef>
                <a:spcPts val="372"/>
              </a:spcBef>
              <a:spcAft>
                <a:spcPts val="0"/>
              </a:spcAft>
              <a:buClr>
                <a:srgbClr val="D9D9D9"/>
              </a:buClr>
              <a:buSzPct val="75000"/>
              <a:buChar char="–"/>
            </a:pPr>
            <a:r>
              <a:rPr lang="en-US">
                <a:solidFill>
                  <a:srgbClr val="D9D9D9"/>
                </a:solidFill>
              </a:rPr>
              <a:t>property purchased during marriage presumed “marital property”</a:t>
            </a:r>
            <a:endParaRPr>
              <a:solidFill>
                <a:srgbClr val="D9D9D9"/>
              </a:solidFill>
            </a:endParaRPr>
          </a:p>
          <a:p>
            <a:pPr indent="-251460" lvl="1" marL="742950" rtl="0" algn="l">
              <a:spcBef>
                <a:spcPts val="372"/>
              </a:spcBef>
              <a:spcAft>
                <a:spcPts val="0"/>
              </a:spcAft>
              <a:buClr>
                <a:srgbClr val="D9D9D9"/>
              </a:buClr>
              <a:buSzPct val="75000"/>
              <a:buChar char="–"/>
            </a:pPr>
            <a:r>
              <a:rPr lang="en-US">
                <a:solidFill>
                  <a:srgbClr val="D9D9D9"/>
                </a:solidFill>
              </a:rPr>
              <a:t>property </a:t>
            </a:r>
            <a:r>
              <a:rPr i="1" lang="en-US">
                <a:solidFill>
                  <a:srgbClr val="D9D9D9"/>
                </a:solidFill>
              </a:rPr>
              <a:t>deeded</a:t>
            </a:r>
            <a:r>
              <a:rPr lang="en-US">
                <a:solidFill>
                  <a:srgbClr val="D9D9D9"/>
                </a:solidFill>
              </a:rPr>
              <a:t> to both spouses considered Tenancy by Entireties</a:t>
            </a:r>
            <a:endParaRPr>
              <a:solidFill>
                <a:srgbClr val="D9D9D9"/>
              </a:solidFill>
            </a:endParaRPr>
          </a:p>
          <a:p>
            <a:pPr indent="0" lvl="0" marL="457200" rtl="0" algn="l">
              <a:spcBef>
                <a:spcPts val="372"/>
              </a:spcBef>
              <a:spcAft>
                <a:spcPts val="0"/>
              </a:spcAft>
              <a:buNone/>
            </a:pPr>
            <a:r>
              <a:t/>
            </a:r>
            <a:endParaRPr/>
          </a:p>
          <a:p>
            <a:pPr indent="-331470" lvl="0" marL="342900" rtl="0" algn="l">
              <a:spcBef>
                <a:spcPts val="372"/>
              </a:spcBef>
              <a:spcAft>
                <a:spcPts val="0"/>
              </a:spcAft>
              <a:buClr>
                <a:schemeClr val="dk1"/>
              </a:buClr>
              <a:buSzPct val="100000"/>
              <a:buChar char="•"/>
            </a:pPr>
            <a:r>
              <a:rPr b="1" lang="en-US"/>
              <a:t>Tenancy in Common</a:t>
            </a:r>
            <a:endParaRPr/>
          </a:p>
          <a:p>
            <a:pPr indent="-274320" lvl="1" marL="742950" rtl="0" algn="l">
              <a:spcBef>
                <a:spcPts val="372"/>
              </a:spcBef>
              <a:spcAft>
                <a:spcPts val="0"/>
              </a:spcAft>
              <a:buClr>
                <a:schemeClr val="dk1"/>
              </a:buClr>
              <a:buSzPct val="100000"/>
              <a:buChar char="–"/>
            </a:pPr>
            <a:r>
              <a:rPr lang="en-US"/>
              <a:t>Two or more simultaneous owners of </a:t>
            </a:r>
            <a:r>
              <a:rPr b="1" lang="en-US"/>
              <a:t>undivided interests</a:t>
            </a:r>
            <a:endParaRPr/>
          </a:p>
          <a:p>
            <a:pPr indent="-274320" lvl="1" marL="742950" rtl="0" algn="l">
              <a:spcBef>
                <a:spcPts val="372"/>
              </a:spcBef>
              <a:spcAft>
                <a:spcPts val="0"/>
              </a:spcAft>
              <a:buClr>
                <a:schemeClr val="dk1"/>
              </a:buClr>
              <a:buSzPct val="100000"/>
              <a:buChar char="–"/>
            </a:pPr>
            <a:r>
              <a:rPr lang="en-US">
                <a:highlight>
                  <a:schemeClr val="lt1"/>
                </a:highlight>
              </a:rPr>
              <a:t>When a co-owner dies, interest passes to owners heirs by will or intestacy</a:t>
            </a:r>
            <a:endParaRPr>
              <a:highlight>
                <a:schemeClr val="lt1"/>
              </a:highlight>
            </a:endParaRPr>
          </a:p>
          <a:p>
            <a:pPr indent="-274320" lvl="1" marL="742950" rtl="0" algn="l">
              <a:spcBef>
                <a:spcPts val="372"/>
              </a:spcBef>
              <a:spcAft>
                <a:spcPts val="0"/>
              </a:spcAft>
              <a:buClr>
                <a:schemeClr val="dk1"/>
              </a:buClr>
              <a:buSzPct val="100000"/>
              <a:buChar char="–"/>
            </a:pPr>
            <a:r>
              <a:rPr lang="en-US"/>
              <a:t>Each interest is freely alienable (can be sold or given to someone not currently a co-owner)</a:t>
            </a:r>
            <a:endParaRPr/>
          </a:p>
          <a:p>
            <a:pPr indent="-247650" lvl="1" marL="742950" rtl="0" algn="l">
              <a:spcBef>
                <a:spcPts val="372"/>
              </a:spcBef>
              <a:spcAft>
                <a:spcPts val="0"/>
              </a:spcAft>
              <a:buSzPct val="75000"/>
              <a:buChar char="–"/>
            </a:pPr>
            <a:r>
              <a:rPr lang="en-US"/>
              <a:t>Inherited property is not marital property [</a:t>
            </a:r>
            <a:r>
              <a:rPr lang="en-US" u="sng">
                <a:solidFill>
                  <a:schemeClr val="hlink"/>
                </a:solidFill>
                <a:hlinkClick r:id="rId4"/>
              </a:rPr>
              <a:t>NCGS §50-20(b)(2)</a:t>
            </a:r>
            <a:r>
              <a:rPr lang="en-US"/>
              <a:t>]</a:t>
            </a:r>
            <a:endParaRPr/>
          </a:p>
          <a:p>
            <a:pPr indent="0" lvl="0" marL="0" rtl="0" algn="l">
              <a:spcBef>
                <a:spcPts val="372"/>
              </a:spcBef>
              <a:spcAft>
                <a:spcPts val="0"/>
              </a:spcAft>
              <a:buNone/>
            </a:pPr>
            <a:r>
              <a:t/>
            </a:r>
            <a:endParaRPr/>
          </a:p>
          <a:p>
            <a:pPr indent="0" lvl="0" marL="0" rtl="0" algn="l">
              <a:spcBef>
                <a:spcPts val="372"/>
              </a:spcBef>
              <a:spcAft>
                <a:spcPts val="0"/>
              </a:spcAft>
              <a:buNone/>
            </a:pPr>
            <a:r>
              <a:rPr lang="en-US"/>
              <a:t>Farm Law Article: </a:t>
            </a:r>
            <a:r>
              <a:rPr lang="en-US" u="sng">
                <a:solidFill>
                  <a:schemeClr val="hlink"/>
                </a:solidFill>
                <a:hlinkClick r:id="rId5"/>
              </a:rPr>
              <a:t>Land Title: Understanding Rights in Property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4"/>
          <p:cNvPicPr preferRelativeResize="0"/>
          <p:nvPr/>
        </p:nvPicPr>
        <p:blipFill rotWithShape="1">
          <a:blip r:embed="rId3">
            <a:alphaModFix/>
          </a:blip>
          <a:srcRect b="0" l="0" r="0" t="0"/>
          <a:stretch/>
        </p:blipFill>
        <p:spPr>
          <a:xfrm rot="5400000">
            <a:off x="1833403" y="2159560"/>
            <a:ext cx="5243316" cy="3932487"/>
          </a:xfrm>
          <a:prstGeom prst="rect">
            <a:avLst/>
          </a:prstGeom>
          <a:noFill/>
          <a:ln>
            <a:noFill/>
          </a:ln>
        </p:spPr>
      </p:pic>
      <p:sp>
        <p:nvSpPr>
          <p:cNvPr id="175" name="Google Shape;175;p24"/>
          <p:cNvSpPr txBox="1"/>
          <p:nvPr>
            <p:ph type="title"/>
          </p:nvPr>
        </p:nvSpPr>
        <p:spPr>
          <a:xfrm>
            <a:off x="410281" y="493856"/>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Bundle of Sticks”</a:t>
            </a:r>
            <a:endParaRPr/>
          </a:p>
          <a:p>
            <a:pPr indent="0" lvl="0" marL="0" rtl="0" algn="ctr">
              <a:spcBef>
                <a:spcPts val="0"/>
              </a:spcBef>
              <a:spcAft>
                <a:spcPts val="0"/>
              </a:spcAft>
              <a:buNone/>
            </a:pPr>
            <a:r>
              <a:rPr lang="en-US"/>
              <a:t>(severable)</a:t>
            </a:r>
            <a:endParaRPr/>
          </a:p>
        </p:txBody>
      </p:sp>
      <p:cxnSp>
        <p:nvCxnSpPr>
          <p:cNvPr id="176" name="Google Shape;176;p24"/>
          <p:cNvCxnSpPr>
            <a:stCxn id="177" idx="1"/>
          </p:cNvCxnSpPr>
          <p:nvPr/>
        </p:nvCxnSpPr>
        <p:spPr>
          <a:xfrm flipH="1">
            <a:off x="5363411" y="4055455"/>
            <a:ext cx="2145600" cy="1407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78" name="Google Shape;178;p24"/>
          <p:cNvCxnSpPr>
            <a:stCxn id="179" idx="3"/>
          </p:cNvCxnSpPr>
          <p:nvPr/>
        </p:nvCxnSpPr>
        <p:spPr>
          <a:xfrm flipH="1" rot="10800000">
            <a:off x="1984119" y="4324563"/>
            <a:ext cx="1704600" cy="8424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80" name="Google Shape;180;p24"/>
          <p:cNvCxnSpPr>
            <a:stCxn id="181" idx="1"/>
          </p:cNvCxnSpPr>
          <p:nvPr/>
        </p:nvCxnSpPr>
        <p:spPr>
          <a:xfrm flipH="1">
            <a:off x="5013504" y="2739475"/>
            <a:ext cx="1947600" cy="12036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82" name="Google Shape;182;p24"/>
          <p:cNvCxnSpPr/>
          <p:nvPr/>
        </p:nvCxnSpPr>
        <p:spPr>
          <a:xfrm>
            <a:off x="1706550" y="1250775"/>
            <a:ext cx="1351500" cy="15060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83" name="Google Shape;183;p24"/>
          <p:cNvCxnSpPr/>
          <p:nvPr/>
        </p:nvCxnSpPr>
        <p:spPr>
          <a:xfrm flipH="1">
            <a:off x="4457306" y="1133692"/>
            <a:ext cx="2873700" cy="17571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84" name="Google Shape;184;p24"/>
          <p:cNvCxnSpPr>
            <a:stCxn id="185" idx="1"/>
          </p:cNvCxnSpPr>
          <p:nvPr/>
        </p:nvCxnSpPr>
        <p:spPr>
          <a:xfrm rot="10800000">
            <a:off x="5180696" y="4782675"/>
            <a:ext cx="1975800" cy="10065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86" name="Google Shape;186;p24"/>
          <p:cNvSpPr txBox="1"/>
          <p:nvPr/>
        </p:nvSpPr>
        <p:spPr>
          <a:xfrm>
            <a:off x="7331008" y="861353"/>
            <a:ext cx="15450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Timber: </a:t>
            </a:r>
            <a:r>
              <a:rPr lang="en-US" sz="1800">
                <a:solidFill>
                  <a:schemeClr val="dk1"/>
                </a:solidFill>
                <a:latin typeface="Calibri"/>
                <a:ea typeface="Calibri"/>
                <a:cs typeface="Calibri"/>
                <a:sym typeface="Calibri"/>
              </a:rPr>
              <a:t>Sold to timber buyer </a:t>
            </a:r>
            <a:endParaRPr sz="1800">
              <a:solidFill>
                <a:schemeClr val="dk1"/>
              </a:solidFill>
              <a:latin typeface="Calibri"/>
              <a:ea typeface="Calibri"/>
              <a:cs typeface="Calibri"/>
              <a:sym typeface="Calibri"/>
            </a:endParaRPr>
          </a:p>
        </p:txBody>
      </p:sp>
      <p:sp>
        <p:nvSpPr>
          <p:cNvPr id="187" name="Google Shape;187;p24"/>
          <p:cNvSpPr txBox="1"/>
          <p:nvPr/>
        </p:nvSpPr>
        <p:spPr>
          <a:xfrm>
            <a:off x="229422" y="638750"/>
            <a:ext cx="17196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Water Rights</a:t>
            </a:r>
            <a:r>
              <a:rPr lang="en-US" sz="1800">
                <a:solidFill>
                  <a:schemeClr val="dk1"/>
                </a:solidFill>
                <a:latin typeface="Calibri"/>
                <a:ea typeface="Calibri"/>
                <a:cs typeface="Calibri"/>
                <a:sym typeface="Calibri"/>
              </a:rPr>
              <a:t>: transferred to neighbor</a:t>
            </a:r>
            <a:endParaRPr sz="1800">
              <a:solidFill>
                <a:schemeClr val="dk1"/>
              </a:solidFill>
              <a:latin typeface="Calibri"/>
              <a:ea typeface="Calibri"/>
              <a:cs typeface="Calibri"/>
              <a:sym typeface="Calibri"/>
            </a:endParaRPr>
          </a:p>
        </p:txBody>
      </p:sp>
      <p:sp>
        <p:nvSpPr>
          <p:cNvPr id="177" name="Google Shape;177;p24"/>
          <p:cNvSpPr txBox="1"/>
          <p:nvPr/>
        </p:nvSpPr>
        <p:spPr>
          <a:xfrm>
            <a:off x="7509011" y="3316705"/>
            <a:ext cx="1367100" cy="1477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US" sz="1800">
                <a:solidFill>
                  <a:schemeClr val="dk1"/>
                </a:solidFill>
                <a:latin typeface="Calibri"/>
                <a:ea typeface="Calibri"/>
                <a:cs typeface="Calibri"/>
                <a:sym typeface="Calibri"/>
              </a:rPr>
              <a:t>Right of sole possession:  </a:t>
            </a:r>
            <a:r>
              <a:rPr lang="en-US" sz="1800">
                <a:solidFill>
                  <a:schemeClr val="dk1"/>
                </a:solidFill>
                <a:latin typeface="Calibri"/>
                <a:ea typeface="Calibri"/>
                <a:cs typeface="Calibri"/>
                <a:sym typeface="Calibri"/>
              </a:rPr>
              <a:t>Grant of Easement to neighbor</a:t>
            </a:r>
            <a:endParaRPr sz="1800">
              <a:solidFill>
                <a:schemeClr val="dk1"/>
              </a:solidFill>
              <a:latin typeface="Calibri"/>
              <a:ea typeface="Calibri"/>
              <a:cs typeface="Calibri"/>
              <a:sym typeface="Calibri"/>
            </a:endParaRPr>
          </a:p>
        </p:txBody>
      </p:sp>
      <p:sp>
        <p:nvSpPr>
          <p:cNvPr id="185" name="Google Shape;185;p24"/>
          <p:cNvSpPr txBox="1"/>
          <p:nvPr/>
        </p:nvSpPr>
        <p:spPr>
          <a:xfrm>
            <a:off x="7156496" y="5050425"/>
            <a:ext cx="1719600" cy="147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subsurface minerals</a:t>
            </a:r>
            <a:r>
              <a:rPr lang="en-US" sz="1800">
                <a:solidFill>
                  <a:schemeClr val="dk1"/>
                </a:solidFill>
                <a:latin typeface="Calibri"/>
                <a:ea typeface="Calibri"/>
                <a:cs typeface="Calibri"/>
                <a:sym typeface="Calibri"/>
              </a:rPr>
              <a:t>: Sold to energy developer</a:t>
            </a:r>
            <a:endParaRPr/>
          </a:p>
        </p:txBody>
      </p:sp>
      <p:sp>
        <p:nvSpPr>
          <p:cNvPr id="179" name="Google Shape;179;p24"/>
          <p:cNvSpPr txBox="1"/>
          <p:nvPr/>
        </p:nvSpPr>
        <p:spPr>
          <a:xfrm>
            <a:off x="194319" y="4843713"/>
            <a:ext cx="17898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Farm:</a:t>
            </a:r>
            <a:r>
              <a:rPr lang="en-US" sz="1800">
                <a:solidFill>
                  <a:schemeClr val="dk1"/>
                </a:solidFill>
                <a:latin typeface="Calibri"/>
                <a:ea typeface="Calibri"/>
                <a:cs typeface="Calibri"/>
                <a:sym typeface="Calibri"/>
              </a:rPr>
              <a:t> Leased to farmer</a:t>
            </a:r>
            <a:endParaRPr sz="1800">
              <a:solidFill>
                <a:schemeClr val="dk1"/>
              </a:solidFill>
              <a:latin typeface="Calibri"/>
              <a:ea typeface="Calibri"/>
              <a:cs typeface="Calibri"/>
              <a:sym typeface="Calibri"/>
            </a:endParaRPr>
          </a:p>
        </p:txBody>
      </p:sp>
      <p:sp>
        <p:nvSpPr>
          <p:cNvPr id="181" name="Google Shape;181;p24"/>
          <p:cNvSpPr txBox="1"/>
          <p:nvPr/>
        </p:nvSpPr>
        <p:spPr>
          <a:xfrm>
            <a:off x="6961104" y="2277775"/>
            <a:ext cx="19668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of Sole Possession:</a:t>
            </a:r>
            <a:r>
              <a:rPr lang="en-US" sz="1800">
                <a:solidFill>
                  <a:schemeClr val="dk1"/>
                </a:solidFill>
                <a:latin typeface="Calibri"/>
                <a:ea typeface="Calibri"/>
                <a:cs typeface="Calibri"/>
                <a:sym typeface="Calibri"/>
              </a:rPr>
              <a:t> Leased to house tenant</a:t>
            </a:r>
            <a:endParaRPr sz="1800">
              <a:solidFill>
                <a:schemeClr val="dk1"/>
              </a:solidFill>
              <a:latin typeface="Calibri"/>
              <a:ea typeface="Calibri"/>
              <a:cs typeface="Calibri"/>
              <a:sym typeface="Calibri"/>
            </a:endParaRPr>
          </a:p>
        </p:txBody>
      </p:sp>
      <p:cxnSp>
        <p:nvCxnSpPr>
          <p:cNvPr id="188" name="Google Shape;188;p24"/>
          <p:cNvCxnSpPr/>
          <p:nvPr/>
        </p:nvCxnSpPr>
        <p:spPr>
          <a:xfrm flipH="1" rot="10800000">
            <a:off x="1642950" y="3879375"/>
            <a:ext cx="2226000" cy="2757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89" name="Google Shape;189;p24"/>
          <p:cNvSpPr txBox="1"/>
          <p:nvPr/>
        </p:nvSpPr>
        <p:spPr>
          <a:xfrm>
            <a:off x="194324" y="5546850"/>
            <a:ext cx="22623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of sole possession: </a:t>
            </a:r>
            <a:r>
              <a:rPr lang="en-US" sz="1800">
                <a:solidFill>
                  <a:schemeClr val="dk1"/>
                </a:solidFill>
                <a:latin typeface="Calibri"/>
                <a:ea typeface="Calibri"/>
                <a:cs typeface="Calibri"/>
                <a:sym typeface="Calibri"/>
              </a:rPr>
              <a:t>Transferred to DOT for Right of Way</a:t>
            </a:r>
            <a:endParaRPr/>
          </a:p>
        </p:txBody>
      </p:sp>
      <p:sp>
        <p:nvSpPr>
          <p:cNvPr id="190" name="Google Shape;190;p24"/>
          <p:cNvSpPr txBox="1"/>
          <p:nvPr/>
        </p:nvSpPr>
        <p:spPr>
          <a:xfrm>
            <a:off x="229422" y="1723525"/>
            <a:ext cx="1719600" cy="203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Subdivide</a:t>
            </a:r>
            <a:r>
              <a:rPr lang="en-US" sz="1800">
                <a:solidFill>
                  <a:schemeClr val="dk1"/>
                </a:solidFill>
                <a:latin typeface="Calibri"/>
                <a:ea typeface="Calibri"/>
                <a:cs typeface="Calibri"/>
                <a:sym typeface="Calibri"/>
              </a:rPr>
              <a:t>: transferred to land trust in form of conservation easement</a:t>
            </a:r>
            <a:endParaRPr sz="1800">
              <a:solidFill>
                <a:schemeClr val="dk1"/>
              </a:solidFill>
              <a:latin typeface="Calibri"/>
              <a:ea typeface="Calibri"/>
              <a:cs typeface="Calibri"/>
              <a:sym typeface="Calibri"/>
            </a:endParaRPr>
          </a:p>
        </p:txBody>
      </p:sp>
      <p:cxnSp>
        <p:nvCxnSpPr>
          <p:cNvPr id="191" name="Google Shape;191;p24"/>
          <p:cNvCxnSpPr/>
          <p:nvPr/>
        </p:nvCxnSpPr>
        <p:spPr>
          <a:xfrm>
            <a:off x="1695950" y="2618125"/>
            <a:ext cx="1367400" cy="11553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92" name="Google Shape;192;p24"/>
          <p:cNvCxnSpPr/>
          <p:nvPr/>
        </p:nvCxnSpPr>
        <p:spPr>
          <a:xfrm flipH="1" rot="10800000">
            <a:off x="1801950" y="4752825"/>
            <a:ext cx="1416600" cy="10770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93" name="Google Shape;193;p24"/>
          <p:cNvSpPr txBox="1"/>
          <p:nvPr/>
        </p:nvSpPr>
        <p:spPr>
          <a:xfrm>
            <a:off x="194319" y="3863675"/>
            <a:ext cx="17898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Take Wildlife:</a:t>
            </a:r>
            <a:r>
              <a:rPr lang="en-US" sz="1800">
                <a:solidFill>
                  <a:schemeClr val="dk1"/>
                </a:solidFill>
                <a:latin typeface="Calibri"/>
                <a:ea typeface="Calibri"/>
                <a:cs typeface="Calibri"/>
                <a:sym typeface="Calibri"/>
              </a:rPr>
              <a:t> Leased to hunt club</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5"/>
          <p:cNvSpPr txBox="1"/>
          <p:nvPr>
            <p:ph type="title"/>
          </p:nvPr>
        </p:nvSpPr>
        <p:spPr>
          <a:xfrm>
            <a:off x="457200" y="6348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Disposition at Death</a:t>
            </a:r>
            <a:endParaRPr/>
          </a:p>
        </p:txBody>
      </p:sp>
      <p:sp>
        <p:nvSpPr>
          <p:cNvPr id="199" name="Google Shape;199;p25"/>
          <p:cNvSpPr txBox="1"/>
          <p:nvPr>
            <p:ph idx="1" type="body"/>
          </p:nvPr>
        </p:nvSpPr>
        <p:spPr>
          <a:xfrm>
            <a:off x="457200" y="177950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b="1" lang="en-US"/>
              <a:t>Testate</a:t>
            </a:r>
            <a:r>
              <a:rPr lang="en-US"/>
              <a:t>:  person dies (decedent) with a valid will</a:t>
            </a:r>
            <a:endParaRPr/>
          </a:p>
          <a:p>
            <a:pPr indent="-285750" lvl="1" marL="742950" rtl="0" algn="l">
              <a:spcBef>
                <a:spcPts val="480"/>
              </a:spcBef>
              <a:spcAft>
                <a:spcPts val="0"/>
              </a:spcAft>
              <a:buClr>
                <a:schemeClr val="dk1"/>
              </a:buClr>
              <a:buSzPts val="2400"/>
              <a:buChar char="–"/>
            </a:pPr>
            <a:r>
              <a:rPr lang="en-US"/>
              <a:t>late 15c., from Latin </a:t>
            </a:r>
            <a:r>
              <a:rPr i="1" lang="en-US"/>
              <a:t>testatus</a:t>
            </a:r>
            <a:r>
              <a:rPr lang="en-US"/>
              <a:t> "public, manifest, published"</a:t>
            </a:r>
            <a:endParaRPr/>
          </a:p>
          <a:p>
            <a:pPr indent="-342900" lvl="0" marL="342900" rtl="0" algn="l">
              <a:spcBef>
                <a:spcPts val="480"/>
              </a:spcBef>
              <a:spcAft>
                <a:spcPts val="0"/>
              </a:spcAft>
              <a:buClr>
                <a:schemeClr val="dk1"/>
              </a:buClr>
              <a:buSzPts val="2400"/>
              <a:buChar char="•"/>
            </a:pPr>
            <a:r>
              <a:rPr b="1" lang="en-US"/>
              <a:t>Intestate</a:t>
            </a:r>
            <a:r>
              <a:rPr lang="en-US"/>
              <a:t>:  person dies without a valid will, property is distributed according to </a:t>
            </a:r>
            <a:r>
              <a:rPr b="1" lang="en-US"/>
              <a:t>Intestate Succession Act </a:t>
            </a:r>
            <a:r>
              <a:rPr lang="en-US"/>
              <a:t>(</a:t>
            </a:r>
            <a:r>
              <a:rPr lang="en-US" u="sng">
                <a:solidFill>
                  <a:schemeClr val="hlink"/>
                </a:solidFill>
                <a:hlinkClick r:id="rId3"/>
              </a:rPr>
              <a:t>N.C.G.S. Chapter 29</a:t>
            </a:r>
            <a:r>
              <a:rPr lang="en-US"/>
              <a:t>)</a:t>
            </a:r>
            <a:endParaRPr/>
          </a:p>
          <a:p>
            <a:pPr indent="-285750" lvl="1" marL="742950" rtl="0" algn="l">
              <a:spcBef>
                <a:spcPts val="480"/>
              </a:spcBef>
              <a:spcAft>
                <a:spcPts val="0"/>
              </a:spcAft>
              <a:buClr>
                <a:schemeClr val="dk1"/>
              </a:buClr>
              <a:buSzPts val="2400"/>
              <a:buChar char="–"/>
            </a:pPr>
            <a:r>
              <a:rPr lang="en-US"/>
              <a:t>Distributions to spouse, lineal descendants, lateral descendants, or ancestors depending on facts at moment of death</a:t>
            </a:r>
            <a:endParaRPr/>
          </a:p>
          <a:p>
            <a:pPr indent="-228600" lvl="2" marL="1143000" rtl="0" algn="l">
              <a:spcBef>
                <a:spcPts val="360"/>
              </a:spcBef>
              <a:spcAft>
                <a:spcPts val="0"/>
              </a:spcAft>
              <a:buClr>
                <a:schemeClr val="dk1"/>
              </a:buClr>
              <a:buSzPts val="1800"/>
              <a:buChar char="•"/>
            </a:pPr>
            <a:r>
              <a:rPr lang="en-US"/>
              <a:t>Spouse % varies with # of children or grandchildren</a:t>
            </a:r>
            <a:endParaRPr/>
          </a:p>
          <a:p>
            <a:pPr indent="-228600" lvl="2" marL="1143000" rtl="0" algn="l">
              <a:spcBef>
                <a:spcPts val="360"/>
              </a:spcBef>
              <a:spcAft>
                <a:spcPts val="0"/>
              </a:spcAft>
              <a:buClr>
                <a:schemeClr val="dk1"/>
              </a:buClr>
              <a:buSzPts val="1800"/>
              <a:buChar char="•"/>
            </a:pPr>
            <a:r>
              <a:rPr lang="en-US"/>
              <a:t>Children and grandchildren (% varies by glass)</a:t>
            </a:r>
            <a:endParaRPr/>
          </a:p>
          <a:p>
            <a:pPr indent="-228600" lvl="2" marL="1143000" rtl="0" algn="l">
              <a:spcBef>
                <a:spcPts val="360"/>
              </a:spcBef>
              <a:spcAft>
                <a:spcPts val="0"/>
              </a:spcAft>
              <a:buClr>
                <a:schemeClr val="dk1"/>
              </a:buClr>
              <a:buSzPts val="1800"/>
              <a:buChar char="•"/>
            </a:pPr>
            <a:r>
              <a:rPr lang="en-US"/>
              <a:t>Siblings and parents (depends on whether lineal descendants alive)</a:t>
            </a:r>
            <a:endParaRPr/>
          </a:p>
          <a:p>
            <a:pPr indent="-190500" lvl="0" marL="342900" rtl="0" algn="l">
              <a:spcBef>
                <a:spcPts val="480"/>
              </a:spcBef>
              <a:spcAft>
                <a:spcPts val="0"/>
              </a:spcAft>
              <a:buClr>
                <a:schemeClr val="dk1"/>
              </a:buClr>
              <a:buSzPts val="24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6"/>
          <p:cNvSpPr txBox="1"/>
          <p:nvPr>
            <p:ph type="title"/>
          </p:nvPr>
        </p:nvSpPr>
        <p:spPr>
          <a:xfrm>
            <a:off x="457200" y="5819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Intestate Succession</a:t>
            </a:r>
            <a:endParaRPr/>
          </a:p>
        </p:txBody>
      </p:sp>
      <p:sp>
        <p:nvSpPr>
          <p:cNvPr id="205" name="Google Shape;205;p26"/>
          <p:cNvSpPr txBox="1"/>
          <p:nvPr>
            <p:ph idx="1" type="body"/>
          </p:nvPr>
        </p:nvSpPr>
        <p:spPr>
          <a:xfrm>
            <a:off x="457200" y="1650275"/>
            <a:ext cx="8229600" cy="42693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“Statute of Distributions” under old English law, adopted in United States by each state</a:t>
            </a:r>
            <a:endParaRPr/>
          </a:p>
          <a:p>
            <a:pPr indent="-342900" lvl="0" marL="342900" rtl="0" algn="l">
              <a:spcBef>
                <a:spcPts val="480"/>
              </a:spcBef>
              <a:spcAft>
                <a:spcPts val="0"/>
              </a:spcAft>
              <a:buClr>
                <a:schemeClr val="dk1"/>
              </a:buClr>
              <a:buSzPts val="2400"/>
              <a:buChar char="•"/>
            </a:pPr>
            <a:r>
              <a:rPr lang="en-US"/>
              <a:t>Now, </a:t>
            </a:r>
            <a:r>
              <a:rPr b="1" lang="en-US"/>
              <a:t>Intestate Succession Act </a:t>
            </a:r>
            <a:r>
              <a:rPr lang="en-US"/>
              <a:t>(</a:t>
            </a:r>
            <a:r>
              <a:rPr lang="en-US" u="sng">
                <a:solidFill>
                  <a:schemeClr val="hlink"/>
                </a:solidFill>
                <a:hlinkClick r:id="rId3"/>
              </a:rPr>
              <a:t>N.C.G.S. Chapter 29</a:t>
            </a:r>
            <a:r>
              <a:rPr lang="en-US"/>
              <a:t>)</a:t>
            </a:r>
            <a:endParaRPr/>
          </a:p>
          <a:p>
            <a:pPr indent="-342900" lvl="0" marL="342900" rtl="0" algn="l">
              <a:spcBef>
                <a:spcPts val="480"/>
              </a:spcBef>
              <a:spcAft>
                <a:spcPts val="0"/>
              </a:spcAft>
              <a:buClr>
                <a:schemeClr val="dk1"/>
              </a:buClr>
              <a:buSzPts val="2400"/>
              <a:buChar char="•"/>
            </a:pPr>
            <a:r>
              <a:rPr lang="en-US"/>
              <a:t>For disposition of property</a:t>
            </a:r>
            <a:endParaRPr/>
          </a:p>
          <a:p>
            <a:pPr indent="-285750" lvl="1" marL="742950" rtl="0" algn="l">
              <a:spcBef>
                <a:spcPts val="480"/>
              </a:spcBef>
              <a:spcAft>
                <a:spcPts val="0"/>
              </a:spcAft>
              <a:buClr>
                <a:schemeClr val="dk1"/>
              </a:buClr>
              <a:buSzPts val="2400"/>
              <a:buChar char="–"/>
            </a:pPr>
            <a:r>
              <a:rPr lang="en-US"/>
              <a:t>When no will properly executed</a:t>
            </a:r>
            <a:endParaRPr/>
          </a:p>
          <a:p>
            <a:pPr indent="-285750" lvl="1" marL="742950" rtl="0" algn="l">
              <a:spcBef>
                <a:spcPts val="480"/>
              </a:spcBef>
              <a:spcAft>
                <a:spcPts val="0"/>
              </a:spcAft>
              <a:buClr>
                <a:schemeClr val="dk1"/>
              </a:buClr>
              <a:buSzPts val="2400"/>
              <a:buChar char="–"/>
            </a:pPr>
            <a:r>
              <a:rPr lang="en-US"/>
              <a:t>When a will has been declared invalid by the court</a:t>
            </a:r>
            <a:endParaRPr/>
          </a:p>
          <a:p>
            <a:pPr indent="-342900" lvl="0" marL="342900" rtl="0" algn="l">
              <a:spcBef>
                <a:spcPts val="480"/>
              </a:spcBef>
              <a:spcAft>
                <a:spcPts val="0"/>
              </a:spcAft>
              <a:buClr>
                <a:schemeClr val="dk1"/>
              </a:buClr>
              <a:buSzPts val="2400"/>
              <a:buChar char="•"/>
            </a:pPr>
            <a:r>
              <a:rPr lang="en-US"/>
              <a:t>Distributions</a:t>
            </a:r>
            <a:endParaRPr/>
          </a:p>
          <a:p>
            <a:pPr indent="-285750" lvl="1" marL="742950" rtl="0" algn="l">
              <a:spcBef>
                <a:spcPts val="480"/>
              </a:spcBef>
              <a:spcAft>
                <a:spcPts val="0"/>
              </a:spcAft>
              <a:buClr>
                <a:schemeClr val="dk1"/>
              </a:buClr>
              <a:buSzPts val="2400"/>
              <a:buChar char="–"/>
            </a:pPr>
            <a:r>
              <a:rPr lang="en-US"/>
              <a:t>First to spouse (legally married)</a:t>
            </a:r>
            <a:endParaRPr/>
          </a:p>
          <a:p>
            <a:pPr indent="-285750" lvl="1" marL="742950" rtl="0" algn="l">
              <a:spcBef>
                <a:spcPts val="480"/>
              </a:spcBef>
              <a:spcAft>
                <a:spcPts val="0"/>
              </a:spcAft>
              <a:buClr>
                <a:schemeClr val="dk1"/>
              </a:buClr>
              <a:buSzPts val="2400"/>
              <a:buChar char="–"/>
            </a:pPr>
            <a:r>
              <a:rPr lang="en-US"/>
              <a:t>Then to lineal descendants according to statute</a:t>
            </a:r>
            <a:endParaRPr/>
          </a:p>
          <a:p>
            <a:pPr indent="-247650" lvl="1" marL="742950" rtl="0" algn="l">
              <a:spcBef>
                <a:spcPts val="480"/>
              </a:spcBef>
              <a:spcAft>
                <a:spcPts val="0"/>
              </a:spcAft>
              <a:buSzPts val="1800"/>
              <a:buChar char="–"/>
            </a:pPr>
            <a:r>
              <a:rPr lang="en-US"/>
              <a:t>has effect of a testate </a:t>
            </a:r>
            <a:r>
              <a:rPr i="1" lang="en-US"/>
              <a:t>per stirpes</a:t>
            </a:r>
            <a:r>
              <a:rPr lang="en-US"/>
              <a:t> distribution (preserving a pre-deceased lineal descendant’s share for their descendants)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7"/>
          <p:cNvSpPr txBox="1"/>
          <p:nvPr>
            <p:ph type="title"/>
          </p:nvPr>
        </p:nvSpPr>
        <p:spPr>
          <a:xfrm>
            <a:off x="457200" y="6828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Effect of Intestate Distribution</a:t>
            </a:r>
            <a:endParaRPr/>
          </a:p>
          <a:p>
            <a:pPr indent="0" lvl="0" marL="0" rtl="0" algn="ctr">
              <a:spcBef>
                <a:spcPts val="0"/>
              </a:spcBef>
              <a:spcAft>
                <a:spcPts val="0"/>
              </a:spcAft>
              <a:buNone/>
            </a:pPr>
            <a:r>
              <a:rPr lang="en-US"/>
              <a:t>(testate: </a:t>
            </a:r>
            <a:r>
              <a:rPr i="1" lang="en-US"/>
              <a:t>per stirpes</a:t>
            </a:r>
            <a:r>
              <a:rPr lang="en-US"/>
              <a:t>)</a:t>
            </a:r>
            <a:endParaRPr/>
          </a:p>
        </p:txBody>
      </p:sp>
      <p:pic>
        <p:nvPicPr>
          <p:cNvPr descr="A picture containing clock&#10;&#10;Description automatically generated" id="212" name="Google Shape;212;p27"/>
          <p:cNvPicPr preferRelativeResize="0"/>
          <p:nvPr/>
        </p:nvPicPr>
        <p:blipFill rotWithShape="1">
          <a:blip r:embed="rId3">
            <a:alphaModFix/>
          </a:blip>
          <a:srcRect b="0" l="0" r="0" t="0"/>
          <a:stretch/>
        </p:blipFill>
        <p:spPr>
          <a:xfrm>
            <a:off x="1603173" y="1751174"/>
            <a:ext cx="5821500" cy="445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28"/>
          <p:cNvPicPr preferRelativeResize="0"/>
          <p:nvPr/>
        </p:nvPicPr>
        <p:blipFill>
          <a:blip r:embed="rId3">
            <a:alphaModFix/>
          </a:blip>
          <a:stretch>
            <a:fillRect/>
          </a:stretch>
        </p:blipFill>
        <p:spPr>
          <a:xfrm>
            <a:off x="557325" y="709075"/>
            <a:ext cx="8086025" cy="60727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9"/>
          <p:cNvSpPr txBox="1"/>
          <p:nvPr>
            <p:ph type="title"/>
          </p:nvPr>
        </p:nvSpPr>
        <p:spPr>
          <a:xfrm>
            <a:off x="457200" y="6571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Heir Property Perceptions</a:t>
            </a:r>
            <a:endParaRPr/>
          </a:p>
        </p:txBody>
      </p:sp>
      <p:sp>
        <p:nvSpPr>
          <p:cNvPr id="225" name="Google Shape;225;p29"/>
          <p:cNvSpPr txBox="1"/>
          <p:nvPr>
            <p:ph idx="1" type="body"/>
          </p:nvPr>
        </p:nvSpPr>
        <p:spPr>
          <a:xfrm>
            <a:off x="457200" y="1803250"/>
            <a:ext cx="8229600" cy="43230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b="1" lang="en-US"/>
              <a:t>Heir Property</a:t>
            </a:r>
            <a:r>
              <a:rPr b="1" lang="en-US"/>
              <a:t> “land loss” caused by partition actions under state law</a:t>
            </a:r>
            <a:endParaRPr b="1"/>
          </a:p>
          <a:p>
            <a:pPr indent="-342900" lvl="0" marL="457200" rtl="0" algn="l">
              <a:spcBef>
                <a:spcPts val="0"/>
              </a:spcBef>
              <a:spcAft>
                <a:spcPts val="0"/>
              </a:spcAft>
              <a:buSzPts val="1800"/>
              <a:buChar char="•"/>
            </a:pPr>
            <a:r>
              <a:rPr lang="en-US"/>
              <a:t>Heir property caused by lack of access to legal service (for estate planning)</a:t>
            </a:r>
            <a:endParaRPr/>
          </a:p>
          <a:p>
            <a:pPr indent="-342900" lvl="1" marL="914400" rtl="0" algn="l">
              <a:spcBef>
                <a:spcPts val="0"/>
              </a:spcBef>
              <a:spcAft>
                <a:spcPts val="0"/>
              </a:spcAft>
              <a:buSzPts val="1800"/>
              <a:buChar char="–"/>
            </a:pPr>
            <a:r>
              <a:rPr b="1" lang="en-US">
                <a:highlight>
                  <a:srgbClr val="FFFF00"/>
                </a:highlight>
              </a:rPr>
              <a:t>wills are important to establish a ‘certified’ record of descent of a particular interest</a:t>
            </a:r>
            <a:endParaRPr b="1">
              <a:highlight>
                <a:srgbClr val="FFFF00"/>
              </a:highlight>
            </a:endParaRPr>
          </a:p>
          <a:p>
            <a:pPr indent="-342900" lvl="0" marL="457200" rtl="0" algn="l">
              <a:spcBef>
                <a:spcPts val="0"/>
              </a:spcBef>
              <a:spcAft>
                <a:spcPts val="0"/>
              </a:spcAft>
              <a:buSzPts val="1800"/>
              <a:buChar char="•"/>
            </a:pPr>
            <a:r>
              <a:rPr lang="en-US"/>
              <a:t>State partition statutes favor “partition in-kind,” (property divided into parcels for each fractional owner), though studies show more “partitions by sale” (auction sale of property, money divided among owners by fraction)</a:t>
            </a:r>
            <a:endParaRPr/>
          </a:p>
          <a:p>
            <a:pPr indent="-342900" lvl="0" marL="457200" rtl="0" algn="l">
              <a:spcBef>
                <a:spcPts val="0"/>
              </a:spcBef>
              <a:spcAft>
                <a:spcPts val="0"/>
              </a:spcAft>
              <a:buSzPts val="1800"/>
              <a:buChar char="•"/>
            </a:pPr>
            <a:r>
              <a:rPr lang="en-US"/>
              <a:t>Land loss caused by opportunists who purchase a partial interest</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0"/>
          <p:cNvSpPr txBox="1"/>
          <p:nvPr>
            <p:ph type="title"/>
          </p:nvPr>
        </p:nvSpPr>
        <p:spPr>
          <a:xfrm>
            <a:off x="457200" y="5546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“Certify Title”</a:t>
            </a:r>
            <a:endParaRPr/>
          </a:p>
        </p:txBody>
      </p:sp>
      <p:sp>
        <p:nvSpPr>
          <p:cNvPr id="232" name="Google Shape;232;p30"/>
          <p:cNvSpPr txBox="1"/>
          <p:nvPr>
            <p:ph idx="1" type="body"/>
          </p:nvPr>
        </p:nvSpPr>
        <p:spPr>
          <a:xfrm>
            <a:off x="457200" y="1927025"/>
            <a:ext cx="8229600" cy="4199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Marketable title (and severed interests such as timber, etc.)</a:t>
            </a:r>
            <a:endParaRPr/>
          </a:p>
          <a:p>
            <a:pPr indent="0" lvl="0" marL="0" rtl="0" algn="l">
              <a:spcBef>
                <a:spcPts val="360"/>
              </a:spcBef>
              <a:spcAft>
                <a:spcPts val="0"/>
              </a:spcAft>
              <a:buNone/>
            </a:pPr>
            <a:r>
              <a:rPr lang="en-US"/>
              <a:t>based on evidence of 100% ownership (aggregate of partial interests) sufficient to earn an opinion of certification from a </a:t>
            </a:r>
            <a:r>
              <a:rPr b="1" lang="en-US"/>
              <a:t>licensed attorney</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attorney certifies their opinion backed by a liability policy</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title is certified to 3d party title insurer who will pay to defend title in the event it is challenged</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title company may seek restitution from attorney’s policy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1"/>
          <p:cNvSpPr txBox="1"/>
          <p:nvPr>
            <p:ph type="title"/>
          </p:nvPr>
        </p:nvSpPr>
        <p:spPr>
          <a:xfrm>
            <a:off x="530772" y="626844"/>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Claiming Title to Real Property</a:t>
            </a:r>
            <a:endParaRPr/>
          </a:p>
        </p:txBody>
      </p:sp>
      <p:sp>
        <p:nvSpPr>
          <p:cNvPr id="238" name="Google Shape;238;p31"/>
          <p:cNvSpPr txBox="1"/>
          <p:nvPr>
            <p:ph idx="1" type="body"/>
          </p:nvPr>
        </p:nvSpPr>
        <p:spPr>
          <a:xfrm>
            <a:off x="530772" y="1796830"/>
            <a:ext cx="8229600" cy="43377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20"/>
              <a:buChar char="•"/>
            </a:pPr>
            <a:r>
              <a:rPr lang="en-US" sz="2220"/>
              <a:t>Action to </a:t>
            </a:r>
            <a:r>
              <a:rPr b="1" lang="en-US" sz="2220"/>
              <a:t>Quiet Title</a:t>
            </a:r>
            <a:r>
              <a:rPr lang="en-US" sz="2220"/>
              <a:t>:  NCGS 41-10.  An action may be brought by any person against another who claims an estate or interest in real property adverse to him for the purpose of determining such adverse claims</a:t>
            </a:r>
            <a:endParaRPr/>
          </a:p>
          <a:p>
            <a:pPr indent="-342900" lvl="0" marL="342900" rtl="0" algn="l">
              <a:spcBef>
                <a:spcPts val="444"/>
              </a:spcBef>
              <a:spcAft>
                <a:spcPts val="0"/>
              </a:spcAft>
              <a:buClr>
                <a:schemeClr val="dk1"/>
              </a:buClr>
              <a:buSzPts val="2220"/>
              <a:buChar char="•"/>
            </a:pPr>
            <a:r>
              <a:rPr lang="en-US" sz="2220"/>
              <a:t>Adverse possession, marketable title act, connected chain of title from the state, proving superior title are all means of establishing a person’s interest or estate in real property.</a:t>
            </a:r>
            <a:endParaRPr/>
          </a:p>
          <a:p>
            <a:pPr indent="-342900" lvl="0" marL="342900" rtl="0" algn="l">
              <a:spcBef>
                <a:spcPts val="444"/>
              </a:spcBef>
              <a:spcAft>
                <a:spcPts val="0"/>
              </a:spcAft>
              <a:buClr>
                <a:schemeClr val="dk1"/>
              </a:buClr>
              <a:buSzPts val="2220"/>
              <a:buChar char="•"/>
            </a:pPr>
            <a:r>
              <a:rPr lang="en-US" sz="2220"/>
              <a:t>In a connected chain of title, the claimant (plaintiff/defendant) must show that the description in each of the means of conveyance (deed, will, etc.) on which he bases his claim of title covers and includes the land he claims</a:t>
            </a:r>
            <a:endParaRPr/>
          </a:p>
          <a:p>
            <a:pPr indent="-201930" lvl="0" marL="342900" rtl="0" algn="l">
              <a:spcBef>
                <a:spcPts val="444"/>
              </a:spcBef>
              <a:spcAft>
                <a:spcPts val="0"/>
              </a:spcAft>
              <a:buClr>
                <a:schemeClr val="dk1"/>
              </a:buClr>
              <a:buSzPts val="2220"/>
              <a:buNone/>
            </a:pPr>
            <a:r>
              <a:t/>
            </a:r>
            <a:endParaRPr sz="222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type="title"/>
          </p:nvPr>
        </p:nvSpPr>
        <p:spPr>
          <a:xfrm>
            <a:off x="457200" y="4749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i="1" lang="en-US"/>
              <a:t>Branan’s</a:t>
            </a:r>
            <a:r>
              <a:rPr lang="en-US"/>
              <a:t> Background/</a:t>
            </a:r>
            <a:endParaRPr/>
          </a:p>
          <a:p>
            <a:pPr indent="0" lvl="0" marL="0" rtl="0" algn="ctr">
              <a:spcBef>
                <a:spcPts val="0"/>
              </a:spcBef>
              <a:spcAft>
                <a:spcPts val="0"/>
              </a:spcAft>
              <a:buNone/>
            </a:pPr>
            <a:r>
              <a:rPr lang="en-US"/>
              <a:t>Extension Concentrations</a:t>
            </a:r>
            <a:endParaRPr/>
          </a:p>
        </p:txBody>
      </p:sp>
      <p:sp>
        <p:nvSpPr>
          <p:cNvPr id="101" name="Google Shape;101;p14"/>
          <p:cNvSpPr txBox="1"/>
          <p:nvPr>
            <p:ph idx="1" type="body"/>
          </p:nvPr>
        </p:nvSpPr>
        <p:spPr>
          <a:xfrm>
            <a:off x="264500" y="1616400"/>
            <a:ext cx="8614800" cy="4882800"/>
          </a:xfrm>
          <a:prstGeom prst="rect">
            <a:avLst/>
          </a:prstGeom>
          <a:noFill/>
          <a:ln>
            <a:noFill/>
          </a:ln>
        </p:spPr>
        <p:txBody>
          <a:bodyPr anchorCtr="0" anchor="t" bIns="45700" lIns="91425" spcFirstLastPara="1" rIns="91425" wrap="square" tIns="45700">
            <a:normAutofit fontScale="92500" lnSpcReduction="20000"/>
          </a:bodyPr>
          <a:lstStyle/>
          <a:p>
            <a:pPr indent="-303721" lvl="0" marL="342900" rtl="0" algn="l">
              <a:spcBef>
                <a:spcPts val="0"/>
              </a:spcBef>
              <a:spcAft>
                <a:spcPts val="0"/>
              </a:spcAft>
              <a:buClr>
                <a:schemeClr val="dk1"/>
              </a:buClr>
              <a:buSzPct val="100000"/>
              <a:buChar char="•"/>
            </a:pPr>
            <a:r>
              <a:rPr lang="en-US" sz="1928"/>
              <a:t>Member of the Virginia State Bar (1992) and North Carolina State Bar (2003)</a:t>
            </a:r>
            <a:endParaRPr sz="1928"/>
          </a:p>
          <a:p>
            <a:pPr indent="-303721" lvl="0" marL="342900" rtl="0" algn="l">
              <a:spcBef>
                <a:spcPts val="480"/>
              </a:spcBef>
              <a:spcAft>
                <a:spcPts val="0"/>
              </a:spcAft>
              <a:buClr>
                <a:schemeClr val="dk1"/>
              </a:buClr>
              <a:buSzPct val="100000"/>
              <a:buChar char="•"/>
            </a:pPr>
            <a:r>
              <a:rPr lang="en-US" sz="1928"/>
              <a:t>Non-profit work in agriculture</a:t>
            </a:r>
            <a:endParaRPr sz="1928"/>
          </a:p>
          <a:p>
            <a:pPr indent="-246571" lvl="1" marL="742950" rtl="0" algn="l">
              <a:spcBef>
                <a:spcPts val="480"/>
              </a:spcBef>
              <a:spcAft>
                <a:spcPts val="0"/>
              </a:spcAft>
              <a:buClr>
                <a:schemeClr val="dk1"/>
              </a:buClr>
              <a:buSzPct val="100000"/>
              <a:buChar char="–"/>
            </a:pPr>
            <a:r>
              <a:rPr lang="en-US" sz="1928"/>
              <a:t>American Farmland Trust &gt; NC Farm Transition Network (2002 - 2010)</a:t>
            </a:r>
            <a:endParaRPr sz="1928"/>
          </a:p>
          <a:p>
            <a:pPr indent="-303721" lvl="0" marL="342900" rtl="0" algn="l">
              <a:spcBef>
                <a:spcPts val="480"/>
              </a:spcBef>
              <a:spcAft>
                <a:spcPts val="0"/>
              </a:spcAft>
              <a:buClr>
                <a:schemeClr val="dk1"/>
              </a:buClr>
              <a:buSzPct val="100000"/>
              <a:buChar char="•"/>
            </a:pPr>
            <a:r>
              <a:rPr lang="en-US" sz="1928"/>
              <a:t>Private (Farm) Law Practice (2010 - 2018)</a:t>
            </a:r>
            <a:endParaRPr sz="1928"/>
          </a:p>
          <a:p>
            <a:pPr indent="-303721" lvl="0" marL="342900" rtl="0" algn="l">
              <a:spcBef>
                <a:spcPts val="480"/>
              </a:spcBef>
              <a:spcAft>
                <a:spcPts val="0"/>
              </a:spcAft>
              <a:buClr>
                <a:schemeClr val="dk1"/>
              </a:buClr>
              <a:buSzPct val="100000"/>
              <a:buChar char="•"/>
            </a:pPr>
            <a:r>
              <a:rPr lang="en-US" sz="1928"/>
              <a:t>NCSU Agricultural and Resource Economics (2018)</a:t>
            </a:r>
            <a:endParaRPr sz="1928"/>
          </a:p>
          <a:p>
            <a:pPr indent="-246571" lvl="1" marL="742950" rtl="0" algn="l">
              <a:spcBef>
                <a:spcPts val="480"/>
              </a:spcBef>
              <a:spcAft>
                <a:spcPts val="0"/>
              </a:spcAft>
              <a:buClr>
                <a:schemeClr val="dk1"/>
              </a:buClr>
              <a:buSzPct val="100000"/>
              <a:buChar char="–"/>
            </a:pPr>
            <a:r>
              <a:rPr lang="en-US" sz="1928"/>
              <a:t>50% Extension appointment/50% Teaching (courses in Environmental and Agriculture Law)</a:t>
            </a:r>
            <a:endParaRPr sz="1928"/>
          </a:p>
          <a:p>
            <a:pPr indent="-306578" lvl="0" marL="342900" rtl="0" algn="l">
              <a:spcBef>
                <a:spcPts val="480"/>
              </a:spcBef>
              <a:spcAft>
                <a:spcPts val="0"/>
              </a:spcAft>
              <a:buSzPct val="68873"/>
              <a:buChar char="•"/>
            </a:pPr>
            <a:r>
              <a:rPr lang="en-US" sz="1928"/>
              <a:t>NCSU Extension focus</a:t>
            </a:r>
            <a:endParaRPr sz="1928"/>
          </a:p>
          <a:p>
            <a:pPr indent="-249428" lvl="1" marL="742950" rtl="0" algn="l">
              <a:spcBef>
                <a:spcPts val="480"/>
              </a:spcBef>
              <a:spcAft>
                <a:spcPts val="0"/>
              </a:spcAft>
              <a:buSzPct val="68873"/>
              <a:buChar char="–"/>
            </a:pPr>
            <a:r>
              <a:rPr lang="en-US" sz="1928"/>
              <a:t>general </a:t>
            </a:r>
            <a:r>
              <a:rPr b="1" lang="en-US" sz="1928"/>
              <a:t>ag exemptions</a:t>
            </a:r>
            <a:r>
              <a:rPr lang="en-US" sz="1928"/>
              <a:t> (zoning, sales and property taxes, employment), agritourism liability, fence law and liability, conservation easements, farm succession, solar development, heir property, drainage law and wetlands protection</a:t>
            </a:r>
            <a:endParaRPr sz="1928"/>
          </a:p>
          <a:p>
            <a:pPr indent="-249428" lvl="1" marL="742950" rtl="0" algn="l">
              <a:spcBef>
                <a:spcPts val="480"/>
              </a:spcBef>
              <a:spcAft>
                <a:spcPts val="0"/>
              </a:spcAft>
              <a:buSzPct val="68873"/>
              <a:buChar char="–"/>
            </a:pPr>
            <a:r>
              <a:rPr lang="en-US" sz="1928"/>
              <a:t>Collaborations: </a:t>
            </a:r>
            <a:endParaRPr sz="1928"/>
          </a:p>
          <a:p>
            <a:pPr indent="-220027" lvl="2" marL="1143000" rtl="0" algn="l">
              <a:spcBef>
                <a:spcPts val="480"/>
              </a:spcBef>
              <a:spcAft>
                <a:spcPts val="0"/>
              </a:spcAft>
              <a:buSzPct val="100000"/>
              <a:buChar char="•"/>
            </a:pPr>
            <a:r>
              <a:rPr lang="en-US"/>
              <a:t>NC Farmlink (Extension) (</a:t>
            </a:r>
            <a:r>
              <a:rPr b="1" lang="en-US"/>
              <a:t>succession planning and heir property</a:t>
            </a:r>
            <a:r>
              <a:rPr lang="en-US"/>
              <a:t>)</a:t>
            </a:r>
            <a:endParaRPr/>
          </a:p>
          <a:p>
            <a:pPr indent="-220027" lvl="2" marL="1143000" rtl="0" algn="l">
              <a:spcBef>
                <a:spcPts val="480"/>
              </a:spcBef>
              <a:spcAft>
                <a:spcPts val="0"/>
              </a:spcAft>
              <a:buSzPct val="100000"/>
              <a:buChar char="•"/>
            </a:pPr>
            <a:r>
              <a:rPr lang="en-US"/>
              <a:t>NC Renewable Energy Center (College of Engineering) (</a:t>
            </a:r>
            <a:r>
              <a:rPr b="1" lang="en-US"/>
              <a:t>solar development on farmland, agrivoltaics</a:t>
            </a:r>
            <a:r>
              <a:rPr lang="en-US"/>
              <a:t>) </a:t>
            </a:r>
            <a:endParaRPr/>
          </a:p>
          <a:p>
            <a:pPr indent="-220027" lvl="2" marL="1143000" rtl="0" algn="l">
              <a:spcBef>
                <a:spcPts val="480"/>
              </a:spcBef>
              <a:spcAft>
                <a:spcPts val="0"/>
              </a:spcAft>
              <a:buSzPct val="100000"/>
              <a:buChar char="•"/>
            </a:pPr>
            <a:r>
              <a:rPr lang="en-US"/>
              <a:t>Biological and Agricultural Engineering Dept. (CALS) (</a:t>
            </a:r>
            <a:r>
              <a:rPr b="1" lang="en-US"/>
              <a:t>drainage law and wetlands protection</a:t>
            </a:r>
            <a:r>
              <a:rPr lang="en-US"/>
              <a: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2"/>
          <p:cNvSpPr txBox="1"/>
          <p:nvPr>
            <p:ph type="title"/>
          </p:nvPr>
        </p:nvSpPr>
        <p:spPr>
          <a:xfrm>
            <a:off x="457200" y="7172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What then…</a:t>
            </a:r>
            <a:endParaRPr/>
          </a:p>
        </p:txBody>
      </p:sp>
      <p:sp>
        <p:nvSpPr>
          <p:cNvPr id="245" name="Google Shape;245;p32"/>
          <p:cNvSpPr txBox="1"/>
          <p:nvPr>
            <p:ph idx="1" type="body"/>
          </p:nvPr>
        </p:nvSpPr>
        <p:spPr>
          <a:xfrm>
            <a:off x="457200" y="1896525"/>
            <a:ext cx="8229600" cy="42294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still need to get 100% agreement on </a:t>
            </a:r>
            <a:endParaRPr/>
          </a:p>
          <a:p>
            <a:pPr indent="-342900" lvl="0" marL="457200" rtl="0" algn="l">
              <a:spcBef>
                <a:spcPts val="360"/>
              </a:spcBef>
              <a:spcAft>
                <a:spcPts val="0"/>
              </a:spcAft>
              <a:buSzPts val="1800"/>
              <a:buChar char="-"/>
            </a:pPr>
            <a:r>
              <a:rPr lang="en-US"/>
              <a:t>how to manage the land</a:t>
            </a:r>
            <a:endParaRPr/>
          </a:p>
          <a:p>
            <a:pPr indent="-342900" lvl="0" marL="457200" rtl="0" algn="l">
              <a:spcBef>
                <a:spcPts val="0"/>
              </a:spcBef>
              <a:spcAft>
                <a:spcPts val="0"/>
              </a:spcAft>
              <a:buSzPts val="1800"/>
              <a:buChar char="-"/>
            </a:pPr>
            <a:r>
              <a:rPr lang="en-US"/>
              <a:t>how to transfer interests</a:t>
            </a:r>
            <a:endParaRPr/>
          </a:p>
          <a:p>
            <a:pPr indent="-342900" lvl="1" marL="914400" rtl="0" algn="l">
              <a:spcBef>
                <a:spcPts val="0"/>
              </a:spcBef>
              <a:spcAft>
                <a:spcPts val="0"/>
              </a:spcAft>
              <a:buSzPts val="1800"/>
              <a:buChar char="-"/>
            </a:pPr>
            <a:r>
              <a:rPr lang="en-US"/>
              <a:t>to third parties</a:t>
            </a:r>
            <a:endParaRPr/>
          </a:p>
          <a:p>
            <a:pPr indent="-342900" lvl="1" marL="914400" rtl="0" algn="l">
              <a:spcBef>
                <a:spcPts val="0"/>
              </a:spcBef>
              <a:spcAft>
                <a:spcPts val="0"/>
              </a:spcAft>
              <a:buSzPts val="1800"/>
              <a:buChar char="-"/>
            </a:pPr>
            <a:r>
              <a:rPr lang="en-US"/>
              <a:t>to descendants</a:t>
            </a:r>
            <a:endParaRPr/>
          </a:p>
          <a:p>
            <a:pPr indent="-342900" lvl="0" marL="457200" rtl="0" algn="l">
              <a:spcBef>
                <a:spcPts val="0"/>
              </a:spcBef>
              <a:spcAft>
                <a:spcPts val="0"/>
              </a:spcAft>
              <a:buSzPts val="1800"/>
              <a:buChar char="-"/>
            </a:pPr>
            <a:r>
              <a:rPr lang="en-US"/>
              <a:t>how to pay for management of the land</a:t>
            </a:r>
            <a:endParaRPr/>
          </a:p>
          <a:p>
            <a:pPr indent="-342900" lvl="1" marL="914400" rtl="0" algn="l">
              <a:spcBef>
                <a:spcPts val="0"/>
              </a:spcBef>
              <a:spcAft>
                <a:spcPts val="0"/>
              </a:spcAft>
              <a:buSzPts val="1800"/>
              <a:buChar char="-"/>
            </a:pPr>
            <a:r>
              <a:rPr lang="en-US"/>
              <a:t>property taxes</a:t>
            </a:r>
            <a:endParaRPr/>
          </a:p>
          <a:p>
            <a:pPr indent="-342900" lvl="1" marL="914400" rtl="0" algn="l">
              <a:spcBef>
                <a:spcPts val="0"/>
              </a:spcBef>
              <a:spcAft>
                <a:spcPts val="0"/>
              </a:spcAft>
              <a:buSzPts val="1800"/>
              <a:buChar char="-"/>
            </a:pPr>
            <a:r>
              <a:rPr lang="en-US"/>
              <a:t>insurance</a:t>
            </a:r>
            <a:endParaRPr/>
          </a:p>
          <a:p>
            <a:pPr indent="-342900" lvl="1" marL="914400" rtl="0" algn="l">
              <a:spcBef>
                <a:spcPts val="0"/>
              </a:spcBef>
              <a:spcAft>
                <a:spcPts val="0"/>
              </a:spcAft>
              <a:buSzPts val="1800"/>
              <a:buChar char="-"/>
            </a:pPr>
            <a:r>
              <a:rPr lang="en-US"/>
              <a:t>becomes more challenging if property is not producing sufficient income to pay costs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3"/>
          <p:cNvSpPr txBox="1"/>
          <p:nvPr>
            <p:ph type="title"/>
          </p:nvPr>
        </p:nvSpPr>
        <p:spPr>
          <a:xfrm>
            <a:off x="442451" y="522239"/>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Partition of real property (NC)</a:t>
            </a:r>
            <a:endParaRPr/>
          </a:p>
        </p:txBody>
      </p:sp>
      <p:sp>
        <p:nvSpPr>
          <p:cNvPr id="251" name="Google Shape;251;p33"/>
          <p:cNvSpPr txBox="1"/>
          <p:nvPr>
            <p:ph idx="1" type="body"/>
          </p:nvPr>
        </p:nvSpPr>
        <p:spPr>
          <a:xfrm>
            <a:off x="554310" y="1729180"/>
            <a:ext cx="8244300" cy="46479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80000"/>
              </a:lnSpc>
              <a:spcBef>
                <a:spcPts val="0"/>
              </a:spcBef>
              <a:spcAft>
                <a:spcPts val="0"/>
              </a:spcAft>
              <a:buClr>
                <a:schemeClr val="dk1"/>
              </a:buClr>
              <a:buSzPts val="2700"/>
              <a:buChar char="•"/>
            </a:pPr>
            <a:r>
              <a:rPr b="1" lang="en-US" sz="2700"/>
              <a:t>Tenant in common</a:t>
            </a:r>
            <a:r>
              <a:rPr lang="en-US" sz="2700"/>
              <a:t> has statutory right of partition land</a:t>
            </a:r>
            <a:endParaRPr sz="2700"/>
          </a:p>
          <a:p>
            <a:pPr indent="0" lvl="0" marL="0" rtl="0" algn="l">
              <a:lnSpc>
                <a:spcPct val="80000"/>
              </a:lnSpc>
              <a:spcBef>
                <a:spcPts val="0"/>
              </a:spcBef>
              <a:spcAft>
                <a:spcPts val="0"/>
              </a:spcAft>
              <a:buNone/>
            </a:pPr>
            <a:r>
              <a:t/>
            </a:r>
            <a:endParaRPr sz="2700"/>
          </a:p>
          <a:p>
            <a:pPr indent="-342900" lvl="0" marL="342900" rtl="0" algn="l">
              <a:lnSpc>
                <a:spcPct val="80000"/>
              </a:lnSpc>
              <a:spcBef>
                <a:spcPts val="540"/>
              </a:spcBef>
              <a:spcAft>
                <a:spcPts val="0"/>
              </a:spcAft>
              <a:buClr>
                <a:schemeClr val="dk1"/>
              </a:buClr>
              <a:buSzPts val="2700"/>
              <a:buChar char="•"/>
            </a:pPr>
            <a:r>
              <a:rPr lang="en-US" sz="2700"/>
              <a:t>Co-tenant files partition petition with Clerk of Court</a:t>
            </a:r>
            <a:endParaRPr/>
          </a:p>
          <a:p>
            <a:pPr indent="-285750" lvl="1" marL="742950" rtl="0" algn="l">
              <a:lnSpc>
                <a:spcPct val="80000"/>
              </a:lnSpc>
              <a:spcBef>
                <a:spcPts val="540"/>
              </a:spcBef>
              <a:spcAft>
                <a:spcPts val="0"/>
              </a:spcAft>
              <a:buClr>
                <a:schemeClr val="dk1"/>
              </a:buClr>
              <a:buSzPts val="2700"/>
              <a:buChar char="–"/>
            </a:pPr>
            <a:r>
              <a:rPr lang="en-US" sz="2700"/>
              <a:t>Clerk appoints a commissioner to study partition claim and make recommendation</a:t>
            </a:r>
            <a:endParaRPr/>
          </a:p>
          <a:p>
            <a:pPr indent="-266700" lvl="2" marL="1143000" rtl="0" algn="l">
              <a:lnSpc>
                <a:spcPct val="80000"/>
              </a:lnSpc>
              <a:spcBef>
                <a:spcPts val="480"/>
              </a:spcBef>
              <a:spcAft>
                <a:spcPts val="0"/>
              </a:spcAft>
              <a:buClr>
                <a:schemeClr val="dk1"/>
              </a:buClr>
              <a:buSzPts val="2400"/>
              <a:buChar char="•"/>
            </a:pPr>
            <a:r>
              <a:rPr lang="en-US"/>
              <a:t>Actual Division (§46-1 </a:t>
            </a:r>
            <a:r>
              <a:rPr i="1" lang="en-US"/>
              <a:t>et seq)</a:t>
            </a:r>
            <a:endParaRPr/>
          </a:p>
          <a:p>
            <a:pPr indent="-266700" lvl="3" marL="1600200" rtl="0" algn="l">
              <a:lnSpc>
                <a:spcPct val="80000"/>
              </a:lnSpc>
              <a:spcBef>
                <a:spcPts val="480"/>
              </a:spcBef>
              <a:spcAft>
                <a:spcPts val="0"/>
              </a:spcAft>
              <a:buClr>
                <a:schemeClr val="dk1"/>
              </a:buClr>
              <a:buSzPts val="2400"/>
              <a:buChar char="–"/>
            </a:pPr>
            <a:r>
              <a:rPr lang="en-US"/>
              <a:t>Land surveyed into equal divisions</a:t>
            </a:r>
            <a:endParaRPr/>
          </a:p>
          <a:p>
            <a:pPr indent="-323850" lvl="1" marL="742950" rtl="0" algn="l">
              <a:lnSpc>
                <a:spcPct val="80000"/>
              </a:lnSpc>
              <a:spcBef>
                <a:spcPts val="480"/>
              </a:spcBef>
              <a:spcAft>
                <a:spcPts val="0"/>
              </a:spcAft>
              <a:buClr>
                <a:schemeClr val="dk1"/>
              </a:buClr>
              <a:buSzPts val="2400"/>
              <a:buChar char="–"/>
            </a:pPr>
            <a:r>
              <a:rPr lang="en-US"/>
              <a:t>Sale in Lieu of Partition (NCGS §46-22)</a:t>
            </a:r>
            <a:endParaRPr/>
          </a:p>
          <a:p>
            <a:pPr indent="-266700" lvl="2" marL="1143000" rtl="0" algn="l">
              <a:lnSpc>
                <a:spcPct val="80000"/>
              </a:lnSpc>
              <a:spcBef>
                <a:spcPts val="480"/>
              </a:spcBef>
              <a:spcAft>
                <a:spcPts val="0"/>
              </a:spcAft>
              <a:buClr>
                <a:schemeClr val="dk1"/>
              </a:buClr>
              <a:buSzPts val="2400"/>
              <a:buChar char="•"/>
            </a:pPr>
            <a:r>
              <a:rPr lang="en-US"/>
              <a:t>Commissioner cannot recommend equal land division without damage to interests</a:t>
            </a:r>
            <a:endParaRPr/>
          </a:p>
          <a:p>
            <a:pPr indent="-266700" lvl="2" marL="1143000" rtl="0" algn="l">
              <a:lnSpc>
                <a:spcPct val="80000"/>
              </a:lnSpc>
              <a:spcBef>
                <a:spcPts val="480"/>
              </a:spcBef>
              <a:spcAft>
                <a:spcPts val="0"/>
              </a:spcAft>
              <a:buClr>
                <a:schemeClr val="dk1"/>
              </a:buClr>
              <a:buSzPts val="2400"/>
              <a:buChar char="•"/>
            </a:pPr>
            <a:r>
              <a:rPr lang="en-US"/>
              <a:t>Too many heirs (“Heirs Property”): multiple tenants-in-common of differing generations</a:t>
            </a:r>
            <a:endParaRPr/>
          </a:p>
          <a:p>
            <a:pPr indent="-342900" lvl="0" marL="342900" rtl="0" algn="l">
              <a:lnSpc>
                <a:spcPct val="80000"/>
              </a:lnSpc>
              <a:spcBef>
                <a:spcPts val="480"/>
              </a:spcBef>
              <a:spcAft>
                <a:spcPts val="0"/>
              </a:spcAft>
              <a:buSzPts val="1800"/>
              <a:buChar char="•"/>
            </a:pPr>
            <a:r>
              <a:rPr lang="en-US"/>
              <a:t>Timber Partition (</a:t>
            </a:r>
            <a:r>
              <a:rPr lang="en-US" u="sng">
                <a:solidFill>
                  <a:schemeClr val="hlink"/>
                </a:solidFill>
                <a:hlinkClick r:id="rId3"/>
              </a:rPr>
              <a:t>§ 46A-80(b)</a:t>
            </a:r>
            <a:r>
              <a:rPr lang="en-US"/>
              <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4"/>
          <p:cNvSpPr txBox="1"/>
          <p:nvPr>
            <p:ph type="title"/>
          </p:nvPr>
        </p:nvSpPr>
        <p:spPr>
          <a:xfrm>
            <a:off x="457200" y="7395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Revised Uniform Partition Act</a:t>
            </a:r>
            <a:endParaRPr/>
          </a:p>
        </p:txBody>
      </p:sp>
      <p:sp>
        <p:nvSpPr>
          <p:cNvPr id="258" name="Google Shape;258;p34"/>
          <p:cNvSpPr txBox="1"/>
          <p:nvPr>
            <p:ph idx="1" type="body"/>
          </p:nvPr>
        </p:nvSpPr>
        <p:spPr>
          <a:xfrm>
            <a:off x="457200" y="1917600"/>
            <a:ext cx="8229600" cy="42084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Introduced in North Carolina [</a:t>
            </a:r>
            <a:r>
              <a:rPr lang="en-US" u="sng">
                <a:solidFill>
                  <a:schemeClr val="hlink"/>
                </a:solidFill>
                <a:hlinkClick r:id="rId3"/>
              </a:rPr>
              <a:t>S363</a:t>
            </a:r>
            <a:r>
              <a:rPr lang="en-US"/>
              <a:t>, H367] </a:t>
            </a:r>
            <a:r>
              <a:rPr b="1" lang="en-US"/>
              <a:t>(did not pass to become law)</a:t>
            </a:r>
            <a:endParaRPr b="1"/>
          </a:p>
          <a:p>
            <a:pPr indent="-342900" lvl="0" marL="457200" rtl="0" algn="l">
              <a:spcBef>
                <a:spcPts val="0"/>
              </a:spcBef>
              <a:spcAft>
                <a:spcPts val="0"/>
              </a:spcAft>
              <a:buSzPts val="1800"/>
              <a:buChar char="•"/>
            </a:pPr>
            <a:r>
              <a:rPr lang="en-US"/>
              <a:t>Creates “internal marketplace” among fractional heirs</a:t>
            </a:r>
            <a:endParaRPr/>
          </a:p>
          <a:p>
            <a:pPr indent="-342900" lvl="1" marL="914400" rtl="0" algn="l">
              <a:spcBef>
                <a:spcPts val="0"/>
              </a:spcBef>
              <a:spcAft>
                <a:spcPts val="0"/>
              </a:spcAft>
              <a:buSzPts val="1800"/>
              <a:buChar char="–"/>
            </a:pPr>
            <a:r>
              <a:rPr lang="en-US"/>
              <a:t>in a filed partition action, all heirs have a 30-day option to elect purchase of petitioner’s interest (60 days to secure financing)</a:t>
            </a:r>
            <a:endParaRPr/>
          </a:p>
          <a:p>
            <a:pPr indent="-342900" lvl="0" marL="457200" rtl="0" algn="l">
              <a:spcBef>
                <a:spcPts val="0"/>
              </a:spcBef>
              <a:spcAft>
                <a:spcPts val="0"/>
              </a:spcAft>
              <a:buSzPts val="1800"/>
              <a:buChar char="•"/>
            </a:pPr>
            <a:r>
              <a:rPr lang="en-US"/>
              <a:t>Requires secondary valuation of fractional interest based on “fictitious” fair market value (valued as if no co-tenancy)</a:t>
            </a:r>
            <a:endParaRPr/>
          </a:p>
          <a:p>
            <a:pPr indent="-342900" lvl="0" marL="457200" rtl="0" algn="l">
              <a:spcBef>
                <a:spcPts val="0"/>
              </a:spcBef>
              <a:spcAft>
                <a:spcPts val="0"/>
              </a:spcAft>
              <a:buSzPts val="1800"/>
              <a:buChar char="•"/>
            </a:pPr>
            <a:r>
              <a:rPr lang="en-US"/>
              <a:t>modifies “auction sale” pace to </a:t>
            </a:r>
            <a:r>
              <a:rPr lang="en-US"/>
              <a:t>produce better price</a:t>
            </a:r>
            <a:endParaRPr/>
          </a:p>
          <a:p>
            <a:pPr indent="-342900" lvl="0" marL="457200" rtl="0" algn="l">
              <a:spcBef>
                <a:spcPts val="0"/>
              </a:spcBef>
              <a:spcAft>
                <a:spcPts val="0"/>
              </a:spcAft>
              <a:buSzPts val="1800"/>
              <a:buChar char="•"/>
            </a:pPr>
            <a:r>
              <a:rPr lang="en-US"/>
              <a:t>Parcels under owner agreement not eligible</a:t>
            </a:r>
            <a:endParaRPr/>
          </a:p>
          <a:p>
            <a:pPr indent="0" lvl="0" marL="0" rtl="0" algn="l">
              <a:spcBef>
                <a:spcPts val="360"/>
              </a:spcBef>
              <a:spcAft>
                <a:spcPts val="0"/>
              </a:spcAft>
              <a:buNone/>
            </a:pPr>
            <a:r>
              <a:t/>
            </a:r>
            <a:endParaRPr/>
          </a:p>
          <a:p>
            <a:pPr indent="-342900" lvl="0" marL="457200" rtl="0" algn="l">
              <a:spcBef>
                <a:spcPts val="360"/>
              </a:spcBef>
              <a:spcAft>
                <a:spcPts val="0"/>
              </a:spcAft>
              <a:buSzPts val="1800"/>
              <a:buChar char="•"/>
            </a:pPr>
            <a:r>
              <a:rPr lang="en-US"/>
              <a:t>Study of its operation in other states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5"/>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265" name="Google Shape;265;p35"/>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266" name="Google Shape;266;p35"/>
          <p:cNvPicPr preferRelativeResize="0"/>
          <p:nvPr/>
        </p:nvPicPr>
        <p:blipFill>
          <a:blip r:embed="rId3">
            <a:alphaModFix/>
          </a:blip>
          <a:stretch>
            <a:fillRect/>
          </a:stretch>
        </p:blipFill>
        <p:spPr>
          <a:xfrm>
            <a:off x="179500" y="1011901"/>
            <a:ext cx="8652774" cy="5285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6"/>
          <p:cNvSpPr txBox="1"/>
          <p:nvPr>
            <p:ph type="title"/>
          </p:nvPr>
        </p:nvSpPr>
        <p:spPr>
          <a:xfrm>
            <a:off x="457200" y="6450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Private Practice Perspective on Heir Property Resolution </a:t>
            </a:r>
            <a:endParaRPr/>
          </a:p>
        </p:txBody>
      </p:sp>
      <p:sp>
        <p:nvSpPr>
          <p:cNvPr id="273" name="Google Shape;273;p36"/>
          <p:cNvSpPr txBox="1"/>
          <p:nvPr>
            <p:ph idx="1" type="body"/>
          </p:nvPr>
        </p:nvSpPr>
        <p:spPr>
          <a:xfrm>
            <a:off x="457200" y="1964825"/>
            <a:ext cx="8229600" cy="43641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Can the practice absorb the cost (actual and opportunity) of sustaining a resolution project to completion</a:t>
            </a:r>
            <a:endParaRPr/>
          </a:p>
          <a:p>
            <a:pPr indent="-342900" lvl="1" marL="914400" rtl="0" algn="l">
              <a:spcBef>
                <a:spcPts val="0"/>
              </a:spcBef>
              <a:spcAft>
                <a:spcPts val="0"/>
              </a:spcAft>
              <a:buSzPts val="1800"/>
              <a:buChar char="–"/>
            </a:pPr>
            <a:r>
              <a:rPr lang="en-US"/>
              <a:t>Size of practice matters (?)</a:t>
            </a:r>
            <a:endParaRPr/>
          </a:p>
          <a:p>
            <a:pPr indent="-342900" lvl="1" marL="914400" rtl="0" algn="l">
              <a:spcBef>
                <a:spcPts val="0"/>
              </a:spcBef>
              <a:spcAft>
                <a:spcPts val="0"/>
              </a:spcAft>
              <a:buSzPts val="1800"/>
              <a:buChar char="–"/>
            </a:pPr>
            <a:r>
              <a:rPr lang="en-US"/>
              <a:t>How much pro bono or “low bono” service can the attorney take on?</a:t>
            </a:r>
            <a:endParaRPr/>
          </a:p>
          <a:p>
            <a:pPr indent="-342900" lvl="1" marL="914400" rtl="0" algn="l">
              <a:spcBef>
                <a:spcPts val="0"/>
              </a:spcBef>
              <a:spcAft>
                <a:spcPts val="0"/>
              </a:spcAft>
              <a:buSzPts val="1800"/>
              <a:buChar char="–"/>
            </a:pPr>
            <a:r>
              <a:rPr lang="en-US"/>
              <a:t>Fee arrangement (resolution on contingency?)</a:t>
            </a:r>
            <a:endParaRPr/>
          </a:p>
          <a:p>
            <a:pPr indent="0" lvl="0" marL="0" rtl="0" algn="l">
              <a:spcBef>
                <a:spcPts val="360"/>
              </a:spcBef>
              <a:spcAft>
                <a:spcPts val="0"/>
              </a:spcAft>
              <a:buNone/>
            </a:pPr>
            <a:r>
              <a:t/>
            </a:r>
            <a:endParaRPr/>
          </a:p>
          <a:p>
            <a:pPr indent="-342900" lvl="0" marL="457200" rtl="0" algn="l">
              <a:spcBef>
                <a:spcPts val="360"/>
              </a:spcBef>
              <a:spcAft>
                <a:spcPts val="0"/>
              </a:spcAft>
              <a:buSzPts val="1800"/>
              <a:buChar char="•"/>
            </a:pPr>
            <a:r>
              <a:rPr lang="en-US"/>
              <a:t>Who is the client?</a:t>
            </a:r>
            <a:endParaRPr/>
          </a:p>
          <a:p>
            <a:pPr indent="-342900" lvl="1" marL="914400" rtl="0" algn="l">
              <a:spcBef>
                <a:spcPts val="0"/>
              </a:spcBef>
              <a:spcAft>
                <a:spcPts val="0"/>
              </a:spcAft>
              <a:buSzPts val="1800"/>
              <a:buChar char="–"/>
            </a:pPr>
            <a:r>
              <a:rPr lang="en-US"/>
              <a:t>Difficult to represent all fractional interest owners</a:t>
            </a:r>
            <a:endParaRPr/>
          </a:p>
          <a:p>
            <a:pPr indent="-342900" lvl="1" marL="914400" rtl="0" algn="l">
              <a:spcBef>
                <a:spcPts val="0"/>
              </a:spcBef>
              <a:spcAft>
                <a:spcPts val="0"/>
              </a:spcAft>
              <a:buSzPts val="1800"/>
              <a:buChar char="–"/>
            </a:pPr>
            <a:r>
              <a:rPr lang="en-US"/>
              <a:t>Possible by agreement?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7"/>
          <p:cNvSpPr txBox="1"/>
          <p:nvPr>
            <p:ph type="title"/>
          </p:nvPr>
        </p:nvSpPr>
        <p:spPr>
          <a:xfrm>
            <a:off x="457200" y="573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“Green” Resolution Project</a:t>
            </a:r>
            <a:endParaRPr/>
          </a:p>
        </p:txBody>
      </p:sp>
      <p:sp>
        <p:nvSpPr>
          <p:cNvPr id="280" name="Google Shape;280;p37"/>
          <p:cNvSpPr txBox="1"/>
          <p:nvPr>
            <p:ph idx="1" type="body"/>
          </p:nvPr>
        </p:nvSpPr>
        <p:spPr>
          <a:xfrm>
            <a:off x="457200" y="1700475"/>
            <a:ext cx="8229600" cy="39708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b="1" lang="en-US"/>
              <a:t>Client:</a:t>
            </a:r>
            <a:r>
              <a:rPr lang="en-US"/>
              <a:t> Former Spouse of Decedent (divorced)</a:t>
            </a:r>
            <a:endParaRPr/>
          </a:p>
          <a:p>
            <a:pPr indent="-342900" lvl="0" marL="457200" rtl="0" algn="l">
              <a:spcBef>
                <a:spcPts val="0"/>
              </a:spcBef>
              <a:spcAft>
                <a:spcPts val="0"/>
              </a:spcAft>
              <a:buSzPts val="1800"/>
              <a:buChar char="•"/>
            </a:pPr>
            <a:r>
              <a:rPr lang="en-US"/>
              <a:t>Decedent: grandson of “original” owner (from 1937)</a:t>
            </a:r>
            <a:endParaRPr/>
          </a:p>
          <a:p>
            <a:pPr indent="-342900" lvl="0" marL="457200" rtl="0" algn="l">
              <a:spcBef>
                <a:spcPts val="0"/>
              </a:spcBef>
              <a:spcAft>
                <a:spcPts val="0"/>
              </a:spcAft>
              <a:buSzPts val="1800"/>
              <a:buChar char="•"/>
            </a:pPr>
            <a:r>
              <a:rPr lang="en-US"/>
              <a:t>Client owned partial ownership interest</a:t>
            </a:r>
            <a:endParaRPr/>
          </a:p>
          <a:p>
            <a:pPr indent="-342900" lvl="0" marL="457200" rtl="0" algn="l">
              <a:spcBef>
                <a:spcPts val="0"/>
              </a:spcBef>
              <a:spcAft>
                <a:spcPts val="0"/>
              </a:spcAft>
              <a:buSzPts val="1800"/>
              <a:buChar char="•"/>
            </a:pPr>
            <a:r>
              <a:rPr lang="en-US"/>
              <a:t>Pursuing project on behalf of her two </a:t>
            </a:r>
            <a:r>
              <a:rPr lang="en-US"/>
              <a:t>children</a:t>
            </a:r>
            <a:r>
              <a:rPr lang="en-US"/>
              <a:t> with decedent</a:t>
            </a:r>
            <a:endParaRPr/>
          </a:p>
          <a:p>
            <a:pPr indent="-342900" lvl="0" marL="457200" rtl="0" algn="l">
              <a:spcBef>
                <a:spcPts val="0"/>
              </a:spcBef>
              <a:spcAft>
                <a:spcPts val="0"/>
              </a:spcAft>
              <a:buSzPts val="1800"/>
              <a:buChar char="•"/>
            </a:pPr>
            <a:r>
              <a:rPr lang="en-US"/>
              <a:t>Client had “maintained” property, payment of property taxes following illness of children’s aunt</a:t>
            </a:r>
            <a:endParaRPr/>
          </a:p>
          <a:p>
            <a:pPr indent="-342900" lvl="0" marL="457200" rtl="0" algn="l">
              <a:spcBef>
                <a:spcPts val="0"/>
              </a:spcBef>
              <a:spcAft>
                <a:spcPts val="0"/>
              </a:spcAft>
              <a:buSzPts val="1800"/>
              <a:buChar char="•"/>
            </a:pPr>
            <a:r>
              <a:rPr lang="en-US"/>
              <a:t>Resource: 42 acres of land and mature timber (no residences)</a:t>
            </a:r>
            <a:endParaRPr/>
          </a:p>
          <a:p>
            <a:pPr indent="-342900" lvl="0" marL="457200" rtl="0" algn="l">
              <a:spcBef>
                <a:spcPts val="0"/>
              </a:spcBef>
              <a:spcAft>
                <a:spcPts val="0"/>
              </a:spcAft>
              <a:buSzPts val="1800"/>
              <a:buChar char="•"/>
            </a:pPr>
            <a:r>
              <a:rPr lang="en-US"/>
              <a:t>Client’s goal: dispose of property for cash</a:t>
            </a:r>
            <a:endParaRPr/>
          </a:p>
          <a:p>
            <a:pPr indent="0" lvl="0" marL="0" rtl="0" algn="l">
              <a:spcBef>
                <a:spcPts val="36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38"/>
          <p:cNvPicPr preferRelativeResize="0"/>
          <p:nvPr/>
        </p:nvPicPr>
        <p:blipFill>
          <a:blip r:embed="rId3">
            <a:alphaModFix/>
          </a:blip>
          <a:stretch>
            <a:fillRect/>
          </a:stretch>
        </p:blipFill>
        <p:spPr>
          <a:xfrm>
            <a:off x="557325" y="632875"/>
            <a:ext cx="8086025" cy="60727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9"/>
          <p:cNvSpPr txBox="1"/>
          <p:nvPr>
            <p:ph type="title"/>
          </p:nvPr>
        </p:nvSpPr>
        <p:spPr>
          <a:xfrm>
            <a:off x="457200" y="6104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“Sustaining” the Project</a:t>
            </a:r>
            <a:endParaRPr/>
          </a:p>
        </p:txBody>
      </p:sp>
      <p:sp>
        <p:nvSpPr>
          <p:cNvPr id="293" name="Google Shape;293;p39"/>
          <p:cNvSpPr txBox="1"/>
          <p:nvPr>
            <p:ph idx="1" type="body"/>
          </p:nvPr>
        </p:nvSpPr>
        <p:spPr>
          <a:xfrm>
            <a:off x="457200" y="1934075"/>
            <a:ext cx="8229600" cy="41919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Client Agreement</a:t>
            </a:r>
            <a:endParaRPr/>
          </a:p>
          <a:p>
            <a:pPr indent="-342900" lvl="1" marL="914400" rtl="0" algn="l">
              <a:spcBef>
                <a:spcPts val="0"/>
              </a:spcBef>
              <a:spcAft>
                <a:spcPts val="0"/>
              </a:spcAft>
              <a:buSzPts val="1800"/>
              <a:buChar char="–"/>
            </a:pPr>
            <a:r>
              <a:rPr lang="en-US"/>
              <a:t>Client agrees to pay $200/month (with goal of securing reimbursement upon sale of property)</a:t>
            </a:r>
            <a:endParaRPr/>
          </a:p>
          <a:p>
            <a:pPr indent="-342900" lvl="1" marL="914400" rtl="0" algn="l">
              <a:spcBef>
                <a:spcPts val="0"/>
              </a:spcBef>
              <a:spcAft>
                <a:spcPts val="0"/>
              </a:spcAft>
              <a:buSzPts val="1800"/>
              <a:buChar char="–"/>
            </a:pPr>
            <a:r>
              <a:rPr lang="en-US"/>
              <a:t>Attorney agrees to accept excess billables upon sale of property</a:t>
            </a:r>
            <a:endParaRPr/>
          </a:p>
          <a:p>
            <a:pPr indent="-342900" lvl="1" marL="914400" rtl="0" algn="l">
              <a:spcBef>
                <a:spcPts val="0"/>
              </a:spcBef>
              <a:spcAft>
                <a:spcPts val="0"/>
              </a:spcAft>
              <a:buSzPts val="1800"/>
              <a:buChar char="–"/>
            </a:pPr>
            <a:r>
              <a:rPr lang="en-US"/>
              <a:t>Attorney does not request percentage of sale (customary in contingency cases) </a:t>
            </a:r>
            <a:endParaRPr/>
          </a:p>
          <a:p>
            <a:pPr indent="-342900" lvl="2" marL="1371600" rtl="0" algn="l">
              <a:spcBef>
                <a:spcPts val="0"/>
              </a:spcBef>
              <a:spcAft>
                <a:spcPts val="0"/>
              </a:spcAft>
              <a:buSzPts val="1800"/>
              <a:buChar char="•"/>
            </a:pPr>
            <a:r>
              <a:rPr lang="en-US"/>
              <a:t>(customary in heir property cases?)</a:t>
            </a:r>
            <a:endParaRPr/>
          </a:p>
          <a:p>
            <a:pPr indent="-342900" lvl="0" marL="457200" rtl="0" algn="l">
              <a:spcBef>
                <a:spcPts val="0"/>
              </a:spcBef>
              <a:spcAft>
                <a:spcPts val="0"/>
              </a:spcAft>
              <a:buSzPts val="1800"/>
              <a:buChar char="•"/>
            </a:pPr>
            <a:r>
              <a:rPr lang="en-US"/>
              <a:t>Goal to reimburse client for past payment of property taxes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0"/>
          <p:cNvSpPr txBox="1"/>
          <p:nvPr>
            <p:ph type="title"/>
          </p:nvPr>
        </p:nvSpPr>
        <p:spPr>
          <a:xfrm>
            <a:off x="457200" y="7038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Approach</a:t>
            </a:r>
            <a:endParaRPr/>
          </a:p>
        </p:txBody>
      </p:sp>
      <p:sp>
        <p:nvSpPr>
          <p:cNvPr id="300" name="Google Shape;300;p40"/>
          <p:cNvSpPr txBox="1"/>
          <p:nvPr>
            <p:ph idx="1" type="body"/>
          </p:nvPr>
        </p:nvSpPr>
        <p:spPr>
          <a:xfrm>
            <a:off x="457200" y="1896700"/>
            <a:ext cx="8229600" cy="42294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Challenge: how to secure agreement among co-tenants to liquidation of the property?</a:t>
            </a:r>
            <a:endParaRPr/>
          </a:p>
          <a:p>
            <a:pPr indent="0" lvl="0" marL="0" rtl="0" algn="l">
              <a:spcBef>
                <a:spcPts val="360"/>
              </a:spcBef>
              <a:spcAft>
                <a:spcPts val="0"/>
              </a:spcAft>
              <a:buNone/>
            </a:pPr>
            <a:r>
              <a:t/>
            </a:r>
            <a:endParaRPr/>
          </a:p>
          <a:p>
            <a:pPr indent="0" lvl="0" marL="0" rtl="0" algn="l">
              <a:spcBef>
                <a:spcPts val="360"/>
              </a:spcBef>
              <a:spcAft>
                <a:spcPts val="0"/>
              </a:spcAft>
              <a:buNone/>
            </a:pPr>
            <a:r>
              <a:rPr b="1" lang="en-US"/>
              <a:t>Timber partition</a:t>
            </a:r>
            <a:r>
              <a:rPr lang="en-US"/>
              <a:t>: can sever the timber by partition petition prior to sale of land = generate shorter term cash for co-tenants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NC Timber Partition Statute: </a:t>
            </a:r>
            <a:r>
              <a:rPr lang="en-US"/>
              <a:t>(</a:t>
            </a:r>
            <a:r>
              <a:rPr lang="en-US" u="sng">
                <a:solidFill>
                  <a:schemeClr val="hlink"/>
                </a:solidFill>
                <a:hlinkClick r:id="rId3"/>
              </a:rPr>
              <a:t>§ 46A-80(b)</a:t>
            </a:r>
            <a:r>
              <a:rPr lang="en-US"/>
              <a:t>)</a:t>
            </a:r>
            <a:endParaRPr/>
          </a:p>
          <a:p>
            <a:pPr indent="0" lvl="0" marL="0" rtl="0" algn="l">
              <a:spcBef>
                <a:spcPts val="360"/>
              </a:spcBef>
              <a:spcAft>
                <a:spcPts val="0"/>
              </a:spcAft>
              <a:buNone/>
            </a:pPr>
            <a:r>
              <a:rPr lang="en-US"/>
              <a:t>	any co-tenant or life tenant (life estate) may petition clerk of court for partition and sale of timber interest</a:t>
            </a:r>
            <a:endParaRPr/>
          </a:p>
          <a:p>
            <a:pPr indent="0" lvl="0" marL="0" rtl="0" algn="l">
              <a:spcBef>
                <a:spcPts val="360"/>
              </a:spcBef>
              <a:spcAft>
                <a:spcPts val="0"/>
              </a:spcAft>
              <a:buNone/>
            </a:pPr>
            <a:r>
              <a:rPr lang="en-US"/>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1"/>
          <p:cNvSpPr txBox="1"/>
          <p:nvPr>
            <p:ph type="title"/>
          </p:nvPr>
        </p:nvSpPr>
        <p:spPr>
          <a:xfrm>
            <a:off x="457200" y="7029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NC Timber Partition Statute</a:t>
            </a:r>
            <a:endParaRPr/>
          </a:p>
        </p:txBody>
      </p:sp>
      <p:pic>
        <p:nvPicPr>
          <p:cNvPr id="307" name="Google Shape;307;p41"/>
          <p:cNvPicPr preferRelativeResize="0"/>
          <p:nvPr/>
        </p:nvPicPr>
        <p:blipFill>
          <a:blip r:embed="rId3">
            <a:alphaModFix/>
          </a:blip>
          <a:stretch>
            <a:fillRect/>
          </a:stretch>
        </p:blipFill>
        <p:spPr>
          <a:xfrm>
            <a:off x="226700" y="2012050"/>
            <a:ext cx="8605550" cy="3939101"/>
          </a:xfrm>
          <a:prstGeom prst="rect">
            <a:avLst/>
          </a:prstGeom>
          <a:noFill/>
          <a:ln>
            <a:noFill/>
          </a:ln>
        </p:spPr>
      </p:pic>
      <p:sp>
        <p:nvSpPr>
          <p:cNvPr id="308" name="Google Shape;308;p41"/>
          <p:cNvSpPr/>
          <p:nvPr/>
        </p:nvSpPr>
        <p:spPr>
          <a:xfrm>
            <a:off x="389425" y="2412200"/>
            <a:ext cx="8134500" cy="832800"/>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chemeClr val="lt2">
                <a:alpha val="53000"/>
              </a:schemeClr>
            </a:outerShdw>
            <a:reflection blurRad="0" dir="5400000" dist="38100" endA="0" endPos="30000" fadeDir="5400012" kx="0" rotWithShape="0" algn="bl" stA="22000" stPos="0" sy="-100000" ky="0"/>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204800" y="633175"/>
            <a:ext cx="6394200" cy="6471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1400"/>
              <a:buNone/>
            </a:pPr>
            <a:r>
              <a:rPr b="0" lang="en-US" u="sng">
                <a:solidFill>
                  <a:schemeClr val="hlink"/>
                </a:solidFill>
                <a:hlinkClick r:id="rId3"/>
              </a:rPr>
              <a:t>https://farmlaw.ces.ncsu.edu/</a:t>
            </a:r>
            <a:endParaRPr/>
          </a:p>
        </p:txBody>
      </p:sp>
      <p:pic>
        <p:nvPicPr>
          <p:cNvPr id="107" name="Google Shape;107;p15"/>
          <p:cNvPicPr preferRelativeResize="0"/>
          <p:nvPr/>
        </p:nvPicPr>
        <p:blipFill rotWithShape="1">
          <a:blip r:embed="rId4">
            <a:alphaModFix/>
          </a:blip>
          <a:srcRect b="0" l="0" r="0" t="0"/>
          <a:stretch/>
        </p:blipFill>
        <p:spPr>
          <a:xfrm>
            <a:off x="6299625" y="2312550"/>
            <a:ext cx="2567739" cy="3361719"/>
          </a:xfrm>
          <a:prstGeom prst="rect">
            <a:avLst/>
          </a:prstGeom>
          <a:noFill/>
          <a:ln>
            <a:noFill/>
          </a:ln>
        </p:spPr>
      </p:pic>
      <p:pic>
        <p:nvPicPr>
          <p:cNvPr id="108" name="Google Shape;108;p15"/>
          <p:cNvPicPr preferRelativeResize="0"/>
          <p:nvPr/>
        </p:nvPicPr>
        <p:blipFill rotWithShape="1">
          <a:blip r:embed="rId5">
            <a:alphaModFix/>
          </a:blip>
          <a:srcRect b="0" l="0" r="0" t="0"/>
          <a:stretch/>
        </p:blipFill>
        <p:spPr>
          <a:xfrm>
            <a:off x="4654656" y="4064475"/>
            <a:ext cx="2026780" cy="2682358"/>
          </a:xfrm>
          <a:prstGeom prst="rect">
            <a:avLst/>
          </a:prstGeom>
          <a:noFill/>
          <a:ln>
            <a:noFill/>
          </a:ln>
        </p:spPr>
      </p:pic>
      <p:pic>
        <p:nvPicPr>
          <p:cNvPr id="109" name="Google Shape;109;p15"/>
          <p:cNvPicPr preferRelativeResize="0"/>
          <p:nvPr/>
        </p:nvPicPr>
        <p:blipFill rotWithShape="1">
          <a:blip r:embed="rId6">
            <a:alphaModFix/>
          </a:blip>
          <a:srcRect b="0" l="0" r="0" t="0"/>
          <a:stretch/>
        </p:blipFill>
        <p:spPr>
          <a:xfrm>
            <a:off x="3996411" y="1280275"/>
            <a:ext cx="2472035" cy="3223090"/>
          </a:xfrm>
          <a:prstGeom prst="rect">
            <a:avLst/>
          </a:prstGeom>
          <a:noFill/>
          <a:ln>
            <a:noFill/>
          </a:ln>
        </p:spPr>
      </p:pic>
      <p:pic>
        <p:nvPicPr>
          <p:cNvPr id="110" name="Google Shape;110;p15"/>
          <p:cNvPicPr preferRelativeResize="0"/>
          <p:nvPr/>
        </p:nvPicPr>
        <p:blipFill rotWithShape="1">
          <a:blip r:embed="rId7">
            <a:alphaModFix/>
          </a:blip>
          <a:srcRect b="0" l="0" r="0" t="0"/>
          <a:stretch/>
        </p:blipFill>
        <p:spPr>
          <a:xfrm>
            <a:off x="384824" y="1529222"/>
            <a:ext cx="4079376" cy="4733400"/>
          </a:xfrm>
          <a:prstGeom prst="rect">
            <a:avLst/>
          </a:prstGeom>
          <a:noFill/>
          <a:ln>
            <a:noFill/>
          </a:ln>
        </p:spPr>
      </p:pic>
      <p:pic>
        <p:nvPicPr>
          <p:cNvPr id="111" name="Google Shape;111;p15" title="LOGO.SARE.jpg"/>
          <p:cNvPicPr preferRelativeResize="0"/>
          <p:nvPr/>
        </p:nvPicPr>
        <p:blipFill rotWithShape="1">
          <a:blip r:embed="rId8">
            <a:alphaModFix/>
          </a:blip>
          <a:srcRect b="0" l="0" r="0" t="0"/>
          <a:stretch/>
        </p:blipFill>
        <p:spPr>
          <a:xfrm>
            <a:off x="7923650" y="5780725"/>
            <a:ext cx="1018250" cy="693925"/>
          </a:xfrm>
          <a:prstGeom prst="rect">
            <a:avLst/>
          </a:prstGeom>
          <a:noFill/>
          <a:ln>
            <a:noFill/>
          </a:ln>
        </p:spPr>
      </p:pic>
      <p:pic>
        <p:nvPicPr>
          <p:cNvPr id="112" name="Google Shape;112;p15" title="adobe-express-qr-code (5).png"/>
          <p:cNvPicPr preferRelativeResize="0"/>
          <p:nvPr/>
        </p:nvPicPr>
        <p:blipFill rotWithShape="1">
          <a:blip r:embed="rId9">
            <a:alphaModFix/>
          </a:blip>
          <a:srcRect b="0" l="0" r="0" t="0"/>
          <a:stretch/>
        </p:blipFill>
        <p:spPr>
          <a:xfrm>
            <a:off x="7368975" y="633175"/>
            <a:ext cx="1572925" cy="15729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2"/>
          <p:cNvSpPr txBox="1"/>
          <p:nvPr>
            <p:ph type="title"/>
          </p:nvPr>
        </p:nvSpPr>
        <p:spPr>
          <a:xfrm>
            <a:off x="457200" y="545072"/>
            <a:ext cx="8229600" cy="82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Survey to Known Heirs</a:t>
            </a:r>
            <a:endParaRPr/>
          </a:p>
        </p:txBody>
      </p:sp>
      <p:sp>
        <p:nvSpPr>
          <p:cNvPr id="315" name="Google Shape;315;p42"/>
          <p:cNvSpPr txBox="1"/>
          <p:nvPr>
            <p:ph idx="1" type="body"/>
          </p:nvPr>
        </p:nvSpPr>
        <p:spPr>
          <a:xfrm>
            <a:off x="457200" y="943675"/>
            <a:ext cx="8229600" cy="4752600"/>
          </a:xfrm>
          <a:prstGeom prst="rect">
            <a:avLst/>
          </a:prstGeom>
        </p:spPr>
        <p:txBody>
          <a:bodyPr anchorCtr="0" anchor="t" bIns="45700" lIns="91425" spcFirstLastPara="1" rIns="91425" wrap="square" tIns="45700">
            <a:noAutofit/>
          </a:bodyPr>
          <a:lstStyle/>
          <a:p>
            <a:pPr indent="0" lvl="0" marL="0" rtl="0" algn="ctr">
              <a:lnSpc>
                <a:spcPct val="115000"/>
              </a:lnSpc>
              <a:spcBef>
                <a:spcPts val="2400"/>
              </a:spcBef>
              <a:spcAft>
                <a:spcPts val="0"/>
              </a:spcAft>
              <a:buClr>
                <a:schemeClr val="dk1"/>
              </a:buClr>
              <a:buSzPts val="1100"/>
              <a:buFont typeface="Arial"/>
              <a:buNone/>
            </a:pPr>
            <a:r>
              <a:rPr b="1" lang="en-US" sz="1300"/>
              <a:t>QUESTIONNAIRE FOR HEIRS OF [FIRST OWNER NAME]</a:t>
            </a:r>
            <a:endParaRPr sz="1300">
              <a:latin typeface="Calibri"/>
              <a:ea typeface="Calibri"/>
              <a:cs typeface="Calibri"/>
              <a:sym typeface="Calibri"/>
            </a:endParaRPr>
          </a:p>
          <a:p>
            <a:pPr indent="0" lvl="0" marL="0" marR="0" rtl="0" algn="l">
              <a:lnSpc>
                <a:spcPct val="115000"/>
              </a:lnSpc>
              <a:spcBef>
                <a:spcPts val="600"/>
              </a:spcBef>
              <a:spcAft>
                <a:spcPts val="0"/>
              </a:spcAft>
              <a:buClr>
                <a:schemeClr val="dk1"/>
              </a:buClr>
              <a:buSzPts val="1100"/>
              <a:buFont typeface="Arial"/>
              <a:buNone/>
            </a:pPr>
            <a:r>
              <a:rPr lang="en-US" sz="1300">
                <a:latin typeface="Calibri"/>
                <a:ea typeface="Calibri"/>
                <a:cs typeface="Calibri"/>
                <a:sym typeface="Calibri"/>
              </a:rPr>
              <a:t>Please answer Yes or No to the following questions. Comments or questions may be provided below in the last section. Thank you.</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 </a:t>
            </a:r>
            <a:r>
              <a:rPr b="1" lang="en-US" sz="1300">
                <a:latin typeface="Calibri"/>
                <a:ea typeface="Calibri"/>
                <a:cs typeface="Calibri"/>
                <a:sym typeface="Calibri"/>
              </a:rPr>
              <a:t>Yes  /   No</a:t>
            </a:r>
            <a:r>
              <a:rPr lang="en-US" sz="1300">
                <a:latin typeface="Calibri"/>
                <a:ea typeface="Calibri"/>
                <a:cs typeface="Calibri"/>
                <a:sym typeface="Calibri"/>
              </a:rPr>
              <a:t>   	Are you a legal heir (son, daughter, grandchild, great-grand-child or surviving spouse</a:t>
            </a:r>
            <a:endParaRPr sz="1300">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of the aforementioned) of [FIRST OWNER NAME]. If so please provide your connection to one</a:t>
            </a:r>
            <a:endParaRPr sz="1300">
              <a:latin typeface="Calibri"/>
              <a:ea typeface="Calibri"/>
              <a:cs typeface="Calibri"/>
              <a:sym typeface="Calibri"/>
            </a:endParaRPr>
          </a:p>
          <a:p>
            <a:pPr indent="0" lvl="0" marL="9144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of his sons- [SON OF FIRST OWNER NAME] or [SON OF FIRST OWNER NAME]. ______________________________. </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 </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Yes  /   No</a:t>
            </a:r>
            <a:r>
              <a:rPr lang="en-US" sz="1300">
                <a:latin typeface="Calibri"/>
                <a:ea typeface="Calibri"/>
                <a:cs typeface="Calibri"/>
                <a:sym typeface="Calibri"/>
              </a:rPr>
              <a:t>   	Do you support the plan of a timber partition of the 20 acres that are deemed viable</a:t>
            </a:r>
            <a:endParaRPr sz="1300">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at this time and are owned by the Heirs of </a:t>
            </a:r>
            <a:r>
              <a:rPr lang="en-US" sz="1300">
                <a:latin typeface="Calibri"/>
                <a:ea typeface="Calibri"/>
                <a:cs typeface="Calibri"/>
                <a:sym typeface="Calibri"/>
              </a:rPr>
              <a:t>[FIRST OWNER NAME]</a:t>
            </a:r>
            <a:r>
              <a:rPr lang="en-US" sz="1300">
                <a:latin typeface="Calibri"/>
                <a:ea typeface="Calibri"/>
                <a:cs typeface="Calibri"/>
                <a:sym typeface="Calibri"/>
              </a:rPr>
              <a:t>.</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 </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Yes  /   No</a:t>
            </a:r>
            <a:r>
              <a:rPr lang="en-US" sz="1300">
                <a:latin typeface="Calibri"/>
                <a:ea typeface="Calibri"/>
                <a:cs typeface="Calibri"/>
                <a:sym typeface="Calibri"/>
              </a:rPr>
              <a:t>   	Do you support the plan of a property sale of the 32+/- acres that are currently owned</a:t>
            </a:r>
            <a:endParaRPr sz="1300">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by the Heirs of </a:t>
            </a:r>
            <a:r>
              <a:rPr lang="en-US" sz="1300">
                <a:latin typeface="Calibri"/>
                <a:ea typeface="Calibri"/>
                <a:cs typeface="Calibri"/>
                <a:sym typeface="Calibri"/>
              </a:rPr>
              <a:t>[FIRST OWNER NAME]</a:t>
            </a:r>
            <a:r>
              <a:rPr lang="en-US" sz="1300">
                <a:latin typeface="Calibri"/>
                <a:ea typeface="Calibri"/>
                <a:cs typeface="Calibri"/>
                <a:sym typeface="Calibri"/>
              </a:rPr>
              <a:t>?</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 </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Yes  /   No</a:t>
            </a:r>
            <a:r>
              <a:rPr lang="en-US" sz="1300">
                <a:latin typeface="Calibri"/>
                <a:ea typeface="Calibri"/>
                <a:cs typeface="Calibri"/>
                <a:sym typeface="Calibri"/>
              </a:rPr>
              <a:t>   	Do you support reimbursement of past taxes to the heirs who have paid the taxes</a:t>
            </a:r>
            <a:endParaRPr sz="1300">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over the last ten (10) years.</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 </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Yes  /   No</a:t>
            </a:r>
            <a:r>
              <a:rPr lang="en-US" sz="1300">
                <a:latin typeface="Calibri"/>
                <a:ea typeface="Calibri"/>
                <a:cs typeface="Calibri"/>
                <a:sym typeface="Calibri"/>
              </a:rPr>
              <a:t>   	Do you support the reimbursement of the reasonable and necessary costs (i.e. timber</a:t>
            </a:r>
            <a:endParaRPr sz="1300">
              <a:latin typeface="Calibri"/>
              <a:ea typeface="Calibri"/>
              <a:cs typeface="Calibri"/>
              <a:sym typeface="Calibri"/>
            </a:endParaRPr>
          </a:p>
          <a:p>
            <a:pPr indent="0" lvl="0" marL="9144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appraisal/inventory costs, partition costs, attorney and court filing fees) from the timber partition.</a:t>
            </a:r>
            <a:endParaRPr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 </a:t>
            </a:r>
            <a:endParaRPr b="1" sz="1300">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lang="en-US" sz="1300">
                <a:latin typeface="Calibri"/>
                <a:ea typeface="Calibri"/>
                <a:cs typeface="Calibri"/>
                <a:sym typeface="Calibri"/>
              </a:rPr>
              <a:t>Yes  /   No</a:t>
            </a:r>
            <a:r>
              <a:rPr lang="en-US" sz="1300">
                <a:latin typeface="Calibri"/>
                <a:ea typeface="Calibri"/>
                <a:cs typeface="Calibri"/>
                <a:sym typeface="Calibri"/>
              </a:rPr>
              <a:t>   	Do you support the reimbursement of the reasonable and necessary costs (i.e. timber</a:t>
            </a:r>
            <a:endParaRPr sz="1300">
              <a:latin typeface="Calibri"/>
              <a:ea typeface="Calibri"/>
              <a:cs typeface="Calibri"/>
              <a:sym typeface="Calibri"/>
            </a:endParaRPr>
          </a:p>
          <a:p>
            <a:pPr indent="0" lvl="0" marL="914400" marR="0" rtl="0" algn="l">
              <a:lnSpc>
                <a:spcPct val="115000"/>
              </a:lnSpc>
              <a:spcBef>
                <a:spcPts val="0"/>
              </a:spcBef>
              <a:spcAft>
                <a:spcPts val="0"/>
              </a:spcAft>
              <a:buClr>
                <a:schemeClr val="dk1"/>
              </a:buClr>
              <a:buSzPts val="1100"/>
              <a:buFont typeface="Arial"/>
              <a:buNone/>
            </a:pPr>
            <a:r>
              <a:rPr lang="en-US" sz="1300">
                <a:latin typeface="Calibri"/>
                <a:ea typeface="Calibri"/>
                <a:cs typeface="Calibri"/>
                <a:sym typeface="Calibri"/>
              </a:rPr>
              <a:t>appraisal/inventory costs, partition costs, attorney and court filing fees) from the property sale.</a:t>
            </a:r>
            <a:endParaRPr sz="1300">
              <a:latin typeface="Calibri"/>
              <a:ea typeface="Calibri"/>
              <a:cs typeface="Calibri"/>
              <a:sym typeface="Calibri"/>
            </a:endParaRPr>
          </a:p>
          <a:p>
            <a:pPr indent="0" lvl="0" marL="0" rtl="0" algn="l">
              <a:spcBef>
                <a:spcPts val="36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3"/>
          <p:cNvSpPr txBox="1"/>
          <p:nvPr>
            <p:ph type="title"/>
          </p:nvPr>
        </p:nvSpPr>
        <p:spPr>
          <a:xfrm>
            <a:off x="457200" y="442298"/>
            <a:ext cx="8229600" cy="92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Resolution</a:t>
            </a:r>
            <a:endParaRPr/>
          </a:p>
        </p:txBody>
      </p:sp>
      <p:sp>
        <p:nvSpPr>
          <p:cNvPr id="322" name="Google Shape;322;p43"/>
          <p:cNvSpPr txBox="1"/>
          <p:nvPr>
            <p:ph idx="1" type="body"/>
          </p:nvPr>
        </p:nvSpPr>
        <p:spPr>
          <a:xfrm>
            <a:off x="457200" y="1308075"/>
            <a:ext cx="8229600" cy="50361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100% positive response rate to questionnaire</a:t>
            </a:r>
            <a:endParaRPr/>
          </a:p>
          <a:p>
            <a:pPr indent="-342900" lvl="0" marL="457200" rtl="0" algn="l">
              <a:spcBef>
                <a:spcPts val="0"/>
              </a:spcBef>
              <a:spcAft>
                <a:spcPts val="0"/>
              </a:spcAft>
              <a:buSzPts val="1800"/>
              <a:buChar char="•"/>
            </a:pPr>
            <a:r>
              <a:rPr lang="en-US"/>
              <a:t>Benefits:</a:t>
            </a:r>
            <a:endParaRPr/>
          </a:p>
          <a:p>
            <a:pPr indent="-342900" lvl="1" marL="914400" rtl="0" algn="l">
              <a:spcBef>
                <a:spcPts val="0"/>
              </a:spcBef>
              <a:spcAft>
                <a:spcPts val="0"/>
              </a:spcAft>
              <a:buSzPts val="1800"/>
              <a:buChar char="–"/>
            </a:pPr>
            <a:r>
              <a:rPr lang="en-US"/>
              <a:t>confirm </a:t>
            </a:r>
            <a:r>
              <a:rPr i="1" lang="en-US"/>
              <a:t>current</a:t>
            </a:r>
            <a:r>
              <a:rPr lang="en-US"/>
              <a:t> addresses of heirs</a:t>
            </a:r>
            <a:endParaRPr/>
          </a:p>
          <a:p>
            <a:pPr indent="-342900" lvl="1" marL="914400" rtl="0" algn="l">
              <a:spcBef>
                <a:spcPts val="0"/>
              </a:spcBef>
              <a:spcAft>
                <a:spcPts val="0"/>
              </a:spcAft>
              <a:buSzPts val="1800"/>
              <a:buChar char="–"/>
            </a:pPr>
            <a:r>
              <a:rPr lang="en-US"/>
              <a:t>secure acceptance of service for partition petition (out of state)</a:t>
            </a:r>
            <a:endParaRPr/>
          </a:p>
          <a:p>
            <a:pPr indent="-342900" lvl="1" marL="914400" rtl="0" algn="l">
              <a:spcBef>
                <a:spcPts val="0"/>
              </a:spcBef>
              <a:spcAft>
                <a:spcPts val="0"/>
              </a:spcAft>
              <a:buSzPts val="1800"/>
              <a:buChar char="–"/>
            </a:pPr>
            <a:r>
              <a:rPr lang="en-US"/>
              <a:t>ensure no adverse challenges to timber and land sale, valuation, partition in kind, etc.</a:t>
            </a:r>
            <a:endParaRPr/>
          </a:p>
          <a:p>
            <a:pPr indent="-342900" lvl="0" marL="457200" rtl="0" algn="l">
              <a:spcBef>
                <a:spcPts val="0"/>
              </a:spcBef>
              <a:spcAft>
                <a:spcPts val="0"/>
              </a:spcAft>
              <a:buSzPts val="1800"/>
              <a:buChar char="•"/>
            </a:pPr>
            <a:r>
              <a:rPr lang="en-US"/>
              <a:t>Hire consulting forester to proceed with timber cruz and valuation</a:t>
            </a:r>
            <a:endParaRPr/>
          </a:p>
          <a:p>
            <a:pPr indent="-342900" lvl="0" marL="457200" rtl="0" algn="l">
              <a:spcBef>
                <a:spcPts val="0"/>
              </a:spcBef>
              <a:spcAft>
                <a:spcPts val="0"/>
              </a:spcAft>
              <a:buSzPts val="1800"/>
              <a:buChar char="•"/>
            </a:pPr>
            <a:r>
              <a:rPr lang="en-US"/>
              <a:t>Draft and file </a:t>
            </a:r>
            <a:r>
              <a:rPr i="1" lang="en-US"/>
              <a:t>Petition for Statutory Partition and Sale of Standing Timber and Real Estate Sale</a:t>
            </a:r>
            <a:r>
              <a:rPr lang="en-US"/>
              <a:t> </a:t>
            </a:r>
            <a:endParaRPr/>
          </a:p>
          <a:p>
            <a:pPr indent="-342900" lvl="1" marL="914400" rtl="0" algn="l">
              <a:spcBef>
                <a:spcPts val="0"/>
              </a:spcBef>
              <a:spcAft>
                <a:spcPts val="0"/>
              </a:spcAft>
              <a:buSzPts val="1800"/>
              <a:buChar char="–"/>
            </a:pPr>
            <a:r>
              <a:rPr lang="en-US"/>
              <a:t>Service by agreement with respondents by certified mail with return receipt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4"/>
          <p:cNvSpPr txBox="1"/>
          <p:nvPr>
            <p:ph type="title"/>
          </p:nvPr>
        </p:nvSpPr>
        <p:spPr>
          <a:xfrm>
            <a:off x="457200" y="4516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Unknown</a:t>
            </a:r>
            <a:r>
              <a:rPr lang="en-US"/>
              <a:t> Potential Heirs</a:t>
            </a:r>
            <a:endParaRPr/>
          </a:p>
        </p:txBody>
      </p:sp>
      <p:sp>
        <p:nvSpPr>
          <p:cNvPr id="329" name="Google Shape;329;p44"/>
          <p:cNvSpPr txBox="1"/>
          <p:nvPr>
            <p:ph idx="1" type="body"/>
          </p:nvPr>
        </p:nvSpPr>
        <p:spPr>
          <a:xfrm>
            <a:off x="457200" y="1407825"/>
            <a:ext cx="8229600" cy="45501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Original owner was married at time of death</a:t>
            </a:r>
            <a:endParaRPr/>
          </a:p>
          <a:p>
            <a:pPr indent="-342900" lvl="0" marL="457200" rtl="0" algn="l">
              <a:spcBef>
                <a:spcPts val="0"/>
              </a:spcBef>
              <a:spcAft>
                <a:spcPts val="0"/>
              </a:spcAft>
              <a:buSzPts val="1800"/>
              <a:buChar char="•"/>
            </a:pPr>
            <a:r>
              <a:rPr lang="en-US"/>
              <a:t>Surviving spouse survived him by 20+ years</a:t>
            </a:r>
            <a:endParaRPr/>
          </a:p>
          <a:p>
            <a:pPr indent="-342900" lvl="1" marL="914400" rtl="0" algn="l">
              <a:spcBef>
                <a:spcPts val="0"/>
              </a:spcBef>
              <a:spcAft>
                <a:spcPts val="0"/>
              </a:spcAft>
              <a:buSzPts val="1800"/>
              <a:buChar char="–"/>
            </a:pPr>
            <a:r>
              <a:rPr lang="en-US"/>
              <a:t>Did surviving spouse remarry? </a:t>
            </a:r>
            <a:endParaRPr/>
          </a:p>
          <a:p>
            <a:pPr indent="-342900" lvl="1" marL="914400" rtl="0" algn="l">
              <a:spcBef>
                <a:spcPts val="0"/>
              </a:spcBef>
              <a:spcAft>
                <a:spcPts val="0"/>
              </a:spcAft>
              <a:buSzPts val="1800"/>
              <a:buChar char="–"/>
            </a:pPr>
            <a:r>
              <a:rPr lang="en-US"/>
              <a:t>Did surviving spouse have children by second marriage</a:t>
            </a:r>
            <a:endParaRPr/>
          </a:p>
          <a:p>
            <a:pPr indent="-342900" lvl="0" marL="457200" rtl="0" algn="l">
              <a:spcBef>
                <a:spcPts val="0"/>
              </a:spcBef>
              <a:spcAft>
                <a:spcPts val="0"/>
              </a:spcAft>
              <a:buSzPts val="1800"/>
              <a:buChar char="•"/>
            </a:pPr>
            <a:r>
              <a:rPr lang="en-US"/>
              <a:t>Discussion with client about costs and time to locate vital records, estate file, etc.</a:t>
            </a:r>
            <a:endParaRPr/>
          </a:p>
          <a:p>
            <a:pPr indent="-342900" lvl="0" marL="457200" rtl="0" algn="l">
              <a:spcBef>
                <a:spcPts val="0"/>
              </a:spcBef>
              <a:spcAft>
                <a:spcPts val="0"/>
              </a:spcAft>
              <a:buSzPts val="1800"/>
              <a:buChar char="•"/>
            </a:pPr>
            <a:r>
              <a:rPr lang="en-US"/>
              <a:t>Decision to appoint Guardian ad Litem to represent interests of surviving spouse heirs’ interest (if any)</a:t>
            </a:r>
            <a:endParaRPr/>
          </a:p>
          <a:p>
            <a:pPr indent="-342900" lvl="1" marL="914400" rtl="0" algn="l">
              <a:spcBef>
                <a:spcPts val="0"/>
              </a:spcBef>
              <a:spcAft>
                <a:spcPts val="0"/>
              </a:spcAft>
              <a:buSzPts val="1800"/>
              <a:buChar char="–"/>
            </a:pPr>
            <a:r>
              <a:rPr lang="en-US"/>
              <a:t>Local attorney familiar with names and vital records for that county (hours away from Branan law office)</a:t>
            </a:r>
            <a:endParaRPr/>
          </a:p>
          <a:p>
            <a:pPr indent="-342900" lvl="1" marL="914400" rtl="0" algn="l">
              <a:spcBef>
                <a:spcPts val="0"/>
              </a:spcBef>
              <a:spcAft>
                <a:spcPts val="0"/>
              </a:spcAft>
              <a:buSzPts val="1800"/>
              <a:buChar char="–"/>
            </a:pPr>
            <a:r>
              <a:rPr lang="en-US"/>
              <a:t>GAL determines that surviving spouse </a:t>
            </a:r>
            <a:r>
              <a:rPr lang="en-US"/>
              <a:t>interest</a:t>
            </a:r>
            <a:r>
              <a:rPr lang="en-US"/>
              <a:t> was in dower (a lifetime interest only)</a:t>
            </a:r>
            <a:endParaRPr/>
          </a:p>
          <a:p>
            <a:pPr indent="-342900" lvl="2" marL="1371600" rtl="0" algn="l">
              <a:spcBef>
                <a:spcPts val="0"/>
              </a:spcBef>
              <a:spcAft>
                <a:spcPts val="0"/>
              </a:spcAft>
              <a:buSzPts val="1800"/>
              <a:buChar char="•"/>
            </a:pPr>
            <a:r>
              <a:rPr lang="en-US"/>
              <a:t>Dower abolished in NC in </a:t>
            </a:r>
            <a:r>
              <a:rPr lang="en-US" u="sng"/>
              <a:t>________________</a:t>
            </a:r>
            <a:endParaRPr u="sng"/>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5"/>
          <p:cNvSpPr txBox="1"/>
          <p:nvPr>
            <p:ph type="title"/>
          </p:nvPr>
        </p:nvSpPr>
        <p:spPr>
          <a:xfrm>
            <a:off x="457200" y="5062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Resulting Reallocation of Interests</a:t>
            </a:r>
            <a:endParaRPr/>
          </a:p>
        </p:txBody>
      </p:sp>
      <p:graphicFrame>
        <p:nvGraphicFramePr>
          <p:cNvPr id="336" name="Google Shape;336;p45"/>
          <p:cNvGraphicFramePr/>
          <p:nvPr/>
        </p:nvGraphicFramePr>
        <p:xfrm>
          <a:off x="952500" y="1714500"/>
          <a:ext cx="3000000" cy="3000000"/>
        </p:xfrm>
        <a:graphic>
          <a:graphicData uri="http://schemas.openxmlformats.org/drawingml/2006/table">
            <a:tbl>
              <a:tblPr>
                <a:noFill/>
                <a:tableStyleId>{BA6F5CDC-C32F-468D-A04D-3C38C1A6F569}</a:tableStyleId>
              </a:tblPr>
              <a:tblGrid>
                <a:gridCol w="2413000"/>
                <a:gridCol w="2413000"/>
                <a:gridCol w="2413000"/>
              </a:tblGrid>
              <a:tr h="499350">
                <a:tc>
                  <a:txBody>
                    <a:bodyPr/>
                    <a:lstStyle/>
                    <a:p>
                      <a:pPr indent="0" lvl="0" marL="0" rtl="0" algn="l">
                        <a:spcBef>
                          <a:spcPts val="0"/>
                        </a:spcBef>
                        <a:spcAft>
                          <a:spcPts val="0"/>
                        </a:spcAft>
                        <a:buNone/>
                      </a:pPr>
                      <a:r>
                        <a:rPr b="1" lang="en-US" sz="1100"/>
                        <a:t>Samuel Green Heirs (ALL)</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US" sz="1100"/>
                        <a:t>Original Petition</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US" sz="1100"/>
                        <a:t>Amendment after GAL Response</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Ellie Green Heirs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⅓ (33.333%)</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William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⅙ (16.670%)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¼ (25.000%)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George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1/12 (8.335%)</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⅛ (12.500%)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Michelle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1/12 (8.335%)</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⅛ (12.500%)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Clr>
                          <a:schemeClr val="dk1"/>
                        </a:buClr>
                        <a:buSzPts val="1100"/>
                        <a:buFont typeface="Arial"/>
                        <a:buNone/>
                      </a:pPr>
                      <a:r>
                        <a:rPr lang="en-US" sz="1100">
                          <a:solidFill>
                            <a:schemeClr val="dk1"/>
                          </a:solidFill>
                        </a:rPr>
                        <a:t>Emily, Harry, Henry</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1/15 (6.666%)</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1/10 (10.000%)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SG1, SG2, SG3, SG4</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1/60 (1.666%)</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1/40 (2.500%)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rPr lang="en-US" sz="1100"/>
                        <a:t>GB1, GB2, GB3, GB4, GB5</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1/75 (1.333%)</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1/50 (2.000%)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99350">
                <a:tc>
                  <a:txBody>
                    <a:bodyPr/>
                    <a:lstStyle/>
                    <a:p>
                      <a:pPr indent="0" lvl="0" marL="0" rtl="0" algn="l">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 (100%)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 (100%)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6"/>
          <p:cNvSpPr txBox="1"/>
          <p:nvPr>
            <p:ph type="title"/>
          </p:nvPr>
        </p:nvSpPr>
        <p:spPr>
          <a:xfrm>
            <a:off x="457200" y="4601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Result and Costs</a:t>
            </a:r>
            <a:endParaRPr/>
          </a:p>
        </p:txBody>
      </p:sp>
      <p:sp>
        <p:nvSpPr>
          <p:cNvPr id="343" name="Google Shape;343;p46"/>
          <p:cNvSpPr txBox="1"/>
          <p:nvPr>
            <p:ph idx="1" type="body"/>
          </p:nvPr>
        </p:nvSpPr>
        <p:spPr>
          <a:xfrm>
            <a:off x="457200" y="1414575"/>
            <a:ext cx="8497800" cy="44754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Sale of Timber (6-2-2016)						$50,759</a:t>
            </a:r>
            <a:endParaRPr/>
          </a:p>
          <a:p>
            <a:pPr indent="0" lvl="0" marL="0" rtl="0" algn="l">
              <a:spcBef>
                <a:spcPts val="360"/>
              </a:spcBef>
              <a:spcAft>
                <a:spcPts val="0"/>
              </a:spcAft>
              <a:buNone/>
            </a:pPr>
            <a:r>
              <a:rPr lang="en-US"/>
              <a:t>	</a:t>
            </a:r>
            <a:r>
              <a:rPr lang="en-US" sz="1900"/>
              <a:t>(closed bid by consulting forester)</a:t>
            </a:r>
            <a:endParaRPr sz="1900"/>
          </a:p>
          <a:p>
            <a:pPr indent="0" lvl="0" marL="0" rtl="0" algn="l">
              <a:spcBef>
                <a:spcPts val="360"/>
              </a:spcBef>
              <a:spcAft>
                <a:spcPts val="0"/>
              </a:spcAft>
              <a:buNone/>
            </a:pPr>
            <a:r>
              <a:rPr lang="en-US"/>
              <a:t>	Attorneys fees and costs					($23,374.71)		</a:t>
            </a:r>
            <a:endParaRPr/>
          </a:p>
          <a:p>
            <a:pPr indent="0" lvl="0" marL="0" rtl="0" algn="l">
              <a:spcBef>
                <a:spcPts val="360"/>
              </a:spcBef>
              <a:spcAft>
                <a:spcPts val="0"/>
              </a:spcAft>
              <a:buNone/>
            </a:pPr>
            <a:r>
              <a:rPr lang="en-US"/>
              <a:t>		</a:t>
            </a:r>
            <a:r>
              <a:rPr lang="en-US" sz="1900"/>
              <a:t>50 hours (June 2013 to Jan 2016) ($9151.85)</a:t>
            </a:r>
            <a:endParaRPr sz="1900"/>
          </a:p>
          <a:p>
            <a:pPr indent="0" lvl="0" marL="0" rtl="0" algn="l">
              <a:spcBef>
                <a:spcPts val="360"/>
              </a:spcBef>
              <a:spcAft>
                <a:spcPts val="0"/>
              </a:spcAft>
              <a:buNone/>
            </a:pPr>
            <a:r>
              <a:rPr lang="en-US" sz="1900"/>
              <a:t>		Costs (postage, forester fee, filing fees) ($2247.54)</a:t>
            </a:r>
            <a:endParaRPr sz="1900"/>
          </a:p>
          <a:p>
            <a:pPr indent="0" lvl="0" marL="0" rtl="0" algn="l">
              <a:spcBef>
                <a:spcPts val="360"/>
              </a:spcBef>
              <a:spcAft>
                <a:spcPts val="0"/>
              </a:spcAft>
              <a:buNone/>
            </a:pPr>
            <a:r>
              <a:rPr lang="en-US"/>
              <a:t>Sale of Land (5-3-2019)						$64,800</a:t>
            </a:r>
            <a:endParaRPr/>
          </a:p>
          <a:p>
            <a:pPr indent="457200" lvl="0" marL="0" rtl="0" algn="l">
              <a:spcBef>
                <a:spcPts val="360"/>
              </a:spcBef>
              <a:spcAft>
                <a:spcPts val="0"/>
              </a:spcAft>
              <a:buNone/>
            </a:pPr>
            <a:r>
              <a:rPr lang="en-US" sz="1900"/>
              <a:t>(listing by local RE agent)</a:t>
            </a:r>
            <a:r>
              <a:rPr lang="en-US"/>
              <a:t>							($8986.13)</a:t>
            </a:r>
            <a:endParaRPr/>
          </a:p>
          <a:p>
            <a:pPr indent="457200" lvl="0" marL="0" rtl="0" algn="l">
              <a:spcBef>
                <a:spcPts val="360"/>
              </a:spcBef>
              <a:spcAft>
                <a:spcPts val="0"/>
              </a:spcAft>
              <a:buNone/>
            </a:pPr>
            <a:r>
              <a:rPr lang="en-US"/>
              <a:t>Attorney fees and costs </a:t>
            </a:r>
            <a:endParaRPr/>
          </a:p>
          <a:p>
            <a:pPr indent="457200" lvl="0" marL="457200" rtl="0" algn="l">
              <a:spcBef>
                <a:spcPts val="360"/>
              </a:spcBef>
              <a:spcAft>
                <a:spcPts val="0"/>
              </a:spcAft>
              <a:buNone/>
            </a:pPr>
            <a:r>
              <a:rPr lang="en-US" sz="1900"/>
              <a:t>12 hours </a:t>
            </a:r>
            <a:r>
              <a:rPr lang="en-US" sz="1900"/>
              <a:t>(June 2016 to June 2019) ($3244)</a:t>
            </a:r>
            <a:endParaRPr sz="1900"/>
          </a:p>
          <a:p>
            <a:pPr indent="457200" lvl="0" marL="457200" rtl="0" algn="l">
              <a:spcBef>
                <a:spcPts val="360"/>
              </a:spcBef>
              <a:spcAft>
                <a:spcPts val="0"/>
              </a:spcAft>
              <a:buNone/>
            </a:pPr>
            <a:r>
              <a:rPr lang="en-US" sz="1900"/>
              <a:t>Costs</a:t>
            </a:r>
            <a:r>
              <a:rPr lang="en-US"/>
              <a:t> </a:t>
            </a:r>
            <a:r>
              <a:rPr lang="en-US" sz="1900"/>
              <a:t>(mostly distribution of funds) ($254)</a:t>
            </a:r>
            <a:endParaRPr sz="1900"/>
          </a:p>
          <a:p>
            <a:pPr indent="0" lvl="0" marL="0" rtl="0" algn="l">
              <a:spcBef>
                <a:spcPts val="360"/>
              </a:spcBef>
              <a:spcAft>
                <a:spcPts val="0"/>
              </a:spcAft>
              <a:buNone/>
            </a:pPr>
            <a:r>
              <a:rPr lang="en-US"/>
              <a:t>Reimbursement of Taxes to Client			$2827</a:t>
            </a:r>
            <a:endParaRPr/>
          </a:p>
          <a:p>
            <a:pPr indent="0" lvl="0" marL="0" rtl="0" algn="l">
              <a:spcBef>
                <a:spcPts val="360"/>
              </a:spcBef>
              <a:spcAft>
                <a:spcPts val="0"/>
              </a:spcAft>
              <a:buNone/>
            </a:pPr>
            <a:r>
              <a:rPr lang="en-US"/>
              <a:t>Reimbursement of advanced attorney fees 	$</a:t>
            </a:r>
            <a:endParaRPr/>
          </a:p>
          <a:p>
            <a:pPr indent="0" lvl="0" marL="0" rtl="0" algn="l">
              <a:spcBef>
                <a:spcPts val="360"/>
              </a:spcBef>
              <a:spcAft>
                <a:spcPts val="0"/>
              </a:spcAft>
              <a:buNone/>
            </a:pPr>
            <a:r>
              <a:rPr lang="en-US"/>
              <a:t>Attorney Fees Total</a:t>
            </a:r>
            <a:endParaRPr/>
          </a:p>
          <a:p>
            <a:pPr indent="0" lvl="0" marL="0" rtl="0" algn="l">
              <a:spcBef>
                <a:spcPts val="360"/>
              </a:spcBef>
              <a:spcAft>
                <a:spcPts val="0"/>
              </a:spcAft>
              <a:buNone/>
            </a:pPr>
            <a:r>
              <a:rPr lang="en-US"/>
              <a:t>Commmissions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7"/>
          <p:cNvSpPr txBox="1"/>
          <p:nvPr>
            <p:ph type="title"/>
          </p:nvPr>
        </p:nvSpPr>
        <p:spPr>
          <a:xfrm>
            <a:off x="457200" y="7639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Report to Clerk (Timber Sale)</a:t>
            </a:r>
            <a:endParaRPr/>
          </a:p>
        </p:txBody>
      </p:sp>
      <p:sp>
        <p:nvSpPr>
          <p:cNvPr id="350" name="Google Shape;350;p47"/>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351" name="Google Shape;351;p47"/>
          <p:cNvPicPr preferRelativeResize="0"/>
          <p:nvPr/>
        </p:nvPicPr>
        <p:blipFill>
          <a:blip r:embed="rId3">
            <a:alphaModFix/>
          </a:blip>
          <a:stretch>
            <a:fillRect/>
          </a:stretch>
        </p:blipFill>
        <p:spPr>
          <a:xfrm>
            <a:off x="410925" y="1968425"/>
            <a:ext cx="8322151" cy="4157675"/>
          </a:xfrm>
          <a:prstGeom prst="rect">
            <a:avLst/>
          </a:prstGeom>
          <a:noFill/>
          <a:ln>
            <a:noFill/>
          </a:ln>
        </p:spPr>
      </p:pic>
      <p:sp>
        <p:nvSpPr>
          <p:cNvPr id="352" name="Google Shape;352;p47"/>
          <p:cNvSpPr/>
          <p:nvPr/>
        </p:nvSpPr>
        <p:spPr>
          <a:xfrm>
            <a:off x="6196750" y="3956725"/>
            <a:ext cx="10107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47"/>
          <p:cNvSpPr/>
          <p:nvPr/>
        </p:nvSpPr>
        <p:spPr>
          <a:xfrm>
            <a:off x="6196750" y="4194150"/>
            <a:ext cx="10107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47"/>
          <p:cNvSpPr/>
          <p:nvPr/>
        </p:nvSpPr>
        <p:spPr>
          <a:xfrm>
            <a:off x="7606750" y="4753350"/>
            <a:ext cx="10107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47"/>
          <p:cNvSpPr/>
          <p:nvPr/>
        </p:nvSpPr>
        <p:spPr>
          <a:xfrm>
            <a:off x="4066650" y="2930225"/>
            <a:ext cx="11856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47"/>
          <p:cNvSpPr/>
          <p:nvPr/>
        </p:nvSpPr>
        <p:spPr>
          <a:xfrm>
            <a:off x="4671475" y="2181875"/>
            <a:ext cx="4578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7"/>
          <p:cNvSpPr/>
          <p:nvPr/>
        </p:nvSpPr>
        <p:spPr>
          <a:xfrm>
            <a:off x="4671475" y="3698525"/>
            <a:ext cx="656100" cy="17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8"/>
          <p:cNvSpPr txBox="1"/>
          <p:nvPr>
            <p:ph type="title"/>
          </p:nvPr>
        </p:nvSpPr>
        <p:spPr>
          <a:xfrm>
            <a:off x="457200" y="6639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Costs of Land Sale</a:t>
            </a:r>
            <a:endParaRPr/>
          </a:p>
          <a:p>
            <a:pPr indent="0" lvl="0" marL="0" rtl="0" algn="ctr">
              <a:spcBef>
                <a:spcPts val="0"/>
              </a:spcBef>
              <a:spcAft>
                <a:spcPts val="0"/>
              </a:spcAft>
              <a:buNone/>
            </a:pPr>
            <a:r>
              <a:rPr lang="en-US" sz="2600"/>
              <a:t>(from report to Clerk of Court)</a:t>
            </a:r>
            <a:endParaRPr sz="2600"/>
          </a:p>
        </p:txBody>
      </p:sp>
      <p:sp>
        <p:nvSpPr>
          <p:cNvPr id="364" name="Google Shape;364;p48"/>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365" name="Google Shape;365;p48"/>
          <p:cNvPicPr preferRelativeResize="0"/>
          <p:nvPr/>
        </p:nvPicPr>
        <p:blipFill>
          <a:blip r:embed="rId3">
            <a:alphaModFix/>
          </a:blip>
          <a:stretch>
            <a:fillRect/>
          </a:stretch>
        </p:blipFill>
        <p:spPr>
          <a:xfrm>
            <a:off x="387300" y="1811450"/>
            <a:ext cx="8369399" cy="43146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49"/>
          <p:cNvPicPr preferRelativeResize="0"/>
          <p:nvPr/>
        </p:nvPicPr>
        <p:blipFill>
          <a:blip r:embed="rId3">
            <a:alphaModFix/>
          </a:blip>
          <a:stretch>
            <a:fillRect/>
          </a:stretch>
        </p:blipFill>
        <p:spPr>
          <a:xfrm>
            <a:off x="557325" y="632875"/>
            <a:ext cx="8086025" cy="607272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0"/>
          <p:cNvSpPr txBox="1"/>
          <p:nvPr>
            <p:ph type="title"/>
          </p:nvPr>
        </p:nvSpPr>
        <p:spPr>
          <a:xfrm>
            <a:off x="457200" y="5411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Distribution of Timber Proceeds</a:t>
            </a:r>
            <a:endParaRPr/>
          </a:p>
        </p:txBody>
      </p:sp>
      <p:graphicFrame>
        <p:nvGraphicFramePr>
          <p:cNvPr id="378" name="Google Shape;378;p50"/>
          <p:cNvGraphicFramePr/>
          <p:nvPr/>
        </p:nvGraphicFramePr>
        <p:xfrm>
          <a:off x="952500" y="1714500"/>
          <a:ext cx="3000000" cy="3000000"/>
        </p:xfrm>
        <a:graphic>
          <a:graphicData uri="http://schemas.openxmlformats.org/drawingml/2006/table">
            <a:tbl>
              <a:tblPr>
                <a:noFill/>
                <a:tableStyleId>{BA6F5CDC-C32F-468D-A04D-3C38C1A6F569}</a:tableStyleId>
              </a:tblPr>
              <a:tblGrid>
                <a:gridCol w="1356550"/>
                <a:gridCol w="1063100"/>
                <a:gridCol w="2549025"/>
                <a:gridCol w="2549025"/>
              </a:tblGrid>
              <a:tr h="525075">
                <a:tc>
                  <a:txBody>
                    <a:bodyPr/>
                    <a:lstStyle/>
                    <a:p>
                      <a:pPr indent="0" lvl="0" marL="0" rtl="0" algn="l">
                        <a:spcBef>
                          <a:spcPts val="0"/>
                        </a:spcBef>
                        <a:spcAft>
                          <a:spcPts val="0"/>
                        </a:spcAft>
                        <a:buNone/>
                      </a:pPr>
                      <a:r>
                        <a:rPr b="1" lang="en-US" sz="1100"/>
                        <a:t>Samuel Green Heirs (ALL)</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US" sz="1100"/>
                        <a:t>Fractional Interests</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US" sz="1100"/>
                        <a:t>Distribution from Timber Sale Only (after fees/costs and costs of sale)</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US" sz="1100"/>
                        <a:t>Distribution of Land Sale Only</a:t>
                      </a:r>
                      <a:endParaRPr b="1" sz="1100"/>
                    </a:p>
                    <a:p>
                      <a:pPr indent="0" lvl="0" marL="0" rtl="0" algn="l">
                        <a:spcBef>
                          <a:spcPts val="0"/>
                        </a:spcBef>
                        <a:spcAft>
                          <a:spcPts val="0"/>
                        </a:spcAft>
                        <a:buNone/>
                      </a:pPr>
                      <a:r>
                        <a:rPr b="1" lang="en-US" sz="1100"/>
                        <a:t>(after fees/costs and costs of sale)</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600"/>
                        <a:t>$27,420.29</a:t>
                      </a:r>
                      <a:endParaRPr sz="16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600"/>
                        <a:t>$55,813.87</a:t>
                      </a:r>
                      <a:endParaRPr sz="16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Ellie Green Heirs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William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¼ (25.000%)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$6855.07</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$13,953</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George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⅛ (12.500%)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$3427.54</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$6976.73</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Michelle Green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⅛ (12.500%)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a:solidFill>
                            <a:schemeClr val="dk1"/>
                          </a:solidFill>
                        </a:rPr>
                        <a:t>$3427.54</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a:solidFill>
                            <a:schemeClr val="dk1"/>
                          </a:solidFill>
                        </a:rPr>
                        <a:t>$</a:t>
                      </a:r>
                      <a:r>
                        <a:rPr lang="en-US">
                          <a:solidFill>
                            <a:schemeClr val="dk1"/>
                          </a:solidFill>
                        </a:rPr>
                        <a:t>6976.73</a:t>
                      </a:r>
                      <a:endParaRPr>
                        <a:solidFill>
                          <a:schemeClr val="dk1"/>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Emily, Harry, Henry</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1/10 (10.000%)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$2742.03</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a:solidFill>
                            <a:schemeClr val="dk1"/>
                          </a:solidFill>
                        </a:rPr>
                        <a:t>$</a:t>
                      </a:r>
                      <a:r>
                        <a:rPr lang="en-US">
                          <a:solidFill>
                            <a:schemeClr val="dk1"/>
                          </a:solidFill>
                        </a:rPr>
                        <a:t>5581.39 (each)</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SG1, SG2, SG3, SG4</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1/40 (2.500%)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$685.51</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$1395.35 (each)</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rPr lang="en-US" sz="1100"/>
                        <a:t>GB1, GB2, GB3, GB4, GB5</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1/50 (2.000%)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$548.41</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$1116.28 (each)</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5075">
                <a:tc>
                  <a:txBody>
                    <a:bodyPr/>
                    <a:lstStyle/>
                    <a:p>
                      <a:pPr indent="0" lvl="0" marL="0" rtl="0" algn="l">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100"/>
                        <a:t>1/1 (100%)</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1"/>
          <p:cNvSpPr txBox="1"/>
          <p:nvPr>
            <p:ph type="title"/>
          </p:nvPr>
        </p:nvSpPr>
        <p:spPr>
          <a:xfrm>
            <a:off x="457200" y="5173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Managing Tenancy in Common</a:t>
            </a:r>
            <a:endParaRPr/>
          </a:p>
        </p:txBody>
      </p:sp>
      <p:sp>
        <p:nvSpPr>
          <p:cNvPr id="384" name="Google Shape;384;p51"/>
          <p:cNvSpPr txBox="1"/>
          <p:nvPr>
            <p:ph idx="1" type="body"/>
          </p:nvPr>
        </p:nvSpPr>
        <p:spPr>
          <a:xfrm>
            <a:off x="457200" y="1644675"/>
            <a:ext cx="8229600" cy="48822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220"/>
              <a:buChar char="•"/>
            </a:pPr>
            <a:r>
              <a:rPr b="1" lang="en-US" sz="2220"/>
              <a:t>Tenancy in Common Agreement</a:t>
            </a:r>
            <a:endParaRPr sz="2220"/>
          </a:p>
          <a:p>
            <a:pPr indent="-312420" lvl="1" marL="742950" rtl="0" algn="l">
              <a:lnSpc>
                <a:spcPct val="90000"/>
              </a:lnSpc>
              <a:spcBef>
                <a:spcPts val="0"/>
              </a:spcBef>
              <a:spcAft>
                <a:spcPts val="0"/>
              </a:spcAft>
              <a:buSzPts val="2220"/>
              <a:buChar char="–"/>
            </a:pPr>
            <a:r>
              <a:rPr lang="en-US" sz="2220"/>
              <a:t>contract between co-tenants concerning</a:t>
            </a:r>
            <a:endParaRPr sz="2220"/>
          </a:p>
          <a:p>
            <a:pPr indent="-255270" lvl="2" marL="1143000" rtl="0" algn="l">
              <a:lnSpc>
                <a:spcPct val="90000"/>
              </a:lnSpc>
              <a:spcBef>
                <a:spcPts val="0"/>
              </a:spcBef>
              <a:spcAft>
                <a:spcPts val="0"/>
              </a:spcAft>
              <a:buSzPts val="2220"/>
              <a:buChar char="•"/>
            </a:pPr>
            <a:r>
              <a:rPr lang="en-US" sz="2220"/>
              <a:t>management</a:t>
            </a:r>
            <a:endParaRPr sz="2220"/>
          </a:p>
          <a:p>
            <a:pPr indent="-255270" lvl="2" marL="1143000" rtl="0" algn="l">
              <a:lnSpc>
                <a:spcPct val="90000"/>
              </a:lnSpc>
              <a:spcBef>
                <a:spcPts val="0"/>
              </a:spcBef>
              <a:spcAft>
                <a:spcPts val="0"/>
              </a:spcAft>
              <a:buSzPts val="2220"/>
              <a:buChar char="•"/>
            </a:pPr>
            <a:r>
              <a:rPr lang="en-US" sz="2220"/>
              <a:t>purchase of interests</a:t>
            </a:r>
            <a:endParaRPr sz="2220"/>
          </a:p>
          <a:p>
            <a:pPr indent="-255270" lvl="2" marL="1143000" rtl="0" algn="l">
              <a:lnSpc>
                <a:spcPct val="90000"/>
              </a:lnSpc>
              <a:spcBef>
                <a:spcPts val="0"/>
              </a:spcBef>
              <a:spcAft>
                <a:spcPts val="0"/>
              </a:spcAft>
              <a:buSzPts val="2220"/>
              <a:buChar char="•"/>
            </a:pPr>
            <a:r>
              <a:rPr lang="en-US" sz="2220"/>
              <a:t>waiver of partition right</a:t>
            </a:r>
            <a:endParaRPr sz="2220"/>
          </a:p>
          <a:p>
            <a:pPr indent="-312420" lvl="1" marL="742950" rtl="0" algn="l">
              <a:lnSpc>
                <a:spcPct val="90000"/>
              </a:lnSpc>
              <a:spcBef>
                <a:spcPts val="0"/>
              </a:spcBef>
              <a:spcAft>
                <a:spcPts val="0"/>
              </a:spcAft>
              <a:buSzPts val="2220"/>
              <a:buChar char="–"/>
            </a:pPr>
            <a:r>
              <a:rPr lang="en-US" sz="2220"/>
              <a:t>must record memorandum in chain of title</a:t>
            </a:r>
            <a:endParaRPr sz="2220"/>
          </a:p>
          <a:p>
            <a:pPr indent="-342900" lvl="0" marL="342900" rtl="0" algn="l">
              <a:lnSpc>
                <a:spcPct val="90000"/>
              </a:lnSpc>
              <a:spcBef>
                <a:spcPts val="444"/>
              </a:spcBef>
              <a:spcAft>
                <a:spcPts val="0"/>
              </a:spcAft>
              <a:buClr>
                <a:schemeClr val="dk1"/>
              </a:buClr>
              <a:buSzPts val="2220"/>
              <a:buChar char="•"/>
            </a:pPr>
            <a:r>
              <a:rPr b="1" lang="en-US" sz="2220"/>
              <a:t>Option to Purchase</a:t>
            </a:r>
            <a:endParaRPr sz="2220"/>
          </a:p>
          <a:p>
            <a:pPr indent="-312420" lvl="1" marL="742950" rtl="0" algn="l">
              <a:lnSpc>
                <a:spcPct val="90000"/>
              </a:lnSpc>
              <a:spcBef>
                <a:spcPts val="444"/>
              </a:spcBef>
              <a:spcAft>
                <a:spcPts val="0"/>
              </a:spcAft>
              <a:buClr>
                <a:schemeClr val="dk1"/>
              </a:buClr>
              <a:buSzPts val="2220"/>
              <a:buChar char="–"/>
            </a:pPr>
            <a:r>
              <a:rPr lang="en-US" sz="2220"/>
              <a:t>Right of First Refusal</a:t>
            </a:r>
            <a:endParaRPr sz="2220"/>
          </a:p>
          <a:p>
            <a:pPr indent="-255270" lvl="2" marL="1143000" rtl="0" algn="l">
              <a:lnSpc>
                <a:spcPct val="90000"/>
              </a:lnSpc>
              <a:spcBef>
                <a:spcPts val="444"/>
              </a:spcBef>
              <a:spcAft>
                <a:spcPts val="0"/>
              </a:spcAft>
              <a:buSzPts val="2220"/>
              <a:buChar char="•"/>
            </a:pPr>
            <a:r>
              <a:rPr lang="en-US" sz="2220"/>
              <a:t>option holder allowed to match purchase offer by another party</a:t>
            </a:r>
            <a:endParaRPr sz="2220"/>
          </a:p>
          <a:p>
            <a:pPr indent="-312420" lvl="1" marL="742950" rtl="0" algn="l">
              <a:lnSpc>
                <a:spcPct val="90000"/>
              </a:lnSpc>
              <a:spcBef>
                <a:spcPts val="444"/>
              </a:spcBef>
              <a:spcAft>
                <a:spcPts val="0"/>
              </a:spcAft>
              <a:buSzPts val="2220"/>
              <a:buChar char="–"/>
            </a:pPr>
            <a:r>
              <a:rPr lang="en-US" sz="2220"/>
              <a:t>Right of First Offer</a:t>
            </a:r>
            <a:endParaRPr sz="2220"/>
          </a:p>
          <a:p>
            <a:pPr indent="-255270" lvl="2" marL="1143000" rtl="0" algn="l">
              <a:lnSpc>
                <a:spcPct val="90000"/>
              </a:lnSpc>
              <a:spcBef>
                <a:spcPts val="444"/>
              </a:spcBef>
              <a:spcAft>
                <a:spcPts val="0"/>
              </a:spcAft>
              <a:buSzPts val="2220"/>
              <a:buChar char="•"/>
            </a:pPr>
            <a:r>
              <a:rPr lang="en-US" sz="2220"/>
              <a:t>requires other party to offer interest at market value ascertainable by appraisal (or otherwise by agreement)</a:t>
            </a:r>
            <a:endParaRPr sz="2220"/>
          </a:p>
          <a:p>
            <a:pPr indent="-369570" lvl="0" marL="342900" rtl="0" algn="l">
              <a:lnSpc>
                <a:spcPct val="90000"/>
              </a:lnSpc>
              <a:spcBef>
                <a:spcPts val="444"/>
              </a:spcBef>
              <a:spcAft>
                <a:spcPts val="0"/>
              </a:spcAft>
              <a:buSzPts val="2220"/>
              <a:buChar char="•"/>
            </a:pPr>
            <a:r>
              <a:rPr b="1" lang="en-US" sz="2220"/>
              <a:t>Limited Liability Company</a:t>
            </a:r>
            <a:endParaRPr b="1" sz="222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6"/>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NC Agricultural Institute - NC State’s 2 year Associates Degree program</a:t>
            </a:r>
            <a:endParaRPr/>
          </a:p>
        </p:txBody>
      </p:sp>
      <p:sp>
        <p:nvSpPr>
          <p:cNvPr id="119" name="Google Shape;119;p16"/>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120" name="Google Shape;120;p16" title="Screenshot 2025-10-28 at 8.46.39 AM.png"/>
          <p:cNvPicPr preferRelativeResize="0"/>
          <p:nvPr/>
        </p:nvPicPr>
        <p:blipFill>
          <a:blip r:embed="rId3">
            <a:alphaModFix/>
          </a:blip>
          <a:stretch>
            <a:fillRect/>
          </a:stretch>
        </p:blipFill>
        <p:spPr>
          <a:xfrm>
            <a:off x="597550" y="2125875"/>
            <a:ext cx="7784448" cy="42925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52"/>
          <p:cNvSpPr txBox="1"/>
          <p:nvPr>
            <p:ph type="title"/>
          </p:nvPr>
        </p:nvSpPr>
        <p:spPr>
          <a:xfrm>
            <a:off x="457200" y="7307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Limited Liability Company</a:t>
            </a:r>
            <a:endParaRPr/>
          </a:p>
        </p:txBody>
      </p:sp>
      <p:sp>
        <p:nvSpPr>
          <p:cNvPr id="390" name="Google Shape;390;p52"/>
          <p:cNvSpPr txBox="1"/>
          <p:nvPr>
            <p:ph idx="1" type="body"/>
          </p:nvPr>
        </p:nvSpPr>
        <p:spPr>
          <a:xfrm>
            <a:off x="457200" y="187725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92"/>
              <a:buChar char="•"/>
            </a:pPr>
            <a:r>
              <a:rPr lang="en-US" sz="2093"/>
              <a:t>Operating LLC (or S Corp)</a:t>
            </a:r>
            <a:endParaRPr/>
          </a:p>
          <a:p>
            <a:pPr indent="-285750" lvl="1" marL="742950" rtl="0" algn="l">
              <a:lnSpc>
                <a:spcPct val="100000"/>
              </a:lnSpc>
              <a:spcBef>
                <a:spcPts val="372"/>
              </a:spcBef>
              <a:spcAft>
                <a:spcPts val="0"/>
              </a:spcAft>
              <a:buClr>
                <a:schemeClr val="dk1"/>
              </a:buClr>
              <a:buSzPts val="1860"/>
              <a:buChar char="–"/>
            </a:pPr>
            <a:r>
              <a:rPr lang="en-US" sz="1860"/>
              <a:t>Partners contribute their ownership interest in cattle, bins, machinery, “sweat” etc.</a:t>
            </a:r>
            <a:endParaRPr/>
          </a:p>
          <a:p>
            <a:pPr indent="-285750" lvl="1" marL="742950" rtl="0" algn="l">
              <a:lnSpc>
                <a:spcPct val="100000"/>
              </a:lnSpc>
              <a:spcBef>
                <a:spcPts val="372"/>
              </a:spcBef>
              <a:spcAft>
                <a:spcPts val="0"/>
              </a:spcAft>
              <a:buClr>
                <a:schemeClr val="dk1"/>
              </a:buClr>
              <a:buSzPts val="1860"/>
              <a:buChar char="–"/>
            </a:pPr>
            <a:r>
              <a:rPr lang="en-US" sz="1860"/>
              <a:t>Use as transfer vehicle to farming heir (gifts/structured sale)</a:t>
            </a:r>
            <a:endParaRPr/>
          </a:p>
          <a:p>
            <a:pPr indent="-285750" lvl="1" marL="742950" rtl="0" algn="l">
              <a:lnSpc>
                <a:spcPct val="100000"/>
              </a:lnSpc>
              <a:spcBef>
                <a:spcPts val="372"/>
              </a:spcBef>
              <a:spcAft>
                <a:spcPts val="0"/>
              </a:spcAft>
              <a:buClr>
                <a:schemeClr val="dk1"/>
              </a:buClr>
              <a:buSzPts val="1860"/>
              <a:buChar char="–"/>
            </a:pPr>
            <a:r>
              <a:rPr lang="en-US" sz="1860"/>
              <a:t>Existing S Corp or Partnerships (merger, conversion, asset transfer, etc.)</a:t>
            </a:r>
            <a:endParaRPr/>
          </a:p>
          <a:p>
            <a:pPr indent="-285750" lvl="1" marL="742950" rtl="0" algn="l">
              <a:lnSpc>
                <a:spcPct val="100000"/>
              </a:lnSpc>
              <a:spcBef>
                <a:spcPts val="372"/>
              </a:spcBef>
              <a:spcAft>
                <a:spcPts val="0"/>
              </a:spcAft>
              <a:buClr>
                <a:schemeClr val="dk1"/>
              </a:buClr>
              <a:buSzPts val="1860"/>
              <a:buFont typeface="Arial"/>
              <a:buNone/>
            </a:pPr>
            <a:r>
              <a:t/>
            </a:r>
            <a:endParaRPr sz="1860"/>
          </a:p>
          <a:p>
            <a:pPr indent="-342900" lvl="0" marL="342900" rtl="0" algn="l">
              <a:lnSpc>
                <a:spcPct val="100000"/>
              </a:lnSpc>
              <a:spcBef>
                <a:spcPts val="418"/>
              </a:spcBef>
              <a:spcAft>
                <a:spcPts val="0"/>
              </a:spcAft>
              <a:buClr>
                <a:schemeClr val="dk1"/>
              </a:buClr>
              <a:buSzPts val="2092"/>
              <a:buChar char="•"/>
            </a:pPr>
            <a:r>
              <a:rPr lang="en-US" sz="2093"/>
              <a:t>Land LLC</a:t>
            </a:r>
            <a:endParaRPr/>
          </a:p>
          <a:p>
            <a:pPr indent="-285750" lvl="1" marL="742950" rtl="0" algn="l">
              <a:lnSpc>
                <a:spcPct val="100000"/>
              </a:lnSpc>
              <a:spcBef>
                <a:spcPts val="372"/>
              </a:spcBef>
              <a:spcAft>
                <a:spcPts val="0"/>
              </a:spcAft>
              <a:buClr>
                <a:schemeClr val="dk1"/>
              </a:buClr>
              <a:buSzPts val="1860"/>
              <a:buChar char="–"/>
            </a:pPr>
            <a:r>
              <a:rPr lang="en-US" sz="1860"/>
              <a:t>Deed Land interest to the LLC (</a:t>
            </a:r>
            <a:r>
              <a:rPr i="1" lang="en-US" sz="1860"/>
              <a:t>never</a:t>
            </a:r>
            <a:r>
              <a:rPr lang="en-US" sz="1860"/>
              <a:t> a corporation)</a:t>
            </a:r>
            <a:endParaRPr/>
          </a:p>
          <a:p>
            <a:pPr indent="-285750" lvl="1" marL="742950" rtl="0" algn="l">
              <a:lnSpc>
                <a:spcPct val="100000"/>
              </a:lnSpc>
              <a:spcBef>
                <a:spcPts val="372"/>
              </a:spcBef>
              <a:spcAft>
                <a:spcPts val="0"/>
              </a:spcAft>
              <a:buClr>
                <a:schemeClr val="dk1"/>
              </a:buClr>
              <a:buSzPts val="1860"/>
              <a:buChar char="–"/>
            </a:pPr>
            <a:r>
              <a:rPr lang="en-US" sz="1860"/>
              <a:t>Restrict membership</a:t>
            </a:r>
            <a:endParaRPr/>
          </a:p>
          <a:p>
            <a:pPr indent="-285750" lvl="1" marL="742950" rtl="0" algn="l">
              <a:lnSpc>
                <a:spcPct val="100000"/>
              </a:lnSpc>
              <a:spcBef>
                <a:spcPts val="372"/>
              </a:spcBef>
              <a:spcAft>
                <a:spcPts val="0"/>
              </a:spcAft>
              <a:buClr>
                <a:schemeClr val="dk1"/>
              </a:buClr>
              <a:buSzPts val="1860"/>
              <a:buChar char="–"/>
            </a:pPr>
            <a:r>
              <a:rPr lang="en-US" sz="1860"/>
              <a:t>Strip partition rights inherent to real property interest</a:t>
            </a:r>
            <a:endParaRPr/>
          </a:p>
          <a:p>
            <a:pPr indent="-285750" lvl="1" marL="742950" rtl="0" algn="l">
              <a:lnSpc>
                <a:spcPct val="100000"/>
              </a:lnSpc>
              <a:spcBef>
                <a:spcPts val="372"/>
              </a:spcBef>
              <a:spcAft>
                <a:spcPts val="0"/>
              </a:spcAft>
              <a:buClr>
                <a:schemeClr val="dk1"/>
              </a:buClr>
              <a:buSzPts val="1860"/>
              <a:buChar char="–"/>
            </a:pPr>
            <a:r>
              <a:rPr lang="en-US" sz="1860"/>
              <a:t>Structured exit of equity in land (title substitute)</a:t>
            </a:r>
            <a:endParaRPr/>
          </a:p>
          <a:p>
            <a:pPr indent="-285750" lvl="1" marL="742950" rtl="0" algn="l">
              <a:lnSpc>
                <a:spcPct val="100000"/>
              </a:lnSpc>
              <a:spcBef>
                <a:spcPts val="372"/>
              </a:spcBef>
              <a:spcAft>
                <a:spcPts val="0"/>
              </a:spcAft>
              <a:buClr>
                <a:schemeClr val="dk1"/>
              </a:buClr>
              <a:buSzPts val="1860"/>
              <a:buChar char="–"/>
            </a:pPr>
            <a:r>
              <a:rPr lang="en-US" sz="1860"/>
              <a:t>Conversion of existing Limited Partnership (w/o retitle property) (SOS filing)</a:t>
            </a:r>
            <a:endParaRPr/>
          </a:p>
        </p:txBody>
      </p:sp>
      <p:pic>
        <p:nvPicPr>
          <p:cNvPr id="391" name="Google Shape;391;p52"/>
          <p:cNvPicPr preferRelativeResize="0"/>
          <p:nvPr/>
        </p:nvPicPr>
        <p:blipFill rotWithShape="1">
          <a:blip r:embed="rId3">
            <a:alphaModFix/>
          </a:blip>
          <a:srcRect b="0" l="0" r="0" t="0"/>
          <a:stretch/>
        </p:blipFill>
        <p:spPr>
          <a:xfrm>
            <a:off x="7294880" y="6517014"/>
            <a:ext cx="1676399" cy="25987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3"/>
          <p:cNvSpPr txBox="1"/>
          <p:nvPr>
            <p:ph type="title"/>
          </p:nvPr>
        </p:nvSpPr>
        <p:spPr>
          <a:xfrm>
            <a:off x="457200" y="5293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Operating Agreement</a:t>
            </a:r>
            <a:endParaRPr/>
          </a:p>
        </p:txBody>
      </p:sp>
      <p:sp>
        <p:nvSpPr>
          <p:cNvPr id="397" name="Google Shape;397;p53"/>
          <p:cNvSpPr txBox="1"/>
          <p:nvPr>
            <p:ph idx="1" type="body"/>
          </p:nvPr>
        </p:nvSpPr>
        <p:spPr>
          <a:xfrm>
            <a:off x="457200" y="1506250"/>
            <a:ext cx="8229600" cy="4864200"/>
          </a:xfrm>
          <a:prstGeom prst="rect">
            <a:avLst/>
          </a:prstGeom>
          <a:noFill/>
          <a:ln>
            <a:noFill/>
          </a:ln>
        </p:spPr>
        <p:txBody>
          <a:bodyPr anchorCtr="0" anchor="t" bIns="45700" lIns="91425" spcFirstLastPara="1" rIns="91425" wrap="square" tIns="45700">
            <a:normAutofit fontScale="92500" lnSpcReduction="20000"/>
          </a:bodyPr>
          <a:lstStyle/>
          <a:p>
            <a:pPr indent="-332327" lvl="0" marL="342900" rtl="0" algn="l">
              <a:lnSpc>
                <a:spcPct val="90000"/>
              </a:lnSpc>
              <a:spcBef>
                <a:spcPts val="0"/>
              </a:spcBef>
              <a:spcAft>
                <a:spcPts val="0"/>
              </a:spcAft>
              <a:buClr>
                <a:schemeClr val="dk1"/>
              </a:buClr>
              <a:buSzPct val="100000"/>
              <a:buFont typeface="Arial"/>
              <a:buChar char="•"/>
            </a:pPr>
            <a:r>
              <a:rPr lang="en-US" sz="2220"/>
              <a:t>A </a:t>
            </a:r>
            <a:r>
              <a:rPr b="1" lang="en-US" sz="2220"/>
              <a:t>Contract</a:t>
            </a:r>
            <a:r>
              <a:rPr lang="en-US" sz="2220"/>
              <a:t> between contributors of assets</a:t>
            </a:r>
            <a:endParaRPr/>
          </a:p>
          <a:p>
            <a:pPr indent="-332327" lvl="0" marL="342900" rtl="0" algn="l">
              <a:lnSpc>
                <a:spcPct val="90000"/>
              </a:lnSpc>
              <a:spcBef>
                <a:spcPts val="444"/>
              </a:spcBef>
              <a:spcAft>
                <a:spcPts val="0"/>
              </a:spcAft>
              <a:buClr>
                <a:schemeClr val="dk1"/>
              </a:buClr>
              <a:buSzPct val="100000"/>
              <a:buFont typeface="Arial"/>
              <a:buChar char="•"/>
            </a:pPr>
            <a:r>
              <a:rPr lang="en-US" sz="2220"/>
              <a:t>Restricts who can be members</a:t>
            </a:r>
            <a:endParaRPr/>
          </a:p>
          <a:p>
            <a:pPr indent="-275177" lvl="1" marL="742950" rtl="0" algn="l">
              <a:lnSpc>
                <a:spcPct val="90000"/>
              </a:lnSpc>
              <a:spcBef>
                <a:spcPts val="444"/>
              </a:spcBef>
              <a:spcAft>
                <a:spcPts val="0"/>
              </a:spcAft>
              <a:buClr>
                <a:schemeClr val="dk1"/>
              </a:buClr>
              <a:buSzPct val="100000"/>
              <a:buFont typeface="Arial"/>
              <a:buChar char="–"/>
            </a:pPr>
            <a:r>
              <a:rPr lang="en-US" sz="2220"/>
              <a:t>Member vs. Assignee</a:t>
            </a:r>
            <a:endParaRPr/>
          </a:p>
          <a:p>
            <a:pPr indent="-332327" lvl="0" marL="342900" rtl="0" algn="l">
              <a:lnSpc>
                <a:spcPct val="90000"/>
              </a:lnSpc>
              <a:spcBef>
                <a:spcPts val="444"/>
              </a:spcBef>
              <a:spcAft>
                <a:spcPts val="0"/>
              </a:spcAft>
              <a:buClr>
                <a:schemeClr val="dk1"/>
              </a:buClr>
              <a:buSzPct val="100000"/>
              <a:buFont typeface="Arial"/>
              <a:buChar char="•"/>
            </a:pPr>
            <a:r>
              <a:rPr lang="en-US" sz="2220"/>
              <a:t>Dictates voting requirements for decisions</a:t>
            </a:r>
            <a:endParaRPr/>
          </a:p>
          <a:p>
            <a:pPr indent="-275177" lvl="1" marL="742950" rtl="0" algn="l">
              <a:lnSpc>
                <a:spcPct val="90000"/>
              </a:lnSpc>
              <a:spcBef>
                <a:spcPts val="444"/>
              </a:spcBef>
              <a:spcAft>
                <a:spcPts val="0"/>
              </a:spcAft>
              <a:buClr>
                <a:schemeClr val="dk1"/>
              </a:buClr>
              <a:buSzPct val="100000"/>
              <a:buFont typeface="Arial"/>
              <a:buChar char="–"/>
            </a:pPr>
            <a:r>
              <a:rPr lang="en-US" sz="2220"/>
              <a:t>Manager</a:t>
            </a:r>
            <a:endParaRPr/>
          </a:p>
          <a:p>
            <a:pPr indent="-275177" lvl="1" marL="742950" rtl="0" algn="l">
              <a:lnSpc>
                <a:spcPct val="90000"/>
              </a:lnSpc>
              <a:spcBef>
                <a:spcPts val="444"/>
              </a:spcBef>
              <a:spcAft>
                <a:spcPts val="0"/>
              </a:spcAft>
              <a:buClr>
                <a:schemeClr val="dk1"/>
              </a:buClr>
              <a:buSzPct val="100000"/>
              <a:buFont typeface="Arial"/>
              <a:buChar char="–"/>
            </a:pPr>
            <a:r>
              <a:rPr lang="en-US" sz="2220"/>
              <a:t>Voting and Non-voting Units</a:t>
            </a:r>
            <a:endParaRPr/>
          </a:p>
          <a:p>
            <a:pPr indent="-332327" lvl="0" marL="342900" rtl="0" algn="l">
              <a:lnSpc>
                <a:spcPct val="90000"/>
              </a:lnSpc>
              <a:spcBef>
                <a:spcPts val="444"/>
              </a:spcBef>
              <a:spcAft>
                <a:spcPts val="0"/>
              </a:spcAft>
              <a:buClr>
                <a:schemeClr val="dk1"/>
              </a:buClr>
              <a:buSzPct val="100000"/>
              <a:buFont typeface="Arial"/>
              <a:buChar char="•"/>
            </a:pPr>
            <a:r>
              <a:rPr lang="en-US" sz="2220"/>
              <a:t>Dictates triggers for buy-sell</a:t>
            </a:r>
            <a:endParaRPr/>
          </a:p>
          <a:p>
            <a:pPr indent="-275177" lvl="1" marL="742950" rtl="0" algn="l">
              <a:lnSpc>
                <a:spcPct val="90000"/>
              </a:lnSpc>
              <a:spcBef>
                <a:spcPts val="444"/>
              </a:spcBef>
              <a:spcAft>
                <a:spcPts val="0"/>
              </a:spcAft>
              <a:buClr>
                <a:schemeClr val="dk1"/>
              </a:buClr>
              <a:buSzPct val="100000"/>
              <a:buFont typeface="Arial"/>
              <a:buChar char="–"/>
            </a:pPr>
            <a:r>
              <a:rPr b="1" lang="en-US" sz="2220"/>
              <a:t>Option to Purchase</a:t>
            </a:r>
            <a:endParaRPr/>
          </a:p>
          <a:p>
            <a:pPr indent="-275177" lvl="1" marL="742950" rtl="0" algn="l">
              <a:lnSpc>
                <a:spcPct val="90000"/>
              </a:lnSpc>
              <a:spcBef>
                <a:spcPts val="444"/>
              </a:spcBef>
              <a:spcAft>
                <a:spcPts val="0"/>
              </a:spcAft>
              <a:buClr>
                <a:schemeClr val="dk1"/>
              </a:buClr>
              <a:buSzPct val="100000"/>
              <a:buFont typeface="Arial"/>
              <a:buChar char="–"/>
            </a:pPr>
            <a:r>
              <a:rPr lang="en-US" sz="2220"/>
              <a:t>Who may buy and when</a:t>
            </a:r>
            <a:endParaRPr/>
          </a:p>
          <a:p>
            <a:pPr indent="-275177" lvl="1" marL="742950" rtl="0" algn="l">
              <a:lnSpc>
                <a:spcPct val="90000"/>
              </a:lnSpc>
              <a:spcBef>
                <a:spcPts val="444"/>
              </a:spcBef>
              <a:spcAft>
                <a:spcPts val="0"/>
              </a:spcAft>
              <a:buClr>
                <a:schemeClr val="dk1"/>
              </a:buClr>
              <a:buSzPct val="100000"/>
              <a:buFont typeface="Arial"/>
              <a:buChar char="–"/>
            </a:pPr>
            <a:r>
              <a:rPr lang="en-US" sz="2220"/>
              <a:t>Appraisal procedure</a:t>
            </a:r>
            <a:endParaRPr/>
          </a:p>
          <a:p>
            <a:pPr indent="-275177" lvl="1" marL="742950" rtl="0" algn="l">
              <a:lnSpc>
                <a:spcPct val="90000"/>
              </a:lnSpc>
              <a:spcBef>
                <a:spcPts val="444"/>
              </a:spcBef>
              <a:spcAft>
                <a:spcPts val="0"/>
              </a:spcAft>
              <a:buClr>
                <a:schemeClr val="dk1"/>
              </a:buClr>
              <a:buSzPct val="100000"/>
              <a:buFont typeface="Arial"/>
              <a:buChar char="–"/>
            </a:pPr>
            <a:r>
              <a:rPr lang="en-US" sz="2220"/>
              <a:t>Price and payment terms (seller finance option)</a:t>
            </a:r>
            <a:endParaRPr/>
          </a:p>
          <a:p>
            <a:pPr indent="-332327" lvl="0" marL="342900" rtl="0" algn="l">
              <a:lnSpc>
                <a:spcPct val="90000"/>
              </a:lnSpc>
              <a:spcBef>
                <a:spcPts val="444"/>
              </a:spcBef>
              <a:spcAft>
                <a:spcPts val="0"/>
              </a:spcAft>
              <a:buClr>
                <a:schemeClr val="dk1"/>
              </a:buClr>
              <a:buSzPct val="100000"/>
              <a:buFont typeface="Arial"/>
              <a:buChar char="•"/>
            </a:pPr>
            <a:r>
              <a:rPr lang="en-US" sz="2220"/>
              <a:t>For existing S Corps, use Stock Purchase Agreement</a:t>
            </a:r>
            <a:endParaRPr sz="2220"/>
          </a:p>
          <a:p>
            <a:pPr indent="-332327" lvl="0" marL="342900" rtl="0" algn="l">
              <a:lnSpc>
                <a:spcPct val="90000"/>
              </a:lnSpc>
              <a:spcBef>
                <a:spcPts val="444"/>
              </a:spcBef>
              <a:spcAft>
                <a:spcPts val="0"/>
              </a:spcAft>
              <a:buSzPct val="100000"/>
              <a:buChar char="•"/>
            </a:pPr>
            <a:r>
              <a:rPr lang="en-US" sz="2220"/>
              <a:t>Farm Law Articles</a:t>
            </a:r>
            <a:endParaRPr sz="2220"/>
          </a:p>
          <a:p>
            <a:pPr indent="-301847" lvl="1" marL="742950" rtl="0" algn="l">
              <a:lnSpc>
                <a:spcPct val="90000"/>
              </a:lnSpc>
              <a:spcBef>
                <a:spcPts val="444"/>
              </a:spcBef>
              <a:spcAft>
                <a:spcPts val="0"/>
              </a:spcAft>
              <a:buSzPct val="100000"/>
              <a:buChar char="–"/>
            </a:pPr>
            <a:r>
              <a:rPr lang="en-US" sz="2220" u="sng">
                <a:solidFill>
                  <a:schemeClr val="hlink"/>
                </a:solidFill>
                <a:hlinkClick r:id="rId3"/>
              </a:rPr>
              <a:t>Steps in LLC Formation</a:t>
            </a:r>
            <a:endParaRPr sz="2220"/>
          </a:p>
          <a:p>
            <a:pPr indent="-301847" lvl="1" marL="742950" rtl="0" algn="l">
              <a:lnSpc>
                <a:spcPct val="90000"/>
              </a:lnSpc>
              <a:spcBef>
                <a:spcPts val="444"/>
              </a:spcBef>
              <a:spcAft>
                <a:spcPts val="0"/>
              </a:spcAft>
              <a:buSzPct val="100000"/>
              <a:buChar char="–"/>
            </a:pPr>
            <a:r>
              <a:rPr lang="en-US" sz="2220" u="sng">
                <a:solidFill>
                  <a:schemeClr val="hlink"/>
                </a:solidFill>
                <a:hlinkClick r:id="rId4"/>
              </a:rPr>
              <a:t>Operating Agreements: Key Components and Sample Language</a:t>
            </a:r>
            <a:endParaRPr sz="2220"/>
          </a:p>
        </p:txBody>
      </p:sp>
      <p:pic>
        <p:nvPicPr>
          <p:cNvPr id="398" name="Google Shape;398;p53"/>
          <p:cNvPicPr preferRelativeResize="0"/>
          <p:nvPr/>
        </p:nvPicPr>
        <p:blipFill rotWithShape="1">
          <a:blip r:embed="rId5">
            <a:alphaModFix/>
          </a:blip>
          <a:srcRect b="0" l="0" r="0" t="0"/>
          <a:stretch/>
        </p:blipFill>
        <p:spPr>
          <a:xfrm>
            <a:off x="7294880" y="6517014"/>
            <a:ext cx="1676400" cy="25987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4"/>
          <p:cNvSpPr txBox="1"/>
          <p:nvPr>
            <p:ph type="title"/>
          </p:nvPr>
        </p:nvSpPr>
        <p:spPr>
          <a:xfrm>
            <a:off x="457200" y="6823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Transfer of LLC Interests</a:t>
            </a:r>
            <a:endParaRPr/>
          </a:p>
        </p:txBody>
      </p:sp>
      <p:sp>
        <p:nvSpPr>
          <p:cNvPr id="405" name="Google Shape;405;p54"/>
          <p:cNvSpPr txBox="1"/>
          <p:nvPr>
            <p:ph idx="1" type="body"/>
          </p:nvPr>
        </p:nvSpPr>
        <p:spPr>
          <a:xfrm>
            <a:off x="457200" y="175070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700"/>
              <a:buChar char="•"/>
            </a:pPr>
            <a:r>
              <a:rPr lang="en-US" sz="2700"/>
              <a:t>Gift of Interest (measured in “units”)</a:t>
            </a:r>
            <a:endParaRPr/>
          </a:p>
          <a:p>
            <a:pPr indent="-285750" lvl="1" marL="742950" rtl="0" algn="l">
              <a:lnSpc>
                <a:spcPct val="80000"/>
              </a:lnSpc>
              <a:spcBef>
                <a:spcPts val="480"/>
              </a:spcBef>
              <a:spcAft>
                <a:spcPts val="0"/>
              </a:spcAft>
              <a:buClr>
                <a:schemeClr val="dk1"/>
              </a:buClr>
              <a:buSzPts val="2400"/>
              <a:buChar char="–"/>
            </a:pPr>
            <a:r>
              <a:rPr lang="en-US" sz="2400"/>
              <a:t>Calculate value of company</a:t>
            </a:r>
            <a:endParaRPr/>
          </a:p>
          <a:p>
            <a:pPr indent="-285750" lvl="1" marL="742950" rtl="0" algn="l">
              <a:lnSpc>
                <a:spcPct val="80000"/>
              </a:lnSpc>
              <a:spcBef>
                <a:spcPts val="480"/>
              </a:spcBef>
              <a:spcAft>
                <a:spcPts val="0"/>
              </a:spcAft>
              <a:buClr>
                <a:schemeClr val="dk1"/>
              </a:buClr>
              <a:buSzPts val="2400"/>
              <a:buChar char="–"/>
            </a:pPr>
            <a:r>
              <a:rPr lang="en-US" sz="2400"/>
              <a:t>Divide value by number of units to determine price per unit</a:t>
            </a:r>
            <a:endParaRPr/>
          </a:p>
          <a:p>
            <a:pPr indent="-285750" lvl="1" marL="742950" rtl="0" algn="l">
              <a:lnSpc>
                <a:spcPct val="80000"/>
              </a:lnSpc>
              <a:spcBef>
                <a:spcPts val="480"/>
              </a:spcBef>
              <a:spcAft>
                <a:spcPts val="0"/>
              </a:spcAft>
              <a:buClr>
                <a:schemeClr val="dk1"/>
              </a:buClr>
              <a:buSzPts val="2400"/>
              <a:buChar char="–"/>
            </a:pPr>
            <a:r>
              <a:rPr lang="en-US" sz="2400"/>
              <a:t>Transfer total units &lt; $1</a:t>
            </a:r>
            <a:r>
              <a:rPr lang="en-US"/>
              <a:t>7</a:t>
            </a:r>
            <a:r>
              <a:rPr lang="en-US" sz="2400"/>
              <a:t>,000 annual gift tax exclusion</a:t>
            </a:r>
            <a:endParaRPr/>
          </a:p>
          <a:p>
            <a:pPr indent="-342900" lvl="0" marL="342900" rtl="0" algn="l">
              <a:lnSpc>
                <a:spcPct val="80000"/>
              </a:lnSpc>
              <a:spcBef>
                <a:spcPts val="540"/>
              </a:spcBef>
              <a:spcAft>
                <a:spcPts val="0"/>
              </a:spcAft>
              <a:buClr>
                <a:schemeClr val="dk1"/>
              </a:buClr>
              <a:buSzPts val="2700"/>
              <a:buChar char="•"/>
            </a:pPr>
            <a:r>
              <a:rPr lang="en-US" sz="2700"/>
              <a:t>Sale</a:t>
            </a:r>
            <a:endParaRPr/>
          </a:p>
          <a:p>
            <a:pPr indent="-285750" lvl="1" marL="742950" rtl="0" algn="l">
              <a:lnSpc>
                <a:spcPct val="80000"/>
              </a:lnSpc>
              <a:spcBef>
                <a:spcPts val="480"/>
              </a:spcBef>
              <a:spcAft>
                <a:spcPts val="0"/>
              </a:spcAft>
              <a:buClr>
                <a:schemeClr val="dk1"/>
              </a:buClr>
              <a:buSzPts val="2400"/>
              <a:buChar char="–"/>
            </a:pPr>
            <a:r>
              <a:rPr lang="en-US" sz="2400"/>
              <a:t>Purchase from Other Members or Trust</a:t>
            </a:r>
            <a:endParaRPr/>
          </a:p>
          <a:p>
            <a:pPr indent="-228600" lvl="2" marL="1143000" rtl="0" algn="l">
              <a:lnSpc>
                <a:spcPct val="80000"/>
              </a:lnSpc>
              <a:spcBef>
                <a:spcPts val="400"/>
              </a:spcBef>
              <a:spcAft>
                <a:spcPts val="0"/>
              </a:spcAft>
              <a:buClr>
                <a:schemeClr val="dk1"/>
              </a:buClr>
              <a:buSzPts val="2000"/>
              <a:buChar char="•"/>
            </a:pPr>
            <a:r>
              <a:rPr lang="en-US" sz="2000"/>
              <a:t>Purchase with insurance proceeds under Buy-Sell Agreement (Designate beneficiary and agreement between all participants + spouses)</a:t>
            </a:r>
            <a:endParaRPr/>
          </a:p>
          <a:p>
            <a:pPr indent="-285750" lvl="1" marL="742950" rtl="0" algn="l">
              <a:lnSpc>
                <a:spcPct val="80000"/>
              </a:lnSpc>
              <a:spcBef>
                <a:spcPts val="480"/>
              </a:spcBef>
              <a:spcAft>
                <a:spcPts val="0"/>
              </a:spcAft>
              <a:buClr>
                <a:schemeClr val="dk1"/>
              </a:buClr>
              <a:buSzPts val="2400"/>
              <a:buChar char="–"/>
            </a:pPr>
            <a:r>
              <a:rPr lang="en-US" sz="2400"/>
              <a:t>Spread capital gain over term note</a:t>
            </a:r>
            <a:endParaRPr/>
          </a:p>
          <a:p>
            <a:pPr indent="-285750" lvl="1" marL="742950" rtl="0" algn="l">
              <a:lnSpc>
                <a:spcPct val="80000"/>
              </a:lnSpc>
              <a:spcBef>
                <a:spcPts val="480"/>
              </a:spcBef>
              <a:spcAft>
                <a:spcPts val="0"/>
              </a:spcAft>
              <a:buClr>
                <a:schemeClr val="dk1"/>
              </a:buClr>
              <a:buSzPts val="2400"/>
              <a:buChar char="–"/>
            </a:pPr>
            <a:r>
              <a:rPr lang="en-US" sz="2400"/>
              <a:t>Discounting of interest value</a:t>
            </a:r>
            <a:endParaRPr/>
          </a:p>
          <a:p>
            <a:pPr indent="-285750" lvl="1" marL="742950" rtl="0" algn="l">
              <a:lnSpc>
                <a:spcPct val="80000"/>
              </a:lnSpc>
              <a:spcBef>
                <a:spcPts val="480"/>
              </a:spcBef>
              <a:spcAft>
                <a:spcPts val="0"/>
              </a:spcAft>
              <a:buClr>
                <a:schemeClr val="dk1"/>
              </a:buClr>
              <a:buSzPts val="2400"/>
              <a:buChar char="–"/>
            </a:pPr>
            <a:r>
              <a:rPr lang="en-US" sz="2400"/>
              <a:t>Some relief from Self Employment taxes</a:t>
            </a:r>
            <a:endParaRPr/>
          </a:p>
        </p:txBody>
      </p:sp>
      <p:pic>
        <p:nvPicPr>
          <p:cNvPr id="406" name="Google Shape;406;p54"/>
          <p:cNvPicPr preferRelativeResize="0"/>
          <p:nvPr/>
        </p:nvPicPr>
        <p:blipFill rotWithShape="1">
          <a:blip r:embed="rId3">
            <a:alphaModFix/>
          </a:blip>
          <a:srcRect b="0" l="0" r="0" t="0"/>
          <a:stretch/>
        </p:blipFill>
        <p:spPr>
          <a:xfrm>
            <a:off x="7294880" y="6517014"/>
            <a:ext cx="1676400" cy="25987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5"/>
          <p:cNvSpPr txBox="1"/>
          <p:nvPr>
            <p:ph type="title"/>
          </p:nvPr>
        </p:nvSpPr>
        <p:spPr>
          <a:xfrm>
            <a:off x="457200" y="4646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Trust</a:t>
            </a:r>
            <a:endParaRPr/>
          </a:p>
        </p:txBody>
      </p:sp>
      <p:sp>
        <p:nvSpPr>
          <p:cNvPr id="412" name="Google Shape;412;p55"/>
          <p:cNvSpPr txBox="1"/>
          <p:nvPr>
            <p:ph idx="1" type="body"/>
          </p:nvPr>
        </p:nvSpPr>
        <p:spPr>
          <a:xfrm>
            <a:off x="457200" y="1363400"/>
            <a:ext cx="8229600" cy="49500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en-US"/>
              <a:t>A separate legal entity</a:t>
            </a:r>
            <a:endParaRPr/>
          </a:p>
          <a:p>
            <a:pPr indent="-342900" lvl="0" marL="342900" rtl="0" algn="l">
              <a:lnSpc>
                <a:spcPct val="90000"/>
              </a:lnSpc>
              <a:spcBef>
                <a:spcPts val="480"/>
              </a:spcBef>
              <a:spcAft>
                <a:spcPts val="0"/>
              </a:spcAft>
              <a:buClr>
                <a:schemeClr val="dk1"/>
              </a:buClr>
              <a:buSzPts val="2400"/>
              <a:buChar char="•"/>
            </a:pPr>
            <a:r>
              <a:rPr lang="en-US"/>
              <a:t>Settlor (or Grantor):  the person(s) who create(s) the trust and funds it (assigns property to the trust)</a:t>
            </a:r>
            <a:endParaRPr/>
          </a:p>
          <a:p>
            <a:pPr indent="-342900" lvl="0" marL="342900" rtl="0" algn="l">
              <a:lnSpc>
                <a:spcPct val="90000"/>
              </a:lnSpc>
              <a:spcBef>
                <a:spcPts val="480"/>
              </a:spcBef>
              <a:spcAft>
                <a:spcPts val="0"/>
              </a:spcAft>
              <a:buClr>
                <a:schemeClr val="dk1"/>
              </a:buClr>
              <a:buSzPts val="2400"/>
              <a:buChar char="•"/>
            </a:pPr>
            <a:r>
              <a:rPr b="1" lang="en-US"/>
              <a:t>Trustee</a:t>
            </a:r>
            <a:r>
              <a:rPr lang="en-US"/>
              <a:t>:  the “legal owner” of the trust property, bound by a fiduciary duty (state law) and by terms of the trust</a:t>
            </a:r>
            <a:endParaRPr/>
          </a:p>
          <a:p>
            <a:pPr indent="-285750" lvl="1" marL="742950" rtl="0" algn="l">
              <a:lnSpc>
                <a:spcPct val="90000"/>
              </a:lnSpc>
              <a:spcBef>
                <a:spcPts val="480"/>
              </a:spcBef>
              <a:spcAft>
                <a:spcPts val="0"/>
              </a:spcAft>
              <a:buClr>
                <a:schemeClr val="dk1"/>
              </a:buClr>
              <a:buSzPts val="2400"/>
              <a:buChar char="–"/>
            </a:pPr>
            <a:r>
              <a:rPr b="1" lang="en-US"/>
              <a:t>Fiduciary powers of trustee NCGS </a:t>
            </a:r>
            <a:r>
              <a:rPr b="1" lang="en-US" u="sng">
                <a:solidFill>
                  <a:schemeClr val="hlink"/>
                </a:solidFill>
                <a:hlinkClick r:id="rId3"/>
              </a:rPr>
              <a:t>§ 36C-8-816</a:t>
            </a:r>
            <a:endParaRPr/>
          </a:p>
          <a:p>
            <a:pPr indent="-342900" lvl="0" marL="342900" rtl="0" algn="l">
              <a:lnSpc>
                <a:spcPct val="90000"/>
              </a:lnSpc>
              <a:spcBef>
                <a:spcPts val="480"/>
              </a:spcBef>
              <a:spcAft>
                <a:spcPts val="0"/>
              </a:spcAft>
              <a:buClr>
                <a:schemeClr val="dk1"/>
              </a:buClr>
              <a:buSzPts val="2400"/>
              <a:buChar char="•"/>
            </a:pPr>
            <a:r>
              <a:rPr b="1" lang="en-US"/>
              <a:t>Beneficiary</a:t>
            </a:r>
            <a:r>
              <a:rPr lang="en-US"/>
              <a:t>:  The person(s) who receive the benefit of the trust</a:t>
            </a:r>
            <a:endParaRPr/>
          </a:p>
          <a:p>
            <a:pPr indent="-285750" lvl="1" marL="742950" rtl="0" algn="l">
              <a:lnSpc>
                <a:spcPct val="90000"/>
              </a:lnSpc>
              <a:spcBef>
                <a:spcPts val="480"/>
              </a:spcBef>
              <a:spcAft>
                <a:spcPts val="0"/>
              </a:spcAft>
              <a:buClr>
                <a:schemeClr val="dk1"/>
              </a:buClr>
              <a:buSzPts val="2400"/>
              <a:buChar char="–"/>
            </a:pPr>
            <a:r>
              <a:rPr lang="en-US"/>
              <a:t>distributions of income from assets (i.e. invested)</a:t>
            </a:r>
            <a:endParaRPr/>
          </a:p>
          <a:p>
            <a:pPr indent="-285750" lvl="1" marL="742950" rtl="0" algn="l">
              <a:lnSpc>
                <a:spcPct val="90000"/>
              </a:lnSpc>
              <a:spcBef>
                <a:spcPts val="480"/>
              </a:spcBef>
              <a:spcAft>
                <a:spcPts val="0"/>
              </a:spcAft>
              <a:buClr>
                <a:schemeClr val="dk1"/>
              </a:buClr>
              <a:buSzPts val="2400"/>
              <a:buChar char="–"/>
            </a:pPr>
            <a:r>
              <a:rPr lang="en-US"/>
              <a:t>distribution of principle (i.e. the assets themselves)</a:t>
            </a:r>
            <a:endParaRPr/>
          </a:p>
          <a:p>
            <a:pPr indent="-342900" lvl="0" marL="342900" rtl="0" algn="l">
              <a:lnSpc>
                <a:spcPct val="90000"/>
              </a:lnSpc>
              <a:spcBef>
                <a:spcPts val="480"/>
              </a:spcBef>
              <a:spcAft>
                <a:spcPts val="0"/>
              </a:spcAft>
              <a:buClr>
                <a:schemeClr val="dk1"/>
              </a:buClr>
              <a:buSzPts val="2400"/>
              <a:buChar char="•"/>
            </a:pPr>
            <a:r>
              <a:rPr lang="en-US"/>
              <a:t>Language of the Trust controls</a:t>
            </a:r>
            <a:endParaRPr/>
          </a:p>
          <a:p>
            <a:pPr indent="-342900" lvl="0" marL="342900" rtl="0" algn="l">
              <a:lnSpc>
                <a:spcPct val="90000"/>
              </a:lnSpc>
              <a:spcBef>
                <a:spcPts val="480"/>
              </a:spcBef>
              <a:spcAft>
                <a:spcPts val="0"/>
              </a:spcAft>
              <a:buClr>
                <a:schemeClr val="dk1"/>
              </a:buClr>
              <a:buSzPts val="2400"/>
              <a:buChar char="•"/>
            </a:pPr>
            <a:r>
              <a:rPr lang="en-US"/>
              <a:t>Trusts are </a:t>
            </a:r>
            <a:r>
              <a:rPr b="1" lang="en-US"/>
              <a:t>private</a:t>
            </a:r>
            <a:r>
              <a:rPr lang="en-US"/>
              <a:t>, assets not part of probate estate (but part of taxable estate if trust is revocable)</a:t>
            </a:r>
            <a:endParaRPr b="1"/>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6"/>
          <p:cNvSpPr txBox="1"/>
          <p:nvPr>
            <p:ph type="title"/>
          </p:nvPr>
        </p:nvSpPr>
        <p:spPr>
          <a:xfrm>
            <a:off x="457200" y="7161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418" name="Google Shape;418;p56"/>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Associate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419" name="Google Shape;419;p56"/>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pic>
        <p:nvPicPr>
          <p:cNvPr id="420" name="Google Shape;420;p56"/>
          <p:cNvPicPr preferRelativeResize="0"/>
          <p:nvPr/>
        </p:nvPicPr>
        <p:blipFill>
          <a:blip r:embed="rId5">
            <a:alphaModFix/>
          </a:blip>
          <a:stretch>
            <a:fillRect/>
          </a:stretch>
        </p:blipFill>
        <p:spPr>
          <a:xfrm>
            <a:off x="380074" y="2276249"/>
            <a:ext cx="2960750" cy="2806950"/>
          </a:xfrm>
          <a:prstGeom prst="rect">
            <a:avLst/>
          </a:prstGeom>
          <a:noFill/>
          <a:ln>
            <a:noFill/>
          </a:ln>
        </p:spPr>
      </p:pic>
      <p:pic>
        <p:nvPicPr>
          <p:cNvPr id="421" name="Google Shape;421;p56" title="LOGO.SARE.jpg"/>
          <p:cNvPicPr preferRelativeResize="0"/>
          <p:nvPr/>
        </p:nvPicPr>
        <p:blipFill>
          <a:blip r:embed="rId6">
            <a:alphaModFix/>
          </a:blip>
          <a:stretch>
            <a:fillRect/>
          </a:stretch>
        </p:blipFill>
        <p:spPr>
          <a:xfrm>
            <a:off x="1421350" y="5083200"/>
            <a:ext cx="1522225" cy="1037375"/>
          </a:xfrm>
          <a:prstGeom prst="rect">
            <a:avLst/>
          </a:prstGeom>
          <a:noFill/>
          <a:ln>
            <a:noFill/>
          </a:ln>
        </p:spPr>
      </p:pic>
      <p:sp>
        <p:nvSpPr>
          <p:cNvPr id="422" name="Google Shape;422;p56"/>
          <p:cNvSpPr txBox="1"/>
          <p:nvPr/>
        </p:nvSpPr>
        <p:spPr>
          <a:xfrm>
            <a:off x="380075" y="6120575"/>
            <a:ext cx="2563500" cy="688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800">
                <a:solidFill>
                  <a:srgbClr val="000000"/>
                </a:solidFill>
              </a:rPr>
              <a:t>This presentation and materials research, development and delivery are supported by the Sustainable Agriculture and Resource Education Professional Development Program Land Summit Professional Development grant (Award #531905)</a:t>
            </a:r>
            <a:endParaRPr sz="8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7"/>
          <p:cNvSpPr txBox="1"/>
          <p:nvPr/>
        </p:nvSpPr>
        <p:spPr>
          <a:xfrm>
            <a:off x="1312525" y="691495"/>
            <a:ext cx="68076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900">
                <a:solidFill>
                  <a:schemeClr val="dk1"/>
                </a:solidFill>
              </a:rPr>
              <a:t>What is Heirs’ Property</a:t>
            </a:r>
            <a:endParaRPr sz="3900">
              <a:solidFill>
                <a:schemeClr val="dk1"/>
              </a:solidFill>
            </a:endParaRPr>
          </a:p>
        </p:txBody>
      </p:sp>
      <p:sp>
        <p:nvSpPr>
          <p:cNvPr id="127" name="Google Shape;127;p17"/>
          <p:cNvSpPr txBox="1"/>
          <p:nvPr/>
        </p:nvSpPr>
        <p:spPr>
          <a:xfrm>
            <a:off x="758650" y="1859675"/>
            <a:ext cx="7633500" cy="46728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Char char="●"/>
            </a:pPr>
            <a:r>
              <a:rPr lang="en-US" sz="2400">
                <a:solidFill>
                  <a:schemeClr val="dk1"/>
                </a:solidFill>
              </a:rPr>
              <a:t>Co-Tenancy (multiple fractional interests) in a Parcel of Real Property created by multiple </a:t>
            </a:r>
            <a:r>
              <a:rPr b="1" lang="en-US" sz="2400">
                <a:solidFill>
                  <a:schemeClr val="dk1"/>
                </a:solidFill>
              </a:rPr>
              <a:t>intestate</a:t>
            </a:r>
            <a:r>
              <a:rPr lang="en-US" sz="2400">
                <a:solidFill>
                  <a:schemeClr val="dk1"/>
                </a:solidFill>
              </a:rPr>
              <a:t> dispositions over several generations</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Heirs’ property is not ‘created’ by testamentary distribution</a:t>
            </a:r>
            <a:endParaRPr sz="2400">
              <a:solidFill>
                <a:schemeClr val="dk1"/>
              </a:solidFill>
            </a:endParaRPr>
          </a:p>
          <a:p>
            <a:pPr indent="-381000" lvl="1" marL="914400" rtl="0" algn="l">
              <a:spcBef>
                <a:spcPts val="0"/>
              </a:spcBef>
              <a:spcAft>
                <a:spcPts val="0"/>
              </a:spcAft>
              <a:buClr>
                <a:schemeClr val="dk1"/>
              </a:buClr>
              <a:buSzPts val="2400"/>
              <a:buChar char="○"/>
            </a:pPr>
            <a:r>
              <a:rPr lang="en-US" sz="2400">
                <a:solidFill>
                  <a:schemeClr val="dk1"/>
                </a:solidFill>
              </a:rPr>
              <a:t>though wills may increase fractional interests</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Considered “clouded” title, difficult to achieve 100% ownership consensus on sale and use</a:t>
            </a:r>
            <a:endParaRPr sz="24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ph type="title"/>
          </p:nvPr>
        </p:nvSpPr>
        <p:spPr>
          <a:xfrm>
            <a:off x="460525" y="550650"/>
            <a:ext cx="8229600" cy="753000"/>
          </a:xfrm>
          <a:prstGeom prst="rect">
            <a:avLst/>
          </a:prstGeom>
        </p:spPr>
        <p:txBody>
          <a:bodyPr anchorCtr="0" anchor="ctr" bIns="45700" lIns="91425" spcFirstLastPara="1" rIns="91425" wrap="square" tIns="45700">
            <a:noAutofit/>
          </a:bodyPr>
          <a:lstStyle/>
          <a:p>
            <a:pPr indent="0" lvl="0" marL="0" rtl="0" algn="ctr">
              <a:lnSpc>
                <a:spcPct val="150000"/>
              </a:lnSpc>
              <a:spcBef>
                <a:spcPts val="0"/>
              </a:spcBef>
              <a:spcAft>
                <a:spcPts val="0"/>
              </a:spcAft>
              <a:buClr>
                <a:schemeClr val="dk1"/>
              </a:buClr>
              <a:buSzPts val="1100"/>
              <a:buFont typeface="Arial"/>
              <a:buNone/>
            </a:pPr>
            <a:r>
              <a:rPr lang="en-US" sz="2100"/>
              <a:t>Estimated Total Parcels of Heirs Property in the Appalachian and Atlantic Southeast (Bailey and Thompson, 2023)</a:t>
            </a:r>
            <a:endParaRPr sz="4300"/>
          </a:p>
        </p:txBody>
      </p:sp>
      <p:pic>
        <p:nvPicPr>
          <p:cNvPr id="134" name="Google Shape;134;p18"/>
          <p:cNvPicPr preferRelativeResize="0"/>
          <p:nvPr/>
        </p:nvPicPr>
        <p:blipFill rotWithShape="1">
          <a:blip r:embed="rId3">
            <a:alphaModFix/>
          </a:blip>
          <a:srcRect b="3054" l="0" r="0" t="2988"/>
          <a:stretch/>
        </p:blipFill>
        <p:spPr>
          <a:xfrm>
            <a:off x="1046212" y="1369125"/>
            <a:ext cx="7051574" cy="4825325"/>
          </a:xfrm>
          <a:prstGeom prst="rect">
            <a:avLst/>
          </a:prstGeom>
          <a:noFill/>
          <a:ln>
            <a:noFill/>
          </a:ln>
        </p:spPr>
      </p:pic>
      <p:sp>
        <p:nvSpPr>
          <p:cNvPr id="135" name="Google Shape;135;p18"/>
          <p:cNvSpPr txBox="1"/>
          <p:nvPr/>
        </p:nvSpPr>
        <p:spPr>
          <a:xfrm>
            <a:off x="250300" y="6259925"/>
            <a:ext cx="6928200" cy="50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000">
                <a:solidFill>
                  <a:schemeClr val="dk1"/>
                </a:solidFill>
              </a:rPr>
              <a:t>Bailey, C. and R. Thomson. 2023.</a:t>
            </a:r>
            <a:r>
              <a:rPr i="1" lang="en-US" sz="1000">
                <a:solidFill>
                  <a:schemeClr val="dk1"/>
                </a:solidFill>
              </a:rPr>
              <a:t> Identifying Heirs’ Property: Extent and Value Across the South and Appalachia, </a:t>
            </a:r>
            <a:r>
              <a:rPr lang="en-US" sz="1000">
                <a:solidFill>
                  <a:schemeClr val="dk1"/>
                </a:solidFill>
              </a:rPr>
              <a:t>Journal of Rural Social Sciences.  38(1): 29-38 </a:t>
            </a:r>
            <a:r>
              <a:rPr lang="en-US" sz="1000" u="sng">
                <a:solidFill>
                  <a:srgbClr val="1155CC"/>
                </a:solidFill>
                <a:hlinkClick r:id="rId4">
                  <a:extLst>
                    <a:ext uri="{A12FA001-AC4F-418D-AE19-62706E023703}">
                      <ahyp:hlinkClr val="tx"/>
                    </a:ext>
                  </a:extLst>
                </a:hlinkClick>
              </a:rPr>
              <a:t>https://tigerprints.clemson.edu/jrss/vol38/iss1/5/</a:t>
            </a:r>
            <a:endParaRPr sz="24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txBox="1"/>
          <p:nvPr>
            <p:ph type="title"/>
          </p:nvPr>
        </p:nvSpPr>
        <p:spPr>
          <a:xfrm>
            <a:off x="457200" y="4493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Heirs Property </a:t>
            </a:r>
            <a:r>
              <a:rPr i="1" lang="en-US"/>
              <a:t>Perceptions</a:t>
            </a:r>
            <a:endParaRPr i="1"/>
          </a:p>
        </p:txBody>
      </p:sp>
      <p:sp>
        <p:nvSpPr>
          <p:cNvPr id="142" name="Google Shape;142;p19"/>
          <p:cNvSpPr txBox="1"/>
          <p:nvPr>
            <p:ph idx="1" type="body"/>
          </p:nvPr>
        </p:nvSpPr>
        <p:spPr>
          <a:xfrm>
            <a:off x="321175" y="1612150"/>
            <a:ext cx="8511000" cy="48492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Heirs Property</a:t>
            </a:r>
            <a:r>
              <a:rPr lang="en-US"/>
              <a:t> land loss </a:t>
            </a:r>
            <a:r>
              <a:rPr b="1" lang="en-US"/>
              <a:t>caused by partition actions</a:t>
            </a:r>
            <a:r>
              <a:rPr lang="en-US"/>
              <a:t> under state law</a:t>
            </a:r>
            <a:endParaRPr/>
          </a:p>
          <a:p>
            <a:pPr indent="-342900" lvl="1" marL="914400" rtl="0" algn="l">
              <a:spcBef>
                <a:spcPts val="0"/>
              </a:spcBef>
              <a:spcAft>
                <a:spcPts val="0"/>
              </a:spcAft>
              <a:buSzPts val="1800"/>
              <a:buChar char="–"/>
            </a:pPr>
            <a:r>
              <a:rPr lang="en-US"/>
              <a:t>“no </a:t>
            </a:r>
            <a:r>
              <a:rPr lang="en-US"/>
              <a:t>empirical</a:t>
            </a:r>
            <a:r>
              <a:rPr lang="en-US"/>
              <a:t> evidence” (Mitchell, 2001)</a:t>
            </a:r>
            <a:endParaRPr/>
          </a:p>
          <a:p>
            <a:pPr indent="-342900" lvl="0" marL="457200" rtl="0" algn="l">
              <a:spcBef>
                <a:spcPts val="0"/>
              </a:spcBef>
              <a:spcAft>
                <a:spcPts val="0"/>
              </a:spcAft>
              <a:buSzPts val="1800"/>
              <a:buChar char="•"/>
            </a:pPr>
            <a:r>
              <a:rPr lang="en-US"/>
              <a:t>Heir property caused by </a:t>
            </a:r>
            <a:r>
              <a:rPr b="1" lang="en-US"/>
              <a:t>lack of access to legal service</a:t>
            </a:r>
            <a:r>
              <a:rPr lang="en-US"/>
              <a:t> (for estate planning)</a:t>
            </a:r>
            <a:endParaRPr/>
          </a:p>
          <a:p>
            <a:pPr indent="-342900" lvl="0" marL="457200" rtl="0" algn="l">
              <a:spcBef>
                <a:spcPts val="0"/>
              </a:spcBef>
              <a:spcAft>
                <a:spcPts val="0"/>
              </a:spcAft>
              <a:buSzPts val="1800"/>
              <a:buChar char="•"/>
            </a:pPr>
            <a:r>
              <a:rPr lang="en-US"/>
              <a:t>State partition statutes favor “partition in-kind,” (property divided into parcels for each fractional owner), though studies show </a:t>
            </a:r>
            <a:r>
              <a:rPr b="1" lang="en-US"/>
              <a:t>more “partitions by sale”</a:t>
            </a:r>
            <a:r>
              <a:rPr lang="en-US"/>
              <a:t> (auction sale of property, money divided among owners by fraction)</a:t>
            </a:r>
            <a:endParaRPr/>
          </a:p>
          <a:p>
            <a:pPr indent="-342900" lvl="0" marL="457200" rtl="0" algn="l">
              <a:spcBef>
                <a:spcPts val="0"/>
              </a:spcBef>
              <a:spcAft>
                <a:spcPts val="0"/>
              </a:spcAft>
              <a:buSzPts val="1800"/>
              <a:buChar char="•"/>
            </a:pPr>
            <a:r>
              <a:rPr lang="en-US"/>
              <a:t>Land loss caused by developer opportunists who purchase a partial interest and partition</a:t>
            </a:r>
            <a:endParaRPr/>
          </a:p>
          <a:p>
            <a:pPr indent="-342900" lvl="1" marL="914400" rtl="0" algn="l">
              <a:spcBef>
                <a:spcPts val="0"/>
              </a:spcBef>
              <a:spcAft>
                <a:spcPts val="0"/>
              </a:spcAft>
              <a:buSzPts val="1800"/>
              <a:buChar char="–"/>
            </a:pPr>
            <a:r>
              <a:rPr lang="en-US"/>
              <a:t>led to new uniform partition law</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0"/>
          <p:cNvSpPr txBox="1"/>
          <p:nvPr>
            <p:ph type="title"/>
          </p:nvPr>
        </p:nvSpPr>
        <p:spPr>
          <a:xfrm>
            <a:off x="457200" y="5317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Heirs Property Outreach and Research Questions </a:t>
            </a:r>
            <a:endParaRPr/>
          </a:p>
        </p:txBody>
      </p:sp>
      <p:sp>
        <p:nvSpPr>
          <p:cNvPr id="149" name="Google Shape;149;p20"/>
          <p:cNvSpPr txBox="1"/>
          <p:nvPr>
            <p:ph idx="1" type="body"/>
          </p:nvPr>
        </p:nvSpPr>
        <p:spPr>
          <a:xfrm>
            <a:off x="457200" y="1600050"/>
            <a:ext cx="8229600" cy="3924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2100"/>
              <a:t>Questions:</a:t>
            </a:r>
            <a:endParaRPr sz="2100"/>
          </a:p>
          <a:p>
            <a:pPr indent="-323850" lvl="0" marL="457200" rtl="0" algn="l">
              <a:spcBef>
                <a:spcPts val="360"/>
              </a:spcBef>
              <a:spcAft>
                <a:spcPts val="0"/>
              </a:spcAft>
              <a:buSzPts val="1500"/>
              <a:buAutoNum type="arabicPeriod"/>
            </a:pPr>
            <a:r>
              <a:rPr lang="en-US" sz="2100"/>
              <a:t>What resources are required to “resolve title” on a parcel owned by multiple heirs?</a:t>
            </a:r>
            <a:endParaRPr sz="2100"/>
          </a:p>
          <a:p>
            <a:pPr indent="-323850" lvl="0" marL="457200" rtl="0" algn="l">
              <a:spcBef>
                <a:spcPts val="0"/>
              </a:spcBef>
              <a:spcAft>
                <a:spcPts val="0"/>
              </a:spcAft>
              <a:buSzPts val="1500"/>
              <a:buAutoNum type="arabicPeriod"/>
            </a:pPr>
            <a:r>
              <a:rPr lang="en-US" sz="2100"/>
              <a:t>What are efficiencies of partition actions to resolve title?</a:t>
            </a:r>
            <a:endParaRPr sz="2100"/>
          </a:p>
          <a:p>
            <a:pPr indent="-323850" lvl="0" marL="457200" rtl="0" algn="l">
              <a:spcBef>
                <a:spcPts val="0"/>
              </a:spcBef>
              <a:spcAft>
                <a:spcPts val="0"/>
              </a:spcAft>
              <a:buSzPts val="1500"/>
              <a:buAutoNum type="arabicPeriod"/>
            </a:pPr>
            <a:r>
              <a:rPr lang="en-US" sz="2100"/>
              <a:t>What are the downstream management experiences of families who resolve title?</a:t>
            </a:r>
            <a:endParaRPr sz="2100"/>
          </a:p>
          <a:p>
            <a:pPr indent="-323850" lvl="0" marL="457200" rtl="0" algn="l">
              <a:spcBef>
                <a:spcPts val="0"/>
              </a:spcBef>
              <a:spcAft>
                <a:spcPts val="0"/>
              </a:spcAft>
              <a:buSzPts val="1500"/>
              <a:buAutoNum type="arabicPeriod"/>
            </a:pPr>
            <a:r>
              <a:rPr lang="en-US" sz="2100"/>
              <a:t>How is the reformed partition law performing in other states?</a:t>
            </a:r>
            <a:endParaRPr sz="2100"/>
          </a:p>
          <a:p>
            <a:pPr indent="-323850" lvl="0" marL="457200" rtl="0" algn="l">
              <a:spcBef>
                <a:spcPts val="0"/>
              </a:spcBef>
              <a:spcAft>
                <a:spcPts val="0"/>
              </a:spcAft>
              <a:buSzPts val="1500"/>
              <a:buAutoNum type="arabicPeriod"/>
            </a:pPr>
            <a:r>
              <a:rPr lang="en-US" sz="2100"/>
              <a:t>Does NC timber partition law help resolve title?</a:t>
            </a:r>
            <a:endParaRPr sz="2100"/>
          </a:p>
          <a:p>
            <a:pPr indent="0" lvl="0" marL="0" rtl="0" algn="l">
              <a:spcBef>
                <a:spcPts val="360"/>
              </a:spcBef>
              <a:spcAft>
                <a:spcPts val="0"/>
              </a:spcAft>
              <a:buNone/>
            </a:pPr>
            <a:r>
              <a:t/>
            </a:r>
            <a:endParaRPr sz="300"/>
          </a:p>
          <a:p>
            <a:pPr indent="0" lvl="0" marL="0" rtl="0" algn="l">
              <a:spcBef>
                <a:spcPts val="360"/>
              </a:spcBef>
              <a:spcAft>
                <a:spcPts val="0"/>
              </a:spcAft>
              <a:buNone/>
            </a:pPr>
            <a:r>
              <a:rPr lang="en-US"/>
              <a:t>Research requirements:</a:t>
            </a:r>
            <a:endParaRPr/>
          </a:p>
          <a:p>
            <a:pPr indent="-342900" lvl="0" marL="457200" rtl="0" algn="l">
              <a:spcBef>
                <a:spcPts val="360"/>
              </a:spcBef>
              <a:spcAft>
                <a:spcPts val="0"/>
              </a:spcAft>
              <a:buSzPts val="1800"/>
              <a:buChar char="-"/>
            </a:pPr>
            <a:r>
              <a:rPr lang="en-US"/>
              <a:t>county by county records search</a:t>
            </a:r>
            <a:endParaRPr/>
          </a:p>
          <a:p>
            <a:pPr indent="-342900" lvl="0" marL="457200" rtl="0" algn="l">
              <a:spcBef>
                <a:spcPts val="0"/>
              </a:spcBef>
              <a:spcAft>
                <a:spcPts val="0"/>
              </a:spcAft>
              <a:buSzPts val="1800"/>
              <a:buChar char="-"/>
            </a:pPr>
            <a:r>
              <a:rPr lang="en-US"/>
              <a:t>identify and survey practitioners</a:t>
            </a:r>
            <a:endParaRPr/>
          </a:p>
          <a:p>
            <a:pPr indent="0" lvl="0" marL="0" rtl="0" algn="l">
              <a:spcBef>
                <a:spcPts val="360"/>
              </a:spcBef>
              <a:spcAft>
                <a:spcPts val="0"/>
              </a:spcAft>
              <a:buNone/>
            </a:pPr>
            <a:r>
              <a:rPr lang="en-US" sz="2100"/>
              <a:t>[</a:t>
            </a:r>
            <a:r>
              <a:rPr lang="en-US" sz="2100"/>
              <a:t>“resolve title” = bring all fractional interests under common management </a:t>
            </a:r>
            <a:r>
              <a:rPr i="1" lang="en-US" sz="2100"/>
              <a:t>and</a:t>
            </a:r>
            <a:r>
              <a:rPr lang="en-US" sz="2100"/>
              <a:t> “interest exchange” structure (one or more people)]</a:t>
            </a:r>
            <a:endParaRPr sz="2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type="title"/>
          </p:nvPr>
        </p:nvSpPr>
        <p:spPr>
          <a:xfrm>
            <a:off x="457200" y="7656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 Thought for the Ages</a:t>
            </a:r>
            <a:endParaRPr/>
          </a:p>
        </p:txBody>
      </p:sp>
      <p:sp>
        <p:nvSpPr>
          <p:cNvPr id="155" name="Google Shape;155;p21"/>
          <p:cNvSpPr txBox="1"/>
          <p:nvPr>
            <p:ph idx="1" type="body"/>
          </p:nvPr>
        </p:nvSpPr>
        <p:spPr>
          <a:xfrm>
            <a:off x="457200" y="1766450"/>
            <a:ext cx="8229600" cy="4380300"/>
          </a:xfrm>
          <a:prstGeom prst="rect">
            <a:avLst/>
          </a:prstGeom>
          <a:noFill/>
          <a:ln>
            <a:noFill/>
          </a:ln>
        </p:spPr>
        <p:txBody>
          <a:bodyPr anchorCtr="0" anchor="t" bIns="45700" lIns="91425" spcFirstLastPara="1" rIns="91425" wrap="square" tIns="45700">
            <a:noAutofit/>
          </a:bodyPr>
          <a:lstStyle/>
          <a:p>
            <a:pPr indent="-400050" lvl="0" marL="342900" rtl="0" algn="l">
              <a:lnSpc>
                <a:spcPct val="90000"/>
              </a:lnSpc>
              <a:spcBef>
                <a:spcPts val="0"/>
              </a:spcBef>
              <a:spcAft>
                <a:spcPts val="0"/>
              </a:spcAft>
              <a:buClr>
                <a:schemeClr val="dk1"/>
              </a:buClr>
              <a:buSzPts val="3120"/>
              <a:buChar char="•"/>
            </a:pPr>
            <a:r>
              <a:rPr lang="en-US" sz="3120">
                <a:solidFill>
                  <a:schemeClr val="dk2"/>
                </a:solidFill>
              </a:rPr>
              <a:t>“We think it enough that our title is derived by the grant of the former proprietor, by descent from our ancestors, or by the last will and testament of the dying owner</a:t>
            </a:r>
            <a:r>
              <a:rPr lang="en-US" sz="3120"/>
              <a:t>; </a:t>
            </a:r>
            <a:r>
              <a:rPr lang="en-US" sz="3120">
                <a:solidFill>
                  <a:srgbClr val="CC0000"/>
                </a:solidFill>
              </a:rPr>
              <a:t>not caring to reflect that there is no foundation in nature or in natural law</a:t>
            </a:r>
            <a:r>
              <a:rPr lang="en-US" sz="3120"/>
              <a:t>, </a:t>
            </a:r>
            <a:r>
              <a:rPr b="1" lang="en-US" sz="3120"/>
              <a:t>why a set of words upon parchment should convey the dominion of land</a:t>
            </a:r>
            <a:r>
              <a:rPr lang="en-US" sz="3120"/>
              <a:t>”</a:t>
            </a:r>
            <a:endParaRPr sz="3120"/>
          </a:p>
          <a:p>
            <a:pPr indent="-369570" lvl="1" marL="742950" rtl="0" algn="l">
              <a:lnSpc>
                <a:spcPct val="90000"/>
              </a:lnSpc>
              <a:spcBef>
                <a:spcPts val="0"/>
              </a:spcBef>
              <a:spcAft>
                <a:spcPts val="0"/>
              </a:spcAft>
              <a:buClr>
                <a:schemeClr val="dk1"/>
              </a:buClr>
              <a:buSzPts val="3120"/>
              <a:buChar char="–"/>
            </a:pPr>
            <a:r>
              <a:rPr lang="en-US" sz="3120"/>
              <a:t>Sir William Blackstone 1753</a:t>
            </a:r>
            <a:endParaRPr sz="3300"/>
          </a:p>
        </p:txBody>
      </p:sp>
    </p:spTree>
  </p:cSld>
  <p:clrMapOvr>
    <a:masterClrMapping/>
  </p:clrMapOvr>
</p:sld>
</file>

<file path=ppt/theme/theme1.xml><?xml version="1.0" encoding="utf-8"?>
<a:theme xmlns:a="http://schemas.openxmlformats.org/drawingml/2006/main" xmlns:r="http://schemas.openxmlformats.org/officeDocument/2006/relationships" name="nc-state-cals-ppt-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