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20" d="100"/>
          <a:sy n="120" d="100"/>
        </p:scale>
        <p:origin x="1944" y="1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Notes on future revision:</a:t>
            </a:r>
            <a:endParaRPr/>
          </a:p>
          <a:p>
            <a:pPr marL="0" lvl="0" indent="0" algn="l" rtl="0">
              <a:spcBef>
                <a:spcPts val="0"/>
              </a:spcBef>
              <a:spcAft>
                <a:spcPts val="0"/>
              </a:spcAft>
              <a:buNone/>
            </a:pPr>
            <a:r>
              <a:rPr lang="en-US"/>
              <a:t>Add slide on ancient, Roman and common law history</a:t>
            </a:r>
            <a:endParaRPr/>
          </a:p>
          <a:p>
            <a:pPr marL="0" lvl="0" indent="0" algn="l" rtl="0">
              <a:spcBef>
                <a:spcPts val="0"/>
              </a:spcBef>
              <a:spcAft>
                <a:spcPts val="0"/>
              </a:spcAft>
              <a:buNone/>
            </a:pPr>
            <a:endParaRPr/>
          </a:p>
          <a:p>
            <a:pPr marL="0" lvl="0" indent="0" algn="l" rtl="0">
              <a:spcBef>
                <a:spcPts val="0"/>
              </a:spcBef>
              <a:spcAft>
                <a:spcPts val="0"/>
              </a:spcAft>
              <a:buNone/>
            </a:pPr>
            <a:r>
              <a:rPr lang="en-US"/>
              <a:t>Code of Hammurabi:</a:t>
            </a:r>
            <a:endParaRPr/>
          </a:p>
          <a:p>
            <a:pPr marL="0" lvl="0" indent="241300" algn="l" rtl="0">
              <a:lnSpc>
                <a:spcPct val="121335"/>
              </a:lnSpc>
              <a:spcBef>
                <a:spcPts val="1100"/>
              </a:spcBef>
              <a:spcAft>
                <a:spcPts val="0"/>
              </a:spcAft>
              <a:buClr>
                <a:schemeClr val="dk1"/>
              </a:buClr>
              <a:buSzPts val="1100"/>
              <a:buFont typeface="Arial"/>
              <a:buNone/>
            </a:pPr>
            <a:r>
              <a:rPr lang="en-US" sz="1050">
                <a:highlight>
                  <a:srgbClr val="FFFFFF"/>
                </a:highlight>
                <a:latin typeface="Arial"/>
                <a:ea typeface="Arial"/>
                <a:cs typeface="Arial"/>
                <a:sym typeface="Arial"/>
              </a:rPr>
              <a:t>55. If any one open his ditches to water his crop, but is careless, and the water flood the field of his neighbor, then he shall pay his neighbor corn for his loss.</a:t>
            </a:r>
            <a:endParaRPr sz="1050">
              <a:highlight>
                <a:srgbClr val="FFFFFF"/>
              </a:highlight>
              <a:latin typeface="Arial"/>
              <a:ea typeface="Arial"/>
              <a:cs typeface="Arial"/>
              <a:sym typeface="Arial"/>
            </a:endParaRPr>
          </a:p>
          <a:p>
            <a:pPr marL="0" lvl="0" indent="241300" algn="l" rtl="0">
              <a:lnSpc>
                <a:spcPct val="121335"/>
              </a:lnSpc>
              <a:spcBef>
                <a:spcPts val="1100"/>
              </a:spcBef>
              <a:spcAft>
                <a:spcPts val="0"/>
              </a:spcAft>
              <a:buClr>
                <a:schemeClr val="dk1"/>
              </a:buClr>
              <a:buSzPts val="1100"/>
              <a:buFont typeface="Arial"/>
              <a:buNone/>
            </a:pPr>
            <a:r>
              <a:rPr lang="en-US" sz="1050">
                <a:highlight>
                  <a:srgbClr val="FFFFFF"/>
                </a:highlight>
                <a:latin typeface="Arial"/>
                <a:ea typeface="Arial"/>
                <a:cs typeface="Arial"/>
                <a:sym typeface="Arial"/>
              </a:rPr>
              <a:t>56. If a man let in the water, and the water overflow the plantation of his neighbor, he shall pay ten gur of corn for every ten gan of land.</a:t>
            </a:r>
            <a:endParaRPr sz="1050">
              <a:highlight>
                <a:srgbClr val="FFFFFF"/>
              </a:highlight>
              <a:latin typeface="Arial"/>
              <a:ea typeface="Arial"/>
              <a:cs typeface="Arial"/>
              <a:sym typeface="Arial"/>
            </a:endParaRPr>
          </a:p>
          <a:p>
            <a:pPr marL="0" lvl="0" indent="0" algn="l" rtl="0">
              <a:spcBef>
                <a:spcPts val="1100"/>
              </a:spcBef>
              <a:spcAft>
                <a:spcPts val="0"/>
              </a:spcAft>
              <a:buNone/>
            </a:pPr>
            <a:endParaRPr/>
          </a:p>
        </p:txBody>
      </p:sp>
      <p:sp>
        <p:nvSpPr>
          <p:cNvPr id="89" name="Google Shape;89;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1141e54eb53_0_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1141e54eb53_0_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g1141e54eb53_0_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132bcf3fd8_0_6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g1132bcf3fd8_0_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Whereas riparian rights are user rights, a landowner an actually own water as well.  Ownership of water applies to diffuse flow, or sheet flow, where water flows across the land, not in a channel, from precipitation.  A landowner is free to capture this water and may deny it to down-drainage landowners.</a:t>
            </a:r>
            <a:endParaRPr/>
          </a:p>
          <a:p>
            <a:pPr marL="0" lvl="0" indent="0" algn="l" rtl="0">
              <a:spcBef>
                <a:spcPts val="0"/>
              </a:spcBef>
              <a:spcAft>
                <a:spcPts val="0"/>
              </a:spcAft>
              <a:buNone/>
            </a:pPr>
            <a:endParaRPr/>
          </a:p>
          <a:p>
            <a:pPr marL="0" lvl="0" indent="0" algn="l" rtl="0">
              <a:spcBef>
                <a:spcPts val="0"/>
              </a:spcBef>
              <a:spcAft>
                <a:spcPts val="0"/>
              </a:spcAft>
              <a:buNone/>
            </a:pPr>
            <a:r>
              <a:rPr lang="en-US"/>
              <a:t>Likewise, floodwater that overflows natural banks also generally belongs to the landowner who suffers it, and some states allow capture of floodwater.  A landowner can own the water in an artificial channel, so long as it does not support riparian rights downstream.</a:t>
            </a:r>
            <a:endParaRPr/>
          </a:p>
          <a:p>
            <a:pPr marL="0" lvl="0" indent="0" algn="l" rtl="0">
              <a:spcBef>
                <a:spcPts val="0"/>
              </a:spcBef>
              <a:spcAft>
                <a:spcPts val="0"/>
              </a:spcAft>
              <a:buNone/>
            </a:pPr>
            <a:endParaRPr/>
          </a:p>
          <a:p>
            <a:pPr marL="0" lvl="0" indent="0" algn="l" rtl="0">
              <a:spcBef>
                <a:spcPts val="0"/>
              </a:spcBef>
              <a:spcAft>
                <a:spcPts val="0"/>
              </a:spcAft>
              <a:buNone/>
            </a:pPr>
            <a:r>
              <a:rPr lang="en-US"/>
              <a:t>A landowner may also capture ownership of percolating groundwater, so long as it is not the feed source for a natural watercourse</a:t>
            </a:r>
            <a:endParaRPr/>
          </a:p>
        </p:txBody>
      </p:sp>
      <p:sp>
        <p:nvSpPr>
          <p:cNvPr id="184" name="Google Shape;184;g1132bcf3fd8_0_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80300e30ef_0_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80300e30ef_0_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g180300e30ef_0_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1132bcf3fd8_0_26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1132bcf3fd8_0_26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g1132bcf3fd8_0_26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180300e30ef_0_7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180300e30ef_0_7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g180300e30ef_0_7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1132bcf3fd8_0_1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1132bcf3fd8_0_1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g1132bcf3fd8_0_1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1132bcf3fd8_0_1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1132bcf3fd8_0_1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g1132bcf3fd8_0_13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1132bcf3fd8_0_16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1132bcf3fd8_0_1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g1132bcf3fd8_0_16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3b8d55935aa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3b8d55935aa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g3b8d55935aa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1132bcf3fd8_0_3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1132bcf3fd8_0_3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g1132bcf3fd8_0_33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1132bcf3fd8_0_1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1132bcf3fd8_0_1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g1132bcf3fd8_0_15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1132bcf3fd8_0_28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1132bcf3fd8_0_28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g1132bcf3fd8_0_28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1182c656a53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1182c656a53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9" name="Google Shape;309;g1182c656a53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1132bcf3fd8_0_30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1132bcf3fd8_0_30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g1132bcf3fd8_0_30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1132bcf3fd8_0_1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1132bcf3fd8_0_1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g1132bcf3fd8_0_14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3b8d55935aa_0_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3b8d55935aa_0_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g3b8d55935aa_0_2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1132bcf3fd8_0_29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1132bcf3fd8_0_29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1" name="Google Shape;351;g1132bcf3fd8_0_29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1132bcf3fd8_0_29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1132bcf3fd8_0_29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8" name="Google Shape;358;g1132bcf3fd8_0_29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1132bcf3fd8_0_27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4" name="Google Shape;364;g1132bcf3fd8_0_27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3b8d55935aa_0_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3b8d55935aa_0_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1" name="Google Shape;371;g3b8d55935aa_0_3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1182c6567fa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1182c6567fa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 name="Google Shape;104;g1182c6567fa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7" name="Google Shape;377;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c2fa0d843c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g3c2fa0d843c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1132bcf3fd8_0_3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1132bcf3fd8_0_3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g1132bcf3fd8_0_3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1182c6567fa_0_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1182c6567fa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g1182c6567fa_0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132bcf3fd8_0_3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132bcf3fd8_0_3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g1132bcf3fd8_0_3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1141e54eb53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1141e54eb53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g1141e54eb53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1132bcf3fd8_0_18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g1132bcf3fd8_0_1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Following the English Civil War </a:t>
            </a:r>
            <a:r>
              <a:rPr lang="en-US" sz="1200" b="0" i="0">
                <a:solidFill>
                  <a:schemeClr val="dk1"/>
                </a:solidFill>
                <a:latin typeface="Calibri"/>
                <a:ea typeface="Calibri"/>
                <a:cs typeface="Calibri"/>
                <a:sym typeface="Calibri"/>
              </a:rPr>
              <a:t>(1642–1651) and the Restoration of the English monarchy in 1660, the King assumed the business of granting charters to private interests in lands of the eastern coast of the American continent.  These grants applied English Common Law concepts of water rights, use of which is available to the landowner, but ownership is reserved to the monarch.</a:t>
            </a:r>
            <a:endParaRPr/>
          </a:p>
          <a:p>
            <a:pPr marL="0" lvl="0" indent="0" algn="l" rtl="0">
              <a:spcBef>
                <a:spcPts val="0"/>
              </a:spcBef>
              <a:spcAft>
                <a:spcPts val="0"/>
              </a:spcAft>
              <a:buNone/>
            </a:pP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a:solidFill>
                  <a:schemeClr val="dk1"/>
                </a:solidFill>
                <a:latin typeface="Calibri"/>
                <a:ea typeface="Calibri"/>
                <a:cs typeface="Calibri"/>
                <a:sym typeface="Calibri"/>
              </a:rPr>
              <a:t>The reasonable use doctrine develops during the industrial revolution, as water use needs begin to vary greatly among those landowners with riparian rights, whereas a farm might require water for livestock or irrigation, a factory requires water diversion to run power sources (e.g. Water turbines).  </a:t>
            </a:r>
            <a:endParaRPr/>
          </a:p>
          <a:p>
            <a:pPr marL="0" lvl="0" indent="0" algn="l" rtl="0">
              <a:spcBef>
                <a:spcPts val="0"/>
              </a:spcBef>
              <a:spcAft>
                <a:spcPts val="0"/>
              </a:spcAft>
              <a:buNone/>
            </a:pP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a:solidFill>
                  <a:schemeClr val="dk1"/>
                </a:solidFill>
                <a:latin typeface="Calibri"/>
                <a:ea typeface="Calibri"/>
                <a:cs typeface="Calibri"/>
                <a:sym typeface="Calibri"/>
              </a:rPr>
              <a:t>In the Western states, colonized by the Spanish, adopted the civil law rule of first in time, first in right, whereby the first user of the water gets whatever they take (including all of it) irregardless of down-flow users needs.</a:t>
            </a:r>
            <a:endParaRPr/>
          </a:p>
        </p:txBody>
      </p:sp>
      <p:sp>
        <p:nvSpPr>
          <p:cNvPr id="144" name="Google Shape;144;g1132bcf3fd8_0_18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1132bcf3fd8_0_5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g1132bcf3fd8_0_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There are two theories of riparian water rights; the natural flow theory and the reasonable use theory. The </a:t>
            </a:r>
            <a:r>
              <a:rPr lang="en-US" sz="1200" b="1">
                <a:solidFill>
                  <a:schemeClr val="dk1"/>
                </a:solidFill>
                <a:latin typeface="Calibri"/>
                <a:ea typeface="Calibri"/>
                <a:cs typeface="Calibri"/>
                <a:sym typeface="Calibri"/>
              </a:rPr>
              <a:t>reasonable use </a:t>
            </a:r>
            <a:r>
              <a:rPr lang="en-US" sz="1200">
                <a:solidFill>
                  <a:schemeClr val="dk1"/>
                </a:solidFill>
                <a:latin typeface="Calibri"/>
                <a:ea typeface="Calibri"/>
                <a:cs typeface="Calibri"/>
                <a:sym typeface="Calibri"/>
              </a:rPr>
              <a:t>theory does not distinguish the purpose to which the water is being put. It asks only whether the use of the water is reasonable under all of the circumstances. In riparian rights states, the right to use water is a correlative use. That means that is a shared resource. It is a property right; however, unlike the ownership of land that confers both a right of use and a right of possession, a riparian right confers only a right of use. </a:t>
            </a:r>
            <a:endParaRPr/>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In natural flow theory jurisdictions, of which there are few or none since the natural flow theory is the older, pre-industrial English common law, one was permitted to use as much water as one wished for domestic uses but was severely limited in the uses that could be made for artificial or commercial purposes. Obviously this rule was incompatible with the needs of the Industrial Revolution that was initially powered by water.</a:t>
            </a:r>
            <a:r>
              <a:rPr lang="en-US"/>
              <a:t> </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The system of riparian rights applies to natural watercourses, underground streams, and some springs. The system of riparian rights applies to springs that are the source of natural watercourses. For springs the determinative factor is not the source of the spring but whether or not the spring gives rise to a natural watercourse.</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A natural watercourse has a well-defined channel with a bed and banks that are capable of retaining water. A natural watercourse has a flow. For seasonal streams the flow does not have to be continuous. Natural lakes are governed by the system of riparian rights. For a riparian right to attach, the landowner’s land must touch the water. A leaseholder steps into the shoes of the landowner and has the same riparian rights as the landowner for the duration of the lease. Riparian rights do not attach to diffuse surface waters that are usually created by precipitation. Riparian rights do not attach to floodwaters, water in artificial channels and ponds, or percolating groundwater.</a:t>
            </a:r>
            <a:endParaRPr/>
          </a:p>
          <a:p>
            <a:pPr marL="0" lvl="0" indent="0" algn="l" rtl="0">
              <a:spcBef>
                <a:spcPts val="0"/>
              </a:spcBef>
              <a:spcAft>
                <a:spcPts val="0"/>
              </a:spcAft>
              <a:buNone/>
            </a:pPr>
            <a:endParaRPr/>
          </a:p>
        </p:txBody>
      </p:sp>
      <p:sp>
        <p:nvSpPr>
          <p:cNvPr id="151" name="Google Shape;151;g1132bcf3fd8_0_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
        <p:cNvGrpSpPr/>
        <p:nvPr/>
      </p:nvGrpSpPr>
      <p:grpSpPr>
        <a:xfrm>
          <a:off x="0" y="0"/>
          <a:ext cx="0" cy="0"/>
          <a:chOff x="0" y="0"/>
          <a:chExt cx="0" cy="0"/>
        </a:xfrm>
      </p:grpSpPr>
      <p:sp>
        <p:nvSpPr>
          <p:cNvPr id="17" name="Google Shape;17;p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8" name="Google Shape;18;p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Clr>
                <a:srgbClr val="888888"/>
              </a:buClr>
              <a:buSzPts val="2400"/>
              <a:buNone/>
              <a:defRPr>
                <a:solidFill>
                  <a:srgbClr val="888888"/>
                </a:solidFill>
              </a:defRPr>
            </a:lvl1pPr>
            <a:lvl2pPr lvl="1" algn="ctr">
              <a:spcBef>
                <a:spcPts val="480"/>
              </a:spcBef>
              <a:spcAft>
                <a:spcPts val="0"/>
              </a:spcAft>
              <a:buClr>
                <a:srgbClr val="888888"/>
              </a:buClr>
              <a:buSzPts val="2400"/>
              <a:buNone/>
              <a:defRPr>
                <a:solidFill>
                  <a:srgbClr val="888888"/>
                </a:solidFill>
              </a:defRPr>
            </a:lvl2pPr>
            <a:lvl3pPr lvl="2" algn="ctr">
              <a:spcBef>
                <a:spcPts val="360"/>
              </a:spcBef>
              <a:spcAft>
                <a:spcPts val="0"/>
              </a:spcAft>
              <a:buClr>
                <a:srgbClr val="888888"/>
              </a:buClr>
              <a:buSzPts val="1800"/>
              <a:buNone/>
              <a:defRPr>
                <a:solidFill>
                  <a:srgbClr val="888888"/>
                </a:solidFill>
              </a:defRPr>
            </a:lvl3pPr>
            <a:lvl4pPr lvl="3" algn="ctr">
              <a:spcBef>
                <a:spcPts val="280"/>
              </a:spcBef>
              <a:spcAft>
                <a:spcPts val="0"/>
              </a:spcAft>
              <a:buClr>
                <a:srgbClr val="888888"/>
              </a:buClr>
              <a:buSzPts val="14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9" name="Google Shape;19;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5"/>
        <p:cNvGrpSpPr/>
        <p:nvPr/>
      </p:nvGrpSpPr>
      <p:grpSpPr>
        <a:xfrm>
          <a:off x="0" y="0"/>
          <a:ext cx="0" cy="0"/>
          <a:chOff x="0" y="0"/>
          <a:chExt cx="0" cy="0"/>
        </a:xfrm>
      </p:grpSpPr>
      <p:sp>
        <p:nvSpPr>
          <p:cNvPr id="76" name="Google Shape;76;p11"/>
          <p:cNvSpPr txBox="1">
            <a:spLocks noGrp="1"/>
          </p:cNvSpPr>
          <p:nvPr>
            <p:ph type="title"/>
          </p:nvPr>
        </p:nvSpPr>
        <p:spPr>
          <a:xfrm>
            <a:off x="457200" y="900113"/>
            <a:ext cx="8229600" cy="106838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7" name="Google Shape;77;p11"/>
          <p:cNvSpPr txBox="1">
            <a:spLocks noGrp="1"/>
          </p:cNvSpPr>
          <p:nvPr>
            <p:ph type="body" idx="1"/>
          </p:nvPr>
        </p:nvSpPr>
        <p:spPr>
          <a:xfrm rot="5400000">
            <a:off x="3020218" y="459581"/>
            <a:ext cx="31035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8" name="Google Shape;7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1"/>
        <p:cNvGrpSpPr/>
        <p:nvPr/>
      </p:nvGrpSpPr>
      <p:grpSpPr>
        <a:xfrm>
          <a:off x="0" y="0"/>
          <a:ext cx="0" cy="0"/>
          <a:chOff x="0" y="0"/>
          <a:chExt cx="0" cy="0"/>
        </a:xfrm>
      </p:grpSpPr>
      <p:sp>
        <p:nvSpPr>
          <p:cNvPr id="82" name="Google Shape;82;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3" name="Google Shape;83;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4" name="Google Shape;84;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3"/>
          <p:cNvSpPr txBox="1">
            <a:spLocks noGrp="1"/>
          </p:cNvSpPr>
          <p:nvPr>
            <p:ph type="title"/>
          </p:nvPr>
        </p:nvSpPr>
        <p:spPr>
          <a:xfrm>
            <a:off x="457200" y="900113"/>
            <a:ext cx="8229600" cy="106838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4" name="Google Shape;24;p3"/>
          <p:cNvSpPr txBox="1">
            <a:spLocks noGrp="1"/>
          </p:cNvSpPr>
          <p:nvPr>
            <p:ph type="body" idx="1"/>
          </p:nvPr>
        </p:nvSpPr>
        <p:spPr>
          <a:xfrm>
            <a:off x="457200" y="3022600"/>
            <a:ext cx="8229600" cy="31035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 name="Google Shape;25;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8" name="Google Shape;28;p3" descr="IMAGES.BLF banner soybean shacks home"/>
          <p:cNvPicPr preferRelativeResize="0"/>
          <p:nvPr/>
        </p:nvPicPr>
        <p:blipFill rotWithShape="1">
          <a:blip r:embed="rId2">
            <a:alphaModFix amt="25000"/>
          </a:blip>
          <a:srcRect/>
          <a:stretch/>
        </p:blipFill>
        <p:spPr>
          <a:xfrm>
            <a:off x="-176204" y="2640013"/>
            <a:ext cx="9431964" cy="4350820"/>
          </a:xfrm>
          <a:prstGeom prst="rect">
            <a:avLst/>
          </a:prstGeom>
          <a:noFill/>
          <a:ln>
            <a:noFill/>
          </a:ln>
        </p:spPr>
      </p:pic>
      <p:pic>
        <p:nvPicPr>
          <p:cNvPr id="29" name="Google Shape;29;p3"/>
          <p:cNvPicPr preferRelativeResize="0"/>
          <p:nvPr/>
        </p:nvPicPr>
        <p:blipFill rotWithShape="1">
          <a:blip r:embed="rId3">
            <a:alphaModFix/>
          </a:blip>
          <a:srcRect/>
          <a:stretch/>
        </p:blipFill>
        <p:spPr>
          <a:xfrm>
            <a:off x="7294880" y="6517014"/>
            <a:ext cx="1676400" cy="2598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0"/>
        <p:cNvGrpSpPr/>
        <p:nvPr/>
      </p:nvGrpSpPr>
      <p:grpSpPr>
        <a:xfrm>
          <a:off x="0" y="0"/>
          <a:ext cx="0" cy="0"/>
          <a:chOff x="0" y="0"/>
          <a:chExt cx="0" cy="0"/>
        </a:xfrm>
      </p:grpSpPr>
      <p:sp>
        <p:nvSpPr>
          <p:cNvPr id="31" name="Google Shape;31;p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2" name="Google Shape;32;p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3" name="Google Shape;33;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6"/>
        <p:cNvGrpSpPr/>
        <p:nvPr/>
      </p:nvGrpSpPr>
      <p:grpSpPr>
        <a:xfrm>
          <a:off x="0" y="0"/>
          <a:ext cx="0" cy="0"/>
          <a:chOff x="0" y="0"/>
          <a:chExt cx="0" cy="0"/>
        </a:xfrm>
      </p:grpSpPr>
      <p:sp>
        <p:nvSpPr>
          <p:cNvPr id="37" name="Google Shape;37;p5"/>
          <p:cNvSpPr txBox="1">
            <a:spLocks noGrp="1"/>
          </p:cNvSpPr>
          <p:nvPr>
            <p:ph type="title"/>
          </p:nvPr>
        </p:nvSpPr>
        <p:spPr>
          <a:xfrm>
            <a:off x="457200" y="900113"/>
            <a:ext cx="8229600" cy="106838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8" name="Google Shape;38;p5"/>
          <p:cNvSpPr txBox="1">
            <a:spLocks noGrp="1"/>
          </p:cNvSpPr>
          <p:nvPr>
            <p:ph type="body" idx="1"/>
          </p:nvPr>
        </p:nvSpPr>
        <p:spPr>
          <a:xfrm>
            <a:off x="457200" y="1968500"/>
            <a:ext cx="4038600" cy="41576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9" name="Google Shape;39;p5"/>
          <p:cNvSpPr txBox="1">
            <a:spLocks noGrp="1"/>
          </p:cNvSpPr>
          <p:nvPr>
            <p:ph type="body" idx="2"/>
          </p:nvPr>
        </p:nvSpPr>
        <p:spPr>
          <a:xfrm>
            <a:off x="4648200" y="1968500"/>
            <a:ext cx="4038600" cy="41576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457200" y="900113"/>
            <a:ext cx="8229600" cy="106838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5" name="Google Shape;45;p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6" name="Google Shape;46;p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7" name="Google Shape;47;p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8" name="Google Shape;48;p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9" name="Google Shape;49;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
        <p:cNvGrpSpPr/>
        <p:nvPr/>
      </p:nvGrpSpPr>
      <p:grpSpPr>
        <a:xfrm>
          <a:off x="0" y="0"/>
          <a:ext cx="0" cy="0"/>
          <a:chOff x="0" y="0"/>
          <a:chExt cx="0" cy="0"/>
        </a:xfrm>
      </p:grpSpPr>
      <p:sp>
        <p:nvSpPr>
          <p:cNvPr id="53" name="Google Shape;53;p7"/>
          <p:cNvSpPr txBox="1">
            <a:spLocks noGrp="1"/>
          </p:cNvSpPr>
          <p:nvPr>
            <p:ph type="title"/>
          </p:nvPr>
        </p:nvSpPr>
        <p:spPr>
          <a:xfrm>
            <a:off x="457200" y="900113"/>
            <a:ext cx="8229600" cy="106838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4" name="Google Shape;54;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1"/>
        <p:cNvGrpSpPr/>
        <p:nvPr/>
      </p:nvGrpSpPr>
      <p:grpSpPr>
        <a:xfrm>
          <a:off x="0" y="0"/>
          <a:ext cx="0" cy="0"/>
          <a:chOff x="0" y="0"/>
          <a:chExt cx="0" cy="0"/>
        </a:xfrm>
      </p:grpSpPr>
      <p:sp>
        <p:nvSpPr>
          <p:cNvPr id="62" name="Google Shape;62;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3" name="Google Shape;63;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4" name="Google Shape;64;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8"/>
        <p:cNvGrpSpPr/>
        <p:nvPr/>
      </p:nvGrpSpPr>
      <p:grpSpPr>
        <a:xfrm>
          <a:off x="0" y="0"/>
          <a:ext cx="0" cy="0"/>
          <a:chOff x="0" y="0"/>
          <a:chExt cx="0" cy="0"/>
        </a:xfrm>
      </p:grpSpPr>
      <p:sp>
        <p:nvSpPr>
          <p:cNvPr id="69" name="Google Shape;69;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0" name="Google Shape;70;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1" name="Google Shape;71;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2" name="Google Shape;72;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900113"/>
            <a:ext cx="8229600" cy="1068387"/>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200" b="1"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3200" b="1"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3200" b="1"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3200" b="1"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3200" b="1" i="0" u="none" strike="noStrike" cap="none">
                <a:solidFill>
                  <a:schemeClr val="dk1"/>
                </a:solidFill>
                <a:latin typeface="Arial"/>
                <a:ea typeface="Arial"/>
                <a:cs typeface="Arial"/>
                <a:sym typeface="Arial"/>
              </a:defRPr>
            </a:lvl5pPr>
            <a:lvl6pPr marR="0" lvl="5" algn="ctr" rtl="0">
              <a:spcBef>
                <a:spcPts val="0"/>
              </a:spcBef>
              <a:spcAft>
                <a:spcPts val="0"/>
              </a:spcAft>
              <a:buSzPts val="1400"/>
              <a:buNone/>
              <a:defRPr sz="3200" b="1" i="0" u="none" strike="noStrike" cap="none">
                <a:solidFill>
                  <a:schemeClr val="dk1"/>
                </a:solidFill>
                <a:latin typeface="Arial"/>
                <a:ea typeface="Arial"/>
                <a:cs typeface="Arial"/>
                <a:sym typeface="Arial"/>
              </a:defRPr>
            </a:lvl6pPr>
            <a:lvl7pPr marR="0" lvl="6" algn="ctr" rtl="0">
              <a:spcBef>
                <a:spcPts val="0"/>
              </a:spcBef>
              <a:spcAft>
                <a:spcPts val="0"/>
              </a:spcAft>
              <a:buSzPts val="1400"/>
              <a:buNone/>
              <a:defRPr sz="3200" b="1" i="0" u="none" strike="noStrike" cap="none">
                <a:solidFill>
                  <a:schemeClr val="dk1"/>
                </a:solidFill>
                <a:latin typeface="Arial"/>
                <a:ea typeface="Arial"/>
                <a:cs typeface="Arial"/>
                <a:sym typeface="Arial"/>
              </a:defRPr>
            </a:lvl7pPr>
            <a:lvl8pPr marR="0" lvl="7" algn="ctr" rtl="0">
              <a:spcBef>
                <a:spcPts val="0"/>
              </a:spcBef>
              <a:spcAft>
                <a:spcPts val="0"/>
              </a:spcAft>
              <a:buSzPts val="1400"/>
              <a:buNone/>
              <a:defRPr sz="3200" b="1" i="0" u="none" strike="noStrike" cap="none">
                <a:solidFill>
                  <a:schemeClr val="dk1"/>
                </a:solidFill>
                <a:latin typeface="Arial"/>
                <a:ea typeface="Arial"/>
                <a:cs typeface="Arial"/>
                <a:sym typeface="Arial"/>
              </a:defRPr>
            </a:lvl8pPr>
            <a:lvl9pPr marR="0" lvl="8" algn="ctr" rtl="0">
              <a:spcBef>
                <a:spcPts val="0"/>
              </a:spcBef>
              <a:spcAft>
                <a:spcPts val="0"/>
              </a:spcAft>
              <a:buSzPts val="1400"/>
              <a:buNone/>
              <a:defRPr sz="3200" b="1" i="0" u="none" strike="noStrike" cap="none">
                <a:solidFill>
                  <a:schemeClr val="dk1"/>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457200" y="3022600"/>
            <a:ext cx="8229600" cy="3103563"/>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17500" algn="l" rtl="0">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292100" algn="l" rtl="0">
              <a:spcBef>
                <a:spcPts val="2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5" name="Google Shape;15;p1" descr="CALSpowerpoint-Header.eps"/>
          <p:cNvPicPr preferRelativeResize="0"/>
          <p:nvPr/>
        </p:nvPicPr>
        <p:blipFill rotWithShape="1">
          <a:blip r:embed="rId13">
            <a:alphaModFix/>
          </a:blip>
          <a:srcRect/>
          <a:stretch/>
        </p:blipFill>
        <p:spPr>
          <a:xfrm>
            <a:off x="0" y="-12700"/>
            <a:ext cx="9162288" cy="47018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advance-lexis-com.prox.lib.ncsu.edu/api/document/collection/cases/id/3S3J-YCJ0-003G-00Y8-00000-00?page=212&amp;reporter=3330&amp;cite=293%20N.C.%20201&amp;context=1516831"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advance-lexis-com.prox.lib.ncsu.edu/api/document/collection/cases/id/3RRN-0FS0-000G-K2JN-00000-00?page=510&amp;reporter=3330&amp;cite=250%20N.C.%20508&amp;context=1516831"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advance-lexis-com.prox.lib.ncsu.edu/document/?pdmfid=1516831&amp;crid=0a0066ba-0801-4cfa-9a1c-9dea25069331&amp;pddocfullpath=%2Fshared%2Fdocument%2Fcases%2Furn%3AcontentItem%3A3RRN-0FS0-000G-K2JN-00000-00&amp;pdcontentcomponentid=9113&amp;pdshepid=urn%3AcontentItem%3A7XWR-6VH1-2NSF-C45H-00000-00&amp;pdteaserkey=sr2&amp;pditab=allpods&amp;ecomp=xzvnk&amp;earg=sr2&amp;prid=97a2b84a-a1f7-4c4d-8ef3-0ae3fecf7643"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advance-lexis-com.prox.lib.ncsu.edu/search/?pdmfid=1516831&amp;crid=31850ba1-55b1-4b2b-982c-37436240c2a1&amp;pdsearchtype=SearchBox&amp;pdtypeofsearch=searchboxclick&amp;pdstartin=&amp;pdsearchterms=290+U.S.+13&amp;pdtimeline=Previous+2+Years+%7C+p2y&amp;pdpsf=&amp;pdquerytemplateid=&amp;pdsf=&amp;ecomp=5bJgkgk&amp;prid=80861570-b457-4c0c-8756-4512fadea8f4"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advance-lexis-com.prox.lib.ncsu.edu/document/?pdmfid=1516831&amp;crid=f07c9fb1-8717-4402-894b-cb9f50ef6f30&amp;pddocfullpath=%2Fshared%2Fdocument%2Fcases%2Furn%3AcontentItem%3A3XMY-23M0-00KR-F4F4-00000-00&amp;pdcontentcomponentid=9113&amp;pdshepid=urn%3AcontentItem%3A7XW7-83T1-2NSD-R321-00000-00&amp;pdteaserkey=sr5&amp;pditab=allpods&amp;ecomp=xzvnk&amp;earg=sr5&amp;prid=8b6220ad-9744-4b89-8a95-f37a16025a33"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advance-lexis-com.prox.lib.ncsu.edu/api/document/collection/cases/id/3XP6-J7G0-00KR-F4HV-00000-00?page=270&amp;reporter=3330&amp;cite=168%20N.C.%20268&amp;context=1516831"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advance-lexis-com.prox.lib.ncsu.edu/document/?pdmfid=1516831&amp;crid=200c47ed-6c23-4a37-af42-745be8b8b401&amp;pddocfullpath=%2Fshared%2Fdocument%2Fcases%2Furn%3AcontentItem%3A7WK7-KYJ0-Y9NK-S0CN-00000-00&amp;pdcontentcomponentid=9108&amp;pdshepid=urn%3AcontentItem%3A7XXM-CDG1-2NSD-P55V-00000-00&amp;pdteaserkey=sr4&amp;pditab=allpods&amp;ecomp=xzvnk&amp;earg=sr4&amp;prid=97a2b84a-a1f7-4c4d-8ef3-0ae3fecf7643"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ncleg.gov/EnactedLegislation/Statutes/PDF/BySection/Chapter_156/GS_156-2.pdf"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www.ncleg.gov/EnactedLegislation/Statutes/PDF/BySection/Chapter_156/GS_156-12.pdf" TargetMode="External"/><Relationship Id="rId5" Type="http://schemas.openxmlformats.org/officeDocument/2006/relationships/hyperlink" Target="https://www.ncleg.gov/EnactedLegislation/Statutes/PDF/BySection/Chapter_156/GS_156-10.pdf" TargetMode="External"/><Relationship Id="rId4" Type="http://schemas.openxmlformats.org/officeDocument/2006/relationships/hyperlink" Target="https://www.ncleg.gov/EnactedLegislation/Statutes/PDF/BySection/Chapter_156/GS_156-5.pdf"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ncleg.net/EnactedLegislation/Statutes/PDF/ByArticle/Chapter_14/Article_22B.pdf"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s://www.law.cornell.edu/cfr/text/33/323.4"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rabrana2@ncsu.edu"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13"/>
          <p:cNvPicPr preferRelativeResize="0"/>
          <p:nvPr/>
        </p:nvPicPr>
        <p:blipFill>
          <a:blip r:embed="rId3">
            <a:alphaModFix amt="69000"/>
          </a:blip>
          <a:stretch>
            <a:fillRect/>
          </a:stretch>
        </p:blipFill>
        <p:spPr>
          <a:xfrm>
            <a:off x="241625" y="711000"/>
            <a:ext cx="8537626" cy="5899549"/>
          </a:xfrm>
          <a:prstGeom prst="rect">
            <a:avLst/>
          </a:prstGeom>
          <a:noFill/>
          <a:ln>
            <a:noFill/>
          </a:ln>
        </p:spPr>
      </p:pic>
      <p:sp>
        <p:nvSpPr>
          <p:cNvPr id="92" name="Google Shape;92;p13"/>
          <p:cNvSpPr txBox="1">
            <a:spLocks noGrp="1"/>
          </p:cNvSpPr>
          <p:nvPr>
            <p:ph type="ctrTitle"/>
          </p:nvPr>
        </p:nvSpPr>
        <p:spPr>
          <a:xfrm>
            <a:off x="443400" y="711002"/>
            <a:ext cx="8257200" cy="1949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r>
              <a:rPr lang="en-US" sz="2089" i="1">
                <a:latin typeface="Times New Roman"/>
                <a:ea typeface="Times New Roman"/>
                <a:cs typeface="Times New Roman"/>
                <a:sym typeface="Times New Roman"/>
              </a:rPr>
              <a:t>Farm Law and Tax for Producers and Landowners</a:t>
            </a:r>
            <a:endParaRPr sz="2089" i="1">
              <a:latin typeface="Times New Roman"/>
              <a:ea typeface="Times New Roman"/>
              <a:cs typeface="Times New Roman"/>
              <a:sym typeface="Times New Roman"/>
            </a:endParaRPr>
          </a:p>
          <a:p>
            <a:pPr marL="0" lvl="0" indent="0" algn="r" rtl="0">
              <a:spcBef>
                <a:spcPts val="0"/>
              </a:spcBef>
              <a:spcAft>
                <a:spcPts val="0"/>
              </a:spcAft>
              <a:buNone/>
            </a:pPr>
            <a:r>
              <a:rPr lang="en-US" sz="4400" dirty="0">
                <a:latin typeface="Times New Roman"/>
                <a:ea typeface="Times New Roman"/>
                <a:cs typeface="Times New Roman"/>
                <a:sym typeface="Times New Roman"/>
              </a:rPr>
              <a:t>Water Law: </a:t>
            </a:r>
            <a:endParaRPr sz="4400" dirty="0">
              <a:latin typeface="Times New Roman"/>
              <a:ea typeface="Times New Roman"/>
              <a:cs typeface="Times New Roman"/>
              <a:sym typeface="Times New Roman"/>
            </a:endParaRPr>
          </a:p>
          <a:p>
            <a:pPr marL="0" lvl="0" indent="0" algn="r" rtl="0">
              <a:spcBef>
                <a:spcPts val="0"/>
              </a:spcBef>
              <a:spcAft>
                <a:spcPts val="0"/>
              </a:spcAft>
              <a:buNone/>
            </a:pPr>
            <a:r>
              <a:rPr lang="en-US" sz="4400" dirty="0">
                <a:latin typeface="Times New Roman"/>
                <a:ea typeface="Times New Roman"/>
                <a:cs typeface="Times New Roman"/>
                <a:sym typeface="Times New Roman"/>
              </a:rPr>
              <a:t>Riparian Rights and Drainage </a:t>
            </a:r>
            <a:endParaRPr sz="4400" strike="sngStrike" dirty="0">
              <a:latin typeface="Times New Roman"/>
              <a:ea typeface="Times New Roman"/>
              <a:cs typeface="Times New Roman"/>
              <a:sym typeface="Times New Roman"/>
            </a:endParaRPr>
          </a:p>
        </p:txBody>
      </p:sp>
      <p:sp>
        <p:nvSpPr>
          <p:cNvPr id="93" name="Google Shape;93;p13"/>
          <p:cNvSpPr txBox="1">
            <a:spLocks noGrp="1"/>
          </p:cNvSpPr>
          <p:nvPr>
            <p:ph type="subTitle" idx="1"/>
          </p:nvPr>
        </p:nvSpPr>
        <p:spPr>
          <a:xfrm>
            <a:off x="5697725" y="3097600"/>
            <a:ext cx="2962200" cy="2128500"/>
          </a:xfrm>
          <a:prstGeom prst="rect">
            <a:avLst/>
          </a:prstGeom>
          <a:noFill/>
          <a:ln>
            <a:noFill/>
          </a:ln>
        </p:spPr>
        <p:txBody>
          <a:bodyPr spcFirstLastPara="1" wrap="square" lIns="91425" tIns="45700" rIns="91425" bIns="45700" anchor="t" anchorCtr="0">
            <a:normAutofit/>
          </a:bodyPr>
          <a:lstStyle/>
          <a:p>
            <a:pPr marL="0" lvl="0" indent="0" algn="r" rtl="0">
              <a:spcBef>
                <a:spcPts val="0"/>
              </a:spcBef>
              <a:spcAft>
                <a:spcPts val="0"/>
              </a:spcAft>
              <a:buClr>
                <a:srgbClr val="888888"/>
              </a:buClr>
              <a:buSzPts val="2200"/>
              <a:buFont typeface="Arial"/>
              <a:buNone/>
            </a:pPr>
            <a:r>
              <a:rPr lang="en-US" sz="1700" dirty="0">
                <a:solidFill>
                  <a:srgbClr val="E8ECF4"/>
                </a:solidFill>
                <a:latin typeface="Times New Roman"/>
                <a:ea typeface="Times New Roman"/>
                <a:cs typeface="Times New Roman"/>
                <a:sym typeface="Times New Roman"/>
              </a:rPr>
              <a:t>Robert Andrew Branan, JD</a:t>
            </a:r>
            <a:endParaRPr sz="1900" dirty="0">
              <a:solidFill>
                <a:srgbClr val="E8ECF4"/>
              </a:solidFill>
            </a:endParaRPr>
          </a:p>
          <a:p>
            <a:pPr marL="0" lvl="0" indent="0" algn="r" rtl="0">
              <a:spcBef>
                <a:spcPts val="440"/>
              </a:spcBef>
              <a:spcAft>
                <a:spcPts val="0"/>
              </a:spcAft>
              <a:buClr>
                <a:srgbClr val="888888"/>
              </a:buClr>
              <a:buSzPts val="2200"/>
              <a:buFont typeface="Arial"/>
              <a:buNone/>
            </a:pPr>
            <a:r>
              <a:rPr lang="en-US" sz="1700" dirty="0">
                <a:solidFill>
                  <a:srgbClr val="E8ECF4"/>
                </a:solidFill>
                <a:latin typeface="Times New Roman"/>
                <a:ea typeface="Times New Roman"/>
                <a:cs typeface="Times New Roman"/>
                <a:sym typeface="Times New Roman"/>
              </a:rPr>
              <a:t>Associate Extension Professor</a:t>
            </a:r>
            <a:endParaRPr sz="1900" dirty="0">
              <a:solidFill>
                <a:srgbClr val="E8ECF4"/>
              </a:solidFill>
            </a:endParaRPr>
          </a:p>
          <a:p>
            <a:pPr marL="0" lvl="0" indent="0" algn="r" rtl="0">
              <a:spcBef>
                <a:spcPts val="440"/>
              </a:spcBef>
              <a:spcAft>
                <a:spcPts val="0"/>
              </a:spcAft>
              <a:buClr>
                <a:srgbClr val="888888"/>
              </a:buClr>
              <a:buSzPts val="2200"/>
              <a:buFont typeface="Arial"/>
              <a:buNone/>
            </a:pPr>
            <a:r>
              <a:rPr lang="en-US" sz="1700" dirty="0">
                <a:solidFill>
                  <a:srgbClr val="E8ECF4"/>
                </a:solidFill>
                <a:latin typeface="Times New Roman"/>
                <a:ea typeface="Times New Roman"/>
                <a:cs typeface="Times New Roman"/>
                <a:sym typeface="Times New Roman"/>
              </a:rPr>
              <a:t>Department of Agriculture and Resource Economics</a:t>
            </a:r>
            <a:endParaRPr sz="1900" dirty="0">
              <a:solidFill>
                <a:srgbClr val="E8ECF4"/>
              </a:solidFill>
            </a:endParaRPr>
          </a:p>
          <a:p>
            <a:pPr marL="0" lvl="0" indent="0" algn="r" rtl="0">
              <a:spcBef>
                <a:spcPts val="440"/>
              </a:spcBef>
              <a:spcAft>
                <a:spcPts val="0"/>
              </a:spcAft>
              <a:buClr>
                <a:srgbClr val="888888"/>
              </a:buClr>
              <a:buSzPts val="2200"/>
              <a:buFont typeface="Arial"/>
              <a:buNone/>
            </a:pPr>
            <a:r>
              <a:rPr lang="en-US" sz="1700" dirty="0">
                <a:solidFill>
                  <a:srgbClr val="E8ECF4"/>
                </a:solidFill>
                <a:latin typeface="Times New Roman"/>
                <a:ea typeface="Times New Roman"/>
                <a:cs typeface="Times New Roman"/>
                <a:sym typeface="Times New Roman"/>
              </a:rPr>
              <a:t>North Carolina State University</a:t>
            </a:r>
            <a:endParaRPr sz="1900" dirty="0">
              <a:solidFill>
                <a:srgbClr val="E8ECF4"/>
              </a:solidFill>
            </a:endParaRPr>
          </a:p>
          <a:p>
            <a:pPr marL="0" lvl="0" indent="0" algn="r" rtl="0">
              <a:spcBef>
                <a:spcPts val="440"/>
              </a:spcBef>
              <a:spcAft>
                <a:spcPts val="0"/>
              </a:spcAft>
              <a:buClr>
                <a:srgbClr val="888888"/>
              </a:buClr>
              <a:buSzPts val="2200"/>
              <a:buFont typeface="Arial"/>
              <a:buNone/>
            </a:pPr>
            <a:r>
              <a:rPr lang="en-US" sz="1700" dirty="0">
                <a:solidFill>
                  <a:srgbClr val="E8ECF4"/>
                </a:solidFill>
                <a:latin typeface="Times New Roman"/>
                <a:ea typeface="Times New Roman"/>
                <a:cs typeface="Times New Roman"/>
                <a:sym typeface="Times New Roman"/>
              </a:rPr>
              <a:t>rabrana2@ncsu.edu</a:t>
            </a:r>
            <a:endParaRPr sz="1700" dirty="0">
              <a:solidFill>
                <a:srgbClr val="E8ECF4"/>
              </a:solidFill>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2"/>
          <p:cNvSpPr/>
          <p:nvPr/>
        </p:nvSpPr>
        <p:spPr>
          <a:xfrm>
            <a:off x="1375625" y="3731550"/>
            <a:ext cx="4179000" cy="2172300"/>
          </a:xfrm>
          <a:prstGeom prst="snip1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2"/>
          <p:cNvSpPr/>
          <p:nvPr/>
        </p:nvSpPr>
        <p:spPr>
          <a:xfrm>
            <a:off x="5208775" y="2192900"/>
            <a:ext cx="2586000" cy="1851600"/>
          </a:xfrm>
          <a:prstGeom prst="snip2DiagRect">
            <a:avLst>
              <a:gd name="adj1" fmla="val 0"/>
              <a:gd name="adj2"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2"/>
          <p:cNvSpPr/>
          <p:nvPr/>
        </p:nvSpPr>
        <p:spPr>
          <a:xfrm>
            <a:off x="5509550" y="4044500"/>
            <a:ext cx="2586000" cy="2578800"/>
          </a:xfrm>
          <a:prstGeom prst="rect">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B6D7A8"/>
              </a:highlight>
            </a:endParaRPr>
          </a:p>
        </p:txBody>
      </p:sp>
      <p:sp>
        <p:nvSpPr>
          <p:cNvPr id="164" name="Google Shape;164;p22"/>
          <p:cNvSpPr txBox="1"/>
          <p:nvPr/>
        </p:nvSpPr>
        <p:spPr>
          <a:xfrm>
            <a:off x="6740450" y="4294350"/>
            <a:ext cx="1230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No riparian right</a:t>
            </a:r>
            <a:endParaRPr/>
          </a:p>
        </p:txBody>
      </p:sp>
      <p:sp>
        <p:nvSpPr>
          <p:cNvPr id="165" name="Google Shape;165;p22"/>
          <p:cNvSpPr txBox="1"/>
          <p:nvPr/>
        </p:nvSpPr>
        <p:spPr>
          <a:xfrm>
            <a:off x="5509550" y="2407400"/>
            <a:ext cx="12309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Riparian right (reasonable use)</a:t>
            </a:r>
            <a:endParaRPr/>
          </a:p>
        </p:txBody>
      </p:sp>
      <p:sp>
        <p:nvSpPr>
          <p:cNvPr id="166" name="Google Shape;166;p22"/>
          <p:cNvSpPr txBox="1"/>
          <p:nvPr/>
        </p:nvSpPr>
        <p:spPr>
          <a:xfrm>
            <a:off x="1928800" y="4294350"/>
            <a:ext cx="12309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Riparian right (reasonable use)</a:t>
            </a:r>
            <a:endParaRPr/>
          </a:p>
        </p:txBody>
      </p:sp>
      <p:cxnSp>
        <p:nvCxnSpPr>
          <p:cNvPr id="167" name="Google Shape;167;p22"/>
          <p:cNvCxnSpPr/>
          <p:nvPr/>
        </p:nvCxnSpPr>
        <p:spPr>
          <a:xfrm rot="10800000" flipH="1">
            <a:off x="6431475" y="3206575"/>
            <a:ext cx="271500" cy="2592300"/>
          </a:xfrm>
          <a:prstGeom prst="straightConnector1">
            <a:avLst/>
          </a:prstGeom>
          <a:noFill/>
          <a:ln w="38100" cap="flat" cmpd="sng">
            <a:solidFill>
              <a:srgbClr val="006EBB"/>
            </a:solidFill>
            <a:prstDash val="dot"/>
            <a:round/>
            <a:headEnd type="none" w="med" len="med"/>
            <a:tailEnd type="none" w="med" len="med"/>
          </a:ln>
        </p:spPr>
      </p:cxnSp>
      <p:sp>
        <p:nvSpPr>
          <p:cNvPr id="168" name="Google Shape;168;p22"/>
          <p:cNvSpPr txBox="1"/>
          <p:nvPr/>
        </p:nvSpPr>
        <p:spPr>
          <a:xfrm>
            <a:off x="863100" y="833125"/>
            <a:ext cx="3708900" cy="2232000"/>
          </a:xfrm>
          <a:prstGeom prst="rect">
            <a:avLst/>
          </a:prstGeom>
          <a:noFill/>
          <a:ln>
            <a:noFill/>
          </a:ln>
        </p:spPr>
        <p:txBody>
          <a:bodyPr spcFirstLastPara="1" wrap="square" lIns="91425" tIns="91425" rIns="91425" bIns="91425" anchor="t" anchorCtr="0">
            <a:spAutoFit/>
          </a:bodyPr>
          <a:lstStyle/>
          <a:p>
            <a:pPr marL="457200" lvl="0" indent="-349250" algn="l" rtl="0">
              <a:spcBef>
                <a:spcPts val="0"/>
              </a:spcBef>
              <a:spcAft>
                <a:spcPts val="0"/>
              </a:spcAft>
              <a:buSzPts val="1900"/>
              <a:buChar char="●"/>
            </a:pPr>
            <a:r>
              <a:rPr lang="en-US" sz="1900"/>
              <a:t>Water rights (like all real property rights) are severable and transferrable</a:t>
            </a:r>
            <a:endParaRPr sz="1900"/>
          </a:p>
          <a:p>
            <a:pPr marL="457200" lvl="0" indent="-349250" algn="l" rtl="0">
              <a:spcBef>
                <a:spcPts val="0"/>
              </a:spcBef>
              <a:spcAft>
                <a:spcPts val="0"/>
              </a:spcAft>
              <a:buSzPts val="1900"/>
              <a:buChar char="●"/>
            </a:pPr>
            <a:r>
              <a:rPr lang="en-US" sz="1900"/>
              <a:t>Tract with Riparian Right may share with non-riparian right owner subject to reasonable use doctrine</a:t>
            </a:r>
            <a:endParaRPr sz="1900"/>
          </a:p>
        </p:txBody>
      </p:sp>
      <p:sp>
        <p:nvSpPr>
          <p:cNvPr id="169" name="Google Shape;169;p22"/>
          <p:cNvSpPr/>
          <p:nvPr/>
        </p:nvSpPr>
        <p:spPr>
          <a:xfrm>
            <a:off x="1566075" y="5896100"/>
            <a:ext cx="3943500" cy="961800"/>
          </a:xfrm>
          <a:prstGeom prst="rect">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B6D7A8"/>
              </a:highlight>
            </a:endParaRPr>
          </a:p>
        </p:txBody>
      </p:sp>
      <p:sp>
        <p:nvSpPr>
          <p:cNvPr id="170" name="Google Shape;170;p22"/>
          <p:cNvSpPr/>
          <p:nvPr/>
        </p:nvSpPr>
        <p:spPr>
          <a:xfrm>
            <a:off x="1660724" y="2834225"/>
            <a:ext cx="6428379" cy="4135592"/>
          </a:xfrm>
          <a:custGeom>
            <a:avLst/>
            <a:gdLst/>
            <a:ahLst/>
            <a:cxnLst/>
            <a:rect l="l" t="t" r="r" b="b"/>
            <a:pathLst>
              <a:path w="202740" h="121644" extrusionOk="0">
                <a:moveTo>
                  <a:pt x="202740" y="0"/>
                </a:moveTo>
                <a:cubicBezTo>
                  <a:pt x="184152" y="2325"/>
                  <a:pt x="164876" y="4857"/>
                  <a:pt x="148124" y="13240"/>
                </a:cubicBezTo>
                <a:cubicBezTo>
                  <a:pt x="138331" y="18141"/>
                  <a:pt x="129784" y="25306"/>
                  <a:pt x="119989" y="30204"/>
                </a:cubicBezTo>
                <a:cubicBezTo>
                  <a:pt x="106646" y="36876"/>
                  <a:pt x="91639" y="39562"/>
                  <a:pt x="77786" y="45099"/>
                </a:cubicBezTo>
                <a:cubicBezTo>
                  <a:pt x="70585" y="47977"/>
                  <a:pt x="64232" y="53377"/>
                  <a:pt x="59580" y="59581"/>
                </a:cubicBezTo>
                <a:cubicBezTo>
                  <a:pt x="52018" y="69666"/>
                  <a:pt x="38290" y="73423"/>
                  <a:pt x="29376" y="82337"/>
                </a:cubicBezTo>
                <a:cubicBezTo>
                  <a:pt x="17810" y="93903"/>
                  <a:pt x="11566" y="110078"/>
                  <a:pt x="0" y="121644"/>
                </a:cubicBezTo>
              </a:path>
            </a:pathLst>
          </a:custGeom>
          <a:noFill/>
          <a:ln w="38100" cap="flat" cmpd="sng">
            <a:solidFill>
              <a:srgbClr val="006EBB"/>
            </a:solidFill>
            <a:prstDash val="solid"/>
            <a:round/>
            <a:headEnd type="none" w="med" len="med"/>
            <a:tailEnd type="none" w="med" len="med"/>
          </a:ln>
        </p:spPr>
        <p:txBody>
          <a:bodyPr/>
          <a:lstStyle/>
          <a:p>
            <a:endParaRPr lang="en-US"/>
          </a:p>
        </p:txBody>
      </p:sp>
      <p:sp>
        <p:nvSpPr>
          <p:cNvPr id="171" name="Google Shape;171;p22"/>
          <p:cNvSpPr/>
          <p:nvPr/>
        </p:nvSpPr>
        <p:spPr>
          <a:xfrm>
            <a:off x="3356575" y="4127350"/>
            <a:ext cx="1426500" cy="1046700"/>
          </a:xfrm>
          <a:prstGeom prst="teardrop">
            <a:avLst>
              <a:gd name="adj" fmla="val 10000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a:highlight>
                  <a:schemeClr val="lt2"/>
                </a:highlight>
              </a:rPr>
              <a:t>impound</a:t>
            </a:r>
            <a:endParaRPr>
              <a:highlight>
                <a:schemeClr val="lt2"/>
              </a:highlight>
            </a:endParaRPr>
          </a:p>
        </p:txBody>
      </p:sp>
      <p:cxnSp>
        <p:nvCxnSpPr>
          <p:cNvPr id="172" name="Google Shape;172;p22"/>
          <p:cNvCxnSpPr/>
          <p:nvPr/>
        </p:nvCxnSpPr>
        <p:spPr>
          <a:xfrm>
            <a:off x="3268925" y="4650701"/>
            <a:ext cx="392400" cy="649800"/>
          </a:xfrm>
          <a:prstGeom prst="straightConnector1">
            <a:avLst/>
          </a:prstGeom>
          <a:noFill/>
          <a:ln w="114300" cap="flat" cmpd="sng">
            <a:solidFill>
              <a:srgbClr val="783F04"/>
            </a:solidFill>
            <a:prstDash val="solid"/>
            <a:round/>
            <a:headEnd type="none" w="med" len="med"/>
            <a:tailEnd type="none" w="med" len="med"/>
          </a:ln>
        </p:spPr>
      </p:cxnSp>
      <p:cxnSp>
        <p:nvCxnSpPr>
          <p:cNvPr id="173" name="Google Shape;173;p22"/>
          <p:cNvCxnSpPr/>
          <p:nvPr/>
        </p:nvCxnSpPr>
        <p:spPr>
          <a:xfrm flipH="1">
            <a:off x="2885025" y="5281275"/>
            <a:ext cx="402600" cy="268500"/>
          </a:xfrm>
          <a:prstGeom prst="straightConnector1">
            <a:avLst/>
          </a:prstGeom>
          <a:noFill/>
          <a:ln w="9525" cap="flat" cmpd="sng">
            <a:solidFill>
              <a:schemeClr val="dk2"/>
            </a:solidFill>
            <a:prstDash val="solid"/>
            <a:round/>
            <a:headEnd type="none" w="med" len="med"/>
            <a:tailEnd type="triangle" w="med" len="med"/>
          </a:ln>
        </p:spPr>
      </p:cxnSp>
      <p:cxnSp>
        <p:nvCxnSpPr>
          <p:cNvPr id="174" name="Google Shape;174;p22"/>
          <p:cNvCxnSpPr/>
          <p:nvPr/>
        </p:nvCxnSpPr>
        <p:spPr>
          <a:xfrm flipH="1">
            <a:off x="7131325" y="3038425"/>
            <a:ext cx="469500" cy="124500"/>
          </a:xfrm>
          <a:prstGeom prst="straightConnector1">
            <a:avLst/>
          </a:prstGeom>
          <a:noFill/>
          <a:ln w="9525" cap="flat" cmpd="sng">
            <a:solidFill>
              <a:schemeClr val="dk2"/>
            </a:solidFill>
            <a:prstDash val="solid"/>
            <a:round/>
            <a:headEnd type="none" w="med" len="med"/>
            <a:tailEnd type="triangle" w="med" len="med"/>
          </a:ln>
        </p:spPr>
      </p:cxnSp>
      <p:sp>
        <p:nvSpPr>
          <p:cNvPr id="175" name="Google Shape;175;p22"/>
          <p:cNvSpPr txBox="1"/>
          <p:nvPr/>
        </p:nvSpPr>
        <p:spPr>
          <a:xfrm>
            <a:off x="6613575" y="5271700"/>
            <a:ext cx="1230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transfer of water rights</a:t>
            </a:r>
            <a:endParaRPr/>
          </a:p>
        </p:txBody>
      </p:sp>
      <p:cxnSp>
        <p:nvCxnSpPr>
          <p:cNvPr id="176" name="Google Shape;176;p22"/>
          <p:cNvCxnSpPr/>
          <p:nvPr/>
        </p:nvCxnSpPr>
        <p:spPr>
          <a:xfrm>
            <a:off x="5885125" y="5933050"/>
            <a:ext cx="1054500" cy="0"/>
          </a:xfrm>
          <a:prstGeom prst="straightConnector1">
            <a:avLst/>
          </a:prstGeom>
          <a:noFill/>
          <a:ln w="9525" cap="flat" cmpd="sng">
            <a:solidFill>
              <a:schemeClr val="dk2"/>
            </a:solidFill>
            <a:prstDash val="solid"/>
            <a:round/>
            <a:headEnd type="none" w="med" len="med"/>
            <a:tailEnd type="none" w="med" len="med"/>
          </a:ln>
        </p:spPr>
      </p:cxnSp>
      <p:cxnSp>
        <p:nvCxnSpPr>
          <p:cNvPr id="177" name="Google Shape;177;p22"/>
          <p:cNvCxnSpPr/>
          <p:nvPr/>
        </p:nvCxnSpPr>
        <p:spPr>
          <a:xfrm>
            <a:off x="6037525" y="6085450"/>
            <a:ext cx="1054500" cy="0"/>
          </a:xfrm>
          <a:prstGeom prst="straightConnector1">
            <a:avLst/>
          </a:prstGeom>
          <a:noFill/>
          <a:ln w="9525" cap="flat" cmpd="sng">
            <a:solidFill>
              <a:schemeClr val="dk2"/>
            </a:solidFill>
            <a:prstDash val="solid"/>
            <a:round/>
            <a:headEnd type="none" w="med" len="med"/>
            <a:tailEnd type="none" w="med" len="med"/>
          </a:ln>
        </p:spPr>
      </p:cxnSp>
      <p:cxnSp>
        <p:nvCxnSpPr>
          <p:cNvPr id="178" name="Google Shape;178;p22"/>
          <p:cNvCxnSpPr/>
          <p:nvPr/>
        </p:nvCxnSpPr>
        <p:spPr>
          <a:xfrm>
            <a:off x="6189925" y="6237850"/>
            <a:ext cx="1054500" cy="0"/>
          </a:xfrm>
          <a:prstGeom prst="straightConnector1">
            <a:avLst/>
          </a:prstGeom>
          <a:noFill/>
          <a:ln w="9525" cap="flat" cmpd="sng">
            <a:solidFill>
              <a:schemeClr val="dk2"/>
            </a:solidFill>
            <a:prstDash val="solid"/>
            <a:round/>
            <a:headEnd type="none" w="med" len="med"/>
            <a:tailEnd type="none" w="med" len="med"/>
          </a:ln>
        </p:spPr>
      </p:cxnSp>
      <p:cxnSp>
        <p:nvCxnSpPr>
          <p:cNvPr id="179" name="Google Shape;179;p22"/>
          <p:cNvCxnSpPr/>
          <p:nvPr/>
        </p:nvCxnSpPr>
        <p:spPr>
          <a:xfrm>
            <a:off x="6342325" y="6390250"/>
            <a:ext cx="1054500" cy="0"/>
          </a:xfrm>
          <a:prstGeom prst="straightConnector1">
            <a:avLst/>
          </a:prstGeom>
          <a:noFill/>
          <a:ln w="9525" cap="flat" cmpd="sng">
            <a:solidFill>
              <a:schemeClr val="dk2"/>
            </a:solidFill>
            <a:prstDash val="solid"/>
            <a:round/>
            <a:headEnd type="none" w="med" len="med"/>
            <a:tailEnd type="none" w="med" len="med"/>
          </a:ln>
        </p:spPr>
      </p:cxnSp>
      <p:cxnSp>
        <p:nvCxnSpPr>
          <p:cNvPr id="180" name="Google Shape;180;p22"/>
          <p:cNvCxnSpPr/>
          <p:nvPr/>
        </p:nvCxnSpPr>
        <p:spPr>
          <a:xfrm flipH="1">
            <a:off x="2080025" y="6163100"/>
            <a:ext cx="316200" cy="4602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3"/>
          <p:cNvSpPr txBox="1">
            <a:spLocks noGrp="1"/>
          </p:cNvSpPr>
          <p:nvPr>
            <p:ph type="title"/>
          </p:nvPr>
        </p:nvSpPr>
        <p:spPr>
          <a:xfrm>
            <a:off x="457200" y="544101"/>
            <a:ext cx="8229600" cy="1424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Reasonable Use Not Applicable to…</a:t>
            </a:r>
            <a:endParaRPr/>
          </a:p>
        </p:txBody>
      </p:sp>
      <p:sp>
        <p:nvSpPr>
          <p:cNvPr id="187" name="Google Shape;187;p23"/>
          <p:cNvSpPr txBox="1">
            <a:spLocks noGrp="1"/>
          </p:cNvSpPr>
          <p:nvPr>
            <p:ph type="body" idx="1"/>
          </p:nvPr>
        </p:nvSpPr>
        <p:spPr>
          <a:xfrm>
            <a:off x="457200" y="1721675"/>
            <a:ext cx="8229600" cy="46104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600"/>
              <a:buChar char="•"/>
            </a:pPr>
            <a:r>
              <a:rPr lang="en-US" sz="2600" b="1"/>
              <a:t>Diffuse surface water </a:t>
            </a:r>
            <a:r>
              <a:rPr lang="en-US" sz="2600"/>
              <a:t>(precipitation)</a:t>
            </a:r>
            <a:endParaRPr/>
          </a:p>
          <a:p>
            <a:pPr marL="742950" lvl="1" indent="-285750" algn="l" rtl="0">
              <a:spcBef>
                <a:spcPts val="520"/>
              </a:spcBef>
              <a:spcAft>
                <a:spcPts val="0"/>
              </a:spcAft>
              <a:buClr>
                <a:schemeClr val="dk1"/>
              </a:buClr>
              <a:buSzPts val="2600"/>
              <a:buChar char="–"/>
            </a:pPr>
            <a:r>
              <a:rPr lang="en-US" sz="2600"/>
              <a:t>Water captured by landowner is owned by landowner (does not have to share)</a:t>
            </a:r>
            <a:endParaRPr/>
          </a:p>
          <a:p>
            <a:pPr marL="1143000" lvl="2" indent="-228600" algn="l" rtl="0">
              <a:spcBef>
                <a:spcPts val="400"/>
              </a:spcBef>
              <a:spcAft>
                <a:spcPts val="0"/>
              </a:spcAft>
              <a:buClr>
                <a:schemeClr val="dk1"/>
              </a:buClr>
              <a:buSzPts val="2000"/>
              <a:buChar char="•"/>
            </a:pPr>
            <a:r>
              <a:rPr lang="en-US" sz="2000"/>
              <a:t>But may have to allow natural drainage flow</a:t>
            </a:r>
            <a:endParaRPr/>
          </a:p>
          <a:p>
            <a:pPr marL="342900" lvl="0" indent="-342900" algn="l" rtl="0">
              <a:spcBef>
                <a:spcPts val="520"/>
              </a:spcBef>
              <a:spcAft>
                <a:spcPts val="0"/>
              </a:spcAft>
              <a:buClr>
                <a:schemeClr val="dk1"/>
              </a:buClr>
              <a:buSzPts val="2600"/>
              <a:buChar char="•"/>
            </a:pPr>
            <a:r>
              <a:rPr lang="en-US" sz="2600" b="1"/>
              <a:t>Floodwater</a:t>
            </a:r>
            <a:r>
              <a:rPr lang="en-US" sz="2600"/>
              <a:t> – overflow of natural banks</a:t>
            </a:r>
            <a:endParaRPr/>
          </a:p>
          <a:p>
            <a:pPr marL="742950" lvl="1" indent="-285750" algn="l" rtl="0">
              <a:spcBef>
                <a:spcPts val="520"/>
              </a:spcBef>
              <a:spcAft>
                <a:spcPts val="0"/>
              </a:spcAft>
              <a:buClr>
                <a:schemeClr val="dk1"/>
              </a:buClr>
              <a:buSzPts val="2600"/>
              <a:buChar char="–"/>
            </a:pPr>
            <a:r>
              <a:rPr lang="en-US" sz="2600"/>
              <a:t>periodic flooding does not create a riparian right</a:t>
            </a:r>
            <a:endParaRPr/>
          </a:p>
          <a:p>
            <a:pPr marL="342900" lvl="0" indent="-342900" algn="l" rtl="0">
              <a:spcBef>
                <a:spcPts val="520"/>
              </a:spcBef>
              <a:spcAft>
                <a:spcPts val="0"/>
              </a:spcAft>
              <a:buClr>
                <a:schemeClr val="dk1"/>
              </a:buClr>
              <a:buSzPts val="2600"/>
              <a:buChar char="•"/>
            </a:pPr>
            <a:r>
              <a:rPr lang="en-US" sz="2600"/>
              <a:t>Water in </a:t>
            </a:r>
            <a:r>
              <a:rPr lang="en-US" sz="2600" b="1"/>
              <a:t>artificial</a:t>
            </a:r>
            <a:r>
              <a:rPr lang="en-US" sz="2600"/>
              <a:t> channels &amp; sheet flow ponds</a:t>
            </a:r>
            <a:endParaRPr sz="2600"/>
          </a:p>
          <a:p>
            <a:pPr marL="742950" lvl="1" indent="-336550" algn="l" rtl="0">
              <a:spcBef>
                <a:spcPts val="520"/>
              </a:spcBef>
              <a:spcAft>
                <a:spcPts val="0"/>
              </a:spcAft>
              <a:buSzPts val="2600"/>
              <a:buChar char="–"/>
            </a:pPr>
            <a:r>
              <a:rPr lang="en-US" sz="2600"/>
              <a:t>does a drainage ditch grant a riparian right?</a:t>
            </a:r>
            <a:endParaRPr sz="2600"/>
          </a:p>
          <a:p>
            <a:pPr marL="342900" lvl="0" indent="-342900" algn="l" rtl="0">
              <a:spcBef>
                <a:spcPts val="520"/>
              </a:spcBef>
              <a:spcAft>
                <a:spcPts val="0"/>
              </a:spcAft>
              <a:buClr>
                <a:schemeClr val="dk1"/>
              </a:buClr>
              <a:buSzPts val="2600"/>
              <a:buChar char="•"/>
            </a:pPr>
            <a:r>
              <a:rPr lang="en-US" sz="2600" b="1"/>
              <a:t>Percolating groundwater</a:t>
            </a:r>
            <a:r>
              <a:rPr lang="en-US" sz="2600"/>
              <a:t> </a:t>
            </a:r>
            <a:r>
              <a:rPr lang="en-US" sz="2600" i="1"/>
              <a:t>if</a:t>
            </a:r>
            <a:r>
              <a:rPr lang="en-US" sz="2600"/>
              <a:t> not source of natural water course</a:t>
            </a:r>
            <a:endParaRPr/>
          </a:p>
          <a:p>
            <a:pPr marL="342900" lvl="0" indent="-190500" algn="l" rtl="0">
              <a:spcBef>
                <a:spcPts val="480"/>
              </a:spcBef>
              <a:spcAft>
                <a:spcPts val="0"/>
              </a:spcAft>
              <a:buClr>
                <a:schemeClr val="dk1"/>
              </a:buClr>
              <a:buSzPts val="2400"/>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4"/>
          <p:cNvSpPr/>
          <p:nvPr/>
        </p:nvSpPr>
        <p:spPr>
          <a:xfrm>
            <a:off x="2887150" y="1085700"/>
            <a:ext cx="6021300" cy="4686600"/>
          </a:xfrm>
          <a:prstGeom prst="snip1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4"/>
          <p:cNvSpPr/>
          <p:nvPr/>
        </p:nvSpPr>
        <p:spPr>
          <a:xfrm>
            <a:off x="266600" y="4734950"/>
            <a:ext cx="5005200" cy="1792500"/>
          </a:xfrm>
          <a:prstGeom prst="rect">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B6D7A8"/>
              </a:highlight>
            </a:endParaRPr>
          </a:p>
        </p:txBody>
      </p:sp>
      <p:sp>
        <p:nvSpPr>
          <p:cNvPr id="195" name="Google Shape;195;p24"/>
          <p:cNvSpPr/>
          <p:nvPr/>
        </p:nvSpPr>
        <p:spPr>
          <a:xfrm>
            <a:off x="6057650" y="958500"/>
            <a:ext cx="2712491" cy="2338672"/>
          </a:xfrm>
          <a:custGeom>
            <a:avLst/>
            <a:gdLst/>
            <a:ahLst/>
            <a:cxnLst/>
            <a:rect l="l" t="t" r="r" b="b"/>
            <a:pathLst>
              <a:path w="107351" h="93932" extrusionOk="0">
                <a:moveTo>
                  <a:pt x="0" y="0"/>
                </a:moveTo>
                <a:cubicBezTo>
                  <a:pt x="0" y="20917"/>
                  <a:pt x="17909" y="39235"/>
                  <a:pt x="33738" y="52908"/>
                </a:cubicBezTo>
                <a:cubicBezTo>
                  <a:pt x="43064" y="60963"/>
                  <a:pt x="50780" y="71401"/>
                  <a:pt x="61726" y="77062"/>
                </a:cubicBezTo>
                <a:cubicBezTo>
                  <a:pt x="76128" y="84511"/>
                  <a:pt x="91970" y="88800"/>
                  <a:pt x="107351" y="93932"/>
                </a:cubicBezTo>
              </a:path>
            </a:pathLst>
          </a:custGeom>
          <a:noFill/>
          <a:ln w="9525" cap="flat" cmpd="sng">
            <a:solidFill>
              <a:schemeClr val="dk2"/>
            </a:solidFill>
            <a:prstDash val="solid"/>
            <a:round/>
            <a:headEnd type="none" w="med" len="med"/>
            <a:tailEnd type="none" w="med" len="med"/>
          </a:ln>
        </p:spPr>
        <p:txBody>
          <a:bodyPr/>
          <a:lstStyle/>
          <a:p>
            <a:endParaRPr lang="en-US"/>
          </a:p>
        </p:txBody>
      </p:sp>
      <p:sp>
        <p:nvSpPr>
          <p:cNvPr id="196" name="Google Shape;196;p24"/>
          <p:cNvSpPr/>
          <p:nvPr/>
        </p:nvSpPr>
        <p:spPr>
          <a:xfrm>
            <a:off x="5482575" y="843475"/>
            <a:ext cx="2722100" cy="3095925"/>
          </a:xfrm>
          <a:custGeom>
            <a:avLst/>
            <a:gdLst/>
            <a:ahLst/>
            <a:cxnLst/>
            <a:rect l="l" t="t" r="r" b="b"/>
            <a:pathLst>
              <a:path w="108884" h="123837" extrusionOk="0">
                <a:moveTo>
                  <a:pt x="0" y="0"/>
                </a:moveTo>
                <a:cubicBezTo>
                  <a:pt x="0" y="19610"/>
                  <a:pt x="6454" y="41343"/>
                  <a:pt x="20320" y="55209"/>
                </a:cubicBezTo>
                <a:cubicBezTo>
                  <a:pt x="27415" y="62304"/>
                  <a:pt x="35644" y="68293"/>
                  <a:pt x="42173" y="75912"/>
                </a:cubicBezTo>
                <a:cubicBezTo>
                  <a:pt x="49245" y="84165"/>
                  <a:pt x="54323" y="94859"/>
                  <a:pt x="63643" y="100450"/>
                </a:cubicBezTo>
                <a:cubicBezTo>
                  <a:pt x="69868" y="104184"/>
                  <a:pt x="77468" y="105578"/>
                  <a:pt x="83197" y="110035"/>
                </a:cubicBezTo>
                <a:cubicBezTo>
                  <a:pt x="90869" y="116003"/>
                  <a:pt x="99164" y="123837"/>
                  <a:pt x="108884" y="123837"/>
                </a:cubicBezTo>
              </a:path>
            </a:pathLst>
          </a:custGeom>
          <a:noFill/>
          <a:ln w="9525" cap="flat" cmpd="sng">
            <a:solidFill>
              <a:schemeClr val="dk2"/>
            </a:solidFill>
            <a:prstDash val="solid"/>
            <a:round/>
            <a:headEnd type="none" w="med" len="med"/>
            <a:tailEnd type="none" w="med" len="med"/>
          </a:ln>
        </p:spPr>
        <p:txBody>
          <a:bodyPr/>
          <a:lstStyle/>
          <a:p>
            <a:endParaRPr lang="en-US"/>
          </a:p>
        </p:txBody>
      </p:sp>
      <p:sp>
        <p:nvSpPr>
          <p:cNvPr id="197" name="Google Shape;197;p24"/>
          <p:cNvSpPr/>
          <p:nvPr/>
        </p:nvSpPr>
        <p:spPr>
          <a:xfrm>
            <a:off x="5060825" y="872225"/>
            <a:ext cx="2702950" cy="3556000"/>
          </a:xfrm>
          <a:custGeom>
            <a:avLst/>
            <a:gdLst/>
            <a:ahLst/>
            <a:cxnLst/>
            <a:rect l="l" t="t" r="r" b="b"/>
            <a:pathLst>
              <a:path w="108118" h="142240" extrusionOk="0">
                <a:moveTo>
                  <a:pt x="0" y="0"/>
                </a:moveTo>
                <a:cubicBezTo>
                  <a:pt x="0" y="20778"/>
                  <a:pt x="8618" y="42039"/>
                  <a:pt x="21087" y="58660"/>
                </a:cubicBezTo>
                <a:cubicBezTo>
                  <a:pt x="24249" y="62875"/>
                  <a:pt x="24060" y="69013"/>
                  <a:pt x="27221" y="73229"/>
                </a:cubicBezTo>
                <a:cubicBezTo>
                  <a:pt x="33033" y="80982"/>
                  <a:pt x="38638" y="89270"/>
                  <a:pt x="46391" y="95082"/>
                </a:cubicBezTo>
                <a:cubicBezTo>
                  <a:pt x="52323" y="99529"/>
                  <a:pt x="58054" y="104304"/>
                  <a:pt x="64411" y="108118"/>
                </a:cubicBezTo>
                <a:cubicBezTo>
                  <a:pt x="69410" y="111117"/>
                  <a:pt x="76009" y="111662"/>
                  <a:pt x="80130" y="115786"/>
                </a:cubicBezTo>
                <a:cubicBezTo>
                  <a:pt x="89203" y="124867"/>
                  <a:pt x="96633" y="136505"/>
                  <a:pt x="108118" y="142240"/>
                </a:cubicBezTo>
              </a:path>
            </a:pathLst>
          </a:custGeom>
          <a:noFill/>
          <a:ln w="9525" cap="flat" cmpd="sng">
            <a:solidFill>
              <a:schemeClr val="dk2"/>
            </a:solidFill>
            <a:prstDash val="solid"/>
            <a:round/>
            <a:headEnd type="none" w="med" len="med"/>
            <a:tailEnd type="none" w="med" len="med"/>
          </a:ln>
        </p:spPr>
        <p:txBody>
          <a:bodyPr/>
          <a:lstStyle/>
          <a:p>
            <a:endParaRPr lang="en-US"/>
          </a:p>
        </p:txBody>
      </p:sp>
      <p:sp>
        <p:nvSpPr>
          <p:cNvPr id="198" name="Google Shape;198;p24"/>
          <p:cNvSpPr/>
          <p:nvPr/>
        </p:nvSpPr>
        <p:spPr>
          <a:xfrm>
            <a:off x="4670711" y="881800"/>
            <a:ext cx="3275175" cy="4188625"/>
          </a:xfrm>
          <a:custGeom>
            <a:avLst/>
            <a:gdLst/>
            <a:ahLst/>
            <a:cxnLst/>
            <a:rect l="l" t="t" r="r" b="b"/>
            <a:pathLst>
              <a:path w="131007" h="167545" extrusionOk="0">
                <a:moveTo>
                  <a:pt x="269" y="0"/>
                </a:moveTo>
                <a:cubicBezTo>
                  <a:pt x="269" y="12195"/>
                  <a:pt x="-805" y="25098"/>
                  <a:pt x="3720" y="36423"/>
                </a:cubicBezTo>
                <a:cubicBezTo>
                  <a:pt x="8561" y="48538"/>
                  <a:pt x="18973" y="57726"/>
                  <a:pt x="24807" y="69395"/>
                </a:cubicBezTo>
                <a:cubicBezTo>
                  <a:pt x="29486" y="78752"/>
                  <a:pt x="30829" y="90369"/>
                  <a:pt x="38226" y="97766"/>
                </a:cubicBezTo>
                <a:cubicBezTo>
                  <a:pt x="50272" y="109812"/>
                  <a:pt x="63086" y="121220"/>
                  <a:pt x="76949" y="131122"/>
                </a:cubicBezTo>
                <a:cubicBezTo>
                  <a:pt x="84351" y="136409"/>
                  <a:pt x="94069" y="137561"/>
                  <a:pt x="101869" y="142240"/>
                </a:cubicBezTo>
                <a:cubicBezTo>
                  <a:pt x="105166" y="144218"/>
                  <a:pt x="103367" y="150258"/>
                  <a:pt x="106087" y="152976"/>
                </a:cubicBezTo>
                <a:cubicBezTo>
                  <a:pt x="112894" y="159777"/>
                  <a:pt x="121385" y="167545"/>
                  <a:pt x="131007" y="167545"/>
                </a:cubicBezTo>
              </a:path>
            </a:pathLst>
          </a:custGeom>
          <a:noFill/>
          <a:ln w="9525" cap="flat" cmpd="sng">
            <a:solidFill>
              <a:schemeClr val="dk2"/>
            </a:solidFill>
            <a:prstDash val="solid"/>
            <a:round/>
            <a:headEnd type="none" w="med" len="med"/>
            <a:tailEnd type="none" w="med" len="med"/>
          </a:ln>
        </p:spPr>
        <p:txBody>
          <a:bodyPr/>
          <a:lstStyle/>
          <a:p>
            <a:endParaRPr lang="en-US"/>
          </a:p>
        </p:txBody>
      </p:sp>
      <p:sp>
        <p:nvSpPr>
          <p:cNvPr id="199" name="Google Shape;199;p24"/>
          <p:cNvSpPr/>
          <p:nvPr/>
        </p:nvSpPr>
        <p:spPr>
          <a:xfrm>
            <a:off x="4277169" y="929725"/>
            <a:ext cx="2786900" cy="4370725"/>
          </a:xfrm>
          <a:custGeom>
            <a:avLst/>
            <a:gdLst/>
            <a:ahLst/>
            <a:cxnLst/>
            <a:rect l="l" t="t" r="r" b="b"/>
            <a:pathLst>
              <a:path w="111476" h="174829" extrusionOk="0">
                <a:moveTo>
                  <a:pt x="675" y="0"/>
                </a:moveTo>
                <a:cubicBezTo>
                  <a:pt x="675" y="10480"/>
                  <a:pt x="-995" y="21162"/>
                  <a:pt x="1058" y="31439"/>
                </a:cubicBezTo>
                <a:cubicBezTo>
                  <a:pt x="3157" y="41943"/>
                  <a:pt x="8047" y="51719"/>
                  <a:pt x="10643" y="62111"/>
                </a:cubicBezTo>
                <a:cubicBezTo>
                  <a:pt x="11734" y="66479"/>
                  <a:pt x="15995" y="69368"/>
                  <a:pt x="18311" y="73229"/>
                </a:cubicBezTo>
                <a:cubicBezTo>
                  <a:pt x="23531" y="81931"/>
                  <a:pt x="26853" y="92126"/>
                  <a:pt x="34030" y="99300"/>
                </a:cubicBezTo>
                <a:cubicBezTo>
                  <a:pt x="37481" y="102750"/>
                  <a:pt x="41872" y="105467"/>
                  <a:pt x="44382" y="109652"/>
                </a:cubicBezTo>
                <a:cubicBezTo>
                  <a:pt x="47293" y="114505"/>
                  <a:pt x="47664" y="120986"/>
                  <a:pt x="51666" y="124988"/>
                </a:cubicBezTo>
                <a:cubicBezTo>
                  <a:pt x="61775" y="135097"/>
                  <a:pt x="73379" y="143633"/>
                  <a:pt x="83488" y="153742"/>
                </a:cubicBezTo>
                <a:cubicBezTo>
                  <a:pt x="85672" y="155926"/>
                  <a:pt x="89578" y="155566"/>
                  <a:pt x="91923" y="157576"/>
                </a:cubicBezTo>
                <a:cubicBezTo>
                  <a:pt x="98523" y="163232"/>
                  <a:pt x="103699" y="170946"/>
                  <a:pt x="111476" y="174829"/>
                </a:cubicBezTo>
              </a:path>
            </a:pathLst>
          </a:custGeom>
          <a:noFill/>
          <a:ln w="9525" cap="flat" cmpd="sng">
            <a:solidFill>
              <a:schemeClr val="dk2"/>
            </a:solidFill>
            <a:prstDash val="solid"/>
            <a:round/>
            <a:headEnd type="none" w="med" len="med"/>
            <a:tailEnd type="none" w="med" len="med"/>
          </a:ln>
        </p:spPr>
        <p:txBody>
          <a:bodyPr/>
          <a:lstStyle/>
          <a:p>
            <a:endParaRPr lang="en-US"/>
          </a:p>
        </p:txBody>
      </p:sp>
      <p:sp>
        <p:nvSpPr>
          <p:cNvPr id="200" name="Google Shape;200;p24"/>
          <p:cNvSpPr/>
          <p:nvPr/>
        </p:nvSpPr>
        <p:spPr>
          <a:xfrm>
            <a:off x="3842082" y="948900"/>
            <a:ext cx="2483975" cy="4687025"/>
          </a:xfrm>
          <a:custGeom>
            <a:avLst/>
            <a:gdLst/>
            <a:ahLst/>
            <a:cxnLst/>
            <a:rect l="l" t="t" r="r" b="b"/>
            <a:pathLst>
              <a:path w="99359" h="187481" extrusionOk="0">
                <a:moveTo>
                  <a:pt x="59" y="0"/>
                </a:moveTo>
                <a:cubicBezTo>
                  <a:pt x="59" y="17532"/>
                  <a:pt x="-881" y="36461"/>
                  <a:pt x="6960" y="52142"/>
                </a:cubicBezTo>
                <a:cubicBezTo>
                  <a:pt x="10181" y="58585"/>
                  <a:pt x="12456" y="65518"/>
                  <a:pt x="16162" y="71695"/>
                </a:cubicBezTo>
                <a:cubicBezTo>
                  <a:pt x="17240" y="73492"/>
                  <a:pt x="19487" y="74646"/>
                  <a:pt x="19995" y="76679"/>
                </a:cubicBezTo>
                <a:cubicBezTo>
                  <a:pt x="22935" y="88448"/>
                  <a:pt x="26407" y="100399"/>
                  <a:pt x="32648" y="110802"/>
                </a:cubicBezTo>
                <a:cubicBezTo>
                  <a:pt x="40813" y="124413"/>
                  <a:pt x="53160" y="135030"/>
                  <a:pt x="63319" y="147224"/>
                </a:cubicBezTo>
                <a:cubicBezTo>
                  <a:pt x="66356" y="150869"/>
                  <a:pt x="66924" y="156131"/>
                  <a:pt x="69837" y="159876"/>
                </a:cubicBezTo>
                <a:cubicBezTo>
                  <a:pt x="74334" y="165658"/>
                  <a:pt x="80760" y="169649"/>
                  <a:pt x="85940" y="174829"/>
                </a:cubicBezTo>
                <a:cubicBezTo>
                  <a:pt x="90287" y="179176"/>
                  <a:pt x="93859" y="184735"/>
                  <a:pt x="99359" y="187481"/>
                </a:cubicBezTo>
              </a:path>
            </a:pathLst>
          </a:custGeom>
          <a:noFill/>
          <a:ln w="9525" cap="flat" cmpd="sng">
            <a:solidFill>
              <a:schemeClr val="dk2"/>
            </a:solidFill>
            <a:prstDash val="solid"/>
            <a:round/>
            <a:headEnd type="none" w="med" len="med"/>
            <a:tailEnd type="none" w="med" len="med"/>
          </a:ln>
        </p:spPr>
        <p:txBody>
          <a:bodyPr/>
          <a:lstStyle/>
          <a:p>
            <a:endParaRPr lang="en-US"/>
          </a:p>
        </p:txBody>
      </p:sp>
      <p:cxnSp>
        <p:nvCxnSpPr>
          <p:cNvPr id="201" name="Google Shape;201;p24"/>
          <p:cNvCxnSpPr/>
          <p:nvPr/>
        </p:nvCxnSpPr>
        <p:spPr>
          <a:xfrm flipH="1">
            <a:off x="4456825" y="1370650"/>
            <a:ext cx="2003400" cy="1265100"/>
          </a:xfrm>
          <a:prstGeom prst="straightConnector1">
            <a:avLst/>
          </a:prstGeom>
          <a:noFill/>
          <a:ln w="9525" cap="flat" cmpd="sng">
            <a:solidFill>
              <a:schemeClr val="dk2"/>
            </a:solidFill>
            <a:prstDash val="solid"/>
            <a:round/>
            <a:headEnd type="none" w="med" len="med"/>
            <a:tailEnd type="triangle" w="med" len="med"/>
          </a:ln>
        </p:spPr>
      </p:cxnSp>
      <p:cxnSp>
        <p:nvCxnSpPr>
          <p:cNvPr id="202" name="Google Shape;202;p24"/>
          <p:cNvCxnSpPr/>
          <p:nvPr/>
        </p:nvCxnSpPr>
        <p:spPr>
          <a:xfrm flipH="1">
            <a:off x="4609225" y="1523050"/>
            <a:ext cx="2003400" cy="1265100"/>
          </a:xfrm>
          <a:prstGeom prst="straightConnector1">
            <a:avLst/>
          </a:prstGeom>
          <a:noFill/>
          <a:ln w="9525" cap="flat" cmpd="sng">
            <a:solidFill>
              <a:schemeClr val="dk2"/>
            </a:solidFill>
            <a:prstDash val="solid"/>
            <a:round/>
            <a:headEnd type="none" w="med" len="med"/>
            <a:tailEnd type="triangle" w="med" len="med"/>
          </a:ln>
        </p:spPr>
      </p:cxnSp>
      <p:cxnSp>
        <p:nvCxnSpPr>
          <p:cNvPr id="203" name="Google Shape;203;p24"/>
          <p:cNvCxnSpPr/>
          <p:nvPr/>
        </p:nvCxnSpPr>
        <p:spPr>
          <a:xfrm flipH="1">
            <a:off x="4761625" y="1675450"/>
            <a:ext cx="2003400" cy="1265100"/>
          </a:xfrm>
          <a:prstGeom prst="straightConnector1">
            <a:avLst/>
          </a:prstGeom>
          <a:noFill/>
          <a:ln w="9525" cap="flat" cmpd="sng">
            <a:solidFill>
              <a:schemeClr val="dk2"/>
            </a:solidFill>
            <a:prstDash val="solid"/>
            <a:round/>
            <a:headEnd type="none" w="med" len="med"/>
            <a:tailEnd type="triangle" w="med" len="med"/>
          </a:ln>
        </p:spPr>
      </p:cxnSp>
      <p:cxnSp>
        <p:nvCxnSpPr>
          <p:cNvPr id="204" name="Google Shape;204;p24"/>
          <p:cNvCxnSpPr/>
          <p:nvPr/>
        </p:nvCxnSpPr>
        <p:spPr>
          <a:xfrm flipH="1">
            <a:off x="4914025" y="1827850"/>
            <a:ext cx="2003400" cy="1265100"/>
          </a:xfrm>
          <a:prstGeom prst="straightConnector1">
            <a:avLst/>
          </a:prstGeom>
          <a:noFill/>
          <a:ln w="9525" cap="flat" cmpd="sng">
            <a:solidFill>
              <a:schemeClr val="dk2"/>
            </a:solidFill>
            <a:prstDash val="solid"/>
            <a:round/>
            <a:headEnd type="none" w="med" len="med"/>
            <a:tailEnd type="triangle" w="med" len="med"/>
          </a:ln>
        </p:spPr>
      </p:cxnSp>
      <p:cxnSp>
        <p:nvCxnSpPr>
          <p:cNvPr id="205" name="Google Shape;205;p24"/>
          <p:cNvCxnSpPr/>
          <p:nvPr/>
        </p:nvCxnSpPr>
        <p:spPr>
          <a:xfrm flipH="1">
            <a:off x="5066425" y="1980250"/>
            <a:ext cx="2003400" cy="1265100"/>
          </a:xfrm>
          <a:prstGeom prst="straightConnector1">
            <a:avLst/>
          </a:prstGeom>
          <a:noFill/>
          <a:ln w="9525" cap="flat" cmpd="sng">
            <a:solidFill>
              <a:schemeClr val="dk2"/>
            </a:solidFill>
            <a:prstDash val="solid"/>
            <a:round/>
            <a:headEnd type="none" w="med" len="med"/>
            <a:tailEnd type="triangle" w="med" len="med"/>
          </a:ln>
        </p:spPr>
      </p:cxnSp>
      <p:cxnSp>
        <p:nvCxnSpPr>
          <p:cNvPr id="206" name="Google Shape;206;p24"/>
          <p:cNvCxnSpPr/>
          <p:nvPr/>
        </p:nvCxnSpPr>
        <p:spPr>
          <a:xfrm flipH="1">
            <a:off x="5218825" y="2132650"/>
            <a:ext cx="2003400" cy="1265100"/>
          </a:xfrm>
          <a:prstGeom prst="straightConnector1">
            <a:avLst/>
          </a:prstGeom>
          <a:noFill/>
          <a:ln w="9525" cap="flat" cmpd="sng">
            <a:solidFill>
              <a:schemeClr val="dk2"/>
            </a:solidFill>
            <a:prstDash val="solid"/>
            <a:round/>
            <a:headEnd type="none" w="med" len="med"/>
            <a:tailEnd type="triangle" w="med" len="med"/>
          </a:ln>
        </p:spPr>
      </p:cxnSp>
      <p:cxnSp>
        <p:nvCxnSpPr>
          <p:cNvPr id="207" name="Google Shape;207;p24"/>
          <p:cNvCxnSpPr/>
          <p:nvPr/>
        </p:nvCxnSpPr>
        <p:spPr>
          <a:xfrm flipH="1">
            <a:off x="5371225" y="2285050"/>
            <a:ext cx="2003400" cy="1265100"/>
          </a:xfrm>
          <a:prstGeom prst="straightConnector1">
            <a:avLst/>
          </a:prstGeom>
          <a:noFill/>
          <a:ln w="9525" cap="flat" cmpd="sng">
            <a:solidFill>
              <a:schemeClr val="dk2"/>
            </a:solidFill>
            <a:prstDash val="solid"/>
            <a:round/>
            <a:headEnd type="none" w="med" len="med"/>
            <a:tailEnd type="triangle" w="med" len="med"/>
          </a:ln>
        </p:spPr>
      </p:cxnSp>
      <p:cxnSp>
        <p:nvCxnSpPr>
          <p:cNvPr id="208" name="Google Shape;208;p24"/>
          <p:cNvCxnSpPr/>
          <p:nvPr/>
        </p:nvCxnSpPr>
        <p:spPr>
          <a:xfrm flipH="1">
            <a:off x="5523625" y="2437450"/>
            <a:ext cx="2003400" cy="1265100"/>
          </a:xfrm>
          <a:prstGeom prst="straightConnector1">
            <a:avLst/>
          </a:prstGeom>
          <a:noFill/>
          <a:ln w="9525" cap="flat" cmpd="sng">
            <a:solidFill>
              <a:schemeClr val="dk2"/>
            </a:solidFill>
            <a:prstDash val="solid"/>
            <a:round/>
            <a:headEnd type="none" w="med" len="med"/>
            <a:tailEnd type="triangle" w="med" len="med"/>
          </a:ln>
        </p:spPr>
      </p:cxnSp>
      <p:sp>
        <p:nvSpPr>
          <p:cNvPr id="209" name="Google Shape;209;p24"/>
          <p:cNvSpPr txBox="1"/>
          <p:nvPr/>
        </p:nvSpPr>
        <p:spPr>
          <a:xfrm>
            <a:off x="6853200" y="1447325"/>
            <a:ext cx="2003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Sheet flow</a:t>
            </a:r>
            <a:endParaRPr/>
          </a:p>
        </p:txBody>
      </p:sp>
      <p:sp>
        <p:nvSpPr>
          <p:cNvPr id="210" name="Google Shape;210;p24"/>
          <p:cNvSpPr/>
          <p:nvPr/>
        </p:nvSpPr>
        <p:spPr>
          <a:xfrm>
            <a:off x="3427299" y="948900"/>
            <a:ext cx="2898750" cy="5300450"/>
          </a:xfrm>
          <a:custGeom>
            <a:avLst/>
            <a:gdLst/>
            <a:ahLst/>
            <a:cxnLst/>
            <a:rect l="l" t="t" r="r" b="b"/>
            <a:pathLst>
              <a:path w="115950" h="212018" extrusionOk="0">
                <a:moveTo>
                  <a:pt x="931" y="0"/>
                </a:moveTo>
                <a:cubicBezTo>
                  <a:pt x="931" y="17771"/>
                  <a:pt x="-1854" y="36053"/>
                  <a:pt x="2464" y="53292"/>
                </a:cubicBezTo>
                <a:cubicBezTo>
                  <a:pt x="4269" y="60499"/>
                  <a:pt x="8824" y="66734"/>
                  <a:pt x="12433" y="73229"/>
                </a:cubicBezTo>
                <a:cubicBezTo>
                  <a:pt x="17439" y="82239"/>
                  <a:pt x="16332" y="93911"/>
                  <a:pt x="21634" y="102750"/>
                </a:cubicBezTo>
                <a:cubicBezTo>
                  <a:pt x="31906" y="119873"/>
                  <a:pt x="42801" y="136619"/>
                  <a:pt x="53073" y="153742"/>
                </a:cubicBezTo>
                <a:cubicBezTo>
                  <a:pt x="55121" y="157155"/>
                  <a:pt x="59300" y="158772"/>
                  <a:pt x="61891" y="161793"/>
                </a:cubicBezTo>
                <a:cubicBezTo>
                  <a:pt x="70958" y="172365"/>
                  <a:pt x="79562" y="183550"/>
                  <a:pt x="90262" y="192465"/>
                </a:cubicBezTo>
                <a:cubicBezTo>
                  <a:pt x="98530" y="199353"/>
                  <a:pt x="108336" y="204414"/>
                  <a:pt x="115950" y="212018"/>
                </a:cubicBezTo>
              </a:path>
            </a:pathLst>
          </a:custGeom>
          <a:noFill/>
          <a:ln w="9525" cap="flat" cmpd="sng">
            <a:solidFill>
              <a:schemeClr val="dk2"/>
            </a:solidFill>
            <a:prstDash val="solid"/>
            <a:round/>
            <a:headEnd type="none" w="med" len="med"/>
            <a:tailEnd type="none" w="med" len="med"/>
          </a:ln>
        </p:spPr>
        <p:txBody>
          <a:bodyPr/>
          <a:lstStyle/>
          <a:p>
            <a:endParaRPr lang="en-US"/>
          </a:p>
        </p:txBody>
      </p:sp>
      <p:sp>
        <p:nvSpPr>
          <p:cNvPr id="211" name="Google Shape;211;p24"/>
          <p:cNvSpPr/>
          <p:nvPr/>
        </p:nvSpPr>
        <p:spPr>
          <a:xfrm>
            <a:off x="3007349" y="939325"/>
            <a:ext cx="2551900" cy="5540075"/>
          </a:xfrm>
          <a:custGeom>
            <a:avLst/>
            <a:gdLst/>
            <a:ahLst/>
            <a:cxnLst/>
            <a:rect l="l" t="t" r="r" b="b"/>
            <a:pathLst>
              <a:path w="102076" h="221603" extrusionOk="0">
                <a:moveTo>
                  <a:pt x="2776" y="0"/>
                </a:moveTo>
                <a:cubicBezTo>
                  <a:pt x="2776" y="14322"/>
                  <a:pt x="-2226" y="29044"/>
                  <a:pt x="1243" y="42940"/>
                </a:cubicBezTo>
                <a:cubicBezTo>
                  <a:pt x="9752" y="77020"/>
                  <a:pt x="20806" y="110822"/>
                  <a:pt x="36515" y="142240"/>
                </a:cubicBezTo>
                <a:cubicBezTo>
                  <a:pt x="38952" y="147114"/>
                  <a:pt x="43598" y="150532"/>
                  <a:pt x="46867" y="154892"/>
                </a:cubicBezTo>
                <a:cubicBezTo>
                  <a:pt x="51061" y="160486"/>
                  <a:pt x="52656" y="167970"/>
                  <a:pt x="57602" y="172912"/>
                </a:cubicBezTo>
                <a:cubicBezTo>
                  <a:pt x="62996" y="178301"/>
                  <a:pt x="70357" y="181623"/>
                  <a:pt x="75238" y="187481"/>
                </a:cubicBezTo>
                <a:cubicBezTo>
                  <a:pt x="80618" y="193938"/>
                  <a:pt x="87879" y="198659"/>
                  <a:pt x="93258" y="205117"/>
                </a:cubicBezTo>
                <a:cubicBezTo>
                  <a:pt x="97247" y="209905"/>
                  <a:pt x="96503" y="218813"/>
                  <a:pt x="102076" y="221603"/>
                </a:cubicBezTo>
              </a:path>
            </a:pathLst>
          </a:custGeom>
          <a:noFill/>
          <a:ln w="9525" cap="flat" cmpd="sng">
            <a:solidFill>
              <a:schemeClr val="dk2"/>
            </a:solidFill>
            <a:prstDash val="solid"/>
            <a:round/>
            <a:headEnd type="none" w="med" len="med"/>
            <a:tailEnd type="none" w="med" len="med"/>
          </a:ln>
        </p:spPr>
        <p:txBody>
          <a:bodyPr/>
          <a:lstStyle/>
          <a:p>
            <a:endParaRPr lang="en-US"/>
          </a:p>
        </p:txBody>
      </p:sp>
      <p:sp>
        <p:nvSpPr>
          <p:cNvPr id="212" name="Google Shape;212;p24"/>
          <p:cNvSpPr/>
          <p:nvPr/>
        </p:nvSpPr>
        <p:spPr>
          <a:xfrm>
            <a:off x="2551750" y="881800"/>
            <a:ext cx="2346125" cy="5798875"/>
          </a:xfrm>
          <a:custGeom>
            <a:avLst/>
            <a:gdLst/>
            <a:ahLst/>
            <a:cxnLst/>
            <a:rect l="l" t="t" r="r" b="b"/>
            <a:pathLst>
              <a:path w="93845" h="231955" extrusionOk="0">
                <a:moveTo>
                  <a:pt x="4131" y="0"/>
                </a:moveTo>
                <a:cubicBezTo>
                  <a:pt x="4131" y="15761"/>
                  <a:pt x="-1916" y="31612"/>
                  <a:pt x="680" y="47158"/>
                </a:cubicBezTo>
                <a:cubicBezTo>
                  <a:pt x="1821" y="53994"/>
                  <a:pt x="5631" y="60130"/>
                  <a:pt x="8732" y="66328"/>
                </a:cubicBezTo>
                <a:cubicBezTo>
                  <a:pt x="12285" y="73429"/>
                  <a:pt x="8709" y="82313"/>
                  <a:pt x="10265" y="90099"/>
                </a:cubicBezTo>
                <a:cubicBezTo>
                  <a:pt x="12507" y="101320"/>
                  <a:pt x="17642" y="111787"/>
                  <a:pt x="22150" y="122304"/>
                </a:cubicBezTo>
                <a:cubicBezTo>
                  <a:pt x="26423" y="132272"/>
                  <a:pt x="28457" y="143292"/>
                  <a:pt x="34036" y="152592"/>
                </a:cubicBezTo>
                <a:cubicBezTo>
                  <a:pt x="45706" y="172045"/>
                  <a:pt x="58602" y="190749"/>
                  <a:pt x="71608" y="209335"/>
                </a:cubicBezTo>
                <a:cubicBezTo>
                  <a:pt x="77670" y="217998"/>
                  <a:pt x="89121" y="222496"/>
                  <a:pt x="93845" y="231955"/>
                </a:cubicBezTo>
              </a:path>
            </a:pathLst>
          </a:custGeom>
          <a:noFill/>
          <a:ln w="9525" cap="flat" cmpd="sng">
            <a:solidFill>
              <a:schemeClr val="dk2"/>
            </a:solidFill>
            <a:prstDash val="solid"/>
            <a:round/>
            <a:headEnd type="none" w="med" len="med"/>
            <a:tailEnd type="none" w="med" len="med"/>
          </a:ln>
        </p:spPr>
        <p:txBody>
          <a:bodyPr/>
          <a:lstStyle/>
          <a:p>
            <a:endParaRPr lang="en-US"/>
          </a:p>
        </p:txBody>
      </p:sp>
      <p:sp>
        <p:nvSpPr>
          <p:cNvPr id="213" name="Google Shape;213;p24"/>
          <p:cNvSpPr/>
          <p:nvPr/>
        </p:nvSpPr>
        <p:spPr>
          <a:xfrm rot="-7660126">
            <a:off x="3392187" y="2742821"/>
            <a:ext cx="2280822" cy="1523907"/>
          </a:xfrm>
          <a:prstGeom prst="blockArc">
            <a:avLst>
              <a:gd name="adj1" fmla="val 10703209"/>
              <a:gd name="adj2" fmla="val 0"/>
              <a:gd name="adj3" fmla="val 25000"/>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4"/>
          <p:cNvSpPr txBox="1"/>
          <p:nvPr/>
        </p:nvSpPr>
        <p:spPr>
          <a:xfrm>
            <a:off x="3885800" y="3786050"/>
            <a:ext cx="1025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berm</a:t>
            </a:r>
            <a:endParaRPr/>
          </a:p>
        </p:txBody>
      </p:sp>
      <p:sp>
        <p:nvSpPr>
          <p:cNvPr id="215" name="Google Shape;215;p24"/>
          <p:cNvSpPr txBox="1"/>
          <p:nvPr/>
        </p:nvSpPr>
        <p:spPr>
          <a:xfrm>
            <a:off x="172450" y="2126875"/>
            <a:ext cx="2257500" cy="10467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Char char="●"/>
            </a:pPr>
            <a:r>
              <a:rPr lang="en-US"/>
              <a:t>sheet flow capture = absolute ownership</a:t>
            </a:r>
            <a:endParaRPr/>
          </a:p>
          <a:p>
            <a:pPr marL="457200" lvl="0" indent="-317500" algn="l" rtl="0">
              <a:spcBef>
                <a:spcPts val="0"/>
              </a:spcBef>
              <a:spcAft>
                <a:spcPts val="0"/>
              </a:spcAft>
              <a:buSzPts val="1400"/>
              <a:buChar char="●"/>
            </a:pPr>
            <a:r>
              <a:rPr lang="en-US"/>
              <a:t>no correlative down-drainage use</a:t>
            </a:r>
            <a:endParaRPr/>
          </a:p>
        </p:txBody>
      </p:sp>
      <p:sp>
        <p:nvSpPr>
          <p:cNvPr id="216" name="Google Shape;216;p24"/>
          <p:cNvSpPr txBox="1"/>
          <p:nvPr/>
        </p:nvSpPr>
        <p:spPr>
          <a:xfrm>
            <a:off x="7495400" y="5434650"/>
            <a:ext cx="1361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Parcel A</a:t>
            </a:r>
            <a:endParaRPr/>
          </a:p>
        </p:txBody>
      </p:sp>
      <p:sp>
        <p:nvSpPr>
          <p:cNvPr id="217" name="Google Shape;217;p24"/>
          <p:cNvSpPr txBox="1"/>
          <p:nvPr/>
        </p:nvSpPr>
        <p:spPr>
          <a:xfrm>
            <a:off x="363275" y="6037550"/>
            <a:ext cx="1361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Parcel B</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5"/>
          <p:cNvSpPr txBox="1">
            <a:spLocks noGrp="1"/>
          </p:cNvSpPr>
          <p:nvPr>
            <p:ph type="title"/>
          </p:nvPr>
        </p:nvSpPr>
        <p:spPr>
          <a:xfrm>
            <a:off x="457200" y="555413"/>
            <a:ext cx="8229600" cy="1068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Surface Drainage Law Theories</a:t>
            </a:r>
            <a:endParaRPr/>
          </a:p>
        </p:txBody>
      </p:sp>
      <p:sp>
        <p:nvSpPr>
          <p:cNvPr id="223" name="Google Shape;223;p25"/>
          <p:cNvSpPr txBox="1">
            <a:spLocks noGrp="1"/>
          </p:cNvSpPr>
          <p:nvPr>
            <p:ph type="body" idx="1"/>
          </p:nvPr>
        </p:nvSpPr>
        <p:spPr>
          <a:xfrm>
            <a:off x="457200" y="1565925"/>
            <a:ext cx="8229600" cy="5216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a:p>
            <a:pPr marL="742950" lvl="1" indent="-297180" algn="l" rtl="0">
              <a:spcBef>
                <a:spcPts val="444"/>
              </a:spcBef>
              <a:spcAft>
                <a:spcPts val="0"/>
              </a:spcAft>
              <a:buClr>
                <a:schemeClr val="dk1"/>
              </a:buClr>
              <a:buSzPts val="2400"/>
              <a:buChar char="–"/>
            </a:pPr>
            <a:r>
              <a:rPr lang="en-US"/>
              <a:t>“civil law rule” – landowner has liability to down-drainage owners if he alters sheet flow to their detriment</a:t>
            </a:r>
            <a:endParaRPr/>
          </a:p>
          <a:p>
            <a:pPr marL="1143000" lvl="2" indent="-265953" algn="l" rtl="0">
              <a:spcBef>
                <a:spcPts val="444"/>
              </a:spcBef>
              <a:spcAft>
                <a:spcPts val="0"/>
              </a:spcAft>
              <a:buSzPts val="2388"/>
              <a:buChar char="•"/>
            </a:pPr>
            <a:r>
              <a:rPr lang="en-US" sz="1788" i="1">
                <a:latin typeface="Times New Roman"/>
                <a:ea typeface="Times New Roman"/>
                <a:cs typeface="Times New Roman"/>
                <a:sym typeface="Times New Roman"/>
              </a:rPr>
              <a:t>aqua currit et debet currere, ut currere solebat</a:t>
            </a:r>
            <a:r>
              <a:rPr lang="en-US" sz="1788">
                <a:latin typeface="Times New Roman"/>
                <a:ea typeface="Times New Roman"/>
                <a:cs typeface="Times New Roman"/>
                <a:sym typeface="Times New Roman"/>
              </a:rPr>
              <a:t> </a:t>
            </a:r>
            <a:r>
              <a:rPr lang="en-US" sz="1788" b="1">
                <a:latin typeface="Times New Roman"/>
                <a:ea typeface="Times New Roman"/>
                <a:cs typeface="Times New Roman"/>
                <a:sym typeface="Times New Roman"/>
              </a:rPr>
              <a:t>(water flows and as it flows so it ought to flow)</a:t>
            </a:r>
            <a:r>
              <a:rPr lang="en-US" sz="1788">
                <a:latin typeface="Times New Roman"/>
                <a:ea typeface="Times New Roman"/>
                <a:cs typeface="Times New Roman"/>
                <a:sym typeface="Times New Roman"/>
              </a:rPr>
              <a:t> </a:t>
            </a:r>
            <a:endParaRPr sz="2388"/>
          </a:p>
          <a:p>
            <a:pPr marL="742950" lvl="1" indent="-297180" algn="l" rtl="0">
              <a:spcBef>
                <a:spcPts val="444"/>
              </a:spcBef>
              <a:spcAft>
                <a:spcPts val="0"/>
              </a:spcAft>
              <a:buClr>
                <a:schemeClr val="dk1"/>
              </a:buClr>
              <a:buSzPts val="2400"/>
              <a:buChar char="–"/>
            </a:pPr>
            <a:r>
              <a:rPr lang="en-US"/>
              <a:t>“common enemy rule” – landowner has right to alter land to change natural sheet flow, since water is a common enemy to all</a:t>
            </a:r>
            <a:endParaRPr/>
          </a:p>
          <a:p>
            <a:pPr marL="1143000" lvl="2" indent="-268845" algn="l" rtl="0">
              <a:spcBef>
                <a:spcPts val="444"/>
              </a:spcBef>
              <a:spcAft>
                <a:spcPts val="0"/>
              </a:spcAft>
              <a:buSzPts val="2434"/>
              <a:buChar char="•"/>
            </a:pPr>
            <a:r>
              <a:rPr lang="en-US" sz="1534" i="1">
                <a:solidFill>
                  <a:srgbClr val="212121"/>
                </a:solidFill>
                <a:highlight>
                  <a:srgbClr val="FFFFFF"/>
                </a:highlight>
                <a:latin typeface="Verdana"/>
                <a:ea typeface="Verdana"/>
                <a:cs typeface="Verdana"/>
                <a:sym typeface="Verdana"/>
              </a:rPr>
              <a:t>cujus est solum, ejus est usque ad coelum et ad inferos</a:t>
            </a:r>
            <a:r>
              <a:rPr lang="en-US" sz="1534">
                <a:solidFill>
                  <a:srgbClr val="212121"/>
                </a:solidFill>
                <a:highlight>
                  <a:srgbClr val="FFFFFF"/>
                </a:highlight>
                <a:latin typeface="Verdana"/>
                <a:ea typeface="Verdana"/>
                <a:cs typeface="Verdana"/>
                <a:sym typeface="Verdana"/>
              </a:rPr>
              <a:t> </a:t>
            </a:r>
            <a:r>
              <a:rPr lang="en-US" sz="1534" b="1">
                <a:solidFill>
                  <a:srgbClr val="212121"/>
                </a:solidFill>
                <a:highlight>
                  <a:srgbClr val="FFFFFF"/>
                </a:highlight>
                <a:latin typeface="Verdana"/>
                <a:ea typeface="Verdana"/>
                <a:cs typeface="Verdana"/>
                <a:sym typeface="Verdana"/>
              </a:rPr>
              <a:t>(whose is the soil, his is even to the skies and to the depths below)</a:t>
            </a:r>
            <a:endParaRPr sz="2434" b="1"/>
          </a:p>
          <a:p>
            <a:pPr marL="0" lvl="0" indent="0" algn="l" rtl="0">
              <a:spcBef>
                <a:spcPts val="444"/>
              </a:spcBef>
              <a:spcAft>
                <a:spcPts val="0"/>
              </a:spcAft>
              <a:buNone/>
            </a:pPr>
            <a:endParaRPr sz="1200">
              <a:latin typeface="Times New Roman"/>
              <a:ea typeface="Times New Roman"/>
              <a:cs typeface="Times New Roman"/>
              <a:sym typeface="Times New Roman"/>
            </a:endParaRPr>
          </a:p>
          <a:p>
            <a:pPr marL="742950" lvl="1" indent="-144780" algn="l" rtl="0">
              <a:spcBef>
                <a:spcPts val="444"/>
              </a:spcBef>
              <a:spcAft>
                <a:spcPts val="0"/>
              </a:spcAft>
              <a:buClr>
                <a:schemeClr val="dk1"/>
              </a:buClr>
              <a:buSzPts val="2400"/>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6"/>
          <p:cNvSpPr txBox="1">
            <a:spLocks noGrp="1"/>
          </p:cNvSpPr>
          <p:nvPr>
            <p:ph type="title"/>
          </p:nvPr>
        </p:nvSpPr>
        <p:spPr>
          <a:xfrm>
            <a:off x="457200" y="570713"/>
            <a:ext cx="8229600" cy="10683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North Carolina “Reasonable Use”</a:t>
            </a:r>
            <a:endParaRPr/>
          </a:p>
        </p:txBody>
      </p:sp>
      <p:sp>
        <p:nvSpPr>
          <p:cNvPr id="230" name="Google Shape;230;p26"/>
          <p:cNvSpPr txBox="1">
            <a:spLocks noGrp="1"/>
          </p:cNvSpPr>
          <p:nvPr>
            <p:ph type="body" idx="1"/>
          </p:nvPr>
        </p:nvSpPr>
        <p:spPr>
          <a:xfrm>
            <a:off x="457200" y="1639025"/>
            <a:ext cx="8229600" cy="4617000"/>
          </a:xfrm>
          <a:prstGeom prst="rect">
            <a:avLst/>
          </a:prstGeom>
        </p:spPr>
        <p:txBody>
          <a:bodyPr spcFirstLastPara="1" wrap="square" lIns="91425" tIns="45700" rIns="91425" bIns="45700" anchor="t" anchorCtr="0">
            <a:noAutofit/>
          </a:bodyPr>
          <a:lstStyle/>
          <a:p>
            <a:pPr marL="457200" lvl="0" indent="-365667" algn="l" rtl="0">
              <a:spcBef>
                <a:spcPts val="444"/>
              </a:spcBef>
              <a:spcAft>
                <a:spcPts val="0"/>
              </a:spcAft>
              <a:buSzPts val="2159"/>
              <a:buFont typeface="Times New Roman"/>
              <a:buChar char="•"/>
            </a:pPr>
            <a:r>
              <a:rPr lang="en-US" sz="2159">
                <a:latin typeface="Times New Roman"/>
                <a:ea typeface="Times New Roman"/>
                <a:cs typeface="Times New Roman"/>
                <a:sym typeface="Times New Roman"/>
              </a:rPr>
              <a:t>North Carolina adopted a compromise between “civil law” and “common enemy” in  </a:t>
            </a:r>
            <a:r>
              <a:rPr lang="en-US" sz="2159" u="sng">
                <a:solidFill>
                  <a:srgbClr val="006EBB"/>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Pendergrast v. Aiken, 293 N.C. 201, 212, 236 S.E.2d 787 (1977)</a:t>
            </a:r>
            <a:endParaRPr sz="3359" b="1"/>
          </a:p>
          <a:p>
            <a:pPr marL="914400" lvl="1" indent="-365667" algn="l" rtl="0">
              <a:spcBef>
                <a:spcPts val="0"/>
              </a:spcBef>
              <a:spcAft>
                <a:spcPts val="0"/>
              </a:spcAft>
              <a:buSzPts val="2159"/>
              <a:buFont typeface="Times New Roman"/>
              <a:buChar char="–"/>
            </a:pPr>
            <a:r>
              <a:rPr lang="en-US" sz="2159">
                <a:latin typeface="Times New Roman"/>
                <a:ea typeface="Times New Roman"/>
                <a:cs typeface="Times New Roman"/>
                <a:sym typeface="Times New Roman"/>
              </a:rPr>
              <a:t>"The upper owner can not divert and throw water on his neighbor, nor the latter back water on the other with impunity. </a:t>
            </a:r>
            <a:r>
              <a:rPr lang="en-US" sz="2159" i="1">
                <a:latin typeface="Times New Roman"/>
                <a:ea typeface="Times New Roman"/>
                <a:cs typeface="Times New Roman"/>
                <a:sym typeface="Times New Roman"/>
              </a:rPr>
              <a:t>Sic utere tuo, ut alienum non laedas</a:t>
            </a:r>
            <a:r>
              <a:rPr lang="en-US" sz="2159">
                <a:latin typeface="Times New Roman"/>
                <a:ea typeface="Times New Roman"/>
                <a:cs typeface="Times New Roman"/>
                <a:sym typeface="Times New Roman"/>
              </a:rPr>
              <a:t>. [</a:t>
            </a:r>
            <a:r>
              <a:rPr lang="en-US" sz="2159" b="1">
                <a:latin typeface="Times New Roman"/>
                <a:ea typeface="Times New Roman"/>
                <a:cs typeface="Times New Roman"/>
                <a:sym typeface="Times New Roman"/>
              </a:rPr>
              <a:t>Use your own property in such a manner as not to injure that of another</a:t>
            </a:r>
            <a:r>
              <a:rPr lang="en-US" sz="2159">
                <a:latin typeface="Times New Roman"/>
                <a:ea typeface="Times New Roman"/>
                <a:cs typeface="Times New Roman"/>
                <a:sym typeface="Times New Roman"/>
              </a:rPr>
              <a:t>]. </a:t>
            </a:r>
            <a:endParaRPr sz="2159">
              <a:latin typeface="Times New Roman"/>
              <a:ea typeface="Times New Roman"/>
              <a:cs typeface="Times New Roman"/>
              <a:sym typeface="Times New Roman"/>
            </a:endParaRPr>
          </a:p>
          <a:p>
            <a:pPr marL="457200" lvl="1" indent="-342900" algn="l" rtl="0">
              <a:spcBef>
                <a:spcPts val="0"/>
              </a:spcBef>
              <a:spcAft>
                <a:spcPts val="0"/>
              </a:spcAft>
              <a:buSzPts val="1800"/>
              <a:buChar char="–"/>
            </a:pPr>
            <a:r>
              <a:rPr lang="en-US"/>
              <a:t>Liability for intentional, unreasonable, </a:t>
            </a:r>
            <a:r>
              <a:rPr lang="en-US" b="1"/>
              <a:t>negligent</a:t>
            </a:r>
            <a:r>
              <a:rPr lang="en-US"/>
              <a:t> or reckless actions that cause “downhill” flooding</a:t>
            </a:r>
            <a:endParaRPr/>
          </a:p>
          <a:p>
            <a:pPr marL="457200" lvl="0" indent="-342900" algn="l" rtl="0">
              <a:spcBef>
                <a:spcPts val="0"/>
              </a:spcBef>
              <a:spcAft>
                <a:spcPts val="0"/>
              </a:spcAft>
              <a:buSzPts val="1800"/>
              <a:buChar char="•"/>
            </a:pPr>
            <a:r>
              <a:rPr lang="en-US"/>
              <a:t>Balances value to landowner, whether suitable to locality, burden on landowner to minimize damage (“nuisance theory” elements)</a:t>
            </a:r>
            <a:endParaRPr/>
          </a:p>
          <a:p>
            <a:pPr marL="0" lvl="0" indent="0" algn="l" rtl="0">
              <a:spcBef>
                <a:spcPts val="36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27"/>
          <p:cNvSpPr/>
          <p:nvPr/>
        </p:nvSpPr>
        <p:spPr>
          <a:xfrm>
            <a:off x="2887150" y="1085700"/>
            <a:ext cx="6021300" cy="4686600"/>
          </a:xfrm>
          <a:prstGeom prst="snip1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7"/>
          <p:cNvSpPr/>
          <p:nvPr/>
        </p:nvSpPr>
        <p:spPr>
          <a:xfrm>
            <a:off x="1388025" y="4888175"/>
            <a:ext cx="5005200" cy="1792500"/>
          </a:xfrm>
          <a:prstGeom prst="rect">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B6D7A8"/>
              </a:highlight>
            </a:endParaRPr>
          </a:p>
        </p:txBody>
      </p:sp>
      <p:sp>
        <p:nvSpPr>
          <p:cNvPr id="238" name="Google Shape;238;p27"/>
          <p:cNvSpPr/>
          <p:nvPr/>
        </p:nvSpPr>
        <p:spPr>
          <a:xfrm>
            <a:off x="6057650" y="958500"/>
            <a:ext cx="2712491" cy="2338672"/>
          </a:xfrm>
          <a:custGeom>
            <a:avLst/>
            <a:gdLst/>
            <a:ahLst/>
            <a:cxnLst/>
            <a:rect l="l" t="t" r="r" b="b"/>
            <a:pathLst>
              <a:path w="107351" h="93932" extrusionOk="0">
                <a:moveTo>
                  <a:pt x="0" y="0"/>
                </a:moveTo>
                <a:cubicBezTo>
                  <a:pt x="0" y="20917"/>
                  <a:pt x="17909" y="39235"/>
                  <a:pt x="33738" y="52908"/>
                </a:cubicBezTo>
                <a:cubicBezTo>
                  <a:pt x="43064" y="60963"/>
                  <a:pt x="50780" y="71401"/>
                  <a:pt x="61726" y="77062"/>
                </a:cubicBezTo>
                <a:cubicBezTo>
                  <a:pt x="76128" y="84511"/>
                  <a:pt x="91970" y="88800"/>
                  <a:pt x="107351" y="93932"/>
                </a:cubicBezTo>
              </a:path>
            </a:pathLst>
          </a:custGeom>
          <a:noFill/>
          <a:ln w="9525" cap="flat" cmpd="sng">
            <a:solidFill>
              <a:schemeClr val="dk2"/>
            </a:solidFill>
            <a:prstDash val="solid"/>
            <a:round/>
            <a:headEnd type="none" w="med" len="med"/>
            <a:tailEnd type="none" w="med" len="med"/>
          </a:ln>
        </p:spPr>
        <p:txBody>
          <a:bodyPr/>
          <a:lstStyle/>
          <a:p>
            <a:endParaRPr lang="en-US"/>
          </a:p>
        </p:txBody>
      </p:sp>
      <p:sp>
        <p:nvSpPr>
          <p:cNvPr id="239" name="Google Shape;239;p27"/>
          <p:cNvSpPr/>
          <p:nvPr/>
        </p:nvSpPr>
        <p:spPr>
          <a:xfrm>
            <a:off x="5482575" y="843475"/>
            <a:ext cx="2722100" cy="3095925"/>
          </a:xfrm>
          <a:custGeom>
            <a:avLst/>
            <a:gdLst/>
            <a:ahLst/>
            <a:cxnLst/>
            <a:rect l="l" t="t" r="r" b="b"/>
            <a:pathLst>
              <a:path w="108884" h="123837" extrusionOk="0">
                <a:moveTo>
                  <a:pt x="0" y="0"/>
                </a:moveTo>
                <a:cubicBezTo>
                  <a:pt x="0" y="19610"/>
                  <a:pt x="6454" y="41343"/>
                  <a:pt x="20320" y="55209"/>
                </a:cubicBezTo>
                <a:cubicBezTo>
                  <a:pt x="27415" y="62304"/>
                  <a:pt x="35644" y="68293"/>
                  <a:pt x="42173" y="75912"/>
                </a:cubicBezTo>
                <a:cubicBezTo>
                  <a:pt x="49245" y="84165"/>
                  <a:pt x="54323" y="94859"/>
                  <a:pt x="63643" y="100450"/>
                </a:cubicBezTo>
                <a:cubicBezTo>
                  <a:pt x="69868" y="104184"/>
                  <a:pt x="77468" y="105578"/>
                  <a:pt x="83197" y="110035"/>
                </a:cubicBezTo>
                <a:cubicBezTo>
                  <a:pt x="90869" y="116003"/>
                  <a:pt x="99164" y="123837"/>
                  <a:pt x="108884" y="123837"/>
                </a:cubicBezTo>
              </a:path>
            </a:pathLst>
          </a:custGeom>
          <a:noFill/>
          <a:ln w="9525" cap="flat" cmpd="sng">
            <a:solidFill>
              <a:schemeClr val="dk2"/>
            </a:solidFill>
            <a:prstDash val="solid"/>
            <a:round/>
            <a:headEnd type="none" w="med" len="med"/>
            <a:tailEnd type="none" w="med" len="med"/>
          </a:ln>
        </p:spPr>
        <p:txBody>
          <a:bodyPr/>
          <a:lstStyle/>
          <a:p>
            <a:endParaRPr lang="en-US"/>
          </a:p>
        </p:txBody>
      </p:sp>
      <p:sp>
        <p:nvSpPr>
          <p:cNvPr id="240" name="Google Shape;240;p27"/>
          <p:cNvSpPr/>
          <p:nvPr/>
        </p:nvSpPr>
        <p:spPr>
          <a:xfrm>
            <a:off x="5060825" y="872225"/>
            <a:ext cx="2702950" cy="3556000"/>
          </a:xfrm>
          <a:custGeom>
            <a:avLst/>
            <a:gdLst/>
            <a:ahLst/>
            <a:cxnLst/>
            <a:rect l="l" t="t" r="r" b="b"/>
            <a:pathLst>
              <a:path w="108118" h="142240" extrusionOk="0">
                <a:moveTo>
                  <a:pt x="0" y="0"/>
                </a:moveTo>
                <a:cubicBezTo>
                  <a:pt x="0" y="20778"/>
                  <a:pt x="8618" y="42039"/>
                  <a:pt x="21087" y="58660"/>
                </a:cubicBezTo>
                <a:cubicBezTo>
                  <a:pt x="24249" y="62875"/>
                  <a:pt x="24060" y="69013"/>
                  <a:pt x="27221" y="73229"/>
                </a:cubicBezTo>
                <a:cubicBezTo>
                  <a:pt x="33033" y="80982"/>
                  <a:pt x="38638" y="89270"/>
                  <a:pt x="46391" y="95082"/>
                </a:cubicBezTo>
                <a:cubicBezTo>
                  <a:pt x="52323" y="99529"/>
                  <a:pt x="58054" y="104304"/>
                  <a:pt x="64411" y="108118"/>
                </a:cubicBezTo>
                <a:cubicBezTo>
                  <a:pt x="69410" y="111117"/>
                  <a:pt x="76009" y="111662"/>
                  <a:pt x="80130" y="115786"/>
                </a:cubicBezTo>
                <a:cubicBezTo>
                  <a:pt x="89203" y="124867"/>
                  <a:pt x="96633" y="136505"/>
                  <a:pt x="108118" y="142240"/>
                </a:cubicBezTo>
              </a:path>
            </a:pathLst>
          </a:custGeom>
          <a:noFill/>
          <a:ln w="9525" cap="flat" cmpd="sng">
            <a:solidFill>
              <a:schemeClr val="dk2"/>
            </a:solidFill>
            <a:prstDash val="solid"/>
            <a:round/>
            <a:headEnd type="none" w="med" len="med"/>
            <a:tailEnd type="none" w="med" len="med"/>
          </a:ln>
        </p:spPr>
        <p:txBody>
          <a:bodyPr/>
          <a:lstStyle/>
          <a:p>
            <a:endParaRPr lang="en-US"/>
          </a:p>
        </p:txBody>
      </p:sp>
      <p:sp>
        <p:nvSpPr>
          <p:cNvPr id="241" name="Google Shape;241;p27"/>
          <p:cNvSpPr/>
          <p:nvPr/>
        </p:nvSpPr>
        <p:spPr>
          <a:xfrm>
            <a:off x="4670711" y="881800"/>
            <a:ext cx="3275175" cy="4188625"/>
          </a:xfrm>
          <a:custGeom>
            <a:avLst/>
            <a:gdLst/>
            <a:ahLst/>
            <a:cxnLst/>
            <a:rect l="l" t="t" r="r" b="b"/>
            <a:pathLst>
              <a:path w="131007" h="167545" extrusionOk="0">
                <a:moveTo>
                  <a:pt x="269" y="0"/>
                </a:moveTo>
                <a:cubicBezTo>
                  <a:pt x="269" y="12195"/>
                  <a:pt x="-805" y="25098"/>
                  <a:pt x="3720" y="36423"/>
                </a:cubicBezTo>
                <a:cubicBezTo>
                  <a:pt x="8561" y="48538"/>
                  <a:pt x="18973" y="57726"/>
                  <a:pt x="24807" y="69395"/>
                </a:cubicBezTo>
                <a:cubicBezTo>
                  <a:pt x="29486" y="78752"/>
                  <a:pt x="30829" y="90369"/>
                  <a:pt x="38226" y="97766"/>
                </a:cubicBezTo>
                <a:cubicBezTo>
                  <a:pt x="50272" y="109812"/>
                  <a:pt x="63086" y="121220"/>
                  <a:pt x="76949" y="131122"/>
                </a:cubicBezTo>
                <a:cubicBezTo>
                  <a:pt x="84351" y="136409"/>
                  <a:pt x="94069" y="137561"/>
                  <a:pt x="101869" y="142240"/>
                </a:cubicBezTo>
                <a:cubicBezTo>
                  <a:pt x="105166" y="144218"/>
                  <a:pt x="103367" y="150258"/>
                  <a:pt x="106087" y="152976"/>
                </a:cubicBezTo>
                <a:cubicBezTo>
                  <a:pt x="112894" y="159777"/>
                  <a:pt x="121385" y="167545"/>
                  <a:pt x="131007" y="167545"/>
                </a:cubicBezTo>
              </a:path>
            </a:pathLst>
          </a:custGeom>
          <a:noFill/>
          <a:ln w="9525" cap="flat" cmpd="sng">
            <a:solidFill>
              <a:schemeClr val="dk2"/>
            </a:solidFill>
            <a:prstDash val="solid"/>
            <a:round/>
            <a:headEnd type="none" w="med" len="med"/>
            <a:tailEnd type="none" w="med" len="med"/>
          </a:ln>
        </p:spPr>
        <p:txBody>
          <a:bodyPr/>
          <a:lstStyle/>
          <a:p>
            <a:endParaRPr lang="en-US"/>
          </a:p>
        </p:txBody>
      </p:sp>
      <p:sp>
        <p:nvSpPr>
          <p:cNvPr id="242" name="Google Shape;242;p27"/>
          <p:cNvSpPr/>
          <p:nvPr/>
        </p:nvSpPr>
        <p:spPr>
          <a:xfrm>
            <a:off x="4277169" y="929725"/>
            <a:ext cx="2786900" cy="4370725"/>
          </a:xfrm>
          <a:custGeom>
            <a:avLst/>
            <a:gdLst/>
            <a:ahLst/>
            <a:cxnLst/>
            <a:rect l="l" t="t" r="r" b="b"/>
            <a:pathLst>
              <a:path w="111476" h="174829" extrusionOk="0">
                <a:moveTo>
                  <a:pt x="675" y="0"/>
                </a:moveTo>
                <a:cubicBezTo>
                  <a:pt x="675" y="10480"/>
                  <a:pt x="-995" y="21162"/>
                  <a:pt x="1058" y="31439"/>
                </a:cubicBezTo>
                <a:cubicBezTo>
                  <a:pt x="3157" y="41943"/>
                  <a:pt x="8047" y="51719"/>
                  <a:pt x="10643" y="62111"/>
                </a:cubicBezTo>
                <a:cubicBezTo>
                  <a:pt x="11734" y="66479"/>
                  <a:pt x="15995" y="69368"/>
                  <a:pt x="18311" y="73229"/>
                </a:cubicBezTo>
                <a:cubicBezTo>
                  <a:pt x="23531" y="81931"/>
                  <a:pt x="26853" y="92126"/>
                  <a:pt x="34030" y="99300"/>
                </a:cubicBezTo>
                <a:cubicBezTo>
                  <a:pt x="37481" y="102750"/>
                  <a:pt x="41872" y="105467"/>
                  <a:pt x="44382" y="109652"/>
                </a:cubicBezTo>
                <a:cubicBezTo>
                  <a:pt x="47293" y="114505"/>
                  <a:pt x="47664" y="120986"/>
                  <a:pt x="51666" y="124988"/>
                </a:cubicBezTo>
                <a:cubicBezTo>
                  <a:pt x="61775" y="135097"/>
                  <a:pt x="73379" y="143633"/>
                  <a:pt x="83488" y="153742"/>
                </a:cubicBezTo>
                <a:cubicBezTo>
                  <a:pt x="85672" y="155926"/>
                  <a:pt x="89578" y="155566"/>
                  <a:pt x="91923" y="157576"/>
                </a:cubicBezTo>
                <a:cubicBezTo>
                  <a:pt x="98523" y="163232"/>
                  <a:pt x="103699" y="170946"/>
                  <a:pt x="111476" y="174829"/>
                </a:cubicBezTo>
              </a:path>
            </a:pathLst>
          </a:custGeom>
          <a:noFill/>
          <a:ln w="9525" cap="flat" cmpd="sng">
            <a:solidFill>
              <a:schemeClr val="dk2"/>
            </a:solidFill>
            <a:prstDash val="solid"/>
            <a:round/>
            <a:headEnd type="none" w="med" len="med"/>
            <a:tailEnd type="none" w="med" len="med"/>
          </a:ln>
        </p:spPr>
        <p:txBody>
          <a:bodyPr/>
          <a:lstStyle/>
          <a:p>
            <a:endParaRPr lang="en-US"/>
          </a:p>
        </p:txBody>
      </p:sp>
      <p:sp>
        <p:nvSpPr>
          <p:cNvPr id="243" name="Google Shape;243;p27"/>
          <p:cNvSpPr/>
          <p:nvPr/>
        </p:nvSpPr>
        <p:spPr>
          <a:xfrm>
            <a:off x="3842082" y="948900"/>
            <a:ext cx="2483975" cy="4687025"/>
          </a:xfrm>
          <a:custGeom>
            <a:avLst/>
            <a:gdLst/>
            <a:ahLst/>
            <a:cxnLst/>
            <a:rect l="l" t="t" r="r" b="b"/>
            <a:pathLst>
              <a:path w="99359" h="187481" extrusionOk="0">
                <a:moveTo>
                  <a:pt x="59" y="0"/>
                </a:moveTo>
                <a:cubicBezTo>
                  <a:pt x="59" y="17532"/>
                  <a:pt x="-881" y="36461"/>
                  <a:pt x="6960" y="52142"/>
                </a:cubicBezTo>
                <a:cubicBezTo>
                  <a:pt x="10181" y="58585"/>
                  <a:pt x="12456" y="65518"/>
                  <a:pt x="16162" y="71695"/>
                </a:cubicBezTo>
                <a:cubicBezTo>
                  <a:pt x="17240" y="73492"/>
                  <a:pt x="19487" y="74646"/>
                  <a:pt x="19995" y="76679"/>
                </a:cubicBezTo>
                <a:cubicBezTo>
                  <a:pt x="22935" y="88448"/>
                  <a:pt x="26407" y="100399"/>
                  <a:pt x="32648" y="110802"/>
                </a:cubicBezTo>
                <a:cubicBezTo>
                  <a:pt x="40813" y="124413"/>
                  <a:pt x="53160" y="135030"/>
                  <a:pt x="63319" y="147224"/>
                </a:cubicBezTo>
                <a:cubicBezTo>
                  <a:pt x="66356" y="150869"/>
                  <a:pt x="66924" y="156131"/>
                  <a:pt x="69837" y="159876"/>
                </a:cubicBezTo>
                <a:cubicBezTo>
                  <a:pt x="74334" y="165658"/>
                  <a:pt x="80760" y="169649"/>
                  <a:pt x="85940" y="174829"/>
                </a:cubicBezTo>
                <a:cubicBezTo>
                  <a:pt x="90287" y="179176"/>
                  <a:pt x="93859" y="184735"/>
                  <a:pt x="99359" y="187481"/>
                </a:cubicBezTo>
              </a:path>
            </a:pathLst>
          </a:custGeom>
          <a:noFill/>
          <a:ln w="9525" cap="flat" cmpd="sng">
            <a:solidFill>
              <a:schemeClr val="dk2"/>
            </a:solidFill>
            <a:prstDash val="solid"/>
            <a:round/>
            <a:headEnd type="none" w="med" len="med"/>
            <a:tailEnd type="none" w="med" len="med"/>
          </a:ln>
        </p:spPr>
        <p:txBody>
          <a:bodyPr/>
          <a:lstStyle/>
          <a:p>
            <a:endParaRPr lang="en-US"/>
          </a:p>
        </p:txBody>
      </p:sp>
      <p:cxnSp>
        <p:nvCxnSpPr>
          <p:cNvPr id="244" name="Google Shape;244;p27"/>
          <p:cNvCxnSpPr/>
          <p:nvPr/>
        </p:nvCxnSpPr>
        <p:spPr>
          <a:xfrm flipH="1">
            <a:off x="4744525" y="1370650"/>
            <a:ext cx="1715700" cy="1073400"/>
          </a:xfrm>
          <a:prstGeom prst="straightConnector1">
            <a:avLst/>
          </a:prstGeom>
          <a:noFill/>
          <a:ln w="9525" cap="flat" cmpd="sng">
            <a:solidFill>
              <a:schemeClr val="dk2"/>
            </a:solidFill>
            <a:prstDash val="solid"/>
            <a:round/>
            <a:headEnd type="none" w="med" len="med"/>
            <a:tailEnd type="triangle" w="med" len="med"/>
          </a:ln>
        </p:spPr>
      </p:cxnSp>
      <p:cxnSp>
        <p:nvCxnSpPr>
          <p:cNvPr id="245" name="Google Shape;245;p27"/>
          <p:cNvCxnSpPr/>
          <p:nvPr/>
        </p:nvCxnSpPr>
        <p:spPr>
          <a:xfrm flipH="1">
            <a:off x="4859425" y="1523050"/>
            <a:ext cx="1753200" cy="1103100"/>
          </a:xfrm>
          <a:prstGeom prst="straightConnector1">
            <a:avLst/>
          </a:prstGeom>
          <a:noFill/>
          <a:ln w="9525" cap="flat" cmpd="sng">
            <a:solidFill>
              <a:schemeClr val="dk2"/>
            </a:solidFill>
            <a:prstDash val="solid"/>
            <a:round/>
            <a:headEnd type="none" w="med" len="med"/>
            <a:tailEnd type="triangle" w="med" len="med"/>
          </a:ln>
        </p:spPr>
      </p:cxnSp>
      <p:cxnSp>
        <p:nvCxnSpPr>
          <p:cNvPr id="246" name="Google Shape;246;p27"/>
          <p:cNvCxnSpPr/>
          <p:nvPr/>
        </p:nvCxnSpPr>
        <p:spPr>
          <a:xfrm flipH="1">
            <a:off x="4993825" y="1675450"/>
            <a:ext cx="1771200" cy="1123500"/>
          </a:xfrm>
          <a:prstGeom prst="straightConnector1">
            <a:avLst/>
          </a:prstGeom>
          <a:noFill/>
          <a:ln w="9525" cap="flat" cmpd="sng">
            <a:solidFill>
              <a:schemeClr val="dk2"/>
            </a:solidFill>
            <a:prstDash val="solid"/>
            <a:round/>
            <a:headEnd type="none" w="med" len="med"/>
            <a:tailEnd type="triangle" w="med" len="med"/>
          </a:ln>
        </p:spPr>
      </p:cxnSp>
      <p:cxnSp>
        <p:nvCxnSpPr>
          <p:cNvPr id="247" name="Google Shape;247;p27"/>
          <p:cNvCxnSpPr/>
          <p:nvPr/>
        </p:nvCxnSpPr>
        <p:spPr>
          <a:xfrm flipH="1">
            <a:off x="5147125" y="1827850"/>
            <a:ext cx="1770300" cy="1124400"/>
          </a:xfrm>
          <a:prstGeom prst="straightConnector1">
            <a:avLst/>
          </a:prstGeom>
          <a:noFill/>
          <a:ln w="9525" cap="flat" cmpd="sng">
            <a:solidFill>
              <a:schemeClr val="dk2"/>
            </a:solidFill>
            <a:prstDash val="solid"/>
            <a:round/>
            <a:headEnd type="none" w="med" len="med"/>
            <a:tailEnd type="triangle" w="med" len="med"/>
          </a:ln>
        </p:spPr>
      </p:cxnSp>
      <p:cxnSp>
        <p:nvCxnSpPr>
          <p:cNvPr id="248" name="Google Shape;248;p27"/>
          <p:cNvCxnSpPr/>
          <p:nvPr/>
        </p:nvCxnSpPr>
        <p:spPr>
          <a:xfrm flipH="1">
            <a:off x="5262025" y="1980250"/>
            <a:ext cx="1807800" cy="1144500"/>
          </a:xfrm>
          <a:prstGeom prst="straightConnector1">
            <a:avLst/>
          </a:prstGeom>
          <a:noFill/>
          <a:ln w="9525" cap="flat" cmpd="sng">
            <a:solidFill>
              <a:schemeClr val="dk2"/>
            </a:solidFill>
            <a:prstDash val="solid"/>
            <a:round/>
            <a:headEnd type="none" w="med" len="med"/>
            <a:tailEnd type="triangle" w="med" len="med"/>
          </a:ln>
        </p:spPr>
      </p:cxnSp>
      <p:cxnSp>
        <p:nvCxnSpPr>
          <p:cNvPr id="249" name="Google Shape;249;p27"/>
          <p:cNvCxnSpPr/>
          <p:nvPr/>
        </p:nvCxnSpPr>
        <p:spPr>
          <a:xfrm flipH="1">
            <a:off x="5406025" y="2132650"/>
            <a:ext cx="1816200" cy="1145400"/>
          </a:xfrm>
          <a:prstGeom prst="straightConnector1">
            <a:avLst/>
          </a:prstGeom>
          <a:noFill/>
          <a:ln w="9525" cap="flat" cmpd="sng">
            <a:solidFill>
              <a:schemeClr val="dk2"/>
            </a:solidFill>
            <a:prstDash val="solid"/>
            <a:round/>
            <a:headEnd type="none" w="med" len="med"/>
            <a:tailEnd type="triangle" w="med" len="med"/>
          </a:ln>
        </p:spPr>
      </p:cxnSp>
      <p:cxnSp>
        <p:nvCxnSpPr>
          <p:cNvPr id="250" name="Google Shape;250;p27"/>
          <p:cNvCxnSpPr/>
          <p:nvPr/>
        </p:nvCxnSpPr>
        <p:spPr>
          <a:xfrm flipH="1">
            <a:off x="5540125" y="2285050"/>
            <a:ext cx="1834500" cy="1165500"/>
          </a:xfrm>
          <a:prstGeom prst="straightConnector1">
            <a:avLst/>
          </a:prstGeom>
          <a:noFill/>
          <a:ln w="9525" cap="flat" cmpd="sng">
            <a:solidFill>
              <a:schemeClr val="dk2"/>
            </a:solidFill>
            <a:prstDash val="solid"/>
            <a:round/>
            <a:headEnd type="none" w="med" len="med"/>
            <a:tailEnd type="triangle" w="med" len="med"/>
          </a:ln>
        </p:spPr>
      </p:cxnSp>
      <p:cxnSp>
        <p:nvCxnSpPr>
          <p:cNvPr id="251" name="Google Shape;251;p27"/>
          <p:cNvCxnSpPr/>
          <p:nvPr/>
        </p:nvCxnSpPr>
        <p:spPr>
          <a:xfrm flipH="1">
            <a:off x="5664625" y="2437450"/>
            <a:ext cx="1862400" cy="1176000"/>
          </a:xfrm>
          <a:prstGeom prst="straightConnector1">
            <a:avLst/>
          </a:prstGeom>
          <a:noFill/>
          <a:ln w="9525" cap="flat" cmpd="sng">
            <a:solidFill>
              <a:schemeClr val="dk2"/>
            </a:solidFill>
            <a:prstDash val="solid"/>
            <a:round/>
            <a:headEnd type="none" w="med" len="med"/>
            <a:tailEnd type="triangle" w="med" len="med"/>
          </a:ln>
        </p:spPr>
      </p:cxnSp>
      <p:sp>
        <p:nvSpPr>
          <p:cNvPr id="252" name="Google Shape;252;p27"/>
          <p:cNvSpPr txBox="1"/>
          <p:nvPr/>
        </p:nvSpPr>
        <p:spPr>
          <a:xfrm>
            <a:off x="6853200" y="1447325"/>
            <a:ext cx="2003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Sheet flow</a:t>
            </a:r>
            <a:endParaRPr/>
          </a:p>
        </p:txBody>
      </p:sp>
      <p:sp>
        <p:nvSpPr>
          <p:cNvPr id="253" name="Google Shape;253;p27"/>
          <p:cNvSpPr/>
          <p:nvPr/>
        </p:nvSpPr>
        <p:spPr>
          <a:xfrm>
            <a:off x="3427299" y="948900"/>
            <a:ext cx="2898750" cy="5300450"/>
          </a:xfrm>
          <a:custGeom>
            <a:avLst/>
            <a:gdLst/>
            <a:ahLst/>
            <a:cxnLst/>
            <a:rect l="l" t="t" r="r" b="b"/>
            <a:pathLst>
              <a:path w="115950" h="212018" extrusionOk="0">
                <a:moveTo>
                  <a:pt x="931" y="0"/>
                </a:moveTo>
                <a:cubicBezTo>
                  <a:pt x="931" y="17771"/>
                  <a:pt x="-1854" y="36053"/>
                  <a:pt x="2464" y="53292"/>
                </a:cubicBezTo>
                <a:cubicBezTo>
                  <a:pt x="4269" y="60499"/>
                  <a:pt x="8824" y="66734"/>
                  <a:pt x="12433" y="73229"/>
                </a:cubicBezTo>
                <a:cubicBezTo>
                  <a:pt x="17439" y="82239"/>
                  <a:pt x="16332" y="93911"/>
                  <a:pt x="21634" y="102750"/>
                </a:cubicBezTo>
                <a:cubicBezTo>
                  <a:pt x="31906" y="119873"/>
                  <a:pt x="42801" y="136619"/>
                  <a:pt x="53073" y="153742"/>
                </a:cubicBezTo>
                <a:cubicBezTo>
                  <a:pt x="55121" y="157155"/>
                  <a:pt x="59300" y="158772"/>
                  <a:pt x="61891" y="161793"/>
                </a:cubicBezTo>
                <a:cubicBezTo>
                  <a:pt x="70958" y="172365"/>
                  <a:pt x="79562" y="183550"/>
                  <a:pt x="90262" y="192465"/>
                </a:cubicBezTo>
                <a:cubicBezTo>
                  <a:pt x="98530" y="199353"/>
                  <a:pt x="108336" y="204414"/>
                  <a:pt x="115950" y="212018"/>
                </a:cubicBezTo>
              </a:path>
            </a:pathLst>
          </a:custGeom>
          <a:noFill/>
          <a:ln w="9525" cap="flat" cmpd="sng">
            <a:solidFill>
              <a:schemeClr val="dk2"/>
            </a:solidFill>
            <a:prstDash val="solid"/>
            <a:round/>
            <a:headEnd type="none" w="med" len="med"/>
            <a:tailEnd type="none" w="med" len="med"/>
          </a:ln>
        </p:spPr>
        <p:txBody>
          <a:bodyPr/>
          <a:lstStyle/>
          <a:p>
            <a:endParaRPr lang="en-US"/>
          </a:p>
        </p:txBody>
      </p:sp>
      <p:sp>
        <p:nvSpPr>
          <p:cNvPr id="254" name="Google Shape;254;p27"/>
          <p:cNvSpPr/>
          <p:nvPr/>
        </p:nvSpPr>
        <p:spPr>
          <a:xfrm>
            <a:off x="3007349" y="939325"/>
            <a:ext cx="2551900" cy="5540075"/>
          </a:xfrm>
          <a:custGeom>
            <a:avLst/>
            <a:gdLst/>
            <a:ahLst/>
            <a:cxnLst/>
            <a:rect l="l" t="t" r="r" b="b"/>
            <a:pathLst>
              <a:path w="102076" h="221603" extrusionOk="0">
                <a:moveTo>
                  <a:pt x="2776" y="0"/>
                </a:moveTo>
                <a:cubicBezTo>
                  <a:pt x="2776" y="14322"/>
                  <a:pt x="-2226" y="29044"/>
                  <a:pt x="1243" y="42940"/>
                </a:cubicBezTo>
                <a:cubicBezTo>
                  <a:pt x="9752" y="77020"/>
                  <a:pt x="20806" y="110822"/>
                  <a:pt x="36515" y="142240"/>
                </a:cubicBezTo>
                <a:cubicBezTo>
                  <a:pt x="38952" y="147114"/>
                  <a:pt x="43598" y="150532"/>
                  <a:pt x="46867" y="154892"/>
                </a:cubicBezTo>
                <a:cubicBezTo>
                  <a:pt x="51061" y="160486"/>
                  <a:pt x="52656" y="167970"/>
                  <a:pt x="57602" y="172912"/>
                </a:cubicBezTo>
                <a:cubicBezTo>
                  <a:pt x="62996" y="178301"/>
                  <a:pt x="70357" y="181623"/>
                  <a:pt x="75238" y="187481"/>
                </a:cubicBezTo>
                <a:cubicBezTo>
                  <a:pt x="80618" y="193938"/>
                  <a:pt x="87879" y="198659"/>
                  <a:pt x="93258" y="205117"/>
                </a:cubicBezTo>
                <a:cubicBezTo>
                  <a:pt x="97247" y="209905"/>
                  <a:pt x="96503" y="218813"/>
                  <a:pt x="102076" y="221603"/>
                </a:cubicBezTo>
              </a:path>
            </a:pathLst>
          </a:custGeom>
          <a:noFill/>
          <a:ln w="9525" cap="flat" cmpd="sng">
            <a:solidFill>
              <a:schemeClr val="dk2"/>
            </a:solidFill>
            <a:prstDash val="solid"/>
            <a:round/>
            <a:headEnd type="none" w="med" len="med"/>
            <a:tailEnd type="none" w="med" len="med"/>
          </a:ln>
        </p:spPr>
        <p:txBody>
          <a:bodyPr/>
          <a:lstStyle/>
          <a:p>
            <a:endParaRPr lang="en-US"/>
          </a:p>
        </p:txBody>
      </p:sp>
      <p:sp>
        <p:nvSpPr>
          <p:cNvPr id="255" name="Google Shape;255;p27"/>
          <p:cNvSpPr/>
          <p:nvPr/>
        </p:nvSpPr>
        <p:spPr>
          <a:xfrm>
            <a:off x="2551750" y="881800"/>
            <a:ext cx="2346125" cy="5798875"/>
          </a:xfrm>
          <a:custGeom>
            <a:avLst/>
            <a:gdLst/>
            <a:ahLst/>
            <a:cxnLst/>
            <a:rect l="l" t="t" r="r" b="b"/>
            <a:pathLst>
              <a:path w="93845" h="231955" extrusionOk="0">
                <a:moveTo>
                  <a:pt x="4131" y="0"/>
                </a:moveTo>
                <a:cubicBezTo>
                  <a:pt x="4131" y="15761"/>
                  <a:pt x="-1916" y="31612"/>
                  <a:pt x="680" y="47158"/>
                </a:cubicBezTo>
                <a:cubicBezTo>
                  <a:pt x="1821" y="53994"/>
                  <a:pt x="5631" y="60130"/>
                  <a:pt x="8732" y="66328"/>
                </a:cubicBezTo>
                <a:cubicBezTo>
                  <a:pt x="12285" y="73429"/>
                  <a:pt x="8709" y="82313"/>
                  <a:pt x="10265" y="90099"/>
                </a:cubicBezTo>
                <a:cubicBezTo>
                  <a:pt x="12507" y="101320"/>
                  <a:pt x="17642" y="111787"/>
                  <a:pt x="22150" y="122304"/>
                </a:cubicBezTo>
                <a:cubicBezTo>
                  <a:pt x="26423" y="132272"/>
                  <a:pt x="28457" y="143292"/>
                  <a:pt x="34036" y="152592"/>
                </a:cubicBezTo>
                <a:cubicBezTo>
                  <a:pt x="45706" y="172045"/>
                  <a:pt x="58602" y="190749"/>
                  <a:pt x="71608" y="209335"/>
                </a:cubicBezTo>
                <a:cubicBezTo>
                  <a:pt x="77670" y="217998"/>
                  <a:pt x="89121" y="222496"/>
                  <a:pt x="93845" y="231955"/>
                </a:cubicBezTo>
              </a:path>
            </a:pathLst>
          </a:custGeom>
          <a:noFill/>
          <a:ln w="9525" cap="flat" cmpd="sng">
            <a:solidFill>
              <a:schemeClr val="dk2"/>
            </a:solidFill>
            <a:prstDash val="solid"/>
            <a:round/>
            <a:headEnd type="none" w="med" len="med"/>
            <a:tailEnd type="none" w="med" len="med"/>
          </a:ln>
        </p:spPr>
        <p:txBody>
          <a:bodyPr/>
          <a:lstStyle/>
          <a:p>
            <a:endParaRPr lang="en-US"/>
          </a:p>
        </p:txBody>
      </p:sp>
      <p:sp>
        <p:nvSpPr>
          <p:cNvPr id="256" name="Google Shape;256;p27"/>
          <p:cNvSpPr txBox="1"/>
          <p:nvPr/>
        </p:nvSpPr>
        <p:spPr>
          <a:xfrm>
            <a:off x="7495400" y="5434650"/>
            <a:ext cx="1361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Parcel A</a:t>
            </a:r>
            <a:endParaRPr/>
          </a:p>
        </p:txBody>
      </p:sp>
      <p:sp>
        <p:nvSpPr>
          <p:cNvPr id="257" name="Google Shape;257;p27"/>
          <p:cNvSpPr txBox="1"/>
          <p:nvPr/>
        </p:nvSpPr>
        <p:spPr>
          <a:xfrm>
            <a:off x="1455950" y="6162150"/>
            <a:ext cx="1361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Parcel B</a:t>
            </a:r>
            <a:endParaRPr/>
          </a:p>
        </p:txBody>
      </p:sp>
      <p:sp>
        <p:nvSpPr>
          <p:cNvPr id="258" name="Google Shape;258;p27"/>
          <p:cNvSpPr/>
          <p:nvPr/>
        </p:nvSpPr>
        <p:spPr>
          <a:xfrm>
            <a:off x="3257988" y="3148688"/>
            <a:ext cx="980400" cy="12651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7"/>
          <p:cNvSpPr/>
          <p:nvPr/>
        </p:nvSpPr>
        <p:spPr>
          <a:xfrm>
            <a:off x="5237725" y="5281200"/>
            <a:ext cx="729300" cy="9570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7"/>
          <p:cNvSpPr/>
          <p:nvPr/>
        </p:nvSpPr>
        <p:spPr>
          <a:xfrm>
            <a:off x="3134275" y="2415400"/>
            <a:ext cx="1248600" cy="96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7"/>
          <p:cNvSpPr/>
          <p:nvPr/>
        </p:nvSpPr>
        <p:spPr>
          <a:xfrm rot="4176759">
            <a:off x="3562045" y="3499023"/>
            <a:ext cx="2361315" cy="95963"/>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2" name="Google Shape;262;p27"/>
          <p:cNvCxnSpPr/>
          <p:nvPr/>
        </p:nvCxnSpPr>
        <p:spPr>
          <a:xfrm>
            <a:off x="5070425" y="3536825"/>
            <a:ext cx="402600" cy="1006500"/>
          </a:xfrm>
          <a:prstGeom prst="straightConnector1">
            <a:avLst/>
          </a:prstGeom>
          <a:noFill/>
          <a:ln w="38100" cap="flat" cmpd="sng">
            <a:solidFill>
              <a:schemeClr val="dk2"/>
            </a:solidFill>
            <a:prstDash val="solid"/>
            <a:round/>
            <a:headEnd type="none" w="med" len="med"/>
            <a:tailEnd type="triangle" w="med" len="med"/>
          </a:ln>
        </p:spPr>
      </p:cxnSp>
      <p:sp>
        <p:nvSpPr>
          <p:cNvPr id="263" name="Google Shape;263;p27"/>
          <p:cNvSpPr txBox="1"/>
          <p:nvPr/>
        </p:nvSpPr>
        <p:spPr>
          <a:xfrm>
            <a:off x="373800" y="2041575"/>
            <a:ext cx="2283900" cy="12621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Char char="●"/>
            </a:pPr>
            <a:r>
              <a:rPr lang="en-US"/>
              <a:t>Diversion of flow</a:t>
            </a:r>
            <a:endParaRPr/>
          </a:p>
          <a:p>
            <a:pPr marL="457200" lvl="0" indent="-317500" algn="l" rtl="0">
              <a:spcBef>
                <a:spcPts val="0"/>
              </a:spcBef>
              <a:spcAft>
                <a:spcPts val="0"/>
              </a:spcAft>
              <a:buSzPts val="1400"/>
              <a:buChar char="●"/>
            </a:pPr>
            <a:r>
              <a:rPr lang="en-US"/>
              <a:t>Is A’s diversion of water onto B reasonable?</a:t>
            </a:r>
            <a:endParaRPr/>
          </a:p>
          <a:p>
            <a:pPr marL="457200" lvl="0" indent="-317500" algn="l" rtl="0">
              <a:spcBef>
                <a:spcPts val="0"/>
              </a:spcBef>
              <a:spcAft>
                <a:spcPts val="0"/>
              </a:spcAft>
              <a:buSzPts val="1400"/>
              <a:buChar char="●"/>
            </a:pPr>
            <a:r>
              <a:rPr lang="en-US"/>
              <a:t>Jury must decide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28"/>
          <p:cNvSpPr txBox="1">
            <a:spLocks noGrp="1"/>
          </p:cNvSpPr>
          <p:nvPr>
            <p:ph type="title"/>
          </p:nvPr>
        </p:nvSpPr>
        <p:spPr>
          <a:xfrm>
            <a:off x="457200" y="676438"/>
            <a:ext cx="8229600" cy="10683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NC Court Decisions on </a:t>
            </a:r>
            <a:endParaRPr/>
          </a:p>
          <a:p>
            <a:pPr marL="0" lvl="0" indent="0" algn="ctr" rtl="0">
              <a:spcBef>
                <a:spcPts val="0"/>
              </a:spcBef>
              <a:spcAft>
                <a:spcPts val="0"/>
              </a:spcAft>
              <a:buNone/>
            </a:pPr>
            <a:r>
              <a:rPr lang="en-US" i="1"/>
              <a:t>Up-drainage</a:t>
            </a:r>
            <a:r>
              <a:rPr lang="en-US"/>
              <a:t> Diversion</a:t>
            </a:r>
            <a:endParaRPr/>
          </a:p>
        </p:txBody>
      </p:sp>
      <p:sp>
        <p:nvSpPr>
          <p:cNvPr id="270" name="Google Shape;270;p28"/>
          <p:cNvSpPr txBox="1">
            <a:spLocks noGrp="1"/>
          </p:cNvSpPr>
          <p:nvPr>
            <p:ph type="body" idx="1"/>
          </p:nvPr>
        </p:nvSpPr>
        <p:spPr>
          <a:xfrm>
            <a:off x="457200" y="1968425"/>
            <a:ext cx="8229600" cy="4157700"/>
          </a:xfrm>
          <a:prstGeom prst="rect">
            <a:avLst/>
          </a:prstGeom>
        </p:spPr>
        <p:txBody>
          <a:bodyPr spcFirstLastPara="1" wrap="square" lIns="91425" tIns="45700" rIns="91425" bIns="45700" anchor="t" anchorCtr="0">
            <a:noAutofit/>
          </a:bodyPr>
          <a:lstStyle/>
          <a:p>
            <a:pPr marL="457200" lvl="0" indent="-342900" algn="l" rtl="0">
              <a:lnSpc>
                <a:spcPct val="80000"/>
              </a:lnSpc>
              <a:spcBef>
                <a:spcPts val="360"/>
              </a:spcBef>
              <a:spcAft>
                <a:spcPts val="0"/>
              </a:spcAft>
              <a:buSzPts val="1800"/>
              <a:buChar char="•"/>
            </a:pPr>
            <a:r>
              <a:rPr lang="en-US" sz="1941"/>
              <a:t>"It is now well settled that neither a corporation nor an individual can divert water from its natural course so as to damage another. They may increase and accelerate, </a:t>
            </a:r>
            <a:r>
              <a:rPr lang="en-US" sz="1941" b="1"/>
              <a:t>but not divert</a:t>
            </a:r>
            <a:r>
              <a:rPr lang="en-US" sz="1941"/>
              <a:t>."</a:t>
            </a:r>
            <a:r>
              <a:rPr lang="en-US" sz="2441"/>
              <a:t> </a:t>
            </a:r>
            <a:r>
              <a:rPr lang="en-US" sz="1799" i="1">
                <a:solidFill>
                  <a:srgbClr val="212121"/>
                </a:solidFill>
                <a:highlight>
                  <a:srgbClr val="FFFFFF"/>
                </a:highlight>
              </a:rPr>
              <a:t>Hocutt v. Wilmington &amp; W. R. Co., 124 N.C. 214</a:t>
            </a:r>
            <a:endParaRPr sz="1708" i="1">
              <a:solidFill>
                <a:srgbClr val="212121"/>
              </a:solidFill>
              <a:highlight>
                <a:srgbClr val="FFFFFF"/>
              </a:highlight>
            </a:endParaRPr>
          </a:p>
          <a:p>
            <a:pPr marL="0" lvl="0" indent="0" algn="l" rtl="0">
              <a:lnSpc>
                <a:spcPct val="100000"/>
              </a:lnSpc>
              <a:spcBef>
                <a:spcPts val="0"/>
              </a:spcBef>
              <a:spcAft>
                <a:spcPts val="0"/>
              </a:spcAft>
              <a:buSzPts val="853"/>
              <a:buNone/>
            </a:pPr>
            <a:endParaRPr sz="1808" i="1">
              <a:solidFill>
                <a:srgbClr val="212121"/>
              </a:solidFill>
              <a:highlight>
                <a:srgbClr val="FFFFFF"/>
              </a:highlight>
            </a:endParaRPr>
          </a:p>
          <a:p>
            <a:pPr marL="457200" lvl="0" indent="-342900" algn="l" rtl="0">
              <a:lnSpc>
                <a:spcPct val="100000"/>
              </a:lnSpc>
              <a:spcBef>
                <a:spcPts val="1500"/>
              </a:spcBef>
              <a:spcAft>
                <a:spcPts val="0"/>
              </a:spcAft>
              <a:buSzPts val="1800"/>
              <a:buChar char="•"/>
            </a:pPr>
            <a:r>
              <a:rPr lang="en-US" sz="1808" b="1">
                <a:solidFill>
                  <a:srgbClr val="212121"/>
                </a:solidFill>
                <a:highlight>
                  <a:srgbClr val="FFFFFF"/>
                </a:highlight>
              </a:rPr>
              <a:t>Applied to NC DOT (gov’t):</a:t>
            </a:r>
            <a:r>
              <a:rPr lang="en-US" sz="2660"/>
              <a:t> </a:t>
            </a:r>
            <a:r>
              <a:rPr lang="en-US" sz="1885"/>
              <a:t>“[W]hile municipal authorities may pave and grade their streets and are not ordinarily liable for an increase of surface water naturally falling on the lands of a private owner, …</a:t>
            </a:r>
            <a:r>
              <a:rPr lang="en-US" sz="1885" b="1"/>
              <a:t>they are not allowed… to concentrate and gather such waters into artificial drains and throw them on the lands of an individual owner in such manner and volume as to cause substantial injury to the same and without making adequate provision for its proper outflow</a:t>
            </a:r>
            <a:r>
              <a:rPr lang="en-US" sz="1885"/>
              <a:t>, </a:t>
            </a:r>
            <a:r>
              <a:rPr lang="en-US" sz="1885" b="1">
                <a:solidFill>
                  <a:srgbClr val="FF0000"/>
                </a:solidFill>
              </a:rPr>
              <a:t>unless compensation is made</a:t>
            </a:r>
            <a:r>
              <a:rPr lang="en-US" sz="1885"/>
              <a:t>, and for breach of duty in this respect an action will lie..” </a:t>
            </a:r>
            <a:r>
              <a:rPr lang="en-US" sz="1730" u="sng">
                <a:solidFill>
                  <a:srgbClr val="006EBB"/>
                </a:solidFill>
                <a:hlinkClick r:id="rId3">
                  <a:extLst>
                    <a:ext uri="{A12FA001-AC4F-418D-AE19-62706E023703}">
                      <ahyp:hlinkClr xmlns:ahyp="http://schemas.microsoft.com/office/drawing/2018/hyperlinkcolor" val="tx"/>
                    </a:ext>
                  </a:extLst>
                </a:hlinkClick>
              </a:rPr>
              <a:t>Braswell v. State Highway &amp; Public Works Com., 250 N.C. 508, 510, 108 S.E.2d 912 (1959</a:t>
            </a:r>
            <a:endParaRPr sz="1885"/>
          </a:p>
          <a:p>
            <a:pPr marL="0" lvl="0" indent="0" algn="l" rtl="0">
              <a:lnSpc>
                <a:spcPct val="115000"/>
              </a:lnSpc>
              <a:spcBef>
                <a:spcPts val="1500"/>
              </a:spcBef>
              <a:spcAft>
                <a:spcPts val="0"/>
              </a:spcAft>
              <a:buSzPts val="853"/>
              <a:buNone/>
            </a:pPr>
            <a:endParaRPr sz="1225">
              <a:solidFill>
                <a:srgbClr val="212121"/>
              </a:solidFill>
              <a:highlight>
                <a:srgbClr val="FFFFFF"/>
              </a:highlight>
            </a:endParaRPr>
          </a:p>
          <a:p>
            <a:pPr marL="0" lvl="0" indent="0" algn="l" rtl="0">
              <a:lnSpc>
                <a:spcPct val="95000"/>
              </a:lnSpc>
              <a:spcBef>
                <a:spcPts val="0"/>
              </a:spcBef>
              <a:spcAft>
                <a:spcPts val="0"/>
              </a:spcAft>
              <a:buSzPts val="853"/>
              <a:buNone/>
            </a:pPr>
            <a:endParaRPr sz="1030"/>
          </a:p>
          <a:p>
            <a:pPr marL="0" lvl="0" indent="0" algn="l" rtl="0">
              <a:lnSpc>
                <a:spcPct val="95000"/>
              </a:lnSpc>
              <a:spcBef>
                <a:spcPts val="1500"/>
              </a:spcBef>
              <a:spcAft>
                <a:spcPts val="1500"/>
              </a:spcAft>
              <a:buSzPts val="853"/>
              <a:buNone/>
            </a:pPr>
            <a:endParaRPr sz="103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29"/>
          <p:cNvSpPr txBox="1">
            <a:spLocks noGrp="1"/>
          </p:cNvSpPr>
          <p:nvPr>
            <p:ph type="title"/>
          </p:nvPr>
        </p:nvSpPr>
        <p:spPr>
          <a:xfrm>
            <a:off x="513800" y="692588"/>
            <a:ext cx="8229600" cy="10683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Case Law on Drainage and Gov’t Takings</a:t>
            </a:r>
            <a:endParaRPr/>
          </a:p>
        </p:txBody>
      </p:sp>
      <p:sp>
        <p:nvSpPr>
          <p:cNvPr id="277" name="Google Shape;277;p29"/>
          <p:cNvSpPr txBox="1">
            <a:spLocks noGrp="1"/>
          </p:cNvSpPr>
          <p:nvPr>
            <p:ph type="body" idx="1"/>
          </p:nvPr>
        </p:nvSpPr>
        <p:spPr>
          <a:xfrm>
            <a:off x="457200" y="1820625"/>
            <a:ext cx="8229600" cy="4305600"/>
          </a:xfrm>
          <a:prstGeom prst="rect">
            <a:avLst/>
          </a:prstGeom>
        </p:spPr>
        <p:txBody>
          <a:bodyPr spcFirstLastPara="1" wrap="square" lIns="91425" tIns="45700" rIns="91425" bIns="45700" anchor="t" anchorCtr="0">
            <a:noAutofit/>
          </a:bodyPr>
          <a:lstStyle/>
          <a:p>
            <a:pPr marL="457200" lvl="0" indent="-319082" algn="l" rtl="0">
              <a:lnSpc>
                <a:spcPct val="115000"/>
              </a:lnSpc>
              <a:spcBef>
                <a:spcPts val="0"/>
              </a:spcBef>
              <a:spcAft>
                <a:spcPts val="0"/>
              </a:spcAft>
              <a:buClr>
                <a:srgbClr val="212121"/>
              </a:buClr>
              <a:buSzPts val="1425"/>
              <a:buChar char="•"/>
            </a:pPr>
            <a:r>
              <a:rPr lang="en-US" sz="1425">
                <a:solidFill>
                  <a:srgbClr val="212121"/>
                </a:solidFill>
                <a:highlight>
                  <a:srgbClr val="FFFFFF"/>
                </a:highlight>
              </a:rPr>
              <a:t>U.S. Constitution 5th Amendment: </a:t>
            </a:r>
            <a:r>
              <a:rPr lang="en-US" sz="1425" b="1">
                <a:solidFill>
                  <a:srgbClr val="212121"/>
                </a:solidFill>
                <a:highlight>
                  <a:srgbClr val="FFFFFF"/>
                </a:highlight>
              </a:rPr>
              <a:t>“… nor shall private property be taken for public use without just compensation.”</a:t>
            </a:r>
            <a:endParaRPr sz="1425" b="1">
              <a:solidFill>
                <a:srgbClr val="212121"/>
              </a:solidFill>
              <a:highlight>
                <a:srgbClr val="FFFFFF"/>
              </a:highlight>
            </a:endParaRPr>
          </a:p>
          <a:p>
            <a:pPr marL="914400" lvl="1" indent="-319082" algn="l" rtl="0">
              <a:lnSpc>
                <a:spcPct val="115000"/>
              </a:lnSpc>
              <a:spcBef>
                <a:spcPts val="0"/>
              </a:spcBef>
              <a:spcAft>
                <a:spcPts val="0"/>
              </a:spcAft>
              <a:buClr>
                <a:srgbClr val="212121"/>
              </a:buClr>
              <a:buSzPts val="1425"/>
              <a:buChar char="–"/>
            </a:pPr>
            <a:r>
              <a:rPr lang="en-US" sz="1425">
                <a:solidFill>
                  <a:srgbClr val="212121"/>
                </a:solidFill>
                <a:highlight>
                  <a:srgbClr val="FFFFFF"/>
                </a:highlight>
              </a:rPr>
              <a:t>Applied to NC government through Article I of NC Constitution “law of the land” clause</a:t>
            </a:r>
            <a:endParaRPr sz="1425">
              <a:solidFill>
                <a:srgbClr val="212121"/>
              </a:solidFill>
              <a:highlight>
                <a:srgbClr val="FFFFFF"/>
              </a:highlight>
            </a:endParaRPr>
          </a:p>
          <a:p>
            <a:pPr marL="914400" lvl="0" indent="0" algn="l" rtl="0">
              <a:lnSpc>
                <a:spcPct val="115000"/>
              </a:lnSpc>
              <a:spcBef>
                <a:spcPts val="0"/>
              </a:spcBef>
              <a:spcAft>
                <a:spcPts val="0"/>
              </a:spcAft>
              <a:buNone/>
            </a:pPr>
            <a:endParaRPr sz="1425">
              <a:solidFill>
                <a:srgbClr val="212121"/>
              </a:solidFill>
              <a:highlight>
                <a:srgbClr val="FFFFFF"/>
              </a:highlight>
            </a:endParaRPr>
          </a:p>
          <a:p>
            <a:pPr marL="457200" lvl="0" indent="-319082" algn="l" rtl="0">
              <a:lnSpc>
                <a:spcPct val="115000"/>
              </a:lnSpc>
              <a:spcBef>
                <a:spcPts val="0"/>
              </a:spcBef>
              <a:spcAft>
                <a:spcPts val="0"/>
              </a:spcAft>
              <a:buSzPts val="1425"/>
              <a:buChar char="•"/>
            </a:pPr>
            <a:r>
              <a:rPr lang="en-US" sz="1425" b="1">
                <a:solidFill>
                  <a:srgbClr val="212121"/>
                </a:solidFill>
                <a:highlight>
                  <a:srgbClr val="FFFFFF"/>
                </a:highlight>
              </a:rPr>
              <a:t>NC Supreme Court</a:t>
            </a:r>
            <a:r>
              <a:rPr lang="en-US" sz="1425">
                <a:solidFill>
                  <a:srgbClr val="212121"/>
                </a:solidFill>
                <a:highlight>
                  <a:srgbClr val="FFFFFF"/>
                </a:highlight>
              </a:rPr>
              <a:t>: “If the right to have water flow in the direction provided by nature is a </a:t>
            </a:r>
            <a:r>
              <a:rPr lang="en-US" sz="1425" b="1">
                <a:solidFill>
                  <a:srgbClr val="212121"/>
                </a:solidFill>
                <a:highlight>
                  <a:srgbClr val="FFFFFF"/>
                </a:highlight>
              </a:rPr>
              <a:t>property right</a:t>
            </a:r>
            <a:r>
              <a:rPr lang="en-US" sz="1425">
                <a:solidFill>
                  <a:srgbClr val="212121"/>
                </a:solidFill>
                <a:highlight>
                  <a:srgbClr val="FFFFFF"/>
                </a:highlight>
              </a:rPr>
              <a:t>, it follows that the owner of property is protected by the constitutional guarantee and must be compensated when he has been damaged by the destruction of that right. Repeated decisions of this Court have clearly indicated… that the benefits accruing to property by adhering to nature and permitting water to drain according to the terrain and natural flow is a </a:t>
            </a:r>
            <a:r>
              <a:rPr lang="en-US" sz="1425" b="1">
                <a:solidFill>
                  <a:srgbClr val="212121"/>
                </a:solidFill>
                <a:highlight>
                  <a:srgbClr val="FFFFFF"/>
                </a:highlight>
              </a:rPr>
              <a:t>property right.</a:t>
            </a:r>
            <a:r>
              <a:rPr lang="en-US" sz="1425">
                <a:solidFill>
                  <a:srgbClr val="212121"/>
                </a:solidFill>
                <a:highlight>
                  <a:srgbClr val="FFFFFF"/>
                </a:highlight>
              </a:rPr>
              <a:t>” </a:t>
            </a:r>
            <a:r>
              <a:rPr lang="en-US" sz="1425" i="1" u="sng">
                <a:solidFill>
                  <a:srgbClr val="006EBB"/>
                </a:solidFill>
                <a:highlight>
                  <a:srgbClr val="FFFFFF"/>
                </a:highlight>
                <a:hlinkClick r:id="rId3">
                  <a:extLst>
                    <a:ext uri="{A12FA001-AC4F-418D-AE19-62706E023703}">
                      <ahyp:hlinkClr xmlns:ahyp="http://schemas.microsoft.com/office/drawing/2018/hyperlinkcolor" val="tx"/>
                    </a:ext>
                  </a:extLst>
                </a:hlinkClick>
              </a:rPr>
              <a:t>Eller v. Board of Education, supra</a:t>
            </a:r>
            <a:r>
              <a:rPr lang="en-US" sz="1425" i="1">
                <a:solidFill>
                  <a:srgbClr val="212121"/>
                </a:solidFill>
                <a:highlight>
                  <a:srgbClr val="FFFFFF"/>
                </a:highlight>
              </a:rPr>
              <a:t>;</a:t>
            </a:r>
            <a:r>
              <a:rPr lang="en-US" sz="1425">
                <a:solidFill>
                  <a:srgbClr val="212121"/>
                </a:solidFill>
                <a:highlight>
                  <a:srgbClr val="FFFFFF"/>
                </a:highlight>
              </a:rPr>
              <a:t> </a:t>
            </a:r>
            <a:r>
              <a:rPr lang="en-US" sz="1425" i="1" u="sng">
                <a:solidFill>
                  <a:srgbClr val="006EBB"/>
                </a:solidFill>
                <a:highlight>
                  <a:srgbClr val="FFFFFF"/>
                </a:highlight>
                <a:hlinkClick r:id="rId3">
                  <a:extLst>
                    <a:ext uri="{A12FA001-AC4F-418D-AE19-62706E023703}">
                      <ahyp:hlinkClr xmlns:ahyp="http://schemas.microsoft.com/office/drawing/2018/hyperlinkcolor" val="tx"/>
                    </a:ext>
                  </a:extLst>
                </a:hlinkClick>
              </a:rPr>
              <a:t>Johnson v. Winston-Salem</a:t>
            </a:r>
            <a:r>
              <a:rPr lang="en-US" sz="1425" u="sng">
                <a:solidFill>
                  <a:srgbClr val="006EBB"/>
                </a:solidFill>
                <a:highlight>
                  <a:srgbClr val="FFFFFF"/>
                </a:highlight>
                <a:hlinkClick r:id="rId3">
                  <a:extLst>
                    <a:ext uri="{A12FA001-AC4F-418D-AE19-62706E023703}">
                      <ahyp:hlinkClr xmlns:ahyp="http://schemas.microsoft.com/office/drawing/2018/hyperlinkcolor" val="tx"/>
                    </a:ext>
                  </a:extLst>
                </a:hlinkClick>
              </a:rPr>
              <a:t>, 239 N.C. 697, 81 S.E. 2d 153</a:t>
            </a:r>
            <a:r>
              <a:rPr lang="en-US" sz="1425">
                <a:solidFill>
                  <a:srgbClr val="212121"/>
                </a:solidFill>
                <a:highlight>
                  <a:srgbClr val="FFFFFF"/>
                </a:highlight>
              </a:rPr>
              <a:t>; </a:t>
            </a:r>
            <a:r>
              <a:rPr lang="en-US" sz="1425" b="1">
                <a:highlight>
                  <a:srgbClr val="FFFFFF"/>
                </a:highlight>
                <a:uFill>
                  <a:noFill/>
                </a:uFill>
                <a:hlinkClick r:id="rId3"/>
              </a:rPr>
              <a:t> </a:t>
            </a:r>
            <a:r>
              <a:rPr lang="en-US" sz="1425">
                <a:solidFill>
                  <a:srgbClr val="212121"/>
                </a:solidFill>
                <a:highlight>
                  <a:srgbClr val="FFFFFF"/>
                </a:highlight>
              </a:rPr>
              <a:t> </a:t>
            </a:r>
            <a:r>
              <a:rPr lang="en-US" sz="1425" i="1" u="sng">
                <a:solidFill>
                  <a:srgbClr val="006EBB"/>
                </a:solidFill>
                <a:highlight>
                  <a:srgbClr val="FFFFFF"/>
                </a:highlight>
                <a:hlinkClick r:id="rId3">
                  <a:extLst>
                    <a:ext uri="{A12FA001-AC4F-418D-AE19-62706E023703}">
                      <ahyp:hlinkClr xmlns:ahyp="http://schemas.microsoft.com/office/drawing/2018/hyperlinkcolor" val="tx"/>
                    </a:ext>
                  </a:extLst>
                </a:hlinkClick>
              </a:rPr>
              <a:t>Phillips v. Chesson</a:t>
            </a:r>
            <a:r>
              <a:rPr lang="en-US" sz="1425" u="sng">
                <a:solidFill>
                  <a:srgbClr val="006EBB"/>
                </a:solidFill>
                <a:highlight>
                  <a:srgbClr val="FFFFFF"/>
                </a:highlight>
                <a:hlinkClick r:id="rId3">
                  <a:extLst>
                    <a:ext uri="{A12FA001-AC4F-418D-AE19-62706E023703}">
                      <ahyp:hlinkClr xmlns:ahyp="http://schemas.microsoft.com/office/drawing/2018/hyperlinkcolor" val="tx"/>
                    </a:ext>
                  </a:extLst>
                </a:hlinkClick>
              </a:rPr>
              <a:t>, 231 N.C. 566, 58 S.E. 2d 343</a:t>
            </a:r>
            <a:r>
              <a:rPr lang="en-US" sz="1425">
                <a:solidFill>
                  <a:srgbClr val="212121"/>
                </a:solidFill>
                <a:highlight>
                  <a:srgbClr val="FFFFFF"/>
                </a:highlight>
              </a:rPr>
              <a:t>; </a:t>
            </a:r>
            <a:r>
              <a:rPr lang="en-US" sz="1425" i="1" u="sng">
                <a:solidFill>
                  <a:srgbClr val="006EBB"/>
                </a:solidFill>
                <a:highlight>
                  <a:srgbClr val="FFFFFF"/>
                </a:highlight>
                <a:hlinkClick r:id="rId3">
                  <a:extLst>
                    <a:ext uri="{A12FA001-AC4F-418D-AE19-62706E023703}">
                      <ahyp:hlinkClr xmlns:ahyp="http://schemas.microsoft.com/office/drawing/2018/hyperlinkcolor" val="tx"/>
                    </a:ext>
                  </a:extLst>
                </a:hlinkClick>
              </a:rPr>
              <a:t>McKinney v. Deneen, supra</a:t>
            </a:r>
            <a:r>
              <a:rPr lang="en-US" sz="1425" i="1">
                <a:solidFill>
                  <a:srgbClr val="212121"/>
                </a:solidFill>
                <a:highlight>
                  <a:srgbClr val="FFFFFF"/>
                </a:highlight>
              </a:rPr>
              <a:t>;</a:t>
            </a:r>
            <a:r>
              <a:rPr lang="en-US" sz="1425">
                <a:solidFill>
                  <a:srgbClr val="212121"/>
                </a:solidFill>
                <a:highlight>
                  <a:srgbClr val="FFFFFF"/>
                </a:highlight>
              </a:rPr>
              <a:t> </a:t>
            </a:r>
            <a:r>
              <a:rPr lang="en-US" sz="1425" i="1" u="sng">
                <a:solidFill>
                  <a:srgbClr val="006EBB"/>
                </a:solidFill>
                <a:highlight>
                  <a:srgbClr val="FFFFFF"/>
                </a:highlight>
                <a:hlinkClick r:id="rId3">
                  <a:extLst>
                    <a:ext uri="{A12FA001-AC4F-418D-AE19-62706E023703}">
                      <ahyp:hlinkClr xmlns:ahyp="http://schemas.microsoft.com/office/drawing/2018/hyperlinkcolor" val="tx"/>
                    </a:ext>
                  </a:extLst>
                </a:hlinkClick>
              </a:rPr>
              <a:t>Mizzell v. McGowan</a:t>
            </a:r>
            <a:r>
              <a:rPr lang="en-US" sz="1425" u="sng">
                <a:solidFill>
                  <a:srgbClr val="006EBB"/>
                </a:solidFill>
                <a:highlight>
                  <a:srgbClr val="FFFFFF"/>
                </a:highlight>
                <a:hlinkClick r:id="rId3">
                  <a:extLst>
                    <a:ext uri="{A12FA001-AC4F-418D-AE19-62706E023703}">
                      <ahyp:hlinkClr xmlns:ahyp="http://schemas.microsoft.com/office/drawing/2018/hyperlinkcolor" val="tx"/>
                    </a:ext>
                  </a:extLst>
                </a:hlinkClick>
              </a:rPr>
              <a:t>, 120 N. C. 134</a:t>
            </a:r>
            <a:r>
              <a:rPr lang="en-US" sz="1425">
                <a:solidFill>
                  <a:srgbClr val="212121"/>
                </a:solidFill>
                <a:highlight>
                  <a:srgbClr val="FFFFFF"/>
                </a:highlight>
              </a:rPr>
              <a:t>.</a:t>
            </a:r>
            <a:endParaRPr sz="1100">
              <a:solidFill>
                <a:srgbClr val="212121"/>
              </a:solidFill>
              <a:highlight>
                <a:srgbClr val="FFFFFF"/>
              </a:highlight>
              <a:latin typeface="Verdana"/>
              <a:ea typeface="Verdana"/>
              <a:cs typeface="Verdana"/>
              <a:sym typeface="Verdana"/>
            </a:endParaRPr>
          </a:p>
          <a:p>
            <a:pPr marL="0" lvl="0" indent="0" algn="l" rtl="0">
              <a:lnSpc>
                <a:spcPct val="115000"/>
              </a:lnSpc>
              <a:spcBef>
                <a:spcPts val="0"/>
              </a:spcBef>
              <a:spcAft>
                <a:spcPts val="0"/>
              </a:spcAft>
              <a:buNone/>
            </a:pPr>
            <a:endParaRPr sz="1100">
              <a:solidFill>
                <a:srgbClr val="212121"/>
              </a:solidFill>
              <a:highlight>
                <a:srgbClr val="FFFFFF"/>
              </a:highlight>
              <a:latin typeface="Verdana"/>
              <a:ea typeface="Verdana"/>
              <a:cs typeface="Verdana"/>
              <a:sym typeface="Verdana"/>
            </a:endParaRPr>
          </a:p>
          <a:p>
            <a:pPr marL="457200" lvl="0" indent="-298450" algn="l" rtl="0">
              <a:spcBef>
                <a:spcPts val="0"/>
              </a:spcBef>
              <a:spcAft>
                <a:spcPts val="0"/>
              </a:spcAft>
              <a:buSzPts val="1100"/>
              <a:buFont typeface="Verdana"/>
              <a:buChar char="•"/>
            </a:pPr>
            <a:r>
              <a:rPr lang="en-US" sz="1300" b="1">
                <a:solidFill>
                  <a:srgbClr val="212121"/>
                </a:solidFill>
                <a:highlight>
                  <a:srgbClr val="FCE5CD"/>
                </a:highlight>
                <a:latin typeface="Verdana"/>
                <a:ea typeface="Verdana"/>
                <a:cs typeface="Verdana"/>
                <a:sym typeface="Verdana"/>
              </a:rPr>
              <a:t>U.S. Supreme Court: </a:t>
            </a:r>
            <a:r>
              <a:rPr lang="en-US" sz="1300" b="1" i="1">
                <a:solidFill>
                  <a:srgbClr val="212121"/>
                </a:solidFill>
                <a:highlight>
                  <a:srgbClr val="FCE5CD"/>
                </a:highlight>
                <a:latin typeface="Verdana"/>
                <a:ea typeface="Verdana"/>
                <a:cs typeface="Verdana"/>
                <a:sym typeface="Verdana"/>
              </a:rPr>
              <a:t>“</a:t>
            </a:r>
            <a:r>
              <a:rPr lang="en-US" sz="1300">
                <a:solidFill>
                  <a:srgbClr val="212121"/>
                </a:solidFill>
                <a:highlight>
                  <a:srgbClr val="FCE5CD"/>
                </a:highlight>
                <a:latin typeface="Verdana"/>
                <a:ea typeface="Verdana"/>
                <a:cs typeface="Verdana"/>
                <a:sym typeface="Verdana"/>
              </a:rPr>
              <a:t>A servitude was created by reason of intermittent overflows which impaired the use of the lands for agricultural purposes. …There was thus a partial taking of the lands for which the Government was bound to make just compensation under the </a:t>
            </a:r>
            <a:r>
              <a:rPr lang="en-US" sz="1300" u="sng">
                <a:solidFill>
                  <a:srgbClr val="006EBB"/>
                </a:solidFill>
                <a:highlight>
                  <a:srgbClr val="FCE5CD"/>
                </a:highlight>
                <a:latin typeface="Verdana"/>
                <a:ea typeface="Verdana"/>
                <a:cs typeface="Verdana"/>
                <a:sym typeface="Verdana"/>
                <a:hlinkClick r:id="rId4">
                  <a:extLst>
                    <a:ext uri="{A12FA001-AC4F-418D-AE19-62706E023703}">
                      <ahyp:hlinkClr xmlns:ahyp="http://schemas.microsoft.com/office/drawing/2018/hyperlinkcolor" val="tx"/>
                    </a:ext>
                  </a:extLst>
                </a:hlinkClick>
              </a:rPr>
              <a:t>Fifth Amendment</a:t>
            </a:r>
            <a:r>
              <a:rPr lang="en-US" sz="1300">
                <a:solidFill>
                  <a:srgbClr val="212121"/>
                </a:solidFill>
                <a:highlight>
                  <a:srgbClr val="FCE5CD"/>
                </a:highlight>
                <a:latin typeface="Verdana"/>
                <a:ea typeface="Verdana"/>
                <a:cs typeface="Verdana"/>
                <a:sym typeface="Verdana"/>
              </a:rPr>
              <a:t>.</a:t>
            </a:r>
            <a:r>
              <a:rPr lang="en-US" sz="1800">
                <a:solidFill>
                  <a:srgbClr val="000000"/>
                </a:solidFill>
                <a:highlight>
                  <a:srgbClr val="FCE5CD"/>
                </a:highlight>
              </a:rPr>
              <a:t> </a:t>
            </a:r>
            <a:r>
              <a:rPr lang="en-US" sz="1500" i="1" u="sng">
                <a:solidFill>
                  <a:srgbClr val="006EBB"/>
                </a:solidFill>
                <a:highlight>
                  <a:srgbClr val="FCE5CD"/>
                </a:highlight>
                <a:latin typeface="Verdana"/>
                <a:ea typeface="Verdana"/>
                <a:cs typeface="Verdana"/>
                <a:sym typeface="Verdana"/>
                <a:hlinkClick r:id="rId3">
                  <a:extLst>
                    <a:ext uri="{A12FA001-AC4F-418D-AE19-62706E023703}">
                      <ahyp:hlinkClr xmlns:ahyp="http://schemas.microsoft.com/office/drawing/2018/hyperlinkcolor" val="tx"/>
                    </a:ext>
                  </a:extLst>
                </a:hlinkClick>
              </a:rPr>
              <a:t>Jacobs v. U. S.</a:t>
            </a:r>
            <a:r>
              <a:rPr lang="en-US" sz="1500" u="sng">
                <a:solidFill>
                  <a:srgbClr val="006EBB"/>
                </a:solidFill>
                <a:highlight>
                  <a:srgbClr val="FCE5CD"/>
                </a:highlight>
                <a:latin typeface="Verdana"/>
                <a:ea typeface="Verdana"/>
                <a:cs typeface="Verdana"/>
                <a:sym typeface="Verdana"/>
                <a:hlinkClick r:id="rId3">
                  <a:extLst>
                    <a:ext uri="{A12FA001-AC4F-418D-AE19-62706E023703}">
                      <ahyp:hlinkClr xmlns:ahyp="http://schemas.microsoft.com/office/drawing/2018/hyperlinkcolor" val="tx"/>
                    </a:ext>
                  </a:extLst>
                </a:hlinkClick>
              </a:rPr>
              <a:t>, 290 U.S. 13, 78 L. Ed. 142</a:t>
            </a:r>
            <a:r>
              <a:rPr lang="en-US" sz="1500">
                <a:solidFill>
                  <a:srgbClr val="212121"/>
                </a:solidFill>
                <a:highlight>
                  <a:srgbClr val="FCE5CD"/>
                </a:highlight>
                <a:latin typeface="Verdana"/>
                <a:ea typeface="Verdana"/>
                <a:cs typeface="Verdana"/>
                <a:sym typeface="Verdana"/>
              </a:rPr>
              <a:t> (1933)</a:t>
            </a:r>
            <a:endParaRPr sz="1500">
              <a:solidFill>
                <a:srgbClr val="212121"/>
              </a:solidFill>
              <a:highlight>
                <a:srgbClr val="FCE5CD"/>
              </a:highlight>
              <a:latin typeface="Verdana"/>
              <a:ea typeface="Verdana"/>
              <a:cs typeface="Verdana"/>
              <a:sym typeface="Verdana"/>
            </a:endParaRPr>
          </a:p>
          <a:p>
            <a:pPr marL="0" lvl="0" indent="0" algn="l" rtl="0">
              <a:spcBef>
                <a:spcPts val="36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30"/>
          <p:cNvSpPr txBox="1">
            <a:spLocks noGrp="1"/>
          </p:cNvSpPr>
          <p:nvPr>
            <p:ph type="title"/>
          </p:nvPr>
        </p:nvSpPr>
        <p:spPr>
          <a:xfrm>
            <a:off x="457200" y="682913"/>
            <a:ext cx="8229600" cy="10683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NC Case Law </a:t>
            </a:r>
            <a:r>
              <a:rPr lang="en-US" i="1"/>
              <a:t>Down-drainage</a:t>
            </a:r>
            <a:endParaRPr i="1"/>
          </a:p>
        </p:txBody>
      </p:sp>
      <p:sp>
        <p:nvSpPr>
          <p:cNvPr id="284" name="Google Shape;284;p30"/>
          <p:cNvSpPr txBox="1">
            <a:spLocks noGrp="1"/>
          </p:cNvSpPr>
          <p:nvPr>
            <p:ph type="body" idx="1"/>
          </p:nvPr>
        </p:nvSpPr>
        <p:spPr>
          <a:xfrm>
            <a:off x="457200" y="1921400"/>
            <a:ext cx="8229600" cy="39564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600">
                <a:solidFill>
                  <a:srgbClr val="212121"/>
                </a:solidFill>
                <a:highlight>
                  <a:srgbClr val="FFFFFF"/>
                </a:highlight>
                <a:latin typeface="Verdana"/>
                <a:ea typeface="Verdana"/>
                <a:cs typeface="Verdana"/>
                <a:sym typeface="Verdana"/>
              </a:rPr>
              <a:t>That a lower owner can not obstruct a natural waterway so as to </a:t>
            </a:r>
            <a:r>
              <a:rPr lang="en-US" sz="1600" b="1">
                <a:solidFill>
                  <a:srgbClr val="212121"/>
                </a:solidFill>
                <a:highlight>
                  <a:srgbClr val="FFF099"/>
                </a:highlight>
                <a:latin typeface="Verdana"/>
                <a:ea typeface="Verdana"/>
                <a:cs typeface="Verdana"/>
                <a:sym typeface="Verdana"/>
              </a:rPr>
              <a:t>flood</a:t>
            </a:r>
            <a:r>
              <a:rPr lang="en-US" sz="1600">
                <a:solidFill>
                  <a:srgbClr val="212121"/>
                </a:solidFill>
                <a:highlight>
                  <a:srgbClr val="FFFFFF"/>
                </a:highlight>
                <a:latin typeface="Verdana"/>
                <a:ea typeface="Verdana"/>
                <a:cs typeface="Verdana"/>
                <a:sym typeface="Verdana"/>
              </a:rPr>
              <a:t> the lands above him has long been settled. </a:t>
            </a:r>
            <a:r>
              <a:rPr lang="en-US" sz="1600" i="1" u="sng">
                <a:solidFill>
                  <a:srgbClr val="006EBB"/>
                </a:solidFill>
                <a:highlight>
                  <a:srgbClr val="FFFFFF"/>
                </a:highlight>
                <a:latin typeface="Verdana"/>
                <a:ea typeface="Verdana"/>
                <a:cs typeface="Verdana"/>
                <a:sym typeface="Verdana"/>
                <a:hlinkClick r:id="rId3">
                  <a:extLst>
                    <a:ext uri="{A12FA001-AC4F-418D-AE19-62706E023703}">
                      <ahyp:hlinkClr xmlns:ahyp="http://schemas.microsoft.com/office/drawing/2018/hyperlinkcolor" val="tx"/>
                    </a:ext>
                  </a:extLst>
                </a:hlinkClick>
              </a:rPr>
              <a:t>Pugh v. Wheeler,</a:t>
            </a:r>
            <a:r>
              <a:rPr lang="en-US" sz="1600" u="sng">
                <a:solidFill>
                  <a:srgbClr val="006EBB"/>
                </a:solidFill>
                <a:highlight>
                  <a:srgbClr val="FFFFFF"/>
                </a:highlight>
                <a:latin typeface="Verdana"/>
                <a:ea typeface="Verdana"/>
                <a:cs typeface="Verdana"/>
                <a:sym typeface="Verdana"/>
                <a:hlinkClick r:id="rId3">
                  <a:extLst>
                    <a:ext uri="{A12FA001-AC4F-418D-AE19-62706E023703}">
                      <ahyp:hlinkClr xmlns:ahyp="http://schemas.microsoft.com/office/drawing/2018/hyperlinkcolor" val="tx"/>
                    </a:ext>
                  </a:extLst>
                </a:hlinkClick>
              </a:rPr>
              <a:t> 19 N.C. 50</a:t>
            </a:r>
            <a:r>
              <a:rPr lang="en-US" sz="1600">
                <a:solidFill>
                  <a:srgbClr val="212121"/>
                </a:solidFill>
                <a:highlight>
                  <a:srgbClr val="FFFFFF"/>
                </a:highlight>
                <a:latin typeface="Verdana"/>
                <a:ea typeface="Verdana"/>
                <a:cs typeface="Verdana"/>
                <a:sym typeface="Verdana"/>
              </a:rPr>
              <a:t>; </a:t>
            </a:r>
            <a:r>
              <a:rPr lang="en-US" sz="1600" i="1" u="sng">
                <a:solidFill>
                  <a:srgbClr val="006EBB"/>
                </a:solidFill>
                <a:highlight>
                  <a:srgbClr val="FFFFFF"/>
                </a:highlight>
                <a:latin typeface="Verdana"/>
                <a:ea typeface="Verdana"/>
                <a:cs typeface="Verdana"/>
                <a:sym typeface="Verdana"/>
                <a:hlinkClick r:id="rId3">
                  <a:extLst>
                    <a:ext uri="{A12FA001-AC4F-418D-AE19-62706E023703}">
                      <ahyp:hlinkClr xmlns:ahyp="http://schemas.microsoft.com/office/drawing/2018/hyperlinkcolor" val="tx"/>
                    </a:ext>
                  </a:extLst>
                </a:hlinkClick>
              </a:rPr>
              <a:t>Overton v. Sawyer,</a:t>
            </a:r>
            <a:r>
              <a:rPr lang="en-US" sz="1600" u="sng">
                <a:solidFill>
                  <a:srgbClr val="006EBB"/>
                </a:solidFill>
                <a:highlight>
                  <a:srgbClr val="FFFFFF"/>
                </a:highlight>
                <a:latin typeface="Verdana"/>
                <a:ea typeface="Verdana"/>
                <a:cs typeface="Verdana"/>
                <a:sym typeface="Verdana"/>
                <a:hlinkClick r:id="rId3">
                  <a:extLst>
                    <a:ext uri="{A12FA001-AC4F-418D-AE19-62706E023703}">
                      <ahyp:hlinkClr xmlns:ahyp="http://schemas.microsoft.com/office/drawing/2018/hyperlinkcolor" val="tx"/>
                    </a:ext>
                  </a:extLst>
                </a:hlinkClick>
              </a:rPr>
              <a:t> 46 N.C. 308</a:t>
            </a:r>
            <a:r>
              <a:rPr lang="en-US" sz="1600">
                <a:solidFill>
                  <a:srgbClr val="212121"/>
                </a:solidFill>
                <a:highlight>
                  <a:srgbClr val="FFFFFF"/>
                </a:highlight>
                <a:latin typeface="Verdana"/>
                <a:ea typeface="Verdana"/>
                <a:cs typeface="Verdana"/>
                <a:sym typeface="Verdana"/>
              </a:rPr>
              <a:t>; </a:t>
            </a:r>
            <a:r>
              <a:rPr lang="en-US" sz="1600" i="1" u="sng">
                <a:solidFill>
                  <a:srgbClr val="006EBB"/>
                </a:solidFill>
                <a:highlight>
                  <a:srgbClr val="FFFFFF"/>
                </a:highlight>
                <a:latin typeface="Verdana"/>
                <a:ea typeface="Verdana"/>
                <a:cs typeface="Verdana"/>
                <a:sym typeface="Verdana"/>
                <a:hlinkClick r:id="rId3">
                  <a:extLst>
                    <a:ext uri="{A12FA001-AC4F-418D-AE19-62706E023703}">
                      <ahyp:hlinkClr xmlns:ahyp="http://schemas.microsoft.com/office/drawing/2018/hyperlinkcolor" val="tx"/>
                    </a:ext>
                  </a:extLst>
                </a:hlinkClick>
              </a:rPr>
              <a:t>Cagle v. Parker,</a:t>
            </a:r>
            <a:r>
              <a:rPr lang="en-US" sz="1600" u="sng">
                <a:solidFill>
                  <a:srgbClr val="006EBB"/>
                </a:solidFill>
                <a:highlight>
                  <a:srgbClr val="FFFFFF"/>
                </a:highlight>
                <a:latin typeface="Verdana"/>
                <a:ea typeface="Verdana"/>
                <a:cs typeface="Verdana"/>
                <a:sym typeface="Verdana"/>
                <a:hlinkClick r:id="rId3">
                  <a:extLst>
                    <a:ext uri="{A12FA001-AC4F-418D-AE19-62706E023703}">
                      <ahyp:hlinkClr xmlns:ahyp="http://schemas.microsoft.com/office/drawing/2018/hyperlinkcolor" val="tx"/>
                    </a:ext>
                  </a:extLst>
                </a:hlinkClick>
              </a:rPr>
              <a:t> 97 N.C. 271, 2 S.E. 76</a:t>
            </a:r>
            <a:r>
              <a:rPr lang="en-US" sz="1600">
                <a:solidFill>
                  <a:srgbClr val="212121"/>
                </a:solidFill>
                <a:highlight>
                  <a:srgbClr val="FFFFFF"/>
                </a:highlight>
                <a:latin typeface="Verdana"/>
                <a:ea typeface="Verdana"/>
                <a:cs typeface="Verdana"/>
                <a:sym typeface="Verdana"/>
              </a:rPr>
              <a:t>; </a:t>
            </a:r>
            <a:r>
              <a:rPr lang="en-US" sz="1600" i="1" u="sng">
                <a:solidFill>
                  <a:srgbClr val="006EBB"/>
                </a:solidFill>
                <a:highlight>
                  <a:srgbClr val="FFFFFF"/>
                </a:highlight>
                <a:latin typeface="Verdana"/>
                <a:ea typeface="Verdana"/>
                <a:cs typeface="Verdana"/>
                <a:sym typeface="Verdana"/>
                <a:hlinkClick r:id="rId3">
                  <a:extLst>
                    <a:ext uri="{A12FA001-AC4F-418D-AE19-62706E023703}">
                      <ahyp:hlinkClr xmlns:ahyp="http://schemas.microsoft.com/office/drawing/2018/hyperlinkcolor" val="tx"/>
                    </a:ext>
                  </a:extLst>
                </a:hlinkClick>
              </a:rPr>
              <a:t>Ridley v. R. R.,</a:t>
            </a:r>
            <a:r>
              <a:rPr lang="en-US" sz="1600" u="sng">
                <a:solidFill>
                  <a:srgbClr val="006EBB"/>
                </a:solidFill>
                <a:highlight>
                  <a:srgbClr val="FFFFFF"/>
                </a:highlight>
                <a:latin typeface="Verdana"/>
                <a:ea typeface="Verdana"/>
                <a:cs typeface="Verdana"/>
                <a:sym typeface="Verdana"/>
                <a:hlinkClick r:id="rId3">
                  <a:extLst>
                    <a:ext uri="{A12FA001-AC4F-418D-AE19-62706E023703}">
                      <ahyp:hlinkClr xmlns:ahyp="http://schemas.microsoft.com/office/drawing/2018/hyperlinkcolor" val="tx"/>
                    </a:ext>
                  </a:extLst>
                </a:hlinkClick>
              </a:rPr>
              <a:t> 118 N.C. 996, 24 S.E. 730</a:t>
            </a:r>
            <a:r>
              <a:rPr lang="en-US" sz="1600">
                <a:solidFill>
                  <a:srgbClr val="212121"/>
                </a:solidFill>
                <a:highlight>
                  <a:srgbClr val="FFFFFF"/>
                </a:highlight>
                <a:latin typeface="Verdana"/>
                <a:ea typeface="Verdana"/>
                <a:cs typeface="Verdana"/>
                <a:sym typeface="Verdana"/>
              </a:rPr>
              <a:t>; </a:t>
            </a:r>
            <a:r>
              <a:rPr lang="en-US" sz="1600" i="1" u="sng">
                <a:solidFill>
                  <a:srgbClr val="006EBB"/>
                </a:solidFill>
                <a:highlight>
                  <a:srgbClr val="FFFFFF"/>
                </a:highlight>
                <a:latin typeface="Verdana"/>
                <a:ea typeface="Verdana"/>
                <a:cs typeface="Verdana"/>
                <a:sym typeface="Verdana"/>
                <a:hlinkClick r:id="rId3">
                  <a:extLst>
                    <a:ext uri="{A12FA001-AC4F-418D-AE19-62706E023703}">
                      <ahyp:hlinkClr xmlns:ahyp="http://schemas.microsoft.com/office/drawing/2018/hyperlinkcolor" val="tx"/>
                    </a:ext>
                  </a:extLst>
                </a:hlinkClick>
              </a:rPr>
              <a:t>R. R. v. Wicker,</a:t>
            </a:r>
            <a:r>
              <a:rPr lang="en-US" sz="1600" u="sng">
                <a:solidFill>
                  <a:srgbClr val="006EBB"/>
                </a:solidFill>
                <a:highlight>
                  <a:srgbClr val="FFFFFF"/>
                </a:highlight>
                <a:latin typeface="Verdana"/>
                <a:ea typeface="Verdana"/>
                <a:cs typeface="Verdana"/>
                <a:sym typeface="Verdana"/>
                <a:hlinkClick r:id="rId3">
                  <a:extLst>
                    <a:ext uri="{A12FA001-AC4F-418D-AE19-62706E023703}">
                      <ahyp:hlinkClr xmlns:ahyp="http://schemas.microsoft.com/office/drawing/2018/hyperlinkcolor" val="tx"/>
                    </a:ext>
                  </a:extLst>
                </a:hlinkClick>
              </a:rPr>
              <a:t> 74 N.C. 220</a:t>
            </a:r>
            <a:r>
              <a:rPr lang="en-US" sz="1600">
                <a:solidFill>
                  <a:srgbClr val="212121"/>
                </a:solidFill>
                <a:highlight>
                  <a:srgbClr val="FFFFFF"/>
                </a:highlight>
                <a:latin typeface="Verdana"/>
                <a:ea typeface="Verdana"/>
                <a:cs typeface="Verdana"/>
                <a:sym typeface="Verdana"/>
              </a:rPr>
              <a:t>; </a:t>
            </a:r>
            <a:r>
              <a:rPr lang="en-US" sz="1600" i="1" u="sng">
                <a:solidFill>
                  <a:srgbClr val="006EBB"/>
                </a:solidFill>
                <a:highlight>
                  <a:srgbClr val="FFFFFF"/>
                </a:highlight>
                <a:latin typeface="Verdana"/>
                <a:ea typeface="Verdana"/>
                <a:cs typeface="Verdana"/>
                <a:sym typeface="Verdana"/>
                <a:hlinkClick r:id="rId3">
                  <a:extLst>
                    <a:ext uri="{A12FA001-AC4F-418D-AE19-62706E023703}">
                      <ahyp:hlinkClr xmlns:ahyp="http://schemas.microsoft.com/office/drawing/2018/hyperlinkcolor" val="tx"/>
                    </a:ext>
                  </a:extLst>
                </a:hlinkClick>
              </a:rPr>
              <a:t>Porter v. Durham,</a:t>
            </a:r>
            <a:r>
              <a:rPr lang="en-US" sz="1600" u="sng">
                <a:solidFill>
                  <a:srgbClr val="006EBB"/>
                </a:solidFill>
                <a:highlight>
                  <a:srgbClr val="FFFFFF"/>
                </a:highlight>
                <a:latin typeface="Verdana"/>
                <a:ea typeface="Verdana"/>
                <a:cs typeface="Verdana"/>
                <a:sym typeface="Verdana"/>
                <a:hlinkClick r:id="rId3">
                  <a:extLst>
                    <a:ext uri="{A12FA001-AC4F-418D-AE19-62706E023703}">
                      <ahyp:hlinkClr xmlns:ahyp="http://schemas.microsoft.com/office/drawing/2018/hyperlinkcolor" val="tx"/>
                    </a:ext>
                  </a:extLst>
                </a:hlinkClick>
              </a:rPr>
              <a:t> 74 N.C. 767</a:t>
            </a:r>
            <a:r>
              <a:rPr lang="en-US" sz="1600">
                <a:solidFill>
                  <a:srgbClr val="212121"/>
                </a:solidFill>
                <a:highlight>
                  <a:srgbClr val="FFFFFF"/>
                </a:highlight>
                <a:latin typeface="Verdana"/>
                <a:ea typeface="Verdana"/>
                <a:cs typeface="Verdana"/>
                <a:sym typeface="Verdana"/>
              </a:rPr>
              <a:t>.</a:t>
            </a:r>
            <a:endParaRPr sz="1600">
              <a:solidFill>
                <a:srgbClr val="212121"/>
              </a:solidFill>
              <a:highlight>
                <a:srgbClr val="FFFFFF"/>
              </a:highlight>
              <a:latin typeface="Verdana"/>
              <a:ea typeface="Verdana"/>
              <a:cs typeface="Verdana"/>
              <a:sym typeface="Verdana"/>
            </a:endParaRPr>
          </a:p>
          <a:p>
            <a:pPr marL="0" lvl="0" indent="0" algn="l" rtl="0">
              <a:spcBef>
                <a:spcPts val="360"/>
              </a:spcBef>
              <a:spcAft>
                <a:spcPts val="0"/>
              </a:spcAft>
              <a:buNone/>
            </a:pPr>
            <a:r>
              <a:rPr lang="en-US" sz="1600">
                <a:solidFill>
                  <a:srgbClr val="212121"/>
                </a:solidFill>
                <a:highlight>
                  <a:srgbClr val="FFFFFF"/>
                </a:highlight>
                <a:latin typeface="Verdana"/>
                <a:ea typeface="Verdana"/>
                <a:cs typeface="Verdana"/>
                <a:sym typeface="Verdana"/>
              </a:rPr>
              <a:t>	what components of drainage system are considered “natural”?</a:t>
            </a:r>
            <a:endParaRPr sz="1600">
              <a:solidFill>
                <a:srgbClr val="212121"/>
              </a:solidFill>
              <a:highlight>
                <a:srgbClr val="FFFFFF"/>
              </a:highlight>
              <a:latin typeface="Verdana"/>
              <a:ea typeface="Verdana"/>
              <a:cs typeface="Verdana"/>
              <a:sym typeface="Verdana"/>
            </a:endParaRPr>
          </a:p>
          <a:p>
            <a:pPr marL="0" lvl="0" indent="0" algn="l" rtl="0">
              <a:spcBef>
                <a:spcPts val="360"/>
              </a:spcBef>
              <a:spcAft>
                <a:spcPts val="0"/>
              </a:spcAft>
              <a:buNone/>
            </a:pPr>
            <a:r>
              <a:rPr lang="en-US" sz="1600">
                <a:solidFill>
                  <a:srgbClr val="212121"/>
                </a:solidFill>
                <a:highlight>
                  <a:srgbClr val="FFFFFF"/>
                </a:highlight>
                <a:latin typeface="Verdana"/>
                <a:ea typeface="Verdana"/>
                <a:cs typeface="Verdana"/>
                <a:sym typeface="Verdana"/>
              </a:rPr>
              <a:t>	does lack of maintenance (passive obstruction) equal “obstruct”?</a:t>
            </a:r>
            <a:endParaRPr sz="1600">
              <a:solidFill>
                <a:srgbClr val="212121"/>
              </a:solidFill>
              <a:highlight>
                <a:srgbClr val="FFFFFF"/>
              </a:highlight>
              <a:latin typeface="Verdana"/>
              <a:ea typeface="Verdana"/>
              <a:cs typeface="Verdana"/>
              <a:sym typeface="Verdana"/>
            </a:endParaRPr>
          </a:p>
          <a:p>
            <a:pPr marL="0" lvl="0" indent="0" algn="l" rtl="0">
              <a:spcBef>
                <a:spcPts val="360"/>
              </a:spcBef>
              <a:spcAft>
                <a:spcPts val="0"/>
              </a:spcAft>
              <a:buNone/>
            </a:pPr>
            <a:endParaRPr sz="1600">
              <a:solidFill>
                <a:srgbClr val="212121"/>
              </a:solidFill>
              <a:highlight>
                <a:srgbClr val="FFFFFF"/>
              </a:highlight>
              <a:latin typeface="Verdana"/>
              <a:ea typeface="Verdana"/>
              <a:cs typeface="Verdana"/>
              <a:sym typeface="Verdana"/>
            </a:endParaRPr>
          </a:p>
          <a:p>
            <a:pPr marL="0" lvl="0" indent="0" algn="l" rtl="0">
              <a:spcBef>
                <a:spcPts val="360"/>
              </a:spcBef>
              <a:spcAft>
                <a:spcPts val="0"/>
              </a:spcAft>
              <a:buClr>
                <a:schemeClr val="dk1"/>
              </a:buClr>
              <a:buSzPts val="1100"/>
              <a:buFont typeface="Arial"/>
              <a:buNone/>
            </a:pPr>
            <a:r>
              <a:rPr lang="en-US" sz="1900">
                <a:latin typeface="Times New Roman"/>
                <a:ea typeface="Times New Roman"/>
                <a:cs typeface="Times New Roman"/>
                <a:sym typeface="Times New Roman"/>
              </a:rPr>
              <a:t>The lower proprietor </a:t>
            </a:r>
            <a:r>
              <a:rPr lang="en-US" sz="1900" b="1">
                <a:latin typeface="Times New Roman"/>
                <a:ea typeface="Times New Roman"/>
                <a:cs typeface="Times New Roman"/>
                <a:sym typeface="Times New Roman"/>
              </a:rPr>
              <a:t>is not required to </a:t>
            </a:r>
            <a:r>
              <a:rPr lang="en-US" sz="1900" b="1" i="1">
                <a:latin typeface="Times New Roman"/>
                <a:ea typeface="Times New Roman"/>
                <a:cs typeface="Times New Roman"/>
                <a:sym typeface="Times New Roman"/>
              </a:rPr>
              <a:t>avoid</a:t>
            </a:r>
            <a:r>
              <a:rPr lang="en-US" sz="1900" b="1">
                <a:latin typeface="Times New Roman"/>
                <a:ea typeface="Times New Roman"/>
                <a:cs typeface="Times New Roman"/>
                <a:sym typeface="Times New Roman"/>
              </a:rPr>
              <a:t> damages</a:t>
            </a:r>
            <a:r>
              <a:rPr lang="en-US" sz="1900">
                <a:latin typeface="Times New Roman"/>
                <a:ea typeface="Times New Roman"/>
                <a:cs typeface="Times New Roman"/>
                <a:sym typeface="Times New Roman"/>
              </a:rPr>
              <a:t> to his land in such case by digging ditches to carry off surface water wrongfully diverted from its natural flow by the upper proprietor to his damage. </a:t>
            </a:r>
            <a:r>
              <a:rPr lang="en-US" sz="1900" i="1">
                <a:latin typeface="Times New Roman"/>
                <a:ea typeface="Times New Roman"/>
                <a:cs typeface="Times New Roman"/>
                <a:sym typeface="Times New Roman"/>
              </a:rPr>
              <a:t>Roberts v. Baldwin,</a:t>
            </a:r>
            <a:r>
              <a:rPr lang="en-US" sz="1900">
                <a:latin typeface="Times New Roman"/>
                <a:ea typeface="Times New Roman"/>
                <a:cs typeface="Times New Roman"/>
                <a:sym typeface="Times New Roman"/>
              </a:rPr>
              <a:t> 155 N.C. 276; </a:t>
            </a:r>
            <a:r>
              <a:rPr lang="en-US" sz="1900" i="1">
                <a:latin typeface="Times New Roman"/>
                <a:ea typeface="Times New Roman"/>
                <a:cs typeface="Times New Roman"/>
                <a:sym typeface="Times New Roman"/>
              </a:rPr>
              <a:t>Waters v. Kear, ante,</a:t>
            </a:r>
            <a:r>
              <a:rPr lang="en-US" sz="1900">
                <a:latin typeface="Times New Roman"/>
                <a:ea typeface="Times New Roman"/>
                <a:cs typeface="Times New Roman"/>
                <a:sym typeface="Times New Roman"/>
              </a:rPr>
              <a:t> 246.</a:t>
            </a:r>
            <a:endParaRPr sz="1900">
              <a:latin typeface="Times New Roman"/>
              <a:ea typeface="Times New Roman"/>
              <a:cs typeface="Times New Roman"/>
              <a:sym typeface="Times New Roman"/>
            </a:endParaRPr>
          </a:p>
          <a:p>
            <a:pPr marL="0" lvl="0" indent="0" algn="l" rtl="0">
              <a:spcBef>
                <a:spcPts val="360"/>
              </a:spcBef>
              <a:spcAft>
                <a:spcPts val="0"/>
              </a:spcAft>
              <a:buNone/>
            </a:pPr>
            <a:r>
              <a:rPr lang="en-US" sz="1900" u="sng">
                <a:solidFill>
                  <a:srgbClr val="006EBB"/>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Barcliff v. Norfolk S. R. Co., 168 N.C. 268, 270, 84 S.E. 290, 292 (1915)</a:t>
            </a:r>
            <a:endParaRPr sz="3100"/>
          </a:p>
          <a:p>
            <a:pPr marL="0" lvl="0" indent="0" algn="l" rtl="0">
              <a:spcBef>
                <a:spcPts val="360"/>
              </a:spcBef>
              <a:spcAft>
                <a:spcPts val="0"/>
              </a:spcAft>
              <a:buNone/>
            </a:pPr>
            <a:r>
              <a:rPr lang="en-US" sz="3100"/>
              <a:t>	</a:t>
            </a:r>
            <a:r>
              <a:rPr lang="en-US" sz="2300"/>
              <a:t>relevant to suing an </a:t>
            </a:r>
            <a:r>
              <a:rPr lang="en-US" sz="2300" i="1"/>
              <a:t>upstream</a:t>
            </a:r>
            <a:r>
              <a:rPr lang="en-US" sz="2300"/>
              <a:t> owner</a:t>
            </a:r>
            <a:endParaRPr sz="23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31"/>
          <p:cNvSpPr txBox="1">
            <a:spLocks noGrp="1"/>
          </p:cNvSpPr>
          <p:nvPr>
            <p:ph type="title"/>
          </p:nvPr>
        </p:nvSpPr>
        <p:spPr>
          <a:xfrm>
            <a:off x="457200" y="523413"/>
            <a:ext cx="8229600" cy="10683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Duty of “down drainage” parcel owner to upper owners re obstruction</a:t>
            </a:r>
            <a:endParaRPr/>
          </a:p>
        </p:txBody>
      </p:sp>
      <p:sp>
        <p:nvSpPr>
          <p:cNvPr id="291" name="Google Shape;291;p31"/>
          <p:cNvSpPr txBox="1">
            <a:spLocks noGrp="1"/>
          </p:cNvSpPr>
          <p:nvPr>
            <p:ph type="body" idx="1"/>
          </p:nvPr>
        </p:nvSpPr>
        <p:spPr>
          <a:xfrm>
            <a:off x="457200" y="1924075"/>
            <a:ext cx="8229600" cy="4202100"/>
          </a:xfrm>
          <a:prstGeom prst="rect">
            <a:avLst/>
          </a:prstGeom>
        </p:spPr>
        <p:txBody>
          <a:bodyPr spcFirstLastPara="1" wrap="square" lIns="91425" tIns="45700" rIns="91425" bIns="45700" anchor="t" anchorCtr="0">
            <a:noAutofit/>
          </a:bodyPr>
          <a:lstStyle/>
          <a:p>
            <a:pPr marL="0" lvl="0" indent="0" algn="ctr" rtl="0">
              <a:lnSpc>
                <a:spcPct val="125000"/>
              </a:lnSpc>
              <a:spcBef>
                <a:spcPts val="0"/>
              </a:spcBef>
              <a:spcAft>
                <a:spcPts val="0"/>
              </a:spcAft>
              <a:buNone/>
            </a:pPr>
            <a:r>
              <a:rPr lang="en-US" sz="2200" i="1">
                <a:solidFill>
                  <a:srgbClr val="212121"/>
                </a:solidFill>
                <a:highlight>
                  <a:srgbClr val="FFFFFF"/>
                </a:highlight>
                <a:latin typeface="Verdana"/>
                <a:ea typeface="Verdana"/>
                <a:cs typeface="Verdana"/>
                <a:sym typeface="Verdana"/>
              </a:rPr>
              <a:t>“aqua currit et debet currere ut currere solebat”</a:t>
            </a:r>
            <a:endParaRPr sz="2200">
              <a:solidFill>
                <a:srgbClr val="212121"/>
              </a:solidFill>
              <a:highlight>
                <a:srgbClr val="FFFFFF"/>
              </a:highlight>
              <a:latin typeface="Verdana"/>
              <a:ea typeface="Verdana"/>
              <a:cs typeface="Verdana"/>
              <a:sym typeface="Verdana"/>
            </a:endParaRPr>
          </a:p>
          <a:p>
            <a:pPr marL="0" lvl="0" indent="0" algn="ctr" rtl="0">
              <a:lnSpc>
                <a:spcPct val="125000"/>
              </a:lnSpc>
              <a:spcBef>
                <a:spcPts val="1500"/>
              </a:spcBef>
              <a:spcAft>
                <a:spcPts val="0"/>
              </a:spcAft>
              <a:buNone/>
            </a:pPr>
            <a:r>
              <a:rPr lang="en-US" sz="2200">
                <a:solidFill>
                  <a:srgbClr val="212121"/>
                </a:solidFill>
                <a:highlight>
                  <a:srgbClr val="FFFFFF"/>
                </a:highlight>
                <a:latin typeface="Verdana"/>
                <a:ea typeface="Verdana"/>
                <a:cs typeface="Verdana"/>
                <a:sym typeface="Verdana"/>
              </a:rPr>
              <a:t>(“Water runs, and ought to run, as it has used to run”)</a:t>
            </a:r>
            <a:endParaRPr sz="2300" b="1">
              <a:solidFill>
                <a:srgbClr val="00172E"/>
              </a:solidFill>
              <a:highlight>
                <a:srgbClr val="FFFFFF"/>
              </a:highlight>
              <a:latin typeface="Verdana"/>
              <a:ea typeface="Verdana"/>
              <a:cs typeface="Verdana"/>
              <a:sym typeface="Verdana"/>
            </a:endParaRPr>
          </a:p>
          <a:p>
            <a:pPr marL="0" lvl="0" indent="0" algn="l" rtl="0">
              <a:lnSpc>
                <a:spcPct val="125000"/>
              </a:lnSpc>
              <a:spcBef>
                <a:spcPts val="1500"/>
              </a:spcBef>
              <a:spcAft>
                <a:spcPts val="0"/>
              </a:spcAft>
              <a:buNone/>
            </a:pPr>
            <a:r>
              <a:rPr lang="en-US" sz="2300" b="1">
                <a:solidFill>
                  <a:srgbClr val="00172E"/>
                </a:solidFill>
                <a:highlight>
                  <a:srgbClr val="FFFFFF"/>
                </a:highlight>
                <a:latin typeface="Verdana"/>
                <a:ea typeface="Verdana"/>
                <a:cs typeface="Verdana"/>
                <a:sym typeface="Verdana"/>
              </a:rPr>
              <a:t>Davis v. Cahoon, 5 N.C. App. 46 (1969)</a:t>
            </a:r>
            <a:endParaRPr sz="2300" b="1">
              <a:solidFill>
                <a:srgbClr val="00172E"/>
              </a:solidFill>
              <a:highlight>
                <a:srgbClr val="FFFFFF"/>
              </a:highlight>
              <a:latin typeface="Verdana"/>
              <a:ea typeface="Verdana"/>
              <a:cs typeface="Verdana"/>
              <a:sym typeface="Verdana"/>
            </a:endParaRPr>
          </a:p>
          <a:p>
            <a:pPr marL="0" lvl="0" indent="0" algn="l" rtl="0">
              <a:lnSpc>
                <a:spcPct val="125000"/>
              </a:lnSpc>
              <a:spcBef>
                <a:spcPts val="1500"/>
              </a:spcBef>
              <a:spcAft>
                <a:spcPts val="0"/>
              </a:spcAft>
              <a:buClr>
                <a:schemeClr val="dk1"/>
              </a:buClr>
              <a:buSzPts val="1100"/>
              <a:buFont typeface="Arial"/>
              <a:buNone/>
            </a:pPr>
            <a:r>
              <a:rPr lang="en-US" sz="1050">
                <a:solidFill>
                  <a:srgbClr val="212121"/>
                </a:solidFill>
                <a:highlight>
                  <a:srgbClr val="F4F4F5"/>
                </a:highlight>
              </a:rPr>
              <a:t>North Carolina has not recognized and does not apply the common enemy doctrine but follows the civil law rule. The civil law rule places less emphasis on the existence of well-defined watercourses than does the common enemy doctrine. The rule embraces surface waters flowing and draining naturally from a higher to a lower level, and is stated thus: The law confers on the owner of each upper estate an easement or servitude in the lower estates for the drainage of surface water flowing in its natural course and manner without obstruction or interruption by the owners of the lower estates to the detriment or injury of the upper estates. Each of the lower parcels along the drainway is servient to those on higher levels in the sense that each is required to receive and allow passage of the natural flow of surface water from higher land.</a:t>
            </a:r>
            <a:endParaRPr sz="2300" b="1">
              <a:solidFill>
                <a:srgbClr val="00172E"/>
              </a:solidFill>
              <a:highlight>
                <a:srgbClr val="FFFFFF"/>
              </a:highlight>
              <a:latin typeface="Verdana"/>
              <a:ea typeface="Verdana"/>
              <a:cs typeface="Verdana"/>
              <a:sym typeface="Verdana"/>
            </a:endParaRPr>
          </a:p>
          <a:p>
            <a:pPr marL="0" lvl="0" indent="0" algn="l" rtl="0">
              <a:spcBef>
                <a:spcPts val="1500"/>
              </a:spcBef>
              <a:spcAft>
                <a:spcPts val="0"/>
              </a:spcAft>
              <a:buNone/>
            </a:pPr>
            <a:r>
              <a:rPr lang="en-US"/>
              <a:t>Applies the ‘old’ Civil Law rule, but above maxim informs what a jury may find as “reasonable” in any contested obstruction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4"/>
          <p:cNvSpPr txBox="1">
            <a:spLocks noGrp="1"/>
          </p:cNvSpPr>
          <p:nvPr>
            <p:ph type="ctrTitle"/>
          </p:nvPr>
        </p:nvSpPr>
        <p:spPr>
          <a:xfrm>
            <a:off x="685800" y="542400"/>
            <a:ext cx="7772400" cy="1470000"/>
          </a:xfrm>
          <a:prstGeom prst="rect">
            <a:avLst/>
          </a:prstGeom>
        </p:spPr>
        <p:txBody>
          <a:bodyPr spcFirstLastPara="1" wrap="square" lIns="91425" tIns="45700" rIns="91425" bIns="45700" anchor="ctr" anchorCtr="0">
            <a:noAutofit/>
          </a:bodyPr>
          <a:lstStyle/>
          <a:p>
            <a:pPr marL="0" lvl="0" indent="0" algn="ctr" rtl="0">
              <a:spcBef>
                <a:spcPts val="480"/>
              </a:spcBef>
              <a:spcAft>
                <a:spcPts val="0"/>
              </a:spcAft>
              <a:buNone/>
            </a:pPr>
            <a:r>
              <a:rPr lang="en-US" sz="2700"/>
              <a:t>How can those who depend on drainage system mandate its maintenance?</a:t>
            </a:r>
            <a:endParaRPr sz="3500"/>
          </a:p>
        </p:txBody>
      </p:sp>
      <p:sp>
        <p:nvSpPr>
          <p:cNvPr id="100" name="Google Shape;100;p14"/>
          <p:cNvSpPr txBox="1">
            <a:spLocks noGrp="1"/>
          </p:cNvSpPr>
          <p:nvPr>
            <p:ph type="subTitle" idx="1"/>
          </p:nvPr>
        </p:nvSpPr>
        <p:spPr>
          <a:xfrm>
            <a:off x="817175" y="2012400"/>
            <a:ext cx="7458000" cy="3724500"/>
          </a:xfrm>
          <a:prstGeom prst="rect">
            <a:avLst/>
          </a:prstGeom>
        </p:spPr>
        <p:txBody>
          <a:bodyPr spcFirstLastPara="1" wrap="square" lIns="91425" tIns="45700" rIns="91425" bIns="45700" anchor="t" anchorCtr="0">
            <a:noAutofit/>
          </a:bodyPr>
          <a:lstStyle/>
          <a:p>
            <a:pPr marL="0" lvl="0" indent="0" algn="l" rtl="0">
              <a:spcBef>
                <a:spcPts val="480"/>
              </a:spcBef>
              <a:spcAft>
                <a:spcPts val="0"/>
              </a:spcAft>
              <a:buNone/>
            </a:pPr>
            <a:endParaRPr>
              <a:solidFill>
                <a:schemeClr val="dk1"/>
              </a:solidFill>
            </a:endParaRPr>
          </a:p>
          <a:p>
            <a:pPr marL="457200" lvl="0" indent="-381000" algn="l" rtl="0">
              <a:spcBef>
                <a:spcPts val="480"/>
              </a:spcBef>
              <a:spcAft>
                <a:spcPts val="0"/>
              </a:spcAft>
              <a:buClr>
                <a:schemeClr val="dk1"/>
              </a:buClr>
              <a:buSzPts val="2400"/>
              <a:buChar char="●"/>
            </a:pPr>
            <a:r>
              <a:rPr lang="en-US">
                <a:solidFill>
                  <a:schemeClr val="dk1"/>
                </a:solidFill>
              </a:rPr>
              <a:t>farmer against absentee or non-farm landowner?</a:t>
            </a:r>
            <a:endParaRPr>
              <a:solidFill>
                <a:schemeClr val="dk1"/>
              </a:solidFill>
            </a:endParaRPr>
          </a:p>
          <a:p>
            <a:pPr marL="0" lvl="0" indent="0" algn="l" rtl="0">
              <a:spcBef>
                <a:spcPts val="480"/>
              </a:spcBef>
              <a:spcAft>
                <a:spcPts val="0"/>
              </a:spcAft>
              <a:buNone/>
            </a:pPr>
            <a:endParaRPr>
              <a:solidFill>
                <a:schemeClr val="dk1"/>
              </a:solidFill>
            </a:endParaRPr>
          </a:p>
          <a:p>
            <a:pPr marL="457200" lvl="0" indent="-381000" algn="l" rtl="0">
              <a:spcBef>
                <a:spcPts val="480"/>
              </a:spcBef>
              <a:spcAft>
                <a:spcPts val="0"/>
              </a:spcAft>
              <a:buClr>
                <a:schemeClr val="dk1"/>
              </a:buClr>
              <a:buSzPts val="2400"/>
              <a:buChar char="●"/>
            </a:pPr>
            <a:r>
              <a:rPr lang="en-US">
                <a:solidFill>
                  <a:schemeClr val="dk1"/>
                </a:solidFill>
              </a:rPr>
              <a:t>landowner against government?</a:t>
            </a:r>
            <a:endParaRPr>
              <a:solidFill>
                <a:schemeClr val="dk1"/>
              </a:solidFill>
            </a:endParaRPr>
          </a:p>
          <a:p>
            <a:pPr marL="0" lvl="0" indent="0" algn="l" rtl="0">
              <a:spcBef>
                <a:spcPts val="480"/>
              </a:spcBef>
              <a:spcAft>
                <a:spcPts val="0"/>
              </a:spcAft>
              <a:buNone/>
            </a:pPr>
            <a:endParaRPr>
              <a:solidFill>
                <a:schemeClr val="dk1"/>
              </a:solidFill>
            </a:endParaRPr>
          </a:p>
          <a:p>
            <a:pPr marL="457200" lvl="0" indent="-381000" algn="l" rtl="0">
              <a:spcBef>
                <a:spcPts val="480"/>
              </a:spcBef>
              <a:spcAft>
                <a:spcPts val="0"/>
              </a:spcAft>
              <a:buClr>
                <a:schemeClr val="dk1"/>
              </a:buClr>
              <a:buSzPts val="2400"/>
              <a:buChar char="●"/>
            </a:pPr>
            <a:r>
              <a:rPr lang="en-US">
                <a:solidFill>
                  <a:schemeClr val="dk1"/>
                </a:solidFill>
              </a:rPr>
              <a:t>non-farm use landowner altering drainage system or natural flow?</a:t>
            </a:r>
            <a:endParaRPr>
              <a:solidFill>
                <a:schemeClr val="dk1"/>
              </a:solidFill>
            </a:endParaRPr>
          </a:p>
          <a:p>
            <a:pPr marL="0" lvl="0" indent="0" algn="ctr" rtl="0">
              <a:spcBef>
                <a:spcPts val="48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32"/>
          <p:cNvSpPr txBox="1">
            <a:spLocks noGrp="1"/>
          </p:cNvSpPr>
          <p:nvPr>
            <p:ph type="title"/>
          </p:nvPr>
        </p:nvSpPr>
        <p:spPr>
          <a:xfrm>
            <a:off x="457200" y="769238"/>
            <a:ext cx="8229600" cy="10683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Gov’t Entity Adopting Existing Drainage</a:t>
            </a:r>
            <a:endParaRPr/>
          </a:p>
        </p:txBody>
      </p:sp>
      <p:sp>
        <p:nvSpPr>
          <p:cNvPr id="298" name="Google Shape;298;p32"/>
          <p:cNvSpPr txBox="1">
            <a:spLocks noGrp="1"/>
          </p:cNvSpPr>
          <p:nvPr>
            <p:ph type="body" idx="1"/>
          </p:nvPr>
        </p:nvSpPr>
        <p:spPr>
          <a:xfrm>
            <a:off x="457200" y="2018400"/>
            <a:ext cx="8229600" cy="3937500"/>
          </a:xfrm>
          <a:prstGeom prst="rect">
            <a:avLst/>
          </a:prstGeom>
        </p:spPr>
        <p:txBody>
          <a:bodyPr spcFirstLastPara="1" wrap="square" lIns="91425" tIns="45700" rIns="91425" bIns="45700" anchor="t" anchorCtr="0">
            <a:noAutofit/>
          </a:bodyPr>
          <a:lstStyle/>
          <a:p>
            <a:pPr marL="457200" lvl="0" indent="-342900" algn="l" rtl="0">
              <a:spcBef>
                <a:spcPts val="360"/>
              </a:spcBef>
              <a:spcAft>
                <a:spcPts val="0"/>
              </a:spcAft>
              <a:buSzPts val="1800"/>
              <a:buChar char="•"/>
            </a:pPr>
            <a:r>
              <a:rPr lang="en-US" sz="1800" b="1"/>
              <a:t>No Gov’t </a:t>
            </a:r>
            <a:r>
              <a:rPr lang="en-US" sz="1800" b="1" i="1"/>
              <a:t>duty</a:t>
            </a:r>
            <a:r>
              <a:rPr lang="en-US" sz="1800" b="1"/>
              <a:t> to maintain private drainage</a:t>
            </a:r>
            <a:endParaRPr sz="1800" b="1"/>
          </a:p>
          <a:p>
            <a:pPr marL="457200" lvl="0" indent="-342900" algn="l" rtl="0">
              <a:spcBef>
                <a:spcPts val="0"/>
              </a:spcBef>
              <a:spcAft>
                <a:spcPts val="0"/>
              </a:spcAft>
              <a:buSzPts val="1800"/>
              <a:buChar char="•"/>
            </a:pPr>
            <a:r>
              <a:rPr lang="en-US" sz="1800" b="1"/>
              <a:t>Use does not equal “adoption”</a:t>
            </a:r>
            <a:endParaRPr sz="1800" b="1"/>
          </a:p>
          <a:p>
            <a:pPr marL="914400" lvl="1" indent="-342900" algn="l" rtl="0">
              <a:spcBef>
                <a:spcPts val="0"/>
              </a:spcBef>
              <a:spcAft>
                <a:spcPts val="0"/>
              </a:spcAft>
              <a:buSzPts val="1800"/>
              <a:buChar char="–"/>
            </a:pPr>
            <a:r>
              <a:rPr lang="en-US" sz="1800"/>
              <a:t>where a private party has constructed drainage and it is now part of drainage system used elsewhere by government entity (municipality or county), government is not required to maintain drainage flow</a:t>
            </a:r>
            <a:endParaRPr sz="1800"/>
          </a:p>
          <a:p>
            <a:pPr marL="1371600" lvl="2" indent="-342900" algn="l" rtl="0">
              <a:spcBef>
                <a:spcPts val="0"/>
              </a:spcBef>
              <a:spcAft>
                <a:spcPts val="0"/>
              </a:spcAft>
              <a:buSzPts val="1800"/>
              <a:buChar char="•"/>
            </a:pPr>
            <a:r>
              <a:rPr lang="en-US"/>
              <a:t>see </a:t>
            </a:r>
            <a:r>
              <a:rPr lang="en-US" i="1">
                <a:solidFill>
                  <a:srgbClr val="212121"/>
                </a:solidFill>
                <a:highlight>
                  <a:srgbClr val="F4F4F5"/>
                </a:highlight>
              </a:rPr>
              <a:t>Asheville Sports Props., LLC v. City of Asheville</a:t>
            </a:r>
            <a:r>
              <a:rPr lang="en-US">
                <a:solidFill>
                  <a:srgbClr val="212121"/>
                </a:solidFill>
                <a:highlight>
                  <a:srgbClr val="F4F4F5"/>
                </a:highlight>
              </a:rPr>
              <a:t>, 199 N.C. App. 341 (2009)</a:t>
            </a:r>
            <a:endParaRPr>
              <a:solidFill>
                <a:srgbClr val="212121"/>
              </a:solidFill>
              <a:highlight>
                <a:srgbClr val="FFFFFF"/>
              </a:highlight>
              <a:latin typeface="Verdana"/>
              <a:ea typeface="Verdana"/>
              <a:cs typeface="Verdana"/>
              <a:sym typeface="Verdana"/>
            </a:endParaRPr>
          </a:p>
          <a:p>
            <a:pPr marL="1828800" lvl="3" indent="-342900" algn="l" rtl="0">
              <a:spcBef>
                <a:spcPts val="0"/>
              </a:spcBef>
              <a:spcAft>
                <a:spcPts val="0"/>
              </a:spcAft>
              <a:buClr>
                <a:srgbClr val="212121"/>
              </a:buClr>
              <a:buSzPts val="1800"/>
              <a:buFont typeface="Verdana"/>
              <a:buChar char="–"/>
            </a:pPr>
            <a:r>
              <a:rPr lang="en-US" sz="1800">
                <a:solidFill>
                  <a:srgbClr val="212121"/>
                </a:solidFill>
                <a:highlight>
                  <a:srgbClr val="FFFFFF"/>
                </a:highlight>
                <a:latin typeface="Verdana"/>
                <a:ea typeface="Verdana"/>
                <a:cs typeface="Verdana"/>
                <a:sym typeface="Verdana"/>
              </a:rPr>
              <a:t>citing  </a:t>
            </a:r>
            <a:r>
              <a:rPr lang="en-US" sz="1800" i="1" u="sng">
                <a:solidFill>
                  <a:srgbClr val="006EBB"/>
                </a:solidFill>
                <a:highlight>
                  <a:srgbClr val="FFFFFF"/>
                </a:highlight>
                <a:latin typeface="Verdana"/>
                <a:ea typeface="Verdana"/>
                <a:cs typeface="Verdana"/>
                <a:sym typeface="Verdana"/>
                <a:hlinkClick r:id="rId3">
                  <a:extLst>
                    <a:ext uri="{A12FA001-AC4F-418D-AE19-62706E023703}">
                      <ahyp:hlinkClr xmlns:ahyp="http://schemas.microsoft.com/office/drawing/2018/hyperlinkcolor" val="tx"/>
                    </a:ext>
                  </a:extLst>
                </a:hlinkClick>
              </a:rPr>
              <a:t>Mitchell v. City of High Point,</a:t>
            </a:r>
            <a:r>
              <a:rPr lang="en-US" sz="1800" u="sng">
                <a:solidFill>
                  <a:srgbClr val="006EBB"/>
                </a:solidFill>
                <a:highlight>
                  <a:srgbClr val="FFFFFF"/>
                </a:highlight>
                <a:latin typeface="Verdana"/>
                <a:ea typeface="Verdana"/>
                <a:cs typeface="Verdana"/>
                <a:sym typeface="Verdana"/>
                <a:hlinkClick r:id="rId3">
                  <a:extLst>
                    <a:ext uri="{A12FA001-AC4F-418D-AE19-62706E023703}">
                      <ahyp:hlinkClr xmlns:ahyp="http://schemas.microsoft.com/office/drawing/2018/hyperlinkcolor" val="tx"/>
                    </a:ext>
                  </a:extLst>
                </a:hlinkClick>
              </a:rPr>
              <a:t> 31 N.C. App. 71, 71-72, 228 S.E.2d 634, 634-35 (1976)</a:t>
            </a:r>
            <a:endParaRPr sz="1800">
              <a:solidFill>
                <a:srgbClr val="212121"/>
              </a:solidFill>
              <a:highlight>
                <a:srgbClr val="FFFFFF"/>
              </a:highlight>
              <a:latin typeface="Verdana"/>
              <a:ea typeface="Verdana"/>
              <a:cs typeface="Verdana"/>
              <a:sym typeface="Verdana"/>
            </a:endParaRPr>
          </a:p>
          <a:p>
            <a:pPr marL="0" lvl="0" indent="0" algn="l" rtl="0">
              <a:spcBef>
                <a:spcPts val="360"/>
              </a:spcBef>
              <a:spcAft>
                <a:spcPts val="0"/>
              </a:spcAft>
              <a:buNone/>
            </a:pPr>
            <a:endParaRPr sz="1800">
              <a:solidFill>
                <a:srgbClr val="212121"/>
              </a:solidFill>
              <a:highlight>
                <a:srgbClr val="FFFFFF"/>
              </a:highlight>
              <a:latin typeface="Verdana"/>
              <a:ea typeface="Verdana"/>
              <a:cs typeface="Verdana"/>
              <a:sym typeface="Verdana"/>
            </a:endParaRPr>
          </a:p>
          <a:p>
            <a:pPr marL="457200" lvl="0" indent="-342900" algn="l" rtl="0">
              <a:spcBef>
                <a:spcPts val="360"/>
              </a:spcBef>
              <a:spcAft>
                <a:spcPts val="0"/>
              </a:spcAft>
              <a:buClr>
                <a:srgbClr val="212121"/>
              </a:buClr>
              <a:buSzPts val="1800"/>
              <a:buFont typeface="Verdana"/>
              <a:buChar char="•"/>
            </a:pPr>
            <a:r>
              <a:rPr lang="en-US" sz="1800">
                <a:solidFill>
                  <a:srgbClr val="212121"/>
                </a:solidFill>
                <a:highlight>
                  <a:srgbClr val="FFFFFF"/>
                </a:highlight>
                <a:latin typeface="Verdana"/>
                <a:ea typeface="Verdana"/>
                <a:cs typeface="Verdana"/>
                <a:sym typeface="Verdana"/>
              </a:rPr>
              <a:t>However, a City may be liable for flood damage by increasing flow to a private drainage system where it controls drainage above and below private drainage system </a:t>
            </a:r>
            <a:r>
              <a:rPr lang="en-US" sz="1800" i="1" u="sng">
                <a:solidFill>
                  <a:srgbClr val="006EBB"/>
                </a:solidFill>
                <a:highlight>
                  <a:srgbClr val="FFFFFF"/>
                </a:highlight>
                <a:latin typeface="Verdana"/>
                <a:ea typeface="Verdana"/>
                <a:cs typeface="Verdana"/>
                <a:sym typeface="Verdana"/>
                <a:hlinkClick r:id="rId3">
                  <a:extLst>
                    <a:ext uri="{A12FA001-AC4F-418D-AE19-62706E023703}">
                      <ahyp:hlinkClr xmlns:ahyp="http://schemas.microsoft.com/office/drawing/2018/hyperlinkcolor" val="tx"/>
                    </a:ext>
                  </a:extLst>
                </a:hlinkClick>
              </a:rPr>
              <a:t>Hooper v. City of Wilmington,</a:t>
            </a:r>
            <a:r>
              <a:rPr lang="en-US" sz="1800" u="sng">
                <a:solidFill>
                  <a:srgbClr val="006EBB"/>
                </a:solidFill>
                <a:highlight>
                  <a:srgbClr val="FFFFFF"/>
                </a:highlight>
                <a:latin typeface="Verdana"/>
                <a:ea typeface="Verdana"/>
                <a:cs typeface="Verdana"/>
                <a:sym typeface="Verdana"/>
                <a:hlinkClick r:id="rId3">
                  <a:extLst>
                    <a:ext uri="{A12FA001-AC4F-418D-AE19-62706E023703}">
                      <ahyp:hlinkClr xmlns:ahyp="http://schemas.microsoft.com/office/drawing/2018/hyperlinkcolor" val="tx"/>
                    </a:ext>
                  </a:extLst>
                </a:hlinkClick>
              </a:rPr>
              <a:t> 42 N.C. App. 548, 257 S.E.2d 142</a:t>
            </a:r>
            <a:r>
              <a:rPr lang="en-US" sz="1800">
                <a:solidFill>
                  <a:srgbClr val="212121"/>
                </a:solidFill>
                <a:highlight>
                  <a:srgbClr val="FFFFFF"/>
                </a:highlight>
                <a:latin typeface="Verdana"/>
                <a:ea typeface="Verdana"/>
                <a:cs typeface="Verdana"/>
                <a:sym typeface="Verdana"/>
              </a:rPr>
              <a:t>, </a:t>
            </a:r>
            <a:r>
              <a:rPr lang="en-US" sz="1800" i="1">
                <a:solidFill>
                  <a:srgbClr val="212121"/>
                </a:solidFill>
                <a:highlight>
                  <a:srgbClr val="FFFFFF"/>
                </a:highlight>
                <a:latin typeface="Verdana"/>
                <a:ea typeface="Verdana"/>
                <a:cs typeface="Verdana"/>
                <a:sym typeface="Verdana"/>
              </a:rPr>
              <a:t>disc. review denied,</a:t>
            </a:r>
            <a:r>
              <a:rPr lang="en-US" sz="1800">
                <a:solidFill>
                  <a:srgbClr val="212121"/>
                </a:solidFill>
                <a:highlight>
                  <a:srgbClr val="FFFFFF"/>
                </a:highlight>
                <a:latin typeface="Verdana"/>
                <a:ea typeface="Verdana"/>
                <a:cs typeface="Verdana"/>
                <a:sym typeface="Verdana"/>
              </a:rPr>
              <a:t> </a:t>
            </a:r>
            <a:r>
              <a:rPr lang="en-US" sz="1800" u="sng">
                <a:solidFill>
                  <a:srgbClr val="006EBB"/>
                </a:solidFill>
                <a:highlight>
                  <a:srgbClr val="FFFFFF"/>
                </a:highlight>
                <a:latin typeface="Verdana"/>
                <a:ea typeface="Verdana"/>
                <a:cs typeface="Verdana"/>
                <a:sym typeface="Verdana"/>
                <a:hlinkClick r:id="rId3">
                  <a:extLst>
                    <a:ext uri="{A12FA001-AC4F-418D-AE19-62706E023703}">
                      <ahyp:hlinkClr xmlns:ahyp="http://schemas.microsoft.com/office/drawing/2018/hyperlinkcolor" val="tx"/>
                    </a:ext>
                  </a:extLst>
                </a:hlinkClick>
              </a:rPr>
              <a:t>298 N.C. 568, 261 S.E.2d 122 (1979)</a:t>
            </a:r>
            <a:endParaRPr sz="1800">
              <a:solidFill>
                <a:srgbClr val="212121"/>
              </a:solidFill>
              <a:highlight>
                <a:srgbClr val="FFFFFF"/>
              </a:highlight>
              <a:latin typeface="Verdana"/>
              <a:ea typeface="Verdana"/>
              <a:cs typeface="Verdana"/>
              <a:sym typeface="Verdan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3"/>
          <p:cNvSpPr txBox="1">
            <a:spLocks noGrp="1"/>
          </p:cNvSpPr>
          <p:nvPr>
            <p:ph type="title"/>
          </p:nvPr>
        </p:nvSpPr>
        <p:spPr>
          <a:xfrm>
            <a:off x="457200" y="533638"/>
            <a:ext cx="8229600" cy="10683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Provisions of NC 1909 Drainage Statute (Ch 156)</a:t>
            </a:r>
            <a:endParaRPr/>
          </a:p>
        </p:txBody>
      </p:sp>
      <p:sp>
        <p:nvSpPr>
          <p:cNvPr id="305" name="Google Shape;305;p33"/>
          <p:cNvSpPr txBox="1">
            <a:spLocks noGrp="1"/>
          </p:cNvSpPr>
          <p:nvPr>
            <p:ph type="body" idx="1"/>
          </p:nvPr>
        </p:nvSpPr>
        <p:spPr>
          <a:xfrm>
            <a:off x="457200" y="1601950"/>
            <a:ext cx="8229600" cy="4157700"/>
          </a:xfrm>
          <a:prstGeom prst="rect">
            <a:avLst/>
          </a:prstGeom>
        </p:spPr>
        <p:txBody>
          <a:bodyPr spcFirstLastPara="1" wrap="square" lIns="91425" tIns="45700" rIns="91425" bIns="45700" anchor="t" anchorCtr="0">
            <a:noAutofit/>
          </a:bodyPr>
          <a:lstStyle/>
          <a:p>
            <a:pPr marL="457200" lvl="0" indent="-342900" algn="l" rtl="0">
              <a:spcBef>
                <a:spcPts val="360"/>
              </a:spcBef>
              <a:spcAft>
                <a:spcPts val="0"/>
              </a:spcAft>
              <a:buSzPts val="1800"/>
              <a:buChar char="•"/>
            </a:pPr>
            <a:r>
              <a:rPr lang="en-US" b="1"/>
              <a:t>Petition mechanism for drainage through another’s land</a:t>
            </a:r>
            <a:r>
              <a:rPr lang="en-US"/>
              <a:t> (</a:t>
            </a:r>
            <a:r>
              <a:rPr lang="en-US" u="sng">
                <a:solidFill>
                  <a:schemeClr val="hlink"/>
                </a:solidFill>
                <a:hlinkClick r:id="rId3"/>
              </a:rPr>
              <a:t>NCGS §156-2</a:t>
            </a:r>
            <a:r>
              <a:rPr lang="en-US"/>
              <a:t>)</a:t>
            </a:r>
            <a:endParaRPr/>
          </a:p>
          <a:p>
            <a:pPr marL="914400" lvl="0" indent="-342900" algn="l" rtl="0">
              <a:spcBef>
                <a:spcPts val="0"/>
              </a:spcBef>
              <a:spcAft>
                <a:spcPts val="0"/>
              </a:spcAft>
              <a:buSzPts val="1800"/>
              <a:buChar char="-"/>
            </a:pPr>
            <a:r>
              <a:rPr lang="en-US"/>
              <a:t>any person owning “lowlands” subject to inundation which cannot conveniently drained</a:t>
            </a:r>
            <a:endParaRPr/>
          </a:p>
          <a:p>
            <a:pPr marL="914400" lvl="0" indent="-342900" algn="l" rtl="0">
              <a:spcBef>
                <a:spcPts val="0"/>
              </a:spcBef>
              <a:spcAft>
                <a:spcPts val="0"/>
              </a:spcAft>
              <a:buSzPts val="1800"/>
              <a:buChar char="-"/>
            </a:pPr>
            <a:r>
              <a:rPr lang="en-US"/>
              <a:t>petition to Superior Court</a:t>
            </a:r>
            <a:endParaRPr/>
          </a:p>
          <a:p>
            <a:pPr marL="914400" lvl="0" indent="-342900" algn="l" rtl="0">
              <a:spcBef>
                <a:spcPts val="0"/>
              </a:spcBef>
              <a:spcAft>
                <a:spcPts val="0"/>
              </a:spcAft>
              <a:buSzPts val="1800"/>
              <a:buChar char="-"/>
            </a:pPr>
            <a:r>
              <a:rPr lang="en-US"/>
              <a:t>appointment of 3 commissioners (like in partition) to examine location of drainage</a:t>
            </a:r>
            <a:endParaRPr/>
          </a:p>
          <a:p>
            <a:pPr marL="457200" lvl="0" indent="-342900" algn="l" rtl="0">
              <a:spcBef>
                <a:spcPts val="0"/>
              </a:spcBef>
              <a:spcAft>
                <a:spcPts val="0"/>
              </a:spcAft>
              <a:buSzPts val="1800"/>
              <a:buChar char="-"/>
            </a:pPr>
            <a:r>
              <a:rPr lang="en-US" b="1"/>
              <a:t>Creation of an easement</a:t>
            </a:r>
            <a:r>
              <a:rPr lang="en-US"/>
              <a:t>, with width for maintenance (</a:t>
            </a:r>
            <a:r>
              <a:rPr lang="en-US" u="sng">
                <a:solidFill>
                  <a:schemeClr val="hlink"/>
                </a:solidFill>
                <a:hlinkClick r:id="rId4"/>
              </a:rPr>
              <a:t>§156-5</a:t>
            </a:r>
            <a:r>
              <a:rPr lang="en-US"/>
              <a:t>)</a:t>
            </a:r>
            <a:endParaRPr/>
          </a:p>
          <a:p>
            <a:pPr marL="457200" lvl="0" indent="-342900" algn="l" rtl="0">
              <a:spcBef>
                <a:spcPts val="0"/>
              </a:spcBef>
              <a:spcAft>
                <a:spcPts val="0"/>
              </a:spcAft>
              <a:buSzPts val="1800"/>
              <a:buChar char="-"/>
            </a:pPr>
            <a:r>
              <a:rPr lang="en-US"/>
              <a:t>Right to drain into canal (</a:t>
            </a:r>
            <a:r>
              <a:rPr lang="en-US" u="sng">
                <a:solidFill>
                  <a:schemeClr val="hlink"/>
                </a:solidFill>
                <a:hlinkClick r:id="rId5"/>
              </a:rPr>
              <a:t>§156-10</a:t>
            </a:r>
            <a:r>
              <a:rPr lang="en-US"/>
              <a:t>)</a:t>
            </a:r>
            <a:endParaRPr/>
          </a:p>
          <a:p>
            <a:pPr marL="914400" lvl="0" indent="-342900" algn="l" rtl="0">
              <a:spcBef>
                <a:spcPts val="0"/>
              </a:spcBef>
              <a:spcAft>
                <a:spcPts val="0"/>
              </a:spcAft>
              <a:buSzPts val="1800"/>
              <a:buChar char="-"/>
            </a:pPr>
            <a:r>
              <a:rPr lang="en-US"/>
              <a:t>Right of petition (per §156-2)</a:t>
            </a:r>
            <a:endParaRPr/>
          </a:p>
          <a:p>
            <a:pPr marL="0" lvl="0" indent="0" algn="l" rtl="0">
              <a:spcBef>
                <a:spcPts val="360"/>
              </a:spcBef>
              <a:spcAft>
                <a:spcPts val="0"/>
              </a:spcAft>
              <a:buNone/>
            </a:pPr>
            <a:r>
              <a:rPr lang="en-US"/>
              <a:t>	… parties are those before “furthest artificial outlet”</a:t>
            </a:r>
            <a:endParaRPr/>
          </a:p>
          <a:p>
            <a:pPr marL="457200" lvl="0" indent="-342900" algn="l" rtl="0">
              <a:spcBef>
                <a:spcPts val="360"/>
              </a:spcBef>
              <a:spcAft>
                <a:spcPts val="0"/>
              </a:spcAft>
              <a:buSzPts val="1800"/>
              <a:buChar char="•"/>
            </a:pPr>
            <a:r>
              <a:rPr lang="en-US"/>
              <a:t>Provision for notice of entry and repair (</a:t>
            </a:r>
            <a:r>
              <a:rPr lang="en-US" u="sng">
                <a:solidFill>
                  <a:schemeClr val="hlink"/>
                </a:solidFill>
                <a:hlinkClick r:id="rId6"/>
              </a:rPr>
              <a:t>§156-12</a:t>
            </a:r>
            <a:r>
              <a:rPr lang="en-US"/>
              <a: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34"/>
          <p:cNvSpPr/>
          <p:nvPr/>
        </p:nvSpPr>
        <p:spPr>
          <a:xfrm>
            <a:off x="1406750" y="3723800"/>
            <a:ext cx="4179000" cy="1251600"/>
          </a:xfrm>
          <a:prstGeom prst="snip1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4"/>
          <p:cNvSpPr/>
          <p:nvPr/>
        </p:nvSpPr>
        <p:spPr>
          <a:xfrm>
            <a:off x="5199175" y="2192900"/>
            <a:ext cx="2586000" cy="1851600"/>
          </a:xfrm>
          <a:prstGeom prst="snip2DiagRect">
            <a:avLst>
              <a:gd name="adj1" fmla="val 0"/>
              <a:gd name="adj2"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4"/>
          <p:cNvSpPr/>
          <p:nvPr/>
        </p:nvSpPr>
        <p:spPr>
          <a:xfrm>
            <a:off x="5509550" y="4044500"/>
            <a:ext cx="2586000" cy="1851600"/>
          </a:xfrm>
          <a:prstGeom prst="rect">
            <a:avLst/>
          </a:prstGeom>
          <a:solidFill>
            <a:schemeClr val="lt2"/>
          </a:solidFill>
          <a:ln w="9525" cap="flat" cmpd="sng">
            <a:solidFill>
              <a:schemeClr val="dk2"/>
            </a:solidFill>
            <a:prstDash val="solid"/>
            <a:round/>
            <a:headEnd type="none" w="sm" len="sm"/>
            <a:tailEnd type="none" w="sm" len="sm"/>
          </a:ln>
          <a:effectLst>
            <a:reflection endPos="30000" dist="381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B6D7A8"/>
              </a:highlight>
            </a:endParaRPr>
          </a:p>
        </p:txBody>
      </p:sp>
      <p:sp>
        <p:nvSpPr>
          <p:cNvPr id="314" name="Google Shape;314;p34"/>
          <p:cNvSpPr/>
          <p:nvPr/>
        </p:nvSpPr>
        <p:spPr>
          <a:xfrm>
            <a:off x="527550" y="5871550"/>
            <a:ext cx="8151000" cy="289500"/>
          </a:xfrm>
          <a:prstGeom prst="rect">
            <a:avLst/>
          </a:prstGeom>
          <a:solidFill>
            <a:srgbClr val="006EBB"/>
          </a:solidFill>
          <a:ln w="9525" cap="flat" cmpd="sng">
            <a:solidFill>
              <a:schemeClr val="lt1"/>
            </a:solidFill>
            <a:prstDash val="solid"/>
            <a:round/>
            <a:headEnd type="none" w="sm" len="sm"/>
            <a:tailEnd type="none" w="sm" len="sm"/>
          </a:ln>
          <a:effectLst>
            <a:outerShdw blurRad="57150" dist="19050" dir="5400000" algn="bl" rotWithShape="0">
              <a:srgbClr val="000000">
                <a:alpha val="50000"/>
              </a:srgbClr>
            </a:outerShdw>
            <a:reflection endPos="30000" dist="38100" dir="5400000" fadeDir="5400012" sy="-100000" algn="bl" rotWithShape="0"/>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a:solidFill>
                  <a:schemeClr val="lt1"/>
                </a:solidFill>
              </a:rPr>
              <a:t>Canal</a:t>
            </a:r>
            <a:endParaRPr>
              <a:solidFill>
                <a:schemeClr val="lt1"/>
              </a:solidFill>
            </a:endParaRPr>
          </a:p>
        </p:txBody>
      </p:sp>
      <p:sp>
        <p:nvSpPr>
          <p:cNvPr id="315" name="Google Shape;315;p34"/>
          <p:cNvSpPr txBox="1"/>
          <p:nvPr/>
        </p:nvSpPr>
        <p:spPr>
          <a:xfrm>
            <a:off x="3865850" y="5120250"/>
            <a:ext cx="1230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Servient</a:t>
            </a:r>
            <a:endParaRPr/>
          </a:p>
        </p:txBody>
      </p:sp>
      <p:sp>
        <p:nvSpPr>
          <p:cNvPr id="316" name="Google Shape;316;p34"/>
          <p:cNvSpPr txBox="1"/>
          <p:nvPr/>
        </p:nvSpPr>
        <p:spPr>
          <a:xfrm>
            <a:off x="9633050" y="1906500"/>
            <a:ext cx="1230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Dominant</a:t>
            </a:r>
            <a:endParaRPr/>
          </a:p>
        </p:txBody>
      </p:sp>
      <p:sp>
        <p:nvSpPr>
          <p:cNvPr id="317" name="Google Shape;317;p34"/>
          <p:cNvSpPr/>
          <p:nvPr/>
        </p:nvSpPr>
        <p:spPr>
          <a:xfrm>
            <a:off x="3403150" y="1458500"/>
            <a:ext cx="1796100" cy="2265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4"/>
          <p:cNvSpPr/>
          <p:nvPr/>
        </p:nvSpPr>
        <p:spPr>
          <a:xfrm>
            <a:off x="527550" y="1106900"/>
            <a:ext cx="2896200" cy="2616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4"/>
          <p:cNvSpPr/>
          <p:nvPr/>
        </p:nvSpPr>
        <p:spPr>
          <a:xfrm>
            <a:off x="1406775" y="4913350"/>
            <a:ext cx="4102800" cy="941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4"/>
          <p:cNvSpPr txBox="1"/>
          <p:nvPr/>
        </p:nvSpPr>
        <p:spPr>
          <a:xfrm>
            <a:off x="635825" y="1266800"/>
            <a:ext cx="1230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Dominant</a:t>
            </a:r>
            <a:endParaRPr/>
          </a:p>
        </p:txBody>
      </p:sp>
      <p:sp>
        <p:nvSpPr>
          <p:cNvPr id="321" name="Google Shape;321;p34"/>
          <p:cNvSpPr txBox="1"/>
          <p:nvPr/>
        </p:nvSpPr>
        <p:spPr>
          <a:xfrm>
            <a:off x="3942050" y="3845175"/>
            <a:ext cx="1230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Servient</a:t>
            </a:r>
            <a:endParaRPr/>
          </a:p>
        </p:txBody>
      </p:sp>
      <p:sp>
        <p:nvSpPr>
          <p:cNvPr id="322" name="Google Shape;322;p34"/>
          <p:cNvSpPr txBox="1"/>
          <p:nvPr/>
        </p:nvSpPr>
        <p:spPr>
          <a:xfrm>
            <a:off x="3987600" y="5037500"/>
            <a:ext cx="1230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Servient</a:t>
            </a:r>
            <a:endParaRPr/>
          </a:p>
        </p:txBody>
      </p:sp>
      <p:cxnSp>
        <p:nvCxnSpPr>
          <p:cNvPr id="323" name="Google Shape;323;p34"/>
          <p:cNvCxnSpPr/>
          <p:nvPr/>
        </p:nvCxnSpPr>
        <p:spPr>
          <a:xfrm flipH="1">
            <a:off x="2337575" y="2544600"/>
            <a:ext cx="10500" cy="3330600"/>
          </a:xfrm>
          <a:prstGeom prst="straightConnector1">
            <a:avLst/>
          </a:prstGeom>
          <a:noFill/>
          <a:ln w="76200" cap="flat" cmpd="sng">
            <a:solidFill>
              <a:srgbClr val="006EBB"/>
            </a:solidFill>
            <a:prstDash val="solid"/>
            <a:round/>
            <a:headEnd type="none" w="med" len="med"/>
            <a:tailEnd type="none" w="med" len="med"/>
          </a:ln>
        </p:spPr>
      </p:cxnSp>
      <p:cxnSp>
        <p:nvCxnSpPr>
          <p:cNvPr id="324" name="Google Shape;324;p34"/>
          <p:cNvCxnSpPr/>
          <p:nvPr/>
        </p:nvCxnSpPr>
        <p:spPr>
          <a:xfrm flipH="1">
            <a:off x="2255100" y="2544600"/>
            <a:ext cx="10200" cy="3330600"/>
          </a:xfrm>
          <a:prstGeom prst="straightConnector1">
            <a:avLst/>
          </a:prstGeom>
          <a:noFill/>
          <a:ln w="9525" cap="flat" cmpd="sng">
            <a:solidFill>
              <a:schemeClr val="dk2"/>
            </a:solidFill>
            <a:prstDash val="dash"/>
            <a:round/>
            <a:headEnd type="none" w="med" len="med"/>
            <a:tailEnd type="none" w="med" len="med"/>
          </a:ln>
        </p:spPr>
      </p:cxnSp>
      <p:cxnSp>
        <p:nvCxnSpPr>
          <p:cNvPr id="325" name="Google Shape;325;p34"/>
          <p:cNvCxnSpPr/>
          <p:nvPr/>
        </p:nvCxnSpPr>
        <p:spPr>
          <a:xfrm>
            <a:off x="1055075" y="2306700"/>
            <a:ext cx="1272300" cy="600000"/>
          </a:xfrm>
          <a:prstGeom prst="straightConnector1">
            <a:avLst/>
          </a:prstGeom>
          <a:noFill/>
          <a:ln w="9525" cap="flat" cmpd="sng">
            <a:solidFill>
              <a:srgbClr val="006EBB"/>
            </a:solidFill>
            <a:prstDash val="solid"/>
            <a:round/>
            <a:headEnd type="none" w="med" len="med"/>
            <a:tailEnd type="none" w="med" len="med"/>
          </a:ln>
        </p:spPr>
      </p:cxnSp>
      <p:cxnSp>
        <p:nvCxnSpPr>
          <p:cNvPr id="326" name="Google Shape;326;p34"/>
          <p:cNvCxnSpPr/>
          <p:nvPr/>
        </p:nvCxnSpPr>
        <p:spPr>
          <a:xfrm>
            <a:off x="1055075" y="2611500"/>
            <a:ext cx="1272300" cy="600000"/>
          </a:xfrm>
          <a:prstGeom prst="straightConnector1">
            <a:avLst/>
          </a:prstGeom>
          <a:noFill/>
          <a:ln w="9525" cap="flat" cmpd="sng">
            <a:solidFill>
              <a:srgbClr val="006EBB"/>
            </a:solidFill>
            <a:prstDash val="solid"/>
            <a:round/>
            <a:headEnd type="none" w="med" len="med"/>
            <a:tailEnd type="none" w="med" len="med"/>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35"/>
          <p:cNvSpPr txBox="1">
            <a:spLocks noGrp="1"/>
          </p:cNvSpPr>
          <p:nvPr>
            <p:ph type="title"/>
          </p:nvPr>
        </p:nvSpPr>
        <p:spPr>
          <a:xfrm>
            <a:off x="457200" y="716888"/>
            <a:ext cx="8229600" cy="10683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NC Drainage Statute (Cont’d)</a:t>
            </a:r>
            <a:endParaRPr/>
          </a:p>
        </p:txBody>
      </p:sp>
      <p:sp>
        <p:nvSpPr>
          <p:cNvPr id="333" name="Google Shape;333;p35"/>
          <p:cNvSpPr txBox="1">
            <a:spLocks noGrp="1"/>
          </p:cNvSpPr>
          <p:nvPr>
            <p:ph type="body" idx="1"/>
          </p:nvPr>
        </p:nvSpPr>
        <p:spPr>
          <a:xfrm>
            <a:off x="457200" y="1968425"/>
            <a:ext cx="8229600" cy="41577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a:t>§ 156-14. </a:t>
            </a:r>
            <a:r>
              <a:rPr lang="en-US" b="1"/>
              <a:t>Subsequent owners bound</a:t>
            </a:r>
            <a:r>
              <a:rPr lang="en-US"/>
              <a:t>. All persons to whom may descend, or who may otherwise own or occupy lands drained by any canal or ditch, for the privilege of cutting which any labor for repairing is assessed, shall contribute the same, and shall be bound therefor to all intents and purposes, and in the same manner and by the same judgment as the original party himself would be if he occupied the land. (R.C., c. 40, s. 13; Code, s. 1309; Rev., s. 3994; C.S., s. 5273.)</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36"/>
          <p:cNvSpPr txBox="1">
            <a:spLocks noGrp="1"/>
          </p:cNvSpPr>
          <p:nvPr>
            <p:ph type="title"/>
          </p:nvPr>
        </p:nvSpPr>
        <p:spPr>
          <a:xfrm>
            <a:off x="457200" y="662713"/>
            <a:ext cx="8229600" cy="10683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Drainage Statute</a:t>
            </a:r>
            <a:endParaRPr/>
          </a:p>
        </p:txBody>
      </p:sp>
      <p:sp>
        <p:nvSpPr>
          <p:cNvPr id="340" name="Google Shape;340;p36"/>
          <p:cNvSpPr txBox="1">
            <a:spLocks noGrp="1"/>
          </p:cNvSpPr>
          <p:nvPr>
            <p:ph type="body" idx="1"/>
          </p:nvPr>
        </p:nvSpPr>
        <p:spPr>
          <a:xfrm>
            <a:off x="457200" y="1846375"/>
            <a:ext cx="8229600" cy="40254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b="1"/>
              <a:t>§ 156-20. Right of dominant owner to repair</a:t>
            </a:r>
            <a:r>
              <a:rPr lang="en-US"/>
              <a:t>. In the absence of any agreement for maintaining the efficiency of </a:t>
            </a:r>
            <a:r>
              <a:rPr lang="en-US" i="1">
                <a:solidFill>
                  <a:srgbClr val="FF0000"/>
                </a:solidFill>
              </a:rPr>
              <a:t>such</a:t>
            </a:r>
            <a:r>
              <a:rPr lang="en-US">
                <a:solidFill>
                  <a:srgbClr val="FF0000"/>
                </a:solidFill>
              </a:rPr>
              <a:t> </a:t>
            </a:r>
            <a:r>
              <a:rPr lang="en-US"/>
              <a:t>ditch or canal, or should the servient owner </a:t>
            </a:r>
            <a:r>
              <a:rPr lang="en-US" i="1"/>
              <a:t>neglect</a:t>
            </a:r>
            <a:r>
              <a:rPr lang="en-US"/>
              <a:t> or </a:t>
            </a:r>
            <a:r>
              <a:rPr lang="en-US" i="1"/>
              <a:t>refuse</a:t>
            </a:r>
            <a:r>
              <a:rPr lang="en-US"/>
              <a:t> to clean out or aid in cleaning out the same through his lands, it shall be </a:t>
            </a:r>
            <a:r>
              <a:rPr lang="en-US" i="1"/>
              <a:t>lawful</a:t>
            </a:r>
            <a:r>
              <a:rPr lang="en-US"/>
              <a:t> for the dominant or higher owner, after giving three days' notice to the servient owner, to enter along such canal and not more than 12 feet therefrom and clean out or remove obstructions or accumulated debris therefrom at his own personal expense or without cost to the servient owner. (1899, c. 255, s. 2; Rev., s. 4025; C.S., s. 5279.)</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37"/>
          <p:cNvSpPr txBox="1">
            <a:spLocks noGrp="1"/>
          </p:cNvSpPr>
          <p:nvPr>
            <p:ph type="title"/>
          </p:nvPr>
        </p:nvSpPr>
        <p:spPr>
          <a:xfrm>
            <a:off x="457200" y="700688"/>
            <a:ext cx="8229600" cy="10683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The Big Questions:</a:t>
            </a:r>
            <a:endParaRPr/>
          </a:p>
        </p:txBody>
      </p:sp>
      <p:sp>
        <p:nvSpPr>
          <p:cNvPr id="347" name="Google Shape;347;p37"/>
          <p:cNvSpPr txBox="1">
            <a:spLocks noGrp="1"/>
          </p:cNvSpPr>
          <p:nvPr>
            <p:ph type="body" idx="1"/>
          </p:nvPr>
        </p:nvSpPr>
        <p:spPr>
          <a:xfrm>
            <a:off x="457200" y="1769000"/>
            <a:ext cx="8229600" cy="41577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a:t>Does a drainage create an </a:t>
            </a:r>
            <a:r>
              <a:rPr lang="en-US" i="1"/>
              <a:t>implied</a:t>
            </a:r>
            <a:r>
              <a:rPr lang="en-US"/>
              <a:t> easement, and if so does that implied easement confer a duty on the ‘lower’ estate(s) to maintain free flow of water?</a:t>
            </a:r>
            <a:endParaRPr/>
          </a:p>
          <a:p>
            <a:pPr marL="0" lvl="0" indent="0" algn="l" rtl="0">
              <a:spcBef>
                <a:spcPts val="360"/>
              </a:spcBef>
              <a:spcAft>
                <a:spcPts val="0"/>
              </a:spcAft>
              <a:buNone/>
            </a:pPr>
            <a:endParaRPr/>
          </a:p>
          <a:p>
            <a:pPr marL="0" lvl="0" indent="0" algn="l" rtl="0">
              <a:spcBef>
                <a:spcPts val="360"/>
              </a:spcBef>
              <a:spcAft>
                <a:spcPts val="0"/>
              </a:spcAft>
              <a:buNone/>
            </a:pPr>
            <a:r>
              <a:rPr lang="en-US"/>
              <a:t>Is the existence of the drainage or canal sufficient evidence to put a purchaser on notice that there is an implied drainage easement through their property?</a:t>
            </a:r>
            <a:endParaRPr/>
          </a:p>
          <a:p>
            <a:pPr marL="0" lvl="0" indent="0" algn="l" rtl="0">
              <a:spcBef>
                <a:spcPts val="360"/>
              </a:spcBef>
              <a:spcAft>
                <a:spcPts val="0"/>
              </a:spcAft>
              <a:buNone/>
            </a:pPr>
            <a:endParaRPr/>
          </a:p>
          <a:p>
            <a:pPr marL="0" lvl="0" indent="0" algn="l" rtl="0">
              <a:spcBef>
                <a:spcPts val="360"/>
              </a:spcBef>
              <a:spcAft>
                <a:spcPts val="0"/>
              </a:spcAft>
              <a:buNone/>
            </a:pPr>
            <a:r>
              <a:rPr lang="en-US" sz="3100"/>
              <a:t>In other words, is allowing a ditch to deteriorate or become obstructed to the point of blocking drainage, a violation of the duty “not to block” drainage?</a:t>
            </a:r>
            <a:endParaRPr sz="3100"/>
          </a:p>
          <a:p>
            <a:pPr marL="0" lvl="0" indent="0" algn="l" rtl="0">
              <a:spcBef>
                <a:spcPts val="360"/>
              </a:spcBef>
              <a:spcAft>
                <a:spcPts val="0"/>
              </a:spcAft>
              <a:buNone/>
            </a:pPr>
            <a:endParaRPr sz="3100"/>
          </a:p>
          <a:p>
            <a:pPr marL="0" lvl="0" indent="0" algn="l" rtl="0">
              <a:spcBef>
                <a:spcPts val="360"/>
              </a:spcBef>
              <a:spcAft>
                <a:spcPts val="0"/>
              </a:spcAft>
              <a:buNone/>
            </a:pPr>
            <a:r>
              <a:rPr lang="en-US" sz="3100"/>
              <a:t>can the rule of “petition-created” express drainage easements be applied to implied easements</a:t>
            </a:r>
            <a:endParaRPr sz="3100"/>
          </a:p>
          <a:p>
            <a:pPr marL="0" lvl="0" indent="0" algn="l" rtl="0">
              <a:spcBef>
                <a:spcPts val="36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38"/>
          <p:cNvSpPr txBox="1">
            <a:spLocks noGrp="1"/>
          </p:cNvSpPr>
          <p:nvPr>
            <p:ph type="title"/>
          </p:nvPr>
        </p:nvSpPr>
        <p:spPr>
          <a:xfrm>
            <a:off x="457200" y="716888"/>
            <a:ext cx="8229600" cy="10683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Drainage Districts Overview</a:t>
            </a:r>
            <a:endParaRPr/>
          </a:p>
        </p:txBody>
      </p:sp>
      <p:sp>
        <p:nvSpPr>
          <p:cNvPr id="354" name="Google Shape;354;p38"/>
          <p:cNvSpPr txBox="1">
            <a:spLocks noGrp="1"/>
          </p:cNvSpPr>
          <p:nvPr>
            <p:ph type="body" idx="1"/>
          </p:nvPr>
        </p:nvSpPr>
        <p:spPr>
          <a:xfrm>
            <a:off x="457200" y="2015525"/>
            <a:ext cx="8229600" cy="4110600"/>
          </a:xfrm>
          <a:prstGeom prst="rect">
            <a:avLst/>
          </a:prstGeom>
        </p:spPr>
        <p:txBody>
          <a:bodyPr spcFirstLastPara="1" wrap="square" lIns="91425" tIns="45700" rIns="91425" bIns="45700" anchor="t" anchorCtr="0">
            <a:noAutofit/>
          </a:bodyPr>
          <a:lstStyle/>
          <a:p>
            <a:pPr marL="457200" lvl="0" indent="-374650" algn="l" rtl="0">
              <a:lnSpc>
                <a:spcPct val="115000"/>
              </a:lnSpc>
              <a:spcBef>
                <a:spcPts val="1000"/>
              </a:spcBef>
              <a:spcAft>
                <a:spcPts val="0"/>
              </a:spcAft>
              <a:buSzPts val="2300"/>
              <a:buChar char="•"/>
            </a:pPr>
            <a:r>
              <a:rPr lang="en-US" sz="2300">
                <a:solidFill>
                  <a:srgbClr val="404040"/>
                </a:solidFill>
                <a:latin typeface="Trebuchet MS"/>
                <a:ea typeface="Trebuchet MS"/>
                <a:cs typeface="Trebuchet MS"/>
                <a:sym typeface="Trebuchet MS"/>
              </a:rPr>
              <a:t>Formation authorized by 1909 statute to drain areas for agriculture and public health.</a:t>
            </a:r>
            <a:endParaRPr sz="2300">
              <a:solidFill>
                <a:srgbClr val="404040"/>
              </a:solidFill>
              <a:latin typeface="Trebuchet MS"/>
              <a:ea typeface="Trebuchet MS"/>
              <a:cs typeface="Trebuchet MS"/>
              <a:sym typeface="Trebuchet MS"/>
            </a:endParaRPr>
          </a:p>
          <a:p>
            <a:pPr marL="457200" lvl="0" indent="-374650" algn="l" rtl="0">
              <a:lnSpc>
                <a:spcPct val="115000"/>
              </a:lnSpc>
              <a:spcBef>
                <a:spcPts val="0"/>
              </a:spcBef>
              <a:spcAft>
                <a:spcPts val="0"/>
              </a:spcAft>
              <a:buSzPts val="2300"/>
              <a:buChar char="•"/>
            </a:pPr>
            <a:r>
              <a:rPr lang="en-US" sz="2300">
                <a:solidFill>
                  <a:srgbClr val="404040"/>
                </a:solidFill>
                <a:latin typeface="Trebuchet MS"/>
                <a:ea typeface="Trebuchet MS"/>
                <a:cs typeface="Trebuchet MS"/>
                <a:sym typeface="Trebuchet MS"/>
              </a:rPr>
              <a:t>Drainage Districts are legal political subdivisions of the state.</a:t>
            </a:r>
            <a:endParaRPr sz="2300">
              <a:solidFill>
                <a:srgbClr val="404040"/>
              </a:solidFill>
              <a:latin typeface="Trebuchet MS"/>
              <a:ea typeface="Trebuchet MS"/>
              <a:cs typeface="Trebuchet MS"/>
              <a:sym typeface="Trebuchet MS"/>
            </a:endParaRPr>
          </a:p>
          <a:p>
            <a:pPr marL="457200" lvl="0" indent="-374650" algn="l" rtl="0">
              <a:lnSpc>
                <a:spcPct val="115000"/>
              </a:lnSpc>
              <a:spcBef>
                <a:spcPts val="0"/>
              </a:spcBef>
              <a:spcAft>
                <a:spcPts val="0"/>
              </a:spcAft>
              <a:buSzPts val="2300"/>
              <a:buChar char="•"/>
            </a:pPr>
            <a:r>
              <a:rPr lang="en-US" sz="2300">
                <a:solidFill>
                  <a:srgbClr val="404040"/>
                </a:solidFill>
                <a:latin typeface="Trebuchet MS"/>
                <a:ea typeface="Trebuchet MS"/>
                <a:cs typeface="Trebuchet MS"/>
                <a:sym typeface="Trebuchet MS"/>
              </a:rPr>
              <a:t>Under oversight of the Clerk of Superior Court in their home county.</a:t>
            </a:r>
            <a:endParaRPr sz="2300">
              <a:solidFill>
                <a:srgbClr val="404040"/>
              </a:solidFill>
              <a:latin typeface="Trebuchet MS"/>
              <a:ea typeface="Trebuchet MS"/>
              <a:cs typeface="Trebuchet MS"/>
              <a:sym typeface="Trebuchet MS"/>
            </a:endParaRPr>
          </a:p>
          <a:p>
            <a:pPr marL="914400" lvl="1" indent="-374650" algn="l" rtl="0">
              <a:lnSpc>
                <a:spcPct val="115000"/>
              </a:lnSpc>
              <a:spcBef>
                <a:spcPts val="0"/>
              </a:spcBef>
              <a:spcAft>
                <a:spcPts val="0"/>
              </a:spcAft>
              <a:buSzPts val="2300"/>
              <a:buChar char="–"/>
            </a:pPr>
            <a:r>
              <a:rPr lang="en-US" sz="2300">
                <a:solidFill>
                  <a:srgbClr val="404040"/>
                </a:solidFill>
                <a:latin typeface="Trebuchet MS"/>
                <a:ea typeface="Trebuchet MS"/>
                <a:cs typeface="Trebuchet MS"/>
                <a:sym typeface="Trebuchet MS"/>
              </a:rPr>
              <a:t>Appoint Commissioners and fill vacancies.</a:t>
            </a:r>
            <a:endParaRPr sz="2300">
              <a:solidFill>
                <a:srgbClr val="404040"/>
              </a:solidFill>
              <a:latin typeface="Trebuchet MS"/>
              <a:ea typeface="Trebuchet MS"/>
              <a:cs typeface="Trebuchet MS"/>
              <a:sym typeface="Trebuchet MS"/>
            </a:endParaRPr>
          </a:p>
          <a:p>
            <a:pPr marL="914400" lvl="1" indent="-374650" algn="l" rtl="0">
              <a:lnSpc>
                <a:spcPct val="115000"/>
              </a:lnSpc>
              <a:spcBef>
                <a:spcPts val="0"/>
              </a:spcBef>
              <a:spcAft>
                <a:spcPts val="0"/>
              </a:spcAft>
              <a:buSzPts val="2300"/>
              <a:buChar char="–"/>
            </a:pPr>
            <a:r>
              <a:rPr lang="en-US" sz="2300">
                <a:solidFill>
                  <a:srgbClr val="404040"/>
                </a:solidFill>
                <a:latin typeface="Trebuchet MS"/>
                <a:ea typeface="Trebuchet MS"/>
                <a:cs typeface="Trebuchet MS"/>
                <a:sym typeface="Trebuchet MS"/>
              </a:rPr>
              <a:t>Commissioners serve three year staggered terms.</a:t>
            </a:r>
            <a:endParaRPr sz="2300">
              <a:solidFill>
                <a:srgbClr val="404040"/>
              </a:solidFill>
              <a:latin typeface="Trebuchet MS"/>
              <a:ea typeface="Trebuchet MS"/>
              <a:cs typeface="Trebuchet MS"/>
              <a:sym typeface="Trebuchet MS"/>
            </a:endParaRPr>
          </a:p>
          <a:p>
            <a:pPr marL="914400" lvl="1" indent="-374650" algn="l" rtl="0">
              <a:lnSpc>
                <a:spcPct val="115000"/>
              </a:lnSpc>
              <a:spcBef>
                <a:spcPts val="0"/>
              </a:spcBef>
              <a:spcAft>
                <a:spcPts val="0"/>
              </a:spcAft>
              <a:buSzPts val="2300"/>
              <a:buChar char="–"/>
            </a:pPr>
            <a:r>
              <a:rPr lang="en-US" sz="2300">
                <a:solidFill>
                  <a:srgbClr val="404040"/>
                </a:solidFill>
                <a:latin typeface="Trebuchet MS"/>
                <a:ea typeface="Trebuchet MS"/>
                <a:cs typeface="Trebuchet MS"/>
                <a:sym typeface="Trebuchet MS"/>
              </a:rPr>
              <a:t>Receive the annual reports.</a:t>
            </a:r>
            <a:endParaRPr sz="2300">
              <a:solidFill>
                <a:srgbClr val="404040"/>
              </a:solidFill>
              <a:latin typeface="Trebuchet MS"/>
              <a:ea typeface="Trebuchet MS"/>
              <a:cs typeface="Trebuchet MS"/>
              <a:sym typeface="Trebuchet MS"/>
            </a:endParaRPr>
          </a:p>
          <a:p>
            <a:pPr marL="914400" lvl="1" indent="-374650" algn="l" rtl="0">
              <a:lnSpc>
                <a:spcPct val="115000"/>
              </a:lnSpc>
              <a:spcBef>
                <a:spcPts val="0"/>
              </a:spcBef>
              <a:spcAft>
                <a:spcPts val="0"/>
              </a:spcAft>
              <a:buSzPts val="2300"/>
              <a:buChar char="–"/>
            </a:pPr>
            <a:r>
              <a:rPr lang="en-US" sz="2300">
                <a:solidFill>
                  <a:srgbClr val="404040"/>
                </a:solidFill>
                <a:latin typeface="Trebuchet MS"/>
                <a:ea typeface="Trebuchet MS"/>
                <a:cs typeface="Trebuchet MS"/>
                <a:sym typeface="Trebuchet MS"/>
              </a:rPr>
              <a:t>Hire an auditor(s) to audit each district annually</a:t>
            </a:r>
            <a:endParaRPr sz="2300">
              <a:solidFill>
                <a:srgbClr val="404040"/>
              </a:solidFill>
              <a:latin typeface="Trebuchet MS"/>
              <a:ea typeface="Trebuchet MS"/>
              <a:cs typeface="Trebuchet MS"/>
              <a:sym typeface="Trebuchet MS"/>
            </a:endParaRPr>
          </a:p>
          <a:p>
            <a:pPr marL="0" lvl="0" indent="0" algn="l" rtl="0">
              <a:lnSpc>
                <a:spcPct val="115000"/>
              </a:lnSpc>
              <a:spcBef>
                <a:spcPts val="1000"/>
              </a:spcBef>
              <a:spcAft>
                <a:spcPts val="0"/>
              </a:spcAft>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39"/>
          <p:cNvSpPr txBox="1">
            <a:spLocks noGrp="1"/>
          </p:cNvSpPr>
          <p:nvPr>
            <p:ph type="title"/>
          </p:nvPr>
        </p:nvSpPr>
        <p:spPr>
          <a:xfrm>
            <a:off x="457200" y="716888"/>
            <a:ext cx="8229600" cy="10683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Drainage Districts Overview</a:t>
            </a:r>
            <a:endParaRPr/>
          </a:p>
        </p:txBody>
      </p:sp>
      <p:sp>
        <p:nvSpPr>
          <p:cNvPr id="361" name="Google Shape;361;p39"/>
          <p:cNvSpPr txBox="1">
            <a:spLocks noGrp="1"/>
          </p:cNvSpPr>
          <p:nvPr>
            <p:ph type="body" idx="1"/>
          </p:nvPr>
        </p:nvSpPr>
        <p:spPr>
          <a:xfrm>
            <a:off x="457200" y="1989350"/>
            <a:ext cx="8229600" cy="4136700"/>
          </a:xfrm>
          <a:prstGeom prst="rect">
            <a:avLst/>
          </a:prstGeom>
        </p:spPr>
        <p:txBody>
          <a:bodyPr spcFirstLastPara="1" wrap="square" lIns="91425" tIns="45700" rIns="91425" bIns="45700" anchor="t" anchorCtr="0">
            <a:noAutofit/>
          </a:bodyPr>
          <a:lstStyle/>
          <a:p>
            <a:pPr marL="457200" lvl="0" indent="-342900" algn="l" rtl="0">
              <a:lnSpc>
                <a:spcPct val="115000"/>
              </a:lnSpc>
              <a:spcBef>
                <a:spcPts val="1000"/>
              </a:spcBef>
              <a:spcAft>
                <a:spcPts val="0"/>
              </a:spcAft>
              <a:buSzPts val="1800"/>
              <a:buChar char="•"/>
            </a:pPr>
            <a:r>
              <a:rPr lang="en-US" sz="2200">
                <a:solidFill>
                  <a:srgbClr val="404040"/>
                </a:solidFill>
                <a:latin typeface="Trebuchet MS"/>
                <a:ea typeface="Trebuchet MS"/>
                <a:cs typeface="Trebuchet MS"/>
                <a:sym typeface="Trebuchet MS"/>
              </a:rPr>
              <a:t>Each District i</a:t>
            </a:r>
            <a:r>
              <a:rPr lang="en-US" sz="2000">
                <a:solidFill>
                  <a:srgbClr val="404040"/>
                </a:solidFill>
                <a:latin typeface="Trebuchet MS"/>
                <a:ea typeface="Trebuchet MS"/>
                <a:cs typeface="Trebuchet MS"/>
                <a:sym typeface="Trebuchet MS"/>
              </a:rPr>
              <a:t>s responsible for maintenance of laterals and drainage infrastructure within their district</a:t>
            </a:r>
            <a:endParaRPr sz="2000">
              <a:solidFill>
                <a:srgbClr val="404040"/>
              </a:solidFill>
              <a:latin typeface="Trebuchet MS"/>
              <a:ea typeface="Trebuchet MS"/>
              <a:cs typeface="Trebuchet MS"/>
              <a:sym typeface="Trebuchet MS"/>
            </a:endParaRPr>
          </a:p>
          <a:p>
            <a:pPr marL="914400" lvl="1" indent="-342900" algn="l" rtl="0">
              <a:lnSpc>
                <a:spcPct val="115000"/>
              </a:lnSpc>
              <a:spcBef>
                <a:spcPts val="0"/>
              </a:spcBef>
              <a:spcAft>
                <a:spcPts val="0"/>
              </a:spcAft>
              <a:buSzPts val="1800"/>
              <a:buChar char="–"/>
            </a:pPr>
            <a:r>
              <a:rPr lang="en-US" sz="1900">
                <a:solidFill>
                  <a:srgbClr val="404040"/>
                </a:solidFill>
                <a:latin typeface="Trebuchet MS"/>
                <a:ea typeface="Trebuchet MS"/>
                <a:cs typeface="Trebuchet MS"/>
                <a:sym typeface="Trebuchet MS"/>
              </a:rPr>
              <a:t>Are assessments enough to cover costs?</a:t>
            </a:r>
            <a:endParaRPr sz="1900">
              <a:solidFill>
                <a:srgbClr val="404040"/>
              </a:solidFill>
              <a:latin typeface="Trebuchet MS"/>
              <a:ea typeface="Trebuchet MS"/>
              <a:cs typeface="Trebuchet MS"/>
              <a:sym typeface="Trebuchet MS"/>
            </a:endParaRPr>
          </a:p>
          <a:p>
            <a:pPr marL="457200" lvl="0" indent="-342900" algn="l" rtl="0">
              <a:lnSpc>
                <a:spcPct val="115000"/>
              </a:lnSpc>
              <a:spcBef>
                <a:spcPts val="0"/>
              </a:spcBef>
              <a:spcAft>
                <a:spcPts val="0"/>
              </a:spcAft>
              <a:buSzPts val="1800"/>
              <a:buChar char="•"/>
            </a:pPr>
            <a:r>
              <a:rPr lang="en-US" sz="2000">
                <a:solidFill>
                  <a:srgbClr val="404040"/>
                </a:solidFill>
                <a:latin typeface="Trebuchet MS"/>
                <a:ea typeface="Trebuchet MS"/>
                <a:cs typeface="Trebuchet MS"/>
                <a:sym typeface="Trebuchet MS"/>
              </a:rPr>
              <a:t>Maintains a checking account into which the county deposits assessments</a:t>
            </a:r>
            <a:endParaRPr sz="2000">
              <a:solidFill>
                <a:srgbClr val="404040"/>
              </a:solidFill>
              <a:latin typeface="Trebuchet MS"/>
              <a:ea typeface="Trebuchet MS"/>
              <a:cs typeface="Trebuchet MS"/>
              <a:sym typeface="Trebuchet MS"/>
            </a:endParaRPr>
          </a:p>
          <a:p>
            <a:pPr marL="457200" lvl="0" indent="-342900" algn="l" rtl="0">
              <a:lnSpc>
                <a:spcPct val="115000"/>
              </a:lnSpc>
              <a:spcBef>
                <a:spcPts val="0"/>
              </a:spcBef>
              <a:spcAft>
                <a:spcPts val="0"/>
              </a:spcAft>
              <a:buSzPts val="1800"/>
              <a:buChar char="•"/>
            </a:pPr>
            <a:r>
              <a:rPr lang="en-US" sz="2000">
                <a:solidFill>
                  <a:srgbClr val="404040"/>
                </a:solidFill>
                <a:latin typeface="Trebuchet MS"/>
                <a:ea typeface="Trebuchet MS"/>
                <a:cs typeface="Trebuchet MS"/>
                <a:sym typeface="Trebuchet MS"/>
              </a:rPr>
              <a:t>Sets the amount of the annual levy</a:t>
            </a:r>
            <a:endParaRPr sz="2000">
              <a:solidFill>
                <a:srgbClr val="404040"/>
              </a:solidFill>
              <a:latin typeface="Trebuchet MS"/>
              <a:ea typeface="Trebuchet MS"/>
              <a:cs typeface="Trebuchet MS"/>
              <a:sym typeface="Trebuchet MS"/>
            </a:endParaRPr>
          </a:p>
          <a:p>
            <a:pPr marL="457200" lvl="0" indent="-342900" algn="l" rtl="0">
              <a:lnSpc>
                <a:spcPct val="115000"/>
              </a:lnSpc>
              <a:spcBef>
                <a:spcPts val="0"/>
              </a:spcBef>
              <a:spcAft>
                <a:spcPts val="0"/>
              </a:spcAft>
              <a:buSzPts val="1800"/>
              <a:buChar char="•"/>
            </a:pPr>
            <a:r>
              <a:rPr lang="en-US" sz="2000">
                <a:solidFill>
                  <a:srgbClr val="404040"/>
                </a:solidFill>
                <a:latin typeface="Trebuchet MS"/>
                <a:ea typeface="Trebuchet MS"/>
                <a:cs typeface="Trebuchet MS"/>
                <a:sym typeface="Trebuchet MS"/>
              </a:rPr>
              <a:t>Is supposed to have 3 commissioners appointed by the clerk of courts</a:t>
            </a:r>
            <a:endParaRPr sz="2000">
              <a:solidFill>
                <a:srgbClr val="404040"/>
              </a:solidFill>
              <a:latin typeface="Trebuchet MS"/>
              <a:ea typeface="Trebuchet MS"/>
              <a:cs typeface="Trebuchet MS"/>
              <a:sym typeface="Trebuchet MS"/>
            </a:endParaRPr>
          </a:p>
          <a:p>
            <a:pPr marL="457200" lvl="0" indent="-342900" algn="l" rtl="0">
              <a:lnSpc>
                <a:spcPct val="115000"/>
              </a:lnSpc>
              <a:spcBef>
                <a:spcPts val="0"/>
              </a:spcBef>
              <a:spcAft>
                <a:spcPts val="0"/>
              </a:spcAft>
              <a:buSzPts val="1800"/>
              <a:buChar char="•"/>
            </a:pPr>
            <a:r>
              <a:rPr lang="en-US" sz="2000">
                <a:solidFill>
                  <a:srgbClr val="404040"/>
                </a:solidFill>
                <a:latin typeface="Trebuchet MS"/>
                <a:ea typeface="Trebuchet MS"/>
                <a:cs typeface="Trebuchet MS"/>
                <a:sym typeface="Trebuchet MS"/>
              </a:rPr>
              <a:t>Must file an annual report showing all receipts and disbursements</a:t>
            </a:r>
            <a:endParaRPr sz="2000">
              <a:solidFill>
                <a:srgbClr val="404040"/>
              </a:solidFill>
              <a:latin typeface="Trebuchet MS"/>
              <a:ea typeface="Trebuchet MS"/>
              <a:cs typeface="Trebuchet MS"/>
              <a:sym typeface="Trebuchet MS"/>
            </a:endParaRPr>
          </a:p>
          <a:p>
            <a:pPr marL="457200" lvl="0" indent="-342900" algn="l" rtl="0">
              <a:lnSpc>
                <a:spcPct val="115000"/>
              </a:lnSpc>
              <a:spcBef>
                <a:spcPts val="0"/>
              </a:spcBef>
              <a:spcAft>
                <a:spcPts val="0"/>
              </a:spcAft>
              <a:buSzPts val="1800"/>
              <a:buChar char="•"/>
            </a:pPr>
            <a:r>
              <a:rPr lang="en-US" sz="2000">
                <a:solidFill>
                  <a:srgbClr val="404040"/>
                </a:solidFill>
                <a:latin typeface="Trebuchet MS"/>
                <a:ea typeface="Trebuchet MS"/>
                <a:cs typeface="Trebuchet MS"/>
                <a:sym typeface="Trebuchet MS"/>
              </a:rPr>
              <a:t>Has the authority to issue bonds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40"/>
          <p:cNvSpPr txBox="1">
            <a:spLocks noGrp="1"/>
          </p:cNvSpPr>
          <p:nvPr>
            <p:ph type="title"/>
          </p:nvPr>
        </p:nvSpPr>
        <p:spPr>
          <a:xfrm>
            <a:off x="457200" y="778193"/>
            <a:ext cx="8229600" cy="1068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Ditch Clean Up Responsibility</a:t>
            </a:r>
            <a:endParaRPr/>
          </a:p>
        </p:txBody>
      </p:sp>
      <p:sp>
        <p:nvSpPr>
          <p:cNvPr id="367" name="Google Shape;367;p40"/>
          <p:cNvSpPr txBox="1">
            <a:spLocks noGrp="1"/>
          </p:cNvSpPr>
          <p:nvPr>
            <p:ph type="body" idx="1"/>
          </p:nvPr>
        </p:nvSpPr>
        <p:spPr>
          <a:xfrm>
            <a:off x="457200" y="1981200"/>
            <a:ext cx="8229600" cy="41451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Char char="•"/>
            </a:pPr>
            <a:r>
              <a:rPr lang="en-US"/>
              <a:t>Where ditch serves as border between tracks</a:t>
            </a:r>
            <a:endParaRPr/>
          </a:p>
          <a:p>
            <a:pPr marL="742950" lvl="1" indent="-285750" algn="l" rtl="0">
              <a:spcBef>
                <a:spcPts val="480"/>
              </a:spcBef>
              <a:spcAft>
                <a:spcPts val="0"/>
              </a:spcAft>
              <a:buClr>
                <a:schemeClr val="dk1"/>
              </a:buClr>
              <a:buSzPts val="2400"/>
              <a:buChar char="–"/>
            </a:pPr>
            <a:r>
              <a:rPr lang="en-US"/>
              <a:t>Outside of Drainage District, no particular responsibility (?)</a:t>
            </a:r>
            <a:endParaRPr/>
          </a:p>
          <a:p>
            <a:pPr marL="742950" lvl="1" indent="-285750" algn="l" rtl="0">
              <a:spcBef>
                <a:spcPts val="480"/>
              </a:spcBef>
              <a:spcAft>
                <a:spcPts val="0"/>
              </a:spcAft>
              <a:buClr>
                <a:schemeClr val="dk1"/>
              </a:buClr>
              <a:buSzPts val="2400"/>
              <a:buChar char="–"/>
            </a:pPr>
            <a:r>
              <a:rPr lang="en-US"/>
              <a:t>Inside Drainage District, responsibility of District</a:t>
            </a:r>
            <a:endParaRPr/>
          </a:p>
          <a:p>
            <a:pPr marL="1143000" lvl="2" indent="-228600" algn="l" rtl="0">
              <a:spcBef>
                <a:spcPts val="360"/>
              </a:spcBef>
              <a:spcAft>
                <a:spcPts val="0"/>
              </a:spcAft>
              <a:buClr>
                <a:schemeClr val="dk1"/>
              </a:buClr>
              <a:buSzPts val="1800"/>
              <a:buChar char="•"/>
            </a:pPr>
            <a:r>
              <a:rPr lang="en-US"/>
              <a:t>Land assessed to pool funds for maintenance</a:t>
            </a:r>
            <a:endParaRPr/>
          </a:p>
          <a:p>
            <a:pPr marL="1143000" lvl="2" indent="-228600" algn="l" rtl="0">
              <a:spcBef>
                <a:spcPts val="360"/>
              </a:spcBef>
              <a:spcAft>
                <a:spcPts val="0"/>
              </a:spcAft>
              <a:buClr>
                <a:schemeClr val="dk1"/>
              </a:buClr>
              <a:buSzPts val="1800"/>
              <a:buChar char="•"/>
            </a:pPr>
            <a:r>
              <a:rPr lang="en-US"/>
              <a:t>District may make special assessment against lands in District</a:t>
            </a:r>
            <a:endParaRPr/>
          </a:p>
          <a:p>
            <a:pPr marL="342900" lvl="0" indent="-342900" algn="l" rtl="0">
              <a:spcBef>
                <a:spcPts val="480"/>
              </a:spcBef>
              <a:spcAft>
                <a:spcPts val="0"/>
              </a:spcAft>
              <a:buClr>
                <a:schemeClr val="dk1"/>
              </a:buClr>
              <a:buSzPts val="2400"/>
              <a:buChar char="•"/>
            </a:pPr>
            <a:r>
              <a:rPr lang="en-US"/>
              <a:t>Ditch runs through another’s property</a:t>
            </a:r>
            <a:endParaRPr/>
          </a:p>
          <a:p>
            <a:pPr marL="742950" lvl="1" indent="-285750" algn="l" rtl="0">
              <a:spcBef>
                <a:spcPts val="480"/>
              </a:spcBef>
              <a:spcAft>
                <a:spcPts val="0"/>
              </a:spcAft>
              <a:buClr>
                <a:schemeClr val="dk1"/>
              </a:buClr>
              <a:buSzPts val="2400"/>
              <a:buChar char="–"/>
            </a:pPr>
            <a:r>
              <a:rPr lang="en-US"/>
              <a:t>Inside drainage district, responsibility of District</a:t>
            </a:r>
            <a:endParaRPr/>
          </a:p>
          <a:p>
            <a:pPr marL="742950" lvl="1" indent="-285750" algn="l" rtl="0">
              <a:spcBef>
                <a:spcPts val="480"/>
              </a:spcBef>
              <a:spcAft>
                <a:spcPts val="0"/>
              </a:spcAft>
              <a:buClr>
                <a:schemeClr val="dk1"/>
              </a:buClr>
              <a:buSzPts val="2400"/>
              <a:buChar char="–"/>
            </a:pPr>
            <a:r>
              <a:rPr lang="en-US"/>
              <a:t>If subject to drainage easement, may enter to clear</a:t>
            </a:r>
            <a:endParaRPr/>
          </a:p>
          <a:p>
            <a:pPr marL="742950" lvl="1" indent="-285750" algn="l" rtl="0">
              <a:spcBef>
                <a:spcPts val="480"/>
              </a:spcBef>
              <a:spcAft>
                <a:spcPts val="0"/>
              </a:spcAft>
              <a:buClr>
                <a:schemeClr val="dk1"/>
              </a:buClr>
              <a:buSzPts val="2400"/>
              <a:buChar char="–"/>
            </a:pPr>
            <a:r>
              <a:rPr lang="en-US"/>
              <a:t>Filling in a ditch outside drainage district?</a:t>
            </a:r>
            <a:endParaRPr/>
          </a:p>
          <a:p>
            <a:pPr marL="1143000" lvl="2" indent="-114300" algn="l" rtl="0">
              <a:spcBef>
                <a:spcPts val="360"/>
              </a:spcBef>
              <a:spcAft>
                <a:spcPts val="0"/>
              </a:spcAft>
              <a:buClr>
                <a:schemeClr val="dk1"/>
              </a:buClr>
              <a:buSzPts val="1800"/>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41"/>
          <p:cNvSpPr txBox="1">
            <a:spLocks noGrp="1"/>
          </p:cNvSpPr>
          <p:nvPr>
            <p:ph type="title"/>
          </p:nvPr>
        </p:nvSpPr>
        <p:spPr>
          <a:xfrm>
            <a:off x="457200" y="900113"/>
            <a:ext cx="8229600" cy="1068300"/>
          </a:xfrm>
          <a:prstGeom prst="rect">
            <a:avLst/>
          </a:prstGeom>
        </p:spPr>
        <p:txBody>
          <a:bodyPr spcFirstLastPara="1" wrap="square" lIns="91425" tIns="45700" rIns="91425" bIns="45700" anchor="ctr" anchorCtr="0">
            <a:noAutofit/>
          </a:bodyPr>
          <a:lstStyle/>
          <a:p>
            <a:pPr marL="0" lvl="0" indent="0" algn="l" rtl="0">
              <a:spcBef>
                <a:spcPts val="360"/>
              </a:spcBef>
              <a:spcAft>
                <a:spcPts val="0"/>
              </a:spcAft>
              <a:buClr>
                <a:schemeClr val="dk1"/>
              </a:buClr>
              <a:buSzPts val="1100"/>
              <a:buFont typeface="Arial"/>
              <a:buNone/>
            </a:pPr>
            <a:r>
              <a:rPr lang="en-US" sz="2400" b="0" i="1"/>
              <a:t>Devonwood-Loch Lomond Lake Association, Inc. v. City of Fayetteville</a:t>
            </a:r>
            <a:r>
              <a:rPr lang="en-US" sz="2400" b="0"/>
              <a:t> (Decided Dec. 2025)</a:t>
            </a:r>
            <a:endParaRPr sz="3600"/>
          </a:p>
        </p:txBody>
      </p:sp>
      <p:sp>
        <p:nvSpPr>
          <p:cNvPr id="374" name="Google Shape;374;p41"/>
          <p:cNvSpPr txBox="1">
            <a:spLocks noGrp="1"/>
          </p:cNvSpPr>
          <p:nvPr>
            <p:ph type="body" idx="1"/>
          </p:nvPr>
        </p:nvSpPr>
        <p:spPr>
          <a:xfrm>
            <a:off x="457200" y="2105625"/>
            <a:ext cx="8229600" cy="4020600"/>
          </a:xfrm>
          <a:prstGeom prst="rect">
            <a:avLst/>
          </a:prstGeom>
        </p:spPr>
        <p:txBody>
          <a:bodyPr spcFirstLastPara="1" wrap="square" lIns="91425" tIns="45700" rIns="91425" bIns="45700" anchor="t" anchorCtr="0">
            <a:noAutofit/>
          </a:bodyPr>
          <a:lstStyle/>
          <a:p>
            <a:pPr marL="457200" lvl="0" indent="-361950" algn="l" rtl="0">
              <a:spcBef>
                <a:spcPts val="360"/>
              </a:spcBef>
              <a:spcAft>
                <a:spcPts val="0"/>
              </a:spcAft>
              <a:buSzPts val="2100"/>
              <a:buChar char="•"/>
            </a:pPr>
            <a:r>
              <a:rPr lang="en-US" sz="2100"/>
              <a:t>Hurricane Matthew breaches four private "amenity" dams.</a:t>
            </a:r>
            <a:endParaRPr sz="2100"/>
          </a:p>
          <a:p>
            <a:pPr marL="457200" lvl="0" indent="-361950" algn="l" rtl="0">
              <a:spcBef>
                <a:spcPts val="0"/>
              </a:spcBef>
              <a:spcAft>
                <a:spcPts val="0"/>
              </a:spcAft>
              <a:buSzPts val="2100"/>
              <a:buChar char="•"/>
            </a:pPr>
            <a:r>
              <a:rPr lang="en-US" sz="2100"/>
              <a:t>Court rules the City did </a:t>
            </a:r>
            <a:r>
              <a:rPr lang="en-US" sz="2100" b="1"/>
              <a:t>not</a:t>
            </a:r>
            <a:r>
              <a:rPr lang="en-US" sz="2100"/>
              <a:t> cause the initial dam failure; Takings claims dismissed.</a:t>
            </a:r>
            <a:endParaRPr sz="2100"/>
          </a:p>
          <a:p>
            <a:pPr marL="457200" lvl="0" indent="-361950" algn="l" rtl="0">
              <a:spcBef>
                <a:spcPts val="0"/>
              </a:spcBef>
              <a:spcAft>
                <a:spcPts val="0"/>
              </a:spcAft>
              <a:buSzPts val="2100"/>
              <a:buChar char="•"/>
            </a:pPr>
            <a:r>
              <a:rPr lang="en-US" sz="2100"/>
              <a:t>N.C. Court of Appeals clears the way for trial, ruling stormwater management is a </a:t>
            </a:r>
            <a:r>
              <a:rPr lang="en-US" sz="2100" b="1"/>
              <a:t>proprietary function</a:t>
            </a:r>
            <a:r>
              <a:rPr lang="en-US" sz="2100"/>
              <a:t> not protected by governmental immunity.</a:t>
            </a:r>
            <a:endParaRPr sz="2100"/>
          </a:p>
          <a:p>
            <a:pPr marL="457200" lvl="0" indent="-361950" algn="l" rtl="0">
              <a:spcBef>
                <a:spcPts val="0"/>
              </a:spcBef>
              <a:spcAft>
                <a:spcPts val="0"/>
              </a:spcAft>
              <a:buSzPts val="2100"/>
              <a:buChar char="•"/>
            </a:pPr>
            <a:r>
              <a:rPr lang="en-US" sz="2100"/>
              <a:t>Trial ends in a </a:t>
            </a:r>
            <a:r>
              <a:rPr lang="en-US" sz="2100" b="1"/>
              <a:t>Directed Verdict</a:t>
            </a:r>
            <a:r>
              <a:rPr lang="en-US" sz="2100"/>
              <a:t> for the City; Judge rules Plaintiffs failed to prove the City had a legal duty to restore private infrastructure.</a:t>
            </a:r>
            <a:endParaRPr sz="2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5"/>
          <p:cNvSpPr txBox="1">
            <a:spLocks noGrp="1"/>
          </p:cNvSpPr>
          <p:nvPr>
            <p:ph type="ctrTitle"/>
          </p:nvPr>
        </p:nvSpPr>
        <p:spPr>
          <a:xfrm>
            <a:off x="685800" y="465050"/>
            <a:ext cx="7772400" cy="10038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The Takeaways</a:t>
            </a:r>
            <a:endParaRPr/>
          </a:p>
        </p:txBody>
      </p:sp>
      <p:sp>
        <p:nvSpPr>
          <p:cNvPr id="107" name="Google Shape;107;p15"/>
          <p:cNvSpPr txBox="1">
            <a:spLocks noGrp="1"/>
          </p:cNvSpPr>
          <p:nvPr>
            <p:ph type="subTitle" idx="1"/>
          </p:nvPr>
        </p:nvSpPr>
        <p:spPr>
          <a:xfrm>
            <a:off x="685800" y="1520550"/>
            <a:ext cx="7772400" cy="4996200"/>
          </a:xfrm>
          <a:prstGeom prst="rect">
            <a:avLst/>
          </a:prstGeom>
        </p:spPr>
        <p:txBody>
          <a:bodyPr spcFirstLastPara="1" wrap="square" lIns="91425" tIns="45700" rIns="91425" bIns="45700" anchor="t" anchorCtr="0">
            <a:normAutofit lnSpcReduction="20000"/>
          </a:bodyPr>
          <a:lstStyle/>
          <a:p>
            <a:pPr marL="457200" lvl="0" indent="-381000" algn="l" rtl="0">
              <a:spcBef>
                <a:spcPts val="480"/>
              </a:spcBef>
              <a:spcAft>
                <a:spcPts val="0"/>
              </a:spcAft>
              <a:buClr>
                <a:schemeClr val="dk1"/>
              </a:buClr>
              <a:buSzPts val="2400"/>
              <a:buChar char="●"/>
            </a:pPr>
            <a:r>
              <a:rPr lang="en-US">
                <a:solidFill>
                  <a:schemeClr val="dk1"/>
                </a:solidFill>
              </a:rPr>
              <a:t>Landowner may not </a:t>
            </a:r>
            <a:r>
              <a:rPr lang="en-US" i="1">
                <a:solidFill>
                  <a:schemeClr val="dk1"/>
                </a:solidFill>
              </a:rPr>
              <a:t>trespass</a:t>
            </a:r>
            <a:r>
              <a:rPr lang="en-US">
                <a:solidFill>
                  <a:schemeClr val="dk1"/>
                </a:solidFill>
              </a:rPr>
              <a:t> upon neighboring property to clear drainage blockages or repair</a:t>
            </a:r>
            <a:endParaRPr>
              <a:solidFill>
                <a:schemeClr val="dk1"/>
              </a:solidFill>
            </a:endParaRPr>
          </a:p>
          <a:p>
            <a:pPr marL="914400" lvl="1" indent="-381000" algn="l" rtl="0">
              <a:spcBef>
                <a:spcPts val="0"/>
              </a:spcBef>
              <a:spcAft>
                <a:spcPts val="0"/>
              </a:spcAft>
              <a:buClr>
                <a:schemeClr val="dk1"/>
              </a:buClr>
              <a:buSzPts val="2400"/>
              <a:buChar char="○"/>
            </a:pPr>
            <a:r>
              <a:rPr lang="en-US">
                <a:solidFill>
                  <a:schemeClr val="dk1"/>
                </a:solidFill>
              </a:rPr>
              <a:t>no right of entry</a:t>
            </a:r>
            <a:endParaRPr>
              <a:solidFill>
                <a:schemeClr val="dk1"/>
              </a:solidFill>
            </a:endParaRPr>
          </a:p>
          <a:p>
            <a:pPr marL="914400" lvl="1" indent="-381000" algn="l" rtl="0">
              <a:spcBef>
                <a:spcPts val="0"/>
              </a:spcBef>
              <a:spcAft>
                <a:spcPts val="0"/>
              </a:spcAft>
              <a:buClr>
                <a:schemeClr val="dk1"/>
              </a:buClr>
              <a:buSzPts val="2400"/>
              <a:buChar char="○"/>
            </a:pPr>
            <a:r>
              <a:rPr lang="en-US">
                <a:solidFill>
                  <a:schemeClr val="dk1"/>
                </a:solidFill>
              </a:rPr>
              <a:t>2d degree trespass is Class 1 (</a:t>
            </a:r>
            <a:r>
              <a:rPr lang="en-US" u="sng">
                <a:solidFill>
                  <a:schemeClr val="hlink"/>
                </a:solidFill>
                <a:hlinkClick r:id="rId3"/>
              </a:rPr>
              <a:t>§ 14-159.13</a:t>
            </a:r>
            <a:r>
              <a:rPr lang="en-US">
                <a:solidFill>
                  <a:schemeClr val="dk1"/>
                </a:solidFill>
              </a:rPr>
              <a:t>)</a:t>
            </a:r>
            <a:endParaRPr>
              <a:solidFill>
                <a:schemeClr val="dk1"/>
              </a:solidFill>
            </a:endParaRPr>
          </a:p>
          <a:p>
            <a:pPr marL="914400" lvl="1" indent="-381000" algn="l" rtl="0">
              <a:spcBef>
                <a:spcPts val="0"/>
              </a:spcBef>
              <a:spcAft>
                <a:spcPts val="0"/>
              </a:spcAft>
              <a:buClr>
                <a:schemeClr val="dk1"/>
              </a:buClr>
              <a:buSzPts val="2400"/>
              <a:buChar char="○"/>
            </a:pPr>
            <a:r>
              <a:rPr lang="en-US">
                <a:solidFill>
                  <a:schemeClr val="dk1"/>
                </a:solidFill>
              </a:rPr>
              <a:t>Civil trespass recoverable only if measurable damage</a:t>
            </a:r>
            <a:endParaRPr>
              <a:solidFill>
                <a:schemeClr val="dk1"/>
              </a:solidFill>
            </a:endParaRPr>
          </a:p>
          <a:p>
            <a:pPr marL="457200" lvl="0" indent="-381000" algn="l" rtl="0">
              <a:spcBef>
                <a:spcPts val="0"/>
              </a:spcBef>
              <a:spcAft>
                <a:spcPts val="0"/>
              </a:spcAft>
              <a:buClr>
                <a:schemeClr val="dk1"/>
              </a:buClr>
              <a:buSzPts val="2400"/>
              <a:buChar char="●"/>
            </a:pPr>
            <a:r>
              <a:rPr lang="en-US">
                <a:solidFill>
                  <a:schemeClr val="dk1"/>
                </a:solidFill>
                <a:highlight>
                  <a:srgbClr val="FFF099"/>
                </a:highlight>
              </a:rPr>
              <a:t>Landowner may not access another parcel without easement rights (or other permission)</a:t>
            </a:r>
            <a:endParaRPr>
              <a:solidFill>
                <a:schemeClr val="dk1"/>
              </a:solidFill>
              <a:highlight>
                <a:srgbClr val="FFF099"/>
              </a:highlight>
            </a:endParaRPr>
          </a:p>
          <a:p>
            <a:pPr marL="457200" lvl="0" indent="-381000" algn="l" rtl="0">
              <a:spcBef>
                <a:spcPts val="0"/>
              </a:spcBef>
              <a:spcAft>
                <a:spcPts val="0"/>
              </a:spcAft>
              <a:buClr>
                <a:schemeClr val="dk1"/>
              </a:buClr>
              <a:buSzPts val="2400"/>
              <a:buChar char="●"/>
            </a:pPr>
            <a:r>
              <a:rPr lang="en-US">
                <a:solidFill>
                  <a:schemeClr val="dk1"/>
                </a:solidFill>
              </a:rPr>
              <a:t>Various easement rights </a:t>
            </a:r>
            <a:r>
              <a:rPr lang="en-US" i="1">
                <a:solidFill>
                  <a:schemeClr val="dk1"/>
                </a:solidFill>
              </a:rPr>
              <a:t>may</a:t>
            </a:r>
            <a:r>
              <a:rPr lang="en-US">
                <a:solidFill>
                  <a:schemeClr val="dk1"/>
                </a:solidFill>
              </a:rPr>
              <a:t> exist in the record depending on how drainage was originally developed</a:t>
            </a:r>
            <a:endParaRPr>
              <a:solidFill>
                <a:schemeClr val="dk1"/>
              </a:solidFill>
            </a:endParaRPr>
          </a:p>
          <a:p>
            <a:pPr marL="457200" lvl="0" indent="-381000" algn="l" rtl="0">
              <a:spcBef>
                <a:spcPts val="0"/>
              </a:spcBef>
              <a:spcAft>
                <a:spcPts val="0"/>
              </a:spcAft>
              <a:buClr>
                <a:schemeClr val="dk1"/>
              </a:buClr>
              <a:buSzPts val="2400"/>
              <a:buChar char="●"/>
            </a:pPr>
            <a:r>
              <a:rPr lang="en-US">
                <a:solidFill>
                  <a:schemeClr val="dk1"/>
                </a:solidFill>
              </a:rPr>
              <a:t>Maintenance funds (assessments or bonds) limited by statute (?)</a:t>
            </a:r>
            <a:endParaRPr>
              <a:solidFill>
                <a:schemeClr val="dk1"/>
              </a:solidFill>
            </a:endParaRPr>
          </a:p>
          <a:p>
            <a:pPr marL="457200" lvl="0" indent="-381000" algn="l" rtl="0">
              <a:spcBef>
                <a:spcPts val="0"/>
              </a:spcBef>
              <a:spcAft>
                <a:spcPts val="0"/>
              </a:spcAft>
              <a:buClr>
                <a:schemeClr val="dk1"/>
              </a:buClr>
              <a:buSzPts val="2400"/>
              <a:buChar char="●"/>
            </a:pPr>
            <a:r>
              <a:rPr lang="en-US">
                <a:solidFill>
                  <a:schemeClr val="dk1"/>
                </a:solidFill>
              </a:rPr>
              <a:t>County government (including Drainage Districts?) has </a:t>
            </a:r>
            <a:r>
              <a:rPr lang="en-US" b="1">
                <a:solidFill>
                  <a:schemeClr val="dk1"/>
                </a:solidFill>
              </a:rPr>
              <a:t>eminent domain</a:t>
            </a:r>
            <a:r>
              <a:rPr lang="en-US">
                <a:solidFill>
                  <a:schemeClr val="dk1"/>
                </a:solidFill>
              </a:rPr>
              <a:t> authority to create maintenance easements</a:t>
            </a:r>
            <a:endParaRPr>
              <a:solidFill>
                <a:schemeClr val="dk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42"/>
          <p:cNvSpPr txBox="1">
            <a:spLocks noGrp="1"/>
          </p:cNvSpPr>
          <p:nvPr>
            <p:ph type="title"/>
          </p:nvPr>
        </p:nvSpPr>
        <p:spPr>
          <a:xfrm>
            <a:off x="457200" y="869633"/>
            <a:ext cx="8229600" cy="106838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Ditch Discharge Permit Exemptions (when jurisdictional WOTUS)</a:t>
            </a:r>
            <a:endParaRPr/>
          </a:p>
        </p:txBody>
      </p:sp>
      <p:sp>
        <p:nvSpPr>
          <p:cNvPr id="380" name="Google Shape;380;p42"/>
          <p:cNvSpPr txBox="1">
            <a:spLocks noGrp="1"/>
          </p:cNvSpPr>
          <p:nvPr>
            <p:ph type="body" idx="1"/>
          </p:nvPr>
        </p:nvSpPr>
        <p:spPr>
          <a:xfrm>
            <a:off x="457200" y="2367280"/>
            <a:ext cx="8229600" cy="375888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Char char="•"/>
            </a:pPr>
            <a:r>
              <a:rPr lang="en-US" u="sng">
                <a:solidFill>
                  <a:schemeClr val="hlink"/>
                </a:solidFill>
                <a:hlinkClick r:id="rId3"/>
              </a:rPr>
              <a:t>33 CFR § 323.4 - Discharges not requiring permits</a:t>
            </a:r>
            <a:endParaRPr/>
          </a:p>
          <a:p>
            <a:pPr marL="742950" lvl="1" indent="-285750" algn="l" rtl="0">
              <a:spcBef>
                <a:spcPts val="480"/>
              </a:spcBef>
              <a:spcAft>
                <a:spcPts val="0"/>
              </a:spcAft>
              <a:buClr>
                <a:schemeClr val="dk1"/>
              </a:buClr>
              <a:buSzPts val="2400"/>
              <a:buChar char="–"/>
            </a:pPr>
            <a:r>
              <a:rPr lang="en-US"/>
              <a:t>Upland ditching and tiling, connecting to jurisdictional WOTUS</a:t>
            </a:r>
            <a:endParaRPr/>
          </a:p>
          <a:p>
            <a:pPr marL="1143000" lvl="2" indent="-228600" algn="l" rtl="0">
              <a:spcBef>
                <a:spcPts val="480"/>
              </a:spcBef>
              <a:spcAft>
                <a:spcPts val="0"/>
              </a:spcAft>
              <a:buSzPts val="1800"/>
              <a:buChar char="•"/>
            </a:pPr>
            <a:r>
              <a:rPr lang="en-US" b="1"/>
              <a:t>new proposed rule: will connection become a point source?</a:t>
            </a:r>
            <a:endParaRPr b="1"/>
          </a:p>
          <a:p>
            <a:pPr marL="742950" lvl="1" indent="-285750" algn="l" rtl="0">
              <a:spcBef>
                <a:spcPts val="480"/>
              </a:spcBef>
              <a:spcAft>
                <a:spcPts val="0"/>
              </a:spcAft>
              <a:buClr>
                <a:schemeClr val="dk1"/>
              </a:buClr>
              <a:buSzPts val="2400"/>
              <a:buChar char="–"/>
            </a:pPr>
            <a:r>
              <a:rPr lang="en-US"/>
              <a:t>Removal of obstructions caused during floods (within one year)</a:t>
            </a:r>
            <a:endParaRPr/>
          </a:p>
          <a:p>
            <a:pPr marL="1143000" lvl="2" indent="-228600" algn="l" rtl="0">
              <a:spcBef>
                <a:spcPts val="480"/>
              </a:spcBef>
              <a:spcAft>
                <a:spcPts val="0"/>
              </a:spcAft>
              <a:buSzPts val="1800"/>
              <a:buChar char="•"/>
            </a:pPr>
            <a:r>
              <a:rPr lang="en-US"/>
              <a:t>will S&amp;W $36billion create any permit problems (i.e. removal of sediment)</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43"/>
          <p:cNvSpPr txBox="1">
            <a:spLocks noGrp="1"/>
          </p:cNvSpPr>
          <p:nvPr>
            <p:ph type="title"/>
          </p:nvPr>
        </p:nvSpPr>
        <p:spPr>
          <a:xfrm>
            <a:off x="457200" y="643876"/>
            <a:ext cx="8229600" cy="1424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THANKS FOR INVITING ME!</a:t>
            </a:r>
            <a:endParaRPr/>
          </a:p>
        </p:txBody>
      </p:sp>
      <p:sp>
        <p:nvSpPr>
          <p:cNvPr id="386" name="Google Shape;386;p43"/>
          <p:cNvSpPr txBox="1">
            <a:spLocks noGrp="1"/>
          </p:cNvSpPr>
          <p:nvPr>
            <p:ph type="body" idx="1"/>
          </p:nvPr>
        </p:nvSpPr>
        <p:spPr>
          <a:xfrm>
            <a:off x="457200" y="2102750"/>
            <a:ext cx="8229600" cy="31035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2400"/>
              <a:buNone/>
            </a:pPr>
            <a:r>
              <a:rPr lang="en-US"/>
              <a:t>Robert </a:t>
            </a:r>
            <a:r>
              <a:rPr lang="en-US" u="sng"/>
              <a:t>Andrew</a:t>
            </a:r>
            <a:r>
              <a:rPr lang="en-US"/>
              <a:t> Branan</a:t>
            </a:r>
            <a:endParaRPr/>
          </a:p>
          <a:p>
            <a:pPr marL="0" lvl="0" indent="0" algn="r" rtl="0">
              <a:spcBef>
                <a:spcPts val="480"/>
              </a:spcBef>
              <a:spcAft>
                <a:spcPts val="0"/>
              </a:spcAft>
              <a:buClr>
                <a:schemeClr val="dk1"/>
              </a:buClr>
              <a:buSzPts val="2400"/>
              <a:buNone/>
            </a:pPr>
            <a:r>
              <a:rPr lang="en-US"/>
              <a:t> Associate Extension Professor</a:t>
            </a:r>
            <a:endParaRPr/>
          </a:p>
          <a:p>
            <a:pPr marL="0" lvl="0" indent="0" algn="r" rtl="0">
              <a:spcBef>
                <a:spcPts val="480"/>
              </a:spcBef>
              <a:spcAft>
                <a:spcPts val="0"/>
              </a:spcAft>
              <a:buClr>
                <a:schemeClr val="dk1"/>
              </a:buClr>
              <a:buSzPts val="2400"/>
              <a:buNone/>
            </a:pPr>
            <a:r>
              <a:rPr lang="en-US"/>
              <a:t>Department of </a:t>
            </a:r>
            <a:endParaRPr/>
          </a:p>
          <a:p>
            <a:pPr marL="0" lvl="0" indent="0" algn="r" rtl="0">
              <a:spcBef>
                <a:spcPts val="480"/>
              </a:spcBef>
              <a:spcAft>
                <a:spcPts val="0"/>
              </a:spcAft>
              <a:buClr>
                <a:schemeClr val="dk1"/>
              </a:buClr>
              <a:buSzPts val="2400"/>
              <a:buNone/>
            </a:pPr>
            <a:r>
              <a:rPr lang="en-US"/>
              <a:t>Agriculture and Resource Economics</a:t>
            </a:r>
            <a:endParaRPr/>
          </a:p>
          <a:p>
            <a:pPr marL="0" lvl="0" indent="0" algn="r" rtl="0">
              <a:spcBef>
                <a:spcPts val="480"/>
              </a:spcBef>
              <a:spcAft>
                <a:spcPts val="0"/>
              </a:spcAft>
              <a:buClr>
                <a:schemeClr val="dk1"/>
              </a:buClr>
              <a:buSzPts val="2400"/>
              <a:buNone/>
            </a:pPr>
            <a:r>
              <a:rPr lang="en-US"/>
              <a:t>North Carolina State University</a:t>
            </a:r>
            <a:endParaRPr/>
          </a:p>
          <a:p>
            <a:pPr marL="0" lvl="0" indent="0" algn="r" rtl="0">
              <a:spcBef>
                <a:spcPts val="480"/>
              </a:spcBef>
              <a:spcAft>
                <a:spcPts val="0"/>
              </a:spcAft>
              <a:buClr>
                <a:schemeClr val="dk1"/>
              </a:buClr>
              <a:buSzPts val="2400"/>
              <a:buNone/>
            </a:pPr>
            <a:r>
              <a:rPr lang="en-US" u="sng">
                <a:solidFill>
                  <a:schemeClr val="hlink"/>
                </a:solidFill>
                <a:hlinkClick r:id="rId3"/>
              </a:rPr>
              <a:t>rabrana2@ncsu.edu</a:t>
            </a:r>
            <a:endParaRPr/>
          </a:p>
          <a:p>
            <a:pPr marL="0" lvl="0" indent="0" algn="ctr" rtl="0">
              <a:spcBef>
                <a:spcPts val="480"/>
              </a:spcBef>
              <a:spcAft>
                <a:spcPts val="0"/>
              </a:spcAft>
              <a:buClr>
                <a:schemeClr val="dk1"/>
              </a:buClr>
              <a:buSzPts val="2400"/>
              <a:buNone/>
            </a:pPr>
            <a:endParaRPr/>
          </a:p>
          <a:p>
            <a:pPr marL="0" lvl="0" indent="0" algn="r" rtl="0">
              <a:spcBef>
                <a:spcPts val="480"/>
              </a:spcBef>
              <a:spcAft>
                <a:spcPts val="0"/>
              </a:spcAft>
              <a:buClr>
                <a:schemeClr val="dk1"/>
              </a:buClr>
              <a:buSzPts val="2400"/>
              <a:buNone/>
            </a:pPr>
            <a:endParaRPr/>
          </a:p>
        </p:txBody>
      </p:sp>
      <p:pic>
        <p:nvPicPr>
          <p:cNvPr id="387" name="Google Shape;387;p43"/>
          <p:cNvPicPr preferRelativeResize="0"/>
          <p:nvPr/>
        </p:nvPicPr>
        <p:blipFill>
          <a:blip r:embed="rId4">
            <a:alphaModFix/>
          </a:blip>
          <a:stretch>
            <a:fillRect/>
          </a:stretch>
        </p:blipFill>
        <p:spPr>
          <a:xfrm>
            <a:off x="211900" y="1968425"/>
            <a:ext cx="2757975" cy="2614700"/>
          </a:xfrm>
          <a:prstGeom prst="rect">
            <a:avLst/>
          </a:prstGeom>
          <a:noFill/>
          <a:ln>
            <a:noFill/>
          </a:ln>
        </p:spPr>
      </p:pic>
      <p:pic>
        <p:nvPicPr>
          <p:cNvPr id="388" name="Google Shape;388;p43"/>
          <p:cNvPicPr preferRelativeResize="0"/>
          <p:nvPr/>
        </p:nvPicPr>
        <p:blipFill>
          <a:blip r:embed="rId5">
            <a:alphaModFix/>
          </a:blip>
          <a:stretch>
            <a:fillRect/>
          </a:stretch>
        </p:blipFill>
        <p:spPr>
          <a:xfrm>
            <a:off x="1912483" y="4359188"/>
            <a:ext cx="3224441" cy="2210737"/>
          </a:xfrm>
          <a:prstGeom prst="rect">
            <a:avLst/>
          </a:prstGeom>
          <a:noFill/>
          <a:ln>
            <a:noFill/>
          </a:ln>
        </p:spPr>
      </p:pic>
      <p:pic>
        <p:nvPicPr>
          <p:cNvPr id="389" name="Google Shape;389;p43" title="LOGO.SARE.jpg"/>
          <p:cNvPicPr preferRelativeResize="0"/>
          <p:nvPr/>
        </p:nvPicPr>
        <p:blipFill>
          <a:blip r:embed="rId6">
            <a:alphaModFix/>
          </a:blip>
          <a:stretch>
            <a:fillRect/>
          </a:stretch>
        </p:blipFill>
        <p:spPr>
          <a:xfrm>
            <a:off x="7437900" y="4714650"/>
            <a:ext cx="1522225" cy="1037375"/>
          </a:xfrm>
          <a:prstGeom prst="rect">
            <a:avLst/>
          </a:prstGeom>
          <a:noFill/>
          <a:ln>
            <a:noFill/>
          </a:ln>
        </p:spPr>
      </p:pic>
      <p:sp>
        <p:nvSpPr>
          <p:cNvPr id="390" name="Google Shape;390;p43"/>
          <p:cNvSpPr txBox="1"/>
          <p:nvPr/>
        </p:nvSpPr>
        <p:spPr>
          <a:xfrm>
            <a:off x="6396625" y="5752025"/>
            <a:ext cx="2563500" cy="688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800">
                <a:solidFill>
                  <a:schemeClr val="dk1"/>
                </a:solidFill>
              </a:rPr>
              <a:t>This presentation and materials research, development and delivery are supported by the Sustainable Agriculture and Resource Education Professional Development Program Land Summit Professional Development grant (Award #531905)</a:t>
            </a:r>
            <a:endParaRPr sz="8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6"/>
          <p:cNvSpPr txBox="1">
            <a:spLocks noGrp="1"/>
          </p:cNvSpPr>
          <p:nvPr>
            <p:ph type="ctrTitle"/>
          </p:nvPr>
        </p:nvSpPr>
        <p:spPr>
          <a:xfrm>
            <a:off x="685800" y="531025"/>
            <a:ext cx="7772400" cy="1167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Research Questions</a:t>
            </a:r>
            <a:endParaRPr/>
          </a:p>
        </p:txBody>
      </p:sp>
      <p:sp>
        <p:nvSpPr>
          <p:cNvPr id="114" name="Google Shape;114;p16"/>
          <p:cNvSpPr txBox="1">
            <a:spLocks noGrp="1"/>
          </p:cNvSpPr>
          <p:nvPr>
            <p:ph type="subTitle" idx="1"/>
          </p:nvPr>
        </p:nvSpPr>
        <p:spPr>
          <a:xfrm>
            <a:off x="591450" y="1793675"/>
            <a:ext cx="7961100" cy="4712700"/>
          </a:xfrm>
          <a:prstGeom prst="rect">
            <a:avLst/>
          </a:prstGeom>
        </p:spPr>
        <p:txBody>
          <a:bodyPr spcFirstLastPara="1" wrap="square" lIns="91425" tIns="45700" rIns="91425" bIns="45700" anchor="t" anchorCtr="0">
            <a:normAutofit/>
          </a:bodyPr>
          <a:lstStyle/>
          <a:p>
            <a:pPr marL="457200" lvl="0" indent="-381000" algn="l" rtl="0">
              <a:spcBef>
                <a:spcPts val="480"/>
              </a:spcBef>
              <a:spcAft>
                <a:spcPts val="0"/>
              </a:spcAft>
              <a:buClr>
                <a:schemeClr val="dk1"/>
              </a:buClr>
              <a:buSzPts val="2400"/>
              <a:buChar char="●"/>
            </a:pPr>
            <a:r>
              <a:rPr lang="en-US">
                <a:solidFill>
                  <a:schemeClr val="dk1"/>
                </a:solidFill>
              </a:rPr>
              <a:t>Much study of micro-benefits of drainage tech… Not much study of the </a:t>
            </a:r>
            <a:r>
              <a:rPr lang="en-US" b="1">
                <a:solidFill>
                  <a:schemeClr val="dk1"/>
                </a:solidFill>
              </a:rPr>
              <a:t>Eastern NC drainage </a:t>
            </a:r>
            <a:r>
              <a:rPr lang="en-US" b="1" i="1">
                <a:solidFill>
                  <a:schemeClr val="dk1"/>
                </a:solidFill>
              </a:rPr>
              <a:t>system</a:t>
            </a:r>
            <a:endParaRPr i="1">
              <a:solidFill>
                <a:schemeClr val="dk1"/>
              </a:solidFill>
            </a:endParaRPr>
          </a:p>
          <a:p>
            <a:pPr marL="457200" lvl="0" indent="-381000" algn="l" rtl="0">
              <a:spcBef>
                <a:spcPts val="0"/>
              </a:spcBef>
              <a:spcAft>
                <a:spcPts val="0"/>
              </a:spcAft>
              <a:buClr>
                <a:schemeClr val="dk1"/>
              </a:buClr>
              <a:buSzPts val="2400"/>
              <a:buChar char="●"/>
            </a:pPr>
            <a:r>
              <a:rPr lang="en-US">
                <a:solidFill>
                  <a:schemeClr val="dk1"/>
                </a:solidFill>
              </a:rPr>
              <a:t>How much of the current drainage in eastern NC was created by landowner petition under the 1909 Drainage Law? (includes easements)</a:t>
            </a:r>
            <a:endParaRPr>
              <a:solidFill>
                <a:schemeClr val="dk1"/>
              </a:solidFill>
            </a:endParaRPr>
          </a:p>
          <a:p>
            <a:pPr marL="457200" lvl="0" indent="-381000" algn="l" rtl="0">
              <a:spcBef>
                <a:spcPts val="0"/>
              </a:spcBef>
              <a:spcAft>
                <a:spcPts val="0"/>
              </a:spcAft>
              <a:buClr>
                <a:schemeClr val="dk1"/>
              </a:buClr>
              <a:buSzPts val="2400"/>
              <a:buChar char="●"/>
            </a:pPr>
            <a:r>
              <a:rPr lang="en-US">
                <a:solidFill>
                  <a:schemeClr val="dk1"/>
                </a:solidFill>
              </a:rPr>
              <a:t>How much created by agreement (that includes easements)</a:t>
            </a:r>
            <a:endParaRPr>
              <a:solidFill>
                <a:schemeClr val="dk1"/>
              </a:solidFill>
            </a:endParaRPr>
          </a:p>
          <a:p>
            <a:pPr marL="457200" lvl="0" indent="-381000" algn="l" rtl="0">
              <a:spcBef>
                <a:spcPts val="0"/>
              </a:spcBef>
              <a:spcAft>
                <a:spcPts val="0"/>
              </a:spcAft>
              <a:buClr>
                <a:schemeClr val="dk1"/>
              </a:buClr>
              <a:buSzPts val="2400"/>
              <a:buChar char="●"/>
            </a:pPr>
            <a:r>
              <a:rPr lang="en-US">
                <a:solidFill>
                  <a:schemeClr val="dk1"/>
                </a:solidFill>
              </a:rPr>
              <a:t>To what extent did governments under the 1909 Drainage Law (Ch 156) create access easements to clear drainage?</a:t>
            </a:r>
            <a:endParaRPr>
              <a:solidFill>
                <a:schemeClr val="dk1"/>
              </a:solidFill>
            </a:endParaRPr>
          </a:p>
          <a:p>
            <a:pPr marL="914400" lvl="1" indent="-381000" algn="l" rtl="0">
              <a:spcBef>
                <a:spcPts val="0"/>
              </a:spcBef>
              <a:spcAft>
                <a:spcPts val="0"/>
              </a:spcAft>
              <a:buClr>
                <a:schemeClr val="dk1"/>
              </a:buClr>
              <a:buSzPts val="2400"/>
              <a:buChar char="○"/>
            </a:pPr>
            <a:r>
              <a:rPr lang="en-US">
                <a:solidFill>
                  <a:schemeClr val="dk1"/>
                </a:solidFill>
              </a:rPr>
              <a:t>information buried at the register of deeds?</a:t>
            </a:r>
            <a:endParaRPr>
              <a:solidFill>
                <a:schemeClr val="dk1"/>
              </a:solidFill>
            </a:endParaRPr>
          </a:p>
          <a:p>
            <a:pPr marL="457200" lvl="0" indent="-381000" algn="l" rtl="0">
              <a:spcBef>
                <a:spcPts val="0"/>
              </a:spcBef>
              <a:spcAft>
                <a:spcPts val="0"/>
              </a:spcAft>
              <a:buClr>
                <a:schemeClr val="dk1"/>
              </a:buClr>
              <a:buSzPts val="2400"/>
              <a:buChar char="●"/>
            </a:pPr>
            <a:r>
              <a:rPr lang="en-US">
                <a:solidFill>
                  <a:schemeClr val="dk1"/>
                </a:solidFill>
              </a:rPr>
              <a:t>What maintenance rights did P.L. 566 create?</a:t>
            </a:r>
            <a:endParaRPr>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7"/>
          <p:cNvSpPr txBox="1">
            <a:spLocks noGrp="1"/>
          </p:cNvSpPr>
          <p:nvPr>
            <p:ph type="ctrTitle"/>
          </p:nvPr>
        </p:nvSpPr>
        <p:spPr>
          <a:xfrm>
            <a:off x="685800" y="513600"/>
            <a:ext cx="7772400" cy="1470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Research Questions cont’d</a:t>
            </a:r>
            <a:endParaRPr/>
          </a:p>
        </p:txBody>
      </p:sp>
      <p:sp>
        <p:nvSpPr>
          <p:cNvPr id="121" name="Google Shape;121;p17"/>
          <p:cNvSpPr txBox="1">
            <a:spLocks noGrp="1"/>
          </p:cNvSpPr>
          <p:nvPr>
            <p:ph type="subTitle" idx="1"/>
          </p:nvPr>
        </p:nvSpPr>
        <p:spPr>
          <a:xfrm>
            <a:off x="910250" y="1789800"/>
            <a:ext cx="7168200" cy="4474500"/>
          </a:xfrm>
          <a:prstGeom prst="rect">
            <a:avLst/>
          </a:prstGeom>
        </p:spPr>
        <p:txBody>
          <a:bodyPr spcFirstLastPara="1" wrap="square" lIns="91425" tIns="45700" rIns="91425" bIns="45700" anchor="t" anchorCtr="0">
            <a:noAutofit/>
          </a:bodyPr>
          <a:lstStyle/>
          <a:p>
            <a:pPr marL="457200" lvl="0" indent="-381000" algn="l" rtl="0">
              <a:spcBef>
                <a:spcPts val="480"/>
              </a:spcBef>
              <a:spcAft>
                <a:spcPts val="0"/>
              </a:spcAft>
              <a:buClr>
                <a:schemeClr val="dk1"/>
              </a:buClr>
              <a:buSzPts val="2400"/>
              <a:buChar char="●"/>
            </a:pPr>
            <a:r>
              <a:rPr lang="en-US">
                <a:solidFill>
                  <a:schemeClr val="dk1"/>
                </a:solidFill>
              </a:rPr>
              <a:t>Where may cleared ditch material (spoilage) be deposited?</a:t>
            </a:r>
            <a:endParaRPr>
              <a:solidFill>
                <a:schemeClr val="dk1"/>
              </a:solidFill>
            </a:endParaRPr>
          </a:p>
          <a:p>
            <a:pPr marL="457200" lvl="0" indent="-381000" algn="l" rtl="0">
              <a:spcBef>
                <a:spcPts val="0"/>
              </a:spcBef>
              <a:spcAft>
                <a:spcPts val="0"/>
              </a:spcAft>
              <a:buClr>
                <a:schemeClr val="dk1"/>
              </a:buClr>
              <a:buSzPts val="2400"/>
              <a:buChar char="●"/>
            </a:pPr>
            <a:r>
              <a:rPr lang="en-US">
                <a:solidFill>
                  <a:schemeClr val="dk1"/>
                </a:solidFill>
              </a:rPr>
              <a:t>What landowner assessment is necessary in a drainage district to cover costs of drainage maintenance?</a:t>
            </a:r>
            <a:endParaRPr>
              <a:solidFill>
                <a:schemeClr val="dk1"/>
              </a:solidFill>
            </a:endParaRPr>
          </a:p>
          <a:p>
            <a:pPr marL="914400" lvl="1" indent="-381000" algn="l" rtl="0">
              <a:spcBef>
                <a:spcPts val="0"/>
              </a:spcBef>
              <a:spcAft>
                <a:spcPts val="0"/>
              </a:spcAft>
              <a:buClr>
                <a:schemeClr val="dk1"/>
              </a:buClr>
              <a:buSzPts val="2400"/>
              <a:buChar char="○"/>
            </a:pPr>
            <a:r>
              <a:rPr lang="en-US">
                <a:solidFill>
                  <a:schemeClr val="dk1"/>
                </a:solidFill>
              </a:rPr>
              <a:t>limited by statute?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8"/>
          <p:cNvSpPr txBox="1">
            <a:spLocks noGrp="1"/>
          </p:cNvSpPr>
          <p:nvPr>
            <p:ph type="ctrTitle"/>
          </p:nvPr>
        </p:nvSpPr>
        <p:spPr>
          <a:xfrm>
            <a:off x="685800" y="457200"/>
            <a:ext cx="7772400" cy="1470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Basic Easements Terminology</a:t>
            </a:r>
            <a:endParaRPr/>
          </a:p>
        </p:txBody>
      </p:sp>
      <p:sp>
        <p:nvSpPr>
          <p:cNvPr id="128" name="Google Shape;128;p18"/>
          <p:cNvSpPr txBox="1">
            <a:spLocks noGrp="1"/>
          </p:cNvSpPr>
          <p:nvPr>
            <p:ph type="subTitle" idx="1"/>
          </p:nvPr>
        </p:nvSpPr>
        <p:spPr>
          <a:xfrm>
            <a:off x="536550" y="1644275"/>
            <a:ext cx="8057700" cy="4796100"/>
          </a:xfrm>
          <a:prstGeom prst="rect">
            <a:avLst/>
          </a:prstGeom>
        </p:spPr>
        <p:txBody>
          <a:bodyPr spcFirstLastPara="1" wrap="square" lIns="91425" tIns="45700" rIns="91425" bIns="45700" anchor="t" anchorCtr="0">
            <a:noAutofit/>
          </a:bodyPr>
          <a:lstStyle/>
          <a:p>
            <a:pPr marL="457200" lvl="0" indent="-381000" algn="l" rtl="0">
              <a:spcBef>
                <a:spcPts val="480"/>
              </a:spcBef>
              <a:spcAft>
                <a:spcPts val="0"/>
              </a:spcAft>
              <a:buClr>
                <a:schemeClr val="dk1"/>
              </a:buClr>
              <a:buSzPts val="2400"/>
              <a:buChar char="●"/>
            </a:pPr>
            <a:r>
              <a:rPr lang="en-US">
                <a:solidFill>
                  <a:schemeClr val="dk1"/>
                </a:solidFill>
              </a:rPr>
              <a:t>Easement: a right attached to one parcel allowing access across another parcel</a:t>
            </a:r>
            <a:endParaRPr>
              <a:solidFill>
                <a:schemeClr val="dk1"/>
              </a:solidFill>
            </a:endParaRPr>
          </a:p>
          <a:p>
            <a:pPr marL="914400" lvl="1" indent="-381000" algn="l" rtl="0">
              <a:spcBef>
                <a:spcPts val="0"/>
              </a:spcBef>
              <a:spcAft>
                <a:spcPts val="0"/>
              </a:spcAft>
              <a:buClr>
                <a:schemeClr val="dk1"/>
              </a:buClr>
              <a:buSzPts val="2400"/>
              <a:buChar char="○"/>
            </a:pPr>
            <a:r>
              <a:rPr lang="en-US" b="1">
                <a:solidFill>
                  <a:schemeClr val="dk1"/>
                </a:solidFill>
              </a:rPr>
              <a:t>Easement Appurtenant</a:t>
            </a:r>
            <a:r>
              <a:rPr lang="en-US">
                <a:solidFill>
                  <a:schemeClr val="dk1"/>
                </a:solidFill>
              </a:rPr>
              <a:t>: the right attaches to parcel, not its owner (‘runs with land’)</a:t>
            </a:r>
            <a:endParaRPr>
              <a:solidFill>
                <a:schemeClr val="dk1"/>
              </a:solidFill>
            </a:endParaRPr>
          </a:p>
          <a:p>
            <a:pPr marL="914400" lvl="1" indent="-381000" algn="l" rtl="0">
              <a:spcBef>
                <a:spcPts val="0"/>
              </a:spcBef>
              <a:spcAft>
                <a:spcPts val="0"/>
              </a:spcAft>
              <a:buClr>
                <a:schemeClr val="dk1"/>
              </a:buClr>
              <a:buSzPts val="2400"/>
              <a:buChar char="○"/>
            </a:pPr>
            <a:r>
              <a:rPr lang="en-US">
                <a:solidFill>
                  <a:schemeClr val="dk1"/>
                </a:solidFill>
              </a:rPr>
              <a:t>Easement rights must be recorded (verbal permission is a one-time event)</a:t>
            </a:r>
            <a:endParaRPr>
              <a:solidFill>
                <a:schemeClr val="dk1"/>
              </a:solidFill>
            </a:endParaRPr>
          </a:p>
          <a:p>
            <a:pPr marL="457200" lvl="0" indent="-381000" algn="l" rtl="0">
              <a:spcBef>
                <a:spcPts val="0"/>
              </a:spcBef>
              <a:spcAft>
                <a:spcPts val="0"/>
              </a:spcAft>
              <a:buClr>
                <a:schemeClr val="dk1"/>
              </a:buClr>
              <a:buSzPts val="2400"/>
              <a:buChar char="●"/>
            </a:pPr>
            <a:r>
              <a:rPr lang="en-US">
                <a:solidFill>
                  <a:schemeClr val="dk1"/>
                </a:solidFill>
              </a:rPr>
              <a:t>Express Easement: an easement evident in the chain of title (either by deed or stand alone document)</a:t>
            </a:r>
            <a:endParaRPr>
              <a:solidFill>
                <a:schemeClr val="dk1"/>
              </a:solidFill>
            </a:endParaRPr>
          </a:p>
          <a:p>
            <a:pPr marL="914400" lvl="1" indent="-381000" algn="l" rtl="0">
              <a:spcBef>
                <a:spcPts val="0"/>
              </a:spcBef>
              <a:spcAft>
                <a:spcPts val="0"/>
              </a:spcAft>
              <a:buClr>
                <a:schemeClr val="dk1"/>
              </a:buClr>
              <a:buSzPts val="2400"/>
              <a:buChar char="○"/>
            </a:pPr>
            <a:r>
              <a:rPr lang="en-US">
                <a:solidFill>
                  <a:schemeClr val="dk1"/>
                </a:solidFill>
              </a:rPr>
              <a:t>or possibly court records</a:t>
            </a:r>
            <a:endParaRPr>
              <a:solidFill>
                <a:schemeClr val="dk1"/>
              </a:solidFill>
            </a:endParaRPr>
          </a:p>
          <a:p>
            <a:pPr marL="457200" lvl="0" indent="-381000" algn="l" rtl="0">
              <a:spcBef>
                <a:spcPts val="0"/>
              </a:spcBef>
              <a:spcAft>
                <a:spcPts val="0"/>
              </a:spcAft>
              <a:buClr>
                <a:schemeClr val="dk1"/>
              </a:buClr>
              <a:buSzPts val="2400"/>
              <a:buChar char="●"/>
            </a:pPr>
            <a:r>
              <a:rPr lang="en-US">
                <a:solidFill>
                  <a:schemeClr val="dk1"/>
                </a:solidFill>
              </a:rPr>
              <a:t>Prescriptive Easement: easement by continued use</a:t>
            </a:r>
            <a:endParaRPr>
              <a:solidFill>
                <a:schemeClr val="dk1"/>
              </a:solidFill>
            </a:endParaRPr>
          </a:p>
          <a:p>
            <a:pPr marL="457200" lvl="0" indent="-381000" algn="l" rtl="0">
              <a:spcBef>
                <a:spcPts val="0"/>
              </a:spcBef>
              <a:spcAft>
                <a:spcPts val="0"/>
              </a:spcAft>
              <a:buClr>
                <a:schemeClr val="dk1"/>
              </a:buClr>
              <a:buSzPts val="2400"/>
              <a:buChar char="●"/>
            </a:pPr>
            <a:r>
              <a:rPr lang="en-US">
                <a:solidFill>
                  <a:schemeClr val="dk1"/>
                </a:solidFill>
              </a:rPr>
              <a:t>Dominant Estate: the parcel benefitted by the easement</a:t>
            </a:r>
            <a:endParaRPr>
              <a:solidFill>
                <a:schemeClr val="dk1"/>
              </a:solidFill>
            </a:endParaRPr>
          </a:p>
          <a:p>
            <a:pPr marL="457200" lvl="0" indent="-381000" algn="l" rtl="0">
              <a:spcBef>
                <a:spcPts val="0"/>
              </a:spcBef>
              <a:spcAft>
                <a:spcPts val="0"/>
              </a:spcAft>
              <a:buClr>
                <a:schemeClr val="dk1"/>
              </a:buClr>
              <a:buSzPts val="2400"/>
              <a:buChar char="●"/>
            </a:pPr>
            <a:r>
              <a:rPr lang="en-US">
                <a:solidFill>
                  <a:schemeClr val="dk1"/>
                </a:solidFill>
              </a:rPr>
              <a:t>Servient Estate: the parcel which the easement crosses</a:t>
            </a:r>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9"/>
          <p:cNvSpPr/>
          <p:nvPr/>
        </p:nvSpPr>
        <p:spPr>
          <a:xfrm>
            <a:off x="1406750" y="3723800"/>
            <a:ext cx="4179000" cy="2172300"/>
          </a:xfrm>
          <a:prstGeom prst="snip1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9"/>
          <p:cNvSpPr/>
          <p:nvPr/>
        </p:nvSpPr>
        <p:spPr>
          <a:xfrm>
            <a:off x="5199175" y="2192900"/>
            <a:ext cx="2586000" cy="1851600"/>
          </a:xfrm>
          <a:prstGeom prst="snip2DiagRect">
            <a:avLst>
              <a:gd name="adj1" fmla="val 0"/>
              <a:gd name="adj2"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9"/>
          <p:cNvSpPr/>
          <p:nvPr/>
        </p:nvSpPr>
        <p:spPr>
          <a:xfrm>
            <a:off x="5509550" y="4044500"/>
            <a:ext cx="2586000" cy="1851600"/>
          </a:xfrm>
          <a:prstGeom prst="rect">
            <a:avLst/>
          </a:prstGeom>
          <a:solidFill>
            <a:schemeClr val="lt2"/>
          </a:solidFill>
          <a:ln w="9525" cap="flat" cmpd="sng">
            <a:solidFill>
              <a:schemeClr val="dk2"/>
            </a:solidFill>
            <a:prstDash val="solid"/>
            <a:round/>
            <a:headEnd type="none" w="sm" len="sm"/>
            <a:tailEnd type="none" w="sm" len="sm"/>
          </a:ln>
          <a:effectLst>
            <a:reflection endPos="30000" dist="381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B6D7A8"/>
              </a:highlight>
            </a:endParaRPr>
          </a:p>
        </p:txBody>
      </p:sp>
      <p:sp>
        <p:nvSpPr>
          <p:cNvPr id="137" name="Google Shape;137;p19"/>
          <p:cNvSpPr/>
          <p:nvPr/>
        </p:nvSpPr>
        <p:spPr>
          <a:xfrm>
            <a:off x="527550" y="5871550"/>
            <a:ext cx="8151000" cy="289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a:t>Public Right of Way/Canal</a:t>
            </a:r>
            <a:endParaRPr/>
          </a:p>
        </p:txBody>
      </p:sp>
      <p:cxnSp>
        <p:nvCxnSpPr>
          <p:cNvPr id="138" name="Google Shape;138;p19"/>
          <p:cNvCxnSpPr/>
          <p:nvPr/>
        </p:nvCxnSpPr>
        <p:spPr>
          <a:xfrm rot="10800000">
            <a:off x="5659675" y="3134250"/>
            <a:ext cx="10500" cy="2720400"/>
          </a:xfrm>
          <a:prstGeom prst="straightConnector1">
            <a:avLst/>
          </a:prstGeom>
          <a:noFill/>
          <a:ln w="28575" cap="flat" cmpd="sng">
            <a:solidFill>
              <a:schemeClr val="dk2"/>
            </a:solidFill>
            <a:prstDash val="dash"/>
            <a:round/>
            <a:headEnd type="none" w="med" len="med"/>
            <a:tailEnd type="none" w="med" len="med"/>
          </a:ln>
        </p:spPr>
      </p:cxnSp>
      <p:sp>
        <p:nvSpPr>
          <p:cNvPr id="139" name="Google Shape;139;p19"/>
          <p:cNvSpPr txBox="1"/>
          <p:nvPr/>
        </p:nvSpPr>
        <p:spPr>
          <a:xfrm>
            <a:off x="6744225" y="4716825"/>
            <a:ext cx="1230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Servient</a:t>
            </a:r>
            <a:endParaRPr/>
          </a:p>
        </p:txBody>
      </p:sp>
      <p:sp>
        <p:nvSpPr>
          <p:cNvPr id="140" name="Google Shape;140;p19"/>
          <p:cNvSpPr txBox="1"/>
          <p:nvPr/>
        </p:nvSpPr>
        <p:spPr>
          <a:xfrm>
            <a:off x="6286350" y="2510825"/>
            <a:ext cx="1230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Dominant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0"/>
          <p:cNvSpPr txBox="1">
            <a:spLocks noGrp="1"/>
          </p:cNvSpPr>
          <p:nvPr>
            <p:ph type="title"/>
          </p:nvPr>
        </p:nvSpPr>
        <p:spPr>
          <a:xfrm>
            <a:off x="457200" y="548420"/>
            <a:ext cx="8229600" cy="1068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A bit of water law history…</a:t>
            </a:r>
            <a:endParaRPr/>
          </a:p>
        </p:txBody>
      </p:sp>
      <p:sp>
        <p:nvSpPr>
          <p:cNvPr id="147" name="Google Shape;147;p20"/>
          <p:cNvSpPr txBox="1">
            <a:spLocks noGrp="1"/>
          </p:cNvSpPr>
          <p:nvPr>
            <p:ph type="body" idx="1"/>
          </p:nvPr>
        </p:nvSpPr>
        <p:spPr>
          <a:xfrm>
            <a:off x="457200" y="1616808"/>
            <a:ext cx="8229600" cy="4288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Char char="•"/>
            </a:pPr>
            <a:r>
              <a:rPr lang="en-US"/>
              <a:t>Charles II grants rights to use water running over or abutting land grants in newly-developing American colonies</a:t>
            </a:r>
            <a:endParaRPr/>
          </a:p>
          <a:p>
            <a:pPr marL="742950" lvl="1" indent="-285750" algn="l" rtl="0">
              <a:spcBef>
                <a:spcPts val="480"/>
              </a:spcBef>
              <a:spcAft>
                <a:spcPts val="0"/>
              </a:spcAft>
              <a:buClr>
                <a:schemeClr val="dk1"/>
              </a:buClr>
              <a:buSzPts val="2400"/>
              <a:buChar char="–"/>
            </a:pPr>
            <a:r>
              <a:rPr lang="en-US"/>
              <a:t>1663 Carolina Charters (Charles Town 1670)</a:t>
            </a:r>
            <a:endParaRPr/>
          </a:p>
          <a:p>
            <a:pPr marL="742950" lvl="1" indent="-323850" algn="l" rtl="0">
              <a:spcBef>
                <a:spcPts val="480"/>
              </a:spcBef>
              <a:spcAft>
                <a:spcPts val="0"/>
              </a:spcAft>
              <a:buClr>
                <a:schemeClr val="dk1"/>
              </a:buClr>
              <a:buSzPts val="2400"/>
              <a:buChar char="–"/>
            </a:pPr>
            <a:r>
              <a:rPr lang="en-US"/>
              <a:t>Landowner could use water, but the King owned it</a:t>
            </a:r>
            <a:endParaRPr/>
          </a:p>
          <a:p>
            <a:pPr marL="342900" lvl="0" indent="-342900" algn="l" rtl="0">
              <a:spcBef>
                <a:spcPts val="480"/>
              </a:spcBef>
              <a:spcAft>
                <a:spcPts val="0"/>
              </a:spcAft>
              <a:buClr>
                <a:schemeClr val="dk1"/>
              </a:buClr>
              <a:buSzPts val="2400"/>
              <a:buChar char="•"/>
            </a:pPr>
            <a:r>
              <a:rPr lang="en-US"/>
              <a:t>“Reasonable Use” doctrine develops during industrial age, requiring rules for sharing of water between ”riparian owners” (those abutting water), industry and government</a:t>
            </a:r>
            <a:endParaRPr/>
          </a:p>
          <a:p>
            <a:pPr marL="342900" lvl="0" indent="-342900" algn="l" rtl="0">
              <a:spcBef>
                <a:spcPts val="480"/>
              </a:spcBef>
              <a:spcAft>
                <a:spcPts val="0"/>
              </a:spcAft>
              <a:buClr>
                <a:schemeClr val="dk1"/>
              </a:buClr>
              <a:buSzPts val="2400"/>
              <a:buChar char="•"/>
            </a:pPr>
            <a:r>
              <a:rPr lang="en-US"/>
              <a:t>Western states (colonized under civil [Spanish] law) require rights established by putting water to beneficial use (“first in time, first in right”)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1"/>
          <p:cNvSpPr txBox="1">
            <a:spLocks noGrp="1"/>
          </p:cNvSpPr>
          <p:nvPr>
            <p:ph type="title"/>
          </p:nvPr>
        </p:nvSpPr>
        <p:spPr>
          <a:xfrm>
            <a:off x="457200" y="672829"/>
            <a:ext cx="8229600" cy="1068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Riparian water rights</a:t>
            </a:r>
            <a:endParaRPr/>
          </a:p>
        </p:txBody>
      </p:sp>
      <p:sp>
        <p:nvSpPr>
          <p:cNvPr id="154" name="Google Shape;154;p21"/>
          <p:cNvSpPr txBox="1">
            <a:spLocks noGrp="1"/>
          </p:cNvSpPr>
          <p:nvPr>
            <p:ph type="body" idx="1"/>
          </p:nvPr>
        </p:nvSpPr>
        <p:spPr>
          <a:xfrm>
            <a:off x="685800" y="1877900"/>
            <a:ext cx="7772400" cy="4385100"/>
          </a:xfrm>
          <a:prstGeom prst="rect">
            <a:avLst/>
          </a:prstGeom>
          <a:noFill/>
          <a:ln>
            <a:noFill/>
          </a:ln>
        </p:spPr>
        <p:txBody>
          <a:bodyPr spcFirstLastPara="1" wrap="square" lIns="91425" tIns="45700" rIns="91425" bIns="45700" anchor="t" anchorCtr="0">
            <a:normAutofit fontScale="85000" lnSpcReduction="20000"/>
          </a:bodyPr>
          <a:lstStyle/>
          <a:p>
            <a:pPr marL="342900" lvl="0" indent="-330518" algn="l" rtl="0">
              <a:spcBef>
                <a:spcPts val="0"/>
              </a:spcBef>
              <a:spcAft>
                <a:spcPts val="0"/>
              </a:spcAft>
              <a:buClr>
                <a:schemeClr val="dk1"/>
              </a:buClr>
              <a:buSzPct val="100000"/>
              <a:buChar char="•"/>
            </a:pPr>
            <a:r>
              <a:rPr lang="en-US" sz="2600"/>
              <a:t>”Reasonable Use” theory</a:t>
            </a:r>
            <a:endParaRPr/>
          </a:p>
          <a:p>
            <a:pPr marL="742950" lvl="1" indent="-273367" algn="l" rtl="0">
              <a:spcBef>
                <a:spcPts val="481"/>
              </a:spcBef>
              <a:spcAft>
                <a:spcPts val="0"/>
              </a:spcAft>
              <a:buClr>
                <a:schemeClr val="dk1"/>
              </a:buClr>
              <a:buSzPct val="100000"/>
              <a:buChar char="–"/>
            </a:pPr>
            <a:r>
              <a:rPr lang="en-US" sz="2600"/>
              <a:t>Not concerned with </a:t>
            </a:r>
            <a:r>
              <a:rPr lang="en-US" sz="2600" i="1"/>
              <a:t>which</a:t>
            </a:r>
            <a:r>
              <a:rPr lang="en-US" sz="2600"/>
              <a:t> use </a:t>
            </a:r>
            <a:endParaRPr sz="2600"/>
          </a:p>
          <a:p>
            <a:pPr marL="1143000" lvl="2" indent="-254635" algn="l" rtl="0">
              <a:spcBef>
                <a:spcPts val="481"/>
              </a:spcBef>
              <a:spcAft>
                <a:spcPts val="0"/>
              </a:spcAft>
              <a:buSzPct val="100000"/>
              <a:buChar char="•"/>
            </a:pPr>
            <a:r>
              <a:rPr lang="en-US" sz="2600"/>
              <a:t>no preference for ag, recreation, industrial</a:t>
            </a:r>
            <a:endParaRPr sz="2600"/>
          </a:p>
          <a:p>
            <a:pPr marL="742950" lvl="1" indent="-273367" algn="l" rtl="0">
              <a:spcBef>
                <a:spcPts val="481"/>
              </a:spcBef>
              <a:spcAft>
                <a:spcPts val="0"/>
              </a:spcAft>
              <a:buClr>
                <a:schemeClr val="dk1"/>
              </a:buClr>
              <a:buSzPct val="100000"/>
              <a:buChar char="–"/>
            </a:pPr>
            <a:r>
              <a:rPr lang="en-US" sz="2600"/>
              <a:t>Correlative to all other downstream rights (a shared resource downstream from source)</a:t>
            </a:r>
            <a:endParaRPr/>
          </a:p>
          <a:p>
            <a:pPr marL="342900" lvl="0" indent="-330518" algn="l" rtl="0">
              <a:spcBef>
                <a:spcPts val="481"/>
              </a:spcBef>
              <a:spcAft>
                <a:spcPts val="0"/>
              </a:spcAft>
              <a:buClr>
                <a:schemeClr val="dk1"/>
              </a:buClr>
              <a:buSzPct val="100000"/>
              <a:buChar char="•"/>
            </a:pPr>
            <a:r>
              <a:rPr lang="en-US" sz="2600"/>
              <a:t>Associated with </a:t>
            </a:r>
            <a:r>
              <a:rPr lang="en-US" sz="2600" b="1"/>
              <a:t>ownership of </a:t>
            </a:r>
            <a:r>
              <a:rPr lang="en-US" sz="2600" b="1" u="sng"/>
              <a:t>abutting land</a:t>
            </a:r>
            <a:r>
              <a:rPr lang="en-US" sz="2600"/>
              <a:t>, not ownership of water itself</a:t>
            </a:r>
            <a:endParaRPr/>
          </a:p>
          <a:p>
            <a:pPr marL="742950" lvl="1" indent="-273367" algn="l" rtl="0">
              <a:spcBef>
                <a:spcPts val="481"/>
              </a:spcBef>
              <a:spcAft>
                <a:spcPts val="0"/>
              </a:spcAft>
              <a:buClr>
                <a:schemeClr val="dk1"/>
              </a:buClr>
              <a:buSzPct val="100000"/>
              <a:buChar char="–"/>
            </a:pPr>
            <a:r>
              <a:rPr lang="en-US" sz="2600" b="1"/>
              <a:t>“Usufructurary”:  the right to </a:t>
            </a:r>
            <a:r>
              <a:rPr lang="en-US" sz="2600" b="1" i="1"/>
              <a:t>use</a:t>
            </a:r>
            <a:endParaRPr/>
          </a:p>
          <a:p>
            <a:pPr marL="342900" lvl="0" indent="-330518" algn="l" rtl="0">
              <a:spcBef>
                <a:spcPts val="481"/>
              </a:spcBef>
              <a:spcAft>
                <a:spcPts val="0"/>
              </a:spcAft>
              <a:buClr>
                <a:schemeClr val="dk1"/>
              </a:buClr>
              <a:buSzPct val="100000"/>
              <a:buChar char="•"/>
            </a:pPr>
            <a:r>
              <a:rPr lang="en-US" sz="2600"/>
              <a:t>Applies to:</a:t>
            </a:r>
            <a:endParaRPr/>
          </a:p>
          <a:p>
            <a:pPr marL="742950" lvl="1" indent="-273367" algn="l" rtl="0">
              <a:spcBef>
                <a:spcPts val="481"/>
              </a:spcBef>
              <a:spcAft>
                <a:spcPts val="0"/>
              </a:spcAft>
              <a:buClr>
                <a:schemeClr val="dk1"/>
              </a:buClr>
              <a:buSzPct val="100000"/>
              <a:buChar char="–"/>
            </a:pPr>
            <a:r>
              <a:rPr lang="en-US" sz="2600"/>
              <a:t>Watercourses (with a bed and bank)</a:t>
            </a:r>
            <a:endParaRPr/>
          </a:p>
          <a:p>
            <a:pPr marL="742950" lvl="1" indent="-273367" algn="l" rtl="0">
              <a:spcBef>
                <a:spcPts val="481"/>
              </a:spcBef>
              <a:spcAft>
                <a:spcPts val="0"/>
              </a:spcAft>
              <a:buClr>
                <a:schemeClr val="dk1"/>
              </a:buClr>
              <a:buSzPct val="100000"/>
              <a:buChar char="–"/>
            </a:pPr>
            <a:r>
              <a:rPr lang="en-US" sz="2600"/>
              <a:t>Underground streams</a:t>
            </a:r>
            <a:endParaRPr/>
          </a:p>
          <a:p>
            <a:pPr marL="742950" lvl="1" indent="-273367" algn="l" rtl="0">
              <a:spcBef>
                <a:spcPts val="481"/>
              </a:spcBef>
              <a:spcAft>
                <a:spcPts val="0"/>
              </a:spcAft>
              <a:buClr>
                <a:schemeClr val="dk1"/>
              </a:buClr>
              <a:buSzPct val="100000"/>
              <a:buChar char="–"/>
            </a:pPr>
            <a:r>
              <a:rPr lang="en-US" sz="2600"/>
              <a:t>Percolating groundwater that has created a natural watercourse</a:t>
            </a:r>
            <a:endParaRPr/>
          </a:p>
        </p:txBody>
      </p:sp>
      <p:sp>
        <p:nvSpPr>
          <p:cNvPr id="155" name="Google Shape;155;p21"/>
          <p:cNvSpPr txBox="1">
            <a:spLocks noGrp="1"/>
          </p:cNvSpPr>
          <p:nvPr>
            <p:ph type="sldNum" idx="12"/>
          </p:nvPr>
        </p:nvSpPr>
        <p:spPr>
          <a:xfrm>
            <a:off x="6553200" y="8475133"/>
            <a:ext cx="2133600" cy="4869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nc-state-cals-ppt-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3778</Words>
  <Application>Microsoft Macintosh PowerPoint</Application>
  <PresentationFormat>On-screen Show (4:3)</PresentationFormat>
  <Paragraphs>262</Paragraphs>
  <Slides>31</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Times New Roman</vt:lpstr>
      <vt:lpstr>Trebuchet MS</vt:lpstr>
      <vt:lpstr>Verdana</vt:lpstr>
      <vt:lpstr>nc-state-cals-ppt-template</vt:lpstr>
      <vt:lpstr>Farm Law and Tax for Producers and Landowners Water Law:  Riparian Rights and Drainage </vt:lpstr>
      <vt:lpstr>How can those who depend on drainage system mandate its maintenance?</vt:lpstr>
      <vt:lpstr>The Takeaways</vt:lpstr>
      <vt:lpstr>Research Questions</vt:lpstr>
      <vt:lpstr>Research Questions cont’d</vt:lpstr>
      <vt:lpstr>Basic Easements Terminology</vt:lpstr>
      <vt:lpstr>PowerPoint Presentation</vt:lpstr>
      <vt:lpstr>A bit of water law history…</vt:lpstr>
      <vt:lpstr>Riparian water rights</vt:lpstr>
      <vt:lpstr>PowerPoint Presentation</vt:lpstr>
      <vt:lpstr>Reasonable Use Not Applicable to…</vt:lpstr>
      <vt:lpstr>PowerPoint Presentation</vt:lpstr>
      <vt:lpstr>Surface Drainage Law Theories</vt:lpstr>
      <vt:lpstr>North Carolina “Reasonable Use”</vt:lpstr>
      <vt:lpstr>PowerPoint Presentation</vt:lpstr>
      <vt:lpstr>NC Court Decisions on  Up-drainage Diversion</vt:lpstr>
      <vt:lpstr>Case Law on Drainage and Gov’t Takings</vt:lpstr>
      <vt:lpstr>NC Case Law Down-drainage</vt:lpstr>
      <vt:lpstr>Duty of “down drainage” parcel owner to upper owners re obstruction</vt:lpstr>
      <vt:lpstr>Gov’t Entity Adopting Existing Drainage</vt:lpstr>
      <vt:lpstr>Provisions of NC 1909 Drainage Statute (Ch 156)</vt:lpstr>
      <vt:lpstr>PowerPoint Presentation</vt:lpstr>
      <vt:lpstr>NC Drainage Statute (Cont’d)</vt:lpstr>
      <vt:lpstr>Drainage Statute</vt:lpstr>
      <vt:lpstr>The Big Questions:</vt:lpstr>
      <vt:lpstr>Drainage Districts Overview</vt:lpstr>
      <vt:lpstr>Drainage Districts Overview</vt:lpstr>
      <vt:lpstr>Ditch Clean Up Responsibility</vt:lpstr>
      <vt:lpstr>Devonwood-Loch Lomond Lake Association, Inc. v. City of Fayetteville (Decided Dec. 2025)</vt:lpstr>
      <vt:lpstr>Ditch Discharge Permit Exemptions (when jurisdictional WOTUS)</vt:lpstr>
      <vt:lpstr>THANKS FOR INVITING 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Robert Andrew Branan</cp:lastModifiedBy>
  <cp:revision>1</cp:revision>
  <dcterms:modified xsi:type="dcterms:W3CDTF">2026-08-17T23:53:57Z</dcterms:modified>
</cp:coreProperties>
</file>