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8" r:id="rId9"/>
    <p:sldId id="292" r:id="rId10"/>
    <p:sldId id="269" r:id="rId11"/>
    <p:sldId id="285" r:id="rId12"/>
    <p:sldId id="286" r:id="rId13"/>
    <p:sldId id="272" r:id="rId14"/>
    <p:sldId id="287" r:id="rId15"/>
    <p:sldId id="288" r:id="rId16"/>
    <p:sldId id="289" r:id="rId17"/>
    <p:sldId id="290" r:id="rId18"/>
    <p:sldId id="291" r:id="rId19"/>
    <p:sldId id="284" r:id="rId20"/>
    <p:sldId id="279" r:id="rId21"/>
    <p:sldId id="277" r:id="rId22"/>
    <p:sldId id="281" r:id="rId23"/>
    <p:sldId id="280" r:id="rId24"/>
    <p:sldId id="278" r:id="rId25"/>
    <p:sldId id="282" r:id="rId26"/>
    <p:sldId id="293" r:id="rId27"/>
    <p:sldId id="296" r:id="rId28"/>
    <p:sldId id="295" r:id="rId29"/>
    <p:sldId id="294" r:id="rId30"/>
    <p:sldId id="302" r:id="rId31"/>
    <p:sldId id="301" r:id="rId32"/>
    <p:sldId id="300" r:id="rId33"/>
    <p:sldId id="299" r:id="rId34"/>
    <p:sldId id="298" r:id="rId35"/>
    <p:sldId id="297" r:id="rId36"/>
    <p:sldId id="306" r:id="rId37"/>
    <p:sldId id="305" r:id="rId38"/>
    <p:sldId id="304" r:id="rId39"/>
    <p:sldId id="303" r:id="rId40"/>
    <p:sldId id="307" r:id="rId41"/>
    <p:sldId id="308" r:id="rId42"/>
    <p:sldId id="283" r:id="rId43"/>
    <p:sldId id="309" r:id="rId44"/>
    <p:sldId id="274" r:id="rId45"/>
    <p:sldId id="275" r:id="rId46"/>
    <p:sldId id="310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1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5" autoAdjust="0"/>
    <p:restoredTop sz="93455" autoAdjust="0"/>
  </p:normalViewPr>
  <p:slideViewPr>
    <p:cSldViewPr snapToGrid="0" snapToObjects="1">
      <p:cViewPr varScale="1">
        <p:scale>
          <a:sx n="103" d="100"/>
          <a:sy n="103" d="100"/>
        </p:scale>
        <p:origin x="193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A69A6-BE54-46F8-95B9-64EDC2358CAE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34632-FFEE-4DFD-B177-C55F25FAB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89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Compare fixed-wing flight technology to quad-copter to establish most effective platform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34632-FFEE-4DFD-B177-C55F25FAB6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90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</a:t>
            </a:r>
            <a:r>
              <a:rPr lang="en-US" baseline="0" dirty="0"/>
              <a:t> cotton data for year one yet.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34632-FFEE-4DFD-B177-C55F25FAB6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04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ln </a:t>
            </a:r>
            <a:r>
              <a:rPr lang="en-US" dirty="0" err="1"/>
              <a:t>bc</a:t>
            </a:r>
            <a:r>
              <a:rPr lang="en-US" dirty="0"/>
              <a:t> more accurate than </a:t>
            </a:r>
            <a:r>
              <a:rPr lang="en-US" dirty="0" err="1"/>
              <a:t>spad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34632-FFEE-4DFD-B177-C55F25FAB65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03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corn prescription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34632-FFEE-4DFD-B177-C55F25FAB65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47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Camera angle</a:t>
            </a:r>
            <a:r>
              <a:rPr lang="en-US" baseline="0" dirty="0"/>
              <a:t> differing SCCCI values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34632-FFEE-4DFD-B177-C55F25FAB65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04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34632-FFEE-4DFD-B177-C55F25FAB6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30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34632-FFEE-4DFD-B177-C55F25FAB65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60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34632-FFEE-4DFD-B177-C55F25FAB65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94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1782" y="569319"/>
            <a:ext cx="5655018" cy="2040759"/>
          </a:xfrm>
        </p:spPr>
        <p:txBody>
          <a:bodyPr/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31786" y="2890354"/>
            <a:ext cx="5655017" cy="274845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0" y="8"/>
            <a:ext cx="2758966" cy="5940101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222421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g.jpg"/>
          <p:cNvPicPr>
            <a:picLocks noChangeAspect="1"/>
          </p:cNvPicPr>
          <p:nvPr userDrawn="1"/>
        </p:nvPicPr>
        <p:blipFill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7"/>
            <a:ext cx="9144000" cy="6877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5321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794" y="412469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797" y="2218891"/>
            <a:ext cx="6302141" cy="35562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47946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593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8688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401090" y="430146"/>
            <a:ext cx="8397229" cy="5182226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7116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38" y="274639"/>
            <a:ext cx="812346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338" y="1600201"/>
            <a:ext cx="8123462" cy="39507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6234387" y="1600209"/>
            <a:ext cx="2452414" cy="2988015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31322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406" y="4501931"/>
            <a:ext cx="7675313" cy="126704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402" y="3011380"/>
            <a:ext cx="7675314" cy="139552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819405" y="378945"/>
            <a:ext cx="7675313" cy="2417007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114273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459" y="274639"/>
            <a:ext cx="8287342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9462" y="1600204"/>
            <a:ext cx="4097003" cy="4083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2043" y="1600204"/>
            <a:ext cx="3954763" cy="4083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254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966" y="274645"/>
            <a:ext cx="5927834" cy="741363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58966" y="1215240"/>
            <a:ext cx="299544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58966" y="1854994"/>
            <a:ext cx="2995448" cy="3859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9587" y="1215240"/>
            <a:ext cx="27572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9587" y="1854994"/>
            <a:ext cx="2757214" cy="3859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155268" y="274645"/>
            <a:ext cx="2452414" cy="2623723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155268" y="3116479"/>
            <a:ext cx="2452414" cy="2598308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1364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110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216723" y="348214"/>
            <a:ext cx="3890524" cy="5233432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63310" y="348222"/>
            <a:ext cx="4435005" cy="53051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1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901" y="273057"/>
            <a:ext cx="505030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4623" y="273060"/>
            <a:ext cx="2722179" cy="53802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0901" y="1435105"/>
            <a:ext cx="5050305" cy="4218235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85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707" y="4800601"/>
            <a:ext cx="793909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47707" y="402906"/>
            <a:ext cx="7939097" cy="4324679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707" y="5367346"/>
            <a:ext cx="7939097" cy="43962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340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.jpg"/>
          <p:cNvPicPr>
            <a:picLocks noChangeAspect="1"/>
          </p:cNvPicPr>
          <p:nvPr/>
        </p:nvPicPr>
        <p:blipFill>
          <a:blip r:embed="rId16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770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8753" y="332585"/>
            <a:ext cx="80005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752" y="1613843"/>
            <a:ext cx="6849604" cy="4054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3" y="5940109"/>
            <a:ext cx="9143998" cy="917899"/>
          </a:xfrm>
          <a:prstGeom prst="rect">
            <a:avLst/>
          </a:prstGeom>
          <a:solidFill>
            <a:srgbClr val="5D17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Box 8"/>
          <p:cNvSpPr txBox="1"/>
          <p:nvPr userDrawn="1"/>
        </p:nvSpPr>
        <p:spPr>
          <a:xfrm>
            <a:off x="5408043" y="6216620"/>
            <a:ext cx="346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+mj-lt"/>
              </a:rPr>
              <a:t>Plant and Soil</a:t>
            </a:r>
            <a:r>
              <a:rPr lang="en-US" sz="1800" baseline="0" dirty="0">
                <a:solidFill>
                  <a:schemeClr val="bg1"/>
                </a:solidFill>
                <a:latin typeface="+mj-lt"/>
              </a:rPr>
              <a:t> Sciences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99" y="6126171"/>
            <a:ext cx="2482320" cy="56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73" r:id="rId14"/>
  </p:sldLayoutIdLst>
  <p:hf hdr="0" ftr="0" dt="0"/>
  <p:txStyles>
    <p:titleStyle>
      <a:lvl1pPr algn="ctr" defTabSz="457178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2D2E2B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4565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4565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4565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00082" y="233949"/>
            <a:ext cx="8564000" cy="190267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Sustainable Sidedress Nitrogen Applications for Early Corn and Cotton Using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Unmanned Aerial Systems Imaging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2587983"/>
            <a:ext cx="6400800" cy="234615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Nolan Parker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the direction of 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Amelia A.A. Fox, Ph.D.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11,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1A5A2A-0AB4-47FA-B8B4-AC4E08D09E89}"/>
              </a:ext>
            </a:extLst>
          </p:cNvPr>
          <p:cNvSpPr txBox="1"/>
          <p:nvPr/>
        </p:nvSpPr>
        <p:spPr>
          <a:xfrm>
            <a:off x="0" y="55881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2694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FD8B0C2-5F2C-4EBC-AE57-5924C077B607}"/>
              </a:ext>
            </a:extLst>
          </p:cNvPr>
          <p:cNvSpPr txBox="1">
            <a:spLocks/>
          </p:cNvSpPr>
          <p:nvPr/>
        </p:nvSpPr>
        <p:spPr>
          <a:xfrm>
            <a:off x="450344" y="414741"/>
            <a:ext cx="5633216" cy="1175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Sensing Missions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FA9A6C6-0D39-46C7-81B1-0F38C4E33B13}"/>
              </a:ext>
            </a:extLst>
          </p:cNvPr>
          <p:cNvSpPr txBox="1">
            <a:spLocks/>
          </p:cNvSpPr>
          <p:nvPr/>
        </p:nvSpPr>
        <p:spPr>
          <a:xfrm>
            <a:off x="533807" y="2228071"/>
            <a:ext cx="6650764" cy="37294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78" indent="-457178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 1: Quad-copter missions flown at four different speeds for comparing VI sensitivity at 16/24/32/40 km h</a:t>
            </a:r>
            <a:r>
              <a:rPr lang="en-US" sz="29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(10/15/20/25 mi h</a:t>
            </a:r>
            <a:r>
              <a:rPr lang="en-US" sz="29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457178" indent="-457178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 2: Quad-copter mission flown at 32 km h</a:t>
            </a:r>
            <a:r>
              <a:rPr lang="en-US" sz="29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 mi h</a:t>
            </a:r>
            <a:r>
              <a:rPr lang="en-US" sz="29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and fixed-wing mission flown at 64 km h</a:t>
            </a:r>
            <a:r>
              <a:rPr lang="en-US" sz="29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(40 mi h</a:t>
            </a:r>
            <a:r>
              <a:rPr lang="en-US" sz="29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457178" indent="-457178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kmh (20 mph) flight used for VRN calculation </a:t>
            </a:r>
          </a:p>
          <a:p>
            <a:pPr marL="514326" indent="-514326" algn="l">
              <a:buFont typeface="+mj-lt"/>
              <a:buAutoNum type="arabicPeriod"/>
            </a:pPr>
            <a:endParaRPr lang="en-US" sz="29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AB530-34C0-451C-9F1B-7B013ABE7BFF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pic>
        <p:nvPicPr>
          <p:cNvPr id="5" name="Picture 4" descr="A person standing in a field&#10;&#10;Description automatically generated with low confidence">
            <a:extLst>
              <a:ext uri="{FF2B5EF4-FFF2-40B4-BE49-F238E27FC236}">
                <a16:creationId xmlns:a16="http://schemas.microsoft.com/office/drawing/2014/main" id="{D9CD1CC3-3368-4FD1-8198-22E347D3D5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420" y="0"/>
            <a:ext cx="2807579" cy="2108717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E438A4-EE50-49F3-A598-3B22E2450109}"/>
              </a:ext>
            </a:extLst>
          </p:cNvPr>
          <p:cNvSpPr txBox="1"/>
          <p:nvPr/>
        </p:nvSpPr>
        <p:spPr>
          <a:xfrm>
            <a:off x="8307139" y="2108364"/>
            <a:ext cx="1089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(Lott, 2020)</a:t>
            </a:r>
          </a:p>
        </p:txBody>
      </p:sp>
    </p:spTree>
    <p:extLst>
      <p:ext uri="{BB962C8B-B14F-4D97-AF65-F5344CB8AC3E}">
        <p14:creationId xmlns:p14="http://schemas.microsoft.com/office/powerpoint/2010/main" val="1152494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EBEFDD8-6E40-48F7-B4C6-4ACA436931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1987863"/>
              </p:ext>
            </p:extLst>
          </p:nvPr>
        </p:nvGraphicFramePr>
        <p:xfrm>
          <a:off x="307909" y="1402796"/>
          <a:ext cx="6642594" cy="26201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0650">
                  <a:extLst>
                    <a:ext uri="{9D8B030D-6E8A-4147-A177-3AD203B41FA5}">
                      <a16:colId xmlns:a16="http://schemas.microsoft.com/office/drawing/2014/main" val="3376145247"/>
                    </a:ext>
                  </a:extLst>
                </a:gridCol>
                <a:gridCol w="961438">
                  <a:extLst>
                    <a:ext uri="{9D8B030D-6E8A-4147-A177-3AD203B41FA5}">
                      <a16:colId xmlns:a16="http://schemas.microsoft.com/office/drawing/2014/main" val="1352059292"/>
                    </a:ext>
                  </a:extLst>
                </a:gridCol>
                <a:gridCol w="1403502">
                  <a:extLst>
                    <a:ext uri="{9D8B030D-6E8A-4147-A177-3AD203B41FA5}">
                      <a16:colId xmlns:a16="http://schemas.microsoft.com/office/drawing/2014/main" val="374399602"/>
                    </a:ext>
                  </a:extLst>
                </a:gridCol>
                <a:gridCol w="1403502">
                  <a:extLst>
                    <a:ext uri="{9D8B030D-6E8A-4147-A177-3AD203B41FA5}">
                      <a16:colId xmlns:a16="http://schemas.microsoft.com/office/drawing/2014/main" val="1514368111"/>
                    </a:ext>
                  </a:extLst>
                </a:gridCol>
                <a:gridCol w="1403502">
                  <a:extLst>
                    <a:ext uri="{9D8B030D-6E8A-4147-A177-3AD203B41FA5}">
                      <a16:colId xmlns:a16="http://schemas.microsoft.com/office/drawing/2014/main" val="1170828086"/>
                    </a:ext>
                  </a:extLst>
                </a:gridCol>
              </a:tblGrid>
              <a:tr h="4285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Date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Crop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VRN Rate Low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VRN Rate High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Fixed-Rate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extLst>
                  <a:ext uri="{0D108BD9-81ED-4DB2-BD59-A6C34878D82A}">
                    <a16:rowId xmlns:a16="http://schemas.microsoft.com/office/drawing/2014/main" val="3522372739"/>
                  </a:ext>
                </a:extLst>
              </a:tr>
              <a:tr h="4285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June 8, 2020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Corn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114.33 kg ha</a:t>
                      </a:r>
                      <a:r>
                        <a:rPr lang="en-US" sz="1600" baseline="30000">
                          <a:effectLst/>
                        </a:rPr>
                        <a:t>-1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170.37 kg ha</a:t>
                      </a:r>
                      <a:r>
                        <a:rPr lang="en-US" sz="1600" baseline="30000">
                          <a:effectLst/>
                        </a:rPr>
                        <a:t>-1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170.37 kg ha</a:t>
                      </a:r>
                      <a:r>
                        <a:rPr lang="en-US" sz="1600" baseline="30000">
                          <a:effectLst/>
                        </a:rPr>
                        <a:t>-1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extLst>
                  <a:ext uri="{0D108BD9-81ED-4DB2-BD59-A6C34878D82A}">
                    <a16:rowId xmlns:a16="http://schemas.microsoft.com/office/drawing/2014/main" val="2184407833"/>
                  </a:ext>
                </a:extLst>
              </a:tr>
              <a:tr h="4285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July 15, 2020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Cotton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 kg ha</a:t>
                      </a:r>
                      <a:r>
                        <a:rPr lang="en-US" sz="1600" baseline="30000">
                          <a:effectLst/>
                        </a:rPr>
                        <a:t>-1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33.63 kg ha</a:t>
                      </a:r>
                      <a:r>
                        <a:rPr lang="en-US" sz="1600" baseline="30000">
                          <a:effectLst/>
                        </a:rPr>
                        <a:t>-1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33.63 kg ha</a:t>
                      </a:r>
                      <a:r>
                        <a:rPr lang="en-US" sz="1600" baseline="30000">
                          <a:effectLst/>
                        </a:rPr>
                        <a:t>-1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extLst>
                  <a:ext uri="{0D108BD9-81ED-4DB2-BD59-A6C34878D82A}">
                    <a16:rowId xmlns:a16="http://schemas.microsoft.com/office/drawing/2014/main" val="4230562314"/>
                  </a:ext>
                </a:extLst>
              </a:tr>
              <a:tr h="4285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May 8, 2021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Corn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78.46 kg ha</a:t>
                      </a:r>
                      <a:r>
                        <a:rPr lang="en-US" sz="1600" baseline="30000">
                          <a:effectLst/>
                        </a:rPr>
                        <a:t>-1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134.50 kg ha</a:t>
                      </a:r>
                      <a:r>
                        <a:rPr lang="en-US" sz="1600" baseline="30000">
                          <a:effectLst/>
                        </a:rPr>
                        <a:t>-1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134.50 kg ha</a:t>
                      </a:r>
                      <a:r>
                        <a:rPr lang="en-US" sz="1600" baseline="30000">
                          <a:effectLst/>
                        </a:rPr>
                        <a:t>-1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extLst>
                  <a:ext uri="{0D108BD9-81ED-4DB2-BD59-A6C34878D82A}">
                    <a16:rowId xmlns:a16="http://schemas.microsoft.com/office/drawing/2014/main" val="4161204288"/>
                  </a:ext>
                </a:extLst>
              </a:tr>
              <a:tr h="4285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June 20, 2021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Cotton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56.04 kg ha</a:t>
                      </a:r>
                      <a:r>
                        <a:rPr lang="en-US" sz="1600" baseline="30000">
                          <a:effectLst/>
                        </a:rPr>
                        <a:t>-1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89.67 kg ha</a:t>
                      </a:r>
                      <a:r>
                        <a:rPr lang="en-US" sz="1600" baseline="30000">
                          <a:effectLst/>
                        </a:rPr>
                        <a:t>-1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89.67 kg ha</a:t>
                      </a:r>
                      <a:r>
                        <a:rPr lang="en-US" sz="1600" baseline="30000" dirty="0">
                          <a:effectLst/>
                        </a:rPr>
                        <a:t>-1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2127" marR="92127" marT="0" marB="0" anchor="ctr"/>
                </a:tc>
                <a:extLst>
                  <a:ext uri="{0D108BD9-81ED-4DB2-BD59-A6C34878D82A}">
                    <a16:rowId xmlns:a16="http://schemas.microsoft.com/office/drawing/2014/main" val="1932441142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85B20B4E-89BA-419F-900F-220EC95913B6}"/>
              </a:ext>
            </a:extLst>
          </p:cNvPr>
          <p:cNvSpPr txBox="1">
            <a:spLocks/>
          </p:cNvSpPr>
          <p:nvPr/>
        </p:nvSpPr>
        <p:spPr>
          <a:xfrm>
            <a:off x="1224783" y="206726"/>
            <a:ext cx="7014147" cy="1175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VRN Nitrogen Applications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4FAE9A-1E53-42FD-B22C-F757ED398658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9C2713-6CAC-4A59-A1D6-C370C00309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5" r="9726" b="26292"/>
          <a:stretch/>
        </p:blipFill>
        <p:spPr bwMode="auto">
          <a:xfrm>
            <a:off x="6318582" y="4161452"/>
            <a:ext cx="2610814" cy="1502081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0908F0-34FA-4E61-81E0-4119D2D622B7}"/>
              </a:ext>
            </a:extLst>
          </p:cNvPr>
          <p:cNvSpPr txBox="1"/>
          <p:nvPr/>
        </p:nvSpPr>
        <p:spPr>
          <a:xfrm>
            <a:off x="8007626" y="5642029"/>
            <a:ext cx="1089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(Parker, 2020)</a:t>
            </a:r>
          </a:p>
        </p:txBody>
      </p:sp>
    </p:spTree>
    <p:extLst>
      <p:ext uri="{BB962C8B-B14F-4D97-AF65-F5344CB8AC3E}">
        <p14:creationId xmlns:p14="http://schemas.microsoft.com/office/powerpoint/2010/main" val="3753216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C9D2AEB-B4FD-41A9-B07A-308F6D0B894A}"/>
              </a:ext>
            </a:extLst>
          </p:cNvPr>
          <p:cNvSpPr txBox="1">
            <a:spLocks/>
          </p:cNvSpPr>
          <p:nvPr/>
        </p:nvSpPr>
        <p:spPr>
          <a:xfrm>
            <a:off x="450343" y="178008"/>
            <a:ext cx="8243319" cy="1175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Analysis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4061B4C-A43A-4E68-97E5-4717DCD2673C}"/>
              </a:ext>
            </a:extLst>
          </p:cNvPr>
          <p:cNvSpPr txBox="1">
            <a:spLocks/>
          </p:cNvSpPr>
          <p:nvPr/>
        </p:nvSpPr>
        <p:spPr>
          <a:xfrm>
            <a:off x="533808" y="1353815"/>
            <a:ext cx="8076389" cy="41503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78" indent="-457178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SAS</a:t>
            </a:r>
            <a:r>
              <a:rPr lang="en-US" sz="29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® 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9.4 PROC GLM &amp; PROC GPLOT for outlier identification</a:t>
            </a:r>
          </a:p>
          <a:p>
            <a:pPr marL="457178" indent="-457178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SAS</a:t>
            </a:r>
            <a:r>
              <a:rPr lang="en-US" sz="29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9.4 PROC REG for </a:t>
            </a:r>
            <a:r>
              <a:rPr lang="en-US" sz="2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SEq 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calculations and relate leaf N to VIs</a:t>
            </a:r>
          </a:p>
          <a:p>
            <a:pPr marL="457178" indent="-457178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Means separation: Tukey’s studentized range test (LSD)</a:t>
            </a:r>
          </a:p>
          <a:p>
            <a:pPr marL="457178" indent="-457178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 significant at </a:t>
            </a:r>
            <a:r>
              <a:rPr lang="el-GR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=0.05</a:t>
            </a:r>
          </a:p>
          <a:p>
            <a:pPr marL="514326" indent="-514326" algn="l">
              <a:buFont typeface="+mj-lt"/>
              <a:buAutoNum type="arabicPeriod"/>
            </a:pPr>
            <a:endParaRPr lang="en-US" sz="29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AB6D30-70A0-4533-809B-450DA6D0FAE7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3050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D09C380-BB3F-4131-B810-88BA3769BDC0}"/>
              </a:ext>
            </a:extLst>
          </p:cNvPr>
          <p:cNvSpPr txBox="1">
            <a:spLocks/>
          </p:cNvSpPr>
          <p:nvPr/>
        </p:nvSpPr>
        <p:spPr>
          <a:xfrm>
            <a:off x="-1023894" y="178008"/>
            <a:ext cx="8243319" cy="1175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Limitations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0EBFC94-D1AC-448F-9284-C331128C7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809" y="1353815"/>
            <a:ext cx="5617602" cy="4150377"/>
          </a:xfrm>
        </p:spPr>
        <p:txBody>
          <a:bodyPr>
            <a:normAutofit/>
          </a:bodyPr>
          <a:lstStyle/>
          <a:p>
            <a:pPr marL="514326" indent="-514326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restricted to LA and MS</a:t>
            </a:r>
          </a:p>
          <a:p>
            <a:pPr marL="514326" indent="-514326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less than $10,000 and utile by farmers and farm service providers</a:t>
            </a:r>
          </a:p>
          <a:p>
            <a:pPr marL="514326" indent="-514326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Corn and 2020 Cotton South yield affected by Hurricane Laura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99D54F-E57F-4055-91DC-D2EDAF916A04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D233FC-423B-4A72-B800-1BCAC11C5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171" y="178008"/>
            <a:ext cx="2661388" cy="35357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5160E6-7F9D-4AEB-9461-2C9C915367A9}"/>
              </a:ext>
            </a:extLst>
          </p:cNvPr>
          <p:cNvSpPr txBox="1"/>
          <p:nvPr/>
        </p:nvSpPr>
        <p:spPr>
          <a:xfrm>
            <a:off x="7960599" y="3713762"/>
            <a:ext cx="1089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(Parker, 2020)</a:t>
            </a:r>
          </a:p>
        </p:txBody>
      </p:sp>
    </p:spTree>
    <p:extLst>
      <p:ext uri="{BB962C8B-B14F-4D97-AF65-F5344CB8AC3E}">
        <p14:creationId xmlns:p14="http://schemas.microsoft.com/office/powerpoint/2010/main" val="2075162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44CAE10-969C-47F3-AB0B-911E64562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158113"/>
              </p:ext>
            </p:extLst>
          </p:nvPr>
        </p:nvGraphicFramePr>
        <p:xfrm>
          <a:off x="504927" y="245994"/>
          <a:ext cx="3933590" cy="53901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5912">
                  <a:extLst>
                    <a:ext uri="{9D8B030D-6E8A-4147-A177-3AD203B41FA5}">
                      <a16:colId xmlns:a16="http://schemas.microsoft.com/office/drawing/2014/main" val="2509799233"/>
                    </a:ext>
                  </a:extLst>
                </a:gridCol>
                <a:gridCol w="598619">
                  <a:extLst>
                    <a:ext uri="{9D8B030D-6E8A-4147-A177-3AD203B41FA5}">
                      <a16:colId xmlns:a16="http://schemas.microsoft.com/office/drawing/2014/main" val="3891645617"/>
                    </a:ext>
                  </a:extLst>
                </a:gridCol>
                <a:gridCol w="489848">
                  <a:extLst>
                    <a:ext uri="{9D8B030D-6E8A-4147-A177-3AD203B41FA5}">
                      <a16:colId xmlns:a16="http://schemas.microsoft.com/office/drawing/2014/main" val="898798213"/>
                    </a:ext>
                  </a:extLst>
                </a:gridCol>
                <a:gridCol w="147752">
                  <a:extLst>
                    <a:ext uri="{9D8B030D-6E8A-4147-A177-3AD203B41FA5}">
                      <a16:colId xmlns:a16="http://schemas.microsoft.com/office/drawing/2014/main" val="1503092300"/>
                    </a:ext>
                  </a:extLst>
                </a:gridCol>
                <a:gridCol w="785912">
                  <a:extLst>
                    <a:ext uri="{9D8B030D-6E8A-4147-A177-3AD203B41FA5}">
                      <a16:colId xmlns:a16="http://schemas.microsoft.com/office/drawing/2014/main" val="59427059"/>
                    </a:ext>
                  </a:extLst>
                </a:gridCol>
                <a:gridCol w="598619">
                  <a:extLst>
                    <a:ext uri="{9D8B030D-6E8A-4147-A177-3AD203B41FA5}">
                      <a16:colId xmlns:a16="http://schemas.microsoft.com/office/drawing/2014/main" val="2687715901"/>
                    </a:ext>
                  </a:extLst>
                </a:gridCol>
                <a:gridCol w="526928">
                  <a:extLst>
                    <a:ext uri="{9D8B030D-6E8A-4147-A177-3AD203B41FA5}">
                      <a16:colId xmlns:a16="http://schemas.microsoft.com/office/drawing/2014/main" val="2365293890"/>
                    </a:ext>
                  </a:extLst>
                </a:gridCol>
              </a:tblGrid>
              <a:tr h="207665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Corn 16 km h</a:t>
                      </a:r>
                      <a:r>
                        <a:rPr lang="en-US" sz="9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Corn 24 km h</a:t>
                      </a:r>
                      <a:r>
                        <a:rPr lang="en-US" sz="9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622304"/>
                  </a:ext>
                </a:extLst>
              </a:tr>
              <a:tr h="446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SLOPE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SPAD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Leaf N%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SLOPE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SPAD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Leaf N%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737203491"/>
                  </a:ext>
                </a:extLst>
              </a:tr>
              <a:tr h="2076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0.0341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0.0498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75296832"/>
                  </a:ext>
                </a:extLst>
              </a:tr>
              <a:tr h="2076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0.0031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0.0323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0.0531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4073354420"/>
                  </a:ext>
                </a:extLst>
              </a:tr>
              <a:tr h="2076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0.0309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0.0462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692163951"/>
                  </a:ext>
                </a:extLst>
              </a:tr>
              <a:tr h="2076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0.0267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0.0030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0.0422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446583683"/>
                  </a:ext>
                </a:extLst>
              </a:tr>
              <a:tr h="2076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0.0256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0.0367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87870325"/>
                  </a:ext>
                </a:extLst>
              </a:tr>
              <a:tr h="2076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0.0232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-0.0026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-0.0414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128712352"/>
                  </a:ext>
                </a:extLst>
              </a:tr>
              <a:tr h="2076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4107702258"/>
                  </a:ext>
                </a:extLst>
              </a:tr>
              <a:tr h="2076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0.0439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0.0442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0.0435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0.0424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695211060"/>
                  </a:ext>
                </a:extLst>
              </a:tr>
              <a:tr h="2076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0.0289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0.0299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0.0309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0.0295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097161066"/>
                  </a:ext>
                </a:extLst>
              </a:tr>
              <a:tr h="2076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0.0252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0.0257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0.0255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0.0243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741792256"/>
                  </a:ext>
                </a:extLst>
              </a:tr>
              <a:tr h="2076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0.0076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0.0090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0.0091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0.0092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954193124"/>
                  </a:ext>
                </a:extLst>
              </a:tr>
              <a:tr h="2076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0.0087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0.0094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0.0117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0.0112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589534271"/>
                  </a:ext>
                </a:extLst>
              </a:tr>
              <a:tr h="2076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0.0283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0.0289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0.0201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0.0195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881322106"/>
                  </a:ext>
                </a:extLst>
              </a:tr>
              <a:tr h="2076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</a:t>
                      </a:r>
                      <a:endParaRPr lang="en-US" sz="9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</a:t>
                      </a:r>
                      <a:endParaRPr lang="en-US" sz="9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896626788"/>
                  </a:ext>
                </a:extLst>
              </a:tr>
              <a:tr h="2076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0.0649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0.7722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0.0482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1.1751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756398537"/>
                  </a:ext>
                </a:extLst>
              </a:tr>
              <a:tr h="2076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0.1096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1.0813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0.0882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1.7955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229822515"/>
                  </a:ext>
                </a:extLst>
              </a:tr>
              <a:tr h="2076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0.1024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1.2031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0.0946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1.8950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243890817"/>
                  </a:ext>
                </a:extLst>
              </a:tr>
              <a:tr h="2076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0.3085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2.9743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0.3340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4.5474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703963833"/>
                  </a:ext>
                </a:extLst>
              </a:tr>
              <a:tr h="2076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0.2408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2.7274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0.2112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3.2577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957610941"/>
                  </a:ext>
                </a:extLst>
              </a:tr>
              <a:tr h="2076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0.0858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0.8028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-0.1274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-2.1205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39992727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E621C9-0FF3-4AF5-A458-0E52F6F3D9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996766"/>
              </p:ext>
            </p:extLst>
          </p:nvPr>
        </p:nvGraphicFramePr>
        <p:xfrm>
          <a:off x="4705484" y="249392"/>
          <a:ext cx="3933589" cy="53901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0472">
                  <a:extLst>
                    <a:ext uri="{9D8B030D-6E8A-4147-A177-3AD203B41FA5}">
                      <a16:colId xmlns:a16="http://schemas.microsoft.com/office/drawing/2014/main" val="3587062088"/>
                    </a:ext>
                  </a:extLst>
                </a:gridCol>
                <a:gridCol w="565187">
                  <a:extLst>
                    <a:ext uri="{9D8B030D-6E8A-4147-A177-3AD203B41FA5}">
                      <a16:colId xmlns:a16="http://schemas.microsoft.com/office/drawing/2014/main" val="2754208885"/>
                    </a:ext>
                  </a:extLst>
                </a:gridCol>
                <a:gridCol w="485909">
                  <a:extLst>
                    <a:ext uri="{9D8B030D-6E8A-4147-A177-3AD203B41FA5}">
                      <a16:colId xmlns:a16="http://schemas.microsoft.com/office/drawing/2014/main" val="192164896"/>
                    </a:ext>
                  </a:extLst>
                </a:gridCol>
                <a:gridCol w="148311">
                  <a:extLst>
                    <a:ext uri="{9D8B030D-6E8A-4147-A177-3AD203B41FA5}">
                      <a16:colId xmlns:a16="http://schemas.microsoft.com/office/drawing/2014/main" val="3473941130"/>
                    </a:ext>
                  </a:extLst>
                </a:gridCol>
                <a:gridCol w="796783">
                  <a:extLst>
                    <a:ext uri="{9D8B030D-6E8A-4147-A177-3AD203B41FA5}">
                      <a16:colId xmlns:a16="http://schemas.microsoft.com/office/drawing/2014/main" val="805543839"/>
                    </a:ext>
                  </a:extLst>
                </a:gridCol>
                <a:gridCol w="550934">
                  <a:extLst>
                    <a:ext uri="{9D8B030D-6E8A-4147-A177-3AD203B41FA5}">
                      <a16:colId xmlns:a16="http://schemas.microsoft.com/office/drawing/2014/main" val="1322743225"/>
                    </a:ext>
                  </a:extLst>
                </a:gridCol>
                <a:gridCol w="525993">
                  <a:extLst>
                    <a:ext uri="{9D8B030D-6E8A-4147-A177-3AD203B41FA5}">
                      <a16:colId xmlns:a16="http://schemas.microsoft.com/office/drawing/2014/main" val="1004426106"/>
                    </a:ext>
                  </a:extLst>
                </a:gridCol>
              </a:tblGrid>
              <a:tr h="21802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Corn 32 km h­</a:t>
                      </a:r>
                      <a:r>
                        <a:rPr lang="en-US" sz="9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Corn 40 km h</a:t>
                      </a:r>
                      <a:r>
                        <a:rPr lang="en-US" sz="9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257744"/>
                  </a:ext>
                </a:extLst>
              </a:tr>
              <a:tr h="4458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SLOPE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SPAD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Leaf N%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SLOPE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SPAD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Leaf N%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883763160"/>
                  </a:ext>
                </a:extLst>
              </a:tr>
              <a:tr h="20719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0.0017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0.0458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0.0475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8085479"/>
                  </a:ext>
                </a:extLst>
              </a:tr>
              <a:tr h="20719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0.0469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9.2222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0.0204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692349951"/>
                  </a:ext>
                </a:extLst>
              </a:tr>
              <a:tr h="20719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0.0389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0.0015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0.0405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213094562"/>
                  </a:ext>
                </a:extLst>
              </a:tr>
              <a:tr h="20719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0.0034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0.0347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0.0031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0.0484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56526376"/>
                  </a:ext>
                </a:extLst>
              </a:tr>
              <a:tr h="20719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0.0249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0.0030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-0.0542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878908520"/>
                  </a:ext>
                </a:extLst>
              </a:tr>
              <a:tr h="20719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-0.0004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-0.0111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-0.0020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-0.0199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593887986"/>
                  </a:ext>
                </a:extLst>
              </a:tr>
              <a:tr h="2071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115076105"/>
                  </a:ext>
                </a:extLst>
              </a:tr>
              <a:tr h="20719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0.0516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0.0508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0.0502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0.0490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278135873"/>
                  </a:ext>
                </a:extLst>
              </a:tr>
              <a:tr h="20719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0.0317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0.0310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0.0248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0.0243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86218610"/>
                  </a:ext>
                </a:extLst>
              </a:tr>
              <a:tr h="20719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0.0281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0.0276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0.0277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0.0264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434278778"/>
                  </a:ext>
                </a:extLst>
              </a:tr>
              <a:tr h="20719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0.0066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0.0104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0.0112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0.0101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607817590"/>
                  </a:ext>
                </a:extLst>
              </a:tr>
              <a:tr h="20719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0.0084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0.0110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0.0150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0.0125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694472677"/>
                  </a:ext>
                </a:extLst>
              </a:tr>
              <a:tr h="20719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0.0233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0.0232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0.0116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0.0126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242581935"/>
                  </a:ext>
                </a:extLst>
              </a:tr>
              <a:tr h="2071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</a:t>
                      </a:r>
                      <a:endParaRPr lang="en-US" sz="9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</a:t>
                      </a:r>
                      <a:endParaRPr lang="en-US" sz="9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653030648"/>
                  </a:ext>
                </a:extLst>
              </a:tr>
              <a:tr h="20719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0.0330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0.9016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0.0191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0.9694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374868687"/>
                  </a:ext>
                </a:extLst>
              </a:tr>
              <a:tr h="20719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0.0892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1.5117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0.0037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0.8396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4272245165"/>
                  </a:ext>
                </a:extLst>
              </a:tr>
              <a:tr h="20719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0.0820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1.4090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0.0550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1.5288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181943132"/>
                  </a:ext>
                </a:extLst>
              </a:tr>
              <a:tr h="20719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0.5287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3.3234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0.2810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4.7828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815754183"/>
                  </a:ext>
                </a:extLst>
              </a:tr>
              <a:tr h="20719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0.3321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2.2511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0.1988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4.3338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799489859"/>
                  </a:ext>
                </a:extLst>
              </a:tr>
              <a:tr h="20719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-0.0174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-0.4749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-0.1759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-1.5748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1129083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85B851D-5BAC-4C5E-90AE-2625A70DC4C2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C83D3B-06B4-4709-9AB9-91C6C30F946C}"/>
              </a:ext>
            </a:extLst>
          </p:cNvPr>
          <p:cNvSpPr/>
          <p:nvPr/>
        </p:nvSpPr>
        <p:spPr>
          <a:xfrm>
            <a:off x="504927" y="4935894"/>
            <a:ext cx="8134146" cy="261257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875328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6D8E663-DBD7-4ED8-8D6A-3F23119A6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052795"/>
              </p:ext>
            </p:extLst>
          </p:nvPr>
        </p:nvGraphicFramePr>
        <p:xfrm>
          <a:off x="4705483" y="258723"/>
          <a:ext cx="3933589" cy="53923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4208">
                  <a:extLst>
                    <a:ext uri="{9D8B030D-6E8A-4147-A177-3AD203B41FA5}">
                      <a16:colId xmlns:a16="http://schemas.microsoft.com/office/drawing/2014/main" val="2531623402"/>
                    </a:ext>
                  </a:extLst>
                </a:gridCol>
                <a:gridCol w="452012">
                  <a:extLst>
                    <a:ext uri="{9D8B030D-6E8A-4147-A177-3AD203B41FA5}">
                      <a16:colId xmlns:a16="http://schemas.microsoft.com/office/drawing/2014/main" val="3511626953"/>
                    </a:ext>
                  </a:extLst>
                </a:gridCol>
                <a:gridCol w="484596">
                  <a:extLst>
                    <a:ext uri="{9D8B030D-6E8A-4147-A177-3AD203B41FA5}">
                      <a16:colId xmlns:a16="http://schemas.microsoft.com/office/drawing/2014/main" val="3103360691"/>
                    </a:ext>
                  </a:extLst>
                </a:gridCol>
                <a:gridCol w="149557">
                  <a:extLst>
                    <a:ext uri="{9D8B030D-6E8A-4147-A177-3AD203B41FA5}">
                      <a16:colId xmlns:a16="http://schemas.microsoft.com/office/drawing/2014/main" val="1936914290"/>
                    </a:ext>
                  </a:extLst>
                </a:gridCol>
                <a:gridCol w="899428">
                  <a:extLst>
                    <a:ext uri="{9D8B030D-6E8A-4147-A177-3AD203B41FA5}">
                      <a16:colId xmlns:a16="http://schemas.microsoft.com/office/drawing/2014/main" val="3957050686"/>
                    </a:ext>
                  </a:extLst>
                </a:gridCol>
                <a:gridCol w="449505">
                  <a:extLst>
                    <a:ext uri="{9D8B030D-6E8A-4147-A177-3AD203B41FA5}">
                      <a16:colId xmlns:a16="http://schemas.microsoft.com/office/drawing/2014/main" val="2733704465"/>
                    </a:ext>
                  </a:extLst>
                </a:gridCol>
                <a:gridCol w="524283">
                  <a:extLst>
                    <a:ext uri="{9D8B030D-6E8A-4147-A177-3AD203B41FA5}">
                      <a16:colId xmlns:a16="http://schemas.microsoft.com/office/drawing/2014/main" val="1397544757"/>
                    </a:ext>
                  </a:extLst>
                </a:gridCol>
              </a:tblGrid>
              <a:tr h="23264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Cotton North 32 km h­</a:t>
                      </a:r>
                      <a:r>
                        <a:rPr lang="en-US" sz="9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Cotton North 40 km h</a:t>
                      </a:r>
                      <a:r>
                        <a:rPr lang="en-US" sz="9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956068"/>
                  </a:ext>
                </a:extLst>
              </a:tr>
              <a:tr h="5046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SLOPE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SPAD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Leaf N%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SLOPE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SPAD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Leaf N%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879985851"/>
                  </a:ext>
                </a:extLst>
              </a:tr>
              <a:tr h="23264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-0.0001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-0.0401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0.0042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0.0841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350609482"/>
                  </a:ext>
                </a:extLst>
              </a:tr>
              <a:tr h="23264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-0.0021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-0.0224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-0.0004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0.0639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021729987"/>
                  </a:ext>
                </a:extLst>
              </a:tr>
              <a:tr h="23264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-0.0024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-0.0165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-0.0030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0.0638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386885007"/>
                  </a:ext>
                </a:extLst>
              </a:tr>
              <a:tr h="23264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0.0217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-0.0047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0.0318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-0.0884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478387371"/>
                  </a:ext>
                </a:extLst>
              </a:tr>
              <a:tr h="23264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-0.0040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-0.0076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0.0234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510916402"/>
                  </a:ext>
                </a:extLst>
              </a:tr>
              <a:tr h="23264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-0.0027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-0.0258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-0.0148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0.1288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770425886"/>
                  </a:ext>
                </a:extLst>
              </a:tr>
              <a:tr h="2326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4103509057"/>
                  </a:ext>
                </a:extLst>
              </a:tr>
              <a:tr h="23264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0.1142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0.1130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0.1062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0.1008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213835274"/>
                  </a:ext>
                </a:extLst>
              </a:tr>
              <a:tr h="23264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0.0834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0.0830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0.0797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0.0754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250969303"/>
                  </a:ext>
                </a:extLst>
              </a:tr>
              <a:tr h="23264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0.0846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0.0844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0.0790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0.0748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559171851"/>
                  </a:ext>
                </a:extLst>
              </a:tr>
              <a:tr h="23264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0.1595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0.1634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0.1194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0.1252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646290975"/>
                  </a:ext>
                </a:extLst>
              </a:tr>
              <a:tr h="23264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0.0375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0.0381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0.0300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0.0311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282224914"/>
                  </a:ext>
                </a:extLst>
              </a:tr>
              <a:tr h="23264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0.1165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0.1161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0.1204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0.1111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151075079"/>
                  </a:ext>
                </a:extLst>
              </a:tr>
              <a:tr h="2326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</a:t>
                      </a:r>
                      <a:endParaRPr lang="en-US" sz="9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</a:t>
                      </a:r>
                      <a:endParaRPr lang="en-US" sz="9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544179621"/>
                  </a:ext>
                </a:extLst>
              </a:tr>
              <a:tr h="23264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-0.0011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-0.3548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0.0403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0.8341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469246197"/>
                  </a:ext>
                </a:extLst>
              </a:tr>
              <a:tr h="23264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-0.0257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-0.2706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-0.0051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0.8475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938047883"/>
                  </a:ext>
                </a:extLst>
              </a:tr>
              <a:tr h="23264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-0.0286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-0.1960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-0.0379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0.8526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855707020"/>
                  </a:ext>
                </a:extLst>
              </a:tr>
              <a:tr h="23264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0.1360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-0.0292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0.2668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-0.7062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4393043"/>
                  </a:ext>
                </a:extLst>
              </a:tr>
              <a:tr h="23264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-0.1070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0.0598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-0.2543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0.7540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77793800"/>
                  </a:ext>
                </a:extLst>
              </a:tr>
              <a:tr h="23264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-0.0235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-0.2227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-0.1229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1.1585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95763355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FE0B395-D272-45F7-8561-CCF9E9CD7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477484"/>
              </p:ext>
            </p:extLst>
          </p:nvPr>
        </p:nvGraphicFramePr>
        <p:xfrm>
          <a:off x="504927" y="243460"/>
          <a:ext cx="3933590" cy="53901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4948">
                  <a:extLst>
                    <a:ext uri="{9D8B030D-6E8A-4147-A177-3AD203B41FA5}">
                      <a16:colId xmlns:a16="http://schemas.microsoft.com/office/drawing/2014/main" val="1016791865"/>
                    </a:ext>
                  </a:extLst>
                </a:gridCol>
                <a:gridCol w="530471">
                  <a:extLst>
                    <a:ext uri="{9D8B030D-6E8A-4147-A177-3AD203B41FA5}">
                      <a16:colId xmlns:a16="http://schemas.microsoft.com/office/drawing/2014/main" val="2007418136"/>
                    </a:ext>
                  </a:extLst>
                </a:gridCol>
                <a:gridCol w="485524">
                  <a:extLst>
                    <a:ext uri="{9D8B030D-6E8A-4147-A177-3AD203B41FA5}">
                      <a16:colId xmlns:a16="http://schemas.microsoft.com/office/drawing/2014/main" val="936537510"/>
                    </a:ext>
                  </a:extLst>
                </a:gridCol>
                <a:gridCol w="149084">
                  <a:extLst>
                    <a:ext uri="{9D8B030D-6E8A-4147-A177-3AD203B41FA5}">
                      <a16:colId xmlns:a16="http://schemas.microsoft.com/office/drawing/2014/main" val="2423321582"/>
                    </a:ext>
                  </a:extLst>
                </a:gridCol>
                <a:gridCol w="848666">
                  <a:extLst>
                    <a:ext uri="{9D8B030D-6E8A-4147-A177-3AD203B41FA5}">
                      <a16:colId xmlns:a16="http://schemas.microsoft.com/office/drawing/2014/main" val="954246152"/>
                    </a:ext>
                  </a:extLst>
                </a:gridCol>
                <a:gridCol w="499764">
                  <a:extLst>
                    <a:ext uri="{9D8B030D-6E8A-4147-A177-3AD203B41FA5}">
                      <a16:colId xmlns:a16="http://schemas.microsoft.com/office/drawing/2014/main" val="3240879520"/>
                    </a:ext>
                  </a:extLst>
                </a:gridCol>
                <a:gridCol w="525133">
                  <a:extLst>
                    <a:ext uri="{9D8B030D-6E8A-4147-A177-3AD203B41FA5}">
                      <a16:colId xmlns:a16="http://schemas.microsoft.com/office/drawing/2014/main" val="607091376"/>
                    </a:ext>
                  </a:extLst>
                </a:gridCol>
              </a:tblGrid>
              <a:tr h="23239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Cotton North 16 km h­</a:t>
                      </a:r>
                      <a:r>
                        <a:rPr lang="en-US" sz="9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Cotton North 24 km h</a:t>
                      </a:r>
                      <a:r>
                        <a:rPr lang="en-US" sz="9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613002"/>
                  </a:ext>
                </a:extLst>
              </a:tr>
              <a:tr h="506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SLOPE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SPAD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Leaf N%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SLOPE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SPAD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Leaf N%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274028208"/>
                  </a:ext>
                </a:extLst>
              </a:tr>
              <a:tr h="23239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0.0115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-0.0003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0.0019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-0.0007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805488803"/>
                  </a:ext>
                </a:extLst>
              </a:tr>
              <a:tr h="23239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0.0036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0.0186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-0.0013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0.0035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4057437770"/>
                  </a:ext>
                </a:extLst>
              </a:tr>
              <a:tr h="23239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0.0143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-0.0001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-0.0015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0.0159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4177947584"/>
                  </a:ext>
                </a:extLst>
              </a:tr>
              <a:tr h="23239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-0.0290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-0.0005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0.0230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-0.0732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65083392"/>
                  </a:ext>
                </a:extLst>
              </a:tr>
              <a:tr h="23239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0.0093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-0.0046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0.0197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969202586"/>
                  </a:ext>
                </a:extLst>
              </a:tr>
              <a:tr h="23239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0.0753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0.2007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-0.0078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0.0148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162014244"/>
                  </a:ext>
                </a:extLst>
              </a:tr>
              <a:tr h="2323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588406928"/>
                  </a:ext>
                </a:extLst>
              </a:tr>
              <a:tr h="23239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0.1015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0.1032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0.1160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0.1161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431959519"/>
                  </a:ext>
                </a:extLst>
              </a:tr>
              <a:tr h="23239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0.0853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0.0852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0.0835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0.0835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848258905"/>
                  </a:ext>
                </a:extLst>
              </a:tr>
              <a:tr h="23239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0.0693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0.0731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0.0859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0.0857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267836509"/>
                  </a:ext>
                </a:extLst>
              </a:tr>
              <a:tr h="23239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0.0551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0.0726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0.1439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0.1457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395452880"/>
                  </a:ext>
                </a:extLst>
              </a:tr>
              <a:tr h="23239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0.0165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0.0224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0.0354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0.0353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176694847"/>
                  </a:ext>
                </a:extLst>
              </a:tr>
              <a:tr h="23239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0.4619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0.4710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0.1307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0.1312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338399656"/>
                  </a:ext>
                </a:extLst>
              </a:tr>
              <a:tr h="2323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</a:t>
                      </a:r>
                      <a:endParaRPr lang="en-US" sz="9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</a:t>
                      </a:r>
                      <a:endParaRPr lang="en-US" sz="900" b="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4040099955"/>
                  </a:ext>
                </a:extLst>
              </a:tr>
              <a:tr h="23239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0.1136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-0.0037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0.0163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-0.0005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862107085"/>
                  </a:ext>
                </a:extLst>
              </a:tr>
              <a:tr h="23239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0.0424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0.2186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-0.0164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0.0419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147771165"/>
                  </a:ext>
                </a:extLst>
              </a:tr>
              <a:tr h="23239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0.2062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-0.0025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-0.0181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0.1855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887480496"/>
                  </a:ext>
                </a:extLst>
              </a:tr>
              <a:tr h="23239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-0.5263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-0.0070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0.1599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-0.5029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884093875"/>
                  </a:ext>
                </a:extLst>
              </a:tr>
              <a:tr h="23239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0.5615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0.0331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-0.1313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0.5599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463393784"/>
                  </a:ext>
                </a:extLst>
              </a:tr>
              <a:tr h="23239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0.1631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0.4262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-0.0598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0.1130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22762036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96D990C-15AF-4900-B473-85E6C430306F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217C12-0936-4EFE-A603-EA59C08C4557}"/>
              </a:ext>
            </a:extLst>
          </p:cNvPr>
          <p:cNvSpPr/>
          <p:nvPr/>
        </p:nvSpPr>
        <p:spPr>
          <a:xfrm>
            <a:off x="504927" y="4935894"/>
            <a:ext cx="8134146" cy="715168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567082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A3908B7-E39D-4D77-887B-A408D3D349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193190"/>
              </p:ext>
            </p:extLst>
          </p:nvPr>
        </p:nvGraphicFramePr>
        <p:xfrm>
          <a:off x="504927" y="243461"/>
          <a:ext cx="3933589" cy="54136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4147">
                  <a:extLst>
                    <a:ext uri="{9D8B030D-6E8A-4147-A177-3AD203B41FA5}">
                      <a16:colId xmlns:a16="http://schemas.microsoft.com/office/drawing/2014/main" val="2471015192"/>
                    </a:ext>
                  </a:extLst>
                </a:gridCol>
                <a:gridCol w="451940">
                  <a:extLst>
                    <a:ext uri="{9D8B030D-6E8A-4147-A177-3AD203B41FA5}">
                      <a16:colId xmlns:a16="http://schemas.microsoft.com/office/drawing/2014/main" val="544113317"/>
                    </a:ext>
                  </a:extLst>
                </a:gridCol>
                <a:gridCol w="484371">
                  <a:extLst>
                    <a:ext uri="{9D8B030D-6E8A-4147-A177-3AD203B41FA5}">
                      <a16:colId xmlns:a16="http://schemas.microsoft.com/office/drawing/2014/main" val="3213759504"/>
                    </a:ext>
                  </a:extLst>
                </a:gridCol>
                <a:gridCol w="149676">
                  <a:extLst>
                    <a:ext uri="{9D8B030D-6E8A-4147-A177-3AD203B41FA5}">
                      <a16:colId xmlns:a16="http://schemas.microsoft.com/office/drawing/2014/main" val="350712432"/>
                    </a:ext>
                  </a:extLst>
                </a:gridCol>
                <a:gridCol w="899309">
                  <a:extLst>
                    <a:ext uri="{9D8B030D-6E8A-4147-A177-3AD203B41FA5}">
                      <a16:colId xmlns:a16="http://schemas.microsoft.com/office/drawing/2014/main" val="3000046415"/>
                    </a:ext>
                  </a:extLst>
                </a:gridCol>
                <a:gridCol w="449447">
                  <a:extLst>
                    <a:ext uri="{9D8B030D-6E8A-4147-A177-3AD203B41FA5}">
                      <a16:colId xmlns:a16="http://schemas.microsoft.com/office/drawing/2014/main" val="391792077"/>
                    </a:ext>
                  </a:extLst>
                </a:gridCol>
                <a:gridCol w="524699">
                  <a:extLst>
                    <a:ext uri="{9D8B030D-6E8A-4147-A177-3AD203B41FA5}">
                      <a16:colId xmlns:a16="http://schemas.microsoft.com/office/drawing/2014/main" val="3671933650"/>
                    </a:ext>
                  </a:extLst>
                </a:gridCol>
              </a:tblGrid>
              <a:tr h="233655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Cotton South 16 km h­</a:t>
                      </a:r>
                      <a:r>
                        <a:rPr lang="en-US" sz="9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Cotton South 24 km h</a:t>
                      </a:r>
                      <a:r>
                        <a:rPr lang="en-US" sz="9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386838"/>
                  </a:ext>
                </a:extLst>
              </a:tr>
              <a:tr h="4833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SLOPE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SPAD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Leaf N%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SLOPE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SPAD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Leaf N%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447736867"/>
                  </a:ext>
                </a:extLst>
              </a:tr>
              <a:tr h="23365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0.0013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-0.0010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28984498"/>
                  </a:ext>
                </a:extLst>
              </a:tr>
              <a:tr h="23365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0.0064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-0.0005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-0.0063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504185574"/>
                  </a:ext>
                </a:extLst>
              </a:tr>
              <a:tr h="23365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0.0035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-0.0026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-0.0095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305054108"/>
                  </a:ext>
                </a:extLst>
              </a:tr>
              <a:tr h="23365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0.0033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-0.0020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-0.0100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440373538"/>
                  </a:ext>
                </a:extLst>
              </a:tr>
              <a:tr h="23365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0.0016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-0.0039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-0.0199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19016205"/>
                  </a:ext>
                </a:extLst>
              </a:tr>
              <a:tr h="23365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0.0279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0.1298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0.0552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-0.0325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170456800"/>
                  </a:ext>
                </a:extLst>
              </a:tr>
              <a:tr h="2336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65486690"/>
                  </a:ext>
                </a:extLst>
              </a:tr>
              <a:tr h="23365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0.0033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0.0046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0.0071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0.0075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4001021538"/>
                  </a:ext>
                </a:extLst>
              </a:tr>
              <a:tr h="23365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0.0076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048892713"/>
                  </a:ext>
                </a:extLst>
              </a:tr>
              <a:tr h="23365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0.0095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0.0128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0.0333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419494069"/>
                  </a:ext>
                </a:extLst>
              </a:tr>
              <a:tr h="23365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0.0153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0.0201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0.0300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0.0303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02036867"/>
                  </a:ext>
                </a:extLst>
              </a:tr>
              <a:tr h="23365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0.0077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0.0101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0.0608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0.0614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807565376"/>
                  </a:ext>
                </a:extLst>
              </a:tr>
              <a:tr h="23365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0.0732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0.0957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0.6736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0.6870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220976173"/>
                  </a:ext>
                </a:extLst>
              </a:tr>
              <a:tr h="2336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</a:t>
                      </a:r>
                      <a:endParaRPr lang="en-US" sz="9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</a:t>
                      </a:r>
                      <a:endParaRPr lang="en-US" sz="9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875228039"/>
                  </a:ext>
                </a:extLst>
              </a:tr>
              <a:tr h="23365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0.4186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1.0909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-0.1412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0.0326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852903855"/>
                  </a:ext>
                </a:extLst>
              </a:tr>
              <a:tr h="23365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0.4139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0.8503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-0.0996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-1.1482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963310733"/>
                  </a:ext>
                </a:extLst>
              </a:tr>
              <a:tr h="23365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0.3695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0.3914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-0.0795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-0.2852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873560563"/>
                  </a:ext>
                </a:extLst>
              </a:tr>
              <a:tr h="23365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0.3478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0.1650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-0.0669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-0.3313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512794908"/>
                  </a:ext>
                </a:extLst>
              </a:tr>
              <a:tr h="23365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0.3427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0.1615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-0.0652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-0.3246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861869156"/>
                  </a:ext>
                </a:extLst>
              </a:tr>
              <a:tr h="23365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0.3808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1.3559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0.0819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-0.0473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40480443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09D6A2A-5999-49A3-99FF-2DDD36716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320228"/>
              </p:ext>
            </p:extLst>
          </p:nvPr>
        </p:nvGraphicFramePr>
        <p:xfrm>
          <a:off x="4705484" y="255200"/>
          <a:ext cx="3933589" cy="5413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4031">
                  <a:extLst>
                    <a:ext uri="{9D8B030D-6E8A-4147-A177-3AD203B41FA5}">
                      <a16:colId xmlns:a16="http://schemas.microsoft.com/office/drawing/2014/main" val="4275149525"/>
                    </a:ext>
                  </a:extLst>
                </a:gridCol>
                <a:gridCol w="452051">
                  <a:extLst>
                    <a:ext uri="{9D8B030D-6E8A-4147-A177-3AD203B41FA5}">
                      <a16:colId xmlns:a16="http://schemas.microsoft.com/office/drawing/2014/main" val="721123011"/>
                    </a:ext>
                  </a:extLst>
                </a:gridCol>
                <a:gridCol w="484518">
                  <a:extLst>
                    <a:ext uri="{9D8B030D-6E8A-4147-A177-3AD203B41FA5}">
                      <a16:colId xmlns:a16="http://schemas.microsoft.com/office/drawing/2014/main" val="610286717"/>
                    </a:ext>
                  </a:extLst>
                </a:gridCol>
                <a:gridCol w="149851">
                  <a:extLst>
                    <a:ext uri="{9D8B030D-6E8A-4147-A177-3AD203B41FA5}">
                      <a16:colId xmlns:a16="http://schemas.microsoft.com/office/drawing/2014/main" val="490724986"/>
                    </a:ext>
                  </a:extLst>
                </a:gridCol>
                <a:gridCol w="899106">
                  <a:extLst>
                    <a:ext uri="{9D8B030D-6E8A-4147-A177-3AD203B41FA5}">
                      <a16:colId xmlns:a16="http://schemas.microsoft.com/office/drawing/2014/main" val="2603576572"/>
                    </a:ext>
                  </a:extLst>
                </a:gridCol>
                <a:gridCol w="449553">
                  <a:extLst>
                    <a:ext uri="{9D8B030D-6E8A-4147-A177-3AD203B41FA5}">
                      <a16:colId xmlns:a16="http://schemas.microsoft.com/office/drawing/2014/main" val="2551083326"/>
                    </a:ext>
                  </a:extLst>
                </a:gridCol>
                <a:gridCol w="524479">
                  <a:extLst>
                    <a:ext uri="{9D8B030D-6E8A-4147-A177-3AD203B41FA5}">
                      <a16:colId xmlns:a16="http://schemas.microsoft.com/office/drawing/2014/main" val="1208846964"/>
                    </a:ext>
                  </a:extLst>
                </a:gridCol>
              </a:tblGrid>
              <a:tr h="23355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Cotton South 32 km h­</a:t>
                      </a:r>
                      <a:r>
                        <a:rPr lang="en-US" sz="9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Cotton South 40 km h</a:t>
                      </a:r>
                      <a:r>
                        <a:rPr lang="en-US" sz="9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299074"/>
                  </a:ext>
                </a:extLst>
              </a:tr>
              <a:tr h="509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SLOPE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SPAD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Leaf N%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SLOPE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SPAD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Leaf N%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715526323"/>
                  </a:ext>
                </a:extLst>
              </a:tr>
              <a:tr h="23355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0.0044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0.0262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4193278665"/>
                  </a:ext>
                </a:extLst>
              </a:tr>
              <a:tr h="23355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0.0049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0.0231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0.0038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0.0183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632019252"/>
                  </a:ext>
                </a:extLst>
              </a:tr>
              <a:tr h="23355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0.0078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0.0339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0.0305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325961890"/>
                  </a:ext>
                </a:extLst>
              </a:tr>
              <a:tr h="23355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0.0060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0.0712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0.0041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0.0214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662430678"/>
                  </a:ext>
                </a:extLst>
              </a:tr>
              <a:tr h="23355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0.0216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0.0040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0.0210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62788682"/>
                  </a:ext>
                </a:extLst>
              </a:tr>
              <a:tr h="23355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0.0142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0.2255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0.0134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0.0661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894983529"/>
                  </a:ext>
                </a:extLst>
              </a:tr>
              <a:tr h="2335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623241967"/>
                  </a:ext>
                </a:extLst>
              </a:tr>
              <a:tr h="23355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0.0083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0.0123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0.0071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824894916"/>
                  </a:ext>
                </a:extLst>
              </a:tr>
              <a:tr h="23355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0.0104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0.0150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0.0074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0.0111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040745637"/>
                  </a:ext>
                </a:extLst>
              </a:tr>
              <a:tr h="23355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0.0149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0.0231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0.0100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0.0148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942991312"/>
                  </a:ext>
                </a:extLst>
              </a:tr>
              <a:tr h="23355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0.0124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0.0608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0.0076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0.0117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706145064"/>
                  </a:ext>
                </a:extLst>
              </a:tr>
              <a:tr h="23355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0.0121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0.0183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0.0075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0.0115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702310422"/>
                  </a:ext>
                </a:extLst>
              </a:tr>
              <a:tr h="23355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0.1055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0.0991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0.0312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0.0429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629412617"/>
                  </a:ext>
                </a:extLst>
              </a:tr>
              <a:tr h="2335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</a:t>
                      </a:r>
                      <a:endParaRPr lang="en-US" sz="9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</a:t>
                      </a:r>
                      <a:endParaRPr lang="en-US" sz="9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128828516"/>
                  </a:ext>
                </a:extLst>
              </a:tr>
              <a:tr h="23355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0.5317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2.1171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0.4480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2.4894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121365718"/>
                  </a:ext>
                </a:extLst>
              </a:tr>
              <a:tr h="23355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0.4736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1.5371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0.5114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1.6478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156182684"/>
                  </a:ext>
                </a:extLst>
              </a:tr>
              <a:tr h="23355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0.5260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1.4673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0.5223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2.0573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542972351"/>
                  </a:ext>
                </a:extLst>
              </a:tr>
              <a:tr h="23355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0.4858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1.1507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0.5377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1.8246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803024142"/>
                  </a:ext>
                </a:extLst>
              </a:tr>
              <a:tr h="23355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0.4897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1.1751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0.5383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1.8259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473955814"/>
                  </a:ext>
                </a:extLst>
              </a:tr>
              <a:tr h="23355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0.1354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2.2754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0.4314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1.5415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84311801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3A6B01B-7120-47A3-9DEF-E55D642C0624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B98D1F-A1DA-43F7-BD24-744546223564}"/>
              </a:ext>
            </a:extLst>
          </p:cNvPr>
          <p:cNvSpPr/>
          <p:nvPr/>
        </p:nvSpPr>
        <p:spPr>
          <a:xfrm>
            <a:off x="504927" y="4273420"/>
            <a:ext cx="8134146" cy="1395395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83892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F36A629-4E2A-47B8-858B-32AD7CAA7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757709"/>
              </p:ext>
            </p:extLst>
          </p:nvPr>
        </p:nvGraphicFramePr>
        <p:xfrm>
          <a:off x="2605206" y="243461"/>
          <a:ext cx="3933589" cy="54369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4031">
                  <a:extLst>
                    <a:ext uri="{9D8B030D-6E8A-4147-A177-3AD203B41FA5}">
                      <a16:colId xmlns:a16="http://schemas.microsoft.com/office/drawing/2014/main" val="331458950"/>
                    </a:ext>
                  </a:extLst>
                </a:gridCol>
                <a:gridCol w="452051">
                  <a:extLst>
                    <a:ext uri="{9D8B030D-6E8A-4147-A177-3AD203B41FA5}">
                      <a16:colId xmlns:a16="http://schemas.microsoft.com/office/drawing/2014/main" val="141817519"/>
                    </a:ext>
                  </a:extLst>
                </a:gridCol>
                <a:gridCol w="484518">
                  <a:extLst>
                    <a:ext uri="{9D8B030D-6E8A-4147-A177-3AD203B41FA5}">
                      <a16:colId xmlns:a16="http://schemas.microsoft.com/office/drawing/2014/main" val="1876147870"/>
                    </a:ext>
                  </a:extLst>
                </a:gridCol>
                <a:gridCol w="149851">
                  <a:extLst>
                    <a:ext uri="{9D8B030D-6E8A-4147-A177-3AD203B41FA5}">
                      <a16:colId xmlns:a16="http://schemas.microsoft.com/office/drawing/2014/main" val="2044025152"/>
                    </a:ext>
                  </a:extLst>
                </a:gridCol>
                <a:gridCol w="899106">
                  <a:extLst>
                    <a:ext uri="{9D8B030D-6E8A-4147-A177-3AD203B41FA5}">
                      <a16:colId xmlns:a16="http://schemas.microsoft.com/office/drawing/2014/main" val="1714815994"/>
                    </a:ext>
                  </a:extLst>
                </a:gridCol>
                <a:gridCol w="449553">
                  <a:extLst>
                    <a:ext uri="{9D8B030D-6E8A-4147-A177-3AD203B41FA5}">
                      <a16:colId xmlns:a16="http://schemas.microsoft.com/office/drawing/2014/main" val="499909513"/>
                    </a:ext>
                  </a:extLst>
                </a:gridCol>
                <a:gridCol w="524479">
                  <a:extLst>
                    <a:ext uri="{9D8B030D-6E8A-4147-A177-3AD203B41FA5}">
                      <a16:colId xmlns:a16="http://schemas.microsoft.com/office/drawing/2014/main" val="428688945"/>
                    </a:ext>
                  </a:extLst>
                </a:gridCol>
              </a:tblGrid>
              <a:tr h="234764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Corn 32 km h­</a:t>
                      </a:r>
                      <a:r>
                        <a:rPr lang="en-US" sz="9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Corn 64 km h</a:t>
                      </a:r>
                      <a:r>
                        <a:rPr lang="en-US" sz="9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630063"/>
                  </a:ext>
                </a:extLst>
              </a:tr>
              <a:tr h="4835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SLOPE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SPAD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Leaf N%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SLOPE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SPAD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Leaf N%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4066961777"/>
                  </a:ext>
                </a:extLst>
              </a:tr>
              <a:tr h="2347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-0.0059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0.0348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-0.0056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0.0430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098702619"/>
                  </a:ext>
                </a:extLst>
              </a:tr>
              <a:tr h="2347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-0.0008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0.0302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-0.0005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0.0359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912512481"/>
                  </a:ext>
                </a:extLst>
              </a:tr>
              <a:tr h="2347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0.0018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0.0386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0.0457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914181879"/>
                  </a:ext>
                </a:extLst>
              </a:tr>
              <a:tr h="2347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0.0088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0.0375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0.0087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0.0479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140664267"/>
                  </a:ext>
                </a:extLst>
              </a:tr>
              <a:tr h="2347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0.0396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0.1905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0.0514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0.3073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18122939"/>
                  </a:ext>
                </a:extLst>
              </a:tr>
              <a:tr h="2347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-0.0036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0.0266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-0.0034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0.0298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4104351410"/>
                  </a:ext>
                </a:extLst>
              </a:tr>
              <a:tr h="2347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101896653"/>
                  </a:ext>
                </a:extLst>
              </a:tr>
              <a:tr h="2347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0.0548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0.0546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0.0582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0.0572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823548499"/>
                  </a:ext>
                </a:extLst>
              </a:tr>
              <a:tr h="2347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0.0311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0.0293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0.0359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0.0336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956119948"/>
                  </a:ext>
                </a:extLst>
              </a:tr>
              <a:tr h="2347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0.0297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0.0266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0.0327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0.0287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23078760"/>
                  </a:ext>
                </a:extLst>
              </a:tr>
              <a:tr h="2347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0.0236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0.0256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0.0297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0.0293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743078027"/>
                  </a:ext>
                </a:extLst>
              </a:tr>
              <a:tr h="2347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0.1130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0.1172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0.1911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0.1843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164640378"/>
                  </a:ext>
                </a:extLst>
              </a:tr>
              <a:tr h="2347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0.0340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0.0334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0.0331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0.0320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272433225"/>
                  </a:ext>
                </a:extLst>
              </a:tr>
              <a:tr h="2347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</a:t>
                      </a:r>
                      <a:endParaRPr lang="en-US" sz="9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</a:t>
                      </a:r>
                      <a:endParaRPr lang="en-US" sz="9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960074564"/>
                  </a:ext>
                </a:extLst>
              </a:tr>
              <a:tr h="2347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-0.1090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0.6373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-0.0960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0.7517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556966105"/>
                  </a:ext>
                </a:extLst>
              </a:tr>
              <a:tr h="2347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-0.0264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1.0317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-0.0147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1.0677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43560265"/>
                  </a:ext>
                </a:extLst>
              </a:tr>
              <a:tr h="2347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0.0605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1.4476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0.0610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1.5912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981256326"/>
                  </a:ext>
                </a:extLst>
              </a:tr>
              <a:tr h="2347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0.3754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1.4637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0.2941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1.6322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576722844"/>
                  </a:ext>
                </a:extLst>
              </a:tr>
              <a:tr h="2347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0.3509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1.6254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0.2688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1.6670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887218820"/>
                  </a:ext>
                </a:extLst>
              </a:tr>
              <a:tr h="2347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-0.1083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0.7970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-0.1038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0.9326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80745586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9C8685D-0954-47C2-8A5F-C5A5512FC9DA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5D21BD-6FD3-4975-BE4D-7FFA99BD8399}"/>
              </a:ext>
            </a:extLst>
          </p:cNvPr>
          <p:cNvSpPr/>
          <p:nvPr/>
        </p:nvSpPr>
        <p:spPr>
          <a:xfrm>
            <a:off x="2605206" y="4935894"/>
            <a:ext cx="3933590" cy="503853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042095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203BDDD-6F3C-40A2-B0BA-91F400C3D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011246"/>
              </p:ext>
            </p:extLst>
          </p:nvPr>
        </p:nvGraphicFramePr>
        <p:xfrm>
          <a:off x="1336243" y="239426"/>
          <a:ext cx="1901624" cy="54495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4758">
                  <a:extLst>
                    <a:ext uri="{9D8B030D-6E8A-4147-A177-3AD203B41FA5}">
                      <a16:colId xmlns:a16="http://schemas.microsoft.com/office/drawing/2014/main" val="2938308748"/>
                    </a:ext>
                  </a:extLst>
                </a:gridCol>
                <a:gridCol w="694624">
                  <a:extLst>
                    <a:ext uri="{9D8B030D-6E8A-4147-A177-3AD203B41FA5}">
                      <a16:colId xmlns:a16="http://schemas.microsoft.com/office/drawing/2014/main" val="326342168"/>
                    </a:ext>
                  </a:extLst>
                </a:gridCol>
                <a:gridCol w="482242">
                  <a:extLst>
                    <a:ext uri="{9D8B030D-6E8A-4147-A177-3AD203B41FA5}">
                      <a16:colId xmlns:a16="http://schemas.microsoft.com/office/drawing/2014/main" val="461378707"/>
                    </a:ext>
                  </a:extLst>
                </a:gridCol>
              </a:tblGrid>
              <a:tr h="235365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Cotton 32 km h­</a:t>
                      </a:r>
                      <a:r>
                        <a:rPr lang="en-US" sz="9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779342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SLOPE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SPAD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Leaf N%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663690130"/>
                  </a:ext>
                </a:extLst>
              </a:tr>
              <a:tr h="2353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0.0018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0.0438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305329618"/>
                  </a:ext>
                </a:extLst>
              </a:tr>
              <a:tr h="2353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0.0069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351244583"/>
                  </a:ext>
                </a:extLst>
              </a:tr>
              <a:tr h="2353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0.0135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819734977"/>
                  </a:ext>
                </a:extLst>
              </a:tr>
              <a:tr h="2353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0.0227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948862458"/>
                  </a:ext>
                </a:extLst>
              </a:tr>
              <a:tr h="2353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0.0736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730071763"/>
                  </a:ext>
                </a:extLst>
              </a:tr>
              <a:tr h="2353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0.0061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086986660"/>
                  </a:ext>
                </a:extLst>
              </a:tr>
              <a:tr h="2353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059541962"/>
                  </a:ext>
                </a:extLst>
              </a:tr>
              <a:tr h="2353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0.0306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0.0283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764560159"/>
                  </a:ext>
                </a:extLst>
              </a:tr>
              <a:tr h="2353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0.0137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0.0138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100577241"/>
                  </a:ext>
                </a:extLst>
              </a:tr>
              <a:tr h="2353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0.0096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0.0090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3697008303"/>
                  </a:ext>
                </a:extLst>
              </a:tr>
              <a:tr h="2353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0.0126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0.0105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146375906"/>
                  </a:ext>
                </a:extLst>
              </a:tr>
              <a:tr h="2353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0.0905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0.0879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387719091"/>
                  </a:ext>
                </a:extLst>
              </a:tr>
              <a:tr h="2353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0.0180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0.0181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458029685"/>
                  </a:ext>
                </a:extLst>
              </a:tr>
              <a:tr h="2353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980649388"/>
                  </a:ext>
                </a:extLst>
              </a:tr>
              <a:tr h="2353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0.0598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1.5470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975398487"/>
                  </a:ext>
                </a:extLst>
              </a:tr>
              <a:tr h="2353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0.0574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0.5007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895094174"/>
                  </a:ext>
                </a:extLst>
              </a:tr>
              <a:tr h="2353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0.0717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1.5033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571107969"/>
                  </a:ext>
                </a:extLst>
              </a:tr>
              <a:tr h="2353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2.1537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155123404"/>
                  </a:ext>
                </a:extLst>
              </a:tr>
              <a:tr h="2353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0.0077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0.8373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663271671"/>
                  </a:ext>
                </a:extLst>
              </a:tr>
              <a:tr h="2353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0.0474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0.3393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54" marR="40754" marT="0" marB="0" anchor="ctr"/>
                </a:tc>
                <a:extLst>
                  <a:ext uri="{0D108BD9-81ED-4DB2-BD59-A6C34878D82A}">
                    <a16:rowId xmlns:a16="http://schemas.microsoft.com/office/drawing/2014/main" val="270962004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876996E-DCF8-4A7E-98D5-32E6974D1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501172"/>
              </p:ext>
            </p:extLst>
          </p:nvPr>
        </p:nvGraphicFramePr>
        <p:xfrm>
          <a:off x="3874167" y="239426"/>
          <a:ext cx="3933590" cy="54484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1764">
                  <a:extLst>
                    <a:ext uri="{9D8B030D-6E8A-4147-A177-3AD203B41FA5}">
                      <a16:colId xmlns:a16="http://schemas.microsoft.com/office/drawing/2014/main" val="3404151807"/>
                    </a:ext>
                  </a:extLst>
                </a:gridCol>
                <a:gridCol w="564302">
                  <a:extLst>
                    <a:ext uri="{9D8B030D-6E8A-4147-A177-3AD203B41FA5}">
                      <a16:colId xmlns:a16="http://schemas.microsoft.com/office/drawing/2014/main" val="2799868089"/>
                    </a:ext>
                  </a:extLst>
                </a:gridCol>
                <a:gridCol w="484590">
                  <a:extLst>
                    <a:ext uri="{9D8B030D-6E8A-4147-A177-3AD203B41FA5}">
                      <a16:colId xmlns:a16="http://schemas.microsoft.com/office/drawing/2014/main" val="360308780"/>
                    </a:ext>
                  </a:extLst>
                </a:gridCol>
                <a:gridCol w="149703">
                  <a:extLst>
                    <a:ext uri="{9D8B030D-6E8A-4147-A177-3AD203B41FA5}">
                      <a16:colId xmlns:a16="http://schemas.microsoft.com/office/drawing/2014/main" val="4224945492"/>
                    </a:ext>
                  </a:extLst>
                </a:gridCol>
                <a:gridCol w="749487">
                  <a:extLst>
                    <a:ext uri="{9D8B030D-6E8A-4147-A177-3AD203B41FA5}">
                      <a16:colId xmlns:a16="http://schemas.microsoft.com/office/drawing/2014/main" val="3628317710"/>
                    </a:ext>
                  </a:extLst>
                </a:gridCol>
                <a:gridCol w="599298">
                  <a:extLst>
                    <a:ext uri="{9D8B030D-6E8A-4147-A177-3AD203B41FA5}">
                      <a16:colId xmlns:a16="http://schemas.microsoft.com/office/drawing/2014/main" val="1977428380"/>
                    </a:ext>
                  </a:extLst>
                </a:gridCol>
                <a:gridCol w="524446">
                  <a:extLst>
                    <a:ext uri="{9D8B030D-6E8A-4147-A177-3AD203B41FA5}">
                      <a16:colId xmlns:a16="http://schemas.microsoft.com/office/drawing/2014/main" val="2075793578"/>
                    </a:ext>
                  </a:extLst>
                </a:gridCol>
              </a:tblGrid>
              <a:tr h="235198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Cotton 32 km h­</a:t>
                      </a:r>
                      <a:r>
                        <a:rPr lang="en-US" sz="9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b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Cotton 64 km h</a:t>
                      </a:r>
                      <a:r>
                        <a:rPr lang="en-US" sz="9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218474"/>
                  </a:ext>
                </a:extLst>
              </a:tr>
              <a:tr h="5093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SLOPE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SPAD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Leaf N%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SLOPE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SPAD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Leaf N%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extLst>
                  <a:ext uri="{0D108BD9-81ED-4DB2-BD59-A6C34878D82A}">
                    <a16:rowId xmlns:a16="http://schemas.microsoft.com/office/drawing/2014/main" val="2397999390"/>
                  </a:ext>
                </a:extLst>
              </a:tr>
              <a:tr h="23519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-0.0008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0.0475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0.0011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0.0566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extLst>
                  <a:ext uri="{0D108BD9-81ED-4DB2-BD59-A6C34878D82A}">
                    <a16:rowId xmlns:a16="http://schemas.microsoft.com/office/drawing/2014/main" val="1072758051"/>
                  </a:ext>
                </a:extLst>
              </a:tr>
              <a:tr h="23519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-0.0003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0.0324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0.0012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0.0402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extLst>
                  <a:ext uri="{0D108BD9-81ED-4DB2-BD59-A6C34878D82A}">
                    <a16:rowId xmlns:a16="http://schemas.microsoft.com/office/drawing/2014/main" val="2192947428"/>
                  </a:ext>
                </a:extLst>
              </a:tr>
              <a:tr h="23519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0.0383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0.0017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0.0464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extLst>
                  <a:ext uri="{0D108BD9-81ED-4DB2-BD59-A6C34878D82A}">
                    <a16:rowId xmlns:a16="http://schemas.microsoft.com/office/drawing/2014/main" val="2649869098"/>
                  </a:ext>
                </a:extLst>
              </a:tr>
              <a:tr h="23519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0.0151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0.0012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0.0153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extLst>
                  <a:ext uri="{0D108BD9-81ED-4DB2-BD59-A6C34878D82A}">
                    <a16:rowId xmlns:a16="http://schemas.microsoft.com/office/drawing/2014/main" val="2515902697"/>
                  </a:ext>
                </a:extLst>
              </a:tr>
              <a:tr h="23519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0.0526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0.0039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0.0492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extLst>
                  <a:ext uri="{0D108BD9-81ED-4DB2-BD59-A6C34878D82A}">
                    <a16:rowId xmlns:a16="http://schemas.microsoft.com/office/drawing/2014/main" val="481083038"/>
                  </a:ext>
                </a:extLst>
              </a:tr>
              <a:tr h="23519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-0.0007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0.0327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0.0426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extLst>
                  <a:ext uri="{0D108BD9-81ED-4DB2-BD59-A6C34878D82A}">
                    <a16:rowId xmlns:a16="http://schemas.microsoft.com/office/drawing/2014/main" val="2540117515"/>
                  </a:ext>
                </a:extLst>
              </a:tr>
              <a:tr h="2351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extLst>
                  <a:ext uri="{0D108BD9-81ED-4DB2-BD59-A6C34878D82A}">
                    <a16:rowId xmlns:a16="http://schemas.microsoft.com/office/drawing/2014/main" val="405600346"/>
                  </a:ext>
                </a:extLst>
              </a:tr>
              <a:tr h="23519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0.0434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0.0411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0.0349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0.0305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extLst>
                  <a:ext uri="{0D108BD9-81ED-4DB2-BD59-A6C34878D82A}">
                    <a16:rowId xmlns:a16="http://schemas.microsoft.com/office/drawing/2014/main" val="4258780776"/>
                  </a:ext>
                </a:extLst>
              </a:tr>
              <a:tr h="23519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0.0281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0.0265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0.0215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0.0181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extLst>
                  <a:ext uri="{0D108BD9-81ED-4DB2-BD59-A6C34878D82A}">
                    <a16:rowId xmlns:a16="http://schemas.microsoft.com/office/drawing/2014/main" val="1842316960"/>
                  </a:ext>
                </a:extLst>
              </a:tr>
              <a:tr h="23519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0.0305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0.0284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0.0214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0.0169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extLst>
                  <a:ext uri="{0D108BD9-81ED-4DB2-BD59-A6C34878D82A}">
                    <a16:rowId xmlns:a16="http://schemas.microsoft.com/office/drawing/2014/main" val="831069713"/>
                  </a:ext>
                </a:extLst>
              </a:tr>
              <a:tr h="23519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0.0108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0.0101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0.0087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0.0083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extLst>
                  <a:ext uri="{0D108BD9-81ED-4DB2-BD59-A6C34878D82A}">
                    <a16:rowId xmlns:a16="http://schemas.microsoft.com/office/drawing/2014/main" val="1551749979"/>
                  </a:ext>
                </a:extLst>
              </a:tr>
              <a:tr h="23519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0.0397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0.0373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0.0280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0.0267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extLst>
                  <a:ext uri="{0D108BD9-81ED-4DB2-BD59-A6C34878D82A}">
                    <a16:rowId xmlns:a16="http://schemas.microsoft.com/office/drawing/2014/main" val="1049291853"/>
                  </a:ext>
                </a:extLst>
              </a:tr>
              <a:tr h="23519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0.0316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0.0302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0.0266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0.0234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extLst>
                  <a:ext uri="{0D108BD9-81ED-4DB2-BD59-A6C34878D82A}">
                    <a16:rowId xmlns:a16="http://schemas.microsoft.com/office/drawing/2014/main" val="4287167731"/>
                  </a:ext>
                </a:extLst>
              </a:tr>
              <a:tr h="2351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extLst>
                  <a:ext uri="{0D108BD9-81ED-4DB2-BD59-A6C34878D82A}">
                    <a16:rowId xmlns:a16="http://schemas.microsoft.com/office/drawing/2014/main" val="1378433442"/>
                  </a:ext>
                </a:extLst>
              </a:tr>
              <a:tr h="23519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-0.0200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1.1536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0.0317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1.8556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extLst>
                  <a:ext uri="{0D108BD9-81ED-4DB2-BD59-A6C34878D82A}">
                    <a16:rowId xmlns:a16="http://schemas.microsoft.com/office/drawing/2014/main" val="3552676663"/>
                  </a:ext>
                </a:extLst>
              </a:tr>
              <a:tr h="23519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-0.0109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1.2240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0.0565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2.2224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extLst>
                  <a:ext uri="{0D108BD9-81ED-4DB2-BD59-A6C34878D82A}">
                    <a16:rowId xmlns:a16="http://schemas.microsoft.com/office/drawing/2014/main" val="1841962623"/>
                  </a:ext>
                </a:extLst>
              </a:tr>
              <a:tr h="23519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1.3462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NDRE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0.0834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2.7379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extLst>
                  <a:ext uri="{0D108BD9-81ED-4DB2-BD59-A6C34878D82A}">
                    <a16:rowId xmlns:a16="http://schemas.microsoft.com/office/drawing/2014/main" val="1546926373"/>
                  </a:ext>
                </a:extLst>
              </a:tr>
              <a:tr h="23519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0.0671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1.4911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SCCCI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0.1397</a:t>
                      </a:r>
                      <a:endParaRPr lang="en-US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1.8469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extLst>
                  <a:ext uri="{0D108BD9-81ED-4DB2-BD59-A6C34878D82A}">
                    <a16:rowId xmlns:a16="http://schemas.microsoft.com/office/drawing/2014/main" val="3437132271"/>
                  </a:ext>
                </a:extLst>
              </a:tr>
              <a:tr h="23519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0.0588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1.4075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0.1392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1.8445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extLst>
                  <a:ext uri="{0D108BD9-81ED-4DB2-BD59-A6C34878D82A}">
                    <a16:rowId xmlns:a16="http://schemas.microsoft.com/office/drawing/2014/main" val="1420377856"/>
                  </a:ext>
                </a:extLst>
              </a:tr>
              <a:tr h="23519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-0.0234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1.0830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BENDVI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>
                    <a:solidFill>
                      <a:srgbClr val="5D17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0.0360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1.8198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79" marR="38679" marT="0" marB="0" anchor="ctr"/>
                </a:tc>
                <a:extLst>
                  <a:ext uri="{0D108BD9-81ED-4DB2-BD59-A6C34878D82A}">
                    <a16:rowId xmlns:a16="http://schemas.microsoft.com/office/drawing/2014/main" val="338125804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BCC7DA5-42A8-40A9-BDF9-FDFA21B4AFF2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BDD0B8-9CA4-46E6-8EA3-DD03B7C29F51}"/>
              </a:ext>
            </a:extLst>
          </p:cNvPr>
          <p:cNvSpPr/>
          <p:nvPr/>
        </p:nvSpPr>
        <p:spPr>
          <a:xfrm>
            <a:off x="1336243" y="4749282"/>
            <a:ext cx="6471514" cy="503853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486853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3423" y="131885"/>
            <a:ext cx="2774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Outlier Identification by way of geographic and linear model analysis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2AB0AA-FBDE-40C2-8FF0-6ED0AE592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3694922" cy="29066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694B640A-CB00-4CCB-93F0-6446213A5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02093"/>
            <a:ext cx="3694922" cy="2494073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285A5D-A56C-4816-9BF0-703F61D285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827352"/>
              </p:ext>
            </p:extLst>
          </p:nvPr>
        </p:nvGraphicFramePr>
        <p:xfrm>
          <a:off x="4283546" y="-20386"/>
          <a:ext cx="1669386" cy="59572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6462">
                  <a:extLst>
                    <a:ext uri="{9D8B030D-6E8A-4147-A177-3AD203B41FA5}">
                      <a16:colId xmlns:a16="http://schemas.microsoft.com/office/drawing/2014/main" val="2599802514"/>
                    </a:ext>
                  </a:extLst>
                </a:gridCol>
                <a:gridCol w="556462">
                  <a:extLst>
                    <a:ext uri="{9D8B030D-6E8A-4147-A177-3AD203B41FA5}">
                      <a16:colId xmlns:a16="http://schemas.microsoft.com/office/drawing/2014/main" val="3169577197"/>
                    </a:ext>
                  </a:extLst>
                </a:gridCol>
                <a:gridCol w="556462">
                  <a:extLst>
                    <a:ext uri="{9D8B030D-6E8A-4147-A177-3AD203B41FA5}">
                      <a16:colId xmlns:a16="http://schemas.microsoft.com/office/drawing/2014/main" val="2525637416"/>
                    </a:ext>
                  </a:extLst>
                </a:gridCol>
              </a:tblGrid>
              <a:tr h="14891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DFBETAS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026806"/>
                  </a:ext>
                </a:extLst>
              </a:tr>
              <a:tr h="1489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Intercept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LN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3577865052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-0.0385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0.0473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79572731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-0.2297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0.2592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1017239377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-0.0004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0.0005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709526782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0.1525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-0.1065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3251562534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-0.0221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0.0388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3058264692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0.3680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-0.4067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1365669542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0.0058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-0.0015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1417749136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-1.0099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0.9732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2370604579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-0.7676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0.7345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494503356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-0.0067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-0.0044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3012238094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-0.6345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0.6812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1957824531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0.0747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-0.1076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21009703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0.0627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-0.0719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3541312466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-0.0109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0.0096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288145027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0.0937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-0.0872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1435622518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0.0352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-0.0227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650182114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0.3023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-0.2878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293000072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0.0690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-0.0582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103664732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-0.0517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0.0658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624368552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-0.0096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0.0255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2230593063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-0.0779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0.0957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3416953748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-0.0068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0.0181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1057041003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-0.0399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0.0472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4126359626"/>
                  </a:ext>
                </a:extLst>
              </a:tr>
              <a:tr h="2358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0.2316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-0.2623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82" marR="11682" marT="11682" marB="11682" anchor="ctr"/>
                </a:tc>
                <a:extLst>
                  <a:ext uri="{0D108BD9-81ED-4DB2-BD59-A6C34878D82A}">
                    <a16:rowId xmlns:a16="http://schemas.microsoft.com/office/drawing/2014/main" val="214463718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1F199FB-D7B7-498B-9D85-5A51C074662F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158159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344" y="178008"/>
            <a:ext cx="8243319" cy="117580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806" y="1366645"/>
            <a:ext cx="8076389" cy="4150377"/>
          </a:xfrm>
        </p:spPr>
        <p:txBody>
          <a:bodyPr>
            <a:normAutofit fontScale="92500" lnSpcReduction="20000"/>
          </a:bodyPr>
          <a:lstStyle/>
          <a:p>
            <a:pPr marL="457178" indent="-457178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~405 oceanic “Dead Zones” (hypoxic) in oceans worldwide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(Diaz, 2018; 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AP, 2021; Bruckner, 2019)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78" indent="-457178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Inefficient N use contributes to pollution of waterways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(Kanter, 2019).</a:t>
            </a:r>
          </a:p>
          <a:p>
            <a:pPr marL="457178" indent="-457178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sUAS missions may support estimating canopy N status in corn and cotton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(Xu et al., 2019).</a:t>
            </a:r>
          </a:p>
          <a:p>
            <a:pPr marL="457178" indent="-457178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Failure to address farm N use may exacerbate already excessive N runoff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(Erisman et al., 2013).</a:t>
            </a:r>
          </a:p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BC4E34-F0D7-4C6B-83BB-7EB60FE13139}"/>
              </a:ext>
            </a:extLst>
          </p:cNvPr>
          <p:cNvSpPr txBox="1"/>
          <p:nvPr/>
        </p:nvSpPr>
        <p:spPr>
          <a:xfrm>
            <a:off x="0" y="55881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7058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37740" y="240521"/>
            <a:ext cx="277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Corn Rx at V10</a:t>
            </a:r>
            <a:b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June 8,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1DD24-7175-4E52-A06E-808495EA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14" y="886852"/>
            <a:ext cx="5652726" cy="4512190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C845D7-FA30-48C8-8927-044E82193563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910157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76BD21-34AB-4CD0-B416-C9FAC3E08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14" y="886852"/>
            <a:ext cx="5694754" cy="45121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553C3D-841B-4993-88B2-1B3E7F8B17DD}"/>
              </a:ext>
            </a:extLst>
          </p:cNvPr>
          <p:cNvSpPr txBox="1"/>
          <p:nvPr/>
        </p:nvSpPr>
        <p:spPr>
          <a:xfrm>
            <a:off x="6337740" y="240521"/>
            <a:ext cx="277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Corn Yield</a:t>
            </a:r>
            <a:b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September 9,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0CA714-6CFB-4006-9126-5BA53AD582D2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319565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73196DB-8582-4FA1-9F2D-4BC864774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858901"/>
              </p:ext>
            </p:extLst>
          </p:nvPr>
        </p:nvGraphicFramePr>
        <p:xfrm>
          <a:off x="317242" y="293866"/>
          <a:ext cx="4889239" cy="25633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6127">
                  <a:extLst>
                    <a:ext uri="{9D8B030D-6E8A-4147-A177-3AD203B41FA5}">
                      <a16:colId xmlns:a16="http://schemas.microsoft.com/office/drawing/2014/main" val="495985648"/>
                    </a:ext>
                  </a:extLst>
                </a:gridCol>
                <a:gridCol w="750510">
                  <a:extLst>
                    <a:ext uri="{9D8B030D-6E8A-4147-A177-3AD203B41FA5}">
                      <a16:colId xmlns:a16="http://schemas.microsoft.com/office/drawing/2014/main" val="83435974"/>
                    </a:ext>
                  </a:extLst>
                </a:gridCol>
                <a:gridCol w="758777">
                  <a:extLst>
                    <a:ext uri="{9D8B030D-6E8A-4147-A177-3AD203B41FA5}">
                      <a16:colId xmlns:a16="http://schemas.microsoft.com/office/drawing/2014/main" val="1155563581"/>
                    </a:ext>
                  </a:extLst>
                </a:gridCol>
                <a:gridCol w="750510">
                  <a:extLst>
                    <a:ext uri="{9D8B030D-6E8A-4147-A177-3AD203B41FA5}">
                      <a16:colId xmlns:a16="http://schemas.microsoft.com/office/drawing/2014/main" val="1106147760"/>
                    </a:ext>
                  </a:extLst>
                </a:gridCol>
                <a:gridCol w="1023315">
                  <a:extLst>
                    <a:ext uri="{9D8B030D-6E8A-4147-A177-3AD203B41FA5}">
                      <a16:colId xmlns:a16="http://schemas.microsoft.com/office/drawing/2014/main" val="3275102859"/>
                    </a:ext>
                  </a:extLst>
                </a:gridCol>
              </a:tblGrid>
              <a:tr h="9942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 Rate Class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 Rate by Class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(kg ha</a:t>
                      </a:r>
                      <a:r>
                        <a:rPr lang="en-US" sz="1200" baseline="30000" dirty="0">
                          <a:effectLst/>
                        </a:rPr>
                        <a:t>-1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Yield by N Rate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(Mt ha</a:t>
                      </a:r>
                      <a:r>
                        <a:rPr lang="en-US" sz="1200" baseline="30000">
                          <a:effectLst/>
                        </a:rPr>
                        <a:t>-1</a:t>
                      </a:r>
                      <a:r>
                        <a:rPr lang="en-US" sz="1200">
                          <a:effectLst/>
                        </a:rPr>
                        <a:t>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 Rate NUE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Available NUE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0415914"/>
                  </a:ext>
                </a:extLst>
              </a:tr>
              <a:tr h="2984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VRN Low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114-129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5421865"/>
                  </a:ext>
                </a:extLst>
              </a:tr>
              <a:tr h="2984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VRN Mod Low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130-142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3.45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4155058"/>
                  </a:ext>
                </a:extLst>
              </a:tr>
              <a:tr h="2984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VRN Mod High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143-157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3.76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0.42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0.17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9919053"/>
                  </a:ext>
                </a:extLst>
              </a:tr>
              <a:tr h="2984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VRN High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158-170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1.88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0.08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2574380"/>
                  </a:ext>
                </a:extLst>
              </a:tr>
              <a:tr h="2984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Fixed Rate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0.17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388926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2D291FB-ADFF-4DFA-8AC6-7025A7A000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683962"/>
              </p:ext>
            </p:extLst>
          </p:nvPr>
        </p:nvGraphicFramePr>
        <p:xfrm>
          <a:off x="5493262" y="2609621"/>
          <a:ext cx="3200400" cy="3138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9106">
                  <a:extLst>
                    <a:ext uri="{9D8B030D-6E8A-4147-A177-3AD203B41FA5}">
                      <a16:colId xmlns:a16="http://schemas.microsoft.com/office/drawing/2014/main" val="2163203995"/>
                    </a:ext>
                  </a:extLst>
                </a:gridCol>
                <a:gridCol w="1270647">
                  <a:extLst>
                    <a:ext uri="{9D8B030D-6E8A-4147-A177-3AD203B41FA5}">
                      <a16:colId xmlns:a16="http://schemas.microsoft.com/office/drawing/2014/main" val="3267731723"/>
                    </a:ext>
                  </a:extLst>
                </a:gridCol>
                <a:gridCol w="1270647">
                  <a:extLst>
                    <a:ext uri="{9D8B030D-6E8A-4147-A177-3AD203B41FA5}">
                      <a16:colId xmlns:a16="http://schemas.microsoft.com/office/drawing/2014/main" val="825254314"/>
                    </a:ext>
                  </a:extLst>
                </a:gridCol>
              </a:tblGrid>
              <a:tr h="2848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Yield LSMEAN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Treatment Class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4577138"/>
                  </a:ext>
                </a:extLst>
              </a:tr>
              <a:tr h="2848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4.1443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93087275"/>
                  </a:ext>
                </a:extLst>
              </a:tr>
              <a:tr h="2848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5419689"/>
                  </a:ext>
                </a:extLst>
              </a:tr>
              <a:tr h="2848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3.7606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139364"/>
                  </a:ext>
                </a:extLst>
              </a:tr>
              <a:tr h="2848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1453528"/>
                  </a:ext>
                </a:extLst>
              </a:tr>
              <a:tr h="2848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3.5511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62962"/>
                  </a:ext>
                </a:extLst>
              </a:tr>
              <a:tr h="2848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9653813"/>
                  </a:ext>
                </a:extLst>
              </a:tr>
              <a:tr h="2848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3.0432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9876731"/>
                  </a:ext>
                </a:extLst>
              </a:tr>
              <a:tr h="2848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8285369"/>
                  </a:ext>
                </a:extLst>
              </a:tr>
              <a:tr h="2848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1.8807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553219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D3AB459-5643-4459-81F6-D9FC52BA007E}"/>
              </a:ext>
            </a:extLst>
          </p:cNvPr>
          <p:cNvSpPr txBox="1"/>
          <p:nvPr/>
        </p:nvSpPr>
        <p:spPr>
          <a:xfrm>
            <a:off x="5918930" y="580596"/>
            <a:ext cx="277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Corn NUE &amp; Means Separation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182C8A-289F-4078-8130-C6535C835C6A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332408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C8A0487-875D-4B43-B2B7-9E67AAE9B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478" y="1442217"/>
            <a:ext cx="6233044" cy="3973566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8EC495-CBE9-4D2F-A4DB-6045FDB8CC1D}"/>
              </a:ext>
            </a:extLst>
          </p:cNvPr>
          <p:cNvSpPr txBox="1"/>
          <p:nvPr/>
        </p:nvSpPr>
        <p:spPr>
          <a:xfrm>
            <a:off x="6005375" y="424071"/>
            <a:ext cx="277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Corn Yield Related to VRN Rates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77FB20-3D75-402B-B9A4-A157B6795A18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78233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A6B814-1BC9-46D2-AE68-B23CD2ABB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14" y="886851"/>
            <a:ext cx="5703610" cy="45121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2C898B-8DF0-4864-9B06-F6020CF17F66}"/>
              </a:ext>
            </a:extLst>
          </p:cNvPr>
          <p:cNvSpPr txBox="1"/>
          <p:nvPr/>
        </p:nvSpPr>
        <p:spPr>
          <a:xfrm>
            <a:off x="6337740" y="240521"/>
            <a:ext cx="277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Cotton North Rx</a:t>
            </a:r>
            <a:b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July 15,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DCE29E-C1A8-4163-A9CC-F3860F132C0B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089337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F0A594-1869-4DEC-A19C-FFCFFFC71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14" y="886852"/>
            <a:ext cx="5703609" cy="45121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FA26B3-DAB6-4CED-8E97-9676F7B3C5E0}"/>
              </a:ext>
            </a:extLst>
          </p:cNvPr>
          <p:cNvSpPr txBox="1"/>
          <p:nvPr/>
        </p:nvSpPr>
        <p:spPr>
          <a:xfrm>
            <a:off x="6337740" y="240521"/>
            <a:ext cx="277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Cotton North Yield</a:t>
            </a:r>
            <a:b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October 17,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04AE9-4741-4345-8BBC-8B482AC81169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08616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66C4DFE-F3AA-43F1-913E-D1FEFCD2EC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831496"/>
              </p:ext>
            </p:extLst>
          </p:nvPr>
        </p:nvGraphicFramePr>
        <p:xfrm>
          <a:off x="5493262" y="2609621"/>
          <a:ext cx="3200400" cy="3138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9130">
                  <a:extLst>
                    <a:ext uri="{9D8B030D-6E8A-4147-A177-3AD203B41FA5}">
                      <a16:colId xmlns:a16="http://schemas.microsoft.com/office/drawing/2014/main" val="449213507"/>
                    </a:ext>
                  </a:extLst>
                </a:gridCol>
                <a:gridCol w="1270635">
                  <a:extLst>
                    <a:ext uri="{9D8B030D-6E8A-4147-A177-3AD203B41FA5}">
                      <a16:colId xmlns:a16="http://schemas.microsoft.com/office/drawing/2014/main" val="2536061893"/>
                    </a:ext>
                  </a:extLst>
                </a:gridCol>
                <a:gridCol w="1270635">
                  <a:extLst>
                    <a:ext uri="{9D8B030D-6E8A-4147-A177-3AD203B41FA5}">
                      <a16:colId xmlns:a16="http://schemas.microsoft.com/office/drawing/2014/main" val="767846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Yield LSMEAN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Treatment Class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068456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1443.9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909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74626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1439.4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9927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78999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1422.8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7512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56262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1422.6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16292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0462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1377.7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299064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545DB72-0325-42EF-B5F4-1B34A2903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563659"/>
              </p:ext>
            </p:extLst>
          </p:nvPr>
        </p:nvGraphicFramePr>
        <p:xfrm>
          <a:off x="5493262" y="2609621"/>
          <a:ext cx="3200400" cy="3138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9130">
                  <a:extLst>
                    <a:ext uri="{9D8B030D-6E8A-4147-A177-3AD203B41FA5}">
                      <a16:colId xmlns:a16="http://schemas.microsoft.com/office/drawing/2014/main" val="2560533439"/>
                    </a:ext>
                  </a:extLst>
                </a:gridCol>
                <a:gridCol w="1270635">
                  <a:extLst>
                    <a:ext uri="{9D8B030D-6E8A-4147-A177-3AD203B41FA5}">
                      <a16:colId xmlns:a16="http://schemas.microsoft.com/office/drawing/2014/main" val="1105226747"/>
                    </a:ext>
                  </a:extLst>
                </a:gridCol>
                <a:gridCol w="1270635">
                  <a:extLst>
                    <a:ext uri="{9D8B030D-6E8A-4147-A177-3AD203B41FA5}">
                      <a16:colId xmlns:a16="http://schemas.microsoft.com/office/drawing/2014/main" val="619369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Yield LSMEAN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Treatment Class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3331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1443.9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8950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29905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1439.4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70245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07647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1422.8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395356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27128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1422.6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881818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2099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1377.7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816373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1A7A3C7-7027-4C9C-837F-0B111FCFC1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309425"/>
              </p:ext>
            </p:extLst>
          </p:nvPr>
        </p:nvGraphicFramePr>
        <p:xfrm>
          <a:off x="317242" y="293866"/>
          <a:ext cx="4889239" cy="28069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6545">
                  <a:extLst>
                    <a:ext uri="{9D8B030D-6E8A-4147-A177-3AD203B41FA5}">
                      <a16:colId xmlns:a16="http://schemas.microsoft.com/office/drawing/2014/main" val="2176090994"/>
                    </a:ext>
                  </a:extLst>
                </a:gridCol>
                <a:gridCol w="750363">
                  <a:extLst>
                    <a:ext uri="{9D8B030D-6E8A-4147-A177-3AD203B41FA5}">
                      <a16:colId xmlns:a16="http://schemas.microsoft.com/office/drawing/2014/main" val="4027776376"/>
                    </a:ext>
                  </a:extLst>
                </a:gridCol>
                <a:gridCol w="758850">
                  <a:extLst>
                    <a:ext uri="{9D8B030D-6E8A-4147-A177-3AD203B41FA5}">
                      <a16:colId xmlns:a16="http://schemas.microsoft.com/office/drawing/2014/main" val="1105224824"/>
                    </a:ext>
                  </a:extLst>
                </a:gridCol>
                <a:gridCol w="750363">
                  <a:extLst>
                    <a:ext uri="{9D8B030D-6E8A-4147-A177-3AD203B41FA5}">
                      <a16:colId xmlns:a16="http://schemas.microsoft.com/office/drawing/2014/main" val="3398737269"/>
                    </a:ext>
                  </a:extLst>
                </a:gridCol>
                <a:gridCol w="1023118">
                  <a:extLst>
                    <a:ext uri="{9D8B030D-6E8A-4147-A177-3AD203B41FA5}">
                      <a16:colId xmlns:a16="http://schemas.microsoft.com/office/drawing/2014/main" val="3295507564"/>
                    </a:ext>
                  </a:extLst>
                </a:gridCol>
              </a:tblGrid>
              <a:tr h="12379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 Rate Class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 Rate by Class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(kg ha</a:t>
                      </a:r>
                      <a:r>
                        <a:rPr lang="en-US" sz="1200" baseline="30000" dirty="0">
                          <a:effectLst/>
                        </a:rPr>
                        <a:t>-1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Yield by N Rate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(kg ha</a:t>
                      </a:r>
                      <a:r>
                        <a:rPr lang="en-US" sz="1200" baseline="30000">
                          <a:effectLst/>
                        </a:rPr>
                        <a:t>-1</a:t>
                      </a:r>
                      <a:r>
                        <a:rPr lang="en-US" sz="1200">
                          <a:effectLst/>
                        </a:rPr>
                        <a:t>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 Rate NUE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Available NUE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5717492"/>
                  </a:ext>
                </a:extLst>
              </a:tr>
              <a:tr h="275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VRN Low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0-9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1,419.70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6.51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0672664"/>
                  </a:ext>
                </a:extLst>
              </a:tr>
              <a:tr h="275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VRN Mod Low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10-17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1,444.73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4.64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6.57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1786645"/>
                  </a:ext>
                </a:extLst>
              </a:tr>
              <a:tr h="275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VRN Mod High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18-26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1,422.63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4.68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7.03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959092"/>
                  </a:ext>
                </a:extLst>
              </a:tr>
              <a:tr h="275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VRN High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27-34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1,377.65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4.76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6.35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7039540"/>
                  </a:ext>
                </a:extLst>
              </a:tr>
              <a:tr h="275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Fixed Rate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1,439.36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4.28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6.74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69041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F46DD59-A368-478B-9157-F0CBCBB5942F}"/>
              </a:ext>
            </a:extLst>
          </p:cNvPr>
          <p:cNvSpPr txBox="1"/>
          <p:nvPr/>
        </p:nvSpPr>
        <p:spPr>
          <a:xfrm>
            <a:off x="5918930" y="580596"/>
            <a:ext cx="277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Cotton North NUE &amp; Means Separation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39B0E9-51AA-42F0-B8B8-FEE85476C44C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463625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diagram&#10;&#10;Description automatically generated">
            <a:extLst>
              <a:ext uri="{FF2B5EF4-FFF2-40B4-BE49-F238E27FC236}">
                <a16:creationId xmlns:a16="http://schemas.microsoft.com/office/drawing/2014/main" id="{244AE55E-24F5-43C8-BDE2-D2609A6F4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393" y="1452795"/>
            <a:ext cx="6249213" cy="395241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F96CB6-0D57-4B3C-BECF-244FFED32060}"/>
              </a:ext>
            </a:extLst>
          </p:cNvPr>
          <p:cNvSpPr txBox="1"/>
          <p:nvPr/>
        </p:nvSpPr>
        <p:spPr>
          <a:xfrm>
            <a:off x="5365102" y="424071"/>
            <a:ext cx="3415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Cotton North Yield Related to VRN Rates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289FA0-7A7D-4C09-85D1-D7766FBA98FB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187253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3C9F05C-DDFE-4D51-BBF8-110FBA943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14" y="886852"/>
            <a:ext cx="5692950" cy="4515704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0BBBB8-3F71-4F31-8154-738265A14227}"/>
              </a:ext>
            </a:extLst>
          </p:cNvPr>
          <p:cNvSpPr txBox="1"/>
          <p:nvPr/>
        </p:nvSpPr>
        <p:spPr>
          <a:xfrm>
            <a:off x="6337740" y="240521"/>
            <a:ext cx="277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Cotton South Rx</a:t>
            </a:r>
            <a:b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July 15,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0F17D-69A9-48A5-A347-F7FAEABFB606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433375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n a wall&#10;&#10;Description automatically generated with low confidence">
            <a:extLst>
              <a:ext uri="{FF2B5EF4-FFF2-40B4-BE49-F238E27FC236}">
                <a16:creationId xmlns:a16="http://schemas.microsoft.com/office/drawing/2014/main" id="{912AC19D-C39B-48FB-BD7F-6CA8BB682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14" y="886851"/>
            <a:ext cx="5719674" cy="4512187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64F6CB-798D-4813-9CDA-5B87D5E33021}"/>
              </a:ext>
            </a:extLst>
          </p:cNvPr>
          <p:cNvSpPr txBox="1"/>
          <p:nvPr/>
        </p:nvSpPr>
        <p:spPr>
          <a:xfrm>
            <a:off x="6337740" y="240521"/>
            <a:ext cx="277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Cotton North Yield</a:t>
            </a:r>
            <a:b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October 17,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EAEC9F-5557-4149-87D5-5E4CBC2A8B20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83480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7EEA26A-E9B2-43E2-95F0-A216642E0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343" y="178008"/>
            <a:ext cx="8243319" cy="117580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Purpose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5AFEEA1B-E392-4E55-867B-635A9D39BE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806" y="1364891"/>
            <a:ext cx="8076389" cy="4150377"/>
          </a:xfrm>
        </p:spPr>
        <p:txBody>
          <a:bodyPr>
            <a:normAutofit lnSpcReduction="10000"/>
          </a:bodyPr>
          <a:lstStyle/>
          <a:p>
            <a:pPr marL="457178" indent="-457178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 aerial imaging techniques to aid in estimating early crop N status in corn and cotton</a:t>
            </a:r>
          </a:p>
          <a:p>
            <a:pPr marL="914354" lvl="1" indent="-457178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a1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Fixed-wing may provide imaging data returns with higher efficacy due to factors such as speed and power consumption.</a:t>
            </a:r>
          </a:p>
          <a:p>
            <a:pPr marL="914354" lvl="1" indent="-457178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a2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sUAS will accurately estimate early corn and cotton crop leaf N percentage and help improve NUE</a:t>
            </a:r>
          </a:p>
          <a:p>
            <a:endParaRPr lang="en-US" sz="2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63118-836E-4226-A4BD-5CFAC339803E}"/>
              </a:ext>
            </a:extLst>
          </p:cNvPr>
          <p:cNvSpPr txBox="1"/>
          <p:nvPr/>
        </p:nvSpPr>
        <p:spPr>
          <a:xfrm>
            <a:off x="0" y="55881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15423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066A2F2-2F07-4B2D-9820-397F36B745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721248"/>
              </p:ext>
            </p:extLst>
          </p:nvPr>
        </p:nvGraphicFramePr>
        <p:xfrm>
          <a:off x="5495731" y="2615677"/>
          <a:ext cx="3197931" cy="31538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9760">
                  <a:extLst>
                    <a:ext uri="{9D8B030D-6E8A-4147-A177-3AD203B41FA5}">
                      <a16:colId xmlns:a16="http://schemas.microsoft.com/office/drawing/2014/main" val="2924748255"/>
                    </a:ext>
                  </a:extLst>
                </a:gridCol>
                <a:gridCol w="1310055">
                  <a:extLst>
                    <a:ext uri="{9D8B030D-6E8A-4147-A177-3AD203B41FA5}">
                      <a16:colId xmlns:a16="http://schemas.microsoft.com/office/drawing/2014/main" val="1690630449"/>
                    </a:ext>
                  </a:extLst>
                </a:gridCol>
                <a:gridCol w="1268116">
                  <a:extLst>
                    <a:ext uri="{9D8B030D-6E8A-4147-A177-3AD203B41FA5}">
                      <a16:colId xmlns:a16="http://schemas.microsoft.com/office/drawing/2014/main" val="2282148082"/>
                    </a:ext>
                  </a:extLst>
                </a:gridCol>
              </a:tblGrid>
              <a:tr h="3295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Yield LSMEAN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Treatment Class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7255230"/>
                  </a:ext>
                </a:extLst>
              </a:tr>
              <a:tr h="308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1350.9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6602282"/>
                  </a:ext>
                </a:extLst>
              </a:tr>
              <a:tr h="308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3972460"/>
                  </a:ext>
                </a:extLst>
              </a:tr>
              <a:tr h="308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1334.5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1119246"/>
                  </a:ext>
                </a:extLst>
              </a:tr>
              <a:tr h="308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8397732"/>
                  </a:ext>
                </a:extLst>
              </a:tr>
              <a:tr h="308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1223.9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5468304"/>
                  </a:ext>
                </a:extLst>
              </a:tr>
              <a:tr h="308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3249651"/>
                  </a:ext>
                </a:extLst>
              </a:tr>
              <a:tr h="308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1215.8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6046301"/>
                  </a:ext>
                </a:extLst>
              </a:tr>
              <a:tr h="308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723986"/>
                  </a:ext>
                </a:extLst>
              </a:tr>
              <a:tr h="308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1184.3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551269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B26B8A8-C909-4786-8E52-8739778FC9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022052"/>
              </p:ext>
            </p:extLst>
          </p:nvPr>
        </p:nvGraphicFramePr>
        <p:xfrm>
          <a:off x="317242" y="293866"/>
          <a:ext cx="4917342" cy="2806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5779">
                  <a:extLst>
                    <a:ext uri="{9D8B030D-6E8A-4147-A177-3AD203B41FA5}">
                      <a16:colId xmlns:a16="http://schemas.microsoft.com/office/drawing/2014/main" val="2552272865"/>
                    </a:ext>
                  </a:extLst>
                </a:gridCol>
                <a:gridCol w="754675">
                  <a:extLst>
                    <a:ext uri="{9D8B030D-6E8A-4147-A177-3AD203B41FA5}">
                      <a16:colId xmlns:a16="http://schemas.microsoft.com/office/drawing/2014/main" val="732407725"/>
                    </a:ext>
                  </a:extLst>
                </a:gridCol>
                <a:gridCol w="763213">
                  <a:extLst>
                    <a:ext uri="{9D8B030D-6E8A-4147-A177-3AD203B41FA5}">
                      <a16:colId xmlns:a16="http://schemas.microsoft.com/office/drawing/2014/main" val="2711451555"/>
                    </a:ext>
                  </a:extLst>
                </a:gridCol>
                <a:gridCol w="754675">
                  <a:extLst>
                    <a:ext uri="{9D8B030D-6E8A-4147-A177-3AD203B41FA5}">
                      <a16:colId xmlns:a16="http://schemas.microsoft.com/office/drawing/2014/main" val="3127961936"/>
                    </a:ext>
                  </a:extLst>
                </a:gridCol>
                <a:gridCol w="1029000">
                  <a:extLst>
                    <a:ext uri="{9D8B030D-6E8A-4147-A177-3AD203B41FA5}">
                      <a16:colId xmlns:a16="http://schemas.microsoft.com/office/drawing/2014/main" val="2306483890"/>
                    </a:ext>
                  </a:extLst>
                </a:gridCol>
              </a:tblGrid>
              <a:tr h="11223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 Rate Class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 Rate by Class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(kg ha</a:t>
                      </a:r>
                      <a:r>
                        <a:rPr lang="en-US" sz="1200" baseline="30000">
                          <a:effectLst/>
                        </a:rPr>
                        <a:t>-1</a:t>
                      </a:r>
                      <a:r>
                        <a:rPr lang="en-US" sz="1200">
                          <a:effectLst/>
                        </a:rPr>
                        <a:t>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Yield by N Rate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(kg ha</a:t>
                      </a:r>
                      <a:r>
                        <a:rPr lang="en-US" sz="1200" baseline="30000">
                          <a:effectLst/>
                        </a:rPr>
                        <a:t>-1</a:t>
                      </a:r>
                      <a:r>
                        <a:rPr lang="en-US" sz="1200">
                          <a:effectLst/>
                        </a:rPr>
                        <a:t>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 Rate NUE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Available NUE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13505436"/>
                  </a:ext>
                </a:extLst>
              </a:tr>
              <a:tr h="336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VRN Low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0-9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1,350.86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5.97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8837712"/>
                  </a:ext>
                </a:extLst>
              </a:tr>
              <a:tr h="336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VRN Mod Low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9-16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1,343.71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4.90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6.67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30471276"/>
                  </a:ext>
                </a:extLst>
              </a:tr>
              <a:tr h="336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VRN Mod High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17-24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1,203.72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5.68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6.01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1308769"/>
                  </a:ext>
                </a:extLst>
              </a:tr>
              <a:tr h="336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VRN High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25-34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1,149.32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4.46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5.64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9298056"/>
                  </a:ext>
                </a:extLst>
              </a:tr>
              <a:tr h="336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Fixed Rate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1,185.86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3.53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5.59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49403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FA34A2F-B8C3-4A66-8F03-172AB6C11807}"/>
              </a:ext>
            </a:extLst>
          </p:cNvPr>
          <p:cNvSpPr txBox="1"/>
          <p:nvPr/>
        </p:nvSpPr>
        <p:spPr>
          <a:xfrm>
            <a:off x="5918930" y="580596"/>
            <a:ext cx="277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Cotton South NUE &amp; Means Separation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723716-534B-4103-95BB-F2E204C3FB76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77323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diagram, scatter chart&#10;&#10;Description automatically generated">
            <a:extLst>
              <a:ext uri="{FF2B5EF4-FFF2-40B4-BE49-F238E27FC236}">
                <a16:creationId xmlns:a16="http://schemas.microsoft.com/office/drawing/2014/main" id="{CBF3304E-48ED-48CA-A3D4-54BB175F2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78" y="1450333"/>
            <a:ext cx="6233044" cy="3957334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404AAD-9169-4620-BE56-BA896CF3028E}"/>
              </a:ext>
            </a:extLst>
          </p:cNvPr>
          <p:cNvSpPr txBox="1"/>
          <p:nvPr/>
        </p:nvSpPr>
        <p:spPr>
          <a:xfrm>
            <a:off x="5393094" y="424071"/>
            <a:ext cx="338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Cotton South Yield Related to VRN Rates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EEBE02-FCF1-44A0-906E-FBA86B3BF4A5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204863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A442D38-AC4A-42AD-A292-29801C4E9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13" y="886852"/>
            <a:ext cx="5708496" cy="4490155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7D3519-4900-4556-91F2-D78E44F7AE2D}"/>
              </a:ext>
            </a:extLst>
          </p:cNvPr>
          <p:cNvSpPr txBox="1"/>
          <p:nvPr/>
        </p:nvSpPr>
        <p:spPr>
          <a:xfrm>
            <a:off x="6337740" y="240521"/>
            <a:ext cx="277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Corn Rx</a:t>
            </a:r>
            <a:b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8,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7B0E27-5EB2-4093-B112-0DD393DCA68D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92080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A270CE2-B07A-496F-98C6-CCD00AA77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12" y="886852"/>
            <a:ext cx="5708496" cy="451570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3845D5-D37E-447E-9374-6FB925E9EB0F}"/>
              </a:ext>
            </a:extLst>
          </p:cNvPr>
          <p:cNvSpPr txBox="1"/>
          <p:nvPr/>
        </p:nvSpPr>
        <p:spPr>
          <a:xfrm>
            <a:off x="6337740" y="240521"/>
            <a:ext cx="277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Corn Yield</a:t>
            </a:r>
            <a:b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 28,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C80A01-9DC0-40F3-980A-5C790898B6BC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3761559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E794164-77E9-4C91-A3BE-A81681F98C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480611"/>
              </p:ext>
            </p:extLst>
          </p:nvPr>
        </p:nvGraphicFramePr>
        <p:xfrm>
          <a:off x="5495731" y="2631381"/>
          <a:ext cx="3197931" cy="3138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0469">
                  <a:extLst>
                    <a:ext uri="{9D8B030D-6E8A-4147-A177-3AD203B41FA5}">
                      <a16:colId xmlns:a16="http://schemas.microsoft.com/office/drawing/2014/main" val="3473416247"/>
                    </a:ext>
                  </a:extLst>
                </a:gridCol>
                <a:gridCol w="1271918">
                  <a:extLst>
                    <a:ext uri="{9D8B030D-6E8A-4147-A177-3AD203B41FA5}">
                      <a16:colId xmlns:a16="http://schemas.microsoft.com/office/drawing/2014/main" val="2826240406"/>
                    </a:ext>
                  </a:extLst>
                </a:gridCol>
                <a:gridCol w="1435544">
                  <a:extLst>
                    <a:ext uri="{9D8B030D-6E8A-4147-A177-3AD203B41FA5}">
                      <a16:colId xmlns:a16="http://schemas.microsoft.com/office/drawing/2014/main" val="1454582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Yield LSMEAN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Treatment Class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3334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15.23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72491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4601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15.16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3354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23173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15.10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534664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24216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14.98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8708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93265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14.90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7644949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A924680-8739-4BC2-B48F-9F58F8D352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715646"/>
              </p:ext>
            </p:extLst>
          </p:nvPr>
        </p:nvGraphicFramePr>
        <p:xfrm>
          <a:off x="317242" y="293866"/>
          <a:ext cx="4917340" cy="28069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5779">
                  <a:extLst>
                    <a:ext uri="{9D8B030D-6E8A-4147-A177-3AD203B41FA5}">
                      <a16:colId xmlns:a16="http://schemas.microsoft.com/office/drawing/2014/main" val="3497154911"/>
                    </a:ext>
                  </a:extLst>
                </a:gridCol>
                <a:gridCol w="754675">
                  <a:extLst>
                    <a:ext uri="{9D8B030D-6E8A-4147-A177-3AD203B41FA5}">
                      <a16:colId xmlns:a16="http://schemas.microsoft.com/office/drawing/2014/main" val="2397020404"/>
                    </a:ext>
                  </a:extLst>
                </a:gridCol>
                <a:gridCol w="763212">
                  <a:extLst>
                    <a:ext uri="{9D8B030D-6E8A-4147-A177-3AD203B41FA5}">
                      <a16:colId xmlns:a16="http://schemas.microsoft.com/office/drawing/2014/main" val="2135466956"/>
                    </a:ext>
                  </a:extLst>
                </a:gridCol>
                <a:gridCol w="754675">
                  <a:extLst>
                    <a:ext uri="{9D8B030D-6E8A-4147-A177-3AD203B41FA5}">
                      <a16:colId xmlns:a16="http://schemas.microsoft.com/office/drawing/2014/main" val="3128509782"/>
                    </a:ext>
                  </a:extLst>
                </a:gridCol>
                <a:gridCol w="1028999">
                  <a:extLst>
                    <a:ext uri="{9D8B030D-6E8A-4147-A177-3AD203B41FA5}">
                      <a16:colId xmlns:a16="http://schemas.microsoft.com/office/drawing/2014/main" val="3300903424"/>
                    </a:ext>
                  </a:extLst>
                </a:gridCol>
              </a:tblGrid>
              <a:tr h="11223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 Rate Class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 Rate by Class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(kg ha</a:t>
                      </a:r>
                      <a:r>
                        <a:rPr lang="en-US" sz="1200" baseline="30000">
                          <a:effectLst/>
                        </a:rPr>
                        <a:t>-1</a:t>
                      </a:r>
                      <a:r>
                        <a:rPr lang="en-US" sz="1200">
                          <a:effectLst/>
                        </a:rPr>
                        <a:t>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Yield by N Rate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(Mt ha</a:t>
                      </a:r>
                      <a:r>
                        <a:rPr lang="en-US" sz="1200" baseline="30000">
                          <a:effectLst/>
                        </a:rPr>
                        <a:t>-1</a:t>
                      </a:r>
                      <a:r>
                        <a:rPr lang="en-US" sz="1200">
                          <a:effectLst/>
                        </a:rPr>
                        <a:t>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 Rate NUE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Available NUE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8827405"/>
                  </a:ext>
                </a:extLst>
              </a:tr>
              <a:tr h="336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VRN Low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85-98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14.90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2.63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0.71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8552828"/>
                  </a:ext>
                </a:extLst>
              </a:tr>
              <a:tr h="336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VRN Mod Low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99-110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14.98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2.42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0.71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2918273"/>
                  </a:ext>
                </a:extLst>
              </a:tr>
              <a:tr h="336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VRN Mod High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111-122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15.23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2.22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0.7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707923"/>
                  </a:ext>
                </a:extLst>
              </a:tr>
              <a:tr h="336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VRN High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123-134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15.16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1.96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0.68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7563041"/>
                  </a:ext>
                </a:extLst>
              </a:tr>
              <a:tr h="336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Fixed Rate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15.11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1.81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0.63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912784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72C94D3-BDE7-438A-B72E-3AED5F5EFEDA}"/>
              </a:ext>
            </a:extLst>
          </p:cNvPr>
          <p:cNvSpPr txBox="1"/>
          <p:nvPr/>
        </p:nvSpPr>
        <p:spPr>
          <a:xfrm>
            <a:off x="5918930" y="580596"/>
            <a:ext cx="277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Corn NUE &amp; Means Separation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6074C1-45F4-466F-946F-5A60ECF1F183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2388114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04069A5-75F6-476D-A5A6-CABF114B351B}"/>
              </a:ext>
            </a:extLst>
          </p:cNvPr>
          <p:cNvSpPr txBox="1"/>
          <p:nvPr/>
        </p:nvSpPr>
        <p:spPr>
          <a:xfrm>
            <a:off x="5253135" y="424071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Corn Yield Modeled Related to VRN Rates</a:t>
            </a: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89002AF1-7653-4119-8895-6D9EDF580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78" y="1496865"/>
            <a:ext cx="6233043" cy="386427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EE286D-2860-44B4-86BE-87CCAF738BAD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058457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F42903-2DA5-47BC-932D-791361B88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13" y="886852"/>
            <a:ext cx="5734864" cy="45622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5C45DE-408C-4608-9A6F-EE2CAEB01B41}"/>
              </a:ext>
            </a:extLst>
          </p:cNvPr>
          <p:cNvSpPr txBox="1"/>
          <p:nvPr/>
        </p:nvSpPr>
        <p:spPr>
          <a:xfrm>
            <a:off x="6337740" y="240521"/>
            <a:ext cx="277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Cotton Rx</a:t>
            </a:r>
            <a:b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June 20,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25BD69-2E98-4E94-9273-09BAC235F54D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6505882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7816931-17C7-43B6-A54E-7EA50F851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12" y="886851"/>
            <a:ext cx="5708496" cy="4503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95020B-5AC8-4F1D-9AA8-6C64929A4FA2}"/>
              </a:ext>
            </a:extLst>
          </p:cNvPr>
          <p:cNvSpPr txBox="1"/>
          <p:nvPr/>
        </p:nvSpPr>
        <p:spPr>
          <a:xfrm>
            <a:off x="6337740" y="240521"/>
            <a:ext cx="277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Cotton Yield</a:t>
            </a:r>
            <a:b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October 23,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8D168-8383-47BD-97D7-5E3DF1414D41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15931504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919527E-E557-45DC-ADA2-D3B9D43ABD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823192"/>
              </p:ext>
            </p:extLst>
          </p:nvPr>
        </p:nvGraphicFramePr>
        <p:xfrm>
          <a:off x="5495731" y="2631381"/>
          <a:ext cx="3197931" cy="3150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6490">
                  <a:extLst>
                    <a:ext uri="{9D8B030D-6E8A-4147-A177-3AD203B41FA5}">
                      <a16:colId xmlns:a16="http://schemas.microsoft.com/office/drawing/2014/main" val="2731565671"/>
                    </a:ext>
                  </a:extLst>
                </a:gridCol>
                <a:gridCol w="1289373">
                  <a:extLst>
                    <a:ext uri="{9D8B030D-6E8A-4147-A177-3AD203B41FA5}">
                      <a16:colId xmlns:a16="http://schemas.microsoft.com/office/drawing/2014/main" val="2457747330"/>
                    </a:ext>
                  </a:extLst>
                </a:gridCol>
                <a:gridCol w="1452068">
                  <a:extLst>
                    <a:ext uri="{9D8B030D-6E8A-4147-A177-3AD203B41FA5}">
                      <a16:colId xmlns:a16="http://schemas.microsoft.com/office/drawing/2014/main" val="3855206612"/>
                    </a:ext>
                  </a:extLst>
                </a:gridCol>
              </a:tblGrid>
              <a:tr h="3264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Yield LSMEAN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Treatment Class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9570945"/>
                  </a:ext>
                </a:extLst>
              </a:tr>
              <a:tr h="2810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1662.65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3129926"/>
                  </a:ext>
                </a:extLst>
              </a:tr>
              <a:tr h="2810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7333835"/>
                  </a:ext>
                </a:extLst>
              </a:tr>
              <a:tr h="2810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1644.55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2530328"/>
                  </a:ext>
                </a:extLst>
              </a:tr>
              <a:tr h="2810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5685247"/>
                  </a:ext>
                </a:extLst>
              </a:tr>
              <a:tr h="2810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1641.24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4960254"/>
                  </a:ext>
                </a:extLst>
              </a:tr>
              <a:tr h="2810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9614999"/>
                  </a:ext>
                </a:extLst>
              </a:tr>
              <a:tr h="2810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1586.50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8392672"/>
                  </a:ext>
                </a:extLst>
              </a:tr>
              <a:tr h="2810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2090067"/>
                  </a:ext>
                </a:extLst>
              </a:tr>
              <a:tr h="2810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1565.04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980304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2CC0730-C012-418F-934E-329671D9AF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015661"/>
              </p:ext>
            </p:extLst>
          </p:nvPr>
        </p:nvGraphicFramePr>
        <p:xfrm>
          <a:off x="301956" y="293866"/>
          <a:ext cx="4917340" cy="28069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5779">
                  <a:extLst>
                    <a:ext uri="{9D8B030D-6E8A-4147-A177-3AD203B41FA5}">
                      <a16:colId xmlns:a16="http://schemas.microsoft.com/office/drawing/2014/main" val="1110620820"/>
                    </a:ext>
                  </a:extLst>
                </a:gridCol>
                <a:gridCol w="754675">
                  <a:extLst>
                    <a:ext uri="{9D8B030D-6E8A-4147-A177-3AD203B41FA5}">
                      <a16:colId xmlns:a16="http://schemas.microsoft.com/office/drawing/2014/main" val="3405712764"/>
                    </a:ext>
                  </a:extLst>
                </a:gridCol>
                <a:gridCol w="763212">
                  <a:extLst>
                    <a:ext uri="{9D8B030D-6E8A-4147-A177-3AD203B41FA5}">
                      <a16:colId xmlns:a16="http://schemas.microsoft.com/office/drawing/2014/main" val="820709946"/>
                    </a:ext>
                  </a:extLst>
                </a:gridCol>
                <a:gridCol w="754675">
                  <a:extLst>
                    <a:ext uri="{9D8B030D-6E8A-4147-A177-3AD203B41FA5}">
                      <a16:colId xmlns:a16="http://schemas.microsoft.com/office/drawing/2014/main" val="2361770541"/>
                    </a:ext>
                  </a:extLst>
                </a:gridCol>
                <a:gridCol w="1028999">
                  <a:extLst>
                    <a:ext uri="{9D8B030D-6E8A-4147-A177-3AD203B41FA5}">
                      <a16:colId xmlns:a16="http://schemas.microsoft.com/office/drawing/2014/main" val="2195388043"/>
                    </a:ext>
                  </a:extLst>
                </a:gridCol>
              </a:tblGrid>
              <a:tr h="11223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 Rate Class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 Rate by Class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(kg ha</a:t>
                      </a:r>
                      <a:r>
                        <a:rPr lang="en-US" sz="1200" baseline="30000">
                          <a:effectLst/>
                        </a:rPr>
                        <a:t>-1</a:t>
                      </a:r>
                      <a:r>
                        <a:rPr lang="en-US" sz="1200">
                          <a:effectLst/>
                        </a:rPr>
                        <a:t>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Yield by N Rate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(kg ha</a:t>
                      </a:r>
                      <a:r>
                        <a:rPr lang="en-US" sz="1200" baseline="30000">
                          <a:effectLst/>
                        </a:rPr>
                        <a:t>-1</a:t>
                      </a:r>
                      <a:r>
                        <a:rPr lang="en-US" sz="1200">
                          <a:effectLst/>
                        </a:rPr>
                        <a:t>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 Rate NUE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Available NUE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5051580"/>
                  </a:ext>
                </a:extLst>
              </a:tr>
              <a:tr h="336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VRN Low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73-76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1,586.50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21.41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8.31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5152161"/>
                  </a:ext>
                </a:extLst>
              </a:tr>
              <a:tr h="336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VRN Mod Low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77-81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1,645.63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20.61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8.62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0166486"/>
                  </a:ext>
                </a:extLst>
              </a:tr>
              <a:tr h="336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VRN Mod High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82-84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1,663.44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19.98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8.08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7812360"/>
                  </a:ext>
                </a:extLst>
              </a:tr>
              <a:tr h="336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VRN High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85-89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1,559.24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18.09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8.31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197897"/>
                  </a:ext>
                </a:extLst>
              </a:tr>
              <a:tr h="336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Fixed Rate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1,542.29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17.21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7.28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632141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90BC0A6-4D70-435E-A0CC-DB5D44C19E36}"/>
              </a:ext>
            </a:extLst>
          </p:cNvPr>
          <p:cNvSpPr txBox="1"/>
          <p:nvPr/>
        </p:nvSpPr>
        <p:spPr>
          <a:xfrm>
            <a:off x="5918930" y="580596"/>
            <a:ext cx="277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Cotton NUE &amp; Means Separation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13D7CF-1ECA-4E7B-955F-551EB048DD4F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1238513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13E5941E-0DF5-4DF5-AAB0-0DB27AC2F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79" y="1489290"/>
            <a:ext cx="6233042" cy="3879419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529C6D-5950-412A-A4C1-E82659161846}"/>
              </a:ext>
            </a:extLst>
          </p:cNvPr>
          <p:cNvSpPr txBox="1"/>
          <p:nvPr/>
        </p:nvSpPr>
        <p:spPr>
          <a:xfrm>
            <a:off x="5103845" y="424071"/>
            <a:ext cx="367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Cotton Yield Modeled Related to VRN Rates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7258C1-D8A2-4CB0-874B-400EDA50EB16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294807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FPV HUB FPV HUB ReadymadeRC Anaconda"/>
          <p:cNvSpPr>
            <a:spLocks noChangeAspect="1" noChangeArrowheads="1"/>
          </p:cNvSpPr>
          <p:nvPr/>
        </p:nvSpPr>
        <p:spPr bwMode="auto">
          <a:xfrm>
            <a:off x="-136842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9BE98D-EE2A-4A9F-8A2F-A3938445CC8E}"/>
              </a:ext>
            </a:extLst>
          </p:cNvPr>
          <p:cNvSpPr txBox="1">
            <a:spLocks/>
          </p:cNvSpPr>
          <p:nvPr/>
        </p:nvSpPr>
        <p:spPr>
          <a:xfrm>
            <a:off x="450343" y="178008"/>
            <a:ext cx="8243319" cy="1175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Objectives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739969B-7347-4DB3-8203-062D0F0390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806" y="1353815"/>
            <a:ext cx="8076389" cy="4150377"/>
          </a:xfrm>
        </p:spPr>
        <p:txBody>
          <a:bodyPr>
            <a:normAutofit/>
          </a:bodyPr>
          <a:lstStyle/>
          <a:p>
            <a:pPr marL="514326" indent="-514326" algn="l"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 unmanned, fixed-wing flight technology to quad-copter to establish which system estimates early crop canopy N status most effectively</a:t>
            </a:r>
          </a:p>
          <a:p>
            <a:pPr marL="514326" indent="-514326" algn="l"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Evaluate five different VIs for estimating early corn and cotton canopy N status</a:t>
            </a:r>
          </a:p>
          <a:p>
            <a:pPr marL="514326" indent="-514326" algn="l"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Demonstrate a sensor-based VRN technology in a producer’s field using VI calibrated imagery captured on unmanned flight systems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1874F0-9077-4E8D-AF02-8A689266A65D}"/>
              </a:ext>
            </a:extLst>
          </p:cNvPr>
          <p:cNvSpPr txBox="1"/>
          <p:nvPr/>
        </p:nvSpPr>
        <p:spPr>
          <a:xfrm>
            <a:off x="0" y="55881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495397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15EFC89-3912-4175-9567-40DEEA0DE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343" y="178008"/>
            <a:ext cx="8243319" cy="117580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697F35-B560-4047-A800-5F55415EF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806" y="1364891"/>
            <a:ext cx="8076389" cy="4150377"/>
          </a:xfrm>
        </p:spPr>
        <p:txBody>
          <a:bodyPr>
            <a:normAutofit/>
          </a:bodyPr>
          <a:lstStyle/>
          <a:p>
            <a:pPr marL="914354" lvl="1" indent="-457178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o1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Fixed-wing may provide imaging data returns with lower efficacy than quad-copter</a:t>
            </a:r>
          </a:p>
          <a:p>
            <a:pPr marL="1371530" lvl="2" indent="-457178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Reject H</a:t>
            </a:r>
            <a:r>
              <a:rPr lang="en-US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o1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Fixed-wing provided imaging data with higher efficacy than quad-copter</a:t>
            </a:r>
          </a:p>
          <a:p>
            <a:pPr marL="914354" lvl="1" indent="-457178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354" lvl="1" indent="-457178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o2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sUAS will not accurately estimate early corn and cotton crop leaf N percentage and help improve NUE</a:t>
            </a:r>
          </a:p>
          <a:p>
            <a:pPr marL="1371530" lvl="2" indent="-457178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Reject H</a:t>
            </a:r>
            <a:r>
              <a:rPr lang="en-US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o2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sUAS successfully estimated early crop leaf N percentage and improved NUE</a:t>
            </a:r>
          </a:p>
          <a:p>
            <a:pPr marL="914352" lvl="2" algn="l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530" lvl="2" indent="-457178" algn="l"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D13BD2-667F-4869-AA88-69FCE5BA6370}"/>
              </a:ext>
            </a:extLst>
          </p:cNvPr>
          <p:cNvSpPr txBox="1"/>
          <p:nvPr/>
        </p:nvSpPr>
        <p:spPr>
          <a:xfrm>
            <a:off x="0" y="55881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1618259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C1C35698-2FA9-43C5-A82C-6C62894A2083}"/>
              </a:ext>
            </a:extLst>
          </p:cNvPr>
          <p:cNvSpPr txBox="1">
            <a:spLocks/>
          </p:cNvSpPr>
          <p:nvPr/>
        </p:nvSpPr>
        <p:spPr>
          <a:xfrm>
            <a:off x="686206" y="1517291"/>
            <a:ext cx="8076389" cy="4150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354" lvl="1" indent="-457178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sUAS sensing mission data provided sufficient evidence suggesting that fixed-wing flight platforms may be successfully deployed to estimate crop canopy N status</a:t>
            </a:r>
          </a:p>
          <a:p>
            <a:pPr marL="914354" lvl="1" indent="-457178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SCCCI and FENDVI VIs most often were highly related by SEq to early corn and cotton canopy N status</a:t>
            </a:r>
          </a:p>
          <a:p>
            <a:pPr marL="914354" lvl="1" indent="-457178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VariRite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™ technology was successfully implemented in a producer’s field using VI calibrated imagery captured on an sUAS</a:t>
            </a:r>
          </a:p>
          <a:p>
            <a:pPr marL="1371530" lvl="2" indent="-457178" algn="l"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BDF4C4-1562-49E5-8127-7E094AEAC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343" y="178008"/>
            <a:ext cx="8243319" cy="117580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891379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DA238D8-EB54-4D1F-9FBF-275D10480786}"/>
              </a:ext>
            </a:extLst>
          </p:cNvPr>
          <p:cNvSpPr txBox="1">
            <a:spLocks/>
          </p:cNvSpPr>
          <p:nvPr/>
        </p:nvSpPr>
        <p:spPr>
          <a:xfrm>
            <a:off x="450343" y="178008"/>
            <a:ext cx="8243319" cy="1175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 Recommendations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D71C29A-40BB-4FB8-882E-11F8C4728545}"/>
              </a:ext>
            </a:extLst>
          </p:cNvPr>
          <p:cNvSpPr txBox="1">
            <a:spLocks/>
          </p:cNvSpPr>
          <p:nvPr/>
        </p:nvSpPr>
        <p:spPr>
          <a:xfrm>
            <a:off x="686206" y="1517291"/>
            <a:ext cx="8076389" cy="4150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30" lvl="2" indent="-457178" algn="l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number of sample locations</a:t>
            </a:r>
          </a:p>
          <a:p>
            <a:pPr marL="1371530" lvl="2" indent="-457178" algn="l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Quad-copter tilt</a:t>
            </a:r>
          </a:p>
          <a:p>
            <a:pPr marL="1371530" lvl="2" indent="-457178" algn="l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plot research for fixed-wing</a:t>
            </a:r>
          </a:p>
          <a:p>
            <a:pPr marL="1371530" lvl="2" indent="-457178" algn="l">
              <a:buFont typeface="Arial" panose="020B0604020202020204" pitchFamily="34" charset="0"/>
              <a:buChar char="•"/>
            </a:pP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Rededge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rubberbanding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effect</a:t>
            </a:r>
          </a:p>
          <a:p>
            <a:pPr marL="1371530" lvl="2" indent="-457178" algn="l"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541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AB7CDF-998F-44B7-8B99-7CF33CC91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41" y="1048781"/>
            <a:ext cx="5560067" cy="43899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DA1A78-35F1-4309-BB83-6A1C202886B4}"/>
              </a:ext>
            </a:extLst>
          </p:cNvPr>
          <p:cNvSpPr txBox="1"/>
          <p:nvPr/>
        </p:nvSpPr>
        <p:spPr>
          <a:xfrm>
            <a:off x="5719665" y="424071"/>
            <a:ext cx="3060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RedEdge “</a:t>
            </a:r>
            <a:r>
              <a:rPr lang="en-US" b="1" dirty="0" err="1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Rubberbanding</a:t>
            </a:r>
            <a:r>
              <a:rPr lang="en-US" b="1" dirty="0">
                <a:solidFill>
                  <a:srgbClr val="5D17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Effect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63F99EA-71AC-432A-8911-CFDF83B8C6B7}"/>
              </a:ext>
            </a:extLst>
          </p:cNvPr>
          <p:cNvCxnSpPr/>
          <p:nvPr/>
        </p:nvCxnSpPr>
        <p:spPr>
          <a:xfrm>
            <a:off x="3526971" y="3816221"/>
            <a:ext cx="690465" cy="0"/>
          </a:xfrm>
          <a:prstGeom prst="straightConnector1">
            <a:avLst/>
          </a:prstGeom>
          <a:ln>
            <a:solidFill>
              <a:schemeClr val="tx2"/>
            </a:solidFill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2515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044717BA-48A8-4D49-B9E7-CBE4A7FCBEF9}"/>
              </a:ext>
            </a:extLst>
          </p:cNvPr>
          <p:cNvSpPr txBox="1">
            <a:spLocks/>
          </p:cNvSpPr>
          <p:nvPr/>
        </p:nvSpPr>
        <p:spPr>
          <a:xfrm>
            <a:off x="686206" y="1517291"/>
            <a:ext cx="8076389" cy="41503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354" lvl="1" indent="-457178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Amelia Fox and committee members: Dr. Jac Varco, Dr. Rocky Lemus, Dr. Jagman Dhillon, and Dr. Brian Pieralisi</a:t>
            </a:r>
          </a:p>
          <a:p>
            <a:pPr marL="914354" lvl="1" indent="-457178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Louisiana Farm Producer: Tap Parker</a:t>
            </a:r>
          </a:p>
          <a:p>
            <a:pPr marL="914354" lvl="1" indent="-457178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Mississippi Farm Producer: Jonathan Brown</a:t>
            </a:r>
          </a:p>
          <a:p>
            <a:pPr marL="914354" lvl="1" indent="-457178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Fellow Graduate Students</a:t>
            </a:r>
          </a:p>
          <a:p>
            <a:pPr marL="914354" lvl="1" indent="-457178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Mississippi Corn Promotion Board</a:t>
            </a:r>
          </a:p>
          <a:p>
            <a:pPr marL="914354" lvl="1" indent="-457178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Southern SARE</a:t>
            </a:r>
          </a:p>
          <a:p>
            <a:pPr marL="1371530" lvl="2" indent="-457178" algn="l"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EBDC44-BA87-43A3-9018-3DAFD8C9E602}"/>
              </a:ext>
            </a:extLst>
          </p:cNvPr>
          <p:cNvSpPr txBox="1">
            <a:spLocks/>
          </p:cNvSpPr>
          <p:nvPr/>
        </p:nvSpPr>
        <p:spPr>
          <a:xfrm>
            <a:off x="450343" y="178008"/>
            <a:ext cx="8243319" cy="1175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Acknowledgments </a:t>
            </a:r>
          </a:p>
        </p:txBody>
      </p:sp>
    </p:spTree>
    <p:extLst>
      <p:ext uri="{BB962C8B-B14F-4D97-AF65-F5344CB8AC3E}">
        <p14:creationId xmlns:p14="http://schemas.microsoft.com/office/powerpoint/2010/main" val="36335926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82" y="1135120"/>
            <a:ext cx="8222297" cy="4799149"/>
          </a:xfrm>
        </p:spPr>
        <p:txBody>
          <a:bodyPr>
            <a:noAutofit/>
          </a:bodyPr>
          <a:lstStyle/>
          <a:p>
            <a:pPr marL="457178" indent="-457178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Associated Press, T. 2021. NOAA: Average-sized “dead zone” likely off Louisiana | AP News. https://apnews.com/article/louisiana-science-environment-and-nature-d1ed9eee3c81e10012cf293295639924 (accessed 20 December 2021)</a:t>
            </a:r>
          </a:p>
          <a:p>
            <a:pPr marL="457178" indent="-457178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Ballester, C., J. Hornbuckle, J. Brinkhoff, J. Smith, and W. Quayle. 2017. Assessment of In-Season Cotton Nitrogen Status and Lint Yield Prediction from Unmanned Aerial System Imagery. Remote Sens. 9(11): 1149. doi: 10.3390/rs9111149.</a:t>
            </a:r>
          </a:p>
          <a:p>
            <a:pPr marL="457178" indent="-457178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Baret, F., V. Houlès, and M. Guérif. 2007. Quantification of plant stress using remote sensing observations and crop models: the case of nitrogen management. J. Exp. Bot. 58(4): 869–80. doi: 10.1093//erl231.</a:t>
            </a:r>
          </a:p>
          <a:p>
            <a:pPr marL="457178" indent="-457178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Barnes, E., T. Clarke, S. Richards, P. Colaizzi, J. Haberland, et al. 2000. Coincident detection of crop water stress, nitrogen status and canopy density using ground-based multispectral data.</a:t>
            </a:r>
          </a:p>
          <a:p>
            <a:pPr marL="457178" indent="-457178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Bruckner, M. 2019. NOAA forecasts very large ‘dead zone’ for Gulf of Mexico | National Oceanic and Atmospheric Administration. https://www.noaa.gov/media-release/noaa-forecasts-very-large-dead-zone-for-gulf-of-mexico (accessed 5 March 2020).</a:t>
            </a:r>
          </a:p>
          <a:p>
            <a:pPr marL="457178" indent="-457178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Byrum, J. 2017. How Remote Sensing Powers Precision Agriculture. AgFUNDER NEWS. https://agfundernews.com/remote-sensing-powers-precision-agriculture.html (accessed 15 February 2020).</a:t>
            </a:r>
          </a:p>
          <a:p>
            <a:pPr marL="457178" indent="-457178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Cammarano, D., G. Fitzgerald, B. Basso, G. O’Leary, D. Chen, et al. 2011. Use of the canopy chlorophyl content index (ccci) for remote estimation of wheat nitrogen content in rainfed environments. Agron. J. 103(6): 1597–1603. doi: 10.2134/agronj2011.0124.</a:t>
            </a:r>
          </a:p>
          <a:p>
            <a:pPr marL="457178" indent="-457178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Diaz, B. 2018. Dead zones | virginia institute of marine science. https://www.vims.edu/research/topics/dead_zones/index.php (accessed 5 March 2020).</a:t>
            </a:r>
          </a:p>
          <a:p>
            <a:pPr marL="457178" indent="-457178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Erisman, J.W., J.N. Galloway, S. Seitzinger, A. Bleeker, N.B. Dise, et al. 2013. Consequences of human modification of the global nitrogen cycle. Philos. Trans. R. Soc. B Biol. Sci. 368(1621). doi: 10.1098/rstb.2013.0116.</a:t>
            </a:r>
          </a:p>
          <a:p>
            <a:pPr marL="457178" indent="-457178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Foley, J. 2013. It’s Time to Rethink America’s Corn System - Scientific American. https://www.scientificamerican.com/article/time-to-rethink-corn/ (accessed 3 March 2020).</a:t>
            </a:r>
          </a:p>
          <a:p>
            <a:pPr marL="457178" indent="-457178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Fox, A.A. 2015. An integrated approach for predicting nitrogen status in early cotton and corn. Mississippi State University Dissertation. https://search.proquest.com/openview/354c314ed6efe1b418f1ccba0768670a/1?pq-origsite=gscholar&amp;cbl=18750&amp;diss=y. (Accessed 3/4/2020) </a:t>
            </a:r>
          </a:p>
          <a:p>
            <a:pPr marL="457178" indent="-457178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Glenn, E.P., C.M.U. Neale, D.J. Hunsaker, and P.L. Nagler. 2011. Vegetation index-based crop coefficients to estimate evapotranspiration by remote sensing in agricultural and natural ecosystems. Hydrol. Process. 25(26): 4050–4062. doi: 10.1002/hyp.8392.</a:t>
            </a:r>
          </a:p>
          <a:p>
            <a:pPr marL="457178" indent="-457178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Kanter, D. 2019. A new way to curb nitrogen pollution: Regulate fertilizer producers, not just farmers. Retrieved from http://theconversation.com/a-new-way-to-curb-nitrogen-pollution-regulate-fertilizer-producers-not-just-farmers-106291.</a:t>
            </a:r>
          </a:p>
          <a:p>
            <a:pPr marL="457178" indent="-457178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Katz, B. 2018. Rethinking the Corny History of Maize | Smart News | Smithsonian Magazine. https://www.smithsonianmag.com/smart-news/rethinking-corny-history-maize-180971038/ (accessed 24 February 2020).</a:t>
            </a:r>
          </a:p>
          <a:p>
            <a:pPr marL="457178" indent="-457178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Meyer, L. 2019. Cotton Sector at a Glance. USDA. https://www.ers.usda.gov/topics/crops/cotton-wool/cotton-sector-at-a-glance/ (accessed 24 February 2020).</a:t>
            </a:r>
          </a:p>
          <a:p>
            <a:pPr marL="457178" indent="-457178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Nag, O. 2017. World Leaders In Corn (Maize) Production, By Country - WorldAtlas.com. https://www.worldatlas.com/articles/world-leaders-in-corn-maize-production-by-country.html (accessed 24 February 2020).</a:t>
            </a:r>
          </a:p>
          <a:p>
            <a:pPr marL="457178" indent="-457178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Rouse, J. 1974. Monitoring the vernal advancement and retrogradation (green wave effect) of...: Discovery Service for Mississippi State University. https://eds.b.ebscohost.com/eds/detail/detail?vid=6&amp;sid=c6e4a716-4e83-40b0-9b9b-143eaec33943%40pdc-v-sessmgr05&amp;bdata=JmxvZ2luLmFzcCUzZmN1c3RpZCUzZG1hZ24xMzA3JnNpdGU9ZWRzLWxpdmUmc2NvcGU9c2l0ZQ%3D%3D#AN=edsnas.19740022555&amp;db=edsnas (accessed 24 February 2020).</a:t>
            </a:r>
          </a:p>
          <a:p>
            <a:pPr marL="457178" indent="-457178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Shahbandeh, M. 2018. Cotton - Statistics &amp; Facts | Statista. https://www.statista.com/topics/1542/cotton/ (accessed 23 February 2020).</a:t>
            </a:r>
          </a:p>
          <a:p>
            <a:pPr marL="457178" indent="-457178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Varco, J.J., A.A. Fox, T.B. Raper, and K.J. Hubbard. 2013. Development of sensor based detection of crop nitrogen status for utilization in variable rate nitrogen fertilization. : 145–150. doi: 10.3920/978-90-8686-778-3 16. </a:t>
            </a:r>
          </a:p>
          <a:p>
            <a:pPr marL="457178" indent="-457178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Watson, J. 2019. Agriculture drones market to reach usd 6.52 billion by 2026 | Reports And Data. https://www.globenewswire.com/news-release/2019/07/10/1881014/0/en/Agriculture-Drones-Market-To-Reach-USD-6-52-Billion-By-2026-Reports-And-Data.html (accessed 18 February 2020).</a:t>
            </a:r>
          </a:p>
          <a:p>
            <a:pPr marL="457178" indent="-457178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Wendel, J.F., C.L. Brubaker, and T. Seelanan. 2010. The Origin and Evolution of Gossypium. Physiology of Cotton. Springer Netherlands. p. 1–18</a:t>
            </a:r>
          </a:p>
          <a:p>
            <a:pPr marL="457178" indent="-457178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Xu, M., R. Liu, J.M. Chen, Y. Liu, R. Shang, et al. 2019. Retrieving leaf chlorophyll content using a matrix-based vegetation index combination approach. Remote Sens. Environ. 224: 60–73. doi: 10.1016/j.rse.2019.01.039.</a:t>
            </a:r>
          </a:p>
          <a:p>
            <a:pPr marL="457178" indent="-457178" algn="l">
              <a:buFont typeface="Arial" panose="020B0604020202020204" pitchFamily="34" charset="0"/>
              <a:buChar char="•"/>
            </a:pPr>
            <a:endParaRPr lang="en-US" sz="7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E8D697-F4BC-4BE2-8BB9-B605C355FE41}"/>
              </a:ext>
            </a:extLst>
          </p:cNvPr>
          <p:cNvSpPr txBox="1">
            <a:spLocks/>
          </p:cNvSpPr>
          <p:nvPr/>
        </p:nvSpPr>
        <p:spPr>
          <a:xfrm>
            <a:off x="450343" y="178008"/>
            <a:ext cx="8243319" cy="1175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5557582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9BCA7-1117-45A6-90E9-155C978F1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3" b="47350"/>
          <a:stretch/>
        </p:blipFill>
        <p:spPr>
          <a:xfrm>
            <a:off x="0" y="-177282"/>
            <a:ext cx="9144000" cy="61208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5CD948A-DEB3-4E85-9567-25E78EBF4864}"/>
              </a:ext>
            </a:extLst>
          </p:cNvPr>
          <p:cNvSpPr txBox="1">
            <a:spLocks/>
          </p:cNvSpPr>
          <p:nvPr/>
        </p:nvSpPr>
        <p:spPr>
          <a:xfrm>
            <a:off x="450343" y="178008"/>
            <a:ext cx="8243319" cy="1175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293889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0583257-EC63-4D92-9422-24068DCA172A}"/>
              </a:ext>
            </a:extLst>
          </p:cNvPr>
          <p:cNvSpPr txBox="1">
            <a:spLocks/>
          </p:cNvSpPr>
          <p:nvPr/>
        </p:nvSpPr>
        <p:spPr>
          <a:xfrm>
            <a:off x="450344" y="178008"/>
            <a:ext cx="5567902" cy="1175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983DFF5-7FAE-48BF-A5DC-FCB49939228A}"/>
              </a:ext>
            </a:extLst>
          </p:cNvPr>
          <p:cNvSpPr txBox="1">
            <a:spLocks/>
          </p:cNvSpPr>
          <p:nvPr/>
        </p:nvSpPr>
        <p:spPr>
          <a:xfrm>
            <a:off x="533807" y="1353815"/>
            <a:ext cx="5484440" cy="41503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26" indent="-514326" algn="l">
              <a:spcAft>
                <a:spcPts val="1800"/>
              </a:spcAft>
              <a:buFont typeface="+mj-lt"/>
              <a:buAutoNum type="arabicPeriod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Corn and cotton distinctive canopy architecture aids in estimating N requirements through remote sensing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(Baret et al., 2007; Cammarano et al., 2011)</a:t>
            </a:r>
          </a:p>
          <a:p>
            <a:pPr marL="514326" indent="-514326" algn="l">
              <a:spcAft>
                <a:spcPts val="1800"/>
              </a:spcAft>
              <a:buFont typeface="+mj-lt"/>
              <a:buAutoNum type="arabicPeriod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Remote sensing and aerial imagery predate to the mid-19th century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(Byrum, 2017)</a:t>
            </a:r>
          </a:p>
          <a:p>
            <a:pPr marL="514326" indent="-514326" algn="l">
              <a:spcAft>
                <a:spcPts val="1800"/>
              </a:spcAft>
              <a:buFont typeface="+mj-lt"/>
              <a:buAutoNum type="arabicPeriod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sUAS market evaluated at $1.19 billion in 2018, predicted to be $6.52 billion by 2026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(Watson, 2019)</a:t>
            </a:r>
          </a:p>
          <a:p>
            <a:pPr marL="514326" indent="-514326" algn="l">
              <a:buFont typeface="+mj-lt"/>
              <a:buAutoNum type="arabicPeriod"/>
            </a:pPr>
            <a:endParaRPr lang="en-US" sz="29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896CFB-E2AD-44CD-BA6E-1D9EF22FB9F9}"/>
              </a:ext>
            </a:extLst>
          </p:cNvPr>
          <p:cNvSpPr txBox="1"/>
          <p:nvPr/>
        </p:nvSpPr>
        <p:spPr>
          <a:xfrm>
            <a:off x="0" y="55881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EE937B-EA8D-4F20-BEBA-3E9EA03620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794" y="178008"/>
            <a:ext cx="2514600" cy="325501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6AE6BC-5447-4EA9-8D64-8992AC72FB90}"/>
              </a:ext>
            </a:extLst>
          </p:cNvPr>
          <p:cNvSpPr txBox="1"/>
          <p:nvPr/>
        </p:nvSpPr>
        <p:spPr>
          <a:xfrm>
            <a:off x="7952858" y="3445252"/>
            <a:ext cx="1089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(Parker, 2021)</a:t>
            </a:r>
          </a:p>
        </p:txBody>
      </p:sp>
    </p:spTree>
    <p:extLst>
      <p:ext uri="{BB962C8B-B14F-4D97-AF65-F5344CB8AC3E}">
        <p14:creationId xmlns:p14="http://schemas.microsoft.com/office/powerpoint/2010/main" val="3498153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457C8A7-8F2A-4AED-8430-9D091517CE16}"/>
              </a:ext>
            </a:extLst>
          </p:cNvPr>
          <p:cNvSpPr txBox="1">
            <a:spLocks/>
          </p:cNvSpPr>
          <p:nvPr/>
        </p:nvSpPr>
        <p:spPr>
          <a:xfrm>
            <a:off x="450343" y="178008"/>
            <a:ext cx="8243319" cy="1175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D20B1C-D3FE-4140-955E-F7D813D1DC7B}"/>
              </a:ext>
            </a:extLst>
          </p:cNvPr>
          <p:cNvSpPr txBox="1">
            <a:spLocks/>
          </p:cNvSpPr>
          <p:nvPr/>
        </p:nvSpPr>
        <p:spPr>
          <a:xfrm>
            <a:off x="533808" y="1353815"/>
            <a:ext cx="8076389" cy="41503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26" indent="-514326" algn="l">
              <a:buFont typeface="+mj-lt"/>
              <a:buAutoNum type="arabicPeriod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Normalized difference vegetation index (NDVI)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(Rouse, 1974) 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common VI in agriculture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(Glenn et al., 2011) </a:t>
            </a:r>
          </a:p>
          <a:p>
            <a:pPr marL="514326" indent="-514326" algn="l">
              <a:buFont typeface="+mj-lt"/>
              <a:buAutoNum type="arabicPeriod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Normalized Difference Red Edge Index (NDRE) 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(Barnes et al., 2000)  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 efficient for assessing N status 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(Paiao, 2018)</a:t>
            </a:r>
          </a:p>
          <a:p>
            <a:pPr marL="514326" indent="-514326" algn="l">
              <a:buFont typeface="+mj-lt"/>
              <a:buAutoNum type="arabicPeriod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Simplified Canopy Chlorophyll Content Index (SCCCI) 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(Barnes et al. 2000) 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highest coefficient of determination for detecting N status 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(Ballester et al., 2017; Fox, 2015; Varco et al., 2013)</a:t>
            </a:r>
          </a:p>
          <a:p>
            <a:pPr marL="514326" indent="-514326" algn="l">
              <a:buFont typeface="+mj-lt"/>
              <a:buAutoNum type="arabicPeriod"/>
            </a:pPr>
            <a:endParaRPr lang="en-US" sz="29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D281B5-8868-4C4C-AE8B-3C11190EE569}"/>
              </a:ext>
            </a:extLst>
          </p:cNvPr>
          <p:cNvSpPr txBox="1"/>
          <p:nvPr/>
        </p:nvSpPr>
        <p:spPr>
          <a:xfrm>
            <a:off x="0" y="55881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24614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48B487F-327E-4880-B04C-8A3CDB02F99C}"/>
              </a:ext>
            </a:extLst>
          </p:cNvPr>
          <p:cNvSpPr txBox="1">
            <a:spLocks/>
          </p:cNvSpPr>
          <p:nvPr/>
        </p:nvSpPr>
        <p:spPr>
          <a:xfrm>
            <a:off x="450344" y="178008"/>
            <a:ext cx="5082710" cy="1175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&amp; Methods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0759012-74B9-4CE4-84E0-192749001B81}"/>
              </a:ext>
            </a:extLst>
          </p:cNvPr>
          <p:cNvSpPr txBox="1">
            <a:spLocks/>
          </p:cNvSpPr>
          <p:nvPr/>
        </p:nvSpPr>
        <p:spPr>
          <a:xfrm>
            <a:off x="533808" y="1353815"/>
            <a:ext cx="8076389" cy="41503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78" indent="-457178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Rosedale, MS</a:t>
            </a:r>
          </a:p>
          <a:p>
            <a:pPr marL="457178" indent="-457178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Lake Providence, LA </a:t>
            </a:r>
          </a:p>
          <a:p>
            <a:pPr marL="457178" indent="-457178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Corn in MS 2020</a:t>
            </a:r>
          </a:p>
          <a:p>
            <a:pPr marL="457178" indent="-457178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Cotton in LA 2020</a:t>
            </a:r>
          </a:p>
          <a:p>
            <a:pPr marL="457178" indent="-457178" algn="l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Corn and Cotton in LA 2021</a:t>
            </a:r>
          </a:p>
          <a:p>
            <a:pPr marL="514326" indent="-514326" algn="l">
              <a:buFont typeface="+mj-lt"/>
              <a:buAutoNum type="arabicPeriod"/>
            </a:pPr>
            <a:endParaRPr lang="en-US" sz="29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44E862-F74B-4DA7-919C-271CEA19CA1D}"/>
              </a:ext>
            </a:extLst>
          </p:cNvPr>
          <p:cNvSpPr txBox="1"/>
          <p:nvPr/>
        </p:nvSpPr>
        <p:spPr>
          <a:xfrm>
            <a:off x="0" y="55881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2E29164-80A3-4BC1-8B05-3CCAB0CF3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65" y="178008"/>
            <a:ext cx="3208229" cy="4527167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71716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9CBAF6B-EED9-4AE2-9E0A-8F4A6891D635}"/>
              </a:ext>
            </a:extLst>
          </p:cNvPr>
          <p:cNvSpPr txBox="1">
            <a:spLocks/>
          </p:cNvSpPr>
          <p:nvPr/>
        </p:nvSpPr>
        <p:spPr>
          <a:xfrm>
            <a:off x="450344" y="178008"/>
            <a:ext cx="6098310" cy="1175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&amp; Methods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261ACFE-E222-4F8A-952F-57EDAE4B191F}"/>
              </a:ext>
            </a:extLst>
          </p:cNvPr>
          <p:cNvSpPr txBox="1">
            <a:spLocks/>
          </p:cNvSpPr>
          <p:nvPr/>
        </p:nvSpPr>
        <p:spPr>
          <a:xfrm>
            <a:off x="533808" y="1353815"/>
            <a:ext cx="8076389" cy="41503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78" indent="-457178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Randomized complete block design</a:t>
            </a:r>
          </a:p>
          <a:p>
            <a:pPr marL="457178" indent="-457178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fixed-rate N application as control</a:t>
            </a:r>
          </a:p>
          <a:p>
            <a:pPr marL="457178" indent="-457178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VRN treatments established on 24-row plots</a:t>
            </a:r>
          </a:p>
          <a:p>
            <a:pPr marL="457178" indent="-457178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 reps of two treatments established on one 9 ha (20 ac) corn plot and two 9 ha (20 ac) cotton plots</a:t>
            </a:r>
          </a:p>
          <a:p>
            <a:pPr marL="457178" indent="-457178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Employed Vari-Rite</a:t>
            </a:r>
            <a:r>
              <a:rPr lang="en-US" sz="29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en-US" sz="2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algorithm for VRN app. </a:t>
            </a:r>
          </a:p>
          <a:p>
            <a:pPr marL="514326" indent="-514326" algn="l">
              <a:buFont typeface="+mj-lt"/>
              <a:buAutoNum type="arabicPeriod"/>
            </a:pPr>
            <a:endParaRPr lang="en-US" sz="29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4D66DF-8FD9-4F42-B8F2-D2A8E38D2B2E}"/>
              </a:ext>
            </a:extLst>
          </p:cNvPr>
          <p:cNvSpPr txBox="1"/>
          <p:nvPr/>
        </p:nvSpPr>
        <p:spPr>
          <a:xfrm>
            <a:off x="0" y="55881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17CB32-C33F-4E45-8EF7-5E100C55A1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298" y="-1"/>
            <a:ext cx="2164702" cy="2802087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385842-F2D5-4053-9991-0BB8CA56B2E1}"/>
              </a:ext>
            </a:extLst>
          </p:cNvPr>
          <p:cNvSpPr txBox="1"/>
          <p:nvPr/>
        </p:nvSpPr>
        <p:spPr>
          <a:xfrm>
            <a:off x="8148801" y="2802086"/>
            <a:ext cx="1089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(Parker, 2020)</a:t>
            </a:r>
          </a:p>
        </p:txBody>
      </p:sp>
    </p:spTree>
    <p:extLst>
      <p:ext uri="{BB962C8B-B14F-4D97-AF65-F5344CB8AC3E}">
        <p14:creationId xmlns:p14="http://schemas.microsoft.com/office/powerpoint/2010/main" val="1579749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372644F-9BFA-4D1F-B63E-11285C12C109}"/>
              </a:ext>
            </a:extLst>
          </p:cNvPr>
          <p:cNvSpPr txBox="1">
            <a:spLocks/>
          </p:cNvSpPr>
          <p:nvPr/>
        </p:nvSpPr>
        <p:spPr>
          <a:xfrm>
            <a:off x="450343" y="178008"/>
            <a:ext cx="8243319" cy="1175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Platforms &amp; Payload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491F94-4A47-4592-A563-63CB38037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7" t="3422" r="1691" b="2952"/>
          <a:stretch/>
        </p:blipFill>
        <p:spPr>
          <a:xfrm>
            <a:off x="307912" y="1353815"/>
            <a:ext cx="3891352" cy="221081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FA7EE7-500F-4C62-85F6-AFDB6096C4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1" t="774" r="1487" b="3316"/>
          <a:stretch/>
        </p:blipFill>
        <p:spPr>
          <a:xfrm>
            <a:off x="4810165" y="1353815"/>
            <a:ext cx="4025923" cy="221081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5DEB81-0369-4D9B-9D9F-5E3BF01D94DB}"/>
              </a:ext>
            </a:extLst>
          </p:cNvPr>
          <p:cNvSpPr txBox="1"/>
          <p:nvPr/>
        </p:nvSpPr>
        <p:spPr>
          <a:xfrm>
            <a:off x="3265714" y="3564625"/>
            <a:ext cx="10121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(Parker, 2021)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012230-295C-4667-8CC5-B32AFF791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861" y="3566168"/>
            <a:ext cx="1012024" cy="3048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1657E1-6919-4EB8-B4E2-90EC9218C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167" y="3906167"/>
            <a:ext cx="2839665" cy="166853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51D802-8A0B-4702-8B8F-A208391F001F}"/>
              </a:ext>
            </a:extLst>
          </p:cNvPr>
          <p:cNvSpPr txBox="1"/>
          <p:nvPr/>
        </p:nvSpPr>
        <p:spPr>
          <a:xfrm>
            <a:off x="4743059" y="5570196"/>
            <a:ext cx="13684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DroneNerds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FFAD2F-D1D9-40D1-84B5-F86C2F740530}"/>
              </a:ext>
            </a:extLst>
          </p:cNvPr>
          <p:cNvSpPr txBox="1"/>
          <p:nvPr/>
        </p:nvSpPr>
        <p:spPr>
          <a:xfrm>
            <a:off x="0" y="55881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773527963"/>
      </p:ext>
    </p:extLst>
  </p:cSld>
  <p:clrMapOvr>
    <a:masterClrMapping/>
  </p:clrMapOvr>
</p:sld>
</file>

<file path=ppt/theme/theme1.xml><?xml version="1.0" encoding="utf-8"?>
<a:theme xmlns:a="http://schemas.openxmlformats.org/drawingml/2006/main" name="MSU_Maroon&amp;Grey">
  <a:themeElements>
    <a:clrScheme name="MSU Colors">
      <a:dk1>
        <a:srgbClr val="000000"/>
      </a:dk1>
      <a:lt1>
        <a:srgbClr val="FFFFFF"/>
      </a:lt1>
      <a:dk2>
        <a:srgbClr val="5D1724"/>
      </a:dk2>
      <a:lt2>
        <a:srgbClr val="E2E4DB"/>
      </a:lt2>
      <a:accent1>
        <a:srgbClr val="5E091A"/>
      </a:accent1>
      <a:accent2>
        <a:srgbClr val="410611"/>
      </a:accent2>
      <a:accent3>
        <a:srgbClr val="545651"/>
      </a:accent3>
      <a:accent4>
        <a:srgbClr val="848780"/>
      </a:accent4>
      <a:accent5>
        <a:srgbClr val="B9BDB3"/>
      </a:accent5>
      <a:accent6>
        <a:srgbClr val="890C25"/>
      </a:accent6>
      <a:hlink>
        <a:srgbClr val="890C25"/>
      </a:hlink>
      <a:folHlink>
        <a:srgbClr val="890C25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MSU_Maroon&amp;Grey.thmx</Template>
  <TotalTime>7976</TotalTime>
  <Words>3968</Words>
  <Application>Microsoft Office PowerPoint</Application>
  <PresentationFormat>On-screen Show (4:3)</PresentationFormat>
  <Paragraphs>1629</Paragraphs>
  <Slides>46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Century Gothic</vt:lpstr>
      <vt:lpstr>Palatino Linotype</vt:lpstr>
      <vt:lpstr>Times New Roman</vt:lpstr>
      <vt:lpstr>MSU_Maroon&amp;Grey</vt:lpstr>
      <vt:lpstr>Sustainable Sidedress Nitrogen Applications for Early Corn and Cotton Using  Unmanned Aerial Systems Imaging</vt:lpstr>
      <vt:lpstr>Introduction</vt:lpstr>
      <vt:lpstr>Study Purpose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Mississippi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Rowe</dc:creator>
  <cp:lastModifiedBy>Parker, Nolan</cp:lastModifiedBy>
  <cp:revision>137</cp:revision>
  <dcterms:created xsi:type="dcterms:W3CDTF">2015-07-09T18:42:12Z</dcterms:created>
  <dcterms:modified xsi:type="dcterms:W3CDTF">2022-03-03T16:39:27Z</dcterms:modified>
</cp:coreProperties>
</file>