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21"/>
  </p:notesMasterIdLst>
  <p:sldIdLst>
    <p:sldId id="256" r:id="rId2"/>
    <p:sldId id="257" r:id="rId3"/>
    <p:sldId id="277" r:id="rId4"/>
    <p:sldId id="259" r:id="rId5"/>
    <p:sldId id="260" r:id="rId6"/>
    <p:sldId id="261" r:id="rId7"/>
    <p:sldId id="271" r:id="rId8"/>
    <p:sldId id="269" r:id="rId9"/>
    <p:sldId id="262" r:id="rId10"/>
    <p:sldId id="264" r:id="rId11"/>
    <p:sldId id="270" r:id="rId12"/>
    <p:sldId id="276" r:id="rId13"/>
    <p:sldId id="265" r:id="rId14"/>
    <p:sldId id="266" r:id="rId15"/>
    <p:sldId id="268" r:id="rId16"/>
    <p:sldId id="272" r:id="rId17"/>
    <p:sldId id="274" r:id="rId18"/>
    <p:sldId id="273"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971" autoAdjust="0"/>
  </p:normalViewPr>
  <p:slideViewPr>
    <p:cSldViewPr snapToGrid="0" snapToObjects="1">
      <p:cViewPr varScale="1">
        <p:scale>
          <a:sx n="50" d="100"/>
          <a:sy n="50" d="100"/>
        </p:scale>
        <p:origin x="1956"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294356-82F6-F34A-AED8-FA796CC674A3}" type="datetimeFigureOut">
              <a:rPr lang="en-US" smtClean="0"/>
              <a:t>12/26/2014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069D1F-1E8F-1847-922D-97DD03C4E2DE}" type="slidenum">
              <a:rPr lang="en-US" smtClean="0"/>
              <a:t>‹#›</a:t>
            </a:fld>
            <a:endParaRPr lang="en-US"/>
          </a:p>
        </p:txBody>
      </p:sp>
    </p:spTree>
    <p:extLst>
      <p:ext uri="{BB962C8B-B14F-4D97-AF65-F5344CB8AC3E}">
        <p14:creationId xmlns:p14="http://schemas.microsoft.com/office/powerpoint/2010/main" val="38247450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United Tribes</a:t>
            </a:r>
            <a:r>
              <a:rPr lang="en-US" baseline="0" dirty="0" smtClean="0"/>
              <a:t> </a:t>
            </a:r>
            <a:r>
              <a:rPr lang="en-US" baseline="0" smtClean="0"/>
              <a:t>Multipurpose Room - </a:t>
            </a:r>
            <a:r>
              <a:rPr lang="en-US" smtClean="0"/>
              <a:t>Late </a:t>
            </a:r>
            <a:r>
              <a:rPr lang="en-US" dirty="0" smtClean="0"/>
              <a:t>season vegetables and</a:t>
            </a:r>
            <a:r>
              <a:rPr lang="en-US" baseline="0" dirty="0" smtClean="0"/>
              <a:t> homemade goods. – Dozen vendors and attendance was about 100 people. </a:t>
            </a:r>
          </a:p>
          <a:p>
            <a:r>
              <a:rPr lang="en-US" baseline="0" dirty="0" smtClean="0"/>
              <a:t>There will be 5 more to this winter. </a:t>
            </a:r>
            <a:endParaRPr lang="en-US" dirty="0"/>
          </a:p>
        </p:txBody>
      </p:sp>
      <p:sp>
        <p:nvSpPr>
          <p:cNvPr id="4" name="Slide Number Placeholder 3"/>
          <p:cNvSpPr>
            <a:spLocks noGrp="1"/>
          </p:cNvSpPr>
          <p:nvPr>
            <p:ph type="sldNum" sz="quarter" idx="10"/>
          </p:nvPr>
        </p:nvSpPr>
        <p:spPr/>
        <p:txBody>
          <a:bodyPr/>
          <a:lstStyle/>
          <a:p>
            <a:fld id="{2A069D1F-1E8F-1847-922D-97DD03C4E2DE}" type="slidenum">
              <a:rPr lang="en-US" smtClean="0"/>
              <a:t>17</a:t>
            </a:fld>
            <a:endParaRPr lang="en-US"/>
          </a:p>
        </p:txBody>
      </p:sp>
    </p:spTree>
    <p:extLst>
      <p:ext uri="{BB962C8B-B14F-4D97-AF65-F5344CB8AC3E}">
        <p14:creationId xmlns:p14="http://schemas.microsoft.com/office/powerpoint/2010/main" val="3812592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290233-0DD1-4A80-BB1E-9ADC3556DBB6}" type="datetimeFigureOut">
              <a:rPr lang="en-US" smtClean="0"/>
              <a:t>12/26/2014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290233-0DD1-4A80-BB1E-9ADC3556DBB6}" type="datetimeFigureOut">
              <a:rPr lang="en-US" smtClean="0"/>
              <a:t>12/26/2014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290233-0DD1-4A80-BB1E-9ADC3556DBB6}" type="datetimeFigureOut">
              <a:rPr lang="en-US" smtClean="0"/>
              <a:t>12/26/2014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290233-0DD1-4A80-BB1E-9ADC3556DBB6}" type="datetimeFigureOut">
              <a:rPr lang="en-US" smtClean="0"/>
              <a:t>12/26/2014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12/26/2014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290233-0DD1-4A80-BB1E-9ADC3556DBB6}" type="datetimeFigureOut">
              <a:rPr lang="en-US" smtClean="0"/>
              <a:t>12/26/2014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290233-0DD1-4A80-BB1E-9ADC3556DBB6}" type="datetimeFigureOut">
              <a:rPr lang="en-US" smtClean="0"/>
              <a:t>12/26/2014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290233-0DD1-4A80-BB1E-9ADC3556DBB6}" type="datetimeFigureOut">
              <a:rPr lang="en-US" smtClean="0"/>
              <a:t>12/26/2014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90233-0DD1-4A80-BB1E-9ADC3556DBB6}" type="datetimeFigureOut">
              <a:rPr lang="en-US" smtClean="0"/>
              <a:t>12/26/2014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D290233-0DD1-4A80-BB1E-9ADC3556DBB6}" type="datetimeFigureOut">
              <a:rPr lang="en-US" smtClean="0"/>
              <a:t>12/26/2014</a:t>
            </a:fld>
            <a:endParaRPr lang="en-US"/>
          </a:p>
        </p:txBody>
      </p:sp>
      <p:sp>
        <p:nvSpPr>
          <p:cNvPr id="9" name="Slide Number Placeholder 8"/>
          <p:cNvSpPr>
            <a:spLocks noGrp="1"/>
          </p:cNvSpPr>
          <p:nvPr>
            <p:ph type="sldNum" sz="quarter" idx="11"/>
          </p:nvPr>
        </p:nvSpPr>
        <p:spPr/>
        <p:txBody>
          <a:bodyPr/>
          <a:lstStyle/>
          <a:p>
            <a:fld id="{CFE4BAC9-6D41-4691-9299-18EF07EF017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FE4BAC9-6D41-4691-9299-18EF07EF017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D290233-0DD1-4A80-BB1E-9ADC3556DBB6}" type="datetimeFigureOut">
              <a:rPr lang="en-US" smtClean="0"/>
              <a:t>12/26/2014</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7250"/>
            <a:ext cx="7543800" cy="2593975"/>
          </a:xfrm>
        </p:spPr>
        <p:txBody>
          <a:bodyPr/>
          <a:lstStyle/>
          <a:p>
            <a:r>
              <a:rPr lang="en-US" sz="8000" b="1" dirty="0" smtClean="0"/>
              <a:t>Leadership for Local Foods</a:t>
            </a:r>
            <a:endParaRPr lang="en-US" sz="8000" b="1" dirty="0"/>
          </a:p>
        </p:txBody>
      </p:sp>
      <p:sp>
        <p:nvSpPr>
          <p:cNvPr id="3" name="Subtitle 2"/>
          <p:cNvSpPr>
            <a:spLocks noGrp="1"/>
          </p:cNvSpPr>
          <p:nvPr>
            <p:ph type="subTitle" idx="1"/>
          </p:nvPr>
        </p:nvSpPr>
        <p:spPr>
          <a:xfrm>
            <a:off x="685800" y="3489324"/>
            <a:ext cx="7143750" cy="3368676"/>
          </a:xfrm>
        </p:spPr>
        <p:txBody>
          <a:bodyPr>
            <a:normAutofit fontScale="92500" lnSpcReduction="10000"/>
          </a:bodyPr>
          <a:lstStyle/>
          <a:p>
            <a:pPr algn="r"/>
            <a:r>
              <a:rPr lang="en-US" sz="4500" b="1" i="1" dirty="0" smtClean="0">
                <a:solidFill>
                  <a:schemeClr val="tx2">
                    <a:lumMod val="75000"/>
                  </a:schemeClr>
                </a:solidFill>
                <a:latin typeface="Cambria"/>
                <a:cs typeface="Cambria"/>
              </a:rPr>
              <a:t>Participant </a:t>
            </a:r>
            <a:r>
              <a:rPr lang="en-US" sz="4500" b="1" i="1" dirty="0" smtClean="0">
                <a:solidFill>
                  <a:schemeClr val="tx2">
                    <a:lumMod val="75000"/>
                  </a:schemeClr>
                </a:solidFill>
                <a:latin typeface="Cambria"/>
                <a:cs typeface="Cambria"/>
              </a:rPr>
              <a:t>Sharing</a:t>
            </a:r>
            <a:endParaRPr lang="en-US" sz="4500" dirty="0" smtClean="0">
              <a:solidFill>
                <a:schemeClr val="tx2">
                  <a:lumMod val="75000"/>
                </a:schemeClr>
              </a:solidFill>
              <a:latin typeface="Cambria"/>
              <a:cs typeface="Cambria"/>
            </a:endParaRPr>
          </a:p>
          <a:p>
            <a:pPr algn="r"/>
            <a:endParaRPr lang="en-US" sz="4500" dirty="0">
              <a:solidFill>
                <a:schemeClr val="tx2">
                  <a:lumMod val="75000"/>
                </a:schemeClr>
              </a:solidFill>
              <a:latin typeface="Cambria"/>
              <a:cs typeface="Cambria"/>
            </a:endParaRPr>
          </a:p>
          <a:p>
            <a:pPr algn="ctr"/>
            <a:r>
              <a:rPr lang="en-US" sz="3600" dirty="0" smtClean="0">
                <a:solidFill>
                  <a:schemeClr val="tx2">
                    <a:lumMod val="75000"/>
                  </a:schemeClr>
                </a:solidFill>
                <a:latin typeface="Cambria"/>
                <a:cs typeface="Cambria"/>
              </a:rPr>
              <a:t>ND Local </a:t>
            </a:r>
            <a:r>
              <a:rPr lang="en-US" sz="3600" smtClean="0">
                <a:solidFill>
                  <a:schemeClr val="tx2">
                    <a:lumMod val="75000"/>
                  </a:schemeClr>
                </a:solidFill>
                <a:latin typeface="Cambria"/>
                <a:cs typeface="Cambria"/>
              </a:rPr>
              <a:t>Foods Leadership Training</a:t>
            </a:r>
            <a:endParaRPr lang="en-US" sz="3600" dirty="0" smtClean="0">
              <a:solidFill>
                <a:schemeClr val="tx2">
                  <a:lumMod val="75000"/>
                </a:schemeClr>
              </a:solidFill>
              <a:latin typeface="Cambria"/>
              <a:cs typeface="Cambria"/>
            </a:endParaRPr>
          </a:p>
          <a:p>
            <a:pPr algn="ctr"/>
            <a:r>
              <a:rPr lang="en-US" sz="3600" dirty="0" smtClean="0">
                <a:solidFill>
                  <a:schemeClr val="tx2">
                    <a:lumMod val="75000"/>
                  </a:schemeClr>
                </a:solidFill>
                <a:latin typeface="Cambria"/>
                <a:cs typeface="Cambria"/>
              </a:rPr>
              <a:t>NC SARE Grant</a:t>
            </a:r>
          </a:p>
          <a:p>
            <a:pPr algn="ctr"/>
            <a:r>
              <a:rPr lang="en-US" sz="2600" dirty="0" smtClean="0">
                <a:solidFill>
                  <a:schemeClr val="tx2">
                    <a:lumMod val="75000"/>
                  </a:schemeClr>
                </a:solidFill>
                <a:latin typeface="Cambria"/>
                <a:cs typeface="Cambria"/>
              </a:rPr>
              <a:t>Abby Gold, Megan Myrdal &amp; Glenn Muske</a:t>
            </a:r>
          </a:p>
          <a:p>
            <a:pPr algn="ctr"/>
            <a:r>
              <a:rPr lang="en-US" sz="2600" dirty="0" smtClean="0">
                <a:solidFill>
                  <a:schemeClr val="tx2">
                    <a:lumMod val="75000"/>
                  </a:schemeClr>
                </a:solidFill>
                <a:latin typeface="Cambria"/>
                <a:cs typeface="Cambria"/>
              </a:rPr>
              <a:t>NDSU Extension</a:t>
            </a:r>
            <a:endParaRPr lang="en-US" sz="2600" dirty="0">
              <a:solidFill>
                <a:schemeClr val="tx2">
                  <a:lumMod val="75000"/>
                </a:schemeClr>
              </a:solidFill>
              <a:latin typeface="Cambria"/>
              <a:cs typeface="Cambria"/>
            </a:endParaRPr>
          </a:p>
        </p:txBody>
      </p:sp>
    </p:spTree>
    <p:extLst>
      <p:ext uri="{BB962C8B-B14F-4D97-AF65-F5344CB8AC3E}">
        <p14:creationId xmlns:p14="http://schemas.microsoft.com/office/powerpoint/2010/main" val="371598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7620000" cy="1383833"/>
          </a:xfrm>
        </p:spPr>
        <p:txBody>
          <a:bodyPr/>
          <a:lstStyle/>
          <a:p>
            <a:r>
              <a:rPr lang="en-US" sz="3300" b="1" dirty="0"/>
              <a:t>Keep it Local, Keep it Fresh</a:t>
            </a:r>
            <a:r>
              <a:rPr lang="en-US" sz="3000" b="1" dirty="0"/>
              <a:t>: </a:t>
            </a:r>
            <a:r>
              <a:rPr lang="en-US" sz="3000" b="1" i="1" dirty="0"/>
              <a:t>A Local Foods Initiative for Eddy County and Beyond</a:t>
            </a:r>
            <a:r>
              <a:rPr lang="en-US" sz="3000" b="1" dirty="0"/>
              <a:t/>
            </a:r>
            <a:br>
              <a:rPr lang="en-US" sz="3000" b="1" dirty="0"/>
            </a:br>
            <a:r>
              <a:rPr lang="en-US" sz="2600" dirty="0" smtClean="0"/>
              <a:t>Rachel Brazil &amp; Jill </a:t>
            </a:r>
            <a:r>
              <a:rPr lang="en-US" sz="2600" dirty="0" err="1" smtClean="0"/>
              <a:t>Louters</a:t>
            </a:r>
            <a:r>
              <a:rPr lang="en-US" sz="2600" dirty="0" smtClean="0"/>
              <a:t/>
            </a:r>
            <a:br>
              <a:rPr lang="en-US" sz="2600" dirty="0" smtClean="0"/>
            </a:br>
            <a:endParaRPr lang="en-US" sz="2600" dirty="0"/>
          </a:p>
        </p:txBody>
      </p:sp>
      <p:sp>
        <p:nvSpPr>
          <p:cNvPr id="3" name="Content Placeholder 2"/>
          <p:cNvSpPr>
            <a:spLocks noGrp="1"/>
          </p:cNvSpPr>
          <p:nvPr>
            <p:ph idx="1"/>
          </p:nvPr>
        </p:nvSpPr>
        <p:spPr>
          <a:xfrm>
            <a:off x="457200" y="1658470"/>
            <a:ext cx="7620000" cy="4742330"/>
          </a:xfrm>
        </p:spPr>
        <p:txBody>
          <a:bodyPr>
            <a:normAutofit fontScale="92500"/>
          </a:bodyPr>
          <a:lstStyle/>
          <a:p>
            <a:r>
              <a:rPr lang="en-US" u="sng" dirty="0" smtClean="0"/>
              <a:t>Rational: </a:t>
            </a:r>
            <a:r>
              <a:rPr lang="en-US" dirty="0"/>
              <a:t>To help build a visible and accessible network of local food producers and consumers in our community. </a:t>
            </a:r>
          </a:p>
          <a:p>
            <a:r>
              <a:rPr lang="en-US" u="sng" dirty="0"/>
              <a:t>How Did it Go? </a:t>
            </a:r>
            <a:r>
              <a:rPr lang="en-US" dirty="0"/>
              <a:t>Still in the works. We have found significant consumer interest in local food. Identifying potential producer sources, has been more difficult. We're working toward providing some beginning resources to "start the conversation." </a:t>
            </a:r>
          </a:p>
          <a:p>
            <a:r>
              <a:rPr lang="en-US" u="sng" dirty="0"/>
              <a:t>Main Outcomes</a:t>
            </a:r>
            <a:r>
              <a:rPr lang="en-US" dirty="0"/>
              <a:t>: Facilitated meeting determining the interest of community members regarding local foods, a Facebook group page in which we can share and request information, a local food and agriculture resource collections at the public and school libraries. </a:t>
            </a:r>
          </a:p>
          <a:p>
            <a:r>
              <a:rPr lang="en-US" u="sng" dirty="0"/>
              <a:t>Future Plans</a:t>
            </a:r>
            <a:r>
              <a:rPr lang="en-US" dirty="0"/>
              <a:t>: Organize field trips for potential local food producers to see season extension and pasture grazing practices in action, host a farm to school training for food producers interested in selling to the New Rockford- Sheyenne School District. </a:t>
            </a:r>
          </a:p>
        </p:txBody>
      </p:sp>
    </p:spTree>
    <p:extLst>
      <p:ext uri="{BB962C8B-B14F-4D97-AF65-F5344CB8AC3E}">
        <p14:creationId xmlns:p14="http://schemas.microsoft.com/office/powerpoint/2010/main" val="3129330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0660160_10152951002988787_4902031363757132162_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64208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9028"/>
            <a:ext cx="7620000" cy="1143000"/>
          </a:xfrm>
        </p:spPr>
        <p:txBody>
          <a:bodyPr/>
          <a:lstStyle/>
          <a:p>
            <a:r>
              <a:rPr lang="en-US" sz="4500" b="1" dirty="0"/>
              <a:t>Farm to School Awareness and Marketing Campaign.</a:t>
            </a:r>
            <a:br>
              <a:rPr lang="en-US" sz="4500" b="1" dirty="0"/>
            </a:br>
            <a:r>
              <a:rPr lang="en-US" sz="3000" i="1" dirty="0" smtClean="0"/>
              <a:t>Jonathon Moser </a:t>
            </a:r>
            <a:endParaRPr lang="en-US" sz="3000" i="1" dirty="0"/>
          </a:p>
        </p:txBody>
      </p:sp>
      <p:sp>
        <p:nvSpPr>
          <p:cNvPr id="3" name="Content Placeholder 2"/>
          <p:cNvSpPr>
            <a:spLocks noGrp="1"/>
          </p:cNvSpPr>
          <p:nvPr>
            <p:ph idx="1"/>
          </p:nvPr>
        </p:nvSpPr>
        <p:spPr>
          <a:xfrm>
            <a:off x="457200" y="2087692"/>
            <a:ext cx="7620000" cy="4313107"/>
          </a:xfrm>
        </p:spPr>
        <p:txBody>
          <a:bodyPr>
            <a:normAutofit/>
          </a:bodyPr>
          <a:lstStyle/>
          <a:p>
            <a:r>
              <a:rPr lang="en-US" sz="2500" u="sng" dirty="0" smtClean="0"/>
              <a:t>Progress</a:t>
            </a:r>
            <a:r>
              <a:rPr lang="en-US" sz="2500" dirty="0"/>
              <a:t>: To be implemented Spring of 2015.</a:t>
            </a:r>
          </a:p>
          <a:p>
            <a:r>
              <a:rPr lang="en-US" sz="2500" u="sng" dirty="0"/>
              <a:t>Main Objective</a:t>
            </a:r>
            <a:r>
              <a:rPr lang="en-US" sz="2500" dirty="0"/>
              <a:t>: To increase awareness about Forager Farm and Jamestown Public School District's involvement in ND Farm to School. We will be designing </a:t>
            </a:r>
            <a:r>
              <a:rPr lang="en-US" sz="2500" dirty="0" smtClean="0"/>
              <a:t>and distributing</a:t>
            </a:r>
            <a:r>
              <a:rPr lang="en-US" sz="2500" dirty="0"/>
              <a:t> informational marketing materials to schools. We will also be hosting on the farm tours for students from Jamestown Schools.</a:t>
            </a:r>
          </a:p>
        </p:txBody>
      </p:sp>
    </p:spTree>
    <p:extLst>
      <p:ext uri="{BB962C8B-B14F-4D97-AF65-F5344CB8AC3E}">
        <p14:creationId xmlns:p14="http://schemas.microsoft.com/office/powerpoint/2010/main" val="3082353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7477"/>
            <a:ext cx="7928370" cy="1234517"/>
          </a:xfrm>
        </p:spPr>
        <p:txBody>
          <a:bodyPr/>
          <a:lstStyle/>
          <a:p>
            <a:r>
              <a:rPr lang="en-US" sz="4000" b="1" dirty="0" smtClean="0"/>
              <a:t>Heart of Dakota Local Foods Educational Wagon</a:t>
            </a:r>
            <a:br>
              <a:rPr lang="en-US" sz="4000" b="1" dirty="0" smtClean="0"/>
            </a:br>
            <a:r>
              <a:rPr lang="en-US" sz="3000" i="1" dirty="0" smtClean="0"/>
              <a:t>Irene Graves</a:t>
            </a:r>
            <a:endParaRPr lang="en-US" sz="3000" i="1" dirty="0"/>
          </a:p>
        </p:txBody>
      </p:sp>
      <p:sp>
        <p:nvSpPr>
          <p:cNvPr id="3" name="TextBox 2"/>
          <p:cNvSpPr txBox="1"/>
          <p:nvPr/>
        </p:nvSpPr>
        <p:spPr>
          <a:xfrm>
            <a:off x="457200" y="1975265"/>
            <a:ext cx="7620000" cy="4708981"/>
          </a:xfrm>
          <a:prstGeom prst="rect">
            <a:avLst/>
          </a:prstGeom>
          <a:noFill/>
        </p:spPr>
        <p:txBody>
          <a:bodyPr wrap="square" rtlCol="0">
            <a:spAutoFit/>
          </a:bodyPr>
          <a:lstStyle/>
          <a:p>
            <a:r>
              <a:rPr lang="en-US" sz="2000" u="sng" dirty="0"/>
              <a:t>Project </a:t>
            </a:r>
            <a:r>
              <a:rPr lang="en-US" sz="2000" u="sng" dirty="0" smtClean="0"/>
              <a:t>Name: </a:t>
            </a:r>
            <a:r>
              <a:rPr lang="en-US" sz="2000" dirty="0" smtClean="0"/>
              <a:t>Heart </a:t>
            </a:r>
            <a:r>
              <a:rPr lang="en-US" sz="2000" dirty="0"/>
              <a:t>of Dakota Local Foods Educational Wagon</a:t>
            </a:r>
          </a:p>
          <a:p>
            <a:r>
              <a:rPr lang="en-US" sz="2000" u="sng" dirty="0" smtClean="0"/>
              <a:t>Rational</a:t>
            </a:r>
            <a:r>
              <a:rPr lang="en-US" sz="2000" b="1" dirty="0" smtClean="0"/>
              <a:t>: </a:t>
            </a:r>
            <a:r>
              <a:rPr lang="en-US" sz="2000" dirty="0" smtClean="0"/>
              <a:t>To </a:t>
            </a:r>
            <a:r>
              <a:rPr lang="en-US" sz="2000" dirty="0"/>
              <a:t>Educate the public about Local Foods</a:t>
            </a:r>
          </a:p>
          <a:p>
            <a:r>
              <a:rPr lang="en-US" sz="2000" u="sng" dirty="0"/>
              <a:t>How Did it Go?</a:t>
            </a:r>
            <a:r>
              <a:rPr lang="en-US" sz="2000" dirty="0"/>
              <a:t>  GREAT</a:t>
            </a:r>
          </a:p>
          <a:p>
            <a:pPr marL="285750" indent="-285750">
              <a:buFont typeface="Arial"/>
              <a:buChar char="•"/>
            </a:pPr>
            <a:r>
              <a:rPr lang="en-US" sz="2000" dirty="0"/>
              <a:t>182 surveys</a:t>
            </a:r>
          </a:p>
          <a:p>
            <a:pPr marL="285750" indent="-285750">
              <a:buFont typeface="Arial"/>
              <a:buChar char="•"/>
            </a:pPr>
            <a:r>
              <a:rPr lang="en-US" sz="2000" dirty="0"/>
              <a:t>379  direct contacts</a:t>
            </a:r>
          </a:p>
          <a:p>
            <a:pPr marL="285750" indent="-285750">
              <a:buFont typeface="Arial"/>
              <a:buChar char="•"/>
            </a:pPr>
            <a:r>
              <a:rPr lang="en-US" sz="2000" dirty="0"/>
              <a:t>Handed out over 1,500 publications and information sheets</a:t>
            </a:r>
          </a:p>
          <a:p>
            <a:pPr marL="285750" indent="-285750">
              <a:buFont typeface="Arial"/>
              <a:buChar char="•"/>
            </a:pPr>
            <a:r>
              <a:rPr lang="en-US" sz="2000" dirty="0"/>
              <a:t>Ponies brought in diverse crowd</a:t>
            </a:r>
          </a:p>
          <a:p>
            <a:r>
              <a:rPr lang="en-US" sz="2000" u="sng" dirty="0"/>
              <a:t>Main Outcomes:</a:t>
            </a:r>
          </a:p>
          <a:p>
            <a:pPr marL="285750" indent="-285750">
              <a:buFont typeface="Arial"/>
              <a:buChar char="•"/>
            </a:pPr>
            <a:r>
              <a:rPr lang="en-US" sz="2000" dirty="0"/>
              <a:t>There is a great need for education</a:t>
            </a:r>
          </a:p>
          <a:p>
            <a:pPr marL="285750" indent="-285750">
              <a:buFont typeface="Arial"/>
              <a:buChar char="•"/>
            </a:pPr>
            <a:r>
              <a:rPr lang="en-US" sz="2000" dirty="0"/>
              <a:t>Gardeners do not see there foods as commercial item will give it away but not sell.</a:t>
            </a:r>
          </a:p>
          <a:p>
            <a:pPr marL="285750" indent="-285750">
              <a:buFont typeface="Arial"/>
              <a:buChar char="•"/>
            </a:pPr>
            <a:r>
              <a:rPr lang="en-US" sz="2000" dirty="0"/>
              <a:t>Local Foods – interpreted as a brand name not a locally grown food.</a:t>
            </a:r>
          </a:p>
          <a:p>
            <a:r>
              <a:rPr lang="en-US" sz="2000" u="sng" dirty="0"/>
              <a:t>Future Plans:</a:t>
            </a:r>
            <a:r>
              <a:rPr lang="en-US" sz="2000" dirty="0"/>
              <a:t> </a:t>
            </a:r>
          </a:p>
          <a:p>
            <a:pPr marL="285750" indent="-285750">
              <a:buFont typeface="Arial"/>
              <a:buChar char="•"/>
            </a:pPr>
            <a:r>
              <a:rPr lang="en-US" sz="2000" dirty="0"/>
              <a:t>Will repeat the process</a:t>
            </a:r>
          </a:p>
          <a:p>
            <a:pPr marL="285750" indent="-285750">
              <a:buFont typeface="Arial"/>
              <a:buChar char="•"/>
            </a:pPr>
            <a:r>
              <a:rPr lang="en-US" sz="2000" dirty="0"/>
              <a:t>More invitations than available weekends – do as many as possible</a:t>
            </a:r>
          </a:p>
        </p:txBody>
      </p:sp>
    </p:spTree>
    <p:extLst>
      <p:ext uri="{BB962C8B-B14F-4D97-AF65-F5344CB8AC3E}">
        <p14:creationId xmlns:p14="http://schemas.microsoft.com/office/powerpoint/2010/main" val="1135938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537882"/>
            <a:ext cx="8382000" cy="879756"/>
          </a:xfrm>
        </p:spPr>
        <p:txBody>
          <a:bodyPr/>
          <a:lstStyle/>
          <a:p>
            <a:pPr algn="ctr"/>
            <a:r>
              <a:rPr lang="en-US" sz="3000" b="1" dirty="0" smtClean="0"/>
              <a:t>Heart of Dakota Local Foods Educational Wagon</a:t>
            </a:r>
            <a:endParaRPr lang="en-US" sz="3000" b="1" dirty="0"/>
          </a:p>
        </p:txBody>
      </p:sp>
      <p:pic>
        <p:nvPicPr>
          <p:cNvPr id="4" name="Content Placeholder 3" descr="5  6Sept14 (29).jpg"/>
          <p:cNvPicPr>
            <a:picLocks noGrp="1" noChangeAspect="1"/>
          </p:cNvPicPr>
          <p:nvPr>
            <p:ph idx="1"/>
          </p:nvPr>
        </p:nvPicPr>
        <p:blipFill>
          <a:blip r:embed="rId2" cstate="email">
            <a:extLst>
              <a:ext uri="{28A0092B-C50C-407E-A947-70E740481C1C}">
                <a14:useLocalDpi xmlns:a14="http://schemas.microsoft.com/office/drawing/2010/main" val="0"/>
              </a:ext>
            </a:extLst>
          </a:blip>
          <a:srcRect t="8000" b="8000"/>
          <a:stretch>
            <a:fillRect/>
          </a:stretch>
        </p:blipFill>
        <p:spPr/>
      </p:pic>
    </p:spTree>
    <p:extLst>
      <p:ext uri="{BB962C8B-B14F-4D97-AF65-F5344CB8AC3E}">
        <p14:creationId xmlns:p14="http://schemas.microsoft.com/office/powerpoint/2010/main" val="2054853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010"/>
            <a:ext cx="7620000" cy="6379886"/>
          </a:xfrm>
        </p:spPr>
        <p:txBody>
          <a:bodyPr/>
          <a:lstStyle/>
          <a:p>
            <a:pPr algn="r"/>
            <a:r>
              <a:rPr lang="en-US" sz="7000" b="1" dirty="0" smtClean="0"/>
              <a:t>Extend &amp; Enhance Farmers Markets During Off-Season</a:t>
            </a:r>
            <a:r>
              <a:rPr lang="en-US" sz="6000" b="1" dirty="0" smtClean="0"/>
              <a:t/>
            </a:r>
            <a:br>
              <a:rPr lang="en-US" sz="6000" b="1" dirty="0" smtClean="0"/>
            </a:br>
            <a:r>
              <a:rPr lang="en-US" sz="6000" b="1" dirty="0"/>
              <a:t/>
            </a:r>
            <a:br>
              <a:rPr lang="en-US" sz="6000" b="1" dirty="0"/>
            </a:br>
            <a:r>
              <a:rPr lang="en-US" sz="6000" i="1" dirty="0" smtClean="0"/>
              <a:t>Hampton &amp; Cynthia Spencer</a:t>
            </a:r>
            <a:endParaRPr lang="en-US" i="1" dirty="0"/>
          </a:p>
        </p:txBody>
      </p:sp>
    </p:spTree>
    <p:extLst>
      <p:ext uri="{BB962C8B-B14F-4D97-AF65-F5344CB8AC3E}">
        <p14:creationId xmlns:p14="http://schemas.microsoft.com/office/powerpoint/2010/main" val="3031555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Morning Joy Farm Kitchen</a:t>
            </a:r>
            <a:br>
              <a:rPr lang="en-US" dirty="0" smtClean="0"/>
            </a:br>
            <a:r>
              <a:rPr lang="en-US" sz="3000" i="1" dirty="0" smtClean="0"/>
              <a:t>Annie Carlson</a:t>
            </a:r>
            <a:endParaRPr lang="en-US" sz="3000" i="1" dirty="0"/>
          </a:p>
        </p:txBody>
      </p:sp>
      <p:sp>
        <p:nvSpPr>
          <p:cNvPr id="3" name="Content Placeholder 2"/>
          <p:cNvSpPr>
            <a:spLocks noGrp="1"/>
          </p:cNvSpPr>
          <p:nvPr>
            <p:ph idx="1"/>
          </p:nvPr>
        </p:nvSpPr>
        <p:spPr/>
        <p:txBody>
          <a:bodyPr>
            <a:noAutofit/>
          </a:bodyPr>
          <a:lstStyle/>
          <a:p>
            <a:r>
              <a:rPr lang="en-US" sz="2100" u="sng" dirty="0" smtClean="0"/>
              <a:t>Rational:</a:t>
            </a:r>
            <a:r>
              <a:rPr lang="en-US" sz="2100" dirty="0"/>
              <a:t>  To value-add our farm products </a:t>
            </a:r>
            <a:r>
              <a:rPr lang="en-US" sz="2100" dirty="0" smtClean="0"/>
              <a:t>and provide </a:t>
            </a:r>
            <a:r>
              <a:rPr lang="en-US" sz="2100" dirty="0"/>
              <a:t>consumers with healthy, whole food ready to eat </a:t>
            </a:r>
            <a:r>
              <a:rPr lang="en-US" sz="2100" dirty="0" smtClean="0"/>
              <a:t>options</a:t>
            </a:r>
          </a:p>
          <a:p>
            <a:r>
              <a:rPr lang="en-US" sz="2100" u="sng" dirty="0" smtClean="0"/>
              <a:t>How </a:t>
            </a:r>
            <a:r>
              <a:rPr lang="en-US" sz="2100" u="sng" dirty="0"/>
              <a:t>Did it Go?</a:t>
            </a:r>
            <a:r>
              <a:rPr lang="en-US" sz="2100" dirty="0"/>
              <a:t>  Slowly, painfully slowly.  But as we come to the </a:t>
            </a:r>
            <a:r>
              <a:rPr lang="en-US" sz="2100" dirty="0" smtClean="0"/>
              <a:t>end of </a:t>
            </a:r>
            <a:r>
              <a:rPr lang="en-US" sz="2100" dirty="0"/>
              <a:t>the building phase, the marketing phase is taking </a:t>
            </a:r>
            <a:r>
              <a:rPr lang="en-US" sz="2100" dirty="0" smtClean="0"/>
              <a:t>over.</a:t>
            </a:r>
          </a:p>
          <a:p>
            <a:r>
              <a:rPr lang="en-US" sz="2100" u="sng" dirty="0" smtClean="0"/>
              <a:t>Main </a:t>
            </a:r>
            <a:r>
              <a:rPr lang="en-US" sz="2100" u="sng" dirty="0"/>
              <a:t>Outcomes:</a:t>
            </a:r>
            <a:r>
              <a:rPr lang="en-US" sz="2100" dirty="0"/>
              <a:t>  Be patient.  Building anything takes 3 times </a:t>
            </a:r>
            <a:r>
              <a:rPr lang="en-US" sz="2100" dirty="0" smtClean="0"/>
              <a:t>longer and </a:t>
            </a:r>
            <a:r>
              <a:rPr lang="en-US" sz="2100" dirty="0"/>
              <a:t>cost twice as much as you thought it would.  Our customers </a:t>
            </a:r>
            <a:r>
              <a:rPr lang="en-US" sz="2100" dirty="0" smtClean="0"/>
              <a:t>are excited </a:t>
            </a:r>
            <a:r>
              <a:rPr lang="en-US" sz="2100" dirty="0"/>
              <a:t>for us.  But all of them cook so our new kitchen offerings </a:t>
            </a:r>
            <a:r>
              <a:rPr lang="en-US" sz="2100" dirty="0" smtClean="0"/>
              <a:t>have meant </a:t>
            </a:r>
            <a:r>
              <a:rPr lang="en-US" sz="2100" dirty="0"/>
              <a:t>we need to increase our marketing contacts to new groups.</a:t>
            </a:r>
          </a:p>
          <a:p>
            <a:r>
              <a:rPr lang="en-US" sz="2100" u="sng" dirty="0" smtClean="0"/>
              <a:t>Future </a:t>
            </a:r>
            <a:r>
              <a:rPr lang="en-US" sz="2100" u="sng" dirty="0"/>
              <a:t>Plans: </a:t>
            </a:r>
            <a:r>
              <a:rPr lang="en-US" sz="2100" dirty="0"/>
              <a:t>Now we focus on marketing and product development.  </a:t>
            </a:r>
          </a:p>
          <a:p>
            <a:pPr marL="114300" indent="0">
              <a:buNone/>
            </a:pPr>
            <a:endParaRPr lang="en-US" sz="1500" dirty="0" smtClean="0"/>
          </a:p>
          <a:p>
            <a:pPr marL="114300" indent="0">
              <a:buNone/>
            </a:pPr>
            <a:r>
              <a:rPr lang="en-US" sz="2100" dirty="0" smtClean="0"/>
              <a:t>I'm </a:t>
            </a:r>
            <a:r>
              <a:rPr lang="en-US" sz="2100" dirty="0"/>
              <a:t>so thankful to have attended the Stockman Grass Farmer </a:t>
            </a:r>
            <a:r>
              <a:rPr lang="en-US" sz="2100" dirty="0" smtClean="0"/>
              <a:t>Marketing School. Now </a:t>
            </a:r>
            <a:r>
              <a:rPr lang="en-US" sz="2100" dirty="0"/>
              <a:t>I am armed with lots of great marketing tools and advice.</a:t>
            </a:r>
          </a:p>
        </p:txBody>
      </p:sp>
    </p:spTree>
    <p:extLst>
      <p:ext uri="{BB962C8B-B14F-4D97-AF65-F5344CB8AC3E}">
        <p14:creationId xmlns:p14="http://schemas.microsoft.com/office/powerpoint/2010/main" val="3302069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010"/>
            <a:ext cx="7620000" cy="6379886"/>
          </a:xfrm>
        </p:spPr>
        <p:txBody>
          <a:bodyPr/>
          <a:lstStyle/>
          <a:p>
            <a:pPr algn="r"/>
            <a:r>
              <a:rPr lang="en-US" sz="7000" b="1" dirty="0" smtClean="0"/>
              <a:t>United Tribes Technical College Winter Market</a:t>
            </a:r>
            <a:r>
              <a:rPr lang="en-US" sz="6000" b="1" dirty="0" smtClean="0"/>
              <a:t/>
            </a:r>
            <a:br>
              <a:rPr lang="en-US" sz="6000" b="1" dirty="0" smtClean="0"/>
            </a:br>
            <a:r>
              <a:rPr lang="en-US" sz="6000" b="1" dirty="0"/>
              <a:t/>
            </a:r>
            <a:br>
              <a:rPr lang="en-US" sz="6000" b="1" dirty="0"/>
            </a:br>
            <a:r>
              <a:rPr lang="en-US" sz="6000" i="1" dirty="0" smtClean="0"/>
              <a:t>Jana </a:t>
            </a:r>
            <a:r>
              <a:rPr lang="en-US" sz="6000" i="1" dirty="0" err="1" smtClean="0"/>
              <a:t>Millner</a:t>
            </a:r>
            <a:endParaRPr lang="en-US" i="1" dirty="0"/>
          </a:p>
        </p:txBody>
      </p:sp>
    </p:spTree>
    <p:extLst>
      <p:ext uri="{BB962C8B-B14F-4D97-AF65-F5344CB8AC3E}">
        <p14:creationId xmlns:p14="http://schemas.microsoft.com/office/powerpoint/2010/main" val="2902007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hoto 1 copy.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94235" y="179294"/>
            <a:ext cx="3854824" cy="2891118"/>
          </a:xfrm>
          <a:prstGeom prst="rect">
            <a:avLst/>
          </a:prstGeom>
        </p:spPr>
      </p:pic>
      <p:pic>
        <p:nvPicPr>
          <p:cNvPr id="5" name="Picture 4" descr="photo 1.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94235" y="3473823"/>
            <a:ext cx="4004235" cy="3003176"/>
          </a:xfrm>
          <a:prstGeom prst="rect">
            <a:avLst/>
          </a:prstGeom>
        </p:spPr>
      </p:pic>
      <p:pic>
        <p:nvPicPr>
          <p:cNvPr id="6" name="Picture 5" descr="photo 2 copy 2.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rot="5400000">
            <a:off x="3688550" y="1488609"/>
            <a:ext cx="5293904" cy="3970428"/>
          </a:xfrm>
          <a:prstGeom prst="rect">
            <a:avLst/>
          </a:prstGeom>
        </p:spPr>
      </p:pic>
    </p:spTree>
    <p:extLst>
      <p:ext uri="{BB962C8B-B14F-4D97-AF65-F5344CB8AC3E}">
        <p14:creationId xmlns:p14="http://schemas.microsoft.com/office/powerpoint/2010/main" val="4284515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hoto 2.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25538" y="499779"/>
            <a:ext cx="3745574" cy="2809181"/>
          </a:xfrm>
          <a:prstGeom prst="rect">
            <a:avLst/>
          </a:prstGeom>
        </p:spPr>
      </p:pic>
      <p:pic>
        <p:nvPicPr>
          <p:cNvPr id="5" name="Picture 4" descr="photo 2 cop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389561" y="499779"/>
            <a:ext cx="3745575" cy="2809181"/>
          </a:xfrm>
          <a:prstGeom prst="rect">
            <a:avLst/>
          </a:prstGeom>
        </p:spPr>
      </p:pic>
      <p:pic>
        <p:nvPicPr>
          <p:cNvPr id="6" name="Picture 5" descr="photo 3 copy.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40135" y="3561972"/>
            <a:ext cx="3730977" cy="2798233"/>
          </a:xfrm>
          <a:prstGeom prst="rect">
            <a:avLst/>
          </a:prstGeom>
        </p:spPr>
      </p:pic>
      <p:pic>
        <p:nvPicPr>
          <p:cNvPr id="7" name="Picture 6" descr="photo 4.JP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389560" y="3561971"/>
            <a:ext cx="3745575" cy="2809181"/>
          </a:xfrm>
          <a:prstGeom prst="rect">
            <a:avLst/>
          </a:prstGeom>
        </p:spPr>
      </p:pic>
    </p:spTree>
    <p:extLst>
      <p:ext uri="{BB962C8B-B14F-4D97-AF65-F5344CB8AC3E}">
        <p14:creationId xmlns:p14="http://schemas.microsoft.com/office/powerpoint/2010/main" val="214098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010"/>
            <a:ext cx="7620000" cy="6379886"/>
          </a:xfrm>
        </p:spPr>
        <p:txBody>
          <a:bodyPr/>
          <a:lstStyle/>
          <a:p>
            <a:pPr algn="r"/>
            <a:r>
              <a:rPr lang="en-US" sz="7500" b="1" dirty="0" smtClean="0"/>
              <a:t>Promote Local Foods through Harvest Festival</a:t>
            </a:r>
            <a:r>
              <a:rPr lang="en-US" sz="6000" b="1" dirty="0" smtClean="0"/>
              <a:t/>
            </a:r>
            <a:br>
              <a:rPr lang="en-US" sz="6000" b="1" dirty="0" smtClean="0"/>
            </a:br>
            <a:r>
              <a:rPr lang="en-US" sz="6000" b="1" dirty="0"/>
              <a:t/>
            </a:r>
            <a:br>
              <a:rPr lang="en-US" sz="6000" b="1" dirty="0"/>
            </a:br>
            <a:r>
              <a:rPr lang="en-US" sz="6000" i="1" dirty="0" smtClean="0"/>
              <a:t>Vaughn Hammond</a:t>
            </a:r>
            <a:endParaRPr lang="en-US" i="1" dirty="0"/>
          </a:p>
        </p:txBody>
      </p:sp>
    </p:spTree>
    <p:extLst>
      <p:ext uri="{BB962C8B-B14F-4D97-AF65-F5344CB8AC3E}">
        <p14:creationId xmlns:p14="http://schemas.microsoft.com/office/powerpoint/2010/main" val="1243725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flowers.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57664" y="233587"/>
            <a:ext cx="4022919" cy="3004773"/>
          </a:xfrm>
          <a:prstGeom prst="rect">
            <a:avLst/>
          </a:prstGeom>
        </p:spPr>
      </p:pic>
      <p:pic>
        <p:nvPicPr>
          <p:cNvPr id="5" name="Picture 4" descr="tomatoes.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335690" y="233587"/>
            <a:ext cx="4029128" cy="3009410"/>
          </a:xfrm>
          <a:prstGeom prst="rect">
            <a:avLst/>
          </a:prstGeom>
        </p:spPr>
      </p:pic>
      <p:pic>
        <p:nvPicPr>
          <p:cNvPr id="6" name="Picture 5" descr="tunnel frame.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57664" y="3525914"/>
            <a:ext cx="4036010" cy="3014551"/>
          </a:xfrm>
          <a:prstGeom prst="rect">
            <a:avLst/>
          </a:prstGeom>
        </p:spPr>
      </p:pic>
      <p:pic>
        <p:nvPicPr>
          <p:cNvPr id="7" name="Picture 6" descr="walking.jp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335691" y="3525914"/>
            <a:ext cx="4036010" cy="3014551"/>
          </a:xfrm>
          <a:prstGeom prst="rect">
            <a:avLst/>
          </a:prstGeom>
        </p:spPr>
      </p:pic>
    </p:spTree>
    <p:extLst>
      <p:ext uri="{BB962C8B-B14F-4D97-AF65-F5344CB8AC3E}">
        <p14:creationId xmlns:p14="http://schemas.microsoft.com/office/powerpoint/2010/main" val="3081594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010"/>
            <a:ext cx="7620000" cy="6379886"/>
          </a:xfrm>
        </p:spPr>
        <p:txBody>
          <a:bodyPr/>
          <a:lstStyle/>
          <a:p>
            <a:pPr algn="r"/>
            <a:r>
              <a:rPr lang="en-US" sz="6000" b="1" dirty="0" smtClean="0"/>
              <a:t>Local Foods Program for Native Americans in the Fargo Area</a:t>
            </a:r>
            <a:r>
              <a:rPr lang="en-US" b="1" dirty="0" smtClean="0"/>
              <a:t/>
            </a:r>
            <a:br>
              <a:rPr lang="en-US" b="1" dirty="0" smtClean="0"/>
            </a:br>
            <a:r>
              <a:rPr lang="en-US" dirty="0"/>
              <a:t/>
            </a:r>
            <a:br>
              <a:rPr lang="en-US" dirty="0"/>
            </a:br>
            <a:r>
              <a:rPr lang="en-US" i="1" dirty="0" err="1" smtClean="0"/>
              <a:t>Jaclynn</a:t>
            </a:r>
            <a:r>
              <a:rPr lang="en-US" i="1" dirty="0" smtClean="0"/>
              <a:t> Davis </a:t>
            </a:r>
            <a:r>
              <a:rPr lang="en-US" i="1" dirty="0" err="1" smtClean="0"/>
              <a:t>Wallette</a:t>
            </a:r>
            <a:endParaRPr lang="en-US" i="1" dirty="0"/>
          </a:p>
        </p:txBody>
      </p:sp>
    </p:spTree>
    <p:extLst>
      <p:ext uri="{BB962C8B-B14F-4D97-AF65-F5344CB8AC3E}">
        <p14:creationId xmlns:p14="http://schemas.microsoft.com/office/powerpoint/2010/main" val="3897536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dirty="0" smtClean="0"/>
              <a:t>Farmers Showcase at Local Foods Economic Development Summit</a:t>
            </a:r>
            <a:br>
              <a:rPr lang="en-US" sz="3000" b="1" dirty="0" smtClean="0"/>
            </a:br>
            <a:r>
              <a:rPr lang="en-US" sz="3000" i="1" dirty="0" smtClean="0"/>
              <a:t>Sue </a:t>
            </a:r>
            <a:r>
              <a:rPr lang="en-US" sz="3000" i="1" dirty="0" err="1" smtClean="0"/>
              <a:t>Balcom</a:t>
            </a:r>
            <a:endParaRPr lang="en-US" sz="3000" i="1" dirty="0"/>
          </a:p>
        </p:txBody>
      </p:sp>
      <p:sp>
        <p:nvSpPr>
          <p:cNvPr id="3" name="Content Placeholder 2"/>
          <p:cNvSpPr>
            <a:spLocks noGrp="1"/>
          </p:cNvSpPr>
          <p:nvPr>
            <p:ph idx="1"/>
          </p:nvPr>
        </p:nvSpPr>
        <p:spPr/>
        <p:txBody>
          <a:bodyPr/>
          <a:lstStyle/>
          <a:p>
            <a:r>
              <a:rPr lang="en-US" dirty="0"/>
              <a:t>We need to support farmers meeting economic developers and encourage scaling up through economic development</a:t>
            </a:r>
          </a:p>
          <a:p>
            <a:r>
              <a:rPr lang="en-US" dirty="0" smtClean="0"/>
              <a:t>Summit: April </a:t>
            </a:r>
            <a:r>
              <a:rPr lang="en-US" dirty="0"/>
              <a:t>14 and 15 – the applications will be released soon, postcards went out Nov. 25</a:t>
            </a:r>
          </a:p>
          <a:p>
            <a:r>
              <a:rPr lang="en-US" dirty="0"/>
              <a:t>Outcomes: To showcase CSAs, farmers markets, food hubs, aggregation, cooperative models and support the ND local food system as a tool for economic development in small communities — and large.</a:t>
            </a:r>
          </a:p>
          <a:p>
            <a:r>
              <a:rPr lang="en-US" dirty="0"/>
              <a:t>We hope putting a face on the farmer will encourage more JDA and Economic Development offices to support projects such as light processing and food hubs to assist with the distribution of locally grown and value added agriculture products.</a:t>
            </a:r>
          </a:p>
        </p:txBody>
      </p:sp>
    </p:spTree>
    <p:extLst>
      <p:ext uri="{BB962C8B-B14F-4D97-AF65-F5344CB8AC3E}">
        <p14:creationId xmlns:p14="http://schemas.microsoft.com/office/powerpoint/2010/main" val="2682674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b="1" dirty="0" smtClean="0"/>
              <a:t>Sustainable Gluten Free Crops in Central ND</a:t>
            </a:r>
            <a:br>
              <a:rPr lang="en-US" sz="3800" b="1" dirty="0" smtClean="0"/>
            </a:br>
            <a:r>
              <a:rPr lang="en-US" sz="3000" i="1" dirty="0" smtClean="0"/>
              <a:t>Glen </a:t>
            </a:r>
            <a:r>
              <a:rPr lang="en-US" sz="3000" i="1" dirty="0" err="1" smtClean="0"/>
              <a:t>Philbrick</a:t>
            </a:r>
            <a:endParaRPr lang="en-US" sz="3000" i="1" dirty="0"/>
          </a:p>
        </p:txBody>
      </p:sp>
      <p:sp>
        <p:nvSpPr>
          <p:cNvPr id="3" name="Content Placeholder 2"/>
          <p:cNvSpPr>
            <a:spLocks noGrp="1"/>
          </p:cNvSpPr>
          <p:nvPr>
            <p:ph idx="1"/>
          </p:nvPr>
        </p:nvSpPr>
        <p:spPr>
          <a:xfrm>
            <a:off x="457200" y="1744234"/>
            <a:ext cx="7620000" cy="4800600"/>
          </a:xfrm>
        </p:spPr>
        <p:txBody>
          <a:bodyPr>
            <a:normAutofit/>
          </a:bodyPr>
          <a:lstStyle/>
          <a:p>
            <a:r>
              <a:rPr lang="en-US" u="sng" dirty="0" smtClean="0"/>
              <a:t>Rational:</a:t>
            </a:r>
            <a:r>
              <a:rPr lang="en-US" dirty="0"/>
              <a:t>  To promote locally grown gluten free foods in central ND and prove that ND can sustainably grow gluten free foods. </a:t>
            </a:r>
          </a:p>
          <a:p>
            <a:r>
              <a:rPr lang="en-US" u="sng" dirty="0"/>
              <a:t>How Did it Go?</a:t>
            </a:r>
            <a:r>
              <a:rPr lang="en-US" dirty="0"/>
              <a:t> I handed out all recipe cards printed, plus extra printed at </a:t>
            </a:r>
            <a:r>
              <a:rPr lang="en-US" dirty="0" err="1"/>
              <a:t>BisMarket</a:t>
            </a:r>
            <a:r>
              <a:rPr lang="en-US" dirty="0"/>
              <a:t>.   The tour had 20 participants.  I had several discussions with people about gluten free foods such as quinoa and amaranth.</a:t>
            </a:r>
          </a:p>
          <a:p>
            <a:r>
              <a:rPr lang="en-US" u="sng" dirty="0"/>
              <a:t>Main Outcomes:</a:t>
            </a:r>
            <a:r>
              <a:rPr lang="en-US" dirty="0"/>
              <a:t>  Most people I have met were not aware quinoa and amaranth could be grown in ND.   Customers were excited they will have a local option for gluten free grains.</a:t>
            </a:r>
          </a:p>
          <a:p>
            <a:r>
              <a:rPr lang="en-US" u="sng" dirty="0"/>
              <a:t>Future Plans:</a:t>
            </a:r>
            <a:r>
              <a:rPr lang="en-US" dirty="0"/>
              <a:t>  Upon the cleaning of the quinoa and amaranth, I will begin marketing them.  I plan on hosting at least one class this winter concerning how to cook gluten free. </a:t>
            </a:r>
          </a:p>
        </p:txBody>
      </p:sp>
    </p:spTree>
    <p:extLst>
      <p:ext uri="{BB962C8B-B14F-4D97-AF65-F5344CB8AC3E}">
        <p14:creationId xmlns:p14="http://schemas.microsoft.com/office/powerpoint/2010/main" val="144387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iddendale Farm Recipe Card[2].pdf"/>
          <p:cNvPicPr>
            <a:picLocks noChangeAspect="1"/>
          </p:cNvPicPr>
          <p:nvPr/>
        </p:nvPicPr>
        <p:blipFill rotWithShape="1">
          <a:blip r:embed="rId2" cstate="email">
            <a:extLst>
              <a:ext uri="{28A0092B-C50C-407E-A947-70E740481C1C}">
                <a14:useLocalDpi xmlns:a14="http://schemas.microsoft.com/office/drawing/2010/main" val="0"/>
              </a:ext>
            </a:extLst>
          </a:blip>
          <a:srcRect r="31105" b="20926"/>
          <a:stretch/>
        </p:blipFill>
        <p:spPr>
          <a:xfrm>
            <a:off x="-1" y="0"/>
            <a:ext cx="4629873" cy="6876880"/>
          </a:xfrm>
          <a:prstGeom prst="rect">
            <a:avLst/>
          </a:prstGeom>
        </p:spPr>
      </p:pic>
      <p:pic>
        <p:nvPicPr>
          <p:cNvPr id="5" name="Picture 4" descr="DSCN3586.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629872" y="0"/>
            <a:ext cx="4408872" cy="3306654"/>
          </a:xfrm>
          <a:prstGeom prst="rect">
            <a:avLst/>
          </a:prstGeom>
        </p:spPr>
      </p:pic>
      <p:pic>
        <p:nvPicPr>
          <p:cNvPr id="6" name="Picture 5" descr="GlennP3.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629872" y="3518261"/>
            <a:ext cx="4452984" cy="3339739"/>
          </a:xfrm>
          <a:prstGeom prst="rect">
            <a:avLst/>
          </a:prstGeom>
        </p:spPr>
      </p:pic>
    </p:spTree>
    <p:extLst>
      <p:ext uri="{BB962C8B-B14F-4D97-AF65-F5344CB8AC3E}">
        <p14:creationId xmlns:p14="http://schemas.microsoft.com/office/powerpoint/2010/main" val="125798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SCN3558.JPG"/>
          <p:cNvPicPr>
            <a:picLocks noGrp="1" noChangeAspect="1"/>
          </p:cNvPicPr>
          <p:nvPr>
            <p:ph idx="1"/>
          </p:nvPr>
        </p:nvPicPr>
        <p:blipFill>
          <a:blip r:embed="rId2" cstate="email">
            <a:extLst>
              <a:ext uri="{28A0092B-C50C-407E-A947-70E740481C1C}">
                <a14:useLocalDpi xmlns:a14="http://schemas.microsoft.com/office/drawing/2010/main" val="0"/>
              </a:ext>
            </a:extLst>
          </a:blip>
          <a:srcRect t="8000" b="8000"/>
          <a:stretch>
            <a:fillRect/>
          </a:stretch>
        </p:blipFill>
        <p:spPr>
          <a:xfrm>
            <a:off x="217903" y="499279"/>
            <a:ext cx="4246205" cy="2675109"/>
          </a:xfrm>
        </p:spPr>
      </p:pic>
      <p:pic>
        <p:nvPicPr>
          <p:cNvPr id="5" name="Picture 4" descr="DSCN3560.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464108" y="3404138"/>
            <a:ext cx="3976149" cy="2982112"/>
          </a:xfrm>
          <a:prstGeom prst="rect">
            <a:avLst/>
          </a:prstGeom>
        </p:spPr>
      </p:pic>
      <p:pic>
        <p:nvPicPr>
          <p:cNvPr id="6" name="Picture 5" descr="DSCN3568.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217902" y="3404137"/>
            <a:ext cx="3976149" cy="2982112"/>
          </a:xfrm>
          <a:prstGeom prst="rect">
            <a:avLst/>
          </a:prstGeom>
        </p:spPr>
      </p:pic>
      <p:pic>
        <p:nvPicPr>
          <p:cNvPr id="7" name="Picture 6" descr="DSCN3575.JP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629902" y="499278"/>
            <a:ext cx="3566812" cy="2675109"/>
          </a:xfrm>
          <a:prstGeom prst="rect">
            <a:avLst/>
          </a:prstGeom>
        </p:spPr>
      </p:pic>
    </p:spTree>
    <p:extLst>
      <p:ext uri="{BB962C8B-B14F-4D97-AF65-F5344CB8AC3E}">
        <p14:creationId xmlns:p14="http://schemas.microsoft.com/office/powerpoint/2010/main" val="2802484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010"/>
            <a:ext cx="7620000" cy="6379886"/>
          </a:xfrm>
        </p:spPr>
        <p:txBody>
          <a:bodyPr/>
          <a:lstStyle/>
          <a:p>
            <a:pPr algn="r"/>
            <a:r>
              <a:rPr lang="en-US" sz="7000" b="1" dirty="0" smtClean="0"/>
              <a:t>Cross-Pollination Tour to Farm to Table Coop in Glendive, MT</a:t>
            </a:r>
            <a:r>
              <a:rPr lang="en-US" sz="6000" b="1" dirty="0" smtClean="0"/>
              <a:t/>
            </a:r>
            <a:br>
              <a:rPr lang="en-US" sz="6000" b="1" dirty="0" smtClean="0"/>
            </a:br>
            <a:r>
              <a:rPr lang="en-US" sz="6000" b="1" dirty="0"/>
              <a:t/>
            </a:r>
            <a:br>
              <a:rPr lang="en-US" sz="6000" b="1" dirty="0"/>
            </a:br>
            <a:r>
              <a:rPr lang="en-US" sz="6000" i="1" dirty="0" smtClean="0"/>
              <a:t>Stephanie </a:t>
            </a:r>
            <a:r>
              <a:rPr lang="en-US" sz="6000" i="1" dirty="0" err="1" smtClean="0"/>
              <a:t>Blumhagen</a:t>
            </a:r>
            <a:endParaRPr lang="en-US" i="1" dirty="0"/>
          </a:p>
        </p:txBody>
      </p:sp>
    </p:spTree>
    <p:extLst>
      <p:ext uri="{BB962C8B-B14F-4D97-AF65-F5344CB8AC3E}">
        <p14:creationId xmlns:p14="http://schemas.microsoft.com/office/powerpoint/2010/main" val="32228289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57</TotalTime>
  <Words>344</Words>
  <Application>Microsoft Office PowerPoint</Application>
  <PresentationFormat>On-screen Show (4:3)</PresentationFormat>
  <Paragraphs>56</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Cambria</vt:lpstr>
      <vt:lpstr>Adjacency</vt:lpstr>
      <vt:lpstr>Leadership for Local Foods</vt:lpstr>
      <vt:lpstr>Promote Local Foods through Harvest Festival  Vaughn Hammond</vt:lpstr>
      <vt:lpstr>PowerPoint Presentation</vt:lpstr>
      <vt:lpstr>Local Foods Program for Native Americans in the Fargo Area  Jaclynn Davis Wallette</vt:lpstr>
      <vt:lpstr>Farmers Showcase at Local Foods Economic Development Summit Sue Balcom</vt:lpstr>
      <vt:lpstr>Sustainable Gluten Free Crops in Central ND Glen Philbrick</vt:lpstr>
      <vt:lpstr>PowerPoint Presentation</vt:lpstr>
      <vt:lpstr>PowerPoint Presentation</vt:lpstr>
      <vt:lpstr>Cross-Pollination Tour to Farm to Table Coop in Glendive, MT  Stephanie Blumhagen</vt:lpstr>
      <vt:lpstr>Keep it Local, Keep it Fresh: A Local Foods Initiative for Eddy County and Beyond Rachel Brazil &amp; Jill Louters </vt:lpstr>
      <vt:lpstr>PowerPoint Presentation</vt:lpstr>
      <vt:lpstr>Farm to School Awareness and Marketing Campaign. Jonathon Moser </vt:lpstr>
      <vt:lpstr>Heart of Dakota Local Foods Educational Wagon Irene Graves</vt:lpstr>
      <vt:lpstr>Heart of Dakota Local Foods Educational Wagon</vt:lpstr>
      <vt:lpstr>Extend &amp; Enhance Farmers Markets During Off-Season  Hampton &amp; Cynthia Spencer</vt:lpstr>
      <vt:lpstr>Morning Joy Farm Kitchen Annie Carlson</vt:lpstr>
      <vt:lpstr>United Tribes Technical College Winter Market  Jana Millner</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for Local Foods</dc:title>
  <dc:creator>Megan Myrdal</dc:creator>
  <cp:lastModifiedBy>Glenn Muske</cp:lastModifiedBy>
  <cp:revision>11</cp:revision>
  <dcterms:created xsi:type="dcterms:W3CDTF">2014-11-30T21:46:22Z</dcterms:created>
  <dcterms:modified xsi:type="dcterms:W3CDTF">2014-12-26T16:17:30Z</dcterms:modified>
</cp:coreProperties>
</file>