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7" r:id="rId6"/>
    <p:sldId id="260" r:id="rId7"/>
    <p:sldId id="263" r:id="rId8"/>
    <p:sldId id="261" r:id="rId9"/>
    <p:sldId id="262" r:id="rId10"/>
    <p:sldId id="264" r:id="rId11"/>
    <p:sldId id="265" r:id="rId12"/>
    <p:sldId id="266"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81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14"/>
    <p:restoredTop sz="94694"/>
  </p:normalViewPr>
  <p:slideViewPr>
    <p:cSldViewPr snapToGrid="0" snapToObjects="1">
      <p:cViewPr varScale="1">
        <p:scale>
          <a:sx n="112" d="100"/>
          <a:sy n="112" d="100"/>
        </p:scale>
        <p:origin x="216"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705FB9-529F-4329-907F-B237C24D712B}"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DB0708E8-7CE1-46D4-8005-8E6D0409A2C3}">
      <dgm:prSet/>
      <dgm:spPr/>
      <dgm:t>
        <a:bodyPr/>
        <a:lstStyle/>
        <a:p>
          <a:pPr>
            <a:defRPr b="1"/>
          </a:pPr>
          <a:r>
            <a:rPr lang="en-US"/>
            <a:t>Summer 2022</a:t>
          </a:r>
        </a:p>
      </dgm:t>
    </dgm:pt>
    <dgm:pt modelId="{5CB68001-7B2C-450C-8A86-85C6A39A7EFB}" type="parTrans" cxnId="{E17AE791-CD86-4686-9E7F-E4B8EA7E3E1A}">
      <dgm:prSet/>
      <dgm:spPr/>
      <dgm:t>
        <a:bodyPr/>
        <a:lstStyle/>
        <a:p>
          <a:endParaRPr lang="en-US"/>
        </a:p>
      </dgm:t>
    </dgm:pt>
    <dgm:pt modelId="{589A96F9-4D59-48A6-BD91-E0C3686DA51B}" type="sibTrans" cxnId="{E17AE791-CD86-4686-9E7F-E4B8EA7E3E1A}">
      <dgm:prSet/>
      <dgm:spPr/>
      <dgm:t>
        <a:bodyPr/>
        <a:lstStyle/>
        <a:p>
          <a:endParaRPr lang="en-US"/>
        </a:p>
      </dgm:t>
    </dgm:pt>
    <dgm:pt modelId="{45DB366A-8837-487B-9754-975F9399DD61}">
      <dgm:prSet/>
      <dgm:spPr/>
      <dgm:t>
        <a:bodyPr/>
        <a:lstStyle/>
        <a:p>
          <a:r>
            <a:rPr lang="en-US"/>
            <a:t>Yield data in commercial nursery</a:t>
          </a:r>
        </a:p>
      </dgm:t>
    </dgm:pt>
    <dgm:pt modelId="{C043D597-83A8-45AE-8AFD-5E88FDF65762}" type="parTrans" cxnId="{F342BA47-A02E-4862-810F-3FE92BA74995}">
      <dgm:prSet/>
      <dgm:spPr/>
      <dgm:t>
        <a:bodyPr/>
        <a:lstStyle/>
        <a:p>
          <a:endParaRPr lang="en-US"/>
        </a:p>
      </dgm:t>
    </dgm:pt>
    <dgm:pt modelId="{9C6AE952-6B70-4497-8AEE-8A4E682A02D5}" type="sibTrans" cxnId="{F342BA47-A02E-4862-810F-3FE92BA74995}">
      <dgm:prSet/>
      <dgm:spPr/>
      <dgm:t>
        <a:bodyPr/>
        <a:lstStyle/>
        <a:p>
          <a:endParaRPr lang="en-US"/>
        </a:p>
      </dgm:t>
    </dgm:pt>
    <dgm:pt modelId="{F58592E7-00B0-4588-9EC5-679A3C40E2D6}">
      <dgm:prSet/>
      <dgm:spPr/>
      <dgm:t>
        <a:bodyPr/>
        <a:lstStyle/>
        <a:p>
          <a:pPr>
            <a:defRPr b="1"/>
          </a:pPr>
          <a:r>
            <a:rPr lang="en-US"/>
            <a:t>Summer 2023</a:t>
          </a:r>
        </a:p>
      </dgm:t>
    </dgm:pt>
    <dgm:pt modelId="{2A8E2D63-BA1C-4782-924E-D7E3286B1EB4}" type="parTrans" cxnId="{C1C385E3-459D-456F-97E7-D6EAC963EBF9}">
      <dgm:prSet/>
      <dgm:spPr/>
      <dgm:t>
        <a:bodyPr/>
        <a:lstStyle/>
        <a:p>
          <a:endParaRPr lang="en-US"/>
        </a:p>
      </dgm:t>
    </dgm:pt>
    <dgm:pt modelId="{54BF8683-8D8E-4B77-9679-3915E2EC3531}" type="sibTrans" cxnId="{C1C385E3-459D-456F-97E7-D6EAC963EBF9}">
      <dgm:prSet/>
      <dgm:spPr/>
      <dgm:t>
        <a:bodyPr/>
        <a:lstStyle/>
        <a:p>
          <a:endParaRPr lang="en-US"/>
        </a:p>
      </dgm:t>
    </dgm:pt>
    <dgm:pt modelId="{8A5601D4-FB7B-4302-A9D3-75CEF73DD9D3}">
      <dgm:prSet/>
      <dgm:spPr/>
      <dgm:t>
        <a:bodyPr/>
        <a:lstStyle/>
        <a:p>
          <a:r>
            <a:rPr lang="en-US"/>
            <a:t>Yield data in commercial nursery</a:t>
          </a:r>
        </a:p>
      </dgm:t>
    </dgm:pt>
    <dgm:pt modelId="{95A0183D-B97C-47F3-952E-0ABA550C0A42}" type="parTrans" cxnId="{1D724EEE-8BBD-4CD4-8200-A2BFB6D38177}">
      <dgm:prSet/>
      <dgm:spPr/>
      <dgm:t>
        <a:bodyPr/>
        <a:lstStyle/>
        <a:p>
          <a:endParaRPr lang="en-US"/>
        </a:p>
      </dgm:t>
    </dgm:pt>
    <dgm:pt modelId="{DE4B4F1D-24D2-4749-B1BB-582ADC5B6A51}" type="sibTrans" cxnId="{1D724EEE-8BBD-4CD4-8200-A2BFB6D38177}">
      <dgm:prSet/>
      <dgm:spPr/>
      <dgm:t>
        <a:bodyPr/>
        <a:lstStyle/>
        <a:p>
          <a:endParaRPr lang="en-US"/>
        </a:p>
      </dgm:t>
    </dgm:pt>
    <dgm:pt modelId="{584F7AE8-BD05-4C50-8497-3B02DC7B47F3}">
      <dgm:prSet/>
      <dgm:spPr/>
      <dgm:t>
        <a:bodyPr/>
        <a:lstStyle/>
        <a:p>
          <a:r>
            <a:rPr lang="en-US"/>
            <a:t>Seed increase</a:t>
          </a:r>
        </a:p>
      </dgm:t>
    </dgm:pt>
    <dgm:pt modelId="{C60E5953-BB9D-4D62-93EF-A714B8D934E8}" type="parTrans" cxnId="{54945DBC-B7B8-492D-9B73-B94C539397E6}">
      <dgm:prSet/>
      <dgm:spPr/>
      <dgm:t>
        <a:bodyPr/>
        <a:lstStyle/>
        <a:p>
          <a:endParaRPr lang="en-US"/>
        </a:p>
      </dgm:t>
    </dgm:pt>
    <dgm:pt modelId="{B98975A1-1F96-453A-A188-F3CBFB7B5C92}" type="sibTrans" cxnId="{54945DBC-B7B8-492D-9B73-B94C539397E6}">
      <dgm:prSet/>
      <dgm:spPr/>
      <dgm:t>
        <a:bodyPr/>
        <a:lstStyle/>
        <a:p>
          <a:endParaRPr lang="en-US"/>
        </a:p>
      </dgm:t>
    </dgm:pt>
    <dgm:pt modelId="{DB527A0D-7F05-46CC-88A4-26F1BF06728E}">
      <dgm:prSet/>
      <dgm:spPr/>
      <dgm:t>
        <a:bodyPr/>
        <a:lstStyle/>
        <a:p>
          <a:r>
            <a:rPr lang="en-US"/>
            <a:t>Begin commercialization process with tech transfer (?)</a:t>
          </a:r>
        </a:p>
      </dgm:t>
    </dgm:pt>
    <dgm:pt modelId="{F99A430C-C0C6-4FD3-A836-EBF3A3F26321}" type="parTrans" cxnId="{A5019C98-9A15-43BB-939F-80FF8AD9B58A}">
      <dgm:prSet/>
      <dgm:spPr/>
      <dgm:t>
        <a:bodyPr/>
        <a:lstStyle/>
        <a:p>
          <a:endParaRPr lang="en-US"/>
        </a:p>
      </dgm:t>
    </dgm:pt>
    <dgm:pt modelId="{84CD2A2C-C190-4E30-8617-B09953EAECFE}" type="sibTrans" cxnId="{A5019C98-9A15-43BB-939F-80FF8AD9B58A}">
      <dgm:prSet/>
      <dgm:spPr/>
      <dgm:t>
        <a:bodyPr/>
        <a:lstStyle/>
        <a:p>
          <a:endParaRPr lang="en-US"/>
        </a:p>
      </dgm:t>
    </dgm:pt>
    <dgm:pt modelId="{93F4771E-8AE2-3D4E-8847-4E58CDA10930}" type="pres">
      <dgm:prSet presAssocID="{B2705FB9-529F-4329-907F-B237C24D712B}" presName="root" presStyleCnt="0">
        <dgm:presLayoutVars>
          <dgm:chMax/>
          <dgm:chPref/>
          <dgm:animLvl val="lvl"/>
        </dgm:presLayoutVars>
      </dgm:prSet>
      <dgm:spPr/>
    </dgm:pt>
    <dgm:pt modelId="{BF0F0E8A-7647-B942-9A96-6ECD9CB193EB}" type="pres">
      <dgm:prSet presAssocID="{B2705FB9-529F-4329-907F-B237C24D712B}"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E78B70C1-45F0-B744-BD83-89D7C3163BD6}" type="pres">
      <dgm:prSet presAssocID="{B2705FB9-529F-4329-907F-B237C24D712B}" presName="nodes" presStyleCnt="0">
        <dgm:presLayoutVars>
          <dgm:chMax/>
          <dgm:chPref/>
          <dgm:animLvl val="lvl"/>
        </dgm:presLayoutVars>
      </dgm:prSet>
      <dgm:spPr/>
    </dgm:pt>
    <dgm:pt modelId="{C932C23D-A9B4-DF4B-928B-FB616DE94A12}" type="pres">
      <dgm:prSet presAssocID="{DB0708E8-7CE1-46D4-8005-8E6D0409A2C3}" presName="composite" presStyleCnt="0"/>
      <dgm:spPr/>
    </dgm:pt>
    <dgm:pt modelId="{2B2BF483-E90A-8E41-B00D-8414DEAE150D}" type="pres">
      <dgm:prSet presAssocID="{DB0708E8-7CE1-46D4-8005-8E6D0409A2C3}" presName="L1TextContainer" presStyleLbl="revTx" presStyleIdx="0" presStyleCnt="2">
        <dgm:presLayoutVars>
          <dgm:chMax val="1"/>
          <dgm:chPref val="1"/>
          <dgm:bulletEnabled val="1"/>
        </dgm:presLayoutVars>
      </dgm:prSet>
      <dgm:spPr/>
    </dgm:pt>
    <dgm:pt modelId="{C66FDB9E-04CD-004B-A4E4-5BE5F2B4DB1F}" type="pres">
      <dgm:prSet presAssocID="{DB0708E8-7CE1-46D4-8005-8E6D0409A2C3}" presName="L2TextContainerWrapper" presStyleCnt="0">
        <dgm:presLayoutVars>
          <dgm:chMax val="0"/>
          <dgm:chPref val="0"/>
          <dgm:bulletEnabled val="1"/>
        </dgm:presLayoutVars>
      </dgm:prSet>
      <dgm:spPr/>
    </dgm:pt>
    <dgm:pt modelId="{B1E0BCB4-7168-EF48-930B-272A329A6AE5}" type="pres">
      <dgm:prSet presAssocID="{DB0708E8-7CE1-46D4-8005-8E6D0409A2C3}" presName="L2TextContainer" presStyleLbl="bgAcc1" presStyleIdx="0" presStyleCnt="2"/>
      <dgm:spPr/>
    </dgm:pt>
    <dgm:pt modelId="{8162F865-FCD9-3F4E-8A2C-32C2B88CA480}" type="pres">
      <dgm:prSet presAssocID="{DB0708E8-7CE1-46D4-8005-8E6D0409A2C3}" presName="FlexibleEmptyPlaceHolder" presStyleCnt="0"/>
      <dgm:spPr/>
    </dgm:pt>
    <dgm:pt modelId="{1A10E9EB-E4EA-C742-B8C5-29F75918C9C4}" type="pres">
      <dgm:prSet presAssocID="{DB0708E8-7CE1-46D4-8005-8E6D0409A2C3}" presName="ConnectLine" presStyleLbl="sibTrans1D1" presStyleIdx="0" presStyleCnt="2"/>
      <dgm:spPr>
        <a:noFill/>
        <a:ln w="6350" cap="flat" cmpd="sng" algn="ctr">
          <a:solidFill>
            <a:schemeClr val="accent1">
              <a:hueOff val="0"/>
              <a:satOff val="0"/>
              <a:lumOff val="0"/>
              <a:alphaOff val="0"/>
            </a:schemeClr>
          </a:solidFill>
          <a:prstDash val="dash"/>
          <a:miter lim="800000"/>
        </a:ln>
        <a:effectLst/>
      </dgm:spPr>
    </dgm:pt>
    <dgm:pt modelId="{6AFA78CC-6D88-DD4A-BD34-DC5D3376E28A}" type="pres">
      <dgm:prSet presAssocID="{DB0708E8-7CE1-46D4-8005-8E6D0409A2C3}" presName="ConnectorPoint" presStyleLbl="alignNode1" presStyleIdx="0" presStyleCnt="2"/>
      <dgm:spPr/>
    </dgm:pt>
    <dgm:pt modelId="{56F96B64-44BA-3649-9872-59B05CFD9BE0}" type="pres">
      <dgm:prSet presAssocID="{DB0708E8-7CE1-46D4-8005-8E6D0409A2C3}" presName="EmptyPlaceHolder" presStyleCnt="0"/>
      <dgm:spPr/>
    </dgm:pt>
    <dgm:pt modelId="{D2D38906-B8EB-DD42-824A-53B1C119E536}" type="pres">
      <dgm:prSet presAssocID="{589A96F9-4D59-48A6-BD91-E0C3686DA51B}" presName="spaceBetweenRectangles" presStyleCnt="0"/>
      <dgm:spPr/>
    </dgm:pt>
    <dgm:pt modelId="{AABF7439-7B6C-B843-8F44-9F58742FD67E}" type="pres">
      <dgm:prSet presAssocID="{F58592E7-00B0-4588-9EC5-679A3C40E2D6}" presName="composite" presStyleCnt="0"/>
      <dgm:spPr/>
    </dgm:pt>
    <dgm:pt modelId="{2CB5F600-E045-8441-851F-428B3A1B132F}" type="pres">
      <dgm:prSet presAssocID="{F58592E7-00B0-4588-9EC5-679A3C40E2D6}" presName="L1TextContainer" presStyleLbl="revTx" presStyleIdx="1" presStyleCnt="2">
        <dgm:presLayoutVars>
          <dgm:chMax val="1"/>
          <dgm:chPref val="1"/>
          <dgm:bulletEnabled val="1"/>
        </dgm:presLayoutVars>
      </dgm:prSet>
      <dgm:spPr/>
    </dgm:pt>
    <dgm:pt modelId="{D5F03080-5089-5649-9BE6-3F5BF64DC110}" type="pres">
      <dgm:prSet presAssocID="{F58592E7-00B0-4588-9EC5-679A3C40E2D6}" presName="L2TextContainerWrapper" presStyleCnt="0">
        <dgm:presLayoutVars>
          <dgm:chMax val="0"/>
          <dgm:chPref val="0"/>
          <dgm:bulletEnabled val="1"/>
        </dgm:presLayoutVars>
      </dgm:prSet>
      <dgm:spPr/>
    </dgm:pt>
    <dgm:pt modelId="{C8889542-9114-334E-9507-A864144761E2}" type="pres">
      <dgm:prSet presAssocID="{F58592E7-00B0-4588-9EC5-679A3C40E2D6}" presName="L2TextContainer" presStyleLbl="bgAcc1" presStyleIdx="1" presStyleCnt="2"/>
      <dgm:spPr/>
    </dgm:pt>
    <dgm:pt modelId="{8BAF5754-6745-2A46-B794-71E5D9B7064F}" type="pres">
      <dgm:prSet presAssocID="{F58592E7-00B0-4588-9EC5-679A3C40E2D6}" presName="FlexibleEmptyPlaceHolder" presStyleCnt="0"/>
      <dgm:spPr/>
    </dgm:pt>
    <dgm:pt modelId="{E30246A9-840E-B642-B75C-ECFD10669EF2}" type="pres">
      <dgm:prSet presAssocID="{F58592E7-00B0-4588-9EC5-679A3C40E2D6}" presName="ConnectLine" presStyleLbl="sibTrans1D1" presStyleIdx="1" presStyleCnt="2"/>
      <dgm:spPr>
        <a:noFill/>
        <a:ln w="6350" cap="flat" cmpd="sng" algn="ctr">
          <a:solidFill>
            <a:schemeClr val="accent1">
              <a:hueOff val="0"/>
              <a:satOff val="0"/>
              <a:lumOff val="0"/>
              <a:alphaOff val="0"/>
            </a:schemeClr>
          </a:solidFill>
          <a:prstDash val="dash"/>
          <a:miter lim="800000"/>
        </a:ln>
        <a:effectLst/>
      </dgm:spPr>
    </dgm:pt>
    <dgm:pt modelId="{7CECA854-EF35-1C4F-899E-CD90AF3FD365}" type="pres">
      <dgm:prSet presAssocID="{F58592E7-00B0-4588-9EC5-679A3C40E2D6}" presName="ConnectorPoint" presStyleLbl="alignNode1" presStyleIdx="1" presStyleCnt="2"/>
      <dgm:spPr/>
    </dgm:pt>
    <dgm:pt modelId="{899F3433-5A50-BE43-9AAA-27714370CC78}" type="pres">
      <dgm:prSet presAssocID="{F58592E7-00B0-4588-9EC5-679A3C40E2D6}" presName="EmptyPlaceHolder" presStyleCnt="0"/>
      <dgm:spPr/>
    </dgm:pt>
  </dgm:ptLst>
  <dgm:cxnLst>
    <dgm:cxn modelId="{B24E4816-FE66-2B4E-87AC-319453F7D2D0}" type="presOf" srcId="{B2705FB9-529F-4329-907F-B237C24D712B}" destId="{93F4771E-8AE2-3D4E-8847-4E58CDA10930}" srcOrd="0" destOrd="0" presId="urn:microsoft.com/office/officeart/2016/7/layout/BasicTimeline"/>
    <dgm:cxn modelId="{C732F335-B7E6-6A46-A681-66BECFCF863B}" type="presOf" srcId="{45DB366A-8837-487B-9754-975F9399DD61}" destId="{B1E0BCB4-7168-EF48-930B-272A329A6AE5}" srcOrd="0" destOrd="0" presId="urn:microsoft.com/office/officeart/2016/7/layout/BasicTimeline"/>
    <dgm:cxn modelId="{05B26945-0784-214C-AE71-C4A51E25B80C}" type="presOf" srcId="{8A5601D4-FB7B-4302-A9D3-75CEF73DD9D3}" destId="{C8889542-9114-334E-9507-A864144761E2}" srcOrd="0" destOrd="0" presId="urn:microsoft.com/office/officeart/2016/7/layout/BasicTimeline"/>
    <dgm:cxn modelId="{F342BA47-A02E-4862-810F-3FE92BA74995}" srcId="{DB0708E8-7CE1-46D4-8005-8E6D0409A2C3}" destId="{45DB366A-8837-487B-9754-975F9399DD61}" srcOrd="0" destOrd="0" parTransId="{C043D597-83A8-45AE-8AFD-5E88FDF65762}" sibTransId="{9C6AE952-6B70-4497-8AEE-8A4E682A02D5}"/>
    <dgm:cxn modelId="{53AB9F60-5F97-8A4A-B9F9-D54E460DEDB2}" type="presOf" srcId="{DB0708E8-7CE1-46D4-8005-8E6D0409A2C3}" destId="{2B2BF483-E90A-8E41-B00D-8414DEAE150D}" srcOrd="0" destOrd="0" presId="urn:microsoft.com/office/officeart/2016/7/layout/BasicTimeline"/>
    <dgm:cxn modelId="{67B4C672-D9CB-CC41-8785-62C121F0B40B}" type="presOf" srcId="{DB527A0D-7F05-46CC-88A4-26F1BF06728E}" destId="{C8889542-9114-334E-9507-A864144761E2}" srcOrd="0" destOrd="2" presId="urn:microsoft.com/office/officeart/2016/7/layout/BasicTimeline"/>
    <dgm:cxn modelId="{E17AE791-CD86-4686-9E7F-E4B8EA7E3E1A}" srcId="{B2705FB9-529F-4329-907F-B237C24D712B}" destId="{DB0708E8-7CE1-46D4-8005-8E6D0409A2C3}" srcOrd="0" destOrd="0" parTransId="{5CB68001-7B2C-450C-8A86-85C6A39A7EFB}" sibTransId="{589A96F9-4D59-48A6-BD91-E0C3686DA51B}"/>
    <dgm:cxn modelId="{A5019C98-9A15-43BB-939F-80FF8AD9B58A}" srcId="{F58592E7-00B0-4588-9EC5-679A3C40E2D6}" destId="{DB527A0D-7F05-46CC-88A4-26F1BF06728E}" srcOrd="2" destOrd="0" parTransId="{F99A430C-C0C6-4FD3-A836-EBF3A3F26321}" sibTransId="{84CD2A2C-C190-4E30-8617-B09953EAECFE}"/>
    <dgm:cxn modelId="{54945DBC-B7B8-492D-9B73-B94C539397E6}" srcId="{F58592E7-00B0-4588-9EC5-679A3C40E2D6}" destId="{584F7AE8-BD05-4C50-8497-3B02DC7B47F3}" srcOrd="1" destOrd="0" parTransId="{C60E5953-BB9D-4D62-93EF-A714B8D934E8}" sibTransId="{B98975A1-1F96-453A-A188-F3CBFB7B5C92}"/>
    <dgm:cxn modelId="{78FEA8BF-A65F-4542-B470-78259ED76A05}" type="presOf" srcId="{F58592E7-00B0-4588-9EC5-679A3C40E2D6}" destId="{2CB5F600-E045-8441-851F-428B3A1B132F}" srcOrd="0" destOrd="0" presId="urn:microsoft.com/office/officeart/2016/7/layout/BasicTimeline"/>
    <dgm:cxn modelId="{C1C385E3-459D-456F-97E7-D6EAC963EBF9}" srcId="{B2705FB9-529F-4329-907F-B237C24D712B}" destId="{F58592E7-00B0-4588-9EC5-679A3C40E2D6}" srcOrd="1" destOrd="0" parTransId="{2A8E2D63-BA1C-4782-924E-D7E3286B1EB4}" sibTransId="{54BF8683-8D8E-4B77-9679-3915E2EC3531}"/>
    <dgm:cxn modelId="{1D724EEE-8BBD-4CD4-8200-A2BFB6D38177}" srcId="{F58592E7-00B0-4588-9EC5-679A3C40E2D6}" destId="{8A5601D4-FB7B-4302-A9D3-75CEF73DD9D3}" srcOrd="0" destOrd="0" parTransId="{95A0183D-B97C-47F3-952E-0ABA550C0A42}" sibTransId="{DE4B4F1D-24D2-4749-B1BB-582ADC5B6A51}"/>
    <dgm:cxn modelId="{A767C6FA-10A1-A540-8F93-537FCD8D1E91}" type="presOf" srcId="{584F7AE8-BD05-4C50-8497-3B02DC7B47F3}" destId="{C8889542-9114-334E-9507-A864144761E2}" srcOrd="0" destOrd="1" presId="urn:microsoft.com/office/officeart/2016/7/layout/BasicTimeline"/>
    <dgm:cxn modelId="{200411FB-1447-D545-9154-1646AF0DEEE1}" type="presParOf" srcId="{93F4771E-8AE2-3D4E-8847-4E58CDA10930}" destId="{BF0F0E8A-7647-B942-9A96-6ECD9CB193EB}" srcOrd="0" destOrd="0" presId="urn:microsoft.com/office/officeart/2016/7/layout/BasicTimeline"/>
    <dgm:cxn modelId="{23445D61-B6EF-4B47-8123-E4CD76B1F70F}" type="presParOf" srcId="{93F4771E-8AE2-3D4E-8847-4E58CDA10930}" destId="{E78B70C1-45F0-B744-BD83-89D7C3163BD6}" srcOrd="1" destOrd="0" presId="urn:microsoft.com/office/officeart/2016/7/layout/BasicTimeline"/>
    <dgm:cxn modelId="{C8904ECF-23D3-9C4B-AA65-86068E20E5A9}" type="presParOf" srcId="{E78B70C1-45F0-B744-BD83-89D7C3163BD6}" destId="{C932C23D-A9B4-DF4B-928B-FB616DE94A12}" srcOrd="0" destOrd="0" presId="urn:microsoft.com/office/officeart/2016/7/layout/BasicTimeline"/>
    <dgm:cxn modelId="{35EA80A2-F3B1-9149-BBC4-852131D1D200}" type="presParOf" srcId="{C932C23D-A9B4-DF4B-928B-FB616DE94A12}" destId="{2B2BF483-E90A-8E41-B00D-8414DEAE150D}" srcOrd="0" destOrd="0" presId="urn:microsoft.com/office/officeart/2016/7/layout/BasicTimeline"/>
    <dgm:cxn modelId="{7332B363-4B28-0C40-9C5F-6D22C4C9B2C9}" type="presParOf" srcId="{C932C23D-A9B4-DF4B-928B-FB616DE94A12}" destId="{C66FDB9E-04CD-004B-A4E4-5BE5F2B4DB1F}" srcOrd="1" destOrd="0" presId="urn:microsoft.com/office/officeart/2016/7/layout/BasicTimeline"/>
    <dgm:cxn modelId="{1C20BA74-561E-AF42-939F-B3098DFB6724}" type="presParOf" srcId="{C66FDB9E-04CD-004B-A4E4-5BE5F2B4DB1F}" destId="{B1E0BCB4-7168-EF48-930B-272A329A6AE5}" srcOrd="0" destOrd="0" presId="urn:microsoft.com/office/officeart/2016/7/layout/BasicTimeline"/>
    <dgm:cxn modelId="{4F288716-D32E-9E43-87E5-98FE4D38275F}" type="presParOf" srcId="{C66FDB9E-04CD-004B-A4E4-5BE5F2B4DB1F}" destId="{8162F865-FCD9-3F4E-8A2C-32C2B88CA480}" srcOrd="1" destOrd="0" presId="urn:microsoft.com/office/officeart/2016/7/layout/BasicTimeline"/>
    <dgm:cxn modelId="{6C0D6D52-BD87-5A40-83B3-FBE4B0C9E93F}" type="presParOf" srcId="{C932C23D-A9B4-DF4B-928B-FB616DE94A12}" destId="{1A10E9EB-E4EA-C742-B8C5-29F75918C9C4}" srcOrd="2" destOrd="0" presId="urn:microsoft.com/office/officeart/2016/7/layout/BasicTimeline"/>
    <dgm:cxn modelId="{C41F947D-A621-6F44-81E1-58D15A6A2FD1}" type="presParOf" srcId="{C932C23D-A9B4-DF4B-928B-FB616DE94A12}" destId="{6AFA78CC-6D88-DD4A-BD34-DC5D3376E28A}" srcOrd="3" destOrd="0" presId="urn:microsoft.com/office/officeart/2016/7/layout/BasicTimeline"/>
    <dgm:cxn modelId="{06B1F160-BCC2-B140-BA6F-D811A67E8FFA}" type="presParOf" srcId="{C932C23D-A9B4-DF4B-928B-FB616DE94A12}" destId="{56F96B64-44BA-3649-9872-59B05CFD9BE0}" srcOrd="4" destOrd="0" presId="urn:microsoft.com/office/officeart/2016/7/layout/BasicTimeline"/>
    <dgm:cxn modelId="{268C06E6-C8AB-6345-B502-345A214BBA39}" type="presParOf" srcId="{E78B70C1-45F0-B744-BD83-89D7C3163BD6}" destId="{D2D38906-B8EB-DD42-824A-53B1C119E536}" srcOrd="1" destOrd="0" presId="urn:microsoft.com/office/officeart/2016/7/layout/BasicTimeline"/>
    <dgm:cxn modelId="{EDD6B25B-E514-0947-B319-346A4540913C}" type="presParOf" srcId="{E78B70C1-45F0-B744-BD83-89D7C3163BD6}" destId="{AABF7439-7B6C-B843-8F44-9F58742FD67E}" srcOrd="2" destOrd="0" presId="urn:microsoft.com/office/officeart/2016/7/layout/BasicTimeline"/>
    <dgm:cxn modelId="{0F71964C-0AFF-5847-AC29-47EB07D2C4C9}" type="presParOf" srcId="{AABF7439-7B6C-B843-8F44-9F58742FD67E}" destId="{2CB5F600-E045-8441-851F-428B3A1B132F}" srcOrd="0" destOrd="0" presId="urn:microsoft.com/office/officeart/2016/7/layout/BasicTimeline"/>
    <dgm:cxn modelId="{E3717EA7-65FC-2343-85A0-F297B5286928}" type="presParOf" srcId="{AABF7439-7B6C-B843-8F44-9F58742FD67E}" destId="{D5F03080-5089-5649-9BE6-3F5BF64DC110}" srcOrd="1" destOrd="0" presId="urn:microsoft.com/office/officeart/2016/7/layout/BasicTimeline"/>
    <dgm:cxn modelId="{03528517-C3F5-2C4C-8014-B70D07BA4250}" type="presParOf" srcId="{D5F03080-5089-5649-9BE6-3F5BF64DC110}" destId="{C8889542-9114-334E-9507-A864144761E2}" srcOrd="0" destOrd="0" presId="urn:microsoft.com/office/officeart/2016/7/layout/BasicTimeline"/>
    <dgm:cxn modelId="{D231BF4F-7005-9841-AC10-12B57255B5FE}" type="presParOf" srcId="{D5F03080-5089-5649-9BE6-3F5BF64DC110}" destId="{8BAF5754-6745-2A46-B794-71E5D9B7064F}" srcOrd="1" destOrd="0" presId="urn:microsoft.com/office/officeart/2016/7/layout/BasicTimeline"/>
    <dgm:cxn modelId="{BB19E99B-3957-D44D-BC95-5CB64A31494E}" type="presParOf" srcId="{AABF7439-7B6C-B843-8F44-9F58742FD67E}" destId="{E30246A9-840E-B642-B75C-ECFD10669EF2}" srcOrd="2" destOrd="0" presId="urn:microsoft.com/office/officeart/2016/7/layout/BasicTimeline"/>
    <dgm:cxn modelId="{1F66B848-9B00-7B49-A613-A510C29C892C}" type="presParOf" srcId="{AABF7439-7B6C-B843-8F44-9F58742FD67E}" destId="{7CECA854-EF35-1C4F-899E-CD90AF3FD365}" srcOrd="3" destOrd="0" presId="urn:microsoft.com/office/officeart/2016/7/layout/BasicTimeline"/>
    <dgm:cxn modelId="{C441964D-B373-4A4B-87FF-472964E5B11E}" type="presParOf" srcId="{AABF7439-7B6C-B843-8F44-9F58742FD67E}" destId="{899F3433-5A50-BE43-9AAA-27714370CC78}"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705FB9-529F-4329-907F-B237C24D712B}"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DB0708E8-7CE1-46D4-8005-8E6D0409A2C3}">
      <dgm:prSet/>
      <dgm:spPr/>
      <dgm:t>
        <a:bodyPr/>
        <a:lstStyle/>
        <a:p>
          <a:pPr>
            <a:defRPr b="1"/>
          </a:pPr>
          <a:r>
            <a:rPr lang="en-US"/>
            <a:t>Summer 2022</a:t>
          </a:r>
        </a:p>
      </dgm:t>
    </dgm:pt>
    <dgm:pt modelId="{5CB68001-7B2C-450C-8A86-85C6A39A7EFB}" type="parTrans" cxnId="{E17AE791-CD86-4686-9E7F-E4B8EA7E3E1A}">
      <dgm:prSet/>
      <dgm:spPr/>
      <dgm:t>
        <a:bodyPr/>
        <a:lstStyle/>
        <a:p>
          <a:endParaRPr lang="en-US"/>
        </a:p>
      </dgm:t>
    </dgm:pt>
    <dgm:pt modelId="{589A96F9-4D59-48A6-BD91-E0C3686DA51B}" type="sibTrans" cxnId="{E17AE791-CD86-4686-9E7F-E4B8EA7E3E1A}">
      <dgm:prSet/>
      <dgm:spPr/>
      <dgm:t>
        <a:bodyPr/>
        <a:lstStyle/>
        <a:p>
          <a:endParaRPr lang="en-US"/>
        </a:p>
      </dgm:t>
    </dgm:pt>
    <dgm:pt modelId="{45DB366A-8837-487B-9754-975F9399DD61}">
      <dgm:prSet/>
      <dgm:spPr/>
      <dgm:t>
        <a:bodyPr/>
        <a:lstStyle/>
        <a:p>
          <a:r>
            <a:rPr lang="en-US" dirty="0"/>
            <a:t>Commercial seed grow out</a:t>
          </a:r>
        </a:p>
      </dgm:t>
    </dgm:pt>
    <dgm:pt modelId="{C043D597-83A8-45AE-8AFD-5E88FDF65762}" type="parTrans" cxnId="{F342BA47-A02E-4862-810F-3FE92BA74995}">
      <dgm:prSet/>
      <dgm:spPr/>
      <dgm:t>
        <a:bodyPr/>
        <a:lstStyle/>
        <a:p>
          <a:endParaRPr lang="en-US"/>
        </a:p>
      </dgm:t>
    </dgm:pt>
    <dgm:pt modelId="{9C6AE952-6B70-4497-8AEE-8A4E682A02D5}" type="sibTrans" cxnId="{F342BA47-A02E-4862-810F-3FE92BA74995}">
      <dgm:prSet/>
      <dgm:spPr/>
      <dgm:t>
        <a:bodyPr/>
        <a:lstStyle/>
        <a:p>
          <a:endParaRPr lang="en-US"/>
        </a:p>
      </dgm:t>
    </dgm:pt>
    <dgm:pt modelId="{F58592E7-00B0-4588-9EC5-679A3C40E2D6}">
      <dgm:prSet/>
      <dgm:spPr/>
      <dgm:t>
        <a:bodyPr/>
        <a:lstStyle/>
        <a:p>
          <a:pPr>
            <a:defRPr b="1"/>
          </a:pPr>
          <a:r>
            <a:rPr lang="en-US"/>
            <a:t>Summer 2023</a:t>
          </a:r>
        </a:p>
      </dgm:t>
    </dgm:pt>
    <dgm:pt modelId="{2A8E2D63-BA1C-4782-924E-D7E3286B1EB4}" type="parTrans" cxnId="{C1C385E3-459D-456F-97E7-D6EAC963EBF9}">
      <dgm:prSet/>
      <dgm:spPr/>
      <dgm:t>
        <a:bodyPr/>
        <a:lstStyle/>
        <a:p>
          <a:endParaRPr lang="en-US"/>
        </a:p>
      </dgm:t>
    </dgm:pt>
    <dgm:pt modelId="{54BF8683-8D8E-4B77-9679-3915E2EC3531}" type="sibTrans" cxnId="{C1C385E3-459D-456F-97E7-D6EAC963EBF9}">
      <dgm:prSet/>
      <dgm:spPr/>
      <dgm:t>
        <a:bodyPr/>
        <a:lstStyle/>
        <a:p>
          <a:endParaRPr lang="en-US"/>
        </a:p>
      </dgm:t>
    </dgm:pt>
    <dgm:pt modelId="{8A5601D4-FB7B-4302-A9D3-75CEF73DD9D3}">
      <dgm:prSet/>
      <dgm:spPr/>
      <dgm:t>
        <a:bodyPr/>
        <a:lstStyle/>
        <a:p>
          <a:r>
            <a:rPr lang="en-US" dirty="0"/>
            <a:t>Seed yield test </a:t>
          </a:r>
        </a:p>
      </dgm:t>
    </dgm:pt>
    <dgm:pt modelId="{95A0183D-B97C-47F3-952E-0ABA550C0A42}" type="parTrans" cxnId="{1D724EEE-8BBD-4CD4-8200-A2BFB6D38177}">
      <dgm:prSet/>
      <dgm:spPr/>
      <dgm:t>
        <a:bodyPr/>
        <a:lstStyle/>
        <a:p>
          <a:endParaRPr lang="en-US"/>
        </a:p>
      </dgm:t>
    </dgm:pt>
    <dgm:pt modelId="{DE4B4F1D-24D2-4749-B1BB-582ADC5B6A51}" type="sibTrans" cxnId="{1D724EEE-8BBD-4CD4-8200-A2BFB6D38177}">
      <dgm:prSet/>
      <dgm:spPr/>
      <dgm:t>
        <a:bodyPr/>
        <a:lstStyle/>
        <a:p>
          <a:endParaRPr lang="en-US"/>
        </a:p>
      </dgm:t>
    </dgm:pt>
    <dgm:pt modelId="{09EBE20F-1294-D442-957A-E7487C4DCD06}">
      <dgm:prSet/>
      <dgm:spPr/>
      <dgm:t>
        <a:bodyPr/>
        <a:lstStyle/>
        <a:p>
          <a:r>
            <a:rPr lang="en-US" dirty="0"/>
            <a:t>Seed yield test (could be in 2023 depending on our seed quantities)</a:t>
          </a:r>
        </a:p>
      </dgm:t>
    </dgm:pt>
    <dgm:pt modelId="{4214F4A8-E0EB-DA42-BD6B-0BE6F9D63556}" type="parTrans" cxnId="{D0A04A95-EDF9-E240-B5B4-9874F79EE272}">
      <dgm:prSet/>
      <dgm:spPr/>
      <dgm:t>
        <a:bodyPr/>
        <a:lstStyle/>
        <a:p>
          <a:endParaRPr lang="en-US"/>
        </a:p>
      </dgm:t>
    </dgm:pt>
    <dgm:pt modelId="{B27C6A49-9FE2-644E-ABD1-6894B65118D7}" type="sibTrans" cxnId="{D0A04A95-EDF9-E240-B5B4-9874F79EE272}">
      <dgm:prSet/>
      <dgm:spPr/>
      <dgm:t>
        <a:bodyPr/>
        <a:lstStyle/>
        <a:p>
          <a:endParaRPr lang="en-US"/>
        </a:p>
      </dgm:t>
    </dgm:pt>
    <dgm:pt modelId="{93F4771E-8AE2-3D4E-8847-4E58CDA10930}" type="pres">
      <dgm:prSet presAssocID="{B2705FB9-529F-4329-907F-B237C24D712B}" presName="root" presStyleCnt="0">
        <dgm:presLayoutVars>
          <dgm:chMax/>
          <dgm:chPref/>
          <dgm:animLvl val="lvl"/>
        </dgm:presLayoutVars>
      </dgm:prSet>
      <dgm:spPr/>
    </dgm:pt>
    <dgm:pt modelId="{BF0F0E8A-7647-B942-9A96-6ECD9CB193EB}" type="pres">
      <dgm:prSet presAssocID="{B2705FB9-529F-4329-907F-B237C24D712B}"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E78B70C1-45F0-B744-BD83-89D7C3163BD6}" type="pres">
      <dgm:prSet presAssocID="{B2705FB9-529F-4329-907F-B237C24D712B}" presName="nodes" presStyleCnt="0">
        <dgm:presLayoutVars>
          <dgm:chMax/>
          <dgm:chPref/>
          <dgm:animLvl val="lvl"/>
        </dgm:presLayoutVars>
      </dgm:prSet>
      <dgm:spPr/>
    </dgm:pt>
    <dgm:pt modelId="{C932C23D-A9B4-DF4B-928B-FB616DE94A12}" type="pres">
      <dgm:prSet presAssocID="{DB0708E8-7CE1-46D4-8005-8E6D0409A2C3}" presName="composite" presStyleCnt="0"/>
      <dgm:spPr/>
    </dgm:pt>
    <dgm:pt modelId="{2B2BF483-E90A-8E41-B00D-8414DEAE150D}" type="pres">
      <dgm:prSet presAssocID="{DB0708E8-7CE1-46D4-8005-8E6D0409A2C3}" presName="L1TextContainer" presStyleLbl="revTx" presStyleIdx="0" presStyleCnt="2">
        <dgm:presLayoutVars>
          <dgm:chMax val="1"/>
          <dgm:chPref val="1"/>
          <dgm:bulletEnabled val="1"/>
        </dgm:presLayoutVars>
      </dgm:prSet>
      <dgm:spPr/>
    </dgm:pt>
    <dgm:pt modelId="{C66FDB9E-04CD-004B-A4E4-5BE5F2B4DB1F}" type="pres">
      <dgm:prSet presAssocID="{DB0708E8-7CE1-46D4-8005-8E6D0409A2C3}" presName="L2TextContainerWrapper" presStyleCnt="0">
        <dgm:presLayoutVars>
          <dgm:chMax val="0"/>
          <dgm:chPref val="0"/>
          <dgm:bulletEnabled val="1"/>
        </dgm:presLayoutVars>
      </dgm:prSet>
      <dgm:spPr/>
    </dgm:pt>
    <dgm:pt modelId="{B1E0BCB4-7168-EF48-930B-272A329A6AE5}" type="pres">
      <dgm:prSet presAssocID="{DB0708E8-7CE1-46D4-8005-8E6D0409A2C3}" presName="L2TextContainer" presStyleLbl="bgAcc1" presStyleIdx="0" presStyleCnt="2"/>
      <dgm:spPr/>
    </dgm:pt>
    <dgm:pt modelId="{8162F865-FCD9-3F4E-8A2C-32C2B88CA480}" type="pres">
      <dgm:prSet presAssocID="{DB0708E8-7CE1-46D4-8005-8E6D0409A2C3}" presName="FlexibleEmptyPlaceHolder" presStyleCnt="0"/>
      <dgm:spPr/>
    </dgm:pt>
    <dgm:pt modelId="{1A10E9EB-E4EA-C742-B8C5-29F75918C9C4}" type="pres">
      <dgm:prSet presAssocID="{DB0708E8-7CE1-46D4-8005-8E6D0409A2C3}" presName="ConnectLine" presStyleLbl="sibTrans1D1" presStyleIdx="0" presStyleCnt="2"/>
      <dgm:spPr>
        <a:noFill/>
        <a:ln w="6350" cap="flat" cmpd="sng" algn="ctr">
          <a:solidFill>
            <a:schemeClr val="accent1">
              <a:hueOff val="0"/>
              <a:satOff val="0"/>
              <a:lumOff val="0"/>
              <a:alphaOff val="0"/>
            </a:schemeClr>
          </a:solidFill>
          <a:prstDash val="dash"/>
          <a:miter lim="800000"/>
        </a:ln>
        <a:effectLst/>
      </dgm:spPr>
    </dgm:pt>
    <dgm:pt modelId="{6AFA78CC-6D88-DD4A-BD34-DC5D3376E28A}" type="pres">
      <dgm:prSet presAssocID="{DB0708E8-7CE1-46D4-8005-8E6D0409A2C3}" presName="ConnectorPoint" presStyleLbl="alignNode1" presStyleIdx="0" presStyleCnt="2"/>
      <dgm:spPr/>
    </dgm:pt>
    <dgm:pt modelId="{56F96B64-44BA-3649-9872-59B05CFD9BE0}" type="pres">
      <dgm:prSet presAssocID="{DB0708E8-7CE1-46D4-8005-8E6D0409A2C3}" presName="EmptyPlaceHolder" presStyleCnt="0"/>
      <dgm:spPr/>
    </dgm:pt>
    <dgm:pt modelId="{D2D38906-B8EB-DD42-824A-53B1C119E536}" type="pres">
      <dgm:prSet presAssocID="{589A96F9-4D59-48A6-BD91-E0C3686DA51B}" presName="spaceBetweenRectangles" presStyleCnt="0"/>
      <dgm:spPr/>
    </dgm:pt>
    <dgm:pt modelId="{AABF7439-7B6C-B843-8F44-9F58742FD67E}" type="pres">
      <dgm:prSet presAssocID="{F58592E7-00B0-4588-9EC5-679A3C40E2D6}" presName="composite" presStyleCnt="0"/>
      <dgm:spPr/>
    </dgm:pt>
    <dgm:pt modelId="{2CB5F600-E045-8441-851F-428B3A1B132F}" type="pres">
      <dgm:prSet presAssocID="{F58592E7-00B0-4588-9EC5-679A3C40E2D6}" presName="L1TextContainer" presStyleLbl="revTx" presStyleIdx="1" presStyleCnt="2">
        <dgm:presLayoutVars>
          <dgm:chMax val="1"/>
          <dgm:chPref val="1"/>
          <dgm:bulletEnabled val="1"/>
        </dgm:presLayoutVars>
      </dgm:prSet>
      <dgm:spPr/>
    </dgm:pt>
    <dgm:pt modelId="{D5F03080-5089-5649-9BE6-3F5BF64DC110}" type="pres">
      <dgm:prSet presAssocID="{F58592E7-00B0-4588-9EC5-679A3C40E2D6}" presName="L2TextContainerWrapper" presStyleCnt="0">
        <dgm:presLayoutVars>
          <dgm:chMax val="0"/>
          <dgm:chPref val="0"/>
          <dgm:bulletEnabled val="1"/>
        </dgm:presLayoutVars>
      </dgm:prSet>
      <dgm:spPr/>
    </dgm:pt>
    <dgm:pt modelId="{C8889542-9114-334E-9507-A864144761E2}" type="pres">
      <dgm:prSet presAssocID="{F58592E7-00B0-4588-9EC5-679A3C40E2D6}" presName="L2TextContainer" presStyleLbl="bgAcc1" presStyleIdx="1" presStyleCnt="2"/>
      <dgm:spPr/>
    </dgm:pt>
    <dgm:pt modelId="{8BAF5754-6745-2A46-B794-71E5D9B7064F}" type="pres">
      <dgm:prSet presAssocID="{F58592E7-00B0-4588-9EC5-679A3C40E2D6}" presName="FlexibleEmptyPlaceHolder" presStyleCnt="0"/>
      <dgm:spPr/>
    </dgm:pt>
    <dgm:pt modelId="{E30246A9-840E-B642-B75C-ECFD10669EF2}" type="pres">
      <dgm:prSet presAssocID="{F58592E7-00B0-4588-9EC5-679A3C40E2D6}" presName="ConnectLine" presStyleLbl="sibTrans1D1" presStyleIdx="1" presStyleCnt="2"/>
      <dgm:spPr>
        <a:noFill/>
        <a:ln w="6350" cap="flat" cmpd="sng" algn="ctr">
          <a:solidFill>
            <a:schemeClr val="accent1">
              <a:hueOff val="0"/>
              <a:satOff val="0"/>
              <a:lumOff val="0"/>
              <a:alphaOff val="0"/>
            </a:schemeClr>
          </a:solidFill>
          <a:prstDash val="dash"/>
          <a:miter lim="800000"/>
        </a:ln>
        <a:effectLst/>
      </dgm:spPr>
    </dgm:pt>
    <dgm:pt modelId="{7CECA854-EF35-1C4F-899E-CD90AF3FD365}" type="pres">
      <dgm:prSet presAssocID="{F58592E7-00B0-4588-9EC5-679A3C40E2D6}" presName="ConnectorPoint" presStyleLbl="alignNode1" presStyleIdx="1" presStyleCnt="2"/>
      <dgm:spPr/>
    </dgm:pt>
    <dgm:pt modelId="{899F3433-5A50-BE43-9AAA-27714370CC78}" type="pres">
      <dgm:prSet presAssocID="{F58592E7-00B0-4588-9EC5-679A3C40E2D6}" presName="EmptyPlaceHolder" presStyleCnt="0"/>
      <dgm:spPr/>
    </dgm:pt>
  </dgm:ptLst>
  <dgm:cxnLst>
    <dgm:cxn modelId="{B24E4816-FE66-2B4E-87AC-319453F7D2D0}" type="presOf" srcId="{B2705FB9-529F-4329-907F-B237C24D712B}" destId="{93F4771E-8AE2-3D4E-8847-4E58CDA10930}" srcOrd="0" destOrd="0" presId="urn:microsoft.com/office/officeart/2016/7/layout/BasicTimeline"/>
    <dgm:cxn modelId="{C732F335-B7E6-6A46-A681-66BECFCF863B}" type="presOf" srcId="{45DB366A-8837-487B-9754-975F9399DD61}" destId="{B1E0BCB4-7168-EF48-930B-272A329A6AE5}" srcOrd="0" destOrd="0" presId="urn:microsoft.com/office/officeart/2016/7/layout/BasicTimeline"/>
    <dgm:cxn modelId="{05B26945-0784-214C-AE71-C4A51E25B80C}" type="presOf" srcId="{8A5601D4-FB7B-4302-A9D3-75CEF73DD9D3}" destId="{C8889542-9114-334E-9507-A864144761E2}" srcOrd="0" destOrd="0" presId="urn:microsoft.com/office/officeart/2016/7/layout/BasicTimeline"/>
    <dgm:cxn modelId="{F342BA47-A02E-4862-810F-3FE92BA74995}" srcId="{DB0708E8-7CE1-46D4-8005-8E6D0409A2C3}" destId="{45DB366A-8837-487B-9754-975F9399DD61}" srcOrd="0" destOrd="0" parTransId="{C043D597-83A8-45AE-8AFD-5E88FDF65762}" sibTransId="{9C6AE952-6B70-4497-8AEE-8A4E682A02D5}"/>
    <dgm:cxn modelId="{53AB9F60-5F97-8A4A-B9F9-D54E460DEDB2}" type="presOf" srcId="{DB0708E8-7CE1-46D4-8005-8E6D0409A2C3}" destId="{2B2BF483-E90A-8E41-B00D-8414DEAE150D}" srcOrd="0" destOrd="0" presId="urn:microsoft.com/office/officeart/2016/7/layout/BasicTimeline"/>
    <dgm:cxn modelId="{AB81107B-C9C4-AB4D-BA6C-4A6090211CE5}" type="presOf" srcId="{09EBE20F-1294-D442-957A-E7487C4DCD06}" destId="{B1E0BCB4-7168-EF48-930B-272A329A6AE5}" srcOrd="0" destOrd="1" presId="urn:microsoft.com/office/officeart/2016/7/layout/BasicTimeline"/>
    <dgm:cxn modelId="{E17AE791-CD86-4686-9E7F-E4B8EA7E3E1A}" srcId="{B2705FB9-529F-4329-907F-B237C24D712B}" destId="{DB0708E8-7CE1-46D4-8005-8E6D0409A2C3}" srcOrd="0" destOrd="0" parTransId="{5CB68001-7B2C-450C-8A86-85C6A39A7EFB}" sibTransId="{589A96F9-4D59-48A6-BD91-E0C3686DA51B}"/>
    <dgm:cxn modelId="{D0A04A95-EDF9-E240-B5B4-9874F79EE272}" srcId="{DB0708E8-7CE1-46D4-8005-8E6D0409A2C3}" destId="{09EBE20F-1294-D442-957A-E7487C4DCD06}" srcOrd="1" destOrd="0" parTransId="{4214F4A8-E0EB-DA42-BD6B-0BE6F9D63556}" sibTransId="{B27C6A49-9FE2-644E-ABD1-6894B65118D7}"/>
    <dgm:cxn modelId="{78FEA8BF-A65F-4542-B470-78259ED76A05}" type="presOf" srcId="{F58592E7-00B0-4588-9EC5-679A3C40E2D6}" destId="{2CB5F600-E045-8441-851F-428B3A1B132F}" srcOrd="0" destOrd="0" presId="urn:microsoft.com/office/officeart/2016/7/layout/BasicTimeline"/>
    <dgm:cxn modelId="{C1C385E3-459D-456F-97E7-D6EAC963EBF9}" srcId="{B2705FB9-529F-4329-907F-B237C24D712B}" destId="{F58592E7-00B0-4588-9EC5-679A3C40E2D6}" srcOrd="1" destOrd="0" parTransId="{2A8E2D63-BA1C-4782-924E-D7E3286B1EB4}" sibTransId="{54BF8683-8D8E-4B77-9679-3915E2EC3531}"/>
    <dgm:cxn modelId="{1D724EEE-8BBD-4CD4-8200-A2BFB6D38177}" srcId="{F58592E7-00B0-4588-9EC5-679A3C40E2D6}" destId="{8A5601D4-FB7B-4302-A9D3-75CEF73DD9D3}" srcOrd="0" destOrd="0" parTransId="{95A0183D-B97C-47F3-952E-0ABA550C0A42}" sibTransId="{DE4B4F1D-24D2-4749-B1BB-582ADC5B6A51}"/>
    <dgm:cxn modelId="{200411FB-1447-D545-9154-1646AF0DEEE1}" type="presParOf" srcId="{93F4771E-8AE2-3D4E-8847-4E58CDA10930}" destId="{BF0F0E8A-7647-B942-9A96-6ECD9CB193EB}" srcOrd="0" destOrd="0" presId="urn:microsoft.com/office/officeart/2016/7/layout/BasicTimeline"/>
    <dgm:cxn modelId="{23445D61-B6EF-4B47-8123-E4CD76B1F70F}" type="presParOf" srcId="{93F4771E-8AE2-3D4E-8847-4E58CDA10930}" destId="{E78B70C1-45F0-B744-BD83-89D7C3163BD6}" srcOrd="1" destOrd="0" presId="urn:microsoft.com/office/officeart/2016/7/layout/BasicTimeline"/>
    <dgm:cxn modelId="{C8904ECF-23D3-9C4B-AA65-86068E20E5A9}" type="presParOf" srcId="{E78B70C1-45F0-B744-BD83-89D7C3163BD6}" destId="{C932C23D-A9B4-DF4B-928B-FB616DE94A12}" srcOrd="0" destOrd="0" presId="urn:microsoft.com/office/officeart/2016/7/layout/BasicTimeline"/>
    <dgm:cxn modelId="{35EA80A2-F3B1-9149-BBC4-852131D1D200}" type="presParOf" srcId="{C932C23D-A9B4-DF4B-928B-FB616DE94A12}" destId="{2B2BF483-E90A-8E41-B00D-8414DEAE150D}" srcOrd="0" destOrd="0" presId="urn:microsoft.com/office/officeart/2016/7/layout/BasicTimeline"/>
    <dgm:cxn modelId="{7332B363-4B28-0C40-9C5F-6D22C4C9B2C9}" type="presParOf" srcId="{C932C23D-A9B4-DF4B-928B-FB616DE94A12}" destId="{C66FDB9E-04CD-004B-A4E4-5BE5F2B4DB1F}" srcOrd="1" destOrd="0" presId="urn:microsoft.com/office/officeart/2016/7/layout/BasicTimeline"/>
    <dgm:cxn modelId="{1C20BA74-561E-AF42-939F-B3098DFB6724}" type="presParOf" srcId="{C66FDB9E-04CD-004B-A4E4-5BE5F2B4DB1F}" destId="{B1E0BCB4-7168-EF48-930B-272A329A6AE5}" srcOrd="0" destOrd="0" presId="urn:microsoft.com/office/officeart/2016/7/layout/BasicTimeline"/>
    <dgm:cxn modelId="{4F288716-D32E-9E43-87E5-98FE4D38275F}" type="presParOf" srcId="{C66FDB9E-04CD-004B-A4E4-5BE5F2B4DB1F}" destId="{8162F865-FCD9-3F4E-8A2C-32C2B88CA480}" srcOrd="1" destOrd="0" presId="urn:microsoft.com/office/officeart/2016/7/layout/BasicTimeline"/>
    <dgm:cxn modelId="{6C0D6D52-BD87-5A40-83B3-FBE4B0C9E93F}" type="presParOf" srcId="{C932C23D-A9B4-DF4B-928B-FB616DE94A12}" destId="{1A10E9EB-E4EA-C742-B8C5-29F75918C9C4}" srcOrd="2" destOrd="0" presId="urn:microsoft.com/office/officeart/2016/7/layout/BasicTimeline"/>
    <dgm:cxn modelId="{C41F947D-A621-6F44-81E1-58D15A6A2FD1}" type="presParOf" srcId="{C932C23D-A9B4-DF4B-928B-FB616DE94A12}" destId="{6AFA78CC-6D88-DD4A-BD34-DC5D3376E28A}" srcOrd="3" destOrd="0" presId="urn:microsoft.com/office/officeart/2016/7/layout/BasicTimeline"/>
    <dgm:cxn modelId="{06B1F160-BCC2-B140-BA6F-D811A67E8FFA}" type="presParOf" srcId="{C932C23D-A9B4-DF4B-928B-FB616DE94A12}" destId="{56F96B64-44BA-3649-9872-59B05CFD9BE0}" srcOrd="4" destOrd="0" presId="urn:microsoft.com/office/officeart/2016/7/layout/BasicTimeline"/>
    <dgm:cxn modelId="{268C06E6-C8AB-6345-B502-345A214BBA39}" type="presParOf" srcId="{E78B70C1-45F0-B744-BD83-89D7C3163BD6}" destId="{D2D38906-B8EB-DD42-824A-53B1C119E536}" srcOrd="1" destOrd="0" presId="urn:microsoft.com/office/officeart/2016/7/layout/BasicTimeline"/>
    <dgm:cxn modelId="{EDD6B25B-E514-0947-B319-346A4540913C}" type="presParOf" srcId="{E78B70C1-45F0-B744-BD83-89D7C3163BD6}" destId="{AABF7439-7B6C-B843-8F44-9F58742FD67E}" srcOrd="2" destOrd="0" presId="urn:microsoft.com/office/officeart/2016/7/layout/BasicTimeline"/>
    <dgm:cxn modelId="{0F71964C-0AFF-5847-AC29-47EB07D2C4C9}" type="presParOf" srcId="{AABF7439-7B6C-B843-8F44-9F58742FD67E}" destId="{2CB5F600-E045-8441-851F-428B3A1B132F}" srcOrd="0" destOrd="0" presId="urn:microsoft.com/office/officeart/2016/7/layout/BasicTimeline"/>
    <dgm:cxn modelId="{E3717EA7-65FC-2343-85A0-F297B5286928}" type="presParOf" srcId="{AABF7439-7B6C-B843-8F44-9F58742FD67E}" destId="{D5F03080-5089-5649-9BE6-3F5BF64DC110}" srcOrd="1" destOrd="0" presId="urn:microsoft.com/office/officeart/2016/7/layout/BasicTimeline"/>
    <dgm:cxn modelId="{03528517-C3F5-2C4C-8014-B70D07BA4250}" type="presParOf" srcId="{D5F03080-5089-5649-9BE6-3F5BF64DC110}" destId="{C8889542-9114-334E-9507-A864144761E2}" srcOrd="0" destOrd="0" presId="urn:microsoft.com/office/officeart/2016/7/layout/BasicTimeline"/>
    <dgm:cxn modelId="{D231BF4F-7005-9841-AC10-12B57255B5FE}" type="presParOf" srcId="{D5F03080-5089-5649-9BE6-3F5BF64DC110}" destId="{8BAF5754-6745-2A46-B794-71E5D9B7064F}" srcOrd="1" destOrd="0" presId="urn:microsoft.com/office/officeart/2016/7/layout/BasicTimeline"/>
    <dgm:cxn modelId="{BB19E99B-3957-D44D-BC95-5CB64A31494E}" type="presParOf" srcId="{AABF7439-7B6C-B843-8F44-9F58742FD67E}" destId="{E30246A9-840E-B642-B75C-ECFD10669EF2}" srcOrd="2" destOrd="0" presId="urn:microsoft.com/office/officeart/2016/7/layout/BasicTimeline"/>
    <dgm:cxn modelId="{1F66B848-9B00-7B49-A613-A510C29C892C}" type="presParOf" srcId="{AABF7439-7B6C-B843-8F44-9F58742FD67E}" destId="{7CECA854-EF35-1C4F-899E-CD90AF3FD365}" srcOrd="3" destOrd="0" presId="urn:microsoft.com/office/officeart/2016/7/layout/BasicTimeline"/>
    <dgm:cxn modelId="{C441964D-B373-4A4B-87FF-472964E5B11E}" type="presParOf" srcId="{AABF7439-7B6C-B843-8F44-9F58742FD67E}" destId="{899F3433-5A50-BE43-9AAA-27714370CC78}" srcOrd="4" destOrd="0" presId="urn:microsoft.com/office/officeart/2016/7/layout/Basic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F0E8A-7647-B942-9A96-6ECD9CB193EB}">
      <dsp:nvSpPr>
        <dsp:cNvPr id="0" name=""/>
        <dsp:cNvSpPr/>
      </dsp:nvSpPr>
      <dsp:spPr>
        <a:xfrm>
          <a:off x="0" y="1842294"/>
          <a:ext cx="5157787"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B2BF483-E90A-8E41-B00D-8414DEAE150D}">
      <dsp:nvSpPr>
        <dsp:cNvPr id="0" name=""/>
        <dsp:cNvSpPr/>
      </dsp:nvSpPr>
      <dsp:spPr>
        <a:xfrm>
          <a:off x="143652" y="1978623"/>
          <a:ext cx="2100992" cy="416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Summer 2022</a:t>
          </a:r>
        </a:p>
      </dsp:txBody>
      <dsp:txXfrm>
        <a:off x="143652" y="1978623"/>
        <a:ext cx="2100992" cy="416358"/>
      </dsp:txXfrm>
    </dsp:sp>
    <dsp:sp modelId="{B1E0BCB4-7168-EF48-930B-272A329A6AE5}">
      <dsp:nvSpPr>
        <dsp:cNvPr id="0" name=""/>
        <dsp:cNvSpPr/>
      </dsp:nvSpPr>
      <dsp:spPr>
        <a:xfrm>
          <a:off x="402" y="514000"/>
          <a:ext cx="2387491" cy="62822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Yield data in commercial nursery</a:t>
          </a:r>
        </a:p>
      </dsp:txBody>
      <dsp:txXfrm>
        <a:off x="31069" y="544667"/>
        <a:ext cx="2326157" cy="566888"/>
      </dsp:txXfrm>
    </dsp:sp>
    <dsp:sp modelId="{1A10E9EB-E4EA-C742-B8C5-29F75918C9C4}">
      <dsp:nvSpPr>
        <dsp:cNvPr id="0" name=""/>
        <dsp:cNvSpPr/>
      </dsp:nvSpPr>
      <dsp:spPr>
        <a:xfrm>
          <a:off x="1194148" y="1142222"/>
          <a:ext cx="0" cy="70007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CB5F600-E045-8441-851F-428B3A1B132F}">
      <dsp:nvSpPr>
        <dsp:cNvPr id="0" name=""/>
        <dsp:cNvSpPr/>
      </dsp:nvSpPr>
      <dsp:spPr>
        <a:xfrm>
          <a:off x="2913142" y="1289605"/>
          <a:ext cx="2100992" cy="416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Summer 2023</a:t>
          </a:r>
        </a:p>
      </dsp:txBody>
      <dsp:txXfrm>
        <a:off x="2913142" y="1289605"/>
        <a:ext cx="2100992" cy="416358"/>
      </dsp:txXfrm>
    </dsp:sp>
    <dsp:sp modelId="{6AFA78CC-6D88-DD4A-BD34-DC5D3376E28A}">
      <dsp:nvSpPr>
        <dsp:cNvPr id="0" name=""/>
        <dsp:cNvSpPr/>
      </dsp:nvSpPr>
      <dsp:spPr>
        <a:xfrm>
          <a:off x="1166514" y="1814659"/>
          <a:ext cx="55268" cy="5526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889542-9114-334E-9507-A864144761E2}">
      <dsp:nvSpPr>
        <dsp:cNvPr id="0" name=""/>
        <dsp:cNvSpPr/>
      </dsp:nvSpPr>
      <dsp:spPr>
        <a:xfrm>
          <a:off x="2769892" y="2542365"/>
          <a:ext cx="2387491" cy="113865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Yield data in commercial nursery</a:t>
          </a:r>
        </a:p>
        <a:p>
          <a:pPr marL="0" lvl="0" indent="0" algn="l" defTabSz="533400">
            <a:lnSpc>
              <a:spcPct val="90000"/>
            </a:lnSpc>
            <a:spcBef>
              <a:spcPct val="0"/>
            </a:spcBef>
            <a:spcAft>
              <a:spcPct val="35000"/>
            </a:spcAft>
            <a:buNone/>
          </a:pPr>
          <a:r>
            <a:rPr lang="en-US" sz="1200" kern="1200"/>
            <a:t>Seed increase</a:t>
          </a:r>
        </a:p>
        <a:p>
          <a:pPr marL="0" lvl="0" indent="0" algn="l" defTabSz="533400">
            <a:lnSpc>
              <a:spcPct val="90000"/>
            </a:lnSpc>
            <a:spcBef>
              <a:spcPct val="0"/>
            </a:spcBef>
            <a:spcAft>
              <a:spcPct val="35000"/>
            </a:spcAft>
            <a:buNone/>
          </a:pPr>
          <a:r>
            <a:rPr lang="en-US" sz="1200" kern="1200"/>
            <a:t>Begin commercialization process with tech transfer (?)</a:t>
          </a:r>
        </a:p>
      </dsp:txBody>
      <dsp:txXfrm>
        <a:off x="2825476" y="2597949"/>
        <a:ext cx="2276323" cy="1027484"/>
      </dsp:txXfrm>
    </dsp:sp>
    <dsp:sp modelId="{E30246A9-840E-B642-B75C-ECFD10669EF2}">
      <dsp:nvSpPr>
        <dsp:cNvPr id="0" name=""/>
        <dsp:cNvSpPr/>
      </dsp:nvSpPr>
      <dsp:spPr>
        <a:xfrm>
          <a:off x="3963638" y="1842294"/>
          <a:ext cx="0" cy="70007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CECA854-EF35-1C4F-899E-CD90AF3FD365}">
      <dsp:nvSpPr>
        <dsp:cNvPr id="0" name=""/>
        <dsp:cNvSpPr/>
      </dsp:nvSpPr>
      <dsp:spPr>
        <a:xfrm>
          <a:off x="3936004" y="1814659"/>
          <a:ext cx="55268" cy="5526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F0E8A-7647-B942-9A96-6ECD9CB193EB}">
      <dsp:nvSpPr>
        <dsp:cNvPr id="0" name=""/>
        <dsp:cNvSpPr/>
      </dsp:nvSpPr>
      <dsp:spPr>
        <a:xfrm>
          <a:off x="0" y="1842294"/>
          <a:ext cx="5183188"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B2BF483-E90A-8E41-B00D-8414DEAE150D}">
      <dsp:nvSpPr>
        <dsp:cNvPr id="0" name=""/>
        <dsp:cNvSpPr/>
      </dsp:nvSpPr>
      <dsp:spPr>
        <a:xfrm>
          <a:off x="144359" y="1978623"/>
          <a:ext cx="2111339" cy="416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Summer 2022</a:t>
          </a:r>
        </a:p>
      </dsp:txBody>
      <dsp:txXfrm>
        <a:off x="144359" y="1978623"/>
        <a:ext cx="2111339" cy="416358"/>
      </dsp:txXfrm>
    </dsp:sp>
    <dsp:sp modelId="{B1E0BCB4-7168-EF48-930B-272A329A6AE5}">
      <dsp:nvSpPr>
        <dsp:cNvPr id="0" name=""/>
        <dsp:cNvSpPr/>
      </dsp:nvSpPr>
      <dsp:spPr>
        <a:xfrm>
          <a:off x="404" y="82097"/>
          <a:ext cx="2399249" cy="106012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Commercial seed grow out</a:t>
          </a:r>
        </a:p>
        <a:p>
          <a:pPr marL="0" lvl="0" indent="0" algn="l" defTabSz="533400">
            <a:lnSpc>
              <a:spcPct val="90000"/>
            </a:lnSpc>
            <a:spcBef>
              <a:spcPct val="0"/>
            </a:spcBef>
            <a:spcAft>
              <a:spcPct val="35000"/>
            </a:spcAft>
            <a:buNone/>
          </a:pPr>
          <a:r>
            <a:rPr lang="en-US" sz="1200" kern="1200" dirty="0"/>
            <a:t>Seed yield test (could be in 2023 depending on our seed quantities)</a:t>
          </a:r>
        </a:p>
      </dsp:txBody>
      <dsp:txXfrm>
        <a:off x="52155" y="133848"/>
        <a:ext cx="2295747" cy="956623"/>
      </dsp:txXfrm>
    </dsp:sp>
    <dsp:sp modelId="{1A10E9EB-E4EA-C742-B8C5-29F75918C9C4}">
      <dsp:nvSpPr>
        <dsp:cNvPr id="0" name=""/>
        <dsp:cNvSpPr/>
      </dsp:nvSpPr>
      <dsp:spPr>
        <a:xfrm>
          <a:off x="1200029" y="1142222"/>
          <a:ext cx="0" cy="70007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CB5F600-E045-8441-851F-428B3A1B132F}">
      <dsp:nvSpPr>
        <dsp:cNvPr id="0" name=""/>
        <dsp:cNvSpPr/>
      </dsp:nvSpPr>
      <dsp:spPr>
        <a:xfrm>
          <a:off x="2927488" y="1289605"/>
          <a:ext cx="2111339" cy="416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Summer 2023</a:t>
          </a:r>
        </a:p>
      </dsp:txBody>
      <dsp:txXfrm>
        <a:off x="2927488" y="1289605"/>
        <a:ext cx="2111339" cy="416358"/>
      </dsp:txXfrm>
    </dsp:sp>
    <dsp:sp modelId="{6AFA78CC-6D88-DD4A-BD34-DC5D3376E28A}">
      <dsp:nvSpPr>
        <dsp:cNvPr id="0" name=""/>
        <dsp:cNvSpPr/>
      </dsp:nvSpPr>
      <dsp:spPr>
        <a:xfrm>
          <a:off x="1172395" y="1814659"/>
          <a:ext cx="55268" cy="5526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889542-9114-334E-9507-A864144761E2}">
      <dsp:nvSpPr>
        <dsp:cNvPr id="0" name=""/>
        <dsp:cNvSpPr/>
      </dsp:nvSpPr>
      <dsp:spPr>
        <a:xfrm>
          <a:off x="2783533" y="2542365"/>
          <a:ext cx="2399249" cy="62822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Seed yield test </a:t>
          </a:r>
        </a:p>
      </dsp:txBody>
      <dsp:txXfrm>
        <a:off x="2814200" y="2573032"/>
        <a:ext cx="2337915" cy="566888"/>
      </dsp:txXfrm>
    </dsp:sp>
    <dsp:sp modelId="{E30246A9-840E-B642-B75C-ECFD10669EF2}">
      <dsp:nvSpPr>
        <dsp:cNvPr id="0" name=""/>
        <dsp:cNvSpPr/>
      </dsp:nvSpPr>
      <dsp:spPr>
        <a:xfrm>
          <a:off x="3983158" y="1842294"/>
          <a:ext cx="0" cy="70007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CECA854-EF35-1C4F-899E-CD90AF3FD365}">
      <dsp:nvSpPr>
        <dsp:cNvPr id="0" name=""/>
        <dsp:cNvSpPr/>
      </dsp:nvSpPr>
      <dsp:spPr>
        <a:xfrm>
          <a:off x="3955524" y="1814659"/>
          <a:ext cx="55268" cy="5526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C365F-54D1-A649-9AC2-8AA6A9A0EE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7B2510-6442-9446-A657-6A3987893F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456BF7-256A-E241-A6A9-6C3D94919855}"/>
              </a:ext>
            </a:extLst>
          </p:cNvPr>
          <p:cNvSpPr>
            <a:spLocks noGrp="1"/>
          </p:cNvSpPr>
          <p:nvPr>
            <p:ph type="dt" sz="half" idx="10"/>
          </p:nvPr>
        </p:nvSpPr>
        <p:spPr/>
        <p:txBody>
          <a:bodyPr/>
          <a:lstStyle/>
          <a:p>
            <a:fld id="{A72DCE32-8556-4049-B5E7-2B8B2621C96C}" type="datetimeFigureOut">
              <a:rPr lang="en-US" smtClean="0"/>
              <a:t>9/28/23</a:t>
            </a:fld>
            <a:endParaRPr lang="en-US"/>
          </a:p>
        </p:txBody>
      </p:sp>
      <p:sp>
        <p:nvSpPr>
          <p:cNvPr id="5" name="Footer Placeholder 4">
            <a:extLst>
              <a:ext uri="{FF2B5EF4-FFF2-40B4-BE49-F238E27FC236}">
                <a16:creationId xmlns:a16="http://schemas.microsoft.com/office/drawing/2014/main" id="{ABFBDDBB-5CF4-B34D-8616-32DE362B7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A150C5-9220-3A4B-96AA-50E3FD8B27E1}"/>
              </a:ext>
            </a:extLst>
          </p:cNvPr>
          <p:cNvSpPr>
            <a:spLocks noGrp="1"/>
          </p:cNvSpPr>
          <p:nvPr>
            <p:ph type="sldNum" sz="quarter" idx="12"/>
          </p:nvPr>
        </p:nvSpPr>
        <p:spPr/>
        <p:txBody>
          <a:bodyPr/>
          <a:lstStyle/>
          <a:p>
            <a:fld id="{55135F92-BD14-6346-8FF5-2CC194F12A11}" type="slidenum">
              <a:rPr lang="en-US" smtClean="0"/>
              <a:t>‹#›</a:t>
            </a:fld>
            <a:endParaRPr lang="en-US"/>
          </a:p>
        </p:txBody>
      </p:sp>
    </p:spTree>
    <p:extLst>
      <p:ext uri="{BB962C8B-B14F-4D97-AF65-F5344CB8AC3E}">
        <p14:creationId xmlns:p14="http://schemas.microsoft.com/office/powerpoint/2010/main" val="2743514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4E13E-A009-1640-89D1-1ACA1A7126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342DD5-4EAA-584A-AB08-320610DDC9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77C02-073F-994A-934D-653E06B1914C}"/>
              </a:ext>
            </a:extLst>
          </p:cNvPr>
          <p:cNvSpPr>
            <a:spLocks noGrp="1"/>
          </p:cNvSpPr>
          <p:nvPr>
            <p:ph type="dt" sz="half" idx="10"/>
          </p:nvPr>
        </p:nvSpPr>
        <p:spPr/>
        <p:txBody>
          <a:bodyPr/>
          <a:lstStyle/>
          <a:p>
            <a:fld id="{A72DCE32-8556-4049-B5E7-2B8B2621C96C}" type="datetimeFigureOut">
              <a:rPr lang="en-US" smtClean="0"/>
              <a:t>9/28/23</a:t>
            </a:fld>
            <a:endParaRPr lang="en-US"/>
          </a:p>
        </p:txBody>
      </p:sp>
      <p:sp>
        <p:nvSpPr>
          <p:cNvPr id="5" name="Footer Placeholder 4">
            <a:extLst>
              <a:ext uri="{FF2B5EF4-FFF2-40B4-BE49-F238E27FC236}">
                <a16:creationId xmlns:a16="http://schemas.microsoft.com/office/drawing/2014/main" id="{27C6D5F6-794A-9C4D-87DD-3D0061861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DFB30-7BCA-324F-9163-4A8ED35E50A5}"/>
              </a:ext>
            </a:extLst>
          </p:cNvPr>
          <p:cNvSpPr>
            <a:spLocks noGrp="1"/>
          </p:cNvSpPr>
          <p:nvPr>
            <p:ph type="sldNum" sz="quarter" idx="12"/>
          </p:nvPr>
        </p:nvSpPr>
        <p:spPr/>
        <p:txBody>
          <a:bodyPr/>
          <a:lstStyle/>
          <a:p>
            <a:fld id="{55135F92-BD14-6346-8FF5-2CC194F12A11}" type="slidenum">
              <a:rPr lang="en-US" smtClean="0"/>
              <a:t>‹#›</a:t>
            </a:fld>
            <a:endParaRPr lang="en-US"/>
          </a:p>
        </p:txBody>
      </p:sp>
    </p:spTree>
    <p:extLst>
      <p:ext uri="{BB962C8B-B14F-4D97-AF65-F5344CB8AC3E}">
        <p14:creationId xmlns:p14="http://schemas.microsoft.com/office/powerpoint/2010/main" val="3164523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4FDCB2-D231-2A48-9D4D-7302F54C79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E9AE5F-3CD4-6440-A1C9-81F10534A1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A40AE-872E-034A-A043-C681F6C7BA8D}"/>
              </a:ext>
            </a:extLst>
          </p:cNvPr>
          <p:cNvSpPr>
            <a:spLocks noGrp="1"/>
          </p:cNvSpPr>
          <p:nvPr>
            <p:ph type="dt" sz="half" idx="10"/>
          </p:nvPr>
        </p:nvSpPr>
        <p:spPr/>
        <p:txBody>
          <a:bodyPr/>
          <a:lstStyle/>
          <a:p>
            <a:fld id="{A72DCE32-8556-4049-B5E7-2B8B2621C96C}" type="datetimeFigureOut">
              <a:rPr lang="en-US" smtClean="0"/>
              <a:t>9/28/23</a:t>
            </a:fld>
            <a:endParaRPr lang="en-US"/>
          </a:p>
        </p:txBody>
      </p:sp>
      <p:sp>
        <p:nvSpPr>
          <p:cNvPr id="5" name="Footer Placeholder 4">
            <a:extLst>
              <a:ext uri="{FF2B5EF4-FFF2-40B4-BE49-F238E27FC236}">
                <a16:creationId xmlns:a16="http://schemas.microsoft.com/office/drawing/2014/main" id="{23AC4A35-A00B-7F44-A385-A9B3C6904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82D65E-836E-FD4D-A6B2-309CDD5CBD25}"/>
              </a:ext>
            </a:extLst>
          </p:cNvPr>
          <p:cNvSpPr>
            <a:spLocks noGrp="1"/>
          </p:cNvSpPr>
          <p:nvPr>
            <p:ph type="sldNum" sz="quarter" idx="12"/>
          </p:nvPr>
        </p:nvSpPr>
        <p:spPr/>
        <p:txBody>
          <a:bodyPr/>
          <a:lstStyle/>
          <a:p>
            <a:fld id="{55135F92-BD14-6346-8FF5-2CC194F12A11}" type="slidenum">
              <a:rPr lang="en-US" smtClean="0"/>
              <a:t>‹#›</a:t>
            </a:fld>
            <a:endParaRPr lang="en-US"/>
          </a:p>
        </p:txBody>
      </p:sp>
    </p:spTree>
    <p:extLst>
      <p:ext uri="{BB962C8B-B14F-4D97-AF65-F5344CB8AC3E}">
        <p14:creationId xmlns:p14="http://schemas.microsoft.com/office/powerpoint/2010/main" val="1213590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E0321-0335-0C40-85CD-380E28E56F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837361-1A53-9F4E-A219-E3D64A387E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46D52-9637-B346-A1AB-8C85187F16CD}"/>
              </a:ext>
            </a:extLst>
          </p:cNvPr>
          <p:cNvSpPr>
            <a:spLocks noGrp="1"/>
          </p:cNvSpPr>
          <p:nvPr>
            <p:ph type="dt" sz="half" idx="10"/>
          </p:nvPr>
        </p:nvSpPr>
        <p:spPr/>
        <p:txBody>
          <a:bodyPr/>
          <a:lstStyle/>
          <a:p>
            <a:fld id="{A72DCE32-8556-4049-B5E7-2B8B2621C96C}" type="datetimeFigureOut">
              <a:rPr lang="en-US" smtClean="0"/>
              <a:t>9/28/23</a:t>
            </a:fld>
            <a:endParaRPr lang="en-US"/>
          </a:p>
        </p:txBody>
      </p:sp>
      <p:sp>
        <p:nvSpPr>
          <p:cNvPr id="5" name="Footer Placeholder 4">
            <a:extLst>
              <a:ext uri="{FF2B5EF4-FFF2-40B4-BE49-F238E27FC236}">
                <a16:creationId xmlns:a16="http://schemas.microsoft.com/office/drawing/2014/main" id="{10226707-0852-1A4C-B478-1EFE3CCCC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37B90A-1CBA-6849-87A6-B66B30D4C6A5}"/>
              </a:ext>
            </a:extLst>
          </p:cNvPr>
          <p:cNvSpPr>
            <a:spLocks noGrp="1"/>
          </p:cNvSpPr>
          <p:nvPr>
            <p:ph type="sldNum" sz="quarter" idx="12"/>
          </p:nvPr>
        </p:nvSpPr>
        <p:spPr/>
        <p:txBody>
          <a:bodyPr/>
          <a:lstStyle/>
          <a:p>
            <a:fld id="{55135F92-BD14-6346-8FF5-2CC194F12A11}" type="slidenum">
              <a:rPr lang="en-US" smtClean="0"/>
              <a:t>‹#›</a:t>
            </a:fld>
            <a:endParaRPr lang="en-US"/>
          </a:p>
        </p:txBody>
      </p:sp>
    </p:spTree>
    <p:extLst>
      <p:ext uri="{BB962C8B-B14F-4D97-AF65-F5344CB8AC3E}">
        <p14:creationId xmlns:p14="http://schemas.microsoft.com/office/powerpoint/2010/main" val="3971845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CE47-374E-A141-B416-66D32DDB19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4ADD35-217F-464E-B0FE-887B6070B8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792CA6-CF3F-A644-AF07-79DDF497483E}"/>
              </a:ext>
            </a:extLst>
          </p:cNvPr>
          <p:cNvSpPr>
            <a:spLocks noGrp="1"/>
          </p:cNvSpPr>
          <p:nvPr>
            <p:ph type="dt" sz="half" idx="10"/>
          </p:nvPr>
        </p:nvSpPr>
        <p:spPr/>
        <p:txBody>
          <a:bodyPr/>
          <a:lstStyle/>
          <a:p>
            <a:fld id="{A72DCE32-8556-4049-B5E7-2B8B2621C96C}" type="datetimeFigureOut">
              <a:rPr lang="en-US" smtClean="0"/>
              <a:t>9/28/23</a:t>
            </a:fld>
            <a:endParaRPr lang="en-US"/>
          </a:p>
        </p:txBody>
      </p:sp>
      <p:sp>
        <p:nvSpPr>
          <p:cNvPr id="5" name="Footer Placeholder 4">
            <a:extLst>
              <a:ext uri="{FF2B5EF4-FFF2-40B4-BE49-F238E27FC236}">
                <a16:creationId xmlns:a16="http://schemas.microsoft.com/office/drawing/2014/main" id="{CA938011-A34D-D848-9055-8C5CB6849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46D92-E284-DB4E-89AB-F955260F7743}"/>
              </a:ext>
            </a:extLst>
          </p:cNvPr>
          <p:cNvSpPr>
            <a:spLocks noGrp="1"/>
          </p:cNvSpPr>
          <p:nvPr>
            <p:ph type="sldNum" sz="quarter" idx="12"/>
          </p:nvPr>
        </p:nvSpPr>
        <p:spPr/>
        <p:txBody>
          <a:bodyPr/>
          <a:lstStyle/>
          <a:p>
            <a:fld id="{55135F92-BD14-6346-8FF5-2CC194F12A11}" type="slidenum">
              <a:rPr lang="en-US" smtClean="0"/>
              <a:t>‹#›</a:t>
            </a:fld>
            <a:endParaRPr lang="en-US"/>
          </a:p>
        </p:txBody>
      </p:sp>
    </p:spTree>
    <p:extLst>
      <p:ext uri="{BB962C8B-B14F-4D97-AF65-F5344CB8AC3E}">
        <p14:creationId xmlns:p14="http://schemas.microsoft.com/office/powerpoint/2010/main" val="1861981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7C89-4877-4543-88EC-538CEDAF34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521205-F3E2-304D-9E67-1B4B261471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25FEB-F038-E446-B3D8-B0A059C974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2BBF23-3D77-B44A-8B85-927C9D8BDBF1}"/>
              </a:ext>
            </a:extLst>
          </p:cNvPr>
          <p:cNvSpPr>
            <a:spLocks noGrp="1"/>
          </p:cNvSpPr>
          <p:nvPr>
            <p:ph type="dt" sz="half" idx="10"/>
          </p:nvPr>
        </p:nvSpPr>
        <p:spPr/>
        <p:txBody>
          <a:bodyPr/>
          <a:lstStyle/>
          <a:p>
            <a:fld id="{A72DCE32-8556-4049-B5E7-2B8B2621C96C}" type="datetimeFigureOut">
              <a:rPr lang="en-US" smtClean="0"/>
              <a:t>9/28/23</a:t>
            </a:fld>
            <a:endParaRPr lang="en-US"/>
          </a:p>
        </p:txBody>
      </p:sp>
      <p:sp>
        <p:nvSpPr>
          <p:cNvPr id="6" name="Footer Placeholder 5">
            <a:extLst>
              <a:ext uri="{FF2B5EF4-FFF2-40B4-BE49-F238E27FC236}">
                <a16:creationId xmlns:a16="http://schemas.microsoft.com/office/drawing/2014/main" id="{58B701C8-7871-974A-B507-CE7D510723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AAC5C-459F-124C-9F41-D09DC33AE4A3}"/>
              </a:ext>
            </a:extLst>
          </p:cNvPr>
          <p:cNvSpPr>
            <a:spLocks noGrp="1"/>
          </p:cNvSpPr>
          <p:nvPr>
            <p:ph type="sldNum" sz="quarter" idx="12"/>
          </p:nvPr>
        </p:nvSpPr>
        <p:spPr/>
        <p:txBody>
          <a:bodyPr/>
          <a:lstStyle/>
          <a:p>
            <a:fld id="{55135F92-BD14-6346-8FF5-2CC194F12A11}" type="slidenum">
              <a:rPr lang="en-US" smtClean="0"/>
              <a:t>‹#›</a:t>
            </a:fld>
            <a:endParaRPr lang="en-US"/>
          </a:p>
        </p:txBody>
      </p:sp>
    </p:spTree>
    <p:extLst>
      <p:ext uri="{BB962C8B-B14F-4D97-AF65-F5344CB8AC3E}">
        <p14:creationId xmlns:p14="http://schemas.microsoft.com/office/powerpoint/2010/main" val="4221914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16173-A993-104A-A4DB-5A10BC8BC9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FCA071-0A55-864E-8009-16CC4A48F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E5D488-7F17-8C4E-80D2-594C42C0D9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23A1F9-0F53-A24C-BFA5-DA2AABDC2F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C5202D-BA25-A844-ABD7-211DD6C150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8C4674-B399-674A-9D12-DF29A7B4AE36}"/>
              </a:ext>
            </a:extLst>
          </p:cNvPr>
          <p:cNvSpPr>
            <a:spLocks noGrp="1"/>
          </p:cNvSpPr>
          <p:nvPr>
            <p:ph type="dt" sz="half" idx="10"/>
          </p:nvPr>
        </p:nvSpPr>
        <p:spPr/>
        <p:txBody>
          <a:bodyPr/>
          <a:lstStyle/>
          <a:p>
            <a:fld id="{A72DCE32-8556-4049-B5E7-2B8B2621C96C}" type="datetimeFigureOut">
              <a:rPr lang="en-US" smtClean="0"/>
              <a:t>9/28/23</a:t>
            </a:fld>
            <a:endParaRPr lang="en-US"/>
          </a:p>
        </p:txBody>
      </p:sp>
      <p:sp>
        <p:nvSpPr>
          <p:cNvPr id="8" name="Footer Placeholder 7">
            <a:extLst>
              <a:ext uri="{FF2B5EF4-FFF2-40B4-BE49-F238E27FC236}">
                <a16:creationId xmlns:a16="http://schemas.microsoft.com/office/drawing/2014/main" id="{6F59D02C-1B16-2447-96A0-93D79B0A31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46598D-7613-CE49-B8BA-61590334F358}"/>
              </a:ext>
            </a:extLst>
          </p:cNvPr>
          <p:cNvSpPr>
            <a:spLocks noGrp="1"/>
          </p:cNvSpPr>
          <p:nvPr>
            <p:ph type="sldNum" sz="quarter" idx="12"/>
          </p:nvPr>
        </p:nvSpPr>
        <p:spPr/>
        <p:txBody>
          <a:bodyPr/>
          <a:lstStyle/>
          <a:p>
            <a:fld id="{55135F92-BD14-6346-8FF5-2CC194F12A11}" type="slidenum">
              <a:rPr lang="en-US" smtClean="0"/>
              <a:t>‹#›</a:t>
            </a:fld>
            <a:endParaRPr lang="en-US"/>
          </a:p>
        </p:txBody>
      </p:sp>
    </p:spTree>
    <p:extLst>
      <p:ext uri="{BB962C8B-B14F-4D97-AF65-F5344CB8AC3E}">
        <p14:creationId xmlns:p14="http://schemas.microsoft.com/office/powerpoint/2010/main" val="3725366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73DB-0DE2-6E4F-8562-08AF1746FB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5B33DA-6AE1-BA4F-B118-91AC3C793E60}"/>
              </a:ext>
            </a:extLst>
          </p:cNvPr>
          <p:cNvSpPr>
            <a:spLocks noGrp="1"/>
          </p:cNvSpPr>
          <p:nvPr>
            <p:ph type="dt" sz="half" idx="10"/>
          </p:nvPr>
        </p:nvSpPr>
        <p:spPr/>
        <p:txBody>
          <a:bodyPr/>
          <a:lstStyle/>
          <a:p>
            <a:fld id="{A72DCE32-8556-4049-B5E7-2B8B2621C96C}" type="datetimeFigureOut">
              <a:rPr lang="en-US" smtClean="0"/>
              <a:t>9/28/23</a:t>
            </a:fld>
            <a:endParaRPr lang="en-US"/>
          </a:p>
        </p:txBody>
      </p:sp>
      <p:sp>
        <p:nvSpPr>
          <p:cNvPr id="4" name="Footer Placeholder 3">
            <a:extLst>
              <a:ext uri="{FF2B5EF4-FFF2-40B4-BE49-F238E27FC236}">
                <a16:creationId xmlns:a16="http://schemas.microsoft.com/office/drawing/2014/main" id="{4DB109B9-A269-774C-872F-51DB491AD2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4EE4A5-15F6-D741-BD0D-E9973C863800}"/>
              </a:ext>
            </a:extLst>
          </p:cNvPr>
          <p:cNvSpPr>
            <a:spLocks noGrp="1"/>
          </p:cNvSpPr>
          <p:nvPr>
            <p:ph type="sldNum" sz="quarter" idx="12"/>
          </p:nvPr>
        </p:nvSpPr>
        <p:spPr/>
        <p:txBody>
          <a:bodyPr/>
          <a:lstStyle/>
          <a:p>
            <a:fld id="{55135F92-BD14-6346-8FF5-2CC194F12A11}" type="slidenum">
              <a:rPr lang="en-US" smtClean="0"/>
              <a:t>‹#›</a:t>
            </a:fld>
            <a:endParaRPr lang="en-US"/>
          </a:p>
        </p:txBody>
      </p:sp>
    </p:spTree>
    <p:extLst>
      <p:ext uri="{BB962C8B-B14F-4D97-AF65-F5344CB8AC3E}">
        <p14:creationId xmlns:p14="http://schemas.microsoft.com/office/powerpoint/2010/main" val="2687304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E45BC-551F-724F-9CBE-142EA10C0B3F}"/>
              </a:ext>
            </a:extLst>
          </p:cNvPr>
          <p:cNvSpPr>
            <a:spLocks noGrp="1"/>
          </p:cNvSpPr>
          <p:nvPr>
            <p:ph type="dt" sz="half" idx="10"/>
          </p:nvPr>
        </p:nvSpPr>
        <p:spPr/>
        <p:txBody>
          <a:bodyPr/>
          <a:lstStyle/>
          <a:p>
            <a:fld id="{A72DCE32-8556-4049-B5E7-2B8B2621C96C}" type="datetimeFigureOut">
              <a:rPr lang="en-US" smtClean="0"/>
              <a:t>9/28/23</a:t>
            </a:fld>
            <a:endParaRPr lang="en-US"/>
          </a:p>
        </p:txBody>
      </p:sp>
      <p:sp>
        <p:nvSpPr>
          <p:cNvPr id="3" name="Footer Placeholder 2">
            <a:extLst>
              <a:ext uri="{FF2B5EF4-FFF2-40B4-BE49-F238E27FC236}">
                <a16:creationId xmlns:a16="http://schemas.microsoft.com/office/drawing/2014/main" id="{18369665-4D33-FA48-8486-E97E9643AA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240090-09BC-DC4C-A15D-D8A047A34D5F}"/>
              </a:ext>
            </a:extLst>
          </p:cNvPr>
          <p:cNvSpPr>
            <a:spLocks noGrp="1"/>
          </p:cNvSpPr>
          <p:nvPr>
            <p:ph type="sldNum" sz="quarter" idx="12"/>
          </p:nvPr>
        </p:nvSpPr>
        <p:spPr/>
        <p:txBody>
          <a:bodyPr/>
          <a:lstStyle/>
          <a:p>
            <a:fld id="{55135F92-BD14-6346-8FF5-2CC194F12A11}" type="slidenum">
              <a:rPr lang="en-US" smtClean="0"/>
              <a:t>‹#›</a:t>
            </a:fld>
            <a:endParaRPr lang="en-US"/>
          </a:p>
        </p:txBody>
      </p:sp>
    </p:spTree>
    <p:extLst>
      <p:ext uri="{BB962C8B-B14F-4D97-AF65-F5344CB8AC3E}">
        <p14:creationId xmlns:p14="http://schemas.microsoft.com/office/powerpoint/2010/main" val="328946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484E-8C55-7349-94D3-5F107909CB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151F4A-1A7A-C248-BCF0-89F16F6E7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8DB414-624F-0240-AF81-FF4F8A1B1F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D51441-0714-7949-829A-AD83CA71FB33}"/>
              </a:ext>
            </a:extLst>
          </p:cNvPr>
          <p:cNvSpPr>
            <a:spLocks noGrp="1"/>
          </p:cNvSpPr>
          <p:nvPr>
            <p:ph type="dt" sz="half" idx="10"/>
          </p:nvPr>
        </p:nvSpPr>
        <p:spPr/>
        <p:txBody>
          <a:bodyPr/>
          <a:lstStyle/>
          <a:p>
            <a:fld id="{A72DCE32-8556-4049-B5E7-2B8B2621C96C}" type="datetimeFigureOut">
              <a:rPr lang="en-US" smtClean="0"/>
              <a:t>9/28/23</a:t>
            </a:fld>
            <a:endParaRPr lang="en-US"/>
          </a:p>
        </p:txBody>
      </p:sp>
      <p:sp>
        <p:nvSpPr>
          <p:cNvPr id="6" name="Footer Placeholder 5">
            <a:extLst>
              <a:ext uri="{FF2B5EF4-FFF2-40B4-BE49-F238E27FC236}">
                <a16:creationId xmlns:a16="http://schemas.microsoft.com/office/drawing/2014/main" id="{D9932C2D-4A7A-5147-94DD-357EDB4F42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5ECDBE-7C7D-F04E-B03B-ABB60140BBEF}"/>
              </a:ext>
            </a:extLst>
          </p:cNvPr>
          <p:cNvSpPr>
            <a:spLocks noGrp="1"/>
          </p:cNvSpPr>
          <p:nvPr>
            <p:ph type="sldNum" sz="quarter" idx="12"/>
          </p:nvPr>
        </p:nvSpPr>
        <p:spPr/>
        <p:txBody>
          <a:bodyPr/>
          <a:lstStyle/>
          <a:p>
            <a:fld id="{55135F92-BD14-6346-8FF5-2CC194F12A11}" type="slidenum">
              <a:rPr lang="en-US" smtClean="0"/>
              <a:t>‹#›</a:t>
            </a:fld>
            <a:endParaRPr lang="en-US"/>
          </a:p>
        </p:txBody>
      </p:sp>
    </p:spTree>
    <p:extLst>
      <p:ext uri="{BB962C8B-B14F-4D97-AF65-F5344CB8AC3E}">
        <p14:creationId xmlns:p14="http://schemas.microsoft.com/office/powerpoint/2010/main" val="203516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BE3E-4BCE-4248-B7DD-B2C077D1B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4ABD24-3697-BD4C-BA72-DBD5B27747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88CE9C-6C90-AB43-8A51-9B8EAB620D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C8071E-4107-1A4E-9E1D-D020404F0715}"/>
              </a:ext>
            </a:extLst>
          </p:cNvPr>
          <p:cNvSpPr>
            <a:spLocks noGrp="1"/>
          </p:cNvSpPr>
          <p:nvPr>
            <p:ph type="dt" sz="half" idx="10"/>
          </p:nvPr>
        </p:nvSpPr>
        <p:spPr/>
        <p:txBody>
          <a:bodyPr/>
          <a:lstStyle/>
          <a:p>
            <a:fld id="{A72DCE32-8556-4049-B5E7-2B8B2621C96C}" type="datetimeFigureOut">
              <a:rPr lang="en-US" smtClean="0"/>
              <a:t>9/28/23</a:t>
            </a:fld>
            <a:endParaRPr lang="en-US"/>
          </a:p>
        </p:txBody>
      </p:sp>
      <p:sp>
        <p:nvSpPr>
          <p:cNvPr id="6" name="Footer Placeholder 5">
            <a:extLst>
              <a:ext uri="{FF2B5EF4-FFF2-40B4-BE49-F238E27FC236}">
                <a16:creationId xmlns:a16="http://schemas.microsoft.com/office/drawing/2014/main" id="{01F04CB7-438A-4E4F-8903-C6817127E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B0F39-030D-0A4C-8BE1-ACC45AAD087A}"/>
              </a:ext>
            </a:extLst>
          </p:cNvPr>
          <p:cNvSpPr>
            <a:spLocks noGrp="1"/>
          </p:cNvSpPr>
          <p:nvPr>
            <p:ph type="sldNum" sz="quarter" idx="12"/>
          </p:nvPr>
        </p:nvSpPr>
        <p:spPr/>
        <p:txBody>
          <a:bodyPr/>
          <a:lstStyle/>
          <a:p>
            <a:fld id="{55135F92-BD14-6346-8FF5-2CC194F12A11}" type="slidenum">
              <a:rPr lang="en-US" smtClean="0"/>
              <a:t>‹#›</a:t>
            </a:fld>
            <a:endParaRPr lang="en-US"/>
          </a:p>
        </p:txBody>
      </p:sp>
    </p:spTree>
    <p:extLst>
      <p:ext uri="{BB962C8B-B14F-4D97-AF65-F5344CB8AC3E}">
        <p14:creationId xmlns:p14="http://schemas.microsoft.com/office/powerpoint/2010/main" val="397117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B4B048-536C-0E43-8F74-D8EB8FD097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DBE5F4-F2CC-3F4D-BAA8-3195C58E19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89051-E2D4-264B-AC36-2ACEF4C32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DCE32-8556-4049-B5E7-2B8B2621C96C}" type="datetimeFigureOut">
              <a:rPr lang="en-US" smtClean="0"/>
              <a:t>9/28/23</a:t>
            </a:fld>
            <a:endParaRPr lang="en-US"/>
          </a:p>
        </p:txBody>
      </p:sp>
      <p:sp>
        <p:nvSpPr>
          <p:cNvPr id="5" name="Footer Placeholder 4">
            <a:extLst>
              <a:ext uri="{FF2B5EF4-FFF2-40B4-BE49-F238E27FC236}">
                <a16:creationId xmlns:a16="http://schemas.microsoft.com/office/drawing/2014/main" id="{68ACAC5F-105C-3545-AF61-4F4E5CA3EF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EE569E-54C4-D946-80D1-7593A48958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35F92-BD14-6346-8FF5-2CC194F12A11}" type="slidenum">
              <a:rPr lang="en-US" smtClean="0"/>
              <a:t>‹#›</a:t>
            </a:fld>
            <a:endParaRPr lang="en-US"/>
          </a:p>
        </p:txBody>
      </p:sp>
    </p:spTree>
    <p:extLst>
      <p:ext uri="{BB962C8B-B14F-4D97-AF65-F5344CB8AC3E}">
        <p14:creationId xmlns:p14="http://schemas.microsoft.com/office/powerpoint/2010/main" val="1491315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CA87A8-F416-494A-A46B-92A582AB7DE0}"/>
              </a:ext>
            </a:extLst>
          </p:cNvPr>
          <p:cNvPicPr>
            <a:picLocks noChangeAspect="1"/>
          </p:cNvPicPr>
          <p:nvPr/>
        </p:nvPicPr>
        <p:blipFill rotWithShape="1">
          <a:blip r:embed="rId2">
            <a:alphaModFix amt="50000"/>
          </a:blip>
          <a:srcRect t="23986"/>
          <a:stretch/>
        </p:blipFill>
        <p:spPr>
          <a:xfrm>
            <a:off x="0" y="0"/>
            <a:ext cx="12192000" cy="6858000"/>
          </a:xfrm>
          <a:prstGeom prst="rect">
            <a:avLst/>
          </a:prstGeom>
          <a:noFill/>
        </p:spPr>
      </p:pic>
      <p:sp>
        <p:nvSpPr>
          <p:cNvPr id="6" name="Rectangle 5">
            <a:extLst>
              <a:ext uri="{FF2B5EF4-FFF2-40B4-BE49-F238E27FC236}">
                <a16:creationId xmlns:a16="http://schemas.microsoft.com/office/drawing/2014/main" id="{6F879F33-7040-7A4B-BA6A-03BF1DADAB0A}"/>
              </a:ext>
            </a:extLst>
          </p:cNvPr>
          <p:cNvSpPr/>
          <p:nvPr/>
        </p:nvSpPr>
        <p:spPr>
          <a:xfrm>
            <a:off x="1506071" y="2216492"/>
            <a:ext cx="9161929" cy="2008094"/>
          </a:xfrm>
          <a:prstGeom prst="rect">
            <a:avLst/>
          </a:prstGeom>
          <a:solidFill>
            <a:schemeClr val="dk1">
              <a:alpha val="46002"/>
            </a:schemeClr>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B2B6DD-08CC-134A-A62E-26C3DE4A942F}"/>
              </a:ext>
            </a:extLst>
          </p:cNvPr>
          <p:cNvSpPr>
            <a:spLocks noGrp="1"/>
          </p:cNvSpPr>
          <p:nvPr>
            <p:ph type="ctrTitle"/>
          </p:nvPr>
        </p:nvSpPr>
        <p:spPr>
          <a:xfrm>
            <a:off x="1506071" y="2216492"/>
            <a:ext cx="9144000" cy="2008094"/>
          </a:xfrm>
        </p:spPr>
        <p:txBody>
          <a:bodyPr anchor="ctr">
            <a:normAutofit/>
          </a:bodyPr>
          <a:lstStyle/>
          <a:p>
            <a:r>
              <a:rPr lang="en-US" b="1" dirty="0">
                <a:solidFill>
                  <a:srgbClr val="FFFFFF"/>
                </a:solidFill>
              </a:rPr>
              <a:t>Participatory Breeding with Territorial Seed Company</a:t>
            </a:r>
          </a:p>
        </p:txBody>
      </p:sp>
    </p:spTree>
    <p:extLst>
      <p:ext uri="{BB962C8B-B14F-4D97-AF65-F5344CB8AC3E}">
        <p14:creationId xmlns:p14="http://schemas.microsoft.com/office/powerpoint/2010/main" val="103722574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FC7A4A1A-DE55-5745-9240-37B63C9DE3AB}"/>
              </a:ext>
            </a:extLst>
          </p:cNvPr>
          <p:cNvPicPr>
            <a:picLocks noGrp="1" noChangeAspect="1"/>
          </p:cNvPicPr>
          <p:nvPr>
            <p:ph idx="1"/>
          </p:nvPr>
        </p:nvPicPr>
        <p:blipFill>
          <a:blip r:embed="rId2"/>
          <a:stretch>
            <a:fillRect/>
          </a:stretch>
        </p:blipFill>
        <p:spPr>
          <a:xfrm>
            <a:off x="96253" y="2166938"/>
            <a:ext cx="5920373" cy="4182475"/>
          </a:xfrm>
          <a:prstGeom prst="rect">
            <a:avLst/>
          </a:prstGeom>
        </p:spPr>
      </p:pic>
      <p:pic>
        <p:nvPicPr>
          <p:cNvPr id="5" name="Picture 4">
            <a:extLst>
              <a:ext uri="{FF2B5EF4-FFF2-40B4-BE49-F238E27FC236}">
                <a16:creationId xmlns:a16="http://schemas.microsoft.com/office/drawing/2014/main" id="{2265D5A7-B66A-0545-A838-61C3561E51B9}"/>
              </a:ext>
            </a:extLst>
          </p:cNvPr>
          <p:cNvPicPr>
            <a:picLocks noChangeAspect="1"/>
          </p:cNvPicPr>
          <p:nvPr/>
        </p:nvPicPr>
        <p:blipFill>
          <a:blip r:embed="rId3"/>
          <a:stretch>
            <a:fillRect/>
          </a:stretch>
        </p:blipFill>
        <p:spPr>
          <a:xfrm>
            <a:off x="6084888" y="2166938"/>
            <a:ext cx="6031752" cy="4182475"/>
          </a:xfrm>
          <a:prstGeom prst="rect">
            <a:avLst/>
          </a:prstGeom>
        </p:spPr>
      </p:pic>
      <p:sp>
        <p:nvSpPr>
          <p:cNvPr id="17" name="Rectangle 16">
            <a:extLst>
              <a:ext uri="{FF2B5EF4-FFF2-40B4-BE49-F238E27FC236}">
                <a16:creationId xmlns:a16="http://schemas.microsoft.com/office/drawing/2014/main" id="{1F5CC508-A457-CA4E-BB52-BACDBFA45B73}"/>
              </a:ext>
            </a:extLst>
          </p:cNvPr>
          <p:cNvSpPr/>
          <p:nvPr/>
        </p:nvSpPr>
        <p:spPr>
          <a:xfrm>
            <a:off x="0" y="651752"/>
            <a:ext cx="12192000" cy="736551"/>
          </a:xfrm>
          <a:prstGeom prst="rect">
            <a:avLst/>
          </a:prstGeom>
          <a:solidFill>
            <a:srgbClr val="6F813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7775E9-F4A6-3C4D-97F7-FF10AAB5890A}"/>
              </a:ext>
            </a:extLst>
          </p:cNvPr>
          <p:cNvSpPr>
            <a:spLocks noGrp="1"/>
          </p:cNvSpPr>
          <p:nvPr>
            <p:ph type="title"/>
          </p:nvPr>
        </p:nvSpPr>
        <p:spPr>
          <a:xfrm>
            <a:off x="838200" y="672747"/>
            <a:ext cx="10515600" cy="715556"/>
          </a:xfrm>
        </p:spPr>
        <p:txBody>
          <a:bodyPr vert="horz" lIns="91440" tIns="45720" rIns="91440" bIns="45720" rtlCol="0">
            <a:normAutofit/>
          </a:bodyPr>
          <a:lstStyle/>
          <a:p>
            <a:pPr algn="ctr"/>
            <a:r>
              <a:rPr lang="en-US" sz="3200" dirty="0">
                <a:solidFill>
                  <a:schemeClr val="bg1"/>
                </a:solidFill>
              </a:rPr>
              <a:t>Summer 2021 - Territorial</a:t>
            </a:r>
          </a:p>
        </p:txBody>
      </p:sp>
      <p:sp>
        <p:nvSpPr>
          <p:cNvPr id="13" name="Frame 12">
            <a:extLst>
              <a:ext uri="{FF2B5EF4-FFF2-40B4-BE49-F238E27FC236}">
                <a16:creationId xmlns:a16="http://schemas.microsoft.com/office/drawing/2014/main" id="{F826B3DD-95DE-4540-B2F0-F5E92993A26E}"/>
              </a:ext>
            </a:extLst>
          </p:cNvPr>
          <p:cNvSpPr/>
          <p:nvPr/>
        </p:nvSpPr>
        <p:spPr>
          <a:xfrm>
            <a:off x="8626641" y="2671011"/>
            <a:ext cx="842211" cy="312821"/>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ame 21">
            <a:extLst>
              <a:ext uri="{FF2B5EF4-FFF2-40B4-BE49-F238E27FC236}">
                <a16:creationId xmlns:a16="http://schemas.microsoft.com/office/drawing/2014/main" id="{CE00AFCB-8C3B-084B-A75C-22CF79152C19}"/>
              </a:ext>
            </a:extLst>
          </p:cNvPr>
          <p:cNvSpPr/>
          <p:nvPr/>
        </p:nvSpPr>
        <p:spPr>
          <a:xfrm rot="5400000">
            <a:off x="6768808" y="2605882"/>
            <a:ext cx="1058779" cy="346825"/>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23830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9C1A-7F5C-984E-A8B6-529F555D2DA1}"/>
              </a:ext>
            </a:extLst>
          </p:cNvPr>
          <p:cNvSpPr>
            <a:spLocks noGrp="1"/>
          </p:cNvSpPr>
          <p:nvPr>
            <p:ph type="title"/>
          </p:nvPr>
        </p:nvSpPr>
        <p:spPr/>
        <p:txBody>
          <a:bodyPr/>
          <a:lstStyle/>
          <a:p>
            <a:pPr algn="ctr"/>
            <a:r>
              <a:rPr lang="en-US" dirty="0"/>
              <a:t>Candidate Lines</a:t>
            </a:r>
          </a:p>
        </p:txBody>
      </p:sp>
      <p:pic>
        <p:nvPicPr>
          <p:cNvPr id="8" name="Content Placeholder 7">
            <a:extLst>
              <a:ext uri="{FF2B5EF4-FFF2-40B4-BE49-F238E27FC236}">
                <a16:creationId xmlns:a16="http://schemas.microsoft.com/office/drawing/2014/main" id="{6F4A6482-13CE-6B47-AB73-4C4ADBE0E28C}"/>
              </a:ext>
            </a:extLst>
          </p:cNvPr>
          <p:cNvPicPr>
            <a:picLocks noGrp="1" noChangeAspect="1"/>
          </p:cNvPicPr>
          <p:nvPr>
            <p:ph sz="half" idx="2"/>
          </p:nvPr>
        </p:nvPicPr>
        <p:blipFill>
          <a:blip r:embed="rId2"/>
          <a:stretch>
            <a:fillRect/>
          </a:stretch>
        </p:blipFill>
        <p:spPr>
          <a:xfrm>
            <a:off x="7768922" y="1825625"/>
            <a:ext cx="3263503" cy="4351338"/>
          </a:xfrm>
          <a:prstGeom prst="rect">
            <a:avLst/>
          </a:prstGeom>
        </p:spPr>
      </p:pic>
      <p:graphicFrame>
        <p:nvGraphicFramePr>
          <p:cNvPr id="11" name="Content Placeholder 5">
            <a:extLst>
              <a:ext uri="{FF2B5EF4-FFF2-40B4-BE49-F238E27FC236}">
                <a16:creationId xmlns:a16="http://schemas.microsoft.com/office/drawing/2014/main" id="{8609CF10-9675-684D-B274-7D6D18AE1539}"/>
              </a:ext>
            </a:extLst>
          </p:cNvPr>
          <p:cNvGraphicFramePr>
            <a:graphicFrameLocks noGrp="1"/>
          </p:cNvGraphicFramePr>
          <p:nvPr>
            <p:ph sz="half" idx="1"/>
            <p:extLst>
              <p:ext uri="{D42A27DB-BD31-4B8C-83A1-F6EECF244321}">
                <p14:modId xmlns:p14="http://schemas.microsoft.com/office/powerpoint/2010/main" val="4018577146"/>
              </p:ext>
            </p:extLst>
          </p:nvPr>
        </p:nvGraphicFramePr>
        <p:xfrm>
          <a:off x="838200" y="1825625"/>
          <a:ext cx="5791201" cy="4815980"/>
        </p:xfrm>
        <a:graphic>
          <a:graphicData uri="http://schemas.openxmlformats.org/drawingml/2006/table">
            <a:tbl>
              <a:tblPr firstRow="1" firstCol="1" bandRow="1"/>
              <a:tblGrid>
                <a:gridCol w="749502">
                  <a:extLst>
                    <a:ext uri="{9D8B030D-6E8A-4147-A177-3AD203B41FA5}">
                      <a16:colId xmlns:a16="http://schemas.microsoft.com/office/drawing/2014/main" val="1419397876"/>
                    </a:ext>
                  </a:extLst>
                </a:gridCol>
                <a:gridCol w="699863">
                  <a:extLst>
                    <a:ext uri="{9D8B030D-6E8A-4147-A177-3AD203B41FA5}">
                      <a16:colId xmlns:a16="http://schemas.microsoft.com/office/drawing/2014/main" val="3841870470"/>
                    </a:ext>
                  </a:extLst>
                </a:gridCol>
                <a:gridCol w="635020">
                  <a:extLst>
                    <a:ext uri="{9D8B030D-6E8A-4147-A177-3AD203B41FA5}">
                      <a16:colId xmlns:a16="http://schemas.microsoft.com/office/drawing/2014/main" val="1425359430"/>
                    </a:ext>
                  </a:extLst>
                </a:gridCol>
                <a:gridCol w="744136">
                  <a:extLst>
                    <a:ext uri="{9D8B030D-6E8A-4147-A177-3AD203B41FA5}">
                      <a16:colId xmlns:a16="http://schemas.microsoft.com/office/drawing/2014/main" val="2826196915"/>
                    </a:ext>
                  </a:extLst>
                </a:gridCol>
                <a:gridCol w="796010">
                  <a:extLst>
                    <a:ext uri="{9D8B030D-6E8A-4147-A177-3AD203B41FA5}">
                      <a16:colId xmlns:a16="http://schemas.microsoft.com/office/drawing/2014/main" val="2039944800"/>
                    </a:ext>
                  </a:extLst>
                </a:gridCol>
                <a:gridCol w="709253">
                  <a:extLst>
                    <a:ext uri="{9D8B030D-6E8A-4147-A177-3AD203B41FA5}">
                      <a16:colId xmlns:a16="http://schemas.microsoft.com/office/drawing/2014/main" val="725933798"/>
                    </a:ext>
                  </a:extLst>
                </a:gridCol>
                <a:gridCol w="724907">
                  <a:extLst>
                    <a:ext uri="{9D8B030D-6E8A-4147-A177-3AD203B41FA5}">
                      <a16:colId xmlns:a16="http://schemas.microsoft.com/office/drawing/2014/main" val="1141756987"/>
                    </a:ext>
                  </a:extLst>
                </a:gridCol>
                <a:gridCol w="732510">
                  <a:extLst>
                    <a:ext uri="{9D8B030D-6E8A-4147-A177-3AD203B41FA5}">
                      <a16:colId xmlns:a16="http://schemas.microsoft.com/office/drawing/2014/main" val="1560836357"/>
                    </a:ext>
                  </a:extLst>
                </a:gridCol>
              </a:tblGrid>
              <a:tr h="657660">
                <a:tc>
                  <a:txBody>
                    <a:bodyPr/>
                    <a:lstStyle/>
                    <a:p>
                      <a:pPr marL="0" marR="0" algn="ctr">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Accession ID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Days to Germ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Days to Harvest (from sowing)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Growing Habit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Seed Color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Pod Shape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Harvest Length (cm)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Taste Test Notes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3596737"/>
                  </a:ext>
                </a:extLst>
              </a:tr>
              <a:tr h="863178">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C103</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8 days</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60 days</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Upright</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Purple/White</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Heart</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15</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Shape: Adequate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Color: Good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Flavor: Excellent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Texture: Excellent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3143024"/>
                  </a:ext>
                </a:extLst>
              </a:tr>
              <a:tr h="719315">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C134</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9 days</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62 days</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Upright</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Black</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Round</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14</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Shape: Good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Color: Good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Flavor: Good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Texture: Excellent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7566726"/>
                  </a:ext>
                </a:extLst>
              </a:tr>
              <a:tr h="719315">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C45</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8 days</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61 days</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Upright</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Brown</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Round</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15</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Shape: Good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Color: Good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Flavor: Excellent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Texture: Excellent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056302"/>
                  </a:ext>
                </a:extLst>
              </a:tr>
              <a:tr h="800629">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C76</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9 days</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61 days</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Upright, loose</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Purple</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Round</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15.25</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Shape: Excellent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Color: Excellent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Flavor: Good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Texture: Good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475678"/>
                  </a:ext>
                </a:extLst>
              </a:tr>
              <a:tr h="1043678">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C87</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9 days</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61 days</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Compact, uniform</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Black/brown</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Round</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13.75</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Shape: Excellent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Color: Excellent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Flavor: Excellent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Texture: Excellent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40777" marR="407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785830"/>
                  </a:ext>
                </a:extLst>
              </a:tr>
            </a:tbl>
          </a:graphicData>
        </a:graphic>
      </p:graphicFrame>
    </p:spTree>
    <p:extLst>
      <p:ext uri="{BB962C8B-B14F-4D97-AF65-F5344CB8AC3E}">
        <p14:creationId xmlns:p14="http://schemas.microsoft.com/office/powerpoint/2010/main" val="1388149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B54AD-1C7D-654B-801D-DB098BCB45F5}"/>
              </a:ext>
            </a:extLst>
          </p:cNvPr>
          <p:cNvSpPr>
            <a:spLocks noGrp="1"/>
          </p:cNvSpPr>
          <p:nvPr>
            <p:ph type="title"/>
          </p:nvPr>
        </p:nvSpPr>
        <p:spPr/>
        <p:txBody>
          <a:bodyPr/>
          <a:lstStyle/>
          <a:p>
            <a:pPr algn="ctr"/>
            <a:r>
              <a:rPr lang="en-US" dirty="0"/>
              <a:t>Next Steps</a:t>
            </a:r>
          </a:p>
        </p:txBody>
      </p:sp>
      <p:sp>
        <p:nvSpPr>
          <p:cNvPr id="4" name="Text Placeholder 3">
            <a:extLst>
              <a:ext uri="{FF2B5EF4-FFF2-40B4-BE49-F238E27FC236}">
                <a16:creationId xmlns:a16="http://schemas.microsoft.com/office/drawing/2014/main" id="{8E7D0FB3-645C-8141-ADE0-F34B1F57A457}"/>
              </a:ext>
            </a:extLst>
          </p:cNvPr>
          <p:cNvSpPr>
            <a:spLocks noGrp="1"/>
          </p:cNvSpPr>
          <p:nvPr>
            <p:ph type="body" idx="1"/>
          </p:nvPr>
        </p:nvSpPr>
        <p:spPr/>
        <p:txBody>
          <a:bodyPr/>
          <a:lstStyle/>
          <a:p>
            <a:pPr algn="ctr"/>
            <a:r>
              <a:rPr lang="en-US" dirty="0"/>
              <a:t>OSU/Vegetable Research Farm</a:t>
            </a:r>
          </a:p>
        </p:txBody>
      </p:sp>
      <p:graphicFrame>
        <p:nvGraphicFramePr>
          <p:cNvPr id="9" name="Content Placeholder 4">
            <a:extLst>
              <a:ext uri="{FF2B5EF4-FFF2-40B4-BE49-F238E27FC236}">
                <a16:creationId xmlns:a16="http://schemas.microsoft.com/office/drawing/2014/main" id="{947BBAAF-8472-A335-774F-611D270C4F87}"/>
              </a:ext>
            </a:extLst>
          </p:cNvPr>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79E46B7A-76E1-324D-8BF5-8B558E99C6F7}"/>
              </a:ext>
            </a:extLst>
          </p:cNvPr>
          <p:cNvSpPr>
            <a:spLocks noGrp="1"/>
          </p:cNvSpPr>
          <p:nvPr>
            <p:ph type="body" sz="quarter" idx="3"/>
          </p:nvPr>
        </p:nvSpPr>
        <p:spPr/>
        <p:txBody>
          <a:bodyPr/>
          <a:lstStyle/>
          <a:p>
            <a:pPr algn="ctr"/>
            <a:r>
              <a:rPr lang="en-US" dirty="0"/>
              <a:t>Territorial Seed Co.</a:t>
            </a:r>
          </a:p>
        </p:txBody>
      </p:sp>
      <p:graphicFrame>
        <p:nvGraphicFramePr>
          <p:cNvPr id="11" name="Content Placeholder 4">
            <a:extLst>
              <a:ext uri="{FF2B5EF4-FFF2-40B4-BE49-F238E27FC236}">
                <a16:creationId xmlns:a16="http://schemas.microsoft.com/office/drawing/2014/main" id="{5E7969DE-FEFB-B548-A973-C668DDDC1EDB}"/>
              </a:ext>
            </a:extLst>
          </p:cNvPr>
          <p:cNvGraphicFramePr>
            <a:graphicFrameLocks noGrp="1"/>
          </p:cNvGraphicFramePr>
          <p:nvPr>
            <p:ph sz="quarter" idx="4"/>
            <p:extLst>
              <p:ext uri="{D42A27DB-BD31-4B8C-83A1-F6EECF244321}">
                <p14:modId xmlns:p14="http://schemas.microsoft.com/office/powerpoint/2010/main" val="2954117243"/>
              </p:ext>
            </p:extLst>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46367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3B958-7C63-764A-9D70-4438FDD61CF4}"/>
              </a:ext>
            </a:extLst>
          </p:cNvPr>
          <p:cNvSpPr>
            <a:spLocks noGrp="1"/>
          </p:cNvSpPr>
          <p:nvPr>
            <p:ph type="title"/>
          </p:nvPr>
        </p:nvSpPr>
        <p:spPr/>
        <p:txBody>
          <a:bodyPr/>
          <a:lstStyle/>
          <a:p>
            <a:pPr algn="ctr"/>
            <a:r>
              <a:rPr lang="en-US" dirty="0">
                <a:latin typeface="Georgia" panose="02040502050405020303" pitchFamily="18" charset="0"/>
              </a:rPr>
              <a:t>Funding Acknowledgements</a:t>
            </a:r>
          </a:p>
        </p:txBody>
      </p:sp>
      <p:sp>
        <p:nvSpPr>
          <p:cNvPr id="3" name="Content Placeholder 2">
            <a:extLst>
              <a:ext uri="{FF2B5EF4-FFF2-40B4-BE49-F238E27FC236}">
                <a16:creationId xmlns:a16="http://schemas.microsoft.com/office/drawing/2014/main" id="{A58FE89E-80D5-2A40-96E3-148ADE356198}"/>
              </a:ext>
            </a:extLst>
          </p:cNvPr>
          <p:cNvSpPr>
            <a:spLocks noGrp="1"/>
          </p:cNvSpPr>
          <p:nvPr>
            <p:ph idx="1"/>
          </p:nvPr>
        </p:nvSpPr>
        <p:spPr>
          <a:xfrm>
            <a:off x="838200" y="1825625"/>
            <a:ext cx="10515600" cy="3614280"/>
          </a:xfrm>
        </p:spPr>
        <p:txBody>
          <a:bodyPr anchor="ctr">
            <a:normAutofit/>
          </a:bodyPr>
          <a:lstStyle/>
          <a:p>
            <a:pPr marL="0" indent="0" algn="ctr">
              <a:buNone/>
            </a:pPr>
            <a:r>
              <a:rPr lang="en-US" sz="2000" i="1" dirty="0">
                <a:latin typeface="Georgia" panose="02040502050405020303" pitchFamily="18" charset="0"/>
              </a:rPr>
              <a:t>This material is based upon work that is supported by the National Institute of Food and Agriculture, U.S. Department of Agriculture, through the Western Sustainable Agriculture Research and Education program under project number GW21-229. USDA is an equal opportunity employer and service provider.  Any opinions, findings, conclusions, or recommendations expressed in this publication are those of the author(s) and do not necessarily reflect the view of the U.S. Department of Agriculture.</a:t>
            </a:r>
          </a:p>
          <a:p>
            <a:pPr marL="0" indent="0" algn="ctr">
              <a:buNone/>
            </a:pPr>
            <a:endParaRPr lang="en-US" sz="2000" i="1" dirty="0">
              <a:latin typeface="Georgia" panose="02040502050405020303" pitchFamily="18" charset="0"/>
            </a:endParaRPr>
          </a:p>
          <a:p>
            <a:pPr algn="ctr"/>
            <a:endParaRPr lang="en-US" sz="2000" i="1" dirty="0">
              <a:latin typeface="Georgia" panose="02040502050405020303" pitchFamily="18" charset="0"/>
            </a:endParaRPr>
          </a:p>
        </p:txBody>
      </p:sp>
      <p:pic>
        <p:nvPicPr>
          <p:cNvPr id="4" name="Picture 2" descr="Logo&#10;&#10;Description automatically generated">
            <a:extLst>
              <a:ext uri="{FF2B5EF4-FFF2-40B4-BE49-F238E27FC236}">
                <a16:creationId xmlns:a16="http://schemas.microsoft.com/office/drawing/2014/main" id="{3291B2E4-28C6-5545-B4ED-21059528D24F}"/>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9200661" y="4443869"/>
            <a:ext cx="2424988" cy="22370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BE79AF0-565B-D349-AF65-A157DBF2BAD6}"/>
              </a:ext>
            </a:extLst>
          </p:cNvPr>
          <p:cNvPicPr>
            <a:picLocks noChangeAspect="1"/>
          </p:cNvPicPr>
          <p:nvPr/>
        </p:nvPicPr>
        <p:blipFill>
          <a:blip r:embed="rId3"/>
          <a:stretch>
            <a:fillRect/>
          </a:stretch>
        </p:blipFill>
        <p:spPr>
          <a:xfrm>
            <a:off x="2966608" y="5871042"/>
            <a:ext cx="6258784" cy="578938"/>
          </a:xfrm>
          <a:prstGeom prst="rect">
            <a:avLst/>
          </a:prstGeom>
        </p:spPr>
      </p:pic>
      <p:pic>
        <p:nvPicPr>
          <p:cNvPr id="6" name="Picture 2">
            <a:extLst>
              <a:ext uri="{FF2B5EF4-FFF2-40B4-BE49-F238E27FC236}">
                <a16:creationId xmlns:a16="http://schemas.microsoft.com/office/drawing/2014/main" id="{5F6302FB-DAAA-1B48-8861-1A0C89C4D62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20346" y="5772766"/>
            <a:ext cx="2424988" cy="77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912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9438-9A46-1A4C-BE99-D6509AFCEBBD}"/>
              </a:ext>
            </a:extLst>
          </p:cNvPr>
          <p:cNvSpPr>
            <a:spLocks noGrp="1"/>
          </p:cNvSpPr>
          <p:nvPr>
            <p:ph type="title"/>
          </p:nvPr>
        </p:nvSpPr>
        <p:spPr/>
        <p:txBody>
          <a:bodyPr/>
          <a:lstStyle/>
          <a:p>
            <a:pPr algn="ctr"/>
            <a:r>
              <a:rPr lang="en-US" dirty="0"/>
              <a:t>Subset of Populations – Greenhouse 2020</a:t>
            </a:r>
          </a:p>
        </p:txBody>
      </p:sp>
      <p:sp>
        <p:nvSpPr>
          <p:cNvPr id="3" name="Content Placeholder 2">
            <a:extLst>
              <a:ext uri="{FF2B5EF4-FFF2-40B4-BE49-F238E27FC236}">
                <a16:creationId xmlns:a16="http://schemas.microsoft.com/office/drawing/2014/main" id="{A3D1E17E-3448-0741-8E55-C60CF1FEBDF9}"/>
              </a:ext>
            </a:extLst>
          </p:cNvPr>
          <p:cNvSpPr>
            <a:spLocks noGrp="1"/>
          </p:cNvSpPr>
          <p:nvPr>
            <p:ph sz="half" idx="1"/>
          </p:nvPr>
        </p:nvSpPr>
        <p:spPr>
          <a:xfrm>
            <a:off x="692524" y="3941296"/>
            <a:ext cx="5181600" cy="2280210"/>
          </a:xfrm>
        </p:spPr>
        <p:txBody>
          <a:bodyPr>
            <a:normAutofit lnSpcReduction="10000"/>
          </a:bodyPr>
          <a:lstStyle/>
          <a:p>
            <a:r>
              <a:rPr lang="en-US" dirty="0"/>
              <a:t>Date Collected:</a:t>
            </a:r>
          </a:p>
          <a:p>
            <a:pPr lvl="1"/>
            <a:r>
              <a:rPr lang="en-US" dirty="0"/>
              <a:t>Pod curl</a:t>
            </a:r>
          </a:p>
          <a:p>
            <a:pPr lvl="1"/>
            <a:r>
              <a:rPr lang="en-US" dirty="0"/>
              <a:t>Cross section</a:t>
            </a:r>
          </a:p>
          <a:p>
            <a:pPr lvl="1"/>
            <a:r>
              <a:rPr lang="en-US" dirty="0"/>
              <a:t>PC</a:t>
            </a:r>
          </a:p>
          <a:p>
            <a:pPr lvl="1"/>
            <a:r>
              <a:rPr lang="en-US" dirty="0"/>
              <a:t>Pod Color</a:t>
            </a:r>
          </a:p>
          <a:p>
            <a:pPr lvl="1"/>
            <a:r>
              <a:rPr lang="en-US" dirty="0"/>
              <a:t>Strings</a:t>
            </a:r>
          </a:p>
          <a:p>
            <a:endParaRPr lang="en-US" dirty="0"/>
          </a:p>
          <a:p>
            <a:pPr marL="0" indent="0">
              <a:buNone/>
            </a:pPr>
            <a:endParaRPr lang="en-US" dirty="0"/>
          </a:p>
        </p:txBody>
      </p:sp>
      <p:sp>
        <p:nvSpPr>
          <p:cNvPr id="4" name="Content Placeholder 3">
            <a:extLst>
              <a:ext uri="{FF2B5EF4-FFF2-40B4-BE49-F238E27FC236}">
                <a16:creationId xmlns:a16="http://schemas.microsoft.com/office/drawing/2014/main" id="{BA0B999B-184C-064E-9EB1-2DB39CF82DA8}"/>
              </a:ext>
            </a:extLst>
          </p:cNvPr>
          <p:cNvSpPr>
            <a:spLocks noGrp="1"/>
          </p:cNvSpPr>
          <p:nvPr>
            <p:ph sz="half" idx="2"/>
          </p:nvPr>
        </p:nvSpPr>
        <p:spPr>
          <a:xfrm>
            <a:off x="6697384" y="4389531"/>
            <a:ext cx="5181600" cy="2280210"/>
          </a:xfrm>
        </p:spPr>
        <p:txBody>
          <a:bodyPr anchor="ctr">
            <a:noAutofit/>
          </a:bodyPr>
          <a:lstStyle/>
          <a:p>
            <a:pPr marL="0" indent="0" algn="ctr">
              <a:buNone/>
            </a:pPr>
            <a:r>
              <a:rPr lang="en-US" sz="3200" dirty="0"/>
              <a:t>Informed later selection of 20 lines to include in the summer 2020 taste test</a:t>
            </a:r>
          </a:p>
        </p:txBody>
      </p:sp>
      <p:sp>
        <p:nvSpPr>
          <p:cNvPr id="5" name="Right Arrow 4">
            <a:extLst>
              <a:ext uri="{FF2B5EF4-FFF2-40B4-BE49-F238E27FC236}">
                <a16:creationId xmlns:a16="http://schemas.microsoft.com/office/drawing/2014/main" id="{A63F3B7B-E10E-124B-BF80-7476AA10F325}"/>
              </a:ext>
            </a:extLst>
          </p:cNvPr>
          <p:cNvSpPr/>
          <p:nvPr/>
        </p:nvSpPr>
        <p:spPr>
          <a:xfrm>
            <a:off x="3585882" y="4911072"/>
            <a:ext cx="2868705" cy="31325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FACE25-B9BA-8E42-9344-7345690D7F13}"/>
              </a:ext>
            </a:extLst>
          </p:cNvPr>
          <p:cNvSpPr txBox="1"/>
          <p:nvPr/>
        </p:nvSpPr>
        <p:spPr>
          <a:xfrm>
            <a:off x="692524" y="1633679"/>
            <a:ext cx="5504329"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10 random families/population</a:t>
            </a:r>
          </a:p>
          <a:p>
            <a:pPr marL="285750" indent="-285750">
              <a:buFont typeface="Arial" panose="020B0604020202020204" pitchFamily="34" charset="0"/>
              <a:buChar char="•"/>
            </a:pPr>
            <a:r>
              <a:rPr lang="en-US" sz="2800" dirty="0"/>
              <a:t>40 accessions</a:t>
            </a:r>
          </a:p>
          <a:p>
            <a:pPr marL="742950" lvl="1" indent="-285750">
              <a:buFont typeface="Arial" panose="020B0604020202020204" pitchFamily="34" charset="0"/>
              <a:buChar char="•"/>
            </a:pPr>
            <a:r>
              <a:rPr lang="en-US" sz="2800" dirty="0"/>
              <a:t>Also used for microbiome studies</a:t>
            </a:r>
          </a:p>
        </p:txBody>
      </p:sp>
      <p:pic>
        <p:nvPicPr>
          <p:cNvPr id="7" name="Picture 6">
            <a:extLst>
              <a:ext uri="{FF2B5EF4-FFF2-40B4-BE49-F238E27FC236}">
                <a16:creationId xmlns:a16="http://schemas.microsoft.com/office/drawing/2014/main" id="{D99DBF8B-43E0-9A49-AE93-459B35814D9C}"/>
              </a:ext>
            </a:extLst>
          </p:cNvPr>
          <p:cNvPicPr>
            <a:picLocks noChangeAspect="1"/>
          </p:cNvPicPr>
          <p:nvPr/>
        </p:nvPicPr>
        <p:blipFill rotWithShape="1">
          <a:blip r:embed="rId2"/>
          <a:srcRect t="25811"/>
          <a:stretch/>
        </p:blipFill>
        <p:spPr>
          <a:xfrm>
            <a:off x="6697384" y="1633679"/>
            <a:ext cx="4422588" cy="2460812"/>
          </a:xfrm>
          <a:prstGeom prst="rect">
            <a:avLst/>
          </a:prstGeom>
        </p:spPr>
      </p:pic>
    </p:spTree>
    <p:extLst>
      <p:ext uri="{BB962C8B-B14F-4D97-AF65-F5344CB8AC3E}">
        <p14:creationId xmlns:p14="http://schemas.microsoft.com/office/powerpoint/2010/main" val="4043788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E8FD02-C11E-FE43-83B4-C6791880B6C3}"/>
              </a:ext>
            </a:extLst>
          </p:cNvPr>
          <p:cNvSpPr>
            <a:spLocks noGrp="1"/>
          </p:cNvSpPr>
          <p:nvPr>
            <p:ph type="title"/>
          </p:nvPr>
        </p:nvSpPr>
        <p:spPr>
          <a:xfrm>
            <a:off x="640080" y="325369"/>
            <a:ext cx="4368602" cy="1956841"/>
          </a:xfrm>
        </p:spPr>
        <p:txBody>
          <a:bodyPr anchor="b">
            <a:normAutofit/>
          </a:bodyPr>
          <a:lstStyle/>
          <a:p>
            <a:r>
              <a:rPr lang="en-US" sz="5400" dirty="0"/>
              <a:t>Summer 2020</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4647E7-BE3A-D045-8A42-FC09BA263591}"/>
              </a:ext>
            </a:extLst>
          </p:cNvPr>
          <p:cNvSpPr>
            <a:spLocks noGrp="1"/>
          </p:cNvSpPr>
          <p:nvPr>
            <p:ph idx="1"/>
          </p:nvPr>
        </p:nvSpPr>
        <p:spPr>
          <a:xfrm>
            <a:off x="139850" y="2757379"/>
            <a:ext cx="5148812" cy="3948524"/>
          </a:xfrm>
        </p:spPr>
        <p:txBody>
          <a:bodyPr>
            <a:noAutofit/>
          </a:bodyPr>
          <a:lstStyle/>
          <a:p>
            <a:r>
              <a:rPr lang="en-US" sz="1600" dirty="0"/>
              <a:t>Lewis Brown and Vegetable Research Farms</a:t>
            </a:r>
          </a:p>
          <a:p>
            <a:r>
              <a:rPr lang="en-US" sz="1600" dirty="0"/>
              <a:t>Early-season performance</a:t>
            </a:r>
          </a:p>
          <a:p>
            <a:pPr lvl="1"/>
            <a:r>
              <a:rPr lang="en-US" sz="1600" dirty="0"/>
              <a:t>Days to germination (2 locations), germination percentage (1 location), vigor (1 location)</a:t>
            </a:r>
          </a:p>
          <a:p>
            <a:r>
              <a:rPr lang="en-US" sz="1600" dirty="0"/>
              <a:t>Phenological traits</a:t>
            </a:r>
          </a:p>
          <a:p>
            <a:pPr lvl="1"/>
            <a:r>
              <a:rPr lang="en-US" sz="1600" dirty="0"/>
              <a:t>Days to flowering</a:t>
            </a:r>
          </a:p>
          <a:p>
            <a:r>
              <a:rPr lang="en-US" sz="1600" dirty="0"/>
              <a:t>Morphological traits</a:t>
            </a:r>
          </a:p>
          <a:p>
            <a:pPr lvl="1"/>
            <a:r>
              <a:rPr lang="en-US" sz="1600" dirty="0"/>
              <a:t>General growth habit, pod shape, pod curl, strings, pod pubescence, pod smoothness, sieve size, harvest length</a:t>
            </a:r>
          </a:p>
          <a:p>
            <a:r>
              <a:rPr lang="en-US" sz="1600" dirty="0"/>
              <a:t>Harvest Data</a:t>
            </a:r>
          </a:p>
          <a:p>
            <a:pPr lvl="1"/>
            <a:r>
              <a:rPr lang="en-US" sz="1600" dirty="0"/>
              <a:t>Days to first harvest, yield/plant (</a:t>
            </a:r>
            <a:r>
              <a:rPr lang="en-US" sz="1600" dirty="0" err="1"/>
              <a:t>lbs</a:t>
            </a:r>
            <a:r>
              <a:rPr lang="en-US" sz="1600" dirty="0"/>
              <a:t>)</a:t>
            </a:r>
          </a:p>
          <a:p>
            <a:r>
              <a:rPr lang="en-US" sz="1600" dirty="0"/>
              <a:t>BCMV </a:t>
            </a:r>
            <a:r>
              <a:rPr lang="en-US" sz="1600" dirty="0">
                <a:sym typeface="Wingdings" pitchFamily="2" charset="2"/>
              </a:rPr>
              <a:t> occurred in field, did not spread to any of the breeding germplasm</a:t>
            </a:r>
            <a:endParaRPr lang="en-US" sz="1600" dirty="0"/>
          </a:p>
          <a:p>
            <a:endParaRPr lang="en-US" sz="1600" dirty="0"/>
          </a:p>
        </p:txBody>
      </p:sp>
      <p:pic>
        <p:nvPicPr>
          <p:cNvPr id="4" name="Picture 3">
            <a:extLst>
              <a:ext uri="{FF2B5EF4-FFF2-40B4-BE49-F238E27FC236}">
                <a16:creationId xmlns:a16="http://schemas.microsoft.com/office/drawing/2014/main" id="{7CEA1D78-BE25-B84F-9CDD-8591EB12E3F8}"/>
              </a:ext>
            </a:extLst>
          </p:cNvPr>
          <p:cNvPicPr>
            <a:picLocks noChangeAspect="1"/>
          </p:cNvPicPr>
          <p:nvPr/>
        </p:nvPicPr>
        <p:blipFill rotWithShape="1">
          <a:blip r:embed="rId2"/>
          <a:srcRect l="21523" r="324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16402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35B2DD-FF02-664C-8996-87D51AF45972}"/>
              </a:ext>
            </a:extLst>
          </p:cNvPr>
          <p:cNvSpPr>
            <a:spLocks noGrp="1"/>
          </p:cNvSpPr>
          <p:nvPr>
            <p:ph type="title"/>
          </p:nvPr>
        </p:nvSpPr>
        <p:spPr>
          <a:xfrm>
            <a:off x="1046746" y="586822"/>
            <a:ext cx="3560252" cy="1645920"/>
          </a:xfrm>
        </p:spPr>
        <p:txBody>
          <a:bodyPr>
            <a:normAutofit/>
          </a:bodyPr>
          <a:lstStyle/>
          <a:p>
            <a:r>
              <a:rPr lang="en-US" sz="3200"/>
              <a:t>Remote Taste Test</a:t>
            </a:r>
          </a:p>
        </p:txBody>
      </p:sp>
      <p:sp>
        <p:nvSpPr>
          <p:cNvPr id="14" name="Rectangle 13">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CD81F70-216E-7744-8221-82144CB62240}"/>
              </a:ext>
            </a:extLst>
          </p:cNvPr>
          <p:cNvSpPr>
            <a:spLocks noGrp="1"/>
          </p:cNvSpPr>
          <p:nvPr>
            <p:ph idx="1"/>
          </p:nvPr>
        </p:nvSpPr>
        <p:spPr>
          <a:xfrm>
            <a:off x="5351164" y="586822"/>
            <a:ext cx="6002636" cy="1645920"/>
          </a:xfrm>
        </p:spPr>
        <p:txBody>
          <a:bodyPr anchor="ctr">
            <a:normAutofit lnSpcReduction="10000"/>
          </a:bodyPr>
          <a:lstStyle/>
          <a:p>
            <a:r>
              <a:rPr lang="en-US" sz="1800" dirty="0"/>
              <a:t>Lattice design</a:t>
            </a:r>
          </a:p>
          <a:p>
            <a:r>
              <a:rPr lang="en-US" sz="1800" dirty="0"/>
              <a:t>Flavor notes:</a:t>
            </a:r>
          </a:p>
          <a:p>
            <a:pPr lvl="1"/>
            <a:r>
              <a:rPr lang="en-US" sz="1400" dirty="0"/>
              <a:t>“s-shaped, very light green, softer/sweeter flavor, buttery texture, would eat every day”</a:t>
            </a:r>
          </a:p>
          <a:p>
            <a:pPr lvl="1"/>
            <a:r>
              <a:rPr lang="en-US" sz="1400" dirty="0"/>
              <a:t>“over cooked, skin falls apart, tastes like broccoli stems”</a:t>
            </a:r>
          </a:p>
          <a:p>
            <a:pPr lvl="1"/>
            <a:r>
              <a:rPr lang="en-US" sz="1400" dirty="0"/>
              <a:t>“color too regular, nutty flavor, it </a:t>
            </a:r>
            <a:r>
              <a:rPr lang="en-US" sz="1400" dirty="0" err="1"/>
              <a:t>squeeked</a:t>
            </a:r>
            <a:r>
              <a:rPr lang="en-US" sz="1400" dirty="0"/>
              <a:t> in mouth”</a:t>
            </a:r>
          </a:p>
        </p:txBody>
      </p:sp>
      <p:graphicFrame>
        <p:nvGraphicFramePr>
          <p:cNvPr id="5" name="Table 4">
            <a:extLst>
              <a:ext uri="{FF2B5EF4-FFF2-40B4-BE49-F238E27FC236}">
                <a16:creationId xmlns:a16="http://schemas.microsoft.com/office/drawing/2014/main" id="{8251CDA0-5D46-2A46-B5C6-6FF2D13D69E3}"/>
              </a:ext>
            </a:extLst>
          </p:cNvPr>
          <p:cNvGraphicFramePr>
            <a:graphicFrameLocks noGrp="1"/>
          </p:cNvGraphicFramePr>
          <p:nvPr>
            <p:extLst>
              <p:ext uri="{D42A27DB-BD31-4B8C-83A1-F6EECF244321}">
                <p14:modId xmlns:p14="http://schemas.microsoft.com/office/powerpoint/2010/main" val="3405289940"/>
              </p:ext>
            </p:extLst>
          </p:nvPr>
        </p:nvGraphicFramePr>
        <p:xfrm>
          <a:off x="724611" y="2734056"/>
          <a:ext cx="10831172" cy="3483866"/>
        </p:xfrm>
        <a:graphic>
          <a:graphicData uri="http://schemas.openxmlformats.org/drawingml/2006/table">
            <a:tbl>
              <a:tblPr/>
              <a:tblGrid>
                <a:gridCol w="1946899">
                  <a:extLst>
                    <a:ext uri="{9D8B030D-6E8A-4147-A177-3AD203B41FA5}">
                      <a16:colId xmlns:a16="http://schemas.microsoft.com/office/drawing/2014/main" val="1182374570"/>
                    </a:ext>
                  </a:extLst>
                </a:gridCol>
                <a:gridCol w="1751114">
                  <a:extLst>
                    <a:ext uri="{9D8B030D-6E8A-4147-A177-3AD203B41FA5}">
                      <a16:colId xmlns:a16="http://schemas.microsoft.com/office/drawing/2014/main" val="1885474246"/>
                    </a:ext>
                  </a:extLst>
                </a:gridCol>
                <a:gridCol w="1665474">
                  <a:extLst>
                    <a:ext uri="{9D8B030D-6E8A-4147-A177-3AD203B41FA5}">
                      <a16:colId xmlns:a16="http://schemas.microsoft.com/office/drawing/2014/main" val="3994982740"/>
                    </a:ext>
                  </a:extLst>
                </a:gridCol>
                <a:gridCol w="1275334">
                  <a:extLst>
                    <a:ext uri="{9D8B030D-6E8A-4147-A177-3AD203B41FA5}">
                      <a16:colId xmlns:a16="http://schemas.microsoft.com/office/drawing/2014/main" val="2788875382"/>
                    </a:ext>
                  </a:extLst>
                </a:gridCol>
                <a:gridCol w="1796314">
                  <a:extLst>
                    <a:ext uri="{9D8B030D-6E8A-4147-A177-3AD203B41FA5}">
                      <a16:colId xmlns:a16="http://schemas.microsoft.com/office/drawing/2014/main" val="643952946"/>
                    </a:ext>
                  </a:extLst>
                </a:gridCol>
                <a:gridCol w="2396037">
                  <a:extLst>
                    <a:ext uri="{9D8B030D-6E8A-4147-A177-3AD203B41FA5}">
                      <a16:colId xmlns:a16="http://schemas.microsoft.com/office/drawing/2014/main" val="3615540974"/>
                    </a:ext>
                  </a:extLst>
                </a:gridCol>
              </a:tblGrid>
              <a:tr h="831286">
                <a:tc rowSpan="2">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Bean Number</a:t>
                      </a:r>
                      <a:endParaRPr lang="en-US" sz="2700" b="0" i="0" u="none" strike="noStrike">
                        <a:effectLst/>
                        <a:latin typeface="Arial" panose="020B0604020202020204" pitchFamily="34" charset="0"/>
                      </a:endParaRPr>
                    </a:p>
                  </a:txBody>
                  <a:tcPr marL="137025" marR="137025" marT="68513" marB="6851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Please assign a 1-9 rating (1=least desirable and 9=most desirable)</a:t>
                      </a:r>
                      <a:endParaRPr lang="en-US" sz="2700" b="0" i="0" u="none" strike="noStrike">
                        <a:effectLst/>
                        <a:latin typeface="Arial" panose="020B0604020202020204" pitchFamily="34" charset="0"/>
                      </a:endParaRPr>
                    </a:p>
                  </a:txBody>
                  <a:tcPr marL="137025" marR="137025" marT="68513" marB="6851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3626891"/>
                  </a:ext>
                </a:extLst>
              </a:tr>
              <a:tr h="708535">
                <a:tc vMerge="1">
                  <a:txBody>
                    <a:bodyPr/>
                    <a:lstStyle/>
                    <a:p>
                      <a:endParaRPr lang="en-US"/>
                    </a:p>
                  </a:txBody>
                  <a:tcPr/>
                </a:tc>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Pod Shape</a:t>
                      </a:r>
                      <a:endParaRPr lang="en-US" sz="2700" b="0" i="0" u="none" strike="noStrike">
                        <a:effectLst/>
                        <a:latin typeface="Arial" panose="020B0604020202020204" pitchFamily="34" charset="0"/>
                      </a:endParaRPr>
                    </a:p>
                  </a:txBody>
                  <a:tcPr marL="14273" marR="14273" marT="14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Pod Color</a:t>
                      </a:r>
                      <a:endParaRPr lang="en-US" sz="2700" b="0" i="0" u="none" strike="noStrike">
                        <a:effectLst/>
                        <a:latin typeface="Arial" panose="020B0604020202020204" pitchFamily="34" charset="0"/>
                      </a:endParaRPr>
                    </a:p>
                  </a:txBody>
                  <a:tcPr marL="14273" marR="14273" marT="14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Flavor</a:t>
                      </a:r>
                      <a:endParaRPr lang="en-US" sz="2700" b="0" i="0" u="none" strike="noStrike">
                        <a:effectLst/>
                        <a:latin typeface="Arial" panose="020B0604020202020204" pitchFamily="34" charset="0"/>
                      </a:endParaRPr>
                    </a:p>
                  </a:txBody>
                  <a:tcPr marL="14273" marR="14273" marT="14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Texture  (Crispness)</a:t>
                      </a:r>
                      <a:endParaRPr lang="en-US" sz="2700" b="0" i="0" u="none" strike="noStrike">
                        <a:effectLst/>
                        <a:latin typeface="Arial" panose="020B0604020202020204" pitchFamily="34" charset="0"/>
                      </a:endParaRPr>
                    </a:p>
                  </a:txBody>
                  <a:tcPr marL="14273" marR="14273" marT="14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Other Flavor Notes*</a:t>
                      </a:r>
                      <a:endParaRPr lang="en-US" sz="2700" b="0" i="0" u="none" strike="noStrike">
                        <a:effectLst/>
                        <a:latin typeface="Arial" panose="020B0604020202020204" pitchFamily="34" charset="0"/>
                      </a:endParaRPr>
                    </a:p>
                  </a:txBody>
                  <a:tcPr marL="14273" marR="14273" marT="14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8003137"/>
                  </a:ext>
                </a:extLst>
              </a:tr>
              <a:tr h="388809">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1</a:t>
                      </a:r>
                      <a:endParaRPr lang="en-US" sz="2700" b="0" i="0" u="none" strike="noStrike">
                        <a:effectLst/>
                        <a:latin typeface="Arial" panose="020B0604020202020204" pitchFamily="34" charset="0"/>
                      </a:endParaRPr>
                    </a:p>
                  </a:txBody>
                  <a:tcPr marL="14273" marR="14273" marT="14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2471443"/>
                  </a:ext>
                </a:extLst>
              </a:tr>
              <a:tr h="388809">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2</a:t>
                      </a:r>
                      <a:endParaRPr lang="en-US" sz="2700" b="0" i="0" u="none" strike="noStrike">
                        <a:effectLst/>
                        <a:latin typeface="Arial" panose="020B0604020202020204" pitchFamily="34" charset="0"/>
                      </a:endParaRPr>
                    </a:p>
                  </a:txBody>
                  <a:tcPr marL="14273" marR="14273" marT="14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7608719"/>
                  </a:ext>
                </a:extLst>
              </a:tr>
              <a:tr h="388809">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3</a:t>
                      </a:r>
                      <a:endParaRPr lang="en-US" sz="2700" b="0" i="0" u="none" strike="noStrike">
                        <a:effectLst/>
                        <a:latin typeface="Arial" panose="020B0604020202020204" pitchFamily="34" charset="0"/>
                      </a:endParaRPr>
                    </a:p>
                  </a:txBody>
                  <a:tcPr marL="14273" marR="14273" marT="14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3426313"/>
                  </a:ext>
                </a:extLst>
              </a:tr>
              <a:tr h="388809">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4</a:t>
                      </a:r>
                      <a:endParaRPr lang="en-US" sz="2700" b="0" i="0" u="none" strike="noStrike">
                        <a:effectLst/>
                        <a:latin typeface="Arial" panose="020B0604020202020204" pitchFamily="34" charset="0"/>
                      </a:endParaRPr>
                    </a:p>
                  </a:txBody>
                  <a:tcPr marL="14273" marR="14273" marT="14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2243636"/>
                  </a:ext>
                </a:extLst>
              </a:tr>
              <a:tr h="388809">
                <a:tc>
                  <a:txBody>
                    <a:bodyPr/>
                    <a:lstStyle/>
                    <a:p>
                      <a:pPr algn="ctr" fontAlgn="ctr">
                        <a:spcBef>
                          <a:spcPts val="0"/>
                        </a:spcBef>
                        <a:spcAft>
                          <a:spcPts val="0"/>
                        </a:spcAft>
                      </a:pPr>
                      <a:r>
                        <a:rPr lang="en-US" sz="2100" b="0" i="0" u="none" strike="noStrike">
                          <a:solidFill>
                            <a:srgbClr val="000000"/>
                          </a:solidFill>
                          <a:effectLst/>
                          <a:latin typeface="Calibri" panose="020F0502020204030204" pitchFamily="34" charset="0"/>
                        </a:rPr>
                        <a:t>5</a:t>
                      </a:r>
                      <a:endParaRPr lang="en-US" sz="2700" b="0" i="0" u="none" strike="noStrike">
                        <a:effectLst/>
                        <a:latin typeface="Arial" panose="020B0604020202020204" pitchFamily="34" charset="0"/>
                      </a:endParaRPr>
                    </a:p>
                  </a:txBody>
                  <a:tcPr marL="14273" marR="14273" marT="14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a:solidFill>
                            <a:srgbClr val="000000"/>
                          </a:solidFill>
                          <a:effectLst/>
                          <a:latin typeface="Calibri" panose="020F0502020204030204" pitchFamily="34" charset="0"/>
                        </a:rPr>
                        <a:t> </a:t>
                      </a:r>
                      <a:endParaRPr lang="en-US" sz="2700" b="0" i="0" u="none" strike="noStrike">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700" b="0" i="0" u="none" strike="noStrike" dirty="0">
                        <a:effectLst/>
                        <a:latin typeface="Arial" panose="020B0604020202020204" pitchFamily="34" charset="0"/>
                      </a:endParaRPr>
                    </a:p>
                  </a:txBody>
                  <a:tcPr marL="14273" marR="14273" marT="1427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025803"/>
                  </a:ext>
                </a:extLst>
              </a:tr>
            </a:tbl>
          </a:graphicData>
        </a:graphic>
      </p:graphicFrame>
    </p:spTree>
    <p:extLst>
      <p:ext uri="{BB962C8B-B14F-4D97-AF65-F5344CB8AC3E}">
        <p14:creationId xmlns:p14="http://schemas.microsoft.com/office/powerpoint/2010/main" val="4168656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1F6560-D61C-400F-B71A-3FDEBF451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938B951-7EFC-40A2-B198-E73D39DFB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92E4506E-6A0E-49A0-BC31-8CADBFF3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ED4D51-65BF-4AEE-B596-7CB61A70B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4B16D70-7BC6-FE4E-A70C-9282882060CC}"/>
              </a:ext>
            </a:extLst>
          </p:cNvPr>
          <p:cNvSpPr>
            <a:spLocks noGrp="1"/>
          </p:cNvSpPr>
          <p:nvPr>
            <p:ph type="title"/>
          </p:nvPr>
        </p:nvSpPr>
        <p:spPr>
          <a:xfrm>
            <a:off x="550863" y="366639"/>
            <a:ext cx="11090274" cy="675441"/>
          </a:xfrm>
        </p:spPr>
        <p:txBody>
          <a:bodyPr vert="horz" wrap="square" lIns="91440" tIns="45720" rIns="91440" bIns="45720" rtlCol="0" anchor="t">
            <a:normAutofit/>
          </a:bodyPr>
          <a:lstStyle/>
          <a:p>
            <a:pPr algn="ctr"/>
            <a:r>
              <a:rPr lang="en-US" sz="4200" dirty="0"/>
              <a:t>Remote Taste Test</a:t>
            </a:r>
          </a:p>
        </p:txBody>
      </p:sp>
      <p:pic>
        <p:nvPicPr>
          <p:cNvPr id="4" name="Content Placeholder 3">
            <a:extLst>
              <a:ext uri="{FF2B5EF4-FFF2-40B4-BE49-F238E27FC236}">
                <a16:creationId xmlns:a16="http://schemas.microsoft.com/office/drawing/2014/main" id="{044045C8-3DA9-144B-BEBA-0DCC4B023787}"/>
              </a:ext>
            </a:extLst>
          </p:cNvPr>
          <p:cNvPicPr>
            <a:picLocks noGrp="1" noChangeAspect="1"/>
          </p:cNvPicPr>
          <p:nvPr>
            <p:ph idx="1"/>
          </p:nvPr>
        </p:nvPicPr>
        <p:blipFill>
          <a:blip r:embed="rId2"/>
          <a:stretch>
            <a:fillRect/>
          </a:stretch>
        </p:blipFill>
        <p:spPr>
          <a:xfrm>
            <a:off x="550861" y="1404775"/>
            <a:ext cx="6536567" cy="4902425"/>
          </a:xfrm>
          <a:prstGeom prst="rect">
            <a:avLst/>
          </a:prstGeom>
          <a:effectLst>
            <a:outerShdw blurRad="508000" dist="101600" dir="5400000" algn="tl" rotWithShape="0">
              <a:prstClr val="black">
                <a:alpha val="10000"/>
              </a:prstClr>
            </a:outerShdw>
          </a:effectLst>
        </p:spPr>
      </p:pic>
      <p:pic>
        <p:nvPicPr>
          <p:cNvPr id="5" name="Picture 4">
            <a:extLst>
              <a:ext uri="{FF2B5EF4-FFF2-40B4-BE49-F238E27FC236}">
                <a16:creationId xmlns:a16="http://schemas.microsoft.com/office/drawing/2014/main" id="{D5E18939-4554-E54C-A454-65CB28B1EA42}"/>
              </a:ext>
            </a:extLst>
          </p:cNvPr>
          <p:cNvPicPr>
            <a:picLocks noChangeAspect="1"/>
          </p:cNvPicPr>
          <p:nvPr/>
        </p:nvPicPr>
        <p:blipFill>
          <a:blip r:embed="rId3"/>
          <a:stretch>
            <a:fillRect/>
          </a:stretch>
        </p:blipFill>
        <p:spPr>
          <a:xfrm>
            <a:off x="7745506" y="1404775"/>
            <a:ext cx="3676817" cy="4902425"/>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2529340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AE3C-3DE6-BA43-B6AE-F9FDD6AF9D51}"/>
              </a:ext>
            </a:extLst>
          </p:cNvPr>
          <p:cNvSpPr>
            <a:spLocks noGrp="1"/>
          </p:cNvSpPr>
          <p:nvPr>
            <p:ph type="title"/>
          </p:nvPr>
        </p:nvSpPr>
        <p:spPr/>
        <p:txBody>
          <a:bodyPr/>
          <a:lstStyle/>
          <a:p>
            <a:pPr algn="ctr"/>
            <a:r>
              <a:rPr lang="en-US" dirty="0"/>
              <a:t>Remote Taste Test - Averages</a:t>
            </a:r>
          </a:p>
        </p:txBody>
      </p:sp>
      <p:graphicFrame>
        <p:nvGraphicFramePr>
          <p:cNvPr id="5" name="Content Placeholder 4">
            <a:extLst>
              <a:ext uri="{FF2B5EF4-FFF2-40B4-BE49-F238E27FC236}">
                <a16:creationId xmlns:a16="http://schemas.microsoft.com/office/drawing/2014/main" id="{ED92932D-6DB8-1143-95AB-072C542FA840}"/>
              </a:ext>
            </a:extLst>
          </p:cNvPr>
          <p:cNvGraphicFramePr>
            <a:graphicFrameLocks noGrp="1"/>
          </p:cNvGraphicFramePr>
          <p:nvPr>
            <p:ph idx="1"/>
          </p:nvPr>
        </p:nvGraphicFramePr>
        <p:xfrm>
          <a:off x="2184400" y="1867694"/>
          <a:ext cx="7823199" cy="4267200"/>
        </p:xfrm>
        <a:graphic>
          <a:graphicData uri="http://schemas.openxmlformats.org/drawingml/2006/table">
            <a:tbl>
              <a:tblPr/>
              <a:tblGrid>
                <a:gridCol w="1129807">
                  <a:extLst>
                    <a:ext uri="{9D8B030D-6E8A-4147-A177-3AD203B41FA5}">
                      <a16:colId xmlns:a16="http://schemas.microsoft.com/office/drawing/2014/main" val="839142456"/>
                    </a:ext>
                  </a:extLst>
                </a:gridCol>
                <a:gridCol w="825993">
                  <a:extLst>
                    <a:ext uri="{9D8B030D-6E8A-4147-A177-3AD203B41FA5}">
                      <a16:colId xmlns:a16="http://schemas.microsoft.com/office/drawing/2014/main" val="3822297466"/>
                    </a:ext>
                  </a:extLst>
                </a:gridCol>
                <a:gridCol w="825993">
                  <a:extLst>
                    <a:ext uri="{9D8B030D-6E8A-4147-A177-3AD203B41FA5}">
                      <a16:colId xmlns:a16="http://schemas.microsoft.com/office/drawing/2014/main" val="218825907"/>
                    </a:ext>
                  </a:extLst>
                </a:gridCol>
                <a:gridCol w="825993">
                  <a:extLst>
                    <a:ext uri="{9D8B030D-6E8A-4147-A177-3AD203B41FA5}">
                      <a16:colId xmlns:a16="http://schemas.microsoft.com/office/drawing/2014/main" val="1325058744"/>
                    </a:ext>
                  </a:extLst>
                </a:gridCol>
                <a:gridCol w="825993">
                  <a:extLst>
                    <a:ext uri="{9D8B030D-6E8A-4147-A177-3AD203B41FA5}">
                      <a16:colId xmlns:a16="http://schemas.microsoft.com/office/drawing/2014/main" val="2153237173"/>
                    </a:ext>
                  </a:extLst>
                </a:gridCol>
                <a:gridCol w="825993">
                  <a:extLst>
                    <a:ext uri="{9D8B030D-6E8A-4147-A177-3AD203B41FA5}">
                      <a16:colId xmlns:a16="http://schemas.microsoft.com/office/drawing/2014/main" val="3213369774"/>
                    </a:ext>
                  </a:extLst>
                </a:gridCol>
                <a:gridCol w="825993">
                  <a:extLst>
                    <a:ext uri="{9D8B030D-6E8A-4147-A177-3AD203B41FA5}">
                      <a16:colId xmlns:a16="http://schemas.microsoft.com/office/drawing/2014/main" val="3476063207"/>
                    </a:ext>
                  </a:extLst>
                </a:gridCol>
                <a:gridCol w="1737434">
                  <a:extLst>
                    <a:ext uri="{9D8B030D-6E8A-4147-A177-3AD203B41FA5}">
                      <a16:colId xmlns:a16="http://schemas.microsoft.com/office/drawing/2014/main" val="2257180052"/>
                    </a:ext>
                  </a:extLst>
                </a:gridCol>
              </a:tblGrid>
              <a:tr h="203200">
                <a:tc>
                  <a:txBody>
                    <a:bodyPr/>
                    <a:lstStyle/>
                    <a:p>
                      <a:pPr algn="l" fontAlgn="b"/>
                      <a:r>
                        <a:rPr lang="en-US" sz="1200" b="1" i="0" u="none" strike="noStrike">
                          <a:solidFill>
                            <a:srgbClr val="000000"/>
                          </a:solidFill>
                          <a:effectLst/>
                          <a:latin typeface="Calibri" panose="020F0502020204030204" pitchFamily="34" charset="0"/>
                        </a:rPr>
                        <a:t>Flavor Summary</a:t>
                      </a:r>
                    </a:p>
                  </a:txBody>
                  <a:tcPr marL="9525" marR="9525" marT="9525" marB="0" anchor="b">
                    <a:lnL>
                      <a:noFill/>
                    </a:lnL>
                    <a:lnR>
                      <a:noFill/>
                    </a:lnR>
                    <a:lnT>
                      <a:noFill/>
                    </a:lnT>
                    <a:lnB>
                      <a:noFill/>
                    </a:lnB>
                  </a:tcPr>
                </a:tc>
                <a:tc>
                  <a:txBody>
                    <a:bodyPr/>
                    <a:lstStyle/>
                    <a:p>
                      <a:pPr algn="l" fontAlgn="b"/>
                      <a:r>
                        <a:rPr lang="en-US" sz="1200" b="1" i="0" u="none" strike="noStrike">
                          <a:solidFill>
                            <a:srgbClr val="000000"/>
                          </a:solidFill>
                          <a:effectLst/>
                          <a:latin typeface="Calibri" panose="020F0502020204030204" pitchFamily="34" charset="0"/>
                        </a:rPr>
                        <a:t>Data</a:t>
                      </a:r>
                    </a:p>
                  </a:txBody>
                  <a:tcPr marL="9525" marR="9525" marT="9525" marB="0" anchor="b">
                    <a:lnL>
                      <a:noFill/>
                    </a:lnL>
                    <a:lnR>
                      <a:noFill/>
                    </a:lnR>
                    <a:lnT>
                      <a:noFill/>
                    </a:lnT>
                    <a:lnB>
                      <a:noFill/>
                    </a:lnB>
                  </a:tcPr>
                </a:tc>
                <a:tc>
                  <a:txBody>
                    <a:bodyPr/>
                    <a:lstStyle/>
                    <a:p>
                      <a:pPr algn="ctr" fontAlgn="ctr"/>
                      <a:r>
                        <a:rPr lang="en-US" sz="1200" b="1" i="0" u="none" strike="noStrike">
                          <a:solidFill>
                            <a:srgbClr val="000000"/>
                          </a:solidFill>
                          <a:effectLst/>
                          <a:latin typeface="Calibri" panose="020F0502020204030204" pitchFamily="34" charset="0"/>
                        </a:rPr>
                        <a:t>Pod Shape</a:t>
                      </a:r>
                    </a:p>
                  </a:txBody>
                  <a:tcPr marL="9525" marR="9525" marT="9525" marB="0" anchor="ctr">
                    <a:lnL>
                      <a:noFill/>
                    </a:lnL>
                    <a:lnR>
                      <a:noFill/>
                    </a:lnR>
                    <a:lnT>
                      <a:noFill/>
                    </a:lnT>
                    <a:lnB>
                      <a:noFill/>
                    </a:lnB>
                  </a:tcPr>
                </a:tc>
                <a:tc>
                  <a:txBody>
                    <a:bodyPr/>
                    <a:lstStyle/>
                    <a:p>
                      <a:pPr algn="ctr" fontAlgn="ctr"/>
                      <a:r>
                        <a:rPr lang="en-US" sz="1200" b="1" i="0" u="none" strike="noStrike">
                          <a:solidFill>
                            <a:srgbClr val="000000"/>
                          </a:solidFill>
                          <a:effectLst/>
                          <a:latin typeface="Calibri" panose="020F0502020204030204" pitchFamily="34" charset="0"/>
                        </a:rPr>
                        <a:t>Pod Color</a:t>
                      </a:r>
                    </a:p>
                  </a:txBody>
                  <a:tcPr marL="9525" marR="9525" marT="9525" marB="0" anchor="ctr">
                    <a:lnL>
                      <a:noFill/>
                    </a:lnL>
                    <a:lnR>
                      <a:noFill/>
                    </a:lnR>
                    <a:lnT>
                      <a:noFill/>
                    </a:lnT>
                    <a:lnB>
                      <a:noFill/>
                    </a:lnB>
                  </a:tcPr>
                </a:tc>
                <a:tc>
                  <a:txBody>
                    <a:bodyPr/>
                    <a:lstStyle/>
                    <a:p>
                      <a:pPr algn="ctr" fontAlgn="ctr"/>
                      <a:r>
                        <a:rPr lang="en-US" sz="1200" b="1" i="0" u="none" strike="noStrike">
                          <a:solidFill>
                            <a:srgbClr val="000000"/>
                          </a:solidFill>
                          <a:effectLst/>
                          <a:latin typeface="Calibri" panose="020F0502020204030204" pitchFamily="34" charset="0"/>
                        </a:rPr>
                        <a:t>Flavor</a:t>
                      </a:r>
                    </a:p>
                  </a:txBody>
                  <a:tcPr marL="9525" marR="9525" marT="9525" marB="0" anchor="ctr">
                    <a:lnL>
                      <a:noFill/>
                    </a:lnL>
                    <a:lnR>
                      <a:noFill/>
                    </a:lnR>
                    <a:lnT>
                      <a:noFill/>
                    </a:lnT>
                    <a:lnB>
                      <a:noFill/>
                    </a:lnB>
                  </a:tcPr>
                </a:tc>
                <a:tc>
                  <a:txBody>
                    <a:bodyPr/>
                    <a:lstStyle/>
                    <a:p>
                      <a:pPr algn="ctr" fontAlgn="ctr"/>
                      <a:r>
                        <a:rPr lang="en-US" sz="1200" b="1" i="0" u="none" strike="noStrike">
                          <a:solidFill>
                            <a:srgbClr val="000000"/>
                          </a:solidFill>
                          <a:effectLst/>
                          <a:latin typeface="Calibri" panose="020F0502020204030204" pitchFamily="34" charset="0"/>
                        </a:rPr>
                        <a:t>Texture</a:t>
                      </a:r>
                    </a:p>
                  </a:txBody>
                  <a:tcPr marL="9525" marR="9525" marT="9525" marB="0" anchor="ctr">
                    <a:lnL>
                      <a:noFill/>
                    </a:lnL>
                    <a:lnR>
                      <a:noFill/>
                    </a:lnR>
                    <a:lnT>
                      <a:noFill/>
                    </a:lnT>
                    <a:lnB>
                      <a:noFill/>
                    </a:lnB>
                  </a:tcPr>
                </a:tc>
                <a:tc>
                  <a:txBody>
                    <a:bodyPr/>
                    <a:lstStyle/>
                    <a:p>
                      <a:pPr algn="l" fontAlgn="b"/>
                      <a:endParaRPr lang="en-US" sz="12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1" i="0" u="none" strike="noStrike">
                          <a:solidFill>
                            <a:srgbClr val="000000"/>
                          </a:solidFill>
                          <a:effectLst/>
                          <a:latin typeface="Calibri" panose="020F0502020204030204" pitchFamily="34" charset="0"/>
                        </a:rPr>
                        <a:t>Three or more high marks</a:t>
                      </a:r>
                    </a:p>
                  </a:txBody>
                  <a:tcPr marL="9525" marR="9525" marT="9525" marB="0" anchor="b">
                    <a:lnL>
                      <a:noFill/>
                    </a:lnL>
                    <a:lnR>
                      <a:noFill/>
                    </a:lnR>
                    <a:lnT>
                      <a:noFill/>
                    </a:lnT>
                    <a:lnB>
                      <a:noFill/>
                    </a:lnB>
                  </a:tcPr>
                </a:tc>
                <a:extLst>
                  <a:ext uri="{0D108BD9-81ED-4DB2-BD59-A6C34878D82A}">
                    <a16:rowId xmlns:a16="http://schemas.microsoft.com/office/drawing/2014/main" val="2355491276"/>
                  </a:ext>
                </a:extLst>
              </a:tr>
              <a:tr h="203200">
                <a:tc>
                  <a:txBody>
                    <a:bodyPr/>
                    <a:lstStyle/>
                    <a:p>
                      <a:pPr algn="ctr" fontAlgn="ctr"/>
                      <a:r>
                        <a:rPr lang="en-US" sz="1200" b="0" i="0" u="none" strike="noStrike">
                          <a:solidFill>
                            <a:srgbClr val="000000"/>
                          </a:solidFill>
                          <a:effectLst/>
                          <a:latin typeface="Calibri" panose="020F0502020204030204" pitchFamily="34" charset="0"/>
                        </a:rPr>
                        <a:t>A131</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6.375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5.5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4.75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9525" marR="9525" marT="9525" marB="0" anchor="ctr">
                    <a:lnL>
                      <a:noFill/>
                    </a:lnL>
                    <a:lnR>
                      <a:noFill/>
                    </a:lnR>
                    <a:lnT>
                      <a:noFill/>
                    </a:lnT>
                    <a:lnB>
                      <a:noFill/>
                    </a:lnB>
                    <a:solidFill>
                      <a:srgbClr val="B4C6E7"/>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166873478"/>
                  </a:ext>
                </a:extLst>
              </a:tr>
              <a:tr h="203200">
                <a:tc>
                  <a:txBody>
                    <a:bodyPr/>
                    <a:lstStyle/>
                    <a:p>
                      <a:pPr algn="ctr" fontAlgn="ctr"/>
                      <a:r>
                        <a:rPr lang="en-US" sz="1200" b="0" i="0" u="none" strike="noStrike">
                          <a:solidFill>
                            <a:srgbClr val="000000"/>
                          </a:solidFill>
                          <a:effectLst/>
                          <a:latin typeface="Calibri" panose="020F0502020204030204" pitchFamily="34" charset="0"/>
                        </a:rPr>
                        <a:t>A78</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4.75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7.5</a:t>
                      </a:r>
                    </a:p>
                  </a:txBody>
                  <a:tcPr marL="9525" marR="9525" marT="9525" marB="0" anchor="ctr">
                    <a:lnL>
                      <a:noFill/>
                    </a:lnL>
                    <a:lnR>
                      <a:noFill/>
                    </a:lnR>
                    <a:lnT>
                      <a:noFill/>
                    </a:lnT>
                    <a:lnB>
                      <a:noFill/>
                    </a:lnB>
                    <a:solidFill>
                      <a:srgbClr val="AEAAAA"/>
                    </a:solidFill>
                  </a:tcPr>
                </a:tc>
                <a:tc>
                  <a:txBody>
                    <a:bodyPr/>
                    <a:lstStyle/>
                    <a:p>
                      <a:pPr algn="ctr" fontAlgn="ctr"/>
                      <a:r>
                        <a:rPr lang="en-US" sz="1200" b="0" i="0" u="none" strike="noStrike">
                          <a:solidFill>
                            <a:srgbClr val="000000"/>
                          </a:solidFill>
                          <a:effectLst/>
                          <a:latin typeface="Calibri" panose="020F0502020204030204" pitchFamily="34" charset="0"/>
                        </a:rPr>
                        <a:t>5.75</a:t>
                      </a:r>
                    </a:p>
                  </a:txBody>
                  <a:tcPr marL="9525" marR="9525" marT="9525" marB="0" anchor="ctr">
                    <a:lnL>
                      <a:noFill/>
                    </a:lnL>
                    <a:lnR>
                      <a:noFill/>
                    </a:lnR>
                    <a:lnT>
                      <a:noFill/>
                    </a:lnT>
                    <a:lnB>
                      <a:noFill/>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4.75</a:t>
                      </a:r>
                    </a:p>
                  </a:txBody>
                  <a:tcPr marL="9525" marR="9525" marT="9525" marB="0" anchor="ctr">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308725155"/>
                  </a:ext>
                </a:extLst>
              </a:tr>
              <a:tr h="203200">
                <a:tc>
                  <a:txBody>
                    <a:bodyPr/>
                    <a:lstStyle/>
                    <a:p>
                      <a:pPr algn="ctr" fontAlgn="ctr"/>
                      <a:r>
                        <a:rPr lang="en-US" sz="1200" b="0" i="0" u="none" strike="noStrike">
                          <a:solidFill>
                            <a:srgbClr val="000000"/>
                          </a:solidFill>
                          <a:effectLst/>
                          <a:latin typeface="Calibri" panose="020F0502020204030204" pitchFamily="34" charset="0"/>
                        </a:rPr>
                        <a:t>B200</a:t>
                      </a:r>
                    </a:p>
                  </a:txBody>
                  <a:tcPr marL="9525" marR="9525" marT="9525" marB="0" anchor="ctr">
                    <a:lnL>
                      <a:noFill/>
                    </a:lnL>
                    <a:lnR>
                      <a:noFill/>
                    </a:lnR>
                    <a:lnT>
                      <a:noFill/>
                    </a:lnT>
                    <a:lnB>
                      <a:noFill/>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7</a:t>
                      </a:r>
                    </a:p>
                  </a:txBody>
                  <a:tcPr marL="9525" marR="9525" marT="9525" marB="0" anchor="ctr">
                    <a:lnL>
                      <a:noFill/>
                    </a:lnL>
                    <a:lnR>
                      <a:noFill/>
                    </a:lnR>
                    <a:lnT>
                      <a:noFill/>
                    </a:lnT>
                    <a:lnB>
                      <a:noFill/>
                    </a:lnB>
                    <a:solidFill>
                      <a:srgbClr val="C6E0B4"/>
                    </a:solidFill>
                  </a:tcPr>
                </a:tc>
                <a:tc>
                  <a:txBody>
                    <a:bodyPr/>
                    <a:lstStyle/>
                    <a:p>
                      <a:pPr algn="ctr" fontAlgn="ctr"/>
                      <a:r>
                        <a:rPr lang="en-US" sz="1200" b="0" i="0" u="none" strike="noStrike">
                          <a:solidFill>
                            <a:srgbClr val="000000"/>
                          </a:solidFill>
                          <a:effectLst/>
                          <a:latin typeface="Calibri" panose="020F0502020204030204" pitchFamily="34" charset="0"/>
                        </a:rPr>
                        <a:t>7.5</a:t>
                      </a:r>
                    </a:p>
                  </a:txBody>
                  <a:tcPr marL="9525" marR="9525" marT="9525" marB="0" anchor="ctr">
                    <a:lnL>
                      <a:noFill/>
                    </a:lnL>
                    <a:lnR>
                      <a:noFill/>
                    </a:lnR>
                    <a:lnT>
                      <a:noFill/>
                    </a:lnT>
                    <a:lnB>
                      <a:noFill/>
                    </a:lnB>
                    <a:solidFill>
                      <a:srgbClr val="AEAAAA"/>
                    </a:solidFill>
                  </a:tcPr>
                </a:tc>
                <a:tc>
                  <a:txBody>
                    <a:bodyPr/>
                    <a:lstStyle/>
                    <a:p>
                      <a:pPr algn="ctr" fontAlgn="ctr"/>
                      <a:r>
                        <a:rPr lang="en-US" sz="1200" b="0" i="0" u="none" strike="noStrike">
                          <a:solidFill>
                            <a:srgbClr val="000000"/>
                          </a:solidFill>
                          <a:effectLst/>
                          <a:latin typeface="Calibri" panose="020F0502020204030204" pitchFamily="34" charset="0"/>
                        </a:rPr>
                        <a:t>5.25</a:t>
                      </a:r>
                    </a:p>
                  </a:txBody>
                  <a:tcPr marL="9525" marR="9525" marT="9525" marB="0" anchor="ctr">
                    <a:lnL>
                      <a:noFill/>
                    </a:lnL>
                    <a:lnR>
                      <a:noFill/>
                    </a:lnR>
                    <a:lnT>
                      <a:noFill/>
                    </a:lnT>
                    <a:lnB>
                      <a:noFill/>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4.75</a:t>
                      </a:r>
                    </a:p>
                  </a:txBody>
                  <a:tcPr marL="9525" marR="9525" marT="9525" marB="0" anchor="ctr">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X</a:t>
                      </a:r>
                    </a:p>
                  </a:txBody>
                  <a:tcPr marL="9525" marR="9525" marT="9525" marB="0" anchor="b">
                    <a:lnL>
                      <a:noFill/>
                    </a:lnL>
                    <a:lnR>
                      <a:noFill/>
                    </a:lnR>
                    <a:lnT>
                      <a:noFill/>
                    </a:lnT>
                    <a:lnB>
                      <a:noFill/>
                    </a:lnB>
                  </a:tcPr>
                </a:tc>
                <a:extLst>
                  <a:ext uri="{0D108BD9-81ED-4DB2-BD59-A6C34878D82A}">
                    <a16:rowId xmlns:a16="http://schemas.microsoft.com/office/drawing/2014/main" val="3991208596"/>
                  </a:ext>
                </a:extLst>
              </a:tr>
              <a:tr h="203200">
                <a:tc>
                  <a:txBody>
                    <a:bodyPr/>
                    <a:lstStyle/>
                    <a:p>
                      <a:pPr algn="ctr" fontAlgn="ctr"/>
                      <a:r>
                        <a:rPr lang="en-US" sz="1200" b="0" i="0" u="none" strike="noStrike">
                          <a:solidFill>
                            <a:srgbClr val="000000"/>
                          </a:solidFill>
                          <a:effectLst/>
                          <a:latin typeface="Calibri" panose="020F0502020204030204" pitchFamily="34" charset="0"/>
                        </a:rPr>
                        <a:t>C103</a:t>
                      </a:r>
                    </a:p>
                  </a:txBody>
                  <a:tcPr marL="9525" marR="9525" marT="9525" marB="0" anchor="ctr">
                    <a:lnL>
                      <a:noFill/>
                    </a:lnL>
                    <a:lnR>
                      <a:noFill/>
                    </a:lnR>
                    <a:lnT>
                      <a:noFill/>
                    </a:lnT>
                    <a:lnB>
                      <a:noFill/>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6.125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6.5</a:t>
                      </a:r>
                    </a:p>
                  </a:txBody>
                  <a:tcPr marL="9525" marR="9525" marT="9525" marB="0" anchor="ctr">
                    <a:lnL>
                      <a:noFill/>
                    </a:lnL>
                    <a:lnR>
                      <a:noFill/>
                    </a:lnR>
                    <a:lnT>
                      <a:noFill/>
                    </a:lnT>
                    <a:lnB>
                      <a:noFill/>
                    </a:lnB>
                    <a:solidFill>
                      <a:srgbClr val="AEAAAA"/>
                    </a:solidFill>
                  </a:tcPr>
                </a:tc>
                <a:tc>
                  <a:txBody>
                    <a:bodyPr/>
                    <a:lstStyle/>
                    <a:p>
                      <a:pPr algn="ctr" fontAlgn="ctr"/>
                      <a:r>
                        <a:rPr lang="en-US" sz="1200" b="0" i="0" u="none" strike="noStrike">
                          <a:solidFill>
                            <a:srgbClr val="000000"/>
                          </a:solidFill>
                          <a:effectLst/>
                          <a:latin typeface="Calibri" panose="020F0502020204030204" pitchFamily="34" charset="0"/>
                        </a:rPr>
                        <a:t>7</a:t>
                      </a:r>
                    </a:p>
                  </a:txBody>
                  <a:tcPr marL="9525" marR="9525" marT="9525" marB="0" anchor="ctr">
                    <a:lnL>
                      <a:noFill/>
                    </a:lnL>
                    <a:lnR>
                      <a:noFill/>
                    </a:lnR>
                    <a:lnT>
                      <a:noFill/>
                    </a:lnT>
                    <a:lnB>
                      <a:noFill/>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7.25</a:t>
                      </a:r>
                    </a:p>
                  </a:txBody>
                  <a:tcPr marL="9525" marR="9525" marT="9525" marB="0" anchor="ctr">
                    <a:lnL>
                      <a:noFill/>
                    </a:lnL>
                    <a:lnR>
                      <a:noFill/>
                    </a:lnR>
                    <a:lnT>
                      <a:noFill/>
                    </a:lnT>
                    <a:lnB>
                      <a:noFill/>
                    </a:lnB>
                    <a:solidFill>
                      <a:srgbClr val="B4C6E7"/>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X</a:t>
                      </a:r>
                    </a:p>
                  </a:txBody>
                  <a:tcPr marL="9525" marR="9525" marT="9525" marB="0" anchor="b">
                    <a:lnL>
                      <a:noFill/>
                    </a:lnL>
                    <a:lnR>
                      <a:noFill/>
                    </a:lnR>
                    <a:lnT>
                      <a:noFill/>
                    </a:lnT>
                    <a:lnB>
                      <a:noFill/>
                    </a:lnB>
                  </a:tcPr>
                </a:tc>
                <a:extLst>
                  <a:ext uri="{0D108BD9-81ED-4DB2-BD59-A6C34878D82A}">
                    <a16:rowId xmlns:a16="http://schemas.microsoft.com/office/drawing/2014/main" val="131925704"/>
                  </a:ext>
                </a:extLst>
              </a:tr>
              <a:tr h="203200">
                <a:tc>
                  <a:txBody>
                    <a:bodyPr/>
                    <a:lstStyle/>
                    <a:p>
                      <a:pPr algn="ctr" fontAlgn="ctr"/>
                      <a:r>
                        <a:rPr lang="en-US" sz="1200" b="0" i="0" u="none" strike="noStrike">
                          <a:solidFill>
                            <a:srgbClr val="000000"/>
                          </a:solidFill>
                          <a:effectLst/>
                          <a:latin typeface="Calibri" panose="020F0502020204030204" pitchFamily="34" charset="0"/>
                        </a:rPr>
                        <a:t>C106</a:t>
                      </a:r>
                    </a:p>
                  </a:txBody>
                  <a:tcPr marL="9525" marR="9525" marT="9525" marB="0" anchor="ctr">
                    <a:lnL>
                      <a:noFill/>
                    </a:lnL>
                    <a:lnR>
                      <a:noFill/>
                    </a:lnR>
                    <a:lnT>
                      <a:noFill/>
                    </a:lnT>
                    <a:lnB>
                      <a:noFill/>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7.5</a:t>
                      </a:r>
                    </a:p>
                  </a:txBody>
                  <a:tcPr marL="9525" marR="9525" marT="9525" marB="0" anchor="ctr">
                    <a:lnL>
                      <a:noFill/>
                    </a:lnL>
                    <a:lnR>
                      <a:noFill/>
                    </a:lnR>
                    <a:lnT>
                      <a:noFill/>
                    </a:lnT>
                    <a:lnB>
                      <a:noFill/>
                    </a:lnB>
                    <a:solidFill>
                      <a:srgbClr val="C6E0B4"/>
                    </a:solidFill>
                  </a:tcPr>
                </a:tc>
                <a:tc>
                  <a:txBody>
                    <a:bodyPr/>
                    <a:lstStyle/>
                    <a:p>
                      <a:pPr algn="ctr" fontAlgn="ctr"/>
                      <a:r>
                        <a:rPr lang="en-US" sz="1200" b="0" i="0" u="none" strike="noStrike">
                          <a:solidFill>
                            <a:srgbClr val="000000"/>
                          </a:solidFill>
                          <a:effectLst/>
                          <a:latin typeface="Calibri" panose="020F0502020204030204" pitchFamily="34" charset="0"/>
                        </a:rPr>
                        <a:t>8</a:t>
                      </a:r>
                    </a:p>
                  </a:txBody>
                  <a:tcPr marL="9525" marR="9525" marT="9525" marB="0" anchor="ctr">
                    <a:lnL>
                      <a:noFill/>
                    </a:lnL>
                    <a:lnR>
                      <a:noFill/>
                    </a:lnR>
                    <a:lnT>
                      <a:noFill/>
                    </a:lnT>
                    <a:lnB>
                      <a:noFill/>
                    </a:lnB>
                    <a:solidFill>
                      <a:srgbClr val="AEAAAA"/>
                    </a:solidFill>
                  </a:tcPr>
                </a:tc>
                <a:tc>
                  <a:txBody>
                    <a:bodyPr/>
                    <a:lstStyle/>
                    <a:p>
                      <a:pPr algn="ctr" fontAlgn="ctr"/>
                      <a:r>
                        <a:rPr lang="en-US" sz="1200" b="0" i="0" u="none" strike="noStrike">
                          <a:solidFill>
                            <a:srgbClr val="000000"/>
                          </a:solidFill>
                          <a:effectLst/>
                          <a:latin typeface="Calibri" panose="020F0502020204030204" pitchFamily="34" charset="0"/>
                        </a:rPr>
                        <a:t>5.75</a:t>
                      </a:r>
                    </a:p>
                  </a:txBody>
                  <a:tcPr marL="9525" marR="9525" marT="9525" marB="0" anchor="ctr">
                    <a:lnL>
                      <a:noFill/>
                    </a:lnL>
                    <a:lnR>
                      <a:noFill/>
                    </a:lnR>
                    <a:lnT>
                      <a:noFill/>
                    </a:lnT>
                    <a:lnB>
                      <a:noFill/>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9525" marR="9525" marT="9525" marB="0" anchor="ctr">
                    <a:lnL>
                      <a:noFill/>
                    </a:lnL>
                    <a:lnR>
                      <a:noFill/>
                    </a:lnR>
                    <a:lnT>
                      <a:noFill/>
                    </a:lnT>
                    <a:lnB>
                      <a:noFill/>
                    </a:lnB>
                    <a:solidFill>
                      <a:srgbClr val="B4C6E7"/>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X</a:t>
                      </a:r>
                    </a:p>
                  </a:txBody>
                  <a:tcPr marL="9525" marR="9525" marT="9525" marB="0" anchor="b">
                    <a:lnL>
                      <a:noFill/>
                    </a:lnL>
                    <a:lnR>
                      <a:noFill/>
                    </a:lnR>
                    <a:lnT>
                      <a:noFill/>
                    </a:lnT>
                    <a:lnB>
                      <a:noFill/>
                    </a:lnB>
                  </a:tcPr>
                </a:tc>
                <a:extLst>
                  <a:ext uri="{0D108BD9-81ED-4DB2-BD59-A6C34878D82A}">
                    <a16:rowId xmlns:a16="http://schemas.microsoft.com/office/drawing/2014/main" val="3604523188"/>
                  </a:ext>
                </a:extLst>
              </a:tr>
              <a:tr h="203200">
                <a:tc>
                  <a:txBody>
                    <a:bodyPr/>
                    <a:lstStyle/>
                    <a:p>
                      <a:pPr algn="ctr" fontAlgn="ctr"/>
                      <a:r>
                        <a:rPr lang="en-US" sz="1200" b="0" i="0" u="none" strike="noStrike">
                          <a:solidFill>
                            <a:srgbClr val="000000"/>
                          </a:solidFill>
                          <a:effectLst/>
                          <a:latin typeface="Calibri" panose="020F0502020204030204" pitchFamily="34" charset="0"/>
                        </a:rPr>
                        <a:t>C121</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4.75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5.25</a:t>
                      </a:r>
                    </a:p>
                  </a:txBody>
                  <a:tcPr marL="9525" marR="9525" marT="9525" marB="0" anchor="ctr">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428705855"/>
                  </a:ext>
                </a:extLst>
              </a:tr>
              <a:tr h="203200">
                <a:tc>
                  <a:txBody>
                    <a:bodyPr/>
                    <a:lstStyle/>
                    <a:p>
                      <a:pPr algn="ctr" fontAlgn="ctr"/>
                      <a:r>
                        <a:rPr lang="en-US" sz="1200" b="0" i="0" u="none" strike="noStrike">
                          <a:solidFill>
                            <a:srgbClr val="000000"/>
                          </a:solidFill>
                          <a:effectLst/>
                          <a:latin typeface="Calibri" panose="020F0502020204030204" pitchFamily="34" charset="0"/>
                        </a:rPr>
                        <a:t>C134</a:t>
                      </a:r>
                    </a:p>
                  </a:txBody>
                  <a:tcPr marL="9525" marR="9525" marT="9525" marB="0" anchor="ctr">
                    <a:lnL>
                      <a:noFill/>
                    </a:lnL>
                    <a:lnR>
                      <a:noFill/>
                    </a:lnR>
                    <a:lnT>
                      <a:noFill/>
                    </a:lnT>
                    <a:lnB>
                      <a:noFill/>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6.5</a:t>
                      </a:r>
                    </a:p>
                  </a:txBody>
                  <a:tcPr marL="9525" marR="9525" marT="9525" marB="0" anchor="ctr">
                    <a:lnL>
                      <a:noFill/>
                    </a:lnL>
                    <a:lnR>
                      <a:noFill/>
                    </a:lnR>
                    <a:lnT>
                      <a:noFill/>
                    </a:lnT>
                    <a:lnB>
                      <a:noFill/>
                    </a:lnB>
                    <a:solidFill>
                      <a:srgbClr val="C6E0B4"/>
                    </a:solidFill>
                  </a:tcPr>
                </a:tc>
                <a:tc>
                  <a:txBody>
                    <a:bodyPr/>
                    <a:lstStyle/>
                    <a:p>
                      <a:pPr algn="ctr" fontAlgn="ctr"/>
                      <a:r>
                        <a:rPr lang="en-US" sz="1200" b="0" i="0" u="none" strike="noStrike">
                          <a:solidFill>
                            <a:srgbClr val="000000"/>
                          </a:solidFill>
                          <a:effectLst/>
                          <a:latin typeface="Calibri" panose="020F0502020204030204" pitchFamily="34" charset="0"/>
                        </a:rPr>
                        <a:t>6.25</a:t>
                      </a:r>
                    </a:p>
                  </a:txBody>
                  <a:tcPr marL="9525" marR="9525" marT="9525" marB="0" anchor="ctr">
                    <a:lnL>
                      <a:noFill/>
                    </a:lnL>
                    <a:lnR>
                      <a:noFill/>
                    </a:lnR>
                    <a:lnT>
                      <a:noFill/>
                    </a:lnT>
                    <a:lnB>
                      <a:noFill/>
                    </a:lnB>
                    <a:solidFill>
                      <a:srgbClr val="AEAAAA"/>
                    </a:solidFill>
                  </a:tcPr>
                </a:tc>
                <a:tc>
                  <a:txBody>
                    <a:bodyPr/>
                    <a:lstStyle/>
                    <a:p>
                      <a:pPr algn="ctr" fontAlgn="ctr"/>
                      <a:r>
                        <a:rPr lang="en-US" sz="1200" b="0" i="0" u="none" strike="noStrike">
                          <a:solidFill>
                            <a:srgbClr val="000000"/>
                          </a:solidFill>
                          <a:effectLst/>
                          <a:latin typeface="Calibri" panose="020F0502020204030204" pitchFamily="34" charset="0"/>
                        </a:rPr>
                        <a:t>5.125</a:t>
                      </a:r>
                    </a:p>
                  </a:txBody>
                  <a:tcPr marL="9525" marR="9525" marT="9525" marB="0" anchor="ctr">
                    <a:lnL>
                      <a:noFill/>
                    </a:lnL>
                    <a:lnR>
                      <a:noFill/>
                    </a:lnR>
                    <a:lnT>
                      <a:noFill/>
                    </a:lnT>
                    <a:lnB>
                      <a:noFill/>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7.5</a:t>
                      </a:r>
                    </a:p>
                  </a:txBody>
                  <a:tcPr marL="9525" marR="9525" marT="9525" marB="0" anchor="ctr">
                    <a:lnL>
                      <a:noFill/>
                    </a:lnL>
                    <a:lnR>
                      <a:noFill/>
                    </a:lnR>
                    <a:lnT>
                      <a:noFill/>
                    </a:lnT>
                    <a:lnB>
                      <a:noFill/>
                    </a:lnB>
                    <a:solidFill>
                      <a:srgbClr val="B4C6E7"/>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X</a:t>
                      </a:r>
                    </a:p>
                  </a:txBody>
                  <a:tcPr marL="9525" marR="9525" marT="9525" marB="0" anchor="b">
                    <a:lnL>
                      <a:noFill/>
                    </a:lnL>
                    <a:lnR>
                      <a:noFill/>
                    </a:lnR>
                    <a:lnT>
                      <a:noFill/>
                    </a:lnT>
                    <a:lnB>
                      <a:noFill/>
                    </a:lnB>
                  </a:tcPr>
                </a:tc>
                <a:extLst>
                  <a:ext uri="{0D108BD9-81ED-4DB2-BD59-A6C34878D82A}">
                    <a16:rowId xmlns:a16="http://schemas.microsoft.com/office/drawing/2014/main" val="30669180"/>
                  </a:ext>
                </a:extLst>
              </a:tr>
              <a:tr h="203200">
                <a:tc>
                  <a:txBody>
                    <a:bodyPr/>
                    <a:lstStyle/>
                    <a:p>
                      <a:pPr algn="ctr" fontAlgn="ctr"/>
                      <a:r>
                        <a:rPr lang="en-US" sz="1200" b="0" i="0" u="none" strike="noStrike">
                          <a:solidFill>
                            <a:srgbClr val="000000"/>
                          </a:solidFill>
                          <a:effectLst/>
                          <a:latin typeface="Calibri" panose="020F0502020204030204" pitchFamily="34" charset="0"/>
                        </a:rPr>
                        <a:t>C2</a:t>
                      </a:r>
                    </a:p>
                  </a:txBody>
                  <a:tcPr marL="9525" marR="9525" marT="9525" marB="0" anchor="ctr">
                    <a:lnL>
                      <a:noFill/>
                    </a:lnL>
                    <a:lnR>
                      <a:noFill/>
                    </a:lnR>
                    <a:lnT>
                      <a:noFill/>
                    </a:lnT>
                    <a:lnB>
                      <a:noFill/>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7.25</a:t>
                      </a:r>
                    </a:p>
                  </a:txBody>
                  <a:tcPr marL="9525" marR="9525" marT="9525" marB="0" anchor="ctr">
                    <a:lnL>
                      <a:noFill/>
                    </a:lnL>
                    <a:lnR>
                      <a:noFill/>
                    </a:lnR>
                    <a:lnT>
                      <a:noFill/>
                    </a:lnT>
                    <a:lnB>
                      <a:noFill/>
                    </a:lnB>
                    <a:solidFill>
                      <a:srgbClr val="C6E0B4"/>
                    </a:solidFill>
                  </a:tcPr>
                </a:tc>
                <a:tc>
                  <a:txBody>
                    <a:bodyPr/>
                    <a:lstStyle/>
                    <a:p>
                      <a:pPr algn="ctr" fontAlgn="ctr"/>
                      <a:r>
                        <a:rPr lang="en-US" sz="1200" b="0" i="0" u="none" strike="noStrike">
                          <a:solidFill>
                            <a:srgbClr val="000000"/>
                          </a:solidFill>
                          <a:effectLst/>
                          <a:latin typeface="Calibri" panose="020F0502020204030204" pitchFamily="34" charset="0"/>
                        </a:rPr>
                        <a:t>5.5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7.5</a:t>
                      </a:r>
                    </a:p>
                  </a:txBody>
                  <a:tcPr marL="9525" marR="9525" marT="9525" marB="0" anchor="ctr">
                    <a:lnL>
                      <a:noFill/>
                    </a:lnL>
                    <a:lnR>
                      <a:noFill/>
                    </a:lnR>
                    <a:lnT>
                      <a:noFill/>
                    </a:lnT>
                    <a:lnB>
                      <a:noFill/>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7.5</a:t>
                      </a:r>
                    </a:p>
                  </a:txBody>
                  <a:tcPr marL="9525" marR="9525" marT="9525" marB="0" anchor="ctr">
                    <a:lnL>
                      <a:noFill/>
                    </a:lnL>
                    <a:lnR>
                      <a:noFill/>
                    </a:lnR>
                    <a:lnT>
                      <a:noFill/>
                    </a:lnT>
                    <a:lnB>
                      <a:noFill/>
                    </a:lnB>
                    <a:solidFill>
                      <a:srgbClr val="B4C6E7"/>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X</a:t>
                      </a:r>
                    </a:p>
                  </a:txBody>
                  <a:tcPr marL="9525" marR="9525" marT="9525" marB="0" anchor="b">
                    <a:lnL>
                      <a:noFill/>
                    </a:lnL>
                    <a:lnR>
                      <a:noFill/>
                    </a:lnR>
                    <a:lnT>
                      <a:noFill/>
                    </a:lnT>
                    <a:lnB>
                      <a:noFill/>
                    </a:lnB>
                  </a:tcPr>
                </a:tc>
                <a:extLst>
                  <a:ext uri="{0D108BD9-81ED-4DB2-BD59-A6C34878D82A}">
                    <a16:rowId xmlns:a16="http://schemas.microsoft.com/office/drawing/2014/main" val="4129777446"/>
                  </a:ext>
                </a:extLst>
              </a:tr>
              <a:tr h="203200">
                <a:tc>
                  <a:txBody>
                    <a:bodyPr/>
                    <a:lstStyle/>
                    <a:p>
                      <a:pPr algn="ctr" fontAlgn="ctr"/>
                      <a:r>
                        <a:rPr lang="en-US" sz="1200" b="0" i="0" u="none" strike="noStrike">
                          <a:solidFill>
                            <a:srgbClr val="000000"/>
                          </a:solidFill>
                          <a:effectLst/>
                          <a:latin typeface="Calibri" panose="020F0502020204030204" pitchFamily="34" charset="0"/>
                        </a:rPr>
                        <a:t>C45</a:t>
                      </a:r>
                    </a:p>
                  </a:txBody>
                  <a:tcPr marL="9525" marR="9525" marT="9525" marB="0" anchor="ctr">
                    <a:lnL>
                      <a:noFill/>
                    </a:lnL>
                    <a:lnR>
                      <a:noFill/>
                    </a:lnR>
                    <a:lnT>
                      <a:noFill/>
                    </a:lnT>
                    <a:lnB>
                      <a:noFill/>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6.875</a:t>
                      </a:r>
                    </a:p>
                  </a:txBody>
                  <a:tcPr marL="9525" marR="9525" marT="9525" marB="0" anchor="ctr">
                    <a:lnL>
                      <a:noFill/>
                    </a:lnL>
                    <a:lnR>
                      <a:noFill/>
                    </a:lnR>
                    <a:lnT>
                      <a:noFill/>
                    </a:lnT>
                    <a:lnB>
                      <a:noFill/>
                    </a:lnB>
                    <a:solidFill>
                      <a:srgbClr val="C6E0B4"/>
                    </a:solidFill>
                  </a:tcPr>
                </a:tc>
                <a:tc>
                  <a:txBody>
                    <a:bodyPr/>
                    <a:lstStyle/>
                    <a:p>
                      <a:pPr algn="ctr" fontAlgn="ctr"/>
                      <a:r>
                        <a:rPr lang="en-US" sz="1200" b="0" i="0" u="none" strike="noStrike">
                          <a:solidFill>
                            <a:srgbClr val="000000"/>
                          </a:solidFill>
                          <a:effectLst/>
                          <a:latin typeface="Calibri" panose="020F0502020204030204" pitchFamily="34" charset="0"/>
                        </a:rPr>
                        <a:t>6.75</a:t>
                      </a:r>
                    </a:p>
                  </a:txBody>
                  <a:tcPr marL="9525" marR="9525" marT="9525" marB="0" anchor="ctr">
                    <a:lnL>
                      <a:noFill/>
                    </a:lnL>
                    <a:lnR>
                      <a:noFill/>
                    </a:lnR>
                    <a:lnT>
                      <a:noFill/>
                    </a:lnT>
                    <a:lnB>
                      <a:noFill/>
                    </a:lnB>
                    <a:solidFill>
                      <a:srgbClr val="AEAAAA"/>
                    </a:solidFill>
                  </a:tcPr>
                </a:tc>
                <a:tc>
                  <a:txBody>
                    <a:bodyPr/>
                    <a:lstStyle/>
                    <a:p>
                      <a:pPr algn="ctr" fontAlgn="ctr"/>
                      <a:r>
                        <a:rPr lang="en-US" sz="1200" b="0" i="0" u="none" strike="noStrike">
                          <a:solidFill>
                            <a:srgbClr val="000000"/>
                          </a:solidFill>
                          <a:effectLst/>
                          <a:latin typeface="Calibri" panose="020F0502020204030204" pitchFamily="34" charset="0"/>
                        </a:rPr>
                        <a:t>7</a:t>
                      </a:r>
                    </a:p>
                  </a:txBody>
                  <a:tcPr marL="9525" marR="9525" marT="9525" marB="0" anchor="ctr">
                    <a:lnL>
                      <a:noFill/>
                    </a:lnL>
                    <a:lnR>
                      <a:noFill/>
                    </a:lnR>
                    <a:lnT>
                      <a:noFill/>
                    </a:lnT>
                    <a:lnB>
                      <a:noFill/>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7.25</a:t>
                      </a:r>
                    </a:p>
                  </a:txBody>
                  <a:tcPr marL="9525" marR="9525" marT="9525" marB="0" anchor="ctr">
                    <a:lnL>
                      <a:noFill/>
                    </a:lnL>
                    <a:lnR>
                      <a:noFill/>
                    </a:lnR>
                    <a:lnT>
                      <a:noFill/>
                    </a:lnT>
                    <a:lnB>
                      <a:noFill/>
                    </a:lnB>
                    <a:solidFill>
                      <a:srgbClr val="B4C6E7"/>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X</a:t>
                      </a:r>
                    </a:p>
                  </a:txBody>
                  <a:tcPr marL="9525" marR="9525" marT="9525" marB="0" anchor="b">
                    <a:lnL>
                      <a:noFill/>
                    </a:lnL>
                    <a:lnR>
                      <a:noFill/>
                    </a:lnR>
                    <a:lnT>
                      <a:noFill/>
                    </a:lnT>
                    <a:lnB>
                      <a:noFill/>
                    </a:lnB>
                  </a:tcPr>
                </a:tc>
                <a:extLst>
                  <a:ext uri="{0D108BD9-81ED-4DB2-BD59-A6C34878D82A}">
                    <a16:rowId xmlns:a16="http://schemas.microsoft.com/office/drawing/2014/main" val="1575787443"/>
                  </a:ext>
                </a:extLst>
              </a:tr>
              <a:tr h="203200">
                <a:tc>
                  <a:txBody>
                    <a:bodyPr/>
                    <a:lstStyle/>
                    <a:p>
                      <a:pPr algn="ctr" fontAlgn="ctr"/>
                      <a:r>
                        <a:rPr lang="en-US" sz="1200" b="0" i="0" u="none" strike="noStrike">
                          <a:solidFill>
                            <a:srgbClr val="000000"/>
                          </a:solidFill>
                          <a:effectLst/>
                          <a:latin typeface="Calibri" panose="020F0502020204030204" pitchFamily="34" charset="0"/>
                        </a:rPr>
                        <a:t>C76</a:t>
                      </a:r>
                    </a:p>
                  </a:txBody>
                  <a:tcPr marL="9525" marR="9525" marT="9525" marB="0" anchor="ctr">
                    <a:lnL>
                      <a:noFill/>
                    </a:lnL>
                    <a:lnR>
                      <a:noFill/>
                    </a:lnR>
                    <a:lnT>
                      <a:noFill/>
                    </a:lnT>
                    <a:lnB>
                      <a:noFill/>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7.25</a:t>
                      </a:r>
                    </a:p>
                  </a:txBody>
                  <a:tcPr marL="9525" marR="9525" marT="9525" marB="0" anchor="ctr">
                    <a:lnL>
                      <a:noFill/>
                    </a:lnL>
                    <a:lnR>
                      <a:noFill/>
                    </a:lnR>
                    <a:lnT>
                      <a:noFill/>
                    </a:lnT>
                    <a:lnB>
                      <a:noFill/>
                    </a:lnB>
                    <a:solidFill>
                      <a:srgbClr val="C6E0B4"/>
                    </a:solidFill>
                  </a:tcPr>
                </a:tc>
                <a:tc>
                  <a:txBody>
                    <a:bodyPr/>
                    <a:lstStyle/>
                    <a:p>
                      <a:pPr algn="ctr" fontAlgn="ctr"/>
                      <a:r>
                        <a:rPr lang="en-US" sz="1200" b="0" i="0" u="none" strike="noStrike">
                          <a:solidFill>
                            <a:srgbClr val="000000"/>
                          </a:solidFill>
                          <a:effectLst/>
                          <a:latin typeface="Calibri" panose="020F0502020204030204" pitchFamily="34" charset="0"/>
                        </a:rPr>
                        <a:t>8</a:t>
                      </a:r>
                    </a:p>
                  </a:txBody>
                  <a:tcPr marL="9525" marR="9525" marT="9525" marB="0" anchor="ctr">
                    <a:lnL>
                      <a:noFill/>
                    </a:lnL>
                    <a:lnR>
                      <a:noFill/>
                    </a:lnR>
                    <a:lnT>
                      <a:noFill/>
                    </a:lnT>
                    <a:lnB>
                      <a:noFill/>
                    </a:lnB>
                    <a:solidFill>
                      <a:srgbClr val="AEAAAA"/>
                    </a:solidFill>
                  </a:tcPr>
                </a:tc>
                <a:tc>
                  <a:txBody>
                    <a:bodyPr/>
                    <a:lstStyle/>
                    <a:p>
                      <a:pPr algn="ctr" fontAlgn="ctr"/>
                      <a:r>
                        <a:rPr lang="en-US" sz="1200" b="0" i="0" u="none" strike="noStrike">
                          <a:solidFill>
                            <a:srgbClr val="000000"/>
                          </a:solidFill>
                          <a:effectLst/>
                          <a:latin typeface="Calibri" panose="020F0502020204030204" pitchFamily="34" charset="0"/>
                        </a:rPr>
                        <a:t>5.75</a:t>
                      </a:r>
                    </a:p>
                  </a:txBody>
                  <a:tcPr marL="9525" marR="9525" marT="9525" marB="0" anchor="ctr">
                    <a:lnL>
                      <a:noFill/>
                    </a:lnL>
                    <a:lnR>
                      <a:noFill/>
                    </a:lnR>
                    <a:lnT>
                      <a:noFill/>
                    </a:lnT>
                    <a:lnB>
                      <a:noFill/>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9525" marR="9525" marT="9525" marB="0" anchor="ctr">
                    <a:lnL>
                      <a:noFill/>
                    </a:lnL>
                    <a:lnR>
                      <a:noFill/>
                    </a:lnR>
                    <a:lnT>
                      <a:noFill/>
                    </a:lnT>
                    <a:lnB>
                      <a:noFill/>
                    </a:lnB>
                    <a:solidFill>
                      <a:srgbClr val="B4C6E7"/>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X</a:t>
                      </a:r>
                    </a:p>
                  </a:txBody>
                  <a:tcPr marL="9525" marR="9525" marT="9525" marB="0" anchor="b">
                    <a:lnL>
                      <a:noFill/>
                    </a:lnL>
                    <a:lnR>
                      <a:noFill/>
                    </a:lnR>
                    <a:lnT>
                      <a:noFill/>
                    </a:lnT>
                    <a:lnB>
                      <a:noFill/>
                    </a:lnB>
                  </a:tcPr>
                </a:tc>
                <a:extLst>
                  <a:ext uri="{0D108BD9-81ED-4DB2-BD59-A6C34878D82A}">
                    <a16:rowId xmlns:a16="http://schemas.microsoft.com/office/drawing/2014/main" val="2149755190"/>
                  </a:ext>
                </a:extLst>
              </a:tr>
              <a:tr h="203200">
                <a:tc>
                  <a:txBody>
                    <a:bodyPr/>
                    <a:lstStyle/>
                    <a:p>
                      <a:pPr algn="ctr" fontAlgn="ctr"/>
                      <a:r>
                        <a:rPr lang="en-US" sz="1200" b="0" i="0" u="none" strike="noStrike">
                          <a:solidFill>
                            <a:srgbClr val="000000"/>
                          </a:solidFill>
                          <a:effectLst/>
                          <a:latin typeface="Calibri" panose="020F0502020204030204" pitchFamily="34" charset="0"/>
                        </a:rPr>
                        <a:t>C87</a:t>
                      </a:r>
                    </a:p>
                  </a:txBody>
                  <a:tcPr marL="9525" marR="9525" marT="9525" marB="0" anchor="ctr">
                    <a:lnL>
                      <a:noFill/>
                    </a:lnL>
                    <a:lnR>
                      <a:noFill/>
                    </a:lnR>
                    <a:lnT>
                      <a:noFill/>
                    </a:lnT>
                    <a:lnB>
                      <a:noFill/>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7</a:t>
                      </a:r>
                    </a:p>
                  </a:txBody>
                  <a:tcPr marL="9525" marR="9525" marT="9525" marB="0" anchor="ctr">
                    <a:lnL>
                      <a:noFill/>
                    </a:lnL>
                    <a:lnR>
                      <a:noFill/>
                    </a:lnR>
                    <a:lnT>
                      <a:noFill/>
                    </a:lnT>
                    <a:lnB>
                      <a:noFill/>
                    </a:lnB>
                    <a:solidFill>
                      <a:srgbClr val="C6E0B4"/>
                    </a:solidFill>
                  </a:tcPr>
                </a:tc>
                <a:tc>
                  <a:txBody>
                    <a:bodyPr/>
                    <a:lstStyle/>
                    <a:p>
                      <a:pPr algn="ctr" fontAlgn="ctr"/>
                      <a:r>
                        <a:rPr lang="en-US" sz="1200" b="0" i="0" u="none" strike="noStrike">
                          <a:solidFill>
                            <a:srgbClr val="000000"/>
                          </a:solidFill>
                          <a:effectLst/>
                          <a:latin typeface="Calibri" panose="020F0502020204030204" pitchFamily="34" charset="0"/>
                        </a:rPr>
                        <a:t>7.5</a:t>
                      </a:r>
                    </a:p>
                  </a:txBody>
                  <a:tcPr marL="9525" marR="9525" marT="9525" marB="0" anchor="ctr">
                    <a:lnL>
                      <a:noFill/>
                    </a:lnL>
                    <a:lnR>
                      <a:noFill/>
                    </a:lnR>
                    <a:lnT>
                      <a:noFill/>
                    </a:lnT>
                    <a:lnB>
                      <a:noFill/>
                    </a:lnB>
                    <a:solidFill>
                      <a:srgbClr val="AEAAAA"/>
                    </a:solidFill>
                  </a:tcPr>
                </a:tc>
                <a:tc>
                  <a:txBody>
                    <a:bodyPr/>
                    <a:lstStyle/>
                    <a:p>
                      <a:pPr algn="ctr" fontAlgn="ctr"/>
                      <a:r>
                        <a:rPr lang="en-US" sz="1200" b="0" i="0" u="none" strike="noStrike">
                          <a:solidFill>
                            <a:srgbClr val="000000"/>
                          </a:solidFill>
                          <a:effectLst/>
                          <a:latin typeface="Calibri" panose="020F0502020204030204" pitchFamily="34" charset="0"/>
                        </a:rPr>
                        <a:t>7.25</a:t>
                      </a:r>
                    </a:p>
                  </a:txBody>
                  <a:tcPr marL="9525" marR="9525" marT="9525" marB="0" anchor="ctr">
                    <a:lnL>
                      <a:noFill/>
                    </a:lnL>
                    <a:lnR>
                      <a:noFill/>
                    </a:lnR>
                    <a:lnT>
                      <a:noFill/>
                    </a:lnT>
                    <a:lnB>
                      <a:noFill/>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7.25</a:t>
                      </a:r>
                    </a:p>
                  </a:txBody>
                  <a:tcPr marL="9525" marR="9525" marT="9525" marB="0" anchor="ctr">
                    <a:lnL>
                      <a:noFill/>
                    </a:lnL>
                    <a:lnR>
                      <a:noFill/>
                    </a:lnR>
                    <a:lnT>
                      <a:noFill/>
                    </a:lnT>
                    <a:lnB>
                      <a:noFill/>
                    </a:lnB>
                    <a:solidFill>
                      <a:srgbClr val="B4C6E7"/>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X</a:t>
                      </a:r>
                    </a:p>
                  </a:txBody>
                  <a:tcPr marL="9525" marR="9525" marT="9525" marB="0" anchor="b">
                    <a:lnL>
                      <a:noFill/>
                    </a:lnL>
                    <a:lnR>
                      <a:noFill/>
                    </a:lnR>
                    <a:lnT>
                      <a:noFill/>
                    </a:lnT>
                    <a:lnB>
                      <a:noFill/>
                    </a:lnB>
                  </a:tcPr>
                </a:tc>
                <a:extLst>
                  <a:ext uri="{0D108BD9-81ED-4DB2-BD59-A6C34878D82A}">
                    <a16:rowId xmlns:a16="http://schemas.microsoft.com/office/drawing/2014/main" val="996719969"/>
                  </a:ext>
                </a:extLst>
              </a:tr>
              <a:tr h="203200">
                <a:tc>
                  <a:txBody>
                    <a:bodyPr/>
                    <a:lstStyle/>
                    <a:p>
                      <a:pPr algn="ctr" fontAlgn="ctr"/>
                      <a:r>
                        <a:rPr lang="en-US" sz="1200" b="0" i="0" u="none" strike="noStrike">
                          <a:solidFill>
                            <a:srgbClr val="000000"/>
                          </a:solidFill>
                          <a:effectLst/>
                          <a:latin typeface="Calibri" panose="020F0502020204030204" pitchFamily="34" charset="0"/>
                        </a:rPr>
                        <a:t>C91</a:t>
                      </a:r>
                    </a:p>
                  </a:txBody>
                  <a:tcPr marL="9525" marR="9525" marT="9525" marB="0" anchor="ctr">
                    <a:lnL>
                      <a:noFill/>
                    </a:lnL>
                    <a:lnR>
                      <a:noFill/>
                    </a:lnR>
                    <a:lnT>
                      <a:noFill/>
                    </a:lnT>
                    <a:lnB>
                      <a:noFill/>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5.75</a:t>
                      </a:r>
                    </a:p>
                  </a:txBody>
                  <a:tcPr marL="9525" marR="9525" marT="9525" marB="0" anchor="ctr">
                    <a:lnL>
                      <a:noFill/>
                    </a:lnL>
                    <a:lnR>
                      <a:noFill/>
                    </a:lnR>
                    <a:lnT>
                      <a:noFill/>
                    </a:lnT>
                    <a:lnB>
                      <a:noFill/>
                    </a:lnB>
                    <a:solidFill>
                      <a:srgbClr val="AEAAAA"/>
                    </a:solidFill>
                  </a:tcPr>
                </a:tc>
                <a:tc>
                  <a:txBody>
                    <a:bodyPr/>
                    <a:lstStyle/>
                    <a:p>
                      <a:pPr algn="ctr" fontAlgn="ctr"/>
                      <a:r>
                        <a:rPr lang="en-US" sz="1200" b="0" i="0" u="none" strike="noStrike">
                          <a:solidFill>
                            <a:srgbClr val="000000"/>
                          </a:solidFill>
                          <a:effectLst/>
                          <a:latin typeface="Calibri" panose="020F0502020204030204" pitchFamily="34" charset="0"/>
                        </a:rPr>
                        <a:t>5.75</a:t>
                      </a:r>
                    </a:p>
                  </a:txBody>
                  <a:tcPr marL="9525" marR="9525" marT="9525" marB="0" anchor="ctr">
                    <a:lnL>
                      <a:noFill/>
                    </a:lnL>
                    <a:lnR>
                      <a:noFill/>
                    </a:lnR>
                    <a:lnT>
                      <a:noFill/>
                    </a:lnT>
                    <a:lnB>
                      <a:noFill/>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7.5</a:t>
                      </a:r>
                    </a:p>
                  </a:txBody>
                  <a:tcPr marL="9525" marR="9525" marT="9525" marB="0" anchor="ctr">
                    <a:lnL>
                      <a:noFill/>
                    </a:lnL>
                    <a:lnR>
                      <a:noFill/>
                    </a:lnR>
                    <a:lnT>
                      <a:noFill/>
                    </a:lnT>
                    <a:lnB>
                      <a:noFill/>
                    </a:lnB>
                    <a:solidFill>
                      <a:srgbClr val="B4C6E7"/>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X</a:t>
                      </a:r>
                    </a:p>
                  </a:txBody>
                  <a:tcPr marL="9525" marR="9525" marT="9525" marB="0" anchor="b">
                    <a:lnL>
                      <a:noFill/>
                    </a:lnL>
                    <a:lnR>
                      <a:noFill/>
                    </a:lnR>
                    <a:lnT>
                      <a:noFill/>
                    </a:lnT>
                    <a:lnB>
                      <a:noFill/>
                    </a:lnB>
                  </a:tcPr>
                </a:tc>
                <a:extLst>
                  <a:ext uri="{0D108BD9-81ED-4DB2-BD59-A6C34878D82A}">
                    <a16:rowId xmlns:a16="http://schemas.microsoft.com/office/drawing/2014/main" val="1940546158"/>
                  </a:ext>
                </a:extLst>
              </a:tr>
              <a:tr h="203200">
                <a:tc>
                  <a:txBody>
                    <a:bodyPr/>
                    <a:lstStyle/>
                    <a:p>
                      <a:pPr algn="ctr" fontAlgn="ctr"/>
                      <a:r>
                        <a:rPr lang="en-US" sz="1200" b="0" i="0" u="none" strike="noStrike">
                          <a:solidFill>
                            <a:srgbClr val="000000"/>
                          </a:solidFill>
                          <a:effectLst/>
                          <a:latin typeface="Calibri" panose="020F0502020204030204" pitchFamily="34" charset="0"/>
                        </a:rPr>
                        <a:t>C92</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6.25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6.125</a:t>
                      </a:r>
                    </a:p>
                  </a:txBody>
                  <a:tcPr marL="9525" marR="9525" marT="9525" marB="0" anchor="ctr">
                    <a:lnL>
                      <a:noFill/>
                    </a:lnL>
                    <a:lnR>
                      <a:noFill/>
                    </a:lnR>
                    <a:lnT>
                      <a:noFill/>
                    </a:lnT>
                    <a:lnB>
                      <a:noFill/>
                    </a:lnB>
                    <a:solidFill>
                      <a:srgbClr val="AEAAAA"/>
                    </a:solidFill>
                  </a:tcPr>
                </a:tc>
                <a:tc>
                  <a:txBody>
                    <a:bodyPr/>
                    <a:lstStyle/>
                    <a:p>
                      <a:pPr algn="ctr" fontAlgn="ctr"/>
                      <a:r>
                        <a:rPr lang="en-US" sz="1200" b="0" i="0" u="none" strike="noStrike">
                          <a:solidFill>
                            <a:srgbClr val="000000"/>
                          </a:solidFill>
                          <a:effectLst/>
                          <a:latin typeface="Calibri" panose="020F0502020204030204" pitchFamily="34" charset="0"/>
                        </a:rPr>
                        <a:t>4.875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5.625</a:t>
                      </a:r>
                    </a:p>
                  </a:txBody>
                  <a:tcPr marL="9525" marR="9525" marT="9525" marB="0" anchor="ctr">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145238010"/>
                  </a:ext>
                </a:extLst>
              </a:tr>
              <a:tr h="203200">
                <a:tc>
                  <a:txBody>
                    <a:bodyPr/>
                    <a:lstStyle/>
                    <a:p>
                      <a:pPr algn="ctr" fontAlgn="ctr"/>
                      <a:r>
                        <a:rPr lang="en-US" sz="1200" b="0" i="0" u="none" strike="noStrike">
                          <a:solidFill>
                            <a:srgbClr val="000000"/>
                          </a:solidFill>
                          <a:effectLst/>
                          <a:latin typeface="Calibri" panose="020F0502020204030204" pitchFamily="34" charset="0"/>
                        </a:rPr>
                        <a:t>D119</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7.75</a:t>
                      </a:r>
                    </a:p>
                  </a:txBody>
                  <a:tcPr marL="9525" marR="9525" marT="9525" marB="0" anchor="ctr">
                    <a:lnL>
                      <a:noFill/>
                    </a:lnL>
                    <a:lnR>
                      <a:noFill/>
                    </a:lnR>
                    <a:lnT>
                      <a:noFill/>
                    </a:lnT>
                    <a:lnB>
                      <a:noFill/>
                    </a:lnB>
                    <a:solidFill>
                      <a:srgbClr val="C6E0B4"/>
                    </a:solidFill>
                  </a:tcPr>
                </a:tc>
                <a:tc>
                  <a:txBody>
                    <a:bodyPr/>
                    <a:lstStyle/>
                    <a:p>
                      <a:pPr algn="ctr" fontAlgn="ctr"/>
                      <a:r>
                        <a:rPr lang="en-US" sz="1200" b="0" i="0" u="none" strike="noStrike">
                          <a:solidFill>
                            <a:srgbClr val="000000"/>
                          </a:solidFill>
                          <a:effectLst/>
                          <a:latin typeface="Calibri" panose="020F0502020204030204" pitchFamily="34" charset="0"/>
                        </a:rPr>
                        <a:t>7</a:t>
                      </a:r>
                    </a:p>
                  </a:txBody>
                  <a:tcPr marL="9525" marR="9525" marT="9525" marB="0" anchor="ctr">
                    <a:lnL>
                      <a:noFill/>
                    </a:lnL>
                    <a:lnR>
                      <a:noFill/>
                    </a:lnR>
                    <a:lnT>
                      <a:noFill/>
                    </a:lnT>
                    <a:lnB>
                      <a:noFill/>
                    </a:lnB>
                    <a:solidFill>
                      <a:srgbClr val="AEAAAA"/>
                    </a:solidFill>
                  </a:tcPr>
                </a:tc>
                <a:tc>
                  <a:txBody>
                    <a:bodyPr/>
                    <a:lstStyle/>
                    <a:p>
                      <a:pPr algn="ctr" fontAlgn="ctr"/>
                      <a:r>
                        <a:rPr lang="en-US" sz="1200" b="0" i="0" u="none" strike="noStrike">
                          <a:solidFill>
                            <a:srgbClr val="000000"/>
                          </a:solidFill>
                          <a:effectLst/>
                          <a:latin typeface="Calibri" panose="020F0502020204030204" pitchFamily="34" charset="0"/>
                        </a:rPr>
                        <a:t>4.75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5.5</a:t>
                      </a:r>
                    </a:p>
                  </a:txBody>
                  <a:tcPr marL="9525" marR="9525" marT="9525" marB="0" anchor="ctr">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970221965"/>
                  </a:ext>
                </a:extLst>
              </a:tr>
              <a:tr h="203200">
                <a:tc>
                  <a:txBody>
                    <a:bodyPr/>
                    <a:lstStyle/>
                    <a:p>
                      <a:pPr algn="ctr" fontAlgn="ctr"/>
                      <a:r>
                        <a:rPr lang="en-US" sz="1200" b="0" i="0" u="none" strike="noStrike">
                          <a:solidFill>
                            <a:srgbClr val="000000"/>
                          </a:solidFill>
                          <a:effectLst/>
                          <a:latin typeface="Calibri" panose="020F0502020204030204" pitchFamily="34" charset="0"/>
                        </a:rPr>
                        <a:t>D125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5.75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4.75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5.25</a:t>
                      </a:r>
                    </a:p>
                  </a:txBody>
                  <a:tcPr marL="9525" marR="9525" marT="9525" marB="0" anchor="ctr">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312316214"/>
                  </a:ext>
                </a:extLst>
              </a:tr>
              <a:tr h="203200">
                <a:tc>
                  <a:txBody>
                    <a:bodyPr/>
                    <a:lstStyle/>
                    <a:p>
                      <a:pPr algn="ctr" fontAlgn="ctr"/>
                      <a:r>
                        <a:rPr lang="en-US" sz="1200" b="0" i="0" u="none" strike="noStrike">
                          <a:solidFill>
                            <a:srgbClr val="000000"/>
                          </a:solidFill>
                          <a:effectLst/>
                          <a:latin typeface="Calibri" panose="020F0502020204030204" pitchFamily="34" charset="0"/>
                        </a:rPr>
                        <a:t>D149</a:t>
                      </a:r>
                    </a:p>
                  </a:txBody>
                  <a:tcPr marL="9525" marR="9525" marT="9525" marB="0" anchor="ctr">
                    <a:lnL>
                      <a:noFill/>
                    </a:lnL>
                    <a:lnR>
                      <a:noFill/>
                    </a:lnR>
                    <a:lnT>
                      <a:noFill/>
                    </a:lnT>
                    <a:lnB>
                      <a:noFill/>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7.25</a:t>
                      </a:r>
                    </a:p>
                  </a:txBody>
                  <a:tcPr marL="9525" marR="9525" marT="9525" marB="0" anchor="ctr">
                    <a:lnL>
                      <a:noFill/>
                    </a:lnL>
                    <a:lnR>
                      <a:noFill/>
                    </a:lnR>
                    <a:lnT>
                      <a:noFill/>
                    </a:lnT>
                    <a:lnB>
                      <a:noFill/>
                    </a:lnB>
                    <a:solidFill>
                      <a:srgbClr val="C6E0B4"/>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6.125</a:t>
                      </a:r>
                    </a:p>
                  </a:txBody>
                  <a:tcPr marL="9525" marR="9525" marT="9525" marB="0" anchor="ctr">
                    <a:lnL>
                      <a:noFill/>
                    </a:lnL>
                    <a:lnR>
                      <a:noFill/>
                    </a:lnR>
                    <a:lnT>
                      <a:noFill/>
                    </a:lnT>
                    <a:lnB>
                      <a:noFill/>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9525" marR="9525" marT="9525" marB="0" anchor="ctr">
                    <a:lnL>
                      <a:noFill/>
                    </a:lnL>
                    <a:lnR>
                      <a:noFill/>
                    </a:lnR>
                    <a:lnT>
                      <a:noFill/>
                    </a:lnT>
                    <a:lnB>
                      <a:noFill/>
                    </a:lnB>
                    <a:solidFill>
                      <a:srgbClr val="B4C6E7"/>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X</a:t>
                      </a:r>
                    </a:p>
                  </a:txBody>
                  <a:tcPr marL="9525" marR="9525" marT="9525" marB="0" anchor="b">
                    <a:lnL>
                      <a:noFill/>
                    </a:lnL>
                    <a:lnR>
                      <a:noFill/>
                    </a:lnR>
                    <a:lnT>
                      <a:noFill/>
                    </a:lnT>
                    <a:lnB>
                      <a:noFill/>
                    </a:lnB>
                  </a:tcPr>
                </a:tc>
                <a:extLst>
                  <a:ext uri="{0D108BD9-81ED-4DB2-BD59-A6C34878D82A}">
                    <a16:rowId xmlns:a16="http://schemas.microsoft.com/office/drawing/2014/main" val="3029888458"/>
                  </a:ext>
                </a:extLst>
              </a:tr>
              <a:tr h="203200">
                <a:tc>
                  <a:txBody>
                    <a:bodyPr/>
                    <a:lstStyle/>
                    <a:p>
                      <a:pPr algn="ctr" fontAlgn="ctr"/>
                      <a:r>
                        <a:rPr lang="en-US" sz="1200" b="0" i="0" u="none" strike="noStrike">
                          <a:solidFill>
                            <a:srgbClr val="000000"/>
                          </a:solidFill>
                          <a:effectLst/>
                          <a:latin typeface="Calibri" panose="020F0502020204030204" pitchFamily="34" charset="0"/>
                        </a:rPr>
                        <a:t>D17</a:t>
                      </a:r>
                    </a:p>
                  </a:txBody>
                  <a:tcPr marL="9525" marR="9525" marT="9525" marB="0" anchor="ctr">
                    <a:lnL>
                      <a:noFill/>
                    </a:lnL>
                    <a:lnR>
                      <a:noFill/>
                    </a:lnR>
                    <a:lnT>
                      <a:noFill/>
                    </a:lnT>
                    <a:lnB>
                      <a:noFill/>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7.25</a:t>
                      </a:r>
                    </a:p>
                  </a:txBody>
                  <a:tcPr marL="9525" marR="9525" marT="9525" marB="0" anchor="ctr">
                    <a:lnL>
                      <a:noFill/>
                    </a:lnL>
                    <a:lnR>
                      <a:noFill/>
                    </a:lnR>
                    <a:lnT>
                      <a:noFill/>
                    </a:lnT>
                    <a:lnB>
                      <a:noFill/>
                    </a:lnB>
                    <a:solidFill>
                      <a:srgbClr val="C6E0B4"/>
                    </a:solidFill>
                  </a:tcPr>
                </a:tc>
                <a:tc>
                  <a:txBody>
                    <a:bodyPr/>
                    <a:lstStyle/>
                    <a:p>
                      <a:pPr algn="ctr" fontAlgn="ctr"/>
                      <a:r>
                        <a:rPr lang="en-US" sz="1200" b="0" i="0" u="none" strike="noStrike">
                          <a:solidFill>
                            <a:srgbClr val="000000"/>
                          </a:solidFill>
                          <a:effectLst/>
                          <a:latin typeface="Calibri" panose="020F0502020204030204" pitchFamily="34" charset="0"/>
                        </a:rPr>
                        <a:t>6.5</a:t>
                      </a:r>
                    </a:p>
                  </a:txBody>
                  <a:tcPr marL="9525" marR="9525" marT="9525" marB="0" anchor="ctr">
                    <a:lnL>
                      <a:noFill/>
                    </a:lnL>
                    <a:lnR>
                      <a:noFill/>
                    </a:lnR>
                    <a:lnT>
                      <a:noFill/>
                    </a:lnT>
                    <a:lnB>
                      <a:noFill/>
                    </a:lnB>
                    <a:solidFill>
                      <a:srgbClr val="AEAAAA"/>
                    </a:solidFill>
                  </a:tcPr>
                </a:tc>
                <a:tc>
                  <a:txBody>
                    <a:bodyPr/>
                    <a:lstStyle/>
                    <a:p>
                      <a:pPr algn="ctr" fontAlgn="ctr"/>
                      <a:r>
                        <a:rPr lang="en-US" sz="1200" b="0" i="0" u="none" strike="noStrike">
                          <a:solidFill>
                            <a:srgbClr val="000000"/>
                          </a:solidFill>
                          <a:effectLst/>
                          <a:latin typeface="Calibri" panose="020F0502020204030204" pitchFamily="34" charset="0"/>
                        </a:rPr>
                        <a:t>6.25</a:t>
                      </a:r>
                    </a:p>
                  </a:txBody>
                  <a:tcPr marL="9525" marR="9525" marT="9525" marB="0" anchor="ctr">
                    <a:lnL>
                      <a:noFill/>
                    </a:lnL>
                    <a:lnR>
                      <a:noFill/>
                    </a:lnR>
                    <a:lnT>
                      <a:noFill/>
                    </a:lnT>
                    <a:lnB>
                      <a:noFill/>
                    </a:lnB>
                    <a:solidFill>
                      <a:srgbClr val="F8CBAD"/>
                    </a:solidFill>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9525" marR="9525" marT="9525" marB="0" anchor="ctr">
                    <a:lnL>
                      <a:noFill/>
                    </a:lnL>
                    <a:lnR>
                      <a:noFill/>
                    </a:lnR>
                    <a:lnT>
                      <a:noFill/>
                    </a:lnT>
                    <a:lnB>
                      <a:noFill/>
                    </a:lnB>
                    <a:solidFill>
                      <a:srgbClr val="B4C6E7"/>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X</a:t>
                      </a:r>
                    </a:p>
                  </a:txBody>
                  <a:tcPr marL="9525" marR="9525" marT="9525" marB="0" anchor="b">
                    <a:lnL>
                      <a:noFill/>
                    </a:lnL>
                    <a:lnR>
                      <a:noFill/>
                    </a:lnR>
                    <a:lnT>
                      <a:noFill/>
                    </a:lnT>
                    <a:lnB>
                      <a:noFill/>
                    </a:lnB>
                  </a:tcPr>
                </a:tc>
                <a:extLst>
                  <a:ext uri="{0D108BD9-81ED-4DB2-BD59-A6C34878D82A}">
                    <a16:rowId xmlns:a16="http://schemas.microsoft.com/office/drawing/2014/main" val="764347787"/>
                  </a:ext>
                </a:extLst>
              </a:tr>
              <a:tr h="203200">
                <a:tc>
                  <a:txBody>
                    <a:bodyPr/>
                    <a:lstStyle/>
                    <a:p>
                      <a:pPr algn="ctr" fontAlgn="ctr"/>
                      <a:r>
                        <a:rPr lang="en-US" sz="1200" b="0" i="0" u="none" strike="noStrike">
                          <a:solidFill>
                            <a:srgbClr val="000000"/>
                          </a:solidFill>
                          <a:effectLst/>
                          <a:latin typeface="Calibri" panose="020F0502020204030204" pitchFamily="34" charset="0"/>
                        </a:rPr>
                        <a:t>D178</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6.5</a:t>
                      </a:r>
                    </a:p>
                  </a:txBody>
                  <a:tcPr marL="9525" marR="9525" marT="9525" marB="0" anchor="ctr">
                    <a:lnL>
                      <a:noFill/>
                    </a:lnL>
                    <a:lnR>
                      <a:noFill/>
                    </a:lnR>
                    <a:lnT>
                      <a:noFill/>
                    </a:lnT>
                    <a:lnB>
                      <a:noFill/>
                    </a:lnB>
                    <a:solidFill>
                      <a:srgbClr val="C6E0B4"/>
                    </a:solidFill>
                  </a:tcPr>
                </a:tc>
                <a:tc>
                  <a:txBody>
                    <a:bodyPr/>
                    <a:lstStyle/>
                    <a:p>
                      <a:pPr algn="ctr" fontAlgn="ctr"/>
                      <a:r>
                        <a:rPr lang="en-US" sz="1200" b="0" i="0" u="none" strike="noStrike">
                          <a:solidFill>
                            <a:srgbClr val="000000"/>
                          </a:solidFill>
                          <a:effectLst/>
                          <a:latin typeface="Calibri" panose="020F0502020204030204" pitchFamily="34" charset="0"/>
                        </a:rPr>
                        <a:t>5.75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6.25</a:t>
                      </a:r>
                    </a:p>
                  </a:txBody>
                  <a:tcPr marL="9525" marR="9525" marT="9525" marB="0" anchor="ctr">
                    <a:lnL>
                      <a:noFill/>
                    </a:lnL>
                    <a:lnR>
                      <a:noFill/>
                    </a:lnR>
                    <a:lnT>
                      <a:noFill/>
                    </a:lnT>
                    <a:lnB>
                      <a:noFill/>
                    </a:lnB>
                    <a:solidFill>
                      <a:srgbClr val="B4C6E7"/>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833626527"/>
                  </a:ext>
                </a:extLst>
              </a:tr>
              <a:tr h="203200">
                <a:tc>
                  <a:txBody>
                    <a:bodyPr/>
                    <a:lstStyle/>
                    <a:p>
                      <a:pPr algn="ctr" fontAlgn="ctr"/>
                      <a:r>
                        <a:rPr lang="en-US" sz="1200" b="0" i="0" u="none" strike="noStrike">
                          <a:solidFill>
                            <a:srgbClr val="000000"/>
                          </a:solidFill>
                          <a:effectLst/>
                          <a:latin typeface="Calibri" panose="020F0502020204030204" pitchFamily="34" charset="0"/>
                        </a:rPr>
                        <a:t>D34</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5.25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4.875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9525" marR="9525" marT="9525" marB="0" anchor="ctr">
                    <a:lnL>
                      <a:noFill/>
                    </a:lnL>
                    <a:lnR>
                      <a:noFill/>
                    </a:lnR>
                    <a:lnT>
                      <a:noFill/>
                    </a:lnT>
                    <a:lnB>
                      <a:noFill/>
                    </a:lnB>
                    <a:solidFill>
                      <a:srgbClr val="B4C6E7"/>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735162554"/>
                  </a:ext>
                </a:extLst>
              </a:tr>
              <a:tr h="203200">
                <a:tc>
                  <a:txBody>
                    <a:bodyPr/>
                    <a:lstStyle/>
                    <a:p>
                      <a:pPr algn="ctr" fontAlgn="ctr"/>
                      <a:r>
                        <a:rPr lang="en-US" sz="1200" b="0" i="0" u="none" strike="noStrike">
                          <a:solidFill>
                            <a:srgbClr val="000000"/>
                          </a:solidFill>
                          <a:effectLst/>
                          <a:latin typeface="Calibri" panose="020F0502020204030204" pitchFamily="34" charset="0"/>
                        </a:rPr>
                        <a:t>D89</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Average</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6.5</a:t>
                      </a:r>
                    </a:p>
                  </a:txBody>
                  <a:tcPr marL="9525" marR="9525" marT="9525" marB="0" anchor="ctr">
                    <a:lnL>
                      <a:noFill/>
                    </a:lnL>
                    <a:lnR>
                      <a:noFill/>
                    </a:lnR>
                    <a:lnT>
                      <a:noFill/>
                    </a:lnT>
                    <a:lnB>
                      <a:noFill/>
                    </a:lnB>
                    <a:solidFill>
                      <a:srgbClr val="C6E0B4"/>
                    </a:solidFill>
                  </a:tcPr>
                </a:tc>
                <a:tc>
                  <a:txBody>
                    <a:bodyPr/>
                    <a:lstStyle/>
                    <a:p>
                      <a:pPr algn="ctr" fontAlgn="ctr"/>
                      <a:r>
                        <a:rPr lang="en-US" sz="1200" b="0" i="0" u="none" strike="noStrike">
                          <a:solidFill>
                            <a:srgbClr val="000000"/>
                          </a:solidFill>
                          <a:effectLst/>
                          <a:latin typeface="Calibri" panose="020F0502020204030204" pitchFamily="34" charset="0"/>
                        </a:rPr>
                        <a:t>5.75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4.75</a:t>
                      </a:r>
                    </a:p>
                  </a:txBody>
                  <a:tcPr marL="9525" marR="9525" marT="9525"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4.25</a:t>
                      </a:r>
                    </a:p>
                  </a:txBody>
                  <a:tcPr marL="9525" marR="9525" marT="9525" marB="0" anchor="ctr">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752323544"/>
                  </a:ext>
                </a:extLst>
              </a:tr>
            </a:tbl>
          </a:graphicData>
        </a:graphic>
      </p:graphicFrame>
      <p:sp>
        <p:nvSpPr>
          <p:cNvPr id="6" name="Frame 5">
            <a:extLst>
              <a:ext uri="{FF2B5EF4-FFF2-40B4-BE49-F238E27FC236}">
                <a16:creationId xmlns:a16="http://schemas.microsoft.com/office/drawing/2014/main" id="{BB2A4277-BBF2-2342-8218-C9F7FD3F5A64}"/>
              </a:ext>
            </a:extLst>
          </p:cNvPr>
          <p:cNvSpPr/>
          <p:nvPr/>
        </p:nvSpPr>
        <p:spPr>
          <a:xfrm>
            <a:off x="8068235" y="2277035"/>
            <a:ext cx="502024" cy="3406589"/>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91741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E4CF-DA8E-B64C-BB12-A48E08A24F05}"/>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5400" kern="1200" dirty="0">
                <a:solidFill>
                  <a:schemeClr val="tx1"/>
                </a:solidFill>
                <a:latin typeface="+mj-lt"/>
                <a:ea typeface="+mj-ea"/>
                <a:cs typeface="+mj-cs"/>
              </a:rPr>
              <a:t>Top Performers</a:t>
            </a:r>
          </a:p>
        </p:txBody>
      </p:sp>
      <p:graphicFrame>
        <p:nvGraphicFramePr>
          <p:cNvPr id="4" name="Content Placeholder 3">
            <a:extLst>
              <a:ext uri="{FF2B5EF4-FFF2-40B4-BE49-F238E27FC236}">
                <a16:creationId xmlns:a16="http://schemas.microsoft.com/office/drawing/2014/main" id="{034E2EE5-9851-084C-90EB-3129159CA90B}"/>
              </a:ext>
            </a:extLst>
          </p:cNvPr>
          <p:cNvGraphicFramePr>
            <a:graphicFrameLocks noGrp="1"/>
          </p:cNvGraphicFramePr>
          <p:nvPr>
            <p:ph idx="1"/>
            <p:extLst>
              <p:ext uri="{D42A27DB-BD31-4B8C-83A1-F6EECF244321}">
                <p14:modId xmlns:p14="http://schemas.microsoft.com/office/powerpoint/2010/main" val="2521632060"/>
              </p:ext>
            </p:extLst>
          </p:nvPr>
        </p:nvGraphicFramePr>
        <p:xfrm>
          <a:off x="953418" y="1863801"/>
          <a:ext cx="10285165" cy="4440748"/>
        </p:xfrm>
        <a:graphic>
          <a:graphicData uri="http://schemas.openxmlformats.org/drawingml/2006/table">
            <a:tbl>
              <a:tblPr firstRow="1" firstCol="1" bandRow="1"/>
              <a:tblGrid>
                <a:gridCol w="1283444">
                  <a:extLst>
                    <a:ext uri="{9D8B030D-6E8A-4147-A177-3AD203B41FA5}">
                      <a16:colId xmlns:a16="http://schemas.microsoft.com/office/drawing/2014/main" val="796206817"/>
                    </a:ext>
                  </a:extLst>
                </a:gridCol>
                <a:gridCol w="1329314">
                  <a:extLst>
                    <a:ext uri="{9D8B030D-6E8A-4147-A177-3AD203B41FA5}">
                      <a16:colId xmlns:a16="http://schemas.microsoft.com/office/drawing/2014/main" val="2500280623"/>
                    </a:ext>
                  </a:extLst>
                </a:gridCol>
                <a:gridCol w="1087405">
                  <a:extLst>
                    <a:ext uri="{9D8B030D-6E8A-4147-A177-3AD203B41FA5}">
                      <a16:colId xmlns:a16="http://schemas.microsoft.com/office/drawing/2014/main" val="455985229"/>
                    </a:ext>
                  </a:extLst>
                </a:gridCol>
                <a:gridCol w="1407577">
                  <a:extLst>
                    <a:ext uri="{9D8B030D-6E8A-4147-A177-3AD203B41FA5}">
                      <a16:colId xmlns:a16="http://schemas.microsoft.com/office/drawing/2014/main" val="3097839217"/>
                    </a:ext>
                  </a:extLst>
                </a:gridCol>
                <a:gridCol w="1363085">
                  <a:extLst>
                    <a:ext uri="{9D8B030D-6E8A-4147-A177-3AD203B41FA5}">
                      <a16:colId xmlns:a16="http://schemas.microsoft.com/office/drawing/2014/main" val="1031666201"/>
                    </a:ext>
                  </a:extLst>
                </a:gridCol>
                <a:gridCol w="1214524">
                  <a:extLst>
                    <a:ext uri="{9D8B030D-6E8A-4147-A177-3AD203B41FA5}">
                      <a16:colId xmlns:a16="http://schemas.microsoft.com/office/drawing/2014/main" val="3115374841"/>
                    </a:ext>
                  </a:extLst>
                </a:gridCol>
                <a:gridCol w="1241326">
                  <a:extLst>
                    <a:ext uri="{9D8B030D-6E8A-4147-A177-3AD203B41FA5}">
                      <a16:colId xmlns:a16="http://schemas.microsoft.com/office/drawing/2014/main" val="1388288759"/>
                    </a:ext>
                  </a:extLst>
                </a:gridCol>
                <a:gridCol w="1358490">
                  <a:extLst>
                    <a:ext uri="{9D8B030D-6E8A-4147-A177-3AD203B41FA5}">
                      <a16:colId xmlns:a16="http://schemas.microsoft.com/office/drawing/2014/main" val="984118309"/>
                    </a:ext>
                  </a:extLst>
                </a:gridCol>
              </a:tblGrid>
              <a:tr h="937772">
                <a:tc>
                  <a:txBody>
                    <a:bodyPr/>
                    <a:lstStyle/>
                    <a:p>
                      <a:pPr marL="0" marR="0" algn="ctr" fontAlgn="t">
                        <a:spcBef>
                          <a:spcPts val="0"/>
                        </a:spcBef>
                        <a:spcAft>
                          <a:spcPts val="0"/>
                        </a:spcAft>
                      </a:pPr>
                      <a:r>
                        <a:rPr lang="en-US" sz="1400" b="1" i="0" u="none" strike="noStrike">
                          <a:effectLst/>
                          <a:latin typeface="Calibri" panose="020F0502020204030204" pitchFamily="34" charset="0"/>
                          <a:ea typeface="Calibri" panose="020F0502020204030204" pitchFamily="34" charset="0"/>
                          <a:cs typeface="Times New Roman" panose="02020603050405020304" pitchFamily="18" charset="0"/>
                        </a:rPr>
                        <a:t>Accession ID</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1" i="0" u="none" strike="noStrike">
                          <a:effectLst/>
                          <a:latin typeface="Calibri" panose="020F0502020204030204" pitchFamily="34" charset="0"/>
                          <a:ea typeface="Calibri" panose="020F0502020204030204" pitchFamily="34" charset="0"/>
                          <a:cs typeface="Times New Roman" panose="02020603050405020304" pitchFamily="18" charset="0"/>
                        </a:rPr>
                        <a:t>Days to Germ</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1" i="0" u="none" strike="noStrike">
                          <a:effectLst/>
                          <a:latin typeface="Calibri" panose="020F0502020204030204" pitchFamily="34" charset="0"/>
                          <a:ea typeface="Calibri" panose="020F0502020204030204" pitchFamily="34" charset="0"/>
                          <a:cs typeface="Times New Roman" panose="02020603050405020304" pitchFamily="18" charset="0"/>
                        </a:rPr>
                        <a:t>Days to Harvest (from sowing)</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1" i="0" u="none" strike="noStrike">
                          <a:effectLst/>
                          <a:latin typeface="Calibri" panose="020F0502020204030204" pitchFamily="34" charset="0"/>
                          <a:ea typeface="Calibri" panose="020F0502020204030204" pitchFamily="34" charset="0"/>
                          <a:cs typeface="Times New Roman" panose="02020603050405020304" pitchFamily="18" charset="0"/>
                        </a:rPr>
                        <a:t>Growing Habit</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1" i="0" u="none" strike="noStrike">
                          <a:effectLst/>
                          <a:latin typeface="Calibri" panose="020F0502020204030204" pitchFamily="34" charset="0"/>
                          <a:ea typeface="Calibri" panose="020F0502020204030204" pitchFamily="34" charset="0"/>
                          <a:cs typeface="Times New Roman" panose="02020603050405020304" pitchFamily="18" charset="0"/>
                        </a:rPr>
                        <a:t>Seed Color</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1" i="0" u="none" strike="noStrike">
                          <a:effectLst/>
                          <a:latin typeface="Calibri" panose="020F0502020204030204" pitchFamily="34" charset="0"/>
                          <a:ea typeface="Calibri" panose="020F0502020204030204" pitchFamily="34" charset="0"/>
                          <a:cs typeface="Times New Roman" panose="02020603050405020304" pitchFamily="18" charset="0"/>
                        </a:rPr>
                        <a:t>Pod Shape</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1" i="0" u="none" strike="noStrike">
                          <a:effectLst/>
                          <a:latin typeface="Calibri" panose="020F0502020204030204" pitchFamily="34" charset="0"/>
                          <a:ea typeface="Calibri" panose="020F0502020204030204" pitchFamily="34" charset="0"/>
                          <a:cs typeface="Times New Roman" panose="02020603050405020304" pitchFamily="18" charset="0"/>
                        </a:rPr>
                        <a:t>Harvest Length (cm)</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1" i="0" u="none" strike="noStrike">
                          <a:effectLst/>
                          <a:latin typeface="Calibri" panose="020F0502020204030204" pitchFamily="34" charset="0"/>
                          <a:ea typeface="Calibri" panose="020F0502020204030204" pitchFamily="34" charset="0"/>
                          <a:cs typeface="Times New Roman" panose="02020603050405020304" pitchFamily="18" charset="0"/>
                        </a:rPr>
                        <a:t>Taste Test Notes*</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5108601"/>
                  </a:ext>
                </a:extLst>
              </a:tr>
              <a:tr h="1020476">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B200</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8 days</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62 days</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Upright, loose</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White</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Oval</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16</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300" b="0" i="0" u="none" strike="noStrike">
                          <a:effectLst/>
                          <a:latin typeface="Calibri" panose="020F0502020204030204" pitchFamily="34" charset="0"/>
                          <a:ea typeface="Calibri" panose="020F0502020204030204" pitchFamily="34" charset="0"/>
                          <a:cs typeface="Times New Roman" panose="02020603050405020304" pitchFamily="18" charset="0"/>
                        </a:rPr>
                        <a:t>Shape: Excellent</a:t>
                      </a:r>
                      <a:endParaRPr lang="en-US" sz="2200" b="0" i="0" u="none" strike="noStrike">
                        <a:effectLst/>
                        <a:latin typeface="Arial" panose="020B0604020202020204" pitchFamily="34" charset="0"/>
                      </a:endParaRPr>
                    </a:p>
                    <a:p>
                      <a:pPr marL="0" marR="0" algn="ctr" fontAlgn="t">
                        <a:spcBef>
                          <a:spcPts val="0"/>
                        </a:spcBef>
                        <a:spcAft>
                          <a:spcPts val="0"/>
                        </a:spcAft>
                      </a:pPr>
                      <a:r>
                        <a:rPr lang="en-US" sz="1300" b="0" i="0" u="none" strike="noStrike">
                          <a:effectLst/>
                          <a:latin typeface="Calibri" panose="020F0502020204030204" pitchFamily="34" charset="0"/>
                          <a:ea typeface="Calibri" panose="020F0502020204030204" pitchFamily="34" charset="0"/>
                          <a:cs typeface="Times New Roman" panose="02020603050405020304" pitchFamily="18" charset="0"/>
                        </a:rPr>
                        <a:t>Color: Excellent</a:t>
                      </a:r>
                      <a:endParaRPr lang="en-US" sz="2200" b="0" i="0" u="none" strike="noStrike">
                        <a:effectLst/>
                        <a:latin typeface="Arial" panose="020B0604020202020204" pitchFamily="34" charset="0"/>
                      </a:endParaRPr>
                    </a:p>
                    <a:p>
                      <a:pPr marL="0" marR="0" algn="ctr" fontAlgn="t">
                        <a:spcBef>
                          <a:spcPts val="0"/>
                        </a:spcBef>
                        <a:spcAft>
                          <a:spcPts val="0"/>
                        </a:spcAft>
                      </a:pPr>
                      <a:r>
                        <a:rPr lang="en-US" sz="1300" b="0" i="0" u="none" strike="noStrike">
                          <a:effectLst/>
                          <a:latin typeface="Calibri" panose="020F0502020204030204" pitchFamily="34" charset="0"/>
                          <a:ea typeface="Calibri" panose="020F0502020204030204" pitchFamily="34" charset="0"/>
                          <a:cs typeface="Times New Roman" panose="02020603050405020304" pitchFamily="18" charset="0"/>
                        </a:rPr>
                        <a:t>Flavor: Good</a:t>
                      </a:r>
                      <a:endParaRPr lang="en-US" sz="2200" b="0" i="0" u="none" strike="noStrike">
                        <a:effectLst/>
                        <a:latin typeface="Arial" panose="020B0604020202020204" pitchFamily="34" charset="0"/>
                      </a:endParaRPr>
                    </a:p>
                    <a:p>
                      <a:pPr marL="0" marR="0" algn="ctr" fontAlgn="t">
                        <a:spcBef>
                          <a:spcPts val="0"/>
                        </a:spcBef>
                        <a:spcAft>
                          <a:spcPts val="0"/>
                        </a:spcAft>
                      </a:pPr>
                      <a:r>
                        <a:rPr lang="en-US" sz="1300" b="0" i="0" u="none" strike="noStrike">
                          <a:effectLst/>
                          <a:latin typeface="Calibri" panose="020F0502020204030204" pitchFamily="34" charset="0"/>
                          <a:ea typeface="Calibri" panose="020F0502020204030204" pitchFamily="34" charset="0"/>
                          <a:cs typeface="Times New Roman" panose="02020603050405020304" pitchFamily="18" charset="0"/>
                        </a:rPr>
                        <a:t>Texture: Adequate</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0456000"/>
                  </a:ext>
                </a:extLst>
              </a:tr>
              <a:tr h="827500">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C103</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8 days</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60 days</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Upright</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Purple/White</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Heart</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15</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300" b="0" i="0" u="none" strike="noStrike">
                          <a:effectLst/>
                          <a:latin typeface="Calibri" panose="020F0502020204030204" pitchFamily="34" charset="0"/>
                          <a:ea typeface="Calibri" panose="020F0502020204030204" pitchFamily="34" charset="0"/>
                          <a:cs typeface="Times New Roman" panose="02020603050405020304" pitchFamily="18" charset="0"/>
                        </a:rPr>
                        <a:t>Shape: Adequate</a:t>
                      </a:r>
                      <a:endParaRPr lang="en-US" sz="2200" b="0" i="0" u="none" strike="noStrike">
                        <a:effectLst/>
                        <a:latin typeface="Arial" panose="020B0604020202020204" pitchFamily="34" charset="0"/>
                      </a:endParaRPr>
                    </a:p>
                    <a:p>
                      <a:pPr marL="0" marR="0" algn="ctr" fontAlgn="t">
                        <a:spcBef>
                          <a:spcPts val="0"/>
                        </a:spcBef>
                        <a:spcAft>
                          <a:spcPts val="0"/>
                        </a:spcAft>
                      </a:pPr>
                      <a:r>
                        <a:rPr lang="en-US" sz="1300" b="0" i="0" u="none" strike="noStrike">
                          <a:effectLst/>
                          <a:latin typeface="Calibri" panose="020F0502020204030204" pitchFamily="34" charset="0"/>
                          <a:ea typeface="Calibri" panose="020F0502020204030204" pitchFamily="34" charset="0"/>
                          <a:cs typeface="Times New Roman" panose="02020603050405020304" pitchFamily="18" charset="0"/>
                        </a:rPr>
                        <a:t>Color: Good</a:t>
                      </a:r>
                      <a:endParaRPr lang="en-US" sz="2200" b="0" i="0" u="none" strike="noStrike">
                        <a:effectLst/>
                        <a:latin typeface="Arial" panose="020B0604020202020204" pitchFamily="34" charset="0"/>
                      </a:endParaRPr>
                    </a:p>
                    <a:p>
                      <a:pPr marL="0" marR="0" algn="ctr" fontAlgn="t">
                        <a:spcBef>
                          <a:spcPts val="0"/>
                        </a:spcBef>
                        <a:spcAft>
                          <a:spcPts val="0"/>
                        </a:spcAft>
                      </a:pPr>
                      <a:r>
                        <a:rPr lang="en-US" sz="1300" b="0" i="0" u="none" strike="noStrike">
                          <a:effectLst/>
                          <a:latin typeface="Calibri" panose="020F0502020204030204" pitchFamily="34" charset="0"/>
                          <a:ea typeface="Calibri" panose="020F0502020204030204" pitchFamily="34" charset="0"/>
                          <a:cs typeface="Times New Roman" panose="02020603050405020304" pitchFamily="18" charset="0"/>
                        </a:rPr>
                        <a:t>Flavor: Excellent</a:t>
                      </a:r>
                      <a:endParaRPr lang="en-US" sz="2200" b="0" i="0" u="none" strike="noStrike">
                        <a:effectLst/>
                        <a:latin typeface="Arial" panose="020B0604020202020204" pitchFamily="34" charset="0"/>
                      </a:endParaRPr>
                    </a:p>
                    <a:p>
                      <a:pPr marL="0" marR="0" algn="ctr" fontAlgn="t">
                        <a:spcBef>
                          <a:spcPts val="0"/>
                        </a:spcBef>
                        <a:spcAft>
                          <a:spcPts val="0"/>
                        </a:spcAft>
                      </a:pPr>
                      <a:r>
                        <a:rPr lang="en-US" sz="1300" b="0" i="0" u="none" strike="noStrike">
                          <a:effectLst/>
                          <a:latin typeface="Calibri" panose="020F0502020204030204" pitchFamily="34" charset="0"/>
                          <a:ea typeface="Calibri" panose="020F0502020204030204" pitchFamily="34" charset="0"/>
                          <a:cs typeface="Times New Roman" panose="02020603050405020304" pitchFamily="18" charset="0"/>
                        </a:rPr>
                        <a:t>Texture: Excellent</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7327225"/>
                  </a:ext>
                </a:extLst>
              </a:tr>
              <a:tr h="827500">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C106</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10 days</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61 days</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Compact, uniform</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Purple</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Round</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14</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300" b="0" i="0" u="none" strike="noStrike">
                          <a:effectLst/>
                          <a:latin typeface="Calibri" panose="020F0502020204030204" pitchFamily="34" charset="0"/>
                          <a:ea typeface="Calibri" panose="020F0502020204030204" pitchFamily="34" charset="0"/>
                          <a:cs typeface="Times New Roman" panose="02020603050405020304" pitchFamily="18" charset="0"/>
                        </a:rPr>
                        <a:t>Shape: Excellent</a:t>
                      </a:r>
                      <a:endParaRPr lang="en-US" sz="2200" b="0" i="0" u="none" strike="noStrike">
                        <a:effectLst/>
                        <a:latin typeface="Arial" panose="020B0604020202020204" pitchFamily="34" charset="0"/>
                      </a:endParaRPr>
                    </a:p>
                    <a:p>
                      <a:pPr marL="0" marR="0" algn="ctr" fontAlgn="t">
                        <a:spcBef>
                          <a:spcPts val="0"/>
                        </a:spcBef>
                        <a:spcAft>
                          <a:spcPts val="0"/>
                        </a:spcAft>
                      </a:pPr>
                      <a:r>
                        <a:rPr lang="en-US" sz="1300" b="0" i="0" u="none" strike="noStrike">
                          <a:effectLst/>
                          <a:latin typeface="Calibri" panose="020F0502020204030204" pitchFamily="34" charset="0"/>
                          <a:ea typeface="Calibri" panose="020F0502020204030204" pitchFamily="34" charset="0"/>
                          <a:cs typeface="Times New Roman" panose="02020603050405020304" pitchFamily="18" charset="0"/>
                        </a:rPr>
                        <a:t>Color: Excellent</a:t>
                      </a:r>
                      <a:endParaRPr lang="en-US" sz="2200" b="0" i="0" u="none" strike="noStrike">
                        <a:effectLst/>
                        <a:latin typeface="Arial" panose="020B0604020202020204" pitchFamily="34" charset="0"/>
                      </a:endParaRPr>
                    </a:p>
                    <a:p>
                      <a:pPr marL="0" marR="0" algn="ctr" fontAlgn="t">
                        <a:spcBef>
                          <a:spcPts val="0"/>
                        </a:spcBef>
                        <a:spcAft>
                          <a:spcPts val="0"/>
                        </a:spcAft>
                      </a:pPr>
                      <a:r>
                        <a:rPr lang="en-US" sz="1300" b="0" i="0" u="none" strike="noStrike">
                          <a:effectLst/>
                          <a:latin typeface="Calibri" panose="020F0502020204030204" pitchFamily="34" charset="0"/>
                          <a:ea typeface="Calibri" panose="020F0502020204030204" pitchFamily="34" charset="0"/>
                          <a:cs typeface="Times New Roman" panose="02020603050405020304" pitchFamily="18" charset="0"/>
                        </a:rPr>
                        <a:t>Flavor: Good</a:t>
                      </a:r>
                      <a:endParaRPr lang="en-US" sz="2200" b="0" i="0" u="none" strike="noStrike">
                        <a:effectLst/>
                        <a:latin typeface="Arial" panose="020B0604020202020204" pitchFamily="34" charset="0"/>
                      </a:endParaRPr>
                    </a:p>
                    <a:p>
                      <a:pPr marL="0" marR="0" algn="ctr" fontAlgn="t">
                        <a:spcBef>
                          <a:spcPts val="0"/>
                        </a:spcBef>
                        <a:spcAft>
                          <a:spcPts val="0"/>
                        </a:spcAft>
                      </a:pPr>
                      <a:r>
                        <a:rPr lang="en-US" sz="1300" b="0" i="0" u="none" strike="noStrike">
                          <a:effectLst/>
                          <a:latin typeface="Calibri" panose="020F0502020204030204" pitchFamily="34" charset="0"/>
                          <a:ea typeface="Calibri" panose="020F0502020204030204" pitchFamily="34" charset="0"/>
                          <a:cs typeface="Times New Roman" panose="02020603050405020304" pitchFamily="18" charset="0"/>
                        </a:rPr>
                        <a:t>Texture: Excellent</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7668438"/>
                  </a:ext>
                </a:extLst>
              </a:tr>
              <a:tr h="827500">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C134</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9 days</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62 days</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Upright</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Black</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Round</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400" b="0" i="0" u="none" strike="noStrike">
                          <a:effectLst/>
                          <a:latin typeface="Calibri" panose="020F0502020204030204" pitchFamily="34" charset="0"/>
                          <a:ea typeface="Calibri" panose="020F0502020204030204" pitchFamily="34" charset="0"/>
                          <a:cs typeface="Times New Roman" panose="02020603050405020304" pitchFamily="18" charset="0"/>
                        </a:rPr>
                        <a:t>14</a:t>
                      </a:r>
                      <a:endParaRPr lang="en-US" sz="2200" b="0" i="0" u="none" strike="noStrike">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300" b="0" i="0" u="none" strike="noStrike" dirty="0">
                          <a:effectLst/>
                          <a:latin typeface="Calibri" panose="020F0502020204030204" pitchFamily="34" charset="0"/>
                          <a:ea typeface="Calibri" panose="020F0502020204030204" pitchFamily="34" charset="0"/>
                          <a:cs typeface="Times New Roman" panose="02020603050405020304" pitchFamily="18" charset="0"/>
                        </a:rPr>
                        <a:t>Shape: Good</a:t>
                      </a:r>
                      <a:endParaRPr lang="en-US" sz="2200" b="0" i="0" u="none" strike="noStrike" dirty="0">
                        <a:effectLst/>
                        <a:latin typeface="Arial" panose="020B0604020202020204" pitchFamily="34" charset="0"/>
                      </a:endParaRPr>
                    </a:p>
                    <a:p>
                      <a:pPr marL="0" marR="0" algn="ctr" fontAlgn="t">
                        <a:spcBef>
                          <a:spcPts val="0"/>
                        </a:spcBef>
                        <a:spcAft>
                          <a:spcPts val="0"/>
                        </a:spcAft>
                      </a:pPr>
                      <a:r>
                        <a:rPr lang="en-US" sz="1300" b="0" i="0" u="none" strike="noStrike" dirty="0">
                          <a:effectLst/>
                          <a:latin typeface="Calibri" panose="020F0502020204030204" pitchFamily="34" charset="0"/>
                          <a:ea typeface="Calibri" panose="020F0502020204030204" pitchFamily="34" charset="0"/>
                          <a:cs typeface="Times New Roman" panose="02020603050405020304" pitchFamily="18" charset="0"/>
                        </a:rPr>
                        <a:t>Color: Good</a:t>
                      </a:r>
                      <a:endParaRPr lang="en-US" sz="2200" b="0" i="0" u="none" strike="noStrike" dirty="0">
                        <a:effectLst/>
                        <a:latin typeface="Arial" panose="020B0604020202020204" pitchFamily="34" charset="0"/>
                      </a:endParaRPr>
                    </a:p>
                    <a:p>
                      <a:pPr marL="0" marR="0" algn="ctr" fontAlgn="t">
                        <a:spcBef>
                          <a:spcPts val="0"/>
                        </a:spcBef>
                        <a:spcAft>
                          <a:spcPts val="0"/>
                        </a:spcAft>
                      </a:pPr>
                      <a:r>
                        <a:rPr lang="en-US" sz="1300" b="0" i="0" u="none" strike="noStrike" dirty="0">
                          <a:effectLst/>
                          <a:latin typeface="Calibri" panose="020F0502020204030204" pitchFamily="34" charset="0"/>
                          <a:ea typeface="Calibri" panose="020F0502020204030204" pitchFamily="34" charset="0"/>
                          <a:cs typeface="Times New Roman" panose="02020603050405020304" pitchFamily="18" charset="0"/>
                        </a:rPr>
                        <a:t>Flavor: Good</a:t>
                      </a:r>
                      <a:endParaRPr lang="en-US" sz="2200" b="0" i="0" u="none" strike="noStrike" dirty="0">
                        <a:effectLst/>
                        <a:latin typeface="Arial" panose="020B0604020202020204" pitchFamily="34" charset="0"/>
                      </a:endParaRPr>
                    </a:p>
                    <a:p>
                      <a:pPr marL="0" marR="0" algn="ctr" fontAlgn="t">
                        <a:spcBef>
                          <a:spcPts val="0"/>
                        </a:spcBef>
                        <a:spcAft>
                          <a:spcPts val="0"/>
                        </a:spcAft>
                      </a:pPr>
                      <a:r>
                        <a:rPr lang="en-US" sz="1300" b="0" i="0" u="none" strike="noStrike" dirty="0">
                          <a:effectLst/>
                          <a:latin typeface="Calibri" panose="020F0502020204030204" pitchFamily="34" charset="0"/>
                          <a:ea typeface="Calibri" panose="020F0502020204030204" pitchFamily="34" charset="0"/>
                          <a:cs typeface="Times New Roman" panose="02020603050405020304" pitchFamily="18" charset="0"/>
                        </a:rPr>
                        <a:t>Texture: Excellent</a:t>
                      </a:r>
                      <a:endParaRPr lang="en-US" sz="2200" b="0" i="0" u="none" strike="noStrike" dirty="0">
                        <a:effectLst/>
                        <a:latin typeface="Arial" panose="020B0604020202020204" pitchFamily="34" charset="0"/>
                      </a:endParaRPr>
                    </a:p>
                  </a:txBody>
                  <a:tcPr marL="82704" marR="82704" marT="114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2741291"/>
                  </a:ext>
                </a:extLst>
              </a:tr>
            </a:tbl>
          </a:graphicData>
        </a:graphic>
      </p:graphicFrame>
    </p:spTree>
    <p:extLst>
      <p:ext uri="{BB962C8B-B14F-4D97-AF65-F5344CB8AC3E}">
        <p14:creationId xmlns:p14="http://schemas.microsoft.com/office/powerpoint/2010/main" val="4264944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FE4CF-DA8E-B64C-BB12-A48E08A24F05}"/>
              </a:ext>
            </a:extLst>
          </p:cNvPr>
          <p:cNvSpPr>
            <a:spLocks noGrp="1"/>
          </p:cNvSpPr>
          <p:nvPr>
            <p:ph type="title"/>
          </p:nvPr>
        </p:nvSpPr>
        <p:spPr>
          <a:xfrm>
            <a:off x="630936" y="4544570"/>
            <a:ext cx="3344528" cy="1703830"/>
          </a:xfrm>
        </p:spPr>
        <p:txBody>
          <a:bodyPr anchor="ctr">
            <a:normAutofit/>
          </a:bodyPr>
          <a:lstStyle/>
          <a:p>
            <a:r>
              <a:rPr lang="en-US" sz="3700"/>
              <a:t>Trials at Territorial Seed Co. - 2021</a:t>
            </a:r>
          </a:p>
        </p:txBody>
      </p:sp>
      <p:pic>
        <p:nvPicPr>
          <p:cNvPr id="5" name="Picture 4">
            <a:extLst>
              <a:ext uri="{FF2B5EF4-FFF2-40B4-BE49-F238E27FC236}">
                <a16:creationId xmlns:a16="http://schemas.microsoft.com/office/drawing/2014/main" id="{384D5FD7-C282-184A-9DE4-B804CFE20922}"/>
              </a:ext>
            </a:extLst>
          </p:cNvPr>
          <p:cNvPicPr>
            <a:picLocks noChangeAspect="1"/>
          </p:cNvPicPr>
          <p:nvPr/>
        </p:nvPicPr>
        <p:blipFill rotWithShape="1">
          <a:blip r:embed="rId2"/>
          <a:srcRect t="4217" r="-4" b="14533"/>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4" name="Content Placeholder 3">
            <a:extLst>
              <a:ext uri="{FF2B5EF4-FFF2-40B4-BE49-F238E27FC236}">
                <a16:creationId xmlns:a16="http://schemas.microsoft.com/office/drawing/2014/main" id="{D36D55D4-3061-1A43-A674-E38018389110}"/>
              </a:ext>
            </a:extLst>
          </p:cNvPr>
          <p:cNvPicPr>
            <a:picLocks noChangeAspect="1"/>
          </p:cNvPicPr>
          <p:nvPr/>
        </p:nvPicPr>
        <p:blipFill rotWithShape="1">
          <a:blip r:embed="rId3"/>
          <a:srcRect t="13749" r="1" b="2848"/>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6" name="Picture 5">
            <a:extLst>
              <a:ext uri="{FF2B5EF4-FFF2-40B4-BE49-F238E27FC236}">
                <a16:creationId xmlns:a16="http://schemas.microsoft.com/office/drawing/2014/main" id="{F134FC02-38EA-6749-B543-41C27CFC6E28}"/>
              </a:ext>
            </a:extLst>
          </p:cNvPr>
          <p:cNvPicPr>
            <a:picLocks noChangeAspect="1"/>
          </p:cNvPicPr>
          <p:nvPr/>
        </p:nvPicPr>
        <p:blipFill rotWithShape="1">
          <a:blip r:embed="rId4"/>
          <a:srcRect t="5441" r="-4" b="13748"/>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15"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3E5EE960-5352-AF3C-F909-1F5809153F92}"/>
              </a:ext>
            </a:extLst>
          </p:cNvPr>
          <p:cNvSpPr>
            <a:spLocks noGrp="1"/>
          </p:cNvSpPr>
          <p:nvPr>
            <p:ph idx="1"/>
          </p:nvPr>
        </p:nvSpPr>
        <p:spPr>
          <a:xfrm>
            <a:off x="4413582" y="4544570"/>
            <a:ext cx="7147481" cy="1703830"/>
          </a:xfrm>
        </p:spPr>
        <p:txBody>
          <a:bodyPr anchor="ctr">
            <a:normAutofit/>
          </a:bodyPr>
          <a:lstStyle/>
          <a:p>
            <a:r>
              <a:rPr lang="en-US" sz="2200" dirty="0"/>
              <a:t>11 “top performers” identified in 2020</a:t>
            </a:r>
          </a:p>
          <a:p>
            <a:r>
              <a:rPr lang="en-US" sz="2200" dirty="0"/>
              <a:t>4 parents</a:t>
            </a:r>
          </a:p>
          <a:p>
            <a:r>
              <a:rPr lang="en-US" sz="2200" dirty="0"/>
              <a:t>Included in main snap bean trial alongside other commercial releases</a:t>
            </a:r>
          </a:p>
        </p:txBody>
      </p:sp>
    </p:spTree>
    <p:extLst>
      <p:ext uri="{BB962C8B-B14F-4D97-AF65-F5344CB8AC3E}">
        <p14:creationId xmlns:p14="http://schemas.microsoft.com/office/powerpoint/2010/main" val="4235340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F6E6D-0886-E348-A41C-4CCB3BD80170}"/>
              </a:ext>
            </a:extLst>
          </p:cNvPr>
          <p:cNvSpPr>
            <a:spLocks noGrp="1"/>
          </p:cNvSpPr>
          <p:nvPr>
            <p:ph type="title"/>
          </p:nvPr>
        </p:nvSpPr>
        <p:spPr>
          <a:xfrm>
            <a:off x="648929" y="629266"/>
            <a:ext cx="3651467" cy="1676603"/>
          </a:xfrm>
        </p:spPr>
        <p:txBody>
          <a:bodyPr>
            <a:normAutofit/>
          </a:bodyPr>
          <a:lstStyle/>
          <a:p>
            <a:r>
              <a:rPr lang="en-US" sz="3700"/>
              <a:t>Summer 2021 – Vegetable Research Farm</a:t>
            </a:r>
          </a:p>
        </p:txBody>
      </p:sp>
      <p:sp>
        <p:nvSpPr>
          <p:cNvPr id="3" name="Content Placeholder 2">
            <a:extLst>
              <a:ext uri="{FF2B5EF4-FFF2-40B4-BE49-F238E27FC236}">
                <a16:creationId xmlns:a16="http://schemas.microsoft.com/office/drawing/2014/main" id="{66447F05-D850-5649-BCC5-3D6A7631EEB0}"/>
              </a:ext>
            </a:extLst>
          </p:cNvPr>
          <p:cNvSpPr>
            <a:spLocks noGrp="1"/>
          </p:cNvSpPr>
          <p:nvPr>
            <p:ph idx="1"/>
          </p:nvPr>
        </p:nvSpPr>
        <p:spPr>
          <a:xfrm>
            <a:off x="648931" y="2438400"/>
            <a:ext cx="3651466" cy="3785419"/>
          </a:xfrm>
        </p:spPr>
        <p:txBody>
          <a:bodyPr>
            <a:normAutofit/>
          </a:bodyPr>
          <a:lstStyle/>
          <a:p>
            <a:r>
              <a:rPr lang="en-US" sz="1700"/>
              <a:t>Early season performance</a:t>
            </a:r>
          </a:p>
          <a:p>
            <a:pPr lvl="1"/>
            <a:r>
              <a:rPr lang="en-US" sz="1700"/>
              <a:t>Days to germination, germination percentage, vigor</a:t>
            </a:r>
          </a:p>
          <a:p>
            <a:r>
              <a:rPr lang="en-US" sz="1700"/>
              <a:t>Heat tolerance</a:t>
            </a:r>
          </a:p>
          <a:p>
            <a:pPr lvl="1"/>
            <a:r>
              <a:rPr lang="en-US" sz="1700"/>
              <a:t>Leaf susceptibility</a:t>
            </a:r>
          </a:p>
          <a:p>
            <a:pPr lvl="1"/>
            <a:r>
              <a:rPr lang="en-US" sz="1700"/>
              <a:t>Leaf bronzing</a:t>
            </a:r>
          </a:p>
          <a:p>
            <a:r>
              <a:rPr lang="en-US" sz="1700"/>
              <a:t>Morphological traits</a:t>
            </a:r>
          </a:p>
          <a:p>
            <a:pPr lvl="1"/>
            <a:r>
              <a:rPr lang="en-US" sz="1700"/>
              <a:t>Pod length, sieve size, pod straightness, pod color, cross-section, pod smoothness, pod distribution throughout plant</a:t>
            </a:r>
          </a:p>
          <a:p>
            <a:r>
              <a:rPr lang="en-US" sz="1700"/>
              <a:t>Visual yield estimate </a:t>
            </a:r>
          </a:p>
        </p:txBody>
      </p:sp>
      <p:pic>
        <p:nvPicPr>
          <p:cNvPr id="4" name="Picture 3" descr="A group of leaves on the ground&#10;&#10;Description automatically generated with low confidence">
            <a:extLst>
              <a:ext uri="{FF2B5EF4-FFF2-40B4-BE49-F238E27FC236}">
                <a16:creationId xmlns:a16="http://schemas.microsoft.com/office/drawing/2014/main" id="{CD204306-D26A-A84D-A6DD-688F194BB93A}"/>
              </a:ext>
            </a:extLst>
          </p:cNvPr>
          <p:cNvPicPr>
            <a:picLocks noChangeAspect="1"/>
          </p:cNvPicPr>
          <p:nvPr/>
        </p:nvPicPr>
        <p:blipFill rotWithShape="1">
          <a:blip r:embed="rId2"/>
          <a:srcRect t="5503" r="-2" b="3697"/>
          <a:stretch/>
        </p:blipFill>
        <p:spPr>
          <a:xfrm>
            <a:off x="4639056" y="10"/>
            <a:ext cx="7552944" cy="6857990"/>
          </a:xfrm>
          <a:prstGeom prst="rect">
            <a:avLst/>
          </a:prstGeom>
          <a:effectLst/>
        </p:spPr>
      </p:pic>
    </p:spTree>
    <p:extLst>
      <p:ext uri="{BB962C8B-B14F-4D97-AF65-F5344CB8AC3E}">
        <p14:creationId xmlns:p14="http://schemas.microsoft.com/office/powerpoint/2010/main" val="1030705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895</Words>
  <Application>Microsoft Macintosh PowerPoint</Application>
  <PresentationFormat>Widescreen</PresentationFormat>
  <Paragraphs>355</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Georgia</vt:lpstr>
      <vt:lpstr>Office Theme</vt:lpstr>
      <vt:lpstr>Participatory Breeding with Territorial Seed Company</vt:lpstr>
      <vt:lpstr>Subset of Populations – Greenhouse 2020</vt:lpstr>
      <vt:lpstr>Summer 2020</vt:lpstr>
      <vt:lpstr>Remote Taste Test</vt:lpstr>
      <vt:lpstr>Remote Taste Test</vt:lpstr>
      <vt:lpstr>Remote Taste Test - Averages</vt:lpstr>
      <vt:lpstr>Top Performers</vt:lpstr>
      <vt:lpstr>Trials at Territorial Seed Co. - 2021</vt:lpstr>
      <vt:lpstr>Summer 2021 – Vegetable Research Farm</vt:lpstr>
      <vt:lpstr>Summer 2021 - Territorial</vt:lpstr>
      <vt:lpstr>Candidate Lines</vt:lpstr>
      <vt:lpstr>Next Steps</vt:lpstr>
      <vt:lpstr>Funding 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Participatory Breeding with Territorial Seed Company</dc:title>
  <dc:creator>Microsoft Office User</dc:creator>
  <cp:lastModifiedBy>Hayley Park</cp:lastModifiedBy>
  <cp:revision>26</cp:revision>
  <dcterms:created xsi:type="dcterms:W3CDTF">2022-03-17T19:47:11Z</dcterms:created>
  <dcterms:modified xsi:type="dcterms:W3CDTF">2023-09-28T17:16:18Z</dcterms:modified>
</cp:coreProperties>
</file>