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E8CA"/>
          </a:solidFill>
        </a:fill>
      </a:tcStyle>
    </a:wholeTbl>
    <a:band2H>
      <a:tcTxStyle/>
      <a:tcStyle>
        <a:tcBdr/>
        <a:fill>
          <a:solidFill>
            <a:srgbClr val="FEF4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CCCA"/>
          </a:solidFill>
        </a:fill>
      </a:tcStyle>
    </a:wholeTbl>
    <a:band2H>
      <a:tcTxStyle/>
      <a:tcStyle>
        <a:tcBdr/>
        <a:fill>
          <a:solidFill>
            <a:srgbClr val="FE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1CA"/>
          </a:solidFill>
        </a:fill>
      </a:tcStyle>
    </a:wholeTbl>
    <a:band2H>
      <a:tcTxStyle/>
      <a:tcStyle>
        <a:tcBdr/>
        <a:fill>
          <a:solidFill>
            <a:srgbClr val="E9EA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77150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Arial"/>
      </a:defRPr>
    </a:lvl1pPr>
    <a:lvl2pPr indent="228600" defTabSz="457200" latinLnBrk="0">
      <a:defRPr sz="1200">
        <a:latin typeface="+mj-lt"/>
        <a:ea typeface="+mj-ea"/>
        <a:cs typeface="+mj-cs"/>
        <a:sym typeface="Arial"/>
      </a:defRPr>
    </a:lvl2pPr>
    <a:lvl3pPr indent="457200" defTabSz="457200" latinLnBrk="0">
      <a:defRPr sz="1200">
        <a:latin typeface="+mj-lt"/>
        <a:ea typeface="+mj-ea"/>
        <a:cs typeface="+mj-cs"/>
        <a:sym typeface="Arial"/>
      </a:defRPr>
    </a:lvl3pPr>
    <a:lvl4pPr indent="685800" defTabSz="457200" latinLnBrk="0">
      <a:defRPr sz="1200">
        <a:latin typeface="+mj-lt"/>
        <a:ea typeface="+mj-ea"/>
        <a:cs typeface="+mj-cs"/>
        <a:sym typeface="Arial"/>
      </a:defRPr>
    </a:lvl4pPr>
    <a:lvl5pPr indent="914400" defTabSz="457200" latinLnBrk="0">
      <a:defRPr sz="1200">
        <a:latin typeface="+mj-lt"/>
        <a:ea typeface="+mj-ea"/>
        <a:cs typeface="+mj-cs"/>
        <a:sym typeface="Arial"/>
      </a:defRPr>
    </a:lvl5pPr>
    <a:lvl6pPr indent="1143000" defTabSz="457200" latinLnBrk="0">
      <a:defRPr sz="1200">
        <a:latin typeface="+mj-lt"/>
        <a:ea typeface="+mj-ea"/>
        <a:cs typeface="+mj-cs"/>
        <a:sym typeface="Arial"/>
      </a:defRPr>
    </a:lvl6pPr>
    <a:lvl7pPr indent="1371600" defTabSz="457200" latinLnBrk="0">
      <a:defRPr sz="1200">
        <a:latin typeface="+mj-lt"/>
        <a:ea typeface="+mj-ea"/>
        <a:cs typeface="+mj-cs"/>
        <a:sym typeface="Arial"/>
      </a:defRPr>
    </a:lvl7pPr>
    <a:lvl8pPr indent="1600200" defTabSz="457200" latinLnBrk="0">
      <a:defRPr sz="1200">
        <a:latin typeface="+mj-lt"/>
        <a:ea typeface="+mj-ea"/>
        <a:cs typeface="+mj-cs"/>
        <a:sym typeface="Arial"/>
      </a:defRPr>
    </a:lvl8pPr>
    <a:lvl9pPr indent="1828800" defTabSz="4572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</p:spPr>
        <p:txBody>
          <a:bodyPr anchor="b"/>
          <a:lstStyle>
            <a:lvl1pPr>
              <a:defRPr sz="5400" cap="all"/>
            </a:lvl1pPr>
          </a:lstStyle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404040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404040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404040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404040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40404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/>
        </p:nvSpPr>
        <p:spPr>
          <a:xfrm>
            <a:off x="685799" y="3398519"/>
            <a:ext cx="7848601" cy="1590"/>
          </a:xfrm>
          <a:prstGeom prst="line">
            <a:avLst/>
          </a:prstGeom>
          <a:ln w="19050">
            <a:solidFill>
              <a:srgbClr val="19443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8384892" y="38468"/>
            <a:ext cx="301909" cy="288824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6629400" y="609600"/>
            <a:ext cx="2057400" cy="5867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6019800" cy="5867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194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722312" y="2362200"/>
            <a:ext cx="7772401" cy="2200275"/>
          </a:xfrm>
          <a:prstGeom prst="rect">
            <a:avLst/>
          </a:prstGeom>
        </p:spPr>
        <p:txBody>
          <a:bodyPr anchor="b"/>
          <a:lstStyle>
            <a:lvl1pPr>
              <a:defRPr sz="4800" cap="all">
                <a:solidFill>
                  <a:srgbClr val="F0E6C3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sz="quarter" idx="1"/>
          </p:nvPr>
        </p:nvSpPr>
        <p:spPr>
          <a:xfrm>
            <a:off x="722312" y="4626864"/>
            <a:ext cx="7772401" cy="150018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F0E6C3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F0E6C3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F0E6C3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F0E6C3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F0E6C3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hape 34"/>
          <p:cNvSpPr/>
          <p:nvPr/>
        </p:nvSpPr>
        <p:spPr>
          <a:xfrm>
            <a:off x="731519" y="4599431"/>
            <a:ext cx="7848601" cy="1590"/>
          </a:xfrm>
          <a:prstGeom prst="line">
            <a:avLst/>
          </a:prstGeom>
          <a:ln w="19050">
            <a:solidFill>
              <a:srgbClr val="F0E6C3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half" idx="1"/>
          </p:nvPr>
        </p:nvSpPr>
        <p:spPr>
          <a:xfrm>
            <a:off x="457200" y="1673351"/>
            <a:ext cx="4038600" cy="471830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487680" indent="-213360">
              <a:spcBef>
                <a:spcPts val="600"/>
              </a:spcBef>
              <a:defRPr sz="2800"/>
            </a:lvl2pPr>
            <a:lvl3pPr marL="804672" indent="-256032">
              <a:spcBef>
                <a:spcPts val="600"/>
              </a:spcBef>
              <a:defRPr sz="2800"/>
            </a:lvl3pPr>
            <a:lvl4pPr marL="1107439" indent="-284480">
              <a:spcBef>
                <a:spcPts val="600"/>
              </a:spcBef>
              <a:defRPr sz="2800"/>
            </a:lvl4pPr>
            <a:lvl5pPr marL="1264919" indent="-21336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sz="quarter" idx="1"/>
          </p:nvPr>
        </p:nvSpPr>
        <p:spPr>
          <a:xfrm>
            <a:off x="457200" y="1676400"/>
            <a:ext cx="3931921" cy="639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94431"/>
                </a:solid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94431"/>
                </a:solid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94431"/>
                </a:solid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94431"/>
                </a:solid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9443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sz="quarter" idx="13"/>
          </p:nvPr>
        </p:nvSpPr>
        <p:spPr>
          <a:xfrm>
            <a:off x="4754879" y="1676400"/>
            <a:ext cx="3931921" cy="639763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194431"/>
                </a:solidFill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 flipH="1">
            <a:off x="4571999" y="1691640"/>
            <a:ext cx="796" cy="4709160"/>
          </a:xfrm>
          <a:prstGeom prst="line">
            <a:avLst/>
          </a:prstGeom>
          <a:ln w="19050">
            <a:solidFill>
              <a:srgbClr val="19443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xfrm>
            <a:off x="457200" y="792079"/>
            <a:ext cx="2139696" cy="1261874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xfrm>
            <a:off x="2971800" y="792079"/>
            <a:ext cx="5715000" cy="5577842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483325" indent="-209005">
              <a:spcBef>
                <a:spcPts val="700"/>
              </a:spcBef>
              <a:defRPr sz="3200"/>
            </a:lvl2pPr>
            <a:lvl3pPr marL="792480" indent="-243840">
              <a:spcBef>
                <a:spcPts val="700"/>
              </a:spcBef>
              <a:defRPr sz="3200"/>
            </a:lvl3pPr>
            <a:lvl4pPr marL="1115567" indent="-292608">
              <a:spcBef>
                <a:spcPts val="700"/>
              </a:spcBef>
              <a:defRPr sz="3200"/>
            </a:lvl4pPr>
            <a:lvl5pPr marL="1271016" indent="-219456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quarter" idx="13"/>
          </p:nvPr>
        </p:nvSpPr>
        <p:spPr>
          <a:xfrm>
            <a:off x="457201" y="2130551"/>
            <a:ext cx="2139697" cy="424361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400"/>
            </a:pPr>
            <a:endParaRPr/>
          </a:p>
        </p:txBody>
      </p:sp>
      <p:sp>
        <p:nvSpPr>
          <p:cNvPr id="80" name="Shape 80"/>
          <p:cNvSpPr/>
          <p:nvPr/>
        </p:nvSpPr>
        <p:spPr>
          <a:xfrm flipH="1">
            <a:off x="2775009" y="792079"/>
            <a:ext cx="1590" cy="5577841"/>
          </a:xfrm>
          <a:prstGeom prst="line">
            <a:avLst/>
          </a:prstGeom>
          <a:ln w="19050">
            <a:solidFill>
              <a:srgbClr val="19443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1" cy="126492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9" name="Shape 89"/>
          <p:cNvSpPr>
            <a:spLocks noGrp="1"/>
          </p:cNvSpPr>
          <p:nvPr>
            <p:ph type="pic" idx="13"/>
          </p:nvPr>
        </p:nvSpPr>
        <p:spPr>
          <a:xfrm>
            <a:off x="2858610" y="838200"/>
            <a:ext cx="5904390" cy="5500458"/>
          </a:xfrm>
          <a:prstGeom prst="rect">
            <a:avLst/>
          </a:prstGeom>
          <a:ln w="76200">
            <a:solidFill>
              <a:srgbClr val="FFFFFF"/>
            </a:solidFill>
            <a:miter lim="800000"/>
          </a:ln>
          <a:effectLst>
            <a:outerShdw blurRad="50800" dist="12700" dir="5400000" rotWithShape="0">
              <a:srgbClr val="000000">
                <a:alpha val="58999"/>
              </a:srgbClr>
            </a:outerShdw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body" sz="quarter" idx="1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220785"/>
            <a:ext cx="9144000" cy="228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-1"/>
            <a:ext cx="9144000" cy="36576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7620000" y="38468"/>
            <a:ext cx="301908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194431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182879" marR="0" indent="-18287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493775" marR="0" indent="-21945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792479" marR="0" indent="-24384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9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09727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1286691" marR="0" indent="-235131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152634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170922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189210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207498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77823">
              <a:defRPr sz="2112" spc="-44"/>
            </a:pPr>
            <a:r>
              <a:t>Minnesota elderberry cooperative</a:t>
            </a:r>
            <a:br/>
            <a:r>
              <a:t>Feasibility Study reflections:</a:t>
            </a:r>
            <a:br/>
            <a:endParaRPr sz="1056" spc="-22"/>
          </a:p>
          <a:p>
            <a:pPr algn="ctr" defTabSz="394334">
              <a:lnSpc>
                <a:spcPct val="120000"/>
              </a:lnSpc>
              <a:defRPr sz="2688" i="1" cap="none" spc="0">
                <a:solidFill>
                  <a:srgbClr val="8396DB"/>
                </a:solidFill>
                <a:effectLst>
                  <a:outerShdw blurRad="12192" dist="24384" dir="16200000" rotWithShape="0">
                    <a:srgbClr val="000000">
                      <a:alpha val="30000"/>
                    </a:srgbClr>
                  </a:outerShdw>
                </a:effectLst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Assessing Market Opportunities and </a:t>
            </a:r>
            <a:br/>
            <a:r>
              <a:t>Commercial Applications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Market Study Comments &amp; Implications</a:t>
            </a:r>
          </a:p>
          <a:p>
            <a:pPr>
              <a:defRPr sz="1600"/>
            </a:pPr>
            <a:r>
              <a:t>Christopher J. Patton, MA, MBA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A</a:t>
            </a:r>
            <a:r>
              <a:rPr dirty="0" smtClean="0"/>
              <a:t>nnual </a:t>
            </a:r>
            <a:r>
              <a:rPr lang="en-US" dirty="0" smtClean="0"/>
              <a:t>C</a:t>
            </a:r>
            <a:r>
              <a:rPr dirty="0" smtClean="0"/>
              <a:t>rop </a:t>
            </a:r>
            <a:r>
              <a:rPr lang="en-US" dirty="0" smtClean="0"/>
              <a:t>V</a:t>
            </a:r>
            <a:r>
              <a:rPr dirty="0" smtClean="0"/>
              <a:t>alues</a:t>
            </a:r>
            <a:endParaRPr dirty="0"/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sz="2200" i="1">
                <a:solidFill>
                  <a:srgbClr val="141E5E"/>
                </a:solidFill>
              </a:defRPr>
            </a:pPr>
            <a:r>
              <a:t>Planning estimates derived from the preceding slides:</a:t>
            </a:r>
          </a:p>
          <a:p>
            <a:r>
              <a:t>Elderberry fresh yield of 45,000 tons = </a:t>
            </a:r>
            <a:r>
              <a:rPr>
                <a:solidFill>
                  <a:srgbClr val="141E5E"/>
                </a:solidFill>
              </a:rPr>
              <a:t>$90 million</a:t>
            </a:r>
          </a:p>
          <a:p>
            <a:r>
              <a:t> Elderberry de-stemmed, sanitized &amp;</a:t>
            </a:r>
            <a:r>
              <a:rPr>
                <a:solidFill>
                  <a:srgbClr val="4D5D40"/>
                </a:solidFill>
              </a:rPr>
              <a:t> fr</a:t>
            </a:r>
            <a:r>
              <a:t>ozen yield of 45,000 tons = </a:t>
            </a:r>
            <a:r>
              <a:rPr>
                <a:solidFill>
                  <a:srgbClr val="141E5E"/>
                </a:solidFill>
              </a:rPr>
              <a:t>$180 million</a:t>
            </a:r>
          </a:p>
          <a:p>
            <a:r>
              <a:t>Wholesale bottled elderberry juice cases delivered to retailer @ 4.5 million cases = </a:t>
            </a:r>
            <a:r>
              <a:rPr>
                <a:solidFill>
                  <a:srgbClr val="141E5E"/>
                </a:solidFill>
              </a:rPr>
              <a:t> $578 million</a:t>
            </a:r>
          </a:p>
          <a:p>
            <a:r>
              <a:t>Intermediate timeframe of 10 - 20 years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Market Components</a:t>
            </a:r>
          </a:p>
        </p:txBody>
      </p:sp>
      <p:sp>
        <p:nvSpPr>
          <p:cNvPr id="151" name="Shape 1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 Fresh or frozen berries and flowers, U-Pick, hobbyists</a:t>
            </a:r>
          </a:p>
          <a:p>
            <a:r>
              <a:t>Dried elder berries and flowers - 80,000+ lb/imported 2015</a:t>
            </a:r>
          </a:p>
          <a:p>
            <a:r>
              <a:t>Lightly processed elderberry products: juices, jams, jellies, and wines</a:t>
            </a:r>
          </a:p>
          <a:p>
            <a:r>
              <a:t>Highly processed elderberry products: extracts, concentrates, powders and nutraceutical inputs</a:t>
            </a:r>
          </a:p>
          <a:p>
            <a:r>
              <a:t>Natural dyes: dyes made from elderberries for use in food or textile industries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800" spc="-95"/>
            </a:lvl1pPr>
          </a:lstStyle>
          <a:p>
            <a:pPr algn="ctr"/>
            <a:r>
              <a:rPr dirty="0"/>
              <a:t>Networked Redundancy</a:t>
            </a:r>
          </a:p>
        </p:txBody>
      </p:sp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7866" indent="-287866"/>
            <a:r>
              <a:t>Farmed supply: network of state-based grower cooperatives to set quality standards, support research and promote best practices</a:t>
            </a:r>
          </a:p>
          <a:p>
            <a:pPr marL="287866" indent="-287866"/>
            <a:r>
              <a:t>Multiple process options - flexibility w/stable to growing demand</a:t>
            </a:r>
          </a:p>
          <a:p>
            <a:pPr marL="287866" indent="-287866"/>
            <a:r>
              <a:t>Multiple distribution channels: wholesale &amp; retail market penetration without an expensive advertising campaign</a:t>
            </a:r>
          </a:p>
          <a:p>
            <a:pPr marL="287866" indent="-287866"/>
            <a:r>
              <a:t>Encourages use in environmental management</a:t>
            </a:r>
          </a:p>
          <a:p>
            <a:pPr marL="287866" indent="-287866"/>
            <a:r>
              <a:t>Accommodates multiple quality grades of fruit, including Certified Organic</a:t>
            </a:r>
          </a:p>
          <a:p>
            <a:pPr marL="287866" indent="-287866"/>
            <a:r>
              <a:t>Promotes individual initiative and opportunity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457200" y="529492"/>
            <a:ext cx="8229600" cy="990601"/>
          </a:xfrm>
          <a:prstGeom prst="rect">
            <a:avLst/>
          </a:prstGeom>
        </p:spPr>
        <p:txBody>
          <a:bodyPr/>
          <a:lstStyle>
            <a:lvl1pPr>
              <a:defRPr sz="4200" spc="-105"/>
            </a:lvl1pPr>
          </a:lstStyle>
          <a:p>
            <a:pPr algn="ctr"/>
            <a:r>
              <a:rPr dirty="0"/>
              <a:t>Grower Cooperatives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Network of grower cooperatives organized by state</a:t>
            </a:r>
          </a:p>
          <a:p>
            <a:r>
              <a:t>Grower members not necessarily limited to single state</a:t>
            </a:r>
          </a:p>
          <a:p>
            <a:r>
              <a:t>Some shared equipment and joint marketing and distribution of wholesale ingredients and/or retail products</a:t>
            </a:r>
          </a:p>
          <a:p>
            <a:r>
              <a:t>Quality control, savings from economies of scale, premium pricing, sufficient return on investment to grow capital base</a:t>
            </a:r>
          </a:p>
          <a:p>
            <a:r>
              <a:t>Encourages integrated university research and interfaces with government on behalf of growers, whole industry</a:t>
            </a:r>
          </a:p>
          <a:p>
            <a:r>
              <a:t>Pioneering research done by University of Missouri </a:t>
            </a:r>
          </a:p>
          <a:p>
            <a:r>
              <a:t>University of Minnesota seeks to build on that research with cooperation with Iowa &amp; Wisconsin universities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200" spc="-105"/>
            </a:lvl1pPr>
          </a:lstStyle>
          <a:p>
            <a:pPr algn="ctr"/>
            <a:r>
              <a:rPr dirty="0"/>
              <a:t>Elderberry Options</a:t>
            </a:r>
          </a:p>
        </p:txBody>
      </p:sp>
      <p:sp>
        <p:nvSpPr>
          <p:cNvPr id="160" name="Shape 16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Grower option to supply fresh or frozen flowers &amp; berries to local wineries, food co-ops and/or consumer hobbyists</a:t>
            </a:r>
          </a:p>
          <a:p>
            <a:r>
              <a:t>Grower option to make and sell farm-based value added products at farmers markets and/or retail stores</a:t>
            </a:r>
          </a:p>
          <a:p>
            <a:r>
              <a:t>Grower option to sell buckets of fresh picked or de-stemmed &amp; frozen elderberries directly into the cooperative supply chain </a:t>
            </a:r>
          </a:p>
          <a:p>
            <a:r>
              <a:t>Grower option to aggregate harvest and processing activities with neighboring growers to share resources/expenses in selling into the cooperative supply chain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High Quality 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b="1">
                <a:solidFill>
                  <a:srgbClr val="141E5E"/>
                </a:solidFill>
              </a:defRPr>
            </a:pPr>
            <a:r>
              <a:rPr dirty="0"/>
              <a:t>Makes commercially grown elderberry sustainable environmentally, ethically and economically from </a:t>
            </a:r>
            <a:br>
              <a:rPr dirty="0"/>
            </a:br>
            <a:r>
              <a:rPr dirty="0"/>
              <a:t>Farm to the Consumer including:</a:t>
            </a:r>
          </a:p>
          <a:p>
            <a:pPr lvl="2"/>
            <a:r>
              <a:rPr dirty="0"/>
              <a:t>Farmers</a:t>
            </a:r>
          </a:p>
          <a:p>
            <a:pPr lvl="2"/>
            <a:r>
              <a:rPr dirty="0"/>
              <a:t>Producers</a:t>
            </a:r>
          </a:p>
          <a:p>
            <a:pPr lvl="2"/>
            <a:r>
              <a:rPr dirty="0"/>
              <a:t>Wholesalers</a:t>
            </a:r>
          </a:p>
          <a:p>
            <a:pPr lvl="2"/>
            <a:r>
              <a:rPr dirty="0"/>
              <a:t>Distributors</a:t>
            </a:r>
          </a:p>
          <a:p>
            <a:pPr lvl="2"/>
            <a:r>
              <a:rPr dirty="0"/>
              <a:t>Retailers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Next Steps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55447" indent="-155447" defTabSz="777240">
              <a:spcBef>
                <a:spcPts val="400"/>
              </a:spcBef>
              <a:defRPr sz="2040"/>
            </a:pPr>
            <a:r>
              <a:t>Increase the number of acres dedicated to the commercial cultivation of elderberry to meet present and estimated demand.</a:t>
            </a:r>
          </a:p>
          <a:p>
            <a:pPr marL="155447" indent="-155447" defTabSz="777240">
              <a:spcBef>
                <a:spcPts val="400"/>
              </a:spcBef>
              <a:defRPr sz="2040"/>
            </a:pPr>
            <a:r>
              <a:t>Establish grower cooperatives in Midwest states to manage quality of crop and provide economies of scale to lower costs and grow both domestic and international market demand</a:t>
            </a:r>
          </a:p>
          <a:p>
            <a:pPr marL="155447" indent="-155447" defTabSz="777240">
              <a:spcBef>
                <a:spcPts val="400"/>
              </a:spcBef>
              <a:defRPr sz="2040"/>
            </a:pPr>
            <a:r>
              <a:t>Develop farmer direct &amp; cooperative supply relationships with local wineries, breweries, distilleries</a:t>
            </a:r>
          </a:p>
          <a:p>
            <a:pPr marL="155447" indent="-155447" defTabSz="777240">
              <a:spcBef>
                <a:spcPts val="400"/>
              </a:spcBef>
              <a:defRPr sz="2040"/>
            </a:pPr>
            <a:r>
              <a:t>Support grower supply directly to local hobbyists of flowers and berries fresh/frozen, or as valued added products</a:t>
            </a:r>
          </a:p>
          <a:p>
            <a:pPr marL="155447" indent="-155447" defTabSz="777240">
              <a:spcBef>
                <a:spcPts val="400"/>
              </a:spcBef>
              <a:defRPr sz="2040"/>
            </a:pPr>
            <a:r>
              <a:t>Establish University Agroforestry Extension in each state</a:t>
            </a:r>
          </a:p>
          <a:p>
            <a:pPr marL="155447" indent="-155447" defTabSz="777240">
              <a:spcBef>
                <a:spcPts val="400"/>
              </a:spcBef>
              <a:defRPr sz="2040"/>
            </a:pPr>
            <a:r>
              <a:t>Increase certified organic production to develop and support organic processing</a:t>
            </a:r>
          </a:p>
          <a:p>
            <a:pPr marL="155447" indent="-155447" defTabSz="777240">
              <a:spcBef>
                <a:spcPts val="400"/>
              </a:spcBef>
              <a:defRPr sz="2040"/>
            </a:pPr>
            <a:r>
              <a:t>U of MN: Diomy Zamora, Don Wyse, Gary Wyatt, Ken Dorn, Dean Current, Richard Warner, Matthew Clark, Emily Hoover, Paul Otten…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image2.jpg" descr="NCR-25-side_RGB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51982" y="5044996"/>
            <a:ext cx="4239589" cy="1622191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>
            <a:spLocks noGrp="1"/>
          </p:cNvSpPr>
          <p:nvPr>
            <p:ph type="body" sz="quarter" idx="4294967295"/>
          </p:nvPr>
        </p:nvSpPr>
        <p:spPr>
          <a:xfrm>
            <a:off x="1409699" y="3518907"/>
            <a:ext cx="6400801" cy="1752601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Christopher J. Patton, MA, MBA </a:t>
            </a:r>
          </a:p>
          <a:p>
            <a: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SARE Grant #FNC13-925</a:t>
            </a:r>
          </a:p>
        </p:txBody>
      </p:sp>
      <p:sp>
        <p:nvSpPr>
          <p:cNvPr id="123" name="Shape 123"/>
          <p:cNvSpPr>
            <a:spLocks noGrp="1"/>
          </p:cNvSpPr>
          <p:nvPr>
            <p:ph type="title" idx="4294967295"/>
          </p:nvPr>
        </p:nvSpPr>
        <p:spPr>
          <a:xfrm>
            <a:off x="669702" y="387967"/>
            <a:ext cx="7848605" cy="2715509"/>
          </a:xfrm>
          <a:prstGeom prst="rect">
            <a:avLst/>
          </a:prstGeom>
        </p:spPr>
        <p:txBody>
          <a:bodyPr anchor="b">
            <a:normAutofit fontScale="90000"/>
          </a:bodyPr>
          <a:lstStyle/>
          <a:p>
            <a:pPr defTabSz="877823">
              <a:defRPr sz="3839" b="1" spc="-71">
                <a:solidFill>
                  <a:srgbClr val="408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>
                <a:solidFill>
                  <a:schemeClr val="accent1"/>
                </a:solidFill>
              </a:rPr>
              <a:t>Minnesota</a:t>
            </a:r>
            <a:r>
              <a:t> </a:t>
            </a:r>
          </a:p>
          <a:p>
            <a:pPr lvl="2" algn="ctr" defTabSz="877823">
              <a:defRPr sz="3839" b="1" spc="-71">
                <a:solidFill>
                  <a:srgbClr val="408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>
                <a:solidFill>
                  <a:srgbClr val="141E5E"/>
                </a:solidFill>
              </a:rPr>
              <a:t>Elderberry </a:t>
            </a:r>
          </a:p>
          <a:p>
            <a:pPr lvl="2" algn="r" defTabSz="877823">
              <a:defRPr sz="3839" b="1" spc="-71">
                <a:solidFill>
                  <a:srgbClr val="408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>
                <a:solidFill>
                  <a:schemeClr val="accent1"/>
                </a:solidFill>
              </a:rPr>
              <a:t>Cooperative</a:t>
            </a:r>
          </a:p>
          <a:p>
            <a:pPr lvl="2" algn="ctr" defTabSz="877823">
              <a:defRPr sz="3839" b="1" spc="-71">
                <a:solidFill>
                  <a:srgbClr val="408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>
                <a:solidFill>
                  <a:schemeClr val="accent1"/>
                </a:solidFill>
              </a:rPr>
              <a:t/>
            </a:r>
            <a:br>
              <a:rPr>
                <a:solidFill>
                  <a:schemeClr val="accent1"/>
                </a:solidFill>
              </a:rPr>
            </a:br>
            <a:r>
              <a:rPr sz="2880" spc="-53"/>
              <a:t>Feasibility Study Reflections</a:t>
            </a:r>
          </a:p>
        </p:txBody>
      </p:sp>
      <p:sp>
        <p:nvSpPr>
          <p:cNvPr id="124" name="Shape 124"/>
          <p:cNvSpPr/>
          <p:nvPr/>
        </p:nvSpPr>
        <p:spPr>
          <a:xfrm>
            <a:off x="685799" y="3398519"/>
            <a:ext cx="7848601" cy="1590"/>
          </a:xfrm>
          <a:prstGeom prst="line">
            <a:avLst/>
          </a:prstGeom>
          <a:ln w="19050">
            <a:solidFill>
              <a:srgbClr val="194431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References</a:t>
            </a:r>
          </a:p>
        </p:txBody>
      </p:sp>
      <p:sp>
        <p:nvSpPr>
          <p:cNvPr id="127" name="Shape 127"/>
          <p:cNvSpPr>
            <a:spLocks noGrp="1"/>
          </p:cNvSpPr>
          <p:nvPr>
            <p:ph type="body" idx="1"/>
          </p:nvPr>
        </p:nvSpPr>
        <p:spPr>
          <a:xfrm>
            <a:off x="892628" y="1921587"/>
            <a:ext cx="8229601" cy="4876801"/>
          </a:xfrm>
          <a:prstGeom prst="rect">
            <a:avLst/>
          </a:prstGeom>
        </p:spPr>
        <p:txBody>
          <a:bodyPr/>
          <a:lstStyle/>
          <a:p>
            <a:r>
              <a:t>Minnesota Elderberry Cooperative </a:t>
            </a:r>
            <a:br/>
            <a:r>
              <a:t>September 2013 Feasibility Study</a:t>
            </a:r>
            <a:br/>
            <a:r>
              <a:t>by Cooperative Development Services</a:t>
            </a:r>
            <a:br/>
            <a:endParaRPr/>
          </a:p>
          <a:p>
            <a:r>
              <a:t>River Hills Harvest Marketers, LLC</a:t>
            </a:r>
            <a:br/>
            <a:r>
              <a:t>Experience, Sales &amp; Financial Data</a:t>
            </a:r>
            <a:br/>
            <a:endParaRPr/>
          </a:p>
          <a:p>
            <a:r>
              <a:t>Past Presentations by Terry Durham</a:t>
            </a:r>
            <a:br/>
            <a:r>
              <a:t>on Growing &amp; Processing Elderberry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Why Elderberry?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457200" y="1971116"/>
            <a:ext cx="8229600" cy="3608542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sz="2200" i="1">
                <a:solidFill>
                  <a:srgbClr val="141E5E"/>
                </a:solidFill>
              </a:defRPr>
            </a:pPr>
            <a:r>
              <a:t>A marketing perspective answer to a few basic questions:</a:t>
            </a:r>
          </a:p>
          <a:p>
            <a:pPr marL="475487" lvl="1" indent="-201167">
              <a:defRPr sz="2200"/>
            </a:pPr>
            <a:r>
              <a:t>If I grow elderberry, will I be able to sell my crop?</a:t>
            </a:r>
          </a:p>
          <a:p>
            <a:pPr marL="475487" lvl="1" indent="-201167">
              <a:defRPr sz="2200"/>
            </a:pPr>
            <a:r>
              <a:t>Are farmers planting too many acres of elderberry?</a:t>
            </a:r>
          </a:p>
          <a:p>
            <a:pPr marL="475487" lvl="1" indent="-201167">
              <a:defRPr sz="2200"/>
            </a:pPr>
            <a:r>
              <a:t>Why do we need elderberry grower cooperatives?</a:t>
            </a:r>
          </a:p>
          <a:p>
            <a:pPr marL="475487" lvl="1" indent="-201167">
              <a:defRPr sz="2200"/>
            </a:pPr>
            <a:r>
              <a:t>Is there enough money involved to support a network of state-based grower cooperatives?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457200" y="529492"/>
            <a:ext cx="8229600" cy="990601"/>
          </a:xfrm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EU Market Profile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lvl="1" indent="-182879"/>
            <a:r>
              <a:t>Estimated at 30,000 acres of cultivated elderberry</a:t>
            </a:r>
          </a:p>
          <a:p>
            <a:pPr marL="457200" lvl="1" indent="-182879"/>
            <a:r>
              <a:t>Est. annual yield of 107,000 tons, 95% of production from Austria, Italy, Czech Republic, Poland, Hungary</a:t>
            </a:r>
          </a:p>
          <a:p>
            <a:pPr marL="457200" lvl="1" indent="-182879"/>
            <a:r>
              <a:t>Price equivalent of $0.20 to $0.35/pound for </a:t>
            </a:r>
            <a:br/>
            <a:r>
              <a:t>fresh, unwashed, on-the-cyme S. nigra berries</a:t>
            </a:r>
          </a:p>
          <a:p>
            <a:pPr marL="457200" lvl="1" indent="-182879"/>
            <a:r>
              <a:t>Frozen in bulk for later de-stemming &amp; processing</a:t>
            </a:r>
          </a:p>
          <a:p>
            <a:pPr marL="457200" lvl="1" indent="-182879"/>
            <a:r>
              <a:t>Elder flowers a huge business in Europe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US Market Profile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Estimated at 600 acres of cultivated elderberry (2015)</a:t>
            </a:r>
          </a:p>
          <a:p>
            <a:r>
              <a:t>Est. annual yield of 1,200 tons, conc. in the Midwest</a:t>
            </a:r>
          </a:p>
          <a:p>
            <a:r>
              <a:t>Price equivalent of $1.00 pound for fresh, </a:t>
            </a:r>
            <a:br/>
            <a:r>
              <a:t>unwashed, on-the-cyme S. canadensis berries</a:t>
            </a:r>
          </a:p>
          <a:p>
            <a:r>
              <a:t>Price equivalent of $2.00 pound for washed, de-stemmed and frozen S. canadensis berries</a:t>
            </a:r>
          </a:p>
          <a:p>
            <a:r>
              <a:t>Minimal commercial sales of domestic elder flower products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dirty="0"/>
              <a:t>EU vs. USA markets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</a:pPr>
            <a:r>
              <a:t>European Union</a:t>
            </a:r>
          </a:p>
          <a:p>
            <a:pPr lvl="2"/>
            <a:r>
              <a:t>Population of about 505.7 million</a:t>
            </a:r>
          </a:p>
          <a:p>
            <a:pPr lvl="2"/>
            <a:r>
              <a:t>2013 GDP of about $16.5 trillion</a:t>
            </a:r>
          </a:p>
          <a:p>
            <a:pPr marL="0" indent="0">
              <a:buClrTx/>
              <a:buSzTx/>
              <a:buFontTx/>
              <a:buNone/>
            </a:pPr>
            <a:r>
              <a:t>United States of America</a:t>
            </a:r>
          </a:p>
          <a:p>
            <a:pPr lvl="2"/>
            <a:r>
              <a:t>Population of about 315 million</a:t>
            </a:r>
          </a:p>
          <a:p>
            <a:pPr lvl="2"/>
            <a:r>
              <a:t>2013 GDP of about $17 trillion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P</a:t>
            </a:r>
            <a:r>
              <a:rPr dirty="0" smtClean="0"/>
              <a:t>roxy </a:t>
            </a:r>
            <a:r>
              <a:rPr dirty="0"/>
              <a:t>for </a:t>
            </a:r>
            <a:r>
              <a:rPr lang="en-US" dirty="0" smtClean="0"/>
              <a:t>P</a:t>
            </a:r>
            <a:r>
              <a:rPr dirty="0" smtClean="0"/>
              <a:t>lanning</a:t>
            </a:r>
            <a:endParaRPr dirty="0"/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How do we plan growth towards an established market?</a:t>
            </a:r>
          </a:p>
          <a:p>
            <a:r>
              <a:t>How can we estimate potential demand and corresponding supply?</a:t>
            </a:r>
          </a:p>
          <a:p>
            <a:r>
              <a:t>Use River Hills Harvest premium pure elderberry juice, an existing product with known parameters.</a:t>
            </a:r>
          </a:p>
          <a:p>
            <a:r>
              <a:t>Projected consumer use of this one product substitutes for all domestically grown elderberry product and ingredient categories.</a:t>
            </a:r>
          </a:p>
          <a:p>
            <a:r>
              <a:t>Provides a reasonable estimate of potential market size for strategic goal setting and organizational development.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P</a:t>
            </a:r>
            <a:r>
              <a:rPr dirty="0" smtClean="0"/>
              <a:t>roxy </a:t>
            </a:r>
            <a:r>
              <a:rPr dirty="0"/>
              <a:t>for </a:t>
            </a:r>
            <a:r>
              <a:rPr lang="en-US" dirty="0" smtClean="0"/>
              <a:t>US</a:t>
            </a:r>
            <a:r>
              <a:rPr dirty="0" smtClean="0"/>
              <a:t> </a:t>
            </a:r>
            <a:r>
              <a:rPr lang="en-US" dirty="0" smtClean="0"/>
              <a:t>M</a:t>
            </a:r>
            <a:r>
              <a:rPr dirty="0" smtClean="0"/>
              <a:t>arket</a:t>
            </a:r>
            <a:endParaRPr dirty="0"/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841247">
              <a:buClrTx/>
              <a:buSzTx/>
              <a:buFontTx/>
              <a:buNone/>
              <a:defRPr sz="2024" i="1">
                <a:solidFill>
                  <a:srgbClr val="141E5E"/>
                </a:solidFill>
              </a:defRPr>
            </a:pPr>
            <a:r>
              <a:t>Estimating the potential market demand for elderberry products in the US using RHH elderberry juice as a proxy model for all varieties of elderberry products sold separately or as an ingredient in another product.</a:t>
            </a:r>
          </a:p>
          <a:p>
            <a:pPr marL="168249" indent="-168249" defTabSz="841247">
              <a:defRPr sz="2208"/>
            </a:pPr>
            <a:r>
              <a:t>Market participation by &lt;</a:t>
            </a:r>
            <a:r>
              <a:rPr b="1"/>
              <a:t>1%</a:t>
            </a:r>
            <a:r>
              <a:t> US pop. = 3 million people @ </a:t>
            </a:r>
            <a:r>
              <a:rPr b="1"/>
              <a:t>1 tbs./day</a:t>
            </a:r>
            <a:br>
              <a:rPr b="1"/>
            </a:br>
            <a:r>
              <a:rPr sz="1840"/>
              <a:t>(Assumes a very modest growth in public knowledge about elderberry) </a:t>
            </a:r>
          </a:p>
          <a:p>
            <a:pPr marL="168249" indent="-168249" defTabSz="841247">
              <a:defRPr sz="2208"/>
            </a:pPr>
            <a:r>
              <a:t>About 20 servings / bottle yields a demand for 12,500 cases/day</a:t>
            </a:r>
          </a:p>
          <a:p>
            <a:pPr marL="168249" indent="-168249" defTabSz="841247">
              <a:defRPr sz="2208"/>
            </a:pPr>
            <a:r>
              <a:t>Round to 4.5 million cases / year @ 20 lb./case = 90 million lb.</a:t>
            </a:r>
          </a:p>
          <a:p>
            <a:pPr marL="168249" indent="-168249" defTabSz="841247">
              <a:defRPr sz="2208"/>
            </a:pPr>
            <a:r>
              <a:rPr b="1"/>
              <a:t>Est. proxy market</a:t>
            </a:r>
            <a:r>
              <a:t> of </a:t>
            </a:r>
            <a:r>
              <a:rPr b="1"/>
              <a:t>45,000 tons</a:t>
            </a:r>
            <a:r>
              <a:t> produced on c. </a:t>
            </a:r>
            <a:r>
              <a:rPr b="1"/>
              <a:t>22,500 acres</a:t>
            </a:r>
          </a:p>
          <a:p>
            <a:pPr marL="168249" indent="-168249" defTabSz="841247">
              <a:defRPr sz="2208"/>
            </a:pPr>
            <a:r>
              <a:rPr b="1"/>
              <a:t>Rational target for initial phase of commercial development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arity">
  <a:themeElements>
    <a:clrScheme name="Clarit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0000FF"/>
      </a:hlink>
      <a:folHlink>
        <a:srgbClr val="FF00FF"/>
      </a:folHlink>
    </a:clrScheme>
    <a:fontScheme name="Clarity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642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64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0000FF"/>
      </a:hlink>
      <a:folHlink>
        <a:srgbClr val="FF00FF"/>
      </a:folHlink>
    </a:clrScheme>
    <a:fontScheme name="Clarity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642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64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</Words>
  <Application>Microsoft Macintosh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Minnesota elderberry cooperative Feasibility Study reflections:  Assessing Market Opportunities and  Commercial Applications</vt:lpstr>
      <vt:lpstr>Minnesota  Elderberry  Cooperative  Feasibility Study Reflections</vt:lpstr>
      <vt:lpstr>References</vt:lpstr>
      <vt:lpstr>Why Elderberry?</vt:lpstr>
      <vt:lpstr>EU Market Profile</vt:lpstr>
      <vt:lpstr>US Market Profile</vt:lpstr>
      <vt:lpstr>EU vs. USA markets</vt:lpstr>
      <vt:lpstr>Proxy for Planning</vt:lpstr>
      <vt:lpstr>Proxy for US Market</vt:lpstr>
      <vt:lpstr>Annual Crop Values</vt:lpstr>
      <vt:lpstr>Market Components</vt:lpstr>
      <vt:lpstr>Networked Redundancy</vt:lpstr>
      <vt:lpstr>Grower Cooperatives</vt:lpstr>
      <vt:lpstr>Elderberry Options</vt:lpstr>
      <vt:lpstr>High Quality 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 elderberry cooperative Feasibility Study reflections:  Assessing Market Opportunities and  Commercial Applications</dc:title>
  <cp:lastModifiedBy>Christopher Patton</cp:lastModifiedBy>
  <cp:revision>1</cp:revision>
  <dcterms:modified xsi:type="dcterms:W3CDTF">2016-01-23T13:01:11Z</dcterms:modified>
</cp:coreProperties>
</file>