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embeddedFontLst>
    <p:embeddedFont>
      <p:font typeface="DM Sans Medium"/>
      <p:regular r:id="rId36"/>
      <p:bold r:id="rId37"/>
      <p:italic r:id="rId38"/>
      <p:boldItalic r:id="rId39"/>
    </p:embeddedFont>
    <p:embeddedFont>
      <p:font typeface="Roboto"/>
      <p:regular r:id="rId40"/>
      <p:bold r:id="rId41"/>
      <p:italic r:id="rId42"/>
      <p:boldItalic r:id="rId43"/>
    </p:embeddedFont>
    <p:embeddedFont>
      <p:font typeface="Helvetica Neue"/>
      <p:regular r:id="rId44"/>
      <p:bold r:id="rId45"/>
      <p:italic r:id="rId46"/>
      <p:boldItalic r:id="rId47"/>
    </p:embeddedFont>
    <p:embeddedFont>
      <p:font typeface="Merriweather"/>
      <p:regular r:id="rId48"/>
      <p:bold r:id="rId49"/>
      <p:italic r:id="rId50"/>
      <p:boldItalic r:id="rId51"/>
    </p:embeddedFont>
    <p:embeddedFont>
      <p:font typeface="DM Sans"/>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351707D-2B2A-41DA-A860-A36BE9D73F30}">
  <a:tblStyle styleId="{6351707D-2B2A-41DA-A860-A36BE9D73F30}" styleName="Table_0">
    <a:wholeTbl>
      <a:tcTxStyle>
        <a:font>
          <a:latin typeface="Arial"/>
          <a:ea typeface="Arial"/>
          <a:cs typeface="Arial"/>
        </a:font>
        <a:srgbClr val="000000"/>
      </a:tcTxStyle>
      <a:tcStyle>
        <a:tcBdr>
          <a:left>
            <a:ln cap="flat" cmpd="sng">
              <a:solidFill>
                <a:srgbClr val="333333"/>
              </a:solidFill>
              <a:prstDash val="solid"/>
              <a:round/>
              <a:headEnd len="sm" w="sm" type="none"/>
              <a:tailEnd len="sm" w="sm" type="none"/>
            </a:ln>
          </a:left>
          <a:right>
            <a:ln cap="flat" cmpd="sng">
              <a:solidFill>
                <a:srgbClr val="333333"/>
              </a:solidFill>
              <a:prstDash val="solid"/>
              <a:round/>
              <a:headEnd len="sm" w="sm" type="none"/>
              <a:tailEnd len="sm" w="sm" type="none"/>
            </a:ln>
          </a:right>
          <a:top>
            <a:ln cap="flat" cmpd="sng">
              <a:solidFill>
                <a:srgbClr val="333333"/>
              </a:solidFill>
              <a:prstDash val="solid"/>
              <a:round/>
              <a:headEnd len="sm" w="sm" type="none"/>
              <a:tailEnd len="sm" w="sm" type="none"/>
            </a:ln>
          </a:top>
          <a:bottom>
            <a:ln cap="flat" cmpd="sng">
              <a:solidFill>
                <a:srgbClr val="333333"/>
              </a:solidFill>
              <a:prstDash val="solid"/>
              <a:round/>
              <a:headEnd len="sm" w="sm" type="none"/>
              <a:tailEnd len="sm" w="sm" type="none"/>
            </a:ln>
          </a:bottom>
          <a:insideH>
            <a:ln cap="flat" cmpd="sng">
              <a:solidFill>
                <a:srgbClr val="333333"/>
              </a:solidFill>
              <a:prstDash val="solid"/>
              <a:round/>
              <a:headEnd len="sm" w="sm" type="none"/>
              <a:tailEnd len="sm" w="sm" type="none"/>
            </a:ln>
          </a:insideH>
          <a:insideV>
            <a:ln cap="flat" cmpd="sng">
              <a:solidFill>
                <a:srgbClr val="333333"/>
              </a:solidFill>
              <a:prstDash val="solid"/>
              <a:round/>
              <a:headEnd len="sm" w="sm" type="none"/>
              <a:tailEnd len="sm" w="sm" type="none"/>
            </a:ln>
          </a:insideV>
        </a:tcBdr>
        <a:fill>
          <a:solidFill>
            <a:srgbClr val="FFFFFF"/>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regular.fntdata"/><Relationship Id="rId42" Type="http://schemas.openxmlformats.org/officeDocument/2006/relationships/font" Target="fonts/Roboto-italic.fntdata"/><Relationship Id="rId41" Type="http://schemas.openxmlformats.org/officeDocument/2006/relationships/font" Target="fonts/Roboto-bold.fntdata"/><Relationship Id="rId44" Type="http://schemas.openxmlformats.org/officeDocument/2006/relationships/font" Target="fonts/HelveticaNeue-regular.fntdata"/><Relationship Id="rId43" Type="http://schemas.openxmlformats.org/officeDocument/2006/relationships/font" Target="fonts/Roboto-boldItalic.fntdata"/><Relationship Id="rId46" Type="http://schemas.openxmlformats.org/officeDocument/2006/relationships/font" Target="fonts/HelveticaNeue-italic.fntdata"/><Relationship Id="rId45" Type="http://schemas.openxmlformats.org/officeDocument/2006/relationships/font" Target="fonts/HelveticaNeue-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erriweather-regular.fntdata"/><Relationship Id="rId47" Type="http://schemas.openxmlformats.org/officeDocument/2006/relationships/font" Target="fonts/HelveticaNeue-boldItalic.fntdata"/><Relationship Id="rId49" Type="http://schemas.openxmlformats.org/officeDocument/2006/relationships/font" Target="fonts/Merriweather-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font" Target="fonts/DMSansMedium-bold.fntdata"/><Relationship Id="rId36" Type="http://schemas.openxmlformats.org/officeDocument/2006/relationships/font" Target="fonts/DMSansMedium-regular.fntdata"/><Relationship Id="rId39" Type="http://schemas.openxmlformats.org/officeDocument/2006/relationships/font" Target="fonts/DMSansMedium-boldItalic.fntdata"/><Relationship Id="rId38" Type="http://schemas.openxmlformats.org/officeDocument/2006/relationships/font" Target="fonts/DMSansMedium-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Merriweather-boldItalic.fntdata"/><Relationship Id="rId50" Type="http://schemas.openxmlformats.org/officeDocument/2006/relationships/font" Target="fonts/Merriweather-italic.fntdata"/><Relationship Id="rId53" Type="http://schemas.openxmlformats.org/officeDocument/2006/relationships/font" Target="fonts/DMSans-bold.fntdata"/><Relationship Id="rId52" Type="http://schemas.openxmlformats.org/officeDocument/2006/relationships/font" Target="fonts/DMSans-regular.fntdata"/><Relationship Id="rId11" Type="http://schemas.openxmlformats.org/officeDocument/2006/relationships/slide" Target="slides/slide5.xml"/><Relationship Id="rId55" Type="http://schemas.openxmlformats.org/officeDocument/2006/relationships/font" Target="fonts/DMSans-boldItalic.fntdata"/><Relationship Id="rId10" Type="http://schemas.openxmlformats.org/officeDocument/2006/relationships/slide" Target="slides/slide4.xml"/><Relationship Id="rId54" Type="http://schemas.openxmlformats.org/officeDocument/2006/relationships/font" Target="fonts/DMSans-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h20dc033eb8a2eabc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h20dc033eb8a2eabc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h20dc033eb8a2eabc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h20dc033eb8a2eabc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h20dc033eb8a2eabc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h20dc033eb8a2eabc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h20dc033eb8a2eabc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h20dc033eb8a2eabc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h20dc033eb8a2eabc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h20dc033eb8a2eabc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h20dc033eb8a2eabc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h20dc033eb8a2eabc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h20dc033eb8a2eabc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h20dc033eb8a2eabc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h20dc033eb8a2eabc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h20dc033eb8a2eabc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h20dc033eb8a2eabc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h20dc033eb8a2eabc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h20dc033eb8a2eabc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h20dc033eb8a2eabc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h20dc033eb8a2eabc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h20dc033eb8a2eabc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h20dc033eb8a2eabc_0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h20dc033eb8a2eabc_0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h20dc033eb8a2eabc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h20dc033eb8a2eabc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h20dc033eb8a2eabc_0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h20dc033eb8a2eabc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h20dc033eb8a2eabc_0_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h20dc033eb8a2eabc_0_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h20dc033eb8a2eabc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h20dc033eb8a2eabc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h20dc033eb8a2eabc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h20dc033eb8a2eabc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h20dc033eb8a2eabc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h20dc033eb8a2eabc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h20dc033eb8a2eabc_0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h20dc033eb8a2eabc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h20dc033eb8a2eabc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h20dc033eb8a2eabc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h20dc033eb8a2eabc_0_4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h20dc033eb8a2eabc_0_4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h20dc033eb8a2eabc_0_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h20dc033eb8a2eabc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h20dc033eb8a2eabc_0_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h20dc033eb8a2eabc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h20dc033eb8a2eabc_0_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h20dc033eb8a2eabc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h20dc033eb8a2eabc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h20dc033eb8a2eabc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h20dc033eb8a2eabc_0_5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h20dc033eb8a2eabc_0_5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h20dc033eb8a2eabc_0_5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h20dc033eb8a2eabc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h20dc033eb8a2eabc_0_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h20dc033eb8a2eabc_0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h20dc033eb8a2eabc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h20dc033eb8a2eabc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_1">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_1">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0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SzPts val="1000"/>
              <a:buChar char="●"/>
              <a:defRPr/>
            </a:lvl1pPr>
            <a:lvl2pPr indent="-279400" lvl="1" marL="914400" algn="ctr">
              <a:spcBef>
                <a:spcPts val="0"/>
              </a:spcBef>
              <a:spcAft>
                <a:spcPts val="0"/>
              </a:spcAft>
              <a:buSzPts val="8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50" name="Shape 50"/>
        <p:cNvGrpSpPr/>
        <p:nvPr/>
      </p:nvGrpSpPr>
      <p:grpSpPr>
        <a:xfrm>
          <a:off x="0" y="0"/>
          <a:ext cx="0" cy="0"/>
          <a:chOff x="0" y="0"/>
          <a:chExt cx="0" cy="0"/>
        </a:xfrm>
      </p:grpSpPr>
      <p:sp>
        <p:nvSpPr>
          <p:cNvPr id="51" name="Google Shape;51;p13"/>
          <p:cNvSpPr txBox="1"/>
          <p:nvPr>
            <p:ph type="title"/>
          </p:nvPr>
        </p:nvSpPr>
        <p:spPr>
          <a:xfrm>
            <a:off x="677325" y="1832775"/>
            <a:ext cx="3217200" cy="14841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52" name="Google Shape;52;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3" name="Google Shape;53;p13"/>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4" name="Google Shape;54;p13"/>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5" name="Google Shape;55;p13"/>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6" name="Google Shape;56;p13"/>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7" name="Google Shape;57;p13"/>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8" name="Google Shape;58;p13"/>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61" name="Google Shape;61;p14"/>
          <p:cNvSpPr txBox="1"/>
          <p:nvPr>
            <p:ph idx="1" type="body"/>
          </p:nvPr>
        </p:nvSpPr>
        <p:spPr>
          <a:xfrm>
            <a:off x="311700" y="1152475"/>
            <a:ext cx="4473900" cy="34164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62" name="Google Shape;62;p14"/>
          <p:cNvSpPr/>
          <p:nvPr>
            <p:ph idx="2" type="pic"/>
          </p:nvPr>
        </p:nvSpPr>
        <p:spPr>
          <a:xfrm>
            <a:off x="4992024" y="1152775"/>
            <a:ext cx="3840300" cy="3416400"/>
          </a:xfrm>
          <a:prstGeom prst="rect">
            <a:avLst/>
          </a:prstGeom>
          <a:noFill/>
          <a:ln>
            <a:noFill/>
          </a:ln>
        </p:spPr>
      </p:sp>
      <p:sp>
        <p:nvSpPr>
          <p:cNvPr id="63" name="Google Shape;63;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
    <p:spTree>
      <p:nvGrpSpPr>
        <p:cNvPr id="64" name="Shape 64"/>
        <p:cNvGrpSpPr/>
        <p:nvPr/>
      </p:nvGrpSpPr>
      <p:grpSpPr>
        <a:xfrm>
          <a:off x="0" y="0"/>
          <a:ext cx="0" cy="0"/>
          <a:chOff x="0" y="0"/>
          <a:chExt cx="0" cy="0"/>
        </a:xfrm>
      </p:grpSpPr>
      <p:sp>
        <p:nvSpPr>
          <p:cNvPr id="65" name="Google Shape;65;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6" name="Google Shape;66;p15"/>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7" name="Google Shape;67;p15"/>
          <p:cNvSpPr txBox="1"/>
          <p:nvPr>
            <p:ph idx="1" type="body"/>
          </p:nvPr>
        </p:nvSpPr>
        <p:spPr>
          <a:xfrm>
            <a:off x="483150" y="2237788"/>
            <a:ext cx="36198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68" name="Google Shape;68;p15"/>
          <p:cNvSpPr txBox="1"/>
          <p:nvPr>
            <p:ph idx="2" type="body"/>
          </p:nvPr>
        </p:nvSpPr>
        <p:spPr>
          <a:xfrm>
            <a:off x="5048000" y="2237788"/>
            <a:ext cx="36198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69" name="Google Shape;69;p15"/>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70" name="Google Shape;70;p15"/>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71" name="Shape 71"/>
        <p:cNvGrpSpPr/>
        <p:nvPr/>
      </p:nvGrpSpPr>
      <p:grpSpPr>
        <a:xfrm>
          <a:off x="0" y="0"/>
          <a:ext cx="0" cy="0"/>
          <a:chOff x="0" y="0"/>
          <a:chExt cx="0" cy="0"/>
        </a:xfrm>
      </p:grpSpPr>
      <p:sp>
        <p:nvSpPr>
          <p:cNvPr id="72" name="Google Shape;72;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3" name="Google Shape;73;p16"/>
          <p:cNvSpPr txBox="1"/>
          <p:nvPr>
            <p:ph idx="1" type="body"/>
          </p:nvPr>
        </p:nvSpPr>
        <p:spPr>
          <a:xfrm>
            <a:off x="483175" y="2417500"/>
            <a:ext cx="24555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74" name="Google Shape;74;p16"/>
          <p:cNvSpPr txBox="1"/>
          <p:nvPr>
            <p:ph idx="2" type="body"/>
          </p:nvPr>
        </p:nvSpPr>
        <p:spPr>
          <a:xfrm>
            <a:off x="3347725" y="2417500"/>
            <a:ext cx="24555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75" name="Google Shape;75;p16"/>
          <p:cNvSpPr txBox="1"/>
          <p:nvPr>
            <p:ph idx="3" type="body"/>
          </p:nvPr>
        </p:nvSpPr>
        <p:spPr>
          <a:xfrm>
            <a:off x="6212275" y="2417500"/>
            <a:ext cx="24555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76" name="Google Shape;76;p16"/>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7" name="Google Shape;77;p16"/>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78" name="Google Shape;78;p16"/>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79" name="Google Shape;79;p16"/>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80" name="Shape 80"/>
        <p:cNvGrpSpPr/>
        <p:nvPr/>
      </p:nvGrpSpPr>
      <p:grpSpPr>
        <a:xfrm>
          <a:off x="0" y="0"/>
          <a:ext cx="0" cy="0"/>
          <a:chOff x="0" y="0"/>
          <a:chExt cx="0" cy="0"/>
        </a:xfrm>
      </p:grpSpPr>
      <p:sp>
        <p:nvSpPr>
          <p:cNvPr id="81" name="Google Shape;81;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2" name="Google Shape;82;p17"/>
          <p:cNvSpPr txBox="1"/>
          <p:nvPr>
            <p:ph idx="1" type="body"/>
          </p:nvPr>
        </p:nvSpPr>
        <p:spPr>
          <a:xfrm>
            <a:off x="366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83" name="Google Shape;83;p17"/>
          <p:cNvSpPr txBox="1"/>
          <p:nvPr>
            <p:ph idx="2" type="body"/>
          </p:nvPr>
        </p:nvSpPr>
        <p:spPr>
          <a:xfrm>
            <a:off x="4938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84" name="Google Shape;84;p17"/>
          <p:cNvSpPr txBox="1"/>
          <p:nvPr>
            <p:ph idx="3" type="body"/>
          </p:nvPr>
        </p:nvSpPr>
        <p:spPr>
          <a:xfrm>
            <a:off x="366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85" name="Google Shape;85;p17"/>
          <p:cNvSpPr txBox="1"/>
          <p:nvPr>
            <p:ph idx="4" type="body"/>
          </p:nvPr>
        </p:nvSpPr>
        <p:spPr>
          <a:xfrm>
            <a:off x="4938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86" name="Google Shape;86;p17"/>
          <p:cNvSpPr txBox="1"/>
          <p:nvPr>
            <p:ph type="title"/>
          </p:nvPr>
        </p:nvSpPr>
        <p:spPr>
          <a:xfrm>
            <a:off x="366750"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87" name="Google Shape;87;p17"/>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88" name="Google Shape;88;p17"/>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89" name="Google Shape;89;p17"/>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90" name="Google Shape;90;p17"/>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91" name="Shape 91"/>
        <p:cNvGrpSpPr/>
        <p:nvPr/>
      </p:nvGrpSpPr>
      <p:grpSpPr>
        <a:xfrm>
          <a:off x="0" y="0"/>
          <a:ext cx="0" cy="0"/>
          <a:chOff x="0" y="0"/>
          <a:chExt cx="0" cy="0"/>
        </a:xfrm>
      </p:grpSpPr>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93" name="Google Shape;93;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4" name="Google Shape;94;p18"/>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95" name="Shape 95"/>
        <p:cNvGrpSpPr/>
        <p:nvPr/>
      </p:nvGrpSpPr>
      <p:grpSpPr>
        <a:xfrm>
          <a:off x="0" y="0"/>
          <a:ext cx="0" cy="0"/>
          <a:chOff x="0" y="0"/>
          <a:chExt cx="0" cy="0"/>
        </a:xfrm>
      </p:grpSpPr>
      <p:sp>
        <p:nvSpPr>
          <p:cNvPr id="96" name="Google Shape;96;p19"/>
          <p:cNvSpPr txBox="1"/>
          <p:nvPr>
            <p:ph idx="1" type="body"/>
          </p:nvPr>
        </p:nvSpPr>
        <p:spPr>
          <a:xfrm>
            <a:off x="311700"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7" name="Google Shape;97;p19"/>
          <p:cNvSpPr/>
          <p:nvPr>
            <p:ph idx="2" type="pic"/>
          </p:nvPr>
        </p:nvSpPr>
        <p:spPr>
          <a:xfrm>
            <a:off x="4804825" y="1133300"/>
            <a:ext cx="4027500" cy="2392800"/>
          </a:xfrm>
          <a:prstGeom prst="rect">
            <a:avLst/>
          </a:prstGeom>
          <a:noFill/>
          <a:ln>
            <a:noFill/>
          </a:ln>
        </p:spPr>
      </p:sp>
      <p:sp>
        <p:nvSpPr>
          <p:cNvPr id="98" name="Google Shape;98;p19"/>
          <p:cNvSpPr/>
          <p:nvPr>
            <p:ph idx="3" type="pic"/>
          </p:nvPr>
        </p:nvSpPr>
        <p:spPr>
          <a:xfrm>
            <a:off x="311725" y="1133300"/>
            <a:ext cx="4027500" cy="2392800"/>
          </a:xfrm>
          <a:prstGeom prst="rect">
            <a:avLst/>
          </a:prstGeom>
          <a:noFill/>
          <a:ln>
            <a:noFill/>
          </a:ln>
        </p:spPr>
      </p:sp>
      <p:sp>
        <p:nvSpPr>
          <p:cNvPr id="99" name="Google Shape;99;p19"/>
          <p:cNvSpPr txBox="1"/>
          <p:nvPr>
            <p:ph idx="4" type="body"/>
          </p:nvPr>
        </p:nvSpPr>
        <p:spPr>
          <a:xfrm>
            <a:off x="4804825"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0" name="Google Shape;100;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1" name="Google Shape;101;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02" name="Google Shape;102;p19"/>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03" name="Google Shape;103;p19"/>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104" name="Shape 104"/>
        <p:cNvGrpSpPr/>
        <p:nvPr/>
      </p:nvGrpSpPr>
      <p:grpSpPr>
        <a:xfrm>
          <a:off x="0" y="0"/>
          <a:ext cx="0" cy="0"/>
          <a:chOff x="0" y="0"/>
          <a:chExt cx="0" cy="0"/>
        </a:xfrm>
      </p:grpSpPr>
      <p:sp>
        <p:nvSpPr>
          <p:cNvPr id="105" name="Google Shape;105;p20"/>
          <p:cNvSpPr txBox="1"/>
          <p:nvPr>
            <p:ph idx="1" type="body"/>
          </p:nvPr>
        </p:nvSpPr>
        <p:spPr>
          <a:xfrm>
            <a:off x="31170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6" name="Google Shape;106;p20"/>
          <p:cNvSpPr/>
          <p:nvPr>
            <p:ph idx="2" type="pic"/>
          </p:nvPr>
        </p:nvSpPr>
        <p:spPr>
          <a:xfrm>
            <a:off x="6205225" y="1128325"/>
            <a:ext cx="2627100" cy="2273100"/>
          </a:xfrm>
          <a:prstGeom prst="rect">
            <a:avLst/>
          </a:prstGeom>
          <a:noFill/>
          <a:ln>
            <a:noFill/>
          </a:ln>
        </p:spPr>
      </p:sp>
      <p:sp>
        <p:nvSpPr>
          <p:cNvPr id="107" name="Google Shape;107;p20"/>
          <p:cNvSpPr/>
          <p:nvPr>
            <p:ph idx="3" type="pic"/>
          </p:nvPr>
        </p:nvSpPr>
        <p:spPr>
          <a:xfrm>
            <a:off x="311725" y="1128325"/>
            <a:ext cx="2627100" cy="2273100"/>
          </a:xfrm>
          <a:prstGeom prst="rect">
            <a:avLst/>
          </a:prstGeom>
          <a:noFill/>
          <a:ln>
            <a:noFill/>
          </a:ln>
        </p:spPr>
      </p:sp>
      <p:sp>
        <p:nvSpPr>
          <p:cNvPr id="108" name="Google Shape;108;p20"/>
          <p:cNvSpPr txBox="1"/>
          <p:nvPr>
            <p:ph idx="4" type="body"/>
          </p:nvPr>
        </p:nvSpPr>
        <p:spPr>
          <a:xfrm>
            <a:off x="6205225"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9" name="Google Shape;109;p20"/>
          <p:cNvSpPr/>
          <p:nvPr>
            <p:ph idx="5" type="pic"/>
          </p:nvPr>
        </p:nvSpPr>
        <p:spPr>
          <a:xfrm>
            <a:off x="3255250" y="1128325"/>
            <a:ext cx="2627100" cy="2273100"/>
          </a:xfrm>
          <a:prstGeom prst="rect">
            <a:avLst/>
          </a:prstGeom>
          <a:noFill/>
          <a:ln>
            <a:noFill/>
          </a:ln>
        </p:spPr>
      </p:sp>
      <p:sp>
        <p:nvSpPr>
          <p:cNvPr id="110" name="Google Shape;110;p20"/>
          <p:cNvSpPr txBox="1"/>
          <p:nvPr>
            <p:ph idx="6" type="body"/>
          </p:nvPr>
        </p:nvSpPr>
        <p:spPr>
          <a:xfrm>
            <a:off x="325525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11" name="Google Shape;111;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2" name="Google Shape;112;p2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13" name="Google Shape;113;p20"/>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14" name="Google Shape;114;p20"/>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15" name="Google Shape;115;p20"/>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116" name="Shape 116"/>
        <p:cNvGrpSpPr/>
        <p:nvPr/>
      </p:nvGrpSpPr>
      <p:grpSpPr>
        <a:xfrm>
          <a:off x="0" y="0"/>
          <a:ext cx="0" cy="0"/>
          <a:chOff x="0" y="0"/>
          <a:chExt cx="0" cy="0"/>
        </a:xfrm>
      </p:grpSpPr>
      <p:sp>
        <p:nvSpPr>
          <p:cNvPr id="117" name="Google Shape;117;p21"/>
          <p:cNvSpPr/>
          <p:nvPr>
            <p:ph idx="2" type="pic"/>
          </p:nvPr>
        </p:nvSpPr>
        <p:spPr>
          <a:xfrm>
            <a:off x="311700" y="445025"/>
            <a:ext cx="8520600" cy="4218300"/>
          </a:xfrm>
          <a:prstGeom prst="rect">
            <a:avLst/>
          </a:prstGeom>
          <a:noFill/>
          <a:ln>
            <a:noFill/>
          </a:ln>
        </p:spPr>
      </p:sp>
      <p:sp>
        <p:nvSpPr>
          <p:cNvPr id="118" name="Google Shape;118;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119" name="Shape 119"/>
        <p:cNvGrpSpPr/>
        <p:nvPr/>
      </p:nvGrpSpPr>
      <p:grpSpPr>
        <a:xfrm>
          <a:off x="0" y="0"/>
          <a:ext cx="0" cy="0"/>
          <a:chOff x="0" y="0"/>
          <a:chExt cx="0" cy="0"/>
        </a:xfrm>
      </p:grpSpPr>
      <p:sp>
        <p:nvSpPr>
          <p:cNvPr id="120" name="Google Shape;120;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1" name="Google Shape;121;p22"/>
          <p:cNvSpPr/>
          <p:nvPr>
            <p:ph idx="2" type="pic"/>
          </p:nvPr>
        </p:nvSpPr>
        <p:spPr>
          <a:xfrm>
            <a:off x="3389600" y="118913"/>
            <a:ext cx="1643700" cy="1535100"/>
          </a:xfrm>
          <a:prstGeom prst="rect">
            <a:avLst/>
          </a:prstGeom>
          <a:noFill/>
          <a:ln>
            <a:noFill/>
          </a:ln>
        </p:spPr>
      </p:sp>
      <p:sp>
        <p:nvSpPr>
          <p:cNvPr id="122" name="Google Shape;122;p22"/>
          <p:cNvSpPr/>
          <p:nvPr>
            <p:ph idx="3" type="pic"/>
          </p:nvPr>
        </p:nvSpPr>
        <p:spPr>
          <a:xfrm>
            <a:off x="5195935" y="118913"/>
            <a:ext cx="1643700" cy="1535100"/>
          </a:xfrm>
          <a:prstGeom prst="rect">
            <a:avLst/>
          </a:prstGeom>
          <a:noFill/>
          <a:ln>
            <a:noFill/>
          </a:ln>
        </p:spPr>
      </p:sp>
      <p:sp>
        <p:nvSpPr>
          <p:cNvPr id="123" name="Google Shape;123;p22"/>
          <p:cNvSpPr/>
          <p:nvPr>
            <p:ph idx="4" type="pic"/>
          </p:nvPr>
        </p:nvSpPr>
        <p:spPr>
          <a:xfrm>
            <a:off x="7002270" y="118913"/>
            <a:ext cx="1643700" cy="1535100"/>
          </a:xfrm>
          <a:prstGeom prst="rect">
            <a:avLst/>
          </a:prstGeom>
          <a:noFill/>
          <a:ln>
            <a:noFill/>
          </a:ln>
        </p:spPr>
      </p:sp>
      <p:sp>
        <p:nvSpPr>
          <p:cNvPr id="124" name="Google Shape;124;p22"/>
          <p:cNvSpPr/>
          <p:nvPr>
            <p:ph idx="5" type="pic"/>
          </p:nvPr>
        </p:nvSpPr>
        <p:spPr>
          <a:xfrm>
            <a:off x="3389588" y="1804212"/>
            <a:ext cx="1643700" cy="1535100"/>
          </a:xfrm>
          <a:prstGeom prst="rect">
            <a:avLst/>
          </a:prstGeom>
          <a:noFill/>
          <a:ln>
            <a:noFill/>
          </a:ln>
        </p:spPr>
      </p:sp>
      <p:sp>
        <p:nvSpPr>
          <p:cNvPr id="125" name="Google Shape;125;p22"/>
          <p:cNvSpPr/>
          <p:nvPr>
            <p:ph idx="6" type="pic"/>
          </p:nvPr>
        </p:nvSpPr>
        <p:spPr>
          <a:xfrm>
            <a:off x="5195922" y="1804212"/>
            <a:ext cx="1643700" cy="1535100"/>
          </a:xfrm>
          <a:prstGeom prst="rect">
            <a:avLst/>
          </a:prstGeom>
          <a:noFill/>
          <a:ln>
            <a:noFill/>
          </a:ln>
        </p:spPr>
      </p:sp>
      <p:sp>
        <p:nvSpPr>
          <p:cNvPr id="126" name="Google Shape;126;p22"/>
          <p:cNvSpPr/>
          <p:nvPr>
            <p:ph idx="7" type="pic"/>
          </p:nvPr>
        </p:nvSpPr>
        <p:spPr>
          <a:xfrm>
            <a:off x="7002257" y="1804212"/>
            <a:ext cx="1643700" cy="1535100"/>
          </a:xfrm>
          <a:prstGeom prst="rect">
            <a:avLst/>
          </a:prstGeom>
          <a:noFill/>
          <a:ln>
            <a:noFill/>
          </a:ln>
        </p:spPr>
      </p:sp>
      <p:sp>
        <p:nvSpPr>
          <p:cNvPr id="127" name="Google Shape;127;p22"/>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28" name="Google Shape;128;p22"/>
          <p:cNvSpPr/>
          <p:nvPr>
            <p:ph idx="8" type="pic"/>
          </p:nvPr>
        </p:nvSpPr>
        <p:spPr>
          <a:xfrm>
            <a:off x="3389588" y="3489487"/>
            <a:ext cx="1643700" cy="1535100"/>
          </a:xfrm>
          <a:prstGeom prst="rect">
            <a:avLst/>
          </a:prstGeom>
          <a:noFill/>
          <a:ln>
            <a:noFill/>
          </a:ln>
        </p:spPr>
      </p:sp>
      <p:sp>
        <p:nvSpPr>
          <p:cNvPr id="129" name="Google Shape;129;p22"/>
          <p:cNvSpPr/>
          <p:nvPr>
            <p:ph idx="9" type="pic"/>
          </p:nvPr>
        </p:nvSpPr>
        <p:spPr>
          <a:xfrm>
            <a:off x="5195922" y="3489487"/>
            <a:ext cx="1643700" cy="1535100"/>
          </a:xfrm>
          <a:prstGeom prst="rect">
            <a:avLst/>
          </a:prstGeom>
          <a:noFill/>
          <a:ln>
            <a:noFill/>
          </a:ln>
        </p:spPr>
      </p:sp>
      <p:sp>
        <p:nvSpPr>
          <p:cNvPr id="130" name="Google Shape;130;p22"/>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slide" type="title">
  <p:cSld name="TITLE">
    <p:bg>
      <p:bgPr>
        <a:solidFill>
          <a:schemeClr val="dk1"/>
        </a:solidFill>
      </p:bgPr>
    </p:bg>
    <p:spTree>
      <p:nvGrpSpPr>
        <p:cNvPr id="131" name="Shape 131"/>
        <p:cNvGrpSpPr/>
        <p:nvPr/>
      </p:nvGrpSpPr>
      <p:grpSpPr>
        <a:xfrm>
          <a:off x="0" y="0"/>
          <a:ext cx="0" cy="0"/>
          <a:chOff x="0" y="0"/>
          <a:chExt cx="0" cy="0"/>
        </a:xfrm>
      </p:grpSpPr>
      <p:sp>
        <p:nvSpPr>
          <p:cNvPr id="132" name="Google Shape;132;p23"/>
          <p:cNvSpPr txBox="1"/>
          <p:nvPr>
            <p:ph idx="1" type="body"/>
          </p:nvPr>
        </p:nvSpPr>
        <p:spPr>
          <a:xfrm>
            <a:off x="196951" y="4737750"/>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lt1"/>
              </a:buClr>
              <a:buSzPts val="800"/>
              <a:buChar char="●"/>
              <a:defRPr sz="800">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sz="800">
                <a:solidFill>
                  <a:schemeClr val="lt1"/>
                </a:solidFill>
              </a:defRPr>
            </a:lvl3pPr>
            <a:lvl4pPr indent="-279400" lvl="3" marL="1828800">
              <a:spcBef>
                <a:spcPts val="0"/>
              </a:spcBef>
              <a:spcAft>
                <a:spcPts val="0"/>
              </a:spcAft>
              <a:buClr>
                <a:schemeClr val="lt1"/>
              </a:buClr>
              <a:buSzPts val="800"/>
              <a:buChar char="●"/>
              <a:defRPr sz="800">
                <a:solidFill>
                  <a:schemeClr val="lt1"/>
                </a:solidFill>
              </a:defRPr>
            </a:lvl4pPr>
            <a:lvl5pPr indent="-279400" lvl="4" marL="2286000">
              <a:spcBef>
                <a:spcPts val="0"/>
              </a:spcBef>
              <a:spcAft>
                <a:spcPts val="0"/>
              </a:spcAft>
              <a:buClr>
                <a:schemeClr val="lt1"/>
              </a:buClr>
              <a:buSzPts val="800"/>
              <a:buChar char="○"/>
              <a:defRPr sz="800">
                <a:solidFill>
                  <a:schemeClr val="lt1"/>
                </a:solidFill>
              </a:defRPr>
            </a:lvl5pPr>
            <a:lvl6pPr indent="-279400" lvl="5" marL="2743200">
              <a:spcBef>
                <a:spcPts val="0"/>
              </a:spcBef>
              <a:spcAft>
                <a:spcPts val="0"/>
              </a:spcAft>
              <a:buClr>
                <a:schemeClr val="lt1"/>
              </a:buClr>
              <a:buSzPts val="800"/>
              <a:buChar char="■"/>
              <a:defRPr sz="800">
                <a:solidFill>
                  <a:schemeClr val="lt1"/>
                </a:solidFill>
              </a:defRPr>
            </a:lvl6pPr>
            <a:lvl7pPr indent="-279400" lvl="6" marL="3200400">
              <a:spcBef>
                <a:spcPts val="0"/>
              </a:spcBef>
              <a:spcAft>
                <a:spcPts val="0"/>
              </a:spcAft>
              <a:buClr>
                <a:schemeClr val="lt1"/>
              </a:buClr>
              <a:buSzPts val="800"/>
              <a:buChar char="●"/>
              <a:defRPr sz="800">
                <a:solidFill>
                  <a:schemeClr val="lt1"/>
                </a:solidFill>
              </a:defRPr>
            </a:lvl7pPr>
            <a:lvl8pPr indent="-279400" lvl="7" marL="3657600">
              <a:spcBef>
                <a:spcPts val="0"/>
              </a:spcBef>
              <a:spcAft>
                <a:spcPts val="0"/>
              </a:spcAft>
              <a:buClr>
                <a:schemeClr val="lt1"/>
              </a:buClr>
              <a:buSzPts val="800"/>
              <a:buChar char="○"/>
              <a:defRPr sz="800">
                <a:solidFill>
                  <a:schemeClr val="lt1"/>
                </a:solidFill>
              </a:defRPr>
            </a:lvl8pPr>
            <a:lvl9pPr indent="-279400" lvl="8" marL="4114800">
              <a:spcBef>
                <a:spcPts val="0"/>
              </a:spcBef>
              <a:spcAft>
                <a:spcPts val="0"/>
              </a:spcAft>
              <a:buClr>
                <a:schemeClr val="lt1"/>
              </a:buClr>
              <a:buSzPts val="800"/>
              <a:buChar char="■"/>
              <a:defRPr sz="800">
                <a:solidFill>
                  <a:schemeClr val="lt1"/>
                </a:solidFill>
              </a:defRPr>
            </a:lvl9pPr>
          </a:lstStyle>
          <a:p/>
        </p:txBody>
      </p:sp>
      <p:sp>
        <p:nvSpPr>
          <p:cNvPr id="133" name="Google Shape;133;p23"/>
          <p:cNvSpPr txBox="1"/>
          <p:nvPr>
            <p:ph type="ctrTitle"/>
          </p:nvPr>
        </p:nvSpPr>
        <p:spPr>
          <a:xfrm>
            <a:off x="196950" y="223825"/>
            <a:ext cx="8011800" cy="18771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6750"/>
              <a:buNone/>
              <a:defRPr sz="6750">
                <a:solidFill>
                  <a:schemeClr val="lt1"/>
                </a:solidFill>
              </a:defRPr>
            </a:lvl1pPr>
            <a:lvl2pPr lvl="1">
              <a:spcBef>
                <a:spcPts val="0"/>
              </a:spcBef>
              <a:spcAft>
                <a:spcPts val="0"/>
              </a:spcAft>
              <a:buClr>
                <a:schemeClr val="lt1"/>
              </a:buClr>
              <a:buSzPts val="5200"/>
              <a:buNone/>
              <a:defRPr sz="5200">
                <a:solidFill>
                  <a:schemeClr val="lt1"/>
                </a:solidFill>
              </a:defRPr>
            </a:lvl2pPr>
            <a:lvl3pPr lvl="2">
              <a:spcBef>
                <a:spcPts val="0"/>
              </a:spcBef>
              <a:spcAft>
                <a:spcPts val="0"/>
              </a:spcAft>
              <a:buClr>
                <a:schemeClr val="lt1"/>
              </a:buClr>
              <a:buSzPts val="5200"/>
              <a:buNone/>
              <a:defRPr sz="5200">
                <a:solidFill>
                  <a:schemeClr val="lt1"/>
                </a:solidFill>
              </a:defRPr>
            </a:lvl3pPr>
            <a:lvl4pPr lvl="3">
              <a:spcBef>
                <a:spcPts val="0"/>
              </a:spcBef>
              <a:spcAft>
                <a:spcPts val="0"/>
              </a:spcAft>
              <a:buClr>
                <a:schemeClr val="lt1"/>
              </a:buClr>
              <a:buSzPts val="5200"/>
              <a:buNone/>
              <a:defRPr sz="5200">
                <a:solidFill>
                  <a:schemeClr val="lt1"/>
                </a:solidFill>
              </a:defRPr>
            </a:lvl4pPr>
            <a:lvl5pPr lvl="4">
              <a:spcBef>
                <a:spcPts val="0"/>
              </a:spcBef>
              <a:spcAft>
                <a:spcPts val="0"/>
              </a:spcAft>
              <a:buClr>
                <a:schemeClr val="lt1"/>
              </a:buClr>
              <a:buSzPts val="5200"/>
              <a:buNone/>
              <a:defRPr sz="5200">
                <a:solidFill>
                  <a:schemeClr val="lt1"/>
                </a:solidFill>
              </a:defRPr>
            </a:lvl5pPr>
            <a:lvl6pPr lvl="5">
              <a:spcBef>
                <a:spcPts val="0"/>
              </a:spcBef>
              <a:spcAft>
                <a:spcPts val="0"/>
              </a:spcAft>
              <a:buClr>
                <a:schemeClr val="lt1"/>
              </a:buClr>
              <a:buSzPts val="5200"/>
              <a:buNone/>
              <a:defRPr sz="5200">
                <a:solidFill>
                  <a:schemeClr val="lt1"/>
                </a:solidFill>
              </a:defRPr>
            </a:lvl6pPr>
            <a:lvl7pPr lvl="6">
              <a:spcBef>
                <a:spcPts val="0"/>
              </a:spcBef>
              <a:spcAft>
                <a:spcPts val="0"/>
              </a:spcAft>
              <a:buClr>
                <a:schemeClr val="lt1"/>
              </a:buClr>
              <a:buSzPts val="5200"/>
              <a:buNone/>
              <a:defRPr sz="5200">
                <a:solidFill>
                  <a:schemeClr val="lt1"/>
                </a:solidFill>
              </a:defRPr>
            </a:lvl7pPr>
            <a:lvl8pPr lvl="7">
              <a:spcBef>
                <a:spcPts val="0"/>
              </a:spcBef>
              <a:spcAft>
                <a:spcPts val="0"/>
              </a:spcAft>
              <a:buClr>
                <a:schemeClr val="lt1"/>
              </a:buClr>
              <a:buSzPts val="5200"/>
              <a:buNone/>
              <a:defRPr sz="5200">
                <a:solidFill>
                  <a:schemeClr val="lt1"/>
                </a:solidFill>
              </a:defRPr>
            </a:lvl8pPr>
            <a:lvl9pPr lvl="8">
              <a:spcBef>
                <a:spcPts val="0"/>
              </a:spcBef>
              <a:spcAft>
                <a:spcPts val="0"/>
              </a:spcAft>
              <a:buClr>
                <a:schemeClr val="lt1"/>
              </a:buClr>
              <a:buSzPts val="5200"/>
              <a:buNone/>
              <a:defRPr sz="5200">
                <a:solidFill>
                  <a:schemeClr val="lt1"/>
                </a:solidFill>
              </a:defRPr>
            </a:lvl9pPr>
          </a:lstStyle>
          <a:p/>
        </p:txBody>
      </p:sp>
      <p:sp>
        <p:nvSpPr>
          <p:cNvPr id="134" name="Google Shape;134;p23"/>
          <p:cNvSpPr txBox="1"/>
          <p:nvPr>
            <p:ph idx="2" type="subTitle"/>
          </p:nvPr>
        </p:nvSpPr>
        <p:spPr>
          <a:xfrm>
            <a:off x="196950" y="2171250"/>
            <a:ext cx="3986700" cy="555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50"/>
              <a:buFont typeface="DM Sans Medium"/>
              <a:buNone/>
              <a:defRPr sz="1850">
                <a:solidFill>
                  <a:schemeClr val="lt1"/>
                </a:solidFill>
                <a:latin typeface="DM Sans Medium"/>
                <a:ea typeface="DM Sans Medium"/>
                <a:cs typeface="DM Sans Medium"/>
                <a:sym typeface="DM Sans Medium"/>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
        <p:nvSpPr>
          <p:cNvPr id="135" name="Google Shape;135;p23"/>
          <p:cNvSpPr/>
          <p:nvPr>
            <p:ph idx="3" type="pic"/>
          </p:nvPr>
        </p:nvSpPr>
        <p:spPr>
          <a:xfrm>
            <a:off x="4437578" y="2171250"/>
            <a:ext cx="4509600" cy="2775600"/>
          </a:xfrm>
          <a:prstGeom prst="round2DiagRect">
            <a:avLst>
              <a:gd fmla="val 16667" name="adj1"/>
              <a:gd fmla="val 0" name="adj2"/>
            </a:avLst>
          </a:prstGeom>
          <a:noFill/>
          <a:ln>
            <a:noFill/>
          </a:ln>
        </p:spPr>
      </p:sp>
      <p:sp>
        <p:nvSpPr>
          <p:cNvPr id="136" name="Google Shape;136;p23"/>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number" type="secHead">
  <p:cSld name="SECTION_HEADER">
    <p:spTree>
      <p:nvGrpSpPr>
        <p:cNvPr id="137" name="Shape 137"/>
        <p:cNvGrpSpPr/>
        <p:nvPr/>
      </p:nvGrpSpPr>
      <p:grpSpPr>
        <a:xfrm>
          <a:off x="0" y="0"/>
          <a:ext cx="0" cy="0"/>
          <a:chOff x="0" y="0"/>
          <a:chExt cx="0" cy="0"/>
        </a:xfrm>
      </p:grpSpPr>
      <p:sp>
        <p:nvSpPr>
          <p:cNvPr id="138" name="Google Shape;138;p24"/>
          <p:cNvSpPr txBox="1"/>
          <p:nvPr>
            <p:ph type="title"/>
          </p:nvPr>
        </p:nvSpPr>
        <p:spPr>
          <a:xfrm>
            <a:off x="511953" y="5885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39" name="Google Shape;139;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0" name="Google Shape;140;p24"/>
          <p:cNvSpPr txBox="1"/>
          <p:nvPr>
            <p:ph idx="2" type="title"/>
          </p:nvPr>
        </p:nvSpPr>
        <p:spPr>
          <a:xfrm>
            <a:off x="511953" y="14303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1" name="Google Shape;141;p24"/>
          <p:cNvSpPr txBox="1"/>
          <p:nvPr>
            <p:ph idx="3" type="title"/>
          </p:nvPr>
        </p:nvSpPr>
        <p:spPr>
          <a:xfrm>
            <a:off x="511953" y="22721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2" name="Google Shape;142;p24"/>
          <p:cNvSpPr txBox="1"/>
          <p:nvPr>
            <p:ph idx="4" type="title"/>
          </p:nvPr>
        </p:nvSpPr>
        <p:spPr>
          <a:xfrm>
            <a:off x="511953" y="31139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3" name="Google Shape;143;p24"/>
          <p:cNvSpPr txBox="1"/>
          <p:nvPr>
            <p:ph idx="5" type="title"/>
          </p:nvPr>
        </p:nvSpPr>
        <p:spPr>
          <a:xfrm>
            <a:off x="511953" y="39557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4" name="Google Shape;144;p24"/>
          <p:cNvSpPr txBox="1"/>
          <p:nvPr>
            <p:ph idx="1"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145" name="Google Shape;145;p24"/>
          <p:cNvSpPr txBox="1"/>
          <p:nvPr>
            <p:ph idx="6"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type="tx">
  <p:cSld name="TITLE_AND_BODY">
    <p:spTree>
      <p:nvGrpSpPr>
        <p:cNvPr id="146" name="Shape 146"/>
        <p:cNvGrpSpPr/>
        <p:nvPr/>
      </p:nvGrpSpPr>
      <p:grpSpPr>
        <a:xfrm>
          <a:off x="0" y="0"/>
          <a:ext cx="0" cy="0"/>
          <a:chOff x="0" y="0"/>
          <a:chExt cx="0" cy="0"/>
        </a:xfrm>
      </p:grpSpPr>
      <p:sp>
        <p:nvSpPr>
          <p:cNvPr id="147" name="Google Shape;147;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8" name="Google Shape;148;p25"/>
          <p:cNvSpPr txBox="1"/>
          <p:nvPr>
            <p:ph idx="1" type="subTitle"/>
          </p:nvPr>
        </p:nvSpPr>
        <p:spPr>
          <a:xfrm>
            <a:off x="975300" y="1864050"/>
            <a:ext cx="7193400" cy="1415400"/>
          </a:xfrm>
          <a:prstGeom prst="rect">
            <a:avLst/>
          </a:prstGeom>
        </p:spPr>
        <p:txBody>
          <a:bodyPr anchorCtr="0" anchor="ctr" bIns="91425" lIns="91425" spcFirstLastPara="1" rIns="91425" wrap="square" tIns="91425">
            <a:spAutoFit/>
          </a:bodyPr>
          <a:lstStyle>
            <a:lvl1pPr lvl="0"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1pPr>
            <a:lvl2pPr lvl="1"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2pPr>
            <a:lvl3pPr lvl="2"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3pPr>
            <a:lvl4pPr lvl="3"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4pPr>
            <a:lvl5pPr lvl="4"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5pPr>
            <a:lvl6pPr lvl="5"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6pPr>
            <a:lvl7pPr lvl="6"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7pPr>
            <a:lvl8pPr lvl="7"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8pPr>
            <a:lvl9pPr lvl="8"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9pPr>
          </a:lstStyle>
          <a:p/>
        </p:txBody>
      </p:sp>
      <p:sp>
        <p:nvSpPr>
          <p:cNvPr id="149" name="Google Shape;149;p25"/>
          <p:cNvSpPr txBox="1"/>
          <p:nvPr>
            <p:ph idx="2" type="body"/>
          </p:nvPr>
        </p:nvSpPr>
        <p:spPr>
          <a:xfrm>
            <a:off x="196951" y="196725"/>
            <a:ext cx="18591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150" name="Google Shape;150;p25"/>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TITLE_AND_BODY_1">
    <p:bg>
      <p:bgPr>
        <a:solidFill>
          <a:schemeClr val="dk1"/>
        </a:solidFill>
      </p:bgPr>
    </p:bg>
    <p:spTree>
      <p:nvGrpSpPr>
        <p:cNvPr id="151" name="Shape 151"/>
        <p:cNvGrpSpPr/>
        <p:nvPr/>
      </p:nvGrpSpPr>
      <p:grpSpPr>
        <a:xfrm>
          <a:off x="0" y="0"/>
          <a:ext cx="0" cy="0"/>
          <a:chOff x="0" y="0"/>
          <a:chExt cx="0" cy="0"/>
        </a:xfrm>
      </p:grpSpPr>
      <p:sp>
        <p:nvSpPr>
          <p:cNvPr id="152" name="Google Shape;152;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153" name="Google Shape;153;p26"/>
          <p:cNvSpPr txBox="1"/>
          <p:nvPr>
            <p:ph idx="1" type="subTitle"/>
          </p:nvPr>
        </p:nvSpPr>
        <p:spPr>
          <a:xfrm>
            <a:off x="975300" y="1864050"/>
            <a:ext cx="7193400" cy="1415400"/>
          </a:xfrm>
          <a:prstGeom prst="rect">
            <a:avLst/>
          </a:prstGeom>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1pPr>
            <a:lvl2pPr lvl="1"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2pPr>
            <a:lvl3pPr lvl="2"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3pPr>
            <a:lvl4pPr lvl="3"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4pPr>
            <a:lvl5pPr lvl="4"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5pPr>
            <a:lvl6pPr lvl="5"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6pPr>
            <a:lvl7pPr lvl="6"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7pPr>
            <a:lvl8pPr lvl="7"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8pPr>
            <a:lvl9pPr lvl="8"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9pPr>
          </a:lstStyle>
          <a:p/>
        </p:txBody>
      </p:sp>
      <p:sp>
        <p:nvSpPr>
          <p:cNvPr id="154" name="Google Shape;154;p26"/>
          <p:cNvSpPr txBox="1"/>
          <p:nvPr>
            <p:ph idx="2"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lt1"/>
              </a:buClr>
              <a:buSzPts val="800"/>
              <a:buChar char="●"/>
              <a:defRPr sz="800">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sz="800">
                <a:solidFill>
                  <a:schemeClr val="lt1"/>
                </a:solidFill>
              </a:defRPr>
            </a:lvl3pPr>
            <a:lvl4pPr indent="-279400" lvl="3" marL="1828800">
              <a:spcBef>
                <a:spcPts val="0"/>
              </a:spcBef>
              <a:spcAft>
                <a:spcPts val="0"/>
              </a:spcAft>
              <a:buClr>
                <a:schemeClr val="lt1"/>
              </a:buClr>
              <a:buSzPts val="800"/>
              <a:buChar char="●"/>
              <a:defRPr sz="800">
                <a:solidFill>
                  <a:schemeClr val="lt1"/>
                </a:solidFill>
              </a:defRPr>
            </a:lvl4pPr>
            <a:lvl5pPr indent="-279400" lvl="4" marL="2286000">
              <a:spcBef>
                <a:spcPts val="0"/>
              </a:spcBef>
              <a:spcAft>
                <a:spcPts val="0"/>
              </a:spcAft>
              <a:buClr>
                <a:schemeClr val="lt1"/>
              </a:buClr>
              <a:buSzPts val="800"/>
              <a:buChar char="○"/>
              <a:defRPr sz="800">
                <a:solidFill>
                  <a:schemeClr val="lt1"/>
                </a:solidFill>
              </a:defRPr>
            </a:lvl5pPr>
            <a:lvl6pPr indent="-279400" lvl="5" marL="2743200">
              <a:spcBef>
                <a:spcPts val="0"/>
              </a:spcBef>
              <a:spcAft>
                <a:spcPts val="0"/>
              </a:spcAft>
              <a:buClr>
                <a:schemeClr val="lt1"/>
              </a:buClr>
              <a:buSzPts val="800"/>
              <a:buChar char="■"/>
              <a:defRPr sz="800">
                <a:solidFill>
                  <a:schemeClr val="lt1"/>
                </a:solidFill>
              </a:defRPr>
            </a:lvl6pPr>
            <a:lvl7pPr indent="-279400" lvl="6" marL="3200400">
              <a:spcBef>
                <a:spcPts val="0"/>
              </a:spcBef>
              <a:spcAft>
                <a:spcPts val="0"/>
              </a:spcAft>
              <a:buClr>
                <a:schemeClr val="lt1"/>
              </a:buClr>
              <a:buSzPts val="800"/>
              <a:buChar char="●"/>
              <a:defRPr sz="800">
                <a:solidFill>
                  <a:schemeClr val="lt1"/>
                </a:solidFill>
              </a:defRPr>
            </a:lvl7pPr>
            <a:lvl8pPr indent="-279400" lvl="7" marL="3657600">
              <a:spcBef>
                <a:spcPts val="0"/>
              </a:spcBef>
              <a:spcAft>
                <a:spcPts val="0"/>
              </a:spcAft>
              <a:buClr>
                <a:schemeClr val="lt1"/>
              </a:buClr>
              <a:buSzPts val="800"/>
              <a:buChar char="○"/>
              <a:defRPr sz="800">
                <a:solidFill>
                  <a:schemeClr val="lt1"/>
                </a:solidFill>
              </a:defRPr>
            </a:lvl8pPr>
            <a:lvl9pPr indent="-279400" lvl="8" marL="4114800">
              <a:spcBef>
                <a:spcPts val="0"/>
              </a:spcBef>
              <a:spcAft>
                <a:spcPts val="0"/>
              </a:spcAft>
              <a:buClr>
                <a:schemeClr val="lt1"/>
              </a:buClr>
              <a:buSzPts val="800"/>
              <a:buChar char="■"/>
              <a:defRPr sz="800">
                <a:solidFill>
                  <a:schemeClr val="lt1"/>
                </a:solidFill>
              </a:defRPr>
            </a:lvl9pPr>
          </a:lstStyle>
          <a:p/>
        </p:txBody>
      </p:sp>
      <p:sp>
        <p:nvSpPr>
          <p:cNvPr id="155" name="Google Shape;155;p26"/>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1" type="twoColTx">
  <p:cSld name="TITLE_AND_TWO_COLUMNS">
    <p:spTree>
      <p:nvGrpSpPr>
        <p:cNvPr id="156" name="Shape 156"/>
        <p:cNvGrpSpPr/>
        <p:nvPr/>
      </p:nvGrpSpPr>
      <p:grpSpPr>
        <a:xfrm>
          <a:off x="0" y="0"/>
          <a:ext cx="0" cy="0"/>
          <a:chOff x="0" y="0"/>
          <a:chExt cx="0" cy="0"/>
        </a:xfrm>
      </p:grpSpPr>
      <p:sp>
        <p:nvSpPr>
          <p:cNvPr id="157" name="Google Shape;157;p27"/>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58" name="Google Shape;158;p27"/>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Clr>
                <a:schemeClr val="dk1"/>
              </a:buClr>
              <a:buSzPts val="1000"/>
              <a:buChar char="●"/>
              <a:defRPr>
                <a:solidFill>
                  <a:schemeClr val="dk1"/>
                </a:solidFill>
              </a:defRPr>
            </a:lvl1pPr>
            <a:lvl2pPr indent="-292100" lvl="1" marL="914400">
              <a:lnSpc>
                <a:spcPct val="100000"/>
              </a:lnSpc>
              <a:spcBef>
                <a:spcPts val="0"/>
              </a:spcBef>
              <a:spcAft>
                <a:spcPts val="0"/>
              </a:spcAft>
              <a:buClr>
                <a:schemeClr val="dk1"/>
              </a:buClr>
              <a:buSzPts val="1000"/>
              <a:buChar char="○"/>
              <a:defRPr sz="1000">
                <a:solidFill>
                  <a:schemeClr val="dk1"/>
                </a:solidFill>
              </a:defRPr>
            </a:lvl2pPr>
            <a:lvl3pPr indent="-292100" lvl="2" marL="1371600">
              <a:lnSpc>
                <a:spcPct val="100000"/>
              </a:lnSpc>
              <a:spcBef>
                <a:spcPts val="0"/>
              </a:spcBef>
              <a:spcAft>
                <a:spcPts val="0"/>
              </a:spcAft>
              <a:buClr>
                <a:schemeClr val="dk1"/>
              </a:buClr>
              <a:buSzPts val="1000"/>
              <a:buChar char="■"/>
              <a:defRPr>
                <a:solidFill>
                  <a:schemeClr val="dk1"/>
                </a:solidFill>
              </a:defRPr>
            </a:lvl3pPr>
            <a:lvl4pPr indent="-292100" lvl="3" marL="1828800">
              <a:lnSpc>
                <a:spcPct val="100000"/>
              </a:lnSpc>
              <a:spcBef>
                <a:spcPts val="0"/>
              </a:spcBef>
              <a:spcAft>
                <a:spcPts val="0"/>
              </a:spcAft>
              <a:buClr>
                <a:schemeClr val="dk1"/>
              </a:buClr>
              <a:buSzPts val="1000"/>
              <a:buChar char="●"/>
              <a:defRPr>
                <a:solidFill>
                  <a:schemeClr val="dk1"/>
                </a:solidFill>
              </a:defRPr>
            </a:lvl4pPr>
            <a:lvl5pPr indent="-292100" lvl="4" marL="2286000">
              <a:lnSpc>
                <a:spcPct val="100000"/>
              </a:lnSpc>
              <a:spcBef>
                <a:spcPts val="0"/>
              </a:spcBef>
              <a:spcAft>
                <a:spcPts val="0"/>
              </a:spcAft>
              <a:buClr>
                <a:schemeClr val="dk1"/>
              </a:buClr>
              <a:buSzPts val="1000"/>
              <a:buChar char="○"/>
              <a:defRPr>
                <a:solidFill>
                  <a:schemeClr val="dk1"/>
                </a:solidFill>
              </a:defRPr>
            </a:lvl5pPr>
            <a:lvl6pPr indent="-292100" lvl="5" marL="2743200">
              <a:lnSpc>
                <a:spcPct val="100000"/>
              </a:lnSpc>
              <a:spcBef>
                <a:spcPts val="0"/>
              </a:spcBef>
              <a:spcAft>
                <a:spcPts val="0"/>
              </a:spcAft>
              <a:buClr>
                <a:schemeClr val="dk1"/>
              </a:buClr>
              <a:buSzPts val="1000"/>
              <a:buChar char="■"/>
              <a:defRPr>
                <a:solidFill>
                  <a:schemeClr val="dk1"/>
                </a:solidFill>
              </a:defRPr>
            </a:lvl6pPr>
            <a:lvl7pPr indent="-292100" lvl="6" marL="3200400">
              <a:lnSpc>
                <a:spcPct val="100000"/>
              </a:lnSpc>
              <a:spcBef>
                <a:spcPts val="0"/>
              </a:spcBef>
              <a:spcAft>
                <a:spcPts val="0"/>
              </a:spcAft>
              <a:buClr>
                <a:schemeClr val="dk1"/>
              </a:buClr>
              <a:buSzPts val="1000"/>
              <a:buChar char="●"/>
              <a:defRPr>
                <a:solidFill>
                  <a:schemeClr val="dk1"/>
                </a:solidFill>
              </a:defRPr>
            </a:lvl7pPr>
            <a:lvl8pPr indent="-292100" lvl="7" marL="3657600">
              <a:lnSpc>
                <a:spcPct val="100000"/>
              </a:lnSpc>
              <a:spcBef>
                <a:spcPts val="0"/>
              </a:spcBef>
              <a:spcAft>
                <a:spcPts val="0"/>
              </a:spcAft>
              <a:buClr>
                <a:schemeClr val="dk1"/>
              </a:buClr>
              <a:buSzPts val="1000"/>
              <a:buChar char="○"/>
              <a:defRPr>
                <a:solidFill>
                  <a:schemeClr val="dk1"/>
                </a:solidFill>
              </a:defRPr>
            </a:lvl8pPr>
            <a:lvl9pPr indent="-292100" lvl="8" marL="4114800">
              <a:lnSpc>
                <a:spcPct val="100000"/>
              </a:lnSpc>
              <a:spcBef>
                <a:spcPts val="0"/>
              </a:spcBef>
              <a:spcAft>
                <a:spcPts val="0"/>
              </a:spcAft>
              <a:buClr>
                <a:schemeClr val="dk1"/>
              </a:buClr>
              <a:buSzPts val="1000"/>
              <a:buChar char="■"/>
              <a:defRPr>
                <a:solidFill>
                  <a:schemeClr val="dk1"/>
                </a:solidFill>
              </a:defRPr>
            </a:lvl9pPr>
          </a:lstStyle>
          <a:p/>
        </p:txBody>
      </p:sp>
      <p:sp>
        <p:nvSpPr>
          <p:cNvPr id="159" name="Google Shape;159;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0" name="Google Shape;160;p27"/>
          <p:cNvSpPr/>
          <p:nvPr>
            <p:ph idx="2" type="pic"/>
          </p:nvPr>
        </p:nvSpPr>
        <p:spPr>
          <a:xfrm>
            <a:off x="3726325" y="669925"/>
            <a:ext cx="5220900" cy="4276800"/>
          </a:xfrm>
          <a:prstGeom prst="round2DiagRect">
            <a:avLst>
              <a:gd fmla="val 16667" name="adj1"/>
              <a:gd fmla="val 0" name="adj2"/>
            </a:avLst>
          </a:prstGeom>
          <a:noFill/>
          <a:ln>
            <a:noFill/>
          </a:ln>
        </p:spPr>
      </p:sp>
      <p:sp>
        <p:nvSpPr>
          <p:cNvPr id="161" name="Google Shape;161;p27"/>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162" name="Google Shape;162;p27"/>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2">
  <p:cSld name="TITLE_AND_TWO_COLUMNS_1">
    <p:bg>
      <p:bgPr>
        <a:solidFill>
          <a:schemeClr val="dk1"/>
        </a:solidFill>
      </p:bgPr>
    </p:bg>
    <p:spTree>
      <p:nvGrpSpPr>
        <p:cNvPr id="163" name="Shape 163"/>
        <p:cNvGrpSpPr/>
        <p:nvPr/>
      </p:nvGrpSpPr>
      <p:grpSpPr>
        <a:xfrm>
          <a:off x="0" y="0"/>
          <a:ext cx="0" cy="0"/>
          <a:chOff x="0" y="0"/>
          <a:chExt cx="0" cy="0"/>
        </a:xfrm>
      </p:grpSpPr>
      <p:sp>
        <p:nvSpPr>
          <p:cNvPr id="164" name="Google Shape;164;p28"/>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450"/>
              <a:buNone/>
              <a:defRPr>
                <a:solidFill>
                  <a:schemeClr val="lt1"/>
                </a:solidFill>
              </a:defRPr>
            </a:lvl1pPr>
            <a:lvl2pPr lvl="1">
              <a:spcBef>
                <a:spcPts val="0"/>
              </a:spcBef>
              <a:spcAft>
                <a:spcPts val="0"/>
              </a:spcAft>
              <a:buClr>
                <a:schemeClr val="lt1"/>
              </a:buClr>
              <a:buSzPts val="3450"/>
              <a:buNone/>
              <a:defRPr>
                <a:solidFill>
                  <a:schemeClr val="lt1"/>
                </a:solidFill>
              </a:defRPr>
            </a:lvl2pPr>
            <a:lvl3pPr lvl="2">
              <a:spcBef>
                <a:spcPts val="0"/>
              </a:spcBef>
              <a:spcAft>
                <a:spcPts val="0"/>
              </a:spcAft>
              <a:buClr>
                <a:schemeClr val="lt1"/>
              </a:buClr>
              <a:buSzPts val="3450"/>
              <a:buNone/>
              <a:defRPr>
                <a:solidFill>
                  <a:schemeClr val="lt1"/>
                </a:solidFill>
              </a:defRPr>
            </a:lvl3pPr>
            <a:lvl4pPr lvl="3">
              <a:spcBef>
                <a:spcPts val="0"/>
              </a:spcBef>
              <a:spcAft>
                <a:spcPts val="0"/>
              </a:spcAft>
              <a:buClr>
                <a:schemeClr val="lt1"/>
              </a:buClr>
              <a:buSzPts val="3450"/>
              <a:buNone/>
              <a:defRPr>
                <a:solidFill>
                  <a:schemeClr val="lt1"/>
                </a:solidFill>
              </a:defRPr>
            </a:lvl4pPr>
            <a:lvl5pPr lvl="4">
              <a:spcBef>
                <a:spcPts val="0"/>
              </a:spcBef>
              <a:spcAft>
                <a:spcPts val="0"/>
              </a:spcAft>
              <a:buClr>
                <a:schemeClr val="lt1"/>
              </a:buClr>
              <a:buSzPts val="3450"/>
              <a:buNone/>
              <a:defRPr>
                <a:solidFill>
                  <a:schemeClr val="lt1"/>
                </a:solidFill>
              </a:defRPr>
            </a:lvl5pPr>
            <a:lvl6pPr lvl="5">
              <a:spcBef>
                <a:spcPts val="0"/>
              </a:spcBef>
              <a:spcAft>
                <a:spcPts val="0"/>
              </a:spcAft>
              <a:buClr>
                <a:schemeClr val="lt1"/>
              </a:buClr>
              <a:buSzPts val="3450"/>
              <a:buNone/>
              <a:defRPr>
                <a:solidFill>
                  <a:schemeClr val="lt1"/>
                </a:solidFill>
              </a:defRPr>
            </a:lvl6pPr>
            <a:lvl7pPr lvl="6">
              <a:spcBef>
                <a:spcPts val="0"/>
              </a:spcBef>
              <a:spcAft>
                <a:spcPts val="0"/>
              </a:spcAft>
              <a:buClr>
                <a:schemeClr val="lt1"/>
              </a:buClr>
              <a:buSzPts val="3450"/>
              <a:buNone/>
              <a:defRPr>
                <a:solidFill>
                  <a:schemeClr val="lt1"/>
                </a:solidFill>
              </a:defRPr>
            </a:lvl7pPr>
            <a:lvl8pPr lvl="7">
              <a:spcBef>
                <a:spcPts val="0"/>
              </a:spcBef>
              <a:spcAft>
                <a:spcPts val="0"/>
              </a:spcAft>
              <a:buClr>
                <a:schemeClr val="lt1"/>
              </a:buClr>
              <a:buSzPts val="3450"/>
              <a:buNone/>
              <a:defRPr>
                <a:solidFill>
                  <a:schemeClr val="lt1"/>
                </a:solidFill>
              </a:defRPr>
            </a:lvl8pPr>
            <a:lvl9pPr lvl="8">
              <a:spcBef>
                <a:spcPts val="0"/>
              </a:spcBef>
              <a:spcAft>
                <a:spcPts val="0"/>
              </a:spcAft>
              <a:buClr>
                <a:schemeClr val="lt1"/>
              </a:buClr>
              <a:buSzPts val="3450"/>
              <a:buNone/>
              <a:defRPr>
                <a:solidFill>
                  <a:schemeClr val="lt1"/>
                </a:solidFill>
              </a:defRPr>
            </a:lvl9pPr>
          </a:lstStyle>
          <a:p/>
        </p:txBody>
      </p:sp>
      <p:sp>
        <p:nvSpPr>
          <p:cNvPr id="165" name="Google Shape;165;p28"/>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Clr>
                <a:schemeClr val="lt1"/>
              </a:buClr>
              <a:buSzPts val="1000"/>
              <a:buChar char="●"/>
              <a:defRPr>
                <a:solidFill>
                  <a:schemeClr val="lt1"/>
                </a:solidFill>
              </a:defRPr>
            </a:lvl1pPr>
            <a:lvl2pPr indent="-292100" lvl="1" marL="914400">
              <a:lnSpc>
                <a:spcPct val="100000"/>
              </a:lnSpc>
              <a:spcBef>
                <a:spcPts val="0"/>
              </a:spcBef>
              <a:spcAft>
                <a:spcPts val="0"/>
              </a:spcAft>
              <a:buClr>
                <a:schemeClr val="lt1"/>
              </a:buClr>
              <a:buSzPts val="1000"/>
              <a:buChar char="○"/>
              <a:defRPr sz="1000">
                <a:solidFill>
                  <a:schemeClr val="lt1"/>
                </a:solidFill>
              </a:defRPr>
            </a:lvl2pPr>
            <a:lvl3pPr indent="-292100" lvl="2" marL="1371600">
              <a:lnSpc>
                <a:spcPct val="100000"/>
              </a:lnSpc>
              <a:spcBef>
                <a:spcPts val="0"/>
              </a:spcBef>
              <a:spcAft>
                <a:spcPts val="0"/>
              </a:spcAft>
              <a:buClr>
                <a:schemeClr val="lt1"/>
              </a:buClr>
              <a:buSzPts val="1000"/>
              <a:buChar char="■"/>
              <a:defRPr>
                <a:solidFill>
                  <a:schemeClr val="lt1"/>
                </a:solidFill>
              </a:defRPr>
            </a:lvl3pPr>
            <a:lvl4pPr indent="-292100" lvl="3" marL="1828800">
              <a:lnSpc>
                <a:spcPct val="100000"/>
              </a:lnSpc>
              <a:spcBef>
                <a:spcPts val="0"/>
              </a:spcBef>
              <a:spcAft>
                <a:spcPts val="0"/>
              </a:spcAft>
              <a:buClr>
                <a:schemeClr val="lt1"/>
              </a:buClr>
              <a:buSzPts val="1000"/>
              <a:buChar char="●"/>
              <a:defRPr>
                <a:solidFill>
                  <a:schemeClr val="lt1"/>
                </a:solidFill>
              </a:defRPr>
            </a:lvl4pPr>
            <a:lvl5pPr indent="-292100" lvl="4" marL="2286000">
              <a:lnSpc>
                <a:spcPct val="100000"/>
              </a:lnSpc>
              <a:spcBef>
                <a:spcPts val="0"/>
              </a:spcBef>
              <a:spcAft>
                <a:spcPts val="0"/>
              </a:spcAft>
              <a:buClr>
                <a:schemeClr val="lt1"/>
              </a:buClr>
              <a:buSzPts val="1000"/>
              <a:buChar char="○"/>
              <a:defRPr>
                <a:solidFill>
                  <a:schemeClr val="lt1"/>
                </a:solidFill>
              </a:defRPr>
            </a:lvl5pPr>
            <a:lvl6pPr indent="-292100" lvl="5" marL="2743200">
              <a:lnSpc>
                <a:spcPct val="100000"/>
              </a:lnSpc>
              <a:spcBef>
                <a:spcPts val="0"/>
              </a:spcBef>
              <a:spcAft>
                <a:spcPts val="0"/>
              </a:spcAft>
              <a:buClr>
                <a:schemeClr val="lt1"/>
              </a:buClr>
              <a:buSzPts val="1000"/>
              <a:buChar char="■"/>
              <a:defRPr>
                <a:solidFill>
                  <a:schemeClr val="lt1"/>
                </a:solidFill>
              </a:defRPr>
            </a:lvl6pPr>
            <a:lvl7pPr indent="-292100" lvl="6" marL="3200400">
              <a:lnSpc>
                <a:spcPct val="100000"/>
              </a:lnSpc>
              <a:spcBef>
                <a:spcPts val="0"/>
              </a:spcBef>
              <a:spcAft>
                <a:spcPts val="0"/>
              </a:spcAft>
              <a:buClr>
                <a:schemeClr val="lt1"/>
              </a:buClr>
              <a:buSzPts val="1000"/>
              <a:buChar char="●"/>
              <a:defRPr>
                <a:solidFill>
                  <a:schemeClr val="lt1"/>
                </a:solidFill>
              </a:defRPr>
            </a:lvl7pPr>
            <a:lvl8pPr indent="-292100" lvl="7" marL="3657600">
              <a:lnSpc>
                <a:spcPct val="100000"/>
              </a:lnSpc>
              <a:spcBef>
                <a:spcPts val="0"/>
              </a:spcBef>
              <a:spcAft>
                <a:spcPts val="0"/>
              </a:spcAft>
              <a:buClr>
                <a:schemeClr val="lt1"/>
              </a:buClr>
              <a:buSzPts val="1000"/>
              <a:buChar char="○"/>
              <a:defRPr>
                <a:solidFill>
                  <a:schemeClr val="lt1"/>
                </a:solidFill>
              </a:defRPr>
            </a:lvl8pPr>
            <a:lvl9pPr indent="-292100" lvl="8" marL="4114800">
              <a:lnSpc>
                <a:spcPct val="100000"/>
              </a:lnSpc>
              <a:spcBef>
                <a:spcPts val="0"/>
              </a:spcBef>
              <a:spcAft>
                <a:spcPts val="0"/>
              </a:spcAft>
              <a:buClr>
                <a:schemeClr val="lt1"/>
              </a:buClr>
              <a:buSzPts val="1000"/>
              <a:buChar char="■"/>
              <a:defRPr>
                <a:solidFill>
                  <a:schemeClr val="lt1"/>
                </a:solidFill>
              </a:defRPr>
            </a:lvl9pPr>
          </a:lstStyle>
          <a:p/>
        </p:txBody>
      </p:sp>
      <p:sp>
        <p:nvSpPr>
          <p:cNvPr id="166" name="Google Shape;166;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67" name="Google Shape;167;p28"/>
          <p:cNvSpPr/>
          <p:nvPr>
            <p:ph idx="2" type="pic"/>
          </p:nvPr>
        </p:nvSpPr>
        <p:spPr>
          <a:xfrm>
            <a:off x="3726325" y="669925"/>
            <a:ext cx="5220900" cy="4276800"/>
          </a:xfrm>
          <a:prstGeom prst="round2DiagRect">
            <a:avLst>
              <a:gd fmla="val 16667" name="adj1"/>
              <a:gd fmla="val 0" name="adj2"/>
            </a:avLst>
          </a:prstGeom>
          <a:noFill/>
          <a:ln>
            <a:noFill/>
          </a:ln>
        </p:spPr>
      </p:sp>
      <p:sp>
        <p:nvSpPr>
          <p:cNvPr id="168" name="Google Shape;168;p28"/>
          <p:cNvSpPr txBox="1"/>
          <p:nvPr>
            <p:ph idx="3"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lt1"/>
              </a:buClr>
              <a:buSzPts val="800"/>
              <a:buChar char="●"/>
              <a:defRPr sz="800">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sz="800">
                <a:solidFill>
                  <a:schemeClr val="lt1"/>
                </a:solidFill>
              </a:defRPr>
            </a:lvl3pPr>
            <a:lvl4pPr indent="-279400" lvl="3" marL="1828800">
              <a:spcBef>
                <a:spcPts val="0"/>
              </a:spcBef>
              <a:spcAft>
                <a:spcPts val="0"/>
              </a:spcAft>
              <a:buClr>
                <a:schemeClr val="lt1"/>
              </a:buClr>
              <a:buSzPts val="800"/>
              <a:buChar char="●"/>
              <a:defRPr sz="800">
                <a:solidFill>
                  <a:schemeClr val="lt1"/>
                </a:solidFill>
              </a:defRPr>
            </a:lvl4pPr>
            <a:lvl5pPr indent="-279400" lvl="4" marL="2286000">
              <a:spcBef>
                <a:spcPts val="0"/>
              </a:spcBef>
              <a:spcAft>
                <a:spcPts val="0"/>
              </a:spcAft>
              <a:buClr>
                <a:schemeClr val="lt1"/>
              </a:buClr>
              <a:buSzPts val="800"/>
              <a:buChar char="○"/>
              <a:defRPr sz="800">
                <a:solidFill>
                  <a:schemeClr val="lt1"/>
                </a:solidFill>
              </a:defRPr>
            </a:lvl5pPr>
            <a:lvl6pPr indent="-279400" lvl="5" marL="2743200">
              <a:spcBef>
                <a:spcPts val="0"/>
              </a:spcBef>
              <a:spcAft>
                <a:spcPts val="0"/>
              </a:spcAft>
              <a:buClr>
                <a:schemeClr val="lt1"/>
              </a:buClr>
              <a:buSzPts val="800"/>
              <a:buChar char="■"/>
              <a:defRPr sz="800">
                <a:solidFill>
                  <a:schemeClr val="lt1"/>
                </a:solidFill>
              </a:defRPr>
            </a:lvl6pPr>
            <a:lvl7pPr indent="-279400" lvl="6" marL="3200400">
              <a:spcBef>
                <a:spcPts val="0"/>
              </a:spcBef>
              <a:spcAft>
                <a:spcPts val="0"/>
              </a:spcAft>
              <a:buClr>
                <a:schemeClr val="lt1"/>
              </a:buClr>
              <a:buSzPts val="800"/>
              <a:buChar char="●"/>
              <a:defRPr sz="800">
                <a:solidFill>
                  <a:schemeClr val="lt1"/>
                </a:solidFill>
              </a:defRPr>
            </a:lvl7pPr>
            <a:lvl8pPr indent="-279400" lvl="7" marL="3657600">
              <a:spcBef>
                <a:spcPts val="0"/>
              </a:spcBef>
              <a:spcAft>
                <a:spcPts val="0"/>
              </a:spcAft>
              <a:buClr>
                <a:schemeClr val="lt1"/>
              </a:buClr>
              <a:buSzPts val="800"/>
              <a:buChar char="○"/>
              <a:defRPr sz="800">
                <a:solidFill>
                  <a:schemeClr val="lt1"/>
                </a:solidFill>
              </a:defRPr>
            </a:lvl8pPr>
            <a:lvl9pPr indent="-279400" lvl="8" marL="4114800">
              <a:spcBef>
                <a:spcPts val="0"/>
              </a:spcBef>
              <a:spcAft>
                <a:spcPts val="0"/>
              </a:spcAft>
              <a:buClr>
                <a:schemeClr val="lt1"/>
              </a:buClr>
              <a:buSzPts val="800"/>
              <a:buChar char="■"/>
              <a:defRPr sz="800">
                <a:solidFill>
                  <a:schemeClr val="lt1"/>
                </a:solidFill>
              </a:defRPr>
            </a:lvl9pPr>
          </a:lstStyle>
          <a:p/>
        </p:txBody>
      </p:sp>
      <p:sp>
        <p:nvSpPr>
          <p:cNvPr id="169" name="Google Shape;169;p28"/>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
        <p:nvSpPr>
          <p:cNvPr id="170" name="Google Shape;170;p28"/>
          <p:cNvSpPr txBox="1"/>
          <p:nvPr>
            <p:ph idx="5"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chart">
  <p:cSld name="SECTION_TITLE_AND_DESCRIPTION">
    <p:bg>
      <p:bgPr>
        <a:solidFill>
          <a:schemeClr val="lt2"/>
        </a:solidFill>
      </p:bgPr>
    </p:bg>
    <p:spTree>
      <p:nvGrpSpPr>
        <p:cNvPr id="171" name="Shape 171"/>
        <p:cNvGrpSpPr/>
        <p:nvPr/>
      </p:nvGrpSpPr>
      <p:grpSpPr>
        <a:xfrm>
          <a:off x="0" y="0"/>
          <a:ext cx="0" cy="0"/>
          <a:chOff x="0" y="0"/>
          <a:chExt cx="0" cy="0"/>
        </a:xfrm>
      </p:grpSpPr>
      <p:sp>
        <p:nvSpPr>
          <p:cNvPr id="172" name="Google Shape;172;p29"/>
          <p:cNvSpPr/>
          <p:nvPr/>
        </p:nvSpPr>
        <p:spPr>
          <a:xfrm>
            <a:off x="4305000" y="-125"/>
            <a:ext cx="4839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173" name="Google Shape;173;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174" name="Google Shape;174;p29"/>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lvl1pPr lvl="0">
              <a:spcBef>
                <a:spcPts val="0"/>
              </a:spcBef>
              <a:spcAft>
                <a:spcPts val="0"/>
              </a:spcAft>
              <a:buClr>
                <a:schemeClr val="dk2"/>
              </a:buClr>
              <a:buSzPts val="3450"/>
              <a:buNone/>
              <a:defRPr>
                <a:solidFill>
                  <a:schemeClr val="dk2"/>
                </a:solidFill>
              </a:defRPr>
            </a:lvl1pPr>
            <a:lvl2pPr lvl="1">
              <a:spcBef>
                <a:spcPts val="0"/>
              </a:spcBef>
              <a:spcAft>
                <a:spcPts val="0"/>
              </a:spcAft>
              <a:buClr>
                <a:schemeClr val="dk2"/>
              </a:buClr>
              <a:buSzPts val="3450"/>
              <a:buNone/>
              <a:defRPr>
                <a:solidFill>
                  <a:schemeClr val="dk2"/>
                </a:solidFill>
              </a:defRPr>
            </a:lvl2pPr>
            <a:lvl3pPr lvl="2">
              <a:spcBef>
                <a:spcPts val="0"/>
              </a:spcBef>
              <a:spcAft>
                <a:spcPts val="0"/>
              </a:spcAft>
              <a:buClr>
                <a:schemeClr val="dk2"/>
              </a:buClr>
              <a:buSzPts val="3450"/>
              <a:buNone/>
              <a:defRPr>
                <a:solidFill>
                  <a:schemeClr val="dk2"/>
                </a:solidFill>
              </a:defRPr>
            </a:lvl3pPr>
            <a:lvl4pPr lvl="3">
              <a:spcBef>
                <a:spcPts val="0"/>
              </a:spcBef>
              <a:spcAft>
                <a:spcPts val="0"/>
              </a:spcAft>
              <a:buClr>
                <a:schemeClr val="dk2"/>
              </a:buClr>
              <a:buSzPts val="3450"/>
              <a:buNone/>
              <a:defRPr>
                <a:solidFill>
                  <a:schemeClr val="dk2"/>
                </a:solidFill>
              </a:defRPr>
            </a:lvl4pPr>
            <a:lvl5pPr lvl="4">
              <a:spcBef>
                <a:spcPts val="0"/>
              </a:spcBef>
              <a:spcAft>
                <a:spcPts val="0"/>
              </a:spcAft>
              <a:buClr>
                <a:schemeClr val="dk2"/>
              </a:buClr>
              <a:buSzPts val="3450"/>
              <a:buNone/>
              <a:defRPr>
                <a:solidFill>
                  <a:schemeClr val="dk2"/>
                </a:solidFill>
              </a:defRPr>
            </a:lvl5pPr>
            <a:lvl6pPr lvl="5">
              <a:spcBef>
                <a:spcPts val="0"/>
              </a:spcBef>
              <a:spcAft>
                <a:spcPts val="0"/>
              </a:spcAft>
              <a:buClr>
                <a:schemeClr val="dk2"/>
              </a:buClr>
              <a:buSzPts val="3450"/>
              <a:buNone/>
              <a:defRPr>
                <a:solidFill>
                  <a:schemeClr val="dk2"/>
                </a:solidFill>
              </a:defRPr>
            </a:lvl6pPr>
            <a:lvl7pPr lvl="6">
              <a:spcBef>
                <a:spcPts val="0"/>
              </a:spcBef>
              <a:spcAft>
                <a:spcPts val="0"/>
              </a:spcAft>
              <a:buClr>
                <a:schemeClr val="dk2"/>
              </a:buClr>
              <a:buSzPts val="3450"/>
              <a:buNone/>
              <a:defRPr>
                <a:solidFill>
                  <a:schemeClr val="dk2"/>
                </a:solidFill>
              </a:defRPr>
            </a:lvl7pPr>
            <a:lvl8pPr lvl="7">
              <a:spcBef>
                <a:spcPts val="0"/>
              </a:spcBef>
              <a:spcAft>
                <a:spcPts val="0"/>
              </a:spcAft>
              <a:buClr>
                <a:schemeClr val="dk2"/>
              </a:buClr>
              <a:buSzPts val="3450"/>
              <a:buNone/>
              <a:defRPr>
                <a:solidFill>
                  <a:schemeClr val="dk2"/>
                </a:solidFill>
              </a:defRPr>
            </a:lvl8pPr>
            <a:lvl9pPr lvl="8">
              <a:spcBef>
                <a:spcPts val="0"/>
              </a:spcBef>
              <a:spcAft>
                <a:spcPts val="0"/>
              </a:spcAft>
              <a:buClr>
                <a:schemeClr val="dk2"/>
              </a:buClr>
              <a:buSzPts val="3450"/>
              <a:buNone/>
              <a:defRPr>
                <a:solidFill>
                  <a:schemeClr val="dk2"/>
                </a:solidFill>
              </a:defRPr>
            </a:lvl9pPr>
          </a:lstStyle>
          <a:p/>
        </p:txBody>
      </p:sp>
      <p:sp>
        <p:nvSpPr>
          <p:cNvPr id="175" name="Google Shape;175;p29"/>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SzPts val="1000"/>
              <a:buChar char="●"/>
              <a:defRPr/>
            </a:lvl1pPr>
            <a:lvl2pPr indent="-292100" lvl="1" marL="914400">
              <a:lnSpc>
                <a:spcPct val="100000"/>
              </a:lnSpc>
              <a:spcBef>
                <a:spcPts val="0"/>
              </a:spcBef>
              <a:spcAft>
                <a:spcPts val="0"/>
              </a:spcAft>
              <a:buSzPts val="1000"/>
              <a:buChar char="○"/>
              <a:defRPr sz="1000"/>
            </a:lvl2pPr>
            <a:lvl3pPr indent="-292100" lvl="2" marL="1371600">
              <a:lnSpc>
                <a:spcPct val="100000"/>
              </a:lnSpc>
              <a:spcBef>
                <a:spcPts val="0"/>
              </a:spcBef>
              <a:spcAft>
                <a:spcPts val="0"/>
              </a:spcAft>
              <a:buSzPts val="1000"/>
              <a:buChar char="■"/>
              <a:defRPr/>
            </a:lvl3pPr>
            <a:lvl4pPr indent="-292100" lvl="3" marL="1828800">
              <a:lnSpc>
                <a:spcPct val="100000"/>
              </a:lnSpc>
              <a:spcBef>
                <a:spcPts val="0"/>
              </a:spcBef>
              <a:spcAft>
                <a:spcPts val="0"/>
              </a:spcAft>
              <a:buSzPts val="1000"/>
              <a:buChar char="●"/>
              <a:defRPr/>
            </a:lvl4pPr>
            <a:lvl5pPr indent="-292100" lvl="4" marL="2286000">
              <a:lnSpc>
                <a:spcPct val="100000"/>
              </a:lnSpc>
              <a:spcBef>
                <a:spcPts val="0"/>
              </a:spcBef>
              <a:spcAft>
                <a:spcPts val="0"/>
              </a:spcAft>
              <a:buSzPts val="1000"/>
              <a:buChar char="○"/>
              <a:defRPr/>
            </a:lvl5pPr>
            <a:lvl6pPr indent="-292100" lvl="5" marL="2743200">
              <a:lnSpc>
                <a:spcPct val="100000"/>
              </a:lnSpc>
              <a:spcBef>
                <a:spcPts val="0"/>
              </a:spcBef>
              <a:spcAft>
                <a:spcPts val="0"/>
              </a:spcAft>
              <a:buSzPts val="1000"/>
              <a:buChar char="■"/>
              <a:defRPr/>
            </a:lvl6pPr>
            <a:lvl7pPr indent="-292100" lvl="6" marL="3200400">
              <a:lnSpc>
                <a:spcPct val="100000"/>
              </a:lnSpc>
              <a:spcBef>
                <a:spcPts val="0"/>
              </a:spcBef>
              <a:spcAft>
                <a:spcPts val="0"/>
              </a:spcAft>
              <a:buSzPts val="1000"/>
              <a:buChar char="●"/>
              <a:defRPr/>
            </a:lvl7pPr>
            <a:lvl8pPr indent="-292100" lvl="7" marL="3657600">
              <a:lnSpc>
                <a:spcPct val="100000"/>
              </a:lnSpc>
              <a:spcBef>
                <a:spcPts val="0"/>
              </a:spcBef>
              <a:spcAft>
                <a:spcPts val="0"/>
              </a:spcAft>
              <a:buSzPts val="1000"/>
              <a:buChar char="○"/>
              <a:defRPr/>
            </a:lvl8pPr>
            <a:lvl9pPr indent="-292100" lvl="8" marL="4114800">
              <a:lnSpc>
                <a:spcPct val="100000"/>
              </a:lnSpc>
              <a:spcBef>
                <a:spcPts val="0"/>
              </a:spcBef>
              <a:spcAft>
                <a:spcPts val="0"/>
              </a:spcAft>
              <a:buSzPts val="1000"/>
              <a:buChar char="■"/>
              <a:defRPr/>
            </a:lvl9pPr>
          </a:lstStyle>
          <a:p/>
        </p:txBody>
      </p:sp>
      <p:sp>
        <p:nvSpPr>
          <p:cNvPr id="176" name="Google Shape;176;p29"/>
          <p:cNvSpPr txBox="1"/>
          <p:nvPr>
            <p:ph idx="2" type="body"/>
          </p:nvPr>
        </p:nvSpPr>
        <p:spPr>
          <a:xfrm>
            <a:off x="196951" y="196725"/>
            <a:ext cx="18606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177" name="Google Shape;177;p29"/>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CAPTION_ONLY">
    <p:bg>
      <p:bgPr>
        <a:solidFill>
          <a:schemeClr val="lt2"/>
        </a:solidFill>
      </p:bgPr>
    </p:bg>
    <p:spTree>
      <p:nvGrpSpPr>
        <p:cNvPr id="178" name="Shape 178"/>
        <p:cNvGrpSpPr/>
        <p:nvPr/>
      </p:nvGrpSpPr>
      <p:grpSpPr>
        <a:xfrm>
          <a:off x="0" y="0"/>
          <a:ext cx="0" cy="0"/>
          <a:chOff x="0" y="0"/>
          <a:chExt cx="0" cy="0"/>
        </a:xfrm>
      </p:grpSpPr>
      <p:sp>
        <p:nvSpPr>
          <p:cNvPr id="179" name="Google Shape;179;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180" name="Google Shape;180;p30"/>
          <p:cNvSpPr txBox="1"/>
          <p:nvPr>
            <p:ph idx="1" type="body"/>
          </p:nvPr>
        </p:nvSpPr>
        <p:spPr>
          <a:xfrm>
            <a:off x="203000" y="89145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81" name="Google Shape;181;p30"/>
          <p:cNvSpPr txBox="1"/>
          <p:nvPr>
            <p:ph idx="2" type="body"/>
          </p:nvPr>
        </p:nvSpPr>
        <p:spPr>
          <a:xfrm>
            <a:off x="203000" y="13204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82" name="Google Shape;182;p30"/>
          <p:cNvSpPr txBox="1"/>
          <p:nvPr>
            <p:ph idx="3" type="body"/>
          </p:nvPr>
        </p:nvSpPr>
        <p:spPr>
          <a:xfrm>
            <a:off x="203000" y="15886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183" name="Google Shape;183;p30"/>
          <p:cNvSpPr txBox="1"/>
          <p:nvPr>
            <p:ph idx="4" type="body"/>
          </p:nvPr>
        </p:nvSpPr>
        <p:spPr>
          <a:xfrm>
            <a:off x="203000" y="22065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84" name="Google Shape;184;p30"/>
          <p:cNvSpPr txBox="1"/>
          <p:nvPr>
            <p:ph idx="5" type="body"/>
          </p:nvPr>
        </p:nvSpPr>
        <p:spPr>
          <a:xfrm>
            <a:off x="203000" y="26355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85" name="Google Shape;185;p30"/>
          <p:cNvSpPr txBox="1"/>
          <p:nvPr>
            <p:ph idx="6" type="body"/>
          </p:nvPr>
        </p:nvSpPr>
        <p:spPr>
          <a:xfrm>
            <a:off x="203000" y="29037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186" name="Google Shape;186;p30"/>
          <p:cNvSpPr txBox="1"/>
          <p:nvPr>
            <p:ph idx="7" type="body"/>
          </p:nvPr>
        </p:nvSpPr>
        <p:spPr>
          <a:xfrm>
            <a:off x="203000" y="343340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87" name="Google Shape;187;p30"/>
          <p:cNvSpPr txBox="1"/>
          <p:nvPr>
            <p:ph idx="8" type="body"/>
          </p:nvPr>
        </p:nvSpPr>
        <p:spPr>
          <a:xfrm>
            <a:off x="203000" y="386240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88" name="Google Shape;188;p30"/>
          <p:cNvSpPr txBox="1"/>
          <p:nvPr>
            <p:ph idx="9" type="body"/>
          </p:nvPr>
        </p:nvSpPr>
        <p:spPr>
          <a:xfrm>
            <a:off x="203000" y="413060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189" name="Google Shape;189;p30"/>
          <p:cNvSpPr txBox="1"/>
          <p:nvPr>
            <p:ph idx="13" type="body"/>
          </p:nvPr>
        </p:nvSpPr>
        <p:spPr>
          <a:xfrm>
            <a:off x="3249600" y="8914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90" name="Google Shape;190;p30"/>
          <p:cNvSpPr txBox="1"/>
          <p:nvPr>
            <p:ph idx="14" type="body"/>
          </p:nvPr>
        </p:nvSpPr>
        <p:spPr>
          <a:xfrm>
            <a:off x="3249600" y="13204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91" name="Google Shape;191;p30"/>
          <p:cNvSpPr txBox="1"/>
          <p:nvPr>
            <p:ph idx="15" type="body"/>
          </p:nvPr>
        </p:nvSpPr>
        <p:spPr>
          <a:xfrm>
            <a:off x="3249600" y="15886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192" name="Google Shape;192;p30"/>
          <p:cNvSpPr txBox="1"/>
          <p:nvPr>
            <p:ph idx="16" type="body"/>
          </p:nvPr>
        </p:nvSpPr>
        <p:spPr>
          <a:xfrm>
            <a:off x="3249600" y="22065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93" name="Google Shape;193;p30"/>
          <p:cNvSpPr txBox="1"/>
          <p:nvPr>
            <p:ph idx="17" type="body"/>
          </p:nvPr>
        </p:nvSpPr>
        <p:spPr>
          <a:xfrm>
            <a:off x="3249600" y="26355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94" name="Google Shape;194;p30"/>
          <p:cNvSpPr txBox="1"/>
          <p:nvPr>
            <p:ph idx="18" type="body"/>
          </p:nvPr>
        </p:nvSpPr>
        <p:spPr>
          <a:xfrm>
            <a:off x="3249600" y="29037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195" name="Google Shape;195;p30"/>
          <p:cNvSpPr txBox="1"/>
          <p:nvPr>
            <p:ph idx="19" type="body"/>
          </p:nvPr>
        </p:nvSpPr>
        <p:spPr>
          <a:xfrm>
            <a:off x="3249600" y="343340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96" name="Google Shape;196;p30"/>
          <p:cNvSpPr txBox="1"/>
          <p:nvPr>
            <p:ph idx="20" type="body"/>
          </p:nvPr>
        </p:nvSpPr>
        <p:spPr>
          <a:xfrm>
            <a:off x="3249600" y="3862400"/>
            <a:ext cx="2644800" cy="2682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97" name="Google Shape;197;p30"/>
          <p:cNvSpPr txBox="1"/>
          <p:nvPr>
            <p:ph idx="21" type="body"/>
          </p:nvPr>
        </p:nvSpPr>
        <p:spPr>
          <a:xfrm>
            <a:off x="3249600" y="413060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198" name="Google Shape;198;p30"/>
          <p:cNvSpPr txBox="1"/>
          <p:nvPr>
            <p:ph idx="22" type="body"/>
          </p:nvPr>
        </p:nvSpPr>
        <p:spPr>
          <a:xfrm>
            <a:off x="6296200" y="8914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199" name="Google Shape;199;p30"/>
          <p:cNvSpPr txBox="1"/>
          <p:nvPr>
            <p:ph idx="23" type="body"/>
          </p:nvPr>
        </p:nvSpPr>
        <p:spPr>
          <a:xfrm>
            <a:off x="6296200" y="13204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00" name="Google Shape;200;p30"/>
          <p:cNvSpPr txBox="1"/>
          <p:nvPr>
            <p:ph idx="24" type="body"/>
          </p:nvPr>
        </p:nvSpPr>
        <p:spPr>
          <a:xfrm>
            <a:off x="6296200" y="15886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01" name="Google Shape;201;p30"/>
          <p:cNvSpPr txBox="1"/>
          <p:nvPr>
            <p:ph idx="25" type="body"/>
          </p:nvPr>
        </p:nvSpPr>
        <p:spPr>
          <a:xfrm>
            <a:off x="6296200" y="22065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02" name="Google Shape;202;p30"/>
          <p:cNvSpPr txBox="1"/>
          <p:nvPr>
            <p:ph idx="26" type="body"/>
          </p:nvPr>
        </p:nvSpPr>
        <p:spPr>
          <a:xfrm>
            <a:off x="6296200" y="26355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03" name="Google Shape;203;p30"/>
          <p:cNvSpPr txBox="1"/>
          <p:nvPr>
            <p:ph idx="27" type="body"/>
          </p:nvPr>
        </p:nvSpPr>
        <p:spPr>
          <a:xfrm>
            <a:off x="6296200" y="29037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04" name="Google Shape;204;p30"/>
          <p:cNvSpPr txBox="1"/>
          <p:nvPr>
            <p:ph idx="28" type="body"/>
          </p:nvPr>
        </p:nvSpPr>
        <p:spPr>
          <a:xfrm>
            <a:off x="6296200" y="343340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05" name="Google Shape;205;p30"/>
          <p:cNvSpPr txBox="1"/>
          <p:nvPr>
            <p:ph idx="29" type="body"/>
          </p:nvPr>
        </p:nvSpPr>
        <p:spPr>
          <a:xfrm>
            <a:off x="6296200" y="3862400"/>
            <a:ext cx="2644800" cy="2682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06" name="Google Shape;206;p30"/>
          <p:cNvSpPr txBox="1"/>
          <p:nvPr>
            <p:ph idx="30" type="body"/>
          </p:nvPr>
        </p:nvSpPr>
        <p:spPr>
          <a:xfrm>
            <a:off x="6296200" y="4130600"/>
            <a:ext cx="2644800" cy="268200"/>
          </a:xfrm>
          <a:prstGeom prst="rect">
            <a:avLst/>
          </a:prstGeom>
        </p:spPr>
        <p:txBody>
          <a:bodyPr anchorCtr="0" anchor="t" bIns="91425" lIns="91425" spcFirstLastPara="1" rIns="91425" wrap="square" tIns="91425">
            <a:no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07" name="Google Shape;207;p30"/>
          <p:cNvSpPr txBox="1"/>
          <p:nvPr>
            <p:ph idx="31" type="body"/>
          </p:nvPr>
        </p:nvSpPr>
        <p:spPr>
          <a:xfrm>
            <a:off x="196951" y="196725"/>
            <a:ext cx="18606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08" name="Google Shape;208;p30"/>
          <p:cNvSpPr txBox="1"/>
          <p:nvPr>
            <p:ph idx="32"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SzPts val="800"/>
              <a:buChar char="●"/>
              <a:defRPr sz="800"/>
            </a:lvl1pPr>
            <a:lvl2pPr indent="-279400" lvl="1" marL="914400" algn="r">
              <a:spcBef>
                <a:spcPts val="0"/>
              </a:spcBef>
              <a:spcAft>
                <a:spcPts val="0"/>
              </a:spcAft>
              <a:buSzPts val="800"/>
              <a:buChar char="○"/>
              <a:defRPr/>
            </a:lvl2pPr>
            <a:lvl3pPr indent="-279400" lvl="2" marL="1371600" algn="r">
              <a:spcBef>
                <a:spcPts val="0"/>
              </a:spcBef>
              <a:spcAft>
                <a:spcPts val="0"/>
              </a:spcAft>
              <a:buSzPts val="800"/>
              <a:buChar char="■"/>
              <a:defRPr sz="800"/>
            </a:lvl3pPr>
            <a:lvl4pPr indent="-279400" lvl="3" marL="1828800" algn="r">
              <a:spcBef>
                <a:spcPts val="0"/>
              </a:spcBef>
              <a:spcAft>
                <a:spcPts val="0"/>
              </a:spcAft>
              <a:buSzPts val="800"/>
              <a:buChar char="●"/>
              <a:defRPr sz="800"/>
            </a:lvl4pPr>
            <a:lvl5pPr indent="-279400" lvl="4" marL="2286000" algn="r">
              <a:spcBef>
                <a:spcPts val="0"/>
              </a:spcBef>
              <a:spcAft>
                <a:spcPts val="0"/>
              </a:spcAft>
              <a:buSzPts val="800"/>
              <a:buChar char="○"/>
              <a:defRPr sz="800"/>
            </a:lvl5pPr>
            <a:lvl6pPr indent="-279400" lvl="5" marL="2743200" algn="r">
              <a:spcBef>
                <a:spcPts val="0"/>
              </a:spcBef>
              <a:spcAft>
                <a:spcPts val="0"/>
              </a:spcAft>
              <a:buSzPts val="800"/>
              <a:buChar char="■"/>
              <a:defRPr sz="800"/>
            </a:lvl6pPr>
            <a:lvl7pPr indent="-279400" lvl="6" marL="3200400" algn="r">
              <a:spcBef>
                <a:spcPts val="0"/>
              </a:spcBef>
              <a:spcAft>
                <a:spcPts val="0"/>
              </a:spcAft>
              <a:buSzPts val="800"/>
              <a:buChar char="●"/>
              <a:defRPr sz="800"/>
            </a:lvl7pPr>
            <a:lvl8pPr indent="-279400" lvl="7" marL="3657600" algn="r">
              <a:spcBef>
                <a:spcPts val="0"/>
              </a:spcBef>
              <a:spcAft>
                <a:spcPts val="0"/>
              </a:spcAft>
              <a:buSzPts val="800"/>
              <a:buChar char="○"/>
              <a:defRPr sz="800"/>
            </a:lvl8pPr>
            <a:lvl9pPr indent="-279400" lvl="8" marL="4114800" algn="r">
              <a:spcBef>
                <a:spcPts val="0"/>
              </a:spcBef>
              <a:spcAft>
                <a:spcPts val="0"/>
              </a:spcAft>
              <a:buSzPts val="800"/>
              <a:buChar char="■"/>
              <a:defRPr sz="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blank">
  <p:cSld name="CUSTOM">
    <p:spTree>
      <p:nvGrpSpPr>
        <p:cNvPr id="209" name="Shape 209"/>
        <p:cNvGrpSpPr/>
        <p:nvPr/>
      </p:nvGrpSpPr>
      <p:grpSpPr>
        <a:xfrm>
          <a:off x="0" y="0"/>
          <a:ext cx="0" cy="0"/>
          <a:chOff x="0" y="0"/>
          <a:chExt cx="0" cy="0"/>
        </a:xfrm>
      </p:grpSpPr>
      <p:sp>
        <p:nvSpPr>
          <p:cNvPr id="210" name="Google Shape;210;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11" name="Google Shape;211;p31"/>
          <p:cNvSpPr txBox="1"/>
          <p:nvPr>
            <p:ph idx="1"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212" name="Google Shape;212;p31"/>
          <p:cNvSpPr txBox="1"/>
          <p:nvPr>
            <p:ph idx="2"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theme" Target="../theme/theme2.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1pPr>
            <a:lvl2pPr lvl="1">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2pPr>
            <a:lvl3pPr lvl="2">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3pPr>
            <a:lvl4pPr lvl="3">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4pPr>
            <a:lvl5pPr lvl="4">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5pPr>
            <a:lvl6pPr lvl="5">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6pPr>
            <a:lvl7pPr lvl="6">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7pPr>
            <a:lvl8pPr lvl="7">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8pPr>
            <a:lvl9pPr lvl="8">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1760100"/>
          </a:xfrm>
          <a:prstGeom prst="rect">
            <a:avLst/>
          </a:prstGeom>
          <a:noFill/>
          <a:ln>
            <a:noFill/>
          </a:ln>
        </p:spPr>
        <p:txBody>
          <a:bodyPr anchorCtr="0" anchor="t" bIns="91425" lIns="91425" spcFirstLastPara="1" rIns="91425" wrap="square" tIns="91425">
            <a:normAutofit/>
          </a:bodyPr>
          <a:lstStyle>
            <a:lvl1pPr indent="-292100" lvl="0" marL="4572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1pPr>
            <a:lvl2pPr indent="-279400" lvl="1" marL="914400">
              <a:lnSpc>
                <a:spcPct val="115000"/>
              </a:lnSpc>
              <a:spcBef>
                <a:spcPts val="0"/>
              </a:spcBef>
              <a:spcAft>
                <a:spcPts val="0"/>
              </a:spcAft>
              <a:buClr>
                <a:schemeClr val="dk2"/>
              </a:buClr>
              <a:buSzPts val="800"/>
              <a:buFont typeface="DM Sans"/>
              <a:buChar char="○"/>
              <a:defRPr sz="800">
                <a:solidFill>
                  <a:schemeClr val="dk2"/>
                </a:solidFill>
                <a:latin typeface="DM Sans"/>
                <a:ea typeface="DM Sans"/>
                <a:cs typeface="DM Sans"/>
                <a:sym typeface="DM Sans"/>
              </a:defRPr>
            </a:lvl2pPr>
            <a:lvl3pPr indent="-292100" lvl="2" marL="13716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3pPr>
            <a:lvl4pPr indent="-292100" lvl="3" marL="18288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4pPr>
            <a:lvl5pPr indent="-292100" lvl="4" marL="22860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5pPr>
            <a:lvl6pPr indent="-292100" lvl="5" marL="27432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6pPr>
            <a:lvl7pPr indent="-292100" lvl="6" marL="32004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7pPr>
            <a:lvl8pPr indent="-292100" lvl="7" marL="36576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8pPr>
            <a:lvl9pPr indent="-292100" lvl="8" marL="41148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800">
                <a:solidFill>
                  <a:schemeClr val="dk1"/>
                </a:solidFill>
                <a:latin typeface="DM Sans"/>
                <a:ea typeface="DM Sans"/>
                <a:cs typeface="DM Sans"/>
                <a:sym typeface="DM Sans"/>
              </a:defRPr>
            </a:lvl1pPr>
            <a:lvl2pPr lvl="1" algn="r">
              <a:buNone/>
              <a:defRPr sz="800">
                <a:solidFill>
                  <a:schemeClr val="dk1"/>
                </a:solidFill>
                <a:latin typeface="DM Sans"/>
                <a:ea typeface="DM Sans"/>
                <a:cs typeface="DM Sans"/>
                <a:sym typeface="DM Sans"/>
              </a:defRPr>
            </a:lvl2pPr>
            <a:lvl3pPr lvl="2" algn="r">
              <a:buNone/>
              <a:defRPr sz="800">
                <a:solidFill>
                  <a:schemeClr val="dk1"/>
                </a:solidFill>
                <a:latin typeface="DM Sans"/>
                <a:ea typeface="DM Sans"/>
                <a:cs typeface="DM Sans"/>
                <a:sym typeface="DM Sans"/>
              </a:defRPr>
            </a:lvl3pPr>
            <a:lvl4pPr lvl="3" algn="r">
              <a:buNone/>
              <a:defRPr sz="800">
                <a:solidFill>
                  <a:schemeClr val="dk1"/>
                </a:solidFill>
                <a:latin typeface="DM Sans"/>
                <a:ea typeface="DM Sans"/>
                <a:cs typeface="DM Sans"/>
                <a:sym typeface="DM Sans"/>
              </a:defRPr>
            </a:lvl4pPr>
            <a:lvl5pPr lvl="4" algn="r">
              <a:buNone/>
              <a:defRPr sz="800">
                <a:solidFill>
                  <a:schemeClr val="dk1"/>
                </a:solidFill>
                <a:latin typeface="DM Sans"/>
                <a:ea typeface="DM Sans"/>
                <a:cs typeface="DM Sans"/>
                <a:sym typeface="DM Sans"/>
              </a:defRPr>
            </a:lvl5pPr>
            <a:lvl6pPr lvl="5" algn="r">
              <a:buNone/>
              <a:defRPr sz="800">
                <a:solidFill>
                  <a:schemeClr val="dk1"/>
                </a:solidFill>
                <a:latin typeface="DM Sans"/>
                <a:ea typeface="DM Sans"/>
                <a:cs typeface="DM Sans"/>
                <a:sym typeface="DM Sans"/>
              </a:defRPr>
            </a:lvl6pPr>
            <a:lvl7pPr lvl="6" algn="r">
              <a:buNone/>
              <a:defRPr sz="800">
                <a:solidFill>
                  <a:schemeClr val="dk1"/>
                </a:solidFill>
                <a:latin typeface="DM Sans"/>
                <a:ea typeface="DM Sans"/>
                <a:cs typeface="DM Sans"/>
                <a:sym typeface="DM Sans"/>
              </a:defRPr>
            </a:lvl7pPr>
            <a:lvl8pPr lvl="7" algn="r">
              <a:buNone/>
              <a:defRPr sz="800">
                <a:solidFill>
                  <a:schemeClr val="dk1"/>
                </a:solidFill>
                <a:latin typeface="DM Sans"/>
                <a:ea typeface="DM Sans"/>
                <a:cs typeface="DM Sans"/>
                <a:sym typeface="DM Sans"/>
              </a:defRPr>
            </a:lvl8pPr>
            <a:lvl9pPr lvl="8" algn="r">
              <a:buNone/>
              <a:defRPr sz="8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124">
          <p15:clr>
            <a:srgbClr val="E46962"/>
          </p15:clr>
        </p15:guide>
        <p15:guide id="2" orient="horz" pos="124">
          <p15:clr>
            <a:srgbClr val="E46962"/>
          </p15:clr>
        </p15:guide>
        <p15:guide id="3" pos="5636">
          <p15:clr>
            <a:srgbClr val="E46962"/>
          </p15:clr>
        </p15:guide>
        <p15:guide id="4" orient="horz" pos="3116">
          <p15:clr>
            <a:srgbClr val="E46962"/>
          </p15:clr>
        </p15:guide>
        <p15:guide id="5" pos="1296">
          <p15:clr>
            <a:srgbClr val="E46962"/>
          </p15:clr>
        </p15:guide>
        <p15:guide id="6" pos="4465">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xml"/><Relationship Id="rId3" Type="http://schemas.openxmlformats.org/officeDocument/2006/relationships/image" Target="../media/image18.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2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2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10.jpg"/><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 Id="rId3"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 Id="rId3" Type="http://schemas.openxmlformats.org/officeDocument/2006/relationships/image" Target="../media/image23.jpg"/><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 Id="rId3" Type="http://schemas.openxmlformats.org/officeDocument/2006/relationships/image" Target="../media/image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 Id="rId3" Type="http://schemas.openxmlformats.org/officeDocument/2006/relationships/image" Target="../media/image9.jpg"/><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1.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 Id="rId3" Type="http://schemas.openxmlformats.org/officeDocument/2006/relationships/image" Target="../media/image21.jpg"/><Relationship Id="rId4" Type="http://schemas.openxmlformats.org/officeDocument/2006/relationships/image" Target="../media/image1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3.xml"/><Relationship Id="rId3" Type="http://schemas.openxmlformats.org/officeDocument/2006/relationships/image" Target="../media/image1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4.xml"/><Relationship Id="rId3" Type="http://schemas.openxmlformats.org/officeDocument/2006/relationships/image" Target="../media/image2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 Id="rId3" Type="http://schemas.openxmlformats.org/officeDocument/2006/relationships/image" Target="../media/image27.jpg"/><Relationship Id="rId4" Type="http://schemas.openxmlformats.org/officeDocument/2006/relationships/image" Target="../media/image2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6.xml"/><Relationship Id="rId3" Type="http://schemas.openxmlformats.org/officeDocument/2006/relationships/image" Target="../media/image2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7.xml"/><Relationship Id="rId3" Type="http://schemas.openxmlformats.org/officeDocument/2006/relationships/image" Target="../media/image25.jpg"/><Relationship Id="rId4" Type="http://schemas.openxmlformats.org/officeDocument/2006/relationships/image" Target="../media/image30.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9.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2"/>
          <p:cNvSpPr txBox="1"/>
          <p:nvPr>
            <p:ph idx="4" type="body"/>
          </p:nvPr>
        </p:nvSpPr>
        <p:spPr>
          <a:xfrm>
            <a:off x="9080101" y="535600"/>
            <a:ext cx="8124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t/>
            </a:r>
            <a:endParaRPr/>
          </a:p>
        </p:txBody>
      </p:sp>
      <p:sp>
        <p:nvSpPr>
          <p:cNvPr id="218" name="Google Shape;218;p32"/>
          <p:cNvSpPr txBox="1"/>
          <p:nvPr>
            <p:ph type="ctrTitle"/>
          </p:nvPr>
        </p:nvSpPr>
        <p:spPr>
          <a:xfrm>
            <a:off x="245800" y="196725"/>
            <a:ext cx="8011800" cy="187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Pigs As Partners:</a:t>
            </a:r>
            <a:endParaRPr/>
          </a:p>
        </p:txBody>
      </p:sp>
      <p:sp>
        <p:nvSpPr>
          <p:cNvPr id="219" name="Google Shape;219;p32"/>
          <p:cNvSpPr txBox="1"/>
          <p:nvPr>
            <p:ph idx="2" type="subTitle"/>
          </p:nvPr>
        </p:nvSpPr>
        <p:spPr>
          <a:xfrm>
            <a:off x="136450" y="1469325"/>
            <a:ext cx="3986700" cy="32685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t/>
            </a:r>
            <a:endParaRPr b="1" spc="47" sz="2350">
              <a:latin typeface="Roboto"/>
              <a:ea typeface="Roboto"/>
              <a:cs typeface="Roboto"/>
              <a:sym typeface="Roboto"/>
            </a:endParaRPr>
          </a:p>
          <a:p>
            <a:pPr indent="0" lvl="0" marL="0" rtl="0" algn="l">
              <a:lnSpc>
                <a:spcPct val="120000"/>
              </a:lnSpc>
              <a:spcBef>
                <a:spcPts val="0"/>
              </a:spcBef>
              <a:spcAft>
                <a:spcPts val="0"/>
              </a:spcAft>
              <a:buNone/>
            </a:pPr>
            <a:r>
              <a:t/>
            </a:r>
            <a:endParaRPr b="1" spc="47" sz="2350">
              <a:latin typeface="Roboto"/>
              <a:ea typeface="Roboto"/>
              <a:cs typeface="Roboto"/>
              <a:sym typeface="Roboto"/>
            </a:endParaRPr>
          </a:p>
          <a:p>
            <a:pPr indent="0" lvl="0" marL="0" rtl="0" algn="l">
              <a:lnSpc>
                <a:spcPct val="120000"/>
              </a:lnSpc>
              <a:spcBef>
                <a:spcPts val="0"/>
              </a:spcBef>
              <a:spcAft>
                <a:spcPts val="0"/>
              </a:spcAft>
              <a:buNone/>
            </a:pPr>
            <a:r>
              <a:rPr b="1" lang="en" spc="47" sz="2350">
                <a:latin typeface="Roboto"/>
                <a:ea typeface="Roboto"/>
                <a:cs typeface="Roboto"/>
                <a:sym typeface="Roboto"/>
              </a:rPr>
              <a:t>Exploring Livestock-Driven Pasture Restoration and Silvopasture Transition at Three Square Farm</a:t>
            </a:r>
            <a:endParaRPr b="1" spc="47" sz="2350">
              <a:latin typeface="Roboto"/>
              <a:ea typeface="Roboto"/>
              <a:cs typeface="Roboto"/>
              <a:sym typeface="Roboto"/>
            </a:endParaRPr>
          </a:p>
          <a:p>
            <a:pPr indent="0" lvl="0" marL="0" rtl="0" algn="l">
              <a:lnSpc>
                <a:spcPct val="120000"/>
              </a:lnSpc>
              <a:spcBef>
                <a:spcPts val="0"/>
              </a:spcBef>
              <a:spcAft>
                <a:spcPts val="0"/>
              </a:spcAft>
              <a:buNone/>
            </a:pPr>
            <a:r>
              <a:t/>
            </a:r>
            <a:endParaRPr b="1" spc="47" sz="3150">
              <a:latin typeface="Roboto"/>
              <a:ea typeface="Roboto"/>
              <a:cs typeface="Roboto"/>
              <a:sym typeface="Roboto"/>
            </a:endParaRPr>
          </a:p>
        </p:txBody>
      </p:sp>
      <p:pic>
        <p:nvPicPr>
          <p:cNvPr id="220" name="Google Shape;220;p32" title="IMG_5622.JPG"/>
          <p:cNvPicPr preferRelativeResize="0"/>
          <p:nvPr/>
        </p:nvPicPr>
        <p:blipFill>
          <a:blip r:embed="rId3">
            <a:alphaModFix/>
          </a:blip>
          <a:stretch>
            <a:fillRect/>
          </a:stretch>
        </p:blipFill>
        <p:spPr>
          <a:xfrm>
            <a:off x="4204375" y="1106150"/>
            <a:ext cx="2810500" cy="3747338"/>
          </a:xfrm>
          <a:prstGeom prst="rect">
            <a:avLst/>
          </a:prstGeom>
          <a:noFill/>
          <a:ln>
            <a:noFill/>
          </a:ln>
        </p:spPr>
      </p:pic>
      <p:pic>
        <p:nvPicPr>
          <p:cNvPr id="221" name="Google Shape;221;p32" title="Northeast-SARE-logo-150x133.jpg"/>
          <p:cNvPicPr preferRelativeResize="0"/>
          <p:nvPr/>
        </p:nvPicPr>
        <p:blipFill>
          <a:blip r:embed="rId4">
            <a:alphaModFix/>
          </a:blip>
          <a:stretch>
            <a:fillRect/>
          </a:stretch>
        </p:blipFill>
        <p:spPr>
          <a:xfrm>
            <a:off x="7367300" y="3516926"/>
            <a:ext cx="1507400" cy="1336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27" name="Google Shape;227;p33"/>
          <p:cNvSpPr txBox="1"/>
          <p:nvPr>
            <p:ph idx="1" type="subTitle"/>
          </p:nvPr>
        </p:nvSpPr>
        <p:spPr>
          <a:xfrm>
            <a:off x="891150" y="517675"/>
            <a:ext cx="7193400" cy="1647000"/>
          </a:xfrm>
          <a:prstGeom prst="rect">
            <a:avLst/>
          </a:prstGeom>
        </p:spPr>
        <p:txBody>
          <a:bodyPr anchorCtr="0" anchor="ctr" bIns="91425" lIns="91425" spcFirstLastPara="1" rIns="91425" wrap="square" tIns="91425">
            <a:spAutoFit/>
          </a:bodyPr>
          <a:lstStyle/>
          <a:p>
            <a:pPr indent="0" lvl="0" marL="0" rtl="0" algn="ctr">
              <a:spcBef>
                <a:spcPts val="0"/>
              </a:spcBef>
              <a:spcAft>
                <a:spcPts val="1200"/>
              </a:spcAft>
              <a:buNone/>
            </a:pPr>
            <a:r>
              <a:rPr b="1" lang="en" sz="1900">
                <a:latin typeface="Roboto"/>
                <a:ea typeface="Roboto"/>
                <a:cs typeface="Roboto"/>
                <a:sym typeface="Roboto"/>
              </a:rPr>
              <a:t>This material is based upon work supported by the National Institute of Food and Agriculture, U.S. Department of Agriculture, through the Northeast Sustainable Agriculture Research and Education program under subaward number FNE25-123</a:t>
            </a:r>
            <a:endParaRPr sz="3050"/>
          </a:p>
        </p:txBody>
      </p:sp>
      <p:sp>
        <p:nvSpPr>
          <p:cNvPr id="228" name="Google Shape;228;p33"/>
          <p:cNvSpPr txBox="1"/>
          <p:nvPr/>
        </p:nvSpPr>
        <p:spPr>
          <a:xfrm>
            <a:off x="2116525" y="2571750"/>
            <a:ext cx="6904500" cy="247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Roboto"/>
                <a:ea typeface="Roboto"/>
                <a:cs typeface="Roboto"/>
                <a:sym typeface="Roboto"/>
              </a:rPr>
              <a:t>Technical Advisor: Kristen Jovanelly</a:t>
            </a:r>
            <a:endParaRPr b="1" sz="1700">
              <a:solidFill>
                <a:schemeClr val="dk1"/>
              </a:solidFill>
              <a:latin typeface="Roboto"/>
              <a:ea typeface="Roboto"/>
              <a:cs typeface="Roboto"/>
              <a:sym typeface="Roboto"/>
            </a:endParaRPr>
          </a:p>
          <a:p>
            <a:pPr indent="0" lvl="0" marL="0" rtl="0" algn="l">
              <a:spcBef>
                <a:spcPts val="0"/>
              </a:spcBef>
              <a:spcAft>
                <a:spcPts val="0"/>
              </a:spcAft>
              <a:buNone/>
            </a:pPr>
            <a:r>
              <a:rPr b="1" lang="en" sz="1700">
                <a:solidFill>
                  <a:schemeClr val="dk1"/>
                </a:solidFill>
                <a:latin typeface="Roboto"/>
                <a:ea typeface="Roboto"/>
                <a:cs typeface="Roboto"/>
                <a:sym typeface="Roboto"/>
              </a:rPr>
              <a:t>Farmers: Melissa &amp; Toby Malandrinos</a:t>
            </a:r>
            <a:endParaRPr b="1" sz="1700">
              <a:solidFill>
                <a:schemeClr val="dk1"/>
              </a:solidFill>
              <a:latin typeface="Roboto"/>
              <a:ea typeface="Roboto"/>
              <a:cs typeface="Roboto"/>
              <a:sym typeface="Roboto"/>
            </a:endParaRPr>
          </a:p>
          <a:p>
            <a:pPr indent="0" lvl="0" marL="0" rtl="0" algn="l">
              <a:spcBef>
                <a:spcPts val="0"/>
              </a:spcBef>
              <a:spcAft>
                <a:spcPts val="0"/>
              </a:spcAft>
              <a:buNone/>
            </a:pPr>
            <a:r>
              <a:t/>
            </a:r>
            <a:endParaRPr b="1" sz="1700">
              <a:solidFill>
                <a:schemeClr val="dk1"/>
              </a:solidFill>
              <a:latin typeface="Roboto"/>
              <a:ea typeface="Roboto"/>
              <a:cs typeface="Roboto"/>
              <a:sym typeface="Roboto"/>
            </a:endParaRPr>
          </a:p>
          <a:p>
            <a:pPr indent="0" lvl="0" marL="0" rtl="0" algn="l">
              <a:spcBef>
                <a:spcPts val="0"/>
              </a:spcBef>
              <a:spcAft>
                <a:spcPts val="0"/>
              </a:spcAft>
              <a:buNone/>
            </a:pPr>
            <a:r>
              <a:t/>
            </a:r>
            <a:endParaRPr b="1" sz="1700">
              <a:solidFill>
                <a:schemeClr val="dk1"/>
              </a:solidFill>
              <a:latin typeface="Roboto"/>
              <a:ea typeface="Roboto"/>
              <a:cs typeface="Roboto"/>
              <a:sym typeface="Roboto"/>
            </a:endParaRPr>
          </a:p>
        </p:txBody>
      </p:sp>
      <p:pic>
        <p:nvPicPr>
          <p:cNvPr id="229" name="Google Shape;229;p33" title="Northeast-SARE-logo-150x133.jpg"/>
          <p:cNvPicPr preferRelativeResize="0"/>
          <p:nvPr/>
        </p:nvPicPr>
        <p:blipFill>
          <a:blip r:embed="rId3">
            <a:alphaModFix/>
          </a:blip>
          <a:stretch>
            <a:fillRect/>
          </a:stretch>
        </p:blipFill>
        <p:spPr>
          <a:xfrm>
            <a:off x="3328950" y="3547725"/>
            <a:ext cx="1428750" cy="1266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35" name="Google Shape;235;p34"/>
          <p:cNvSpPr txBox="1"/>
          <p:nvPr>
            <p:ph idx="1" type="subTitle"/>
          </p:nvPr>
        </p:nvSpPr>
        <p:spPr>
          <a:xfrm>
            <a:off x="975300" y="526475"/>
            <a:ext cx="2916900" cy="46485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b="1" lang="en" sz="1500">
                <a:latin typeface="Roboto"/>
                <a:ea typeface="Roboto"/>
                <a:cs typeface="Roboto"/>
                <a:sym typeface="Roboto"/>
              </a:rPr>
              <a:t>This project evaluated whether rotational pigs could serve as a practical tool for renovating an underutilized, woody-encroached pasture at Three Square Farm while maintaining the ecological resources needed for continued pasture development. </a:t>
            </a:r>
            <a:endParaRPr b="1" sz="1500">
              <a:latin typeface="Roboto"/>
              <a:ea typeface="Roboto"/>
              <a:cs typeface="Roboto"/>
              <a:sym typeface="Roboto"/>
            </a:endParaRPr>
          </a:p>
          <a:p>
            <a:pPr indent="0" lvl="0" marL="0" rtl="0" algn="ctr">
              <a:spcBef>
                <a:spcPts val="1200"/>
              </a:spcBef>
              <a:spcAft>
                <a:spcPts val="0"/>
              </a:spcAft>
              <a:buNone/>
            </a:pPr>
            <a:r>
              <a:t/>
            </a:r>
            <a:endParaRPr b="1" sz="1500">
              <a:latin typeface="Roboto"/>
              <a:ea typeface="Roboto"/>
              <a:cs typeface="Roboto"/>
              <a:sym typeface="Roboto"/>
            </a:endParaRPr>
          </a:p>
          <a:p>
            <a:pPr indent="0" lvl="0" marL="0" rtl="0" algn="ctr">
              <a:spcBef>
                <a:spcPts val="1200"/>
              </a:spcBef>
              <a:spcAft>
                <a:spcPts val="1200"/>
              </a:spcAft>
              <a:buNone/>
            </a:pPr>
            <a:r>
              <a:rPr b="1" lang="en" sz="1500">
                <a:latin typeface="Roboto"/>
                <a:ea typeface="Roboto"/>
                <a:cs typeface="Roboto"/>
                <a:sym typeface="Roboto"/>
              </a:rPr>
              <a:t>We monitored vegetation and soil conditions before and after grazing to assess how a carefully managed pig rotation influenced plant abundance, species richness, community composition, and soil properties.</a:t>
            </a:r>
            <a:r>
              <a:rPr b="1" lang="en" sz="1100">
                <a:latin typeface="Roboto"/>
                <a:ea typeface="Roboto"/>
                <a:cs typeface="Roboto"/>
                <a:sym typeface="Roboto"/>
              </a:rPr>
              <a:t> </a:t>
            </a:r>
            <a:endParaRPr b="1">
              <a:latin typeface="Roboto"/>
              <a:ea typeface="Roboto"/>
              <a:cs typeface="Roboto"/>
              <a:sym typeface="Roboto"/>
            </a:endParaRPr>
          </a:p>
        </p:txBody>
      </p:sp>
      <p:sp>
        <p:nvSpPr>
          <p:cNvPr id="236" name="Google Shape;236;p34"/>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t/>
            </a:r>
            <a:endParaRPr/>
          </a:p>
        </p:txBody>
      </p:sp>
      <p:pic>
        <p:nvPicPr>
          <p:cNvPr id="237" name="Google Shape;237;p34" title="IMG_9609.jpg"/>
          <p:cNvPicPr preferRelativeResize="0"/>
          <p:nvPr/>
        </p:nvPicPr>
        <p:blipFill>
          <a:blip r:embed="rId3">
            <a:alphaModFix/>
          </a:blip>
          <a:stretch>
            <a:fillRect/>
          </a:stretch>
        </p:blipFill>
        <p:spPr>
          <a:xfrm>
            <a:off x="4136376" y="332709"/>
            <a:ext cx="4884774" cy="447809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5"/>
          <p:cNvSpPr txBox="1"/>
          <p:nvPr>
            <p:ph idx="4294967295" type="title"/>
          </p:nvPr>
        </p:nvSpPr>
        <p:spPr>
          <a:xfrm>
            <a:off x="-255775" y="1379050"/>
            <a:ext cx="255900" cy="74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43" name="Google Shape;243;p35"/>
          <p:cNvSpPr txBox="1"/>
          <p:nvPr>
            <p:ph idx="2" type="body"/>
          </p:nvPr>
        </p:nvSpPr>
        <p:spPr>
          <a:xfrm>
            <a:off x="3347725" y="2012525"/>
            <a:ext cx="2455500" cy="277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00"/>
              <a:t>-In 2021, our Current Use forestry plan was up for renewal. Knowing that we would need more pasture, we explored ways to do this.</a:t>
            </a:r>
            <a:endParaRPr b="1" sz="1100"/>
          </a:p>
          <a:p>
            <a:pPr indent="0" lvl="0" marL="0" rtl="0" algn="l">
              <a:spcBef>
                <a:spcPts val="1200"/>
              </a:spcBef>
              <a:spcAft>
                <a:spcPts val="0"/>
              </a:spcAft>
              <a:buNone/>
            </a:pPr>
            <a:r>
              <a:rPr b="1" lang="en" sz="1100"/>
              <a:t>-Unfortunately, </a:t>
            </a:r>
            <a:r>
              <a:rPr b="1" lang="en" sz="1150">
                <a:solidFill>
                  <a:schemeClr val="hlink"/>
                </a:solidFill>
                <a:latin typeface="Calibri"/>
                <a:ea typeface="Calibri"/>
                <a:cs typeface="Calibri"/>
                <a:sym typeface="Calibri"/>
              </a:rPr>
              <a:t>the state did not at that time recognize silvopasture activities!</a:t>
            </a:r>
            <a:endParaRPr b="1" sz="1150">
              <a:solidFill>
                <a:schemeClr val="hlink"/>
              </a:solidFill>
              <a:latin typeface="Calibri"/>
              <a:ea typeface="Calibri"/>
              <a:cs typeface="Calibri"/>
              <a:sym typeface="Calibri"/>
            </a:endParaRPr>
          </a:p>
          <a:p>
            <a:pPr indent="0" lvl="0" marL="0" rtl="0" algn="l">
              <a:spcBef>
                <a:spcPts val="1200"/>
              </a:spcBef>
              <a:spcAft>
                <a:spcPts val="1200"/>
              </a:spcAft>
              <a:buNone/>
            </a:pPr>
            <a:r>
              <a:rPr b="1" lang="en" sz="1150">
                <a:solidFill>
                  <a:schemeClr val="hlink"/>
                </a:solidFill>
                <a:latin typeface="Calibri"/>
                <a:ea typeface="Calibri"/>
                <a:cs typeface="Calibri"/>
                <a:sym typeface="Calibri"/>
              </a:rPr>
              <a:t>-We were encouraged to cut the 13 acres of mature white pine/hemlock identified as the best area for future pasture completely to ‘convert’ it to agricultural use</a:t>
            </a:r>
            <a:endParaRPr b="1" sz="1100"/>
          </a:p>
        </p:txBody>
      </p:sp>
      <p:sp>
        <p:nvSpPr>
          <p:cNvPr id="244" name="Google Shape;244;p35"/>
          <p:cNvSpPr txBox="1"/>
          <p:nvPr>
            <p:ph idx="3" type="body"/>
          </p:nvPr>
        </p:nvSpPr>
        <p:spPr>
          <a:xfrm>
            <a:off x="6212275" y="1879950"/>
            <a:ext cx="2455500" cy="29109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1018"/>
              <a:buNone/>
            </a:pPr>
            <a:r>
              <a:rPr b="1" lang="en" sz="1171">
                <a:solidFill>
                  <a:schemeClr val="hlink"/>
                </a:solidFill>
                <a:latin typeface="Calibri"/>
                <a:ea typeface="Calibri"/>
                <a:cs typeface="Calibri"/>
                <a:sym typeface="Calibri"/>
              </a:rPr>
              <a:t>-After using the timber harvest to fund an excavator rental for stumping, the area was still not fully usable for livestock. </a:t>
            </a:r>
            <a:endParaRPr b="1" sz="1171">
              <a:solidFill>
                <a:schemeClr val="hlink"/>
              </a:solidFill>
              <a:latin typeface="Calibri"/>
              <a:ea typeface="Calibri"/>
              <a:cs typeface="Calibri"/>
              <a:sym typeface="Calibri"/>
            </a:endParaRPr>
          </a:p>
          <a:p>
            <a:pPr indent="0" lvl="0" marL="0" rtl="0" algn="l">
              <a:lnSpc>
                <a:spcPct val="105000"/>
              </a:lnSpc>
              <a:spcBef>
                <a:spcPts val="0"/>
              </a:spcBef>
              <a:spcAft>
                <a:spcPts val="0"/>
              </a:spcAft>
              <a:buSzPts val="1018"/>
              <a:buNone/>
            </a:pPr>
            <a:r>
              <a:t/>
            </a:r>
            <a:endParaRPr b="1" sz="1171">
              <a:solidFill>
                <a:schemeClr val="hlink"/>
              </a:solidFill>
              <a:latin typeface="Calibri"/>
              <a:ea typeface="Calibri"/>
              <a:cs typeface="Calibri"/>
              <a:sym typeface="Calibri"/>
            </a:endParaRPr>
          </a:p>
          <a:p>
            <a:pPr indent="0" lvl="0" marL="0" rtl="0" algn="l">
              <a:lnSpc>
                <a:spcPct val="105000"/>
              </a:lnSpc>
              <a:spcBef>
                <a:spcPts val="0"/>
              </a:spcBef>
              <a:spcAft>
                <a:spcPts val="0"/>
              </a:spcAft>
              <a:buSzPts val="1018"/>
              <a:buNone/>
            </a:pPr>
            <a:r>
              <a:rPr b="1" lang="en" sz="1171">
                <a:solidFill>
                  <a:schemeClr val="hlink"/>
                </a:solidFill>
                <a:latin typeface="Calibri"/>
                <a:ea typeface="Calibri"/>
                <a:cs typeface="Calibri"/>
                <a:sym typeface="Calibri"/>
              </a:rPr>
              <a:t>-R</a:t>
            </a:r>
            <a:r>
              <a:rPr b="1" lang="en" sz="1171">
                <a:solidFill>
                  <a:schemeClr val="hlink"/>
                </a:solidFill>
                <a:latin typeface="Calibri"/>
                <a:ea typeface="Calibri"/>
                <a:cs typeface="Calibri"/>
                <a:sym typeface="Calibri"/>
              </a:rPr>
              <a:t>uled out: Bale grazing the cattle to deposit organic matter d</a:t>
            </a:r>
            <a:r>
              <a:rPr b="1" lang="en" sz="1171">
                <a:solidFill>
                  <a:schemeClr val="hlink"/>
                </a:solidFill>
                <a:latin typeface="Calibri"/>
                <a:ea typeface="Calibri"/>
                <a:cs typeface="Calibri"/>
                <a:sym typeface="Calibri"/>
              </a:rPr>
              <a:t>ue to safety concerns because of the remaining sticks, rocks and holes. </a:t>
            </a:r>
            <a:endParaRPr b="1" sz="1171">
              <a:solidFill>
                <a:schemeClr val="hlink"/>
              </a:solidFill>
              <a:latin typeface="Calibri"/>
              <a:ea typeface="Calibri"/>
              <a:cs typeface="Calibri"/>
              <a:sym typeface="Calibri"/>
            </a:endParaRPr>
          </a:p>
          <a:p>
            <a:pPr indent="0" lvl="0" marL="0" rtl="0" algn="l">
              <a:lnSpc>
                <a:spcPct val="105000"/>
              </a:lnSpc>
              <a:spcBef>
                <a:spcPts val="0"/>
              </a:spcBef>
              <a:spcAft>
                <a:spcPts val="0"/>
              </a:spcAft>
              <a:buSzPts val="1018"/>
              <a:buNone/>
            </a:pPr>
            <a:r>
              <a:rPr b="1" lang="en" sz="1171">
                <a:solidFill>
                  <a:schemeClr val="hlink"/>
                </a:solidFill>
                <a:latin typeface="Calibri"/>
                <a:ea typeface="Calibri"/>
                <a:cs typeface="Calibri"/>
                <a:sym typeface="Calibri"/>
              </a:rPr>
              <a:t>-Ruled out: Renting a bulldozer and scraping everything due to cost and general ecological unfriendliness. </a:t>
            </a:r>
            <a:endParaRPr b="1" sz="1171">
              <a:solidFill>
                <a:schemeClr val="hlink"/>
              </a:solidFill>
              <a:latin typeface="Calibri"/>
              <a:ea typeface="Calibri"/>
              <a:cs typeface="Calibri"/>
              <a:sym typeface="Calibri"/>
            </a:endParaRPr>
          </a:p>
          <a:p>
            <a:pPr indent="0" lvl="0" marL="0" rtl="0" algn="l">
              <a:lnSpc>
                <a:spcPct val="105000"/>
              </a:lnSpc>
              <a:spcBef>
                <a:spcPts val="0"/>
              </a:spcBef>
              <a:spcAft>
                <a:spcPts val="0"/>
              </a:spcAft>
              <a:buClr>
                <a:schemeClr val="hlink"/>
              </a:buClr>
              <a:buSzPts val="1018"/>
              <a:buFont typeface="Arial"/>
              <a:buNone/>
            </a:pPr>
            <a:r>
              <a:rPr b="1" lang="en" sz="1171">
                <a:solidFill>
                  <a:schemeClr val="hlink"/>
                </a:solidFill>
                <a:latin typeface="Calibri"/>
                <a:ea typeface="Calibri"/>
                <a:cs typeface="Calibri"/>
                <a:sym typeface="Calibri"/>
              </a:rPr>
              <a:t>-Ruled out: Browsing goats on the emerging early successional species due to the parasite concerns of managing both goats &amp; sheep on the same landscape. </a:t>
            </a:r>
            <a:endParaRPr b="1" sz="1125"/>
          </a:p>
        </p:txBody>
      </p:sp>
      <p:sp>
        <p:nvSpPr>
          <p:cNvPr id="245" name="Google Shape;245;p35"/>
          <p:cNvSpPr txBox="1"/>
          <p:nvPr>
            <p:ph idx="1" type="body"/>
          </p:nvPr>
        </p:nvSpPr>
        <p:spPr>
          <a:xfrm>
            <a:off x="419225" y="2012525"/>
            <a:ext cx="2455500" cy="237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150">
                <a:solidFill>
                  <a:schemeClr val="hlink"/>
                </a:solidFill>
                <a:latin typeface="Calibri"/>
                <a:ea typeface="Calibri"/>
                <a:cs typeface="Calibri"/>
                <a:sym typeface="Calibri"/>
              </a:rPr>
              <a:t>-Three Square Farm is a small, diversified livestock farm based on 64 predominantly wooded acres in Weathersfield, Vermont</a:t>
            </a:r>
            <a:endParaRPr b="1" sz="1150">
              <a:solidFill>
                <a:schemeClr val="hlink"/>
              </a:solidFill>
              <a:latin typeface="Calibri"/>
              <a:ea typeface="Calibri"/>
              <a:cs typeface="Calibri"/>
              <a:sym typeface="Calibri"/>
            </a:endParaRPr>
          </a:p>
          <a:p>
            <a:pPr indent="0" lvl="0" marL="0" rtl="0" algn="l">
              <a:spcBef>
                <a:spcPts val="0"/>
              </a:spcBef>
              <a:spcAft>
                <a:spcPts val="0"/>
              </a:spcAft>
              <a:buNone/>
            </a:pPr>
            <a:r>
              <a:t/>
            </a:r>
            <a:endParaRPr b="1" sz="1150">
              <a:solidFill>
                <a:schemeClr val="hlink"/>
              </a:solidFill>
              <a:latin typeface="Calibri"/>
              <a:ea typeface="Calibri"/>
              <a:cs typeface="Calibri"/>
              <a:sym typeface="Calibri"/>
            </a:endParaRPr>
          </a:p>
          <a:p>
            <a:pPr indent="0" lvl="0" marL="0" rtl="0" algn="l">
              <a:spcBef>
                <a:spcPts val="0"/>
              </a:spcBef>
              <a:spcAft>
                <a:spcPts val="0"/>
              </a:spcAft>
              <a:buNone/>
            </a:pPr>
            <a:r>
              <a:rPr b="1" lang="en" sz="1150">
                <a:solidFill>
                  <a:schemeClr val="hlink"/>
                </a:solidFill>
                <a:latin typeface="Calibri"/>
                <a:ea typeface="Calibri"/>
                <a:cs typeface="Calibri"/>
                <a:sym typeface="Calibri"/>
              </a:rPr>
              <a:t>-Started in 2021, our focus has been producing quality pasture-based meats. </a:t>
            </a:r>
            <a:endParaRPr b="1" sz="1150">
              <a:solidFill>
                <a:schemeClr val="hlink"/>
              </a:solidFill>
              <a:latin typeface="Calibri"/>
              <a:ea typeface="Calibri"/>
              <a:cs typeface="Calibri"/>
              <a:sym typeface="Calibri"/>
            </a:endParaRPr>
          </a:p>
          <a:p>
            <a:pPr indent="0" lvl="0" marL="0" rtl="0" algn="l">
              <a:spcBef>
                <a:spcPts val="0"/>
              </a:spcBef>
              <a:spcAft>
                <a:spcPts val="0"/>
              </a:spcAft>
              <a:buNone/>
            </a:pPr>
            <a:r>
              <a:t/>
            </a:r>
            <a:endParaRPr b="1" sz="1150">
              <a:solidFill>
                <a:schemeClr val="hlink"/>
              </a:solidFill>
              <a:latin typeface="Calibri"/>
              <a:ea typeface="Calibri"/>
              <a:cs typeface="Calibri"/>
              <a:sym typeface="Calibri"/>
            </a:endParaRPr>
          </a:p>
          <a:p>
            <a:pPr indent="0" lvl="0" marL="0" rtl="0" algn="l">
              <a:spcBef>
                <a:spcPts val="0"/>
              </a:spcBef>
              <a:spcAft>
                <a:spcPts val="0"/>
              </a:spcAft>
              <a:buClr>
                <a:schemeClr val="hlink"/>
              </a:buClr>
              <a:buSzPts val="1100"/>
              <a:buFont typeface="Arial"/>
              <a:buNone/>
            </a:pPr>
            <a:r>
              <a:rPr b="1" lang="en" sz="1150">
                <a:solidFill>
                  <a:schemeClr val="hlink"/>
                </a:solidFill>
                <a:latin typeface="Calibri"/>
                <a:ea typeface="Calibri"/>
                <a:cs typeface="Calibri"/>
                <a:sym typeface="Calibri"/>
              </a:rPr>
              <a:t>-With only 7 acres of useful pasture at our home site, the majority of our grazing and haying activities have taken place on leased land since starting the farm.</a:t>
            </a:r>
            <a:endParaRPr b="1" sz="1150">
              <a:solidFill>
                <a:schemeClr val="hlink"/>
              </a:solidFill>
              <a:latin typeface="Calibri"/>
              <a:ea typeface="Calibri"/>
              <a:cs typeface="Calibri"/>
              <a:sym typeface="Calibri"/>
            </a:endParaRPr>
          </a:p>
        </p:txBody>
      </p:sp>
      <p:sp>
        <p:nvSpPr>
          <p:cNvPr id="246" name="Google Shape;246;p35"/>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Why the project…? We need more pasture!</a:t>
            </a:r>
            <a:endParaRPr/>
          </a:p>
        </p:txBody>
      </p:sp>
      <p:sp>
        <p:nvSpPr>
          <p:cNvPr id="247" name="Google Shape;247;p35"/>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About the farm</a:t>
            </a:r>
            <a:endParaRPr i="1"/>
          </a:p>
        </p:txBody>
      </p:sp>
      <p:sp>
        <p:nvSpPr>
          <p:cNvPr id="248" name="Google Shape;248;p35"/>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Why the logging?</a:t>
            </a:r>
            <a:endParaRPr i="1"/>
          </a:p>
        </p:txBody>
      </p:sp>
      <p:sp>
        <p:nvSpPr>
          <p:cNvPr id="249" name="Google Shape;249;p35"/>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So what next?</a:t>
            </a:r>
            <a:endParaRPr i="1"/>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6"/>
          <p:cNvSpPr txBox="1"/>
          <p:nvPr>
            <p:ph type="title"/>
          </p:nvPr>
        </p:nvSpPr>
        <p:spPr>
          <a:xfrm>
            <a:off x="144075" y="498550"/>
            <a:ext cx="31518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Were pigs the answer to this problem?</a:t>
            </a:r>
            <a:endParaRPr/>
          </a:p>
        </p:txBody>
      </p:sp>
      <p:sp>
        <p:nvSpPr>
          <p:cNvPr id="255" name="Google Shape;255;p36"/>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i="1" lang="en" sz="1300">
                <a:latin typeface="Times New Roman"/>
                <a:ea typeface="Times New Roman"/>
                <a:cs typeface="Times New Roman"/>
                <a:sym typeface="Times New Roman"/>
              </a:rPr>
              <a:t>Pigs are renowned for their ability to disrupt plant communities through foraging behavior, which, when managed thoughtfully, can facilitate the conversion of degraded pastures into more diverse ecosystems (Tisdell, 2013).</a:t>
            </a:r>
            <a:endParaRPr i="1" sz="1300">
              <a:latin typeface="Times New Roman"/>
              <a:ea typeface="Times New Roman"/>
              <a:cs typeface="Times New Roman"/>
              <a:sym typeface="Times New Roman"/>
            </a:endParaRPr>
          </a:p>
          <a:p>
            <a:pPr indent="0" lvl="0" marL="0" rtl="0" algn="l">
              <a:lnSpc>
                <a:spcPct val="115000"/>
              </a:lnSpc>
              <a:spcBef>
                <a:spcPts val="1200"/>
              </a:spcBef>
              <a:spcAft>
                <a:spcPts val="0"/>
              </a:spcAft>
              <a:buClr>
                <a:schemeClr val="hlink"/>
              </a:buClr>
              <a:buSzPts val="1100"/>
              <a:buFont typeface="Arial"/>
              <a:buNone/>
            </a:pPr>
            <a:r>
              <a:t/>
            </a:r>
            <a:endParaRPr sz="1050">
              <a:solidFill>
                <a:schemeClr val="hlink"/>
              </a:solidFill>
              <a:latin typeface="Calibri"/>
              <a:ea typeface="Calibri"/>
              <a:cs typeface="Calibri"/>
              <a:sym typeface="Calibri"/>
            </a:endParaRPr>
          </a:p>
        </p:txBody>
      </p:sp>
      <p:sp>
        <p:nvSpPr>
          <p:cNvPr id="256" name="Google Shape;256;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57" name="Google Shape;257;p36" title="IMG_5143.JPG"/>
          <p:cNvPicPr preferRelativeResize="0"/>
          <p:nvPr/>
        </p:nvPicPr>
        <p:blipFill>
          <a:blip r:embed="rId3">
            <a:alphaModFix/>
          </a:blip>
          <a:stretch>
            <a:fillRect/>
          </a:stretch>
        </p:blipFill>
        <p:spPr>
          <a:xfrm>
            <a:off x="4465588" y="0"/>
            <a:ext cx="3857626" cy="51435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63" name="Google Shape;263;p37"/>
          <p:cNvSpPr txBox="1"/>
          <p:nvPr>
            <p:ph idx="1" type="subTitle"/>
          </p:nvPr>
        </p:nvSpPr>
        <p:spPr>
          <a:xfrm>
            <a:off x="303900" y="262375"/>
            <a:ext cx="3598800" cy="4220700"/>
          </a:xfrm>
          <a:prstGeom prst="rect">
            <a:avLst/>
          </a:prstGeom>
        </p:spPr>
        <p:txBody>
          <a:bodyPr anchorCtr="0" anchor="ctr" bIns="91425" lIns="91425" spcFirstLastPara="1" rIns="91425" wrap="square" tIns="91425">
            <a:spAutoFit/>
          </a:bodyPr>
          <a:lstStyle/>
          <a:p>
            <a:pPr indent="0" lvl="0" marL="0" rtl="0" algn="l">
              <a:lnSpc>
                <a:spcPct val="115000"/>
              </a:lnSpc>
              <a:spcBef>
                <a:spcPts val="1200"/>
              </a:spcBef>
              <a:spcAft>
                <a:spcPts val="0"/>
              </a:spcAft>
              <a:buClr>
                <a:schemeClr val="hlink"/>
              </a:buClr>
              <a:buSzPts val="1100"/>
              <a:buFont typeface="Arial"/>
              <a:buNone/>
            </a:pPr>
            <a:r>
              <a:rPr b="1" lang="en" sz="1300">
                <a:latin typeface="Arial"/>
                <a:ea typeface="Arial"/>
                <a:cs typeface="Arial"/>
                <a:sym typeface="Arial"/>
              </a:rPr>
              <a:t>Project Objectives</a:t>
            </a:r>
            <a:endParaRPr b="1" sz="1300">
              <a:latin typeface="Arial"/>
              <a:ea typeface="Arial"/>
              <a:cs typeface="Arial"/>
              <a:sym typeface="Arial"/>
            </a:endParaRPr>
          </a:p>
          <a:p>
            <a:pPr indent="-311150" lvl="0" marL="457200" rtl="0" algn="l">
              <a:lnSpc>
                <a:spcPct val="115000"/>
              </a:lnSpc>
              <a:spcBef>
                <a:spcPts val="1200"/>
              </a:spcBef>
              <a:spcAft>
                <a:spcPts val="0"/>
              </a:spcAft>
              <a:buClr>
                <a:schemeClr val="dk1"/>
              </a:buClr>
              <a:buSzPts val="1300"/>
              <a:buFont typeface="Arial"/>
              <a:buAutoNum type="arabicPeriod"/>
            </a:pPr>
            <a:r>
              <a:rPr b="1" lang="en" sz="1300">
                <a:latin typeface="Arial"/>
                <a:ea typeface="Arial"/>
                <a:cs typeface="Arial"/>
                <a:sym typeface="Arial"/>
              </a:rPr>
              <a:t>Evaluate Vegetation and Soil Changes Due to Pig Grazing</a:t>
            </a:r>
            <a:br>
              <a:rPr b="1" lang="en" sz="1300">
                <a:latin typeface="Arial"/>
                <a:ea typeface="Arial"/>
                <a:cs typeface="Arial"/>
                <a:sym typeface="Arial"/>
              </a:rPr>
            </a:br>
            <a:r>
              <a:rPr lang="en" sz="1300">
                <a:latin typeface="Arial"/>
                <a:ea typeface="Arial"/>
                <a:cs typeface="Arial"/>
                <a:sym typeface="Arial"/>
              </a:rPr>
              <a:t>To measure the impact of pig grazing on vegetation structure, species composition, and soil health in previously underutilized pastures. Specifically, we will:</a:t>
            </a:r>
            <a:endParaRPr sz="1300">
              <a:latin typeface="Arial"/>
              <a:ea typeface="Arial"/>
              <a:cs typeface="Arial"/>
              <a:sym typeface="Arial"/>
            </a:endParaRPr>
          </a:p>
          <a:p>
            <a:pPr indent="-311150" lvl="1" marL="914400" rtl="0" algn="l">
              <a:lnSpc>
                <a:spcPct val="115000"/>
              </a:lnSpc>
              <a:spcBef>
                <a:spcPts val="0"/>
              </a:spcBef>
              <a:spcAft>
                <a:spcPts val="0"/>
              </a:spcAft>
              <a:buClr>
                <a:schemeClr val="dk1"/>
              </a:buClr>
              <a:buSzPts val="1300"/>
              <a:buFont typeface="Arial"/>
              <a:buChar char="○"/>
            </a:pPr>
            <a:r>
              <a:rPr lang="en" sz="1300">
                <a:latin typeface="Arial"/>
                <a:ea typeface="Arial"/>
                <a:cs typeface="Arial"/>
                <a:sym typeface="Arial"/>
              </a:rPr>
              <a:t>Quantify changes in vegetation cover, species diversity, and bare ground within paddocks over a 3.5 month grazing period</a:t>
            </a:r>
            <a:endParaRPr sz="1300">
              <a:latin typeface="Arial"/>
              <a:ea typeface="Arial"/>
              <a:cs typeface="Arial"/>
              <a:sym typeface="Arial"/>
            </a:endParaRPr>
          </a:p>
          <a:p>
            <a:pPr indent="-311150" lvl="1" marL="914400" rtl="0" algn="l">
              <a:lnSpc>
                <a:spcPct val="115000"/>
              </a:lnSpc>
              <a:spcBef>
                <a:spcPts val="0"/>
              </a:spcBef>
              <a:spcAft>
                <a:spcPts val="0"/>
              </a:spcAft>
              <a:buClr>
                <a:schemeClr val="dk1"/>
              </a:buClr>
              <a:buSzPts val="1300"/>
              <a:buFont typeface="Arial"/>
              <a:buChar char="○"/>
            </a:pPr>
            <a:r>
              <a:rPr lang="en" sz="1300">
                <a:latin typeface="Arial"/>
                <a:ea typeface="Arial"/>
                <a:cs typeface="Arial"/>
                <a:sym typeface="Arial"/>
              </a:rPr>
              <a:t>Assess soil compaction, organic matter, and macronutrient levels before and after grazing in each paddock using standardized soil tests.</a:t>
            </a:r>
            <a:endParaRPr sz="2850"/>
          </a:p>
        </p:txBody>
      </p:sp>
      <p:pic>
        <p:nvPicPr>
          <p:cNvPr id="264" name="Google Shape;264;p37" title="IMG_6609.JPG"/>
          <p:cNvPicPr preferRelativeResize="0"/>
          <p:nvPr/>
        </p:nvPicPr>
        <p:blipFill>
          <a:blip r:embed="rId3">
            <a:alphaModFix/>
          </a:blip>
          <a:stretch>
            <a:fillRect/>
          </a:stretch>
        </p:blipFill>
        <p:spPr>
          <a:xfrm>
            <a:off x="4630600" y="0"/>
            <a:ext cx="3629027" cy="483870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8"/>
          <p:cNvSpPr txBox="1"/>
          <p:nvPr>
            <p:ph idx="1" type="body"/>
          </p:nvPr>
        </p:nvSpPr>
        <p:spPr>
          <a:xfrm>
            <a:off x="197375" y="341025"/>
            <a:ext cx="3151800" cy="18225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200">
                <a:latin typeface="Arial"/>
                <a:ea typeface="Arial"/>
                <a:cs typeface="Arial"/>
                <a:sym typeface="Arial"/>
              </a:rPr>
              <a:t>Project Objectives</a:t>
            </a:r>
            <a:endParaRPr b="1" sz="1200">
              <a:latin typeface="Arial"/>
              <a:ea typeface="Arial"/>
              <a:cs typeface="Arial"/>
              <a:sym typeface="Arial"/>
            </a:endParaRPr>
          </a:p>
          <a:p>
            <a:pPr indent="0" lvl="0" marL="457200" rtl="0" algn="l">
              <a:lnSpc>
                <a:spcPct val="115000"/>
              </a:lnSpc>
              <a:spcBef>
                <a:spcPts val="1200"/>
              </a:spcBef>
              <a:spcAft>
                <a:spcPts val="0"/>
              </a:spcAft>
              <a:buNone/>
            </a:pPr>
            <a:r>
              <a:rPr b="1" lang="en" sz="1200">
                <a:latin typeface="Arial"/>
                <a:ea typeface="Arial"/>
                <a:cs typeface="Arial"/>
                <a:sym typeface="Arial"/>
              </a:rPr>
              <a:t>2. Compare Vegetative Recovery Rates at Varying Grazing Intensities</a:t>
            </a:r>
            <a:br>
              <a:rPr b="1" lang="en" sz="1200">
                <a:latin typeface="Arial"/>
                <a:ea typeface="Arial"/>
                <a:cs typeface="Arial"/>
                <a:sym typeface="Arial"/>
              </a:rPr>
            </a:br>
            <a:r>
              <a:rPr lang="en" sz="1200">
                <a:latin typeface="Arial"/>
                <a:ea typeface="Arial"/>
                <a:cs typeface="Arial"/>
                <a:sym typeface="Arial"/>
              </a:rPr>
              <a:t>To compare the rates of vegetation regrowth and ecosystem recovery under different grazing intensities. We will:</a:t>
            </a:r>
            <a:endParaRPr sz="1200">
              <a:latin typeface="Arial"/>
              <a:ea typeface="Arial"/>
              <a:cs typeface="Arial"/>
              <a:sym typeface="Arial"/>
            </a:endParaRPr>
          </a:p>
          <a:p>
            <a:pPr indent="-304800" lvl="1" marL="914400" rtl="0" algn="l">
              <a:lnSpc>
                <a:spcPct val="115000"/>
              </a:lnSpc>
              <a:spcBef>
                <a:spcPts val="1200"/>
              </a:spcBef>
              <a:spcAft>
                <a:spcPts val="0"/>
              </a:spcAft>
              <a:buClr>
                <a:schemeClr val="dk1"/>
              </a:buClr>
              <a:buSzPts val="1200"/>
              <a:buFont typeface="Arial"/>
              <a:buChar char="○"/>
            </a:pPr>
            <a:r>
              <a:rPr lang="en" sz="1200">
                <a:latin typeface="Arial"/>
                <a:ea typeface="Arial"/>
                <a:cs typeface="Arial"/>
                <a:sym typeface="Arial"/>
              </a:rPr>
              <a:t>Use two paddocks with similar initial vegetation: one grazed to a 25% impact level and the other to 50%.</a:t>
            </a:r>
            <a:endParaRPr sz="1200">
              <a:latin typeface="Arial"/>
              <a:ea typeface="Arial"/>
              <a:cs typeface="Arial"/>
              <a:sym typeface="Arial"/>
            </a:endParaRPr>
          </a:p>
          <a:p>
            <a:pPr indent="-304800" lvl="1" marL="914400" rtl="0" algn="l">
              <a:lnSpc>
                <a:spcPct val="115000"/>
              </a:lnSpc>
              <a:spcBef>
                <a:spcPts val="0"/>
              </a:spcBef>
              <a:spcAft>
                <a:spcPts val="0"/>
              </a:spcAft>
              <a:buClr>
                <a:schemeClr val="dk1"/>
              </a:buClr>
              <a:buSzPts val="1200"/>
              <a:buFont typeface="Arial"/>
              <a:buChar char="○"/>
            </a:pPr>
            <a:r>
              <a:rPr lang="en" sz="1200">
                <a:latin typeface="Arial"/>
                <a:ea typeface="Arial"/>
                <a:cs typeface="Arial"/>
                <a:sym typeface="Arial"/>
              </a:rPr>
              <a:t>Document differences in vegetation recovery visually (via images) and quantitatively (via species composition and coverage data) to inform best practices for pasture restoration.</a:t>
            </a:r>
            <a:endParaRPr sz="1200">
              <a:latin typeface="Arial"/>
              <a:ea typeface="Arial"/>
              <a:cs typeface="Arial"/>
              <a:sym typeface="Arial"/>
            </a:endParaRPr>
          </a:p>
          <a:p>
            <a:pPr indent="0" lvl="0" marL="0" rtl="0" algn="l">
              <a:spcBef>
                <a:spcPts val="1200"/>
              </a:spcBef>
              <a:spcAft>
                <a:spcPts val="1200"/>
              </a:spcAft>
              <a:buNone/>
            </a:pPr>
            <a:r>
              <a:t/>
            </a:r>
            <a:endParaRPr/>
          </a:p>
        </p:txBody>
      </p:sp>
      <p:sp>
        <p:nvSpPr>
          <p:cNvPr id="270" name="Google Shape;270;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71" name="Google Shape;271;p38" title="IMG_5913.JPG"/>
          <p:cNvPicPr preferRelativeResize="0"/>
          <p:nvPr/>
        </p:nvPicPr>
        <p:blipFill>
          <a:blip r:embed="rId3">
            <a:alphaModFix/>
          </a:blip>
          <a:stretch>
            <a:fillRect/>
          </a:stretch>
        </p:blipFill>
        <p:spPr>
          <a:xfrm>
            <a:off x="4673875" y="196450"/>
            <a:ext cx="3629027" cy="48387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9"/>
          <p:cNvSpPr txBox="1"/>
          <p:nvPr>
            <p:ph idx="1" type="body"/>
          </p:nvPr>
        </p:nvSpPr>
        <p:spPr>
          <a:xfrm>
            <a:off x="197375" y="607475"/>
            <a:ext cx="3161700" cy="43950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200">
                <a:latin typeface="Arial"/>
                <a:ea typeface="Arial"/>
                <a:cs typeface="Arial"/>
                <a:sym typeface="Arial"/>
              </a:rPr>
              <a:t>Project Objectives:</a:t>
            </a:r>
            <a:endParaRPr b="1" sz="1200">
              <a:latin typeface="Arial"/>
              <a:ea typeface="Arial"/>
              <a:cs typeface="Arial"/>
              <a:sym typeface="Arial"/>
            </a:endParaRPr>
          </a:p>
          <a:p>
            <a:pPr indent="0" lvl="0" marL="457200" rtl="0" algn="l">
              <a:lnSpc>
                <a:spcPct val="115000"/>
              </a:lnSpc>
              <a:spcBef>
                <a:spcPts val="1200"/>
              </a:spcBef>
              <a:spcAft>
                <a:spcPts val="0"/>
              </a:spcAft>
              <a:buNone/>
            </a:pPr>
            <a:r>
              <a:rPr b="1" lang="en" sz="1200">
                <a:latin typeface="Arial"/>
                <a:ea typeface="Arial"/>
                <a:cs typeface="Arial"/>
                <a:sym typeface="Arial"/>
              </a:rPr>
              <a:t>3. Analyze the Effects of Rotational Grazing on Soil Quality and Biodiversity</a:t>
            </a:r>
            <a:br>
              <a:rPr b="1" lang="en" sz="1200">
                <a:latin typeface="Arial"/>
                <a:ea typeface="Arial"/>
                <a:cs typeface="Arial"/>
                <a:sym typeface="Arial"/>
              </a:rPr>
            </a:br>
            <a:r>
              <a:rPr lang="en" sz="1200">
                <a:latin typeface="Arial"/>
                <a:ea typeface="Arial"/>
                <a:cs typeface="Arial"/>
                <a:sym typeface="Arial"/>
              </a:rPr>
              <a:t>To evaluate whether rotational pig grazing can enhance soil quality and biodiversity over time. Specifically, we will:</a:t>
            </a:r>
            <a:endParaRPr sz="1200">
              <a:latin typeface="Arial"/>
              <a:ea typeface="Arial"/>
              <a:cs typeface="Arial"/>
              <a:sym typeface="Arial"/>
            </a:endParaRPr>
          </a:p>
          <a:p>
            <a:pPr indent="-304800" lvl="1" marL="914400" rtl="0" algn="l">
              <a:lnSpc>
                <a:spcPct val="115000"/>
              </a:lnSpc>
              <a:spcBef>
                <a:spcPts val="1200"/>
              </a:spcBef>
              <a:spcAft>
                <a:spcPts val="0"/>
              </a:spcAft>
              <a:buClr>
                <a:schemeClr val="dk1"/>
              </a:buClr>
              <a:buSzPts val="1200"/>
              <a:buFont typeface="Arial"/>
              <a:buChar char="○"/>
            </a:pPr>
            <a:r>
              <a:rPr lang="en" sz="1200">
                <a:latin typeface="Arial"/>
                <a:ea typeface="Arial"/>
                <a:cs typeface="Arial"/>
                <a:sym typeface="Arial"/>
              </a:rPr>
              <a:t>Use ANOVA to analyze changes in soil organic matter, bulk density, and nutrient levels across low and high-traffic zones within paddocks.</a:t>
            </a:r>
            <a:endParaRPr sz="1200">
              <a:latin typeface="Arial"/>
              <a:ea typeface="Arial"/>
              <a:cs typeface="Arial"/>
              <a:sym typeface="Arial"/>
            </a:endParaRPr>
          </a:p>
          <a:p>
            <a:pPr indent="-304800" lvl="1" marL="914400" rtl="0" algn="l">
              <a:lnSpc>
                <a:spcPct val="115000"/>
              </a:lnSpc>
              <a:spcBef>
                <a:spcPts val="0"/>
              </a:spcBef>
              <a:spcAft>
                <a:spcPts val="0"/>
              </a:spcAft>
              <a:buClr>
                <a:schemeClr val="dk1"/>
              </a:buClr>
              <a:buSzPts val="1200"/>
              <a:buFont typeface="Arial"/>
              <a:buChar char="○"/>
            </a:pPr>
            <a:r>
              <a:rPr lang="en" sz="1200">
                <a:latin typeface="Arial"/>
                <a:ea typeface="Arial"/>
                <a:cs typeface="Arial"/>
                <a:sym typeface="Arial"/>
              </a:rPr>
              <a:t>Conduct ANOSIM tests to assess differences in plant community composition between areas with different grazing intensities.</a:t>
            </a:r>
            <a:endParaRPr sz="1200">
              <a:latin typeface="Arial"/>
              <a:ea typeface="Arial"/>
              <a:cs typeface="Arial"/>
              <a:sym typeface="Arial"/>
            </a:endParaRPr>
          </a:p>
          <a:p>
            <a:pPr indent="0" lvl="0" marL="0" rtl="0" algn="l">
              <a:spcBef>
                <a:spcPts val="1200"/>
              </a:spcBef>
              <a:spcAft>
                <a:spcPts val="1200"/>
              </a:spcAft>
              <a:buNone/>
            </a:pPr>
            <a:r>
              <a:t/>
            </a:r>
            <a:endParaRPr/>
          </a:p>
        </p:txBody>
      </p:sp>
      <p:sp>
        <p:nvSpPr>
          <p:cNvPr id="277" name="Google Shape;277;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78" name="Google Shape;278;p39" title="IMG_5821.JPG"/>
          <p:cNvPicPr preferRelativeResize="0"/>
          <p:nvPr/>
        </p:nvPicPr>
        <p:blipFill>
          <a:blip r:embed="rId3">
            <a:alphaModFix/>
          </a:blip>
          <a:stretch>
            <a:fillRect/>
          </a:stretch>
        </p:blipFill>
        <p:spPr>
          <a:xfrm>
            <a:off x="4379694" y="108350"/>
            <a:ext cx="3711356" cy="4948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0"/>
          <p:cNvSpPr txBox="1"/>
          <p:nvPr>
            <p:ph idx="1" type="body"/>
          </p:nvPr>
        </p:nvSpPr>
        <p:spPr>
          <a:xfrm>
            <a:off x="133425" y="196450"/>
            <a:ext cx="3151800" cy="442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a:t>
            </a:r>
            <a:r>
              <a:rPr b="1" lang="en" sz="1200"/>
              <a:t>roje</a:t>
            </a:r>
            <a:r>
              <a:rPr b="1" lang="en" sz="1100"/>
              <a:t>ct Objectives:</a:t>
            </a:r>
            <a:endParaRPr b="1" sz="1100"/>
          </a:p>
          <a:p>
            <a:pPr indent="0" lvl="0" marL="457200" rtl="0" algn="l">
              <a:lnSpc>
                <a:spcPct val="115000"/>
              </a:lnSpc>
              <a:spcBef>
                <a:spcPts val="1200"/>
              </a:spcBef>
              <a:spcAft>
                <a:spcPts val="0"/>
              </a:spcAft>
              <a:buNone/>
            </a:pPr>
            <a:r>
              <a:rPr b="1" lang="en" sz="1200">
                <a:latin typeface="Arial"/>
                <a:ea typeface="Arial"/>
                <a:cs typeface="Arial"/>
                <a:sym typeface="Arial"/>
              </a:rPr>
              <a:t>4. Identify Best Management Practices for New Farmers in Pasture Restoration Using Pigs</a:t>
            </a:r>
            <a:br>
              <a:rPr b="1" lang="en" sz="1200">
                <a:latin typeface="Arial"/>
                <a:ea typeface="Arial"/>
                <a:cs typeface="Arial"/>
                <a:sym typeface="Arial"/>
              </a:rPr>
            </a:br>
            <a:r>
              <a:rPr lang="en" sz="1200">
                <a:latin typeface="Arial"/>
                <a:ea typeface="Arial"/>
                <a:cs typeface="Arial"/>
                <a:sym typeface="Arial"/>
              </a:rPr>
              <a:t>To develop actionable guidelines for integrating pigs into pasture renovation, balancing productivity and conservation. We aim to:</a:t>
            </a:r>
            <a:endParaRPr sz="1200">
              <a:latin typeface="Arial"/>
              <a:ea typeface="Arial"/>
              <a:cs typeface="Arial"/>
              <a:sym typeface="Arial"/>
            </a:endParaRPr>
          </a:p>
          <a:p>
            <a:pPr indent="-304800" lvl="1" marL="914400" rtl="0" algn="l">
              <a:lnSpc>
                <a:spcPct val="115000"/>
              </a:lnSpc>
              <a:spcBef>
                <a:spcPts val="1200"/>
              </a:spcBef>
              <a:spcAft>
                <a:spcPts val="0"/>
              </a:spcAft>
              <a:buClr>
                <a:schemeClr val="dk1"/>
              </a:buClr>
              <a:buSzPts val="1200"/>
              <a:buFont typeface="Arial"/>
              <a:buChar char="○"/>
            </a:pPr>
            <a:r>
              <a:rPr lang="en" sz="1200">
                <a:latin typeface="Arial"/>
                <a:ea typeface="Arial"/>
                <a:cs typeface="Arial"/>
                <a:sym typeface="Arial"/>
              </a:rPr>
              <a:t>Share preliminary results through a field day, where attendees can observe paddock rotations, sacrifice area management, and soil monitoring methods.</a:t>
            </a:r>
            <a:endParaRPr sz="1200">
              <a:latin typeface="Arial"/>
              <a:ea typeface="Arial"/>
              <a:cs typeface="Arial"/>
              <a:sym typeface="Arial"/>
            </a:endParaRPr>
          </a:p>
          <a:p>
            <a:pPr indent="-304800" lvl="1" marL="914400" rtl="0" algn="l">
              <a:lnSpc>
                <a:spcPct val="115000"/>
              </a:lnSpc>
              <a:spcBef>
                <a:spcPts val="0"/>
              </a:spcBef>
              <a:spcAft>
                <a:spcPts val="0"/>
              </a:spcAft>
              <a:buClr>
                <a:schemeClr val="dk1"/>
              </a:buClr>
              <a:buSzPts val="1200"/>
              <a:buFont typeface="Arial"/>
              <a:buChar char="○"/>
            </a:pPr>
            <a:r>
              <a:rPr lang="en" sz="1200">
                <a:latin typeface="Arial"/>
                <a:ea typeface="Arial"/>
                <a:cs typeface="Arial"/>
                <a:sym typeface="Arial"/>
              </a:rPr>
              <a:t>Create accessible resources, including handouts, online updates, and an article summarizing results, so other farmers can consider similar strategies.</a:t>
            </a:r>
            <a:endParaRPr sz="1200">
              <a:latin typeface="Arial"/>
              <a:ea typeface="Arial"/>
              <a:cs typeface="Arial"/>
              <a:sym typeface="Arial"/>
            </a:endParaRPr>
          </a:p>
          <a:p>
            <a:pPr indent="0" lvl="0" marL="0" rtl="0" algn="l">
              <a:spcBef>
                <a:spcPts val="1200"/>
              </a:spcBef>
              <a:spcAft>
                <a:spcPts val="1200"/>
              </a:spcAft>
              <a:buNone/>
            </a:pPr>
            <a:r>
              <a:t/>
            </a:r>
            <a:endParaRPr/>
          </a:p>
        </p:txBody>
      </p:sp>
      <p:sp>
        <p:nvSpPr>
          <p:cNvPr id="284" name="Google Shape;284;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85" name="Google Shape;285;p40" title="IMG_5910.JPG"/>
          <p:cNvPicPr preferRelativeResize="0"/>
          <p:nvPr/>
        </p:nvPicPr>
        <p:blipFill>
          <a:blip r:embed="rId3">
            <a:alphaModFix/>
          </a:blip>
          <a:stretch>
            <a:fillRect/>
          </a:stretch>
        </p:blipFill>
        <p:spPr>
          <a:xfrm>
            <a:off x="4290200" y="108350"/>
            <a:ext cx="3629027" cy="483870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91" name="Google Shape;291;p41"/>
          <p:cNvSpPr txBox="1"/>
          <p:nvPr>
            <p:ph idx="1" type="subTitle"/>
          </p:nvPr>
        </p:nvSpPr>
        <p:spPr>
          <a:xfrm>
            <a:off x="772800" y="196450"/>
            <a:ext cx="7193400" cy="592500"/>
          </a:xfrm>
          <a:prstGeom prst="rect">
            <a:avLst/>
          </a:prstGeom>
        </p:spPr>
        <p:txBody>
          <a:bodyPr anchorCtr="0" anchor="ctr" bIns="91425" lIns="91425" spcFirstLastPara="1" rIns="91425" wrap="square" tIns="91425">
            <a:spAutoFit/>
          </a:bodyPr>
          <a:lstStyle/>
          <a:p>
            <a:pPr indent="0" lvl="0" marL="0" rtl="0" algn="ctr">
              <a:spcBef>
                <a:spcPts val="0"/>
              </a:spcBef>
              <a:spcAft>
                <a:spcPts val="1200"/>
              </a:spcAft>
              <a:buNone/>
            </a:pPr>
            <a:r>
              <a:rPr lang="en"/>
              <a:t>Methods/Materials:</a:t>
            </a:r>
            <a:endParaRPr/>
          </a:p>
        </p:txBody>
      </p:sp>
      <p:sp>
        <p:nvSpPr>
          <p:cNvPr id="292" name="Google Shape;292;p41"/>
          <p:cNvSpPr txBox="1"/>
          <p:nvPr/>
        </p:nvSpPr>
        <p:spPr>
          <a:xfrm>
            <a:off x="236600" y="1091300"/>
            <a:ext cx="8611200" cy="38559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600"/>
              </a:spcBef>
              <a:spcAft>
                <a:spcPts val="0"/>
              </a:spcAft>
              <a:buClr>
                <a:schemeClr val="hlink"/>
              </a:buClr>
              <a:buSzPts val="1100"/>
              <a:buFont typeface="Arial"/>
              <a:buNone/>
            </a:pPr>
            <a:r>
              <a:rPr lang="en" sz="1500">
                <a:solidFill>
                  <a:schemeClr val="dk1"/>
                </a:solidFill>
                <a:latin typeface="Roboto"/>
                <a:ea typeface="Roboto"/>
                <a:cs typeface="Roboto"/>
                <a:sym typeface="Roboto"/>
              </a:rPr>
              <a:t>Initial soil samples and vegetation surveys of the planned grazing area were obtained in June 2025.</a:t>
            </a:r>
            <a:endParaRPr sz="1500">
              <a:solidFill>
                <a:schemeClr val="dk1"/>
              </a:solidFill>
              <a:latin typeface="Roboto"/>
              <a:ea typeface="Roboto"/>
              <a:cs typeface="Roboto"/>
              <a:sym typeface="Roboto"/>
            </a:endParaRPr>
          </a:p>
          <a:p>
            <a:pPr indent="0" lvl="0" marL="0" rtl="0" algn="l">
              <a:lnSpc>
                <a:spcPct val="120000"/>
              </a:lnSpc>
              <a:spcBef>
                <a:spcPts val="600"/>
              </a:spcBef>
              <a:spcAft>
                <a:spcPts val="0"/>
              </a:spcAft>
              <a:buClr>
                <a:schemeClr val="hlink"/>
              </a:buClr>
              <a:buSzPts val="1100"/>
              <a:buFont typeface="Arial"/>
              <a:buNone/>
            </a:pPr>
            <a:r>
              <a:rPr lang="en" sz="1500">
                <a:solidFill>
                  <a:schemeClr val="dk1"/>
                </a:solidFill>
                <a:latin typeface="Roboto"/>
                <a:ea typeface="Roboto"/>
                <a:cs typeface="Roboto"/>
                <a:sym typeface="Roboto"/>
              </a:rPr>
              <a:t>Beginning in August 2025, pigs were grazed in 300-600' perimeter paddocks through the land that was cleared in 2022. Paddock size was dependent on topography and vegetation. Soil samples and vegetation surveys were conducted by Kristen Jovanelly, and the farmers did not have any indication of where the areas were, so no intentional decisions on paddock placement were based on those coordinates.</a:t>
            </a:r>
            <a:endParaRPr sz="1500">
              <a:solidFill>
                <a:schemeClr val="dk1"/>
              </a:solidFill>
              <a:latin typeface="Roboto"/>
              <a:ea typeface="Roboto"/>
              <a:cs typeface="Roboto"/>
              <a:sym typeface="Roboto"/>
            </a:endParaRPr>
          </a:p>
          <a:p>
            <a:pPr indent="0" lvl="0" marL="0" rtl="0" algn="l">
              <a:lnSpc>
                <a:spcPct val="120000"/>
              </a:lnSpc>
              <a:spcBef>
                <a:spcPts val="600"/>
              </a:spcBef>
              <a:spcAft>
                <a:spcPts val="0"/>
              </a:spcAft>
              <a:buClr>
                <a:schemeClr val="hlink"/>
              </a:buClr>
              <a:buSzPts val="1100"/>
              <a:buFont typeface="Arial"/>
              <a:buNone/>
            </a:pPr>
            <a:r>
              <a:rPr lang="en" sz="1500">
                <a:solidFill>
                  <a:schemeClr val="dk1"/>
                </a:solidFill>
                <a:latin typeface="Roboto"/>
                <a:ea typeface="Roboto"/>
                <a:cs typeface="Roboto"/>
                <a:sym typeface="Roboto"/>
              </a:rPr>
              <a:t>Premier1 hog fencing in 100' lengths with solar energizer was used, with varying levels of success at containment. It was necessary to use a brush saw or weedwhacker to clear an area for each fence line prior to setting it up, to avoid grounding out this fencing. Since this pasture area was 1/4 mile through the woods from our water source, access to the field with a UTV was necessary to haul water out and move the housing. For shelter, we used a plastic drainage culvert cut in half, and were able to flip it over and drag it with the UTV between each pasture move. Water was provided by a 50 gallon food grade barrel with hog nipple installed. </a:t>
            </a:r>
            <a:endParaRPr sz="1500">
              <a:solidFill>
                <a:schemeClr val="dk1"/>
              </a:solidFill>
              <a:latin typeface="Roboto"/>
              <a:ea typeface="Roboto"/>
              <a:cs typeface="Roboto"/>
              <a:sym typeface="Roboto"/>
            </a:endParaRPr>
          </a:p>
          <a:p>
            <a:pPr indent="0" lvl="0" marL="0" rtl="0" algn="l">
              <a:spcBef>
                <a:spcPts val="600"/>
              </a:spcBef>
              <a:spcAft>
                <a:spcPts val="0"/>
              </a:spcAft>
              <a:buNone/>
            </a:pPr>
            <a:r>
              <a:t/>
            </a:r>
            <a:endParaRPr sz="1000">
              <a:solidFill>
                <a:schemeClr val="dk2"/>
              </a:solidFill>
              <a:latin typeface="DM Sans"/>
              <a:ea typeface="DM Sans"/>
              <a:cs typeface="DM Sans"/>
              <a:sym typeface="DM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98" name="Google Shape;298;p42"/>
          <p:cNvSpPr txBox="1"/>
          <p:nvPr>
            <p:ph idx="1" type="subTitle"/>
          </p:nvPr>
        </p:nvSpPr>
        <p:spPr>
          <a:xfrm>
            <a:off x="772800" y="196450"/>
            <a:ext cx="7193400" cy="592500"/>
          </a:xfrm>
          <a:prstGeom prst="rect">
            <a:avLst/>
          </a:prstGeom>
        </p:spPr>
        <p:txBody>
          <a:bodyPr anchorCtr="0" anchor="ctr" bIns="91425" lIns="91425" spcFirstLastPara="1" rIns="91425" wrap="square" tIns="91425">
            <a:spAutoFit/>
          </a:bodyPr>
          <a:lstStyle/>
          <a:p>
            <a:pPr indent="0" lvl="0" marL="0" rtl="0" algn="ctr">
              <a:spcBef>
                <a:spcPts val="0"/>
              </a:spcBef>
              <a:spcAft>
                <a:spcPts val="1200"/>
              </a:spcAft>
              <a:buNone/>
            </a:pPr>
            <a:r>
              <a:rPr lang="en"/>
              <a:t>Methods/Materials:</a:t>
            </a:r>
            <a:endParaRPr/>
          </a:p>
        </p:txBody>
      </p:sp>
      <p:sp>
        <p:nvSpPr>
          <p:cNvPr id="299" name="Google Shape;299;p42"/>
          <p:cNvSpPr txBox="1"/>
          <p:nvPr/>
        </p:nvSpPr>
        <p:spPr>
          <a:xfrm>
            <a:off x="236600" y="1091300"/>
            <a:ext cx="8611200" cy="38559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600"/>
              </a:spcBef>
              <a:spcAft>
                <a:spcPts val="0"/>
              </a:spcAft>
              <a:buNone/>
            </a:pPr>
            <a:r>
              <a:rPr lang="en" sz="1500">
                <a:solidFill>
                  <a:schemeClr val="dk1"/>
                </a:solidFill>
                <a:latin typeface="Roboto"/>
                <a:ea typeface="Roboto"/>
                <a:cs typeface="Roboto"/>
                <a:sym typeface="Roboto"/>
              </a:rPr>
              <a:t>Paddocks were moved every 3-6 days based on observable disturbance to soil. Effort was made to not impact any given paddock by over 50%  reduction to vegetation or soil disturbance, with 25% preferred. Pigs were grazed in target area of study from August to mid November 2025. Pictures &amp; videos of impact were obtained in most paddock areas and observations made. Final soil testing and vegetation surveys were conducted July 2026.</a:t>
            </a:r>
            <a:endParaRPr sz="1500">
              <a:solidFill>
                <a:schemeClr val="dk1"/>
              </a:solidFill>
              <a:latin typeface="Roboto"/>
              <a:ea typeface="Roboto"/>
              <a:cs typeface="Roboto"/>
              <a:sym typeface="Roboto"/>
            </a:endParaRPr>
          </a:p>
          <a:p>
            <a:pPr indent="0" lvl="0" marL="0" rtl="0" algn="l">
              <a:lnSpc>
                <a:spcPct val="120000"/>
              </a:lnSpc>
              <a:spcBef>
                <a:spcPts val="600"/>
              </a:spcBef>
              <a:spcAft>
                <a:spcPts val="0"/>
              </a:spcAft>
              <a:buNone/>
            </a:pPr>
            <a:r>
              <a:t/>
            </a:r>
            <a:endParaRPr sz="1500">
              <a:solidFill>
                <a:schemeClr val="dk1"/>
              </a:solidFill>
              <a:latin typeface="Roboto"/>
              <a:ea typeface="Roboto"/>
              <a:cs typeface="Roboto"/>
              <a:sym typeface="Roboto"/>
            </a:endParaRPr>
          </a:p>
          <a:p>
            <a:pPr indent="0" lvl="0" marL="0" rtl="0" algn="l">
              <a:lnSpc>
                <a:spcPct val="120000"/>
              </a:lnSpc>
              <a:spcBef>
                <a:spcPts val="600"/>
              </a:spcBef>
              <a:spcAft>
                <a:spcPts val="0"/>
              </a:spcAft>
              <a:buNone/>
            </a:pPr>
            <a:r>
              <a:rPr lang="en" sz="1500">
                <a:solidFill>
                  <a:schemeClr val="dk1"/>
                </a:solidFill>
                <a:latin typeface="Roboto"/>
                <a:ea typeface="Roboto"/>
                <a:cs typeface="Roboto"/>
                <a:sym typeface="Roboto"/>
              </a:rPr>
              <a:t>Changes to original methods included a later start on the project due to unavailability of piglets from our preferred source. The grazing timeframe in the target areas was shortened to 3.5 months. Drought affected the vegetation and how long each paddock was able to be grazed. Our original methods also detailed a "hub and spoke" type approach with a centralized area for housing and water, however we realized that this would disproportionately impact each quadrant and it was better to include their housing &amp; water source with each paddock move. </a:t>
            </a:r>
            <a:endParaRPr sz="1500">
              <a:solidFill>
                <a:schemeClr val="dk1"/>
              </a:solidFill>
              <a:latin typeface="Roboto"/>
              <a:ea typeface="Roboto"/>
              <a:cs typeface="Roboto"/>
              <a:sym typeface="Roboto"/>
            </a:endParaRPr>
          </a:p>
          <a:p>
            <a:pPr indent="0" lvl="0" marL="0" rtl="0" algn="l">
              <a:lnSpc>
                <a:spcPct val="120000"/>
              </a:lnSpc>
              <a:spcBef>
                <a:spcPts val="600"/>
              </a:spcBef>
              <a:spcAft>
                <a:spcPts val="0"/>
              </a:spcAft>
              <a:buNone/>
            </a:pPr>
            <a:r>
              <a:t/>
            </a:r>
            <a:endParaRPr sz="1500">
              <a:solidFill>
                <a:schemeClr val="dk1"/>
              </a:solidFill>
              <a:latin typeface="Roboto"/>
              <a:ea typeface="Roboto"/>
              <a:cs typeface="Roboto"/>
              <a:sym typeface="Roboto"/>
            </a:endParaRPr>
          </a:p>
          <a:p>
            <a:pPr indent="0" lvl="0" marL="0" rtl="0" algn="l">
              <a:spcBef>
                <a:spcPts val="600"/>
              </a:spcBef>
              <a:spcAft>
                <a:spcPts val="0"/>
              </a:spcAft>
              <a:buNone/>
            </a:pPr>
            <a:r>
              <a:t/>
            </a:r>
            <a:endParaRPr sz="1000">
              <a:solidFill>
                <a:schemeClr val="dk2"/>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05" name="Google Shape;305;p43"/>
          <p:cNvSpPr txBox="1"/>
          <p:nvPr>
            <p:ph idx="1" type="subTitle"/>
          </p:nvPr>
        </p:nvSpPr>
        <p:spPr>
          <a:xfrm>
            <a:off x="559650" y="196450"/>
            <a:ext cx="7193400" cy="592500"/>
          </a:xfrm>
          <a:prstGeom prst="rect">
            <a:avLst/>
          </a:prstGeom>
        </p:spPr>
        <p:txBody>
          <a:bodyPr anchorCtr="0" anchor="ctr" bIns="91425" lIns="91425" spcFirstLastPara="1" rIns="91425" wrap="square" tIns="91425">
            <a:spAutoFit/>
          </a:bodyPr>
          <a:lstStyle/>
          <a:p>
            <a:pPr indent="0" lvl="0" marL="0" rtl="0" algn="ctr">
              <a:spcBef>
                <a:spcPts val="0"/>
              </a:spcBef>
              <a:spcAft>
                <a:spcPts val="1200"/>
              </a:spcAft>
              <a:buNone/>
            </a:pPr>
            <a:r>
              <a:rPr lang="en"/>
              <a:t>Results Summary</a:t>
            </a:r>
            <a:endParaRPr/>
          </a:p>
        </p:txBody>
      </p:sp>
      <p:sp>
        <p:nvSpPr>
          <p:cNvPr id="306" name="Google Shape;306;p43"/>
          <p:cNvSpPr txBox="1"/>
          <p:nvPr/>
        </p:nvSpPr>
        <p:spPr>
          <a:xfrm>
            <a:off x="559650" y="788950"/>
            <a:ext cx="8110200" cy="33465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chemeClr val="dk1"/>
              </a:buClr>
              <a:buSzPts val="1400"/>
              <a:buFont typeface="Times New Roman"/>
              <a:buChar char="-"/>
            </a:pPr>
            <a:r>
              <a:rPr b="1" lang="en">
                <a:solidFill>
                  <a:schemeClr val="dk1"/>
                </a:solidFill>
                <a:latin typeface="Times New Roman"/>
                <a:ea typeface="Times New Roman"/>
                <a:cs typeface="Times New Roman"/>
                <a:sym typeface="Times New Roman"/>
              </a:rPr>
              <a:t>Pig-mediated pasture renovation was associated with substantial changes in vegetation between 2025 and 2026. </a:t>
            </a:r>
            <a:endParaRPr b="1">
              <a:solidFill>
                <a:schemeClr val="dk1"/>
              </a:solidFill>
              <a:latin typeface="Times New Roman"/>
              <a:ea typeface="Times New Roman"/>
              <a:cs typeface="Times New Roman"/>
              <a:sym typeface="Times New Roman"/>
            </a:endParaRPr>
          </a:p>
          <a:p>
            <a:pPr indent="0" lvl="0" marL="457200" rtl="0" algn="l">
              <a:lnSpc>
                <a:spcPct val="115000"/>
              </a:lnSpc>
              <a:spcBef>
                <a:spcPts val="1200"/>
              </a:spcBef>
              <a:spcAft>
                <a:spcPts val="0"/>
              </a:spcAft>
              <a:buNone/>
            </a:pPr>
            <a:r>
              <a:t/>
            </a:r>
            <a:endParaRPr b="1">
              <a:solidFill>
                <a:schemeClr val="dk1"/>
              </a:solidFill>
              <a:latin typeface="Times New Roman"/>
              <a:ea typeface="Times New Roman"/>
              <a:cs typeface="Times New Roman"/>
              <a:sym typeface="Times New Roman"/>
            </a:endParaRPr>
          </a:p>
          <a:p>
            <a:pPr indent="-317500" lvl="0" marL="457200" rtl="0" algn="l">
              <a:lnSpc>
                <a:spcPct val="115000"/>
              </a:lnSpc>
              <a:spcBef>
                <a:spcPts val="1200"/>
              </a:spcBef>
              <a:spcAft>
                <a:spcPts val="0"/>
              </a:spcAft>
              <a:buClr>
                <a:schemeClr val="dk1"/>
              </a:buClr>
              <a:buSzPts val="1400"/>
              <a:buFont typeface="Times New Roman"/>
              <a:buChar char="-"/>
            </a:pPr>
            <a:r>
              <a:rPr b="1" lang="en">
                <a:solidFill>
                  <a:schemeClr val="dk1"/>
                </a:solidFill>
                <a:latin typeface="Times New Roman"/>
                <a:ea typeface="Times New Roman"/>
                <a:cs typeface="Times New Roman"/>
                <a:sym typeface="Times New Roman"/>
              </a:rPr>
              <a:t>Changes in vegetation abundance were accompanied by a pronounced shift in the kinds of plants making up the community. Across the site, grasses increased from approximately 11% to 32% of recorded abundance and legumes from approximately 2% to 9%, while woody/vine vegetation declined from approximately 15% to 8% and sedges/rushes from approximately 15% to 3%. </a:t>
            </a:r>
            <a:endParaRPr b="1">
              <a:solidFill>
                <a:schemeClr val="dk1"/>
              </a:solidFill>
              <a:latin typeface="Times New Roman"/>
              <a:ea typeface="Times New Roman"/>
              <a:cs typeface="Times New Roman"/>
              <a:sym typeface="Times New Roman"/>
            </a:endParaRPr>
          </a:p>
          <a:p>
            <a:pPr indent="0" lvl="0" marL="457200" rtl="0" algn="l">
              <a:lnSpc>
                <a:spcPct val="115000"/>
              </a:lnSpc>
              <a:spcBef>
                <a:spcPts val="1200"/>
              </a:spcBef>
              <a:spcAft>
                <a:spcPts val="0"/>
              </a:spcAft>
              <a:buNone/>
            </a:pPr>
            <a:r>
              <a:t/>
            </a:r>
            <a:endParaRPr b="1">
              <a:solidFill>
                <a:schemeClr val="dk1"/>
              </a:solidFill>
              <a:latin typeface="Times New Roman"/>
              <a:ea typeface="Times New Roman"/>
              <a:cs typeface="Times New Roman"/>
              <a:sym typeface="Times New Roman"/>
            </a:endParaRPr>
          </a:p>
          <a:p>
            <a:pPr indent="-317500" lvl="0" marL="457200" rtl="0" algn="l">
              <a:lnSpc>
                <a:spcPct val="115000"/>
              </a:lnSpc>
              <a:spcBef>
                <a:spcPts val="1200"/>
              </a:spcBef>
              <a:spcAft>
                <a:spcPts val="0"/>
              </a:spcAft>
              <a:buClr>
                <a:schemeClr val="dk1"/>
              </a:buClr>
              <a:buSzPts val="1400"/>
              <a:buFont typeface="Times New Roman"/>
              <a:buChar char="-"/>
            </a:pPr>
            <a:r>
              <a:rPr b="1" lang="en">
                <a:solidFill>
                  <a:schemeClr val="dk1"/>
                </a:solidFill>
                <a:latin typeface="Times New Roman"/>
                <a:ea typeface="Times New Roman"/>
                <a:cs typeface="Times New Roman"/>
                <a:sym typeface="Times New Roman"/>
              </a:rPr>
              <a:t>In contrast to these pronounced aboveground responses, measured soil properties remained comparatively stable between 2025 and 2026.</a:t>
            </a:r>
            <a:endParaRPr b="1">
              <a:solidFill>
                <a:schemeClr val="dk1"/>
              </a:solidFill>
              <a:latin typeface="Times New Roman"/>
              <a:ea typeface="Times New Roman"/>
              <a:cs typeface="Times New Roman"/>
              <a:sym typeface="Times New Roman"/>
            </a:endParaRPr>
          </a:p>
          <a:p>
            <a:pPr indent="0" lvl="0" marL="457200" rtl="0" algn="l">
              <a:lnSpc>
                <a:spcPct val="115000"/>
              </a:lnSpc>
              <a:spcBef>
                <a:spcPts val="1200"/>
              </a:spcBef>
              <a:spcAft>
                <a:spcPts val="0"/>
              </a:spcAft>
              <a:buNone/>
            </a:pPr>
            <a:r>
              <a:t/>
            </a:r>
            <a:endParaRPr b="1">
              <a:solidFill>
                <a:schemeClr val="dk1"/>
              </a:solidFill>
              <a:latin typeface="Times New Roman"/>
              <a:ea typeface="Times New Roman"/>
              <a:cs typeface="Times New Roman"/>
              <a:sym typeface="Times New Roman"/>
            </a:endParaRPr>
          </a:p>
          <a:p>
            <a:pPr indent="-317500" lvl="0" marL="457200" rtl="0" algn="l">
              <a:lnSpc>
                <a:spcPct val="115000"/>
              </a:lnSpc>
              <a:spcBef>
                <a:spcPts val="1200"/>
              </a:spcBef>
              <a:spcAft>
                <a:spcPts val="0"/>
              </a:spcAft>
              <a:buClr>
                <a:schemeClr val="dk1"/>
              </a:buClr>
              <a:buSzPts val="1400"/>
              <a:buFont typeface="Times New Roman"/>
              <a:buChar char="-"/>
            </a:pPr>
            <a:r>
              <a:rPr b="1" lang="en">
                <a:solidFill>
                  <a:schemeClr val="dk1"/>
                </a:solidFill>
                <a:latin typeface="Times New Roman"/>
                <a:ea typeface="Times New Roman"/>
                <a:cs typeface="Times New Roman"/>
                <a:sym typeface="Times New Roman"/>
              </a:rPr>
              <a:t>The results suggest that careful rotation and attention to the degree of ground disturbance may be critical to obtaining useful vegetation change while protecting the soil resource. </a:t>
            </a:r>
            <a:endParaRPr b="1">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12" name="Google Shape;312;p44"/>
          <p:cNvSpPr txBox="1"/>
          <p:nvPr>
            <p:ph idx="1" type="subTitle"/>
          </p:nvPr>
        </p:nvSpPr>
        <p:spPr>
          <a:xfrm>
            <a:off x="975300" y="1864050"/>
            <a:ext cx="7193400" cy="592500"/>
          </a:xfrm>
          <a:prstGeom prst="rect">
            <a:avLst/>
          </a:prstGeom>
        </p:spPr>
        <p:txBody>
          <a:bodyPr anchorCtr="0" anchor="ctr" bIns="91425" lIns="91425" spcFirstLastPara="1" rIns="91425" wrap="square" tIns="91425">
            <a:spAutoFit/>
          </a:bodyPr>
          <a:lstStyle/>
          <a:p>
            <a:pPr indent="0" lvl="0" marL="0" rtl="0" algn="ctr">
              <a:spcBef>
                <a:spcPts val="0"/>
              </a:spcBef>
              <a:spcAft>
                <a:spcPts val="1200"/>
              </a:spcAft>
              <a:buNone/>
            </a:pPr>
            <a:r>
              <a:t/>
            </a:r>
            <a:endParaRPr/>
          </a:p>
        </p:txBody>
      </p:sp>
      <p:pic>
        <p:nvPicPr>
          <p:cNvPr id="313" name="Google Shape;313;p44"/>
          <p:cNvPicPr preferRelativeResize="0"/>
          <p:nvPr/>
        </p:nvPicPr>
        <p:blipFill rotWithShape="1">
          <a:blip r:embed="rId3">
            <a:alphaModFix/>
          </a:blip>
          <a:srcRect b="0" l="0" r="0" t="10977"/>
          <a:stretch/>
        </p:blipFill>
        <p:spPr>
          <a:xfrm>
            <a:off x="1600200" y="642625"/>
            <a:ext cx="5943600" cy="3228975"/>
          </a:xfrm>
          <a:prstGeom prst="rect">
            <a:avLst/>
          </a:prstGeom>
          <a:noFill/>
          <a:ln>
            <a:noFill/>
          </a:ln>
        </p:spPr>
      </p:pic>
      <p:sp>
        <p:nvSpPr>
          <p:cNvPr id="314" name="Google Shape;314;p44"/>
          <p:cNvSpPr txBox="1"/>
          <p:nvPr/>
        </p:nvSpPr>
        <p:spPr>
          <a:xfrm>
            <a:off x="791825" y="3969150"/>
            <a:ext cx="7256700" cy="121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Times New Roman"/>
                <a:ea typeface="Times New Roman"/>
                <a:cs typeface="Times New Roman"/>
                <a:sym typeface="Times New Roman"/>
              </a:rPr>
              <a:t>Figure 1. Spatial variation in vegetation change from 2025 to 2026.</a:t>
            </a:r>
            <a:r>
              <a:rPr lang="en" sz="1200">
                <a:solidFill>
                  <a:schemeClr val="dk1"/>
                </a:solidFill>
                <a:latin typeface="Times New Roman"/>
                <a:ea typeface="Times New Roman"/>
                <a:cs typeface="Times New Roman"/>
                <a:sym typeface="Times New Roman"/>
              </a:rPr>
              <a:t> Points show the difference between paired 2025 and 2026 quadrats for Shannon diversity, species richness, and total plant abundance within each of three transects; values below zero indicate declines from 2025 to 2026. Boxplots summarize the distribution of paired changes, and dashed lines indicate no change. The magnitude of change differed significantly among transects for Shannon diversity (Kruskal–Wallis </a:t>
            </a:r>
            <a:r>
              <a:rPr i="1" lang="en" sz="1200">
                <a:solidFill>
                  <a:schemeClr val="dk1"/>
                </a:solidFill>
                <a:latin typeface="Times New Roman"/>
                <a:ea typeface="Times New Roman"/>
                <a:cs typeface="Times New Roman"/>
                <a:sym typeface="Times New Roman"/>
              </a:rPr>
              <a:t>p</a:t>
            </a:r>
            <a:r>
              <a:rPr lang="en" sz="1200">
                <a:solidFill>
                  <a:schemeClr val="dk1"/>
                </a:solidFill>
                <a:latin typeface="Times New Roman"/>
                <a:ea typeface="Times New Roman"/>
                <a:cs typeface="Times New Roman"/>
                <a:sym typeface="Times New Roman"/>
              </a:rPr>
              <a:t> = 0.045), species richness (</a:t>
            </a:r>
            <a:r>
              <a:rPr i="1" lang="en" sz="1200">
                <a:solidFill>
                  <a:schemeClr val="dk1"/>
                </a:solidFill>
                <a:latin typeface="Times New Roman"/>
                <a:ea typeface="Times New Roman"/>
                <a:cs typeface="Times New Roman"/>
                <a:sym typeface="Times New Roman"/>
              </a:rPr>
              <a:t>p</a:t>
            </a:r>
            <a:r>
              <a:rPr lang="en" sz="1200">
                <a:solidFill>
                  <a:schemeClr val="dk1"/>
                </a:solidFill>
                <a:latin typeface="Times New Roman"/>
                <a:ea typeface="Times New Roman"/>
                <a:cs typeface="Times New Roman"/>
                <a:sym typeface="Times New Roman"/>
              </a:rPr>
              <a:t> = 0.006), and total plant abundance (</a:t>
            </a:r>
            <a:r>
              <a:rPr i="1" lang="en" sz="1200">
                <a:solidFill>
                  <a:schemeClr val="dk1"/>
                </a:solidFill>
                <a:latin typeface="Times New Roman"/>
                <a:ea typeface="Times New Roman"/>
                <a:cs typeface="Times New Roman"/>
                <a:sym typeface="Times New Roman"/>
              </a:rPr>
              <a:t>p</a:t>
            </a:r>
            <a:r>
              <a:rPr lang="en" sz="1200">
                <a:solidFill>
                  <a:schemeClr val="dk1"/>
                </a:solidFill>
                <a:latin typeface="Times New Roman"/>
                <a:ea typeface="Times New Roman"/>
                <a:cs typeface="Times New Roman"/>
                <a:sym typeface="Times New Roman"/>
              </a:rPr>
              <a:t> = 0.002).</a:t>
            </a:r>
            <a:endParaRPr>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20" name="Google Shape;320;p45"/>
          <p:cNvPicPr preferRelativeResize="0"/>
          <p:nvPr/>
        </p:nvPicPr>
        <p:blipFill rotWithShape="1">
          <a:blip r:embed="rId3">
            <a:alphaModFix/>
          </a:blip>
          <a:srcRect b="0" l="0" r="0" t="9527"/>
          <a:stretch/>
        </p:blipFill>
        <p:spPr>
          <a:xfrm>
            <a:off x="1455025" y="305650"/>
            <a:ext cx="5943600" cy="3286125"/>
          </a:xfrm>
          <a:prstGeom prst="rect">
            <a:avLst/>
          </a:prstGeom>
          <a:noFill/>
          <a:ln>
            <a:noFill/>
          </a:ln>
        </p:spPr>
      </p:pic>
      <p:sp>
        <p:nvSpPr>
          <p:cNvPr id="321" name="Google Shape;321;p45"/>
          <p:cNvSpPr txBox="1"/>
          <p:nvPr/>
        </p:nvSpPr>
        <p:spPr>
          <a:xfrm>
            <a:off x="699625" y="3823325"/>
            <a:ext cx="74544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Times New Roman"/>
                <a:ea typeface="Times New Roman"/>
                <a:cs typeface="Times New Roman"/>
                <a:sym typeface="Times New Roman"/>
              </a:rPr>
              <a:t>Changes in vegetation functional-group composition from 2025 to 2026 across three pasture transects.</a:t>
            </a:r>
            <a:r>
              <a:rPr lang="en" sz="1200">
                <a:solidFill>
                  <a:schemeClr val="dk1"/>
                </a:solidFill>
                <a:latin typeface="Times New Roman"/>
                <a:ea typeface="Times New Roman"/>
                <a:cs typeface="Times New Roman"/>
                <a:sym typeface="Times New Roman"/>
              </a:rPr>
              <a:t> Bars show the proportional abundance of grasses, legumes, sedges/rushes, forbs, ferns, and woody/vine vegetation in each year. Responses varied spatially, but the overall pattern included greater representation of grasses and legumes and reduced representation of woody/vine and sedge/rush vegetation in 2026.</a:t>
            </a:r>
            <a:endParaRPr>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327" name="Google Shape;327;p46"/>
          <p:cNvGraphicFramePr/>
          <p:nvPr/>
        </p:nvGraphicFramePr>
        <p:xfrm>
          <a:off x="152400" y="152400"/>
          <a:ext cx="3000000" cy="3000000"/>
        </p:xfrm>
        <a:graphic>
          <a:graphicData uri="http://schemas.openxmlformats.org/drawingml/2006/table">
            <a:tbl>
              <a:tblPr>
                <a:noFill/>
                <a:tableStyleId>{6351707D-2B2A-41DA-A860-A36BE9D73F30}</a:tableStyleId>
              </a:tblPr>
              <a:tblGrid>
                <a:gridCol w="609600"/>
                <a:gridCol w="542925"/>
                <a:gridCol w="676275"/>
                <a:gridCol w="914400"/>
                <a:gridCol w="561975"/>
                <a:gridCol w="495300"/>
              </a:tblGrid>
              <a:tr h="295275">
                <a:tc>
                  <a:txBody>
                    <a:bodyPr/>
                    <a:lstStyle/>
                    <a:p>
                      <a:pPr indent="0" lvl="0" marL="0" rtl="0" algn="ctr">
                        <a:spcBef>
                          <a:spcPts val="0"/>
                        </a:spcBef>
                        <a:spcAft>
                          <a:spcPts val="0"/>
                        </a:spcAft>
                        <a:buNone/>
                      </a:pPr>
                      <a:r>
                        <a:rPr b="1" lang="en" sz="900">
                          <a:solidFill>
                            <a:srgbClr val="333333"/>
                          </a:solidFill>
                          <a:latin typeface="Helvetica Neue"/>
                          <a:ea typeface="Helvetica Neue"/>
                          <a:cs typeface="Helvetica Neue"/>
                          <a:sym typeface="Helvetica Neue"/>
                        </a:rPr>
                        <a:t>Soil metric</a:t>
                      </a:r>
                      <a:endParaRPr b="1" sz="900">
                        <a:solidFill>
                          <a:srgbClr val="333333"/>
                        </a:solidFill>
                        <a:latin typeface="Helvetica Neue"/>
                        <a:ea typeface="Helvetica Neue"/>
                        <a:cs typeface="Helvetica Neue"/>
                        <a:sym typeface="Helvetica Neue"/>
                      </a:endParaRPr>
                    </a:p>
                  </a:txBody>
                  <a:tcPr marT="50800" marB="50800" marR="50800" marL="50800" anchor="b">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333333"/>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0"/>
                        </a:spcAft>
                        <a:buNone/>
                      </a:pPr>
                      <a:r>
                        <a:rPr b="1" lang="en" sz="900">
                          <a:solidFill>
                            <a:srgbClr val="333333"/>
                          </a:solidFill>
                          <a:latin typeface="Helvetica Neue"/>
                          <a:ea typeface="Helvetica Neue"/>
                          <a:cs typeface="Helvetica Neue"/>
                          <a:sym typeface="Helvetica Neue"/>
                        </a:rPr>
                        <a:t>Median 2025</a:t>
                      </a:r>
                      <a:endParaRPr b="1" sz="900">
                        <a:solidFill>
                          <a:srgbClr val="333333"/>
                        </a:solidFill>
                        <a:latin typeface="Helvetica Neue"/>
                        <a:ea typeface="Helvetica Neue"/>
                        <a:cs typeface="Helvetica Neue"/>
                        <a:sym typeface="Helvetica Neue"/>
                      </a:endParaRPr>
                    </a:p>
                  </a:txBody>
                  <a:tcPr marT="50800" marB="50800" marR="50800" marL="50800" anchor="b">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333333"/>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0"/>
                        </a:spcAft>
                        <a:buNone/>
                      </a:pPr>
                      <a:r>
                        <a:rPr b="1" lang="en" sz="900">
                          <a:solidFill>
                            <a:srgbClr val="333333"/>
                          </a:solidFill>
                          <a:latin typeface="Helvetica Neue"/>
                          <a:ea typeface="Helvetica Neue"/>
                          <a:cs typeface="Helvetica Neue"/>
                          <a:sym typeface="Helvetica Neue"/>
                        </a:rPr>
                        <a:t>Median 2026</a:t>
                      </a:r>
                      <a:endParaRPr b="1" sz="900">
                        <a:solidFill>
                          <a:srgbClr val="333333"/>
                        </a:solidFill>
                        <a:latin typeface="Helvetica Neue"/>
                        <a:ea typeface="Helvetica Neue"/>
                        <a:cs typeface="Helvetica Neue"/>
                        <a:sym typeface="Helvetica Neue"/>
                      </a:endParaRPr>
                    </a:p>
                  </a:txBody>
                  <a:tcPr marT="50800" marB="50800" marR="50800" marL="50800" anchor="b">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333333"/>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0"/>
                        </a:spcAft>
                        <a:buNone/>
                      </a:pPr>
                      <a:r>
                        <a:rPr b="1" lang="en" sz="900">
                          <a:solidFill>
                            <a:srgbClr val="333333"/>
                          </a:solidFill>
                          <a:latin typeface="Helvetica Neue"/>
                          <a:ea typeface="Helvetica Neue"/>
                          <a:cs typeface="Helvetica Neue"/>
                          <a:sym typeface="Helvetica Neue"/>
                        </a:rPr>
                        <a:t>Median_change</a:t>
                      </a:r>
                      <a:endParaRPr b="1" sz="900">
                        <a:solidFill>
                          <a:srgbClr val="333333"/>
                        </a:solidFill>
                        <a:latin typeface="Helvetica Neue"/>
                        <a:ea typeface="Helvetica Neue"/>
                        <a:cs typeface="Helvetica Neue"/>
                        <a:sym typeface="Helvetica Neue"/>
                      </a:endParaRPr>
                    </a:p>
                    <a:p>
                      <a:pPr indent="0" lvl="0" marL="0" rtl="0" algn="ctr">
                        <a:spcBef>
                          <a:spcPts val="0"/>
                        </a:spcBef>
                        <a:spcAft>
                          <a:spcPts val="0"/>
                        </a:spcAft>
                        <a:buNone/>
                      </a:pPr>
                      <a:r>
                        <a:rPr b="1" lang="en" sz="900">
                          <a:solidFill>
                            <a:srgbClr val="333333"/>
                          </a:solidFill>
                          <a:latin typeface="Helvetica Neue"/>
                          <a:ea typeface="Helvetica Neue"/>
                          <a:cs typeface="Helvetica Neue"/>
                          <a:sym typeface="Helvetica Neue"/>
                        </a:rPr>
                        <a:t>2026-2025</a:t>
                      </a:r>
                      <a:endParaRPr b="1" sz="900">
                        <a:solidFill>
                          <a:srgbClr val="333333"/>
                        </a:solidFill>
                        <a:latin typeface="Helvetica Neue"/>
                        <a:ea typeface="Helvetica Neue"/>
                        <a:cs typeface="Helvetica Neue"/>
                        <a:sym typeface="Helvetica Neue"/>
                      </a:endParaRPr>
                    </a:p>
                  </a:txBody>
                  <a:tcPr marT="50800" marB="50800" marR="50800" marL="50800" anchor="b">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333333"/>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0"/>
                        </a:spcAft>
                        <a:buNone/>
                      </a:pPr>
                      <a:r>
                        <a:rPr b="1" lang="en" sz="900">
                          <a:solidFill>
                            <a:srgbClr val="333333"/>
                          </a:solidFill>
                          <a:latin typeface="Helvetica Neue"/>
                          <a:ea typeface="Helvetica Neue"/>
                          <a:cs typeface="Helvetica Neue"/>
                          <a:sym typeface="Helvetica Neue"/>
                        </a:rPr>
                        <a:t>Paired Wilcoxon Statistic</a:t>
                      </a:r>
                      <a:endParaRPr b="1" sz="900">
                        <a:solidFill>
                          <a:srgbClr val="333333"/>
                        </a:solidFill>
                        <a:latin typeface="Helvetica Neue"/>
                        <a:ea typeface="Helvetica Neue"/>
                        <a:cs typeface="Helvetica Neue"/>
                        <a:sym typeface="Helvetica Neue"/>
                      </a:endParaRPr>
                    </a:p>
                  </a:txBody>
                  <a:tcPr marT="50800" marB="50800" marR="50800" marL="50800" anchor="b">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333333"/>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0"/>
                        </a:spcAft>
                        <a:buNone/>
                      </a:pPr>
                      <a:r>
                        <a:rPr b="1" lang="en" sz="900">
                          <a:solidFill>
                            <a:srgbClr val="333333"/>
                          </a:solidFill>
                          <a:latin typeface="Helvetica Neue"/>
                          <a:ea typeface="Helvetica Neue"/>
                          <a:cs typeface="Helvetica Neue"/>
                          <a:sym typeface="Helvetica Neue"/>
                        </a:rPr>
                        <a:t>p_value</a:t>
                      </a:r>
                      <a:endParaRPr b="1" sz="900">
                        <a:solidFill>
                          <a:srgbClr val="333333"/>
                        </a:solidFill>
                        <a:latin typeface="Helvetica Neue"/>
                        <a:ea typeface="Helvetica Neue"/>
                        <a:cs typeface="Helvetica Neue"/>
                        <a:sym typeface="Helvetica Neue"/>
                      </a:endParaRPr>
                    </a:p>
                  </a:txBody>
                  <a:tcPr marT="50800" marB="50800" marR="50800" marL="50800" anchor="b">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333333"/>
                      </a:solidFill>
                      <a:prstDash val="solid"/>
                      <a:round/>
                      <a:headEnd len="sm" w="sm" type="none"/>
                      <a:tailEnd len="sm" w="sm" type="none"/>
                    </a:lnT>
                    <a:lnB cap="flat" cmpd="sng" w="6350">
                      <a:solidFill>
                        <a:srgbClr val="DDDDDD"/>
                      </a:solidFill>
                      <a:prstDash val="solid"/>
                      <a:round/>
                      <a:headEnd len="sm" w="sm" type="none"/>
                      <a:tailEnd len="sm" w="sm" type="none"/>
                    </a:lnB>
                  </a:tcPr>
                </a:tc>
              </a:tr>
              <a:tr h="485775">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pH</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6.210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6.480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0.130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71.0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0.551</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r>
              <a:tr h="370375">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Organic matter (%)</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7.787</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8.606</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0.000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56.0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0.851</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r>
              <a:tr h="242350">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Available P</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1.550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1.850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0.300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71.0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0.551</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r>
              <a:tr h="238125">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K</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91.000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81.000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-10.000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44.0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0.379</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r>
              <a:tr h="295275">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Ca</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1375.000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1869.000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405.000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79.0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0.293</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r>
              <a:tr h="280450">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Mg</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256.000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338.000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26.000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65.0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0.451</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r>
              <a:tr h="295275">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S</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10.000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6.500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-1.000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53.5</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0.733</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DDDDDD"/>
                      </a:solidFill>
                      <a:prstDash val="solid"/>
                      <a:round/>
                      <a:headEnd len="sm" w="sm" type="none"/>
                      <a:tailEnd len="sm" w="sm" type="none"/>
                    </a:lnB>
                  </a:tcPr>
                </a:tc>
              </a:tr>
              <a:tr h="304800">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CEC</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333333"/>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10.977</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333333"/>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13.990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333333"/>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1.081</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333333"/>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87.0</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333333"/>
                      </a:solidFill>
                      <a:prstDash val="solid"/>
                      <a:round/>
                      <a:headEnd len="sm" w="sm" type="none"/>
                      <a:tailEnd len="sm" w="sm" type="none"/>
                    </a:lnB>
                  </a:tcPr>
                </a:tc>
                <a:tc>
                  <a:txBody>
                    <a:bodyPr/>
                    <a:lstStyle/>
                    <a:p>
                      <a:pPr indent="0" lvl="0" marL="0" rtl="0" algn="ctr">
                        <a:spcBef>
                          <a:spcPts val="0"/>
                        </a:spcBef>
                        <a:spcAft>
                          <a:spcPts val="1500"/>
                        </a:spcAft>
                        <a:buNone/>
                      </a:pPr>
                      <a:r>
                        <a:rPr lang="en" sz="900">
                          <a:solidFill>
                            <a:srgbClr val="333333"/>
                          </a:solidFill>
                          <a:latin typeface="Helvetica Neue"/>
                          <a:ea typeface="Helvetica Neue"/>
                          <a:cs typeface="Helvetica Neue"/>
                          <a:sym typeface="Helvetica Neue"/>
                        </a:rPr>
                        <a:t>0.132</a:t>
                      </a:r>
                      <a:endParaRPr sz="900">
                        <a:solidFill>
                          <a:srgbClr val="333333"/>
                        </a:solidFill>
                        <a:latin typeface="Helvetica Neue"/>
                        <a:ea typeface="Helvetica Neue"/>
                        <a:cs typeface="Helvetica Neue"/>
                        <a:sym typeface="Helvetica Neue"/>
                      </a:endParaRPr>
                    </a:p>
                  </a:txBody>
                  <a:tcPr marT="50800" marB="50800" marR="50800" marL="50800">
                    <a:lnL cap="flat" cmpd="sng" w="6350">
                      <a:solidFill>
                        <a:srgbClr val="333333"/>
                      </a:solidFill>
                      <a:prstDash val="solid"/>
                      <a:round/>
                      <a:headEnd len="sm" w="sm" type="none"/>
                      <a:tailEnd len="sm" w="sm" type="none"/>
                    </a:lnL>
                    <a:lnR cap="flat" cmpd="sng" w="6350">
                      <a:solidFill>
                        <a:srgbClr val="333333"/>
                      </a:solidFill>
                      <a:prstDash val="solid"/>
                      <a:round/>
                      <a:headEnd len="sm" w="sm" type="none"/>
                      <a:tailEnd len="sm" w="sm" type="none"/>
                    </a:lnR>
                    <a:lnT cap="flat" cmpd="sng" w="6350">
                      <a:solidFill>
                        <a:srgbClr val="DDDDDD"/>
                      </a:solidFill>
                      <a:prstDash val="solid"/>
                      <a:round/>
                      <a:headEnd len="sm" w="sm" type="none"/>
                      <a:tailEnd len="sm" w="sm" type="none"/>
                    </a:lnT>
                    <a:lnB cap="flat" cmpd="sng" w="6350">
                      <a:solidFill>
                        <a:srgbClr val="333333"/>
                      </a:solidFill>
                      <a:prstDash val="solid"/>
                      <a:round/>
                      <a:headEnd len="sm" w="sm" type="none"/>
                      <a:tailEnd len="sm" w="sm" type="none"/>
                    </a:lnB>
                  </a:tcPr>
                </a:tc>
              </a:tr>
            </a:tbl>
          </a:graphicData>
        </a:graphic>
      </p:graphicFrame>
      <p:sp>
        <p:nvSpPr>
          <p:cNvPr id="328" name="Google Shape;328;p46"/>
          <p:cNvSpPr txBox="1"/>
          <p:nvPr/>
        </p:nvSpPr>
        <p:spPr>
          <a:xfrm>
            <a:off x="5190700" y="1540363"/>
            <a:ext cx="3000000" cy="1856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dk1"/>
                </a:solidFill>
                <a:latin typeface="Times New Roman"/>
                <a:ea typeface="Times New Roman"/>
                <a:cs typeface="Times New Roman"/>
                <a:sym typeface="Times New Roman"/>
              </a:rPr>
              <a:t>Soil properties measured at paired sampling locations in 2025 and 2026.</a:t>
            </a:r>
            <a:r>
              <a:rPr lang="en" sz="1200">
                <a:solidFill>
                  <a:schemeClr val="dk1"/>
                </a:solidFill>
                <a:latin typeface="Times New Roman"/>
                <a:ea typeface="Times New Roman"/>
                <a:cs typeface="Times New Roman"/>
                <a:sym typeface="Times New Roman"/>
              </a:rPr>
              <a:t> Values show median soil conditions in each year and the median paired change (2026 − 2025). Differences were evaluated using paired Wilcoxon signed-rank tests. None of the measured soil indicators differed significantly between years (</a:t>
            </a:r>
            <a:r>
              <a:rPr i="1" lang="en" sz="1200">
                <a:solidFill>
                  <a:schemeClr val="dk1"/>
                </a:solidFill>
                <a:latin typeface="Times New Roman"/>
                <a:ea typeface="Times New Roman"/>
                <a:cs typeface="Times New Roman"/>
                <a:sym typeface="Times New Roman"/>
              </a:rPr>
              <a:t>p</a:t>
            </a:r>
            <a:r>
              <a:rPr lang="en" sz="1200">
                <a:solidFill>
                  <a:schemeClr val="dk1"/>
                </a:solidFill>
                <a:latin typeface="Times New Roman"/>
                <a:ea typeface="Times New Roman"/>
                <a:cs typeface="Times New Roman"/>
                <a:sym typeface="Times New Roman"/>
              </a:rPr>
              <a:t> &gt; 0.05). </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7"/>
          <p:cNvSpPr txBox="1"/>
          <p:nvPr>
            <p:ph type="title"/>
          </p:nvPr>
        </p:nvSpPr>
        <p:spPr>
          <a:xfrm>
            <a:off x="271975" y="0"/>
            <a:ext cx="31518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So.</a:t>
            </a:r>
            <a:endParaRPr/>
          </a:p>
          <a:p>
            <a:pPr indent="0" lvl="0" marL="0" rtl="0" algn="l">
              <a:spcBef>
                <a:spcPts val="0"/>
              </a:spcBef>
              <a:spcAft>
                <a:spcPts val="0"/>
              </a:spcAft>
              <a:buNone/>
            </a:pPr>
            <a:r>
              <a:rPr lang="en"/>
              <a:t>Many.</a:t>
            </a:r>
            <a:endParaRPr/>
          </a:p>
          <a:p>
            <a:pPr indent="0" lvl="0" marL="0" rtl="0" algn="l">
              <a:spcBef>
                <a:spcPts val="0"/>
              </a:spcBef>
              <a:spcAft>
                <a:spcPts val="0"/>
              </a:spcAft>
              <a:buNone/>
            </a:pPr>
            <a:r>
              <a:rPr lang="en"/>
              <a:t>Challenges!</a:t>
            </a:r>
            <a:endParaRPr/>
          </a:p>
        </p:txBody>
      </p:sp>
      <p:sp>
        <p:nvSpPr>
          <p:cNvPr id="334" name="Google Shape;334;p47"/>
          <p:cNvSpPr txBox="1"/>
          <p:nvPr>
            <p:ph idx="1" type="body"/>
          </p:nvPr>
        </p:nvSpPr>
        <p:spPr>
          <a:xfrm>
            <a:off x="197375" y="1682725"/>
            <a:ext cx="3151800" cy="337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One of the difficulties we faced in executing this project was unique to our particular </a:t>
            </a:r>
            <a:r>
              <a:rPr b="1" lang="en"/>
              <a:t>property.</a:t>
            </a:r>
            <a:endParaRPr b="1"/>
          </a:p>
          <a:p>
            <a:pPr indent="0" lvl="0" marL="0" rtl="0" algn="l">
              <a:spcBef>
                <a:spcPts val="1200"/>
              </a:spcBef>
              <a:spcAft>
                <a:spcPts val="0"/>
              </a:spcAft>
              <a:buNone/>
            </a:pPr>
            <a:r>
              <a:rPr b="1" lang="en"/>
              <a:t>Red=route to the study area</a:t>
            </a:r>
            <a:endParaRPr b="1"/>
          </a:p>
          <a:p>
            <a:pPr indent="0" lvl="0" marL="0" rtl="0" algn="l">
              <a:spcBef>
                <a:spcPts val="1200"/>
              </a:spcBef>
              <a:spcAft>
                <a:spcPts val="0"/>
              </a:spcAft>
              <a:buNone/>
            </a:pPr>
            <a:r>
              <a:rPr b="1" lang="en"/>
              <a:t>Yellow=study area</a:t>
            </a:r>
            <a:endParaRPr b="1"/>
          </a:p>
          <a:p>
            <a:pPr indent="0" lvl="0" marL="0" rtl="0" algn="l">
              <a:spcBef>
                <a:spcPts val="1200"/>
              </a:spcBef>
              <a:spcAft>
                <a:spcPts val="0"/>
              </a:spcAft>
              <a:buNone/>
            </a:pPr>
            <a:r>
              <a:rPr b="1" lang="en"/>
              <a:t>This is normally a very easy drive in our UTV, but approx 6 weeks into the project, the bridge across Barkmill Brook gave out. We knew it was on its last legs and had avoided taking tractors across it, but the extent of the rot revealed itself and we were pretty lucky no one had gotten hurt driving across it while it was in use.</a:t>
            </a:r>
            <a:endParaRPr b="1"/>
          </a:p>
          <a:p>
            <a:pPr indent="0" lvl="0" marL="0" rtl="0" algn="l">
              <a:spcBef>
                <a:spcPts val="1200"/>
              </a:spcBef>
              <a:spcAft>
                <a:spcPts val="1200"/>
              </a:spcAft>
              <a:buNone/>
            </a:pPr>
            <a:r>
              <a:rPr b="1" lang="en"/>
              <a:t>This meant that twice a day, we had to ford the brook in the Gator to check and feed the pigs and haul water.  Since the project extended until mid November, sometimes this was in the dark…for extra excitement. </a:t>
            </a:r>
            <a:endParaRPr b="1"/>
          </a:p>
        </p:txBody>
      </p:sp>
      <p:sp>
        <p:nvSpPr>
          <p:cNvPr id="335" name="Google Shape;335;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36" name="Google Shape;336;p47" title="IMG_9615.heic"/>
          <p:cNvPicPr preferRelativeResize="0"/>
          <p:nvPr/>
        </p:nvPicPr>
        <p:blipFill>
          <a:blip r:embed="rId3">
            <a:alphaModFix/>
          </a:blip>
          <a:stretch>
            <a:fillRect/>
          </a:stretch>
        </p:blipFill>
        <p:spPr>
          <a:xfrm>
            <a:off x="4023800" y="196450"/>
            <a:ext cx="2382543" cy="4838696"/>
          </a:xfrm>
          <a:prstGeom prst="rect">
            <a:avLst/>
          </a:prstGeom>
          <a:noFill/>
          <a:ln>
            <a:noFill/>
          </a:ln>
        </p:spPr>
      </p:pic>
      <p:pic>
        <p:nvPicPr>
          <p:cNvPr id="337" name="Google Shape;337;p47" title="IMG_6623.JPG"/>
          <p:cNvPicPr preferRelativeResize="0"/>
          <p:nvPr/>
        </p:nvPicPr>
        <p:blipFill>
          <a:blip r:embed="rId4">
            <a:alphaModFix/>
          </a:blip>
          <a:stretch>
            <a:fillRect/>
          </a:stretch>
        </p:blipFill>
        <p:spPr>
          <a:xfrm>
            <a:off x="6588293" y="877100"/>
            <a:ext cx="2432859" cy="324381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8"/>
          <p:cNvSpPr txBox="1"/>
          <p:nvPr>
            <p:ph type="title"/>
          </p:nvPr>
        </p:nvSpPr>
        <p:spPr>
          <a:xfrm>
            <a:off x="261300" y="2267675"/>
            <a:ext cx="31518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050"/>
          </a:p>
          <a:p>
            <a:pPr indent="0" lvl="0" marL="0" rtl="0" algn="l">
              <a:spcBef>
                <a:spcPts val="0"/>
              </a:spcBef>
              <a:spcAft>
                <a:spcPts val="0"/>
              </a:spcAft>
              <a:buNone/>
            </a:pPr>
            <a:r>
              <a:t/>
            </a:r>
            <a:endParaRPr sz="2050"/>
          </a:p>
          <a:p>
            <a:pPr indent="0" lvl="0" marL="0" rtl="0" algn="l">
              <a:spcBef>
                <a:spcPts val="0"/>
              </a:spcBef>
              <a:spcAft>
                <a:spcPts val="0"/>
              </a:spcAft>
              <a:buNone/>
            </a:pPr>
            <a:r>
              <a:t/>
            </a:r>
            <a:endParaRPr sz="2050"/>
          </a:p>
          <a:p>
            <a:pPr indent="0" lvl="0" marL="0" rtl="0" algn="l">
              <a:spcBef>
                <a:spcPts val="0"/>
              </a:spcBef>
              <a:spcAft>
                <a:spcPts val="0"/>
              </a:spcAft>
              <a:buNone/>
            </a:pPr>
            <a:r>
              <a:rPr lang="en" sz="2050"/>
              <a:t>How to level up your spooky season:</a:t>
            </a:r>
            <a:endParaRPr sz="2050"/>
          </a:p>
          <a:p>
            <a:pPr indent="0" lvl="0" marL="0" rtl="0" algn="l">
              <a:spcBef>
                <a:spcPts val="0"/>
              </a:spcBef>
              <a:spcAft>
                <a:spcPts val="0"/>
              </a:spcAft>
              <a:buNone/>
            </a:pPr>
            <a:r>
              <a:t/>
            </a:r>
            <a:endParaRPr sz="2050"/>
          </a:p>
          <a:p>
            <a:pPr indent="0" lvl="0" marL="0" rtl="0" algn="l">
              <a:spcBef>
                <a:spcPts val="0"/>
              </a:spcBef>
              <a:spcAft>
                <a:spcPts val="0"/>
              </a:spcAft>
              <a:buNone/>
            </a:pPr>
            <a:r>
              <a:t/>
            </a:r>
            <a:endParaRPr sz="2050"/>
          </a:p>
          <a:p>
            <a:pPr indent="0" lvl="0" marL="0" rtl="0" algn="l">
              <a:spcBef>
                <a:spcPts val="0"/>
              </a:spcBef>
              <a:spcAft>
                <a:spcPts val="0"/>
              </a:spcAft>
              <a:buNone/>
            </a:pPr>
            <a:r>
              <a:rPr lang="en" sz="2050"/>
              <a:t>Go to feed your squealing pigs alone, after dark, in the mist, way back in the woods where no one can hear if you scream for help.</a:t>
            </a:r>
            <a:endParaRPr sz="2050"/>
          </a:p>
          <a:p>
            <a:pPr indent="0" lvl="0" marL="0" rtl="0" algn="l">
              <a:spcBef>
                <a:spcPts val="0"/>
              </a:spcBef>
              <a:spcAft>
                <a:spcPts val="0"/>
              </a:spcAft>
              <a:buNone/>
            </a:pPr>
            <a:r>
              <a:t/>
            </a:r>
            <a:endParaRPr sz="2050"/>
          </a:p>
          <a:p>
            <a:pPr indent="0" lvl="0" marL="0" rtl="0" algn="l">
              <a:spcBef>
                <a:spcPts val="0"/>
              </a:spcBef>
              <a:spcAft>
                <a:spcPts val="0"/>
              </a:spcAft>
              <a:buNone/>
            </a:pPr>
            <a:r>
              <a:t/>
            </a:r>
            <a:endParaRPr sz="2050"/>
          </a:p>
        </p:txBody>
      </p:sp>
      <p:sp>
        <p:nvSpPr>
          <p:cNvPr id="343" name="Google Shape;343;p48"/>
          <p:cNvSpPr/>
          <p:nvPr>
            <p:ph idx="2" type="pic"/>
          </p:nvPr>
        </p:nvSpPr>
        <p:spPr>
          <a:xfrm>
            <a:off x="3726325" y="669925"/>
            <a:ext cx="5220900" cy="4276800"/>
          </a:xfrm>
          <a:prstGeom prst="round2DiagRect">
            <a:avLst>
              <a:gd fmla="val 16667" name="adj1"/>
              <a:gd fmla="val 0" name="adj2"/>
            </a:avLst>
          </a:prstGeom>
        </p:spPr>
      </p:sp>
      <p:pic>
        <p:nvPicPr>
          <p:cNvPr id="344" name="Google Shape;344;p48" title="IMG_6177.JPG"/>
          <p:cNvPicPr preferRelativeResize="0"/>
          <p:nvPr/>
        </p:nvPicPr>
        <p:blipFill>
          <a:blip r:embed="rId3">
            <a:alphaModFix/>
          </a:blip>
          <a:stretch>
            <a:fillRect/>
          </a:stretch>
        </p:blipFill>
        <p:spPr>
          <a:xfrm>
            <a:off x="4550699" y="106575"/>
            <a:ext cx="3572148" cy="47628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9"/>
          <p:cNvSpPr txBox="1"/>
          <p:nvPr>
            <p:ph type="title"/>
          </p:nvPr>
        </p:nvSpPr>
        <p:spPr>
          <a:xfrm>
            <a:off x="271975" y="0"/>
            <a:ext cx="31518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350"/>
              <a:t>Special mention to this rescue mission in particular</a:t>
            </a:r>
            <a:endParaRPr sz="2350"/>
          </a:p>
        </p:txBody>
      </p:sp>
      <p:sp>
        <p:nvSpPr>
          <p:cNvPr id="350" name="Google Shape;350;p49"/>
          <p:cNvSpPr txBox="1"/>
          <p:nvPr>
            <p:ph idx="1" type="body"/>
          </p:nvPr>
        </p:nvSpPr>
        <p:spPr>
          <a:xfrm>
            <a:off x="197375" y="1682725"/>
            <a:ext cx="3151800" cy="337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Nothing says “dedication to science” like having to call your resident project cooperator (technical SARE lingo) / spouse to unwedge the Gator off a rock in the brook when things got slippery in the rain.</a:t>
            </a:r>
            <a:endParaRPr b="1"/>
          </a:p>
          <a:p>
            <a:pPr indent="0" lvl="0" marL="0" rtl="0" algn="l">
              <a:spcBef>
                <a:spcPts val="1200"/>
              </a:spcBef>
              <a:spcAft>
                <a:spcPts val="1200"/>
              </a:spcAft>
              <a:buNone/>
            </a:pPr>
            <a:r>
              <a:rPr b="1" lang="en"/>
              <a:t>The skid plates on that thing worked very hard last fall. </a:t>
            </a:r>
            <a:endParaRPr b="1"/>
          </a:p>
        </p:txBody>
      </p:sp>
      <p:sp>
        <p:nvSpPr>
          <p:cNvPr id="351" name="Google Shape;351;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52" name="Google Shape;352;p49" title="IMG_6470.JPG"/>
          <p:cNvPicPr preferRelativeResize="0"/>
          <p:nvPr/>
        </p:nvPicPr>
        <p:blipFill>
          <a:blip r:embed="rId3">
            <a:alphaModFix/>
          </a:blip>
          <a:stretch>
            <a:fillRect/>
          </a:stretch>
        </p:blipFill>
        <p:spPr>
          <a:xfrm>
            <a:off x="4572000" y="131075"/>
            <a:ext cx="3449149" cy="4598876"/>
          </a:xfrm>
          <a:prstGeom prst="rect">
            <a:avLst/>
          </a:prstGeom>
          <a:noFill/>
          <a:ln>
            <a:noFill/>
          </a:ln>
        </p:spPr>
      </p:pic>
      <p:pic>
        <p:nvPicPr>
          <p:cNvPr id="353" name="Google Shape;353;p49" title="IMG_6468.jpg"/>
          <p:cNvPicPr preferRelativeResize="0"/>
          <p:nvPr/>
        </p:nvPicPr>
        <p:blipFill>
          <a:blip r:embed="rId4">
            <a:alphaModFix/>
          </a:blip>
          <a:stretch>
            <a:fillRect/>
          </a:stretch>
        </p:blipFill>
        <p:spPr>
          <a:xfrm>
            <a:off x="1342174" y="2962725"/>
            <a:ext cx="1963373" cy="205047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0"/>
          <p:cNvSpPr txBox="1"/>
          <p:nvPr>
            <p:ph type="title"/>
          </p:nvPr>
        </p:nvSpPr>
        <p:spPr>
          <a:xfrm>
            <a:off x="2057400" y="-937850"/>
            <a:ext cx="41886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350"/>
              <a:t>Fencing complications</a:t>
            </a:r>
            <a:endParaRPr sz="2350"/>
          </a:p>
        </p:txBody>
      </p:sp>
      <p:sp>
        <p:nvSpPr>
          <p:cNvPr id="359" name="Google Shape;359;p50"/>
          <p:cNvSpPr txBox="1"/>
          <p:nvPr>
            <p:ph idx="1" type="body"/>
          </p:nvPr>
        </p:nvSpPr>
        <p:spPr>
          <a:xfrm>
            <a:off x="779900" y="884700"/>
            <a:ext cx="3151800" cy="337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t>We chose to use Premier1 mesh fencing for its ease of setup. Three types were used: piglet, and 2 sizes of their hog net. There were pros and cons to each. </a:t>
            </a:r>
            <a:endParaRPr b="1" sz="1200"/>
          </a:p>
          <a:p>
            <a:pPr indent="0" lvl="0" marL="0" rtl="0" algn="l">
              <a:spcBef>
                <a:spcPts val="1200"/>
              </a:spcBef>
              <a:spcAft>
                <a:spcPts val="0"/>
              </a:spcAft>
              <a:buNone/>
            </a:pPr>
            <a:r>
              <a:t/>
            </a:r>
            <a:endParaRPr b="1" sz="1200"/>
          </a:p>
          <a:p>
            <a:pPr indent="0" lvl="0" marL="0" rtl="0" algn="l">
              <a:spcBef>
                <a:spcPts val="1200"/>
              </a:spcBef>
              <a:spcAft>
                <a:spcPts val="0"/>
              </a:spcAft>
              <a:buNone/>
            </a:pPr>
            <a:r>
              <a:rPr b="1" lang="en" sz="1200"/>
              <a:t>Ultimately, the 10/24/12 Hognet was our favorite **once we understood how to connect it properly**</a:t>
            </a:r>
            <a:endParaRPr b="1" sz="1200"/>
          </a:p>
          <a:p>
            <a:pPr indent="0" lvl="0" marL="0" rtl="0" algn="l">
              <a:spcBef>
                <a:spcPts val="1200"/>
              </a:spcBef>
              <a:spcAft>
                <a:spcPts val="0"/>
              </a:spcAft>
              <a:buNone/>
            </a:pPr>
            <a:r>
              <a:t/>
            </a:r>
            <a:endParaRPr b="1" sz="1200"/>
          </a:p>
          <a:p>
            <a:pPr indent="0" lvl="0" marL="0" rtl="0" algn="l">
              <a:spcBef>
                <a:spcPts val="1200"/>
              </a:spcBef>
              <a:spcAft>
                <a:spcPts val="1200"/>
              </a:spcAft>
              <a:buNone/>
            </a:pPr>
            <a:r>
              <a:rPr b="1" lang="en" sz="1200"/>
              <a:t>The 10/24/12 Hognet can be set up as pos/neg or pos/pos so we initially had some escapes and frustration due to accidentally grounding out the fence ourselves, because it was unclear on how we should connect it to different types of fencing. </a:t>
            </a:r>
            <a:endParaRPr b="1" sz="1200"/>
          </a:p>
        </p:txBody>
      </p:sp>
      <p:sp>
        <p:nvSpPr>
          <p:cNvPr id="360" name="Google Shape;360;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61" name="Google Shape;361;p50" title="IMG_6211.JPG"/>
          <p:cNvPicPr preferRelativeResize="0"/>
          <p:nvPr/>
        </p:nvPicPr>
        <p:blipFill>
          <a:blip r:embed="rId3">
            <a:alphaModFix/>
          </a:blip>
          <a:stretch>
            <a:fillRect/>
          </a:stretch>
        </p:blipFill>
        <p:spPr>
          <a:xfrm>
            <a:off x="5288375" y="644950"/>
            <a:ext cx="3107739" cy="414365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51"/>
          <p:cNvSpPr txBox="1"/>
          <p:nvPr>
            <p:ph type="title"/>
          </p:nvPr>
        </p:nvSpPr>
        <p:spPr>
          <a:xfrm>
            <a:off x="2057400" y="-937850"/>
            <a:ext cx="41886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350"/>
              <a:t>Fencing complications</a:t>
            </a:r>
            <a:endParaRPr sz="2350"/>
          </a:p>
        </p:txBody>
      </p:sp>
      <p:sp>
        <p:nvSpPr>
          <p:cNvPr id="367" name="Google Shape;367;p51"/>
          <p:cNvSpPr txBox="1"/>
          <p:nvPr>
            <p:ph idx="1" type="body"/>
          </p:nvPr>
        </p:nvSpPr>
        <p:spPr>
          <a:xfrm>
            <a:off x="481500" y="884700"/>
            <a:ext cx="3151800" cy="337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Here’s a connection of 30” piglet fencing to the 10/24/12 Hognet.</a:t>
            </a:r>
            <a:endParaRPr b="1" sz="1400"/>
          </a:p>
          <a:p>
            <a:pPr indent="0" lvl="0" marL="0" rtl="0" algn="l">
              <a:spcBef>
                <a:spcPts val="1200"/>
              </a:spcBef>
              <a:spcAft>
                <a:spcPts val="0"/>
              </a:spcAft>
              <a:buNone/>
            </a:pPr>
            <a:r>
              <a:t/>
            </a:r>
            <a:endParaRPr b="1" sz="1400"/>
          </a:p>
          <a:p>
            <a:pPr indent="0" lvl="0" marL="0" rtl="0" algn="l">
              <a:spcBef>
                <a:spcPts val="1200"/>
              </a:spcBef>
              <a:spcAft>
                <a:spcPts val="0"/>
              </a:spcAft>
              <a:buNone/>
            </a:pPr>
            <a:r>
              <a:rPr b="1" lang="en" sz="1400"/>
              <a:t>The pos/neg ends of the Hognet are clipped together, with the Piglet fencing connected to it after.</a:t>
            </a:r>
            <a:endParaRPr b="1" sz="1400"/>
          </a:p>
          <a:p>
            <a:pPr indent="0" lvl="0" marL="0" rtl="0" algn="l">
              <a:spcBef>
                <a:spcPts val="1200"/>
              </a:spcBef>
              <a:spcAft>
                <a:spcPts val="1200"/>
              </a:spcAft>
              <a:buNone/>
            </a:pPr>
            <a:r>
              <a:rPr b="1" lang="en" sz="1400"/>
              <a:t>Also shown: the chaos that can result from not knowing how to hook up your fence correctly.</a:t>
            </a:r>
            <a:endParaRPr b="1" sz="1400"/>
          </a:p>
        </p:txBody>
      </p:sp>
      <p:sp>
        <p:nvSpPr>
          <p:cNvPr id="368" name="Google Shape;368;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69" name="Google Shape;369;p51" title="IMG_6206.JPG"/>
          <p:cNvPicPr preferRelativeResize="0"/>
          <p:nvPr/>
        </p:nvPicPr>
        <p:blipFill>
          <a:blip r:embed="rId3">
            <a:alphaModFix/>
          </a:blip>
          <a:stretch>
            <a:fillRect/>
          </a:stretch>
        </p:blipFill>
        <p:spPr>
          <a:xfrm>
            <a:off x="5136998" y="695050"/>
            <a:ext cx="3151799" cy="4202399"/>
          </a:xfrm>
          <a:prstGeom prst="rect">
            <a:avLst/>
          </a:prstGeom>
          <a:noFill/>
          <a:ln>
            <a:noFill/>
          </a:ln>
        </p:spPr>
      </p:pic>
      <p:pic>
        <p:nvPicPr>
          <p:cNvPr id="370" name="Google Shape;370;p51" title="IMG_5612.JPG"/>
          <p:cNvPicPr preferRelativeResize="0"/>
          <p:nvPr/>
        </p:nvPicPr>
        <p:blipFill>
          <a:blip r:embed="rId4">
            <a:alphaModFix/>
          </a:blip>
          <a:stretch>
            <a:fillRect/>
          </a:stretch>
        </p:blipFill>
        <p:spPr>
          <a:xfrm>
            <a:off x="3352799" y="2980427"/>
            <a:ext cx="1474975" cy="196662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52"/>
          <p:cNvSpPr txBox="1"/>
          <p:nvPr>
            <p:ph type="title"/>
          </p:nvPr>
        </p:nvSpPr>
        <p:spPr>
          <a:xfrm>
            <a:off x="2057400" y="-937850"/>
            <a:ext cx="41886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350"/>
              <a:t>Fencing complications</a:t>
            </a:r>
            <a:endParaRPr sz="2350"/>
          </a:p>
        </p:txBody>
      </p:sp>
      <p:sp>
        <p:nvSpPr>
          <p:cNvPr id="376" name="Google Shape;376;p52"/>
          <p:cNvSpPr txBox="1"/>
          <p:nvPr>
            <p:ph idx="1" type="body"/>
          </p:nvPr>
        </p:nvSpPr>
        <p:spPr>
          <a:xfrm>
            <a:off x="481500" y="835525"/>
            <a:ext cx="4348500" cy="378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t>Other downsides to net fencing: It is really easy for the pigs to root and throw sticks and mud onto the net, dragging it down and grounding it out. This became a popular activity for them in the fall!</a:t>
            </a:r>
            <a:endParaRPr b="1" sz="1200"/>
          </a:p>
          <a:p>
            <a:pPr indent="0" lvl="0" marL="0" rtl="0" algn="l">
              <a:spcBef>
                <a:spcPts val="1200"/>
              </a:spcBef>
              <a:spcAft>
                <a:spcPts val="0"/>
              </a:spcAft>
              <a:buNone/>
            </a:pPr>
            <a:r>
              <a:rPr b="1" lang="en" sz="1200"/>
              <a:t>Another </a:t>
            </a:r>
            <a:r>
              <a:rPr b="1" lang="en" sz="1200"/>
              <a:t>easy</a:t>
            </a:r>
            <a:r>
              <a:rPr b="1" lang="en" sz="1200"/>
              <a:t> escape from net fencing activity: Tossing the smaller pigs into the fence to take the shock, then running over them.</a:t>
            </a:r>
            <a:endParaRPr b="1" sz="1200"/>
          </a:p>
          <a:p>
            <a:pPr indent="0" lvl="0" marL="0" rtl="0" algn="l">
              <a:spcBef>
                <a:spcPts val="1200"/>
              </a:spcBef>
              <a:spcAft>
                <a:spcPts val="0"/>
              </a:spcAft>
              <a:buNone/>
            </a:pPr>
            <a:r>
              <a:rPr b="1" lang="en" sz="1200"/>
              <a:t>Overall, the decision to use net fencing was a hassle, but the ease of moving it when pigs were rotated every 3-6 days was hard to beat. With 2 people, we could have a new area (with brush sawing fencelines!) set up in 1-1.5 hours. </a:t>
            </a:r>
            <a:endParaRPr b="1" sz="1200"/>
          </a:p>
          <a:p>
            <a:pPr indent="0" lvl="0" marL="0" rtl="0" algn="l">
              <a:spcBef>
                <a:spcPts val="1200"/>
              </a:spcBef>
              <a:spcAft>
                <a:spcPts val="1200"/>
              </a:spcAft>
              <a:buNone/>
            </a:pPr>
            <a:r>
              <a:rPr b="1" lang="en" sz="1200"/>
              <a:t>If anyone has a simple and portable method to do single or double strand polywire that is pig proof and can tolerate that many moves and be set up as quickly…we would love to hear about it.</a:t>
            </a:r>
            <a:endParaRPr b="1" sz="1200"/>
          </a:p>
        </p:txBody>
      </p:sp>
      <p:sp>
        <p:nvSpPr>
          <p:cNvPr id="377" name="Google Shape;377;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78" name="Google Shape;378;p52" title="IMG_6558.JPG"/>
          <p:cNvPicPr preferRelativeResize="0"/>
          <p:nvPr/>
        </p:nvPicPr>
        <p:blipFill>
          <a:blip r:embed="rId3">
            <a:alphaModFix/>
          </a:blip>
          <a:stretch>
            <a:fillRect/>
          </a:stretch>
        </p:blipFill>
        <p:spPr>
          <a:xfrm>
            <a:off x="5546700" y="517313"/>
            <a:ext cx="3081650" cy="410887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53"/>
          <p:cNvSpPr txBox="1"/>
          <p:nvPr>
            <p:ph type="title"/>
          </p:nvPr>
        </p:nvSpPr>
        <p:spPr>
          <a:xfrm>
            <a:off x="-36900" y="53300"/>
            <a:ext cx="41886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350"/>
              <a:t>Excellent example of rooting in the corners and grounding out the fence</a:t>
            </a:r>
            <a:endParaRPr sz="2350"/>
          </a:p>
        </p:txBody>
      </p:sp>
      <p:sp>
        <p:nvSpPr>
          <p:cNvPr id="384" name="Google Shape;384;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85" name="Google Shape;385;p53" title="IMG_6150.JPG"/>
          <p:cNvPicPr preferRelativeResize="0"/>
          <p:nvPr/>
        </p:nvPicPr>
        <p:blipFill>
          <a:blip r:embed="rId3">
            <a:alphaModFix/>
          </a:blip>
          <a:stretch>
            <a:fillRect/>
          </a:stretch>
        </p:blipFill>
        <p:spPr>
          <a:xfrm>
            <a:off x="4304100" y="152400"/>
            <a:ext cx="3629027" cy="4838702"/>
          </a:xfrm>
          <a:prstGeom prst="rect">
            <a:avLst/>
          </a:prstGeom>
          <a:noFill/>
          <a:ln>
            <a:noFill/>
          </a:ln>
        </p:spPr>
      </p:pic>
      <p:pic>
        <p:nvPicPr>
          <p:cNvPr id="386" name="Google Shape;386;p53" title="IMG_6193.JPG"/>
          <p:cNvPicPr preferRelativeResize="0"/>
          <p:nvPr/>
        </p:nvPicPr>
        <p:blipFill>
          <a:blip r:embed="rId4">
            <a:alphaModFix/>
          </a:blip>
          <a:stretch>
            <a:fillRect/>
          </a:stretch>
        </p:blipFill>
        <p:spPr>
          <a:xfrm>
            <a:off x="1342993" y="1984363"/>
            <a:ext cx="1600401" cy="2133873"/>
          </a:xfrm>
          <a:prstGeom prst="rect">
            <a:avLst/>
          </a:prstGeom>
          <a:noFill/>
          <a:ln>
            <a:noFill/>
          </a:ln>
        </p:spPr>
      </p:pic>
      <p:sp>
        <p:nvSpPr>
          <p:cNvPr id="387" name="Google Shape;387;p53"/>
          <p:cNvSpPr txBox="1"/>
          <p:nvPr/>
        </p:nvSpPr>
        <p:spPr>
          <a:xfrm>
            <a:off x="204625" y="4416400"/>
            <a:ext cx="3629100" cy="57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000">
                <a:solidFill>
                  <a:schemeClr val="dk1"/>
                </a:solidFill>
                <a:latin typeface="DM Sans"/>
                <a:ea typeface="DM Sans"/>
                <a:cs typeface="DM Sans"/>
                <a:sym typeface="DM Sans"/>
              </a:rPr>
              <a:t>But what else can you expect from these absolute MENACES</a:t>
            </a:r>
            <a:endParaRPr b="1" sz="1000">
              <a:solidFill>
                <a:schemeClr val="dk1"/>
              </a:solidFill>
              <a:latin typeface="DM Sans"/>
              <a:ea typeface="DM Sans"/>
              <a:cs typeface="DM Sans"/>
              <a:sym typeface="DM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54"/>
          <p:cNvSpPr txBox="1"/>
          <p:nvPr>
            <p:ph type="title"/>
          </p:nvPr>
        </p:nvSpPr>
        <p:spPr>
          <a:xfrm>
            <a:off x="-36900" y="1129700"/>
            <a:ext cx="41886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350"/>
              <a:t>With all that said, here’s why we’ll do it again…. </a:t>
            </a:r>
            <a:endParaRPr sz="2350"/>
          </a:p>
          <a:p>
            <a:pPr indent="0" lvl="0" marL="0" rtl="0" algn="l">
              <a:spcBef>
                <a:spcPts val="0"/>
              </a:spcBef>
              <a:spcAft>
                <a:spcPts val="0"/>
              </a:spcAft>
              <a:buNone/>
            </a:pPr>
            <a:r>
              <a:t/>
            </a:r>
            <a:endParaRPr sz="2350"/>
          </a:p>
          <a:p>
            <a:pPr indent="0" lvl="0" marL="0" rtl="0" algn="l">
              <a:spcBef>
                <a:spcPts val="0"/>
              </a:spcBef>
              <a:spcAft>
                <a:spcPts val="0"/>
              </a:spcAft>
              <a:buNone/>
            </a:pPr>
            <a:r>
              <a:rPr lang="en" sz="2350"/>
              <a:t>Fall 2025</a:t>
            </a:r>
            <a:endParaRPr sz="2350"/>
          </a:p>
        </p:txBody>
      </p:sp>
      <p:sp>
        <p:nvSpPr>
          <p:cNvPr id="393" name="Google Shape;393;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94" name="Google Shape;394;p54" title="IMG_6453.JPG"/>
          <p:cNvPicPr preferRelativeResize="0"/>
          <p:nvPr/>
        </p:nvPicPr>
        <p:blipFill>
          <a:blip r:embed="rId3">
            <a:alphaModFix/>
          </a:blip>
          <a:stretch>
            <a:fillRect/>
          </a:stretch>
        </p:blipFill>
        <p:spPr>
          <a:xfrm>
            <a:off x="4097800" y="-194501"/>
            <a:ext cx="3790775" cy="50543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5"/>
          <p:cNvSpPr txBox="1"/>
          <p:nvPr>
            <p:ph type="title"/>
          </p:nvPr>
        </p:nvSpPr>
        <p:spPr>
          <a:xfrm>
            <a:off x="549250" y="196450"/>
            <a:ext cx="41886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350"/>
          </a:p>
          <a:p>
            <a:pPr indent="0" lvl="0" marL="0" rtl="0" algn="l">
              <a:spcBef>
                <a:spcPts val="0"/>
              </a:spcBef>
              <a:spcAft>
                <a:spcPts val="0"/>
              </a:spcAft>
              <a:buNone/>
            </a:pPr>
            <a:r>
              <a:rPr lang="en" sz="2350"/>
              <a:t>Summer 2026!</a:t>
            </a:r>
            <a:endParaRPr sz="2350"/>
          </a:p>
        </p:txBody>
      </p:sp>
      <p:sp>
        <p:nvSpPr>
          <p:cNvPr id="400" name="Google Shape;400;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401" name="Google Shape;401;p55" title="IMG_9277.JPG"/>
          <p:cNvPicPr preferRelativeResize="0"/>
          <p:nvPr/>
        </p:nvPicPr>
        <p:blipFill>
          <a:blip r:embed="rId3">
            <a:alphaModFix/>
          </a:blip>
          <a:stretch>
            <a:fillRect/>
          </a:stretch>
        </p:blipFill>
        <p:spPr>
          <a:xfrm>
            <a:off x="4304100" y="152400"/>
            <a:ext cx="3629027" cy="4838702"/>
          </a:xfrm>
          <a:prstGeom prst="rect">
            <a:avLst/>
          </a:prstGeom>
          <a:noFill/>
          <a:ln>
            <a:noFill/>
          </a:ln>
        </p:spPr>
      </p:pic>
      <p:sp>
        <p:nvSpPr>
          <p:cNvPr id="402" name="Google Shape;402;p55"/>
          <p:cNvSpPr txBox="1"/>
          <p:nvPr/>
        </p:nvSpPr>
        <p:spPr>
          <a:xfrm>
            <a:off x="353825" y="2071775"/>
            <a:ext cx="3239700" cy="29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chemeClr val="dk1"/>
                </a:solidFill>
                <a:latin typeface="DM Sans"/>
                <a:ea typeface="DM Sans"/>
                <a:cs typeface="DM Sans"/>
                <a:sym typeface="DM Sans"/>
              </a:rPr>
              <a:t>After 3.5 months of pig impact, the vegetation change is very noticeable</a:t>
            </a:r>
            <a:endParaRPr b="1" sz="1700">
              <a:solidFill>
                <a:schemeClr val="dk1"/>
              </a:solidFill>
              <a:latin typeface="DM Sans"/>
              <a:ea typeface="DM Sans"/>
              <a:cs typeface="DM Sans"/>
              <a:sym typeface="DM Sans"/>
            </a:endParaRPr>
          </a:p>
          <a:p>
            <a:pPr indent="0" lvl="0" marL="0" rtl="0" algn="l">
              <a:spcBef>
                <a:spcPts val="0"/>
              </a:spcBef>
              <a:spcAft>
                <a:spcPts val="0"/>
              </a:spcAft>
              <a:buNone/>
            </a:pPr>
            <a:r>
              <a:t/>
            </a:r>
            <a:endParaRPr sz="1300">
              <a:solidFill>
                <a:schemeClr val="dk1"/>
              </a:solidFill>
              <a:latin typeface="DM Sans"/>
              <a:ea typeface="DM Sans"/>
              <a:cs typeface="DM Sans"/>
              <a:sym typeface="DM Sans"/>
            </a:endParaRPr>
          </a:p>
          <a:p>
            <a:pPr indent="0" lvl="0" marL="0" rtl="0" algn="l">
              <a:spcBef>
                <a:spcPts val="0"/>
              </a:spcBef>
              <a:spcAft>
                <a:spcPts val="0"/>
              </a:spcAft>
              <a:buNone/>
            </a:pPr>
            <a:r>
              <a:t/>
            </a:r>
            <a:endParaRPr sz="1300">
              <a:solidFill>
                <a:schemeClr val="dk1"/>
              </a:solidFill>
              <a:latin typeface="DM Sans"/>
              <a:ea typeface="DM Sans"/>
              <a:cs typeface="DM Sans"/>
              <a:sym typeface="DM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56"/>
          <p:cNvSpPr txBox="1"/>
          <p:nvPr>
            <p:ph type="title"/>
          </p:nvPr>
        </p:nvSpPr>
        <p:spPr>
          <a:xfrm>
            <a:off x="481500" y="-799300"/>
            <a:ext cx="41886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350"/>
          </a:p>
        </p:txBody>
      </p:sp>
      <p:sp>
        <p:nvSpPr>
          <p:cNvPr id="408" name="Google Shape;408;p56"/>
          <p:cNvSpPr txBox="1"/>
          <p:nvPr>
            <p:ph idx="1" type="body"/>
          </p:nvPr>
        </p:nvSpPr>
        <p:spPr>
          <a:xfrm>
            <a:off x="588075" y="776850"/>
            <a:ext cx="3151800" cy="3374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t/>
            </a:r>
            <a:endParaRPr b="1"/>
          </a:p>
        </p:txBody>
      </p:sp>
      <p:sp>
        <p:nvSpPr>
          <p:cNvPr id="409" name="Google Shape;409;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410" name="Google Shape;410;p56" title="IMG_6416.jpg"/>
          <p:cNvPicPr preferRelativeResize="0"/>
          <p:nvPr/>
        </p:nvPicPr>
        <p:blipFill>
          <a:blip r:embed="rId3">
            <a:alphaModFix/>
          </a:blip>
          <a:stretch>
            <a:fillRect/>
          </a:stretch>
        </p:blipFill>
        <p:spPr>
          <a:xfrm>
            <a:off x="4723550" y="269462"/>
            <a:ext cx="3452776" cy="4604576"/>
          </a:xfrm>
          <a:prstGeom prst="rect">
            <a:avLst/>
          </a:prstGeom>
          <a:noFill/>
          <a:ln>
            <a:noFill/>
          </a:ln>
        </p:spPr>
      </p:pic>
      <p:pic>
        <p:nvPicPr>
          <p:cNvPr id="411" name="Google Shape;411;p56" title="IMG_6550.JPG"/>
          <p:cNvPicPr preferRelativeResize="0"/>
          <p:nvPr/>
        </p:nvPicPr>
        <p:blipFill>
          <a:blip r:embed="rId4">
            <a:alphaModFix/>
          </a:blip>
          <a:stretch>
            <a:fillRect/>
          </a:stretch>
        </p:blipFill>
        <p:spPr>
          <a:xfrm>
            <a:off x="533049" y="137925"/>
            <a:ext cx="3552077" cy="473612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7"/>
          <p:cNvSpPr/>
          <p:nvPr>
            <p:ph idx="2" type="pic"/>
          </p:nvPr>
        </p:nvSpPr>
        <p:spPr>
          <a:xfrm>
            <a:off x="3726325" y="669925"/>
            <a:ext cx="5220900" cy="4276800"/>
          </a:xfrm>
          <a:prstGeom prst="round2DiagRect">
            <a:avLst>
              <a:gd fmla="val 16667" name="adj1"/>
              <a:gd fmla="val 0" name="adj2"/>
            </a:avLst>
          </a:prstGeom>
        </p:spPr>
      </p:sp>
      <p:pic>
        <p:nvPicPr>
          <p:cNvPr id="417" name="Google Shape;417;p57" title="IMG_6064.JPG"/>
          <p:cNvPicPr preferRelativeResize="0"/>
          <p:nvPr/>
        </p:nvPicPr>
        <p:blipFill>
          <a:blip r:embed="rId3">
            <a:alphaModFix/>
          </a:blip>
          <a:stretch>
            <a:fillRect/>
          </a:stretch>
        </p:blipFill>
        <p:spPr>
          <a:xfrm>
            <a:off x="1716425" y="-782264"/>
            <a:ext cx="5371100" cy="716143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8"/>
          <p:cNvSpPr txBox="1"/>
          <p:nvPr>
            <p:ph type="title"/>
          </p:nvPr>
        </p:nvSpPr>
        <p:spPr>
          <a:xfrm>
            <a:off x="481500" y="-799300"/>
            <a:ext cx="41886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2350"/>
          </a:p>
        </p:txBody>
      </p:sp>
      <p:sp>
        <p:nvSpPr>
          <p:cNvPr id="423" name="Google Shape;423;p58"/>
          <p:cNvSpPr txBox="1"/>
          <p:nvPr>
            <p:ph idx="1" type="body"/>
          </p:nvPr>
        </p:nvSpPr>
        <p:spPr>
          <a:xfrm>
            <a:off x="588075" y="776850"/>
            <a:ext cx="3151800" cy="3374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t/>
            </a:r>
            <a:endParaRPr b="1"/>
          </a:p>
        </p:txBody>
      </p:sp>
      <p:sp>
        <p:nvSpPr>
          <p:cNvPr id="424" name="Google Shape;424;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425" name="Google Shape;425;p58" title="IMG_6548.JPG"/>
          <p:cNvPicPr preferRelativeResize="0"/>
          <p:nvPr/>
        </p:nvPicPr>
        <p:blipFill>
          <a:blip r:embed="rId3">
            <a:alphaModFix/>
          </a:blip>
          <a:stretch>
            <a:fillRect/>
          </a:stretch>
        </p:blipFill>
        <p:spPr>
          <a:xfrm>
            <a:off x="4524100" y="240050"/>
            <a:ext cx="3497556" cy="4663409"/>
          </a:xfrm>
          <a:prstGeom prst="rect">
            <a:avLst/>
          </a:prstGeom>
          <a:noFill/>
          <a:ln>
            <a:noFill/>
          </a:ln>
        </p:spPr>
      </p:pic>
      <p:pic>
        <p:nvPicPr>
          <p:cNvPr id="426" name="Google Shape;426;p58" title="IMG_6459.JPG"/>
          <p:cNvPicPr preferRelativeResize="0"/>
          <p:nvPr/>
        </p:nvPicPr>
        <p:blipFill>
          <a:blip r:embed="rId4">
            <a:alphaModFix/>
          </a:blip>
          <a:stretch>
            <a:fillRect/>
          </a:stretch>
        </p:blipFill>
        <p:spPr>
          <a:xfrm>
            <a:off x="345762" y="240050"/>
            <a:ext cx="3636438" cy="466339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9"/>
          <p:cNvSpPr txBox="1"/>
          <p:nvPr>
            <p:ph type="title"/>
          </p:nvPr>
        </p:nvSpPr>
        <p:spPr>
          <a:xfrm>
            <a:off x="2057400" y="-937850"/>
            <a:ext cx="41886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350"/>
              <a:t>Next Steps</a:t>
            </a:r>
            <a:endParaRPr sz="2350"/>
          </a:p>
        </p:txBody>
      </p:sp>
      <p:sp>
        <p:nvSpPr>
          <p:cNvPr id="432" name="Google Shape;432;p59"/>
          <p:cNvSpPr txBox="1"/>
          <p:nvPr>
            <p:ph idx="1" type="body"/>
          </p:nvPr>
        </p:nvSpPr>
        <p:spPr>
          <a:xfrm>
            <a:off x="481500" y="884700"/>
            <a:ext cx="8140800" cy="337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-Bale grazing cattle on previous study area: this is now possible with our NEW BRIDGE! Tractor access to haul round bales and a safe way to bring cattle across the brook is now back in play. </a:t>
            </a:r>
            <a:endParaRPr b="1" sz="1400"/>
          </a:p>
          <a:p>
            <a:pPr indent="0" lvl="0" marL="0" rtl="0" algn="l">
              <a:spcBef>
                <a:spcPts val="1200"/>
              </a:spcBef>
              <a:spcAft>
                <a:spcPts val="0"/>
              </a:spcAft>
              <a:buNone/>
            </a:pPr>
            <a:r>
              <a:t/>
            </a:r>
            <a:endParaRPr b="1" sz="1400"/>
          </a:p>
          <a:p>
            <a:pPr indent="0" lvl="0" marL="0" rtl="0" algn="l">
              <a:spcBef>
                <a:spcPts val="1200"/>
              </a:spcBef>
              <a:spcAft>
                <a:spcPts val="0"/>
              </a:spcAft>
              <a:buNone/>
            </a:pPr>
            <a:r>
              <a:rPr b="1" lang="en" sz="1400"/>
              <a:t>-Kristen is writing a paper based on these interesting results! </a:t>
            </a:r>
            <a:endParaRPr b="1" sz="1400"/>
          </a:p>
          <a:p>
            <a:pPr indent="0" lvl="0" marL="0" rtl="0" algn="l">
              <a:spcBef>
                <a:spcPts val="1200"/>
              </a:spcBef>
              <a:spcAft>
                <a:spcPts val="0"/>
              </a:spcAft>
              <a:buNone/>
            </a:pPr>
            <a:r>
              <a:t/>
            </a:r>
            <a:endParaRPr b="1" sz="1400"/>
          </a:p>
          <a:p>
            <a:pPr indent="0" lvl="0" marL="0" rtl="0" algn="l">
              <a:spcBef>
                <a:spcPts val="1200"/>
              </a:spcBef>
              <a:spcAft>
                <a:spcPts val="0"/>
              </a:spcAft>
              <a:buClr>
                <a:schemeClr val="hlink"/>
              </a:buClr>
              <a:buSzPts val="1100"/>
              <a:buFont typeface="Arial"/>
              <a:buNone/>
            </a:pPr>
            <a:r>
              <a:rPr b="1" lang="en" sz="1400"/>
              <a:t>-Melissa would like to do this again in the unrenovated parts of the clearing, but Toby now has a strong aversion to the stress of having pigs unsupervised way out back. If we can reach a compromise with improved methodology, there may be a phase 2 to the project. Stay tuned.</a:t>
            </a:r>
            <a:endParaRPr b="1" sz="1400"/>
          </a:p>
          <a:p>
            <a:pPr indent="0" lvl="0" marL="0" rtl="0" algn="l">
              <a:spcBef>
                <a:spcPts val="1200"/>
              </a:spcBef>
              <a:spcAft>
                <a:spcPts val="1200"/>
              </a:spcAft>
              <a:buNone/>
            </a:pPr>
            <a:r>
              <a:t/>
            </a:r>
            <a:endParaRPr b="1" sz="1400"/>
          </a:p>
        </p:txBody>
      </p:sp>
      <p:sp>
        <p:nvSpPr>
          <p:cNvPr id="433" name="Google Shape;433;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39" name="Google Shape;439;p60"/>
          <p:cNvSpPr txBox="1"/>
          <p:nvPr>
            <p:ph idx="1" type="subTitle"/>
          </p:nvPr>
        </p:nvSpPr>
        <p:spPr>
          <a:xfrm>
            <a:off x="-1188125" y="196450"/>
            <a:ext cx="7193400" cy="11544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a:t>Special thanks to:</a:t>
            </a:r>
            <a:endParaRPr/>
          </a:p>
          <a:p>
            <a:pPr indent="0" lvl="0" marL="0" rtl="0" algn="ctr">
              <a:spcBef>
                <a:spcPts val="1200"/>
              </a:spcBef>
              <a:spcAft>
                <a:spcPts val="1200"/>
              </a:spcAft>
              <a:buNone/>
            </a:pPr>
            <a:r>
              <a:t/>
            </a:r>
            <a:endParaRPr/>
          </a:p>
        </p:txBody>
      </p:sp>
      <p:sp>
        <p:nvSpPr>
          <p:cNvPr id="440" name="Google Shape;440;p60"/>
          <p:cNvSpPr txBox="1"/>
          <p:nvPr/>
        </p:nvSpPr>
        <p:spPr>
          <a:xfrm>
            <a:off x="542125" y="980800"/>
            <a:ext cx="8093700" cy="368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DM Sans"/>
                <a:ea typeface="DM Sans"/>
                <a:cs typeface="DM Sans"/>
                <a:sym typeface="DM Sans"/>
              </a:rPr>
              <a:t>Kristen Jovanelly, for being a most excellent and very patient technical advisor. Not only did she handle all the soil testing and vegetation surveys and technical writing for this, but she had to help two deadline-allergic farmers navigate the grant application process. Thank you for all your time and encouragement!</a:t>
            </a:r>
            <a:endParaRPr sz="1200">
              <a:solidFill>
                <a:schemeClr val="dk1"/>
              </a:solidFill>
              <a:latin typeface="DM Sans"/>
              <a:ea typeface="DM Sans"/>
              <a:cs typeface="DM Sans"/>
              <a:sym typeface="DM Sans"/>
            </a:endParaRPr>
          </a:p>
          <a:p>
            <a:pPr indent="0" lvl="0" marL="0" rtl="0" algn="l">
              <a:spcBef>
                <a:spcPts val="0"/>
              </a:spcBef>
              <a:spcAft>
                <a:spcPts val="0"/>
              </a:spcAft>
              <a:buNone/>
            </a:pPr>
            <a:r>
              <a:t/>
            </a:r>
            <a:endParaRPr sz="1200">
              <a:solidFill>
                <a:schemeClr val="dk1"/>
              </a:solidFill>
              <a:latin typeface="DM Sans"/>
              <a:ea typeface="DM Sans"/>
              <a:cs typeface="DM Sans"/>
              <a:sym typeface="DM Sans"/>
            </a:endParaRPr>
          </a:p>
          <a:p>
            <a:pPr indent="0" lvl="0" marL="0" rtl="0" algn="l">
              <a:spcBef>
                <a:spcPts val="0"/>
              </a:spcBef>
              <a:spcAft>
                <a:spcPts val="0"/>
              </a:spcAft>
              <a:buNone/>
            </a:pPr>
            <a:r>
              <a:rPr lang="en" sz="1200">
                <a:solidFill>
                  <a:schemeClr val="dk1"/>
                </a:solidFill>
                <a:latin typeface="DM Sans"/>
                <a:ea typeface="DM Sans"/>
                <a:cs typeface="DM Sans"/>
                <a:sym typeface="DM Sans"/>
              </a:rPr>
              <a:t>Julia &amp; Molly Maki, for pig chore assistance and most importantly, their service on Big Move day when we brought the pigs up front prior to harvest days. They jumped in on a rainy day in mid November to help move 12 pigs over a quarter mile through the woods, including fording the brook. </a:t>
            </a:r>
            <a:endParaRPr sz="1200">
              <a:solidFill>
                <a:schemeClr val="dk1"/>
              </a:solidFill>
              <a:latin typeface="DM Sans"/>
              <a:ea typeface="DM Sans"/>
              <a:cs typeface="DM Sans"/>
              <a:sym typeface="DM Sans"/>
            </a:endParaRPr>
          </a:p>
          <a:p>
            <a:pPr indent="0" lvl="0" marL="0" rtl="0" algn="l">
              <a:spcBef>
                <a:spcPts val="0"/>
              </a:spcBef>
              <a:spcAft>
                <a:spcPts val="0"/>
              </a:spcAft>
              <a:buNone/>
            </a:pPr>
            <a:r>
              <a:t/>
            </a:r>
            <a:endParaRPr sz="1200">
              <a:solidFill>
                <a:schemeClr val="dk1"/>
              </a:solidFill>
              <a:latin typeface="DM Sans"/>
              <a:ea typeface="DM Sans"/>
              <a:cs typeface="DM Sans"/>
              <a:sym typeface="DM Sans"/>
            </a:endParaRPr>
          </a:p>
          <a:p>
            <a:pPr indent="0" lvl="0" marL="0" rtl="0" algn="l">
              <a:spcBef>
                <a:spcPts val="0"/>
              </a:spcBef>
              <a:spcAft>
                <a:spcPts val="0"/>
              </a:spcAft>
              <a:buNone/>
            </a:pPr>
            <a:r>
              <a:rPr lang="en" sz="1200">
                <a:solidFill>
                  <a:schemeClr val="dk1"/>
                </a:solidFill>
                <a:latin typeface="DM Sans"/>
                <a:ea typeface="DM Sans"/>
                <a:cs typeface="DM Sans"/>
                <a:sym typeface="DM Sans"/>
              </a:rPr>
              <a:t>Anyone at UVM/Northeast SARE who has had to nag Melissa about deadlines and return incorrectly filled out forms to sender.</a:t>
            </a:r>
            <a:endParaRPr sz="1200">
              <a:solidFill>
                <a:schemeClr val="dk1"/>
              </a:solidFill>
              <a:latin typeface="DM Sans"/>
              <a:ea typeface="DM Sans"/>
              <a:cs typeface="DM Sans"/>
              <a:sym typeface="DM Sans"/>
            </a:endParaRPr>
          </a:p>
          <a:p>
            <a:pPr indent="0" lvl="0" marL="0" rtl="0" algn="l">
              <a:spcBef>
                <a:spcPts val="0"/>
              </a:spcBef>
              <a:spcAft>
                <a:spcPts val="0"/>
              </a:spcAft>
              <a:buNone/>
            </a:pPr>
            <a:r>
              <a:t/>
            </a:r>
            <a:endParaRPr sz="1200">
              <a:solidFill>
                <a:schemeClr val="dk1"/>
              </a:solidFill>
              <a:latin typeface="DM Sans"/>
              <a:ea typeface="DM Sans"/>
              <a:cs typeface="DM Sans"/>
              <a:sym typeface="DM Sans"/>
            </a:endParaRPr>
          </a:p>
          <a:p>
            <a:pPr indent="0" lvl="0" marL="0" rtl="0" algn="l">
              <a:spcBef>
                <a:spcPts val="0"/>
              </a:spcBef>
              <a:spcAft>
                <a:spcPts val="0"/>
              </a:spcAft>
              <a:buNone/>
            </a:pPr>
            <a:r>
              <a:t/>
            </a:r>
            <a:endParaRPr sz="1200">
              <a:solidFill>
                <a:schemeClr val="dk1"/>
              </a:solidFill>
              <a:latin typeface="DM Sans"/>
              <a:ea typeface="DM Sans"/>
              <a:cs typeface="DM Sans"/>
              <a:sym typeface="DM Sans"/>
            </a:endParaRPr>
          </a:p>
        </p:txBody>
      </p:sp>
      <p:pic>
        <p:nvPicPr>
          <p:cNvPr id="441" name="Google Shape;441;p60" title="Northeast-SARE-logo-150x133.jpg"/>
          <p:cNvPicPr preferRelativeResize="0"/>
          <p:nvPr/>
        </p:nvPicPr>
        <p:blipFill>
          <a:blip r:embed="rId3">
            <a:alphaModFix/>
          </a:blip>
          <a:stretch>
            <a:fillRect/>
          </a:stretch>
        </p:blipFill>
        <p:spPr>
          <a:xfrm>
            <a:off x="788325" y="3579563"/>
            <a:ext cx="1428750" cy="12668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cience Presentation">
  <a:themeElements>
    <a:clrScheme name="Simple Light">
      <a:dk1>
        <a:srgbClr val="005088"/>
      </a:dk1>
      <a:lt1>
        <a:srgbClr val="F3F0DF"/>
      </a:lt1>
      <a:dk2>
        <a:srgbClr val="121212"/>
      </a:dk2>
      <a:lt2>
        <a:srgbClr val="D0E0E3"/>
      </a:lt2>
      <a:accent1>
        <a:srgbClr val="11CAA0"/>
      </a:accent1>
      <a:accent2>
        <a:srgbClr val="6D6D6B"/>
      </a:accent2>
      <a:accent3>
        <a:srgbClr val="FFFFFF"/>
      </a:accent3>
      <a:accent4>
        <a:srgbClr val="656839"/>
      </a:accent4>
      <a:accent5>
        <a:srgbClr val="774936"/>
      </a:accent5>
      <a:accent6>
        <a:srgbClr val="C492B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