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96" r:id="rId2"/>
    <p:sldId id="397" r:id="rId3"/>
    <p:sldId id="398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5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5007"/>
  </p:normalViewPr>
  <p:slideViewPr>
    <p:cSldViewPr snapToGrid="0" snapToObjects="1">
      <p:cViewPr varScale="1">
        <p:scale>
          <a:sx n="92" d="100"/>
          <a:sy n="92" d="100"/>
        </p:scale>
        <p:origin x="-112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3808" tIns="46904" rIns="93808" bIns="469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3808" tIns="46904" rIns="93808" bIns="46904" rtlCol="0"/>
          <a:lstStyle>
            <a:lvl1pPr algn="r">
              <a:defRPr sz="1200"/>
            </a:lvl1pPr>
          </a:lstStyle>
          <a:p>
            <a:fld id="{038A363D-E774-EC43-9FA7-8DAF661BBF63}" type="datetime1">
              <a:rPr lang="en-US" smtClean="0"/>
              <a:pPr/>
              <a:t>3/5/19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3808" tIns="46904" rIns="93808" bIns="469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3808" tIns="46904" rIns="93808" bIns="46904" rtlCol="0" anchor="b"/>
          <a:lstStyle>
            <a:lvl1pPr algn="r">
              <a:defRPr sz="1200"/>
            </a:lvl1pPr>
          </a:lstStyle>
          <a:p>
            <a:fld id="{C6E73FB1-E92F-A544-B17F-228B049D8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83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3808" tIns="46904" rIns="93808" bIns="469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3808" tIns="46904" rIns="93808" bIns="46904" rtlCol="0"/>
          <a:lstStyle>
            <a:lvl1pPr algn="r">
              <a:defRPr sz="1200"/>
            </a:lvl1pPr>
          </a:lstStyle>
          <a:p>
            <a:fld id="{7985ECAB-246D-A047-A51B-D1B4515394AF}" type="datetime1">
              <a:rPr lang="en-US" smtClean="0"/>
              <a:pPr/>
              <a:t>3/5/19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08" tIns="46904" rIns="93808" bIns="469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808" tIns="46904" rIns="93808" bIns="469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3808" tIns="46904" rIns="93808" bIns="469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3808" tIns="46904" rIns="93808" bIns="46904" rtlCol="0" anchor="b"/>
          <a:lstStyle>
            <a:lvl1pPr algn="r">
              <a:defRPr sz="1200"/>
            </a:lvl1pPr>
          </a:lstStyle>
          <a:p>
            <a:fld id="{237B0449-A5A9-1E49-B38F-1CDC88017E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55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  <a:cs typeface="MS PGothic" charset="0"/>
              </a:rPr>
              <a:t>Basic nutrition and components for a soil mix for container/planting bed production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902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50157" indent="-288522" defTabSz="940902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54087" indent="-230817" defTabSz="940902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15722" indent="-230817" defTabSz="940902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77357" indent="-230817" defTabSz="940902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38992" indent="-230817" defTabSz="9409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3000626" indent="-230817" defTabSz="9409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62261" indent="-230817" defTabSz="9409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923896" indent="-230817" defTabSz="9409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AADF104-DFF0-5D41-93B3-6307DEADAF77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Helvetica Neue"/>
              <a:ea typeface="+mn-ea"/>
              <a:cs typeface="+mn-cs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902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50157" indent="-288522" defTabSz="940902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54087" indent="-230817" defTabSz="940902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15722" indent="-230817" defTabSz="940902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77357" indent="-230817" defTabSz="940902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38992" indent="-230817" defTabSz="9409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3000626" indent="-230817" defTabSz="9409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62261" indent="-230817" defTabSz="9409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923896" indent="-230817" defTabSz="9409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0FE59E68-D607-434A-8BF3-854589D2EBAE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7299" y="6474881"/>
            <a:ext cx="558821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Helvetica"/>
                <a:cs typeface="Helvetica"/>
              </a:defRPr>
            </a:lvl1pPr>
          </a:lstStyle>
          <a:p>
            <a:fld id="{97F41EFD-BE05-C140-AE69-A7CA4ACAD7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6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F41EFD-BE05-C140-AE69-A7CA4ACAD7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4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F41EFD-BE05-C140-AE69-A7CA4ACAD7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31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3525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71913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B17DF-9866-4589-A471-FBDE97435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8104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i="0" cap="all"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F41EFD-BE05-C140-AE69-A7CA4ACAD7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9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F41EFD-BE05-C140-AE69-A7CA4ACAD7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8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F41EFD-BE05-C140-AE69-A7CA4ACAD7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2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F41EFD-BE05-C140-AE69-A7CA4ACAD7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0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F41EFD-BE05-C140-AE69-A7CA4ACAD7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4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F41EFD-BE05-C140-AE69-A7CA4ACAD7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6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F41EFD-BE05-C140-AE69-A7CA4ACAD7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4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5" Type="http://schemas.openxmlformats.org/officeDocument/2006/relationships/image" Target="../media/image2.gif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>
            <a:extLst>
              <a:ext uri="{FF2B5EF4-FFF2-40B4-BE49-F238E27FC236}">
                <a16:creationId xmlns:a16="http://schemas.microsoft.com/office/drawing/2014/main" xmlns="" id="{2CD95EF3-78AC-0849-AD69-0AF47C5E48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6138863"/>
            <a:ext cx="20494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>
            <a:extLst>
              <a:ext uri="{FF2B5EF4-FFF2-40B4-BE49-F238E27FC236}">
                <a16:creationId xmlns:a16="http://schemas.microsoft.com/office/drawing/2014/main" xmlns="" id="{6B0AC337-CE16-1F4C-9F71-5A82463B60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0" y="6062663"/>
            <a:ext cx="739775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xmlns="" id="{26845B2F-0D12-A445-A895-5280347781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288" y="6148388"/>
            <a:ext cx="1657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EA9FBFDF-0867-3843-81F7-EC8C354A5F44}"/>
              </a:ext>
            </a:extLst>
          </p:cNvPr>
          <p:cNvCxnSpPr>
            <a:cxnSpLocks/>
          </p:cNvCxnSpPr>
          <p:nvPr userDrawn="1"/>
        </p:nvCxnSpPr>
        <p:spPr>
          <a:xfrm>
            <a:off x="0" y="5953125"/>
            <a:ext cx="9144000" cy="0"/>
          </a:xfrm>
          <a:prstGeom prst="line">
            <a:avLst/>
          </a:prstGeom>
          <a:ln w="38100">
            <a:solidFill>
              <a:srgbClr val="0054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821A16A-810F-5E45-BB51-DF646AF943B8}"/>
              </a:ext>
            </a:extLst>
          </p:cNvPr>
          <p:cNvSpPr/>
          <p:nvPr userDrawn="1"/>
        </p:nvSpPr>
        <p:spPr>
          <a:xfrm>
            <a:off x="1588" y="0"/>
            <a:ext cx="9144000" cy="827088"/>
          </a:xfrm>
          <a:prstGeom prst="rect">
            <a:avLst/>
          </a:prstGeom>
          <a:gradFill flip="none" rotWithShape="1">
            <a:gsLst>
              <a:gs pos="0">
                <a:srgbClr val="C7EFD0">
                  <a:alpha val="54000"/>
                </a:srgbClr>
              </a:gs>
              <a:gs pos="100000">
                <a:srgbClr val="00B050">
                  <a:tint val="23500"/>
                  <a:satMod val="160000"/>
                  <a:lumMod val="0"/>
                  <a:lumOff val="10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BB24DD72-E53A-7146-BD1E-EC1657C6C591}"/>
              </a:ext>
            </a:extLst>
          </p:cNvPr>
          <p:cNvSpPr/>
          <p:nvPr userDrawn="1"/>
        </p:nvSpPr>
        <p:spPr>
          <a:xfrm rot="10800000">
            <a:off x="0" y="5105400"/>
            <a:ext cx="9144000" cy="827088"/>
          </a:xfrm>
          <a:prstGeom prst="rect">
            <a:avLst/>
          </a:prstGeom>
          <a:gradFill flip="none" rotWithShape="1">
            <a:gsLst>
              <a:gs pos="0">
                <a:srgbClr val="C7EFD0">
                  <a:alpha val="54000"/>
                </a:srgbClr>
              </a:gs>
              <a:gs pos="100000">
                <a:srgbClr val="00B050">
                  <a:tint val="23500"/>
                  <a:satMod val="160000"/>
                  <a:lumMod val="0"/>
                  <a:lumOff val="10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5837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0" y="381000"/>
            <a:ext cx="9144000" cy="3497263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New Farmer &amp; Farm Business Training Program</a:t>
            </a:r>
            <a:r>
              <a:rPr lang="en-US" sz="2400" b="1" dirty="0">
                <a:solidFill>
                  <a:srgbClr val="2A523C"/>
                </a:solidFill>
                <a:latin typeface="Helvetica Neue Medium" charset="0"/>
                <a:ea typeface="MS PGothic" charset="0"/>
                <a:cs typeface="Helvetica Neue" charset="0"/>
              </a:rPr>
              <a:t/>
            </a:r>
            <a:br>
              <a:rPr lang="en-US" sz="2400" b="1" dirty="0">
                <a:solidFill>
                  <a:srgbClr val="2A523C"/>
                </a:solidFill>
                <a:latin typeface="Helvetica Neue Medium" charset="0"/>
                <a:ea typeface="MS PGothic" charset="0"/>
                <a:cs typeface="Helvetica Neue" charset="0"/>
              </a:rPr>
            </a:br>
            <a:r>
              <a:rPr lang="en-US" sz="2400" b="1" dirty="0">
                <a:solidFill>
                  <a:srgbClr val="2A523C"/>
                </a:solidFill>
                <a:latin typeface="Helvetica Neue Medium" charset="0"/>
                <a:ea typeface="MS PGothic" charset="0"/>
                <a:cs typeface="Helvetica Neue" charset="0"/>
              </a:rPr>
              <a:t/>
            </a:r>
            <a:br>
              <a:rPr lang="en-US" sz="2400" b="1" dirty="0">
                <a:solidFill>
                  <a:srgbClr val="2A523C"/>
                </a:solidFill>
                <a:latin typeface="Helvetica Neue Medium" charset="0"/>
                <a:ea typeface="MS PGothic" charset="0"/>
                <a:cs typeface="Helvetica Neue" charset="0"/>
              </a:rPr>
            </a:br>
            <a:r>
              <a:rPr lang="en-US" sz="3200" b="1" dirty="0">
                <a:solidFill>
                  <a:srgbClr val="2A523C"/>
                </a:solidFill>
                <a:latin typeface="Helvetica Neue Medium" charset="0"/>
                <a:ea typeface="MS PGothic" charset="0"/>
                <a:cs typeface="Helvetica Neue" charset="0"/>
              </a:rPr>
              <a:t>Principles of Plant Nutrition for </a:t>
            </a:r>
            <a:br>
              <a:rPr lang="en-US" sz="3200" b="1" dirty="0">
                <a:solidFill>
                  <a:srgbClr val="2A523C"/>
                </a:solidFill>
                <a:latin typeface="Helvetica Neue Medium" charset="0"/>
                <a:ea typeface="MS PGothic" charset="0"/>
                <a:cs typeface="Helvetica Neue" charset="0"/>
              </a:rPr>
            </a:br>
            <a:r>
              <a:rPr lang="en-US" sz="3200" b="1" dirty="0">
                <a:solidFill>
                  <a:srgbClr val="2A523C"/>
                </a:solidFill>
                <a:latin typeface="Helvetica Neue Medium" charset="0"/>
                <a:ea typeface="MS PGothic" charset="0"/>
                <a:cs typeface="Helvetica Neue" charset="0"/>
              </a:rPr>
              <a:t>Growing Media</a:t>
            </a: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0" y="3810000"/>
            <a:ext cx="9144000" cy="1905000"/>
          </a:xfrm>
        </p:spPr>
        <p:txBody>
          <a:bodyPr/>
          <a:lstStyle/>
          <a:p>
            <a:pPr eaLnBrk="1" hangingPunct="1"/>
            <a:r>
              <a:rPr lang="pt-BR" sz="1800" dirty="0">
                <a:solidFill>
                  <a:srgbClr val="898989"/>
                </a:solidFill>
                <a:latin typeface="Helvetica Neue" charset="0"/>
                <a:ea typeface="MS PGothic" charset="0"/>
                <a:cs typeface="Helvetica Neue" charset="0"/>
              </a:rPr>
              <a:t>Joe </a:t>
            </a:r>
            <a:r>
              <a:rPr lang="pt-BR" sz="1800" dirty="0" err="1">
                <a:solidFill>
                  <a:srgbClr val="898989"/>
                </a:solidFill>
                <a:latin typeface="Helvetica Neue" charset="0"/>
                <a:ea typeface="MS PGothic" charset="0"/>
                <a:cs typeface="Helvetica Neue" charset="0"/>
              </a:rPr>
              <a:t>Tuquero</a:t>
            </a:r>
            <a:r>
              <a:rPr lang="pt-BR" sz="1800" dirty="0">
                <a:solidFill>
                  <a:srgbClr val="898989"/>
                </a:solidFill>
                <a:latin typeface="Helvetica Neue" charset="0"/>
                <a:ea typeface="MS PGothic" charset="0"/>
                <a:cs typeface="Helvetica Neue" charset="0"/>
              </a:rPr>
              <a:t>, Mark Acosta, Frank Cruz, Roland </a:t>
            </a:r>
            <a:r>
              <a:rPr lang="pt-BR" sz="1800" dirty="0" err="1">
                <a:solidFill>
                  <a:srgbClr val="898989"/>
                </a:solidFill>
                <a:latin typeface="Helvetica Neue" charset="0"/>
                <a:ea typeface="MS PGothic" charset="0"/>
                <a:cs typeface="Helvetica Neue" charset="0"/>
              </a:rPr>
              <a:t>Quitugua</a:t>
            </a:r>
            <a:r>
              <a:rPr lang="pt-BR" sz="1800" dirty="0">
                <a:solidFill>
                  <a:srgbClr val="898989"/>
                </a:solidFill>
                <a:latin typeface="Helvetica Neue" charset="0"/>
                <a:ea typeface="MS PGothic" charset="0"/>
                <a:cs typeface="Helvetica Neue" charset="0"/>
              </a:rPr>
              <a:t> &amp; Bob </a:t>
            </a:r>
            <a:r>
              <a:rPr lang="pt-BR" sz="1800" dirty="0" err="1">
                <a:solidFill>
                  <a:srgbClr val="898989"/>
                </a:solidFill>
                <a:latin typeface="Helvetica Neue" charset="0"/>
                <a:ea typeface="MS PGothic" charset="0"/>
                <a:cs typeface="Helvetica Neue" charset="0"/>
              </a:rPr>
              <a:t>Barber</a:t>
            </a:r>
            <a:endParaRPr lang="pt-BR" sz="1800" dirty="0">
              <a:solidFill>
                <a:srgbClr val="898989"/>
              </a:solidFill>
              <a:latin typeface="Helvetica Neue" charset="0"/>
              <a:ea typeface="MS PGothic" charset="0"/>
              <a:cs typeface="Helvetica Neue" charset="0"/>
            </a:endParaRPr>
          </a:p>
          <a:p>
            <a:pPr eaLnBrk="1" hangingPunct="1"/>
            <a:r>
              <a:rPr lang="en-US" sz="1800" dirty="0">
                <a:solidFill>
                  <a:srgbClr val="898989"/>
                </a:solidFill>
                <a:latin typeface="Helvetica Neue" charset="0"/>
                <a:ea typeface="MS PGothic" charset="0"/>
                <a:cs typeface="Helvetica Neue" charset="0"/>
              </a:rPr>
              <a:t>University of Guam Cooperative Extension Service</a:t>
            </a:r>
          </a:p>
          <a:p>
            <a:pPr eaLnBrk="1" hangingPunct="1"/>
            <a:r>
              <a:rPr lang="en-US" sz="1800" dirty="0">
                <a:solidFill>
                  <a:srgbClr val="898989"/>
                </a:solidFill>
                <a:latin typeface="Helvetica Neue" charset="0"/>
                <a:ea typeface="MS PGothic" charset="0"/>
                <a:cs typeface="Helvetica Neue" charset="0"/>
              </a:rPr>
              <a:t>For More Information Call: 735-2080</a:t>
            </a:r>
          </a:p>
          <a:p>
            <a:pPr eaLnBrk="1" hangingPunct="1"/>
            <a:endParaRPr lang="en-US" sz="2000" dirty="0">
              <a:solidFill>
                <a:srgbClr val="898989"/>
              </a:solidFill>
              <a:latin typeface="Helvetica Neue" charset="0"/>
              <a:ea typeface="MS PGothic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5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Sources of Plant Nutrients</a:t>
            </a:r>
          </a:p>
        </p:txBody>
      </p:sp>
      <p:sp>
        <p:nvSpPr>
          <p:cNvPr id="26627" name="Content Placeholder 1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Inorganic Sources </a:t>
            </a:r>
          </a:p>
          <a:p>
            <a:pPr marL="0" indent="0" eaLnBrk="1" hangingPunct="1"/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16-16-16, or 0-46-0, Miracle Grow, or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	mined minerals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Organic Sources – Stimulates microbial activity, nutrients released over time</a:t>
            </a:r>
          </a:p>
          <a:p>
            <a:pPr marL="0" indent="0" eaLnBrk="1" hangingPunct="1"/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Organic Mulch</a:t>
            </a:r>
          </a:p>
          <a:p>
            <a:pPr marL="0" indent="0" eaLnBrk="1" hangingPunct="1"/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Compost</a:t>
            </a:r>
          </a:p>
          <a:p>
            <a:pPr marL="0" indent="0" eaLnBrk="1" hangingPunct="1"/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Manure:	Cow, 	Poultry or Earthworm castings</a:t>
            </a:r>
          </a:p>
          <a:p>
            <a:pPr marL="0" indent="0" eaLnBrk="1" hangingPunct="1"/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Coffee Grounds and Kitchen Wastes</a:t>
            </a:r>
            <a:endParaRPr lang="en-US" dirty="0">
              <a:latin typeface="Helvetica Neue" charset="0"/>
              <a:ea typeface="MS PGothic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957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Sources of Organic Plant Nutrients</a:t>
            </a:r>
          </a:p>
        </p:txBody>
      </p:sp>
      <p:sp>
        <p:nvSpPr>
          <p:cNvPr id="22531" name="Content Placeholder 5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5105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 Neue" charset="0"/>
                <a:ea typeface="MS PGothic" charset="0"/>
                <a:cs typeface="MS PGothic" charset="0"/>
              </a:rPr>
              <a:t>Fish meal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 Neue" charset="0"/>
                <a:ea typeface="MS PGothic" charset="0"/>
                <a:cs typeface="MS PGothic" charset="0"/>
              </a:rPr>
              <a:t>Fish emulsion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 Neue" charset="0"/>
                <a:ea typeface="MS PGothic" charset="0"/>
                <a:cs typeface="MS PGothic" charset="0"/>
              </a:rPr>
              <a:t>Bone meal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 Neue" charset="0"/>
                <a:ea typeface="MS PGothic" charset="0"/>
                <a:cs typeface="MS PGothic" charset="0"/>
              </a:rPr>
              <a:t>Blood meal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 Neue" charset="0"/>
                <a:ea typeface="MS PGothic" charset="0"/>
                <a:cs typeface="MS PGothic" charset="0"/>
              </a:rPr>
              <a:t>Wood ash: </a:t>
            </a:r>
            <a:r>
              <a:rPr lang="en-US" dirty="0">
                <a:solidFill>
                  <a:srgbClr val="FF0000"/>
                </a:solidFill>
                <a:latin typeface="Helvetica Neue" charset="0"/>
                <a:ea typeface="MS PGothic" charset="0"/>
                <a:cs typeface="MS PGothic" charset="0"/>
              </a:rPr>
              <a:t>raises soil pH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 Neue" charset="0"/>
                <a:ea typeface="MS PGothic" charset="0"/>
                <a:cs typeface="MS PGothic" charset="0"/>
              </a:rPr>
              <a:t>Seaweed: washed to remove salt</a:t>
            </a:r>
            <a:endParaRPr lang="en-US" i="1" dirty="0">
              <a:solidFill>
                <a:schemeClr val="tx1"/>
              </a:solidFill>
              <a:latin typeface="Helvetica Neue" charset="0"/>
              <a:ea typeface="MS PGothic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415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Locally Available Ingredients &amp;</a:t>
            </a:r>
            <a:b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</a:br>
            <a:r>
              <a:rPr lang="en-US" sz="32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“Home Grown” Potting Soils </a:t>
            </a:r>
            <a:endParaRPr lang="en-US" sz="3600" b="1" dirty="0">
              <a:solidFill>
                <a:srgbClr val="2A523C"/>
              </a:solidFill>
              <a:latin typeface="Helvetica Neue" charset="0"/>
              <a:ea typeface="MS PGothic" charset="0"/>
              <a:cs typeface="Helvetica Neue" charset="0"/>
            </a:endParaRPr>
          </a:p>
        </p:txBody>
      </p:sp>
      <p:sp>
        <p:nvSpPr>
          <p:cNvPr id="28675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19652"/>
            <a:ext cx="8229600" cy="450301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Some Possible Media Components Include:</a:t>
            </a:r>
          </a:p>
          <a:p>
            <a:pPr marL="0" indent="0" eaLnBrk="1" hangingPunct="1"/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Organic Components: Coconut Coir, Compost, Sifted Mulch, Peat Moss, Manures &amp; Bark</a:t>
            </a:r>
          </a:p>
          <a:p>
            <a:pPr marL="0" indent="0" eaLnBrk="1" hangingPunct="1"/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Inorganic Components: Perlite, Vermiculite, River and Manufactured Sand</a:t>
            </a:r>
          </a:p>
          <a:p>
            <a:pPr marL="0" indent="0" eaLnBrk="1" hangingPunct="1"/>
            <a:r>
              <a:rPr lang="en-US" sz="2800" dirty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Soil – Weed Free including seeds, Pest and Disease Free adds weight to the </a:t>
            </a:r>
            <a:r>
              <a:rPr lang="en-US" sz="2800" dirty="0" smtClean="0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media</a:t>
            </a:r>
            <a:endParaRPr lang="en-US" sz="2800" dirty="0">
              <a:solidFill>
                <a:srgbClr val="000000"/>
              </a:solidFill>
              <a:latin typeface="Helvetica Neue" charset="0"/>
              <a:ea typeface="MS PGothic" charset="0"/>
              <a:cs typeface="Helvetica Neue" charset="0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endParaRPr lang="en-US" dirty="0" smtClean="0">
              <a:solidFill>
                <a:schemeClr val="tx1"/>
              </a:solidFill>
              <a:latin typeface="Helvetica Neue" charset="0"/>
              <a:ea typeface="MS PGothic" charset="0"/>
              <a:cs typeface="Helvetica Neue" charset="0"/>
            </a:endParaRP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en-US" dirty="0" smtClean="0">
                <a:solidFill>
                  <a:schemeClr val="tx1"/>
                </a:solidFill>
                <a:latin typeface="Helvetica Neue" charset="0"/>
                <a:ea typeface="MS PGothic" charset="0"/>
                <a:cs typeface="Helvetica Neue" charset="0"/>
              </a:rPr>
              <a:t>Try </a:t>
            </a:r>
            <a:r>
              <a:rPr lang="en-US" dirty="0">
                <a:solidFill>
                  <a:schemeClr val="tx1"/>
                </a:solidFill>
                <a:latin typeface="Helvetica Neue" charset="0"/>
                <a:ea typeface="MS PGothic" charset="0"/>
                <a:cs typeface="Helvetica Neue" charset="0"/>
              </a:rPr>
              <a:t>you own blend of local materials to save money.</a:t>
            </a:r>
          </a:p>
        </p:txBody>
      </p:sp>
    </p:spTree>
    <p:extLst>
      <p:ext uri="{BB962C8B-B14F-4D97-AF65-F5344CB8AC3E}">
        <p14:creationId xmlns:p14="http://schemas.microsoft.com/office/powerpoint/2010/main" val="245955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Basic Soil Components 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276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25% Air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25% Water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40-45% Minerals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5-10% Organic Matter (OM)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Includes all the living things in the soil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Can be much higher in soil mixes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US" sz="2800" i="1" dirty="0"/>
              <a:t>Today we want to do a basic overview of plant nutrients and components of soil mixes.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365208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13 Essential Soil Based Plant Nutrients</a:t>
            </a:r>
          </a:p>
        </p:txBody>
      </p:sp>
      <p:sp>
        <p:nvSpPr>
          <p:cNvPr id="13315" name="Content Placeholder 4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4648200" cy="3962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prstClr val="black"/>
                </a:solidFill>
                <a:ea typeface="ＭＳ Ｐゴシック" pitchFamily="-65" charset="-128"/>
              </a:rPr>
              <a:t>Primary - </a:t>
            </a:r>
            <a:r>
              <a:rPr lang="en-US" sz="2800" dirty="0">
                <a:solidFill>
                  <a:prstClr val="black"/>
                </a:solidFill>
                <a:ea typeface="ＭＳ Ｐゴシック" pitchFamily="-65" charset="-128"/>
              </a:rPr>
              <a:t>Macronutrients:</a:t>
            </a:r>
          </a:p>
          <a:p>
            <a:pPr lvl="1" eaLnBrk="1" hangingPunct="1">
              <a:defRPr/>
            </a:pPr>
            <a:r>
              <a:rPr lang="en-US" dirty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Nitrogen (</a:t>
            </a: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N)</a:t>
            </a:r>
          </a:p>
          <a:p>
            <a:pPr lvl="1" eaLnBrk="1" hangingPunct="1">
              <a:defRPr/>
            </a:pPr>
            <a:r>
              <a:rPr lang="en-US" dirty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P</a:t>
            </a: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hosphorus </a:t>
            </a:r>
            <a:r>
              <a:rPr lang="en-US" dirty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(P)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Potassium </a:t>
            </a:r>
            <a:r>
              <a:rPr lang="en-US" dirty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(K</a:t>
            </a: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)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dirty="0">
              <a:solidFill>
                <a:srgbClr val="302C24"/>
              </a:solidFill>
              <a:ea typeface="ＭＳ Ｐゴシック" pitchFamily="-65" charset="-128"/>
              <a:cs typeface="+mn-cs"/>
            </a:endParaRPr>
          </a:p>
          <a:p>
            <a:pPr>
              <a:spcAft>
                <a:spcPts val="1800"/>
              </a:spcAft>
              <a:defRPr/>
            </a:pPr>
            <a:r>
              <a:rPr lang="en-US" altLang="en-US" sz="2800" dirty="0" smtClean="0">
                <a:solidFill>
                  <a:schemeClr val="tx1"/>
                </a:solidFill>
                <a:latin typeface="Helvetica Neue" pitchFamily="-110" charset="0"/>
                <a:cs typeface="Helvetica Neue" pitchFamily="-110" charset="0"/>
              </a:rPr>
              <a:t>%N   %P</a:t>
            </a:r>
            <a:r>
              <a:rPr lang="en-US" altLang="en-US" sz="2800" baseline="-25000" dirty="0" smtClean="0">
                <a:solidFill>
                  <a:schemeClr val="tx1"/>
                </a:solidFill>
                <a:latin typeface="Helvetica Neue" pitchFamily="-110" charset="0"/>
                <a:cs typeface="Helvetica Neue" pitchFamily="-110" charset="0"/>
              </a:rPr>
              <a:t>2</a:t>
            </a:r>
            <a:r>
              <a:rPr lang="en-US" altLang="en-US" sz="2800" dirty="0" smtClean="0">
                <a:solidFill>
                  <a:schemeClr val="tx1"/>
                </a:solidFill>
                <a:latin typeface="Helvetica Neue" pitchFamily="-110" charset="0"/>
                <a:cs typeface="Helvetica Neue" pitchFamily="-110" charset="0"/>
              </a:rPr>
              <a:t>O</a:t>
            </a:r>
            <a:r>
              <a:rPr lang="en-US" altLang="en-US" sz="2800" baseline="-25000" dirty="0" smtClean="0">
                <a:solidFill>
                  <a:schemeClr val="tx1"/>
                </a:solidFill>
                <a:latin typeface="Helvetica Neue" pitchFamily="-110" charset="0"/>
                <a:cs typeface="Helvetica Neue" pitchFamily="-110" charset="0"/>
              </a:rPr>
              <a:t>5</a:t>
            </a:r>
            <a:r>
              <a:rPr lang="en-US" altLang="en-US" sz="2800" dirty="0" smtClean="0">
                <a:solidFill>
                  <a:schemeClr val="tx1"/>
                </a:solidFill>
                <a:latin typeface="Helvetica Neue" pitchFamily="-110" charset="0"/>
                <a:cs typeface="Helvetica Neue" pitchFamily="-110" charset="0"/>
              </a:rPr>
              <a:t>   %K</a:t>
            </a:r>
            <a:r>
              <a:rPr lang="en-US" altLang="en-US" sz="2800" baseline="-25000" dirty="0" smtClean="0">
                <a:solidFill>
                  <a:schemeClr val="tx1"/>
                </a:solidFill>
                <a:latin typeface="Helvetica Neue" pitchFamily="-110" charset="0"/>
                <a:cs typeface="Helvetica Neue" pitchFamily="-110" charset="0"/>
              </a:rPr>
              <a:t>2</a:t>
            </a:r>
            <a:r>
              <a:rPr lang="en-US" altLang="en-US" sz="2800" dirty="0" smtClean="0">
                <a:solidFill>
                  <a:schemeClr val="tx1"/>
                </a:solidFill>
                <a:latin typeface="Helvetica Neue" pitchFamily="-110" charset="0"/>
                <a:cs typeface="Helvetica Neue" pitchFamily="-110" charset="0"/>
              </a:rPr>
              <a:t>O</a:t>
            </a:r>
            <a:endParaRPr lang="en-US" altLang="en-US" sz="2800" dirty="0">
              <a:solidFill>
                <a:schemeClr val="tx1"/>
              </a:solidFill>
              <a:latin typeface="Helvetica Neue" pitchFamily="-110" charset="0"/>
              <a:cs typeface="Helvetica Neue" pitchFamily="-110" charset="0"/>
            </a:endParaRPr>
          </a:p>
        </p:txBody>
      </p:sp>
      <p:pic>
        <p:nvPicPr>
          <p:cNvPr id="14340" name="Picture 8" descr="fertilizer-main_fu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3135313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2459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28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13 Essential Soil Based Plant Nutrients (cont.)</a:t>
            </a:r>
          </a:p>
        </p:txBody>
      </p:sp>
      <p:sp>
        <p:nvSpPr>
          <p:cNvPr id="2" name="Content Placeholder 1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962400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</a:rPr>
              <a:t>Secondary - </a:t>
            </a:r>
            <a:r>
              <a:rPr lang="en-US" dirty="0">
                <a:solidFill>
                  <a:prstClr val="black"/>
                </a:solidFill>
                <a:ea typeface="ＭＳ Ｐゴシック" pitchFamily="-65" charset="-128"/>
              </a:rPr>
              <a:t>Macronutrients</a:t>
            </a: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</a:rPr>
              <a:t>:</a:t>
            </a:r>
          </a:p>
          <a:p>
            <a:pPr marL="0" lvl="1" indent="0" eaLnBrk="1" hangingPunct="1"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  <a:ea typeface="ＭＳ Ｐゴシック" pitchFamily="-65" charset="-128"/>
            </a:endParaRPr>
          </a:p>
          <a:p>
            <a:pPr lvl="1" eaLnBrk="1" hangingPunct="1">
              <a:defRPr/>
            </a:pPr>
            <a:r>
              <a:rPr lang="en-US" dirty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Calcium </a:t>
            </a: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(Ca)</a:t>
            </a:r>
            <a:endParaRPr lang="en-US" dirty="0">
              <a:solidFill>
                <a:prstClr val="white"/>
              </a:solidFill>
              <a:ea typeface="ＭＳ Ｐゴシック" pitchFamily="-65" charset="-128"/>
              <a:cs typeface="+mn-cs"/>
            </a:endParaRPr>
          </a:p>
          <a:p>
            <a:pPr lvl="1" eaLnBrk="1" hangingPunct="1">
              <a:defRPr/>
            </a:pPr>
            <a:r>
              <a:rPr lang="en-US" dirty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Magnesium </a:t>
            </a: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(Mg)</a:t>
            </a:r>
            <a:endParaRPr lang="en-US" dirty="0">
              <a:solidFill>
                <a:srgbClr val="302C24"/>
              </a:solidFill>
              <a:ea typeface="ＭＳ Ｐゴシック" pitchFamily="-65" charset="-128"/>
              <a:cs typeface="+mn-cs"/>
            </a:endParaRPr>
          </a:p>
          <a:p>
            <a:pPr lvl="1" eaLnBrk="1" hangingPunct="1">
              <a:defRPr/>
            </a:pPr>
            <a:r>
              <a:rPr lang="en-US" dirty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Sulfur </a:t>
            </a: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(S)</a:t>
            </a:r>
            <a:endParaRPr lang="en-US" dirty="0">
              <a:solidFill>
                <a:prstClr val="black"/>
              </a:solidFill>
              <a:ea typeface="ＭＳ Ｐゴシック" pitchFamily="-65" charset="-128"/>
              <a:cs typeface="+mn-cs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  <p:pic>
        <p:nvPicPr>
          <p:cNvPr id="15364" name="Picture 8" descr="fertilizer-main_fu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514600"/>
            <a:ext cx="3135313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94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28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13 Essential Soil Based Plant Nutrients (cont.)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7239000" cy="4114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600" dirty="0">
                <a:solidFill>
                  <a:prstClr val="black"/>
                </a:solidFill>
                <a:ea typeface="ＭＳ Ｐゴシック" pitchFamily="-65" charset="-128"/>
              </a:rPr>
              <a:t>Micronutrients: </a:t>
            </a:r>
          </a:p>
          <a:p>
            <a:pPr lvl="1" eaLnBrk="1" hangingPunct="1">
              <a:defRPr/>
            </a:pPr>
            <a:r>
              <a:rPr lang="en-US" sz="2600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Copper (Cu)</a:t>
            </a:r>
            <a:endParaRPr lang="en-US" sz="2600" dirty="0">
              <a:solidFill>
                <a:prstClr val="black"/>
              </a:solidFill>
              <a:ea typeface="ＭＳ Ｐゴシック" pitchFamily="-65" charset="-128"/>
              <a:cs typeface="+mn-cs"/>
            </a:endParaRPr>
          </a:p>
          <a:p>
            <a:pPr lvl="1" eaLnBrk="1" hangingPunct="1">
              <a:defRPr/>
            </a:pPr>
            <a:r>
              <a:rPr lang="en-US" sz="2600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Boron (B)</a:t>
            </a:r>
            <a:endParaRPr lang="en-US" sz="2600" dirty="0">
              <a:solidFill>
                <a:srgbClr val="302C24"/>
              </a:solidFill>
              <a:ea typeface="ＭＳ Ｐゴシック" pitchFamily="-65" charset="-128"/>
              <a:cs typeface="+mn-cs"/>
            </a:endParaRPr>
          </a:p>
          <a:p>
            <a:pPr lvl="1" eaLnBrk="1" hangingPunct="1">
              <a:defRPr/>
            </a:pPr>
            <a:r>
              <a:rPr lang="en-US" sz="2600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Iron (Fe)</a:t>
            </a:r>
            <a:endParaRPr lang="en-US" sz="2600" dirty="0">
              <a:solidFill>
                <a:prstClr val="black"/>
              </a:solidFill>
              <a:ea typeface="ＭＳ Ｐゴシック" pitchFamily="-65" charset="-128"/>
              <a:cs typeface="+mn-cs"/>
            </a:endParaRPr>
          </a:p>
          <a:p>
            <a:pPr lvl="1" eaLnBrk="1" hangingPunct="1">
              <a:defRPr/>
            </a:pPr>
            <a:r>
              <a:rPr lang="en-US" sz="2600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Chloride (Cl)</a:t>
            </a:r>
            <a:endParaRPr lang="en-US" sz="2600" dirty="0">
              <a:solidFill>
                <a:prstClr val="black"/>
              </a:solidFill>
              <a:ea typeface="ＭＳ Ｐゴシック" pitchFamily="-65" charset="-128"/>
              <a:cs typeface="+mn-cs"/>
            </a:endParaRPr>
          </a:p>
          <a:p>
            <a:pPr lvl="1" eaLnBrk="1" hangingPunct="1">
              <a:defRPr/>
            </a:pPr>
            <a:r>
              <a:rPr lang="en-US" sz="2600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Manganese (</a:t>
            </a:r>
            <a:r>
              <a:rPr lang="en-US" sz="2600" dirty="0" err="1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Mn</a:t>
            </a:r>
            <a:r>
              <a:rPr lang="en-US" sz="2600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)</a:t>
            </a:r>
            <a:endParaRPr lang="en-US" sz="2600" dirty="0">
              <a:solidFill>
                <a:prstClr val="black"/>
              </a:solidFill>
              <a:ea typeface="ＭＳ Ｐゴシック" pitchFamily="-65" charset="-128"/>
              <a:cs typeface="+mn-cs"/>
            </a:endParaRPr>
          </a:p>
          <a:p>
            <a:pPr lvl="1" eaLnBrk="1" hangingPunct="1">
              <a:defRPr/>
            </a:pPr>
            <a:r>
              <a:rPr lang="en-US" sz="2600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Molybdenum (Mo)</a:t>
            </a:r>
            <a:endParaRPr lang="en-US" sz="2600" dirty="0">
              <a:solidFill>
                <a:prstClr val="black"/>
              </a:solidFill>
              <a:ea typeface="ＭＳ Ｐゴシック" pitchFamily="-65" charset="-128"/>
              <a:cs typeface="+mn-cs"/>
            </a:endParaRPr>
          </a:p>
          <a:p>
            <a:pPr lvl="1" eaLnBrk="1" hangingPunct="1">
              <a:defRPr/>
            </a:pPr>
            <a:r>
              <a:rPr lang="en-US" sz="2600" dirty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Zinc </a:t>
            </a:r>
            <a:r>
              <a:rPr lang="en-US" sz="2600" dirty="0" smtClean="0">
                <a:solidFill>
                  <a:prstClr val="black"/>
                </a:solidFill>
                <a:ea typeface="ＭＳ Ｐゴシック" pitchFamily="-65" charset="-128"/>
                <a:cs typeface="+mn-cs"/>
              </a:rPr>
              <a:t>(Zn)</a:t>
            </a:r>
            <a:endParaRPr lang="en-US" sz="2600" dirty="0">
              <a:solidFill>
                <a:srgbClr val="302C24"/>
              </a:solidFill>
              <a:ea typeface="ＭＳ Ｐゴシック" pitchFamily="-65" charset="-128"/>
              <a:cs typeface="+mn-cs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tabLst>
                <a:tab pos="284163" algn="l"/>
              </a:tabLst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6388" name="Picture 8" descr="fertilizer-main_fu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362200"/>
            <a:ext cx="3135313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07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Liebig’s Law of the Minimum</a:t>
            </a:r>
            <a:b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</a:br>
            <a: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Nutrient Balance</a:t>
            </a:r>
          </a:p>
        </p:txBody>
      </p:sp>
      <p:pic>
        <p:nvPicPr>
          <p:cNvPr id="17411" name="Content Placeholder 3"/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194" r="-94194"/>
          <a:stretch>
            <a:fillRect/>
          </a:stretch>
        </p:blipFill>
        <p:spPr>
          <a:xfrm>
            <a:off x="1447800" y="1295400"/>
            <a:ext cx="5943600" cy="3436938"/>
          </a:xfrm>
        </p:spPr>
      </p:pic>
      <p:sp>
        <p:nvSpPr>
          <p:cNvPr id="2" name="TextBox 1">
            <a:extLst>
              <a:ext uri="{FF2B5EF4-FFF2-40B4-BE49-F238E27FC236}"/>
            </a:extLst>
          </p:cNvPr>
          <p:cNvSpPr txBox="1"/>
          <p:nvPr/>
        </p:nvSpPr>
        <p:spPr>
          <a:xfrm>
            <a:off x="609600" y="5029200"/>
            <a:ext cx="7924800" cy="12001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800"/>
              <a:t> </a:t>
            </a:r>
            <a:r>
              <a:rPr lang="en-US"/>
              <a:t>"The availability of the most abundant nutrient in the soil is only as good as the availability of the least abundant nutrient in the soil."</a:t>
            </a:r>
            <a:endParaRPr lang="en-US">
              <a:solidFill>
                <a:srgbClr val="000000"/>
              </a:solidFill>
              <a:latin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707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001000" cy="4475163"/>
          </a:xfrm>
        </p:spPr>
        <p:txBody>
          <a:bodyPr/>
          <a:lstStyle/>
          <a:p>
            <a:pPr marL="0" indent="0" algn="ctr">
              <a:buFont typeface="Arial" charset="0"/>
              <a:buNone/>
              <a:tabLst>
                <a:tab pos="690563" algn="l"/>
              </a:tabLst>
            </a:pPr>
            <a:r>
              <a:rPr lang="en-US" sz="5500" b="1">
                <a:solidFill>
                  <a:srgbClr val="006900"/>
                </a:solidFill>
                <a:latin typeface="Helvetica Neue" charset="0"/>
                <a:ea typeface="MS PGothic" charset="0"/>
                <a:cs typeface="Helvetica Neue" charset="0"/>
              </a:rPr>
              <a:t>Do not feed your plant!</a:t>
            </a:r>
            <a:r>
              <a:rPr lang="en-US" sz="5500" b="1">
                <a:solidFill>
                  <a:srgbClr val="FF0000"/>
                </a:solidFill>
                <a:latin typeface="Helvetica Neue" charset="0"/>
                <a:ea typeface="MS PGothic" charset="0"/>
                <a:cs typeface="Helvetica Neue" charset="0"/>
              </a:rPr>
              <a:t/>
            </a:r>
            <a:br>
              <a:rPr lang="en-US" sz="5500" b="1">
                <a:solidFill>
                  <a:srgbClr val="FF0000"/>
                </a:solidFill>
                <a:latin typeface="Helvetica Neue" charset="0"/>
                <a:ea typeface="MS PGothic" charset="0"/>
                <a:cs typeface="Helvetica Neue" charset="0"/>
              </a:rPr>
            </a:br>
            <a:r>
              <a:rPr lang="en-US" sz="5500" b="1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/>
            </a:r>
            <a:br>
              <a:rPr lang="en-US" sz="5500" b="1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</a:br>
            <a:r>
              <a:rPr lang="en-US" sz="5500" b="1">
                <a:solidFill>
                  <a:srgbClr val="000000"/>
                </a:solidFill>
                <a:latin typeface="Helvetica Neue" charset="0"/>
                <a:ea typeface="MS PGothic" charset="0"/>
                <a:cs typeface="Helvetica Neue" charset="0"/>
              </a:rPr>
              <a:t>Feed the soil, and the soil will take care of your plants!</a:t>
            </a:r>
            <a:endParaRPr lang="en-US" sz="5500">
              <a:solidFill>
                <a:schemeClr val="tx1"/>
              </a:solidFill>
              <a:latin typeface="Helvetica Neue" charset="0"/>
              <a:ea typeface="MS PGothic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86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“Old School” </a:t>
            </a:r>
            <a:b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</a:br>
            <a:r>
              <a:rPr lang="en-US" sz="36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Nutrient Management </a:t>
            </a:r>
          </a:p>
        </p:txBody>
      </p:sp>
      <p:sp>
        <p:nvSpPr>
          <p:cNvPr id="2" name="Content Placeholder 1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ea typeface="ＭＳ Ｐゴシック" charset="-128"/>
              </a:rPr>
              <a:t>Fertilize heavily with commercial fertilizer infrequently to save on labor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ea typeface="+mn-ea"/>
                <a:cs typeface="+mn-cs"/>
              </a:rPr>
              <a:t>Heavy Commercial Fertilizer: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ea typeface="+mn-ea"/>
                <a:cs typeface="+mn-cs"/>
              </a:rPr>
              <a:t>Prone to leaching, Run-off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ea typeface="+mn-ea"/>
                <a:cs typeface="+mn-cs"/>
              </a:rPr>
              <a:t>Burn plants (many are salt based)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indent="0" algn="ctr" defTabSz="91440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i="1" dirty="0">
                <a:solidFill>
                  <a:prstClr val="black"/>
                </a:solidFill>
                <a:ea typeface="+mn-ea"/>
                <a:cs typeface="+mn-cs"/>
              </a:rPr>
              <a:t>It is better to apply smaller amounts of fertilizer frequently.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69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“New School” </a:t>
            </a:r>
            <a:br>
              <a:rPr lang="en-US" sz="40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</a:br>
            <a:r>
              <a:rPr lang="en-US" sz="4000" b="1" dirty="0">
                <a:solidFill>
                  <a:srgbClr val="2A523C"/>
                </a:solidFill>
                <a:latin typeface="Helvetica Neue" charset="0"/>
                <a:ea typeface="MS PGothic" charset="0"/>
                <a:cs typeface="Helvetica Neue" charset="0"/>
              </a:rPr>
              <a:t>Nutrient Management </a:t>
            </a:r>
          </a:p>
        </p:txBody>
      </p:sp>
      <p:sp>
        <p:nvSpPr>
          <p:cNvPr id="2" name="Content Placeholder 1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</a:rPr>
              <a:t>Develop Healthy Soil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prstClr val="black"/>
                </a:solidFill>
                <a:ea typeface="ＭＳ Ｐゴシック" pitchFamily="-65" charset="-128"/>
              </a:rPr>
              <a:t>Organic </a:t>
            </a:r>
            <a:r>
              <a:rPr lang="en-US" dirty="0">
                <a:solidFill>
                  <a:prstClr val="black"/>
                </a:solidFill>
                <a:ea typeface="ＭＳ Ｐゴシック" pitchFamily="-65" charset="-128"/>
              </a:rPr>
              <a:t>Matter Sources:</a:t>
            </a:r>
          </a:p>
          <a:p>
            <a:pPr lvl="2" eaLnBrk="1" hangingPunct="1">
              <a:defRPr/>
            </a:pPr>
            <a:r>
              <a:rPr lang="en-US" sz="2800" dirty="0">
                <a:solidFill>
                  <a:prstClr val="black"/>
                </a:solidFill>
                <a:ea typeface="ＭＳ Ｐゴシック" pitchFamily="-65" charset="-128"/>
              </a:rPr>
              <a:t>Increases water and nutrient holding capacity</a:t>
            </a:r>
          </a:p>
          <a:p>
            <a:pPr lvl="2" eaLnBrk="1" hangingPunct="1">
              <a:defRPr/>
            </a:pPr>
            <a:r>
              <a:rPr lang="en-US" sz="2800" dirty="0">
                <a:solidFill>
                  <a:prstClr val="black"/>
                </a:solidFill>
                <a:ea typeface="ＭＳ Ｐゴシック" pitchFamily="-65" charset="-128"/>
              </a:rPr>
              <a:t>Increases soil tilth/quality</a:t>
            </a:r>
          </a:p>
          <a:p>
            <a:pPr lvl="2" eaLnBrk="1" hangingPunct="1">
              <a:defRPr/>
            </a:pPr>
            <a:r>
              <a:rPr lang="en-US" sz="2800" dirty="0">
                <a:solidFill>
                  <a:prstClr val="black"/>
                </a:solidFill>
                <a:ea typeface="ＭＳ Ｐゴシック" pitchFamily="-65" charset="-128"/>
              </a:rPr>
              <a:t>Increases soil organism </a:t>
            </a:r>
            <a:r>
              <a:rPr lang="en-US" sz="2800" dirty="0" smtClean="0">
                <a:solidFill>
                  <a:prstClr val="black"/>
                </a:solidFill>
                <a:ea typeface="ＭＳ Ｐゴシック" pitchFamily="-65" charset="-128"/>
              </a:rPr>
              <a:t>activity (indicates healthy soil)</a:t>
            </a:r>
            <a:endParaRPr lang="en-US" sz="2800" dirty="0">
              <a:solidFill>
                <a:prstClr val="black"/>
              </a:solidFill>
              <a:ea typeface="ＭＳ Ｐゴシック" pitchFamily="-65" charset="-128"/>
            </a:endParaRPr>
          </a:p>
          <a:p>
            <a:pPr lvl="2" eaLnBrk="1" hangingPunct="1">
              <a:defRPr/>
            </a:pPr>
            <a:r>
              <a:rPr lang="en-US" sz="2800" dirty="0">
                <a:solidFill>
                  <a:prstClr val="black"/>
                </a:solidFill>
                <a:ea typeface="ＭＳ Ｐゴシック" pitchFamily="-65" charset="-128"/>
              </a:rPr>
              <a:t>Releases nutrients slowly as it breaks down</a:t>
            </a:r>
            <a:endParaRPr lang="en-US" sz="2800" dirty="0" smtClean="0">
              <a:solidFill>
                <a:prstClr val="black"/>
              </a:solidFill>
              <a:ea typeface="ＭＳ Ｐゴシック" pitchFamily="-65" charset="-128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>
              <a:solidFill>
                <a:prstClr val="black"/>
              </a:solidFill>
              <a:latin typeface="Book Antiqua" charset="0"/>
              <a:ea typeface="ＭＳ Ｐゴシック" pitchFamily="-65" charset="-128"/>
              <a:cs typeface="+mn-cs"/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61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29911</TotalTime>
  <Words>406</Words>
  <Application>Microsoft Macintosh PowerPoint</Application>
  <PresentationFormat>On-screen Show (4:3)</PresentationFormat>
  <Paragraphs>78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New Farmer &amp; Farm Business Training Program  Principles of Plant Nutrition for  Growing Media</vt:lpstr>
      <vt:lpstr>Basic Soil Components </vt:lpstr>
      <vt:lpstr>13 Essential Soil Based Plant Nutrients</vt:lpstr>
      <vt:lpstr>13 Essential Soil Based Plant Nutrients (cont.)</vt:lpstr>
      <vt:lpstr>13 Essential Soil Based Plant Nutrients (cont.)</vt:lpstr>
      <vt:lpstr>Liebig’s Law of the Minimum Nutrient Balance</vt:lpstr>
      <vt:lpstr>PowerPoint Presentation</vt:lpstr>
      <vt:lpstr>“Old School”  Nutrient Management </vt:lpstr>
      <vt:lpstr>“New School”  Nutrient Management </vt:lpstr>
      <vt:lpstr>Sources of Plant Nutrients</vt:lpstr>
      <vt:lpstr>Sources of Organic Plant Nutrients</vt:lpstr>
      <vt:lpstr>Locally Available Ingredients &amp; “Home Grown” Potting Soils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Joe</dc:creator>
  <cp:keywords/>
  <dc:description/>
  <cp:lastModifiedBy>Mark  Acosta</cp:lastModifiedBy>
  <cp:revision>340</cp:revision>
  <cp:lastPrinted>2019-02-25T05:16:40Z</cp:lastPrinted>
  <dcterms:created xsi:type="dcterms:W3CDTF">2015-01-19T06:31:21Z</dcterms:created>
  <dcterms:modified xsi:type="dcterms:W3CDTF">2019-03-05T06:25:38Z</dcterms:modified>
  <cp:category/>
</cp:coreProperties>
</file>