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-136" y="-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25B1-D9A9-E649-82F4-7DD4CD335821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7114-1950-994B-A00F-6C003D80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27868" indent="-279949" defTabSz="912946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19797" indent="-223959" defTabSz="912946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67716" indent="-223959" defTabSz="912946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15635" indent="-223959" defTabSz="912946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463554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11472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359391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07310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B8BFD04-1679-CA44-83EE-D312171B944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79729-6758-9145-B5E2-90AAABE0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B3B076B-0172-1641-ADF9-C5155BB2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33C4D4-E4D7-0A4B-9D0C-771A35D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A7903A-73F3-AE4E-8B66-62A88D9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CBC412-20AE-1944-ADE1-F0B12161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963BB-F83F-8944-A886-25B95DDF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15E16F-EE56-CE47-BDE4-C50E91AF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E1C3ED-10D6-E542-8EEF-4BBC2BE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89ED3B-3967-0D47-A10C-B1EB59B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ECAB57-164A-DE4A-A343-C1B6848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D8A6DF-6AB6-6544-8022-908F30951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169EAD-EB24-F54D-B01B-DB531693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4B668-14DC-4545-A8CD-D6630B3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F4E66D-5A4C-9948-9C0D-7D32A9B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1C021-9C6E-7348-9878-FA52DB66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2ABD6-A8D0-3448-947D-A7EDD37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7CAA7-352C-BD4B-8DBB-F7F248CE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EA4C27-F0AA-1947-AF80-41E6186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0A2BFD-6E19-0A4B-A4B4-F17535A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AF4E6-1A54-4D43-A443-BE6D8A6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03BAE-7024-AA43-821D-103A73E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1192B7-004E-F147-9B5E-5347E155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2F8D0-F58B-F246-895E-E85A972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58F48B-1608-A340-8759-530C74DA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6CEDFE-C0F2-6740-A798-47BC4A4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E5ADDB-E188-AF48-BA70-C18F306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C3927-6B48-4F42-A468-4CA1E602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D78413-524F-B249-B5DF-75F4101B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B10F32-11E1-314B-B404-C441FB5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8545BA-9AFD-DA49-9D5F-085F93B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0BDBBD-6588-794A-92CD-C009F81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9907C-BD0D-C745-AB21-F4289964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835B4A-134D-AD4B-A0C0-4F7CA0F8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CF9D31-75DE-F342-A493-597CECF1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3B6D61-5595-1541-9F03-E54F64A55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CAF71B-1952-BA4F-8137-49B0D2B2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ED0480-E029-AF4F-BEA0-19E602D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92CF83-0711-614E-84D3-96CAD75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444F10-2E21-3242-A694-628512E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057CC-DC16-4E46-B9DC-A8CCC4D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50C73F-8252-8E41-830D-21E153A2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B2115C-BEE0-D34B-AF8E-4EEB2941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A2224F-B0C0-544C-B6FD-7740704A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C9DF71-29CC-BE40-81CA-5526D36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37476C6-4367-914C-B070-68664BB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2200E7-534B-0046-BEA7-8CB91CF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EDE9E-ABA0-D848-9795-D14B0402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019AB9-09C6-3947-9775-3196AEC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AAC468-C1EC-B549-AE9D-61CC22E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7BEB2B-933F-3348-9564-6BA9A10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63B548-C2BA-8F4B-A317-E08846B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1DF60F-6AE9-1A45-86D8-8BC31AF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F656E-7934-BE48-972A-6A54BFF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9A3C4C1-F979-F54F-8E3D-E91CEA93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1D85ED-EBD2-E049-9D27-07092CAF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31BEB7-6DC2-A345-B0BB-39D4B06A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24E48A-E60D-8C44-9633-C94599B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B4EFC3-2E42-D64C-AB94-F22592F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882D90-C8B9-5449-A650-37688D62EF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0717" y="6138562"/>
            <a:ext cx="2049564" cy="52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985758-89D8-3040-91A9-F3E8C300B0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2281" y="6061911"/>
            <a:ext cx="739437" cy="68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DB4813-F5C9-2F40-A6CF-1297C25703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25241" y="6148331"/>
            <a:ext cx="1656399" cy="519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5BC09D0-ABB6-CD41-B35E-AB84E6103DE1}"/>
              </a:ext>
            </a:extLst>
          </p:cNvPr>
          <p:cNvCxnSpPr>
            <a:cxnSpLocks/>
          </p:cNvCxnSpPr>
          <p:nvPr userDrawn="1"/>
        </p:nvCxnSpPr>
        <p:spPr>
          <a:xfrm>
            <a:off x="-145915" y="5953328"/>
            <a:ext cx="9435830" cy="0"/>
          </a:xfrm>
          <a:prstGeom prst="line">
            <a:avLst/>
          </a:prstGeom>
          <a:ln w="38100">
            <a:solidFill>
              <a:srgbClr val="005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AF22A-651F-F342-8BDB-640B1437B660}"/>
              </a:ext>
            </a:extLst>
          </p:cNvPr>
          <p:cNvSpPr/>
          <p:nvPr userDrawn="1"/>
        </p:nvSpPr>
        <p:spPr>
          <a:xfrm>
            <a:off x="-1" y="1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D12F33A-BD9F-534F-98BD-C1FD4FD9F12D}"/>
              </a:ext>
            </a:extLst>
          </p:cNvPr>
          <p:cNvSpPr/>
          <p:nvPr userDrawn="1"/>
        </p:nvSpPr>
        <p:spPr>
          <a:xfrm rot="10800000">
            <a:off x="0" y="5137560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B8AC46D2-8021-1447-BFC9-4283FF236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" y="0"/>
            <a:ext cx="9144000" cy="244702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54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Plant </a:t>
            </a:r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Propagation </a:t>
            </a:r>
            <a:r>
              <a:rPr lang="en-US" altLang="en-US" sz="4000" b="1" dirty="0" smtClean="0">
                <a:solidFill>
                  <a:srgbClr val="0054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Cuttings</a:t>
            </a:r>
            <a:endParaRPr lang="en-US" altLang="en-US" sz="4000" b="1" dirty="0">
              <a:solidFill>
                <a:srgbClr val="00542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291" name="Subtitle 2">
            <a:extLst>
              <a:ext uri="{FF2B5EF4-FFF2-40B4-BE49-F238E27FC236}">
                <a16:creationId xmlns="" xmlns:a16="http://schemas.microsoft.com/office/drawing/2014/main" id="{00333DF0-5759-324F-8691-7D922B8C3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32909"/>
            <a:ext cx="9144000" cy="1283912"/>
          </a:xfrm>
        </p:spPr>
        <p:txBody>
          <a:bodyPr/>
          <a:lstStyle/>
          <a:p>
            <a:r>
              <a:rPr lang="en-US" sz="2000" b="1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Prepared by: 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Mark Acosta, L. Robert Barber, Alicia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Borja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Frank Cruz, Joe     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Tuquero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David Camacho, Ilene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Quitugua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Roland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Quitugua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Rynette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DeCastro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Duane Dominguez, Ian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Iriarte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, Ashley Yamanaka, </a:t>
            </a:r>
            <a:r>
              <a:rPr lang="en-US" sz="2000" dirty="0" err="1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Remylynn</a:t>
            </a:r>
            <a: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  <a:t> Yamanaka</a:t>
            </a:r>
            <a:br>
              <a:rPr lang="en-US" sz="2000" dirty="0">
                <a:solidFill>
                  <a:srgbClr val="898989"/>
                </a:solidFill>
                <a:latin typeface="Helvetica Neue" charset="0"/>
                <a:ea typeface="MS PGothic" charset="0"/>
                <a:cs typeface="Helvetica Neue" charset="0"/>
              </a:rPr>
            </a:br>
            <a:endParaRPr lang="en-US" sz="2000" dirty="0">
              <a:solidFill>
                <a:srgbClr val="898989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eaLnBrk="1" hangingPunct="1"/>
            <a:endParaRPr lang="en-US" altLang="en-US" sz="2000" dirty="0">
              <a:solidFill>
                <a:srgbClr val="898989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Helvetica Neue" charset="0"/>
                <a:ea typeface="MS PGothic" charset="0"/>
                <a:cs typeface="Helvetica Neue" charset="0"/>
              </a:rPr>
              <a:t>Different </a:t>
            </a:r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Kinds</a:t>
            </a:r>
            <a:r>
              <a:rPr lang="en-US" sz="4000">
                <a:latin typeface="Helvetica Neue" charset="0"/>
                <a:ea typeface="MS PGothic" charset="0"/>
                <a:cs typeface="Helvetica Neue" charset="0"/>
              </a:rPr>
              <a:t> of Cuttings</a:t>
            </a:r>
            <a:endParaRPr lang="en-US" sz="4000">
              <a:latin typeface="Helvetica Neue Medium" charset="0"/>
              <a:ea typeface="MS PGothic" charset="0"/>
              <a:cs typeface="Helvetica Neue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2763"/>
          </a:xfrm>
        </p:spPr>
        <p:txBody>
          <a:bodyPr/>
          <a:lstStyle/>
          <a:p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Cuttings</a:t>
            </a:r>
          </a:p>
          <a:p>
            <a:pPr marL="457200" lvl="1" indent="0">
              <a:buFont typeface="Arial" charset="0"/>
              <a:buNone/>
            </a:pPr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Leaf</a:t>
            </a: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– mother-in-law-tongue,</a:t>
            </a:r>
          </a:p>
          <a:p>
            <a:pPr marL="457200" lvl="1" indent="0">
              <a:buFont typeface="Arial" charset="0"/>
              <a:buNone/>
            </a:pP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 </a:t>
            </a:r>
            <a:r>
              <a:rPr lang="en-US" sz="2400" dirty="0" err="1">
                <a:latin typeface="Helvetica Neue" charset="0"/>
                <a:ea typeface="MS PGothic" charset="0"/>
                <a:cs typeface="Helvetica Neue" charset="0"/>
              </a:rPr>
              <a:t>kalanchoe</a:t>
            </a: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	</a:t>
            </a:r>
          </a:p>
          <a:p>
            <a:pPr marL="457200" lvl="1" indent="0">
              <a:buFont typeface="Arial" charset="0"/>
              <a:buNone/>
            </a:pPr>
            <a:endParaRPr lang="en-US" sz="1200" dirty="0">
              <a:latin typeface="Helvetica Neue" charset="0"/>
              <a:ea typeface="MS PGothic" charset="0"/>
              <a:cs typeface="Helvetica Neue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Root cutting and sucker</a:t>
            </a: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–</a:t>
            </a:r>
          </a:p>
          <a:p>
            <a:pPr marL="457200" lvl="1" indent="0">
              <a:buFont typeface="Arial" charset="0"/>
              <a:buNone/>
            </a:pP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 breadfruit, guava, citrus, </a:t>
            </a:r>
          </a:p>
          <a:p>
            <a:pPr marL="457200" lvl="1" indent="0">
              <a:buFont typeface="Arial" charset="0"/>
              <a:buNone/>
            </a:pP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 pomegranate</a:t>
            </a:r>
          </a:p>
          <a:p>
            <a:pPr marL="457200" lvl="1" indent="0">
              <a:buFont typeface="Arial" charset="0"/>
              <a:buNone/>
            </a:pPr>
            <a:endParaRPr lang="en-US" sz="1200" dirty="0">
              <a:latin typeface="Helvetica Neue" charset="0"/>
              <a:ea typeface="MS PGothic" charset="0"/>
              <a:cs typeface="Helvetica Neue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 Neue" charset="0"/>
              <a:ea typeface="MS PGothic" charset="0"/>
              <a:cs typeface="Helvetica Neue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dirty="0" smtClean="0">
                <a:latin typeface="Helvetica Neue" charset="0"/>
                <a:ea typeface="MS PGothic" charset="0"/>
                <a:cs typeface="Helvetica Neue" charset="0"/>
              </a:rPr>
              <a:t>Stem </a:t>
            </a:r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cutting </a:t>
            </a: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– softwood, semi-hardwood, hardwood -</a:t>
            </a:r>
          </a:p>
          <a:p>
            <a:pPr marL="457200" lvl="1" indent="0">
              <a:buFont typeface="Arial" charset="0"/>
              <a:buNone/>
            </a:pPr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	sweet potato, mulberry, fig</a:t>
            </a:r>
          </a:p>
        </p:txBody>
      </p:sp>
      <p:pic>
        <p:nvPicPr>
          <p:cNvPr id="23556" name="Content Placeholder 3" descr="Sansevieria-trifasciata-Laurentii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3657"/>
          <a:stretch>
            <a:fillRect/>
          </a:stretch>
        </p:blipFill>
        <p:spPr bwMode="auto">
          <a:xfrm>
            <a:off x="4953000" y="1447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Content Placeholder 3" descr="p41194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5106"/>
          <a:stretch>
            <a:fillRect/>
          </a:stretch>
        </p:blipFill>
        <p:spPr bwMode="auto">
          <a:xfrm>
            <a:off x="7010400" y="1447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981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photographs-plant_photography-moraceae-artocarpus-artocarpus_altilis_root_sho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8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Types of Stem Cuttings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E728DF0-2024-4A97-BF74-49AE5B6885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Types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Local Examples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Herbaceous: non-woody, herbaceous plant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Basil, Dill, Mint, Sweet Potato, Kang-Kong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Soft-Wood: soft, succulent, new growth of woody plant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Hibiscus, Mulberry,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Plumeria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Semi-hardwood: partially mature wood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Hibiscus, Citrus, Guava, Coffee, Mulberry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Hardwood: dormant, mature stems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Times New Roman" charset="0"/>
                        </a:rPr>
                        <a:t>Fig, Mulberry, Pomegranate, Spanish Plum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18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Advantages and Disadvantages </a:t>
            </a:r>
            <a:br>
              <a:rPr lang="en-US" sz="3600">
                <a:latin typeface="Helvetica Neue" charset="0"/>
                <a:ea typeface="MS PGothic" charset="0"/>
                <a:cs typeface="Helvetica Neue" charset="0"/>
              </a:rPr>
            </a:br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of Cuttings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sz="2800" dirty="0">
                <a:latin typeface="Helvetica Neue" charset="0"/>
                <a:ea typeface="MS PGothic" charset="0"/>
                <a:cs typeface="Helvetica Neue" charset="0"/>
              </a:rPr>
              <a:t>Advantages</a:t>
            </a:r>
          </a:p>
          <a:p>
            <a:pPr lvl="1"/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Plant will be true-to-type, it is an identical clone of the parent plant</a:t>
            </a:r>
          </a:p>
          <a:p>
            <a:pPr lvl="1"/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Matures faster and produces flowers and fruits sooner</a:t>
            </a:r>
          </a:p>
          <a:p>
            <a:pPr marL="457200" lvl="1" indent="0">
              <a:buNone/>
            </a:pPr>
            <a:endParaRPr lang="en-US" sz="2400" dirty="0">
              <a:latin typeface="Helvetica Neue" charset="0"/>
              <a:ea typeface="MS PGothic" charset="0"/>
              <a:cs typeface="Helvetica Neue" charset="0"/>
            </a:endParaRPr>
          </a:p>
          <a:p>
            <a:r>
              <a:rPr lang="en-US" sz="2800" dirty="0">
                <a:latin typeface="Helvetica Neue" charset="0"/>
                <a:ea typeface="MS PGothic" charset="0"/>
                <a:cs typeface="Helvetica Neue" charset="0"/>
              </a:rPr>
              <a:t>Disadvantages</a:t>
            </a:r>
          </a:p>
          <a:p>
            <a:pPr lvl="1"/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No tap root</a:t>
            </a:r>
          </a:p>
          <a:p>
            <a:pPr lvl="1"/>
            <a:r>
              <a:rPr lang="en-US" sz="2400" dirty="0">
                <a:latin typeface="Helvetica Neue" charset="0"/>
                <a:ea typeface="MS PGothic" charset="0"/>
                <a:cs typeface="Helvetica Neue" charset="0"/>
              </a:rPr>
              <a:t>No Genetic Diversity – Cuttings are genetically the same plant, so pests and diseases infestations can spread fast.  It is possible to loose the entire crop.</a:t>
            </a:r>
            <a:endParaRPr lang="en-US" dirty="0">
              <a:latin typeface="Helvetica Neue" charset="0"/>
              <a:ea typeface="MS PGothic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A49DE-A768-4674-AB23-61A9709F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Tools – pruners/loppers/shovel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Wheelbarrow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Gloves		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Pots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Soil Medium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Root Hormone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Plastic Bags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Tape/rubber band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Labeling materials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Helvetica Neue" charset="0"/>
                <a:ea typeface="MS PGothic" charset="0"/>
                <a:cs typeface="Helvetica Neue" charset="0"/>
              </a:rPr>
              <a:t>Plant Cuttings</a:t>
            </a:r>
          </a:p>
          <a:p>
            <a:pPr>
              <a:buFont typeface="Arial" charset="0"/>
              <a:buNone/>
            </a:pPr>
            <a:endParaRPr lang="en-US">
              <a:latin typeface="Helvetica Neue" charset="0"/>
              <a:ea typeface="MS PGothic" charset="0"/>
              <a:cs typeface="Helvetica Neue" charset="0"/>
            </a:endParaRPr>
          </a:p>
        </p:txBody>
      </p:sp>
      <p:pic>
        <p:nvPicPr>
          <p:cNvPr id="26628" name="Picture 7" descr="IMG_0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IMG_0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MG_0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IMG_03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IMG_03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 descr="IMG_03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6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Propagation Step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Obtain stem cuttings from healthy plants</a:t>
            </a:r>
          </a:p>
        </p:txBody>
      </p:sp>
      <p:pic>
        <p:nvPicPr>
          <p:cNvPr id="27652" name="Picture 5" descr="IMG_0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2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892FC-CA17-4250-8E28-58CEE210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Cut stems into at least 8 inch pieces. Remove any flowers or flower buds and remove 1/3 to 1/2 of the leaves from each cutting</a:t>
            </a:r>
            <a:r>
              <a:rPr lang="en-US" dirty="0"/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9700" name="Picture 6" descr="IMG_0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776538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MG_0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05075"/>
            <a:ext cx="263683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2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C0F799-0FDA-4FBC-AA14-B46574E3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Moisten media and transfer into pot.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0724" name="Picture 4" descr="IMG_0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0292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MG_0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14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09BD5-D347-4DF2-B9A4-820FBFD8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Before using root hormone, place the amount needed in a separate container. Dip bottom part of cutting into rooting hormone.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1748" name="Picture 4" descr="IMG_0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IMG_0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236696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IMG_0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819400"/>
            <a:ext cx="23669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7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FDBD4-6AA1-4427-B714-2FCABA41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5029200"/>
          </a:xfrm>
        </p:spPr>
        <p:txBody>
          <a:bodyPr/>
          <a:lstStyle/>
          <a:p>
            <a:pPr>
              <a:defRPr/>
            </a:pPr>
            <a:r>
              <a:rPr lang="en-US" sz="2900" dirty="0"/>
              <a:t>Make a hole into the prepared soil in pot 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900" dirty="0"/>
              <a:t>Insert cutting (at least 4 inches)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900" dirty="0"/>
              <a:t>Press soil around cutting to hold in place. 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900" dirty="0"/>
              <a:t>Water again to settle the soil down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2772" name="Picture 4" descr="IMG_0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8" t="11385" r="14232" b="16638"/>
          <a:stretch>
            <a:fillRect/>
          </a:stretch>
        </p:blipFill>
        <p:spPr bwMode="auto">
          <a:xfrm>
            <a:off x="6477000" y="398463"/>
            <a:ext cx="21780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IMG_0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5601"/>
          <a:stretch>
            <a:fillRect/>
          </a:stretch>
        </p:blipFill>
        <p:spPr bwMode="auto">
          <a:xfrm>
            <a:off x="6483350" y="3581400"/>
            <a:ext cx="21717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2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latin typeface="Helvetica Neue" charset="0"/>
                <a:ea typeface="MS PGothic" charset="0"/>
                <a:cs typeface="Helvetica Neue" charset="0"/>
              </a:rPr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75181-B350-41E5-AD00-5AFFB280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5257800" cy="4978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Wet the inside of the plastic bag then cover over the plant to maintain humidity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Tape/rubber band around the plastic bag.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Label your newly planted cutting.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3796" name="Picture 5" descr="IMG_0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IMG_0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4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Propagation &amp; Cuttings?</a:t>
            </a:r>
            <a:endParaRPr lang="en-US" sz="4000">
              <a:latin typeface="Helvetica Neue" charset="0"/>
              <a:ea typeface="MS PGothic" charset="0"/>
              <a:cs typeface="Helvetica Neue" charset="0"/>
            </a:endParaRP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xmlns="" id="{6A534DC2-89F9-4A52-9618-25609BBD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2763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Propagation</a:t>
            </a:r>
          </a:p>
          <a:p>
            <a:pPr lvl="2">
              <a:buFont typeface="Arial"/>
              <a:buChar char="•"/>
              <a:defRPr/>
            </a:pPr>
            <a:r>
              <a:rPr lang="en-US" dirty="0"/>
              <a:t>Making more plants</a:t>
            </a:r>
          </a:p>
          <a:p>
            <a:pPr lvl="2">
              <a:buFont typeface="Arial"/>
              <a:buChar char="•"/>
              <a:defRPr/>
            </a:pPr>
            <a:r>
              <a:rPr lang="en-US" dirty="0"/>
              <a:t>Two Methods</a:t>
            </a:r>
          </a:p>
          <a:p>
            <a:pPr lvl="3">
              <a:defRPr/>
            </a:pPr>
            <a:r>
              <a:rPr lang="en-US" sz="2400" dirty="0"/>
              <a:t>Vegetative</a:t>
            </a:r>
          </a:p>
          <a:p>
            <a:pPr lvl="3">
              <a:defRPr/>
            </a:pPr>
            <a:r>
              <a:rPr lang="en-US" sz="2400" dirty="0"/>
              <a:t>Seed</a:t>
            </a:r>
          </a:p>
          <a:p>
            <a:pPr>
              <a:defRPr/>
            </a:pPr>
            <a:r>
              <a:rPr lang="en-US" sz="2800" dirty="0"/>
              <a:t>Cuttings</a:t>
            </a:r>
          </a:p>
          <a:p>
            <a:pPr lvl="1">
              <a:buFontTx/>
              <a:buChar char="-"/>
              <a:defRPr/>
            </a:pPr>
            <a:r>
              <a:rPr lang="en-US" sz="2400" dirty="0"/>
              <a:t>A method of vegetative/asexual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400" dirty="0"/>
              <a:t>    propagation that uses sections of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400" dirty="0"/>
              <a:t>    plant stems.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400" dirty="0"/>
          </a:p>
          <a:p>
            <a:pPr lvl="3">
              <a:defRPr/>
            </a:pPr>
            <a:endParaRPr lang="en-US" sz="2400" dirty="0"/>
          </a:p>
        </p:txBody>
      </p:sp>
      <p:pic>
        <p:nvPicPr>
          <p:cNvPr id="15364" name="Picture 4" descr="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7526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e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9624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4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3BE28-406F-41B3-B300-B3B16167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 keep plants from drying out, place pots in a tray filled with water.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sz="1600" dirty="0"/>
          </a:p>
          <a:p>
            <a:pPr>
              <a:defRPr/>
            </a:pPr>
            <a:endParaRPr lang="en-US" sz="3000" dirty="0"/>
          </a:p>
          <a:p>
            <a:pPr>
              <a:defRPr/>
            </a:pPr>
            <a:r>
              <a:rPr lang="en-US" sz="3000" dirty="0"/>
              <a:t>Be sure to keep your plants in a warm area out of direct sunlight.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4820" name="Picture 4" descr="IMG_0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849582"/>
            <a:ext cx="469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3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Non-Mist Cutting Structure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>
              <a:latin typeface="Helvetica Neue" charset="0"/>
              <a:ea typeface="MS PGothic" charset="0"/>
              <a:cs typeface="Helvetica Neue" charset="0"/>
            </a:endParaRPr>
          </a:p>
        </p:txBody>
      </p:sp>
      <p:pic>
        <p:nvPicPr>
          <p:cNvPr id="35844" name="Picture 4" descr="IMG_0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Nonmi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Mist System for Cuttings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>
              <a:latin typeface="Helvetica Neue" charset="0"/>
              <a:ea typeface="MS PGothic" charset="0"/>
              <a:cs typeface="Helvetica Neue" charset="0"/>
            </a:endParaRPr>
          </a:p>
        </p:txBody>
      </p:sp>
      <p:pic>
        <p:nvPicPr>
          <p:cNvPr id="36868" name="Picture 4" descr="DSCN0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90800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IMG_0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9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Removal of Plastic Covering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0F5BB-B4CE-4C32-9E49-843B919C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Remove plastic covering when signs of growth are seen.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7892" name="Picture 4" descr="IMG_0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6625"/>
            <a:ext cx="27495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54D0F-CD0B-4DAA-9635-56CDB3C4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Transplanting Your 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FF6CC-C09F-4F41-8C3F-14F65A75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4419600" cy="43735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When your plant is growing well, transition from shade to sunlight and days later transplant into its permanent location.  This is know as hardening the plant.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" name="Picture 4" descr="IMG_0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65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8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76E7E-EAF3-47EF-B8E5-0CD5B432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Asexual propagation </a:t>
            </a:r>
          </a:p>
          <a:p>
            <a:pPr lvl="1">
              <a:defRPr/>
            </a:pPr>
            <a:r>
              <a:rPr lang="en-US" sz="2400" dirty="0"/>
              <a:t>is growing new plants without the use of seeds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Advantages</a:t>
            </a:r>
          </a:p>
          <a:p>
            <a:pPr lvl="1">
              <a:defRPr/>
            </a:pPr>
            <a:r>
              <a:rPr lang="en-US" sz="2400" dirty="0"/>
              <a:t>Plant will be true-to-type, identical clone of the parent plant</a:t>
            </a:r>
          </a:p>
          <a:p>
            <a:pPr lvl="1">
              <a:defRPr/>
            </a:pPr>
            <a:r>
              <a:rPr lang="en-US" sz="2400" dirty="0"/>
              <a:t>Matures faster and produces flowers and fruits sooner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Different Kinds of Cuttings</a:t>
            </a:r>
            <a:endParaRPr lang="en-US" dirty="0"/>
          </a:p>
          <a:p>
            <a:pPr lvl="1">
              <a:defRPr/>
            </a:pPr>
            <a:r>
              <a:rPr lang="en-US" sz="2400" dirty="0"/>
              <a:t>(leaf, root, and stem)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What is Asexual Propagation?</a:t>
            </a:r>
            <a:endParaRPr lang="en-US" sz="3600">
              <a:latin typeface="Helvetica Neue Medium" charset="0"/>
              <a:ea typeface="MS PGothic" charset="0"/>
              <a:cs typeface="Helvetica Neue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48F238FA-ED05-47A7-934A-AF0D3824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Growing new plants without the use of seeds</a:t>
            </a:r>
          </a:p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Creating a new plant from an existing parent plant know as </a:t>
            </a:r>
            <a:r>
              <a:rPr lang="ja-JP" altLang="en-US" sz="2800">
                <a:latin typeface="Helvetica Neue" charset="0"/>
                <a:ea typeface="MS PGothic" charset="0"/>
                <a:cs typeface="Helvetica Neue" charset="0"/>
              </a:rPr>
              <a:t>“</a:t>
            </a:r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cloning</a:t>
            </a:r>
            <a:r>
              <a:rPr lang="ja-JP" altLang="en-US" sz="2800">
                <a:latin typeface="Helvetica Neue" charset="0"/>
                <a:ea typeface="MS PGothic" charset="0"/>
                <a:cs typeface="Helvetica Neue" charset="0"/>
              </a:rPr>
              <a:t>”</a:t>
            </a:r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 (exact same genes)</a:t>
            </a:r>
          </a:p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Asexual techniques include: air layering (marcott), cutting, grafting, division, and tissue culture.</a:t>
            </a:r>
          </a:p>
          <a:p>
            <a:endParaRPr lang="en-US" sz="2400">
              <a:latin typeface="Helvetica Neue" charset="0"/>
              <a:ea typeface="MS PGothic" charset="0"/>
              <a:cs typeface="Helvetica Neue" charset="0"/>
            </a:endParaRPr>
          </a:p>
          <a:p>
            <a:pPr algn="ctr">
              <a:buFont typeface="Arial" charset="0"/>
              <a:buNone/>
            </a:pPr>
            <a:r>
              <a:rPr lang="en-US" sz="2400" i="1">
                <a:latin typeface="Helvetica Neue" charset="0"/>
                <a:ea typeface="MS PGothic" charset="0"/>
                <a:cs typeface="Helvetica Neue" charset="0"/>
              </a:rPr>
              <a:t>Note to participants: take pictures of each as you see them during the workshops</a:t>
            </a:r>
          </a:p>
        </p:txBody>
      </p:sp>
    </p:spTree>
    <p:extLst>
      <p:ext uri="{BB962C8B-B14F-4D97-AF65-F5344CB8AC3E}">
        <p14:creationId xmlns:p14="http://schemas.microsoft.com/office/powerpoint/2010/main" val="168615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Nursery for Cuttings</a:t>
            </a:r>
            <a:endParaRPr lang="en-US" sz="3600">
              <a:latin typeface="Helvetica Neue Medium" charset="0"/>
              <a:ea typeface="MS PGothic" charset="0"/>
              <a:cs typeface="Helvetica Neue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6744EBCB-A9C5-4938-BDB9-4F34C10D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941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/>
              <a:t>Requirements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Good water source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Wind protection/high humidity for cuttings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Good growing media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Containers or production beds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Good plant material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Rooting hormone helps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/>
              <a:t>Can be done in a backyard or small farm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71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Good Growing Media</a:t>
            </a:r>
            <a:endParaRPr lang="en-US" sz="3600">
              <a:latin typeface="Helvetica Neue Medium" charset="0"/>
              <a:ea typeface="MS PGothic" charset="0"/>
              <a:cs typeface="Helvetica Neue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2763"/>
          </a:xfrm>
        </p:spPr>
        <p:txBody>
          <a:bodyPr/>
          <a:lstStyle/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Disease free</a:t>
            </a:r>
          </a:p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Weed seed free</a:t>
            </a:r>
          </a:p>
          <a:p>
            <a:pPr lvl="1"/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Composting</a:t>
            </a:r>
          </a:p>
          <a:p>
            <a:pPr lvl="1"/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Soil sterilization</a:t>
            </a:r>
          </a:p>
          <a:p>
            <a:pPr lvl="1"/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Commercial mixes</a:t>
            </a:r>
          </a:p>
          <a:p>
            <a:pPr lvl="3"/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Not all created equal</a:t>
            </a:r>
          </a:p>
          <a:p>
            <a:r>
              <a:rPr lang="en-US" sz="2800">
                <a:latin typeface="Helvetica Neue" charset="0"/>
                <a:ea typeface="MS PGothic" charset="0"/>
                <a:cs typeface="Helvetica Neue" charset="0"/>
              </a:rPr>
              <a:t>Examples of media: </a:t>
            </a:r>
          </a:p>
          <a:p>
            <a:pPr lvl="1"/>
            <a:r>
              <a:rPr lang="en-US">
                <a:latin typeface="Helvetica Neue" charset="0"/>
                <a:ea typeface="MS PGothic" charset="0"/>
                <a:cs typeface="Helvetica Neue" charset="0"/>
              </a:rPr>
              <a:t>Compost, washed sand, perlite, coconut husk</a:t>
            </a:r>
          </a:p>
          <a:p>
            <a:pPr eaLnBrk="1" hangingPunct="1">
              <a:lnSpc>
                <a:spcPct val="70000"/>
              </a:lnSpc>
            </a:pPr>
            <a:endParaRPr lang="en-US" sz="2300">
              <a:latin typeface="Helvetica Neue" charset="0"/>
              <a:ea typeface="MS PGothic" charset="0"/>
              <a:cs typeface="Helvetica Neue" charset="0"/>
            </a:endParaRPr>
          </a:p>
        </p:txBody>
      </p:sp>
      <p:pic>
        <p:nvPicPr>
          <p:cNvPr id="18436" name="Picture 3" descr="sunshine m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447800"/>
            <a:ext cx="3200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7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Different Kinds of Cuttings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9B753-F1B7-44CD-A0A6-4A48E606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Cuttings</a:t>
            </a:r>
            <a:r>
              <a:rPr lang="en-US" sz="2400" dirty="0"/>
              <a:t>	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200" dirty="0"/>
          </a:p>
          <a:p>
            <a:pPr marL="457200" lvl="1" indent="0">
              <a:buFont typeface="Arial" charset="0"/>
              <a:buNone/>
              <a:defRPr/>
            </a:pPr>
            <a:endParaRPr lang="en-US" sz="1200" dirty="0"/>
          </a:p>
          <a:p>
            <a:pPr lvl="1">
              <a:defRPr/>
            </a:pPr>
            <a:r>
              <a:rPr lang="en-US" dirty="0"/>
              <a:t>Root cutting and root shoot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Stem cutting 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Leaf cutting</a:t>
            </a:r>
          </a:p>
        </p:txBody>
      </p:sp>
    </p:spTree>
    <p:extLst>
      <p:ext uri="{BB962C8B-B14F-4D97-AF65-F5344CB8AC3E}">
        <p14:creationId xmlns:p14="http://schemas.microsoft.com/office/powerpoint/2010/main" val="16410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Root/Shoot Cutting – Breadfruit</a:t>
            </a:r>
          </a:p>
        </p:txBody>
      </p:sp>
      <p:pic>
        <p:nvPicPr>
          <p:cNvPr id="2048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810000" cy="3810000"/>
          </a:xfrm>
        </p:spPr>
      </p:pic>
      <p:pic>
        <p:nvPicPr>
          <p:cNvPr id="20484" name="Picture 4" descr="photographs-plant_photography-moraceae-artocarpus-artocarpus_altilis_root_sho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1788"/>
            <a:ext cx="388937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7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Stem Cutting– Fig</a:t>
            </a:r>
          </a:p>
        </p:txBody>
      </p:sp>
      <p:pic>
        <p:nvPicPr>
          <p:cNvPr id="21507" name="Content Placeholder 6" descr="IMG_03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31938"/>
            <a:ext cx="5867400" cy="4402137"/>
          </a:xfrm>
        </p:spPr>
      </p:pic>
    </p:spTree>
    <p:extLst>
      <p:ext uri="{BB962C8B-B14F-4D97-AF65-F5344CB8AC3E}">
        <p14:creationId xmlns:p14="http://schemas.microsoft.com/office/powerpoint/2010/main" val="112195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Helvetica Neue" charset="0"/>
                <a:ea typeface="MS PGothic" charset="0"/>
                <a:cs typeface="Helvetica Neue" charset="0"/>
              </a:rPr>
              <a:t>Leaf Cutting– mother-in-law’s tongue</a:t>
            </a:r>
            <a:endParaRPr lang="en-US">
              <a:latin typeface="Helvetica Neue" charset="0"/>
              <a:ea typeface="MS PGothic" charset="0"/>
              <a:cs typeface="Helvetica Neue" charset="0"/>
            </a:endParaRPr>
          </a:p>
        </p:txBody>
      </p:sp>
      <p:pic>
        <p:nvPicPr>
          <p:cNvPr id="22531" name="Content Placeholder 3" descr="Sansevieria-trifasciata-Laurentii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3657"/>
          <a:stretch>
            <a:fillRect/>
          </a:stretch>
        </p:blipFill>
        <p:spPr>
          <a:xfrm>
            <a:off x="-49213" y="1981200"/>
            <a:ext cx="5956301" cy="3276600"/>
          </a:xfrm>
        </p:spPr>
      </p:pic>
      <p:pic>
        <p:nvPicPr>
          <p:cNvPr id="22532" name="Content Placeholder 3" descr="p41194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5106"/>
          <a:stretch>
            <a:fillRect/>
          </a:stretch>
        </p:blipFill>
        <p:spPr bwMode="auto">
          <a:xfrm>
            <a:off x="4953000" y="1981200"/>
            <a:ext cx="3803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9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678</Words>
  <Application>Microsoft Macintosh PowerPoint</Application>
  <PresentationFormat>On-screen Show (4:3)</PresentationFormat>
  <Paragraphs>140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Design</vt:lpstr>
      <vt:lpstr>Plant Propagation by Cuttings</vt:lpstr>
      <vt:lpstr>Propagation &amp; Cuttings?</vt:lpstr>
      <vt:lpstr>What is Asexual Propagation?</vt:lpstr>
      <vt:lpstr>Nursery for Cuttings</vt:lpstr>
      <vt:lpstr>Good Growing Media</vt:lpstr>
      <vt:lpstr>Different Kinds of Cuttings</vt:lpstr>
      <vt:lpstr>Root/Shoot Cutting – Breadfruit</vt:lpstr>
      <vt:lpstr>Stem Cutting– Fig</vt:lpstr>
      <vt:lpstr>Leaf Cutting– mother-in-law’s tongue</vt:lpstr>
      <vt:lpstr>Different Kinds of Cuttings</vt:lpstr>
      <vt:lpstr>Types of Stem Cuttings</vt:lpstr>
      <vt:lpstr>Advantages and Disadvantages  of Cuttings</vt:lpstr>
      <vt:lpstr>Materials</vt:lpstr>
      <vt:lpstr>Propagation Step 1</vt:lpstr>
      <vt:lpstr>Step 2</vt:lpstr>
      <vt:lpstr>Step 3</vt:lpstr>
      <vt:lpstr>Step 4</vt:lpstr>
      <vt:lpstr>Step 5</vt:lpstr>
      <vt:lpstr>Step 6</vt:lpstr>
      <vt:lpstr>Step 7</vt:lpstr>
      <vt:lpstr>Non-Mist Cutting Structure</vt:lpstr>
      <vt:lpstr>Mist System for Cuttings</vt:lpstr>
      <vt:lpstr>Removal of Plastic Covering</vt:lpstr>
      <vt:lpstr>Transplanting Your Cutting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Sablan, Angelana Maria</dc:creator>
  <cp:lastModifiedBy>Mark  Acosta</cp:lastModifiedBy>
  <cp:revision>43</cp:revision>
  <dcterms:created xsi:type="dcterms:W3CDTF">2018-10-31T23:56:31Z</dcterms:created>
  <dcterms:modified xsi:type="dcterms:W3CDTF">2019-03-06T01:02:41Z</dcterms:modified>
</cp:coreProperties>
</file>