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9"/>
  </p:notesMasterIdLst>
  <p:sldIdLst>
    <p:sldId id="349" r:id="rId2"/>
    <p:sldId id="278" r:id="rId3"/>
    <p:sldId id="279" r:id="rId4"/>
    <p:sldId id="280" r:id="rId5"/>
    <p:sldId id="281" r:id="rId6"/>
    <p:sldId id="282" r:id="rId7"/>
    <p:sldId id="28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7"/>
    <p:restoredTop sz="94674"/>
  </p:normalViewPr>
  <p:slideViewPr>
    <p:cSldViewPr snapToGrid="0" snapToObjects="1">
      <p:cViewPr varScale="1">
        <p:scale>
          <a:sx n="55" d="100"/>
          <a:sy n="55" d="100"/>
        </p:scale>
        <p:origin x="-104" y="-16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5825B1-D9A9-E649-82F4-7DD4CD335821}" type="datetimeFigureOut">
              <a:rPr lang="en-US" smtClean="0"/>
              <a:t>3/6/19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F77114-1950-994B-A00F-6C003D806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379729-6758-9145-B5E2-90AAABE0F2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B3B076B-0172-1641-ADF9-C5155BB290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233C4D4-E4D7-0A4B-9D0C-771A35D7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E096798-BF9E-B542-947D-71C879C42BE5}" type="datetimeFigureOut">
              <a:rPr lang="en-US" smtClean="0"/>
              <a:t>3/6/19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5A7903A-73F3-AE4E-8B66-62A88D946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9CBC412-20AE-1944-ADE1-F0B12161A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7CD86B6-0084-F84F-812D-C0AE984D6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407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7963BB-F83F-8944-A886-25B95DDF1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315E16F-EE56-CE47-BDE4-C50E91AF79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9E1C3ED-10D6-E542-8EEF-4BBC2BEBDB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E096798-BF9E-B542-947D-71C879C42BE5}" type="datetimeFigureOut">
              <a:rPr lang="en-US" smtClean="0"/>
              <a:t>3/6/19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589ED3B-3967-0D47-A10C-B1EB59B5D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6ECAB57-164A-DE4A-A343-C1B6848F0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7CD86B6-0084-F84F-812D-C0AE984D6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426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ED8A6DF-6AB6-6544-8022-908F309516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7169EAD-EB24-F54D-B01B-DB5316939E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EB4B668-14DC-4545-A8CD-D6630B395F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E096798-BF9E-B542-947D-71C879C42BE5}" type="datetimeFigureOut">
              <a:rPr lang="en-US" smtClean="0"/>
              <a:t>3/6/19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CF4E66D-5A4C-9948-9C0D-7D32A9B39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9C1C021-9C6E-7348-9878-FA52DB664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7CD86B6-0084-F84F-812D-C0AE984D6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68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82ABD6-A8D0-3448-947D-A7EDD373D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7C7CAA7-352C-BD4B-8DBB-F7F248CEE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4EA4C27-F0AA-1947-AF80-41E6186E7F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E096798-BF9E-B542-947D-71C879C42BE5}" type="datetimeFigureOut">
              <a:rPr lang="en-US" smtClean="0"/>
              <a:t>3/6/19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F0A2BFD-6E19-0A4B-A4B4-F17535A21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8DAF4E6-1A54-4D43-A443-BE6D8A66F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7CD86B6-0084-F84F-812D-C0AE984D6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099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103BAE-7024-AA43-821D-103A73E3A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E1192B7-004E-F147-9B5E-5347E15551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1B2F8D0-F58B-F246-895E-E85A972D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E096798-BF9E-B542-947D-71C879C42BE5}" type="datetimeFigureOut">
              <a:rPr lang="en-US" smtClean="0"/>
              <a:t>3/6/19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258F48B-1608-A340-8759-530C74DAC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D6CEDFE-C0F2-6740-A798-47BC4A493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7CD86B6-0084-F84F-812D-C0AE984D6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816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E5ADDB-E188-AF48-BA70-C18F3068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7C3927-6B48-4F42-A468-4CA1E602CB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0D78413-524F-B249-B5DF-75F4101B0D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0B10F32-11E1-314B-B404-C441FB5591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E096798-BF9E-B542-947D-71C879C42BE5}" type="datetimeFigureOut">
              <a:rPr lang="en-US" smtClean="0"/>
              <a:t>3/6/19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28545BA-9AFD-DA49-9D5F-085F93B19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D0BDBBD-6588-794A-92CD-C009F815E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7CD86B6-0084-F84F-812D-C0AE984D6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884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C9907C-BD0D-C745-AB21-F42899641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4835B4A-134D-AD4B-A0C0-4F7CA0F8B2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8CF9D31-75DE-F342-A493-597CECF1EE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73B6D61-5595-1541-9F03-E54F64A55B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DCAF71B-1952-BA4F-8137-49B0D2B287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9ED0480-E029-AF4F-BEA0-19E602D1B3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E096798-BF9E-B542-947D-71C879C42BE5}" type="datetimeFigureOut">
              <a:rPr lang="en-US" smtClean="0"/>
              <a:t>3/6/19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892CF83-0711-614E-84D3-96CAD75A6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5444F10-2E21-3242-A694-628512E89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7CD86B6-0084-F84F-812D-C0AE984D6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236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6057CC-DC16-4E46-B9DC-A8CCC4DC6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550C73F-8252-8E41-830D-21E153A245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E096798-BF9E-B542-947D-71C879C42BE5}" type="datetimeFigureOut">
              <a:rPr lang="en-US" smtClean="0"/>
              <a:t>3/6/19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9B2115C-BEE0-D34B-AF8E-4EEB29413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FA2224F-B0C0-544C-B6FD-7740704A4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7CD86B6-0084-F84F-812D-C0AE984D6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60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CC9DF71-29CC-BE40-81CA-5526D363E1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E096798-BF9E-B542-947D-71C879C42BE5}" type="datetimeFigureOut">
              <a:rPr lang="en-US" smtClean="0"/>
              <a:t>3/6/19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137476C6-4367-914C-B070-68664BB4B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02200E7-534B-0046-BEA7-8CB91CFD7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7CD86B6-0084-F84F-812D-C0AE984D6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022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3EDE9E-ABA0-D848-9795-D14B0402F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019AB9-09C6-3947-9775-3196AECF91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3AAC468-C1EC-B549-AE9D-61CC22E1A5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A7BEB2B-933F-3348-9564-6BA9A1018C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E096798-BF9E-B542-947D-71C879C42BE5}" type="datetimeFigureOut">
              <a:rPr lang="en-US" smtClean="0"/>
              <a:t>3/6/19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C63B548-C2BA-8F4B-A317-E08846BA8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81DF60F-6AE9-1A45-86D8-8BC31AFEF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7CD86B6-0084-F84F-812D-C0AE984D6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187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6F656E-7934-BE48-972A-6A54BFF3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9A3C4C1-F979-F54F-8E3D-E91CEA939B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E1D85ED-EBD2-E049-9D27-07092CAFA1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131BEB7-6DC2-A345-B0BB-39D4B06A04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E096798-BF9E-B542-947D-71C879C42BE5}" type="datetimeFigureOut">
              <a:rPr lang="en-US" smtClean="0"/>
              <a:t>3/6/19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E24E48A-E60D-8C44-9633-C94599B96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9B4EFC3-2E42-D64C-AB94-F22592F02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7CD86B6-0084-F84F-812D-C0AE984D6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892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4" Type="http://schemas.openxmlformats.org/officeDocument/2006/relationships/image" Target="../media/image2.gif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B4882D90-C8B9-5449-A650-37688D62EF7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40717" y="6138562"/>
            <a:ext cx="2049564" cy="52907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A5985758-89D8-3040-91A9-F3E8C300B04A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4202281" y="6061911"/>
            <a:ext cx="739437" cy="68237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63DB4813-F5C9-2F40-A6CF-1297C257037D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125241" y="6148331"/>
            <a:ext cx="1656399" cy="519304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35BC09D0-ABB6-CD41-B35E-AB84E6103DE1}"/>
              </a:ext>
            </a:extLst>
          </p:cNvPr>
          <p:cNvCxnSpPr>
            <a:cxnSpLocks/>
          </p:cNvCxnSpPr>
          <p:nvPr userDrawn="1"/>
        </p:nvCxnSpPr>
        <p:spPr>
          <a:xfrm>
            <a:off x="-145915" y="5953328"/>
            <a:ext cx="9435830" cy="0"/>
          </a:xfrm>
          <a:prstGeom prst="line">
            <a:avLst/>
          </a:prstGeom>
          <a:ln w="38100">
            <a:solidFill>
              <a:srgbClr val="0054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B4FAF22A-651F-F342-8BDB-640B1437B660}"/>
              </a:ext>
            </a:extLst>
          </p:cNvPr>
          <p:cNvSpPr/>
          <p:nvPr userDrawn="1"/>
        </p:nvSpPr>
        <p:spPr>
          <a:xfrm>
            <a:off x="-1" y="1"/>
            <a:ext cx="9144000" cy="826850"/>
          </a:xfrm>
          <a:prstGeom prst="rect">
            <a:avLst/>
          </a:prstGeom>
          <a:gradFill flip="none" rotWithShape="1">
            <a:gsLst>
              <a:gs pos="0">
                <a:srgbClr val="C7EFD0">
                  <a:alpha val="54000"/>
                </a:srgbClr>
              </a:gs>
              <a:gs pos="100000">
                <a:srgbClr val="00B050">
                  <a:tint val="23500"/>
                  <a:satMod val="160000"/>
                  <a:lumMod val="0"/>
                  <a:lumOff val="10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4D12F33A-BD9F-534F-98BD-C1FD4FD9F12D}"/>
              </a:ext>
            </a:extLst>
          </p:cNvPr>
          <p:cNvSpPr/>
          <p:nvPr userDrawn="1"/>
        </p:nvSpPr>
        <p:spPr>
          <a:xfrm rot="10800000">
            <a:off x="0" y="5137560"/>
            <a:ext cx="9144000" cy="826850"/>
          </a:xfrm>
          <a:prstGeom prst="rect">
            <a:avLst/>
          </a:prstGeom>
          <a:gradFill flip="none" rotWithShape="1">
            <a:gsLst>
              <a:gs pos="0">
                <a:srgbClr val="C7EFD0">
                  <a:alpha val="54000"/>
                </a:srgbClr>
              </a:gs>
              <a:gs pos="100000">
                <a:srgbClr val="00B050">
                  <a:tint val="23500"/>
                  <a:satMod val="160000"/>
                  <a:lumMod val="0"/>
                  <a:lumOff val="10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328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xmlns="" id="{B8AC46D2-8021-1447-BFC9-4283FF2361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50" y="0"/>
            <a:ext cx="9144000" cy="2447028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000" b="1" dirty="0" smtClean="0">
                <a:solidFill>
                  <a:srgbClr val="00542D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Plant </a:t>
            </a:r>
            <a:r>
              <a:rPr lang="en-US" altLang="en-US" sz="4000" b="1" dirty="0">
                <a:solidFill>
                  <a:srgbClr val="00542D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Propagation by </a:t>
            </a:r>
            <a:r>
              <a:rPr lang="en-US" sz="4000" b="1" dirty="0">
                <a:solidFill>
                  <a:srgbClr val="00542D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Plant Division &amp; Planting A Tree</a:t>
            </a:r>
            <a:endParaRPr lang="en-US" altLang="en-US" sz="4000" b="1" dirty="0">
              <a:solidFill>
                <a:srgbClr val="00542D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2291" name="Subtitle 2">
            <a:extLst>
              <a:ext uri="{FF2B5EF4-FFF2-40B4-BE49-F238E27FC236}">
                <a16:creationId xmlns:a16="http://schemas.microsoft.com/office/drawing/2014/main" xmlns="" id="{00333DF0-5759-324F-8691-7D922B8C30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789583"/>
            <a:ext cx="9144000" cy="2027238"/>
          </a:xfrm>
        </p:spPr>
        <p:txBody>
          <a:bodyPr/>
          <a:lstStyle/>
          <a:p>
            <a:pPr eaLnBrk="1" hangingPunct="1"/>
            <a:r>
              <a:rPr lang="en-US" altLang="en-US" sz="2000" dirty="0">
                <a:solidFill>
                  <a:schemeClr val="tx1"/>
                </a:solidFill>
                <a:latin typeface="Helvetica Neue" panose="02000503000000020004" pitchFamily="2" charset="0"/>
                <a:cs typeface="Helvetica Neue" panose="02000503000000020004" pitchFamily="2" charset="0"/>
              </a:rPr>
              <a:t>Frank Cruz</a:t>
            </a:r>
          </a:p>
          <a:p>
            <a:pPr eaLnBrk="1" hangingPunct="1"/>
            <a:r>
              <a:rPr lang="en-US" altLang="en-US" sz="2000" dirty="0">
                <a:solidFill>
                  <a:schemeClr val="tx1"/>
                </a:solidFill>
                <a:latin typeface="Helvetica Neue" panose="02000503000000020004" pitchFamily="2" charset="0"/>
                <a:cs typeface="Helvetica Neue" panose="02000503000000020004" pitchFamily="2" charset="0"/>
              </a:rPr>
              <a:t>Horticulturist</a:t>
            </a:r>
          </a:p>
          <a:p>
            <a:pPr eaLnBrk="1" hangingPunct="1"/>
            <a:endParaRPr lang="en-US" altLang="en-US" sz="2000" dirty="0">
              <a:solidFill>
                <a:srgbClr val="898989"/>
              </a:solidFill>
              <a:latin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098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3">
            <a:extLst>
              <a:ext uri="{FF2B5EF4-FFF2-40B4-BE49-F238E27FC236}">
                <a16:creationId xmlns:a16="http://schemas.microsoft.com/office/drawing/2014/main" xmlns="" id="{C5E81E02-ADB2-D344-9B51-FF78F4A37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altLang="en-US" sz="3600" b="1" dirty="0">
                <a:solidFill>
                  <a:srgbClr val="00542D"/>
                </a:solidFill>
                <a:latin typeface="Helvetica Neue" panose="02000503000000020004" pitchFamily="2" charset="0"/>
                <a:cs typeface="Helvetica Neue" panose="02000503000000020004" pitchFamily="2" charset="0"/>
              </a:rPr>
              <a:t>Asexual Propagation</a:t>
            </a:r>
            <a:endParaRPr lang="en-US" altLang="en-US" sz="4000" b="1" dirty="0">
              <a:solidFill>
                <a:srgbClr val="00542D"/>
              </a:solidFill>
              <a:latin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3315" name="Content Placeholder 4">
            <a:extLst>
              <a:ext uri="{FF2B5EF4-FFF2-40B4-BE49-F238E27FC236}">
                <a16:creationId xmlns:a16="http://schemas.microsoft.com/office/drawing/2014/main" xmlns="" id="{6FA4C787-6139-5046-9DE1-117DA4D71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22763"/>
          </a:xfrm>
        </p:spPr>
        <p:txBody>
          <a:bodyPr/>
          <a:lstStyle/>
          <a:p>
            <a:pPr eaLnBrk="1" hangingPunct="1"/>
            <a:r>
              <a:rPr lang="en-US" altLang="en-US" sz="3200" dirty="0">
                <a:latin typeface="Helvetica Neue" panose="02000503000000020004" pitchFamily="2" charset="0"/>
                <a:cs typeface="Helvetica Neue" panose="02000503000000020004" pitchFamily="2" charset="0"/>
              </a:rPr>
              <a:t>Does not involve the exchange of genetic material</a:t>
            </a:r>
          </a:p>
          <a:p>
            <a:pPr eaLnBrk="1" hangingPunct="1"/>
            <a:r>
              <a:rPr lang="en-US" altLang="en-US" sz="3200" dirty="0">
                <a:latin typeface="Helvetica Neue" panose="02000503000000020004" pitchFamily="2" charset="0"/>
                <a:cs typeface="Helvetica Neue" panose="02000503000000020004" pitchFamily="2" charset="0"/>
              </a:rPr>
              <a:t>Genetically identical to the parent</a:t>
            </a:r>
          </a:p>
          <a:p>
            <a:pPr eaLnBrk="1" hangingPunct="1"/>
            <a:r>
              <a:rPr lang="en-US" altLang="en-US" sz="3200" dirty="0">
                <a:latin typeface="Helvetica Neue" panose="02000503000000020004" pitchFamily="2" charset="0"/>
                <a:cs typeface="Helvetica Neue" panose="02000503000000020004" pitchFamily="2" charset="0"/>
              </a:rPr>
              <a:t>Asexual propagation includes:</a:t>
            </a:r>
          </a:p>
          <a:p>
            <a:pPr marL="457200" lvl="1" indent="0" eaLnBrk="1" hangingPunct="1">
              <a:buNone/>
            </a:pPr>
            <a:r>
              <a:rPr lang="en-US" altLang="en-US" dirty="0">
                <a:latin typeface="Helvetica Neue" panose="02000503000000020004" pitchFamily="2" charset="0"/>
                <a:cs typeface="Helvetica Neue" panose="02000503000000020004" pitchFamily="2" charset="0"/>
              </a:rPr>
              <a:t>- </a:t>
            </a:r>
            <a:r>
              <a:rPr lang="en-US" altLang="en-US" sz="2800" dirty="0">
                <a:latin typeface="Helvetica Neue" panose="02000503000000020004" pitchFamily="2" charset="0"/>
                <a:cs typeface="Helvetica Neue" panose="02000503000000020004" pitchFamily="2" charset="0"/>
              </a:rPr>
              <a:t>Cuttings, layering, division, grafting, budding, &amp; tissue culture</a:t>
            </a:r>
          </a:p>
          <a:p>
            <a:pPr marL="457200" lvl="1" indent="0" eaLnBrk="1" hangingPunct="1">
              <a:buNone/>
            </a:pPr>
            <a:r>
              <a:rPr lang="en-US" altLang="en-US" sz="2800" dirty="0">
                <a:latin typeface="Helvetica Neue" panose="02000503000000020004" pitchFamily="2" charset="0"/>
                <a:cs typeface="Helvetica Neue" panose="02000503000000020004" pitchFamily="2" charset="0"/>
              </a:rPr>
              <a:t>- Today propagating by Division</a:t>
            </a:r>
          </a:p>
        </p:txBody>
      </p:sp>
    </p:spTree>
    <p:extLst>
      <p:ext uri="{BB962C8B-B14F-4D97-AF65-F5344CB8AC3E}">
        <p14:creationId xmlns:p14="http://schemas.microsoft.com/office/powerpoint/2010/main" val="812895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xmlns="" id="{33ECD54D-D472-B54F-A459-631AB4415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algn="ctr" eaLnBrk="1" hangingPunct="1"/>
            <a:r>
              <a:rPr lang="en-US" altLang="en-US" b="1" dirty="0">
                <a:solidFill>
                  <a:srgbClr val="00542D"/>
                </a:solidFill>
                <a:latin typeface="Helvetica Neue" panose="02000503000000020004" pitchFamily="2" charset="0"/>
                <a:cs typeface="Helvetica Neue" panose="02000503000000020004" pitchFamily="2" charset="0"/>
              </a:rPr>
              <a:t>Division</a:t>
            </a:r>
            <a:endParaRPr lang="en-US" altLang="en-US" b="1" dirty="0">
              <a:solidFill>
                <a:srgbClr val="00542D"/>
              </a:solidFill>
              <a:latin typeface="Helvetica Neue Medium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xmlns="" id="{58C68B9E-C828-3F49-B7BF-33E2E6E332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3747052"/>
          </a:xfrm>
        </p:spPr>
        <p:txBody>
          <a:bodyPr/>
          <a:lstStyle/>
          <a:p>
            <a:pPr eaLnBrk="1" hangingPunct="1"/>
            <a:r>
              <a:rPr lang="en-US" altLang="en-US" sz="3200" dirty="0">
                <a:latin typeface="Helvetica Neue" panose="02000503000000020004" pitchFamily="2" charset="0"/>
                <a:cs typeface="Helvetica Neue" panose="02000503000000020004" pitchFamily="2" charset="0"/>
              </a:rPr>
              <a:t>Is the process of dividing a number of plants that are growing in clusters or multiples</a:t>
            </a:r>
          </a:p>
          <a:p>
            <a:pPr marL="457200" lvl="1" indent="0" eaLnBrk="1" hangingPunct="1">
              <a:buNone/>
            </a:pPr>
            <a:r>
              <a:rPr lang="en-US" altLang="en-US" dirty="0">
                <a:latin typeface="Helvetica Neue" panose="02000503000000020004" pitchFamily="2" charset="0"/>
                <a:cs typeface="Helvetica Neue" panose="02000503000000020004" pitchFamily="2" charset="0"/>
              </a:rPr>
              <a:t>- </a:t>
            </a:r>
            <a:r>
              <a:rPr lang="en-US" altLang="en-US" sz="2800" dirty="0">
                <a:latin typeface="Helvetica Neue" panose="02000503000000020004" pitchFamily="2" charset="0"/>
                <a:cs typeface="Helvetica Neue" panose="02000503000000020004" pitchFamily="2" charset="0"/>
              </a:rPr>
              <a:t>Each piece needs to have a bud and roots</a:t>
            </a:r>
          </a:p>
          <a:p>
            <a:pPr eaLnBrk="1" hangingPunct="1"/>
            <a:r>
              <a:rPr lang="en-US" altLang="en-US" sz="3200" dirty="0">
                <a:latin typeface="Helvetica Neue" panose="02000503000000020004" pitchFamily="2" charset="0"/>
                <a:cs typeface="Helvetica Neue" panose="02000503000000020004" pitchFamily="2" charset="0"/>
              </a:rPr>
              <a:t>Dig the plant carefully, loosen the roots &amp; lift the plant out of the ground</a:t>
            </a:r>
          </a:p>
          <a:p>
            <a:pPr eaLnBrk="1" hangingPunct="1"/>
            <a:r>
              <a:rPr lang="en-US" altLang="en-US" sz="3200" dirty="0">
                <a:latin typeface="Helvetica Neue" panose="02000503000000020004" pitchFamily="2" charset="0"/>
                <a:cs typeface="Helvetica Neue" panose="02000503000000020004" pitchFamily="2" charset="0"/>
              </a:rPr>
              <a:t>Bananas and taro are common examples</a:t>
            </a:r>
          </a:p>
          <a:p>
            <a:pPr eaLnBrk="1" hangingPunct="1"/>
            <a:r>
              <a:rPr lang="en-US" altLang="en-US" sz="3200" dirty="0">
                <a:latin typeface="Helvetica Neue" panose="02000503000000020004" pitchFamily="2" charset="0"/>
                <a:cs typeface="Helvetica Neue" panose="02000503000000020004" pitchFamily="2" charset="0"/>
              </a:rPr>
              <a:t>We will be doing lemon grass.</a:t>
            </a:r>
          </a:p>
        </p:txBody>
      </p:sp>
    </p:spTree>
    <p:extLst>
      <p:ext uri="{BB962C8B-B14F-4D97-AF65-F5344CB8AC3E}">
        <p14:creationId xmlns:p14="http://schemas.microsoft.com/office/powerpoint/2010/main" val="3374820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xmlns="" id="{9DD8D2A8-2357-AA46-BEB4-30C6F92BE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/>
          <a:lstStyle/>
          <a:p>
            <a:pPr algn="ctr" eaLnBrk="1" hangingPunct="1"/>
            <a:r>
              <a:rPr lang="en-US" altLang="en-US" b="1" dirty="0">
                <a:solidFill>
                  <a:srgbClr val="00542D"/>
                </a:solidFill>
                <a:latin typeface="Helvetica Neue" panose="02000503000000020004" pitchFamily="2" charset="0"/>
                <a:cs typeface="Helvetica Neue" panose="02000503000000020004" pitchFamily="2" charset="0"/>
              </a:rPr>
              <a:t>Bulbs and Corms</a:t>
            </a:r>
            <a:endParaRPr lang="en-US" altLang="en-US" b="1" dirty="0">
              <a:solidFill>
                <a:srgbClr val="00542D"/>
              </a:solidFill>
              <a:latin typeface="Helvetica Neue Medium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5363" name="Content Placeholder 1">
            <a:extLst>
              <a:ext uri="{FF2B5EF4-FFF2-40B4-BE49-F238E27FC236}">
                <a16:creationId xmlns:a16="http://schemas.microsoft.com/office/drawing/2014/main" xmlns="" id="{4EDBF22F-BDE4-1C40-9895-F42081761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>
                <a:latin typeface="Helvetica Neue" panose="02000503000000020004" pitchFamily="2" charset="0"/>
                <a:cs typeface="Helvetica Neue" panose="02000503000000020004" pitchFamily="2" charset="0"/>
              </a:rPr>
              <a:t>Bulbs (onion)and corms (banana, taro) can be propagated by removing the suckers that form at the base of the parent plant</a:t>
            </a:r>
          </a:p>
          <a:p>
            <a:pPr eaLnBrk="1" hangingPunct="1"/>
            <a:r>
              <a:rPr lang="en-US" altLang="en-US" sz="3200" dirty="0">
                <a:latin typeface="Helvetica Neue" panose="02000503000000020004" pitchFamily="2" charset="0"/>
                <a:cs typeface="Helvetica Neue" panose="02000503000000020004" pitchFamily="2" charset="0"/>
              </a:rPr>
              <a:t>It can take up to 1 to 2 years for plants to flower. </a:t>
            </a:r>
          </a:p>
        </p:txBody>
      </p:sp>
    </p:spTree>
    <p:extLst>
      <p:ext uri="{BB962C8B-B14F-4D97-AF65-F5344CB8AC3E}">
        <p14:creationId xmlns:p14="http://schemas.microsoft.com/office/powerpoint/2010/main" val="1946665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xmlns="" id="{12101094-1457-3946-85DA-15B86B4DA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4000" b="1" dirty="0">
                <a:solidFill>
                  <a:srgbClr val="00542D"/>
                </a:solidFill>
                <a:latin typeface="Helvetica Neue" panose="02000503000000020004" pitchFamily="2" charset="0"/>
                <a:cs typeface="Helvetica Neue" panose="02000503000000020004" pitchFamily="2" charset="0"/>
              </a:rPr>
              <a:t>Tubers &amp; Rhizomes</a:t>
            </a:r>
            <a:endParaRPr lang="en-US" altLang="en-US" sz="4000" b="1" dirty="0">
              <a:solidFill>
                <a:srgbClr val="00542D"/>
              </a:solidFill>
              <a:latin typeface="Helvetica Neue Medium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xmlns="" id="{7611C7C3-D0EF-5B46-892D-968906EEF6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61661"/>
            <a:ext cx="82296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latin typeface="Helvetica Neue" panose="02000503000000020004" pitchFamily="2" charset="0"/>
                <a:cs typeface="Helvetica Neue" panose="02000503000000020004" pitchFamily="2" charset="0"/>
              </a:rPr>
              <a:t>Tubers of tuberous plants can be dug up &amp; separated(potato)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latin typeface="Helvetica Neue" panose="02000503000000020004" pitchFamily="2" charset="0"/>
                <a:cs typeface="Helvetica Neue" panose="02000503000000020004" pitchFamily="2" charset="0"/>
              </a:rPr>
              <a:t>Each needs to have a segment of the crown that contains at least one eye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latin typeface="Helvetica Neue" panose="02000503000000020004" pitchFamily="2" charset="0"/>
                <a:cs typeface="Helvetica Neue" panose="02000503000000020004" pitchFamily="2" charset="0"/>
              </a:rPr>
              <a:t>Rhizomes grow (underground) and develop buds along their length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latin typeface="Helvetica Neue" panose="02000503000000020004" pitchFamily="2" charset="0"/>
                <a:cs typeface="Helvetica Neue" panose="02000503000000020004" pitchFamily="2" charset="0"/>
              </a:rPr>
              <a:t>Gingers have rhizomes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latin typeface="Helvetica Neue" panose="02000503000000020004" pitchFamily="2" charset="0"/>
                <a:cs typeface="Helvetica Neue" panose="02000503000000020004" pitchFamily="2" charset="0"/>
              </a:rPr>
              <a:t>It can be dug &amp; cut into sections that each contain at least one eye </a:t>
            </a:r>
          </a:p>
        </p:txBody>
      </p:sp>
    </p:spTree>
    <p:extLst>
      <p:ext uri="{BB962C8B-B14F-4D97-AF65-F5344CB8AC3E}">
        <p14:creationId xmlns:p14="http://schemas.microsoft.com/office/powerpoint/2010/main" val="2212039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xmlns="" id="{7FA7DB5E-B1E6-2E4F-8E83-8F665A1B8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 dirty="0">
                <a:solidFill>
                  <a:srgbClr val="00542D"/>
                </a:solidFill>
                <a:latin typeface="Helvetica Neue" panose="02000503000000020004" pitchFamily="2" charset="0"/>
                <a:cs typeface="Helvetica Neue" panose="02000503000000020004" pitchFamily="2" charset="0"/>
              </a:rPr>
              <a:t>Planting &amp; Care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xmlns="" id="{69EBEF74-D314-FF40-9A72-442A809A4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08790"/>
            <a:ext cx="7886700" cy="4351338"/>
          </a:xfrm>
        </p:spPr>
        <p:txBody>
          <a:bodyPr/>
          <a:lstStyle/>
          <a:p>
            <a:r>
              <a:rPr lang="en-US" altLang="en-US" sz="3200" dirty="0">
                <a:latin typeface="Helvetica Neue" panose="02000503000000020004" pitchFamily="2" charset="0"/>
                <a:cs typeface="Helvetica Neue" panose="02000503000000020004" pitchFamily="2" charset="0"/>
              </a:rPr>
              <a:t>Minimum:</a:t>
            </a:r>
          </a:p>
          <a:p>
            <a:pPr lvl="1"/>
            <a:r>
              <a:rPr lang="en-US" altLang="en-US" sz="2800" dirty="0">
                <a:latin typeface="Helvetica Neue" panose="02000503000000020004" pitchFamily="2" charset="0"/>
                <a:cs typeface="Helvetica Neue" panose="02000503000000020004" pitchFamily="2" charset="0"/>
              </a:rPr>
              <a:t>Dig a hole the same depth as the root ball if no organic matter is added</a:t>
            </a:r>
            <a:r>
              <a:rPr lang="en-US" altLang="en-US" dirty="0">
                <a:latin typeface="Helvetica Neue" panose="02000503000000020004" pitchFamily="2" charset="0"/>
                <a:cs typeface="Helvetica Neue" panose="02000503000000020004" pitchFamily="2" charset="0"/>
              </a:rPr>
              <a:t>.</a:t>
            </a:r>
          </a:p>
          <a:p>
            <a:pPr lvl="2"/>
            <a:r>
              <a:rPr lang="en-US" altLang="en-US" sz="2400" dirty="0">
                <a:latin typeface="Helvetica Neue" panose="02000503000000020004" pitchFamily="2" charset="0"/>
                <a:cs typeface="Helvetica Neue" panose="02000503000000020004" pitchFamily="2" charset="0"/>
              </a:rPr>
              <a:t>But of course you want to improve the soil below and around the root ball</a:t>
            </a:r>
          </a:p>
          <a:p>
            <a:pPr lvl="1"/>
            <a:r>
              <a:rPr lang="en-US" altLang="en-US" sz="2800" dirty="0">
                <a:latin typeface="Helvetica Neue" panose="02000503000000020004" pitchFamily="2" charset="0"/>
                <a:cs typeface="Helvetica Neue" panose="02000503000000020004" pitchFamily="2" charset="0"/>
              </a:rPr>
              <a:t>You want the crown (point where root &amp; stem meet) level with the ground surface</a:t>
            </a:r>
          </a:p>
          <a:p>
            <a:r>
              <a:rPr lang="en-US" altLang="en-US" sz="3200" dirty="0">
                <a:latin typeface="Helvetica Neue" panose="02000503000000020004" pitchFamily="2" charset="0"/>
                <a:cs typeface="Helvetica Neue" panose="02000503000000020004" pitchFamily="2" charset="0"/>
              </a:rPr>
              <a:t>Do not mound soil or mulch up against the stems</a:t>
            </a:r>
          </a:p>
        </p:txBody>
      </p:sp>
    </p:spTree>
    <p:extLst>
      <p:ext uri="{BB962C8B-B14F-4D97-AF65-F5344CB8AC3E}">
        <p14:creationId xmlns:p14="http://schemas.microsoft.com/office/powerpoint/2010/main" val="3536230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xmlns="" id="{A881A791-BF69-CE49-9AB5-072539E1A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 dirty="0">
                <a:solidFill>
                  <a:srgbClr val="00542D"/>
                </a:solidFill>
                <a:latin typeface="Helvetica Neue" panose="02000503000000020004" pitchFamily="2" charset="0"/>
                <a:cs typeface="Helvetica Neue" panose="02000503000000020004" pitchFamily="2" charset="0"/>
              </a:rPr>
              <a:t>Planting &amp; Care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xmlns="" id="{6E5F7925-04B8-DC49-86CB-5BD27A2C4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28668"/>
            <a:ext cx="7886700" cy="43513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>
                <a:latin typeface="Helvetica Neue" panose="02000503000000020004" pitchFamily="2" charset="0"/>
                <a:cs typeface="Helvetica Neue" panose="02000503000000020004" pitchFamily="2" charset="0"/>
              </a:rPr>
              <a:t>Best: Dig a hole with sloping slides deeper than the root ball &amp; mix a layer of compost (or other organic matter) with soil below the root ball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latin typeface="Helvetica Neue" panose="02000503000000020004" pitchFamily="2" charset="0"/>
                <a:cs typeface="Helvetica Neue" panose="02000503000000020004" pitchFamily="2" charset="0"/>
              </a:rPr>
              <a:t>Break up any of the roots that are circling the root ball “pot bound roots”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latin typeface="Helvetica Neue" panose="02000503000000020004" pitchFamily="2" charset="0"/>
                <a:cs typeface="Helvetica Neue" panose="02000503000000020004" pitchFamily="2" charset="0"/>
              </a:rPr>
              <a:t>Make sure tap root is straight, no “J” roots</a:t>
            </a:r>
          </a:p>
          <a:p>
            <a:pPr>
              <a:lnSpc>
                <a:spcPct val="90000"/>
              </a:lnSpc>
            </a:pPr>
            <a:r>
              <a:rPr lang="en-US" altLang="en-US" i="1" dirty="0">
                <a:latin typeface="Helvetica Neue" panose="02000503000000020004" pitchFamily="2" charset="0"/>
                <a:cs typeface="Helvetica Neue" panose="02000503000000020004" pitchFamily="2" charset="0"/>
              </a:rPr>
              <a:t>“It’s better to plant a $1 plant in a $10 hole than it is to plant $10 plant in a $1 hole”</a:t>
            </a:r>
          </a:p>
        </p:txBody>
      </p:sp>
    </p:spTree>
    <p:extLst>
      <p:ext uri="{BB962C8B-B14F-4D97-AF65-F5344CB8AC3E}">
        <p14:creationId xmlns:p14="http://schemas.microsoft.com/office/powerpoint/2010/main" val="107931171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543</TotalTime>
  <Words>365</Words>
  <Application>Microsoft Macintosh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Custom Design</vt:lpstr>
      <vt:lpstr>Plant Propagation by Plant Division &amp; Planting A Tree</vt:lpstr>
      <vt:lpstr>Asexual Propagation</vt:lpstr>
      <vt:lpstr>Division</vt:lpstr>
      <vt:lpstr>Bulbs and Corms</vt:lpstr>
      <vt:lpstr>Tubers &amp; Rhizomes</vt:lpstr>
      <vt:lpstr>Planting &amp; Care</vt:lpstr>
      <vt:lpstr>Planting &amp; Care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Sablan, Angelana Maria</dc:creator>
  <cp:lastModifiedBy>Mark  Acosta</cp:lastModifiedBy>
  <cp:revision>42</cp:revision>
  <dcterms:created xsi:type="dcterms:W3CDTF">2018-10-31T23:56:31Z</dcterms:created>
  <dcterms:modified xsi:type="dcterms:W3CDTF">2019-03-06T00:50:08Z</dcterms:modified>
</cp:coreProperties>
</file>