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2" r:id="rId16"/>
    <p:sldId id="269" r:id="rId17"/>
    <p:sldId id="270" r:id="rId18"/>
    <p:sldId id="271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FE9A-F148-41EE-B4F1-6DA29BFA2AEA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9C2E-763B-4276-B73E-A92A3D84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5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0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0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1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9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to stress that fertility is important and that appropriate amount of fertilizer should be applied to meet production goals. Nitrate toxicity is only a risk in this situation when drought or some other environmental stressor occurs that causes</a:t>
            </a:r>
            <a:r>
              <a:rPr lang="en-US" baseline="0" dirty="0" smtClean="0"/>
              <a:t> the accumulation.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C2E-763B-4276-B73E-A92A3D842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016"/>
            <a:ext cx="9143998" cy="812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582" y="1496695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582" y="2590898"/>
            <a:ext cx="6088220" cy="170258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r="905"/>
          <a:stretch/>
        </p:blipFill>
        <p:spPr>
          <a:xfrm>
            <a:off x="-1" y="0"/>
            <a:ext cx="9144001" cy="6869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29" y="3513940"/>
            <a:ext cx="1521228" cy="5360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754602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This Completes Section XX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1848806"/>
            <a:ext cx="6088220" cy="10982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Of Beef Systems Management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4929"/>
            <a:ext cx="2133600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0" y="3094671"/>
            <a:ext cx="1118674" cy="1381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53557"/>
            <a:ext cx="9144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" b="0" i="0" dirty="0" smtClean="0">
                <a:solidFill>
                  <a:srgbClr val="000000"/>
                </a:solidFill>
                <a:effectLst/>
                <a:latin typeface="+mn-lt"/>
              </a:rPr>
              <a:t>The Alabama Cooperative Extension System (Alabama A&amp;M University and Auburn University) is an equal opportunity educator and employer.  Everyone is welcome! © 2017 Alabama Cooperative Extension System. All rights reserved.</a:t>
            </a:r>
            <a:endParaRPr lang="en-US" sz="500" b="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53481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5835" y="2146216"/>
            <a:ext cx="5447018" cy="180507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edit Master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835" y="1300095"/>
            <a:ext cx="5447018" cy="846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67837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648" y="273053"/>
            <a:ext cx="493252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8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61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4315"/>
            <a:ext cx="5486400" cy="3536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928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2E6464D4-7F1E-418B-A2FF-F32464FB1135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30" y="6474929"/>
            <a:ext cx="900501" cy="246547"/>
          </a:xfrm>
        </p:spPr>
        <p:txBody>
          <a:bodyPr/>
          <a:lstStyle/>
          <a:p>
            <a:fld id="{0A4DD670-42A9-4C7C-9A20-0DAC57169A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4929"/>
            <a:ext cx="2133600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644DEC5-BAC6-4E4F-BB44-07C33D4C0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474929"/>
            <a:ext cx="1756861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CAA8BAF6-4328-4DBB-8009-F2D84DA75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Poisonous Plants for Livestock in Alabama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Kim Mullenix, Ph.D., Extension Beef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What about weeds?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“Livestock will graze around the weeds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This is not always the case – in situations where forage availability is limited, animals will graze some </a:t>
            </a:r>
            <a:r>
              <a:rPr lang="en-US" dirty="0" smtClean="0"/>
              <a:t>weeds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 smtClean="0"/>
              <a:t>weeds are young and tender, sometimes animals will graze them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Curly dock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/>
              <a:t>Perennial herb</a:t>
            </a:r>
          </a:p>
          <a:p>
            <a:r>
              <a:rPr lang="en-US" sz="1800" dirty="0" smtClean="0"/>
              <a:t>“Curly” leaves – crisped, rolled up edges of leaves</a:t>
            </a:r>
          </a:p>
          <a:p>
            <a:r>
              <a:rPr lang="en-US" sz="1800" dirty="0" smtClean="0"/>
              <a:t>Flowers are small, green and three-</a:t>
            </a:r>
            <a:r>
              <a:rPr lang="en-US" sz="1800" dirty="0" err="1" smtClean="0"/>
              <a:t>winges</a:t>
            </a:r>
            <a:endParaRPr lang="en-US" sz="1800" dirty="0" smtClean="0"/>
          </a:p>
          <a:p>
            <a:r>
              <a:rPr lang="en-US" sz="1800" dirty="0" smtClean="0"/>
              <a:t>Found along roadsides, pastures, and cultivated fields</a:t>
            </a:r>
          </a:p>
          <a:p>
            <a:endParaRPr lang="en-US" sz="1800" dirty="0"/>
          </a:p>
          <a:p>
            <a:r>
              <a:rPr lang="en-US" sz="1800" dirty="0" smtClean="0"/>
              <a:t>Toxicity: Oxalate and nitrate accumulator; Seeds, leaves, and stems can accumulate these compounds</a:t>
            </a:r>
          </a:p>
          <a:p>
            <a:r>
              <a:rPr lang="en-US" sz="1800" dirty="0" smtClean="0"/>
              <a:t>Causes erratic behavior in cattle/horses – gastrointestinal disturbances are common; death only occurs after consuming large quantities</a:t>
            </a:r>
            <a:endParaRPr lang="en-US" sz="1800" dirty="0"/>
          </a:p>
        </p:txBody>
      </p:sp>
      <p:pic>
        <p:nvPicPr>
          <p:cNvPr id="1026" name="Picture 2" descr="Image result for curly d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548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Photo Source: Minnesota Wildflowers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73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Bracken fern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Coarse, perennial fern </a:t>
            </a:r>
          </a:p>
          <a:p>
            <a:r>
              <a:rPr lang="en-US" dirty="0" smtClean="0"/>
              <a:t>Leathery texture to fronds</a:t>
            </a:r>
          </a:p>
          <a:p>
            <a:r>
              <a:rPr lang="en-US" dirty="0" smtClean="0"/>
              <a:t>Strong root system – rhizomes</a:t>
            </a:r>
          </a:p>
          <a:p>
            <a:r>
              <a:rPr lang="en-US" dirty="0" smtClean="0"/>
              <a:t>Common in old fields, open woods, roadsides</a:t>
            </a:r>
          </a:p>
          <a:p>
            <a:r>
              <a:rPr lang="en-US" dirty="0" smtClean="0"/>
              <a:t>Adapted to dry sites</a:t>
            </a:r>
          </a:p>
          <a:p>
            <a:endParaRPr lang="en-US" dirty="0"/>
          </a:p>
          <a:p>
            <a:r>
              <a:rPr lang="en-US" dirty="0" smtClean="0"/>
              <a:t>Toxicity: </a:t>
            </a:r>
            <a:r>
              <a:rPr lang="en-US" dirty="0" err="1" smtClean="0"/>
              <a:t>Thiaminase</a:t>
            </a:r>
            <a:r>
              <a:rPr lang="en-US" dirty="0" smtClean="0"/>
              <a:t> – enzyme that effects the use of thiamine by the animal</a:t>
            </a:r>
          </a:p>
          <a:p>
            <a:r>
              <a:rPr lang="en-US" dirty="0" smtClean="0"/>
              <a:t>Plant poisoning requires accumulation over time – signs observed in spring or late summer/fall – especially during drought periods</a:t>
            </a:r>
            <a:endParaRPr lang="en-US" dirty="0"/>
          </a:p>
        </p:txBody>
      </p:sp>
      <p:pic>
        <p:nvPicPr>
          <p:cNvPr id="2050" name="Picture 2" descr="Image result for bracken fer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657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7522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 Source: Illinois Wildflowers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69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Yellow jessamine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3962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Climbing/trailing perennial vine</a:t>
            </a:r>
          </a:p>
          <a:p>
            <a:r>
              <a:rPr lang="en-US" dirty="0" smtClean="0"/>
              <a:t>Yellow flowers, fragrant</a:t>
            </a:r>
          </a:p>
          <a:p>
            <a:r>
              <a:rPr lang="en-US" dirty="0" smtClean="0"/>
              <a:t>Abundant in fence rows and open woods</a:t>
            </a:r>
          </a:p>
          <a:p>
            <a:endParaRPr lang="en-US" dirty="0"/>
          </a:p>
          <a:p>
            <a:r>
              <a:rPr lang="en-US" dirty="0" smtClean="0"/>
              <a:t>Toxicity: Alkaloids; Animals stagger and appear uncoordinated upon consumption – death can occur quickly </a:t>
            </a:r>
          </a:p>
          <a:p>
            <a:r>
              <a:rPr lang="en-US" dirty="0" smtClean="0"/>
              <a:t>Livestock consuming plant parts during winter/spring months  due to fragrant/honey smell</a:t>
            </a:r>
            <a:endParaRPr lang="en-US" dirty="0"/>
          </a:p>
        </p:txBody>
      </p:sp>
      <p:pic>
        <p:nvPicPr>
          <p:cNvPr id="3074" name="Picture 2" descr="Image result for yellow jessamin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0956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5012" y="4134899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Photo Source: Alabama Extension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9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Perilla</a:t>
            </a:r>
            <a:r>
              <a:rPr lang="en-US" dirty="0" smtClean="0">
                <a:latin typeface="Arial Black" panose="020B0A04020102020204" pitchFamily="34" charset="0"/>
              </a:rPr>
              <a:t> mint </a:t>
            </a:r>
            <a:endParaRPr lang="en-US" i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Annual herb </a:t>
            </a:r>
          </a:p>
          <a:p>
            <a:r>
              <a:rPr lang="en-US" dirty="0" smtClean="0"/>
              <a:t>Stems four sided, square like</a:t>
            </a:r>
          </a:p>
          <a:p>
            <a:r>
              <a:rPr lang="en-US" dirty="0" smtClean="0"/>
              <a:t>Flowers are white to purple</a:t>
            </a:r>
          </a:p>
          <a:p>
            <a:r>
              <a:rPr lang="en-US" dirty="0" smtClean="0"/>
              <a:t>Strong smell of leaves/stems when crushed</a:t>
            </a:r>
          </a:p>
          <a:p>
            <a:r>
              <a:rPr lang="en-US" dirty="0" smtClean="0"/>
              <a:t>Purple undertone to leaves</a:t>
            </a:r>
          </a:p>
          <a:p>
            <a:endParaRPr lang="en-US" dirty="0"/>
          </a:p>
          <a:p>
            <a:r>
              <a:rPr lang="en-US" dirty="0" smtClean="0"/>
              <a:t>Toxicity: Contains </a:t>
            </a:r>
            <a:r>
              <a:rPr lang="en-US" dirty="0" err="1" smtClean="0"/>
              <a:t>perilla</a:t>
            </a:r>
            <a:r>
              <a:rPr lang="en-US" dirty="0" smtClean="0"/>
              <a:t> ketone – a compound that causes pulmonary edema</a:t>
            </a:r>
          </a:p>
          <a:p>
            <a:r>
              <a:rPr lang="en-US" dirty="0" smtClean="0"/>
              <a:t>Occurs late summer/fall after grazing of the plant in cattle and horses</a:t>
            </a:r>
          </a:p>
          <a:p>
            <a:r>
              <a:rPr lang="en-US" dirty="0" smtClean="0"/>
              <a:t>Especially prevalent in drought years</a:t>
            </a:r>
            <a:endParaRPr lang="en-US" dirty="0"/>
          </a:p>
        </p:txBody>
      </p:sp>
      <p:pic>
        <p:nvPicPr>
          <p:cNvPr id="4098" name="Picture 2" descr="Image result for perilla mint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22" y="1981199"/>
            <a:ext cx="3034978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48006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Photo Source: UF/IFAS Northwest Extension District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00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Jimsonweed</a:t>
            </a:r>
            <a:endParaRPr lang="en-US" i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Coarse, foul-smelling annual</a:t>
            </a:r>
          </a:p>
          <a:p>
            <a:r>
              <a:rPr lang="en-US" dirty="0" smtClean="0"/>
              <a:t>Leaves have a “toothed” appearance</a:t>
            </a:r>
          </a:p>
          <a:p>
            <a:r>
              <a:rPr lang="en-US" dirty="0" smtClean="0"/>
              <a:t>Found in fertile fields, gardens, and barn lots (heavy use areas)</a:t>
            </a:r>
          </a:p>
          <a:p>
            <a:endParaRPr lang="en-US" dirty="0"/>
          </a:p>
          <a:p>
            <a:r>
              <a:rPr lang="en-US" dirty="0" smtClean="0"/>
              <a:t>Toxicity: Alkaloids – may cause weak, rapid heartbeat, slowed breathing, convulsions or coma</a:t>
            </a:r>
          </a:p>
          <a:p>
            <a:r>
              <a:rPr lang="en-US" dirty="0" smtClean="0"/>
              <a:t>Livestock typically only consume this in the absence of other forage</a:t>
            </a:r>
            <a:endParaRPr lang="en-US" dirty="0"/>
          </a:p>
        </p:txBody>
      </p:sp>
      <p:pic>
        <p:nvPicPr>
          <p:cNvPr id="5122" name="Picture 2" descr="Image result for jimsonweed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2672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Photo Source: University of Maryland Extension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Buttercup</a:t>
            </a:r>
            <a:endParaRPr lang="en-US" sz="3100" i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Annual herb</a:t>
            </a:r>
          </a:p>
          <a:p>
            <a:r>
              <a:rPr lang="en-US" dirty="0" smtClean="0"/>
              <a:t>Basal rosette of leaves</a:t>
            </a:r>
          </a:p>
          <a:p>
            <a:r>
              <a:rPr lang="en-US" dirty="0" smtClean="0"/>
              <a:t>Five </a:t>
            </a:r>
            <a:r>
              <a:rPr lang="en-US" dirty="0" err="1" smtClean="0"/>
              <a:t>petaled</a:t>
            </a:r>
            <a:r>
              <a:rPr lang="en-US" dirty="0" smtClean="0"/>
              <a:t> flowers – yellow</a:t>
            </a:r>
          </a:p>
          <a:p>
            <a:r>
              <a:rPr lang="en-US" dirty="0" smtClean="0"/>
              <a:t>Multiple flowers per plant</a:t>
            </a:r>
          </a:p>
          <a:p>
            <a:r>
              <a:rPr lang="en-US" dirty="0" smtClean="0"/>
              <a:t>Common in low, moist areas, pastures in spring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Toxicity: Irritant oil – </a:t>
            </a:r>
            <a:r>
              <a:rPr lang="en-US" dirty="0" err="1" smtClean="0"/>
              <a:t>protoanemonin</a:t>
            </a:r>
            <a:r>
              <a:rPr lang="en-US" dirty="0" smtClean="0"/>
              <a:t>; Found in stems and leaves</a:t>
            </a:r>
          </a:p>
          <a:p>
            <a:r>
              <a:rPr lang="en-US" dirty="0" smtClean="0"/>
              <a:t>Plant is very distasteful to livestock, and toxicity rarely occurs</a:t>
            </a:r>
          </a:p>
        </p:txBody>
      </p:sp>
      <p:pic>
        <p:nvPicPr>
          <p:cNvPr id="6146" name="Picture 2" descr="Image result for hairy butter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48768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Photo Source: Mississippi State University Extension Service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27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Black nightshade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Annual, </a:t>
            </a:r>
            <a:r>
              <a:rPr lang="en-US" dirty="0" err="1" smtClean="0"/>
              <a:t>thornless</a:t>
            </a:r>
            <a:r>
              <a:rPr lang="en-US" dirty="0" smtClean="0"/>
              <a:t> herb</a:t>
            </a:r>
          </a:p>
          <a:p>
            <a:r>
              <a:rPr lang="en-US" dirty="0" smtClean="0"/>
              <a:t>White flowers</a:t>
            </a:r>
          </a:p>
          <a:p>
            <a:r>
              <a:rPr lang="en-US" dirty="0" smtClean="0"/>
              <a:t>Shiny, black fruit when ripe</a:t>
            </a:r>
          </a:p>
          <a:p>
            <a:r>
              <a:rPr lang="en-US" dirty="0" smtClean="0"/>
              <a:t>Often found in disturbed ground</a:t>
            </a:r>
          </a:p>
          <a:p>
            <a:endParaRPr lang="en-US" dirty="0"/>
          </a:p>
          <a:p>
            <a:r>
              <a:rPr lang="en-US" dirty="0" smtClean="0"/>
              <a:t>Toxicity: Alkaloid (</a:t>
            </a:r>
            <a:r>
              <a:rPr lang="en-US" dirty="0" err="1" smtClean="0"/>
              <a:t>solanine</a:t>
            </a:r>
            <a:r>
              <a:rPr lang="en-US" dirty="0" smtClean="0"/>
              <a:t>); Berries are the most toxic – especially when they are green and immature</a:t>
            </a:r>
          </a:p>
          <a:p>
            <a:r>
              <a:rPr lang="en-US" dirty="0" smtClean="0"/>
              <a:t>More acute problems – irritation of the mouth and gastrointestinal lesions</a:t>
            </a:r>
            <a:endParaRPr lang="en-US" dirty="0"/>
          </a:p>
        </p:txBody>
      </p:sp>
      <p:pic>
        <p:nvPicPr>
          <p:cNvPr id="7170" name="Picture 2" descr="Image result for black nightshade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4495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 Source: Capital Naturalist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7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Black locust </a:t>
            </a:r>
            <a:endParaRPr lang="en-US" i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Shrub/tree with thick bark and paired thorns</a:t>
            </a:r>
          </a:p>
          <a:p>
            <a:r>
              <a:rPr lang="en-US" dirty="0" smtClean="0"/>
              <a:t>Alternate leaves</a:t>
            </a:r>
          </a:p>
          <a:p>
            <a:r>
              <a:rPr lang="en-US" dirty="0" smtClean="0"/>
              <a:t>Often found in open woods, roadsides, old fields and pinelands</a:t>
            </a:r>
          </a:p>
          <a:p>
            <a:r>
              <a:rPr lang="en-US" dirty="0" smtClean="0"/>
              <a:t>More common on clay soils than sands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Toxicity: </a:t>
            </a:r>
            <a:r>
              <a:rPr lang="en-US" dirty="0" err="1" smtClean="0"/>
              <a:t>Glycosidic</a:t>
            </a:r>
            <a:r>
              <a:rPr lang="en-US" dirty="0" smtClean="0"/>
              <a:t> compound – </a:t>
            </a:r>
            <a:r>
              <a:rPr lang="en-US" dirty="0" err="1" smtClean="0"/>
              <a:t>robitin</a:t>
            </a:r>
            <a:r>
              <a:rPr lang="en-US" dirty="0" smtClean="0"/>
              <a:t>; </a:t>
            </a:r>
            <a:r>
              <a:rPr lang="en-US" dirty="0" err="1" smtClean="0"/>
              <a:t>phytotoxin</a:t>
            </a:r>
            <a:r>
              <a:rPr lang="en-US" dirty="0" smtClean="0"/>
              <a:t> – robinin; Weakness, loss of appetite, difficulty breathing in cattle and horses</a:t>
            </a:r>
            <a:endParaRPr lang="en-US" dirty="0"/>
          </a:p>
        </p:txBody>
      </p:sp>
      <p:pic>
        <p:nvPicPr>
          <p:cNvPr id="8194" name="Picture 2" descr="Image result for black locust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3836"/>
            <a:ext cx="3966966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4102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Photo Source: Texas A&amp;M Forest Service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19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More information on poisonous plants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Poisonous Plants of the Southeastern United States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ANR-0975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23" y="1600200"/>
            <a:ext cx="3552354" cy="4525963"/>
          </a:xfrm>
        </p:spPr>
      </p:pic>
    </p:spTree>
    <p:extLst>
      <p:ext uri="{BB962C8B-B14F-4D97-AF65-F5344CB8AC3E}">
        <p14:creationId xmlns:p14="http://schemas.microsoft.com/office/powerpoint/2010/main" val="6292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The Situation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Cattle and horses are grazing </a:t>
            </a:r>
            <a:r>
              <a:rPr lang="en-US" dirty="0" smtClean="0"/>
              <a:t>animals</a:t>
            </a:r>
            <a:endParaRPr lang="en-US" dirty="0" smtClean="0"/>
          </a:p>
          <a:p>
            <a:r>
              <a:rPr lang="en-US" dirty="0" smtClean="0"/>
              <a:t>It is likely that animals will encounter a poisonous plant in or near the pasture </a:t>
            </a:r>
          </a:p>
          <a:p>
            <a:r>
              <a:rPr lang="en-US" dirty="0" smtClean="0"/>
              <a:t>Most of these plants are bitter in taste and undesirable to the animal – do not consume in quantities large enough to cause a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Visit www.aces.edu/beefsystems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However…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Livestock may consume poisonous plants when:</a:t>
            </a:r>
          </a:p>
          <a:p>
            <a:pPr lvl="1"/>
            <a:r>
              <a:rPr lang="en-US" dirty="0" smtClean="0"/>
              <a:t>Drought/weather conditions limit forage growth</a:t>
            </a:r>
          </a:p>
          <a:p>
            <a:pPr lvl="1"/>
            <a:r>
              <a:rPr lang="en-US" dirty="0" smtClean="0"/>
              <a:t>Withering plants have a “sweet” smell and taste that encourages consumption </a:t>
            </a:r>
          </a:p>
          <a:p>
            <a:pPr lvl="1"/>
            <a:r>
              <a:rPr lang="en-US" dirty="0" smtClean="0"/>
              <a:t>Grazing other plants in the stand and they encounter young, tender weeds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Classic Signs of Toxicity in Livestock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Poisonous plants will always cause a reduction in dry matter intake in grazing livestock</a:t>
            </a:r>
          </a:p>
          <a:p>
            <a:pPr lvl="1"/>
            <a:r>
              <a:rPr lang="en-US" dirty="0" smtClean="0"/>
              <a:t>Reduced grazing activity</a:t>
            </a:r>
          </a:p>
          <a:p>
            <a:pPr lvl="1"/>
            <a:r>
              <a:rPr lang="en-US" dirty="0" smtClean="0"/>
              <a:t>Reduced consumption of provided feeds</a:t>
            </a:r>
          </a:p>
          <a:p>
            <a:pPr lvl="1"/>
            <a:r>
              <a:rPr lang="en-US" dirty="0" smtClean="0"/>
              <a:t>Animals appear to go “off”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Poisonous plants in </a:t>
            </a:r>
            <a:r>
              <a:rPr lang="en-US" dirty="0" err="1" smtClean="0"/>
              <a:t>alabama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Cyanide Accumulators – Prussic Acid Poisoning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Occurs following an environmental stressor </a:t>
            </a:r>
          </a:p>
          <a:p>
            <a:pPr lvl="1"/>
            <a:r>
              <a:rPr lang="en-US" sz="2400" dirty="0" smtClean="0"/>
              <a:t>Drought</a:t>
            </a:r>
          </a:p>
          <a:p>
            <a:pPr lvl="1"/>
            <a:r>
              <a:rPr lang="en-US" sz="2400" dirty="0" smtClean="0"/>
              <a:t>Frost</a:t>
            </a:r>
            <a:endParaRPr lang="en-US" sz="2400" dirty="0" smtClean="0"/>
          </a:p>
          <a:p>
            <a:r>
              <a:rPr lang="en-US" sz="2800" i="1" dirty="0" smtClean="0"/>
              <a:t>Sorghum</a:t>
            </a:r>
            <a:r>
              <a:rPr lang="en-US" sz="2800" dirty="0" smtClean="0"/>
              <a:t> family</a:t>
            </a:r>
          </a:p>
          <a:p>
            <a:pPr lvl="1"/>
            <a:r>
              <a:rPr lang="en-US" sz="2400" dirty="0" err="1"/>
              <a:t>Johnsongrass</a:t>
            </a:r>
            <a:r>
              <a:rPr lang="en-US" sz="2400" dirty="0"/>
              <a:t>, sorghum, sorghum x </a:t>
            </a:r>
            <a:r>
              <a:rPr lang="en-US" sz="2400" dirty="0" err="1"/>
              <a:t>sudangrass</a:t>
            </a:r>
            <a:r>
              <a:rPr lang="en-US" sz="2400" dirty="0"/>
              <a:t>, </a:t>
            </a:r>
            <a:r>
              <a:rPr lang="en-US" sz="2400" dirty="0" err="1"/>
              <a:t>sudangrass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9218" name="Picture 2" descr="Image result for forage sorgh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952750" cy="295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09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Cyanide Accumulators – Prussic Acid </a:t>
            </a:r>
            <a:r>
              <a:rPr lang="en-US" dirty="0" err="1" smtClean="0">
                <a:latin typeface="Arial Black" panose="020B0A04020102020204" pitchFamily="34" charset="0"/>
              </a:rPr>
              <a:t>Poisnoning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Wild black cherry trees</a:t>
            </a:r>
          </a:p>
          <a:p>
            <a:pPr lvl="1"/>
            <a:r>
              <a:rPr lang="en-US" sz="2400" dirty="0"/>
              <a:t>Prevalent in overgrown </a:t>
            </a:r>
            <a:r>
              <a:rPr lang="en-US" sz="2400" dirty="0" err="1"/>
              <a:t>fencelines</a:t>
            </a:r>
            <a:r>
              <a:rPr lang="en-US" sz="2400" dirty="0"/>
              <a:t>, around creeks and ponds</a:t>
            </a:r>
          </a:p>
          <a:p>
            <a:pPr lvl="1"/>
            <a:r>
              <a:rPr lang="en-US" sz="2400" dirty="0"/>
              <a:t>As leaves wither – cyanide is released</a:t>
            </a:r>
          </a:p>
          <a:p>
            <a:pPr lvl="1"/>
            <a:r>
              <a:rPr lang="en-US" sz="2400" dirty="0"/>
              <a:t>Occurs during fall of year and when trees fall </a:t>
            </a:r>
          </a:p>
          <a:p>
            <a:endParaRPr lang="en-US" sz="2800" dirty="0"/>
          </a:p>
        </p:txBody>
      </p:sp>
      <p:pic>
        <p:nvPicPr>
          <p:cNvPr id="10242" name="Picture 2" descr="Image result for wild black cherry ex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64" y="1600200"/>
            <a:ext cx="3375395" cy="253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715000" y="5029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 Source: Iowa State University Extension and Outreach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2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Nitrate Toxicity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Under conditions of high fertility (greater than 80 </a:t>
            </a:r>
            <a:r>
              <a:rPr lang="en-US" dirty="0" err="1" smtClean="0"/>
              <a:t>lb</a:t>
            </a:r>
            <a:r>
              <a:rPr lang="en-US" dirty="0" smtClean="0"/>
              <a:t> N/acre), some forages can accumulate nitrates</a:t>
            </a:r>
          </a:p>
          <a:p>
            <a:pPr lvl="1"/>
            <a:r>
              <a:rPr lang="en-US" dirty="0" smtClean="0"/>
              <a:t>Only occurs </a:t>
            </a:r>
            <a:r>
              <a:rPr lang="en-US" dirty="0"/>
              <a:t>under environmental stress – drought,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Summer annuals, </a:t>
            </a:r>
            <a:r>
              <a:rPr lang="en-US" dirty="0" err="1" smtClean="0"/>
              <a:t>Johnsongrass</a:t>
            </a:r>
            <a:r>
              <a:rPr lang="en-US" dirty="0" smtClean="0"/>
              <a:t>, sometimes </a:t>
            </a:r>
            <a:r>
              <a:rPr lang="en-US" dirty="0" err="1" smtClean="0"/>
              <a:t>bermudagrass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Unlike prussic acid – nitrate concentrations can be maintained in forages for a long period of time</a:t>
            </a:r>
          </a:p>
          <a:p>
            <a:pPr lvl="1"/>
            <a:r>
              <a:rPr lang="en-US" dirty="0" smtClean="0"/>
              <a:t>Stored as hay – conduct a forage analysis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Forage Analysis – Nitrate Results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03304"/>
              </p:ext>
            </p:extLst>
          </p:nvPr>
        </p:nvGraphicFramePr>
        <p:xfrm>
          <a:off x="304800" y="2169081"/>
          <a:ext cx="5562600" cy="3317319"/>
        </p:xfrm>
        <a:graphic>
          <a:graphicData uri="http://schemas.openxmlformats.org/drawingml/2006/table">
            <a:tbl>
              <a:tblPr firstRow="1" bandRow="1"/>
              <a:tblGrid>
                <a:gridCol w="2781300"/>
                <a:gridCol w="2781300"/>
              </a:tblGrid>
              <a:tr h="1217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Nitrate</a:t>
                      </a:r>
                      <a:r>
                        <a:rPr lang="en-US" sz="1800" baseline="0" dirty="0" smtClean="0"/>
                        <a:t> Nitrogen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(NO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baseline="0" dirty="0" smtClean="0"/>
                        <a:t>-N), ppm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Level</a:t>
                      </a:r>
                      <a:r>
                        <a:rPr lang="en-US" sz="1800" baseline="0" dirty="0" smtClean="0"/>
                        <a:t> of Risk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</a:tr>
              <a:tr h="610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 to 1,500</a:t>
                      </a:r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Generally</a:t>
                      </a:r>
                      <a:r>
                        <a:rPr lang="en-US" sz="1800" baseline="0" dirty="0" smtClean="0"/>
                        <a:t> safe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612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1,500 to 5,000</a:t>
                      </a:r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Limit</a:t>
                      </a:r>
                      <a:r>
                        <a:rPr lang="en-US" sz="1800" baseline="0" dirty="0" smtClean="0"/>
                        <a:t> to ½ of DMI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875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5,000 +</a:t>
                      </a:r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Toxic</a:t>
                      </a:r>
                      <a:r>
                        <a:rPr lang="en-US" sz="1800" baseline="0" dirty="0" smtClean="0"/>
                        <a:t> – Use no more than 15% of total ration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00200"/>
            <a:ext cx="2777295" cy="187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1. Nitrate nitrogen levels (ppm) and risk levels for feeding livestock.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495800"/>
            <a:ext cx="2133600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on forage sampling at:</a:t>
            </a:r>
          </a:p>
          <a:p>
            <a:pPr algn="ctr"/>
            <a:endParaRPr lang="en-US" dirty="0"/>
          </a:p>
          <a:p>
            <a:pPr algn="ctr"/>
            <a:r>
              <a:rPr lang="en-US" sz="1400" dirty="0" smtClean="0"/>
              <a:t>www.aces.edu/go/523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12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AL BEEF SYSTEMS TEMPLATE-6">
  <a:themeElements>
    <a:clrScheme name="AL Extension Them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939</Words>
  <Application>Microsoft Office PowerPoint</Application>
  <PresentationFormat>On-screen Show (4:3)</PresentationFormat>
  <Paragraphs>155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AL BEEF SYSTEMS TEMPLATE-6</vt:lpstr>
      <vt:lpstr>Poisonous Plants for Livestock in Alabama</vt:lpstr>
      <vt:lpstr>The Situation</vt:lpstr>
      <vt:lpstr>However…</vt:lpstr>
      <vt:lpstr>Classic Signs of Toxicity in Livestock</vt:lpstr>
      <vt:lpstr>Poisonous plants in alabama</vt:lpstr>
      <vt:lpstr>Cyanide Accumulators – Prussic Acid Poisoning</vt:lpstr>
      <vt:lpstr>Cyanide Accumulators – Prussic Acid Poisnoning</vt:lpstr>
      <vt:lpstr>Nitrate Toxicity </vt:lpstr>
      <vt:lpstr>Forage Analysis – Nitrate Results</vt:lpstr>
      <vt:lpstr>What about weeds?</vt:lpstr>
      <vt:lpstr>Curly dock </vt:lpstr>
      <vt:lpstr>Bracken fern </vt:lpstr>
      <vt:lpstr>Yellow jessamine</vt:lpstr>
      <vt:lpstr>Perilla mint </vt:lpstr>
      <vt:lpstr>Jimsonweed</vt:lpstr>
      <vt:lpstr>Buttercup</vt:lpstr>
      <vt:lpstr>Black nightshade</vt:lpstr>
      <vt:lpstr>Black locust </vt:lpstr>
      <vt:lpstr>More information on poisonous plants </vt:lpstr>
      <vt:lpstr>Questions?</vt:lpstr>
    </vt:vector>
  </TitlesOfParts>
  <Company>ACES/CoAg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Poisonous Plants for Livestock in Alabama</dc:title>
  <dc:creator>Kim Mullenix</dc:creator>
  <cp:lastModifiedBy>Kim Mullenix</cp:lastModifiedBy>
  <cp:revision>8</cp:revision>
  <dcterms:created xsi:type="dcterms:W3CDTF">2017-09-25T14:53:33Z</dcterms:created>
  <dcterms:modified xsi:type="dcterms:W3CDTF">2018-01-04T19:53:31Z</dcterms:modified>
</cp:coreProperties>
</file>