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Lst>
  <p:sldSz cy="5143500" cx="9144000"/>
  <p:notesSz cx="6858000" cy="9144000"/>
  <p:embeddedFontLst>
    <p:embeddedFont>
      <p:font typeface="Amatic SC"/>
      <p:regular r:id="rId23"/>
      <p:bold r:id="rId24"/>
    </p:embeddedFont>
    <p:embeddedFont>
      <p:font typeface="Source Code Pro"/>
      <p:regular r:id="rId25"/>
      <p:bold r:id="rId26"/>
      <p:italic r:id="rId27"/>
      <p:boldItalic r:id="rId28"/>
    </p:embeddedFont>
    <p:embeddedFont>
      <p:font typeface="Lexend"/>
      <p:regular r:id="rId29"/>
      <p:bold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font" Target="fonts/AmaticSC-bold.fntdata"/><Relationship Id="rId23" Type="http://schemas.openxmlformats.org/officeDocument/2006/relationships/font" Target="fonts/AmaticSC-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SourceCodePro-bold.fntdata"/><Relationship Id="rId25" Type="http://schemas.openxmlformats.org/officeDocument/2006/relationships/font" Target="fonts/SourceCodePro-regular.fntdata"/><Relationship Id="rId28" Type="http://schemas.openxmlformats.org/officeDocument/2006/relationships/font" Target="fonts/SourceCodePro-boldItalic.fntdata"/><Relationship Id="rId27" Type="http://schemas.openxmlformats.org/officeDocument/2006/relationships/font" Target="fonts/SourceCodePro-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Lexend-regular.fntdata"/><Relationship Id="rId7" Type="http://schemas.openxmlformats.org/officeDocument/2006/relationships/slide" Target="slides/slide2.xml"/><Relationship Id="rId8" Type="http://schemas.openxmlformats.org/officeDocument/2006/relationships/slide" Target="slides/slide3.xml"/><Relationship Id="rId30" Type="http://schemas.openxmlformats.org/officeDocument/2006/relationships/font" Target="fonts/Lexend-bold.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 name="Shape 52"/>
        <p:cNvGrpSpPr/>
        <p:nvPr/>
      </p:nvGrpSpPr>
      <p:grpSpPr>
        <a:xfrm>
          <a:off x="0" y="0"/>
          <a:ext cx="0" cy="0"/>
          <a:chOff x="0" y="0"/>
          <a:chExt cx="0" cy="0"/>
        </a:xfrm>
      </p:grpSpPr>
      <p:sp>
        <p:nvSpPr>
          <p:cNvPr id="53" name="Google Shape;53;gc6f59039d_0_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4" name="Google Shape;54;gc6f59039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c6f59039d_0_14: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c6f59039d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2bb436d3283_0_26: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2bb436d3283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2bb436d3283_0_12: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2bb436d3283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2bb436d3283_0_21: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2bb436d3283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c6f59039d_0_29: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c6f59039d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c6f59039d_0_24: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c6f59039d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2bb436d3283_0_69: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2bb436d3283_0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2bb436d3283_0_79: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2bb436d3283_0_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gc6f59039d_0_5: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1" name="Google Shape;61;gc6f59039d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g2bb436d3283_0_4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9" name="Google Shape;69;g2bb436d3283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2bb436d3283_0_35: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2bb436d3283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2bb436d3283_0_54: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2bb436d3283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2bb436d3283_0_59: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2bb436d3283_0_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2bb436d3283_0_64: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2bb436d3283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2bb436d3283_0_49: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2bb436d3283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c6f59039d_0_1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c6f59039d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sp>
        <p:nvSpPr>
          <p:cNvPr id="10" name="Google Shape;10;p2"/>
          <p:cNvSpPr/>
          <p:nvPr/>
        </p:nvSpPr>
        <p:spPr>
          <a:xfrm>
            <a:off x="0" y="0"/>
            <a:ext cx="9144000" cy="34290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txBox="1"/>
          <p:nvPr>
            <p:ph type="ctrTitle"/>
          </p:nvPr>
        </p:nvSpPr>
        <p:spPr>
          <a:xfrm>
            <a:off x="311700" y="392150"/>
            <a:ext cx="8520600" cy="2690400"/>
          </a:xfrm>
          <a:prstGeom prst="rect">
            <a:avLst/>
          </a:prstGeom>
        </p:spPr>
        <p:txBody>
          <a:bodyPr anchorCtr="0" anchor="ctr" bIns="91425" lIns="91425" spcFirstLastPara="1" rIns="91425" wrap="square" tIns="91425">
            <a:noAutofit/>
          </a:bodyPr>
          <a:lstStyle>
            <a:lvl1pPr lvl="0" algn="ctr">
              <a:spcBef>
                <a:spcPts val="0"/>
              </a:spcBef>
              <a:spcAft>
                <a:spcPts val="0"/>
              </a:spcAft>
              <a:buSzPts val="8000"/>
              <a:buNone/>
              <a:defRPr sz="8000"/>
            </a:lvl1pPr>
            <a:lvl2pPr lvl="1" algn="ctr">
              <a:spcBef>
                <a:spcPts val="0"/>
              </a:spcBef>
              <a:spcAft>
                <a:spcPts val="0"/>
              </a:spcAft>
              <a:buSzPts val="8000"/>
              <a:buNone/>
              <a:defRPr sz="8000"/>
            </a:lvl2pPr>
            <a:lvl3pPr lvl="2" algn="ctr">
              <a:spcBef>
                <a:spcPts val="0"/>
              </a:spcBef>
              <a:spcAft>
                <a:spcPts val="0"/>
              </a:spcAft>
              <a:buSzPts val="8000"/>
              <a:buNone/>
              <a:defRPr sz="8000"/>
            </a:lvl3pPr>
            <a:lvl4pPr lvl="3" algn="ctr">
              <a:spcBef>
                <a:spcPts val="0"/>
              </a:spcBef>
              <a:spcAft>
                <a:spcPts val="0"/>
              </a:spcAft>
              <a:buSzPts val="8000"/>
              <a:buNone/>
              <a:defRPr sz="8000"/>
            </a:lvl4pPr>
            <a:lvl5pPr lvl="4" algn="ctr">
              <a:spcBef>
                <a:spcPts val="0"/>
              </a:spcBef>
              <a:spcAft>
                <a:spcPts val="0"/>
              </a:spcAft>
              <a:buSzPts val="8000"/>
              <a:buNone/>
              <a:defRPr sz="8000"/>
            </a:lvl5pPr>
            <a:lvl6pPr lvl="5" algn="ctr">
              <a:spcBef>
                <a:spcPts val="0"/>
              </a:spcBef>
              <a:spcAft>
                <a:spcPts val="0"/>
              </a:spcAft>
              <a:buSzPts val="8000"/>
              <a:buNone/>
              <a:defRPr sz="8000"/>
            </a:lvl6pPr>
            <a:lvl7pPr lvl="6" algn="ctr">
              <a:spcBef>
                <a:spcPts val="0"/>
              </a:spcBef>
              <a:spcAft>
                <a:spcPts val="0"/>
              </a:spcAft>
              <a:buSzPts val="8000"/>
              <a:buNone/>
              <a:defRPr sz="8000"/>
            </a:lvl7pPr>
            <a:lvl8pPr lvl="7" algn="ctr">
              <a:spcBef>
                <a:spcPts val="0"/>
              </a:spcBef>
              <a:spcAft>
                <a:spcPts val="0"/>
              </a:spcAft>
              <a:buSzPts val="8000"/>
              <a:buNone/>
              <a:defRPr sz="8000"/>
            </a:lvl8pPr>
            <a:lvl9pPr lvl="8" algn="ctr">
              <a:spcBef>
                <a:spcPts val="0"/>
              </a:spcBef>
              <a:spcAft>
                <a:spcPts val="0"/>
              </a:spcAft>
              <a:buSzPts val="8000"/>
              <a:buNone/>
              <a:defRPr sz="8000"/>
            </a:lvl9pPr>
          </a:lstStyle>
          <a:p/>
        </p:txBody>
      </p:sp>
      <p:sp>
        <p:nvSpPr>
          <p:cNvPr id="12" name="Google Shape;12;p2"/>
          <p:cNvSpPr txBox="1"/>
          <p:nvPr>
            <p:ph idx="1" type="subTitle"/>
          </p:nvPr>
        </p:nvSpPr>
        <p:spPr>
          <a:xfrm>
            <a:off x="311700" y="3890400"/>
            <a:ext cx="8520600" cy="7062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Clr>
                <a:schemeClr val="accent1"/>
              </a:buClr>
              <a:buSzPts val="2100"/>
              <a:buNone/>
              <a:defRPr b="1" sz="2100">
                <a:solidFill>
                  <a:schemeClr val="accent1"/>
                </a:solidFill>
              </a:defRPr>
            </a:lvl1pPr>
            <a:lvl2pPr lvl="1" algn="ctr">
              <a:lnSpc>
                <a:spcPct val="100000"/>
              </a:lnSpc>
              <a:spcBef>
                <a:spcPts val="0"/>
              </a:spcBef>
              <a:spcAft>
                <a:spcPts val="0"/>
              </a:spcAft>
              <a:buClr>
                <a:schemeClr val="accent1"/>
              </a:buClr>
              <a:buSzPts val="2100"/>
              <a:buNone/>
              <a:defRPr b="1" sz="2100">
                <a:solidFill>
                  <a:schemeClr val="accent1"/>
                </a:solidFill>
              </a:defRPr>
            </a:lvl2pPr>
            <a:lvl3pPr lvl="2" algn="ctr">
              <a:lnSpc>
                <a:spcPct val="100000"/>
              </a:lnSpc>
              <a:spcBef>
                <a:spcPts val="0"/>
              </a:spcBef>
              <a:spcAft>
                <a:spcPts val="0"/>
              </a:spcAft>
              <a:buClr>
                <a:schemeClr val="accent1"/>
              </a:buClr>
              <a:buSzPts val="2100"/>
              <a:buNone/>
              <a:defRPr b="1" sz="2100">
                <a:solidFill>
                  <a:schemeClr val="accent1"/>
                </a:solidFill>
              </a:defRPr>
            </a:lvl3pPr>
            <a:lvl4pPr lvl="3" algn="ctr">
              <a:lnSpc>
                <a:spcPct val="100000"/>
              </a:lnSpc>
              <a:spcBef>
                <a:spcPts val="0"/>
              </a:spcBef>
              <a:spcAft>
                <a:spcPts val="0"/>
              </a:spcAft>
              <a:buClr>
                <a:schemeClr val="accent1"/>
              </a:buClr>
              <a:buSzPts val="2100"/>
              <a:buNone/>
              <a:defRPr b="1" sz="2100">
                <a:solidFill>
                  <a:schemeClr val="accent1"/>
                </a:solidFill>
              </a:defRPr>
            </a:lvl4pPr>
            <a:lvl5pPr lvl="4" algn="ctr">
              <a:lnSpc>
                <a:spcPct val="100000"/>
              </a:lnSpc>
              <a:spcBef>
                <a:spcPts val="0"/>
              </a:spcBef>
              <a:spcAft>
                <a:spcPts val="0"/>
              </a:spcAft>
              <a:buClr>
                <a:schemeClr val="accent1"/>
              </a:buClr>
              <a:buSzPts val="2100"/>
              <a:buNone/>
              <a:defRPr b="1" sz="2100">
                <a:solidFill>
                  <a:schemeClr val="accent1"/>
                </a:solidFill>
              </a:defRPr>
            </a:lvl5pPr>
            <a:lvl6pPr lvl="5" algn="ctr">
              <a:lnSpc>
                <a:spcPct val="100000"/>
              </a:lnSpc>
              <a:spcBef>
                <a:spcPts val="0"/>
              </a:spcBef>
              <a:spcAft>
                <a:spcPts val="0"/>
              </a:spcAft>
              <a:buClr>
                <a:schemeClr val="accent1"/>
              </a:buClr>
              <a:buSzPts val="2100"/>
              <a:buNone/>
              <a:defRPr b="1" sz="2100">
                <a:solidFill>
                  <a:schemeClr val="accent1"/>
                </a:solidFill>
              </a:defRPr>
            </a:lvl6pPr>
            <a:lvl7pPr lvl="6" algn="ctr">
              <a:lnSpc>
                <a:spcPct val="100000"/>
              </a:lnSpc>
              <a:spcBef>
                <a:spcPts val="0"/>
              </a:spcBef>
              <a:spcAft>
                <a:spcPts val="0"/>
              </a:spcAft>
              <a:buClr>
                <a:schemeClr val="accent1"/>
              </a:buClr>
              <a:buSzPts val="2100"/>
              <a:buNone/>
              <a:defRPr b="1" sz="2100">
                <a:solidFill>
                  <a:schemeClr val="accent1"/>
                </a:solidFill>
              </a:defRPr>
            </a:lvl7pPr>
            <a:lvl8pPr lvl="7" algn="ctr">
              <a:lnSpc>
                <a:spcPct val="100000"/>
              </a:lnSpc>
              <a:spcBef>
                <a:spcPts val="0"/>
              </a:spcBef>
              <a:spcAft>
                <a:spcPts val="0"/>
              </a:spcAft>
              <a:buClr>
                <a:schemeClr val="accent1"/>
              </a:buClr>
              <a:buSzPts val="2100"/>
              <a:buNone/>
              <a:defRPr b="1" sz="2100">
                <a:solidFill>
                  <a:schemeClr val="accent1"/>
                </a:solidFill>
              </a:defRPr>
            </a:lvl8pPr>
            <a:lvl9pPr lvl="8" algn="ctr">
              <a:lnSpc>
                <a:spcPct val="100000"/>
              </a:lnSpc>
              <a:spcBef>
                <a:spcPts val="0"/>
              </a:spcBef>
              <a:spcAft>
                <a:spcPts val="0"/>
              </a:spcAft>
              <a:buClr>
                <a:schemeClr val="accent1"/>
              </a:buClr>
              <a:buSzPts val="2100"/>
              <a:buNone/>
              <a:defRPr b="1" sz="2100">
                <a:solidFill>
                  <a:schemeClr val="accent1"/>
                </a:solidFill>
              </a:defRPr>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6" name="Shape 46"/>
        <p:cNvGrpSpPr/>
        <p:nvPr/>
      </p:nvGrpSpPr>
      <p:grpSpPr>
        <a:xfrm>
          <a:off x="0" y="0"/>
          <a:ext cx="0" cy="0"/>
          <a:chOff x="0" y="0"/>
          <a:chExt cx="0" cy="0"/>
        </a:xfrm>
      </p:grpSpPr>
      <p:sp>
        <p:nvSpPr>
          <p:cNvPr id="47" name="Google Shape;47;p11"/>
          <p:cNvSpPr txBox="1"/>
          <p:nvPr>
            <p:ph hasCustomPrompt="1" type="title"/>
          </p:nvPr>
        </p:nvSpPr>
        <p:spPr>
          <a:xfrm>
            <a:off x="311700" y="1240275"/>
            <a:ext cx="8520600" cy="1981800"/>
          </a:xfrm>
          <a:prstGeom prst="rect">
            <a:avLst/>
          </a:prstGeom>
        </p:spPr>
        <p:txBody>
          <a:bodyPr anchorCtr="0" anchor="b" bIns="91425" lIns="91425" spcFirstLastPara="1" rIns="91425" wrap="square" tIns="91425">
            <a:noAutofit/>
          </a:bodyPr>
          <a:lstStyle>
            <a:lvl1pPr lvl="0" algn="ctr">
              <a:spcBef>
                <a:spcPts val="0"/>
              </a:spcBef>
              <a:spcAft>
                <a:spcPts val="0"/>
              </a:spcAft>
              <a:buClr>
                <a:schemeClr val="lt1"/>
              </a:buClr>
              <a:buSzPts val="12000"/>
              <a:buNone/>
              <a:defRPr sz="12000">
                <a:solidFill>
                  <a:schemeClr val="lt1"/>
                </a:solidFill>
                <a:highlight>
                  <a:schemeClr val="accent1"/>
                </a:highlight>
              </a:defRPr>
            </a:lvl1pPr>
            <a:lvl2pPr lvl="1" algn="ctr">
              <a:spcBef>
                <a:spcPts val="0"/>
              </a:spcBef>
              <a:spcAft>
                <a:spcPts val="0"/>
              </a:spcAft>
              <a:buClr>
                <a:schemeClr val="lt1"/>
              </a:buClr>
              <a:buSzPts val="12000"/>
              <a:buNone/>
              <a:defRPr sz="12000">
                <a:solidFill>
                  <a:schemeClr val="lt1"/>
                </a:solidFill>
                <a:highlight>
                  <a:schemeClr val="accent1"/>
                </a:highlight>
              </a:defRPr>
            </a:lvl2pPr>
            <a:lvl3pPr lvl="2" algn="ctr">
              <a:spcBef>
                <a:spcPts val="0"/>
              </a:spcBef>
              <a:spcAft>
                <a:spcPts val="0"/>
              </a:spcAft>
              <a:buClr>
                <a:schemeClr val="lt1"/>
              </a:buClr>
              <a:buSzPts val="12000"/>
              <a:buNone/>
              <a:defRPr sz="12000">
                <a:solidFill>
                  <a:schemeClr val="lt1"/>
                </a:solidFill>
                <a:highlight>
                  <a:schemeClr val="accent1"/>
                </a:highlight>
              </a:defRPr>
            </a:lvl3pPr>
            <a:lvl4pPr lvl="3" algn="ctr">
              <a:spcBef>
                <a:spcPts val="0"/>
              </a:spcBef>
              <a:spcAft>
                <a:spcPts val="0"/>
              </a:spcAft>
              <a:buClr>
                <a:schemeClr val="lt1"/>
              </a:buClr>
              <a:buSzPts val="12000"/>
              <a:buNone/>
              <a:defRPr sz="12000">
                <a:solidFill>
                  <a:schemeClr val="lt1"/>
                </a:solidFill>
                <a:highlight>
                  <a:schemeClr val="accent1"/>
                </a:highlight>
              </a:defRPr>
            </a:lvl4pPr>
            <a:lvl5pPr lvl="4" algn="ctr">
              <a:spcBef>
                <a:spcPts val="0"/>
              </a:spcBef>
              <a:spcAft>
                <a:spcPts val="0"/>
              </a:spcAft>
              <a:buClr>
                <a:schemeClr val="lt1"/>
              </a:buClr>
              <a:buSzPts val="12000"/>
              <a:buNone/>
              <a:defRPr sz="12000">
                <a:solidFill>
                  <a:schemeClr val="lt1"/>
                </a:solidFill>
                <a:highlight>
                  <a:schemeClr val="accent1"/>
                </a:highlight>
              </a:defRPr>
            </a:lvl5pPr>
            <a:lvl6pPr lvl="5" algn="ctr">
              <a:spcBef>
                <a:spcPts val="0"/>
              </a:spcBef>
              <a:spcAft>
                <a:spcPts val="0"/>
              </a:spcAft>
              <a:buClr>
                <a:schemeClr val="lt1"/>
              </a:buClr>
              <a:buSzPts val="12000"/>
              <a:buNone/>
              <a:defRPr sz="12000">
                <a:solidFill>
                  <a:schemeClr val="lt1"/>
                </a:solidFill>
                <a:highlight>
                  <a:schemeClr val="accent1"/>
                </a:highlight>
              </a:defRPr>
            </a:lvl6pPr>
            <a:lvl7pPr lvl="6" algn="ctr">
              <a:spcBef>
                <a:spcPts val="0"/>
              </a:spcBef>
              <a:spcAft>
                <a:spcPts val="0"/>
              </a:spcAft>
              <a:buClr>
                <a:schemeClr val="lt1"/>
              </a:buClr>
              <a:buSzPts val="12000"/>
              <a:buNone/>
              <a:defRPr sz="12000">
                <a:solidFill>
                  <a:schemeClr val="lt1"/>
                </a:solidFill>
                <a:highlight>
                  <a:schemeClr val="accent1"/>
                </a:highlight>
              </a:defRPr>
            </a:lvl7pPr>
            <a:lvl8pPr lvl="7" algn="ctr">
              <a:spcBef>
                <a:spcPts val="0"/>
              </a:spcBef>
              <a:spcAft>
                <a:spcPts val="0"/>
              </a:spcAft>
              <a:buClr>
                <a:schemeClr val="lt1"/>
              </a:buClr>
              <a:buSzPts val="12000"/>
              <a:buNone/>
              <a:defRPr sz="12000">
                <a:solidFill>
                  <a:schemeClr val="lt1"/>
                </a:solidFill>
                <a:highlight>
                  <a:schemeClr val="accent1"/>
                </a:highlight>
              </a:defRPr>
            </a:lvl8pPr>
            <a:lvl9pPr lvl="8" algn="ctr">
              <a:spcBef>
                <a:spcPts val="0"/>
              </a:spcBef>
              <a:spcAft>
                <a:spcPts val="0"/>
              </a:spcAft>
              <a:buClr>
                <a:schemeClr val="lt1"/>
              </a:buClr>
              <a:buSzPts val="12000"/>
              <a:buNone/>
              <a:defRPr sz="12000">
                <a:solidFill>
                  <a:schemeClr val="lt1"/>
                </a:solidFill>
                <a:highlight>
                  <a:schemeClr val="accent1"/>
                </a:highlight>
              </a:defRPr>
            </a:lvl9pPr>
          </a:lstStyle>
          <a:p>
            <a:r>
              <a:t>xx%</a:t>
            </a:r>
          </a:p>
        </p:txBody>
      </p:sp>
      <p:sp>
        <p:nvSpPr>
          <p:cNvPr id="48" name="Google Shape;48;p11"/>
          <p:cNvSpPr txBox="1"/>
          <p:nvPr>
            <p:ph idx="1" type="body"/>
          </p:nvPr>
        </p:nvSpPr>
        <p:spPr>
          <a:xfrm>
            <a:off x="311700" y="33046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Clr>
                <a:schemeClr val="accent1"/>
              </a:buClr>
              <a:buSzPts val="1800"/>
              <a:buChar char="●"/>
              <a:defRPr>
                <a:solidFill>
                  <a:schemeClr val="accent1"/>
                </a:solidFill>
                <a:highlight>
                  <a:schemeClr val="dk1"/>
                </a:highlight>
              </a:defRPr>
            </a:lvl1pPr>
            <a:lvl2pPr indent="-317500" lvl="1" marL="914400" algn="ctr">
              <a:spcBef>
                <a:spcPts val="1600"/>
              </a:spcBef>
              <a:spcAft>
                <a:spcPts val="0"/>
              </a:spcAft>
              <a:buClr>
                <a:schemeClr val="accent1"/>
              </a:buClr>
              <a:buSzPts val="1400"/>
              <a:buChar char="○"/>
              <a:defRPr>
                <a:solidFill>
                  <a:schemeClr val="accent1"/>
                </a:solidFill>
                <a:highlight>
                  <a:schemeClr val="dk1"/>
                </a:highlight>
              </a:defRPr>
            </a:lvl2pPr>
            <a:lvl3pPr indent="-317500" lvl="2" marL="1371600" algn="ctr">
              <a:spcBef>
                <a:spcPts val="1600"/>
              </a:spcBef>
              <a:spcAft>
                <a:spcPts val="0"/>
              </a:spcAft>
              <a:buClr>
                <a:schemeClr val="accent1"/>
              </a:buClr>
              <a:buSzPts val="1400"/>
              <a:buChar char="■"/>
              <a:defRPr>
                <a:solidFill>
                  <a:schemeClr val="accent1"/>
                </a:solidFill>
                <a:highlight>
                  <a:schemeClr val="dk1"/>
                </a:highlight>
              </a:defRPr>
            </a:lvl3pPr>
            <a:lvl4pPr indent="-317500" lvl="3" marL="1828800" algn="ctr">
              <a:spcBef>
                <a:spcPts val="1600"/>
              </a:spcBef>
              <a:spcAft>
                <a:spcPts val="0"/>
              </a:spcAft>
              <a:buClr>
                <a:schemeClr val="accent1"/>
              </a:buClr>
              <a:buSzPts val="1400"/>
              <a:buChar char="●"/>
              <a:defRPr>
                <a:solidFill>
                  <a:schemeClr val="accent1"/>
                </a:solidFill>
                <a:highlight>
                  <a:schemeClr val="dk1"/>
                </a:highlight>
              </a:defRPr>
            </a:lvl4pPr>
            <a:lvl5pPr indent="-317500" lvl="4" marL="2286000" algn="ctr">
              <a:spcBef>
                <a:spcPts val="1600"/>
              </a:spcBef>
              <a:spcAft>
                <a:spcPts val="0"/>
              </a:spcAft>
              <a:buClr>
                <a:schemeClr val="accent1"/>
              </a:buClr>
              <a:buSzPts val="1400"/>
              <a:buChar char="○"/>
              <a:defRPr>
                <a:solidFill>
                  <a:schemeClr val="accent1"/>
                </a:solidFill>
                <a:highlight>
                  <a:schemeClr val="dk1"/>
                </a:highlight>
              </a:defRPr>
            </a:lvl5pPr>
            <a:lvl6pPr indent="-317500" lvl="5" marL="2743200" algn="ctr">
              <a:spcBef>
                <a:spcPts val="1600"/>
              </a:spcBef>
              <a:spcAft>
                <a:spcPts val="0"/>
              </a:spcAft>
              <a:buClr>
                <a:schemeClr val="accent1"/>
              </a:buClr>
              <a:buSzPts val="1400"/>
              <a:buChar char="■"/>
              <a:defRPr>
                <a:solidFill>
                  <a:schemeClr val="accent1"/>
                </a:solidFill>
                <a:highlight>
                  <a:schemeClr val="dk1"/>
                </a:highlight>
              </a:defRPr>
            </a:lvl6pPr>
            <a:lvl7pPr indent="-317500" lvl="6" marL="3200400" algn="ctr">
              <a:spcBef>
                <a:spcPts val="1600"/>
              </a:spcBef>
              <a:spcAft>
                <a:spcPts val="0"/>
              </a:spcAft>
              <a:buClr>
                <a:schemeClr val="accent1"/>
              </a:buClr>
              <a:buSzPts val="1400"/>
              <a:buChar char="●"/>
              <a:defRPr>
                <a:solidFill>
                  <a:schemeClr val="accent1"/>
                </a:solidFill>
                <a:highlight>
                  <a:schemeClr val="dk1"/>
                </a:highlight>
              </a:defRPr>
            </a:lvl7pPr>
            <a:lvl8pPr indent="-317500" lvl="7" marL="3657600" algn="ctr">
              <a:spcBef>
                <a:spcPts val="1600"/>
              </a:spcBef>
              <a:spcAft>
                <a:spcPts val="0"/>
              </a:spcAft>
              <a:buClr>
                <a:schemeClr val="accent1"/>
              </a:buClr>
              <a:buSzPts val="1400"/>
              <a:buChar char="○"/>
              <a:defRPr>
                <a:solidFill>
                  <a:schemeClr val="accent1"/>
                </a:solidFill>
                <a:highlight>
                  <a:schemeClr val="dk1"/>
                </a:highlight>
              </a:defRPr>
            </a:lvl8pPr>
            <a:lvl9pPr indent="-317500" lvl="8" marL="4114800" algn="ctr">
              <a:spcBef>
                <a:spcPts val="1600"/>
              </a:spcBef>
              <a:spcAft>
                <a:spcPts val="1600"/>
              </a:spcAft>
              <a:buClr>
                <a:schemeClr val="accent1"/>
              </a:buClr>
              <a:buSzPts val="1400"/>
              <a:buChar char="■"/>
              <a:defRPr>
                <a:solidFill>
                  <a:schemeClr val="accent1"/>
                </a:solidFill>
                <a:highlight>
                  <a:schemeClr val="dk1"/>
                </a:highlight>
              </a:defRPr>
            </a:lvl9pPr>
          </a:lstStyle>
          <a:p/>
        </p:txBody>
      </p:sp>
      <p:sp>
        <p:nvSpPr>
          <p:cNvPr id="49" name="Google Shape;49;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4" name="Shape 14"/>
        <p:cNvGrpSpPr/>
        <p:nvPr/>
      </p:nvGrpSpPr>
      <p:grpSpPr>
        <a:xfrm>
          <a:off x="0" y="0"/>
          <a:ext cx="0" cy="0"/>
          <a:chOff x="0" y="0"/>
          <a:chExt cx="0" cy="0"/>
        </a:xfrm>
      </p:grpSpPr>
      <p:sp>
        <p:nvSpPr>
          <p:cNvPr id="15" name="Google Shape;15;p3"/>
          <p:cNvSpPr txBox="1"/>
          <p:nvPr>
            <p:ph type="title"/>
          </p:nvPr>
        </p:nvSpPr>
        <p:spPr>
          <a:xfrm>
            <a:off x="2802750" y="802500"/>
            <a:ext cx="3538500" cy="3538500"/>
          </a:xfrm>
          <a:prstGeom prst="rect">
            <a:avLst/>
          </a:prstGeom>
          <a:solidFill>
            <a:srgbClr val="FFFFFF"/>
          </a:solidFill>
        </p:spPr>
        <p:txBody>
          <a:bodyPr anchorCtr="0" anchor="ctr" bIns="91425" lIns="91425" spcFirstLastPara="1" rIns="91425" wrap="square" tIns="91425">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6" name="Google Shape;16;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7" name="Shape 17"/>
        <p:cNvGrpSpPr/>
        <p:nvPr/>
      </p:nvGrpSpPr>
      <p:grpSpPr>
        <a:xfrm>
          <a:off x="0" y="0"/>
          <a:ext cx="0" cy="0"/>
          <a:chOff x="0" y="0"/>
          <a:chExt cx="0" cy="0"/>
        </a:xfrm>
      </p:grpSpPr>
      <p:sp>
        <p:nvSpPr>
          <p:cNvPr id="18" name="Google Shape;18;p4"/>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19" name="Google Shape;19;p4"/>
          <p:cNvSpPr txBox="1"/>
          <p:nvPr>
            <p:ph idx="1" type="body"/>
          </p:nvPr>
        </p:nvSpPr>
        <p:spPr>
          <a:xfrm>
            <a:off x="311700" y="1228675"/>
            <a:ext cx="8520600" cy="33402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0" name="Google Shape;20;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1" name="Shape 21"/>
        <p:cNvGrpSpPr/>
        <p:nvPr/>
      </p:nvGrpSpPr>
      <p:grpSpPr>
        <a:xfrm>
          <a:off x="0" y="0"/>
          <a:ext cx="0" cy="0"/>
          <a:chOff x="0" y="0"/>
          <a:chExt cx="0" cy="0"/>
        </a:xfrm>
      </p:grpSpPr>
      <p:sp>
        <p:nvSpPr>
          <p:cNvPr id="22" name="Google Shape;22;p5"/>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23" name="Google Shape;23;p5"/>
          <p:cNvSpPr txBox="1"/>
          <p:nvPr>
            <p:ph idx="1" type="body"/>
          </p:nvPr>
        </p:nvSpPr>
        <p:spPr>
          <a:xfrm>
            <a:off x="311700" y="1228675"/>
            <a:ext cx="3999900" cy="33402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2" type="body"/>
          </p:nvPr>
        </p:nvSpPr>
        <p:spPr>
          <a:xfrm>
            <a:off x="4832400" y="1228675"/>
            <a:ext cx="3999900" cy="33402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5" name="Google Shape;25;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6" name="Shape 26"/>
        <p:cNvGrpSpPr/>
        <p:nvPr/>
      </p:nvGrpSpPr>
      <p:grpSpPr>
        <a:xfrm>
          <a:off x="0" y="0"/>
          <a:ext cx="0" cy="0"/>
          <a:chOff x="0" y="0"/>
          <a:chExt cx="0" cy="0"/>
        </a:xfrm>
      </p:grpSpPr>
      <p:sp>
        <p:nvSpPr>
          <p:cNvPr id="27" name="Google Shape;27;p6"/>
          <p:cNvSpPr txBox="1"/>
          <p:nvPr>
            <p:ph type="title"/>
          </p:nvPr>
        </p:nvSpPr>
        <p:spPr>
          <a:xfrm>
            <a:off x="304800" y="309350"/>
            <a:ext cx="8537700" cy="748200"/>
          </a:xfrm>
          <a:prstGeom prst="rect">
            <a:avLst/>
          </a:prstGeom>
        </p:spPr>
        <p:txBody>
          <a:bodyPr anchorCtr="0" anchor="t" bIns="91425" lIns="91425" spcFirstLastPara="1" rIns="91425" wrap="square" tIns="91425">
            <a:noAutofit/>
          </a:bodyPr>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p:txBody>
      </p:sp>
      <p:sp>
        <p:nvSpPr>
          <p:cNvPr id="28" name="Google Shape;28;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9" name="Shape 29"/>
        <p:cNvGrpSpPr/>
        <p:nvPr/>
      </p:nvGrpSpPr>
      <p:grpSpPr>
        <a:xfrm>
          <a:off x="0" y="0"/>
          <a:ext cx="0" cy="0"/>
          <a:chOff x="0" y="0"/>
          <a:chExt cx="0" cy="0"/>
        </a:xfrm>
      </p:grpSpPr>
      <p:sp>
        <p:nvSpPr>
          <p:cNvPr id="30" name="Google Shape;30;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3000"/>
              <a:buNone/>
              <a:defRPr sz="3000">
                <a:highlight>
                  <a:schemeClr val="dk1"/>
                </a:highlight>
              </a:defRPr>
            </a:lvl1pPr>
            <a:lvl2pPr lvl="1">
              <a:spcBef>
                <a:spcPts val="0"/>
              </a:spcBef>
              <a:spcAft>
                <a:spcPts val="0"/>
              </a:spcAft>
              <a:buSzPts val="3000"/>
              <a:buNone/>
              <a:defRPr sz="3000">
                <a:highlight>
                  <a:schemeClr val="dk1"/>
                </a:highlight>
              </a:defRPr>
            </a:lvl2pPr>
            <a:lvl3pPr lvl="2">
              <a:spcBef>
                <a:spcPts val="0"/>
              </a:spcBef>
              <a:spcAft>
                <a:spcPts val="0"/>
              </a:spcAft>
              <a:buSzPts val="3000"/>
              <a:buNone/>
              <a:defRPr sz="3000">
                <a:highlight>
                  <a:schemeClr val="dk1"/>
                </a:highlight>
              </a:defRPr>
            </a:lvl3pPr>
            <a:lvl4pPr lvl="3">
              <a:spcBef>
                <a:spcPts val="0"/>
              </a:spcBef>
              <a:spcAft>
                <a:spcPts val="0"/>
              </a:spcAft>
              <a:buSzPts val="3000"/>
              <a:buNone/>
              <a:defRPr sz="3000">
                <a:highlight>
                  <a:schemeClr val="dk1"/>
                </a:highlight>
              </a:defRPr>
            </a:lvl4pPr>
            <a:lvl5pPr lvl="4">
              <a:spcBef>
                <a:spcPts val="0"/>
              </a:spcBef>
              <a:spcAft>
                <a:spcPts val="0"/>
              </a:spcAft>
              <a:buSzPts val="3000"/>
              <a:buNone/>
              <a:defRPr sz="3000">
                <a:highlight>
                  <a:schemeClr val="dk1"/>
                </a:highlight>
              </a:defRPr>
            </a:lvl5pPr>
            <a:lvl6pPr lvl="5">
              <a:spcBef>
                <a:spcPts val="0"/>
              </a:spcBef>
              <a:spcAft>
                <a:spcPts val="0"/>
              </a:spcAft>
              <a:buSzPts val="3000"/>
              <a:buNone/>
              <a:defRPr sz="3000">
                <a:highlight>
                  <a:schemeClr val="dk1"/>
                </a:highlight>
              </a:defRPr>
            </a:lvl6pPr>
            <a:lvl7pPr lvl="6">
              <a:spcBef>
                <a:spcPts val="0"/>
              </a:spcBef>
              <a:spcAft>
                <a:spcPts val="0"/>
              </a:spcAft>
              <a:buSzPts val="3000"/>
              <a:buNone/>
              <a:defRPr sz="3000">
                <a:highlight>
                  <a:schemeClr val="dk1"/>
                </a:highlight>
              </a:defRPr>
            </a:lvl7pPr>
            <a:lvl8pPr lvl="7">
              <a:spcBef>
                <a:spcPts val="0"/>
              </a:spcBef>
              <a:spcAft>
                <a:spcPts val="0"/>
              </a:spcAft>
              <a:buSzPts val="3000"/>
              <a:buNone/>
              <a:defRPr sz="3000">
                <a:highlight>
                  <a:schemeClr val="dk1"/>
                </a:highlight>
              </a:defRPr>
            </a:lvl8pPr>
            <a:lvl9pPr lvl="8">
              <a:spcBef>
                <a:spcPts val="0"/>
              </a:spcBef>
              <a:spcAft>
                <a:spcPts val="0"/>
              </a:spcAft>
              <a:buSzPts val="3000"/>
              <a:buNone/>
              <a:defRPr sz="3000">
                <a:highlight>
                  <a:schemeClr val="dk1"/>
                </a:highlight>
              </a:defRPr>
            </a:lvl9pPr>
          </a:lstStyle>
          <a:p/>
        </p:txBody>
      </p:sp>
      <p:sp>
        <p:nvSpPr>
          <p:cNvPr id="31" name="Google Shape;31;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2" name="Google Shape;32;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4"/>
        </a:solidFill>
      </p:bgPr>
    </p:bg>
    <p:spTree>
      <p:nvGrpSpPr>
        <p:cNvPr id="33" name="Shape 33"/>
        <p:cNvGrpSpPr/>
        <p:nvPr/>
      </p:nvGrpSpPr>
      <p:grpSpPr>
        <a:xfrm>
          <a:off x="0" y="0"/>
          <a:ext cx="0" cy="0"/>
          <a:chOff x="0" y="0"/>
          <a:chExt cx="0" cy="0"/>
        </a:xfrm>
      </p:grpSpPr>
      <p:sp>
        <p:nvSpPr>
          <p:cNvPr id="34" name="Google Shape;34;p8"/>
          <p:cNvSpPr txBox="1"/>
          <p:nvPr>
            <p:ph type="title"/>
          </p:nvPr>
        </p:nvSpPr>
        <p:spPr>
          <a:xfrm>
            <a:off x="490250" y="526350"/>
            <a:ext cx="5618700" cy="40908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6000"/>
              <a:buNone/>
              <a:defRPr sz="6000">
                <a:solidFill>
                  <a:schemeClr val="lt1"/>
                </a:solidFill>
              </a:defRPr>
            </a:lvl1pPr>
            <a:lvl2pPr lvl="1">
              <a:spcBef>
                <a:spcPts val="0"/>
              </a:spcBef>
              <a:spcAft>
                <a:spcPts val="0"/>
              </a:spcAft>
              <a:buClr>
                <a:schemeClr val="lt1"/>
              </a:buClr>
              <a:buSzPts val="6000"/>
              <a:buNone/>
              <a:defRPr sz="6000">
                <a:solidFill>
                  <a:schemeClr val="lt1"/>
                </a:solidFill>
              </a:defRPr>
            </a:lvl2pPr>
            <a:lvl3pPr lvl="2">
              <a:spcBef>
                <a:spcPts val="0"/>
              </a:spcBef>
              <a:spcAft>
                <a:spcPts val="0"/>
              </a:spcAft>
              <a:buClr>
                <a:schemeClr val="lt1"/>
              </a:buClr>
              <a:buSzPts val="6000"/>
              <a:buNone/>
              <a:defRPr sz="6000">
                <a:solidFill>
                  <a:schemeClr val="lt1"/>
                </a:solidFill>
              </a:defRPr>
            </a:lvl3pPr>
            <a:lvl4pPr lvl="3">
              <a:spcBef>
                <a:spcPts val="0"/>
              </a:spcBef>
              <a:spcAft>
                <a:spcPts val="0"/>
              </a:spcAft>
              <a:buClr>
                <a:schemeClr val="lt1"/>
              </a:buClr>
              <a:buSzPts val="6000"/>
              <a:buNone/>
              <a:defRPr sz="6000">
                <a:solidFill>
                  <a:schemeClr val="lt1"/>
                </a:solidFill>
              </a:defRPr>
            </a:lvl4pPr>
            <a:lvl5pPr lvl="4">
              <a:spcBef>
                <a:spcPts val="0"/>
              </a:spcBef>
              <a:spcAft>
                <a:spcPts val="0"/>
              </a:spcAft>
              <a:buClr>
                <a:schemeClr val="lt1"/>
              </a:buClr>
              <a:buSzPts val="6000"/>
              <a:buNone/>
              <a:defRPr sz="6000">
                <a:solidFill>
                  <a:schemeClr val="lt1"/>
                </a:solidFill>
              </a:defRPr>
            </a:lvl5pPr>
            <a:lvl6pPr lvl="5">
              <a:spcBef>
                <a:spcPts val="0"/>
              </a:spcBef>
              <a:spcAft>
                <a:spcPts val="0"/>
              </a:spcAft>
              <a:buClr>
                <a:schemeClr val="lt1"/>
              </a:buClr>
              <a:buSzPts val="6000"/>
              <a:buNone/>
              <a:defRPr sz="6000">
                <a:solidFill>
                  <a:schemeClr val="lt1"/>
                </a:solidFill>
              </a:defRPr>
            </a:lvl6pPr>
            <a:lvl7pPr lvl="6">
              <a:spcBef>
                <a:spcPts val="0"/>
              </a:spcBef>
              <a:spcAft>
                <a:spcPts val="0"/>
              </a:spcAft>
              <a:buClr>
                <a:schemeClr val="lt1"/>
              </a:buClr>
              <a:buSzPts val="6000"/>
              <a:buNone/>
              <a:defRPr sz="6000">
                <a:solidFill>
                  <a:schemeClr val="lt1"/>
                </a:solidFill>
              </a:defRPr>
            </a:lvl7pPr>
            <a:lvl8pPr lvl="7">
              <a:spcBef>
                <a:spcPts val="0"/>
              </a:spcBef>
              <a:spcAft>
                <a:spcPts val="0"/>
              </a:spcAft>
              <a:buClr>
                <a:schemeClr val="lt1"/>
              </a:buClr>
              <a:buSzPts val="6000"/>
              <a:buNone/>
              <a:defRPr sz="6000">
                <a:solidFill>
                  <a:schemeClr val="lt1"/>
                </a:solidFill>
              </a:defRPr>
            </a:lvl8pPr>
            <a:lvl9pPr lvl="8">
              <a:spcBef>
                <a:spcPts val="0"/>
              </a:spcBef>
              <a:spcAft>
                <a:spcPts val="0"/>
              </a:spcAft>
              <a:buClr>
                <a:schemeClr val="lt1"/>
              </a:buClr>
              <a:buSzPts val="6000"/>
              <a:buNone/>
              <a:defRPr sz="6000">
                <a:solidFill>
                  <a:schemeClr val="lt1"/>
                </a:solidFill>
              </a:defRPr>
            </a:lvl9pPr>
          </a:lstStyle>
          <a:p/>
        </p:txBody>
      </p:sp>
      <p:sp>
        <p:nvSpPr>
          <p:cNvPr id="35" name="Google Shape;35;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6" name="Shape 36"/>
        <p:cNvGrpSpPr/>
        <p:nvPr/>
      </p:nvGrpSpPr>
      <p:grpSpPr>
        <a:xfrm>
          <a:off x="0" y="0"/>
          <a:ext cx="0" cy="0"/>
          <a:chOff x="0" y="0"/>
          <a:chExt cx="0" cy="0"/>
        </a:xfrm>
      </p:grpSpPr>
      <p:sp>
        <p:nvSpPr>
          <p:cNvPr id="37" name="Google Shape;37;p9"/>
          <p:cNvSpPr/>
          <p:nvPr/>
        </p:nvSpPr>
        <p:spPr>
          <a:xfrm>
            <a:off x="4572000" y="-2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8" name="Google Shape;38;p9"/>
          <p:cNvCxnSpPr/>
          <p:nvPr/>
        </p:nvCxnSpPr>
        <p:spPr>
          <a:xfrm>
            <a:off x="5029675" y="4495500"/>
            <a:ext cx="468300" cy="0"/>
          </a:xfrm>
          <a:prstGeom prst="straightConnector1">
            <a:avLst/>
          </a:prstGeom>
          <a:noFill/>
          <a:ln cap="flat" cmpd="sng" w="28575">
            <a:solidFill>
              <a:schemeClr val="lt1"/>
            </a:solidFill>
            <a:prstDash val="solid"/>
            <a:round/>
            <a:headEnd len="sm" w="sm" type="none"/>
            <a:tailEnd len="sm" w="sm" type="none"/>
          </a:ln>
        </p:spPr>
      </p:cxnSp>
      <p:sp>
        <p:nvSpPr>
          <p:cNvPr id="39" name="Google Shape;39;p9"/>
          <p:cNvSpPr txBox="1"/>
          <p:nvPr>
            <p:ph type="title"/>
          </p:nvPr>
        </p:nvSpPr>
        <p:spPr>
          <a:xfrm>
            <a:off x="265500" y="1081400"/>
            <a:ext cx="4045200" cy="1710300"/>
          </a:xfrm>
          <a:prstGeom prst="rect">
            <a:avLst/>
          </a:prstGeom>
        </p:spPr>
        <p:txBody>
          <a:bodyPr anchorCtr="0" anchor="b" bIns="91425" lIns="91425" spcFirstLastPara="1" rIns="91425" wrap="square" tIns="91425">
            <a:no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p:txBody>
      </p:sp>
      <p:sp>
        <p:nvSpPr>
          <p:cNvPr id="40" name="Google Shape;40;p9"/>
          <p:cNvSpPr txBox="1"/>
          <p:nvPr>
            <p:ph idx="1" type="subTitle"/>
          </p:nvPr>
        </p:nvSpPr>
        <p:spPr>
          <a:xfrm>
            <a:off x="265500" y="2845223"/>
            <a:ext cx="4045200" cy="1345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41" name="Google Shape;41;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accent1"/>
              </a:buClr>
              <a:buSzPts val="1800"/>
              <a:buChar char="●"/>
              <a:defRPr>
                <a:solidFill>
                  <a:schemeClr val="accent1"/>
                </a:solidFill>
                <a:highlight>
                  <a:schemeClr val="lt1"/>
                </a:highlight>
              </a:defRPr>
            </a:lvl1pPr>
            <a:lvl2pPr indent="-317500" lvl="1" marL="914400">
              <a:spcBef>
                <a:spcPts val="1600"/>
              </a:spcBef>
              <a:spcAft>
                <a:spcPts val="0"/>
              </a:spcAft>
              <a:buClr>
                <a:schemeClr val="accent1"/>
              </a:buClr>
              <a:buSzPts val="1400"/>
              <a:buChar char="○"/>
              <a:defRPr>
                <a:solidFill>
                  <a:schemeClr val="accent1"/>
                </a:solidFill>
                <a:highlight>
                  <a:schemeClr val="lt1"/>
                </a:highlight>
              </a:defRPr>
            </a:lvl2pPr>
            <a:lvl3pPr indent="-317500" lvl="2" marL="1371600">
              <a:spcBef>
                <a:spcPts val="1600"/>
              </a:spcBef>
              <a:spcAft>
                <a:spcPts val="0"/>
              </a:spcAft>
              <a:buClr>
                <a:schemeClr val="accent1"/>
              </a:buClr>
              <a:buSzPts val="1400"/>
              <a:buChar char="■"/>
              <a:defRPr>
                <a:solidFill>
                  <a:schemeClr val="accent1"/>
                </a:solidFill>
                <a:highlight>
                  <a:schemeClr val="lt1"/>
                </a:highlight>
              </a:defRPr>
            </a:lvl3pPr>
            <a:lvl4pPr indent="-317500" lvl="3" marL="1828800">
              <a:spcBef>
                <a:spcPts val="1600"/>
              </a:spcBef>
              <a:spcAft>
                <a:spcPts val="0"/>
              </a:spcAft>
              <a:buClr>
                <a:schemeClr val="accent1"/>
              </a:buClr>
              <a:buSzPts val="1400"/>
              <a:buChar char="●"/>
              <a:defRPr>
                <a:solidFill>
                  <a:schemeClr val="accent1"/>
                </a:solidFill>
                <a:highlight>
                  <a:schemeClr val="lt1"/>
                </a:highlight>
              </a:defRPr>
            </a:lvl4pPr>
            <a:lvl5pPr indent="-317500" lvl="4" marL="2286000">
              <a:spcBef>
                <a:spcPts val="1600"/>
              </a:spcBef>
              <a:spcAft>
                <a:spcPts val="0"/>
              </a:spcAft>
              <a:buClr>
                <a:schemeClr val="accent1"/>
              </a:buClr>
              <a:buSzPts val="1400"/>
              <a:buChar char="○"/>
              <a:defRPr>
                <a:solidFill>
                  <a:schemeClr val="accent1"/>
                </a:solidFill>
                <a:highlight>
                  <a:schemeClr val="lt1"/>
                </a:highlight>
              </a:defRPr>
            </a:lvl5pPr>
            <a:lvl6pPr indent="-317500" lvl="5" marL="2743200">
              <a:spcBef>
                <a:spcPts val="1600"/>
              </a:spcBef>
              <a:spcAft>
                <a:spcPts val="0"/>
              </a:spcAft>
              <a:buClr>
                <a:schemeClr val="accent1"/>
              </a:buClr>
              <a:buSzPts val="1400"/>
              <a:buChar char="■"/>
              <a:defRPr>
                <a:solidFill>
                  <a:schemeClr val="accent1"/>
                </a:solidFill>
                <a:highlight>
                  <a:schemeClr val="lt1"/>
                </a:highlight>
              </a:defRPr>
            </a:lvl6pPr>
            <a:lvl7pPr indent="-317500" lvl="6" marL="3200400">
              <a:spcBef>
                <a:spcPts val="1600"/>
              </a:spcBef>
              <a:spcAft>
                <a:spcPts val="0"/>
              </a:spcAft>
              <a:buClr>
                <a:schemeClr val="accent1"/>
              </a:buClr>
              <a:buSzPts val="1400"/>
              <a:buChar char="●"/>
              <a:defRPr>
                <a:solidFill>
                  <a:schemeClr val="accent1"/>
                </a:solidFill>
                <a:highlight>
                  <a:schemeClr val="lt1"/>
                </a:highlight>
              </a:defRPr>
            </a:lvl7pPr>
            <a:lvl8pPr indent="-317500" lvl="7" marL="3657600">
              <a:spcBef>
                <a:spcPts val="1600"/>
              </a:spcBef>
              <a:spcAft>
                <a:spcPts val="0"/>
              </a:spcAft>
              <a:buClr>
                <a:schemeClr val="accent1"/>
              </a:buClr>
              <a:buSzPts val="1400"/>
              <a:buChar char="○"/>
              <a:defRPr>
                <a:solidFill>
                  <a:schemeClr val="accent1"/>
                </a:solidFill>
                <a:highlight>
                  <a:schemeClr val="lt1"/>
                </a:highlight>
              </a:defRPr>
            </a:lvl8pPr>
            <a:lvl9pPr indent="-317500" lvl="8" marL="4114800">
              <a:spcBef>
                <a:spcPts val="1600"/>
              </a:spcBef>
              <a:spcAft>
                <a:spcPts val="1600"/>
              </a:spcAft>
              <a:buClr>
                <a:schemeClr val="accent1"/>
              </a:buClr>
              <a:buSzPts val="1400"/>
              <a:buChar char="■"/>
              <a:defRPr>
                <a:solidFill>
                  <a:schemeClr val="accent1"/>
                </a:solidFill>
                <a:highlight>
                  <a:schemeClr val="lt1"/>
                </a:highlight>
              </a:defRPr>
            </a:lvl9pPr>
          </a:lstStyle>
          <a:p/>
        </p:txBody>
      </p:sp>
      <p:sp>
        <p:nvSpPr>
          <p:cNvPr id="42" name="Google Shape;42;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3" name="Shape 43"/>
        <p:cNvGrpSpPr/>
        <p:nvPr/>
      </p:nvGrpSpPr>
      <p:grpSpPr>
        <a:xfrm>
          <a:off x="0" y="0"/>
          <a:ext cx="0" cy="0"/>
          <a:chOff x="0" y="0"/>
          <a:chExt cx="0" cy="0"/>
        </a:xfrm>
      </p:grpSpPr>
      <p:sp>
        <p:nvSpPr>
          <p:cNvPr id="44" name="Google Shape;44;p10"/>
          <p:cNvSpPr txBox="1"/>
          <p:nvPr>
            <p:ph idx="1" type="body"/>
          </p:nvPr>
        </p:nvSpPr>
        <p:spPr>
          <a:xfrm>
            <a:off x="319500" y="4230575"/>
            <a:ext cx="5998800" cy="5988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Clr>
                <a:schemeClr val="accent1"/>
              </a:buClr>
              <a:buSzPts val="2400"/>
              <a:buFont typeface="Amatic SC"/>
              <a:buNone/>
              <a:defRPr b="1" sz="2400">
                <a:solidFill>
                  <a:schemeClr val="accent1"/>
                </a:solidFill>
                <a:latin typeface="Amatic SC"/>
                <a:ea typeface="Amatic SC"/>
                <a:cs typeface="Amatic SC"/>
                <a:sym typeface="Amatic SC"/>
              </a:defRPr>
            </a:lvl1pPr>
          </a:lstStyle>
          <a:p/>
        </p:txBody>
      </p:sp>
      <p:sp>
        <p:nvSpPr>
          <p:cNvPr id="45" name="Google Shape;45;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beach-day">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292850"/>
            <a:ext cx="8520600" cy="8010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1pPr>
            <a:lvl2pPr lvl="1">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2pPr>
            <a:lvl3pPr lvl="2">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3pPr>
            <a:lvl4pPr lvl="3">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4pPr>
            <a:lvl5pPr lvl="4">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5pPr>
            <a:lvl6pPr lvl="5">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6pPr>
            <a:lvl7pPr lvl="6">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7pPr>
            <a:lvl8pPr lvl="7">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8pPr>
            <a:lvl9pPr lvl="8">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9pPr>
          </a:lstStyle>
          <a:p/>
        </p:txBody>
      </p:sp>
      <p:sp>
        <p:nvSpPr>
          <p:cNvPr id="7" name="Google Shape;7;p1"/>
          <p:cNvSpPr txBox="1"/>
          <p:nvPr>
            <p:ph idx="1" type="body"/>
          </p:nvPr>
        </p:nvSpPr>
        <p:spPr>
          <a:xfrm>
            <a:off x="311700" y="1228675"/>
            <a:ext cx="8520600" cy="33402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Font typeface="Source Code Pro"/>
              <a:buChar char="●"/>
              <a:defRPr sz="1800">
                <a:solidFill>
                  <a:schemeClr val="dk2"/>
                </a:solidFill>
                <a:latin typeface="Source Code Pro"/>
                <a:ea typeface="Source Code Pro"/>
                <a:cs typeface="Source Code Pro"/>
                <a:sym typeface="Source Code Pro"/>
              </a:defRPr>
            </a:lvl1pPr>
            <a:lvl2pPr indent="-317500" lvl="1" marL="9144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2pPr>
            <a:lvl3pPr indent="-317500" lvl="2" marL="13716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3pPr>
            <a:lvl4pPr indent="-317500" lvl="3" marL="18288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4pPr>
            <a:lvl5pPr indent="-317500" lvl="4" marL="22860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5pPr>
            <a:lvl6pPr indent="-317500" lvl="5" marL="27432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6pPr>
            <a:lvl7pPr indent="-317500" lvl="6" marL="32004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7pPr>
            <a:lvl8pPr indent="-317500" lvl="7" marL="36576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8pPr>
            <a:lvl9pPr indent="-317500" lvl="8" marL="4114800">
              <a:lnSpc>
                <a:spcPct val="115000"/>
              </a:lnSpc>
              <a:spcBef>
                <a:spcPts val="1600"/>
              </a:spcBef>
              <a:spcAft>
                <a:spcPts val="160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accent1"/>
                </a:solidFill>
                <a:latin typeface="Source Code Pro"/>
                <a:ea typeface="Source Code Pro"/>
                <a:cs typeface="Source Code Pro"/>
                <a:sym typeface="Source Code Pro"/>
              </a:defRPr>
            </a:lvl1pPr>
            <a:lvl2pPr lvl="1" algn="r">
              <a:buNone/>
              <a:defRPr sz="1000">
                <a:solidFill>
                  <a:schemeClr val="accent1"/>
                </a:solidFill>
                <a:latin typeface="Source Code Pro"/>
                <a:ea typeface="Source Code Pro"/>
                <a:cs typeface="Source Code Pro"/>
                <a:sym typeface="Source Code Pro"/>
              </a:defRPr>
            </a:lvl2pPr>
            <a:lvl3pPr lvl="2" algn="r">
              <a:buNone/>
              <a:defRPr sz="1000">
                <a:solidFill>
                  <a:schemeClr val="accent1"/>
                </a:solidFill>
                <a:latin typeface="Source Code Pro"/>
                <a:ea typeface="Source Code Pro"/>
                <a:cs typeface="Source Code Pro"/>
                <a:sym typeface="Source Code Pro"/>
              </a:defRPr>
            </a:lvl3pPr>
            <a:lvl4pPr lvl="3" algn="r">
              <a:buNone/>
              <a:defRPr sz="1000">
                <a:solidFill>
                  <a:schemeClr val="accent1"/>
                </a:solidFill>
                <a:latin typeface="Source Code Pro"/>
                <a:ea typeface="Source Code Pro"/>
                <a:cs typeface="Source Code Pro"/>
                <a:sym typeface="Source Code Pro"/>
              </a:defRPr>
            </a:lvl4pPr>
            <a:lvl5pPr lvl="4" algn="r">
              <a:buNone/>
              <a:defRPr sz="1000">
                <a:solidFill>
                  <a:schemeClr val="accent1"/>
                </a:solidFill>
                <a:latin typeface="Source Code Pro"/>
                <a:ea typeface="Source Code Pro"/>
                <a:cs typeface="Source Code Pro"/>
                <a:sym typeface="Source Code Pro"/>
              </a:defRPr>
            </a:lvl5pPr>
            <a:lvl6pPr lvl="5" algn="r">
              <a:buNone/>
              <a:defRPr sz="1000">
                <a:solidFill>
                  <a:schemeClr val="accent1"/>
                </a:solidFill>
                <a:latin typeface="Source Code Pro"/>
                <a:ea typeface="Source Code Pro"/>
                <a:cs typeface="Source Code Pro"/>
                <a:sym typeface="Source Code Pro"/>
              </a:defRPr>
            </a:lvl6pPr>
            <a:lvl7pPr lvl="6" algn="r">
              <a:buNone/>
              <a:defRPr sz="1000">
                <a:solidFill>
                  <a:schemeClr val="accent1"/>
                </a:solidFill>
                <a:latin typeface="Source Code Pro"/>
                <a:ea typeface="Source Code Pro"/>
                <a:cs typeface="Source Code Pro"/>
                <a:sym typeface="Source Code Pro"/>
              </a:defRPr>
            </a:lvl7pPr>
            <a:lvl8pPr lvl="7" algn="r">
              <a:buNone/>
              <a:defRPr sz="1000">
                <a:solidFill>
                  <a:schemeClr val="accent1"/>
                </a:solidFill>
                <a:latin typeface="Source Code Pro"/>
                <a:ea typeface="Source Code Pro"/>
                <a:cs typeface="Source Code Pro"/>
                <a:sym typeface="Source Code Pro"/>
              </a:defRPr>
            </a:lvl8pPr>
            <a:lvl9pPr lvl="8" algn="r">
              <a:buNone/>
              <a:defRPr sz="1000">
                <a:solidFill>
                  <a:schemeClr val="accent1"/>
                </a:solidFill>
                <a:latin typeface="Source Code Pro"/>
                <a:ea typeface="Source Code Pro"/>
                <a:cs typeface="Source Code Pro"/>
                <a:sym typeface="Source Code Pr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jpg"/><Relationship Id="rId4" Type="http://schemas.openxmlformats.org/officeDocument/2006/relationships/image" Target="../media/image1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0.xml"/><Relationship Id="rId3" Type="http://schemas.openxmlformats.org/officeDocument/2006/relationships/image" Target="../media/image8.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2.jpg"/><Relationship Id="rId4" Type="http://schemas.openxmlformats.org/officeDocument/2006/relationships/image" Target="../media/image18.jpg"/><Relationship Id="rId5" Type="http://schemas.openxmlformats.org/officeDocument/2006/relationships/image" Target="../media/image4.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 Id="rId3" Type="http://schemas.openxmlformats.org/officeDocument/2006/relationships/image" Target="../media/image6.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5.xml"/><Relationship Id="rId3" Type="http://schemas.openxmlformats.org/officeDocument/2006/relationships/image" Target="../media/image16.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 Id="rId3" Type="http://schemas.openxmlformats.org/officeDocument/2006/relationships/image" Target="../media/image19.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 Id="rId3" Type="http://schemas.openxmlformats.org/officeDocument/2006/relationships/image" Target="../media/image20.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4.jpg"/><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3.jpg"/><Relationship Id="rId4" Type="http://schemas.openxmlformats.org/officeDocument/2006/relationships/image" Target="../media/image15.jpg"/><Relationship Id="rId5" Type="http://schemas.openxmlformats.org/officeDocument/2006/relationships/image" Target="../media/image12.jpg"/><Relationship Id="rId6" Type="http://schemas.openxmlformats.org/officeDocument/2006/relationships/image" Target="../media/image9.jpg"/><Relationship Id="rId7" Type="http://schemas.openxmlformats.org/officeDocument/2006/relationships/image" Target="../media/image10.jpg"/><Relationship Id="rId8"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 name="Shape 55"/>
        <p:cNvGrpSpPr/>
        <p:nvPr/>
      </p:nvGrpSpPr>
      <p:grpSpPr>
        <a:xfrm>
          <a:off x="0" y="0"/>
          <a:ext cx="0" cy="0"/>
          <a:chOff x="0" y="0"/>
          <a:chExt cx="0" cy="0"/>
        </a:xfrm>
      </p:grpSpPr>
      <p:pic>
        <p:nvPicPr>
          <p:cNvPr id="56" name="Google Shape;56;p13"/>
          <p:cNvPicPr preferRelativeResize="0"/>
          <p:nvPr/>
        </p:nvPicPr>
        <p:blipFill>
          <a:blip r:embed="rId3">
            <a:alphaModFix/>
          </a:blip>
          <a:stretch>
            <a:fillRect/>
          </a:stretch>
        </p:blipFill>
        <p:spPr>
          <a:xfrm>
            <a:off x="1540153" y="392150"/>
            <a:ext cx="2690850" cy="2619974"/>
          </a:xfrm>
          <a:prstGeom prst="rect">
            <a:avLst/>
          </a:prstGeom>
          <a:noFill/>
          <a:ln>
            <a:noFill/>
          </a:ln>
        </p:spPr>
      </p:pic>
      <p:pic>
        <p:nvPicPr>
          <p:cNvPr id="57" name="Google Shape;57;p13"/>
          <p:cNvPicPr preferRelativeResize="0"/>
          <p:nvPr/>
        </p:nvPicPr>
        <p:blipFill>
          <a:blip r:embed="rId4">
            <a:alphaModFix/>
          </a:blip>
          <a:stretch>
            <a:fillRect/>
          </a:stretch>
        </p:blipFill>
        <p:spPr>
          <a:xfrm>
            <a:off x="4354825" y="571500"/>
            <a:ext cx="3350048" cy="2070725"/>
          </a:xfrm>
          <a:prstGeom prst="rect">
            <a:avLst/>
          </a:prstGeom>
          <a:noFill/>
          <a:ln>
            <a:noFill/>
          </a:ln>
        </p:spPr>
      </p:pic>
      <p:sp>
        <p:nvSpPr>
          <p:cNvPr id="58" name="Google Shape;58;p13"/>
          <p:cNvSpPr txBox="1"/>
          <p:nvPr/>
        </p:nvSpPr>
        <p:spPr>
          <a:xfrm>
            <a:off x="1125850" y="3661400"/>
            <a:ext cx="6953400" cy="1108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000">
                <a:solidFill>
                  <a:schemeClr val="accent1"/>
                </a:solidFill>
                <a:latin typeface="Lexend"/>
                <a:ea typeface="Lexend"/>
                <a:cs typeface="Lexend"/>
                <a:sym typeface="Lexend"/>
              </a:rPr>
              <a:t>2023-24 BIPOC Farming Network Policy Fellowship for Regenerative Farmers</a:t>
            </a:r>
            <a:endParaRPr b="1" sz="2000">
              <a:solidFill>
                <a:schemeClr val="accent1"/>
              </a:solidFill>
              <a:latin typeface="Lexend"/>
              <a:ea typeface="Lexend"/>
              <a:cs typeface="Lexend"/>
              <a:sym typeface="Lexend"/>
            </a:endParaRPr>
          </a:p>
          <a:p>
            <a:pPr indent="0" lvl="0" marL="0" rtl="0" algn="ctr">
              <a:spcBef>
                <a:spcPts val="0"/>
              </a:spcBef>
              <a:spcAft>
                <a:spcPts val="0"/>
              </a:spcAft>
              <a:buNone/>
            </a:pPr>
            <a:r>
              <a:rPr b="1" lang="en" sz="2000">
                <a:solidFill>
                  <a:schemeClr val="accent1"/>
                </a:solidFill>
                <a:latin typeface="Lexend"/>
                <a:ea typeface="Lexend"/>
                <a:cs typeface="Lexend"/>
                <a:sym typeface="Lexend"/>
              </a:rPr>
              <a:t>A Progress Report</a:t>
            </a:r>
            <a:endParaRPr b="1" sz="2000">
              <a:solidFill>
                <a:schemeClr val="accent1"/>
              </a:solidFill>
              <a:latin typeface="Lexend"/>
              <a:ea typeface="Lexend"/>
              <a:cs typeface="Lexend"/>
              <a:sym typeface="Lexen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22"/>
          <p:cNvSpPr txBox="1"/>
          <p:nvPr>
            <p:ph idx="1" type="subTitle"/>
          </p:nvPr>
        </p:nvSpPr>
        <p:spPr>
          <a:xfrm>
            <a:off x="171150" y="1350926"/>
            <a:ext cx="4045200" cy="2313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000">
                <a:solidFill>
                  <a:srgbClr val="000000"/>
                </a:solidFill>
              </a:rPr>
              <a:t>Orientation Oct. 1, 2023:</a:t>
            </a:r>
            <a:r>
              <a:rPr lang="en" sz="1000">
                <a:solidFill>
                  <a:srgbClr val="000000"/>
                </a:solidFill>
              </a:rPr>
              <a:t>Introduction to program, W-2 forms; distribution of syllabus; selection of a Cohort Capstone project theme. Why is understanding public policy important as a BIPOC, urban, small-scale regenerative farmer?  Led by Tracy Freeman, Gov Relations Professional Inspiring Outcomes LLC; and Patricia Allen, Program Manager BIPOC Farming Network.</a:t>
            </a:r>
            <a:endParaRPr sz="1000">
              <a:solidFill>
                <a:srgbClr val="000000"/>
              </a:solidFill>
            </a:endParaRPr>
          </a:p>
          <a:p>
            <a:pPr indent="0" lvl="0" marL="0" rtl="0" algn="l">
              <a:spcBef>
                <a:spcPts val="0"/>
              </a:spcBef>
              <a:spcAft>
                <a:spcPts val="0"/>
              </a:spcAft>
              <a:buNone/>
            </a:pPr>
            <a:r>
              <a:t/>
            </a:r>
            <a:endParaRPr sz="1000">
              <a:solidFill>
                <a:srgbClr val="000000"/>
              </a:solidFill>
            </a:endParaRPr>
          </a:p>
          <a:p>
            <a:pPr indent="0" lvl="0" marL="0" rtl="0" algn="l">
              <a:spcBef>
                <a:spcPts val="0"/>
              </a:spcBef>
              <a:spcAft>
                <a:spcPts val="0"/>
              </a:spcAft>
              <a:buNone/>
            </a:pPr>
            <a:r>
              <a:rPr lang="en" sz="1000">
                <a:solidFill>
                  <a:srgbClr val="000000"/>
                </a:solidFill>
              </a:rPr>
              <a:t>Orientation was held at the University of Dayton, Fitz Center for Leadership in Community</a:t>
            </a:r>
            <a:endParaRPr sz="1000">
              <a:solidFill>
                <a:srgbClr val="000000"/>
              </a:solidFill>
            </a:endParaRPr>
          </a:p>
          <a:p>
            <a:pPr indent="0" lvl="0" marL="0" rtl="0" algn="l">
              <a:spcBef>
                <a:spcPts val="0"/>
              </a:spcBef>
              <a:spcAft>
                <a:spcPts val="0"/>
              </a:spcAft>
              <a:buNone/>
            </a:pPr>
            <a:r>
              <a:t/>
            </a:r>
            <a:endParaRPr sz="1000"/>
          </a:p>
          <a:p>
            <a:pPr indent="0" lvl="0" marL="0" rtl="0" algn="ctr">
              <a:spcBef>
                <a:spcPts val="0"/>
              </a:spcBef>
              <a:spcAft>
                <a:spcPts val="0"/>
              </a:spcAft>
              <a:buNone/>
            </a:pPr>
            <a:r>
              <a:t/>
            </a:r>
            <a:endParaRPr/>
          </a:p>
          <a:p>
            <a:pPr indent="0" lvl="0" marL="0" rtl="0" algn="ctr">
              <a:spcBef>
                <a:spcPts val="0"/>
              </a:spcBef>
              <a:spcAft>
                <a:spcPts val="0"/>
              </a:spcAft>
              <a:buNone/>
            </a:pPr>
            <a:r>
              <a:t/>
            </a:r>
            <a:endParaRPr/>
          </a:p>
        </p:txBody>
      </p:sp>
      <p:pic>
        <p:nvPicPr>
          <p:cNvPr id="120" name="Google Shape;120;p22"/>
          <p:cNvPicPr preferRelativeResize="0"/>
          <p:nvPr/>
        </p:nvPicPr>
        <p:blipFill rotWithShape="1">
          <a:blip r:embed="rId3">
            <a:alphaModFix/>
          </a:blip>
          <a:srcRect b="0" l="5555" r="5555" t="0"/>
          <a:stretch/>
        </p:blipFill>
        <p:spPr>
          <a:xfrm>
            <a:off x="4571996" y="0"/>
            <a:ext cx="4571997" cy="51435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23"/>
          <p:cNvSpPr txBox="1"/>
          <p:nvPr>
            <p:ph type="title"/>
          </p:nvPr>
        </p:nvSpPr>
        <p:spPr>
          <a:xfrm>
            <a:off x="4877475" y="296900"/>
            <a:ext cx="3981900" cy="49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600">
                <a:latin typeface="Arial"/>
                <a:ea typeface="Arial"/>
                <a:cs typeface="Arial"/>
                <a:sym typeface="Arial"/>
              </a:rPr>
              <a:t>Ohio Statehouse Lobby Day</a:t>
            </a:r>
            <a:endParaRPr sz="1600">
              <a:latin typeface="Arial"/>
              <a:ea typeface="Arial"/>
              <a:cs typeface="Arial"/>
              <a:sym typeface="Arial"/>
            </a:endParaRPr>
          </a:p>
        </p:txBody>
      </p:sp>
      <p:sp>
        <p:nvSpPr>
          <p:cNvPr id="126" name="Google Shape;126;p23"/>
          <p:cNvSpPr txBox="1"/>
          <p:nvPr>
            <p:ph idx="1" type="body"/>
          </p:nvPr>
        </p:nvSpPr>
        <p:spPr>
          <a:xfrm>
            <a:off x="4877475" y="700725"/>
            <a:ext cx="3981900" cy="4047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900">
                <a:solidFill>
                  <a:srgbClr val="000000"/>
                </a:solidFill>
              </a:rPr>
              <a:t>October Module: State Government Field Trip: </a:t>
            </a:r>
            <a:br>
              <a:rPr lang="en" sz="900">
                <a:solidFill>
                  <a:srgbClr val="000000"/>
                </a:solidFill>
              </a:rPr>
            </a:br>
            <a:r>
              <a:rPr lang="en" sz="900">
                <a:solidFill>
                  <a:srgbClr val="000000"/>
                </a:solidFill>
              </a:rPr>
              <a:t>On October 17, Fellows traveled from Dayton to Columbus to participate in the Statehouse Lobby Day. The event were organized by module presenters AgNoire Urban Farming Association founder Celeste Treece (pictured in the bottom row photo) and Jasmine Henderson. </a:t>
            </a:r>
            <a:endParaRPr sz="900">
              <a:solidFill>
                <a:srgbClr val="000000"/>
              </a:solidFill>
            </a:endParaRPr>
          </a:p>
          <a:p>
            <a:pPr indent="0" lvl="0" marL="0" rtl="0" algn="l">
              <a:spcBef>
                <a:spcPts val="0"/>
              </a:spcBef>
              <a:spcAft>
                <a:spcPts val="0"/>
              </a:spcAft>
              <a:buNone/>
            </a:pPr>
            <a:r>
              <a:t/>
            </a:r>
            <a:endParaRPr sz="900">
              <a:solidFill>
                <a:srgbClr val="000000"/>
              </a:solidFill>
            </a:endParaRPr>
          </a:p>
          <a:p>
            <a:pPr indent="0" lvl="0" marL="0" rtl="0" algn="l">
              <a:spcBef>
                <a:spcPts val="0"/>
              </a:spcBef>
              <a:spcAft>
                <a:spcPts val="0"/>
              </a:spcAft>
              <a:buNone/>
            </a:pPr>
            <a:r>
              <a:rPr lang="en" sz="900">
                <a:solidFill>
                  <a:srgbClr val="000000"/>
                </a:solidFill>
              </a:rPr>
              <a:t>The session began with Celeste and Jasmine providing an overview on the Ohio General Assembly, key legislators on the agriculture committees and discussion on the lobby process. Fellows, along with other BIPOC and urban farmers who participated, developed their issues platform to take to their meetings with legislators. Fellows met in small groups with five legislators and staffers.</a:t>
            </a:r>
            <a:endParaRPr sz="900">
              <a:solidFill>
                <a:srgbClr val="000000"/>
              </a:solidFill>
            </a:endParaRPr>
          </a:p>
          <a:p>
            <a:pPr indent="0" lvl="0" marL="0" rtl="0" algn="l">
              <a:spcBef>
                <a:spcPts val="0"/>
              </a:spcBef>
              <a:spcAft>
                <a:spcPts val="0"/>
              </a:spcAft>
              <a:buNone/>
            </a:pPr>
            <a:r>
              <a:t/>
            </a:r>
            <a:endParaRPr sz="900">
              <a:solidFill>
                <a:srgbClr val="000000"/>
              </a:solidFill>
            </a:endParaRPr>
          </a:p>
          <a:p>
            <a:pPr indent="0" lvl="0" marL="0" rtl="0" algn="l">
              <a:spcBef>
                <a:spcPts val="0"/>
              </a:spcBef>
              <a:spcAft>
                <a:spcPts val="0"/>
              </a:spcAft>
              <a:buNone/>
            </a:pPr>
            <a:r>
              <a:rPr lang="en" sz="900">
                <a:solidFill>
                  <a:srgbClr val="000000"/>
                </a:solidFill>
              </a:rPr>
              <a:t>Also during the session, presentations were given by staff from the Ohio Department of Agriculture and the state policy director for the Ohio Ecological Food and Farming Association.</a:t>
            </a:r>
            <a:endParaRPr sz="900">
              <a:solidFill>
                <a:srgbClr val="000000"/>
              </a:solidFill>
            </a:endParaRPr>
          </a:p>
          <a:p>
            <a:pPr indent="0" lvl="0" marL="0" rtl="0" algn="l">
              <a:spcBef>
                <a:spcPts val="0"/>
              </a:spcBef>
              <a:spcAft>
                <a:spcPts val="0"/>
              </a:spcAft>
              <a:buNone/>
            </a:pPr>
            <a:r>
              <a:t/>
            </a:r>
            <a:endParaRPr sz="900">
              <a:solidFill>
                <a:srgbClr val="000000"/>
              </a:solidFill>
            </a:endParaRPr>
          </a:p>
          <a:p>
            <a:pPr indent="0" lvl="0" marL="0" rtl="0" algn="l">
              <a:spcBef>
                <a:spcPts val="0"/>
              </a:spcBef>
              <a:spcAft>
                <a:spcPts val="0"/>
              </a:spcAft>
              <a:buNone/>
            </a:pPr>
            <a:r>
              <a:rPr lang="en" sz="900">
                <a:solidFill>
                  <a:srgbClr val="000000"/>
                </a:solidFill>
              </a:rPr>
              <a:t>Because the activity took place during weekday business hours, only 6 of the 10 fellows were able to participate.  </a:t>
            </a:r>
            <a:r>
              <a:rPr lang="en" sz="1100">
                <a:solidFill>
                  <a:srgbClr val="000000"/>
                </a:solidFill>
              </a:rPr>
              <a:t> </a:t>
            </a:r>
            <a:endParaRPr sz="1100">
              <a:solidFill>
                <a:srgbClr val="000000"/>
              </a:solidFill>
            </a:endParaRPr>
          </a:p>
        </p:txBody>
      </p:sp>
      <p:pic>
        <p:nvPicPr>
          <p:cNvPr id="127" name="Google Shape;127;p23"/>
          <p:cNvPicPr preferRelativeResize="0"/>
          <p:nvPr/>
        </p:nvPicPr>
        <p:blipFill>
          <a:blip r:embed="rId3">
            <a:alphaModFix/>
          </a:blip>
          <a:stretch>
            <a:fillRect/>
          </a:stretch>
        </p:blipFill>
        <p:spPr>
          <a:xfrm>
            <a:off x="81650" y="50175"/>
            <a:ext cx="4572675" cy="2694600"/>
          </a:xfrm>
          <a:prstGeom prst="rect">
            <a:avLst/>
          </a:prstGeom>
          <a:noFill/>
          <a:ln>
            <a:noFill/>
          </a:ln>
        </p:spPr>
      </p:pic>
      <p:pic>
        <p:nvPicPr>
          <p:cNvPr id="128" name="Google Shape;128;p23"/>
          <p:cNvPicPr preferRelativeResize="0"/>
          <p:nvPr/>
        </p:nvPicPr>
        <p:blipFill rotWithShape="1">
          <a:blip r:embed="rId4">
            <a:alphaModFix/>
          </a:blip>
          <a:srcRect b="0" l="30454" r="34239" t="0"/>
          <a:stretch/>
        </p:blipFill>
        <p:spPr>
          <a:xfrm>
            <a:off x="2842876" y="2905825"/>
            <a:ext cx="1108924" cy="2093925"/>
          </a:xfrm>
          <a:prstGeom prst="rect">
            <a:avLst/>
          </a:prstGeom>
          <a:noFill/>
          <a:ln>
            <a:noFill/>
          </a:ln>
        </p:spPr>
      </p:pic>
      <p:pic>
        <p:nvPicPr>
          <p:cNvPr id="129" name="Google Shape;129;p23"/>
          <p:cNvPicPr preferRelativeResize="0"/>
          <p:nvPr/>
        </p:nvPicPr>
        <p:blipFill>
          <a:blip r:embed="rId5">
            <a:alphaModFix/>
          </a:blip>
          <a:stretch>
            <a:fillRect/>
          </a:stretch>
        </p:blipFill>
        <p:spPr>
          <a:xfrm>
            <a:off x="394480" y="2785575"/>
            <a:ext cx="1702444" cy="22699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24"/>
          <p:cNvSpPr txBox="1"/>
          <p:nvPr>
            <p:ph type="title"/>
          </p:nvPr>
        </p:nvSpPr>
        <p:spPr>
          <a:xfrm>
            <a:off x="590100" y="3352475"/>
            <a:ext cx="3981900" cy="75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600">
                <a:latin typeface="Arial"/>
                <a:ea typeface="Arial"/>
                <a:cs typeface="Arial"/>
                <a:sym typeface="Arial"/>
              </a:rPr>
              <a:t>November Modules: Local legislators &amp; Capstone discussions</a:t>
            </a:r>
            <a:endParaRPr sz="1600">
              <a:latin typeface="Arial"/>
              <a:ea typeface="Arial"/>
              <a:cs typeface="Arial"/>
              <a:sym typeface="Arial"/>
            </a:endParaRPr>
          </a:p>
          <a:p>
            <a:pPr indent="0" lvl="0" marL="0" rtl="0" algn="l">
              <a:spcBef>
                <a:spcPts val="0"/>
              </a:spcBef>
              <a:spcAft>
                <a:spcPts val="0"/>
              </a:spcAft>
              <a:buNone/>
            </a:pPr>
            <a:r>
              <a:t/>
            </a:r>
            <a:endParaRPr sz="1600">
              <a:latin typeface="Arial"/>
              <a:ea typeface="Arial"/>
              <a:cs typeface="Arial"/>
              <a:sym typeface="Arial"/>
            </a:endParaRPr>
          </a:p>
        </p:txBody>
      </p:sp>
      <p:sp>
        <p:nvSpPr>
          <p:cNvPr id="135" name="Google Shape;135;p24"/>
          <p:cNvSpPr txBox="1"/>
          <p:nvPr>
            <p:ph idx="1" type="body"/>
          </p:nvPr>
        </p:nvSpPr>
        <p:spPr>
          <a:xfrm>
            <a:off x="4753650" y="0"/>
            <a:ext cx="3981900" cy="4047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100">
                <a:solidFill>
                  <a:srgbClr val="000000"/>
                </a:solidFill>
              </a:rPr>
              <a:t>November Module: </a:t>
            </a:r>
            <a:endParaRPr b="1" sz="1100">
              <a:solidFill>
                <a:srgbClr val="000000"/>
              </a:solidFill>
            </a:endParaRPr>
          </a:p>
          <a:p>
            <a:pPr indent="0" lvl="0" marL="0" rtl="0" algn="l">
              <a:spcBef>
                <a:spcPts val="0"/>
              </a:spcBef>
              <a:spcAft>
                <a:spcPts val="0"/>
              </a:spcAft>
              <a:buNone/>
            </a:pPr>
            <a:r>
              <a:rPr b="1" lang="en" sz="1100">
                <a:solidFill>
                  <a:srgbClr val="000000"/>
                </a:solidFill>
              </a:rPr>
              <a:t>Strategies for accessing policymakers and impacting policy:</a:t>
            </a:r>
            <a:r>
              <a:rPr b="1" lang="en" sz="1100">
                <a:solidFill>
                  <a:srgbClr val="000000"/>
                </a:solidFill>
              </a:rPr>
              <a:t> </a:t>
            </a:r>
            <a:br>
              <a:rPr lang="en" sz="1100">
                <a:solidFill>
                  <a:srgbClr val="000000"/>
                </a:solidFill>
              </a:rPr>
            </a:br>
            <a:r>
              <a:rPr lang="en" sz="1100">
                <a:solidFill>
                  <a:srgbClr val="000000"/>
                </a:solidFill>
              </a:rPr>
              <a:t>Ohio General Assembly House </a:t>
            </a:r>
            <a:r>
              <a:rPr b="1" lang="en" sz="1100">
                <a:solidFill>
                  <a:srgbClr val="000000"/>
                </a:solidFill>
              </a:rPr>
              <a:t>Rep. Willis Blackshear</a:t>
            </a:r>
            <a:r>
              <a:rPr lang="en" sz="1100">
                <a:solidFill>
                  <a:srgbClr val="000000"/>
                </a:solidFill>
              </a:rPr>
              <a:t> </a:t>
            </a:r>
            <a:r>
              <a:rPr b="1" lang="en" sz="1100">
                <a:solidFill>
                  <a:srgbClr val="000000"/>
                </a:solidFill>
              </a:rPr>
              <a:t>Jr.</a:t>
            </a:r>
            <a:r>
              <a:rPr lang="en" sz="1100">
                <a:solidFill>
                  <a:srgbClr val="000000"/>
                </a:solidFill>
              </a:rPr>
              <a:t>(Dayton District 38) met with the fellows to discuss his work in the Ohio General, status on Senate Bill 111, the Hicks-Hudson on Urban Agriculture Bill. Rep. Blackshear (pictured left) also discussed how policy is drafted and enacted and how to work with his office. </a:t>
            </a:r>
            <a:r>
              <a:rPr b="1" lang="en" sz="1100">
                <a:solidFill>
                  <a:srgbClr val="000000"/>
                </a:solidFill>
              </a:rPr>
              <a:t>Leonard Hubert</a:t>
            </a:r>
            <a:r>
              <a:rPr lang="en" sz="1100">
                <a:solidFill>
                  <a:srgbClr val="000000"/>
                </a:solidFill>
              </a:rPr>
              <a:t>, of L. Hubert &amp; Associates, Columbus, and the former State Executive Director, Ohio for the USDA Farm Service Agency discussed developing strategies for influencing public policies on food, environment and agriculture. </a:t>
            </a:r>
            <a:r>
              <a:rPr b="1" lang="en" sz="1100">
                <a:solidFill>
                  <a:srgbClr val="000000"/>
                </a:solidFill>
              </a:rPr>
              <a:t>Fred Strahorn</a:t>
            </a:r>
            <a:r>
              <a:rPr lang="en" sz="1100">
                <a:solidFill>
                  <a:srgbClr val="000000"/>
                </a:solidFill>
              </a:rPr>
              <a:t>, former Ohio House Minority Leader, provided an “insider’s view” of the Ohio Statehouse and strategies for engaging with state senators and representatives.</a:t>
            </a:r>
            <a:endParaRPr sz="1100">
              <a:solidFill>
                <a:srgbClr val="000000"/>
              </a:solidFill>
            </a:endParaRPr>
          </a:p>
          <a:p>
            <a:pPr indent="0" lvl="0" marL="0" rtl="0" algn="l">
              <a:spcBef>
                <a:spcPts val="0"/>
              </a:spcBef>
              <a:spcAft>
                <a:spcPts val="0"/>
              </a:spcAft>
              <a:buNone/>
            </a:pPr>
            <a:r>
              <a:t/>
            </a:r>
            <a:endParaRPr sz="1100">
              <a:solidFill>
                <a:srgbClr val="000000"/>
              </a:solidFill>
            </a:endParaRPr>
          </a:p>
          <a:p>
            <a:pPr indent="0" lvl="0" marL="0" rtl="0" algn="l">
              <a:spcBef>
                <a:spcPts val="0"/>
              </a:spcBef>
              <a:spcAft>
                <a:spcPts val="0"/>
              </a:spcAft>
              <a:buNone/>
            </a:pPr>
            <a:r>
              <a:rPr b="1" lang="en" sz="1100">
                <a:solidFill>
                  <a:srgbClr val="000000"/>
                </a:solidFill>
              </a:rPr>
              <a:t>Capstone Discussion:</a:t>
            </a:r>
            <a:r>
              <a:rPr lang="en" sz="1100">
                <a:solidFill>
                  <a:srgbClr val="000000"/>
                </a:solidFill>
              </a:rPr>
              <a:t> Held a one-hour zoom, led by Patty Allen and Tracy Freeman, to discuss fellows’ capstone projects</a:t>
            </a:r>
            <a:r>
              <a:rPr lang="en" sz="1100">
                <a:solidFill>
                  <a:srgbClr val="000000"/>
                </a:solidFill>
              </a:rPr>
              <a:t>. Fellows provided </a:t>
            </a:r>
            <a:endParaRPr sz="1100">
              <a:solidFill>
                <a:srgbClr val="000000"/>
              </a:solidFill>
            </a:endParaRPr>
          </a:p>
          <a:p>
            <a:pPr indent="0" lvl="0" marL="0" rtl="0" algn="l">
              <a:spcBef>
                <a:spcPts val="0"/>
              </a:spcBef>
              <a:spcAft>
                <a:spcPts val="0"/>
              </a:spcAft>
              <a:buNone/>
            </a:pPr>
            <a:r>
              <a:t/>
            </a:r>
            <a:endParaRPr sz="900"/>
          </a:p>
          <a:p>
            <a:pPr indent="0" lvl="0" marL="0" rtl="0" algn="l">
              <a:spcBef>
                <a:spcPts val="0"/>
              </a:spcBef>
              <a:spcAft>
                <a:spcPts val="0"/>
              </a:spcAft>
              <a:buNone/>
            </a:pPr>
            <a:r>
              <a:rPr lang="en" sz="900"/>
              <a:t>  </a:t>
            </a:r>
            <a:r>
              <a:rPr lang="en" sz="1100"/>
              <a:t> </a:t>
            </a:r>
            <a:endParaRPr sz="1100"/>
          </a:p>
        </p:txBody>
      </p:sp>
      <p:pic>
        <p:nvPicPr>
          <p:cNvPr id="136" name="Google Shape;136;p24"/>
          <p:cNvPicPr preferRelativeResize="0"/>
          <p:nvPr/>
        </p:nvPicPr>
        <p:blipFill>
          <a:blip r:embed="rId3">
            <a:alphaModFix/>
          </a:blip>
          <a:stretch>
            <a:fillRect/>
          </a:stretch>
        </p:blipFill>
        <p:spPr>
          <a:xfrm>
            <a:off x="1530975" y="491000"/>
            <a:ext cx="1743075" cy="26289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25"/>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200">
                <a:latin typeface="Lexend"/>
                <a:ea typeface="Lexend"/>
                <a:cs typeface="Lexend"/>
                <a:sym typeface="Lexend"/>
              </a:rPr>
              <a:t>Fellows Proposed Capstone Projects</a:t>
            </a:r>
            <a:br>
              <a:rPr lang="en" sz="2200">
                <a:latin typeface="Lexend"/>
                <a:ea typeface="Lexend"/>
                <a:cs typeface="Lexend"/>
                <a:sym typeface="Lexend"/>
              </a:rPr>
            </a:br>
            <a:r>
              <a:rPr lang="en" sz="1000">
                <a:latin typeface="Lexend"/>
                <a:ea typeface="Lexend"/>
                <a:cs typeface="Lexend"/>
                <a:sym typeface="Lexend"/>
              </a:rPr>
              <a:t>Fellowship coordinators Patty Allen and Tracy Freeman met with fellows in January for an one-on-one progress report. Fellows receive regular coaching and feedback from external advisors as well as the coordinators.</a:t>
            </a:r>
            <a:endParaRPr sz="1000">
              <a:latin typeface="Lexend"/>
              <a:ea typeface="Lexend"/>
              <a:cs typeface="Lexend"/>
              <a:sym typeface="Lexend"/>
            </a:endParaRPr>
          </a:p>
          <a:p>
            <a:pPr indent="0" lvl="0" marL="0" rtl="0" algn="l">
              <a:spcBef>
                <a:spcPts val="0"/>
              </a:spcBef>
              <a:spcAft>
                <a:spcPts val="0"/>
              </a:spcAft>
              <a:buNone/>
            </a:pPr>
            <a:r>
              <a:t/>
            </a:r>
            <a:endParaRPr sz="1000">
              <a:latin typeface="Lexend"/>
              <a:ea typeface="Lexend"/>
              <a:cs typeface="Lexend"/>
              <a:sym typeface="Lexend"/>
            </a:endParaRPr>
          </a:p>
        </p:txBody>
      </p:sp>
      <p:sp>
        <p:nvSpPr>
          <p:cNvPr id="142" name="Google Shape;142;p25"/>
          <p:cNvSpPr txBox="1"/>
          <p:nvPr>
            <p:ph idx="1" type="body"/>
          </p:nvPr>
        </p:nvSpPr>
        <p:spPr>
          <a:xfrm>
            <a:off x="311700" y="878750"/>
            <a:ext cx="8520600" cy="369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b="1" sz="900">
              <a:solidFill>
                <a:srgbClr val="000000"/>
              </a:solidFill>
              <a:latin typeface="Arial"/>
              <a:ea typeface="Arial"/>
              <a:cs typeface="Arial"/>
              <a:sym typeface="Arial"/>
            </a:endParaRPr>
          </a:p>
          <a:p>
            <a:pPr indent="0" lvl="0" marL="0" rtl="0" algn="l">
              <a:spcBef>
                <a:spcPts val="0"/>
              </a:spcBef>
              <a:spcAft>
                <a:spcPts val="0"/>
              </a:spcAft>
              <a:buNone/>
            </a:pPr>
            <a:r>
              <a:rPr b="1" lang="en" sz="900">
                <a:solidFill>
                  <a:srgbClr val="000000"/>
                </a:solidFill>
                <a:latin typeface="Arial"/>
                <a:ea typeface="Arial"/>
                <a:cs typeface="Arial"/>
                <a:sym typeface="Arial"/>
              </a:rPr>
              <a:t>LaToya Jones:</a:t>
            </a:r>
            <a:r>
              <a:rPr lang="en" sz="900">
                <a:solidFill>
                  <a:srgbClr val="000000"/>
                </a:solidFill>
                <a:latin typeface="Arial"/>
                <a:ea typeface="Arial"/>
                <a:cs typeface="Arial"/>
                <a:sym typeface="Arial"/>
              </a:rPr>
              <a:t> Examining food growing and food equity programs in area churches.</a:t>
            </a:r>
            <a:endParaRPr sz="900">
              <a:solidFill>
                <a:srgbClr val="000000"/>
              </a:solidFill>
              <a:latin typeface="Arial"/>
              <a:ea typeface="Arial"/>
              <a:cs typeface="Arial"/>
              <a:sym typeface="Arial"/>
            </a:endParaRPr>
          </a:p>
          <a:p>
            <a:pPr indent="0" lvl="0" marL="0" rtl="0" algn="l">
              <a:spcBef>
                <a:spcPts val="0"/>
              </a:spcBef>
              <a:spcAft>
                <a:spcPts val="0"/>
              </a:spcAft>
              <a:buNone/>
            </a:pPr>
            <a:r>
              <a:t/>
            </a:r>
            <a:endParaRPr b="1" sz="900">
              <a:solidFill>
                <a:srgbClr val="000000"/>
              </a:solidFill>
              <a:latin typeface="Arial"/>
              <a:ea typeface="Arial"/>
              <a:cs typeface="Arial"/>
              <a:sym typeface="Arial"/>
            </a:endParaRPr>
          </a:p>
          <a:p>
            <a:pPr indent="0" lvl="0" marL="0" rtl="0" algn="l">
              <a:spcBef>
                <a:spcPts val="0"/>
              </a:spcBef>
              <a:spcAft>
                <a:spcPts val="0"/>
              </a:spcAft>
              <a:buNone/>
            </a:pPr>
            <a:r>
              <a:rPr b="1" lang="en" sz="900">
                <a:solidFill>
                  <a:srgbClr val="000000"/>
                </a:solidFill>
                <a:latin typeface="Arial"/>
                <a:ea typeface="Arial"/>
                <a:cs typeface="Arial"/>
                <a:sym typeface="Arial"/>
              </a:rPr>
              <a:t>Gregory Muhammad: </a:t>
            </a:r>
            <a:r>
              <a:rPr lang="en" sz="900">
                <a:solidFill>
                  <a:srgbClr val="000000"/>
                </a:solidFill>
                <a:latin typeface="Arial"/>
                <a:ea typeface="Arial"/>
                <a:cs typeface="Arial"/>
                <a:sym typeface="Arial"/>
              </a:rPr>
              <a:t>Working with the city on quarterly storm drain fees being charged to his farm.</a:t>
            </a:r>
            <a:endParaRPr sz="900">
              <a:solidFill>
                <a:srgbClr val="000000"/>
              </a:solidFill>
              <a:latin typeface="Arial"/>
              <a:ea typeface="Arial"/>
              <a:cs typeface="Arial"/>
              <a:sym typeface="Arial"/>
            </a:endParaRPr>
          </a:p>
          <a:p>
            <a:pPr indent="0" lvl="0" marL="0" rtl="0" algn="l">
              <a:spcBef>
                <a:spcPts val="0"/>
              </a:spcBef>
              <a:spcAft>
                <a:spcPts val="0"/>
              </a:spcAft>
              <a:buNone/>
            </a:pPr>
            <a:r>
              <a:t/>
            </a:r>
            <a:endParaRPr b="1" sz="900">
              <a:solidFill>
                <a:srgbClr val="000000"/>
              </a:solidFill>
              <a:latin typeface="Arial"/>
              <a:ea typeface="Arial"/>
              <a:cs typeface="Arial"/>
              <a:sym typeface="Arial"/>
            </a:endParaRPr>
          </a:p>
          <a:p>
            <a:pPr indent="0" lvl="0" marL="0" rtl="0" algn="l">
              <a:spcBef>
                <a:spcPts val="0"/>
              </a:spcBef>
              <a:spcAft>
                <a:spcPts val="0"/>
              </a:spcAft>
              <a:buNone/>
            </a:pPr>
            <a:r>
              <a:rPr b="1" lang="en" sz="900">
                <a:solidFill>
                  <a:srgbClr val="000000"/>
                </a:solidFill>
                <a:latin typeface="Arial"/>
                <a:ea typeface="Arial"/>
                <a:cs typeface="Arial"/>
                <a:sym typeface="Arial"/>
              </a:rPr>
              <a:t>Anita Armstead: </a:t>
            </a:r>
            <a:r>
              <a:rPr lang="en" sz="900">
                <a:solidFill>
                  <a:srgbClr val="000000"/>
                </a:solidFill>
                <a:latin typeface="Arial"/>
                <a:ea typeface="Arial"/>
                <a:cs typeface="Arial"/>
                <a:sym typeface="Arial"/>
              </a:rPr>
              <a:t>Developing a module for how BIPOC Ag Co-ops can get state and federal funding.</a:t>
            </a:r>
            <a:endParaRPr sz="900">
              <a:solidFill>
                <a:srgbClr val="000000"/>
              </a:solidFill>
              <a:latin typeface="Arial"/>
              <a:ea typeface="Arial"/>
              <a:cs typeface="Arial"/>
              <a:sym typeface="Arial"/>
            </a:endParaRPr>
          </a:p>
          <a:p>
            <a:pPr indent="0" lvl="0" marL="0" rtl="0" algn="l">
              <a:spcBef>
                <a:spcPts val="0"/>
              </a:spcBef>
              <a:spcAft>
                <a:spcPts val="0"/>
              </a:spcAft>
              <a:buNone/>
            </a:pPr>
            <a:r>
              <a:t/>
            </a:r>
            <a:endParaRPr b="1" sz="900">
              <a:solidFill>
                <a:srgbClr val="000000"/>
              </a:solidFill>
              <a:latin typeface="Arial"/>
              <a:ea typeface="Arial"/>
              <a:cs typeface="Arial"/>
              <a:sym typeface="Arial"/>
            </a:endParaRPr>
          </a:p>
          <a:p>
            <a:pPr indent="0" lvl="0" marL="0" rtl="0" algn="l">
              <a:spcBef>
                <a:spcPts val="0"/>
              </a:spcBef>
              <a:spcAft>
                <a:spcPts val="0"/>
              </a:spcAft>
              <a:buNone/>
            </a:pPr>
            <a:r>
              <a:rPr b="1" lang="en" sz="900">
                <a:solidFill>
                  <a:srgbClr val="000000"/>
                </a:solidFill>
                <a:latin typeface="Arial"/>
                <a:ea typeface="Arial"/>
                <a:cs typeface="Arial"/>
                <a:sym typeface="Arial"/>
              </a:rPr>
              <a:t>Donnetta </a:t>
            </a:r>
            <a:r>
              <a:rPr b="1" lang="en" sz="900">
                <a:solidFill>
                  <a:srgbClr val="000000"/>
                </a:solidFill>
                <a:latin typeface="Arial"/>
                <a:ea typeface="Arial"/>
                <a:cs typeface="Arial"/>
                <a:sym typeface="Arial"/>
              </a:rPr>
              <a:t>Boykin: </a:t>
            </a:r>
            <a:r>
              <a:rPr lang="en" sz="900">
                <a:solidFill>
                  <a:srgbClr val="000000"/>
                </a:solidFill>
                <a:latin typeface="Arial"/>
                <a:ea typeface="Arial"/>
                <a:cs typeface="Arial"/>
                <a:sym typeface="Arial"/>
              </a:rPr>
              <a:t>Establishing a seed library at the Trotwood public library and developing a template with recommendations/suggestions for other libraries.</a:t>
            </a:r>
            <a:endParaRPr sz="900">
              <a:solidFill>
                <a:srgbClr val="000000"/>
              </a:solidFill>
              <a:latin typeface="Arial"/>
              <a:ea typeface="Arial"/>
              <a:cs typeface="Arial"/>
              <a:sym typeface="Arial"/>
            </a:endParaRPr>
          </a:p>
          <a:p>
            <a:pPr indent="0" lvl="0" marL="0" rtl="0" algn="l">
              <a:spcBef>
                <a:spcPts val="0"/>
              </a:spcBef>
              <a:spcAft>
                <a:spcPts val="0"/>
              </a:spcAft>
              <a:buNone/>
            </a:pPr>
            <a:r>
              <a:t/>
            </a:r>
            <a:endParaRPr b="1" sz="900">
              <a:solidFill>
                <a:srgbClr val="000000"/>
              </a:solidFill>
              <a:latin typeface="Arial"/>
              <a:ea typeface="Arial"/>
              <a:cs typeface="Arial"/>
              <a:sym typeface="Arial"/>
            </a:endParaRPr>
          </a:p>
          <a:p>
            <a:pPr indent="0" lvl="0" marL="0" rtl="0" algn="l">
              <a:spcBef>
                <a:spcPts val="0"/>
              </a:spcBef>
              <a:spcAft>
                <a:spcPts val="0"/>
              </a:spcAft>
              <a:buNone/>
            </a:pPr>
            <a:r>
              <a:rPr b="1" lang="en" sz="900">
                <a:solidFill>
                  <a:srgbClr val="000000"/>
                </a:solidFill>
                <a:latin typeface="Arial"/>
                <a:ea typeface="Arial"/>
                <a:cs typeface="Arial"/>
                <a:sym typeface="Arial"/>
              </a:rPr>
              <a:t>Alvin Wilkerson: </a:t>
            </a:r>
            <a:r>
              <a:rPr lang="en" sz="900">
                <a:solidFill>
                  <a:srgbClr val="000000"/>
                </a:solidFill>
                <a:latin typeface="Arial"/>
                <a:ea typeface="Arial"/>
                <a:cs typeface="Arial"/>
                <a:sym typeface="Arial"/>
              </a:rPr>
              <a:t>Starting a blog for NuSol Farm and doing research on the Farm Bill. </a:t>
            </a:r>
            <a:endParaRPr sz="900">
              <a:solidFill>
                <a:srgbClr val="000000"/>
              </a:solidFill>
              <a:latin typeface="Arial"/>
              <a:ea typeface="Arial"/>
              <a:cs typeface="Arial"/>
              <a:sym typeface="Arial"/>
            </a:endParaRPr>
          </a:p>
          <a:p>
            <a:pPr indent="0" lvl="0" marL="0" rtl="0" algn="l">
              <a:spcBef>
                <a:spcPts val="0"/>
              </a:spcBef>
              <a:spcAft>
                <a:spcPts val="0"/>
              </a:spcAft>
              <a:buNone/>
            </a:pPr>
            <a:r>
              <a:t/>
            </a:r>
            <a:endParaRPr b="1" sz="900">
              <a:solidFill>
                <a:srgbClr val="000000"/>
              </a:solidFill>
              <a:latin typeface="Arial"/>
              <a:ea typeface="Arial"/>
              <a:cs typeface="Arial"/>
              <a:sym typeface="Arial"/>
            </a:endParaRPr>
          </a:p>
          <a:p>
            <a:pPr indent="0" lvl="0" marL="0" rtl="0" algn="l">
              <a:spcBef>
                <a:spcPts val="0"/>
              </a:spcBef>
              <a:spcAft>
                <a:spcPts val="0"/>
              </a:spcAft>
              <a:buNone/>
            </a:pPr>
            <a:r>
              <a:rPr b="1" lang="en" sz="900">
                <a:solidFill>
                  <a:srgbClr val="000000"/>
                </a:solidFill>
                <a:latin typeface="Arial"/>
                <a:ea typeface="Arial"/>
                <a:cs typeface="Arial"/>
                <a:sym typeface="Arial"/>
              </a:rPr>
              <a:t>Sharifa Tomlinson:</a:t>
            </a:r>
            <a:r>
              <a:rPr lang="en" sz="900">
                <a:solidFill>
                  <a:srgbClr val="000000"/>
                </a:solidFill>
                <a:latin typeface="Arial"/>
                <a:ea typeface="Arial"/>
                <a:cs typeface="Arial"/>
                <a:sym typeface="Arial"/>
              </a:rPr>
              <a:t> Develop a template for municipalities to develop a Health &amp; Safety Committee that includes recommendations to promote Urban and Small-scale Agriculture.</a:t>
            </a:r>
            <a:endParaRPr sz="900">
              <a:solidFill>
                <a:srgbClr val="000000"/>
              </a:solidFill>
              <a:latin typeface="Arial"/>
              <a:ea typeface="Arial"/>
              <a:cs typeface="Arial"/>
              <a:sym typeface="Arial"/>
            </a:endParaRPr>
          </a:p>
          <a:p>
            <a:pPr indent="0" lvl="0" marL="0" rtl="0" algn="l">
              <a:spcBef>
                <a:spcPts val="0"/>
              </a:spcBef>
              <a:spcAft>
                <a:spcPts val="0"/>
              </a:spcAft>
              <a:buNone/>
            </a:pPr>
            <a:r>
              <a:t/>
            </a:r>
            <a:endParaRPr b="1" sz="900">
              <a:solidFill>
                <a:srgbClr val="000000"/>
              </a:solidFill>
              <a:latin typeface="Arial"/>
              <a:ea typeface="Arial"/>
              <a:cs typeface="Arial"/>
              <a:sym typeface="Arial"/>
            </a:endParaRPr>
          </a:p>
          <a:p>
            <a:pPr indent="0" lvl="0" marL="0" rtl="0" algn="l">
              <a:spcBef>
                <a:spcPts val="0"/>
              </a:spcBef>
              <a:spcAft>
                <a:spcPts val="0"/>
              </a:spcAft>
              <a:buNone/>
            </a:pPr>
            <a:r>
              <a:rPr b="1" lang="en" sz="900">
                <a:solidFill>
                  <a:srgbClr val="000000"/>
                </a:solidFill>
                <a:latin typeface="Arial"/>
                <a:ea typeface="Arial"/>
                <a:cs typeface="Arial"/>
                <a:sym typeface="Arial"/>
              </a:rPr>
              <a:t>Jo Cooley-Love:</a:t>
            </a:r>
            <a:r>
              <a:rPr lang="en" sz="900">
                <a:solidFill>
                  <a:srgbClr val="000000"/>
                </a:solidFill>
                <a:latin typeface="Arial"/>
                <a:ea typeface="Arial"/>
                <a:cs typeface="Arial"/>
                <a:sym typeface="Arial"/>
              </a:rPr>
              <a:t> Developing a proposal for farm-to-school and culinary education in the Dayton public school system. Side project: urban growing collectivism, creating local directory of growers with the intention of tool and work sharing, leading to the eventual creation of a local food processing facility.</a:t>
            </a:r>
            <a:endParaRPr sz="900">
              <a:solidFill>
                <a:srgbClr val="000000"/>
              </a:solidFill>
              <a:latin typeface="Arial"/>
              <a:ea typeface="Arial"/>
              <a:cs typeface="Arial"/>
              <a:sym typeface="Arial"/>
            </a:endParaRPr>
          </a:p>
          <a:p>
            <a:pPr indent="0" lvl="0" marL="0" rtl="0" algn="l">
              <a:spcBef>
                <a:spcPts val="0"/>
              </a:spcBef>
              <a:spcAft>
                <a:spcPts val="0"/>
              </a:spcAft>
              <a:buNone/>
            </a:pPr>
            <a:r>
              <a:t/>
            </a:r>
            <a:endParaRPr b="1" sz="900">
              <a:solidFill>
                <a:srgbClr val="000000"/>
              </a:solidFill>
              <a:latin typeface="Arial"/>
              <a:ea typeface="Arial"/>
              <a:cs typeface="Arial"/>
              <a:sym typeface="Arial"/>
            </a:endParaRPr>
          </a:p>
          <a:p>
            <a:pPr indent="0" lvl="0" marL="0" rtl="0" algn="l">
              <a:spcBef>
                <a:spcPts val="0"/>
              </a:spcBef>
              <a:spcAft>
                <a:spcPts val="0"/>
              </a:spcAft>
              <a:buNone/>
            </a:pPr>
            <a:r>
              <a:rPr b="1" lang="en" sz="900">
                <a:solidFill>
                  <a:srgbClr val="000000"/>
                </a:solidFill>
                <a:latin typeface="Arial"/>
                <a:ea typeface="Arial"/>
                <a:cs typeface="Arial"/>
                <a:sym typeface="Arial"/>
              </a:rPr>
              <a:t>Zakiyyah Jones</a:t>
            </a:r>
            <a:r>
              <a:rPr lang="en" sz="900">
                <a:solidFill>
                  <a:srgbClr val="000000"/>
                </a:solidFill>
                <a:latin typeface="Arial"/>
                <a:ea typeface="Arial"/>
                <a:cs typeface="Arial"/>
                <a:sym typeface="Arial"/>
              </a:rPr>
              <a:t>: Black-owned fast. A public awareness project that supports black growers and food producers.</a:t>
            </a:r>
            <a:endParaRPr sz="900">
              <a:solidFill>
                <a:srgbClr val="000000"/>
              </a:solidFill>
              <a:latin typeface="Arial"/>
              <a:ea typeface="Arial"/>
              <a:cs typeface="Arial"/>
              <a:sym typeface="Arial"/>
            </a:endParaRPr>
          </a:p>
          <a:p>
            <a:pPr indent="0" lvl="0" marL="0" rtl="0" algn="l">
              <a:spcBef>
                <a:spcPts val="0"/>
              </a:spcBef>
              <a:spcAft>
                <a:spcPts val="0"/>
              </a:spcAft>
              <a:buNone/>
            </a:pPr>
            <a:r>
              <a:t/>
            </a:r>
            <a:endParaRPr b="1" sz="900">
              <a:solidFill>
                <a:srgbClr val="000000"/>
              </a:solidFill>
              <a:latin typeface="Arial"/>
              <a:ea typeface="Arial"/>
              <a:cs typeface="Arial"/>
              <a:sym typeface="Arial"/>
            </a:endParaRPr>
          </a:p>
          <a:p>
            <a:pPr indent="0" lvl="0" marL="0" rtl="0" algn="l">
              <a:spcBef>
                <a:spcPts val="0"/>
              </a:spcBef>
              <a:spcAft>
                <a:spcPts val="0"/>
              </a:spcAft>
              <a:buNone/>
            </a:pPr>
            <a:r>
              <a:rPr b="1" lang="en" sz="900">
                <a:solidFill>
                  <a:srgbClr val="000000"/>
                </a:solidFill>
                <a:latin typeface="Arial"/>
                <a:ea typeface="Arial"/>
                <a:cs typeface="Arial"/>
                <a:sym typeface="Arial"/>
              </a:rPr>
              <a:t>Jordan Mapel: </a:t>
            </a:r>
            <a:r>
              <a:rPr lang="en" sz="900">
                <a:solidFill>
                  <a:srgbClr val="000000"/>
                </a:solidFill>
                <a:latin typeface="Arial"/>
                <a:ea typeface="Arial"/>
                <a:cs typeface="Arial"/>
                <a:sym typeface="Arial"/>
              </a:rPr>
              <a:t>Creating and producing the AGrow podcast on farming basics and will include a segment on the Farm Bill.</a:t>
            </a:r>
            <a:endParaRPr sz="900">
              <a:solidFill>
                <a:srgbClr val="000000"/>
              </a:solidFill>
              <a:latin typeface="Arial"/>
              <a:ea typeface="Arial"/>
              <a:cs typeface="Arial"/>
              <a:sym typeface="Arial"/>
            </a:endParaRPr>
          </a:p>
          <a:p>
            <a:pPr indent="0" lvl="0" marL="0" rtl="0" algn="l">
              <a:lnSpc>
                <a:spcPct val="100000"/>
              </a:lnSpc>
              <a:spcBef>
                <a:spcPts val="0"/>
              </a:spcBef>
              <a:spcAft>
                <a:spcPts val="0"/>
              </a:spcAft>
              <a:buNone/>
            </a:pPr>
            <a:r>
              <a:t/>
            </a:r>
            <a:endParaRPr b="1" sz="900">
              <a:solidFill>
                <a:srgbClr val="000000"/>
              </a:solidFill>
              <a:latin typeface="Arial"/>
              <a:ea typeface="Arial"/>
              <a:cs typeface="Arial"/>
              <a:sym typeface="Arial"/>
            </a:endParaRPr>
          </a:p>
          <a:p>
            <a:pPr indent="0" lvl="0" marL="0" rtl="0" algn="l">
              <a:lnSpc>
                <a:spcPct val="100000"/>
              </a:lnSpc>
              <a:spcBef>
                <a:spcPts val="10"/>
              </a:spcBef>
              <a:spcAft>
                <a:spcPts val="10"/>
              </a:spcAft>
              <a:buNone/>
            </a:pPr>
            <a:r>
              <a:rPr b="1" lang="en" sz="900">
                <a:solidFill>
                  <a:srgbClr val="000000"/>
                </a:solidFill>
                <a:latin typeface="Arial"/>
                <a:ea typeface="Arial"/>
                <a:cs typeface="Arial"/>
                <a:sym typeface="Arial"/>
              </a:rPr>
              <a:t>Rhonda Miller: </a:t>
            </a:r>
            <a:r>
              <a:rPr lang="en" sz="900">
                <a:solidFill>
                  <a:srgbClr val="000000"/>
                </a:solidFill>
                <a:latin typeface="Arial"/>
                <a:ea typeface="Arial"/>
                <a:cs typeface="Arial"/>
                <a:sym typeface="Arial"/>
              </a:rPr>
              <a:t>Developing and executing a healthy soil, native plants and pollinators (sunflowers) plan at Edgemont.</a:t>
            </a:r>
            <a:endParaRPr sz="19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26"/>
          <p:cNvSpPr txBox="1"/>
          <p:nvPr>
            <p:ph type="title"/>
          </p:nvPr>
        </p:nvSpPr>
        <p:spPr>
          <a:xfrm>
            <a:off x="4877475" y="120150"/>
            <a:ext cx="3981900" cy="49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600">
                <a:latin typeface="Arial"/>
                <a:ea typeface="Arial"/>
                <a:cs typeface="Arial"/>
                <a:sym typeface="Arial"/>
              </a:rPr>
              <a:t>December Module: Local Government</a:t>
            </a:r>
            <a:endParaRPr sz="1600">
              <a:latin typeface="Arial"/>
              <a:ea typeface="Arial"/>
              <a:cs typeface="Arial"/>
              <a:sym typeface="Arial"/>
            </a:endParaRPr>
          </a:p>
        </p:txBody>
      </p:sp>
      <p:sp>
        <p:nvSpPr>
          <p:cNvPr id="148" name="Google Shape;148;p26"/>
          <p:cNvSpPr txBox="1"/>
          <p:nvPr>
            <p:ph idx="1" type="body"/>
          </p:nvPr>
        </p:nvSpPr>
        <p:spPr>
          <a:xfrm>
            <a:off x="4877475" y="617550"/>
            <a:ext cx="3981900" cy="4047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100">
                <a:solidFill>
                  <a:srgbClr val="000000"/>
                </a:solidFill>
              </a:rPr>
              <a:t>Inside the City of Dayton:</a:t>
            </a:r>
            <a:r>
              <a:rPr lang="en" sz="1100">
                <a:solidFill>
                  <a:srgbClr val="000000"/>
                </a:solidFill>
              </a:rPr>
              <a:t> Real Talk with </a:t>
            </a:r>
            <a:r>
              <a:rPr b="1" lang="en" sz="1100">
                <a:solidFill>
                  <a:srgbClr val="000000"/>
                </a:solidFill>
              </a:rPr>
              <a:t>former Dayton Mayor Rhine McLin</a:t>
            </a:r>
            <a:r>
              <a:rPr lang="en" sz="1100">
                <a:solidFill>
                  <a:srgbClr val="000000"/>
                </a:solidFill>
              </a:rPr>
              <a:t>, an insider’s candid view of the inner workings of Dayton city government and tips for how to work with local government officials; a farmer’s perspective, a 20+ year farming veteran, </a:t>
            </a:r>
            <a:r>
              <a:rPr b="1" lang="en" sz="1100">
                <a:solidFill>
                  <a:srgbClr val="000000"/>
                </a:solidFill>
              </a:rPr>
              <a:t>Donovan Larkin </a:t>
            </a:r>
            <a:r>
              <a:rPr lang="en" sz="1100">
                <a:solidFill>
                  <a:srgbClr val="000000"/>
                </a:solidFill>
              </a:rPr>
              <a:t>(pictured left at the session), Shekinah Ranch Fresh Food Farms LLC, discusses his experience of dealing with food and agriculture policymakers and regulators within Montgomery County, state and federal level.</a:t>
            </a:r>
            <a:r>
              <a:rPr lang="en" sz="1100">
                <a:solidFill>
                  <a:srgbClr val="000000"/>
                </a:solidFill>
              </a:rPr>
              <a:t> </a:t>
            </a:r>
            <a:endParaRPr sz="1100">
              <a:solidFill>
                <a:srgbClr val="000000"/>
              </a:solidFill>
            </a:endParaRPr>
          </a:p>
          <a:p>
            <a:pPr indent="0" lvl="0" marL="0" rtl="0" algn="l">
              <a:spcBef>
                <a:spcPts val="0"/>
              </a:spcBef>
              <a:spcAft>
                <a:spcPts val="0"/>
              </a:spcAft>
              <a:buNone/>
            </a:pPr>
            <a:r>
              <a:t/>
            </a:r>
            <a:endParaRPr sz="1100">
              <a:solidFill>
                <a:srgbClr val="000000"/>
              </a:solidFill>
            </a:endParaRPr>
          </a:p>
          <a:p>
            <a:pPr indent="0" lvl="0" marL="0" rtl="0" algn="l">
              <a:spcBef>
                <a:spcPts val="0"/>
              </a:spcBef>
              <a:spcAft>
                <a:spcPts val="0"/>
              </a:spcAft>
              <a:buNone/>
            </a:pPr>
            <a:r>
              <a:t/>
            </a:r>
            <a:endParaRPr sz="1100">
              <a:solidFill>
                <a:srgbClr val="000000"/>
              </a:solidFill>
            </a:endParaRPr>
          </a:p>
          <a:p>
            <a:pPr indent="0" lvl="0" marL="0" rtl="0" algn="l">
              <a:spcBef>
                <a:spcPts val="0"/>
              </a:spcBef>
              <a:spcAft>
                <a:spcPts val="0"/>
              </a:spcAft>
              <a:buNone/>
            </a:pPr>
            <a:r>
              <a:t/>
            </a:r>
            <a:endParaRPr sz="1100">
              <a:solidFill>
                <a:srgbClr val="000000"/>
              </a:solidFill>
            </a:endParaRPr>
          </a:p>
          <a:p>
            <a:pPr indent="0" lvl="0" marL="0" rtl="0" algn="l">
              <a:spcBef>
                <a:spcPts val="0"/>
              </a:spcBef>
              <a:spcAft>
                <a:spcPts val="0"/>
              </a:spcAft>
              <a:buNone/>
            </a:pPr>
            <a:r>
              <a:rPr lang="en" sz="1100">
                <a:solidFill>
                  <a:srgbClr val="000000"/>
                </a:solidFill>
              </a:rPr>
              <a:t>Online session: Zoom with USDA-NRCS soil conservationist </a:t>
            </a:r>
            <a:r>
              <a:rPr b="1" lang="en" sz="1100">
                <a:solidFill>
                  <a:srgbClr val="000000"/>
                </a:solidFill>
              </a:rPr>
              <a:t>Brooke White</a:t>
            </a:r>
            <a:r>
              <a:rPr lang="en" sz="1100">
                <a:solidFill>
                  <a:srgbClr val="000000"/>
                </a:solidFill>
              </a:rPr>
              <a:t> who works with the Montgomery County Soil &amp; Water Conservation District.</a:t>
            </a:r>
            <a:r>
              <a:rPr lang="en" sz="900"/>
              <a:t> </a:t>
            </a:r>
            <a:endParaRPr sz="900"/>
          </a:p>
          <a:p>
            <a:pPr indent="0" lvl="0" marL="0" rtl="0" algn="l">
              <a:spcBef>
                <a:spcPts val="0"/>
              </a:spcBef>
              <a:spcAft>
                <a:spcPts val="0"/>
              </a:spcAft>
              <a:buNone/>
            </a:pPr>
            <a:r>
              <a:rPr lang="en" sz="1100"/>
              <a:t> </a:t>
            </a:r>
            <a:endParaRPr sz="1100"/>
          </a:p>
        </p:txBody>
      </p:sp>
      <p:pic>
        <p:nvPicPr>
          <p:cNvPr id="149" name="Google Shape;149;p26"/>
          <p:cNvPicPr preferRelativeResize="0"/>
          <p:nvPr/>
        </p:nvPicPr>
        <p:blipFill>
          <a:blip r:embed="rId3">
            <a:alphaModFix/>
          </a:blip>
          <a:stretch>
            <a:fillRect/>
          </a:stretch>
        </p:blipFill>
        <p:spPr>
          <a:xfrm>
            <a:off x="821550" y="120150"/>
            <a:ext cx="3270274" cy="48387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pic>
        <p:nvPicPr>
          <p:cNvPr id="154" name="Google Shape;154;p27"/>
          <p:cNvPicPr preferRelativeResize="0"/>
          <p:nvPr/>
        </p:nvPicPr>
        <p:blipFill rotWithShape="1">
          <a:blip r:embed="rId3">
            <a:alphaModFix/>
          </a:blip>
          <a:srcRect b="258" l="0" r="0" t="258"/>
          <a:stretch/>
        </p:blipFill>
        <p:spPr>
          <a:xfrm>
            <a:off x="0" y="0"/>
            <a:ext cx="8555351" cy="4812376"/>
          </a:xfrm>
          <a:prstGeom prst="rect">
            <a:avLst/>
          </a:prstGeom>
          <a:noFill/>
          <a:ln>
            <a:noFill/>
          </a:ln>
        </p:spPr>
      </p:pic>
      <p:sp>
        <p:nvSpPr>
          <p:cNvPr id="155" name="Google Shape;155;p27"/>
          <p:cNvSpPr txBox="1"/>
          <p:nvPr>
            <p:ph idx="1" type="body"/>
          </p:nvPr>
        </p:nvSpPr>
        <p:spPr>
          <a:xfrm>
            <a:off x="1837950" y="2994900"/>
            <a:ext cx="4522800" cy="2028600"/>
          </a:xfrm>
          <a:prstGeom prst="rect">
            <a:avLst/>
          </a:prstGeom>
          <a:solidFill>
            <a:schemeClr val="lt2"/>
          </a:solidFill>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Arial"/>
                <a:ea typeface="Arial"/>
                <a:cs typeface="Arial"/>
                <a:sym typeface="Arial"/>
              </a:rPr>
              <a:t>Congresswoman Shontel Brown </a:t>
            </a:r>
            <a:r>
              <a:rPr b="0" lang="en" sz="1200">
                <a:latin typeface="Arial"/>
                <a:ea typeface="Arial"/>
                <a:cs typeface="Arial"/>
                <a:sym typeface="Arial"/>
              </a:rPr>
              <a:t>OH-11 (pictured above) was the featured speaker on January 22, 2024 kicking-off our focus on the federal government and programs. We ended up opening the event to the BIPOC Food &amp; Farming Network along with the Policy Fellows. The conversation was a question-and-answer format moderated by policy fellows </a:t>
            </a:r>
            <a:r>
              <a:rPr lang="en" sz="1200">
                <a:latin typeface="Arial"/>
                <a:ea typeface="Arial"/>
                <a:cs typeface="Arial"/>
                <a:sym typeface="Arial"/>
              </a:rPr>
              <a:t>Jo Cooley-Love </a:t>
            </a:r>
            <a:r>
              <a:rPr b="0" lang="en" sz="1200">
                <a:latin typeface="Arial"/>
                <a:ea typeface="Arial"/>
                <a:cs typeface="Arial"/>
                <a:sym typeface="Arial"/>
              </a:rPr>
              <a:t>and </a:t>
            </a:r>
            <a:r>
              <a:rPr lang="en" sz="1200">
                <a:latin typeface="Arial"/>
                <a:ea typeface="Arial"/>
                <a:cs typeface="Arial"/>
                <a:sym typeface="Arial"/>
              </a:rPr>
              <a:t>Alvin Wilkerson.</a:t>
            </a:r>
            <a:endParaRPr sz="1200">
              <a:latin typeface="Arial"/>
              <a:ea typeface="Arial"/>
              <a:cs typeface="Arial"/>
              <a:sym typeface="Arial"/>
            </a:endParaRPr>
          </a:p>
          <a:p>
            <a:pPr indent="0" lvl="0" marL="0" rtl="0" algn="l">
              <a:spcBef>
                <a:spcPts val="0"/>
              </a:spcBef>
              <a:spcAft>
                <a:spcPts val="0"/>
              </a:spcAft>
              <a:buNone/>
            </a:pPr>
            <a:r>
              <a:rPr lang="en" sz="1200">
                <a:latin typeface="Arial"/>
                <a:ea typeface="Arial"/>
                <a:cs typeface="Arial"/>
                <a:sym typeface="Arial"/>
              </a:rPr>
              <a:t>Informal online dialogue session:</a:t>
            </a:r>
            <a:r>
              <a:rPr b="0" lang="en" sz="1200">
                <a:latin typeface="Arial"/>
                <a:ea typeface="Arial"/>
                <a:cs typeface="Arial"/>
                <a:sym typeface="Arial"/>
              </a:rPr>
              <a:t> Patty Allen and Tracy Freeman shared their experiences working with U.S. senators, House members as well as the President of the United States.</a:t>
            </a:r>
            <a:br>
              <a:rPr lang="en" sz="1200">
                <a:latin typeface="Arial"/>
                <a:ea typeface="Arial"/>
                <a:cs typeface="Arial"/>
                <a:sym typeface="Arial"/>
              </a:rPr>
            </a:br>
            <a:br>
              <a:rPr lang="en" sz="1200">
                <a:latin typeface="Arial"/>
                <a:ea typeface="Arial"/>
                <a:cs typeface="Arial"/>
                <a:sym typeface="Arial"/>
              </a:rPr>
            </a:br>
            <a:endParaRPr sz="1200">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28"/>
          <p:cNvSpPr txBox="1"/>
          <p:nvPr>
            <p:ph type="title"/>
          </p:nvPr>
        </p:nvSpPr>
        <p:spPr>
          <a:xfrm>
            <a:off x="4877475" y="165650"/>
            <a:ext cx="3981900" cy="49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600">
                <a:latin typeface="Arial"/>
                <a:ea typeface="Arial"/>
                <a:cs typeface="Arial"/>
                <a:sym typeface="Arial"/>
              </a:rPr>
              <a:t>OEFFA Annual Conference</a:t>
            </a:r>
            <a:endParaRPr sz="1600">
              <a:latin typeface="Arial"/>
              <a:ea typeface="Arial"/>
              <a:cs typeface="Arial"/>
              <a:sym typeface="Arial"/>
            </a:endParaRPr>
          </a:p>
        </p:txBody>
      </p:sp>
      <p:sp>
        <p:nvSpPr>
          <p:cNvPr id="161" name="Google Shape;161;p28"/>
          <p:cNvSpPr txBox="1"/>
          <p:nvPr>
            <p:ph idx="1" type="body"/>
          </p:nvPr>
        </p:nvSpPr>
        <p:spPr>
          <a:xfrm>
            <a:off x="4877475" y="547800"/>
            <a:ext cx="3981900" cy="4047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900">
                <a:solidFill>
                  <a:srgbClr val="000000"/>
                </a:solidFill>
              </a:rPr>
              <a:t>February</a:t>
            </a:r>
            <a:r>
              <a:rPr b="1" lang="en" sz="900">
                <a:solidFill>
                  <a:srgbClr val="000000"/>
                </a:solidFill>
              </a:rPr>
              <a:t> Module: </a:t>
            </a:r>
            <a:r>
              <a:rPr b="1" lang="en" sz="900">
                <a:solidFill>
                  <a:srgbClr val="000000"/>
                </a:solidFill>
              </a:rPr>
              <a:t>Module at the OEFFA Conference: Non-Governmental Organizations and Public Policy Advocacy Organizations - </a:t>
            </a:r>
            <a:r>
              <a:rPr lang="en" sz="900">
                <a:solidFill>
                  <a:srgbClr val="000000"/>
                </a:solidFill>
              </a:rPr>
              <a:t>Feb. 15-17. Fellows explored the importance of involvement in professional network organizations and non-governmental organizations. Learn how to leverage non-governmental organizations for advocacy such as OEFFA. At this year’s OEFFA conference, “A Seat at OEFFA's Table: Policy Agenda for Urban and BIPOC Communities” will feature panelist </a:t>
            </a:r>
            <a:r>
              <a:rPr b="1" lang="en" sz="900">
                <a:solidFill>
                  <a:srgbClr val="000000"/>
                </a:solidFill>
              </a:rPr>
              <a:t>Amanda Hernandez</a:t>
            </a:r>
            <a:r>
              <a:rPr lang="en" sz="900">
                <a:solidFill>
                  <a:srgbClr val="000000"/>
                </a:solidFill>
              </a:rPr>
              <a:t>, </a:t>
            </a:r>
            <a:r>
              <a:rPr b="1" lang="en" sz="900">
                <a:solidFill>
                  <a:srgbClr val="000000"/>
                </a:solidFill>
              </a:rPr>
              <a:t>Leonard Hubert</a:t>
            </a:r>
            <a:r>
              <a:rPr lang="en" sz="900">
                <a:solidFill>
                  <a:srgbClr val="000000"/>
                </a:solidFill>
              </a:rPr>
              <a:t>, L Hubert and Associates, </a:t>
            </a:r>
            <a:r>
              <a:rPr b="1" lang="en" sz="900">
                <a:solidFill>
                  <a:srgbClr val="000000"/>
                </a:solidFill>
              </a:rPr>
              <a:t>Bill Miller</a:t>
            </a:r>
            <a:r>
              <a:rPr lang="en" sz="900">
                <a:solidFill>
                  <a:srgbClr val="000000"/>
                </a:solidFill>
              </a:rPr>
              <a:t>, Ohio Farmers Union, </a:t>
            </a:r>
            <a:r>
              <a:rPr b="1" lang="en" sz="900">
                <a:solidFill>
                  <a:srgbClr val="000000"/>
                </a:solidFill>
              </a:rPr>
              <a:t>Celeste Treece</a:t>
            </a:r>
            <a:r>
              <a:rPr lang="en" sz="900">
                <a:solidFill>
                  <a:srgbClr val="000000"/>
                </a:solidFill>
              </a:rPr>
              <a:t>, AgNoire Urban Farming Association (all pictured to left). Panelists discussed how predominantly white organizations in an industry that has historically discriminated against farmers of color can genuinely support and advocate for their issues and how organizations like OEFFA improve their engagement with farmers of color. Panelist debated the benefits to urban farmers and food producers of color and the best strategies for utilizing organizations like OEFFA. This was an open and frank discussion on coalition building, racial equity and inclusion in public policy advocacy.</a:t>
            </a:r>
            <a:endParaRPr sz="900">
              <a:solidFill>
                <a:srgbClr val="000000"/>
              </a:solidFill>
            </a:endParaRPr>
          </a:p>
          <a:p>
            <a:pPr indent="0" lvl="0" marL="0" rtl="0" algn="l">
              <a:spcBef>
                <a:spcPts val="0"/>
              </a:spcBef>
              <a:spcAft>
                <a:spcPts val="0"/>
              </a:spcAft>
              <a:buNone/>
            </a:pPr>
            <a:r>
              <a:t/>
            </a:r>
            <a:endParaRPr b="1" sz="900"/>
          </a:p>
        </p:txBody>
      </p:sp>
      <p:pic>
        <p:nvPicPr>
          <p:cNvPr id="162" name="Google Shape;162;p28"/>
          <p:cNvPicPr preferRelativeResize="0"/>
          <p:nvPr/>
        </p:nvPicPr>
        <p:blipFill rotWithShape="1">
          <a:blip r:embed="rId3">
            <a:alphaModFix/>
          </a:blip>
          <a:srcRect b="0" l="4094" r="4094" t="0"/>
          <a:stretch/>
        </p:blipFill>
        <p:spPr>
          <a:xfrm>
            <a:off x="0" y="165650"/>
            <a:ext cx="4572677" cy="2694601"/>
          </a:xfrm>
          <a:prstGeom prst="rect">
            <a:avLst/>
          </a:prstGeom>
          <a:noFill/>
          <a:ln>
            <a:noFill/>
          </a:ln>
        </p:spPr>
      </p:pic>
      <p:sp>
        <p:nvSpPr>
          <p:cNvPr id="163" name="Google Shape;163;p28"/>
          <p:cNvSpPr txBox="1"/>
          <p:nvPr/>
        </p:nvSpPr>
        <p:spPr>
          <a:xfrm>
            <a:off x="-741050" y="3493775"/>
            <a:ext cx="5161200" cy="1380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highlight>
                  <a:srgbClr val="FFFFFF"/>
                </a:highlight>
              </a:rPr>
              <a:t>Ohio agriculture Zoom session was held on Wednesday, February 28 with Ohio Department of Agriculture Program Manager </a:t>
            </a:r>
            <a:r>
              <a:rPr b="1" lang="en" sz="1200">
                <a:highlight>
                  <a:srgbClr val="FFFFFF"/>
                </a:highlight>
              </a:rPr>
              <a:t>Ainsley Lightcap</a:t>
            </a:r>
            <a:r>
              <a:rPr lang="en" sz="1200">
                <a:highlight>
                  <a:srgbClr val="FFFFFF"/>
                </a:highlight>
              </a:rPr>
              <a:t> and the USDA Urban Agriculture Specialist </a:t>
            </a:r>
            <a:r>
              <a:rPr b="1" lang="en" sz="1200">
                <a:highlight>
                  <a:srgbClr val="FFFFFF"/>
                </a:highlight>
              </a:rPr>
              <a:t>Tristam Musik</a:t>
            </a:r>
            <a:r>
              <a:rPr lang="en" sz="1200">
                <a:highlight>
                  <a:srgbClr val="FFFFFF"/>
                </a:highlight>
              </a:rPr>
              <a:t>. They discussed their agencies and how to engage with them and the resources and services that are available.</a:t>
            </a:r>
            <a:endParaRPr sz="1800">
              <a:solidFill>
                <a:schemeClr val="dk2"/>
              </a:solidFill>
              <a:latin typeface="Source Code Pro"/>
              <a:ea typeface="Source Code Pro"/>
              <a:cs typeface="Source Code Pro"/>
              <a:sym typeface="Source Code Pro"/>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29"/>
          <p:cNvSpPr txBox="1"/>
          <p:nvPr>
            <p:ph type="title"/>
          </p:nvPr>
        </p:nvSpPr>
        <p:spPr>
          <a:xfrm>
            <a:off x="4877475" y="165650"/>
            <a:ext cx="3981900" cy="49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600">
                <a:latin typeface="Arial"/>
                <a:ea typeface="Arial"/>
                <a:cs typeface="Arial"/>
                <a:sym typeface="Arial"/>
              </a:rPr>
              <a:t>Monthly Reports from Fellows</a:t>
            </a:r>
            <a:endParaRPr sz="1600">
              <a:latin typeface="Arial"/>
              <a:ea typeface="Arial"/>
              <a:cs typeface="Arial"/>
              <a:sym typeface="Arial"/>
            </a:endParaRPr>
          </a:p>
        </p:txBody>
      </p:sp>
      <p:sp>
        <p:nvSpPr>
          <p:cNvPr id="169" name="Google Shape;169;p29"/>
          <p:cNvSpPr txBox="1"/>
          <p:nvPr>
            <p:ph idx="1" type="body"/>
          </p:nvPr>
        </p:nvSpPr>
        <p:spPr>
          <a:xfrm>
            <a:off x="4877475" y="547800"/>
            <a:ext cx="3981900" cy="4047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rgbClr val="000000"/>
                </a:solidFill>
              </a:rPr>
              <a:t>Fellows turn in a monthly activity log that also serves as their timesheets detailing their Capstone work, seminar participation and related policy fellowship requirements, such as attending local government meetings and readings.</a:t>
            </a:r>
            <a:r>
              <a:rPr lang="en" sz="1600">
                <a:solidFill>
                  <a:srgbClr val="000000"/>
                </a:solidFill>
              </a:rPr>
              <a:t> </a:t>
            </a:r>
            <a:endParaRPr sz="1600">
              <a:solidFill>
                <a:srgbClr val="000000"/>
              </a:solidFill>
            </a:endParaRPr>
          </a:p>
          <a:p>
            <a:pPr indent="0" lvl="0" marL="0" rtl="0" algn="l">
              <a:spcBef>
                <a:spcPts val="0"/>
              </a:spcBef>
              <a:spcAft>
                <a:spcPts val="0"/>
              </a:spcAft>
              <a:buNone/>
            </a:pPr>
            <a:r>
              <a:t/>
            </a:r>
            <a:endParaRPr b="1" sz="900"/>
          </a:p>
        </p:txBody>
      </p:sp>
      <p:pic>
        <p:nvPicPr>
          <p:cNvPr id="170" name="Google Shape;170;p29"/>
          <p:cNvPicPr preferRelativeResize="0"/>
          <p:nvPr/>
        </p:nvPicPr>
        <p:blipFill>
          <a:blip r:embed="rId3">
            <a:alphaModFix/>
          </a:blip>
          <a:stretch>
            <a:fillRect/>
          </a:stretch>
        </p:blipFill>
        <p:spPr>
          <a:xfrm>
            <a:off x="133350" y="228600"/>
            <a:ext cx="3573777" cy="47650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sp>
        <p:nvSpPr>
          <p:cNvPr id="63" name="Google Shape;63;p14"/>
          <p:cNvSpPr txBox="1"/>
          <p:nvPr>
            <p:ph type="title"/>
          </p:nvPr>
        </p:nvSpPr>
        <p:spPr>
          <a:xfrm>
            <a:off x="311700" y="292850"/>
            <a:ext cx="8520600" cy="571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900">
                <a:latin typeface="Lexend"/>
                <a:ea typeface="Lexend"/>
                <a:cs typeface="Lexend"/>
                <a:sym typeface="Lexend"/>
              </a:rPr>
              <a:t>Fellowship Launch: Newsletter Announcements </a:t>
            </a:r>
            <a:endParaRPr sz="1900">
              <a:latin typeface="Lexend"/>
              <a:ea typeface="Lexend"/>
              <a:cs typeface="Lexend"/>
              <a:sym typeface="Lexend"/>
            </a:endParaRPr>
          </a:p>
        </p:txBody>
      </p:sp>
      <p:sp>
        <p:nvSpPr>
          <p:cNvPr id="64" name="Google Shape;64;p14"/>
          <p:cNvSpPr txBox="1"/>
          <p:nvPr>
            <p:ph idx="1" type="body"/>
          </p:nvPr>
        </p:nvSpPr>
        <p:spPr>
          <a:xfrm>
            <a:off x="263725" y="4025275"/>
            <a:ext cx="8520600" cy="9738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1300"/>
              <a:t>The first announcement for the BFN Policy Fellowship for Regenerative Farmers was in the BFN Newsletter on April 26, 2023 and the announcement opening the application process was on July 18, 2023. The application deadline was August 11, 2023. </a:t>
            </a:r>
            <a:r>
              <a:rPr lang="en" sz="1500"/>
              <a:t> </a:t>
            </a:r>
            <a:endParaRPr sz="1500"/>
          </a:p>
        </p:txBody>
      </p:sp>
      <p:pic>
        <p:nvPicPr>
          <p:cNvPr id="65" name="Google Shape;65;p14"/>
          <p:cNvPicPr preferRelativeResize="0"/>
          <p:nvPr/>
        </p:nvPicPr>
        <p:blipFill>
          <a:blip r:embed="rId3">
            <a:alphaModFix/>
          </a:blip>
          <a:stretch>
            <a:fillRect/>
          </a:stretch>
        </p:blipFill>
        <p:spPr>
          <a:xfrm>
            <a:off x="6361400" y="426200"/>
            <a:ext cx="1736749" cy="3406950"/>
          </a:xfrm>
          <a:prstGeom prst="rect">
            <a:avLst/>
          </a:prstGeom>
          <a:noFill/>
          <a:ln>
            <a:noFill/>
          </a:ln>
        </p:spPr>
      </p:pic>
      <p:pic>
        <p:nvPicPr>
          <p:cNvPr id="66" name="Google Shape;66;p14"/>
          <p:cNvPicPr preferRelativeResize="0"/>
          <p:nvPr/>
        </p:nvPicPr>
        <p:blipFill>
          <a:blip r:embed="rId4">
            <a:alphaModFix/>
          </a:blip>
          <a:stretch>
            <a:fillRect/>
          </a:stretch>
        </p:blipFill>
        <p:spPr>
          <a:xfrm>
            <a:off x="904875" y="1016750"/>
            <a:ext cx="3809330" cy="28561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sp>
        <p:nvSpPr>
          <p:cNvPr id="71" name="Google Shape;71;p15"/>
          <p:cNvSpPr txBox="1"/>
          <p:nvPr>
            <p:ph type="title"/>
          </p:nvPr>
        </p:nvSpPr>
        <p:spPr>
          <a:xfrm>
            <a:off x="311700" y="292850"/>
            <a:ext cx="8520600" cy="434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300">
                <a:latin typeface="Lexend"/>
                <a:ea typeface="Lexend"/>
                <a:cs typeface="Lexend"/>
                <a:sym typeface="Lexend"/>
              </a:rPr>
              <a:t>Fellowship Launch: Application &amp; Selection Process</a:t>
            </a:r>
            <a:endParaRPr sz="1300">
              <a:latin typeface="Lexend"/>
              <a:ea typeface="Lexend"/>
              <a:cs typeface="Lexend"/>
              <a:sym typeface="Lexend"/>
            </a:endParaRPr>
          </a:p>
        </p:txBody>
      </p:sp>
      <p:sp>
        <p:nvSpPr>
          <p:cNvPr id="72" name="Google Shape;72;p15"/>
          <p:cNvSpPr txBox="1"/>
          <p:nvPr>
            <p:ph idx="1" type="body"/>
          </p:nvPr>
        </p:nvSpPr>
        <p:spPr>
          <a:xfrm>
            <a:off x="311700" y="3734525"/>
            <a:ext cx="8520600" cy="15480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1300"/>
              <a:t>We received 25 applications for 5 open spots; 5 spots were reserved for the 2022 Cohort of the Regenerative Farming Fellowship. Applications were screened and reviewed by a selection committee. The selection committee was: A.J. Boyce, the Nature Conservancy; Tia Stuart, Coordinator for the Regenerative Farming Fellowship; Tracy Freeman, consultant, BFN Policy Fellowship and Patty Allen, fellowship coordinator.</a:t>
            </a:r>
            <a:endParaRPr/>
          </a:p>
        </p:txBody>
      </p:sp>
      <p:pic>
        <p:nvPicPr>
          <p:cNvPr id="73" name="Google Shape;73;p15"/>
          <p:cNvPicPr preferRelativeResize="0"/>
          <p:nvPr/>
        </p:nvPicPr>
        <p:blipFill>
          <a:blip r:embed="rId3">
            <a:alphaModFix/>
          </a:blip>
          <a:stretch>
            <a:fillRect/>
          </a:stretch>
        </p:blipFill>
        <p:spPr>
          <a:xfrm>
            <a:off x="2962275" y="632000"/>
            <a:ext cx="2821300" cy="303195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16"/>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200">
                <a:latin typeface="Lexend"/>
                <a:ea typeface="Lexend"/>
                <a:cs typeface="Lexend"/>
                <a:sym typeface="Lexend"/>
              </a:rPr>
              <a:t>Fellow Biographies</a:t>
            </a:r>
            <a:endParaRPr sz="2200">
              <a:latin typeface="Lexend"/>
              <a:ea typeface="Lexend"/>
              <a:cs typeface="Lexend"/>
              <a:sym typeface="Lexend"/>
            </a:endParaRPr>
          </a:p>
        </p:txBody>
      </p:sp>
      <p:sp>
        <p:nvSpPr>
          <p:cNvPr id="79" name="Google Shape;79;p16"/>
          <p:cNvSpPr txBox="1"/>
          <p:nvPr>
            <p:ph idx="1" type="body"/>
          </p:nvPr>
        </p:nvSpPr>
        <p:spPr>
          <a:xfrm>
            <a:off x="254550" y="847675"/>
            <a:ext cx="8520600" cy="4004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100">
                <a:solidFill>
                  <a:srgbClr val="000000"/>
                </a:solidFill>
                <a:latin typeface="Arial"/>
                <a:ea typeface="Arial"/>
                <a:cs typeface="Arial"/>
                <a:sym typeface="Arial"/>
              </a:rPr>
              <a:t>Anita Armstead</a:t>
            </a:r>
            <a:r>
              <a:rPr lang="en" sz="1100">
                <a:solidFill>
                  <a:srgbClr val="000000"/>
                </a:solidFill>
                <a:latin typeface="Arial"/>
                <a:ea typeface="Arial"/>
                <a:cs typeface="Arial"/>
                <a:sym typeface="Arial"/>
              </a:rPr>
              <a:t> I am a community leader, beginning farmer, and founder and visionary of Eden’s Harvest, a 3.5 acre regenerative urban farm start-up in Northwest Dayton. The vision is to create urban growing spaces that enable community members to heal while reclaiming their connection to the earth and gain agency over the quality, production, and distribution of the food they consume. I have completed a Regenerative Agriculture Fellowship through the Agraria Center for Regenerative Practice where I then became the Regenerative Farming Fellowship (RFF) Coordinator at Agraria where I provided administrative support and helped deliver informational sessions for beginning farmers. I am also a healer and herbalist.I am a member of Dayton United for Human Rights Movement (DUHR) whose goal is to help declare Dayton a human rights city. </a:t>
            </a:r>
            <a:br>
              <a:rPr lang="en" sz="1100">
                <a:solidFill>
                  <a:srgbClr val="000000"/>
                </a:solidFill>
                <a:latin typeface="Arial"/>
                <a:ea typeface="Arial"/>
                <a:cs typeface="Arial"/>
                <a:sym typeface="Arial"/>
              </a:rPr>
            </a:br>
            <a:br>
              <a:rPr lang="en" sz="1100">
                <a:solidFill>
                  <a:srgbClr val="000000"/>
                </a:solidFill>
                <a:latin typeface="Arial"/>
                <a:ea typeface="Arial"/>
                <a:cs typeface="Arial"/>
                <a:sym typeface="Arial"/>
              </a:rPr>
            </a:br>
            <a:r>
              <a:rPr b="1" lang="en" sz="1100">
                <a:solidFill>
                  <a:srgbClr val="000000"/>
                </a:solidFill>
                <a:latin typeface="Arial"/>
                <a:ea typeface="Arial"/>
                <a:cs typeface="Arial"/>
                <a:sym typeface="Arial"/>
              </a:rPr>
              <a:t>Donnetta Boykin</a:t>
            </a:r>
            <a:r>
              <a:rPr lang="en" sz="1100">
                <a:solidFill>
                  <a:srgbClr val="000000"/>
                </a:solidFill>
                <a:latin typeface="Arial"/>
                <a:ea typeface="Arial"/>
                <a:cs typeface="Arial"/>
                <a:sym typeface="Arial"/>
              </a:rPr>
              <a:t> My farm is Endigo's Herbals &amp; Organics, located in Trotwood. I grow tomatoes, okra, peppers, greens, squash and zucchini.  I am also the founder of Seven Seed Sowers Co-op. We are a sales and marketing co-op with a twist. We offer educational opportunities and resources to the community and beginning farmers. </a:t>
            </a:r>
            <a:r>
              <a:rPr lang="en" sz="1100">
                <a:solidFill>
                  <a:srgbClr val="000000"/>
                </a:solidFill>
                <a:latin typeface="Arial"/>
                <a:ea typeface="Arial"/>
                <a:cs typeface="Arial"/>
                <a:sym typeface="Arial"/>
              </a:rPr>
              <a:t>My other activities in sustainable agriculture included serving as host with the Ohio Ecological Food and Farm Association</a:t>
            </a:r>
            <a:r>
              <a:rPr lang="en" sz="1100">
                <a:solidFill>
                  <a:srgbClr val="000000"/>
                </a:solidFill>
                <a:latin typeface="Arial"/>
                <a:ea typeface="Arial"/>
                <a:cs typeface="Arial"/>
                <a:sym typeface="Arial"/>
              </a:rPr>
              <a:t>, a BIPOC Farm Bill think-tank, and I traveled to Washington DC  with Central State University to lobby for funding.</a:t>
            </a:r>
            <a:br>
              <a:rPr lang="en" sz="1100">
                <a:solidFill>
                  <a:srgbClr val="000000"/>
                </a:solidFill>
                <a:latin typeface="Arial"/>
                <a:ea typeface="Arial"/>
                <a:cs typeface="Arial"/>
                <a:sym typeface="Arial"/>
              </a:rPr>
            </a:br>
            <a:br>
              <a:rPr lang="en" sz="1100">
                <a:solidFill>
                  <a:srgbClr val="000000"/>
                </a:solidFill>
                <a:latin typeface="Arial"/>
                <a:ea typeface="Arial"/>
                <a:cs typeface="Arial"/>
                <a:sym typeface="Arial"/>
              </a:rPr>
            </a:br>
            <a:r>
              <a:rPr b="1" lang="en" sz="1100">
                <a:solidFill>
                  <a:srgbClr val="000000"/>
                </a:solidFill>
                <a:latin typeface="Arial"/>
                <a:ea typeface="Arial"/>
                <a:cs typeface="Arial"/>
                <a:sym typeface="Arial"/>
              </a:rPr>
              <a:t>Jo Cooley-Love</a:t>
            </a:r>
            <a:r>
              <a:rPr lang="en" sz="1100">
                <a:solidFill>
                  <a:srgbClr val="000000"/>
                </a:solidFill>
                <a:latin typeface="Arial"/>
                <a:ea typeface="Arial"/>
                <a:cs typeface="Arial"/>
                <a:sym typeface="Arial"/>
              </a:rPr>
              <a:t>I have been farming for the past five years, starting in Omaha, NE, continuing when I moved to Los Angeles, CA, and doubling down on the practice after returning to Dayton. That has included volunteering at multiple community gardens, teaching children how to farm at Westwood Elementary School, and participating in the CSU Extension Incubator program at the Edgemont Solar Garden, and that is only my Dayton adventures. I have farmed in urban environments, as small as a backyard and as large as a fully functioning farm operation, both in Omaha. Partnerships have ranged from multiple members to a two-person outfit to being alone in a farm space. I am the agriculture and farming teacher at E.J. Brown Middle School in Dayton.</a:t>
            </a:r>
            <a:endParaRPr sz="1100">
              <a:solidFill>
                <a:srgbClr val="000000"/>
              </a:solidFill>
              <a:latin typeface="Arial"/>
              <a:ea typeface="Arial"/>
              <a:cs typeface="Arial"/>
              <a:sym typeface="Arial"/>
            </a:endParaRPr>
          </a:p>
          <a:p>
            <a:pPr indent="0" lvl="0" marL="0" rtl="0" algn="l">
              <a:spcBef>
                <a:spcPts val="0"/>
              </a:spcBef>
              <a:spcAft>
                <a:spcPts val="0"/>
              </a:spcAft>
              <a:buNone/>
            </a:pPr>
            <a:r>
              <a:t/>
            </a:r>
            <a:endParaRPr sz="1100">
              <a:solidFill>
                <a:srgbClr val="000000"/>
              </a:solidFill>
              <a:latin typeface="Arial"/>
              <a:ea typeface="Arial"/>
              <a:cs typeface="Arial"/>
              <a:sym typeface="Arial"/>
            </a:endParaRPr>
          </a:p>
          <a:p>
            <a:pPr indent="0" lvl="0" marL="0" rtl="0" algn="l">
              <a:spcBef>
                <a:spcPts val="0"/>
              </a:spcBef>
              <a:spcAft>
                <a:spcPts val="0"/>
              </a:spcAft>
              <a:buNone/>
            </a:pPr>
            <a:br>
              <a:rPr lang="en" sz="1100">
                <a:solidFill>
                  <a:srgbClr val="000000"/>
                </a:solidFill>
                <a:latin typeface="Arial"/>
                <a:ea typeface="Arial"/>
                <a:cs typeface="Arial"/>
                <a:sym typeface="Arial"/>
              </a:rPr>
            </a:br>
            <a:br>
              <a:rPr lang="en" sz="1100">
                <a:solidFill>
                  <a:srgbClr val="000000"/>
                </a:solidFill>
                <a:latin typeface="Arial"/>
                <a:ea typeface="Arial"/>
                <a:cs typeface="Arial"/>
                <a:sym typeface="Arial"/>
              </a:rPr>
            </a:br>
            <a:endParaRPr sz="1100">
              <a:solidFill>
                <a:srgbClr val="000000"/>
              </a:solidFill>
              <a:latin typeface="Arial"/>
              <a:ea typeface="Arial"/>
              <a:cs typeface="Arial"/>
              <a:sym typeface="Arial"/>
            </a:endParaRPr>
          </a:p>
          <a:p>
            <a:pPr indent="0" lvl="0" marL="0" rtl="0" algn="l">
              <a:spcBef>
                <a:spcPts val="0"/>
              </a:spcBef>
              <a:spcAft>
                <a:spcPts val="0"/>
              </a:spcAft>
              <a:buNone/>
            </a:pPr>
            <a:r>
              <a:t/>
            </a:r>
            <a:endParaRPr b="1" sz="1400">
              <a:solidFill>
                <a:srgbClr val="000000"/>
              </a:solidFill>
              <a:latin typeface="Arial"/>
              <a:ea typeface="Arial"/>
              <a:cs typeface="Arial"/>
              <a:sym typeface="Arial"/>
            </a:endParaRPr>
          </a:p>
          <a:p>
            <a:pPr indent="0" lvl="0" marL="0" rtl="0" algn="l">
              <a:spcBef>
                <a:spcPts val="0"/>
              </a:spcBef>
              <a:spcAft>
                <a:spcPts val="160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7"/>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200">
                <a:latin typeface="Lexend"/>
                <a:ea typeface="Lexend"/>
                <a:cs typeface="Lexend"/>
                <a:sym typeface="Lexend"/>
              </a:rPr>
              <a:t>Fellow Biographies</a:t>
            </a:r>
            <a:endParaRPr sz="2200">
              <a:latin typeface="Lexend"/>
              <a:ea typeface="Lexend"/>
              <a:cs typeface="Lexend"/>
              <a:sym typeface="Lexend"/>
            </a:endParaRPr>
          </a:p>
        </p:txBody>
      </p:sp>
      <p:sp>
        <p:nvSpPr>
          <p:cNvPr id="85" name="Google Shape;85;p17"/>
          <p:cNvSpPr txBox="1"/>
          <p:nvPr>
            <p:ph idx="1" type="body"/>
          </p:nvPr>
        </p:nvSpPr>
        <p:spPr>
          <a:xfrm>
            <a:off x="311700" y="1228675"/>
            <a:ext cx="8832300" cy="334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100">
                <a:solidFill>
                  <a:srgbClr val="000000"/>
                </a:solidFill>
                <a:latin typeface="Arial"/>
                <a:ea typeface="Arial"/>
                <a:cs typeface="Arial"/>
                <a:sym typeface="Arial"/>
              </a:rPr>
              <a:t>Latoya Jones. </a:t>
            </a:r>
            <a:r>
              <a:rPr lang="en" sz="1100">
                <a:solidFill>
                  <a:srgbClr val="000000"/>
                </a:solidFill>
                <a:latin typeface="Arial"/>
                <a:ea typeface="Arial"/>
                <a:cs typeface="Arial"/>
                <a:sym typeface="Arial"/>
              </a:rPr>
              <a:t>I am</a:t>
            </a:r>
            <a:r>
              <a:rPr b="1" lang="en" sz="1100">
                <a:solidFill>
                  <a:srgbClr val="000000"/>
                </a:solidFill>
                <a:latin typeface="Arial"/>
                <a:ea typeface="Arial"/>
                <a:cs typeface="Arial"/>
                <a:sym typeface="Arial"/>
              </a:rPr>
              <a:t> </a:t>
            </a:r>
            <a:r>
              <a:rPr lang="en" sz="1100">
                <a:solidFill>
                  <a:srgbClr val="000000"/>
                </a:solidFill>
                <a:latin typeface="Arial"/>
                <a:ea typeface="Arial"/>
                <a:cs typeface="Arial"/>
                <a:sym typeface="Arial"/>
              </a:rPr>
              <a:t>a native Daytonian. For the last 3 years, I have been farming at Central State incubator farm in Trotwood. I also have a nonprofit, Raising Our Own to Survive (ROOTS) , focused on the education of youth about agriculture. In my free time, I enjoy being active in praise dance ministry and preparing farm-to-table meals. I'm currently a member on 2 non-profit boards that focus on youth and families in our communities. The one policy/community issue that I would like to work on is funding for urban gardeners. </a:t>
            </a:r>
            <a:endParaRPr sz="1100">
              <a:solidFill>
                <a:srgbClr val="000000"/>
              </a:solidFill>
              <a:latin typeface="Arial"/>
              <a:ea typeface="Arial"/>
              <a:cs typeface="Arial"/>
              <a:sym typeface="Arial"/>
            </a:endParaRPr>
          </a:p>
          <a:p>
            <a:pPr indent="0" lvl="0" marL="0" rtl="0" algn="l">
              <a:spcBef>
                <a:spcPts val="0"/>
              </a:spcBef>
              <a:spcAft>
                <a:spcPts val="0"/>
              </a:spcAft>
              <a:buNone/>
            </a:pPr>
            <a:r>
              <a:rPr lang="en" sz="1100">
                <a:solidFill>
                  <a:srgbClr val="000000"/>
                </a:solidFill>
                <a:latin typeface="Arial"/>
                <a:ea typeface="Arial"/>
                <a:cs typeface="Arial"/>
                <a:sym typeface="Arial"/>
              </a:rPr>
              <a:t> </a:t>
            </a:r>
            <a:br>
              <a:rPr lang="en" sz="1100">
                <a:solidFill>
                  <a:srgbClr val="000000"/>
                </a:solidFill>
                <a:latin typeface="Arial"/>
                <a:ea typeface="Arial"/>
                <a:cs typeface="Arial"/>
                <a:sym typeface="Arial"/>
              </a:rPr>
            </a:br>
            <a:r>
              <a:rPr b="1" lang="en" sz="1100">
                <a:solidFill>
                  <a:srgbClr val="000000"/>
                </a:solidFill>
                <a:latin typeface="Arial"/>
                <a:ea typeface="Arial"/>
                <a:cs typeface="Arial"/>
                <a:sym typeface="Arial"/>
              </a:rPr>
              <a:t>Zakiyyah Jones</a:t>
            </a:r>
            <a:r>
              <a:rPr lang="en" sz="1100">
                <a:solidFill>
                  <a:srgbClr val="000000"/>
                </a:solidFill>
                <a:latin typeface="Arial"/>
                <a:ea typeface="Arial"/>
                <a:cs typeface="Arial"/>
                <a:sym typeface="Arial"/>
              </a:rPr>
              <a:t> </a:t>
            </a:r>
            <a:r>
              <a:rPr lang="en" sz="1100">
                <a:solidFill>
                  <a:srgbClr val="000000"/>
                </a:solidFill>
                <a:latin typeface="Arial"/>
                <a:ea typeface="Arial"/>
                <a:cs typeface="Arial"/>
                <a:sym typeface="Arial"/>
              </a:rPr>
              <a:t>I am from Xenia, Ohio. I work with food as a home gardener. I also am an environmental engineering student conducting research on aquaculture at Central State University. I’m also interested in mycology and biochemistry.</a:t>
            </a:r>
            <a:endParaRPr sz="1100">
              <a:solidFill>
                <a:srgbClr val="000000"/>
              </a:solidFill>
              <a:latin typeface="Arial"/>
              <a:ea typeface="Arial"/>
              <a:cs typeface="Arial"/>
              <a:sym typeface="Arial"/>
            </a:endParaRPr>
          </a:p>
          <a:p>
            <a:pPr indent="0" lvl="0" marL="0" rtl="0" algn="l">
              <a:spcBef>
                <a:spcPts val="0"/>
              </a:spcBef>
              <a:spcAft>
                <a:spcPts val="0"/>
              </a:spcAft>
              <a:buNone/>
            </a:pPr>
            <a:r>
              <a:t/>
            </a:r>
            <a:endParaRPr sz="1100">
              <a:solidFill>
                <a:srgbClr val="000000"/>
              </a:solidFill>
              <a:latin typeface="Arial"/>
              <a:ea typeface="Arial"/>
              <a:cs typeface="Arial"/>
              <a:sym typeface="Arial"/>
            </a:endParaRPr>
          </a:p>
          <a:p>
            <a:pPr indent="0" lvl="0" marL="0" rtl="0" algn="l">
              <a:spcBef>
                <a:spcPts val="0"/>
              </a:spcBef>
              <a:spcAft>
                <a:spcPts val="0"/>
              </a:spcAft>
              <a:buNone/>
            </a:pPr>
            <a:r>
              <a:rPr b="1" lang="en" sz="1100">
                <a:solidFill>
                  <a:srgbClr val="000000"/>
                </a:solidFill>
                <a:latin typeface="Arial"/>
                <a:ea typeface="Arial"/>
                <a:cs typeface="Arial"/>
                <a:sym typeface="Arial"/>
              </a:rPr>
              <a:t>Jordan Mapel</a:t>
            </a:r>
            <a:r>
              <a:rPr lang="en" sz="1100">
                <a:solidFill>
                  <a:srgbClr val="000000"/>
                </a:solidFill>
                <a:latin typeface="Arial"/>
                <a:ea typeface="Arial"/>
                <a:cs typeface="Arial"/>
                <a:sym typeface="Arial"/>
              </a:rPr>
              <a:t> </a:t>
            </a:r>
            <a:r>
              <a:rPr lang="en" sz="1100">
                <a:solidFill>
                  <a:srgbClr val="000000"/>
                </a:solidFill>
                <a:latin typeface="Arial"/>
                <a:ea typeface="Arial"/>
                <a:cs typeface="Arial"/>
                <a:sym typeface="Arial"/>
              </a:rPr>
              <a:t>I’m a small farm owner of Biddie Bobby Far in Springfield, Ohio. I focus on Indigenous farming methods to work with the plants as we mitigate climate change. I am not a solo farmer – I work with a cohort of other BIPOC farmers who live near me and do chore shares with some fellow smaller farm neighbors.</a:t>
            </a: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indent="0" lvl="0" marL="0" rtl="0" algn="l">
              <a:spcBef>
                <a:spcPts val="0"/>
              </a:spcBef>
              <a:spcAft>
                <a:spcPts val="0"/>
              </a:spcAft>
              <a:buNone/>
            </a:pPr>
            <a:r>
              <a:t/>
            </a:r>
            <a:endParaRPr sz="1100">
              <a:solidFill>
                <a:srgbClr val="000000"/>
              </a:solidFill>
              <a:latin typeface="Arial"/>
              <a:ea typeface="Arial"/>
              <a:cs typeface="Arial"/>
              <a:sym typeface="Arial"/>
            </a:endParaRPr>
          </a:p>
          <a:p>
            <a:pPr indent="0" lvl="0" marL="0" rtl="0" algn="l">
              <a:spcBef>
                <a:spcPts val="0"/>
              </a:spcBef>
              <a:spcAft>
                <a:spcPts val="0"/>
              </a:spcAft>
              <a:buNone/>
            </a:pPr>
            <a:r>
              <a:rPr b="1" lang="en" sz="1100">
                <a:solidFill>
                  <a:srgbClr val="000000"/>
                </a:solidFill>
                <a:latin typeface="Arial"/>
                <a:ea typeface="Arial"/>
                <a:cs typeface="Arial"/>
                <a:sym typeface="Arial"/>
              </a:rPr>
              <a:t>Rhonda Miller </a:t>
            </a:r>
            <a:r>
              <a:rPr lang="en" sz="1100">
                <a:solidFill>
                  <a:srgbClr val="000000"/>
                </a:solidFill>
                <a:latin typeface="Arial"/>
                <a:ea typeface="Arial"/>
                <a:cs typeface="Arial"/>
                <a:sym typeface="Arial"/>
              </a:rPr>
              <a:t>works for and serves on the board for Edgemont Solar Gardens, an urban farm community in Dayton. We have training for incubator farmers, we provide space for groups and individuals to come and grow.  We grow our own crops to sale.  We represent the community of Edgemont and try to meet the needs of our neighbors as we all live in a food desert.</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18"/>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200">
                <a:latin typeface="Lexend"/>
                <a:ea typeface="Lexend"/>
                <a:cs typeface="Lexend"/>
                <a:sym typeface="Lexend"/>
              </a:rPr>
              <a:t>Fellow Biographies</a:t>
            </a:r>
            <a:endParaRPr sz="2200">
              <a:latin typeface="Lexend"/>
              <a:ea typeface="Lexend"/>
              <a:cs typeface="Lexend"/>
              <a:sym typeface="Lexend"/>
            </a:endParaRPr>
          </a:p>
        </p:txBody>
      </p:sp>
      <p:sp>
        <p:nvSpPr>
          <p:cNvPr id="91" name="Google Shape;91;p18"/>
          <p:cNvSpPr txBox="1"/>
          <p:nvPr>
            <p:ph idx="1" type="body"/>
          </p:nvPr>
        </p:nvSpPr>
        <p:spPr>
          <a:xfrm>
            <a:off x="311700" y="1228675"/>
            <a:ext cx="8520600" cy="334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100">
                <a:solidFill>
                  <a:srgbClr val="000000"/>
                </a:solidFill>
                <a:latin typeface="Arial"/>
                <a:ea typeface="Arial"/>
                <a:cs typeface="Arial"/>
                <a:sym typeface="Arial"/>
              </a:rPr>
              <a:t>Gregory Muhammad</a:t>
            </a:r>
            <a:r>
              <a:rPr lang="en" sz="1100">
                <a:solidFill>
                  <a:srgbClr val="000000"/>
                </a:solidFill>
                <a:latin typeface="Arial"/>
                <a:ea typeface="Arial"/>
                <a:cs typeface="Arial"/>
                <a:sym typeface="Arial"/>
              </a:rPr>
              <a:t> </a:t>
            </a:r>
            <a:r>
              <a:rPr lang="en" sz="1100">
                <a:solidFill>
                  <a:srgbClr val="000000"/>
                </a:solidFill>
                <a:latin typeface="Arial"/>
                <a:ea typeface="Arial"/>
                <a:cs typeface="Arial"/>
                <a:sym typeface="Arial"/>
              </a:rPr>
              <a:t>bought a piece of land in a low-income West Dayton neighborhood for $1 in 2014. He’s named it the Oasis Agricultural Learning Center. He farms on the four acre lot, growing vegetables and herbs. He completed a Regenerative Agriculture Fellowship through the Agraria Center for Regenerative Practice. Prior to returning to farming, Muhammad worked as a tutor in the Dayton Public Schools and continues to work in construction. In addition to running his own farm, he works part-time as the farm manager for St. Vincent de Paul’s men’s shelter community garden. He also is a farm mentor for Central State University extension and serves on the board of Edgemont Solar Gardens. </a:t>
            </a:r>
            <a:br>
              <a:rPr lang="en" sz="1100">
                <a:solidFill>
                  <a:srgbClr val="000000"/>
                </a:solidFill>
                <a:latin typeface="Arial"/>
                <a:ea typeface="Arial"/>
                <a:cs typeface="Arial"/>
                <a:sym typeface="Arial"/>
              </a:rPr>
            </a:br>
            <a:br>
              <a:rPr lang="en" sz="1100">
                <a:solidFill>
                  <a:srgbClr val="000000"/>
                </a:solidFill>
                <a:latin typeface="Arial"/>
                <a:ea typeface="Arial"/>
                <a:cs typeface="Arial"/>
                <a:sym typeface="Arial"/>
              </a:rPr>
            </a:br>
            <a:r>
              <a:rPr b="1" lang="en" sz="1100">
                <a:solidFill>
                  <a:srgbClr val="000000"/>
                </a:solidFill>
                <a:latin typeface="Arial"/>
                <a:ea typeface="Arial"/>
                <a:cs typeface="Arial"/>
                <a:sym typeface="Arial"/>
              </a:rPr>
              <a:t>Sharifa L. Tomlinson</a:t>
            </a:r>
            <a:r>
              <a:rPr lang="en" sz="1100">
                <a:solidFill>
                  <a:srgbClr val="000000"/>
                </a:solidFill>
                <a:latin typeface="Arial"/>
                <a:ea typeface="Arial"/>
                <a:cs typeface="Arial"/>
                <a:sym typeface="Arial"/>
              </a:rPr>
              <a:t> is a passionate, regenerative farmer, and founder of ARROWROCK FARM an urban sanctuary. A BIPOC cooperative twelve-acre urban market and demonstration farm found in Riverside, Ohio. As an Afroatlantic Two Spirit Elder, I honor my Black Loyalist, Mi’kmaq, and Cuban ancestors in all that I do, even when living outside of my ancestral homelands. In addition to earth tending, I am a poultry producer, land defender, woods womyn, registered nurse, doula, community educator, and the most important, a space holder in this scared place where communal care, shared joy, and restorative healing can grow on healthy, fertile soil.</a:t>
            </a:r>
            <a:endParaRPr sz="1100">
              <a:solidFill>
                <a:srgbClr val="000000"/>
              </a:solidFill>
              <a:latin typeface="Arial"/>
              <a:ea typeface="Arial"/>
              <a:cs typeface="Arial"/>
              <a:sym typeface="Arial"/>
            </a:endParaRPr>
          </a:p>
          <a:p>
            <a:pPr indent="0" lvl="0" marL="0" rtl="0" algn="l">
              <a:spcBef>
                <a:spcPts val="0"/>
              </a:spcBef>
              <a:spcAft>
                <a:spcPts val="0"/>
              </a:spcAft>
              <a:buNone/>
            </a:pPr>
            <a:r>
              <a:rPr lang="en" sz="1100">
                <a:solidFill>
                  <a:srgbClr val="000000"/>
                </a:solidFill>
                <a:latin typeface="Arial"/>
                <a:ea typeface="Arial"/>
                <a:cs typeface="Arial"/>
                <a:sym typeface="Arial"/>
              </a:rPr>
              <a:t>Currently, I am involved in a second year BIPOC regenerative farmers' fellowship. Serve on the planning committee for The BIPOC Farming Network annual BFN Conference. Food Animals Concerns Trust (FACT) mentee for heritage breed Gloucestershire Old Spot (GOS) pigs and goats. Participant in the Central State University USDA 2501 project, and a Fair Share Ohio Advisory Committee member. Working with the Ohio CAN program I am a proud poultry producer for food banks in my community. Building community is particularly important to me and mentoring allows me to learn and teach aspiring beginning BIPOC urban growers and poultry farmers</a:t>
            </a:r>
            <a:r>
              <a:rPr b="1" lang="en" sz="1400">
                <a:solidFill>
                  <a:srgbClr val="000000"/>
                </a:solidFill>
                <a:latin typeface="Arial"/>
                <a:ea typeface="Arial"/>
                <a:cs typeface="Arial"/>
                <a:sym typeface="Arial"/>
              </a:rPr>
              <a:t>.</a:t>
            </a:r>
            <a:endParaRPr b="1" sz="1400">
              <a:solidFill>
                <a:srgbClr val="000000"/>
              </a:solidFill>
              <a:latin typeface="Arial"/>
              <a:ea typeface="Arial"/>
              <a:cs typeface="Arial"/>
              <a:sym typeface="Arial"/>
            </a:endParaRPr>
          </a:p>
          <a:p>
            <a:pPr indent="0" lvl="0" marL="0" rtl="0" algn="l">
              <a:spcBef>
                <a:spcPts val="0"/>
              </a:spcBef>
              <a:spcAft>
                <a:spcPts val="160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19"/>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200">
                <a:latin typeface="Lexend"/>
                <a:ea typeface="Lexend"/>
                <a:cs typeface="Lexend"/>
                <a:sym typeface="Lexend"/>
              </a:rPr>
              <a:t>Fellow Biographies</a:t>
            </a:r>
            <a:endParaRPr sz="2200">
              <a:latin typeface="Lexend"/>
              <a:ea typeface="Lexend"/>
              <a:cs typeface="Lexend"/>
              <a:sym typeface="Lexend"/>
            </a:endParaRPr>
          </a:p>
        </p:txBody>
      </p:sp>
      <p:sp>
        <p:nvSpPr>
          <p:cNvPr id="97" name="Google Shape;97;p19"/>
          <p:cNvSpPr txBox="1"/>
          <p:nvPr>
            <p:ph idx="1" type="body"/>
          </p:nvPr>
        </p:nvSpPr>
        <p:spPr>
          <a:xfrm>
            <a:off x="311700" y="1228675"/>
            <a:ext cx="8520600" cy="334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100">
                <a:solidFill>
                  <a:srgbClr val="000000"/>
                </a:solidFill>
                <a:latin typeface="Arial"/>
                <a:ea typeface="Arial"/>
                <a:cs typeface="Arial"/>
                <a:sym typeface="Arial"/>
              </a:rPr>
              <a:t>Alvin Wilkerson </a:t>
            </a:r>
            <a:r>
              <a:rPr lang="en" sz="1100">
                <a:solidFill>
                  <a:srgbClr val="000000"/>
                </a:solidFill>
                <a:latin typeface="Arial"/>
                <a:ea typeface="Arial"/>
                <a:cs typeface="Arial"/>
                <a:sym typeface="Arial"/>
              </a:rPr>
              <a:t>I currently farm with NuSol Farms, a 5 person farming collective based in West Dayton. I was also a participant in the first Cohort of the Central State University/Edgemont Solar Gardens new farmers incubator program. I am an engineer during the day and also one of the co-founders of the Westside Makerspace. A cooperative developing a Makerspace in West Dayton that will provide members access to tools, classes, space and resources to further their hobby or business.</a:t>
            </a:r>
            <a:endParaRPr sz="1100">
              <a:solidFill>
                <a:srgbClr val="000000"/>
              </a:solidFill>
              <a:latin typeface="Arial"/>
              <a:ea typeface="Arial"/>
              <a:cs typeface="Arial"/>
              <a:sym typeface="Arial"/>
            </a:endParaRPr>
          </a:p>
          <a:p>
            <a:pPr indent="0" lvl="0" marL="0" rtl="0" algn="l">
              <a:spcBef>
                <a:spcPts val="0"/>
              </a:spcBef>
              <a:spcAft>
                <a:spcPts val="0"/>
              </a:spcAft>
              <a:buNone/>
            </a:pPr>
            <a:r>
              <a:rPr lang="en" sz="1100">
                <a:solidFill>
                  <a:srgbClr val="000000"/>
                </a:solidFill>
                <a:latin typeface="Arial"/>
                <a:ea typeface="Arial"/>
                <a:cs typeface="Arial"/>
                <a:sym typeface="Arial"/>
              </a:rPr>
              <a:t>. </a:t>
            </a:r>
            <a:br>
              <a:rPr lang="en" sz="1100">
                <a:solidFill>
                  <a:srgbClr val="000000"/>
                </a:solidFill>
                <a:latin typeface="Arial"/>
                <a:ea typeface="Arial"/>
                <a:cs typeface="Arial"/>
                <a:sym typeface="Arial"/>
              </a:rPr>
            </a:br>
            <a:br>
              <a:rPr lang="en" sz="1100">
                <a:solidFill>
                  <a:srgbClr val="000000"/>
                </a:solidFill>
                <a:latin typeface="Arial"/>
                <a:ea typeface="Arial"/>
                <a:cs typeface="Arial"/>
                <a:sym typeface="Arial"/>
              </a:rPr>
            </a:b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20"/>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200">
                <a:latin typeface="Lexend"/>
                <a:ea typeface="Lexend"/>
                <a:cs typeface="Lexend"/>
                <a:sym typeface="Lexend"/>
              </a:rPr>
              <a:t>Black Farming Conference &amp; Fellowship Orientation</a:t>
            </a:r>
            <a:endParaRPr sz="2200">
              <a:latin typeface="Lexend"/>
              <a:ea typeface="Lexend"/>
              <a:cs typeface="Lexend"/>
              <a:sym typeface="Lexend"/>
            </a:endParaRPr>
          </a:p>
        </p:txBody>
      </p:sp>
      <p:sp>
        <p:nvSpPr>
          <p:cNvPr id="103" name="Google Shape;103;p20"/>
          <p:cNvSpPr txBox="1"/>
          <p:nvPr>
            <p:ph idx="1" type="body"/>
          </p:nvPr>
        </p:nvSpPr>
        <p:spPr>
          <a:xfrm>
            <a:off x="311700" y="1228675"/>
            <a:ext cx="8520600" cy="3340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On Friday, Sept. 29, the BIPOC Food and Farming Network held its Black Farming Conference. The first event was the keynote dinner held at the Afro-American Museum and Cultural Center in Wilberforce Ohio. All of the fellows participated in an informal gathering and related conference activities.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pic>
        <p:nvPicPr>
          <p:cNvPr id="108" name="Google Shape;108;p21"/>
          <p:cNvPicPr preferRelativeResize="0"/>
          <p:nvPr/>
        </p:nvPicPr>
        <p:blipFill rotWithShape="1">
          <a:blip r:embed="rId3">
            <a:alphaModFix/>
          </a:blip>
          <a:srcRect b="39020" l="0" r="47106" t="0"/>
          <a:stretch/>
        </p:blipFill>
        <p:spPr>
          <a:xfrm>
            <a:off x="6732400" y="62900"/>
            <a:ext cx="2194026" cy="1840326"/>
          </a:xfrm>
          <a:prstGeom prst="rect">
            <a:avLst/>
          </a:prstGeom>
          <a:noFill/>
          <a:ln>
            <a:noFill/>
          </a:ln>
        </p:spPr>
      </p:pic>
      <p:pic>
        <p:nvPicPr>
          <p:cNvPr id="109" name="Google Shape;109;p21"/>
          <p:cNvPicPr preferRelativeResize="0"/>
          <p:nvPr/>
        </p:nvPicPr>
        <p:blipFill rotWithShape="1">
          <a:blip r:embed="rId4">
            <a:alphaModFix/>
          </a:blip>
          <a:srcRect b="-170" l="3790" r="21743" t="5580"/>
          <a:stretch/>
        </p:blipFill>
        <p:spPr>
          <a:xfrm>
            <a:off x="314600" y="157300"/>
            <a:ext cx="1867503" cy="1893300"/>
          </a:xfrm>
          <a:prstGeom prst="rect">
            <a:avLst/>
          </a:prstGeom>
          <a:noFill/>
          <a:ln>
            <a:noFill/>
          </a:ln>
        </p:spPr>
      </p:pic>
      <p:pic>
        <p:nvPicPr>
          <p:cNvPr id="110" name="Google Shape;110;p21"/>
          <p:cNvPicPr preferRelativeResize="0"/>
          <p:nvPr/>
        </p:nvPicPr>
        <p:blipFill rotWithShape="1">
          <a:blip r:embed="rId5">
            <a:alphaModFix/>
          </a:blip>
          <a:srcRect b="0" l="0" r="26964" t="0"/>
          <a:stretch/>
        </p:blipFill>
        <p:spPr>
          <a:xfrm>
            <a:off x="2326625" y="105025"/>
            <a:ext cx="2132649" cy="1945576"/>
          </a:xfrm>
          <a:prstGeom prst="rect">
            <a:avLst/>
          </a:prstGeom>
          <a:noFill/>
          <a:ln>
            <a:noFill/>
          </a:ln>
        </p:spPr>
      </p:pic>
      <p:pic>
        <p:nvPicPr>
          <p:cNvPr id="111" name="Google Shape;111;p21"/>
          <p:cNvPicPr preferRelativeResize="0"/>
          <p:nvPr/>
        </p:nvPicPr>
        <p:blipFill rotWithShape="1">
          <a:blip r:embed="rId6">
            <a:alphaModFix/>
          </a:blip>
          <a:srcRect b="25445" l="24676" r="35127" t="0"/>
          <a:stretch/>
        </p:blipFill>
        <p:spPr>
          <a:xfrm>
            <a:off x="4821375" y="62900"/>
            <a:ext cx="1667325" cy="2060575"/>
          </a:xfrm>
          <a:prstGeom prst="rect">
            <a:avLst/>
          </a:prstGeom>
          <a:noFill/>
          <a:ln>
            <a:noFill/>
          </a:ln>
        </p:spPr>
      </p:pic>
      <p:pic>
        <p:nvPicPr>
          <p:cNvPr id="112" name="Google Shape;112;p21"/>
          <p:cNvPicPr preferRelativeResize="0"/>
          <p:nvPr/>
        </p:nvPicPr>
        <p:blipFill rotWithShape="1">
          <a:blip r:embed="rId7">
            <a:alphaModFix/>
          </a:blip>
          <a:srcRect b="0" l="36696" r="0" t="0"/>
          <a:stretch/>
        </p:blipFill>
        <p:spPr>
          <a:xfrm>
            <a:off x="6850800" y="2162775"/>
            <a:ext cx="2194026" cy="2309250"/>
          </a:xfrm>
          <a:prstGeom prst="rect">
            <a:avLst/>
          </a:prstGeom>
          <a:noFill/>
          <a:ln>
            <a:noFill/>
          </a:ln>
        </p:spPr>
      </p:pic>
      <p:pic>
        <p:nvPicPr>
          <p:cNvPr id="113" name="Google Shape;113;p21"/>
          <p:cNvPicPr preferRelativeResize="0"/>
          <p:nvPr/>
        </p:nvPicPr>
        <p:blipFill rotWithShape="1">
          <a:blip r:embed="rId8">
            <a:alphaModFix/>
          </a:blip>
          <a:srcRect b="0" l="7879" r="15398" t="0"/>
          <a:stretch/>
        </p:blipFill>
        <p:spPr>
          <a:xfrm>
            <a:off x="4372975" y="2324450"/>
            <a:ext cx="2194026" cy="1985901"/>
          </a:xfrm>
          <a:prstGeom prst="rect">
            <a:avLst/>
          </a:prstGeom>
          <a:noFill/>
          <a:ln>
            <a:noFill/>
          </a:ln>
        </p:spPr>
      </p:pic>
      <p:sp>
        <p:nvSpPr>
          <p:cNvPr id="114" name="Google Shape;114;p21"/>
          <p:cNvSpPr txBox="1"/>
          <p:nvPr/>
        </p:nvSpPr>
        <p:spPr>
          <a:xfrm>
            <a:off x="306725" y="2383000"/>
            <a:ext cx="3837900" cy="2309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100">
                <a:latin typeface="Source Code Pro"/>
                <a:ea typeface="Source Code Pro"/>
                <a:cs typeface="Source Code Pro"/>
                <a:sym typeface="Source Code Pro"/>
              </a:rPr>
              <a:t>The Policy Fellows participated in the Black Farming Conference, as participants and skillshare leaders. In the photos are: Top row: Alvin Wilkerson (in red shirt); Donnetta Boykin (leading a seed saving skillshare); Anita Armstead (leading an infused oil skillshare); Zakiyyah Jones; bottom row:Jordan Mapel and Gregory Muhammad. Other fellows in attendance were LaToya Jones, Sharifa Tomlinson and Jo Cooley-Love.</a:t>
            </a:r>
            <a:endParaRPr b="1" sz="1100">
              <a:latin typeface="Source Code Pro"/>
              <a:ea typeface="Source Code Pro"/>
              <a:cs typeface="Source Code Pro"/>
              <a:sym typeface="Source Code Pro"/>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Beach Day">
  <a:themeElements>
    <a:clrScheme name="Beach Day">
      <a:dk1>
        <a:srgbClr val="00FDC8"/>
      </a:dk1>
      <a:lt1>
        <a:srgbClr val="FFFFFF"/>
      </a:lt1>
      <a:dk2>
        <a:srgbClr val="666666"/>
      </a:dk2>
      <a:lt2>
        <a:srgbClr val="EEEEEE"/>
      </a:lt2>
      <a:accent1>
        <a:srgbClr val="212121"/>
      </a:accent1>
      <a:accent2>
        <a:srgbClr val="455A64"/>
      </a:accent2>
      <a:accent3>
        <a:srgbClr val="78909C"/>
      </a:accent3>
      <a:accent4>
        <a:srgbClr val="7C7CE0"/>
      </a:accent4>
      <a:accent5>
        <a:srgbClr val="DB4437"/>
      </a:accent5>
      <a:accent6>
        <a:srgbClr val="F6CD4C"/>
      </a:accent6>
      <a:hlink>
        <a:srgbClr val="DB4437"/>
      </a:hlink>
      <a:folHlink>
        <a:srgbClr val="DB443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