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1" r:id="rId2"/>
  </p:sldIdLst>
  <p:sldSz cx="42062400" cy="32918400"/>
  <p:notesSz cx="7010400" cy="9396413"/>
  <p:defaultTextStyle>
    <a:defPPr>
      <a:defRPr lang="en-US"/>
    </a:defPPr>
    <a:lvl1pPr marL="0" algn="l" defTabSz="4284206" rtl="0" eaLnBrk="1" latinLnBrk="0" hangingPunct="1">
      <a:defRPr sz="8400" kern="1200">
        <a:solidFill>
          <a:schemeClr val="tx1"/>
        </a:solidFill>
        <a:latin typeface="+mn-lt"/>
        <a:ea typeface="+mn-ea"/>
        <a:cs typeface="+mn-cs"/>
      </a:defRPr>
    </a:lvl1pPr>
    <a:lvl2pPr marL="2142103" algn="l" defTabSz="4284206" rtl="0" eaLnBrk="1" latinLnBrk="0" hangingPunct="1">
      <a:defRPr sz="8400" kern="1200">
        <a:solidFill>
          <a:schemeClr val="tx1"/>
        </a:solidFill>
        <a:latin typeface="+mn-lt"/>
        <a:ea typeface="+mn-ea"/>
        <a:cs typeface="+mn-cs"/>
      </a:defRPr>
    </a:lvl2pPr>
    <a:lvl3pPr marL="4284206" algn="l" defTabSz="4284206" rtl="0" eaLnBrk="1" latinLnBrk="0" hangingPunct="1">
      <a:defRPr sz="8400" kern="1200">
        <a:solidFill>
          <a:schemeClr val="tx1"/>
        </a:solidFill>
        <a:latin typeface="+mn-lt"/>
        <a:ea typeface="+mn-ea"/>
        <a:cs typeface="+mn-cs"/>
      </a:defRPr>
    </a:lvl3pPr>
    <a:lvl4pPr marL="6426309" algn="l" defTabSz="4284206" rtl="0" eaLnBrk="1" latinLnBrk="0" hangingPunct="1">
      <a:defRPr sz="8400" kern="1200">
        <a:solidFill>
          <a:schemeClr val="tx1"/>
        </a:solidFill>
        <a:latin typeface="+mn-lt"/>
        <a:ea typeface="+mn-ea"/>
        <a:cs typeface="+mn-cs"/>
      </a:defRPr>
    </a:lvl4pPr>
    <a:lvl5pPr marL="8568411" algn="l" defTabSz="4284206" rtl="0" eaLnBrk="1" latinLnBrk="0" hangingPunct="1">
      <a:defRPr sz="8400" kern="1200">
        <a:solidFill>
          <a:schemeClr val="tx1"/>
        </a:solidFill>
        <a:latin typeface="+mn-lt"/>
        <a:ea typeface="+mn-ea"/>
        <a:cs typeface="+mn-cs"/>
      </a:defRPr>
    </a:lvl5pPr>
    <a:lvl6pPr marL="10710514" algn="l" defTabSz="4284206" rtl="0" eaLnBrk="1" latinLnBrk="0" hangingPunct="1">
      <a:defRPr sz="8400" kern="1200">
        <a:solidFill>
          <a:schemeClr val="tx1"/>
        </a:solidFill>
        <a:latin typeface="+mn-lt"/>
        <a:ea typeface="+mn-ea"/>
        <a:cs typeface="+mn-cs"/>
      </a:defRPr>
    </a:lvl6pPr>
    <a:lvl7pPr marL="12852617" algn="l" defTabSz="4284206" rtl="0" eaLnBrk="1" latinLnBrk="0" hangingPunct="1">
      <a:defRPr sz="8400" kern="1200">
        <a:solidFill>
          <a:schemeClr val="tx1"/>
        </a:solidFill>
        <a:latin typeface="+mn-lt"/>
        <a:ea typeface="+mn-ea"/>
        <a:cs typeface="+mn-cs"/>
      </a:defRPr>
    </a:lvl7pPr>
    <a:lvl8pPr marL="14994720" algn="l" defTabSz="4284206" rtl="0" eaLnBrk="1" latinLnBrk="0" hangingPunct="1">
      <a:defRPr sz="8400" kern="1200">
        <a:solidFill>
          <a:schemeClr val="tx1"/>
        </a:solidFill>
        <a:latin typeface="+mn-lt"/>
        <a:ea typeface="+mn-ea"/>
        <a:cs typeface="+mn-cs"/>
      </a:defRPr>
    </a:lvl8pPr>
    <a:lvl9pPr marL="17136823" algn="l" defTabSz="4284206" rtl="0" eaLnBrk="1" latinLnBrk="0" hangingPunct="1">
      <a:defRPr sz="8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2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7526"/>
    <a:srgbClr val="3A10D6"/>
    <a:srgbClr val="BEA90C"/>
    <a:srgbClr val="B9B447"/>
    <a:srgbClr val="5B8CB5"/>
    <a:srgbClr val="3B7575"/>
    <a:srgbClr val="A40C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autoAdjust="0"/>
    <p:restoredTop sz="99540" autoAdjust="0"/>
  </p:normalViewPr>
  <p:slideViewPr>
    <p:cSldViewPr>
      <p:cViewPr varScale="1">
        <p:scale>
          <a:sx n="10" d="100"/>
          <a:sy n="10" d="100"/>
        </p:scale>
        <p:origin x="902" y="-82"/>
      </p:cViewPr>
      <p:guideLst>
        <p:guide orient="horz" pos="10368"/>
        <p:guide pos="1324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Gabriel:Desktop:Field%20Season%202015:Lure%20Attaction%20Data%20Hexadecanoinc%20Acid%202%20Trial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Gabriel:Desktop:Field%20Season%202015:Lure%20Attaction%20Data%20Hexadecanoinc%20Acid%202%20Trial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acintosh%20HD:Users:Gabriel:Desktop:Field%20Season%202015:Lure%20Attaction%20Data%20Hexadecanoinc%20Acid%202%20Trial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Macintosh%20HD:Users:Gabriel:Desktop:Field%20Season%202015:Lure%20Attaction%20Data%20Hexadecanoinc%20Acid%202%20Trial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Macintosh%20HD:Users:Gabriel:Desktop:Field%20Season%202015:Lure%20Attaction%20Data%20Hexadecanoinc%20Acid%202%20Tria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1"/>
    <c:plotArea>
      <c:layout/>
      <c:barChart>
        <c:barDir val="bar"/>
        <c:grouping val="clustered"/>
        <c:varyColors val="0"/>
        <c:ser>
          <c:idx val="0"/>
          <c:order val="0"/>
          <c:tx>
            <c:strRef>
              <c:f>Sheet1!$B$2</c:f>
              <c:strCache>
                <c:ptCount val="1"/>
                <c:pt idx="0">
                  <c:v>% Composition</c:v>
                </c:pt>
              </c:strCache>
            </c:strRef>
          </c:tx>
          <c:invertIfNegative val="0"/>
          <c:dLbls>
            <c:delete val="1"/>
          </c:dLbls>
          <c:cat>
            <c:strRef>
              <c:f>Sheet1!$A$3:$A$21</c:f>
              <c:strCache>
                <c:ptCount val="19"/>
                <c:pt idx="0">
                  <c:v>Hexadecanoic acid</c:v>
                </c:pt>
                <c:pt idx="1">
                  <c:v>Octadecenoic acid</c:v>
                </c:pt>
                <c:pt idx="2">
                  <c:v>Octadecanoic acid</c:v>
                </c:pt>
                <c:pt idx="3">
                  <c:v>Tetradecanoic acid</c:v>
                </c:pt>
                <c:pt idx="4">
                  <c:v>Hexadecenoic acid</c:v>
                </c:pt>
                <c:pt idx="5">
                  <c:v>Pentadecanoic acid</c:v>
                </c:pt>
                <c:pt idx="6">
                  <c:v>Cholesterol</c:v>
                </c:pt>
                <c:pt idx="7">
                  <c:v>Methyl branched tetradecanoic acid II</c:v>
                </c:pt>
                <c:pt idx="8">
                  <c:v>Trehalose</c:v>
                </c:pt>
                <c:pt idx="9">
                  <c:v>Glycerol</c:v>
                </c:pt>
                <c:pt idx="10">
                  <c:v>Eicosanol</c:v>
                </c:pt>
                <c:pt idx="11">
                  <c:v>Methyl branched tridecanoic acid</c:v>
                </c:pt>
                <c:pt idx="12">
                  <c:v>Docosanol</c:v>
                </c:pt>
                <c:pt idx="13">
                  <c:v>Tetradecenoic acid </c:v>
                </c:pt>
                <c:pt idx="14">
                  <c:v>Methyl branched tetradecanoic acid I</c:v>
                </c:pt>
                <c:pt idx="15">
                  <c:v>Hexadecanol</c:v>
                </c:pt>
                <c:pt idx="16">
                  <c:v>Eicosanoic acid</c:v>
                </c:pt>
                <c:pt idx="17">
                  <c:v>Nondecenoic acid</c:v>
                </c:pt>
                <c:pt idx="18">
                  <c:v>Decanoic acid</c:v>
                </c:pt>
              </c:strCache>
            </c:strRef>
          </c:cat>
          <c:val>
            <c:numRef>
              <c:f>Sheet1!$B$3:$B$21</c:f>
              <c:numCache>
                <c:formatCode>General</c:formatCode>
                <c:ptCount val="19"/>
                <c:pt idx="0">
                  <c:v>20.43</c:v>
                </c:pt>
                <c:pt idx="1">
                  <c:v>18.3</c:v>
                </c:pt>
                <c:pt idx="2">
                  <c:v>7</c:v>
                </c:pt>
                <c:pt idx="3">
                  <c:v>3.62</c:v>
                </c:pt>
                <c:pt idx="4">
                  <c:v>2.54</c:v>
                </c:pt>
                <c:pt idx="5">
                  <c:v>1.94</c:v>
                </c:pt>
                <c:pt idx="6">
                  <c:v>1.75</c:v>
                </c:pt>
                <c:pt idx="7">
                  <c:v>1.55</c:v>
                </c:pt>
                <c:pt idx="8">
                  <c:v>1.3</c:v>
                </c:pt>
                <c:pt idx="9">
                  <c:v>1.1599999999999999</c:v>
                </c:pt>
                <c:pt idx="10">
                  <c:v>0.9</c:v>
                </c:pt>
                <c:pt idx="11">
                  <c:v>0.75</c:v>
                </c:pt>
                <c:pt idx="12">
                  <c:v>0.74</c:v>
                </c:pt>
                <c:pt idx="13">
                  <c:v>0.7</c:v>
                </c:pt>
                <c:pt idx="14">
                  <c:v>0.7</c:v>
                </c:pt>
                <c:pt idx="15">
                  <c:v>0.53</c:v>
                </c:pt>
                <c:pt idx="16">
                  <c:v>0.4</c:v>
                </c:pt>
                <c:pt idx="17">
                  <c:v>0.28000000000000003</c:v>
                </c:pt>
                <c:pt idx="18">
                  <c:v>0.23</c:v>
                </c:pt>
              </c:numCache>
            </c:numRef>
          </c:val>
          <c:extLst>
            <c:ext xmlns:c16="http://schemas.microsoft.com/office/drawing/2014/chart" uri="{C3380CC4-5D6E-409C-BE32-E72D297353CC}">
              <c16:uniqueId val="{00000000-EB37-4B64-A877-A2980506540D}"/>
            </c:ext>
          </c:extLst>
        </c:ser>
        <c:dLbls>
          <c:showLegendKey val="0"/>
          <c:showVal val="1"/>
          <c:showCatName val="0"/>
          <c:showSerName val="0"/>
          <c:showPercent val="0"/>
          <c:showBubbleSize val="0"/>
        </c:dLbls>
        <c:gapWidth val="150"/>
        <c:axId val="-2072627960"/>
        <c:axId val="-2072625016"/>
      </c:barChart>
      <c:catAx>
        <c:axId val="-2072627960"/>
        <c:scaling>
          <c:orientation val="minMax"/>
        </c:scaling>
        <c:delete val="0"/>
        <c:axPos val="l"/>
        <c:numFmt formatCode="General" sourceLinked="0"/>
        <c:majorTickMark val="none"/>
        <c:minorTickMark val="none"/>
        <c:tickLblPos val="nextTo"/>
        <c:txPr>
          <a:bodyPr/>
          <a:lstStyle/>
          <a:p>
            <a:pPr>
              <a:defRPr sz="1200" b="1" i="0"/>
            </a:pPr>
            <a:endParaRPr lang="en-US"/>
          </a:p>
        </c:txPr>
        <c:crossAx val="-2072625016"/>
        <c:crosses val="autoZero"/>
        <c:auto val="1"/>
        <c:lblAlgn val="ctr"/>
        <c:lblOffset val="100"/>
        <c:noMultiLvlLbl val="0"/>
      </c:catAx>
      <c:valAx>
        <c:axId val="-2072625016"/>
        <c:scaling>
          <c:orientation val="minMax"/>
        </c:scaling>
        <c:delete val="0"/>
        <c:axPos val="b"/>
        <c:title>
          <c:tx>
            <c:rich>
              <a:bodyPr/>
              <a:lstStyle/>
              <a:p>
                <a:pPr>
                  <a:defRPr sz="1300"/>
                </a:pPr>
                <a:r>
                  <a:rPr lang="en-US" sz="1300"/>
                  <a:t>% Composition</a:t>
                </a:r>
              </a:p>
            </c:rich>
          </c:tx>
          <c:layout/>
          <c:overlay val="0"/>
        </c:title>
        <c:numFmt formatCode="General" sourceLinked="1"/>
        <c:majorTickMark val="none"/>
        <c:minorTickMark val="none"/>
        <c:tickLblPos val="nextTo"/>
        <c:crossAx val="-2072627960"/>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1"/>
    <c:plotArea>
      <c:layout/>
      <c:barChart>
        <c:barDir val="col"/>
        <c:grouping val="clustered"/>
        <c:varyColors val="0"/>
        <c:ser>
          <c:idx val="0"/>
          <c:order val="0"/>
          <c:invertIfNegative val="0"/>
          <c:errBars>
            <c:errBarType val="both"/>
            <c:errValType val="cust"/>
            <c:noEndCap val="0"/>
            <c:plus>
              <c:numRef>
                <c:f>Sheet6!$C$4:$C$5</c:f>
                <c:numCache>
                  <c:formatCode>General</c:formatCode>
                  <c:ptCount val="2"/>
                  <c:pt idx="0">
                    <c:v>0.96609999999999996</c:v>
                  </c:pt>
                  <c:pt idx="1">
                    <c:v>2.4538000000000002</c:v>
                  </c:pt>
                </c:numCache>
              </c:numRef>
            </c:plus>
            <c:minus>
              <c:numRef>
                <c:f>Sheet6!$C$4:$C$5</c:f>
                <c:numCache>
                  <c:formatCode>General</c:formatCode>
                  <c:ptCount val="2"/>
                  <c:pt idx="0">
                    <c:v>0.96609999999999996</c:v>
                  </c:pt>
                  <c:pt idx="1">
                    <c:v>2.4538000000000002</c:v>
                  </c:pt>
                </c:numCache>
              </c:numRef>
            </c:minus>
          </c:errBars>
          <c:cat>
            <c:strRef>
              <c:f>Sheet6!$A$4:$A$5</c:f>
              <c:strCache>
                <c:ptCount val="2"/>
                <c:pt idx="0">
                  <c:v>Solvent</c:v>
                </c:pt>
                <c:pt idx="1">
                  <c:v>Natural Extract</c:v>
                </c:pt>
              </c:strCache>
            </c:strRef>
          </c:cat>
          <c:val>
            <c:numRef>
              <c:f>Sheet6!$B$4:$B$5</c:f>
              <c:numCache>
                <c:formatCode>General</c:formatCode>
                <c:ptCount val="2"/>
                <c:pt idx="0">
                  <c:v>8</c:v>
                </c:pt>
                <c:pt idx="1">
                  <c:v>15.2</c:v>
                </c:pt>
              </c:numCache>
            </c:numRef>
          </c:val>
          <c:extLst>
            <c:ext xmlns:c16="http://schemas.microsoft.com/office/drawing/2014/chart" uri="{C3380CC4-5D6E-409C-BE32-E72D297353CC}">
              <c16:uniqueId val="{00000000-8688-4660-91FF-30167CC02F76}"/>
            </c:ext>
          </c:extLst>
        </c:ser>
        <c:dLbls>
          <c:showLegendKey val="0"/>
          <c:showVal val="0"/>
          <c:showCatName val="0"/>
          <c:showSerName val="0"/>
          <c:showPercent val="0"/>
          <c:showBubbleSize val="0"/>
        </c:dLbls>
        <c:gapWidth val="150"/>
        <c:axId val="-2078011208"/>
        <c:axId val="-2078008232"/>
      </c:barChart>
      <c:catAx>
        <c:axId val="-2078011208"/>
        <c:scaling>
          <c:orientation val="minMax"/>
        </c:scaling>
        <c:delete val="0"/>
        <c:axPos val="b"/>
        <c:numFmt formatCode="General" sourceLinked="0"/>
        <c:majorTickMark val="none"/>
        <c:minorTickMark val="none"/>
        <c:tickLblPos val="nextTo"/>
        <c:crossAx val="-2078008232"/>
        <c:crosses val="autoZero"/>
        <c:auto val="1"/>
        <c:lblAlgn val="ctr"/>
        <c:lblOffset val="100"/>
        <c:noMultiLvlLbl val="0"/>
      </c:catAx>
      <c:valAx>
        <c:axId val="-2078008232"/>
        <c:scaling>
          <c:orientation val="minMax"/>
        </c:scaling>
        <c:delete val="0"/>
        <c:axPos val="l"/>
        <c:title>
          <c:tx>
            <c:rich>
              <a:bodyPr/>
              <a:lstStyle/>
              <a:p>
                <a:pPr>
                  <a:defRPr/>
                </a:pPr>
                <a:r>
                  <a:rPr lang="en-US"/>
                  <a:t>Mean</a:t>
                </a:r>
                <a:r>
                  <a:rPr lang="en-US" baseline="0"/>
                  <a:t> individuals +/- SE</a:t>
                </a:r>
                <a:endParaRPr lang="en-US"/>
              </a:p>
            </c:rich>
          </c:tx>
          <c:layout/>
          <c:overlay val="0"/>
        </c:title>
        <c:numFmt formatCode="General" sourceLinked="1"/>
        <c:majorTickMark val="out"/>
        <c:minorTickMark val="none"/>
        <c:tickLblPos val="nextTo"/>
        <c:crossAx val="-2078011208"/>
        <c:crosses val="autoZero"/>
        <c:crossBetween val="between"/>
        <c:majorUnit val="5"/>
      </c:valAx>
      <c:spPr>
        <a:noFill/>
        <a:ln w="25400">
          <a:noFill/>
        </a:ln>
      </c:spPr>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1"/>
    <c:plotArea>
      <c:layout/>
      <c:barChart>
        <c:barDir val="col"/>
        <c:grouping val="clustered"/>
        <c:varyColors val="0"/>
        <c:ser>
          <c:idx val="0"/>
          <c:order val="0"/>
          <c:invertIfNegative val="0"/>
          <c:errBars>
            <c:errBarType val="both"/>
            <c:errValType val="cust"/>
            <c:noEndCap val="0"/>
            <c:plus>
              <c:numRef>
                <c:f>Sheet6!$H$4:$H$5</c:f>
                <c:numCache>
                  <c:formatCode>General</c:formatCode>
                  <c:ptCount val="2"/>
                  <c:pt idx="0">
                    <c:v>0.4194</c:v>
                  </c:pt>
                  <c:pt idx="1">
                    <c:v>0.84630000000000005</c:v>
                  </c:pt>
                </c:numCache>
              </c:numRef>
            </c:plus>
            <c:minus>
              <c:numRef>
                <c:f>Sheet6!$H$4:$H$5</c:f>
                <c:numCache>
                  <c:formatCode>General</c:formatCode>
                  <c:ptCount val="2"/>
                  <c:pt idx="0">
                    <c:v>0.4194</c:v>
                  </c:pt>
                  <c:pt idx="1">
                    <c:v>0.84630000000000005</c:v>
                  </c:pt>
                </c:numCache>
              </c:numRef>
            </c:minus>
          </c:errBars>
          <c:cat>
            <c:strRef>
              <c:f>Sheet6!$F$4:$F$5</c:f>
              <c:strCache>
                <c:ptCount val="2"/>
                <c:pt idx="0">
                  <c:v>Solvent</c:v>
                </c:pt>
                <c:pt idx="1">
                  <c:v>Natural Extract</c:v>
                </c:pt>
              </c:strCache>
            </c:strRef>
          </c:cat>
          <c:val>
            <c:numRef>
              <c:f>Sheet6!$G$4:$G$5</c:f>
              <c:numCache>
                <c:formatCode>General</c:formatCode>
                <c:ptCount val="2"/>
                <c:pt idx="0">
                  <c:v>1.9330000000000001</c:v>
                </c:pt>
                <c:pt idx="1">
                  <c:v>3.8</c:v>
                </c:pt>
              </c:numCache>
            </c:numRef>
          </c:val>
          <c:extLst>
            <c:ext xmlns:c16="http://schemas.microsoft.com/office/drawing/2014/chart" uri="{C3380CC4-5D6E-409C-BE32-E72D297353CC}">
              <c16:uniqueId val="{00000000-C272-442B-B1FA-D597E5E8A30C}"/>
            </c:ext>
          </c:extLst>
        </c:ser>
        <c:dLbls>
          <c:showLegendKey val="0"/>
          <c:showVal val="0"/>
          <c:showCatName val="0"/>
          <c:showSerName val="0"/>
          <c:showPercent val="0"/>
          <c:showBubbleSize val="0"/>
        </c:dLbls>
        <c:gapWidth val="150"/>
        <c:axId val="-2077982152"/>
        <c:axId val="-2077904072"/>
      </c:barChart>
      <c:catAx>
        <c:axId val="-2077982152"/>
        <c:scaling>
          <c:orientation val="minMax"/>
        </c:scaling>
        <c:delete val="0"/>
        <c:axPos val="b"/>
        <c:numFmt formatCode="General" sourceLinked="0"/>
        <c:majorTickMark val="none"/>
        <c:minorTickMark val="none"/>
        <c:tickLblPos val="nextTo"/>
        <c:crossAx val="-2077904072"/>
        <c:crosses val="autoZero"/>
        <c:auto val="1"/>
        <c:lblAlgn val="ctr"/>
        <c:lblOffset val="100"/>
        <c:noMultiLvlLbl val="0"/>
      </c:catAx>
      <c:valAx>
        <c:axId val="-2077904072"/>
        <c:scaling>
          <c:orientation val="minMax"/>
        </c:scaling>
        <c:delete val="0"/>
        <c:axPos val="l"/>
        <c:title>
          <c:tx>
            <c:rich>
              <a:bodyPr/>
              <a:lstStyle/>
              <a:p>
                <a:pPr>
                  <a:defRPr/>
                </a:pPr>
                <a:r>
                  <a:rPr lang="en-US"/>
                  <a:t>Mean Individuals +/-</a:t>
                </a:r>
                <a:r>
                  <a:rPr lang="en-US" baseline="0"/>
                  <a:t> SE</a:t>
                </a:r>
                <a:endParaRPr lang="en-US"/>
              </a:p>
            </c:rich>
          </c:tx>
          <c:layout/>
          <c:overlay val="0"/>
        </c:title>
        <c:numFmt formatCode="General" sourceLinked="1"/>
        <c:majorTickMark val="out"/>
        <c:minorTickMark val="none"/>
        <c:tickLblPos val="nextTo"/>
        <c:crossAx val="-2077982152"/>
        <c:crosses val="autoZero"/>
        <c:crossBetween val="between"/>
        <c:majorUnit val="1"/>
        <c:minorUnit val="0.1"/>
      </c:valAx>
      <c:spPr>
        <a:noFill/>
        <a:ln w="25400">
          <a:noFill/>
        </a:ln>
      </c:spPr>
    </c:plotArea>
    <c:plotVisOnly val="1"/>
    <c:dispBlanksAs val="gap"/>
    <c:showDLblsOverMax val="0"/>
  </c:chart>
  <c:spPr>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1"/>
    <c:plotArea>
      <c:layout/>
      <c:barChart>
        <c:barDir val="col"/>
        <c:grouping val="clustered"/>
        <c:varyColors val="0"/>
        <c:ser>
          <c:idx val="0"/>
          <c:order val="0"/>
          <c:invertIfNegative val="0"/>
          <c:errBars>
            <c:errBarType val="both"/>
            <c:errValType val="cust"/>
            <c:noEndCap val="0"/>
            <c:plus>
              <c:numRef>
                <c:f>Sheet6!$C$8:$C$9</c:f>
                <c:numCache>
                  <c:formatCode>General</c:formatCode>
                  <c:ptCount val="2"/>
                  <c:pt idx="0">
                    <c:v>0.83299999999999996</c:v>
                  </c:pt>
                  <c:pt idx="1">
                    <c:v>21.356000000000002</c:v>
                  </c:pt>
                </c:numCache>
              </c:numRef>
            </c:plus>
            <c:minus>
              <c:numRef>
                <c:f>Sheet6!$C$8:$C$9</c:f>
                <c:numCache>
                  <c:formatCode>General</c:formatCode>
                  <c:ptCount val="2"/>
                  <c:pt idx="0">
                    <c:v>0.83299999999999996</c:v>
                  </c:pt>
                  <c:pt idx="1">
                    <c:v>21.356000000000002</c:v>
                  </c:pt>
                </c:numCache>
              </c:numRef>
            </c:minus>
          </c:errBars>
          <c:cat>
            <c:strRef>
              <c:f>Sheet6!$A$8:$A$9</c:f>
              <c:strCache>
                <c:ptCount val="2"/>
                <c:pt idx="0">
                  <c:v>Solvent</c:v>
                </c:pt>
                <c:pt idx="1">
                  <c:v>Synthetic Blend</c:v>
                </c:pt>
              </c:strCache>
            </c:strRef>
          </c:cat>
          <c:val>
            <c:numRef>
              <c:f>Sheet6!$B$8:$B$9</c:f>
              <c:numCache>
                <c:formatCode>General</c:formatCode>
                <c:ptCount val="2"/>
                <c:pt idx="0">
                  <c:v>5.6</c:v>
                </c:pt>
                <c:pt idx="1">
                  <c:v>77.2</c:v>
                </c:pt>
              </c:numCache>
            </c:numRef>
          </c:val>
          <c:extLst>
            <c:ext xmlns:c16="http://schemas.microsoft.com/office/drawing/2014/chart" uri="{C3380CC4-5D6E-409C-BE32-E72D297353CC}">
              <c16:uniqueId val="{00000000-3FBF-4A26-BF4E-AF9486BE009D}"/>
            </c:ext>
          </c:extLst>
        </c:ser>
        <c:dLbls>
          <c:showLegendKey val="0"/>
          <c:showVal val="0"/>
          <c:showCatName val="0"/>
          <c:showSerName val="0"/>
          <c:showPercent val="0"/>
          <c:showBubbleSize val="0"/>
        </c:dLbls>
        <c:gapWidth val="150"/>
        <c:axId val="-2077966456"/>
        <c:axId val="-2077963480"/>
      </c:barChart>
      <c:catAx>
        <c:axId val="-2077966456"/>
        <c:scaling>
          <c:orientation val="minMax"/>
        </c:scaling>
        <c:delete val="0"/>
        <c:axPos val="b"/>
        <c:numFmt formatCode="General" sourceLinked="0"/>
        <c:majorTickMark val="none"/>
        <c:minorTickMark val="none"/>
        <c:tickLblPos val="nextTo"/>
        <c:crossAx val="-2077963480"/>
        <c:crosses val="autoZero"/>
        <c:auto val="1"/>
        <c:lblAlgn val="ctr"/>
        <c:lblOffset val="100"/>
        <c:noMultiLvlLbl val="0"/>
      </c:catAx>
      <c:valAx>
        <c:axId val="-2077963480"/>
        <c:scaling>
          <c:orientation val="minMax"/>
          <c:max val="100"/>
        </c:scaling>
        <c:delete val="0"/>
        <c:axPos val="l"/>
        <c:title>
          <c:tx>
            <c:rich>
              <a:bodyPr/>
              <a:lstStyle/>
              <a:p>
                <a:pPr>
                  <a:defRPr/>
                </a:pPr>
                <a:r>
                  <a:rPr lang="en-US"/>
                  <a:t>Mea</a:t>
                </a:r>
                <a:r>
                  <a:rPr lang="en-US" baseline="0"/>
                  <a:t>n individuals +/- SE</a:t>
                </a:r>
                <a:endParaRPr lang="en-US"/>
              </a:p>
            </c:rich>
          </c:tx>
          <c:layout/>
          <c:overlay val="0"/>
        </c:title>
        <c:numFmt formatCode="General" sourceLinked="1"/>
        <c:majorTickMark val="out"/>
        <c:minorTickMark val="none"/>
        <c:tickLblPos val="nextTo"/>
        <c:crossAx val="-2077966456"/>
        <c:crosses val="autoZero"/>
        <c:crossBetween val="between"/>
        <c:majorUnit val="25"/>
      </c:valAx>
      <c:spPr>
        <a:noFill/>
        <a:ln w="25400">
          <a:noFill/>
        </a:ln>
      </c:spPr>
    </c:plotArea>
    <c:plotVisOnly val="1"/>
    <c:dispBlanksAs val="gap"/>
    <c:showDLblsOverMax val="0"/>
  </c:chart>
  <c:spPr>
    <a:ln>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1"/>
    <c:plotArea>
      <c:layout/>
      <c:barChart>
        <c:barDir val="col"/>
        <c:grouping val="clustered"/>
        <c:varyColors val="0"/>
        <c:ser>
          <c:idx val="0"/>
          <c:order val="0"/>
          <c:invertIfNegative val="0"/>
          <c:errBars>
            <c:errBarType val="both"/>
            <c:errValType val="cust"/>
            <c:noEndCap val="0"/>
            <c:plus>
              <c:numRef>
                <c:f>Sheet6!$H$8:$H$9</c:f>
                <c:numCache>
                  <c:formatCode>General</c:formatCode>
                  <c:ptCount val="2"/>
                  <c:pt idx="0">
                    <c:v>0.25</c:v>
                  </c:pt>
                  <c:pt idx="1">
                    <c:v>1.583</c:v>
                  </c:pt>
                </c:numCache>
              </c:numRef>
            </c:plus>
            <c:minus>
              <c:numRef>
                <c:f>Sheet6!$H$8:$H$9</c:f>
                <c:numCache>
                  <c:formatCode>General</c:formatCode>
                  <c:ptCount val="2"/>
                  <c:pt idx="0">
                    <c:v>0.25</c:v>
                  </c:pt>
                  <c:pt idx="1">
                    <c:v>1.583</c:v>
                  </c:pt>
                </c:numCache>
              </c:numRef>
            </c:minus>
          </c:errBars>
          <c:cat>
            <c:strRef>
              <c:f>Sheet6!$F$8:$F$9</c:f>
              <c:strCache>
                <c:ptCount val="2"/>
                <c:pt idx="0">
                  <c:v>Solvent</c:v>
                </c:pt>
                <c:pt idx="1">
                  <c:v>Synthetic Blend</c:v>
                </c:pt>
              </c:strCache>
            </c:strRef>
          </c:cat>
          <c:val>
            <c:numRef>
              <c:f>Sheet6!$G$8:$G$9</c:f>
              <c:numCache>
                <c:formatCode>General</c:formatCode>
                <c:ptCount val="2"/>
                <c:pt idx="0">
                  <c:v>0.8</c:v>
                </c:pt>
                <c:pt idx="1">
                  <c:v>6.2</c:v>
                </c:pt>
              </c:numCache>
            </c:numRef>
          </c:val>
          <c:extLst>
            <c:ext xmlns:c16="http://schemas.microsoft.com/office/drawing/2014/chart" uri="{C3380CC4-5D6E-409C-BE32-E72D297353CC}">
              <c16:uniqueId val="{00000000-C80E-409F-8700-F5AA8A56FAAD}"/>
            </c:ext>
          </c:extLst>
        </c:ser>
        <c:dLbls>
          <c:showLegendKey val="0"/>
          <c:showVal val="0"/>
          <c:showCatName val="0"/>
          <c:showSerName val="0"/>
          <c:showPercent val="0"/>
          <c:showBubbleSize val="0"/>
        </c:dLbls>
        <c:gapWidth val="150"/>
        <c:axId val="2047587496"/>
        <c:axId val="-2126561688"/>
      </c:barChart>
      <c:catAx>
        <c:axId val="2047587496"/>
        <c:scaling>
          <c:orientation val="minMax"/>
        </c:scaling>
        <c:delete val="0"/>
        <c:axPos val="b"/>
        <c:numFmt formatCode="General" sourceLinked="0"/>
        <c:majorTickMark val="none"/>
        <c:minorTickMark val="none"/>
        <c:tickLblPos val="nextTo"/>
        <c:crossAx val="-2126561688"/>
        <c:crosses val="autoZero"/>
        <c:auto val="1"/>
        <c:lblAlgn val="ctr"/>
        <c:lblOffset val="100"/>
        <c:noMultiLvlLbl val="0"/>
      </c:catAx>
      <c:valAx>
        <c:axId val="-2126561688"/>
        <c:scaling>
          <c:orientation val="minMax"/>
          <c:max val="8"/>
        </c:scaling>
        <c:delete val="0"/>
        <c:axPos val="l"/>
        <c:title>
          <c:tx>
            <c:rich>
              <a:bodyPr/>
              <a:lstStyle/>
              <a:p>
                <a:pPr>
                  <a:defRPr/>
                </a:pPr>
                <a:r>
                  <a:rPr lang="en-US"/>
                  <a:t>Mean Individuals +/- SE</a:t>
                </a:r>
              </a:p>
            </c:rich>
          </c:tx>
          <c:layout/>
          <c:overlay val="0"/>
        </c:title>
        <c:numFmt formatCode="General" sourceLinked="1"/>
        <c:majorTickMark val="out"/>
        <c:minorTickMark val="none"/>
        <c:tickLblPos val="nextTo"/>
        <c:crossAx val="2047587496"/>
        <c:crosses val="autoZero"/>
        <c:crossBetween val="between"/>
        <c:majorUnit val="2"/>
      </c:valAx>
      <c:spPr>
        <a:noFill/>
        <a:ln w="25400">
          <a:noFill/>
        </a:ln>
      </c:spPr>
    </c:plotArea>
    <c:plotVisOnly val="1"/>
    <c:dispBlanksAs val="gap"/>
    <c:showDLblsOverMax val="0"/>
  </c:chart>
  <c:spPr>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0.89046</cdr:x>
      <cdr:y>0.66116</cdr:y>
    </cdr:from>
    <cdr:to>
      <cdr:x>0.91166</cdr:x>
      <cdr:y>0.90909</cdr:y>
    </cdr:to>
    <cdr:sp macro="" textlink="">
      <cdr:nvSpPr>
        <cdr:cNvPr id="2" name="Right Bracket 1"/>
        <cdr:cNvSpPr/>
      </cdr:nvSpPr>
      <cdr:spPr>
        <a:xfrm xmlns:a="http://schemas.openxmlformats.org/drawingml/2006/main">
          <a:off x="6400800" y="6096000"/>
          <a:ext cx="152399" cy="2286000"/>
        </a:xfrm>
        <a:prstGeom xmlns:a="http://schemas.openxmlformats.org/drawingml/2006/main" prst="rightBracket">
          <a:avLst/>
        </a:prstGeom>
        <a:ln xmlns:a="http://schemas.openxmlformats.org/drawingml/2006/main">
          <a:solidFill>
            <a:schemeClr val="bg1">
              <a:lumMod val="50000"/>
            </a:schemeClr>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0.92226</cdr:x>
      <cdr:y>0.69421</cdr:y>
    </cdr:from>
    <cdr:to>
      <cdr:x>0.97364</cdr:x>
      <cdr:y>0.87255</cdr:y>
    </cdr:to>
    <cdr:sp macro="" textlink="">
      <cdr:nvSpPr>
        <cdr:cNvPr id="3" name="TextBox 2"/>
        <cdr:cNvSpPr txBox="1"/>
      </cdr:nvSpPr>
      <cdr:spPr>
        <a:xfrm xmlns:a="http://schemas.openxmlformats.org/drawingml/2006/main" rot="16200000">
          <a:off x="5991929" y="7038271"/>
          <a:ext cx="1644275" cy="369332"/>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800" dirty="0"/>
            <a:t>Synthetic Blend</a:t>
          </a:r>
        </a:p>
      </cdr:txBody>
    </cdr:sp>
  </cdr:relSizeAnchor>
</c:userShapes>
</file>

<file path=ppt/drawings/drawing2.xml><?xml version="1.0" encoding="utf-8"?>
<c:userShapes xmlns:c="http://schemas.openxmlformats.org/drawingml/2006/chart">
  <cdr:relSizeAnchor xmlns:cdr="http://schemas.openxmlformats.org/drawingml/2006/chartDrawing">
    <cdr:from>
      <cdr:x>0.41235</cdr:x>
      <cdr:y>0.20532</cdr:y>
    </cdr:from>
    <cdr:to>
      <cdr:x>0.57153</cdr:x>
      <cdr:y>0.30629</cdr:y>
    </cdr:to>
    <cdr:sp macro="" textlink="">
      <cdr:nvSpPr>
        <cdr:cNvPr id="2" name="TextBox 1"/>
        <cdr:cNvSpPr txBox="1"/>
      </cdr:nvSpPr>
      <cdr:spPr>
        <a:xfrm xmlns:a="http://schemas.openxmlformats.org/drawingml/2006/main">
          <a:off x="1885244" y="563223"/>
          <a:ext cx="727783"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dirty="0" smtClean="0"/>
            <a:t>p= 0.170</a:t>
          </a:r>
          <a:endParaRPr lang="en-US" sz="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0.35185</cdr:x>
      <cdr:y>0.2084</cdr:y>
    </cdr:from>
    <cdr:to>
      <cdr:x>0.52809</cdr:x>
      <cdr:y>0.30938</cdr:y>
    </cdr:to>
    <cdr:sp macro="" textlink="">
      <cdr:nvSpPr>
        <cdr:cNvPr id="2" name="TextBox 1"/>
        <cdr:cNvSpPr txBox="1"/>
      </cdr:nvSpPr>
      <cdr:spPr>
        <a:xfrm xmlns:a="http://schemas.openxmlformats.org/drawingml/2006/main">
          <a:off x="1608666" y="571690"/>
          <a:ext cx="805779"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dirty="0" smtClean="0"/>
            <a:t>p= 0.0002</a:t>
          </a:r>
          <a:endParaRPr lang="en-US" sz="1200" dirty="0"/>
        </a:p>
      </cdr:txBody>
    </cdr:sp>
  </cdr:relSizeAnchor>
</c:userShapes>
</file>

<file path=ppt/drawings/drawing4.xml><?xml version="1.0" encoding="utf-8"?>
<c:userShapes xmlns:c="http://schemas.openxmlformats.org/drawingml/2006/chart">
  <cdr:relSizeAnchor xmlns:cdr="http://schemas.openxmlformats.org/drawingml/2006/chartDrawing">
    <cdr:from>
      <cdr:x>0.41235</cdr:x>
      <cdr:y>0.2547</cdr:y>
    </cdr:from>
    <cdr:to>
      <cdr:x>0.58859</cdr:x>
      <cdr:y>0.35568</cdr:y>
    </cdr:to>
    <cdr:sp macro="" textlink="">
      <cdr:nvSpPr>
        <cdr:cNvPr id="2" name="TextBox 1"/>
        <cdr:cNvSpPr txBox="1"/>
      </cdr:nvSpPr>
      <cdr:spPr>
        <a:xfrm xmlns:a="http://schemas.openxmlformats.org/drawingml/2006/main">
          <a:off x="1885244" y="698690"/>
          <a:ext cx="805779"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dirty="0" smtClean="0"/>
            <a:t>p= 0.0006</a:t>
          </a:r>
          <a:endParaRPr lang="en-US"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9821"/>
          </a:xfrm>
          <a:prstGeom prst="rect">
            <a:avLst/>
          </a:prstGeom>
        </p:spPr>
        <p:txBody>
          <a:bodyPr vert="horz" lIns="93744" tIns="46872" rIns="93744" bIns="46872" rtlCol="0"/>
          <a:lstStyle>
            <a:lvl1pPr algn="l">
              <a:defRPr sz="1200"/>
            </a:lvl1pPr>
          </a:lstStyle>
          <a:p>
            <a:endParaRPr lang="en-US"/>
          </a:p>
        </p:txBody>
      </p:sp>
      <p:sp>
        <p:nvSpPr>
          <p:cNvPr id="3" name="Date Placeholder 2"/>
          <p:cNvSpPr>
            <a:spLocks noGrp="1"/>
          </p:cNvSpPr>
          <p:nvPr>
            <p:ph type="dt" idx="1"/>
          </p:nvPr>
        </p:nvSpPr>
        <p:spPr>
          <a:xfrm>
            <a:off x="3970938" y="0"/>
            <a:ext cx="3037840" cy="469821"/>
          </a:xfrm>
          <a:prstGeom prst="rect">
            <a:avLst/>
          </a:prstGeom>
        </p:spPr>
        <p:txBody>
          <a:bodyPr vert="horz" lIns="93744" tIns="46872" rIns="93744" bIns="46872" rtlCol="0"/>
          <a:lstStyle>
            <a:lvl1pPr algn="r">
              <a:defRPr sz="1200"/>
            </a:lvl1pPr>
          </a:lstStyle>
          <a:p>
            <a:fld id="{D02B68C3-963B-48E2-89DC-862505FCB746}" type="datetimeFigureOut">
              <a:rPr lang="en-US" smtClean="0"/>
              <a:pPr/>
              <a:t>12/1/2016</a:t>
            </a:fld>
            <a:endParaRPr lang="en-US"/>
          </a:p>
        </p:txBody>
      </p:sp>
      <p:sp>
        <p:nvSpPr>
          <p:cNvPr id="4" name="Slide Image Placeholder 3"/>
          <p:cNvSpPr>
            <a:spLocks noGrp="1" noRot="1" noChangeAspect="1"/>
          </p:cNvSpPr>
          <p:nvPr>
            <p:ph type="sldImg" idx="2"/>
          </p:nvPr>
        </p:nvSpPr>
        <p:spPr>
          <a:xfrm>
            <a:off x="1254125" y="704850"/>
            <a:ext cx="4502150" cy="3524250"/>
          </a:xfrm>
          <a:prstGeom prst="rect">
            <a:avLst/>
          </a:prstGeom>
          <a:noFill/>
          <a:ln w="12700">
            <a:solidFill>
              <a:prstClr val="black"/>
            </a:solidFill>
          </a:ln>
        </p:spPr>
        <p:txBody>
          <a:bodyPr vert="horz" lIns="93744" tIns="46872" rIns="93744" bIns="46872" rtlCol="0" anchor="ctr"/>
          <a:lstStyle/>
          <a:p>
            <a:endParaRPr lang="en-US"/>
          </a:p>
        </p:txBody>
      </p:sp>
      <p:sp>
        <p:nvSpPr>
          <p:cNvPr id="5" name="Notes Placeholder 4"/>
          <p:cNvSpPr>
            <a:spLocks noGrp="1"/>
          </p:cNvSpPr>
          <p:nvPr>
            <p:ph type="body" sz="quarter" idx="3"/>
          </p:nvPr>
        </p:nvSpPr>
        <p:spPr>
          <a:xfrm>
            <a:off x="701040" y="4463296"/>
            <a:ext cx="5608320" cy="4228386"/>
          </a:xfrm>
          <a:prstGeom prst="rect">
            <a:avLst/>
          </a:prstGeom>
        </p:spPr>
        <p:txBody>
          <a:bodyPr vert="horz" lIns="93744" tIns="46872" rIns="93744" bIns="468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24961"/>
            <a:ext cx="3037840" cy="469821"/>
          </a:xfrm>
          <a:prstGeom prst="rect">
            <a:avLst/>
          </a:prstGeom>
        </p:spPr>
        <p:txBody>
          <a:bodyPr vert="horz" lIns="93744" tIns="46872" rIns="93744" bIns="4687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924961"/>
            <a:ext cx="3037840" cy="469821"/>
          </a:xfrm>
          <a:prstGeom prst="rect">
            <a:avLst/>
          </a:prstGeom>
        </p:spPr>
        <p:txBody>
          <a:bodyPr vert="horz" lIns="93744" tIns="46872" rIns="93744" bIns="46872" rtlCol="0" anchor="b"/>
          <a:lstStyle>
            <a:lvl1pPr algn="r">
              <a:defRPr sz="1200"/>
            </a:lvl1pPr>
          </a:lstStyle>
          <a:p>
            <a:fld id="{05D86920-D0C9-4922-A586-D98204085D8A}" type="slidenum">
              <a:rPr lang="en-US" smtClean="0"/>
              <a:pPr/>
              <a:t>‹#›</a:t>
            </a:fld>
            <a:endParaRPr lang="en-US"/>
          </a:p>
        </p:txBody>
      </p:sp>
    </p:spTree>
    <p:extLst>
      <p:ext uri="{BB962C8B-B14F-4D97-AF65-F5344CB8AC3E}">
        <p14:creationId xmlns:p14="http://schemas.microsoft.com/office/powerpoint/2010/main" val="1713018211"/>
      </p:ext>
    </p:extLst>
  </p:cSld>
  <p:clrMap bg1="lt1" tx1="dk1" bg2="lt2" tx2="dk2" accent1="accent1" accent2="accent2" accent3="accent3" accent4="accent4" accent5="accent5" accent6="accent6" hlink="hlink" folHlink="folHlink"/>
  <p:notesStyle>
    <a:lvl1pPr marL="0" algn="l" defTabSz="914315" rtl="0" eaLnBrk="1" latinLnBrk="0" hangingPunct="1">
      <a:defRPr sz="1200" kern="1200">
        <a:solidFill>
          <a:schemeClr val="tx1"/>
        </a:solidFill>
        <a:latin typeface="+mn-lt"/>
        <a:ea typeface="+mn-ea"/>
        <a:cs typeface="+mn-cs"/>
      </a:defRPr>
    </a:lvl1pPr>
    <a:lvl2pPr marL="457158" algn="l" defTabSz="914315" rtl="0" eaLnBrk="1" latinLnBrk="0" hangingPunct="1">
      <a:defRPr sz="1200" kern="1200">
        <a:solidFill>
          <a:schemeClr val="tx1"/>
        </a:solidFill>
        <a:latin typeface="+mn-lt"/>
        <a:ea typeface="+mn-ea"/>
        <a:cs typeface="+mn-cs"/>
      </a:defRPr>
    </a:lvl2pPr>
    <a:lvl3pPr marL="914315" algn="l" defTabSz="914315" rtl="0" eaLnBrk="1" latinLnBrk="0" hangingPunct="1">
      <a:defRPr sz="1200" kern="1200">
        <a:solidFill>
          <a:schemeClr val="tx1"/>
        </a:solidFill>
        <a:latin typeface="+mn-lt"/>
        <a:ea typeface="+mn-ea"/>
        <a:cs typeface="+mn-cs"/>
      </a:defRPr>
    </a:lvl3pPr>
    <a:lvl4pPr marL="1371473" algn="l" defTabSz="914315" rtl="0" eaLnBrk="1" latinLnBrk="0" hangingPunct="1">
      <a:defRPr sz="1200" kern="1200">
        <a:solidFill>
          <a:schemeClr val="tx1"/>
        </a:solidFill>
        <a:latin typeface="+mn-lt"/>
        <a:ea typeface="+mn-ea"/>
        <a:cs typeface="+mn-cs"/>
      </a:defRPr>
    </a:lvl4pPr>
    <a:lvl5pPr marL="1828630" algn="l" defTabSz="914315" rtl="0" eaLnBrk="1" latinLnBrk="0" hangingPunct="1">
      <a:defRPr sz="1200" kern="1200">
        <a:solidFill>
          <a:schemeClr val="tx1"/>
        </a:solidFill>
        <a:latin typeface="+mn-lt"/>
        <a:ea typeface="+mn-ea"/>
        <a:cs typeface="+mn-cs"/>
      </a:defRPr>
    </a:lvl5pPr>
    <a:lvl6pPr marL="2285788" algn="l" defTabSz="914315" rtl="0" eaLnBrk="1" latinLnBrk="0" hangingPunct="1">
      <a:defRPr sz="1200" kern="1200">
        <a:solidFill>
          <a:schemeClr val="tx1"/>
        </a:solidFill>
        <a:latin typeface="+mn-lt"/>
        <a:ea typeface="+mn-ea"/>
        <a:cs typeface="+mn-cs"/>
      </a:defRPr>
    </a:lvl6pPr>
    <a:lvl7pPr marL="2742946" algn="l" defTabSz="914315" rtl="0" eaLnBrk="1" latinLnBrk="0" hangingPunct="1">
      <a:defRPr sz="1200" kern="1200">
        <a:solidFill>
          <a:schemeClr val="tx1"/>
        </a:solidFill>
        <a:latin typeface="+mn-lt"/>
        <a:ea typeface="+mn-ea"/>
        <a:cs typeface="+mn-cs"/>
      </a:defRPr>
    </a:lvl7pPr>
    <a:lvl8pPr marL="3200102" algn="l" defTabSz="914315" rtl="0" eaLnBrk="1" latinLnBrk="0" hangingPunct="1">
      <a:defRPr sz="1200" kern="1200">
        <a:solidFill>
          <a:schemeClr val="tx1"/>
        </a:solidFill>
        <a:latin typeface="+mn-lt"/>
        <a:ea typeface="+mn-ea"/>
        <a:cs typeface="+mn-cs"/>
      </a:defRPr>
    </a:lvl8pPr>
    <a:lvl9pPr marL="3657260" algn="l" defTabSz="91431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4680" y="10226042"/>
            <a:ext cx="3575304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309360" y="18653760"/>
            <a:ext cx="29443680" cy="8412480"/>
          </a:xfrm>
        </p:spPr>
        <p:txBody>
          <a:bodyPr/>
          <a:lstStyle>
            <a:lvl1pPr marL="0" indent="0" algn="ctr">
              <a:buNone/>
              <a:defRPr>
                <a:solidFill>
                  <a:schemeClr val="tx1">
                    <a:tint val="75000"/>
                  </a:schemeClr>
                </a:solidFill>
              </a:defRPr>
            </a:lvl1pPr>
            <a:lvl2pPr marL="2142103" indent="0" algn="ctr">
              <a:buNone/>
              <a:defRPr>
                <a:solidFill>
                  <a:schemeClr val="tx1">
                    <a:tint val="75000"/>
                  </a:schemeClr>
                </a:solidFill>
              </a:defRPr>
            </a:lvl2pPr>
            <a:lvl3pPr marL="4284206" indent="0" algn="ctr">
              <a:buNone/>
              <a:defRPr>
                <a:solidFill>
                  <a:schemeClr val="tx1">
                    <a:tint val="75000"/>
                  </a:schemeClr>
                </a:solidFill>
              </a:defRPr>
            </a:lvl3pPr>
            <a:lvl4pPr marL="6426309" indent="0" algn="ctr">
              <a:buNone/>
              <a:defRPr>
                <a:solidFill>
                  <a:schemeClr val="tx1">
                    <a:tint val="75000"/>
                  </a:schemeClr>
                </a:solidFill>
              </a:defRPr>
            </a:lvl4pPr>
            <a:lvl5pPr marL="8568411" indent="0" algn="ctr">
              <a:buNone/>
              <a:defRPr>
                <a:solidFill>
                  <a:schemeClr val="tx1">
                    <a:tint val="75000"/>
                  </a:schemeClr>
                </a:solidFill>
              </a:defRPr>
            </a:lvl5pPr>
            <a:lvl6pPr marL="10710514" indent="0" algn="ctr">
              <a:buNone/>
              <a:defRPr>
                <a:solidFill>
                  <a:schemeClr val="tx1">
                    <a:tint val="75000"/>
                  </a:schemeClr>
                </a:solidFill>
              </a:defRPr>
            </a:lvl6pPr>
            <a:lvl7pPr marL="12852617" indent="0" algn="ctr">
              <a:buNone/>
              <a:defRPr>
                <a:solidFill>
                  <a:schemeClr val="tx1">
                    <a:tint val="75000"/>
                  </a:schemeClr>
                </a:solidFill>
              </a:defRPr>
            </a:lvl7pPr>
            <a:lvl8pPr marL="14994720" indent="0" algn="ctr">
              <a:buNone/>
              <a:defRPr>
                <a:solidFill>
                  <a:schemeClr val="tx1">
                    <a:tint val="75000"/>
                  </a:schemeClr>
                </a:solidFill>
              </a:defRPr>
            </a:lvl8pPr>
            <a:lvl9pPr marL="1713682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CCDBF4-884B-4BF1-8333-4ED32D9F152A}"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BC05D-99FC-4E86-8537-2F7DAED2EC03}" type="slidenum">
              <a:rPr lang="en-US" smtClean="0"/>
              <a:pPr/>
              <a:t>‹#›</a:t>
            </a:fld>
            <a:endParaRPr lang="en-US"/>
          </a:p>
        </p:txBody>
      </p:sp>
    </p:spTree>
    <p:extLst>
      <p:ext uri="{BB962C8B-B14F-4D97-AF65-F5344CB8AC3E}">
        <p14:creationId xmlns:p14="http://schemas.microsoft.com/office/powerpoint/2010/main" val="4262627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CCDBF4-884B-4BF1-8333-4ED32D9F152A}"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BC05D-99FC-4E86-8537-2F7DAED2EC03}" type="slidenum">
              <a:rPr lang="en-US" smtClean="0"/>
              <a:pPr/>
              <a:t>‹#›</a:t>
            </a:fld>
            <a:endParaRPr lang="en-US"/>
          </a:p>
        </p:txBody>
      </p:sp>
    </p:spTree>
    <p:extLst>
      <p:ext uri="{BB962C8B-B14F-4D97-AF65-F5344CB8AC3E}">
        <p14:creationId xmlns:p14="http://schemas.microsoft.com/office/powerpoint/2010/main" val="55680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0281026" y="6324600"/>
            <a:ext cx="43530205"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75818" y="6324600"/>
            <a:ext cx="129904170"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CCDBF4-884B-4BF1-8333-4ED32D9F152A}"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BC05D-99FC-4E86-8537-2F7DAED2EC03}" type="slidenum">
              <a:rPr lang="en-US" smtClean="0"/>
              <a:pPr/>
              <a:t>‹#›</a:t>
            </a:fld>
            <a:endParaRPr lang="en-US"/>
          </a:p>
        </p:txBody>
      </p:sp>
    </p:spTree>
    <p:extLst>
      <p:ext uri="{BB962C8B-B14F-4D97-AF65-F5344CB8AC3E}">
        <p14:creationId xmlns:p14="http://schemas.microsoft.com/office/powerpoint/2010/main" val="3997071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CCDBF4-884B-4BF1-8333-4ED32D9F152A}"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BC05D-99FC-4E86-8537-2F7DAED2EC03}" type="slidenum">
              <a:rPr lang="en-US" smtClean="0"/>
              <a:pPr/>
              <a:t>‹#›</a:t>
            </a:fld>
            <a:endParaRPr lang="en-US"/>
          </a:p>
        </p:txBody>
      </p:sp>
    </p:spTree>
    <p:extLst>
      <p:ext uri="{BB962C8B-B14F-4D97-AF65-F5344CB8AC3E}">
        <p14:creationId xmlns:p14="http://schemas.microsoft.com/office/powerpoint/2010/main" val="3546068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2640" y="21153122"/>
            <a:ext cx="35753040" cy="6537960"/>
          </a:xfrm>
        </p:spPr>
        <p:txBody>
          <a:bodyPr anchor="t"/>
          <a:lstStyle>
            <a:lvl1pPr algn="l">
              <a:defRPr sz="18700" b="1" cap="all"/>
            </a:lvl1pPr>
          </a:lstStyle>
          <a:p>
            <a:r>
              <a:rPr lang="en-US" smtClean="0"/>
              <a:t>Click to edit Master title style</a:t>
            </a:r>
            <a:endParaRPr lang="en-US"/>
          </a:p>
        </p:txBody>
      </p:sp>
      <p:sp>
        <p:nvSpPr>
          <p:cNvPr id="3" name="Text Placeholder 2"/>
          <p:cNvSpPr>
            <a:spLocks noGrp="1"/>
          </p:cNvSpPr>
          <p:nvPr>
            <p:ph type="body" idx="1"/>
          </p:nvPr>
        </p:nvSpPr>
        <p:spPr>
          <a:xfrm>
            <a:off x="3322640" y="13952225"/>
            <a:ext cx="35753040" cy="7200898"/>
          </a:xfrm>
        </p:spPr>
        <p:txBody>
          <a:bodyPr anchor="b"/>
          <a:lstStyle>
            <a:lvl1pPr marL="0" indent="0">
              <a:buNone/>
              <a:defRPr sz="9400">
                <a:solidFill>
                  <a:schemeClr val="tx1">
                    <a:tint val="75000"/>
                  </a:schemeClr>
                </a:solidFill>
              </a:defRPr>
            </a:lvl1pPr>
            <a:lvl2pPr marL="2142103" indent="0">
              <a:buNone/>
              <a:defRPr sz="8400">
                <a:solidFill>
                  <a:schemeClr val="tx1">
                    <a:tint val="75000"/>
                  </a:schemeClr>
                </a:solidFill>
              </a:defRPr>
            </a:lvl2pPr>
            <a:lvl3pPr marL="4284206" indent="0">
              <a:buNone/>
              <a:defRPr sz="7500">
                <a:solidFill>
                  <a:schemeClr val="tx1">
                    <a:tint val="75000"/>
                  </a:schemeClr>
                </a:solidFill>
              </a:defRPr>
            </a:lvl3pPr>
            <a:lvl4pPr marL="6426309" indent="0">
              <a:buNone/>
              <a:defRPr sz="6600">
                <a:solidFill>
                  <a:schemeClr val="tx1">
                    <a:tint val="75000"/>
                  </a:schemeClr>
                </a:solidFill>
              </a:defRPr>
            </a:lvl4pPr>
            <a:lvl5pPr marL="8568411" indent="0">
              <a:buNone/>
              <a:defRPr sz="6600">
                <a:solidFill>
                  <a:schemeClr val="tx1">
                    <a:tint val="75000"/>
                  </a:schemeClr>
                </a:solidFill>
              </a:defRPr>
            </a:lvl5pPr>
            <a:lvl6pPr marL="10710514" indent="0">
              <a:buNone/>
              <a:defRPr sz="6600">
                <a:solidFill>
                  <a:schemeClr val="tx1">
                    <a:tint val="75000"/>
                  </a:schemeClr>
                </a:solidFill>
              </a:defRPr>
            </a:lvl6pPr>
            <a:lvl7pPr marL="12852617" indent="0">
              <a:buNone/>
              <a:defRPr sz="6600">
                <a:solidFill>
                  <a:schemeClr val="tx1">
                    <a:tint val="75000"/>
                  </a:schemeClr>
                </a:solidFill>
              </a:defRPr>
            </a:lvl7pPr>
            <a:lvl8pPr marL="14994720" indent="0">
              <a:buNone/>
              <a:defRPr sz="6600">
                <a:solidFill>
                  <a:schemeClr val="tx1">
                    <a:tint val="75000"/>
                  </a:schemeClr>
                </a:solidFill>
              </a:defRPr>
            </a:lvl8pPr>
            <a:lvl9pPr marL="17136823" indent="0">
              <a:buNone/>
              <a:defRPr sz="6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CCDBF4-884B-4BF1-8333-4ED32D9F152A}"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BC05D-99FC-4E86-8537-2F7DAED2EC03}" type="slidenum">
              <a:rPr lang="en-US" smtClean="0"/>
              <a:pPr/>
              <a:t>‹#›</a:t>
            </a:fld>
            <a:endParaRPr lang="en-US"/>
          </a:p>
        </p:txBody>
      </p:sp>
    </p:spTree>
    <p:extLst>
      <p:ext uri="{BB962C8B-B14F-4D97-AF65-F5344CB8AC3E}">
        <p14:creationId xmlns:p14="http://schemas.microsoft.com/office/powerpoint/2010/main" val="291753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75816" y="36865560"/>
            <a:ext cx="86717185" cy="104279702"/>
          </a:xfrm>
        </p:spPr>
        <p:txBody>
          <a:bodyPr/>
          <a:lstStyle>
            <a:lvl1pPr>
              <a:defRPr sz="13100"/>
            </a:lvl1pPr>
            <a:lvl2pPr>
              <a:defRPr sz="11200"/>
            </a:lvl2pPr>
            <a:lvl3pPr>
              <a:defRPr sz="94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7094042" y="36865560"/>
            <a:ext cx="86717190" cy="104279702"/>
          </a:xfrm>
        </p:spPr>
        <p:txBody>
          <a:bodyPr/>
          <a:lstStyle>
            <a:lvl1pPr>
              <a:defRPr sz="13100"/>
            </a:lvl1pPr>
            <a:lvl2pPr>
              <a:defRPr sz="11200"/>
            </a:lvl2pPr>
            <a:lvl3pPr>
              <a:defRPr sz="94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CCDBF4-884B-4BF1-8333-4ED32D9F152A}"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BC05D-99FC-4E86-8537-2F7DAED2EC03}" type="slidenum">
              <a:rPr lang="en-US" smtClean="0"/>
              <a:pPr/>
              <a:t>‹#›</a:t>
            </a:fld>
            <a:endParaRPr lang="en-US"/>
          </a:p>
        </p:txBody>
      </p:sp>
    </p:spTree>
    <p:extLst>
      <p:ext uri="{BB962C8B-B14F-4D97-AF65-F5344CB8AC3E}">
        <p14:creationId xmlns:p14="http://schemas.microsoft.com/office/powerpoint/2010/main" val="1150492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3120" y="1318262"/>
            <a:ext cx="3785616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03121" y="7368542"/>
            <a:ext cx="18584865" cy="3070858"/>
          </a:xfrm>
        </p:spPr>
        <p:txBody>
          <a:bodyPr anchor="b"/>
          <a:lstStyle>
            <a:lvl1pPr marL="0" indent="0">
              <a:buNone/>
              <a:defRPr sz="11200" b="1"/>
            </a:lvl1pPr>
            <a:lvl2pPr marL="2142103" indent="0">
              <a:buNone/>
              <a:defRPr sz="9400" b="1"/>
            </a:lvl2pPr>
            <a:lvl3pPr marL="4284206" indent="0">
              <a:buNone/>
              <a:defRPr sz="8400" b="1"/>
            </a:lvl3pPr>
            <a:lvl4pPr marL="6426309" indent="0">
              <a:buNone/>
              <a:defRPr sz="7500" b="1"/>
            </a:lvl4pPr>
            <a:lvl5pPr marL="8568411" indent="0">
              <a:buNone/>
              <a:defRPr sz="7500" b="1"/>
            </a:lvl5pPr>
            <a:lvl6pPr marL="10710514" indent="0">
              <a:buNone/>
              <a:defRPr sz="7500" b="1"/>
            </a:lvl6pPr>
            <a:lvl7pPr marL="12852617" indent="0">
              <a:buNone/>
              <a:defRPr sz="7500" b="1"/>
            </a:lvl7pPr>
            <a:lvl8pPr marL="14994720" indent="0">
              <a:buNone/>
              <a:defRPr sz="7500" b="1"/>
            </a:lvl8pPr>
            <a:lvl9pPr marL="17136823" indent="0">
              <a:buNone/>
              <a:defRPr sz="7500" b="1"/>
            </a:lvl9pPr>
          </a:lstStyle>
          <a:p>
            <a:pPr lvl="0"/>
            <a:r>
              <a:rPr lang="en-US" smtClean="0"/>
              <a:t>Click to edit Master text styles</a:t>
            </a:r>
          </a:p>
        </p:txBody>
      </p:sp>
      <p:sp>
        <p:nvSpPr>
          <p:cNvPr id="4" name="Content Placeholder 3"/>
          <p:cNvSpPr>
            <a:spLocks noGrp="1"/>
          </p:cNvSpPr>
          <p:nvPr>
            <p:ph sz="half" idx="2"/>
          </p:nvPr>
        </p:nvSpPr>
        <p:spPr>
          <a:xfrm>
            <a:off x="2103121" y="10439400"/>
            <a:ext cx="18584865" cy="18966182"/>
          </a:xfrm>
        </p:spPr>
        <p:txBody>
          <a:bodyPr/>
          <a:lstStyle>
            <a:lvl1pPr>
              <a:defRPr sz="11200"/>
            </a:lvl1pPr>
            <a:lvl2pPr>
              <a:defRPr sz="94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367118" y="7368542"/>
            <a:ext cx="18592166" cy="3070858"/>
          </a:xfrm>
        </p:spPr>
        <p:txBody>
          <a:bodyPr anchor="b"/>
          <a:lstStyle>
            <a:lvl1pPr marL="0" indent="0">
              <a:buNone/>
              <a:defRPr sz="11200" b="1"/>
            </a:lvl1pPr>
            <a:lvl2pPr marL="2142103" indent="0">
              <a:buNone/>
              <a:defRPr sz="9400" b="1"/>
            </a:lvl2pPr>
            <a:lvl3pPr marL="4284206" indent="0">
              <a:buNone/>
              <a:defRPr sz="8400" b="1"/>
            </a:lvl3pPr>
            <a:lvl4pPr marL="6426309" indent="0">
              <a:buNone/>
              <a:defRPr sz="7500" b="1"/>
            </a:lvl4pPr>
            <a:lvl5pPr marL="8568411" indent="0">
              <a:buNone/>
              <a:defRPr sz="7500" b="1"/>
            </a:lvl5pPr>
            <a:lvl6pPr marL="10710514" indent="0">
              <a:buNone/>
              <a:defRPr sz="7500" b="1"/>
            </a:lvl6pPr>
            <a:lvl7pPr marL="12852617" indent="0">
              <a:buNone/>
              <a:defRPr sz="7500" b="1"/>
            </a:lvl7pPr>
            <a:lvl8pPr marL="14994720" indent="0">
              <a:buNone/>
              <a:defRPr sz="7500" b="1"/>
            </a:lvl8pPr>
            <a:lvl9pPr marL="17136823" indent="0">
              <a:buNone/>
              <a:defRPr sz="7500" b="1"/>
            </a:lvl9pPr>
          </a:lstStyle>
          <a:p>
            <a:pPr lvl="0"/>
            <a:r>
              <a:rPr lang="en-US" smtClean="0"/>
              <a:t>Click to edit Master text styles</a:t>
            </a:r>
          </a:p>
        </p:txBody>
      </p:sp>
      <p:sp>
        <p:nvSpPr>
          <p:cNvPr id="6" name="Content Placeholder 5"/>
          <p:cNvSpPr>
            <a:spLocks noGrp="1"/>
          </p:cNvSpPr>
          <p:nvPr>
            <p:ph sz="quarter" idx="4"/>
          </p:nvPr>
        </p:nvSpPr>
        <p:spPr>
          <a:xfrm>
            <a:off x="21367118" y="10439400"/>
            <a:ext cx="18592166" cy="18966182"/>
          </a:xfrm>
        </p:spPr>
        <p:txBody>
          <a:bodyPr/>
          <a:lstStyle>
            <a:lvl1pPr>
              <a:defRPr sz="11200"/>
            </a:lvl1pPr>
            <a:lvl2pPr>
              <a:defRPr sz="94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CCDBF4-884B-4BF1-8333-4ED32D9F152A}" type="datetimeFigureOut">
              <a:rPr lang="en-US" smtClean="0"/>
              <a:pPr/>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DBC05D-99FC-4E86-8537-2F7DAED2EC03}" type="slidenum">
              <a:rPr lang="en-US" smtClean="0"/>
              <a:pPr/>
              <a:t>‹#›</a:t>
            </a:fld>
            <a:endParaRPr lang="en-US"/>
          </a:p>
        </p:txBody>
      </p:sp>
    </p:spTree>
    <p:extLst>
      <p:ext uri="{BB962C8B-B14F-4D97-AF65-F5344CB8AC3E}">
        <p14:creationId xmlns:p14="http://schemas.microsoft.com/office/powerpoint/2010/main" val="2556024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CCDBF4-884B-4BF1-8333-4ED32D9F152A}" type="datetimeFigureOut">
              <a:rPr lang="en-US" smtClean="0"/>
              <a:pPr/>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DBC05D-99FC-4E86-8537-2F7DAED2EC03}" type="slidenum">
              <a:rPr lang="en-US" smtClean="0"/>
              <a:pPr/>
              <a:t>‹#›</a:t>
            </a:fld>
            <a:endParaRPr lang="en-US"/>
          </a:p>
        </p:txBody>
      </p:sp>
    </p:spTree>
    <p:extLst>
      <p:ext uri="{BB962C8B-B14F-4D97-AF65-F5344CB8AC3E}">
        <p14:creationId xmlns:p14="http://schemas.microsoft.com/office/powerpoint/2010/main" val="2200116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CCDBF4-884B-4BF1-8333-4ED32D9F152A}" type="datetimeFigureOut">
              <a:rPr lang="en-US" smtClean="0"/>
              <a:pPr/>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DBC05D-99FC-4E86-8537-2F7DAED2EC03}" type="slidenum">
              <a:rPr lang="en-US" smtClean="0"/>
              <a:pPr/>
              <a:t>‹#›</a:t>
            </a:fld>
            <a:endParaRPr lang="en-US"/>
          </a:p>
        </p:txBody>
      </p:sp>
    </p:spTree>
    <p:extLst>
      <p:ext uri="{BB962C8B-B14F-4D97-AF65-F5344CB8AC3E}">
        <p14:creationId xmlns:p14="http://schemas.microsoft.com/office/powerpoint/2010/main" val="3976983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3122" y="1310640"/>
            <a:ext cx="13838240" cy="5577840"/>
          </a:xfrm>
        </p:spPr>
        <p:txBody>
          <a:bodyPr anchor="b"/>
          <a:lstStyle>
            <a:lvl1pPr algn="l">
              <a:defRPr sz="9400" b="1"/>
            </a:lvl1pPr>
          </a:lstStyle>
          <a:p>
            <a:r>
              <a:rPr lang="en-US" smtClean="0"/>
              <a:t>Click to edit Master title style</a:t>
            </a:r>
            <a:endParaRPr lang="en-US"/>
          </a:p>
        </p:txBody>
      </p:sp>
      <p:sp>
        <p:nvSpPr>
          <p:cNvPr id="3" name="Content Placeholder 2"/>
          <p:cNvSpPr>
            <a:spLocks noGrp="1"/>
          </p:cNvSpPr>
          <p:nvPr>
            <p:ph idx="1"/>
          </p:nvPr>
        </p:nvSpPr>
        <p:spPr>
          <a:xfrm>
            <a:off x="16445231" y="1310643"/>
            <a:ext cx="23514050" cy="28094942"/>
          </a:xfrm>
        </p:spPr>
        <p:txBody>
          <a:bodyPr/>
          <a:lstStyle>
            <a:lvl1pPr>
              <a:defRPr sz="15000"/>
            </a:lvl1pPr>
            <a:lvl2pPr>
              <a:defRPr sz="13100"/>
            </a:lvl2pPr>
            <a:lvl3pPr>
              <a:defRPr sz="11200"/>
            </a:lvl3pPr>
            <a:lvl4pPr>
              <a:defRPr sz="9400"/>
            </a:lvl4pPr>
            <a:lvl5pPr>
              <a:defRPr sz="9400"/>
            </a:lvl5pPr>
            <a:lvl6pPr>
              <a:defRPr sz="9400"/>
            </a:lvl6pPr>
            <a:lvl7pPr>
              <a:defRPr sz="9400"/>
            </a:lvl7pPr>
            <a:lvl8pPr>
              <a:defRPr sz="9400"/>
            </a:lvl8pPr>
            <a:lvl9pPr>
              <a:defRPr sz="9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03122" y="6888483"/>
            <a:ext cx="13838240" cy="22517102"/>
          </a:xfrm>
        </p:spPr>
        <p:txBody>
          <a:bodyPr/>
          <a:lstStyle>
            <a:lvl1pPr marL="0" indent="0">
              <a:buNone/>
              <a:defRPr sz="6600"/>
            </a:lvl1pPr>
            <a:lvl2pPr marL="2142103" indent="0">
              <a:buNone/>
              <a:defRPr sz="5600"/>
            </a:lvl2pPr>
            <a:lvl3pPr marL="4284206" indent="0">
              <a:buNone/>
              <a:defRPr sz="4700"/>
            </a:lvl3pPr>
            <a:lvl4pPr marL="6426309" indent="0">
              <a:buNone/>
              <a:defRPr sz="4200"/>
            </a:lvl4pPr>
            <a:lvl5pPr marL="8568411" indent="0">
              <a:buNone/>
              <a:defRPr sz="4200"/>
            </a:lvl5pPr>
            <a:lvl6pPr marL="10710514" indent="0">
              <a:buNone/>
              <a:defRPr sz="4200"/>
            </a:lvl6pPr>
            <a:lvl7pPr marL="12852617" indent="0">
              <a:buNone/>
              <a:defRPr sz="4200"/>
            </a:lvl7pPr>
            <a:lvl8pPr marL="14994720" indent="0">
              <a:buNone/>
              <a:defRPr sz="4200"/>
            </a:lvl8pPr>
            <a:lvl9pPr marL="17136823"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CDBF4-884B-4BF1-8333-4ED32D9F152A}"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BC05D-99FC-4E86-8537-2F7DAED2EC03}" type="slidenum">
              <a:rPr lang="en-US" smtClean="0"/>
              <a:pPr/>
              <a:t>‹#›</a:t>
            </a:fld>
            <a:endParaRPr lang="en-US"/>
          </a:p>
        </p:txBody>
      </p:sp>
    </p:spTree>
    <p:extLst>
      <p:ext uri="{BB962C8B-B14F-4D97-AF65-F5344CB8AC3E}">
        <p14:creationId xmlns:p14="http://schemas.microsoft.com/office/powerpoint/2010/main" val="797218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44525" y="23042881"/>
            <a:ext cx="25237440" cy="2720342"/>
          </a:xfrm>
        </p:spPr>
        <p:txBody>
          <a:bodyPr anchor="b"/>
          <a:lstStyle>
            <a:lvl1pPr algn="l">
              <a:defRPr sz="9400" b="1"/>
            </a:lvl1pPr>
          </a:lstStyle>
          <a:p>
            <a:r>
              <a:rPr lang="en-US" smtClean="0"/>
              <a:t>Click to edit Master title style</a:t>
            </a:r>
            <a:endParaRPr lang="en-US"/>
          </a:p>
        </p:txBody>
      </p:sp>
      <p:sp>
        <p:nvSpPr>
          <p:cNvPr id="3" name="Picture Placeholder 2"/>
          <p:cNvSpPr>
            <a:spLocks noGrp="1"/>
          </p:cNvSpPr>
          <p:nvPr>
            <p:ph type="pic" idx="1"/>
          </p:nvPr>
        </p:nvSpPr>
        <p:spPr>
          <a:xfrm>
            <a:off x="8244525" y="2941320"/>
            <a:ext cx="25237440" cy="19751040"/>
          </a:xfrm>
        </p:spPr>
        <p:txBody>
          <a:bodyPr/>
          <a:lstStyle>
            <a:lvl1pPr marL="0" indent="0">
              <a:buNone/>
              <a:defRPr sz="15000"/>
            </a:lvl1pPr>
            <a:lvl2pPr marL="2142103" indent="0">
              <a:buNone/>
              <a:defRPr sz="13100"/>
            </a:lvl2pPr>
            <a:lvl3pPr marL="4284206" indent="0">
              <a:buNone/>
              <a:defRPr sz="11200"/>
            </a:lvl3pPr>
            <a:lvl4pPr marL="6426309" indent="0">
              <a:buNone/>
              <a:defRPr sz="9400"/>
            </a:lvl4pPr>
            <a:lvl5pPr marL="8568411" indent="0">
              <a:buNone/>
              <a:defRPr sz="9400"/>
            </a:lvl5pPr>
            <a:lvl6pPr marL="10710514" indent="0">
              <a:buNone/>
              <a:defRPr sz="9400"/>
            </a:lvl6pPr>
            <a:lvl7pPr marL="12852617" indent="0">
              <a:buNone/>
              <a:defRPr sz="9400"/>
            </a:lvl7pPr>
            <a:lvl8pPr marL="14994720" indent="0">
              <a:buNone/>
              <a:defRPr sz="9400"/>
            </a:lvl8pPr>
            <a:lvl9pPr marL="17136823" indent="0">
              <a:buNone/>
              <a:defRPr sz="9400"/>
            </a:lvl9pPr>
          </a:lstStyle>
          <a:p>
            <a:endParaRPr lang="en-US"/>
          </a:p>
        </p:txBody>
      </p:sp>
      <p:sp>
        <p:nvSpPr>
          <p:cNvPr id="4" name="Text Placeholder 3"/>
          <p:cNvSpPr>
            <a:spLocks noGrp="1"/>
          </p:cNvSpPr>
          <p:nvPr>
            <p:ph type="body" sz="half" idx="2"/>
          </p:nvPr>
        </p:nvSpPr>
        <p:spPr>
          <a:xfrm>
            <a:off x="8244525" y="25763223"/>
            <a:ext cx="25237440" cy="3863338"/>
          </a:xfrm>
        </p:spPr>
        <p:txBody>
          <a:bodyPr/>
          <a:lstStyle>
            <a:lvl1pPr marL="0" indent="0">
              <a:buNone/>
              <a:defRPr sz="6600"/>
            </a:lvl1pPr>
            <a:lvl2pPr marL="2142103" indent="0">
              <a:buNone/>
              <a:defRPr sz="5600"/>
            </a:lvl2pPr>
            <a:lvl3pPr marL="4284206" indent="0">
              <a:buNone/>
              <a:defRPr sz="4700"/>
            </a:lvl3pPr>
            <a:lvl4pPr marL="6426309" indent="0">
              <a:buNone/>
              <a:defRPr sz="4200"/>
            </a:lvl4pPr>
            <a:lvl5pPr marL="8568411" indent="0">
              <a:buNone/>
              <a:defRPr sz="4200"/>
            </a:lvl5pPr>
            <a:lvl6pPr marL="10710514" indent="0">
              <a:buNone/>
              <a:defRPr sz="4200"/>
            </a:lvl6pPr>
            <a:lvl7pPr marL="12852617" indent="0">
              <a:buNone/>
              <a:defRPr sz="4200"/>
            </a:lvl7pPr>
            <a:lvl8pPr marL="14994720" indent="0">
              <a:buNone/>
              <a:defRPr sz="4200"/>
            </a:lvl8pPr>
            <a:lvl9pPr marL="17136823"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CDBF4-884B-4BF1-8333-4ED32D9F152A}"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BC05D-99FC-4E86-8537-2F7DAED2EC03}" type="slidenum">
              <a:rPr lang="en-US" smtClean="0"/>
              <a:pPr/>
              <a:t>‹#›</a:t>
            </a:fld>
            <a:endParaRPr lang="en-US"/>
          </a:p>
        </p:txBody>
      </p:sp>
    </p:spTree>
    <p:extLst>
      <p:ext uri="{BB962C8B-B14F-4D97-AF65-F5344CB8AC3E}">
        <p14:creationId xmlns:p14="http://schemas.microsoft.com/office/powerpoint/2010/main" val="3058545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3120" y="1318262"/>
            <a:ext cx="37856160" cy="5486400"/>
          </a:xfrm>
          <a:prstGeom prst="rect">
            <a:avLst/>
          </a:prstGeom>
        </p:spPr>
        <p:txBody>
          <a:bodyPr vert="horz" lIns="428420" tIns="214210" rIns="428420" bIns="21421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03120" y="7680963"/>
            <a:ext cx="37856160" cy="21724622"/>
          </a:xfrm>
          <a:prstGeom prst="rect">
            <a:avLst/>
          </a:prstGeom>
        </p:spPr>
        <p:txBody>
          <a:bodyPr vert="horz" lIns="428420" tIns="214210" rIns="428420" bIns="21421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03120" y="30510482"/>
            <a:ext cx="9814560" cy="1752600"/>
          </a:xfrm>
          <a:prstGeom prst="rect">
            <a:avLst/>
          </a:prstGeom>
        </p:spPr>
        <p:txBody>
          <a:bodyPr vert="horz" lIns="428420" tIns="214210" rIns="428420" bIns="214210" rtlCol="0" anchor="ctr"/>
          <a:lstStyle>
            <a:lvl1pPr algn="l">
              <a:defRPr sz="5600">
                <a:solidFill>
                  <a:schemeClr val="tx1">
                    <a:tint val="75000"/>
                  </a:schemeClr>
                </a:solidFill>
              </a:defRPr>
            </a:lvl1pPr>
          </a:lstStyle>
          <a:p>
            <a:fld id="{28CCDBF4-884B-4BF1-8333-4ED32D9F152A}" type="datetimeFigureOut">
              <a:rPr lang="en-US" smtClean="0"/>
              <a:pPr/>
              <a:t>12/1/2016</a:t>
            </a:fld>
            <a:endParaRPr lang="en-US"/>
          </a:p>
        </p:txBody>
      </p:sp>
      <p:sp>
        <p:nvSpPr>
          <p:cNvPr id="5" name="Footer Placeholder 4"/>
          <p:cNvSpPr>
            <a:spLocks noGrp="1"/>
          </p:cNvSpPr>
          <p:nvPr>
            <p:ph type="ftr" sz="quarter" idx="3"/>
          </p:nvPr>
        </p:nvSpPr>
        <p:spPr>
          <a:xfrm>
            <a:off x="14371320" y="30510482"/>
            <a:ext cx="13319760" cy="1752600"/>
          </a:xfrm>
          <a:prstGeom prst="rect">
            <a:avLst/>
          </a:prstGeom>
        </p:spPr>
        <p:txBody>
          <a:bodyPr vert="horz" lIns="428420" tIns="214210" rIns="428420" bIns="214210" rtlCol="0" anchor="ctr"/>
          <a:lstStyle>
            <a:lvl1pPr algn="ctr">
              <a:defRPr sz="5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144720" y="30510482"/>
            <a:ext cx="9814560" cy="1752600"/>
          </a:xfrm>
          <a:prstGeom prst="rect">
            <a:avLst/>
          </a:prstGeom>
        </p:spPr>
        <p:txBody>
          <a:bodyPr vert="horz" lIns="428420" tIns="214210" rIns="428420" bIns="214210" rtlCol="0" anchor="ctr"/>
          <a:lstStyle>
            <a:lvl1pPr algn="r">
              <a:defRPr sz="5600">
                <a:solidFill>
                  <a:schemeClr val="tx1">
                    <a:tint val="75000"/>
                  </a:schemeClr>
                </a:solidFill>
              </a:defRPr>
            </a:lvl1pPr>
          </a:lstStyle>
          <a:p>
            <a:fld id="{6ADBC05D-99FC-4E86-8537-2F7DAED2EC03}" type="slidenum">
              <a:rPr lang="en-US" smtClean="0"/>
              <a:pPr/>
              <a:t>‹#›</a:t>
            </a:fld>
            <a:endParaRPr lang="en-US"/>
          </a:p>
        </p:txBody>
      </p:sp>
    </p:spTree>
    <p:extLst>
      <p:ext uri="{BB962C8B-B14F-4D97-AF65-F5344CB8AC3E}">
        <p14:creationId xmlns:p14="http://schemas.microsoft.com/office/powerpoint/2010/main" val="2496006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84206" rtl="0" eaLnBrk="1" latinLnBrk="0" hangingPunct="1">
        <a:spcBef>
          <a:spcPct val="0"/>
        </a:spcBef>
        <a:buNone/>
        <a:defRPr sz="20600" kern="1200">
          <a:solidFill>
            <a:schemeClr val="tx1"/>
          </a:solidFill>
          <a:latin typeface="+mj-lt"/>
          <a:ea typeface="+mj-ea"/>
          <a:cs typeface="+mj-cs"/>
        </a:defRPr>
      </a:lvl1pPr>
    </p:titleStyle>
    <p:bodyStyle>
      <a:lvl1pPr marL="1606577" indent="-1606577" algn="l" defTabSz="4284206" rtl="0" eaLnBrk="1" latinLnBrk="0" hangingPunct="1">
        <a:spcBef>
          <a:spcPct val="20000"/>
        </a:spcBef>
        <a:buFont typeface="Arial" pitchFamily="34" charset="0"/>
        <a:buChar char="•"/>
        <a:defRPr sz="15000" kern="1200">
          <a:solidFill>
            <a:schemeClr val="tx1"/>
          </a:solidFill>
          <a:latin typeface="+mn-lt"/>
          <a:ea typeface="+mn-ea"/>
          <a:cs typeface="+mn-cs"/>
        </a:defRPr>
      </a:lvl1pPr>
      <a:lvl2pPr marL="3480917" indent="-1338814" algn="l" defTabSz="4284206" rtl="0" eaLnBrk="1" latinLnBrk="0" hangingPunct="1">
        <a:spcBef>
          <a:spcPct val="20000"/>
        </a:spcBef>
        <a:buFont typeface="Arial" pitchFamily="34" charset="0"/>
        <a:buChar char="–"/>
        <a:defRPr sz="13100" kern="1200">
          <a:solidFill>
            <a:schemeClr val="tx1"/>
          </a:solidFill>
          <a:latin typeface="+mn-lt"/>
          <a:ea typeface="+mn-ea"/>
          <a:cs typeface="+mn-cs"/>
        </a:defRPr>
      </a:lvl2pPr>
      <a:lvl3pPr marL="5355257" indent="-1071051" algn="l" defTabSz="4284206" rtl="0" eaLnBrk="1" latinLnBrk="0" hangingPunct="1">
        <a:spcBef>
          <a:spcPct val="20000"/>
        </a:spcBef>
        <a:buFont typeface="Arial" pitchFamily="34" charset="0"/>
        <a:buChar char="•"/>
        <a:defRPr sz="11200" kern="1200">
          <a:solidFill>
            <a:schemeClr val="tx1"/>
          </a:solidFill>
          <a:latin typeface="+mn-lt"/>
          <a:ea typeface="+mn-ea"/>
          <a:cs typeface="+mn-cs"/>
        </a:defRPr>
      </a:lvl3pPr>
      <a:lvl4pPr marL="7497359" indent="-1071051" algn="l" defTabSz="4284206" rtl="0" eaLnBrk="1" latinLnBrk="0" hangingPunct="1">
        <a:spcBef>
          <a:spcPct val="20000"/>
        </a:spcBef>
        <a:buFont typeface="Arial" pitchFamily="34" charset="0"/>
        <a:buChar char="–"/>
        <a:defRPr sz="9400" kern="1200">
          <a:solidFill>
            <a:schemeClr val="tx1"/>
          </a:solidFill>
          <a:latin typeface="+mn-lt"/>
          <a:ea typeface="+mn-ea"/>
          <a:cs typeface="+mn-cs"/>
        </a:defRPr>
      </a:lvl4pPr>
      <a:lvl5pPr marL="9639462" indent="-1071051" algn="l" defTabSz="4284206" rtl="0" eaLnBrk="1" latinLnBrk="0" hangingPunct="1">
        <a:spcBef>
          <a:spcPct val="20000"/>
        </a:spcBef>
        <a:buFont typeface="Arial" pitchFamily="34" charset="0"/>
        <a:buChar char="»"/>
        <a:defRPr sz="9400" kern="1200">
          <a:solidFill>
            <a:schemeClr val="tx1"/>
          </a:solidFill>
          <a:latin typeface="+mn-lt"/>
          <a:ea typeface="+mn-ea"/>
          <a:cs typeface="+mn-cs"/>
        </a:defRPr>
      </a:lvl5pPr>
      <a:lvl6pPr marL="11781565" indent="-1071051" algn="l" defTabSz="4284206" rtl="0" eaLnBrk="1" latinLnBrk="0" hangingPunct="1">
        <a:spcBef>
          <a:spcPct val="20000"/>
        </a:spcBef>
        <a:buFont typeface="Arial" pitchFamily="34" charset="0"/>
        <a:buChar char="•"/>
        <a:defRPr sz="9400" kern="1200">
          <a:solidFill>
            <a:schemeClr val="tx1"/>
          </a:solidFill>
          <a:latin typeface="+mn-lt"/>
          <a:ea typeface="+mn-ea"/>
          <a:cs typeface="+mn-cs"/>
        </a:defRPr>
      </a:lvl6pPr>
      <a:lvl7pPr marL="13923668" indent="-1071051" algn="l" defTabSz="4284206" rtl="0" eaLnBrk="1" latinLnBrk="0" hangingPunct="1">
        <a:spcBef>
          <a:spcPct val="20000"/>
        </a:spcBef>
        <a:buFont typeface="Arial" pitchFamily="34" charset="0"/>
        <a:buChar char="•"/>
        <a:defRPr sz="9400" kern="1200">
          <a:solidFill>
            <a:schemeClr val="tx1"/>
          </a:solidFill>
          <a:latin typeface="+mn-lt"/>
          <a:ea typeface="+mn-ea"/>
          <a:cs typeface="+mn-cs"/>
        </a:defRPr>
      </a:lvl7pPr>
      <a:lvl8pPr marL="16065771" indent="-1071051" algn="l" defTabSz="4284206" rtl="0" eaLnBrk="1" latinLnBrk="0" hangingPunct="1">
        <a:spcBef>
          <a:spcPct val="20000"/>
        </a:spcBef>
        <a:buFont typeface="Arial" pitchFamily="34" charset="0"/>
        <a:buChar char="•"/>
        <a:defRPr sz="9400" kern="1200">
          <a:solidFill>
            <a:schemeClr val="tx1"/>
          </a:solidFill>
          <a:latin typeface="+mn-lt"/>
          <a:ea typeface="+mn-ea"/>
          <a:cs typeface="+mn-cs"/>
        </a:defRPr>
      </a:lvl8pPr>
      <a:lvl9pPr marL="18207874" indent="-1071051" algn="l" defTabSz="4284206" rtl="0" eaLnBrk="1" latinLnBrk="0" hangingPunct="1">
        <a:spcBef>
          <a:spcPct val="20000"/>
        </a:spcBef>
        <a:buFont typeface="Arial" pitchFamily="34" charset="0"/>
        <a:buChar char="•"/>
        <a:defRPr sz="9400" kern="1200">
          <a:solidFill>
            <a:schemeClr val="tx1"/>
          </a:solidFill>
          <a:latin typeface="+mn-lt"/>
          <a:ea typeface="+mn-ea"/>
          <a:cs typeface="+mn-cs"/>
        </a:defRPr>
      </a:lvl9pPr>
    </p:bodyStyle>
    <p:otherStyle>
      <a:defPPr>
        <a:defRPr lang="en-US"/>
      </a:defPPr>
      <a:lvl1pPr marL="0" algn="l" defTabSz="4284206" rtl="0" eaLnBrk="1" latinLnBrk="0" hangingPunct="1">
        <a:defRPr sz="8400" kern="1200">
          <a:solidFill>
            <a:schemeClr val="tx1"/>
          </a:solidFill>
          <a:latin typeface="+mn-lt"/>
          <a:ea typeface="+mn-ea"/>
          <a:cs typeface="+mn-cs"/>
        </a:defRPr>
      </a:lvl1pPr>
      <a:lvl2pPr marL="2142103" algn="l" defTabSz="4284206" rtl="0" eaLnBrk="1" latinLnBrk="0" hangingPunct="1">
        <a:defRPr sz="8400" kern="1200">
          <a:solidFill>
            <a:schemeClr val="tx1"/>
          </a:solidFill>
          <a:latin typeface="+mn-lt"/>
          <a:ea typeface="+mn-ea"/>
          <a:cs typeface="+mn-cs"/>
        </a:defRPr>
      </a:lvl2pPr>
      <a:lvl3pPr marL="4284206" algn="l" defTabSz="4284206" rtl="0" eaLnBrk="1" latinLnBrk="0" hangingPunct="1">
        <a:defRPr sz="8400" kern="1200">
          <a:solidFill>
            <a:schemeClr val="tx1"/>
          </a:solidFill>
          <a:latin typeface="+mn-lt"/>
          <a:ea typeface="+mn-ea"/>
          <a:cs typeface="+mn-cs"/>
        </a:defRPr>
      </a:lvl3pPr>
      <a:lvl4pPr marL="6426309" algn="l" defTabSz="4284206" rtl="0" eaLnBrk="1" latinLnBrk="0" hangingPunct="1">
        <a:defRPr sz="8400" kern="1200">
          <a:solidFill>
            <a:schemeClr val="tx1"/>
          </a:solidFill>
          <a:latin typeface="+mn-lt"/>
          <a:ea typeface="+mn-ea"/>
          <a:cs typeface="+mn-cs"/>
        </a:defRPr>
      </a:lvl4pPr>
      <a:lvl5pPr marL="8568411" algn="l" defTabSz="4284206" rtl="0" eaLnBrk="1" latinLnBrk="0" hangingPunct="1">
        <a:defRPr sz="8400" kern="1200">
          <a:solidFill>
            <a:schemeClr val="tx1"/>
          </a:solidFill>
          <a:latin typeface="+mn-lt"/>
          <a:ea typeface="+mn-ea"/>
          <a:cs typeface="+mn-cs"/>
        </a:defRPr>
      </a:lvl5pPr>
      <a:lvl6pPr marL="10710514" algn="l" defTabSz="4284206" rtl="0" eaLnBrk="1" latinLnBrk="0" hangingPunct="1">
        <a:defRPr sz="8400" kern="1200">
          <a:solidFill>
            <a:schemeClr val="tx1"/>
          </a:solidFill>
          <a:latin typeface="+mn-lt"/>
          <a:ea typeface="+mn-ea"/>
          <a:cs typeface="+mn-cs"/>
        </a:defRPr>
      </a:lvl6pPr>
      <a:lvl7pPr marL="12852617" algn="l" defTabSz="4284206" rtl="0" eaLnBrk="1" latinLnBrk="0" hangingPunct="1">
        <a:defRPr sz="8400" kern="1200">
          <a:solidFill>
            <a:schemeClr val="tx1"/>
          </a:solidFill>
          <a:latin typeface="+mn-lt"/>
          <a:ea typeface="+mn-ea"/>
          <a:cs typeface="+mn-cs"/>
        </a:defRPr>
      </a:lvl7pPr>
      <a:lvl8pPr marL="14994720" algn="l" defTabSz="4284206" rtl="0" eaLnBrk="1" latinLnBrk="0" hangingPunct="1">
        <a:defRPr sz="8400" kern="1200">
          <a:solidFill>
            <a:schemeClr val="tx1"/>
          </a:solidFill>
          <a:latin typeface="+mn-lt"/>
          <a:ea typeface="+mn-ea"/>
          <a:cs typeface="+mn-cs"/>
        </a:defRPr>
      </a:lvl8pPr>
      <a:lvl9pPr marL="17136823" algn="l" defTabSz="4284206" rtl="0" eaLnBrk="1" latinLnBrk="0" hangingPunct="1">
        <a:defRPr sz="8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chart" Target="../charts/chart3.xml"/><Relationship Id="rId12"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chart" Target="../charts/chart2.xml"/><Relationship Id="rId11" Type="http://schemas.openxmlformats.org/officeDocument/2006/relationships/image" Target="../media/image5.png"/><Relationship Id="rId5" Type="http://schemas.openxmlformats.org/officeDocument/2006/relationships/chart" Target="../charts/chart1.xml"/><Relationship Id="rId10"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12000">
              <a:schemeClr val="tx2">
                <a:lumMod val="60000"/>
                <a:lumOff val="40000"/>
              </a:schemeClr>
            </a:gs>
            <a:gs pos="28000">
              <a:schemeClr val="tx2">
                <a:lumMod val="75000"/>
              </a:schemeClr>
            </a:gs>
            <a:gs pos="42000">
              <a:schemeClr val="tx2">
                <a:lumMod val="60000"/>
                <a:lumOff val="40000"/>
              </a:schemeClr>
            </a:gs>
            <a:gs pos="58000">
              <a:schemeClr val="tx2">
                <a:lumMod val="75000"/>
              </a:schemeClr>
            </a:gs>
            <a:gs pos="72000">
              <a:schemeClr val="tx2">
                <a:lumMod val="60000"/>
                <a:lumOff val="40000"/>
              </a:schemeClr>
            </a:gs>
            <a:gs pos="87000">
              <a:schemeClr val="tx2">
                <a:lumMod val="75000"/>
              </a:schemeClr>
            </a:gs>
            <a:gs pos="100000">
              <a:schemeClr val="tx2">
                <a:lumMod val="60000"/>
                <a:lumOff val="4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5" name="Rectangle 4"/>
          <p:cNvSpPr/>
          <p:nvPr/>
        </p:nvSpPr>
        <p:spPr>
          <a:xfrm>
            <a:off x="457201" y="457200"/>
            <a:ext cx="41167049" cy="3931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p>
        </p:txBody>
      </p:sp>
      <p:sp>
        <p:nvSpPr>
          <p:cNvPr id="8" name="Content Placeholder 2"/>
          <p:cNvSpPr txBox="1">
            <a:spLocks/>
          </p:cNvSpPr>
          <p:nvPr/>
        </p:nvSpPr>
        <p:spPr>
          <a:xfrm>
            <a:off x="457201" y="4572001"/>
            <a:ext cx="14173198" cy="13350239"/>
          </a:xfrm>
          <a:prstGeom prst="rect">
            <a:avLst/>
          </a:prstGeom>
          <a:solidFill>
            <a:schemeClr val="bg1"/>
          </a:solidFill>
        </p:spPr>
        <p:txBody>
          <a:bodyPr vert="horz" wrap="square" lIns="457158" tIns="214210" rIns="457158" bIns="214210" rtlCol="0">
            <a:noAutofit/>
          </a:bodyPr>
          <a:lstStyle>
            <a:lvl1pPr marL="1606727" indent="-1606727" algn="l" defTabSz="4284604" rtl="0" eaLnBrk="1" latinLnBrk="0" hangingPunct="1">
              <a:spcBef>
                <a:spcPct val="20000"/>
              </a:spcBef>
              <a:buFont typeface="Arial" pitchFamily="34" charset="0"/>
              <a:buChar char="•"/>
              <a:defRPr sz="15000" kern="1200">
                <a:solidFill>
                  <a:schemeClr val="tx1"/>
                </a:solidFill>
                <a:latin typeface="+mn-lt"/>
                <a:ea typeface="+mn-ea"/>
                <a:cs typeface="+mn-cs"/>
              </a:defRPr>
            </a:lvl1pPr>
            <a:lvl2pPr marL="3481241" indent="-1338939" algn="l" defTabSz="4284604" rtl="0" eaLnBrk="1" latinLnBrk="0" hangingPunct="1">
              <a:spcBef>
                <a:spcPct val="20000"/>
              </a:spcBef>
              <a:buFont typeface="Arial" pitchFamily="34" charset="0"/>
              <a:buChar char="–"/>
              <a:defRPr sz="13100" kern="1200">
                <a:solidFill>
                  <a:schemeClr val="tx1"/>
                </a:solidFill>
                <a:latin typeface="+mn-lt"/>
                <a:ea typeface="+mn-ea"/>
                <a:cs typeface="+mn-cs"/>
              </a:defRPr>
            </a:lvl2pPr>
            <a:lvl3pPr marL="5355755" indent="-1071151" algn="l" defTabSz="4284604" rtl="0" eaLnBrk="1" latinLnBrk="0" hangingPunct="1">
              <a:spcBef>
                <a:spcPct val="20000"/>
              </a:spcBef>
              <a:buFont typeface="Arial" pitchFamily="34" charset="0"/>
              <a:buChar char="•"/>
              <a:defRPr sz="11200" kern="1200">
                <a:solidFill>
                  <a:schemeClr val="tx1"/>
                </a:solidFill>
                <a:latin typeface="+mn-lt"/>
                <a:ea typeface="+mn-ea"/>
                <a:cs typeface="+mn-cs"/>
              </a:defRPr>
            </a:lvl3pPr>
            <a:lvl4pPr marL="7498057"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4pPr>
            <a:lvl5pPr marL="9640359"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5pPr>
            <a:lvl6pPr marL="11782661"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6pPr>
            <a:lvl7pPr marL="13924963"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7pPr>
            <a:lvl8pPr marL="16067265"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8pPr>
            <a:lvl9pPr marL="18209567"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9pPr>
          </a:lstStyle>
          <a:p>
            <a:pPr marL="0" indent="0" algn="ctr">
              <a:spcBef>
                <a:spcPts val="0"/>
              </a:spcBef>
              <a:spcAft>
                <a:spcPts val="1600"/>
              </a:spcAft>
              <a:buNone/>
            </a:pPr>
            <a:r>
              <a:rPr lang="en-US" sz="5000" b="1" dirty="0">
                <a:cs typeface="Times New Roman" pitchFamily="18" charset="0"/>
              </a:rPr>
              <a:t>Abstract</a:t>
            </a:r>
          </a:p>
          <a:p>
            <a:pPr marL="0" indent="0" algn="just">
              <a:lnSpc>
                <a:spcPct val="110000"/>
              </a:lnSpc>
              <a:spcBef>
                <a:spcPts val="0"/>
              </a:spcBef>
              <a:spcAft>
                <a:spcPts val="1600"/>
              </a:spcAft>
              <a:buNone/>
            </a:pPr>
            <a:r>
              <a:rPr lang="en-US" sz="2300" dirty="0"/>
              <a:t>Pheromones play a critical role in shaping the social structure of societies of social insects, including honey bees (</a:t>
            </a:r>
            <a:r>
              <a:rPr lang="en-US" sz="2300" i="1" dirty="0" err="1"/>
              <a:t>Apis</a:t>
            </a:r>
            <a:r>
              <a:rPr lang="en-US" sz="2300" i="1" dirty="0"/>
              <a:t> </a:t>
            </a:r>
            <a:r>
              <a:rPr lang="en-US" sz="2300" i="1" dirty="0" err="1"/>
              <a:t>mellifera</a:t>
            </a:r>
            <a:r>
              <a:rPr lang="en-US" sz="2300" i="1" dirty="0"/>
              <a:t>)</a:t>
            </a:r>
            <a:r>
              <a:rPr lang="en-US" sz="2300" dirty="0"/>
              <a:t>. While diverse functions have been ascribed to queen- and worker-produced compounds, few studies have explored the identity and function of male (drone) produced compounds. However, several lines of evidence suggest that drones engage in complex social interactions within and outside of the colony. Here we test the hypothesis that compounds produced in the drone mandibular gland mediate drone social interactions, and detail for the first time the chemical composition of these glands. Investigating the identity of drone-produced compounds is a first step in understanding whether drone-drone and drone-worker interactions are chemically mediated.</a:t>
            </a:r>
            <a:endParaRPr lang="en-US" sz="5000" b="1" dirty="0">
              <a:cs typeface="Times New Roman" pitchFamily="18" charset="0"/>
            </a:endParaRPr>
          </a:p>
          <a:p>
            <a:pPr marL="0" indent="0" algn="ctr">
              <a:spcBef>
                <a:spcPts val="0"/>
              </a:spcBef>
              <a:spcAft>
                <a:spcPts val="1600"/>
              </a:spcAft>
              <a:buNone/>
            </a:pPr>
            <a:r>
              <a:rPr lang="en-US" sz="5000" b="1" dirty="0">
                <a:cs typeface="Times New Roman" pitchFamily="18" charset="0"/>
              </a:rPr>
              <a:t>Background</a:t>
            </a:r>
          </a:p>
          <a:p>
            <a:pPr marL="0" indent="0" algn="just">
              <a:lnSpc>
                <a:spcPct val="110000"/>
              </a:lnSpc>
              <a:buNone/>
            </a:pPr>
            <a:r>
              <a:rPr lang="en-US" sz="2300" dirty="0"/>
              <a:t>Drone chemical signaling may mediate interactions, specifically aggregations, among drones. Sexually mature drones fly out of the colony and aggregate at specific drone congregation areas (DCAs) with other drones. Here they wait for virgin queens to arrive at which point they scramble to mate with her</a:t>
            </a:r>
            <a:r>
              <a:rPr lang="en-US" sz="2300" baseline="30000" dirty="0"/>
              <a:t>1</a:t>
            </a:r>
            <a:r>
              <a:rPr lang="en-US" sz="2300" dirty="0"/>
              <a:t>.  Because the location of a DCA is stable over time, it has been hypothesized that drones locate them primarily by following specific features in the landscape</a:t>
            </a:r>
            <a:r>
              <a:rPr lang="en-US" sz="2300" baseline="30000" dirty="0"/>
              <a:t>2</a:t>
            </a:r>
            <a:r>
              <a:rPr lang="en-US" sz="2300" dirty="0"/>
              <a:t>; however, it has also been demonstrated that the extracts from drone mandibular glands (DMG) can elicit long range attraction of other drones</a:t>
            </a:r>
            <a:r>
              <a:rPr lang="en-US" sz="2300" baseline="30000" dirty="0"/>
              <a:t>3</a:t>
            </a:r>
            <a:r>
              <a:rPr lang="en-US" sz="2300" dirty="0"/>
              <a:t>, suggesting an alternate chemically mediated mechanism for the formation and/or maintenance of DCAs. </a:t>
            </a:r>
          </a:p>
          <a:p>
            <a:pPr marL="0" indent="0" algn="just">
              <a:buNone/>
            </a:pPr>
            <a:endParaRPr lang="en-US" sz="2300" b="1" dirty="0">
              <a:cs typeface="Times New Roman" pitchFamily="18" charset="0"/>
            </a:endParaRPr>
          </a:p>
          <a:p>
            <a:pPr marL="0" indent="0" algn="just">
              <a:lnSpc>
                <a:spcPct val="110000"/>
              </a:lnSpc>
              <a:buNone/>
            </a:pPr>
            <a:r>
              <a:rPr lang="en-US" sz="2300" dirty="0">
                <a:cs typeface="Times New Roman" pitchFamily="18" charset="0"/>
              </a:rPr>
              <a:t>Chemical communication may also play a role in additional drone-associated interactions inside the colony. </a:t>
            </a:r>
            <a:r>
              <a:rPr lang="en-US" sz="2300" dirty="0"/>
              <a:t>A small subset of workers in the colony perform a “shaking” signal on drones, where workers approach and grab the abdomen of drones and briefly vibrate</a:t>
            </a:r>
            <a:r>
              <a:rPr lang="en-US" sz="2300" baseline="30000" dirty="0"/>
              <a:t>4</a:t>
            </a:r>
            <a:r>
              <a:rPr lang="en-US" sz="2300" dirty="0"/>
              <a:t>. This behavior is biased towards younger drones and appears to increase their solicitation of food from nurses. This selective targeting suggests that workers may be identifying drones of different ages from odorants they produce. </a:t>
            </a:r>
          </a:p>
          <a:p>
            <a:pPr marL="0" indent="0" algn="just">
              <a:buNone/>
            </a:pPr>
            <a:endParaRPr lang="en-US" sz="2300" dirty="0"/>
          </a:p>
          <a:p>
            <a:pPr marL="0" indent="0" algn="just">
              <a:lnSpc>
                <a:spcPct val="110000"/>
              </a:lnSpc>
              <a:buNone/>
            </a:pPr>
            <a:r>
              <a:rPr lang="en-US" sz="2300" dirty="0"/>
              <a:t>In order to ultimately understand whether drone-associated interactions are mediated by drone-produced odorants, we must first identify the compounds that are being produced by drones so that we can ascertain their biological activity.</a:t>
            </a:r>
          </a:p>
          <a:p>
            <a:pPr marL="0" indent="0">
              <a:buNone/>
            </a:pPr>
            <a:endParaRPr lang="en-US" sz="2300" dirty="0"/>
          </a:p>
          <a:p>
            <a:pPr marL="0" indent="0">
              <a:buNone/>
            </a:pPr>
            <a:endParaRPr lang="en-US" sz="2300" dirty="0">
              <a:cs typeface="Times New Roman" pitchFamily="18" charset="0"/>
            </a:endParaRPr>
          </a:p>
          <a:p>
            <a:pPr marL="0" indent="0" algn="just">
              <a:spcBef>
                <a:spcPts val="0"/>
              </a:spcBef>
              <a:spcAft>
                <a:spcPts val="1600"/>
              </a:spcAft>
              <a:buNone/>
            </a:pPr>
            <a:endParaRPr lang="en-US" sz="2800" b="1" dirty="0">
              <a:cs typeface="Times New Roman" pitchFamily="18" charset="0"/>
            </a:endParaRPr>
          </a:p>
        </p:txBody>
      </p:sp>
      <p:sp>
        <p:nvSpPr>
          <p:cNvPr id="15" name="Content Placeholder 2"/>
          <p:cNvSpPr txBox="1">
            <a:spLocks/>
          </p:cNvSpPr>
          <p:nvPr/>
        </p:nvSpPr>
        <p:spPr>
          <a:xfrm>
            <a:off x="457200" y="18196560"/>
            <a:ext cx="14177212" cy="14356080"/>
          </a:xfrm>
          <a:prstGeom prst="rect">
            <a:avLst/>
          </a:prstGeom>
          <a:solidFill>
            <a:schemeClr val="bg1"/>
          </a:solidFill>
        </p:spPr>
        <p:txBody>
          <a:bodyPr vert="horz" lIns="428420" tIns="214210" rIns="428420" bIns="214210" rtlCol="0">
            <a:noAutofit/>
          </a:bodyPr>
          <a:lstStyle>
            <a:lvl1pPr marL="1606727" indent="-1606727" algn="l" defTabSz="4284604" rtl="0" eaLnBrk="1" latinLnBrk="0" hangingPunct="1">
              <a:spcBef>
                <a:spcPct val="20000"/>
              </a:spcBef>
              <a:buFont typeface="Arial" pitchFamily="34" charset="0"/>
              <a:buChar char="•"/>
              <a:defRPr sz="15000" kern="1200">
                <a:solidFill>
                  <a:schemeClr val="tx1"/>
                </a:solidFill>
                <a:latin typeface="+mn-lt"/>
                <a:ea typeface="+mn-ea"/>
                <a:cs typeface="+mn-cs"/>
              </a:defRPr>
            </a:lvl1pPr>
            <a:lvl2pPr marL="3481241" indent="-1338939" algn="l" defTabSz="4284604" rtl="0" eaLnBrk="1" latinLnBrk="0" hangingPunct="1">
              <a:spcBef>
                <a:spcPct val="20000"/>
              </a:spcBef>
              <a:buFont typeface="Arial" pitchFamily="34" charset="0"/>
              <a:buChar char="–"/>
              <a:defRPr sz="13100" kern="1200">
                <a:solidFill>
                  <a:schemeClr val="tx1"/>
                </a:solidFill>
                <a:latin typeface="+mn-lt"/>
                <a:ea typeface="+mn-ea"/>
                <a:cs typeface="+mn-cs"/>
              </a:defRPr>
            </a:lvl2pPr>
            <a:lvl3pPr marL="5355755" indent="-1071151" algn="l" defTabSz="4284604" rtl="0" eaLnBrk="1" latinLnBrk="0" hangingPunct="1">
              <a:spcBef>
                <a:spcPct val="20000"/>
              </a:spcBef>
              <a:buFont typeface="Arial" pitchFamily="34" charset="0"/>
              <a:buChar char="•"/>
              <a:defRPr sz="11200" kern="1200">
                <a:solidFill>
                  <a:schemeClr val="tx1"/>
                </a:solidFill>
                <a:latin typeface="+mn-lt"/>
                <a:ea typeface="+mn-ea"/>
                <a:cs typeface="+mn-cs"/>
              </a:defRPr>
            </a:lvl3pPr>
            <a:lvl4pPr marL="7498057"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4pPr>
            <a:lvl5pPr marL="9640359"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5pPr>
            <a:lvl6pPr marL="11782661"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6pPr>
            <a:lvl7pPr marL="13924963"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7pPr>
            <a:lvl8pPr marL="16067265"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8pPr>
            <a:lvl9pPr marL="18209567"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9pPr>
          </a:lstStyle>
          <a:p>
            <a:pPr marL="0" indent="-182863" algn="ctr">
              <a:lnSpc>
                <a:spcPct val="110000"/>
              </a:lnSpc>
              <a:spcBef>
                <a:spcPts val="0"/>
              </a:spcBef>
              <a:spcAft>
                <a:spcPts val="1200"/>
              </a:spcAft>
              <a:buNone/>
            </a:pPr>
            <a:r>
              <a:rPr lang="en-US" sz="5000" b="1" dirty="0">
                <a:solidFill>
                  <a:prstClr val="black"/>
                </a:solidFill>
                <a:cs typeface="Times New Roman" pitchFamily="18" charset="0"/>
              </a:rPr>
              <a:t>Methods</a:t>
            </a:r>
            <a:endParaRPr lang="en-US" sz="2300" b="1" dirty="0">
              <a:cs typeface="Times New Roman" pitchFamily="18" charset="0"/>
            </a:endParaRPr>
          </a:p>
          <a:p>
            <a:pPr marL="0" indent="-182863" algn="just">
              <a:lnSpc>
                <a:spcPct val="110000"/>
              </a:lnSpc>
              <a:spcBef>
                <a:spcPts val="0"/>
              </a:spcBef>
              <a:spcAft>
                <a:spcPts val="1200"/>
              </a:spcAft>
              <a:buNone/>
            </a:pPr>
            <a:r>
              <a:rPr lang="en-US" sz="2300" b="1" dirty="0">
                <a:cs typeface="Times New Roman" pitchFamily="18" charset="0"/>
              </a:rPr>
              <a:t>Chemical characterization of the drone mandibular gland: </a:t>
            </a:r>
            <a:r>
              <a:rPr lang="en-US" sz="2300" dirty="0">
                <a:cs typeface="Times New Roman" pitchFamily="18" charset="0"/>
              </a:rPr>
              <a:t>Briefly, 80 glands were dissected and extracted in  methanol overnight, </a:t>
            </a:r>
            <a:r>
              <a:rPr lang="en-US" sz="2300" dirty="0" err="1">
                <a:cs typeface="Times New Roman" pitchFamily="18" charset="0"/>
              </a:rPr>
              <a:t>derivatized</a:t>
            </a:r>
            <a:r>
              <a:rPr lang="en-US" sz="2300" dirty="0">
                <a:cs typeface="Times New Roman" pitchFamily="18" charset="0"/>
              </a:rPr>
              <a:t>, and processed on a GC-MS. Chromatograms were scored and compounds were identified according to their retention times and mass spectra using the National Institute of Standards and Technology’s mass spectral library. Compound identities were confirmed using analytical standards. </a:t>
            </a:r>
          </a:p>
          <a:p>
            <a:pPr marL="0" indent="-182863" algn="just">
              <a:lnSpc>
                <a:spcPct val="110000"/>
              </a:lnSpc>
              <a:spcBef>
                <a:spcPts val="0"/>
              </a:spcBef>
              <a:spcAft>
                <a:spcPts val="1200"/>
              </a:spcAft>
              <a:buNone/>
            </a:pPr>
            <a:endParaRPr lang="en-US" sz="2300" dirty="0">
              <a:cs typeface="Times New Roman" pitchFamily="18" charset="0"/>
            </a:endParaRPr>
          </a:p>
          <a:p>
            <a:pPr marL="0" indent="-182863" algn="just">
              <a:lnSpc>
                <a:spcPct val="110000"/>
              </a:lnSpc>
              <a:spcBef>
                <a:spcPts val="0"/>
              </a:spcBef>
              <a:spcAft>
                <a:spcPts val="1200"/>
              </a:spcAft>
              <a:buNone/>
            </a:pPr>
            <a:r>
              <a:rPr lang="en-US" sz="2300" b="1" dirty="0">
                <a:cs typeface="Times New Roman" pitchFamily="18" charset="0"/>
              </a:rPr>
              <a:t>Field tests of natural drone mandibular extracts and synthetic blend. </a:t>
            </a:r>
            <a:r>
              <a:rPr lang="en-US" sz="2300" dirty="0">
                <a:cs typeface="Times New Roman" pitchFamily="18" charset="0"/>
              </a:rPr>
              <a:t>Natural extracts were created from 40 dissected drone glands which were extracted overnight in 100 </a:t>
            </a:r>
            <a:r>
              <a:rPr lang="en-US" sz="2300" dirty="0" err="1">
                <a:cs typeface="Times New Roman" pitchFamily="18" charset="0"/>
              </a:rPr>
              <a:t>μl</a:t>
            </a:r>
            <a:r>
              <a:rPr lang="en-US" sz="2300" dirty="0">
                <a:cs typeface="Times New Roman" pitchFamily="18" charset="0"/>
              </a:rPr>
              <a:t> of diethyl ether. Synthetic blends contained the six most prominent compounds in the drone gland in the ratio we identified them to be represented in the DMG relative to each other (</a:t>
            </a:r>
            <a:r>
              <a:rPr lang="en-US" sz="2300" dirty="0"/>
              <a:t>105:94:36:19:13:10)</a:t>
            </a:r>
            <a:r>
              <a:rPr lang="en-US" sz="2300" dirty="0">
                <a:cs typeface="Times New Roman" pitchFamily="18" charset="0"/>
              </a:rPr>
              <a:t>. 300 μg of the blend was used in each synthetic blend trial as the treatment. Natural extracts or synthetic blends in a total volume of 100 </a:t>
            </a:r>
            <a:r>
              <a:rPr lang="en-US" sz="2300" dirty="0" err="1">
                <a:cs typeface="Times New Roman" pitchFamily="18" charset="0"/>
              </a:rPr>
              <a:t>μl</a:t>
            </a:r>
            <a:r>
              <a:rPr lang="en-US" sz="2300" dirty="0">
                <a:cs typeface="Times New Roman" pitchFamily="18" charset="0"/>
              </a:rPr>
              <a:t> of solvent were used to impregnate </a:t>
            </a:r>
            <a:r>
              <a:rPr lang="en-US" sz="2300" dirty="0" err="1">
                <a:cs typeface="Times New Roman" pitchFamily="18" charset="0"/>
              </a:rPr>
              <a:t>Whatman</a:t>
            </a:r>
            <a:r>
              <a:rPr lang="en-US" sz="2300" dirty="0">
                <a:cs typeface="Times New Roman" pitchFamily="18" charset="0"/>
              </a:rPr>
              <a:t> paper discs which were suspended ~10 meters high adjacent to our research apiary. A solvent control was also hung at the same location, 20 meters from the gland extracts. Lures were simultaneously video recorded and the videos were used to identify the number of drones recruited to the area in which the lure was hung (“long range attraction”) and which altered their flight path or behavior in close proximity to the lures (“short-range attraction”). Videos were scored every five minutes for twenty minutes. Natural extract data represents three replicates and synthetic extract data represents two replicates.      </a:t>
            </a:r>
            <a:r>
              <a:rPr lang="en-US" sz="2300" b="1" dirty="0">
                <a:cs typeface="Times New Roman" pitchFamily="18" charset="0"/>
              </a:rPr>
              <a:t> </a:t>
            </a:r>
          </a:p>
          <a:p>
            <a:pPr marL="182863" indent="-182863" algn="just">
              <a:spcBef>
                <a:spcPts val="0"/>
              </a:spcBef>
              <a:spcAft>
                <a:spcPts val="1200"/>
              </a:spcAft>
              <a:buNone/>
            </a:pPr>
            <a:endParaRPr lang="en-US" sz="2300" dirty="0">
              <a:cs typeface="Times New Roman" pitchFamily="18" charset="0"/>
            </a:endParaRPr>
          </a:p>
          <a:p>
            <a:pPr marL="182863" indent="-182863" algn="just">
              <a:spcBef>
                <a:spcPts val="0"/>
              </a:spcBef>
              <a:spcAft>
                <a:spcPts val="1200"/>
              </a:spcAft>
              <a:buNone/>
            </a:pPr>
            <a:endParaRPr lang="en-US" sz="2800" dirty="0">
              <a:cs typeface="Times New Roman" pitchFamily="18" charset="0"/>
            </a:endParaRPr>
          </a:p>
          <a:p>
            <a:pPr marL="182863" indent="-182863" algn="just">
              <a:spcBef>
                <a:spcPts val="0"/>
              </a:spcBef>
              <a:spcAft>
                <a:spcPts val="1200"/>
              </a:spcAft>
              <a:buNone/>
            </a:pPr>
            <a:endParaRPr lang="en-US" sz="2800" dirty="0">
              <a:cs typeface="Times New Roman" pitchFamily="18" charset="0"/>
            </a:endParaRPr>
          </a:p>
          <a:p>
            <a:pPr marL="182863" indent="-182863" algn="just">
              <a:spcBef>
                <a:spcPts val="0"/>
              </a:spcBef>
              <a:spcAft>
                <a:spcPts val="1200"/>
              </a:spcAft>
              <a:buNone/>
            </a:pPr>
            <a:endParaRPr lang="en-US" sz="2800" dirty="0">
              <a:cs typeface="Times New Roman" pitchFamily="18" charset="0"/>
            </a:endParaRPr>
          </a:p>
          <a:p>
            <a:pPr marL="182863" indent="-182863" algn="just">
              <a:spcBef>
                <a:spcPts val="0"/>
              </a:spcBef>
              <a:spcAft>
                <a:spcPts val="1200"/>
              </a:spcAft>
              <a:buNone/>
            </a:pPr>
            <a:endParaRPr lang="en-US" sz="2800" dirty="0">
              <a:cs typeface="Times New Roman" pitchFamily="18" charset="0"/>
            </a:endParaRPr>
          </a:p>
          <a:p>
            <a:pPr marL="182863" indent="-182863" algn="just">
              <a:spcBef>
                <a:spcPts val="0"/>
              </a:spcBef>
              <a:spcAft>
                <a:spcPts val="1200"/>
              </a:spcAft>
              <a:buNone/>
            </a:pPr>
            <a:endParaRPr lang="en-US" sz="2800" dirty="0">
              <a:cs typeface="Times New Roman" pitchFamily="18" charset="0"/>
            </a:endParaRPr>
          </a:p>
          <a:p>
            <a:pPr marL="182863" indent="-182863" algn="just">
              <a:spcBef>
                <a:spcPts val="0"/>
              </a:spcBef>
              <a:spcAft>
                <a:spcPts val="1200"/>
              </a:spcAft>
              <a:buNone/>
            </a:pPr>
            <a:r>
              <a:rPr lang="en-US" sz="2800" dirty="0">
                <a:cs typeface="Times New Roman" pitchFamily="18" charset="0"/>
              </a:rPr>
              <a:t>	</a:t>
            </a:r>
          </a:p>
        </p:txBody>
      </p:sp>
      <p:sp>
        <p:nvSpPr>
          <p:cNvPr id="13" name="TextBox 12"/>
          <p:cNvSpPr txBox="1"/>
          <p:nvPr/>
        </p:nvSpPr>
        <p:spPr>
          <a:xfrm>
            <a:off x="0" y="2103120"/>
            <a:ext cx="42062400" cy="2236704"/>
          </a:xfrm>
          <a:prstGeom prst="rect">
            <a:avLst/>
          </a:prstGeom>
          <a:noFill/>
        </p:spPr>
        <p:txBody>
          <a:bodyPr wrap="square" lIns="91431" tIns="45716" rIns="91431" bIns="45716" rtlCol="0">
            <a:spAutoFit/>
          </a:bodyPr>
          <a:lstStyle/>
          <a:p>
            <a:pPr algn="ctr"/>
            <a:r>
              <a:rPr lang="en-US" sz="4500" dirty="0">
                <a:cs typeface="Times New Roman" pitchFamily="18" charset="0"/>
              </a:rPr>
              <a:t> Gabriel Villar</a:t>
            </a:r>
            <a:r>
              <a:rPr lang="en-US" sz="4500" baseline="30000" dirty="0">
                <a:cs typeface="Times New Roman" pitchFamily="18" charset="0"/>
              </a:rPr>
              <a:t>1</a:t>
            </a:r>
            <a:r>
              <a:rPr lang="en-US" sz="4500" dirty="0">
                <a:cs typeface="Times New Roman" pitchFamily="18" charset="0"/>
              </a:rPr>
              <a:t>, Abraham Hefetz</a:t>
            </a:r>
            <a:r>
              <a:rPr lang="en-US" sz="4500" baseline="30000" dirty="0">
                <a:cs typeface="Times New Roman" pitchFamily="18" charset="0"/>
              </a:rPr>
              <a:t>2</a:t>
            </a:r>
            <a:r>
              <a:rPr lang="en-US" sz="4500" dirty="0">
                <a:cs typeface="Times New Roman" pitchFamily="18" charset="0"/>
              </a:rPr>
              <a:t>, Christina Grozinger</a:t>
            </a:r>
            <a:r>
              <a:rPr lang="en-US" sz="4500" baseline="30000" dirty="0">
                <a:cs typeface="Times New Roman" pitchFamily="18" charset="0"/>
              </a:rPr>
              <a:t>1</a:t>
            </a:r>
            <a:r>
              <a:rPr lang="en-US" sz="4500" dirty="0">
                <a:cs typeface="Times New Roman" pitchFamily="18" charset="0"/>
              </a:rPr>
              <a:t> </a:t>
            </a:r>
            <a:endParaRPr lang="en-US" sz="4500" baseline="30000" dirty="0">
              <a:cs typeface="Times New Roman" pitchFamily="18" charset="0"/>
            </a:endParaRPr>
          </a:p>
          <a:p>
            <a:pPr algn="ctr"/>
            <a:r>
              <a:rPr lang="en-US" sz="4500" baseline="30000" dirty="0">
                <a:cs typeface="Times New Roman" pitchFamily="18" charset="0"/>
              </a:rPr>
              <a:t>1</a:t>
            </a:r>
            <a:r>
              <a:rPr lang="en-US" sz="4500" dirty="0">
                <a:cs typeface="Times New Roman" pitchFamily="18" charset="0"/>
              </a:rPr>
              <a:t>The Pennsylvania State University, Department of Entomology, The Center for Pollinator Research, The Huck Institutes of the Life Sciences. University Park, PA</a:t>
            </a:r>
          </a:p>
          <a:p>
            <a:pPr algn="ctr"/>
            <a:r>
              <a:rPr lang="en-US" sz="4700" baseline="30000" dirty="0"/>
              <a:t>2</a:t>
            </a:r>
            <a:r>
              <a:rPr lang="en-US" sz="4700" dirty="0"/>
              <a:t> Tel Aviv University, Department of Zoology, George S. Wise Faculty of Life Sciences, Ramat Aviv, Israel </a:t>
            </a:r>
          </a:p>
        </p:txBody>
      </p:sp>
      <p:sp>
        <p:nvSpPr>
          <p:cNvPr id="2" name="Title 1"/>
          <p:cNvSpPr>
            <a:spLocks noGrp="1"/>
          </p:cNvSpPr>
          <p:nvPr>
            <p:ph type="title"/>
          </p:nvPr>
        </p:nvSpPr>
        <p:spPr>
          <a:xfrm>
            <a:off x="0" y="-182880"/>
            <a:ext cx="42062400" cy="2542224"/>
          </a:xfrm>
        </p:spPr>
        <p:txBody>
          <a:bodyPr>
            <a:noAutofit/>
          </a:bodyPr>
          <a:lstStyle/>
          <a:p>
            <a:pPr>
              <a:lnSpc>
                <a:spcPct val="115000"/>
              </a:lnSpc>
              <a:spcBef>
                <a:spcPts val="0"/>
              </a:spcBef>
              <a:spcAft>
                <a:spcPts val="1171"/>
              </a:spcAft>
            </a:pPr>
            <a:r>
              <a:rPr lang="en-US" sz="7000" b="1" dirty="0">
                <a:ea typeface="Calibri"/>
                <a:cs typeface="Times New Roman"/>
              </a:rPr>
              <a:t>Behavioral and Chemical Characterization of Drone-produced Mandibular Gland Compounds in the Honey Bee</a:t>
            </a:r>
            <a:endParaRPr lang="en-US" sz="7000" dirty="0">
              <a:ea typeface="Calibri"/>
              <a:cs typeface="Times New Roman"/>
            </a:endParaRPr>
          </a:p>
        </p:txBody>
      </p:sp>
      <p:sp>
        <p:nvSpPr>
          <p:cNvPr id="37" name="TextBox 36"/>
          <p:cNvSpPr txBox="1">
            <a:spLocks/>
          </p:cNvSpPr>
          <p:nvPr/>
        </p:nvSpPr>
        <p:spPr>
          <a:xfrm>
            <a:off x="15072360" y="20025360"/>
            <a:ext cx="13567410" cy="12537230"/>
          </a:xfrm>
          <a:prstGeom prst="rect">
            <a:avLst/>
          </a:prstGeom>
          <a:solidFill>
            <a:schemeClr val="bg1"/>
          </a:solidFill>
        </p:spPr>
        <p:txBody>
          <a:bodyPr wrap="square" lIns="182863" tIns="365726" rIns="457158" bIns="45716" rtlCol="0">
            <a:spAutoFit/>
          </a:bodyPr>
          <a:lstStyle/>
          <a:p>
            <a:pPr algn="ctr">
              <a:spcAft>
                <a:spcPts val="1200"/>
              </a:spcAft>
            </a:pPr>
            <a:r>
              <a:rPr lang="en-US" sz="5000" b="1" dirty="0"/>
              <a:t>Discussion</a:t>
            </a:r>
          </a:p>
          <a:p>
            <a:pPr algn="just">
              <a:lnSpc>
                <a:spcPct val="110000"/>
              </a:lnSpc>
            </a:pPr>
            <a:r>
              <a:rPr lang="en-US" sz="2300" dirty="0"/>
              <a:t>We have identified, for the first time, a majority (by % composition) of the compounds produced in the drone mandibular gland. This is an instrumental first step in identifying whether drone-produced compounds are mediating or facilitating social or antagonistic interactions in and outside of the colony. A previous study showed that extracts from drone mandibular glands was able to attract drones within an apiary</a:t>
            </a:r>
            <a:r>
              <a:rPr lang="en-US" sz="2300" baseline="30000" dirty="0"/>
              <a:t>3</a:t>
            </a:r>
            <a:r>
              <a:rPr lang="en-US" sz="2300" dirty="0"/>
              <a:t>. We have confirmed this finding and elaborated on it by demonstrating that we can elicit attraction using natural extracts away from an apiary. </a:t>
            </a:r>
          </a:p>
          <a:p>
            <a:pPr algn="just">
              <a:lnSpc>
                <a:spcPct val="60000"/>
              </a:lnSpc>
            </a:pPr>
            <a:endParaRPr lang="en-US" sz="2300" dirty="0"/>
          </a:p>
          <a:p>
            <a:pPr algn="just">
              <a:lnSpc>
                <a:spcPct val="110000"/>
              </a:lnSpc>
            </a:pPr>
            <a:r>
              <a:rPr lang="en-US" sz="2300" dirty="0"/>
              <a:t>As a result of our chemical analysis, we identified the primary compounds produced in the drone mandibular gland to be </a:t>
            </a:r>
            <a:r>
              <a:rPr lang="en-US" sz="2300" dirty="0" err="1"/>
              <a:t>hexadecanoic</a:t>
            </a:r>
            <a:r>
              <a:rPr lang="en-US" sz="2300" dirty="0"/>
              <a:t>, </a:t>
            </a:r>
            <a:r>
              <a:rPr lang="en-US" sz="2300" dirty="0" err="1"/>
              <a:t>octadecenoic</a:t>
            </a:r>
            <a:r>
              <a:rPr lang="en-US" sz="2300" dirty="0"/>
              <a:t>, </a:t>
            </a:r>
            <a:r>
              <a:rPr lang="en-US" sz="2300" dirty="0" err="1"/>
              <a:t>octadecanoic</a:t>
            </a:r>
            <a:r>
              <a:rPr lang="en-US" sz="2300" dirty="0"/>
              <a:t>, </a:t>
            </a:r>
            <a:r>
              <a:rPr lang="en-US" sz="2300" dirty="0" err="1"/>
              <a:t>tetradecanoic</a:t>
            </a:r>
            <a:r>
              <a:rPr lang="en-US" sz="2300" dirty="0"/>
              <a:t>, </a:t>
            </a:r>
            <a:r>
              <a:rPr lang="en-US" sz="2300" dirty="0" err="1"/>
              <a:t>hexadecenoic</a:t>
            </a:r>
            <a:r>
              <a:rPr lang="en-US" sz="2300" dirty="0"/>
              <a:t> and </a:t>
            </a:r>
            <a:r>
              <a:rPr lang="en-US" sz="2300" dirty="0" err="1"/>
              <a:t>pentadecanoic</a:t>
            </a:r>
            <a:r>
              <a:rPr lang="en-US" sz="2300" dirty="0"/>
              <a:t> acids at a ratio of 105:94:36:19:13:10 relative to each other. These compounds are commonly found in the glands of worker and queen honey bees. Though aliphatic, some of these compounds are volatile and odorous and may be detected over range.</a:t>
            </a:r>
          </a:p>
          <a:p>
            <a:pPr algn="just">
              <a:lnSpc>
                <a:spcPct val="60000"/>
              </a:lnSpc>
            </a:pPr>
            <a:endParaRPr lang="en-US" sz="2300" dirty="0"/>
          </a:p>
          <a:p>
            <a:pPr algn="just">
              <a:lnSpc>
                <a:spcPct val="110000"/>
              </a:lnSpc>
            </a:pPr>
            <a:r>
              <a:rPr lang="en-US" sz="2300" dirty="0"/>
              <a:t>Interestingly, our test of a blend of these six compounds in the proportions found in the gland yielded significantly greater short and long range responses from drones than the solvent controls, indicating that there might be some biological activity to at least one of these six compounds. We used what we believe to be a very high concentration of this blend, representing more than the 20 drone equivalents that were tested in the natural blend studies. This is consistent with the bolstered increase in long-range recruitment of the synthetic blend. Note that short-range responses did not scale up accordingly between the natural and synthetic blend trials. This may indicate a lack of short-range function outside of the colony for drone mandibular gland compounds. Rather, drones may be using these compounds more generally, to identify the presence of other drones at congregation areas, possibly gauging competition at these sites. </a:t>
            </a:r>
          </a:p>
          <a:p>
            <a:pPr algn="just">
              <a:lnSpc>
                <a:spcPct val="60000"/>
              </a:lnSpc>
            </a:pPr>
            <a:endParaRPr lang="en-US" sz="2300" dirty="0"/>
          </a:p>
          <a:p>
            <a:pPr algn="just">
              <a:lnSpc>
                <a:spcPct val="110000"/>
              </a:lnSpc>
            </a:pPr>
            <a:r>
              <a:rPr lang="en-US" sz="2300" dirty="0"/>
              <a:t>Here, we identified a majority of the compounds produced in the drone mandibular gland, have confirmed previous studies which have shown some attractive qualities of the compounds in the glands and have identified the primary components which may contain much of the biological activity of the gland.  However, future studies are needed to determine if production of these compounds is associated with sexual maturation and mating flight behavior in drones, and if these compound influence drone-drone and drone-worker interactions in the hive.   </a:t>
            </a:r>
            <a:endParaRPr lang="en-US" sz="5000" b="1" dirty="0">
              <a:solidFill>
                <a:prstClr val="black"/>
              </a:solidFill>
              <a:cs typeface="Times New Roman" pitchFamily="18" charset="0"/>
            </a:endParaRPr>
          </a:p>
        </p:txBody>
      </p:sp>
      <p:sp>
        <p:nvSpPr>
          <p:cNvPr id="33" name="TextBox 32"/>
          <p:cNvSpPr txBox="1"/>
          <p:nvPr/>
        </p:nvSpPr>
        <p:spPr>
          <a:xfrm>
            <a:off x="30018318" y="11730337"/>
            <a:ext cx="2138082" cy="461665"/>
          </a:xfrm>
          <a:prstGeom prst="rect">
            <a:avLst/>
          </a:prstGeom>
          <a:solidFill>
            <a:schemeClr val="bg1"/>
          </a:solidFill>
        </p:spPr>
        <p:txBody>
          <a:bodyPr wrap="square" lIns="91431" tIns="45716" rIns="91431" bIns="45716" rtlCol="0">
            <a:spAutoFit/>
          </a:bodyPr>
          <a:lstStyle/>
          <a:p>
            <a:pPr algn="ctr"/>
            <a:endParaRPr lang="en-US" sz="2300" b="1" dirty="0"/>
          </a:p>
        </p:txBody>
      </p:sp>
      <p:grpSp>
        <p:nvGrpSpPr>
          <p:cNvPr id="4" name="Group 3"/>
          <p:cNvGrpSpPr/>
          <p:nvPr/>
        </p:nvGrpSpPr>
        <p:grpSpPr>
          <a:xfrm>
            <a:off x="15087600" y="4572000"/>
            <a:ext cx="26540155" cy="15545363"/>
            <a:chOff x="13119652" y="3936999"/>
            <a:chExt cx="23378365" cy="15786016"/>
          </a:xfrm>
        </p:grpSpPr>
        <p:sp>
          <p:nvSpPr>
            <p:cNvPr id="45" name="Rectangle 44"/>
            <p:cNvSpPr/>
            <p:nvPr/>
          </p:nvSpPr>
          <p:spPr>
            <a:xfrm>
              <a:off x="13119652" y="3936999"/>
              <a:ext cx="23378365" cy="15550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8053" tIns="39027" rIns="78053" bIns="39027" rtlCol="0" anchor="ctr"/>
            <a:lstStyle/>
            <a:p>
              <a:pPr algn="ctr"/>
              <a:endParaRPr lang="en-US" sz="2000" dirty="0"/>
            </a:p>
          </p:txBody>
        </p:sp>
        <p:sp>
          <p:nvSpPr>
            <p:cNvPr id="20" name="Content Placeholder 2"/>
            <p:cNvSpPr txBox="1">
              <a:spLocks/>
            </p:cNvSpPr>
            <p:nvPr/>
          </p:nvSpPr>
          <p:spPr>
            <a:xfrm>
              <a:off x="17351702" y="4122710"/>
              <a:ext cx="16200784" cy="1016000"/>
            </a:xfrm>
            <a:prstGeom prst="rect">
              <a:avLst/>
            </a:prstGeom>
          </p:spPr>
          <p:txBody>
            <a:bodyPr vert="horz" lIns="365733" tIns="182867" rIns="365733" bIns="182867" rtlCol="0">
              <a:noAutofit/>
            </a:bodyPr>
            <a:lstStyle>
              <a:lvl1pPr marL="1606727" indent="-1606727" algn="l" defTabSz="4284604" rtl="0" eaLnBrk="1" latinLnBrk="0" hangingPunct="1">
                <a:spcBef>
                  <a:spcPct val="20000"/>
                </a:spcBef>
                <a:buFont typeface="Arial" pitchFamily="34" charset="0"/>
                <a:buChar char="•"/>
                <a:defRPr sz="15000" kern="1200">
                  <a:solidFill>
                    <a:schemeClr val="tx1"/>
                  </a:solidFill>
                  <a:latin typeface="+mn-lt"/>
                  <a:ea typeface="+mn-ea"/>
                  <a:cs typeface="+mn-cs"/>
                </a:defRPr>
              </a:lvl1pPr>
              <a:lvl2pPr marL="3481241" indent="-1338939" algn="l" defTabSz="4284604" rtl="0" eaLnBrk="1" latinLnBrk="0" hangingPunct="1">
                <a:spcBef>
                  <a:spcPct val="20000"/>
                </a:spcBef>
                <a:buFont typeface="Arial" pitchFamily="34" charset="0"/>
                <a:buChar char="–"/>
                <a:defRPr sz="13100" kern="1200">
                  <a:solidFill>
                    <a:schemeClr val="tx1"/>
                  </a:solidFill>
                  <a:latin typeface="+mn-lt"/>
                  <a:ea typeface="+mn-ea"/>
                  <a:cs typeface="+mn-cs"/>
                </a:defRPr>
              </a:lvl2pPr>
              <a:lvl3pPr marL="5355755" indent="-1071151" algn="l" defTabSz="4284604" rtl="0" eaLnBrk="1" latinLnBrk="0" hangingPunct="1">
                <a:spcBef>
                  <a:spcPct val="20000"/>
                </a:spcBef>
                <a:buFont typeface="Arial" pitchFamily="34" charset="0"/>
                <a:buChar char="•"/>
                <a:defRPr sz="11200" kern="1200">
                  <a:solidFill>
                    <a:schemeClr val="tx1"/>
                  </a:solidFill>
                  <a:latin typeface="+mn-lt"/>
                  <a:ea typeface="+mn-ea"/>
                  <a:cs typeface="+mn-cs"/>
                </a:defRPr>
              </a:lvl3pPr>
              <a:lvl4pPr marL="7498057"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4pPr>
              <a:lvl5pPr marL="9640359"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5pPr>
              <a:lvl6pPr marL="11782661"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6pPr>
              <a:lvl7pPr marL="13924963"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7pPr>
              <a:lvl8pPr marL="16067265"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8pPr>
              <a:lvl9pPr marL="18209567"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9pPr>
            </a:lstStyle>
            <a:p>
              <a:pPr marL="0" indent="0" algn="ctr">
                <a:buNone/>
              </a:pPr>
              <a:r>
                <a:rPr lang="en-US" sz="5000" b="1" dirty="0">
                  <a:cs typeface="Times New Roman" pitchFamily="18" charset="0"/>
                </a:rPr>
                <a:t>Results</a:t>
              </a:r>
            </a:p>
          </p:txBody>
        </p:sp>
        <p:sp>
          <p:nvSpPr>
            <p:cNvPr id="9" name="TextBox 8"/>
            <p:cNvSpPr txBox="1"/>
            <p:nvPr/>
          </p:nvSpPr>
          <p:spPr>
            <a:xfrm>
              <a:off x="21751556" y="16658210"/>
              <a:ext cx="13894278" cy="2236571"/>
            </a:xfrm>
            <a:prstGeom prst="rect">
              <a:avLst/>
            </a:prstGeom>
            <a:noFill/>
          </p:spPr>
          <p:txBody>
            <a:bodyPr wrap="square" lIns="78053" tIns="39027" rIns="78053" bIns="39027" rtlCol="0">
              <a:spAutoFit/>
            </a:bodyPr>
            <a:lstStyle/>
            <a:p>
              <a:pPr algn="just"/>
              <a:r>
                <a:rPr lang="en-US" sz="2300" b="1" dirty="0"/>
                <a:t>Figure 2. </a:t>
              </a:r>
              <a:r>
                <a:rPr lang="en-US" sz="2300" dirty="0"/>
                <a:t>Drone long-range (A,C) and short-range (B,D) responses to lures impregnated with a solvent control and natural drone mandibular gland extracts (A,B; N=15) or a synthetic blend (C,D; N=10) of the six major components of the drone mandibular gland. Both the natural extracts and the synthetic blend tested recruited drones to the lures to a significantly greater extent than the solvent control. Short range responses to the natural extracts did not differ from the control. However, short range responses to the synthetic blend were significantly greater than those to the control. </a:t>
              </a:r>
            </a:p>
            <a:p>
              <a:pPr algn="just"/>
              <a:r>
                <a:rPr lang="en-US" sz="2300" b="1" dirty="0"/>
                <a:t> </a:t>
              </a:r>
              <a:endParaRPr lang="en-US" sz="3000" dirty="0"/>
            </a:p>
          </p:txBody>
        </p:sp>
        <p:sp>
          <p:nvSpPr>
            <p:cNvPr id="49" name="TextBox 48"/>
            <p:cNvSpPr txBox="1"/>
            <p:nvPr/>
          </p:nvSpPr>
          <p:spPr>
            <a:xfrm>
              <a:off x="13337799" y="16658210"/>
              <a:ext cx="8027805" cy="3064805"/>
            </a:xfrm>
            <a:prstGeom prst="rect">
              <a:avLst/>
            </a:prstGeom>
            <a:noFill/>
          </p:spPr>
          <p:txBody>
            <a:bodyPr wrap="square" lIns="78053" tIns="39027" rIns="78053" bIns="39027" rtlCol="0">
              <a:spAutoFit/>
            </a:bodyPr>
            <a:lstStyle/>
            <a:p>
              <a:pPr algn="just"/>
              <a:r>
                <a:rPr lang="en-US" sz="2300" b="1" dirty="0"/>
                <a:t>Figure 1. </a:t>
              </a:r>
              <a:r>
                <a:rPr lang="en-US" sz="2300" dirty="0"/>
                <a:t>We were able to identify 19 of the compounds produced in the drone mandibular gland, constituting 65% of the total contents of the gland. Unidentified compounds account for the outstanding 35% (data not shown). Gland components consist primarily of saturated and unsaturated fatty acids. The six compounds that were found in greatest proportion and  at a ratio of 105:94:36:19:13:10 were used to create the synthetic blend we used in field trials. </a:t>
              </a:r>
              <a:endParaRPr lang="en-US" sz="2300" b="1" dirty="0"/>
            </a:p>
            <a:p>
              <a:pPr marL="571446" indent="-571446">
                <a:buFont typeface="+mj-lt"/>
                <a:buAutoNum type="romanLcPeriod"/>
              </a:pPr>
              <a:endParaRPr lang="en-US" sz="3000" dirty="0"/>
            </a:p>
          </p:txBody>
        </p:sp>
      </p:grpSp>
      <p:sp>
        <p:nvSpPr>
          <p:cNvPr id="38" name="TextBox 37"/>
          <p:cNvSpPr txBox="1">
            <a:spLocks/>
          </p:cNvSpPr>
          <p:nvPr/>
        </p:nvSpPr>
        <p:spPr>
          <a:xfrm>
            <a:off x="28917902" y="20025359"/>
            <a:ext cx="12706349" cy="12536424"/>
          </a:xfrm>
          <a:prstGeom prst="rect">
            <a:avLst/>
          </a:prstGeom>
          <a:solidFill>
            <a:schemeClr val="bg1"/>
          </a:solidFill>
        </p:spPr>
        <p:txBody>
          <a:bodyPr wrap="square" lIns="457158" tIns="274295" rIns="457158" bIns="45716" rtlCol="0">
            <a:spAutoFit/>
          </a:bodyPr>
          <a:lstStyle/>
          <a:p>
            <a:pPr algn="ctr">
              <a:spcAft>
                <a:spcPts val="1200"/>
              </a:spcAft>
            </a:pPr>
            <a:r>
              <a:rPr lang="en-US" sz="4200" b="1" dirty="0"/>
              <a:t>References</a:t>
            </a:r>
            <a:endParaRPr lang="en-US" sz="2300" dirty="0"/>
          </a:p>
          <a:p>
            <a:endParaRPr lang="en-US" sz="2300" dirty="0"/>
          </a:p>
          <a:p>
            <a:pPr marL="535564" indent="-535564">
              <a:buAutoNum type="arabicPeriod"/>
            </a:pPr>
            <a:r>
              <a:rPr lang="en-US" sz="2300" dirty="0" err="1"/>
              <a:t>Ruttner</a:t>
            </a:r>
            <a:r>
              <a:rPr lang="en-US" sz="2300" dirty="0"/>
              <a:t>, H. &amp; </a:t>
            </a:r>
            <a:r>
              <a:rPr lang="en-US" sz="2300" dirty="0" err="1"/>
              <a:t>Ruttner</a:t>
            </a:r>
            <a:r>
              <a:rPr lang="en-US" sz="2300" dirty="0"/>
              <a:t>, F. 1972 Investigations on the flight activity and mating </a:t>
            </a:r>
            <a:r>
              <a:rPr lang="en-US" sz="2300" dirty="0" err="1"/>
              <a:t>behaviour</a:t>
            </a:r>
            <a:r>
              <a:rPr lang="en-US" sz="2300" dirty="0"/>
              <a:t> of drones: Drone congregation areas and mating distance. </a:t>
            </a:r>
            <a:r>
              <a:rPr lang="en-US" sz="2300" i="1" dirty="0" err="1"/>
              <a:t>Apdologie</a:t>
            </a:r>
            <a:r>
              <a:rPr lang="en-US" sz="2300" dirty="0"/>
              <a:t> 3, 203–232.</a:t>
            </a:r>
          </a:p>
          <a:p>
            <a:pPr marL="535564" indent="-535564">
              <a:buAutoNum type="arabicPeriod"/>
            </a:pPr>
            <a:r>
              <a:rPr lang="en-US" sz="2300" dirty="0"/>
              <a:t>Galindo-Cardona, A., </a:t>
            </a:r>
            <a:r>
              <a:rPr lang="en-US" sz="2300" dirty="0" err="1"/>
              <a:t>Monmany</a:t>
            </a:r>
            <a:r>
              <a:rPr lang="en-US" sz="2300" dirty="0"/>
              <a:t>, A. C., Moreno-Jackson, R., Rivera-Rivera, C., </a:t>
            </a:r>
            <a:r>
              <a:rPr lang="en-US" sz="2300" dirty="0" err="1"/>
              <a:t>Huertas-Dones</a:t>
            </a:r>
            <a:r>
              <a:rPr lang="en-US" sz="2300" dirty="0"/>
              <a:t>, C., </a:t>
            </a:r>
            <a:r>
              <a:rPr lang="en-US" sz="2300" dirty="0" err="1"/>
              <a:t>Caicedo-Quiroga</a:t>
            </a:r>
            <a:r>
              <a:rPr lang="en-US" sz="2300" dirty="0"/>
              <a:t>, L. &amp; </a:t>
            </a:r>
            <a:r>
              <a:rPr lang="en-US" sz="2300" dirty="0" err="1"/>
              <a:t>Giray</a:t>
            </a:r>
            <a:r>
              <a:rPr lang="en-US" sz="2300" dirty="0"/>
              <a:t>, T. 2012 Landscape analysis of drone congregation areas of the honey bee, </a:t>
            </a:r>
            <a:r>
              <a:rPr lang="en-US" sz="2300" dirty="0" err="1"/>
              <a:t>Apis</a:t>
            </a:r>
            <a:r>
              <a:rPr lang="en-US" sz="2300" dirty="0"/>
              <a:t> </a:t>
            </a:r>
            <a:r>
              <a:rPr lang="en-US" sz="2300" dirty="0" err="1"/>
              <a:t>mellifera</a:t>
            </a:r>
            <a:r>
              <a:rPr lang="en-US" sz="2300" dirty="0"/>
              <a:t>. </a:t>
            </a:r>
            <a:r>
              <a:rPr lang="en-US" sz="2300" i="1" dirty="0"/>
              <a:t>J. Insect Sci.</a:t>
            </a:r>
            <a:r>
              <a:rPr lang="en-US" sz="2300" dirty="0"/>
              <a:t> 12, 122</a:t>
            </a:r>
          </a:p>
          <a:p>
            <a:pPr marL="535564" indent="-535564">
              <a:buFontTx/>
              <a:buAutoNum type="arabicPeriod"/>
            </a:pPr>
            <a:r>
              <a:rPr lang="en-US" sz="2300" dirty="0" err="1"/>
              <a:t>Lensky</a:t>
            </a:r>
            <a:r>
              <a:rPr lang="en-US" sz="2300" dirty="0"/>
              <a:t>, Y., et al. "</a:t>
            </a:r>
            <a:r>
              <a:rPr lang="en-US" sz="2300" dirty="0" err="1"/>
              <a:t>Pheromonal</a:t>
            </a:r>
            <a:r>
              <a:rPr lang="en-US" sz="2300" dirty="0"/>
              <a:t> activity and fine structure of the mandibular glands of honeybee drones (</a:t>
            </a:r>
            <a:r>
              <a:rPr lang="en-US" sz="2300" dirty="0" err="1"/>
              <a:t>Apis</a:t>
            </a:r>
            <a:r>
              <a:rPr lang="en-US" sz="2300" dirty="0"/>
              <a:t> </a:t>
            </a:r>
            <a:r>
              <a:rPr lang="en-US" sz="2300" dirty="0" err="1"/>
              <a:t>mellifera</a:t>
            </a:r>
            <a:r>
              <a:rPr lang="en-US" sz="2300" dirty="0"/>
              <a:t>.)(</a:t>
            </a:r>
            <a:r>
              <a:rPr lang="en-US" sz="2300" dirty="0" err="1"/>
              <a:t>Insecta</a:t>
            </a:r>
            <a:r>
              <a:rPr lang="en-US" sz="2300" dirty="0"/>
              <a:t>, Hymenoptera, </a:t>
            </a:r>
            <a:r>
              <a:rPr lang="en-US" sz="2300" dirty="0" err="1"/>
              <a:t>Apidae</a:t>
            </a:r>
            <a:r>
              <a:rPr lang="en-US" sz="2300" dirty="0"/>
              <a:t>)." </a:t>
            </a:r>
            <a:r>
              <a:rPr lang="en-US" sz="2300" i="1" dirty="0"/>
              <a:t>Journal of insect physiology</a:t>
            </a:r>
            <a:r>
              <a:rPr lang="en-US" sz="2300" dirty="0"/>
              <a:t> 31.4 (1985): 265-276.</a:t>
            </a:r>
          </a:p>
          <a:p>
            <a:pPr marL="535564" indent="-535564">
              <a:buFontTx/>
              <a:buAutoNum type="arabicPeriod"/>
            </a:pPr>
            <a:r>
              <a:rPr lang="en-US" sz="2300" dirty="0"/>
              <a:t>Boucher, Marina, and Stanley S. Schneider. "Communication signals used in worker–drone interactions in the honeybee, </a:t>
            </a:r>
            <a:r>
              <a:rPr lang="en-US" sz="2300" dirty="0" err="1"/>
              <a:t>Apis</a:t>
            </a:r>
            <a:r>
              <a:rPr lang="en-US" sz="2300" dirty="0"/>
              <a:t> </a:t>
            </a:r>
            <a:r>
              <a:rPr lang="en-US" sz="2300" dirty="0" err="1"/>
              <a:t>mellifea</a:t>
            </a:r>
            <a:r>
              <a:rPr lang="en-US" sz="2300" dirty="0"/>
              <a:t>." </a:t>
            </a:r>
            <a:r>
              <a:rPr lang="en-US" sz="2300" i="1" dirty="0"/>
              <a:t>Animal </a:t>
            </a:r>
            <a:r>
              <a:rPr lang="en-US" sz="2300" i="1" dirty="0" err="1"/>
              <a:t>Behaviour</a:t>
            </a:r>
            <a:r>
              <a:rPr lang="en-US" sz="2300" dirty="0"/>
              <a:t> 78.2 (2009): 247-254.</a:t>
            </a:r>
          </a:p>
          <a:p>
            <a:endParaRPr lang="en-US" sz="2300" dirty="0"/>
          </a:p>
          <a:p>
            <a:pPr algn="ctr">
              <a:spcAft>
                <a:spcPts val="1200"/>
              </a:spcAft>
            </a:pPr>
            <a:r>
              <a:rPr lang="en-US" sz="4200" b="1" dirty="0"/>
              <a:t>Acknowledgements </a:t>
            </a:r>
          </a:p>
          <a:p>
            <a:pPr>
              <a:lnSpc>
                <a:spcPct val="110000"/>
              </a:lnSpc>
              <a:spcAft>
                <a:spcPts val="1200"/>
              </a:spcAft>
            </a:pPr>
            <a:r>
              <a:rPr lang="en-US" sz="2300" b="1" dirty="0"/>
              <a:t>I would like to thank Bernardo Niño and Mario Padilla for their technical support in the field and to members of the </a:t>
            </a:r>
            <a:r>
              <a:rPr lang="en-US" sz="2300" b="1" dirty="0" err="1"/>
              <a:t>Grozinger</a:t>
            </a:r>
            <a:r>
              <a:rPr lang="en-US" sz="2300" b="1" dirty="0"/>
              <a:t> Lab for their professional support. Special thanks to my mentor, Christina </a:t>
            </a:r>
            <a:r>
              <a:rPr lang="en-US" sz="2300" b="1" dirty="0" err="1"/>
              <a:t>Grozinger</a:t>
            </a:r>
            <a:r>
              <a:rPr lang="en-US" sz="2300" b="1" dirty="0"/>
              <a:t>, and to my esteemed collaborator Abraham </a:t>
            </a:r>
            <a:r>
              <a:rPr lang="en-US" sz="2300" b="1" dirty="0" err="1"/>
              <a:t>Hefetz</a:t>
            </a:r>
            <a:r>
              <a:rPr lang="en-US" sz="2300" b="1" dirty="0"/>
              <a:t> whose expertise has been instrumental in the progression of these studies. This research is supported by a USDA-NIFA </a:t>
            </a:r>
            <a:r>
              <a:rPr lang="en-US" sz="2300" b="1" dirty="0" err="1"/>
              <a:t>Predoctoral</a:t>
            </a:r>
            <a:r>
              <a:rPr lang="en-US" sz="2300" b="1" dirty="0"/>
              <a:t> Fellowship Award to GV, a NE-SARE student research grant awarded to GV, and a </a:t>
            </a:r>
            <a:r>
              <a:rPr lang="en-US" sz="2300" b="1" dirty="0" err="1"/>
              <a:t>Predoctoral</a:t>
            </a:r>
            <a:r>
              <a:rPr lang="en-US" sz="2300" b="1" dirty="0"/>
              <a:t> Fellowship from the Alfred P. Sloan Foundation awarded to GV. </a:t>
            </a:r>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p:txBody>
      </p:sp>
      <p:pic>
        <p:nvPicPr>
          <p:cNvPr id="31" name="Picture 30" descr="C:\Users\Gabriel\Desktop\Research Pics\IMAG0455.jpg"/>
          <p:cNvPicPr>
            <a:picLocks noGrp="1" noChangeAspect="1" noChangeArrowheads="1"/>
          </p:cNvPicPr>
          <p:nvPr/>
        </p:nvPicPr>
        <p:blipFill>
          <a:blip r:embed="rId2"/>
          <a:srcRect/>
          <a:stretch>
            <a:fillRect/>
          </a:stretch>
        </p:blipFill>
        <p:spPr bwMode="auto">
          <a:xfrm>
            <a:off x="701041" y="26974800"/>
            <a:ext cx="6353636" cy="3749040"/>
          </a:xfrm>
          <a:prstGeom prst="rect">
            <a:avLst/>
          </a:prstGeom>
          <a:noFill/>
        </p:spPr>
      </p:pic>
      <p:pic>
        <p:nvPicPr>
          <p:cNvPr id="34" name="Picture 33" descr="http://www.extension.org/mediawiki/files/d/db/HoneyBeeMandibularGlandSmall.jpg"/>
          <p:cNvPicPr>
            <a:picLocks noChangeAspect="1" noChangeArrowheads="1"/>
          </p:cNvPicPr>
          <p:nvPr/>
        </p:nvPicPr>
        <p:blipFill>
          <a:blip r:embed="rId3"/>
          <a:srcRect/>
          <a:stretch>
            <a:fillRect/>
          </a:stretch>
        </p:blipFill>
        <p:spPr bwMode="auto">
          <a:xfrm rot="5400000">
            <a:off x="7143869" y="27294723"/>
            <a:ext cx="3105150" cy="3196826"/>
          </a:xfrm>
          <a:prstGeom prst="rect">
            <a:avLst/>
          </a:prstGeom>
          <a:noFill/>
        </p:spPr>
      </p:pic>
      <p:pic>
        <p:nvPicPr>
          <p:cNvPr id="35" name="Picture 34"/>
          <p:cNvPicPr/>
          <p:nvPr/>
        </p:nvPicPr>
        <p:blipFill rotWithShape="1">
          <a:blip r:embed="rId4" cstate="print"/>
          <a:srcRect t="19750"/>
          <a:stretch/>
        </p:blipFill>
        <p:spPr bwMode="auto">
          <a:xfrm>
            <a:off x="10340341" y="27066240"/>
            <a:ext cx="4236203" cy="3550286"/>
          </a:xfrm>
          <a:prstGeom prst="rect">
            <a:avLst/>
          </a:prstGeom>
          <a:noFill/>
        </p:spPr>
      </p:pic>
      <p:graphicFrame>
        <p:nvGraphicFramePr>
          <p:cNvPr id="36" name="Chart 35"/>
          <p:cNvGraphicFramePr>
            <a:graphicFrameLocks/>
          </p:cNvGraphicFramePr>
          <p:nvPr>
            <p:extLst>
              <p:ext uri="{D42A27DB-BD31-4B8C-83A1-F6EECF244321}">
                <p14:modId xmlns:p14="http://schemas.microsoft.com/office/powerpoint/2010/main" val="1472366251"/>
              </p:ext>
            </p:extLst>
          </p:nvPr>
        </p:nvGraphicFramePr>
        <p:xfrm>
          <a:off x="15247620" y="6126480"/>
          <a:ext cx="8266430" cy="11064240"/>
        </p:xfrm>
        <a:graphic>
          <a:graphicData uri="http://schemas.openxmlformats.org/drawingml/2006/chart">
            <c:chart xmlns:c="http://schemas.openxmlformats.org/drawingml/2006/chart" xmlns:r="http://schemas.openxmlformats.org/officeDocument/2006/relationships" r:id="rId5"/>
          </a:graphicData>
        </a:graphic>
      </p:graphicFrame>
      <p:grpSp>
        <p:nvGrpSpPr>
          <p:cNvPr id="40" name="Group 39"/>
          <p:cNvGrpSpPr/>
          <p:nvPr/>
        </p:nvGrpSpPr>
        <p:grpSpPr>
          <a:xfrm>
            <a:off x="24711660" y="6766560"/>
            <a:ext cx="15510510" cy="10058400"/>
            <a:chOff x="0" y="72528"/>
            <a:chExt cx="9144000" cy="6333916"/>
          </a:xfrm>
        </p:grpSpPr>
        <p:graphicFrame>
          <p:nvGraphicFramePr>
            <p:cNvPr id="41" name="Chart 40"/>
            <p:cNvGraphicFramePr>
              <a:graphicFrameLocks/>
            </p:cNvGraphicFramePr>
            <p:nvPr>
              <p:extLst>
                <p:ext uri="{D42A27DB-BD31-4B8C-83A1-F6EECF244321}">
                  <p14:modId xmlns:p14="http://schemas.microsoft.com/office/powerpoint/2010/main" val="1425401628"/>
                </p:ext>
              </p:extLst>
            </p:nvPr>
          </p:nvGraphicFramePr>
          <p:xfrm>
            <a:off x="0" y="352778"/>
            <a:ext cx="45720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2" name="Chart 41"/>
            <p:cNvGraphicFramePr>
              <a:graphicFrameLocks/>
            </p:cNvGraphicFramePr>
            <p:nvPr>
              <p:extLst>
                <p:ext uri="{D42A27DB-BD31-4B8C-83A1-F6EECF244321}">
                  <p14:modId xmlns:p14="http://schemas.microsoft.com/office/powerpoint/2010/main" val="1239439999"/>
                </p:ext>
              </p:extLst>
            </p:nvPr>
          </p:nvGraphicFramePr>
          <p:xfrm>
            <a:off x="4572000" y="352778"/>
            <a:ext cx="4572000"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4" name="Chart 43"/>
            <p:cNvGraphicFramePr>
              <a:graphicFrameLocks/>
            </p:cNvGraphicFramePr>
            <p:nvPr>
              <p:extLst>
                <p:ext uri="{D42A27DB-BD31-4B8C-83A1-F6EECF244321}">
                  <p14:modId xmlns:p14="http://schemas.microsoft.com/office/powerpoint/2010/main" val="976512522"/>
                </p:ext>
              </p:extLst>
            </p:nvPr>
          </p:nvGraphicFramePr>
          <p:xfrm>
            <a:off x="0" y="3663244"/>
            <a:ext cx="4572000" cy="2743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6" name="Chart 45"/>
            <p:cNvGraphicFramePr>
              <a:graphicFrameLocks/>
            </p:cNvGraphicFramePr>
            <p:nvPr>
              <p:extLst>
                <p:ext uri="{D42A27DB-BD31-4B8C-83A1-F6EECF244321}">
                  <p14:modId xmlns:p14="http://schemas.microsoft.com/office/powerpoint/2010/main" val="1382379608"/>
                </p:ext>
              </p:extLst>
            </p:nvPr>
          </p:nvGraphicFramePr>
          <p:xfrm>
            <a:off x="4572000" y="3663244"/>
            <a:ext cx="4572000" cy="2743200"/>
          </p:xfrm>
          <a:graphic>
            <a:graphicData uri="http://schemas.openxmlformats.org/drawingml/2006/chart">
              <c:chart xmlns:c="http://schemas.openxmlformats.org/drawingml/2006/chart" xmlns:r="http://schemas.openxmlformats.org/officeDocument/2006/relationships" r:id="rId9"/>
            </a:graphicData>
          </a:graphic>
        </p:graphicFrame>
        <p:sp>
          <p:nvSpPr>
            <p:cNvPr id="47" name="TextBox 46"/>
            <p:cNvSpPr txBox="1"/>
            <p:nvPr/>
          </p:nvSpPr>
          <p:spPr>
            <a:xfrm>
              <a:off x="0" y="72528"/>
              <a:ext cx="270721" cy="416694"/>
            </a:xfrm>
            <a:prstGeom prst="rect">
              <a:avLst/>
            </a:prstGeom>
            <a:noFill/>
          </p:spPr>
          <p:txBody>
            <a:bodyPr wrap="none" rtlCol="0">
              <a:spAutoFit/>
            </a:bodyPr>
            <a:lstStyle/>
            <a:p>
              <a:r>
                <a:rPr lang="en-US" sz="3700" dirty="0"/>
                <a:t>A</a:t>
              </a:r>
            </a:p>
          </p:txBody>
        </p:sp>
        <p:sp>
          <p:nvSpPr>
            <p:cNvPr id="48" name="TextBox 47"/>
            <p:cNvSpPr txBox="1"/>
            <p:nvPr/>
          </p:nvSpPr>
          <p:spPr>
            <a:xfrm>
              <a:off x="4368153" y="72528"/>
              <a:ext cx="261024" cy="416694"/>
            </a:xfrm>
            <a:prstGeom prst="rect">
              <a:avLst/>
            </a:prstGeom>
            <a:noFill/>
          </p:spPr>
          <p:txBody>
            <a:bodyPr wrap="none" rtlCol="0">
              <a:spAutoFit/>
            </a:bodyPr>
            <a:lstStyle/>
            <a:p>
              <a:r>
                <a:rPr lang="en-US" sz="3700" dirty="0"/>
                <a:t>B</a:t>
              </a:r>
            </a:p>
          </p:txBody>
        </p:sp>
        <p:sp>
          <p:nvSpPr>
            <p:cNvPr id="51" name="TextBox 50"/>
            <p:cNvSpPr txBox="1"/>
            <p:nvPr/>
          </p:nvSpPr>
          <p:spPr>
            <a:xfrm>
              <a:off x="0" y="3301583"/>
              <a:ext cx="258019" cy="416694"/>
            </a:xfrm>
            <a:prstGeom prst="rect">
              <a:avLst/>
            </a:prstGeom>
            <a:noFill/>
          </p:spPr>
          <p:txBody>
            <a:bodyPr wrap="none" rtlCol="0">
              <a:spAutoFit/>
            </a:bodyPr>
            <a:lstStyle/>
            <a:p>
              <a:r>
                <a:rPr lang="en-US" sz="3700" dirty="0"/>
                <a:t>C</a:t>
              </a:r>
            </a:p>
          </p:txBody>
        </p:sp>
        <p:sp>
          <p:nvSpPr>
            <p:cNvPr id="52" name="TextBox 51"/>
            <p:cNvSpPr txBox="1"/>
            <p:nvPr/>
          </p:nvSpPr>
          <p:spPr>
            <a:xfrm>
              <a:off x="4368153" y="3301583"/>
              <a:ext cx="280966" cy="416694"/>
            </a:xfrm>
            <a:prstGeom prst="rect">
              <a:avLst/>
            </a:prstGeom>
            <a:noFill/>
          </p:spPr>
          <p:txBody>
            <a:bodyPr wrap="none" rtlCol="0">
              <a:spAutoFit/>
            </a:bodyPr>
            <a:lstStyle/>
            <a:p>
              <a:r>
                <a:rPr lang="en-US" sz="3700" dirty="0"/>
                <a:t>D</a:t>
              </a:r>
            </a:p>
          </p:txBody>
        </p:sp>
        <p:sp>
          <p:nvSpPr>
            <p:cNvPr id="53" name="TextBox 52"/>
            <p:cNvSpPr txBox="1"/>
            <p:nvPr/>
          </p:nvSpPr>
          <p:spPr>
            <a:xfrm>
              <a:off x="1608666" y="916001"/>
              <a:ext cx="536064" cy="193812"/>
            </a:xfrm>
            <a:prstGeom prst="rect">
              <a:avLst/>
            </a:prstGeom>
            <a:noFill/>
          </p:spPr>
          <p:txBody>
            <a:bodyPr wrap="none" rtlCol="0">
              <a:spAutoFit/>
            </a:bodyPr>
            <a:lstStyle/>
            <a:p>
              <a:r>
                <a:rPr lang="en-US" sz="1400" dirty="0"/>
                <a:t>p= 0.0132</a:t>
              </a:r>
            </a:p>
          </p:txBody>
        </p:sp>
      </p:grpSp>
      <p:pic>
        <p:nvPicPr>
          <p:cNvPr id="39" name="Picture 38"/>
          <p:cNvPicPr/>
          <p:nvPr/>
        </p:nvPicPr>
        <p:blipFill rotWithShape="1">
          <a:blip r:embed="rId10" cstate="print">
            <a:extLst>
              <a:ext uri="{28A0092B-C50C-407E-A947-70E740481C1C}">
                <a14:useLocalDpi xmlns:a14="http://schemas.microsoft.com/office/drawing/2010/main" val="0"/>
              </a:ext>
            </a:extLst>
          </a:blip>
          <a:srcRect l="50179" t="23745" r="8237" b="61329"/>
          <a:stretch/>
        </p:blipFill>
        <p:spPr bwMode="auto">
          <a:xfrm>
            <a:off x="29356050" y="29992321"/>
            <a:ext cx="2622328" cy="1270254"/>
          </a:xfrm>
          <a:prstGeom prst="rect">
            <a:avLst/>
          </a:prstGeom>
          <a:noFill/>
          <a:ln>
            <a:noFill/>
          </a:ln>
          <a:extLst>
            <a:ext uri="{53640926-AAD7-44d8-BBD7-CCE9431645EC}">
              <a14:shadowObscured xmlns:a14="http://schemas.microsoft.com/office/drawing/2010/main" xmlns=""/>
            </a:ext>
          </a:extLst>
        </p:spPr>
      </p:pic>
      <p:pic>
        <p:nvPicPr>
          <p:cNvPr id="43" name="Picture 42"/>
          <p:cNvPicPr>
            <a:picLocks noChangeAspect="1"/>
          </p:cNvPicPr>
          <p:nvPr/>
        </p:nvPicPr>
        <p:blipFill>
          <a:blip r:embed="rId11"/>
          <a:stretch>
            <a:fillRect/>
          </a:stretch>
        </p:blipFill>
        <p:spPr>
          <a:xfrm>
            <a:off x="32247840" y="29535120"/>
            <a:ext cx="2147355" cy="2377440"/>
          </a:xfrm>
          <a:prstGeom prst="rect">
            <a:avLst/>
          </a:prstGeom>
        </p:spPr>
      </p:pic>
      <p:pic>
        <p:nvPicPr>
          <p:cNvPr id="50" name="Picture 49"/>
          <p:cNvPicPr>
            <a:picLocks noChangeAspect="1"/>
          </p:cNvPicPr>
          <p:nvPr/>
        </p:nvPicPr>
        <p:blipFill>
          <a:blip r:embed="rId12"/>
          <a:stretch>
            <a:fillRect/>
          </a:stretch>
        </p:blipFill>
        <p:spPr>
          <a:xfrm>
            <a:off x="34876740" y="29443680"/>
            <a:ext cx="1869440" cy="1950720"/>
          </a:xfrm>
          <a:prstGeom prst="rect">
            <a:avLst/>
          </a:prstGeom>
        </p:spPr>
      </p:pic>
      <p:pic>
        <p:nvPicPr>
          <p:cNvPr id="54" name="Picture 53"/>
          <p:cNvPicPr>
            <a:picLocks noChangeAspect="1"/>
          </p:cNvPicPr>
          <p:nvPr/>
        </p:nvPicPr>
        <p:blipFill>
          <a:blip r:embed="rId13"/>
          <a:stretch>
            <a:fillRect/>
          </a:stretch>
        </p:blipFill>
        <p:spPr>
          <a:xfrm>
            <a:off x="36892231" y="29260801"/>
            <a:ext cx="3921142" cy="2446710"/>
          </a:xfrm>
          <a:prstGeom prst="rect">
            <a:avLst/>
          </a:prstGeom>
        </p:spPr>
      </p:pic>
      <p:sp>
        <p:nvSpPr>
          <p:cNvPr id="55" name="TextBox 54"/>
          <p:cNvSpPr txBox="1"/>
          <p:nvPr/>
        </p:nvSpPr>
        <p:spPr>
          <a:xfrm>
            <a:off x="701040" y="30723842"/>
            <a:ext cx="13845540" cy="600601"/>
          </a:xfrm>
          <a:prstGeom prst="rect">
            <a:avLst/>
          </a:prstGeom>
          <a:noFill/>
        </p:spPr>
        <p:txBody>
          <a:bodyPr wrap="square" lIns="107113" tIns="53556" rIns="107113" bIns="53556" rtlCol="0">
            <a:spAutoFit/>
          </a:bodyPr>
          <a:lstStyle/>
          <a:p>
            <a:r>
              <a:rPr lang="en-US" sz="1600" dirty="0"/>
              <a:t>Left to right: Sample collections; Honey bee mandibular gland still attached to mandible; Drone responses to pheromone impregnated lure</a:t>
            </a:r>
          </a:p>
          <a:p>
            <a:endParaRPr lang="en-US" sz="1600" dirty="0"/>
          </a:p>
        </p:txBody>
      </p:sp>
    </p:spTree>
    <p:extLst>
      <p:ext uri="{BB962C8B-B14F-4D97-AF65-F5344CB8AC3E}">
        <p14:creationId xmlns:p14="http://schemas.microsoft.com/office/powerpoint/2010/main" val="2929036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5120</TotalTime>
  <Words>1588</Words>
  <Application>Microsoft Office PowerPoint</Application>
  <PresentationFormat>Custom</PresentationFormat>
  <Paragraphs>72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Behavioral and Chemical Characterization of Drone-produced Mandibular Gland Compounds in the Honey Bee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Limited impact of the microsporidian parasite, Nosema ceranae, on drone (Apis mellifera) gene expression, physiology and behavior Holly L. Holt1, Megan S. Snyder2, Christina M. Grozinger1,3 1. Penn State University, Department of Entomology 2. Penn State University, College of Agricultural Sciences 3. Penn State University, Center for Pollinator Research</dc:title>
  <dc:creator>Gabriel Villar</dc:creator>
  <cp:lastModifiedBy>Candice Huber</cp:lastModifiedBy>
  <cp:revision>246</cp:revision>
  <cp:lastPrinted>2016-12-01T20:20:17Z</cp:lastPrinted>
  <dcterms:created xsi:type="dcterms:W3CDTF">2013-07-26T19:51:13Z</dcterms:created>
  <dcterms:modified xsi:type="dcterms:W3CDTF">2016-12-01T20:21:52Z</dcterms:modified>
</cp:coreProperties>
</file>