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Ex1.xml" ContentType="application/vnd.ms-office.chartex+xml"/>
  <Override PartName="/ppt/charts/style3.xml" ContentType="application/vnd.ms-office.chartstyle+xml"/>
  <Override PartName="/ppt/charts/colors3.xml" ContentType="application/vnd.ms-office.chartcolorstyle+xml"/>
  <Override PartName="/ppt/notesSlides/notesSlide58.xml" ContentType="application/vnd.openxmlformats-officedocument.presentationml.notesSlide+xml"/>
  <Override PartName="/ppt/charts/chartEx2.xml" ContentType="application/vnd.ms-office.chartex+xml"/>
  <Override PartName="/ppt/charts/style4.xml" ContentType="application/vnd.ms-office.chartstyle+xml"/>
  <Override PartName="/ppt/charts/colors4.xml" ContentType="application/vnd.ms-office.chartcolorstyl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7" r:id="rId2"/>
    <p:sldId id="367" r:id="rId3"/>
    <p:sldId id="415" r:id="rId4"/>
    <p:sldId id="413" r:id="rId5"/>
    <p:sldId id="418" r:id="rId6"/>
    <p:sldId id="421" r:id="rId7"/>
    <p:sldId id="489" r:id="rId8"/>
    <p:sldId id="491" r:id="rId9"/>
    <p:sldId id="490" r:id="rId10"/>
    <p:sldId id="409" r:id="rId11"/>
    <p:sldId id="410" r:id="rId12"/>
    <p:sldId id="382" r:id="rId13"/>
    <p:sldId id="431" r:id="rId14"/>
    <p:sldId id="432" r:id="rId15"/>
    <p:sldId id="479" r:id="rId16"/>
    <p:sldId id="402" r:id="rId17"/>
    <p:sldId id="480" r:id="rId18"/>
    <p:sldId id="296" r:id="rId19"/>
    <p:sldId id="398" r:id="rId20"/>
    <p:sldId id="426" r:id="rId21"/>
    <p:sldId id="427" r:id="rId22"/>
    <p:sldId id="428" r:id="rId23"/>
    <p:sldId id="475" r:id="rId24"/>
    <p:sldId id="383" r:id="rId25"/>
    <p:sldId id="477" r:id="rId26"/>
    <p:sldId id="481" r:id="rId27"/>
    <p:sldId id="482" r:id="rId28"/>
    <p:sldId id="483" r:id="rId29"/>
    <p:sldId id="484" r:id="rId30"/>
    <p:sldId id="478" r:id="rId31"/>
    <p:sldId id="485" r:id="rId32"/>
    <p:sldId id="499" r:id="rId33"/>
    <p:sldId id="500" r:id="rId34"/>
    <p:sldId id="392" r:id="rId35"/>
    <p:sldId id="460" r:id="rId36"/>
    <p:sldId id="495" r:id="rId37"/>
    <p:sldId id="434" r:id="rId38"/>
    <p:sldId id="435" r:id="rId39"/>
    <p:sldId id="440" r:id="rId40"/>
    <p:sldId id="449" r:id="rId41"/>
    <p:sldId id="322" r:id="rId42"/>
    <p:sldId id="497" r:id="rId43"/>
    <p:sldId id="313" r:id="rId44"/>
    <p:sldId id="467" r:id="rId45"/>
    <p:sldId id="453" r:id="rId46"/>
    <p:sldId id="492" r:id="rId47"/>
    <p:sldId id="447" r:id="rId48"/>
    <p:sldId id="493" r:id="rId49"/>
    <p:sldId id="448" r:id="rId50"/>
    <p:sldId id="452" r:id="rId51"/>
    <p:sldId id="451" r:id="rId52"/>
    <p:sldId id="494" r:id="rId53"/>
    <p:sldId id="455" r:id="rId54"/>
    <p:sldId id="355" r:id="rId55"/>
    <p:sldId id="456" r:id="rId56"/>
    <p:sldId id="457" r:id="rId57"/>
    <p:sldId id="496" r:id="rId58"/>
    <p:sldId id="442" r:id="rId59"/>
    <p:sldId id="321" r:id="rId60"/>
    <p:sldId id="461" r:id="rId61"/>
    <p:sldId id="393" r:id="rId62"/>
    <p:sldId id="464" r:id="rId63"/>
    <p:sldId id="465" r:id="rId64"/>
    <p:sldId id="466" r:id="rId65"/>
    <p:sldId id="32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6FC"/>
    <a:srgbClr val="8AE1E7"/>
    <a:srgbClr val="8BE1E8"/>
    <a:srgbClr val="D9DFF7"/>
    <a:srgbClr val="9CADEA"/>
    <a:srgbClr val="9BDAA2"/>
    <a:srgbClr val="D8F0DB"/>
    <a:srgbClr val="F287A1"/>
    <a:srgbClr val="FAD1DB"/>
    <a:srgbClr val="090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3" autoAdjust="0"/>
    <p:restoredTop sz="87893" autoAdjust="0"/>
  </p:normalViewPr>
  <p:slideViewPr>
    <p:cSldViewPr snapToGrid="0">
      <p:cViewPr>
        <p:scale>
          <a:sx n="66" d="100"/>
          <a:sy n="66" d="100"/>
        </p:scale>
        <p:origin x="1620" y="7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13053\Desktop\Chapter%202%20Folder\Combined%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13053\Desktop\emailthisfile.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13053\Desktop\emailthisfi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Average Growth Curves</a:t>
            </a:r>
            <a:r>
              <a:rPr lang="en-US" baseline="0" dirty="0"/>
              <a:t> of DC3K Grown In Extracted Leaf surface Metabolites of Distal Leaves (N = 15)</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1369756337012308E-2"/>
          <c:y val="0.15985087106440274"/>
          <c:w val="0.91863024366298773"/>
          <c:h val="0.69116321322502117"/>
        </c:manualLayout>
      </c:layout>
      <c:lineChart>
        <c:grouping val="standard"/>
        <c:varyColors val="0"/>
        <c:ser>
          <c:idx val="0"/>
          <c:order val="0"/>
          <c:tx>
            <c:strRef>
              <c:f>Sheet2!$A$1</c:f>
              <c:strCache>
                <c:ptCount val="1"/>
                <c:pt idx="0">
                  <c:v>Control Treated</c:v>
                </c:pt>
              </c:strCache>
            </c:strRef>
          </c:tx>
          <c:spPr>
            <a:ln w="28575" cap="rnd">
              <a:solidFill>
                <a:schemeClr val="tx1"/>
              </a:solidFill>
              <a:round/>
            </a:ln>
            <a:effectLst/>
          </c:spPr>
          <c:marker>
            <c:symbol val="none"/>
          </c:marker>
          <c:errBars>
            <c:errDir val="y"/>
            <c:errBarType val="both"/>
            <c:errValType val="percentage"/>
            <c:noEndCap val="0"/>
            <c:val val="5"/>
            <c:spPr>
              <a:noFill/>
              <a:ln w="9525" cap="flat" cmpd="sng" algn="ctr">
                <a:solidFill>
                  <a:schemeClr val="tx1">
                    <a:lumMod val="65000"/>
                    <a:lumOff val="35000"/>
                  </a:schemeClr>
                </a:solidFill>
                <a:round/>
              </a:ln>
              <a:effectLst/>
            </c:spPr>
          </c:errBars>
          <c:val>
            <c:numRef>
              <c:f>Sheet2!$A$2:$A$19</c:f>
              <c:numCache>
                <c:formatCode>General</c:formatCode>
                <c:ptCount val="18"/>
                <c:pt idx="0">
                  <c:v>2.5017500000000005E-2</c:v>
                </c:pt>
                <c:pt idx="1">
                  <c:v>2.928E-2</c:v>
                </c:pt>
                <c:pt idx="2">
                  <c:v>4.4424999999999999E-2</c:v>
                </c:pt>
                <c:pt idx="3">
                  <c:v>4.1904999999999991E-2</c:v>
                </c:pt>
                <c:pt idx="4">
                  <c:v>5.4212500000000011E-2</c:v>
                </c:pt>
                <c:pt idx="5">
                  <c:v>6.2754999999999991E-2</c:v>
                </c:pt>
                <c:pt idx="6">
                  <c:v>7.350000000000001E-2</c:v>
                </c:pt>
                <c:pt idx="7">
                  <c:v>8.2350000000000007E-2</c:v>
                </c:pt>
                <c:pt idx="8">
                  <c:v>8.8634999999999992E-2</c:v>
                </c:pt>
                <c:pt idx="9">
                  <c:v>9.1980000000000006E-2</c:v>
                </c:pt>
                <c:pt idx="10">
                  <c:v>9.0907500000000002E-2</c:v>
                </c:pt>
                <c:pt idx="11">
                  <c:v>8.2979999999999998E-2</c:v>
                </c:pt>
                <c:pt idx="12">
                  <c:v>8.390499999999998E-2</c:v>
                </c:pt>
                <c:pt idx="13">
                  <c:v>8.1727499999999995E-2</c:v>
                </c:pt>
                <c:pt idx="14">
                  <c:v>8.2137500000000002E-2</c:v>
                </c:pt>
                <c:pt idx="15">
                  <c:v>8.3520000000000011E-2</c:v>
                </c:pt>
                <c:pt idx="16">
                  <c:v>8.3692499999999975E-2</c:v>
                </c:pt>
                <c:pt idx="17">
                  <c:v>8.4332500000000005E-2</c:v>
                </c:pt>
              </c:numCache>
            </c:numRef>
          </c:val>
          <c:smooth val="0"/>
          <c:extLst>
            <c:ext xmlns:c16="http://schemas.microsoft.com/office/drawing/2014/chart" uri="{C3380CC4-5D6E-409C-BE32-E72D297353CC}">
              <c16:uniqueId val="{00000000-40C1-403F-8FAD-446260BB49E5}"/>
            </c:ext>
          </c:extLst>
        </c:ser>
        <c:ser>
          <c:idx val="1"/>
          <c:order val="1"/>
          <c:tx>
            <c:strRef>
              <c:f>Sheet2!$B$1</c:f>
              <c:strCache>
                <c:ptCount val="1"/>
                <c:pt idx="0">
                  <c:v>Control Distal</c:v>
                </c:pt>
              </c:strCache>
            </c:strRef>
          </c:tx>
          <c:spPr>
            <a:ln w="28575" cap="rnd">
              <a:solidFill>
                <a:schemeClr val="tx1"/>
              </a:solidFill>
              <a:prstDash val="sysDot"/>
              <a:round/>
            </a:ln>
            <a:effectLst/>
          </c:spPr>
          <c:marker>
            <c:symbol val="none"/>
          </c:marker>
          <c:errBars>
            <c:errDir val="y"/>
            <c:errBarType val="both"/>
            <c:errValType val="percentage"/>
            <c:noEndCap val="0"/>
            <c:val val="5"/>
            <c:spPr>
              <a:noFill/>
              <a:ln w="9525" cap="flat" cmpd="sng" algn="ctr">
                <a:solidFill>
                  <a:schemeClr val="tx1">
                    <a:lumMod val="65000"/>
                    <a:lumOff val="35000"/>
                  </a:schemeClr>
                </a:solidFill>
                <a:round/>
              </a:ln>
              <a:effectLst/>
            </c:spPr>
          </c:errBars>
          <c:val>
            <c:numRef>
              <c:f>Sheet2!$B$2:$B$19</c:f>
              <c:numCache>
                <c:formatCode>General</c:formatCode>
                <c:ptCount val="18"/>
                <c:pt idx="0">
                  <c:v>1.8664999999999998E-2</c:v>
                </c:pt>
                <c:pt idx="1">
                  <c:v>1.7467500000000004E-2</c:v>
                </c:pt>
                <c:pt idx="2">
                  <c:v>2.8277500000000004E-2</c:v>
                </c:pt>
                <c:pt idx="3">
                  <c:v>2.843E-2</c:v>
                </c:pt>
                <c:pt idx="4">
                  <c:v>2.8867500000000001E-2</c:v>
                </c:pt>
                <c:pt idx="5">
                  <c:v>2.8307500000000006E-2</c:v>
                </c:pt>
                <c:pt idx="6">
                  <c:v>2.7784999999999997E-2</c:v>
                </c:pt>
                <c:pt idx="7">
                  <c:v>2.9780000000000001E-2</c:v>
                </c:pt>
                <c:pt idx="8">
                  <c:v>2.9145000000000004E-2</c:v>
                </c:pt>
                <c:pt idx="9">
                  <c:v>2.6724999999999999E-2</c:v>
                </c:pt>
                <c:pt idx="10">
                  <c:v>2.6915000000000001E-2</c:v>
                </c:pt>
                <c:pt idx="11">
                  <c:v>2.7954999999999997E-2</c:v>
                </c:pt>
                <c:pt idx="12">
                  <c:v>2.6457500000000002E-2</c:v>
                </c:pt>
                <c:pt idx="13">
                  <c:v>2.4542500000000005E-2</c:v>
                </c:pt>
                <c:pt idx="14">
                  <c:v>2.6872499999999994E-2</c:v>
                </c:pt>
                <c:pt idx="15">
                  <c:v>2.6107499999999999E-2</c:v>
                </c:pt>
                <c:pt idx="16">
                  <c:v>2.8282499999999999E-2</c:v>
                </c:pt>
                <c:pt idx="17">
                  <c:v>2.6467499999999995E-2</c:v>
                </c:pt>
              </c:numCache>
            </c:numRef>
          </c:val>
          <c:smooth val="0"/>
          <c:extLst>
            <c:ext xmlns:c16="http://schemas.microsoft.com/office/drawing/2014/chart" uri="{C3380CC4-5D6E-409C-BE32-E72D297353CC}">
              <c16:uniqueId val="{00000001-40C1-403F-8FAD-446260BB49E5}"/>
            </c:ext>
          </c:extLst>
        </c:ser>
        <c:ser>
          <c:idx val="2"/>
          <c:order val="2"/>
          <c:tx>
            <c:strRef>
              <c:f>Sheet2!$C$1</c:f>
              <c:strCache>
                <c:ptCount val="1"/>
                <c:pt idx="0">
                  <c:v>DC3K Treated</c:v>
                </c:pt>
              </c:strCache>
            </c:strRef>
          </c:tx>
          <c:spPr>
            <a:ln w="28575" cap="rnd">
              <a:solidFill>
                <a:srgbClr val="FF0000"/>
              </a:solidFill>
              <a:round/>
            </a:ln>
            <a:effectLst/>
          </c:spPr>
          <c:marker>
            <c:symbol val="none"/>
          </c:marker>
          <c:errBars>
            <c:errDir val="y"/>
            <c:errBarType val="both"/>
            <c:errValType val="percentage"/>
            <c:noEndCap val="0"/>
            <c:val val="5"/>
            <c:spPr>
              <a:noFill/>
              <a:ln w="9525" cap="flat" cmpd="sng" algn="ctr">
                <a:solidFill>
                  <a:schemeClr val="tx1">
                    <a:lumMod val="65000"/>
                    <a:lumOff val="35000"/>
                  </a:schemeClr>
                </a:solidFill>
                <a:round/>
              </a:ln>
              <a:effectLst/>
            </c:spPr>
          </c:errBars>
          <c:val>
            <c:numRef>
              <c:f>Sheet2!$C$2:$C$19</c:f>
              <c:numCache>
                <c:formatCode>General</c:formatCode>
                <c:ptCount val="18"/>
                <c:pt idx="0">
                  <c:v>1.9379999999999998E-2</c:v>
                </c:pt>
                <c:pt idx="1">
                  <c:v>2.862E-2</c:v>
                </c:pt>
                <c:pt idx="2">
                  <c:v>3.5239999999999994E-2</c:v>
                </c:pt>
                <c:pt idx="3">
                  <c:v>4.1139999999999996E-2</c:v>
                </c:pt>
                <c:pt idx="4">
                  <c:v>4.548E-2</c:v>
                </c:pt>
                <c:pt idx="5">
                  <c:v>5.1319999999999998E-2</c:v>
                </c:pt>
                <c:pt idx="6">
                  <c:v>5.8780000000000013E-2</c:v>
                </c:pt>
                <c:pt idx="7">
                  <c:v>6.584000000000001E-2</c:v>
                </c:pt>
                <c:pt idx="8">
                  <c:v>7.2209999999999996E-2</c:v>
                </c:pt>
                <c:pt idx="9">
                  <c:v>7.349E-2</c:v>
                </c:pt>
                <c:pt idx="10">
                  <c:v>7.5139999999999998E-2</c:v>
                </c:pt>
                <c:pt idx="11">
                  <c:v>7.5319999999999984E-2</c:v>
                </c:pt>
                <c:pt idx="12">
                  <c:v>7.758000000000001E-2</c:v>
                </c:pt>
                <c:pt idx="13">
                  <c:v>7.8259999999999996E-2</c:v>
                </c:pt>
                <c:pt idx="14">
                  <c:v>7.7850000000000003E-2</c:v>
                </c:pt>
                <c:pt idx="15">
                  <c:v>7.5249999999999997E-2</c:v>
                </c:pt>
                <c:pt idx="16">
                  <c:v>7.6709999999999987E-2</c:v>
                </c:pt>
                <c:pt idx="17">
                  <c:v>6.5769999999999995E-2</c:v>
                </c:pt>
              </c:numCache>
            </c:numRef>
          </c:val>
          <c:smooth val="0"/>
          <c:extLst>
            <c:ext xmlns:c16="http://schemas.microsoft.com/office/drawing/2014/chart" uri="{C3380CC4-5D6E-409C-BE32-E72D297353CC}">
              <c16:uniqueId val="{00000002-40C1-403F-8FAD-446260BB49E5}"/>
            </c:ext>
          </c:extLst>
        </c:ser>
        <c:ser>
          <c:idx val="3"/>
          <c:order val="3"/>
          <c:tx>
            <c:strRef>
              <c:f>Sheet2!$D$1</c:f>
              <c:strCache>
                <c:ptCount val="1"/>
                <c:pt idx="0">
                  <c:v>DC3K Distal</c:v>
                </c:pt>
              </c:strCache>
            </c:strRef>
          </c:tx>
          <c:spPr>
            <a:ln w="28575" cap="rnd">
              <a:solidFill>
                <a:srgbClr val="FF0000"/>
              </a:solidFill>
              <a:prstDash val="sysDot"/>
              <a:round/>
            </a:ln>
            <a:effectLst/>
          </c:spPr>
          <c:marker>
            <c:symbol val="none"/>
          </c:marker>
          <c:errBars>
            <c:errDir val="y"/>
            <c:errBarType val="both"/>
            <c:errValType val="percentage"/>
            <c:noEndCap val="0"/>
            <c:val val="5"/>
            <c:spPr>
              <a:noFill/>
              <a:ln w="9525" cap="flat" cmpd="sng" algn="ctr">
                <a:solidFill>
                  <a:schemeClr val="tx1">
                    <a:lumMod val="65000"/>
                    <a:lumOff val="35000"/>
                  </a:schemeClr>
                </a:solidFill>
                <a:round/>
              </a:ln>
              <a:effectLst/>
            </c:spPr>
          </c:errBars>
          <c:val>
            <c:numRef>
              <c:f>Sheet2!$D$2:$D$19</c:f>
              <c:numCache>
                <c:formatCode>General</c:formatCode>
                <c:ptCount val="18"/>
                <c:pt idx="0">
                  <c:v>2.3719999999999998E-2</c:v>
                </c:pt>
                <c:pt idx="1">
                  <c:v>2.8449999999999996E-2</c:v>
                </c:pt>
                <c:pt idx="2">
                  <c:v>4.6090000000000006E-2</c:v>
                </c:pt>
                <c:pt idx="3">
                  <c:v>5.3749999999999999E-2</c:v>
                </c:pt>
                <c:pt idx="4">
                  <c:v>5.9880000000000003E-2</c:v>
                </c:pt>
                <c:pt idx="5">
                  <c:v>6.4780000000000004E-2</c:v>
                </c:pt>
                <c:pt idx="6">
                  <c:v>7.282000000000001E-2</c:v>
                </c:pt>
                <c:pt idx="7">
                  <c:v>8.2580000000000001E-2</c:v>
                </c:pt>
                <c:pt idx="8">
                  <c:v>8.9480000000000004E-2</c:v>
                </c:pt>
                <c:pt idx="9">
                  <c:v>9.4089999999999979E-2</c:v>
                </c:pt>
                <c:pt idx="10">
                  <c:v>9.7509999999999999E-2</c:v>
                </c:pt>
                <c:pt idx="11">
                  <c:v>9.894E-2</c:v>
                </c:pt>
                <c:pt idx="12">
                  <c:v>9.781999999999999E-2</c:v>
                </c:pt>
                <c:pt idx="13">
                  <c:v>0.10183000000000002</c:v>
                </c:pt>
                <c:pt idx="14">
                  <c:v>0.10947</c:v>
                </c:pt>
                <c:pt idx="15">
                  <c:v>9.5239999999999977E-2</c:v>
                </c:pt>
                <c:pt idx="16">
                  <c:v>9.5740000000000006E-2</c:v>
                </c:pt>
                <c:pt idx="17">
                  <c:v>9.5249999999999987E-2</c:v>
                </c:pt>
              </c:numCache>
            </c:numRef>
          </c:val>
          <c:smooth val="0"/>
          <c:extLst>
            <c:ext xmlns:c16="http://schemas.microsoft.com/office/drawing/2014/chart" uri="{C3380CC4-5D6E-409C-BE32-E72D297353CC}">
              <c16:uniqueId val="{00000003-40C1-403F-8FAD-446260BB49E5}"/>
            </c:ext>
          </c:extLst>
        </c:ser>
        <c:dLbls>
          <c:showLegendKey val="0"/>
          <c:showVal val="0"/>
          <c:showCatName val="0"/>
          <c:showSerName val="0"/>
          <c:showPercent val="0"/>
          <c:showBubbleSize val="0"/>
        </c:dLbls>
        <c:smooth val="0"/>
        <c:axId val="1139094688"/>
        <c:axId val="1621107552"/>
      </c:lineChart>
      <c:catAx>
        <c:axId val="113909468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Tisa Offc Serif Pro" panose="02010504030101020102" pitchFamily="2" charset="0"/>
                    <a:ea typeface="+mn-ea"/>
                    <a:cs typeface="+mn-cs"/>
                  </a:defRPr>
                </a:pPr>
                <a:r>
                  <a:rPr lang="en-US" sz="1800" dirty="0">
                    <a:latin typeface="Tisa Offc Serif Pro" panose="02010504030101020102" pitchFamily="2" charset="0"/>
                  </a:rPr>
                  <a:t>Time (</a:t>
                </a:r>
                <a:r>
                  <a:rPr lang="en-US" sz="1800" dirty="0" err="1">
                    <a:latin typeface="Tisa Offc Serif Pro" panose="02010504030101020102" pitchFamily="2" charset="0"/>
                  </a:rPr>
                  <a:t>hr</a:t>
                </a:r>
                <a:r>
                  <a:rPr lang="en-US" sz="1800" dirty="0">
                    <a:latin typeface="Tisa Offc Serif Pro" panose="02010504030101020102" pitchFamily="2" charset="0"/>
                  </a:rPr>
                  <a:t>)</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sa Offc Serif Pro" panose="02010504030101020102" pitchFamily="2" charset="0"/>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1107552"/>
        <c:crosses val="autoZero"/>
        <c:auto val="1"/>
        <c:lblAlgn val="ctr"/>
        <c:lblOffset val="100"/>
        <c:noMultiLvlLbl val="0"/>
      </c:catAx>
      <c:valAx>
        <c:axId val="1621107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latin typeface="Tisa Offc Serif Pro" panose="02010504030101020102" pitchFamily="2" charset="0"/>
                  </a:rPr>
                  <a:t>OD600</a:t>
                </a:r>
              </a:p>
            </c:rich>
          </c:tx>
          <c:layout>
            <c:manualLayout>
              <c:xMode val="edge"/>
              <c:yMode val="edge"/>
              <c:x val="0"/>
              <c:y val="0.3796714464757978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39094688"/>
        <c:crosses val="autoZero"/>
        <c:crossBetween val="between"/>
      </c:valAx>
      <c:spPr>
        <a:noFill/>
        <a:ln>
          <a:noFill/>
        </a:ln>
        <a:effectLst/>
      </c:spPr>
    </c:plotArea>
    <c:legend>
      <c:legendPos val="b"/>
      <c:layout>
        <c:manualLayout>
          <c:xMode val="edge"/>
          <c:yMode val="edge"/>
          <c:x val="0.15886383367176049"/>
          <c:y val="0.94841874875823284"/>
          <c:w val="0.68227233265647902"/>
          <c:h val="5.158125124176719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dirty="0">
                <a:solidFill>
                  <a:prstClr val="black">
                    <a:lumMod val="65000"/>
                    <a:lumOff val="35000"/>
                  </a:prstClr>
                </a:solidFill>
                <a:latin typeface="Tisa Offc Serif Pro" panose="02010504030101020102" pitchFamily="2" charset="0"/>
              </a:rPr>
              <a:t>Average Growth Curves of A506 Grown In Extracted Leaf surface Metabolites of Distal Leaves (N = 15)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730186873449007E-2"/>
          <c:y val="0.14209096606532245"/>
          <c:w val="0.91426981312655109"/>
          <c:h val="0.70178085347816788"/>
        </c:manualLayout>
      </c:layout>
      <c:lineChart>
        <c:grouping val="standard"/>
        <c:varyColors val="0"/>
        <c:ser>
          <c:idx val="1"/>
          <c:order val="1"/>
          <c:tx>
            <c:strRef>
              <c:f>Sheet7!$B$1</c:f>
              <c:strCache>
                <c:ptCount val="1"/>
                <c:pt idx="0">
                  <c:v>Con-T</c:v>
                </c:pt>
              </c:strCache>
            </c:strRef>
          </c:tx>
          <c:spPr>
            <a:ln w="28575" cap="rnd">
              <a:solidFill>
                <a:schemeClr val="tx1">
                  <a:lumMod val="95000"/>
                  <a:lumOff val="5000"/>
                </a:schemeClr>
              </a:solidFill>
              <a:round/>
            </a:ln>
            <a:effectLst/>
          </c:spPr>
          <c:marker>
            <c:symbol val="none"/>
          </c:marker>
          <c:errBars>
            <c:errDir val="y"/>
            <c:errBarType val="both"/>
            <c:errValType val="percentage"/>
            <c:noEndCap val="0"/>
            <c:val val="5"/>
            <c:spPr>
              <a:noFill/>
              <a:ln w="9525" cap="flat" cmpd="sng" algn="ctr">
                <a:solidFill>
                  <a:schemeClr val="tx1">
                    <a:lumMod val="65000"/>
                    <a:lumOff val="35000"/>
                  </a:schemeClr>
                </a:solidFill>
                <a:round/>
              </a:ln>
              <a:effectLst/>
            </c:spPr>
          </c:errBars>
          <c:val>
            <c:numRef>
              <c:f>Sheet7!$B$2:$B$18</c:f>
              <c:numCache>
                <c:formatCode>General</c:formatCode>
                <c:ptCount val="17"/>
                <c:pt idx="0">
                  <c:v>1.4669999999999999E-2</c:v>
                </c:pt>
                <c:pt idx="1">
                  <c:v>1.7910000000000002E-2</c:v>
                </c:pt>
                <c:pt idx="2">
                  <c:v>2.283E-2</c:v>
                </c:pt>
                <c:pt idx="3">
                  <c:v>2.1650000000000003E-2</c:v>
                </c:pt>
                <c:pt idx="4">
                  <c:v>2.2839999999999999E-2</c:v>
                </c:pt>
                <c:pt idx="5">
                  <c:v>2.7849999999999996E-2</c:v>
                </c:pt>
                <c:pt idx="6">
                  <c:v>3.3669999999999999E-2</c:v>
                </c:pt>
                <c:pt idx="7">
                  <c:v>4.3439999999999993E-2</c:v>
                </c:pt>
                <c:pt idx="8">
                  <c:v>4.5900000000000003E-2</c:v>
                </c:pt>
                <c:pt idx="9">
                  <c:v>4.4040000000000003E-2</c:v>
                </c:pt>
                <c:pt idx="10">
                  <c:v>4.5409999999999999E-2</c:v>
                </c:pt>
                <c:pt idx="11">
                  <c:v>4.5409999999999992E-2</c:v>
                </c:pt>
                <c:pt idx="12">
                  <c:v>4.6859999999999999E-2</c:v>
                </c:pt>
                <c:pt idx="13">
                  <c:v>4.8299999999999996E-2</c:v>
                </c:pt>
                <c:pt idx="14">
                  <c:v>5.0669999999999993E-2</c:v>
                </c:pt>
                <c:pt idx="15">
                  <c:v>5.3190000000000001E-2</c:v>
                </c:pt>
                <c:pt idx="16">
                  <c:v>5.6160000000000002E-2</c:v>
                </c:pt>
              </c:numCache>
            </c:numRef>
          </c:val>
          <c:smooth val="0"/>
          <c:extLst>
            <c:ext xmlns:c16="http://schemas.microsoft.com/office/drawing/2014/chart" uri="{C3380CC4-5D6E-409C-BE32-E72D297353CC}">
              <c16:uniqueId val="{00000000-4670-4121-A6F0-E40168171D8C}"/>
            </c:ext>
          </c:extLst>
        </c:ser>
        <c:ser>
          <c:idx val="2"/>
          <c:order val="2"/>
          <c:tx>
            <c:strRef>
              <c:f>Sheet7!$C$1</c:f>
              <c:strCache>
                <c:ptCount val="1"/>
                <c:pt idx="0">
                  <c:v>Con-D</c:v>
                </c:pt>
              </c:strCache>
            </c:strRef>
          </c:tx>
          <c:spPr>
            <a:ln w="28575" cap="rnd">
              <a:solidFill>
                <a:schemeClr val="tx1"/>
              </a:solidFill>
              <a:prstDash val="sysDot"/>
              <a:round/>
            </a:ln>
            <a:effectLst/>
          </c:spPr>
          <c:marker>
            <c:symbol val="none"/>
          </c:marker>
          <c:errBars>
            <c:errDir val="y"/>
            <c:errBarType val="both"/>
            <c:errValType val="percentage"/>
            <c:noEndCap val="0"/>
            <c:val val="5"/>
            <c:spPr>
              <a:noFill/>
              <a:ln w="9525" cap="flat" cmpd="sng" algn="ctr">
                <a:solidFill>
                  <a:schemeClr val="tx1">
                    <a:lumMod val="65000"/>
                    <a:lumOff val="35000"/>
                  </a:schemeClr>
                </a:solidFill>
                <a:round/>
              </a:ln>
              <a:effectLst/>
            </c:spPr>
          </c:errBars>
          <c:val>
            <c:numRef>
              <c:f>Sheet7!$C$2:$C$18</c:f>
              <c:numCache>
                <c:formatCode>General</c:formatCode>
                <c:ptCount val="17"/>
                <c:pt idx="0">
                  <c:v>1.0490000000000003E-2</c:v>
                </c:pt>
                <c:pt idx="1">
                  <c:v>8.9400000000000035E-3</c:v>
                </c:pt>
                <c:pt idx="2">
                  <c:v>1.0069999999999999E-2</c:v>
                </c:pt>
                <c:pt idx="3">
                  <c:v>7.6999999999999801E-4</c:v>
                </c:pt>
                <c:pt idx="4">
                  <c:v>0</c:v>
                </c:pt>
                <c:pt idx="5">
                  <c:v>1.56E-3</c:v>
                </c:pt>
                <c:pt idx="6">
                  <c:v>5.8400000000000023E-3</c:v>
                </c:pt>
                <c:pt idx="7">
                  <c:v>1.5399999999999997E-2</c:v>
                </c:pt>
                <c:pt idx="8">
                  <c:v>2.1869999999999994E-2</c:v>
                </c:pt>
                <c:pt idx="9">
                  <c:v>3.1720000000000019E-2</c:v>
                </c:pt>
                <c:pt idx="10">
                  <c:v>3.9949999999999986E-2</c:v>
                </c:pt>
                <c:pt idx="11">
                  <c:v>3.3720000000000007E-2</c:v>
                </c:pt>
                <c:pt idx="12">
                  <c:v>2.3859999999999999E-2</c:v>
                </c:pt>
                <c:pt idx="13">
                  <c:v>2.0700000000000003E-2</c:v>
                </c:pt>
                <c:pt idx="14">
                  <c:v>2.1829999999999995E-2</c:v>
                </c:pt>
                <c:pt idx="15">
                  <c:v>2.5789999999999997E-2</c:v>
                </c:pt>
                <c:pt idx="16">
                  <c:v>3.0599999999999999E-2</c:v>
                </c:pt>
              </c:numCache>
            </c:numRef>
          </c:val>
          <c:smooth val="0"/>
          <c:extLst>
            <c:ext xmlns:c16="http://schemas.microsoft.com/office/drawing/2014/chart" uri="{C3380CC4-5D6E-409C-BE32-E72D297353CC}">
              <c16:uniqueId val="{00000001-4670-4121-A6F0-E40168171D8C}"/>
            </c:ext>
          </c:extLst>
        </c:ser>
        <c:ser>
          <c:idx val="3"/>
          <c:order val="3"/>
          <c:tx>
            <c:strRef>
              <c:f>Sheet7!$D$1</c:f>
              <c:strCache>
                <c:ptCount val="1"/>
                <c:pt idx="0">
                  <c:v>DC3K-T</c:v>
                </c:pt>
              </c:strCache>
            </c:strRef>
          </c:tx>
          <c:spPr>
            <a:ln w="28575" cap="rnd">
              <a:solidFill>
                <a:srgbClr val="00B0F0"/>
              </a:solidFill>
              <a:round/>
            </a:ln>
            <a:effectLst/>
          </c:spPr>
          <c:marker>
            <c:symbol val="none"/>
          </c:marker>
          <c:errBars>
            <c:errDir val="y"/>
            <c:errBarType val="both"/>
            <c:errValType val="percentage"/>
            <c:noEndCap val="0"/>
            <c:val val="5"/>
            <c:spPr>
              <a:noFill/>
              <a:ln w="9525" cap="flat" cmpd="sng" algn="ctr">
                <a:solidFill>
                  <a:schemeClr val="tx1">
                    <a:lumMod val="65000"/>
                    <a:lumOff val="35000"/>
                  </a:schemeClr>
                </a:solidFill>
                <a:round/>
              </a:ln>
              <a:effectLst/>
            </c:spPr>
          </c:errBars>
          <c:val>
            <c:numRef>
              <c:f>Sheet7!$D$2:$D$18</c:f>
              <c:numCache>
                <c:formatCode>General</c:formatCode>
                <c:ptCount val="17"/>
                <c:pt idx="0">
                  <c:v>1.6789999999999999E-2</c:v>
                </c:pt>
                <c:pt idx="1">
                  <c:v>2.3609999999999999E-2</c:v>
                </c:pt>
                <c:pt idx="2">
                  <c:v>2.4650000000000002E-2</c:v>
                </c:pt>
                <c:pt idx="3">
                  <c:v>1.6979999999999999E-2</c:v>
                </c:pt>
                <c:pt idx="4">
                  <c:v>2.3449999999999999E-2</c:v>
                </c:pt>
                <c:pt idx="5">
                  <c:v>2.9919999999999995E-2</c:v>
                </c:pt>
                <c:pt idx="6">
                  <c:v>3.9159999999999993E-2</c:v>
                </c:pt>
                <c:pt idx="7">
                  <c:v>5.3720000000000004E-2</c:v>
                </c:pt>
                <c:pt idx="8">
                  <c:v>5.6620000000000004E-2</c:v>
                </c:pt>
                <c:pt idx="9">
                  <c:v>6.7959999999999993E-2</c:v>
                </c:pt>
                <c:pt idx="10">
                  <c:v>6.0239999999999995E-2</c:v>
                </c:pt>
                <c:pt idx="11">
                  <c:v>6.3150000000000012E-2</c:v>
                </c:pt>
                <c:pt idx="12">
                  <c:v>6.2150000000000004E-2</c:v>
                </c:pt>
                <c:pt idx="13">
                  <c:v>6.2409999999999986E-2</c:v>
                </c:pt>
                <c:pt idx="14">
                  <c:v>6.3160000000000008E-2</c:v>
                </c:pt>
                <c:pt idx="15">
                  <c:v>6.4009999999999984E-2</c:v>
                </c:pt>
                <c:pt idx="16">
                  <c:v>6.5589999999999996E-2</c:v>
                </c:pt>
              </c:numCache>
            </c:numRef>
          </c:val>
          <c:smooth val="0"/>
          <c:extLst>
            <c:ext xmlns:c16="http://schemas.microsoft.com/office/drawing/2014/chart" uri="{C3380CC4-5D6E-409C-BE32-E72D297353CC}">
              <c16:uniqueId val="{00000002-4670-4121-A6F0-E40168171D8C}"/>
            </c:ext>
          </c:extLst>
        </c:ser>
        <c:ser>
          <c:idx val="4"/>
          <c:order val="4"/>
          <c:tx>
            <c:strRef>
              <c:f>Sheet7!$E$1</c:f>
              <c:strCache>
                <c:ptCount val="1"/>
                <c:pt idx="0">
                  <c:v>DC3K-D</c:v>
                </c:pt>
              </c:strCache>
            </c:strRef>
          </c:tx>
          <c:spPr>
            <a:ln w="28575" cap="rnd">
              <a:solidFill>
                <a:srgbClr val="00B0F0"/>
              </a:solidFill>
              <a:prstDash val="sysDot"/>
              <a:round/>
            </a:ln>
            <a:effectLst/>
          </c:spPr>
          <c:marker>
            <c:symbol val="none"/>
          </c:marker>
          <c:errBars>
            <c:errDir val="y"/>
            <c:errBarType val="both"/>
            <c:errValType val="percentage"/>
            <c:noEndCap val="0"/>
            <c:val val="5"/>
            <c:spPr>
              <a:noFill/>
              <a:ln w="9525" cap="flat" cmpd="sng" algn="ctr">
                <a:solidFill>
                  <a:schemeClr val="tx1">
                    <a:lumMod val="65000"/>
                    <a:lumOff val="35000"/>
                  </a:schemeClr>
                </a:solidFill>
                <a:round/>
              </a:ln>
              <a:effectLst/>
            </c:spPr>
          </c:errBars>
          <c:val>
            <c:numRef>
              <c:f>Sheet7!$E$2:$E$18</c:f>
              <c:numCache>
                <c:formatCode>General</c:formatCode>
                <c:ptCount val="17"/>
                <c:pt idx="0">
                  <c:v>1.7659999999999999E-2</c:v>
                </c:pt>
                <c:pt idx="1">
                  <c:v>3.049E-2</c:v>
                </c:pt>
                <c:pt idx="2">
                  <c:v>2.6519999999999998E-2</c:v>
                </c:pt>
                <c:pt idx="3">
                  <c:v>2.5049999999999999E-2</c:v>
                </c:pt>
                <c:pt idx="4">
                  <c:v>3.1169999999999996E-2</c:v>
                </c:pt>
                <c:pt idx="5">
                  <c:v>3.8389999999999994E-2</c:v>
                </c:pt>
                <c:pt idx="6">
                  <c:v>5.0470000000000001E-2</c:v>
                </c:pt>
                <c:pt idx="7">
                  <c:v>6.6959999999999992E-2</c:v>
                </c:pt>
                <c:pt idx="8">
                  <c:v>7.3609999999999995E-2</c:v>
                </c:pt>
                <c:pt idx="9">
                  <c:v>7.511000000000001E-2</c:v>
                </c:pt>
                <c:pt idx="10">
                  <c:v>7.2069999999999995E-2</c:v>
                </c:pt>
                <c:pt idx="11">
                  <c:v>7.3399999999999993E-2</c:v>
                </c:pt>
                <c:pt idx="12">
                  <c:v>7.2429999999999994E-2</c:v>
                </c:pt>
                <c:pt idx="13">
                  <c:v>7.1870000000000017E-2</c:v>
                </c:pt>
                <c:pt idx="14">
                  <c:v>7.2870000000000004E-2</c:v>
                </c:pt>
                <c:pt idx="15">
                  <c:v>7.4540000000000009E-2</c:v>
                </c:pt>
                <c:pt idx="16">
                  <c:v>7.6979999999999979E-2</c:v>
                </c:pt>
              </c:numCache>
            </c:numRef>
          </c:val>
          <c:smooth val="0"/>
          <c:extLst>
            <c:ext xmlns:c16="http://schemas.microsoft.com/office/drawing/2014/chart" uri="{C3380CC4-5D6E-409C-BE32-E72D297353CC}">
              <c16:uniqueId val="{00000003-4670-4121-A6F0-E40168171D8C}"/>
            </c:ext>
          </c:extLst>
        </c:ser>
        <c:dLbls>
          <c:showLegendKey val="0"/>
          <c:showVal val="0"/>
          <c:showCatName val="0"/>
          <c:showSerName val="0"/>
          <c:showPercent val="0"/>
          <c:showBubbleSize val="0"/>
        </c:dLbls>
        <c:smooth val="0"/>
        <c:axId val="110547231"/>
        <c:axId val="2074891264"/>
        <c:extLst>
          <c:ext xmlns:c15="http://schemas.microsoft.com/office/drawing/2012/chart" uri="{02D57815-91ED-43cb-92C2-25804820EDAC}">
            <c15:filteredLineSeries>
              <c15:ser>
                <c:idx val="0"/>
                <c:order val="0"/>
                <c:tx>
                  <c:strRef>
                    <c:extLst>
                      <c:ext uri="{02D57815-91ED-43cb-92C2-25804820EDAC}">
                        <c15:formulaRef>
                          <c15:sqref>Sheet7!$A$1</c15:sqref>
                        </c15:formulaRef>
                      </c:ext>
                    </c:extLst>
                    <c:strCache>
                      <c:ptCount val="1"/>
                      <c:pt idx="0">
                        <c:v>Time</c:v>
                      </c:pt>
                    </c:strCache>
                  </c:strRef>
                </c:tx>
                <c:spPr>
                  <a:ln w="28575" cap="rnd">
                    <a:solidFill>
                      <a:schemeClr val="accent1"/>
                    </a:solidFill>
                    <a:round/>
                  </a:ln>
                  <a:effectLst/>
                </c:spPr>
                <c:marker>
                  <c:symbol val="none"/>
                </c:marker>
                <c:val>
                  <c:numRef>
                    <c:extLst>
                      <c:ext uri="{02D57815-91ED-43cb-92C2-25804820EDAC}">
                        <c15:formulaRef>
                          <c15:sqref>Sheet7!$A$2:$A$18</c15:sqref>
                        </c15:formulaRef>
                      </c:ext>
                    </c:extLst>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val>
                <c:smooth val="0"/>
                <c:extLst>
                  <c:ext xmlns:c16="http://schemas.microsoft.com/office/drawing/2014/chart" uri="{C3380CC4-5D6E-409C-BE32-E72D297353CC}">
                    <c16:uniqueId val="{00000004-4670-4121-A6F0-E40168171D8C}"/>
                  </c:ext>
                </c:extLst>
              </c15:ser>
            </c15:filteredLineSeries>
          </c:ext>
        </c:extLst>
      </c:lineChart>
      <c:catAx>
        <c:axId val="11054723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latin typeface="Tisa Offc Serif Pro" panose="02010504030101020102" pitchFamily="2" charset="0"/>
                  </a:rPr>
                  <a:t>Time (</a:t>
                </a:r>
                <a:r>
                  <a:rPr lang="en-US" sz="1600" dirty="0" err="1">
                    <a:latin typeface="Tisa Offc Serif Pro" panose="02010504030101020102" pitchFamily="2" charset="0"/>
                  </a:rPr>
                  <a:t>hr</a:t>
                </a:r>
                <a:r>
                  <a:rPr lang="en-US" sz="1600" dirty="0">
                    <a:latin typeface="Tisa Offc Serif Pro" panose="02010504030101020102" pitchFamily="2" charset="0"/>
                  </a:rPr>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74891264"/>
        <c:crosses val="autoZero"/>
        <c:auto val="1"/>
        <c:lblAlgn val="ctr"/>
        <c:lblOffset val="100"/>
        <c:noMultiLvlLbl val="0"/>
      </c:catAx>
      <c:valAx>
        <c:axId val="2074891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OD600</a:t>
                </a:r>
              </a:p>
            </c:rich>
          </c:tx>
          <c:layout>
            <c:manualLayout>
              <c:xMode val="edge"/>
              <c:yMode val="edge"/>
              <c:x val="0"/>
              <c:y val="0.4028002769491477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05472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 dir="row">Sheet3!$B$3:$AE$3</cx:f>
        <cx:lvl ptCount="30" formatCode="General">
          <cx:pt idx="0">0</cx:pt>
          <cx:pt idx="1">1.454242509439325</cx:pt>
          <cx:pt idx="2">1.2781512503836439</cx:pt>
          <cx:pt idx="3">1.1020599913279627</cx:pt>
          <cx:pt idx="4">0</cx:pt>
          <cx:pt idx="5">0</cx:pt>
          <cx:pt idx="6">1.454242509439325</cx:pt>
          <cx:pt idx="7">1.6461280356782382</cx:pt>
          <cx:pt idx="8">1.5791812460476249</cx:pt>
          <cx:pt idx="9">1.6461280356782382</cx:pt>
          <cx:pt idx="10">2.3808135922807914</cx:pt>
          <cx:pt idx="11">2.3260748027008264</cx:pt>
          <cx:pt idx="12">2.3450980400142569</cx:pt>
          <cx:pt idx="13">2.3808135922807914</cx:pt>
          <cx:pt idx="14">2.2160033436347994</cx:pt>
          <cx:pt idx="15">0.87506126339170009</cx:pt>
          <cx:pt idx="16">1.1760912590556813</cx:pt>
          <cx:pt idx="17">1.1303337684950061</cx:pt>
          <cx:pt idx="18">1.0969100130080565</cx:pt>
          <cx:pt idx="19">0.65321251377534373</cx:pt>
          <cx:pt idx="20">0</cx:pt>
          <cx:pt idx="21">1.1760912590556813</cx:pt>
          <cx:pt idx="22">1.2430380486862944</cx:pt>
          <cx:pt idx="23">1.2174839442139063</cx:pt>
          <cx:pt idx="24">1.2430380486862944</cx:pt>
          <cx:pt idx="25">1.6857417386022637</cx:pt>
          <cx:pt idx="26">1.6434526764861874</cx:pt>
          <cx:pt idx="27">1.6580113966571124</cx:pt>
          <cx:pt idx="28">1.6857417386022637</cx:pt>
          <cx:pt idx="29">1.5622928644564746</cx:pt>
        </cx:lvl>
      </cx:numDim>
    </cx:data>
    <cx:data id="1">
      <cx:numDim type="val">
        <cx:f dir="row">Sheet3!$B$4:$AE$4</cx:f>
        <cx:lvl ptCount="30" formatCode="General">
          <cx:pt idx="0">2.8995973737156766</cx:pt>
          <cx:pt idx="1">2.9462518582678756</cx:pt>
          <cx:pt idx="2">2.6059427310687981</cx:pt>
          <cx:pt idx="3">2.5232158472992174</cx:pt>
          <cx:pt idx="4">2.5723977644090592</cx:pt>
          <cx:pt idx="5">2.7106183933186836</cx:pt>
          <cx:pt idx="6">2.5723977644090592</cx:pt>
          <cx:pt idx="7">2.6754045126993669</cx:pt>
          <cx:pt idx="8">2.6933682609769685</cx:pt>
          <cx:pt idx="9">2.7509649501497937</cx:pt>
          <cx:pt idx="10">2.9363086955933633</cx:pt>
          <cx:pt idx="11">2.9157122086150196</cx:pt>
          <cx:pt idx="12">2.9050356959739307</cx:pt>
          <cx:pt idx="13">2.8534500755055627</cx:pt>
          <cx:pt idx="14">2.7949006528250533</cx:pt>
          <cx:pt idx="15">1.6334684555795864</cx:pt>
          <cx:pt idx="16">1.6766936096248666</cx:pt>
          <cx:pt idx="17">1.3710678622717363</cx:pt>
          <cx:pt idx="18">1.3010299956639813</cx:pt>
          <cx:pt idx="19">1.3424226808222062</cx:pt>
          <cx:pt idx="20">1.4623979978989561</cx:pt>
          <cx:pt idx="21">1.3424226808222062</cx:pt>
          <cx:pt idx="22">1.4313637641589874</cx:pt>
          <cx:pt idx="23">0.47712125471966244</cx:pt>
          <cx:pt idx="24">1.4983105537896004</cx:pt>
          <cx:pt idx="25">1.667452952889954</cx:pt>
          <cx:pt idx="26">1.6483600109809315</cx:pt>
          <cx:pt idx="27">1.6384892569546374</cx:pt>
          <cx:pt idx="28">1.5910646070264991</cx:pt>
          <cx:pt idx="29">1.5378190950732742</cx:pt>
        </cx:lvl>
      </cx:numDim>
    </cx:data>
  </cx:chartData>
  <cx:chart>
    <cx:title pos="t" align="ctr" overlay="0">
      <cx:tx>
        <cx:rich>
          <a:bodyPr spcFirstLastPara="1" vertOverflow="ellipsis" horzOverflow="overflow" wrap="square" lIns="0" tIns="0" rIns="0" bIns="0" anchor="ctr" anchorCtr="1"/>
          <a:lstStyle/>
          <a:p>
            <a:pPr rtl="0"/>
            <a:r>
              <a:rPr lang="en-US" sz="1800" b="0" i="1" baseline="0" dirty="0">
                <a:effectLst/>
                <a:latin typeface="Tisa Offc Serif Pro" panose="02010504030101020102" pitchFamily="2" charset="0"/>
              </a:rPr>
              <a:t>P. fluorescens </a:t>
            </a:r>
            <a:r>
              <a:rPr lang="en-US" sz="1800" b="0" i="0" baseline="0" dirty="0">
                <a:effectLst/>
                <a:latin typeface="Tisa Offc Serif Pro" panose="02010504030101020102" pitchFamily="2" charset="0"/>
              </a:rPr>
              <a:t>A506 CFUs recovered from distal leaf 72 hours after application (N = 30). </a:t>
            </a:r>
            <a:endParaRPr lang="en-US" sz="1400" dirty="0">
              <a:effectLst/>
              <a:latin typeface="Tisa Offc Serif Pro" panose="02010504030101020102" pitchFamily="2" charset="0"/>
            </a:endParaRPr>
          </a:p>
        </cx:rich>
      </cx:tx>
    </cx:title>
    <cx:plotArea>
      <cx:plotAreaRegion>
        <cx:plotSurface>
          <cx:spPr>
            <a:ln>
              <a:solidFill>
                <a:schemeClr val="accent5">
                  <a:lumMod val="75000"/>
                </a:schemeClr>
              </a:solidFill>
            </a:ln>
          </cx:spPr>
        </cx:plotSurface>
        <cx:series layoutId="boxWhisker" uniqueId="{8E45F8BA-6139-4D61-89FE-EF68E2DDB8BE}">
          <cx:tx>
            <cx:txData>
              <cx:f>Sheet3!$A$3</cx:f>
              <cx:v>∅ / A506</cx:v>
            </cx:txData>
          </cx:tx>
          <cx:spPr>
            <a:solidFill>
              <a:schemeClr val="bg2">
                <a:lumMod val="90000"/>
              </a:schemeClr>
            </a:solidFill>
            <a:ln>
              <a:solidFill>
                <a:schemeClr val="tx1">
                  <a:lumMod val="65000"/>
                  <a:lumOff val="35000"/>
                </a:schemeClr>
              </a:solidFill>
            </a:ln>
          </cx:spPr>
          <cx:dataId val="0"/>
          <cx:layoutPr>
            <cx:visibility meanLine="0" meanMarker="1" nonoutliers="0" outliers="1"/>
            <cx:statistics quartileMethod="exclusive"/>
          </cx:layoutPr>
        </cx:series>
        <cx:series layoutId="boxWhisker" uniqueId="{4C41F8CD-116F-4B94-802A-990E87247ED3}">
          <cx:tx>
            <cx:txData>
              <cx:f>Sheet3!$A$4</cx:f>
              <cx:v>DC3K / A506</cx:v>
            </cx:txData>
          </cx:tx>
          <cx:spPr>
            <a:solidFill>
              <a:srgbClr val="00B0F0"/>
            </a:solidFill>
            <a:ln>
              <a:solidFill>
                <a:schemeClr val="accent5">
                  <a:lumMod val="75000"/>
                </a:schemeClr>
              </a:solidFill>
            </a:ln>
          </cx:spPr>
          <cx:dataId val="1"/>
          <cx:layoutPr>
            <cx:visibility meanLine="0" meanMarker="1" nonoutliers="0" outliers="1"/>
            <cx:statistics quartileMethod="exclusive"/>
          </cx:layoutPr>
        </cx:series>
      </cx:plotAreaRegion>
      <cx:axis id="0" hidden="1">
        <cx:catScaling gapWidth="1"/>
        <cx:tickLabels/>
      </cx:axis>
      <cx:axis id="1">
        <cx:valScaling max="8"/>
        <cx:title>
          <cx:tx>
            <cx:txData>
              <cx:v>Log10 CFU/ cm2</cx:v>
            </cx:txData>
          </cx:tx>
          <cx:txPr>
            <a:bodyPr spcFirstLastPara="1" vertOverflow="ellipsis" horzOverflow="overflow" wrap="square" lIns="0" tIns="0" rIns="0" bIns="0" anchor="ctr" anchorCtr="1"/>
            <a:lstStyle/>
            <a:p>
              <a:pPr algn="ctr" rtl="0">
                <a:defRPr/>
              </a:pPr>
              <a:r>
                <a:rPr lang="en-US" sz="1800" b="0" i="0" u="none" strike="noStrike" baseline="0" dirty="0">
                  <a:solidFill>
                    <a:sysClr val="windowText" lastClr="000000">
                      <a:lumMod val="65000"/>
                      <a:lumOff val="35000"/>
                    </a:sysClr>
                  </a:solidFill>
                  <a:latin typeface="Tisa Offc Serif Pro" panose="02010504030101020102" pitchFamily="2" charset="0"/>
                </a:rPr>
                <a:t>Log10 CFU/ cm2</a:t>
              </a:r>
            </a:p>
          </cx:txPr>
        </cx:title>
        <cx:majorGridlines/>
        <cx:tickLabels/>
        <cx:txPr>
          <a:bodyPr spcFirstLastPara="1" vertOverflow="ellipsis" horzOverflow="overflow" wrap="square" lIns="0" tIns="0" rIns="0" bIns="0" anchor="ctr" anchorCtr="1"/>
          <a:lstStyle/>
          <a:p>
            <a:pPr algn="ctr" rtl="0">
              <a:defRPr sz="1800"/>
            </a:pPr>
            <a:endParaRPr lang="en-US" sz="1800" b="0" i="0" u="none" strike="noStrike" baseline="0">
              <a:solidFill>
                <a:prstClr val="black">
                  <a:lumMod val="65000"/>
                  <a:lumOff val="35000"/>
                </a:prstClr>
              </a:solidFill>
              <a:latin typeface="Calibri" panose="020F0502020204030204"/>
            </a:endParaRPr>
          </a:p>
        </cx:txPr>
      </cx:axis>
    </cx:plotArea>
    <cx:legend pos="r" align="ctr" overlay="0">
      <cx:txPr>
        <a:bodyPr spcFirstLastPara="1" vertOverflow="ellipsis" horzOverflow="overflow" wrap="square" lIns="0" tIns="0" rIns="0" bIns="0" anchor="ctr" anchorCtr="1"/>
        <a:lstStyle/>
        <a:p>
          <a:pPr algn="ctr" rtl="0">
            <a:defRPr sz="1800"/>
          </a:pPr>
          <a:endParaRPr lang="en-US" sz="1800" b="0" i="0" u="none" strike="noStrike" baseline="0">
            <a:solidFill>
              <a:sysClr val="windowText" lastClr="000000">
                <a:lumMod val="65000"/>
                <a:lumOff val="35000"/>
              </a:sysClr>
            </a:solidFill>
            <a:latin typeface="Aptos Narrow" panose="02110004020202020204"/>
          </a:endParaRPr>
        </a:p>
      </cx:txPr>
    </cx:legend>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 dir="row">Sheet3!$B$13:$AE$13</cx:f>
        <cx:lvl ptCount="30" formatCode="General">
          <cx:pt idx="0">2.1812412373755872</cx:pt>
          <cx:pt idx="1">2.0910646070264991</cx:pt>
          <cx:pt idx="2">2.1127838567197355</cx:pt>
          <cx:pt idx="3">2.2634279935629373</cx:pt>
          <cx:pt idx="4">2.2558748556724915</cx:pt>
          <cx:pt idx="5">1.8010299956639813</cx:pt>
          <cx:pt idx="6">1.8424226808222064</cx:pt>
          <cx:pt idx="7">1.8222192947339193</cx:pt>
          <cx:pt idx="8">1.8979400086720377</cx:pt>
          <cx:pt idx="9">1.6139433523068369</cx:pt>
          <cx:pt idx="10">2.3808135922807914</cx:pt>
          <cx:pt idx="11">2.3864907251724818</cx:pt>
          <cx:pt idx="12">2.4395192526186187</cx:pt>
          <cx:pt idx="13">2.4242792860618816</cx:pt>
          <cx:pt idx="14">2.3129133566428557</cx:pt>
          <cx:pt idx="15">1.5378190950732742</cx:pt>
          <cx:pt idx="16">1.4771212547196624</cx:pt>
          <cx:pt idx="17">1.4913616938342726</cx:pt>
          <cx:pt idx="18">1.5965970956264601</cx:pt>
          <cx:pt idx="19">1.5910646070264991</cx:pt>
          <cx:pt idx="20">1.5378190950732742</cx:pt>
          <cx:pt idx="21">1.4771212547196624</cx:pt>
          <cx:pt idx="22">1.4913616938342726</cx:pt>
          <cx:pt idx="23">1.5965970956264601</cx:pt>
          <cx:pt idx="24">1.5910646070264991</cx:pt>
          <cx:pt idx="25">4.4814426285023048</cx:pt>
          <cx:pt idx="26">4.4857214264815797</cx:pt>
          <cx:pt idx="27">4.5289167002776551</cx:pt>
          <cx:pt idx="28">4.5158738437116792</cx:pt>
          <cx:pt idx="29">4.4297522800024076</cx:pt>
        </cx:lvl>
      </cx:numDim>
    </cx:data>
    <cx:data id="1">
      <cx:numDim type="val">
        <cx:f dir="row">Sheet3!$B$14:$AE$14</cx:f>
        <cx:lvl ptCount="30" formatCode="General">
          <cx:pt idx="0">4.4483640559883701</cx:pt>
          <cx:pt idx="1">4.666696470479601</cx:pt>
          <cx:pt idx="2">4.6328677883190847</cx:pt>
          <cx:pt idx="3">4.6980794761710323</cx:pt>
          <cx:pt idx="4">4.6953183601130135</cx:pt>
          <cx:pt idx="5">4.6198824579849829</cx:pt>
          <cx:pt idx="6">4.6869280969347678</cx:pt>
          <cx:pt idx="7">4.6696450491349557</cx:pt>
          <cx:pt idx="8">4.7449941661396693</cx:pt>
          <cx:pt idx="9">4.6392177001375865</cx:pt>
          <cx:pt idx="10">4.7169308537410215</cx:pt>
          <cx:pt idx="11">4.666696470479601</cx:pt>
          <cx:pt idx="12">4.6165745397769173</cx:pt>
          <cx:pt idx="13">4.6328677883190847</cx:pt>
          <cx:pt idx="14">4.6577286837114507</cx:pt>
          <cx:pt idx="15">6.5415792439465807</cx:pt>
          <cx:pt idx="16">6.7589118923979736</cx:pt>
          <cx:pt idx="17">6.725094521081469</cx:pt>
          <cx:pt idx="18">6.790285164033242</cx:pt>
          <cx:pt idx="19">6.7874604745184151</cx:pt>
          <cx:pt idx="20">2.5185139398778875</cx:pt>
          <cx:pt idx="21">2.5854607295085006</cx:pt>
          <cx:pt idx="22">2.568201724066995</cx:pt>
          <cx:pt idx="23">2.6434526764861874</cx:pt>
          <cx:pt idx="24">2.537819095073274</cx:pt>
          <cx:pt idx="25">1.916453948549925</cx:pt>
          <cx:pt idx="26">1.866287339084195</cx:pt>
          <cx:pt idx="27">1.816241299991783</cx:pt>
          <cx:pt idx="28">1.8325089127062364</cx:pt>
          <cx:pt idx="29">1.8573324964312685</cx:pt>
        </cx:lvl>
      </cx:numDim>
    </cx:data>
    <cx:data id="2">
      <cx:numDim type="val">
        <cx:f dir="row">Sheet3!$B$15:$AE$15</cx:f>
        <cx:lvl ptCount="30" formatCode="General">
          <cx:pt idx="0">6.0211618310065518</cx:pt>
          <cx:pt idx="1">6.178957847168201</cx:pt>
          <cx:pt idx="2">6.1461074347935707</cx:pt>
          <cx:pt idx="3">6.100347655185387</cx:pt>
          <cx:pt idx="4">6.152268033658479</cx:pt>
          <cx:pt idx="5">5.9999711584878392</cx:pt>
          <cx:pt idx="6">6.1139211666982565</cx:pt>
          <cx:pt idx="7">5.9394861012907256</cx:pt>
          <cx:pt idx="8">5.9911966455581007</cx:pt>
          <cx:pt idx="9">5.8061349082793825</cx:pt>
          <cx:pt idx="10">5.9822411897561674</cx:pt>
          <cx:pt idx="11">5.8920576260465243</cx:pt>
          <cx:pt idx="12">5.9822411897561674</cx:pt>
          <cx:pt idx="13">5.8632833507144477</cx:pt>
          <cx:pt idx="14">5.9242449507111887</cx:pt>
          <cx:pt idx="15">6.6127838567197355</cx:pt>
          <cx:pt idx="16">6.7708520116421438</cx:pt>
          <cx:pt idx="17">6.7379873263334309</cx:pt>
          <cx:pt idx="18">6.6919651027673606</cx:pt>
          <cx:pt idx="19">6.7442929831226763</cx:pt>
          <cx:pt idx="20">6.5921767573958672</cx:pt>
          <cx:pt idx="21">6.7058637122839189</cx:pt>
          <cx:pt idx="22">6.5314789170422554</cx:pt>
          <cx:pt idx="23">6.5831987739686229</cx:pt>
          <cx:pt idx="24">6.3979400086720375</cx:pt>
          <cx:pt idx="25">5.8750612633917001</cx:pt>
          <cx:pt idx="26">5.7846172926328752</cx:pt>
          <cx:pt idx="27">6.4487063199050798</cx:pt>
          <cx:pt idx="28">6.4548448600085102</cx:pt>
          <cx:pt idx="29">6.5158738437116792</cx:pt>
        </cx:lvl>
      </cx:numDim>
    </cx:data>
  </cx:chartData>
  <cx:chart>
    <cx:title pos="t" align="ctr" overlay="0">
      <cx:tx>
        <cx:rich>
          <a:bodyPr spcFirstLastPara="1" vertOverflow="ellipsis" horzOverflow="overflow" wrap="square" lIns="0" tIns="0" rIns="0" bIns="0" anchor="ctr" anchorCtr="1"/>
          <a:lstStyle/>
          <a:p>
            <a:pPr rtl="0"/>
            <a:r>
              <a:rPr lang="en-US" sz="1800" b="0" i="1" baseline="0">
                <a:effectLst/>
                <a:latin typeface="Tisa Offc Serif Pro" panose="02010504030101020102" pitchFamily="2" charset="0"/>
              </a:rPr>
              <a:t>P. syringae </a:t>
            </a:r>
            <a:r>
              <a:rPr lang="en-US" sz="1800" b="0" i="0" baseline="0">
                <a:effectLst/>
                <a:latin typeface="Tisa Offc Serif Pro" panose="02010504030101020102" pitchFamily="2" charset="0"/>
              </a:rPr>
              <a:t>pv</a:t>
            </a:r>
            <a:r>
              <a:rPr lang="en-US" sz="1800" b="0" i="1" baseline="0">
                <a:effectLst/>
                <a:latin typeface="Tisa Offc Serif Pro" panose="02010504030101020102" pitchFamily="2" charset="0"/>
              </a:rPr>
              <a:t>. tomato </a:t>
            </a:r>
            <a:r>
              <a:rPr lang="en-US" sz="1800" b="0" i="0" baseline="0">
                <a:effectLst/>
                <a:latin typeface="Tisa Offc Serif Pro" panose="02010504030101020102" pitchFamily="2" charset="0"/>
              </a:rPr>
              <a:t>DC3000 CFUs recovered from distal leaf 72 hours after application (N = 30). </a:t>
            </a:r>
            <a:endParaRPr lang="en-US" sz="1400">
              <a:effectLst/>
              <a:latin typeface="Tisa Offc Serif Pro" panose="02010504030101020102" pitchFamily="2" charset="0"/>
            </a:endParaRPr>
          </a:p>
        </cx:rich>
      </cx:tx>
    </cx:title>
    <cx:plotArea>
      <cx:plotAreaRegion>
        <cx:plotSurface>
          <cx:spPr>
            <a:ln>
              <a:solidFill>
                <a:srgbClr val="D16A64"/>
              </a:solidFill>
            </a:ln>
          </cx:spPr>
        </cx:plotSurface>
        <cx:series layoutId="boxWhisker" uniqueId="{630A2CC4-A9F5-4630-A051-E19A905CD5E9}">
          <cx:tx>
            <cx:txData>
              <cx:f>Sheet3!$A$13</cx:f>
              <cx:v>∅ / DC3K</cx:v>
            </cx:txData>
          </cx:tx>
          <cx:spPr>
            <a:solidFill>
              <a:schemeClr val="bg1">
                <a:lumMod val="65000"/>
              </a:schemeClr>
            </a:solidFill>
            <a:ln>
              <a:solidFill>
                <a:schemeClr val="tx1">
                  <a:lumMod val="50000"/>
                  <a:lumOff val="50000"/>
                </a:schemeClr>
              </a:solidFill>
            </a:ln>
          </cx:spPr>
          <cx:dataId val="0"/>
          <cx:layoutPr>
            <cx:visibility meanLine="0" meanMarker="1" nonoutliers="0" outliers="1"/>
            <cx:statistics quartileMethod="exclusive"/>
          </cx:layoutPr>
        </cx:series>
        <cx:series layoutId="boxWhisker" uniqueId="{9D6F8320-651B-4303-9E60-67AD0AE2C17D}">
          <cx:tx>
            <cx:txData>
              <cx:f>Sheet3!$A$14</cx:f>
              <cx:v>A506 / DC3K</cx:v>
            </cx:txData>
          </cx:tx>
          <cx:spPr>
            <a:pattFill prst="pct20">
              <a:fgClr>
                <a:srgbClr val="FF9392"/>
              </a:fgClr>
              <a:bgClr>
                <a:schemeClr val="bg1"/>
              </a:bgClr>
            </a:pattFill>
            <a:ln>
              <a:solidFill>
                <a:srgbClr val="C00000"/>
              </a:solidFill>
            </a:ln>
          </cx:spPr>
          <cx:dataId val="1"/>
          <cx:layoutPr>
            <cx:visibility meanLine="0" meanMarker="1" nonoutliers="0" outliers="1"/>
            <cx:statistics quartileMethod="exclusive"/>
          </cx:layoutPr>
        </cx:series>
        <cx:series layoutId="boxWhisker" uniqueId="{32A62801-B0E9-4ACE-85C2-C1C7CA4266E2}">
          <cx:tx>
            <cx:txData>
              <cx:f>Sheet3!$A$15</cx:f>
              <cx:v>DC3K / DC3K</cx:v>
            </cx:txData>
          </cx:tx>
          <cx:spPr>
            <a:solidFill>
              <a:srgbClr val="FF0000"/>
            </a:solidFill>
            <a:ln>
              <a:solidFill>
                <a:srgbClr val="C00000"/>
              </a:solidFill>
            </a:ln>
          </cx:spPr>
          <cx:dataId val="2"/>
          <cx:layoutPr>
            <cx:visibility meanLine="0" meanMarker="1" nonoutliers="0" outliers="1"/>
            <cx:statistics quartileMethod="exclusive"/>
          </cx:layoutPr>
        </cx:series>
      </cx:plotAreaRegion>
      <cx:axis id="0" hidden="1">
        <cx:catScaling gapWidth="1"/>
        <cx:tickLabels/>
      </cx:axis>
      <cx:axis id="1">
        <cx:valScaling/>
        <cx:title>
          <cx:tx>
            <cx:rich>
              <a:bodyPr spcFirstLastPara="1" vertOverflow="ellipsis" horzOverflow="overflow" wrap="square" lIns="0" tIns="0" rIns="0" bIns="0" anchor="ctr" anchorCtr="1"/>
              <a:lstStyle/>
              <a:p>
                <a:pPr algn="ctr" rtl="0">
                  <a:spcBef>
                    <a:spcPts val="0"/>
                  </a:spcBef>
                  <a:spcAft>
                    <a:spcPts val="0"/>
                  </a:spcAft>
                </a:pPr>
                <a:r>
                  <a:rPr lang="en-US" sz="1800" b="0" i="0" baseline="0" dirty="0">
                    <a:solidFill>
                      <a:srgbClr val="595959"/>
                    </a:solidFill>
                    <a:effectLst/>
                    <a:latin typeface="Tisa Offc Serif Pro" panose="02010504030101020102" pitchFamily="2" charset="0"/>
                    <a:ea typeface="Calibri" panose="020F0502020204030204" pitchFamily="34" charset="0"/>
                    <a:cs typeface="Calibri" panose="020F0502020204030204" pitchFamily="34" charset="0"/>
                  </a:rPr>
                  <a:t>Log10 CFU/ cm2</a:t>
                </a:r>
                <a:endParaRPr lang="en-US" dirty="0">
                  <a:effectLst/>
                </a:endParaRPr>
              </a:p>
            </cx:rich>
          </cx:tx>
        </cx:title>
        <cx:majorGridlines/>
        <cx:tickLabels/>
        <cx:txPr>
          <a:bodyPr spcFirstLastPara="1" vertOverflow="ellipsis" horzOverflow="overflow" wrap="square" lIns="0" tIns="0" rIns="0" bIns="0" anchor="ctr" anchorCtr="1"/>
          <a:lstStyle/>
          <a:p>
            <a:pPr algn="ctr" rtl="0">
              <a:defRPr sz="1800"/>
            </a:pPr>
            <a:endParaRPr lang="en-US" sz="1800" b="0" i="0" u="none" strike="noStrike" baseline="0">
              <a:solidFill>
                <a:sysClr val="windowText" lastClr="000000">
                  <a:lumMod val="65000"/>
                  <a:lumOff val="35000"/>
                </a:sysClr>
              </a:solidFill>
              <a:latin typeface="Aptos Narrow" panose="02110004020202020204"/>
            </a:endParaRPr>
          </a:p>
        </cx:txPr>
      </cx:axis>
    </cx:plotArea>
    <cx:legend pos="r" align="ctr" overlay="0">
      <cx:txPr>
        <a:bodyPr spcFirstLastPara="1" vertOverflow="ellipsis" horzOverflow="overflow" wrap="square" lIns="0" tIns="0" rIns="0" bIns="0" anchor="ctr" anchorCtr="1"/>
        <a:lstStyle/>
        <a:p>
          <a:pPr algn="ctr" rtl="0">
            <a:defRPr sz="1400"/>
          </a:pPr>
          <a:endParaRPr lang="en-US" sz="1400" b="0" i="0" u="none" strike="noStrike" baseline="0">
            <a:solidFill>
              <a:sysClr val="windowText" lastClr="000000">
                <a:lumMod val="65000"/>
                <a:lumOff val="35000"/>
              </a:sysClr>
            </a:solidFill>
            <a:latin typeface="Aptos Narrow" panose="02110004020202020204"/>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1BB0DE-EC57-E64E-8385-F8D97DF9680D}"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037EF-CAB2-C342-B664-C5BA84BCFF83}" type="slidenum">
              <a:rPr lang="en-US" smtClean="0"/>
              <a:t>‹#›</a:t>
            </a:fld>
            <a:endParaRPr lang="en-US"/>
          </a:p>
        </p:txBody>
      </p:sp>
    </p:spTree>
    <p:extLst>
      <p:ext uri="{BB962C8B-B14F-4D97-AF65-F5344CB8AC3E}">
        <p14:creationId xmlns:p14="http://schemas.microsoft.com/office/powerpoint/2010/main" val="1825566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Outer most layer of the host epidermis, typically consists of a layer of host </a:t>
            </a:r>
            <a:r>
              <a:rPr lang="en-US" dirty="0" err="1"/>
              <a:t>epitherlial</a:t>
            </a:r>
            <a:r>
              <a:rPr lang="en-US" dirty="0"/>
              <a:t> cells and a protective layer. There aerial surfaces act as the interface between the host interior and the external environment</a:t>
            </a:r>
          </a:p>
        </p:txBody>
      </p:sp>
      <p:sp>
        <p:nvSpPr>
          <p:cNvPr id="4" name="Slide Number Placeholder 3"/>
          <p:cNvSpPr>
            <a:spLocks noGrp="1"/>
          </p:cNvSpPr>
          <p:nvPr>
            <p:ph type="sldNum" sz="quarter" idx="5"/>
          </p:nvPr>
        </p:nvSpPr>
        <p:spPr/>
        <p:txBody>
          <a:bodyPr/>
          <a:lstStyle/>
          <a:p>
            <a:fld id="{3E54CC71-85CA-6A4A-974E-9B09F0EC580E}" type="slidenum">
              <a:rPr lang="en-US" smtClean="0"/>
              <a:t>2</a:t>
            </a:fld>
            <a:endParaRPr lang="en-US"/>
          </a:p>
        </p:txBody>
      </p:sp>
    </p:spTree>
    <p:extLst>
      <p:ext uri="{BB962C8B-B14F-4D97-AF65-F5344CB8AC3E}">
        <p14:creationId xmlns:p14="http://schemas.microsoft.com/office/powerpoint/2010/main" val="2790974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generalizable patterns in the change of microbiomes or resources available at this host interface during disease? Due to the importance of the microbiome, and the function of the protective layer, I’m curious if disease alters the chemical composition of this </a:t>
            </a:r>
          </a:p>
        </p:txBody>
      </p:sp>
      <p:sp>
        <p:nvSpPr>
          <p:cNvPr id="4" name="Slide Number Placeholder 3"/>
          <p:cNvSpPr>
            <a:spLocks noGrp="1"/>
          </p:cNvSpPr>
          <p:nvPr>
            <p:ph type="sldNum" sz="quarter" idx="5"/>
          </p:nvPr>
        </p:nvSpPr>
        <p:spPr/>
        <p:txBody>
          <a:bodyPr/>
          <a:lstStyle/>
          <a:p>
            <a:fld id="{B33037EF-CAB2-C342-B664-C5BA84BCFF83}" type="slidenum">
              <a:rPr lang="en-US" smtClean="0"/>
              <a:t>11</a:t>
            </a:fld>
            <a:endParaRPr lang="en-US"/>
          </a:p>
        </p:txBody>
      </p:sp>
    </p:spTree>
    <p:extLst>
      <p:ext uri="{BB962C8B-B14F-4D97-AF65-F5344CB8AC3E}">
        <p14:creationId xmlns:p14="http://schemas.microsoft.com/office/powerpoint/2010/main" val="1398542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Agaricus </a:t>
            </a:r>
            <a:r>
              <a:rPr lang="en-US" dirty="0" err="1"/>
              <a:t>bisporus</a:t>
            </a:r>
            <a:r>
              <a:rPr lang="en-US" dirty="0"/>
              <a:t>, or as we know it white button mushroom, account for 85% of all mushrooms sold as ‘fresh’ in America, which is about a 1.2 billion dollar industry. One of the more commercially impactful diseases in this system is bacterial blotch. This is due to the brown lesions that form on the cap surface that stops sellers from marketing them to customers. </a:t>
            </a:r>
          </a:p>
          <a:p>
            <a:r>
              <a:rPr lang="en-US" dirty="0"/>
              <a:t>Fresh market mushrooms are a 1.2 billion dollar industry, and ~ 85% of those mushroom sold as ‘fresh’ are agaricus </a:t>
            </a:r>
            <a:r>
              <a:rPr lang="en-US" dirty="0" err="1"/>
              <a:t>bisporus</a:t>
            </a:r>
            <a:r>
              <a:rPr lang="en-US" dirty="0"/>
              <a:t>. One </a:t>
            </a:r>
            <a:r>
              <a:rPr lang="en-US" dirty="0" err="1"/>
              <a:t>commericially</a:t>
            </a:r>
            <a:r>
              <a:rPr lang="en-US" dirty="0"/>
              <a:t> impact disease to affect </a:t>
            </a:r>
            <a:r>
              <a:rPr lang="en-US" i="1" dirty="0" err="1"/>
              <a:t>bisporus</a:t>
            </a:r>
            <a:r>
              <a:rPr lang="en-US" i="1" dirty="0"/>
              <a:t> </a:t>
            </a:r>
            <a:r>
              <a:rPr lang="en-US" i="0" dirty="0"/>
              <a:t>is bacterial blotch. </a:t>
            </a:r>
            <a:endParaRPr lang="en-US" dirty="0"/>
          </a:p>
          <a:p>
            <a:endParaRPr lang="en-US" dirty="0"/>
          </a:p>
          <a:p>
            <a:pPr marL="285750" indent="-285750">
              <a:buFont typeface="Arial" panose="020B0604020202020204" pitchFamily="34" charset="0"/>
              <a:buChar char="•"/>
            </a:pPr>
            <a:r>
              <a:rPr lang="en-US" dirty="0"/>
              <a:t>Causes a brown lesion that is typically </a:t>
            </a:r>
            <a:r>
              <a:rPr lang="en-US" dirty="0" err="1"/>
              <a:t>slimey</a:t>
            </a:r>
            <a:r>
              <a:rPr lang="en-US" dirty="0"/>
              <a:t> to the touch. Diseased mushrooms can not be sold as consumers don’t want to by mushrooms like this, it as well reduces how long they can be stored before using.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Bacterial Blotch was first reportedly caused by </a:t>
            </a:r>
            <a:r>
              <a:rPr lang="en-US" i="1" dirty="0"/>
              <a:t>P. tolaasii; </a:t>
            </a:r>
            <a:r>
              <a:rPr lang="en-US" dirty="0"/>
              <a:t>now many species are known to cause blotch-like symptoms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Caps with </a:t>
            </a:r>
            <a:r>
              <a:rPr lang="en-US" dirty="0">
                <a:solidFill>
                  <a:schemeClr val="accent4">
                    <a:lumMod val="75000"/>
                  </a:schemeClr>
                </a:solidFill>
              </a:rPr>
              <a:t>visible lesions (symptomatic; S) </a:t>
            </a:r>
            <a:r>
              <a:rPr lang="en-US" dirty="0"/>
              <a:t>and </a:t>
            </a:r>
            <a:r>
              <a:rPr lang="en-US" dirty="0">
                <a:solidFill>
                  <a:schemeClr val="accent5">
                    <a:lumMod val="75000"/>
                  </a:schemeClr>
                </a:solidFill>
              </a:rPr>
              <a:t>no visible lesions (asymptomatic; A) </a:t>
            </a:r>
            <a:r>
              <a:rPr lang="en-US" dirty="0"/>
              <a:t>were collected as pairs throughout the mushroom growing facility. </a:t>
            </a:r>
          </a:p>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12</a:t>
            </a:fld>
            <a:endParaRPr lang="en-US"/>
          </a:p>
        </p:txBody>
      </p:sp>
    </p:spTree>
    <p:extLst>
      <p:ext uri="{BB962C8B-B14F-4D97-AF65-F5344CB8AC3E}">
        <p14:creationId xmlns:p14="http://schemas.microsoft.com/office/powerpoint/2010/main" val="4089869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Controlling bacterial blotch is actually challenging, as we there are many positive growth promoters in the growing substrate. To make it more challenging organisms that play a very positive and negative role are within the </a:t>
            </a:r>
            <a:r>
              <a:rPr lang="en-US" i="1" dirty="0"/>
              <a:t>Pseudomonas </a:t>
            </a:r>
            <a:r>
              <a:rPr lang="en-US" i="0" dirty="0"/>
              <a:t>genus. These organisms are found ubiquitously within the growing house and substrate as they persist through pasteurization. And typically it’s through environmental conditions like water persisting on mushroom caps that causes the initiation of symptoms.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285750" indent="-285750">
              <a:buFont typeface="Arial" panose="020B0604020202020204" pitchFamily="34" charset="0"/>
              <a:buChar char="•"/>
            </a:pPr>
            <a:r>
              <a:rPr lang="en-US" dirty="0"/>
              <a:t>Bacterial Blotch was first reportedly caused by </a:t>
            </a:r>
            <a:r>
              <a:rPr lang="en-US" i="1" dirty="0"/>
              <a:t>P. tolaasii; </a:t>
            </a:r>
            <a:r>
              <a:rPr lang="en-US" dirty="0"/>
              <a:t>now many species are known to cause blotch-like symptoms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Caps with </a:t>
            </a:r>
            <a:r>
              <a:rPr lang="en-US" dirty="0">
                <a:solidFill>
                  <a:schemeClr val="accent4">
                    <a:lumMod val="75000"/>
                  </a:schemeClr>
                </a:solidFill>
              </a:rPr>
              <a:t>visible lesions (symptomatic; S) </a:t>
            </a:r>
            <a:r>
              <a:rPr lang="en-US" dirty="0"/>
              <a:t>and </a:t>
            </a:r>
            <a:r>
              <a:rPr lang="en-US" dirty="0">
                <a:solidFill>
                  <a:schemeClr val="accent5">
                    <a:lumMod val="75000"/>
                  </a:schemeClr>
                </a:solidFill>
              </a:rPr>
              <a:t>no visible lesions (asymptomatic; A) </a:t>
            </a:r>
            <a:r>
              <a:rPr lang="en-US" dirty="0"/>
              <a:t>were collected as pairs throughout the mushroom growing facility. </a:t>
            </a:r>
          </a:p>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13</a:t>
            </a:fld>
            <a:endParaRPr lang="en-US"/>
          </a:p>
        </p:txBody>
      </p:sp>
    </p:spTree>
    <p:extLst>
      <p:ext uri="{BB962C8B-B14F-4D97-AF65-F5344CB8AC3E}">
        <p14:creationId xmlns:p14="http://schemas.microsoft.com/office/powerpoint/2010/main" val="147700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Curious if we could find trends in the communities associated with either phenotype; this gives us insight into future directions for </a:t>
            </a:r>
          </a:p>
          <a:p>
            <a:endParaRPr lang="en-US" dirty="0"/>
          </a:p>
          <a:p>
            <a:pPr marL="285750" indent="-285750">
              <a:buFont typeface="Arial" panose="020B0604020202020204" pitchFamily="34" charset="0"/>
              <a:buChar char="•"/>
            </a:pPr>
            <a:r>
              <a:rPr lang="en-US" dirty="0"/>
              <a:t>Bacterial Blotch was first reportedly caused by </a:t>
            </a:r>
            <a:r>
              <a:rPr lang="en-US" i="1" dirty="0"/>
              <a:t>P. tolaasii; </a:t>
            </a:r>
            <a:r>
              <a:rPr lang="en-US" dirty="0"/>
              <a:t>now many species are known to cause blotch-like symptoms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Caps with </a:t>
            </a:r>
            <a:r>
              <a:rPr lang="en-US" dirty="0">
                <a:solidFill>
                  <a:schemeClr val="accent4">
                    <a:lumMod val="75000"/>
                  </a:schemeClr>
                </a:solidFill>
              </a:rPr>
              <a:t>visible lesions (symptomatic; S) </a:t>
            </a:r>
            <a:r>
              <a:rPr lang="en-US" dirty="0"/>
              <a:t>and </a:t>
            </a:r>
            <a:r>
              <a:rPr lang="en-US" dirty="0">
                <a:solidFill>
                  <a:schemeClr val="accent5">
                    <a:lumMod val="75000"/>
                  </a:schemeClr>
                </a:solidFill>
              </a:rPr>
              <a:t>no visible lesions (asymptomatic; A) </a:t>
            </a:r>
            <a:r>
              <a:rPr lang="en-US" dirty="0"/>
              <a:t>were collected as pairs throughout the mushroom growing facility. </a:t>
            </a:r>
          </a:p>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14</a:t>
            </a:fld>
            <a:endParaRPr lang="en-US"/>
          </a:p>
        </p:txBody>
      </p:sp>
    </p:spTree>
    <p:extLst>
      <p:ext uri="{BB962C8B-B14F-4D97-AF65-F5344CB8AC3E}">
        <p14:creationId xmlns:p14="http://schemas.microsoft.com/office/powerpoint/2010/main" val="181897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problem with utilizing genus level resolutions is that it underestimates community diversity which can lead to </a:t>
            </a:r>
          </a:p>
          <a:p>
            <a:endParaRPr lang="en-US" dirty="0"/>
          </a:p>
          <a:p>
            <a:endParaRPr lang="en-US" dirty="0"/>
          </a:p>
          <a:p>
            <a:r>
              <a:rPr lang="en-US" dirty="0"/>
              <a:t>Make it clearer and compare 16s on the left and metagenomics on the right </a:t>
            </a:r>
          </a:p>
        </p:txBody>
      </p:sp>
      <p:sp>
        <p:nvSpPr>
          <p:cNvPr id="4" name="Slide Number Placeholder 3"/>
          <p:cNvSpPr>
            <a:spLocks noGrp="1"/>
          </p:cNvSpPr>
          <p:nvPr>
            <p:ph type="sldNum" sz="quarter" idx="5"/>
          </p:nvPr>
        </p:nvSpPr>
        <p:spPr/>
        <p:txBody>
          <a:bodyPr/>
          <a:lstStyle/>
          <a:p>
            <a:fld id="{30F49402-AF6F-CA43-8E59-69EBFCEDEAC6}" type="slidenum">
              <a:rPr lang="en-US" smtClean="0"/>
              <a:t>15</a:t>
            </a:fld>
            <a:endParaRPr lang="en-US"/>
          </a:p>
        </p:txBody>
      </p:sp>
    </p:spTree>
    <p:extLst>
      <p:ext uri="{BB962C8B-B14F-4D97-AF65-F5344CB8AC3E}">
        <p14:creationId xmlns:p14="http://schemas.microsoft.com/office/powerpoint/2010/main" val="3741565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second problem is that a genus level resolution is not always relevant for </a:t>
            </a:r>
            <a:r>
              <a:rPr lang="en-US" dirty="0" err="1"/>
              <a:t>disesase</a:t>
            </a:r>
            <a:r>
              <a:rPr lang="en-US" dirty="0"/>
              <a:t> management, as is the case for mushroom systems since both pathogens and critical mushroom growth promoters are pseudomonads </a:t>
            </a:r>
          </a:p>
        </p:txBody>
      </p:sp>
      <p:sp>
        <p:nvSpPr>
          <p:cNvPr id="4" name="Slide Number Placeholder 3"/>
          <p:cNvSpPr>
            <a:spLocks noGrp="1"/>
          </p:cNvSpPr>
          <p:nvPr>
            <p:ph type="sldNum" sz="quarter" idx="5"/>
          </p:nvPr>
        </p:nvSpPr>
        <p:spPr/>
        <p:txBody>
          <a:bodyPr/>
          <a:lstStyle/>
          <a:p>
            <a:fld id="{30F49402-AF6F-CA43-8E59-69EBFCEDEAC6}" type="slidenum">
              <a:rPr lang="en-US" smtClean="0"/>
              <a:t>16</a:t>
            </a:fld>
            <a:endParaRPr lang="en-US"/>
          </a:p>
        </p:txBody>
      </p:sp>
    </p:spTree>
    <p:extLst>
      <p:ext uri="{BB962C8B-B14F-4D97-AF65-F5344CB8AC3E}">
        <p14:creationId xmlns:p14="http://schemas.microsoft.com/office/powerpoint/2010/main" val="2002820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second problem is that a genus level resolution is not always relevant for </a:t>
            </a:r>
            <a:r>
              <a:rPr lang="en-US" dirty="0" err="1"/>
              <a:t>disesase</a:t>
            </a:r>
            <a:r>
              <a:rPr lang="en-US" dirty="0"/>
              <a:t> management, as is the case for mushroom systems</a:t>
            </a:r>
          </a:p>
        </p:txBody>
      </p:sp>
      <p:sp>
        <p:nvSpPr>
          <p:cNvPr id="4" name="Slide Number Placeholder 3"/>
          <p:cNvSpPr>
            <a:spLocks noGrp="1"/>
          </p:cNvSpPr>
          <p:nvPr>
            <p:ph type="sldNum" sz="quarter" idx="5"/>
          </p:nvPr>
        </p:nvSpPr>
        <p:spPr/>
        <p:txBody>
          <a:bodyPr/>
          <a:lstStyle/>
          <a:p>
            <a:fld id="{30F49402-AF6F-CA43-8E59-69EBFCEDEAC6}" type="slidenum">
              <a:rPr lang="en-US" smtClean="0"/>
              <a:t>17</a:t>
            </a:fld>
            <a:endParaRPr lang="en-US"/>
          </a:p>
        </p:txBody>
      </p:sp>
    </p:spTree>
    <p:extLst>
      <p:ext uri="{BB962C8B-B14F-4D97-AF65-F5344CB8AC3E}">
        <p14:creationId xmlns:p14="http://schemas.microsoft.com/office/powerpoint/2010/main" val="749141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methods on how I did the data stuff </a:t>
            </a:r>
          </a:p>
          <a:p>
            <a:endParaRPr lang="en-US" dirty="0"/>
          </a:p>
          <a:p>
            <a:r>
              <a:rPr lang="en-US" dirty="0"/>
              <a:t>I will </a:t>
            </a:r>
            <a:r>
              <a:rPr lang="en-US" dirty="0" err="1"/>
              <a:t>alaso</a:t>
            </a:r>
            <a:r>
              <a:rPr lang="en-US" dirty="0"/>
              <a:t> have that to say (kraken 2)</a:t>
            </a:r>
          </a:p>
          <a:p>
            <a:endParaRPr lang="en-US" dirty="0"/>
          </a:p>
          <a:p>
            <a:r>
              <a:rPr lang="en-US" dirty="0"/>
              <a:t>What questions can I get at that Martins </a:t>
            </a:r>
          </a:p>
        </p:txBody>
      </p:sp>
      <p:sp>
        <p:nvSpPr>
          <p:cNvPr id="4" name="Slide Number Placeholder 3"/>
          <p:cNvSpPr>
            <a:spLocks noGrp="1"/>
          </p:cNvSpPr>
          <p:nvPr>
            <p:ph type="sldNum" sz="quarter" idx="5"/>
          </p:nvPr>
        </p:nvSpPr>
        <p:spPr/>
        <p:txBody>
          <a:bodyPr/>
          <a:lstStyle/>
          <a:p>
            <a:fld id="{B33037EF-CAB2-C342-B664-C5BA84BCFF83}" type="slidenum">
              <a:rPr lang="en-US" smtClean="0"/>
              <a:t>18</a:t>
            </a:fld>
            <a:endParaRPr lang="en-US"/>
          </a:p>
        </p:txBody>
      </p:sp>
    </p:spTree>
    <p:extLst>
      <p:ext uri="{BB962C8B-B14F-4D97-AF65-F5344CB8AC3E}">
        <p14:creationId xmlns:p14="http://schemas.microsoft.com/office/powerpoint/2010/main" val="2468952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037EF-CAB2-C342-B664-C5BA84BCFF83}" type="slidenum">
              <a:rPr lang="en-US" smtClean="0"/>
              <a:t>19</a:t>
            </a:fld>
            <a:endParaRPr lang="en-US"/>
          </a:p>
        </p:txBody>
      </p:sp>
    </p:spTree>
    <p:extLst>
      <p:ext uri="{BB962C8B-B14F-4D97-AF65-F5344CB8AC3E}">
        <p14:creationId xmlns:p14="http://schemas.microsoft.com/office/powerpoint/2010/main" val="2437779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E3E3E3"/>
                </a:solidFill>
                <a:effectLst/>
                <a:latin typeface="Google Sans"/>
              </a:rPr>
              <a:t>number of species</a:t>
            </a:r>
            <a:r>
              <a:rPr lang="en-US" b="0" i="0" dirty="0">
                <a:solidFill>
                  <a:srgbClr val="E3E3E3"/>
                </a:solidFill>
                <a:effectLst/>
                <a:latin typeface="Google Sans"/>
              </a:rPr>
              <a:t> observed in a single sample or community. It's a basic measure of </a:t>
            </a:r>
            <a:r>
              <a:rPr lang="en-US" b="1" i="0" dirty="0">
                <a:solidFill>
                  <a:srgbClr val="E3E3E3"/>
                </a:solidFill>
                <a:effectLst/>
                <a:latin typeface="Google Sans"/>
              </a:rPr>
              <a:t>species richness</a:t>
            </a:r>
            <a:r>
              <a:rPr lang="en-US" b="0" i="0" dirty="0">
                <a:solidFill>
                  <a:srgbClr val="E3E3E3"/>
                </a:solidFill>
                <a:effectLst/>
                <a:latin typeface="Google Sans"/>
              </a:rPr>
              <a:t>, but it doesn't consider the relative abundance of each species</a:t>
            </a:r>
          </a:p>
          <a:p>
            <a:endParaRPr lang="en-US" b="0" i="0" dirty="0">
              <a:solidFill>
                <a:srgbClr val="E3E3E3"/>
              </a:solidFill>
              <a:effectLst/>
              <a:latin typeface="Google Sans"/>
            </a:endParaRPr>
          </a:p>
          <a:p>
            <a:r>
              <a:rPr lang="en-US" b="0" i="0" dirty="0">
                <a:solidFill>
                  <a:srgbClr val="E3E3E3"/>
                </a:solidFill>
                <a:effectLst/>
                <a:latin typeface="Google Sans"/>
              </a:rPr>
              <a:t>Increased their relative abundance in the S vs A</a:t>
            </a:r>
          </a:p>
          <a:p>
            <a:endParaRPr lang="en-US" b="0" i="0" dirty="0">
              <a:solidFill>
                <a:srgbClr val="E3E3E3"/>
              </a:solidFill>
              <a:effectLst/>
              <a:latin typeface="Google Sans"/>
            </a:endParaRPr>
          </a:p>
          <a:p>
            <a:endParaRPr lang="en-US" b="0" i="0" dirty="0">
              <a:solidFill>
                <a:srgbClr val="E3E3E3"/>
              </a:solidFill>
              <a:effectLst/>
              <a:latin typeface="Google Sans"/>
            </a:endParaRPr>
          </a:p>
          <a:p>
            <a:r>
              <a:rPr lang="en-US" b="0" i="0" dirty="0">
                <a:solidFill>
                  <a:srgbClr val="E3E3E3"/>
                </a:solidFill>
                <a:effectLst/>
                <a:latin typeface="Google Sans"/>
              </a:rPr>
              <a:t>Could go at my presentation from two angles: start with my BETA diversity and say ‘okay the communities are </a:t>
            </a:r>
            <a:r>
              <a:rPr lang="en-US" b="0" i="0" dirty="0" err="1">
                <a:solidFill>
                  <a:srgbClr val="E3E3E3"/>
                </a:solidFill>
                <a:effectLst/>
                <a:latin typeface="Google Sans"/>
              </a:rPr>
              <a:t>kinda</a:t>
            </a:r>
            <a:r>
              <a:rPr lang="en-US" b="0" i="0" dirty="0">
                <a:solidFill>
                  <a:srgbClr val="E3E3E3"/>
                </a:solidFill>
                <a:effectLst/>
                <a:latin typeface="Google Sans"/>
              </a:rPr>
              <a:t> different but they aren’t overwhelming, and then going towards the communities are overall different. </a:t>
            </a:r>
          </a:p>
          <a:p>
            <a:endParaRPr lang="en-US" b="0" i="0" dirty="0">
              <a:solidFill>
                <a:srgbClr val="E3E3E3"/>
              </a:solidFill>
              <a:effectLst/>
              <a:latin typeface="Google Sans"/>
            </a:endParaRPr>
          </a:p>
          <a:p>
            <a:r>
              <a:rPr lang="en-US" b="0" i="0" dirty="0">
                <a:solidFill>
                  <a:srgbClr val="E3E3E3"/>
                </a:solidFill>
                <a:effectLst/>
                <a:latin typeface="Google Sans"/>
              </a:rPr>
              <a:t>Get rid of </a:t>
            </a:r>
            <a:r>
              <a:rPr lang="en-US" b="0" i="0" dirty="0" err="1">
                <a:solidFill>
                  <a:srgbClr val="E3E3E3"/>
                </a:solidFill>
                <a:effectLst/>
                <a:latin typeface="Google Sans"/>
              </a:rPr>
              <a:t>shannon</a:t>
            </a:r>
            <a:r>
              <a:rPr lang="en-US" b="0" i="0" dirty="0">
                <a:solidFill>
                  <a:srgbClr val="E3E3E3"/>
                </a:solidFill>
                <a:effectLst/>
                <a:latin typeface="Google Sans"/>
              </a:rPr>
              <a:t> and </a:t>
            </a:r>
            <a:r>
              <a:rPr lang="en-US" b="0" i="0" dirty="0" err="1">
                <a:solidFill>
                  <a:srgbClr val="E3E3E3"/>
                </a:solidFill>
                <a:effectLst/>
                <a:latin typeface="Google Sans"/>
              </a:rPr>
              <a:t>Invsimpson</a:t>
            </a:r>
            <a:r>
              <a:rPr lang="en-US" b="0" i="0" dirty="0">
                <a:solidFill>
                  <a:srgbClr val="E3E3E3"/>
                </a:solidFill>
                <a:effectLst/>
                <a:latin typeface="Google Sans"/>
              </a:rPr>
              <a:t>, and then go one by one of chao1 and </a:t>
            </a:r>
            <a:r>
              <a:rPr lang="en-US" b="0" i="0" dirty="0" err="1">
                <a:solidFill>
                  <a:srgbClr val="E3E3E3"/>
                </a:solidFill>
                <a:effectLst/>
                <a:latin typeface="Google Sans"/>
              </a:rPr>
              <a:t>invsimpson</a:t>
            </a:r>
            <a:r>
              <a:rPr lang="en-US" b="0" i="0" dirty="0">
                <a:solidFill>
                  <a:srgbClr val="E3E3E3"/>
                </a:solidFill>
                <a:effectLst/>
                <a:latin typeface="Google Sans"/>
              </a:rPr>
              <a:t> </a:t>
            </a:r>
          </a:p>
          <a:p>
            <a:endParaRPr lang="en-US" b="0" i="0" dirty="0">
              <a:solidFill>
                <a:srgbClr val="E3E3E3"/>
              </a:solidFill>
              <a:effectLst/>
              <a:latin typeface="Google Sans"/>
            </a:endParaRPr>
          </a:p>
          <a:p>
            <a:r>
              <a:rPr lang="en-US" b="0" i="0" dirty="0">
                <a:solidFill>
                  <a:srgbClr val="E3E3E3"/>
                </a:solidFill>
                <a:effectLst/>
                <a:latin typeface="Google Sans"/>
              </a:rPr>
              <a:t>Make the transition nicer, now that we are going to ‘zoom out’</a:t>
            </a:r>
          </a:p>
          <a:p>
            <a:r>
              <a:rPr lang="en-US" b="0" i="0" dirty="0">
                <a:solidFill>
                  <a:srgbClr val="E3E3E3"/>
                </a:solidFill>
                <a:effectLst/>
                <a:latin typeface="Google Sans"/>
              </a:rPr>
              <a:t>Putida HAS to be present for spawning and fruiting </a:t>
            </a:r>
          </a:p>
          <a:p>
            <a:endParaRPr lang="en-US" b="0" i="0" dirty="0">
              <a:solidFill>
                <a:srgbClr val="E3E3E3"/>
              </a:solidFill>
              <a:effectLst/>
              <a:latin typeface="Google Sans"/>
            </a:endParaRPr>
          </a:p>
          <a:p>
            <a:r>
              <a:rPr lang="en-US" b="0" i="0" dirty="0">
                <a:solidFill>
                  <a:srgbClr val="E3E3E3"/>
                </a:solidFill>
                <a:effectLst/>
                <a:latin typeface="Google Sans"/>
              </a:rPr>
              <a:t>Chao1 under </a:t>
            </a:r>
            <a:r>
              <a:rPr lang="en-US" b="0" i="0" dirty="0" err="1">
                <a:solidFill>
                  <a:srgbClr val="E3E3E3"/>
                </a:solidFill>
                <a:effectLst/>
                <a:latin typeface="Google Sans"/>
              </a:rPr>
              <a:t>emphasives</a:t>
            </a:r>
            <a:r>
              <a:rPr lang="en-US" b="0" i="0" dirty="0">
                <a:solidFill>
                  <a:srgbClr val="E3E3E3"/>
                </a:solidFill>
                <a:effectLst/>
                <a:latin typeface="Google Sans"/>
              </a:rPr>
              <a:t> </a:t>
            </a:r>
            <a:r>
              <a:rPr lang="en-US" b="0" i="0" dirty="0" err="1">
                <a:solidFill>
                  <a:srgbClr val="E3E3E3"/>
                </a:solidFill>
                <a:effectLst/>
                <a:latin typeface="Google Sans"/>
              </a:rPr>
              <a:t>eveness</a:t>
            </a:r>
            <a:r>
              <a:rPr lang="en-US" b="0" i="0" dirty="0">
                <a:solidFill>
                  <a:srgbClr val="E3E3E3"/>
                </a:solidFill>
                <a:effectLst/>
                <a:latin typeface="Google Sans"/>
              </a:rPr>
              <a:t> and relies more on richness </a:t>
            </a:r>
          </a:p>
          <a:p>
            <a:r>
              <a:rPr lang="en-US" b="0" i="0" dirty="0">
                <a:solidFill>
                  <a:srgbClr val="E3E3E3"/>
                </a:solidFill>
                <a:effectLst/>
                <a:latin typeface="Google Sans"/>
              </a:rPr>
              <a:t>Inv emphasizes evenness while taking into account richness </a:t>
            </a:r>
          </a:p>
          <a:p>
            <a:endParaRPr lang="en-US" b="0" i="0" dirty="0">
              <a:solidFill>
                <a:srgbClr val="E3E3E3"/>
              </a:solidFill>
              <a:effectLst/>
              <a:latin typeface="Google Sans"/>
            </a:endParaRPr>
          </a:p>
          <a:p>
            <a:r>
              <a:rPr lang="en-US" b="0" i="0" dirty="0">
                <a:solidFill>
                  <a:srgbClr val="E3E3E3"/>
                </a:solidFill>
                <a:effectLst/>
                <a:latin typeface="Google Sans"/>
              </a:rPr>
              <a:t>Increasing # of rare taxa we see within our communities; bringing them above the threshold of recognition </a:t>
            </a:r>
          </a:p>
          <a:p>
            <a:r>
              <a:rPr lang="en-US" b="0" i="0" dirty="0" err="1">
                <a:solidFill>
                  <a:srgbClr val="E3E3E3"/>
                </a:solidFill>
                <a:effectLst/>
                <a:latin typeface="Google Sans"/>
              </a:rPr>
              <a:t>Invssimpson</a:t>
            </a:r>
            <a:r>
              <a:rPr lang="en-US" b="0" i="0" dirty="0">
                <a:solidFill>
                  <a:srgbClr val="E3E3E3"/>
                </a:solidFill>
                <a:effectLst/>
                <a:latin typeface="Google Sans"/>
              </a:rPr>
              <a:t> is a measure of the evenness of a community.</a:t>
            </a:r>
          </a:p>
          <a:p>
            <a:r>
              <a:rPr lang="en-US" b="0" i="0" dirty="0">
                <a:solidFill>
                  <a:srgbClr val="E3E3E3"/>
                </a:solidFill>
                <a:effectLst/>
                <a:latin typeface="Google Sans"/>
              </a:rPr>
              <a:t>Chao1 is a measure of the richness of a community. It is an estimator of the number of species in a community, and it takes into account the fact that some species may be rare and therefore not sampled very often. Chao1 is therefore higher when there are more species in a community, regardless of their relative abundance.</a:t>
            </a:r>
          </a:p>
          <a:p>
            <a:r>
              <a:rPr lang="en-US" b="0" i="0" dirty="0">
                <a:solidFill>
                  <a:srgbClr val="E3E3E3"/>
                </a:solidFill>
                <a:effectLst/>
                <a:latin typeface="Google Sans"/>
              </a:rPr>
              <a:t>Fisher alpha diversity is a measure of both the richness and evenness of a community. It is calculated as the product of Chao1 and the Shannon index, which is another measure of the diversity of a community. Fisher alpha diversity is therefore high when there are many species in a community and those species are all relatively abundant.</a:t>
            </a:r>
          </a:p>
          <a:p>
            <a:endParaRPr lang="en-US" b="0" i="0" dirty="0">
              <a:solidFill>
                <a:srgbClr val="E3E3E3"/>
              </a:solidFill>
              <a:effectLst/>
              <a:latin typeface="Google Sans"/>
            </a:endParaRPr>
          </a:p>
          <a:p>
            <a:endParaRPr lang="en-US" b="0" i="0" dirty="0">
              <a:solidFill>
                <a:srgbClr val="E3E3E3"/>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20</a:t>
            </a:fld>
            <a:endParaRPr lang="en-US"/>
          </a:p>
        </p:txBody>
      </p:sp>
    </p:spTree>
    <p:extLst>
      <p:ext uri="{BB962C8B-B14F-4D97-AF65-F5344CB8AC3E}">
        <p14:creationId xmlns:p14="http://schemas.microsoft.com/office/powerpoint/2010/main" val="1431938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find aerial surfaces across many organisms</a:t>
            </a:r>
            <a:br>
              <a:rPr lang="en-US" dirty="0"/>
            </a:br>
            <a:r>
              <a:rPr lang="en-US" dirty="0"/>
              <a:t>Many different forms of these aerial surfaces exist </a:t>
            </a:r>
          </a:p>
        </p:txBody>
      </p:sp>
      <p:sp>
        <p:nvSpPr>
          <p:cNvPr id="4" name="Slide Number Placeholder 3"/>
          <p:cNvSpPr>
            <a:spLocks noGrp="1"/>
          </p:cNvSpPr>
          <p:nvPr>
            <p:ph type="sldNum" sz="quarter" idx="5"/>
          </p:nvPr>
        </p:nvSpPr>
        <p:spPr/>
        <p:txBody>
          <a:bodyPr/>
          <a:lstStyle/>
          <a:p>
            <a:fld id="{3E54CC71-85CA-6A4A-974E-9B09F0EC580E}" type="slidenum">
              <a:rPr lang="en-US" smtClean="0"/>
              <a:t>3</a:t>
            </a:fld>
            <a:endParaRPr lang="en-US"/>
          </a:p>
        </p:txBody>
      </p:sp>
    </p:spTree>
    <p:extLst>
      <p:ext uri="{BB962C8B-B14F-4D97-AF65-F5344CB8AC3E}">
        <p14:creationId xmlns:p14="http://schemas.microsoft.com/office/powerpoint/2010/main" val="3715831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3E3E3"/>
                </a:solidFill>
                <a:effectLst/>
                <a:latin typeface="Google Sans"/>
              </a:rPr>
              <a:t>Chao1 is a measure of the richness of a community</a:t>
            </a:r>
            <a:r>
              <a:rPr lang="en-US" b="1" i="0" dirty="0">
                <a:solidFill>
                  <a:srgbClr val="E3E3E3"/>
                </a:solidFill>
                <a:effectLst/>
                <a:latin typeface="Google Sans"/>
              </a:rPr>
              <a:t> | </a:t>
            </a:r>
            <a:r>
              <a:rPr lang="en-US" b="0" i="0" dirty="0">
                <a:solidFill>
                  <a:srgbClr val="E3E3E3"/>
                </a:solidFill>
                <a:effectLst/>
                <a:latin typeface="Google Sans"/>
              </a:rPr>
              <a:t>Chao1 under </a:t>
            </a:r>
            <a:r>
              <a:rPr lang="en-US" b="0" i="0" dirty="0" err="1">
                <a:solidFill>
                  <a:srgbClr val="E3E3E3"/>
                </a:solidFill>
                <a:effectLst/>
                <a:latin typeface="Google Sans"/>
              </a:rPr>
              <a:t>emphasives</a:t>
            </a:r>
            <a:r>
              <a:rPr lang="en-US" b="0" i="0" dirty="0">
                <a:solidFill>
                  <a:srgbClr val="E3E3E3"/>
                </a:solidFill>
                <a:effectLst/>
                <a:latin typeface="Google Sans"/>
              </a:rPr>
              <a:t> </a:t>
            </a:r>
            <a:r>
              <a:rPr lang="en-US" b="0" i="0" dirty="0" err="1">
                <a:solidFill>
                  <a:srgbClr val="E3E3E3"/>
                </a:solidFill>
                <a:effectLst/>
                <a:latin typeface="Google Sans"/>
              </a:rPr>
              <a:t>eveness</a:t>
            </a:r>
            <a:r>
              <a:rPr lang="en-US" b="0" i="0" dirty="0">
                <a:solidFill>
                  <a:srgbClr val="E3E3E3"/>
                </a:solidFill>
                <a:effectLst/>
                <a:latin typeface="Google Sans"/>
              </a:rPr>
              <a:t> and relies more on richness | takes into account the fact that some species may be rare and therefore not sampled very often</a:t>
            </a:r>
          </a:p>
          <a:p>
            <a:endParaRPr lang="en-US" b="0" i="0" dirty="0">
              <a:solidFill>
                <a:srgbClr val="E3E3E3"/>
              </a:solidFill>
              <a:effectLst/>
              <a:latin typeface="Google Sans"/>
            </a:endParaRPr>
          </a:p>
          <a:p>
            <a:r>
              <a:rPr lang="en-US" b="0" i="0" dirty="0">
                <a:solidFill>
                  <a:srgbClr val="E3E3E3"/>
                </a:solidFill>
                <a:effectLst/>
                <a:latin typeface="Google Sans"/>
              </a:rPr>
              <a:t>Increasing # of rare taxa we see within our communities; bringing them above the threshold of recognition </a:t>
            </a:r>
          </a:p>
          <a:p>
            <a:r>
              <a:rPr lang="en-US" b="0" i="0" dirty="0" err="1">
                <a:solidFill>
                  <a:srgbClr val="E3E3E3"/>
                </a:solidFill>
                <a:effectLst/>
                <a:latin typeface="Google Sans"/>
              </a:rPr>
              <a:t>Invssimpson</a:t>
            </a:r>
            <a:r>
              <a:rPr lang="en-US" b="0" i="0" dirty="0">
                <a:solidFill>
                  <a:srgbClr val="E3E3E3"/>
                </a:solidFill>
                <a:effectLst/>
                <a:latin typeface="Google Sans"/>
              </a:rPr>
              <a:t> is a measure of the evenness of a community.</a:t>
            </a:r>
          </a:p>
          <a:p>
            <a:r>
              <a:rPr lang="en-US" b="0" i="0" dirty="0">
                <a:solidFill>
                  <a:srgbClr val="E3E3E3"/>
                </a:solidFill>
                <a:effectLst/>
                <a:latin typeface="Google Sans"/>
              </a:rPr>
              <a:t>Chao1 is a measure of the richness of a community. It is an estimator of the number of species in a community, and it takes into account the fact that some species may be rare and therefore not sampled very often. Chao1 is therefore higher when there are more species in a community, regardless of their relative abundance.</a:t>
            </a:r>
          </a:p>
          <a:p>
            <a:endParaRPr lang="en-US" b="1" i="0" dirty="0">
              <a:solidFill>
                <a:srgbClr val="E3E3E3"/>
              </a:solidFill>
              <a:effectLst/>
              <a:latin typeface="Google Sans"/>
            </a:endParaRPr>
          </a:p>
          <a:p>
            <a:endParaRPr lang="en-US" b="0" i="0" dirty="0">
              <a:solidFill>
                <a:srgbClr val="E3E3E3"/>
              </a:solidFill>
              <a:effectLst/>
              <a:latin typeface="Google Sans"/>
            </a:endParaRPr>
          </a:p>
          <a:p>
            <a:r>
              <a:rPr lang="en-US" b="0" i="0" dirty="0">
                <a:solidFill>
                  <a:srgbClr val="E3E3E3"/>
                </a:solidFill>
                <a:effectLst/>
                <a:latin typeface="Google Sans"/>
              </a:rPr>
              <a:t>species diversity within a specific sample | many different species are present in that sample and how evenly abundant they are.</a:t>
            </a:r>
          </a:p>
          <a:p>
            <a:endParaRPr lang="en-US" b="0" i="0" dirty="0">
              <a:solidFill>
                <a:srgbClr val="E3E3E3"/>
              </a:solidFill>
              <a:effectLst/>
              <a:latin typeface="Google Sans"/>
            </a:endParaRPr>
          </a:p>
          <a:p>
            <a:r>
              <a:rPr lang="en-US" b="0" i="0" dirty="0">
                <a:solidFill>
                  <a:srgbClr val="E3E3E3"/>
                </a:solidFill>
                <a:effectLst/>
                <a:latin typeface="Google Sans"/>
              </a:rPr>
              <a:t>Alpha diversity, denoted by the Greek letter α (alpha), refers to the </a:t>
            </a:r>
            <a:r>
              <a:rPr lang="en-US" b="1" i="0" dirty="0">
                <a:solidFill>
                  <a:srgbClr val="E3E3E3"/>
                </a:solidFill>
                <a:effectLst/>
                <a:latin typeface="Google Sans"/>
              </a:rPr>
              <a:t>species diversity within a specific habitat or sample</a:t>
            </a:r>
            <a:r>
              <a:rPr lang="en-US" b="0" i="0" dirty="0">
                <a:solidFill>
                  <a:srgbClr val="E3E3E3"/>
                </a:solidFill>
                <a:effectLst/>
                <a:latin typeface="Google Sans"/>
              </a:rPr>
              <a:t>. It essentially tells you how many different species are present in that particular location and how evenly abundant they are.</a:t>
            </a:r>
          </a:p>
          <a:p>
            <a:endParaRPr lang="en-US" b="0" i="0" dirty="0">
              <a:solidFill>
                <a:srgbClr val="E3E3E3"/>
              </a:solidFill>
              <a:effectLst/>
              <a:latin typeface="Google Sans"/>
            </a:endParaRPr>
          </a:p>
          <a:p>
            <a:r>
              <a:rPr lang="en-US" b="0" i="0" dirty="0">
                <a:solidFill>
                  <a:srgbClr val="E3E3E3"/>
                </a:solidFill>
                <a:effectLst/>
                <a:latin typeface="Google Sans"/>
              </a:rPr>
              <a:t>Increase their relative abundance in the S vs A</a:t>
            </a:r>
          </a:p>
          <a:p>
            <a:endParaRPr lang="en-US" b="0" i="0" dirty="0">
              <a:solidFill>
                <a:srgbClr val="E3E3E3"/>
              </a:solidFill>
              <a:effectLst/>
              <a:latin typeface="Google Sans"/>
            </a:endParaRPr>
          </a:p>
          <a:p>
            <a:endParaRPr lang="en-US" b="0" i="0" dirty="0">
              <a:solidFill>
                <a:srgbClr val="E3E3E3"/>
              </a:solidFill>
              <a:effectLst/>
              <a:latin typeface="Google Sans"/>
            </a:endParaRPr>
          </a:p>
          <a:p>
            <a:r>
              <a:rPr lang="en-US" b="0" i="0" dirty="0">
                <a:solidFill>
                  <a:srgbClr val="E3E3E3"/>
                </a:solidFill>
                <a:effectLst/>
                <a:latin typeface="Google Sans"/>
              </a:rPr>
              <a:t>Could go at my presentation from two angles: start with my BETA diversity and say ‘okay the communities are </a:t>
            </a:r>
            <a:r>
              <a:rPr lang="en-US" b="0" i="0" dirty="0" err="1">
                <a:solidFill>
                  <a:srgbClr val="E3E3E3"/>
                </a:solidFill>
                <a:effectLst/>
                <a:latin typeface="Google Sans"/>
              </a:rPr>
              <a:t>kinda</a:t>
            </a:r>
            <a:r>
              <a:rPr lang="en-US" b="0" i="0" dirty="0">
                <a:solidFill>
                  <a:srgbClr val="E3E3E3"/>
                </a:solidFill>
                <a:effectLst/>
                <a:latin typeface="Google Sans"/>
              </a:rPr>
              <a:t> different but they aren’t overwhelming, and then going towards the communities are overall different. </a:t>
            </a:r>
          </a:p>
          <a:p>
            <a:endParaRPr lang="en-US" b="0" i="0" dirty="0">
              <a:solidFill>
                <a:srgbClr val="E3E3E3"/>
              </a:solidFill>
              <a:effectLst/>
              <a:latin typeface="Google Sans"/>
            </a:endParaRPr>
          </a:p>
          <a:p>
            <a:r>
              <a:rPr lang="en-US" b="0" i="0" dirty="0">
                <a:solidFill>
                  <a:srgbClr val="E3E3E3"/>
                </a:solidFill>
                <a:effectLst/>
                <a:latin typeface="Google Sans"/>
              </a:rPr>
              <a:t>Get rid of </a:t>
            </a:r>
            <a:r>
              <a:rPr lang="en-US" b="0" i="0" dirty="0" err="1">
                <a:solidFill>
                  <a:srgbClr val="E3E3E3"/>
                </a:solidFill>
                <a:effectLst/>
                <a:latin typeface="Google Sans"/>
              </a:rPr>
              <a:t>shannon</a:t>
            </a:r>
            <a:r>
              <a:rPr lang="en-US" b="0" i="0" dirty="0">
                <a:solidFill>
                  <a:srgbClr val="E3E3E3"/>
                </a:solidFill>
                <a:effectLst/>
                <a:latin typeface="Google Sans"/>
              </a:rPr>
              <a:t> and </a:t>
            </a:r>
            <a:r>
              <a:rPr lang="en-US" b="0" i="0" dirty="0" err="1">
                <a:solidFill>
                  <a:srgbClr val="E3E3E3"/>
                </a:solidFill>
                <a:effectLst/>
                <a:latin typeface="Google Sans"/>
              </a:rPr>
              <a:t>Invsimpson</a:t>
            </a:r>
            <a:r>
              <a:rPr lang="en-US" b="0" i="0" dirty="0">
                <a:solidFill>
                  <a:srgbClr val="E3E3E3"/>
                </a:solidFill>
                <a:effectLst/>
                <a:latin typeface="Google Sans"/>
              </a:rPr>
              <a:t>, and then go one by one of chao1 and </a:t>
            </a:r>
            <a:r>
              <a:rPr lang="en-US" b="0" i="0" dirty="0" err="1">
                <a:solidFill>
                  <a:srgbClr val="E3E3E3"/>
                </a:solidFill>
                <a:effectLst/>
                <a:latin typeface="Google Sans"/>
              </a:rPr>
              <a:t>invsimpson</a:t>
            </a:r>
            <a:r>
              <a:rPr lang="en-US" b="0" i="0" dirty="0">
                <a:solidFill>
                  <a:srgbClr val="E3E3E3"/>
                </a:solidFill>
                <a:effectLst/>
                <a:latin typeface="Google Sans"/>
              </a:rPr>
              <a:t> </a:t>
            </a:r>
          </a:p>
          <a:p>
            <a:endParaRPr lang="en-US" b="0" i="0" dirty="0">
              <a:solidFill>
                <a:srgbClr val="E3E3E3"/>
              </a:solidFill>
              <a:effectLst/>
              <a:latin typeface="Google Sans"/>
            </a:endParaRPr>
          </a:p>
          <a:p>
            <a:r>
              <a:rPr lang="en-US" b="0" i="0" dirty="0">
                <a:solidFill>
                  <a:srgbClr val="E3E3E3"/>
                </a:solidFill>
                <a:effectLst/>
                <a:latin typeface="Google Sans"/>
              </a:rPr>
              <a:t>Make the transition nicer, now that we are going to ‘zoom out’</a:t>
            </a:r>
          </a:p>
          <a:p>
            <a:r>
              <a:rPr lang="en-US" b="0" i="0" dirty="0">
                <a:solidFill>
                  <a:srgbClr val="E3E3E3"/>
                </a:solidFill>
                <a:effectLst/>
                <a:latin typeface="Google Sans"/>
              </a:rPr>
              <a:t>Putida HAS to be present for spawning and fruiting </a:t>
            </a:r>
          </a:p>
          <a:p>
            <a:endParaRPr lang="en-US" b="0" i="0" dirty="0">
              <a:solidFill>
                <a:srgbClr val="E3E3E3"/>
              </a:solidFill>
              <a:effectLst/>
              <a:latin typeface="Google Sans"/>
            </a:endParaRPr>
          </a:p>
          <a:p>
            <a:r>
              <a:rPr lang="en-US" b="0" i="0" dirty="0">
                <a:solidFill>
                  <a:srgbClr val="E3E3E3"/>
                </a:solidFill>
                <a:effectLst/>
                <a:latin typeface="Google Sans"/>
              </a:rPr>
              <a:t>Increasing # of rare taxa we see within our communities; bringing them above the threshold of recognition </a:t>
            </a:r>
          </a:p>
          <a:p>
            <a:r>
              <a:rPr lang="en-US" b="0" i="0" dirty="0" err="1">
                <a:solidFill>
                  <a:srgbClr val="E3E3E3"/>
                </a:solidFill>
                <a:effectLst/>
                <a:latin typeface="Google Sans"/>
              </a:rPr>
              <a:t>Invssimpson</a:t>
            </a:r>
            <a:r>
              <a:rPr lang="en-US" b="0" i="0" dirty="0">
                <a:solidFill>
                  <a:srgbClr val="E3E3E3"/>
                </a:solidFill>
                <a:effectLst/>
                <a:latin typeface="Google Sans"/>
              </a:rPr>
              <a:t> is a measure of the evenness of a community.</a:t>
            </a:r>
          </a:p>
          <a:p>
            <a:r>
              <a:rPr lang="en-US" b="0" i="0" dirty="0">
                <a:solidFill>
                  <a:srgbClr val="E3E3E3"/>
                </a:solidFill>
                <a:effectLst/>
                <a:latin typeface="Google Sans"/>
              </a:rPr>
              <a:t>Chao1 is a measure of the richness of a community. It is an estimator of the number of species in a community, and it takes into account the fact that some species may be rare and therefore not sampled very often. Chao1 is therefore higher when there are more species in a community, regardless of their relative abundance.</a:t>
            </a:r>
          </a:p>
          <a:p>
            <a:r>
              <a:rPr lang="en-US" b="0" i="0" dirty="0">
                <a:solidFill>
                  <a:srgbClr val="E3E3E3"/>
                </a:solidFill>
                <a:effectLst/>
                <a:latin typeface="Google Sans"/>
              </a:rPr>
              <a:t>Fisher alpha diversity is a measure of both the richness and evenness of a community. It is calculated as the product of Chao1 and the Shannon index, which is another measure of the diversity of a community. Fisher alpha diversity is therefore high when there are many species in a community and those species are all relatively abundant.</a:t>
            </a:r>
          </a:p>
          <a:p>
            <a:endParaRPr lang="en-US" b="0" i="0" dirty="0">
              <a:solidFill>
                <a:srgbClr val="E3E3E3"/>
              </a:solidFill>
              <a:effectLst/>
              <a:latin typeface="Google Sans"/>
            </a:endParaRPr>
          </a:p>
          <a:p>
            <a:endParaRPr lang="en-US" b="0" i="0" dirty="0">
              <a:solidFill>
                <a:srgbClr val="E3E3E3"/>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21</a:t>
            </a:fld>
            <a:endParaRPr lang="en-US"/>
          </a:p>
        </p:txBody>
      </p:sp>
    </p:spTree>
    <p:extLst>
      <p:ext uri="{BB962C8B-B14F-4D97-AF65-F5344CB8AC3E}">
        <p14:creationId xmlns:p14="http://schemas.microsoft.com/office/powerpoint/2010/main" val="1017369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3E3E3"/>
                </a:solidFill>
                <a:effectLst/>
                <a:latin typeface="Google Sans"/>
              </a:rPr>
              <a:t>Inv emphasizes evenness while taking into account richness </a:t>
            </a:r>
          </a:p>
          <a:p>
            <a:endParaRPr lang="en-US" b="0" i="0" dirty="0">
              <a:solidFill>
                <a:srgbClr val="E3E3E3"/>
              </a:solidFill>
              <a:effectLst/>
              <a:latin typeface="Google Sans"/>
            </a:endParaRPr>
          </a:p>
          <a:p>
            <a:r>
              <a:rPr lang="en-US" b="0" i="0" dirty="0">
                <a:solidFill>
                  <a:srgbClr val="E3E3E3"/>
                </a:solidFill>
                <a:effectLst/>
                <a:latin typeface="Google Sans"/>
              </a:rPr>
              <a:t>Could go at my presentation from two angles: start with my BETA diversity and say ‘okay the communities are </a:t>
            </a:r>
            <a:r>
              <a:rPr lang="en-US" b="0" i="0" dirty="0" err="1">
                <a:solidFill>
                  <a:srgbClr val="E3E3E3"/>
                </a:solidFill>
                <a:effectLst/>
                <a:latin typeface="Google Sans"/>
              </a:rPr>
              <a:t>kinda</a:t>
            </a:r>
            <a:r>
              <a:rPr lang="en-US" b="0" i="0" dirty="0">
                <a:solidFill>
                  <a:srgbClr val="E3E3E3"/>
                </a:solidFill>
                <a:effectLst/>
                <a:latin typeface="Google Sans"/>
              </a:rPr>
              <a:t> different but they aren’t overwhelming, and then going towards the communities are overall different. </a:t>
            </a:r>
          </a:p>
          <a:p>
            <a:endParaRPr lang="en-US" b="0" i="0" dirty="0">
              <a:solidFill>
                <a:srgbClr val="E3E3E3"/>
              </a:solidFill>
              <a:effectLst/>
              <a:latin typeface="Google Sans"/>
            </a:endParaRPr>
          </a:p>
          <a:p>
            <a:r>
              <a:rPr lang="en-US" b="0" i="0" dirty="0">
                <a:solidFill>
                  <a:srgbClr val="E3E3E3"/>
                </a:solidFill>
                <a:effectLst/>
                <a:latin typeface="Google Sans"/>
              </a:rPr>
              <a:t>Get rid of </a:t>
            </a:r>
            <a:r>
              <a:rPr lang="en-US" b="0" i="0" dirty="0" err="1">
                <a:solidFill>
                  <a:srgbClr val="E3E3E3"/>
                </a:solidFill>
                <a:effectLst/>
                <a:latin typeface="Google Sans"/>
              </a:rPr>
              <a:t>shannon</a:t>
            </a:r>
            <a:r>
              <a:rPr lang="en-US" b="0" i="0" dirty="0">
                <a:solidFill>
                  <a:srgbClr val="E3E3E3"/>
                </a:solidFill>
                <a:effectLst/>
                <a:latin typeface="Google Sans"/>
              </a:rPr>
              <a:t> and </a:t>
            </a:r>
            <a:r>
              <a:rPr lang="en-US" b="0" i="0" dirty="0" err="1">
                <a:solidFill>
                  <a:srgbClr val="E3E3E3"/>
                </a:solidFill>
                <a:effectLst/>
                <a:latin typeface="Google Sans"/>
              </a:rPr>
              <a:t>Invsimpson</a:t>
            </a:r>
            <a:r>
              <a:rPr lang="en-US" b="0" i="0" dirty="0">
                <a:solidFill>
                  <a:srgbClr val="E3E3E3"/>
                </a:solidFill>
                <a:effectLst/>
                <a:latin typeface="Google Sans"/>
              </a:rPr>
              <a:t>, and then go one by one of chao1 and </a:t>
            </a:r>
            <a:r>
              <a:rPr lang="en-US" b="0" i="0" dirty="0" err="1">
                <a:solidFill>
                  <a:srgbClr val="E3E3E3"/>
                </a:solidFill>
                <a:effectLst/>
                <a:latin typeface="Google Sans"/>
              </a:rPr>
              <a:t>invsimpson</a:t>
            </a:r>
            <a:r>
              <a:rPr lang="en-US" b="0" i="0" dirty="0">
                <a:solidFill>
                  <a:srgbClr val="E3E3E3"/>
                </a:solidFill>
                <a:effectLst/>
                <a:latin typeface="Google Sans"/>
              </a:rPr>
              <a:t> </a:t>
            </a:r>
          </a:p>
          <a:p>
            <a:endParaRPr lang="en-US" b="0" i="0" dirty="0">
              <a:solidFill>
                <a:srgbClr val="E3E3E3"/>
              </a:solidFill>
              <a:effectLst/>
              <a:latin typeface="Google Sans"/>
            </a:endParaRPr>
          </a:p>
          <a:p>
            <a:r>
              <a:rPr lang="en-US" b="0" i="0" dirty="0">
                <a:solidFill>
                  <a:srgbClr val="E3E3E3"/>
                </a:solidFill>
                <a:effectLst/>
                <a:latin typeface="Google Sans"/>
              </a:rPr>
              <a:t>Make the transition nicer, now that we are going to ‘zoom out’</a:t>
            </a:r>
          </a:p>
          <a:p>
            <a:r>
              <a:rPr lang="en-US" b="0" i="0" dirty="0">
                <a:solidFill>
                  <a:srgbClr val="E3E3E3"/>
                </a:solidFill>
                <a:effectLst/>
                <a:latin typeface="Google Sans"/>
              </a:rPr>
              <a:t>Putida HAS to be present for spawning and fruiting </a:t>
            </a:r>
          </a:p>
          <a:p>
            <a:endParaRPr lang="en-US" b="0" i="0" dirty="0">
              <a:solidFill>
                <a:srgbClr val="E3E3E3"/>
              </a:solidFill>
              <a:effectLst/>
              <a:latin typeface="Google Sans"/>
            </a:endParaRPr>
          </a:p>
          <a:p>
            <a:r>
              <a:rPr lang="en-US" b="0" i="0" dirty="0">
                <a:solidFill>
                  <a:srgbClr val="E3E3E3"/>
                </a:solidFill>
                <a:effectLst/>
                <a:latin typeface="Google Sans"/>
              </a:rPr>
              <a:t>Chao1 under </a:t>
            </a:r>
            <a:r>
              <a:rPr lang="en-US" b="0" i="0" dirty="0" err="1">
                <a:solidFill>
                  <a:srgbClr val="E3E3E3"/>
                </a:solidFill>
                <a:effectLst/>
                <a:latin typeface="Google Sans"/>
              </a:rPr>
              <a:t>emphasives</a:t>
            </a:r>
            <a:r>
              <a:rPr lang="en-US" b="0" i="0" dirty="0">
                <a:solidFill>
                  <a:srgbClr val="E3E3E3"/>
                </a:solidFill>
                <a:effectLst/>
                <a:latin typeface="Google Sans"/>
              </a:rPr>
              <a:t> </a:t>
            </a:r>
            <a:r>
              <a:rPr lang="en-US" b="0" i="0" dirty="0" err="1">
                <a:solidFill>
                  <a:srgbClr val="E3E3E3"/>
                </a:solidFill>
                <a:effectLst/>
                <a:latin typeface="Google Sans"/>
              </a:rPr>
              <a:t>eveness</a:t>
            </a:r>
            <a:r>
              <a:rPr lang="en-US" b="0" i="0" dirty="0">
                <a:solidFill>
                  <a:srgbClr val="E3E3E3"/>
                </a:solidFill>
                <a:effectLst/>
                <a:latin typeface="Google Sans"/>
              </a:rPr>
              <a:t> and relies more on richness </a:t>
            </a:r>
          </a:p>
          <a:p>
            <a:r>
              <a:rPr lang="en-US" b="0" i="0" dirty="0">
                <a:solidFill>
                  <a:srgbClr val="E3E3E3"/>
                </a:solidFill>
                <a:effectLst/>
                <a:latin typeface="Google Sans"/>
              </a:rPr>
              <a:t>Inv emphasizes evenness while taking into account richness </a:t>
            </a:r>
          </a:p>
          <a:p>
            <a:endParaRPr lang="en-US" b="0" i="0" dirty="0">
              <a:solidFill>
                <a:srgbClr val="E3E3E3"/>
              </a:solidFill>
              <a:effectLst/>
              <a:latin typeface="Google Sans"/>
            </a:endParaRPr>
          </a:p>
          <a:p>
            <a:r>
              <a:rPr lang="en-US" b="0" i="0" dirty="0">
                <a:solidFill>
                  <a:srgbClr val="E3E3E3"/>
                </a:solidFill>
                <a:effectLst/>
                <a:latin typeface="Google Sans"/>
              </a:rPr>
              <a:t>Increasing # of rare taxa we see within our communities; bringing them above the threshold of recognition </a:t>
            </a:r>
          </a:p>
          <a:p>
            <a:r>
              <a:rPr lang="en-US" b="0" i="0" dirty="0" err="1">
                <a:solidFill>
                  <a:srgbClr val="E3E3E3"/>
                </a:solidFill>
                <a:effectLst/>
                <a:latin typeface="Google Sans"/>
              </a:rPr>
              <a:t>Invssimpson</a:t>
            </a:r>
            <a:r>
              <a:rPr lang="en-US" b="0" i="0" dirty="0">
                <a:solidFill>
                  <a:srgbClr val="E3E3E3"/>
                </a:solidFill>
                <a:effectLst/>
                <a:latin typeface="Google Sans"/>
              </a:rPr>
              <a:t> is a measure of the evenness of a community.</a:t>
            </a:r>
          </a:p>
          <a:p>
            <a:r>
              <a:rPr lang="en-US" b="0" i="0" dirty="0">
                <a:solidFill>
                  <a:srgbClr val="E3E3E3"/>
                </a:solidFill>
                <a:effectLst/>
                <a:latin typeface="Google Sans"/>
              </a:rPr>
              <a:t>Chao1 is a measure of the richness of a community. It is an estimator of the number of species in a community, and it takes into account the fact that some species may be rare and therefore not sampled very often. Chao1 is therefore higher when there are more species in a community, regardless of their relative abundance.</a:t>
            </a:r>
          </a:p>
          <a:p>
            <a:r>
              <a:rPr lang="en-US" b="0" i="0" dirty="0">
                <a:solidFill>
                  <a:srgbClr val="E3E3E3"/>
                </a:solidFill>
                <a:effectLst/>
                <a:latin typeface="Google Sans"/>
              </a:rPr>
              <a:t>Fisher alpha diversity is a measure of both the richness and evenness of a community. It is calculated as the product of Chao1 and the Shannon index, which is another measure of the diversity of a community. Fisher alpha diversity is therefore high when there are many species in a community and those species are all relatively abundant.</a:t>
            </a:r>
          </a:p>
          <a:p>
            <a:endParaRPr lang="en-US" b="0" i="0" dirty="0">
              <a:solidFill>
                <a:srgbClr val="E3E3E3"/>
              </a:solidFill>
              <a:effectLst/>
              <a:latin typeface="Google Sans"/>
            </a:endParaRPr>
          </a:p>
          <a:p>
            <a:endParaRPr lang="en-US" b="0" i="0" dirty="0">
              <a:solidFill>
                <a:srgbClr val="E3E3E3"/>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22</a:t>
            </a:fld>
            <a:endParaRPr lang="en-US"/>
          </a:p>
        </p:txBody>
      </p:sp>
    </p:spTree>
    <p:extLst>
      <p:ext uri="{BB962C8B-B14F-4D97-AF65-F5344CB8AC3E}">
        <p14:creationId xmlns:p14="http://schemas.microsoft.com/office/powerpoint/2010/main" val="701283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3E3E3"/>
                </a:solidFill>
                <a:effectLst/>
                <a:latin typeface="Google Sans"/>
              </a:rPr>
              <a:t>Increasing # of rare taxa we see within our communities; bringing them above the threshold of recognition </a:t>
            </a:r>
          </a:p>
          <a:p>
            <a:endParaRPr lang="en-US" b="0" i="0" dirty="0">
              <a:solidFill>
                <a:srgbClr val="E3E3E3"/>
              </a:solidFill>
              <a:effectLst/>
              <a:latin typeface="Google Sans"/>
            </a:endParaRPr>
          </a:p>
          <a:p>
            <a:r>
              <a:rPr lang="en-US" b="0" i="0" dirty="0">
                <a:solidFill>
                  <a:srgbClr val="E3E3E3"/>
                </a:solidFill>
                <a:effectLst/>
                <a:latin typeface="Google Sans"/>
              </a:rPr>
              <a:t>Increase their relative abundance in the S vs A</a:t>
            </a:r>
          </a:p>
          <a:p>
            <a:endParaRPr lang="en-US" b="0" i="0" dirty="0">
              <a:solidFill>
                <a:srgbClr val="E3E3E3"/>
              </a:solidFill>
              <a:effectLst/>
              <a:latin typeface="Google Sans"/>
            </a:endParaRPr>
          </a:p>
          <a:p>
            <a:endParaRPr lang="en-US" b="0" i="0" dirty="0">
              <a:solidFill>
                <a:srgbClr val="E3E3E3"/>
              </a:solidFill>
              <a:effectLst/>
              <a:latin typeface="Google Sans"/>
            </a:endParaRPr>
          </a:p>
          <a:p>
            <a:r>
              <a:rPr lang="en-US" b="0" i="0" dirty="0">
                <a:solidFill>
                  <a:srgbClr val="E3E3E3"/>
                </a:solidFill>
                <a:effectLst/>
                <a:latin typeface="Google Sans"/>
              </a:rPr>
              <a:t>Could go at my presentation from two angles: start with my BETA diversity and say ‘okay the communities are </a:t>
            </a:r>
            <a:r>
              <a:rPr lang="en-US" b="0" i="0" dirty="0" err="1">
                <a:solidFill>
                  <a:srgbClr val="E3E3E3"/>
                </a:solidFill>
                <a:effectLst/>
                <a:latin typeface="Google Sans"/>
              </a:rPr>
              <a:t>kinda</a:t>
            </a:r>
            <a:r>
              <a:rPr lang="en-US" b="0" i="0" dirty="0">
                <a:solidFill>
                  <a:srgbClr val="E3E3E3"/>
                </a:solidFill>
                <a:effectLst/>
                <a:latin typeface="Google Sans"/>
              </a:rPr>
              <a:t> different but they aren’t overwhelming, and then going towards the communities are overall different. </a:t>
            </a:r>
          </a:p>
          <a:p>
            <a:endParaRPr lang="en-US" b="0" i="0" dirty="0">
              <a:solidFill>
                <a:srgbClr val="E3E3E3"/>
              </a:solidFill>
              <a:effectLst/>
              <a:latin typeface="Google Sans"/>
            </a:endParaRPr>
          </a:p>
          <a:p>
            <a:r>
              <a:rPr lang="en-US" b="0" i="0" dirty="0">
                <a:solidFill>
                  <a:srgbClr val="E3E3E3"/>
                </a:solidFill>
                <a:effectLst/>
                <a:latin typeface="Google Sans"/>
              </a:rPr>
              <a:t>Get rid of </a:t>
            </a:r>
            <a:r>
              <a:rPr lang="en-US" b="0" i="0" dirty="0" err="1">
                <a:solidFill>
                  <a:srgbClr val="E3E3E3"/>
                </a:solidFill>
                <a:effectLst/>
                <a:latin typeface="Google Sans"/>
              </a:rPr>
              <a:t>shannon</a:t>
            </a:r>
            <a:r>
              <a:rPr lang="en-US" b="0" i="0" dirty="0">
                <a:solidFill>
                  <a:srgbClr val="E3E3E3"/>
                </a:solidFill>
                <a:effectLst/>
                <a:latin typeface="Google Sans"/>
              </a:rPr>
              <a:t> and </a:t>
            </a:r>
            <a:r>
              <a:rPr lang="en-US" b="0" i="0" dirty="0" err="1">
                <a:solidFill>
                  <a:srgbClr val="E3E3E3"/>
                </a:solidFill>
                <a:effectLst/>
                <a:latin typeface="Google Sans"/>
              </a:rPr>
              <a:t>Invsimpson</a:t>
            </a:r>
            <a:r>
              <a:rPr lang="en-US" b="0" i="0" dirty="0">
                <a:solidFill>
                  <a:srgbClr val="E3E3E3"/>
                </a:solidFill>
                <a:effectLst/>
                <a:latin typeface="Google Sans"/>
              </a:rPr>
              <a:t>, and then go one by one of chao1 and </a:t>
            </a:r>
            <a:r>
              <a:rPr lang="en-US" b="0" i="0" dirty="0" err="1">
                <a:solidFill>
                  <a:srgbClr val="E3E3E3"/>
                </a:solidFill>
                <a:effectLst/>
                <a:latin typeface="Google Sans"/>
              </a:rPr>
              <a:t>invsimpson</a:t>
            </a:r>
            <a:r>
              <a:rPr lang="en-US" b="0" i="0" dirty="0">
                <a:solidFill>
                  <a:srgbClr val="E3E3E3"/>
                </a:solidFill>
                <a:effectLst/>
                <a:latin typeface="Google Sans"/>
              </a:rPr>
              <a:t> </a:t>
            </a:r>
          </a:p>
          <a:p>
            <a:endParaRPr lang="en-US" b="0" i="0" dirty="0">
              <a:solidFill>
                <a:srgbClr val="E3E3E3"/>
              </a:solidFill>
              <a:effectLst/>
              <a:latin typeface="Google Sans"/>
            </a:endParaRPr>
          </a:p>
          <a:p>
            <a:r>
              <a:rPr lang="en-US" b="0" i="0" dirty="0">
                <a:solidFill>
                  <a:srgbClr val="E3E3E3"/>
                </a:solidFill>
                <a:effectLst/>
                <a:latin typeface="Google Sans"/>
              </a:rPr>
              <a:t>Make the transition nicer, now that we are going to ‘zoom out’</a:t>
            </a:r>
          </a:p>
          <a:p>
            <a:r>
              <a:rPr lang="en-US" b="0" i="0" dirty="0">
                <a:solidFill>
                  <a:srgbClr val="E3E3E3"/>
                </a:solidFill>
                <a:effectLst/>
                <a:latin typeface="Google Sans"/>
              </a:rPr>
              <a:t>Putida HAS to be present for spawning and fruiting </a:t>
            </a:r>
          </a:p>
          <a:p>
            <a:endParaRPr lang="en-US" b="0" i="0" dirty="0">
              <a:solidFill>
                <a:srgbClr val="E3E3E3"/>
              </a:solidFill>
              <a:effectLst/>
              <a:latin typeface="Google Sans"/>
            </a:endParaRPr>
          </a:p>
          <a:p>
            <a:r>
              <a:rPr lang="en-US" b="0" i="0" dirty="0">
                <a:solidFill>
                  <a:srgbClr val="E3E3E3"/>
                </a:solidFill>
                <a:effectLst/>
                <a:latin typeface="Google Sans"/>
              </a:rPr>
              <a:t>Chao1 under </a:t>
            </a:r>
            <a:r>
              <a:rPr lang="en-US" b="0" i="0" dirty="0" err="1">
                <a:solidFill>
                  <a:srgbClr val="E3E3E3"/>
                </a:solidFill>
                <a:effectLst/>
                <a:latin typeface="Google Sans"/>
              </a:rPr>
              <a:t>emphasives</a:t>
            </a:r>
            <a:r>
              <a:rPr lang="en-US" b="0" i="0" dirty="0">
                <a:solidFill>
                  <a:srgbClr val="E3E3E3"/>
                </a:solidFill>
                <a:effectLst/>
                <a:latin typeface="Google Sans"/>
              </a:rPr>
              <a:t> </a:t>
            </a:r>
            <a:r>
              <a:rPr lang="en-US" b="0" i="0" dirty="0" err="1">
                <a:solidFill>
                  <a:srgbClr val="E3E3E3"/>
                </a:solidFill>
                <a:effectLst/>
                <a:latin typeface="Google Sans"/>
              </a:rPr>
              <a:t>eveness</a:t>
            </a:r>
            <a:r>
              <a:rPr lang="en-US" b="0" i="0" dirty="0">
                <a:solidFill>
                  <a:srgbClr val="E3E3E3"/>
                </a:solidFill>
                <a:effectLst/>
                <a:latin typeface="Google Sans"/>
              </a:rPr>
              <a:t> and relies more on richness </a:t>
            </a:r>
          </a:p>
          <a:p>
            <a:r>
              <a:rPr lang="en-US" b="0" i="0" dirty="0">
                <a:solidFill>
                  <a:srgbClr val="E3E3E3"/>
                </a:solidFill>
                <a:effectLst/>
                <a:latin typeface="Google Sans"/>
              </a:rPr>
              <a:t>Inv emphasizes evenness while taking into account richness </a:t>
            </a:r>
          </a:p>
          <a:p>
            <a:endParaRPr lang="en-US" b="0" i="0" dirty="0">
              <a:solidFill>
                <a:srgbClr val="E3E3E3"/>
              </a:solidFill>
              <a:effectLst/>
              <a:latin typeface="Google Sans"/>
            </a:endParaRPr>
          </a:p>
          <a:p>
            <a:r>
              <a:rPr lang="en-US" b="0" i="0" dirty="0">
                <a:solidFill>
                  <a:srgbClr val="E3E3E3"/>
                </a:solidFill>
                <a:effectLst/>
                <a:latin typeface="Google Sans"/>
              </a:rPr>
              <a:t>Increasing # of rare taxa we see within our communities; bringing them above the threshold of recognition </a:t>
            </a:r>
          </a:p>
          <a:p>
            <a:r>
              <a:rPr lang="en-US" b="0" i="0" dirty="0" err="1">
                <a:solidFill>
                  <a:srgbClr val="E3E3E3"/>
                </a:solidFill>
                <a:effectLst/>
                <a:latin typeface="Google Sans"/>
              </a:rPr>
              <a:t>Invssimpson</a:t>
            </a:r>
            <a:r>
              <a:rPr lang="en-US" b="0" i="0" dirty="0">
                <a:solidFill>
                  <a:srgbClr val="E3E3E3"/>
                </a:solidFill>
                <a:effectLst/>
                <a:latin typeface="Google Sans"/>
              </a:rPr>
              <a:t> is a measure of the evenness of a community.</a:t>
            </a:r>
          </a:p>
          <a:p>
            <a:r>
              <a:rPr lang="en-US" b="0" i="0" dirty="0">
                <a:solidFill>
                  <a:srgbClr val="E3E3E3"/>
                </a:solidFill>
                <a:effectLst/>
                <a:latin typeface="Google Sans"/>
              </a:rPr>
              <a:t>Chao1 is a measure of the richness of a community. It is an estimator of the number of species in a community, and it takes into account the fact that some species may be rare and therefore not sampled very often. Chao1 is therefore higher when there are more species in a community, regardless of their relative abundance.</a:t>
            </a:r>
          </a:p>
          <a:p>
            <a:r>
              <a:rPr lang="en-US" b="0" i="0" dirty="0">
                <a:solidFill>
                  <a:srgbClr val="E3E3E3"/>
                </a:solidFill>
                <a:effectLst/>
                <a:latin typeface="Google Sans"/>
              </a:rPr>
              <a:t>Fisher alpha diversity is a measure of both the richness and evenness of a community. It is calculated as the product of Chao1 and the Shannon index, which is another measure of the diversity of a community. Fisher alpha diversity is therefore high when there are many species in a community and those species are all relatively abundant.</a:t>
            </a:r>
          </a:p>
          <a:p>
            <a:endParaRPr lang="en-US" b="0" i="0" dirty="0">
              <a:solidFill>
                <a:srgbClr val="E3E3E3"/>
              </a:solidFill>
              <a:effectLst/>
              <a:latin typeface="Google Sans"/>
            </a:endParaRPr>
          </a:p>
          <a:p>
            <a:endParaRPr lang="en-US" b="0" i="0" dirty="0">
              <a:solidFill>
                <a:srgbClr val="E3E3E3"/>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23</a:t>
            </a:fld>
            <a:endParaRPr lang="en-US"/>
          </a:p>
        </p:txBody>
      </p:sp>
    </p:spTree>
    <p:extLst>
      <p:ext uri="{BB962C8B-B14F-4D97-AF65-F5344CB8AC3E}">
        <p14:creationId xmlns:p14="http://schemas.microsoft.com/office/powerpoint/2010/main" val="3148840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here need to be explained (the axis) about and I need to make sure I orient people  FIRST to the slide and not go crazy</a:t>
            </a:r>
          </a:p>
        </p:txBody>
      </p:sp>
      <p:sp>
        <p:nvSpPr>
          <p:cNvPr id="4" name="Slide Number Placeholder 3"/>
          <p:cNvSpPr>
            <a:spLocks noGrp="1"/>
          </p:cNvSpPr>
          <p:nvPr>
            <p:ph type="sldNum" sz="quarter" idx="5"/>
          </p:nvPr>
        </p:nvSpPr>
        <p:spPr/>
        <p:txBody>
          <a:bodyPr/>
          <a:lstStyle/>
          <a:p>
            <a:fld id="{B33037EF-CAB2-C342-B664-C5BA84BCFF83}" type="slidenum">
              <a:rPr lang="en-US" smtClean="0"/>
              <a:t>24</a:t>
            </a:fld>
            <a:endParaRPr lang="en-US"/>
          </a:p>
        </p:txBody>
      </p:sp>
    </p:spTree>
    <p:extLst>
      <p:ext uri="{BB962C8B-B14F-4D97-AF65-F5344CB8AC3E}">
        <p14:creationId xmlns:p14="http://schemas.microsoft.com/office/powerpoint/2010/main" val="1539239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here need to be explained (the axis) about and I need to make sure I orient people  FIRST to the slide and not go crazy</a:t>
            </a:r>
          </a:p>
        </p:txBody>
      </p:sp>
      <p:sp>
        <p:nvSpPr>
          <p:cNvPr id="4" name="Slide Number Placeholder 3"/>
          <p:cNvSpPr>
            <a:spLocks noGrp="1"/>
          </p:cNvSpPr>
          <p:nvPr>
            <p:ph type="sldNum" sz="quarter" idx="5"/>
          </p:nvPr>
        </p:nvSpPr>
        <p:spPr/>
        <p:txBody>
          <a:bodyPr/>
          <a:lstStyle/>
          <a:p>
            <a:fld id="{B33037EF-CAB2-C342-B664-C5BA84BCFF83}" type="slidenum">
              <a:rPr lang="en-US" smtClean="0"/>
              <a:t>25</a:t>
            </a:fld>
            <a:endParaRPr lang="en-US"/>
          </a:p>
        </p:txBody>
      </p:sp>
    </p:spTree>
    <p:extLst>
      <p:ext uri="{BB962C8B-B14F-4D97-AF65-F5344CB8AC3E}">
        <p14:creationId xmlns:p14="http://schemas.microsoft.com/office/powerpoint/2010/main" val="4233160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here need to be explained (the axis) about and I need to make sure I orient people  FIRST to the slide and not go crazy</a:t>
            </a:r>
          </a:p>
        </p:txBody>
      </p:sp>
      <p:sp>
        <p:nvSpPr>
          <p:cNvPr id="4" name="Slide Number Placeholder 3"/>
          <p:cNvSpPr>
            <a:spLocks noGrp="1"/>
          </p:cNvSpPr>
          <p:nvPr>
            <p:ph type="sldNum" sz="quarter" idx="5"/>
          </p:nvPr>
        </p:nvSpPr>
        <p:spPr/>
        <p:txBody>
          <a:bodyPr/>
          <a:lstStyle/>
          <a:p>
            <a:fld id="{B33037EF-CAB2-C342-B664-C5BA84BCFF83}" type="slidenum">
              <a:rPr lang="en-US" smtClean="0"/>
              <a:t>26</a:t>
            </a:fld>
            <a:endParaRPr lang="en-US"/>
          </a:p>
        </p:txBody>
      </p:sp>
    </p:spTree>
    <p:extLst>
      <p:ext uri="{BB962C8B-B14F-4D97-AF65-F5344CB8AC3E}">
        <p14:creationId xmlns:p14="http://schemas.microsoft.com/office/powerpoint/2010/main" val="3486468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here need to be explained (the axis) about and I need to make sure I orient people  FIRST to the slide and not go crazy</a:t>
            </a:r>
          </a:p>
        </p:txBody>
      </p:sp>
      <p:sp>
        <p:nvSpPr>
          <p:cNvPr id="4" name="Slide Number Placeholder 3"/>
          <p:cNvSpPr>
            <a:spLocks noGrp="1"/>
          </p:cNvSpPr>
          <p:nvPr>
            <p:ph type="sldNum" sz="quarter" idx="5"/>
          </p:nvPr>
        </p:nvSpPr>
        <p:spPr/>
        <p:txBody>
          <a:bodyPr/>
          <a:lstStyle/>
          <a:p>
            <a:fld id="{B33037EF-CAB2-C342-B664-C5BA84BCFF83}" type="slidenum">
              <a:rPr lang="en-US" smtClean="0"/>
              <a:t>27</a:t>
            </a:fld>
            <a:endParaRPr lang="en-US"/>
          </a:p>
        </p:txBody>
      </p:sp>
    </p:spTree>
    <p:extLst>
      <p:ext uri="{BB962C8B-B14F-4D97-AF65-F5344CB8AC3E}">
        <p14:creationId xmlns:p14="http://schemas.microsoft.com/office/powerpoint/2010/main" val="2367526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been identified as a fungal pathogen of mushroom- typically considered the stipe</a:t>
            </a:r>
          </a:p>
        </p:txBody>
      </p:sp>
      <p:sp>
        <p:nvSpPr>
          <p:cNvPr id="4" name="Slide Number Placeholder 3"/>
          <p:cNvSpPr>
            <a:spLocks noGrp="1"/>
          </p:cNvSpPr>
          <p:nvPr>
            <p:ph type="sldNum" sz="quarter" idx="5"/>
          </p:nvPr>
        </p:nvSpPr>
        <p:spPr/>
        <p:txBody>
          <a:bodyPr/>
          <a:lstStyle/>
          <a:p>
            <a:fld id="{B33037EF-CAB2-C342-B664-C5BA84BCFF83}" type="slidenum">
              <a:rPr lang="en-US" smtClean="0"/>
              <a:t>28</a:t>
            </a:fld>
            <a:endParaRPr lang="en-US"/>
          </a:p>
        </p:txBody>
      </p:sp>
    </p:spTree>
    <p:extLst>
      <p:ext uri="{BB962C8B-B14F-4D97-AF65-F5344CB8AC3E}">
        <p14:creationId xmlns:p14="http://schemas.microsoft.com/office/powerpoint/2010/main" val="2948088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here need to be explained (the axis) about and I need to make sure I orient people  FIRST to the slide and not go crazy</a:t>
            </a:r>
          </a:p>
        </p:txBody>
      </p:sp>
      <p:sp>
        <p:nvSpPr>
          <p:cNvPr id="4" name="Slide Number Placeholder 3"/>
          <p:cNvSpPr>
            <a:spLocks noGrp="1"/>
          </p:cNvSpPr>
          <p:nvPr>
            <p:ph type="sldNum" sz="quarter" idx="5"/>
          </p:nvPr>
        </p:nvSpPr>
        <p:spPr/>
        <p:txBody>
          <a:bodyPr/>
          <a:lstStyle/>
          <a:p>
            <a:fld id="{B33037EF-CAB2-C342-B664-C5BA84BCFF83}" type="slidenum">
              <a:rPr lang="en-US" smtClean="0"/>
              <a:t>29</a:t>
            </a:fld>
            <a:endParaRPr lang="en-US"/>
          </a:p>
        </p:txBody>
      </p:sp>
    </p:spTree>
    <p:extLst>
      <p:ext uri="{BB962C8B-B14F-4D97-AF65-F5344CB8AC3E}">
        <p14:creationId xmlns:p14="http://schemas.microsoft.com/office/powerpoint/2010/main" val="3829488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here need to be explained (the axis) about and I need to make sure I orient people  FIRST to the slide and not go crazy</a:t>
            </a:r>
          </a:p>
        </p:txBody>
      </p:sp>
      <p:sp>
        <p:nvSpPr>
          <p:cNvPr id="4" name="Slide Number Placeholder 3"/>
          <p:cNvSpPr>
            <a:spLocks noGrp="1"/>
          </p:cNvSpPr>
          <p:nvPr>
            <p:ph type="sldNum" sz="quarter" idx="5"/>
          </p:nvPr>
        </p:nvSpPr>
        <p:spPr/>
        <p:txBody>
          <a:bodyPr/>
          <a:lstStyle/>
          <a:p>
            <a:fld id="{B33037EF-CAB2-C342-B664-C5BA84BCFF83}" type="slidenum">
              <a:rPr lang="en-US" smtClean="0"/>
              <a:t>30</a:t>
            </a:fld>
            <a:endParaRPr lang="en-US"/>
          </a:p>
        </p:txBody>
      </p:sp>
    </p:spTree>
    <p:extLst>
      <p:ext uri="{BB962C8B-B14F-4D97-AF65-F5344CB8AC3E}">
        <p14:creationId xmlns:p14="http://schemas.microsoft.com/office/powerpoint/2010/main" val="244054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thinking about aerial surfaces </a:t>
            </a:r>
            <a:br>
              <a:rPr lang="en-US" dirty="0"/>
            </a:br>
            <a:br>
              <a:rPr lang="en-US" dirty="0"/>
            </a:br>
            <a:r>
              <a:rPr lang="en-US" dirty="0"/>
              <a:t>Now that it’s narrowed down a little bit, we can also draw a couple generalizable functions that host aerial surfaces aid. </a:t>
            </a:r>
          </a:p>
        </p:txBody>
      </p:sp>
      <p:sp>
        <p:nvSpPr>
          <p:cNvPr id="4" name="Slide Number Placeholder 3"/>
          <p:cNvSpPr>
            <a:spLocks noGrp="1"/>
          </p:cNvSpPr>
          <p:nvPr>
            <p:ph type="sldNum" sz="quarter" idx="5"/>
          </p:nvPr>
        </p:nvSpPr>
        <p:spPr/>
        <p:txBody>
          <a:bodyPr/>
          <a:lstStyle/>
          <a:p>
            <a:fld id="{3E54CC71-85CA-6A4A-974E-9B09F0EC580E}" type="slidenum">
              <a:rPr lang="en-US" smtClean="0"/>
              <a:t>4</a:t>
            </a:fld>
            <a:endParaRPr lang="en-US"/>
          </a:p>
        </p:txBody>
      </p:sp>
    </p:spTree>
    <p:extLst>
      <p:ext uri="{BB962C8B-B14F-4D97-AF65-F5344CB8AC3E}">
        <p14:creationId xmlns:p14="http://schemas.microsoft.com/office/powerpoint/2010/main" val="1987252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here need to be explained (the axis) about and I need to make sure I orient people  FIRST to the slide and not go crazy</a:t>
            </a:r>
          </a:p>
        </p:txBody>
      </p:sp>
      <p:sp>
        <p:nvSpPr>
          <p:cNvPr id="4" name="Slide Number Placeholder 3"/>
          <p:cNvSpPr>
            <a:spLocks noGrp="1"/>
          </p:cNvSpPr>
          <p:nvPr>
            <p:ph type="sldNum" sz="quarter" idx="5"/>
          </p:nvPr>
        </p:nvSpPr>
        <p:spPr/>
        <p:txBody>
          <a:bodyPr/>
          <a:lstStyle/>
          <a:p>
            <a:fld id="{B33037EF-CAB2-C342-B664-C5BA84BCFF83}" type="slidenum">
              <a:rPr lang="en-US" smtClean="0"/>
              <a:t>31</a:t>
            </a:fld>
            <a:endParaRPr lang="en-US"/>
          </a:p>
        </p:txBody>
      </p:sp>
    </p:spTree>
    <p:extLst>
      <p:ext uri="{BB962C8B-B14F-4D97-AF65-F5344CB8AC3E}">
        <p14:creationId xmlns:p14="http://schemas.microsoft.com/office/powerpoint/2010/main" val="3715503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here need to be explained (the axis) about and I need to make sure I orient people  FIRST to the slide and not go crazy</a:t>
            </a:r>
          </a:p>
        </p:txBody>
      </p:sp>
      <p:sp>
        <p:nvSpPr>
          <p:cNvPr id="4" name="Slide Number Placeholder 3"/>
          <p:cNvSpPr>
            <a:spLocks noGrp="1"/>
          </p:cNvSpPr>
          <p:nvPr>
            <p:ph type="sldNum" sz="quarter" idx="5"/>
          </p:nvPr>
        </p:nvSpPr>
        <p:spPr/>
        <p:txBody>
          <a:bodyPr/>
          <a:lstStyle/>
          <a:p>
            <a:fld id="{B33037EF-CAB2-C342-B664-C5BA84BCFF83}" type="slidenum">
              <a:rPr lang="en-US" smtClean="0"/>
              <a:t>32</a:t>
            </a:fld>
            <a:endParaRPr lang="en-US"/>
          </a:p>
        </p:txBody>
      </p:sp>
    </p:spTree>
    <p:extLst>
      <p:ext uri="{BB962C8B-B14F-4D97-AF65-F5344CB8AC3E}">
        <p14:creationId xmlns:p14="http://schemas.microsoft.com/office/powerpoint/2010/main" val="2833528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here need to be explained (the axis) about and I need to make sure I orient people  FIRST to the slide and not go crazy</a:t>
            </a:r>
          </a:p>
        </p:txBody>
      </p:sp>
      <p:sp>
        <p:nvSpPr>
          <p:cNvPr id="4" name="Slide Number Placeholder 3"/>
          <p:cNvSpPr>
            <a:spLocks noGrp="1"/>
          </p:cNvSpPr>
          <p:nvPr>
            <p:ph type="sldNum" sz="quarter" idx="5"/>
          </p:nvPr>
        </p:nvSpPr>
        <p:spPr/>
        <p:txBody>
          <a:bodyPr/>
          <a:lstStyle/>
          <a:p>
            <a:fld id="{B33037EF-CAB2-C342-B664-C5BA84BCFF83}" type="slidenum">
              <a:rPr lang="en-US" smtClean="0"/>
              <a:t>33</a:t>
            </a:fld>
            <a:endParaRPr lang="en-US"/>
          </a:p>
        </p:txBody>
      </p:sp>
    </p:spTree>
    <p:extLst>
      <p:ext uri="{BB962C8B-B14F-4D97-AF65-F5344CB8AC3E}">
        <p14:creationId xmlns:p14="http://schemas.microsoft.com/office/powerpoint/2010/main" val="2425648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needs to include the 'host aerial surfaces' </a:t>
            </a:r>
          </a:p>
          <a:p>
            <a:endParaRPr lang="en-US" dirty="0"/>
          </a:p>
          <a:p>
            <a:r>
              <a:rPr lang="en-US" dirty="0" err="1"/>
              <a:t>reput</a:t>
            </a:r>
            <a:r>
              <a:rPr lang="en-US" dirty="0"/>
              <a:t> part of his intro slide 'this is how we answered part. and this is how we answered this part’</a:t>
            </a:r>
          </a:p>
          <a:p>
            <a:endParaRPr lang="en-US" dirty="0"/>
          </a:p>
          <a:p>
            <a:r>
              <a:rPr lang="en-US" dirty="0"/>
              <a:t>2 reasons why tolaasii and disease may be enriched but not seeing a clear separation</a:t>
            </a:r>
          </a:p>
          <a:p>
            <a:r>
              <a:rPr lang="en-US" dirty="0"/>
              <a:t>-&gt; If we’d waited one more day we might have disease </a:t>
            </a:r>
          </a:p>
          <a:p>
            <a:endParaRPr lang="en-US" dirty="0"/>
          </a:p>
          <a:p>
            <a:endParaRPr lang="en-US" dirty="0"/>
          </a:p>
        </p:txBody>
      </p:sp>
      <p:sp>
        <p:nvSpPr>
          <p:cNvPr id="4" name="Slide Number Placeholder 3"/>
          <p:cNvSpPr>
            <a:spLocks noGrp="1"/>
          </p:cNvSpPr>
          <p:nvPr>
            <p:ph type="sldNum" sz="quarter" idx="5"/>
          </p:nvPr>
        </p:nvSpPr>
        <p:spPr/>
        <p:txBody>
          <a:bodyPr/>
          <a:lstStyle/>
          <a:p>
            <a:fld id="{B33037EF-CAB2-C342-B664-C5BA84BCFF83}" type="slidenum">
              <a:rPr lang="en-US" smtClean="0"/>
              <a:t>34</a:t>
            </a:fld>
            <a:endParaRPr lang="en-US"/>
          </a:p>
        </p:txBody>
      </p:sp>
    </p:spTree>
    <p:extLst>
      <p:ext uri="{BB962C8B-B14F-4D97-AF65-F5344CB8AC3E}">
        <p14:creationId xmlns:p14="http://schemas.microsoft.com/office/powerpoint/2010/main" val="1787911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needs to include the 'host aerial surfaces' </a:t>
            </a:r>
          </a:p>
          <a:p>
            <a:endParaRPr lang="en-US" dirty="0"/>
          </a:p>
          <a:p>
            <a:r>
              <a:rPr lang="en-US" dirty="0" err="1"/>
              <a:t>reput</a:t>
            </a:r>
            <a:r>
              <a:rPr lang="en-US" dirty="0"/>
              <a:t> part of his intro slide 'this is how we answered part. and this is how we answered this part’</a:t>
            </a:r>
          </a:p>
          <a:p>
            <a:endParaRPr lang="en-US" dirty="0"/>
          </a:p>
          <a:p>
            <a:r>
              <a:rPr lang="en-US" dirty="0"/>
              <a:t>2 reasons why tolaasii and disease may be enriched but not seeing a clear separation</a:t>
            </a:r>
          </a:p>
          <a:p>
            <a:r>
              <a:rPr lang="en-US" dirty="0"/>
              <a:t>-&gt; If we’d waited one more day we might have disease </a:t>
            </a:r>
          </a:p>
          <a:p>
            <a:endParaRPr lang="en-US" dirty="0"/>
          </a:p>
          <a:p>
            <a:endParaRPr lang="en-US" dirty="0"/>
          </a:p>
        </p:txBody>
      </p:sp>
      <p:sp>
        <p:nvSpPr>
          <p:cNvPr id="4" name="Slide Number Placeholder 3"/>
          <p:cNvSpPr>
            <a:spLocks noGrp="1"/>
          </p:cNvSpPr>
          <p:nvPr>
            <p:ph type="sldNum" sz="quarter" idx="5"/>
          </p:nvPr>
        </p:nvSpPr>
        <p:spPr/>
        <p:txBody>
          <a:bodyPr/>
          <a:lstStyle/>
          <a:p>
            <a:fld id="{B33037EF-CAB2-C342-B664-C5BA84BCFF83}" type="slidenum">
              <a:rPr lang="en-US" smtClean="0"/>
              <a:t>35</a:t>
            </a:fld>
            <a:endParaRPr lang="en-US"/>
          </a:p>
        </p:txBody>
      </p:sp>
    </p:spTree>
    <p:extLst>
      <p:ext uri="{BB962C8B-B14F-4D97-AF65-F5344CB8AC3E}">
        <p14:creationId xmlns:p14="http://schemas.microsoft.com/office/powerpoint/2010/main" val="587944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of the work I’ve done is to  define trends in aerial surfaces during altered metabolic states. Specifically, I’ve wanted to know the extent of change that occurs solely at this surface as it is the first step in invasion into the host</a:t>
            </a:r>
          </a:p>
          <a:p>
            <a:endParaRPr lang="en-US" dirty="0"/>
          </a:p>
          <a:p>
            <a:r>
              <a:rPr lang="en-US" dirty="0"/>
              <a:t>Change the background of the left in number 1 -&gt; take out the pathogenic cells | On the right, presence of pathogen will alter the microbiome but can also affect the microbiome</a:t>
            </a:r>
          </a:p>
          <a:p>
            <a:endParaRPr lang="en-US" dirty="0"/>
          </a:p>
          <a:p>
            <a:r>
              <a:rPr lang="en-US" dirty="0"/>
              <a:t>Even don’t need to get into the weeds to get into the GAM model and </a:t>
            </a:r>
            <a:r>
              <a:rPr lang="en-US" dirty="0" err="1"/>
              <a:t>DESeq</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33037EF-CAB2-C342-B664-C5BA84BCFF83}" type="slidenum">
              <a:rPr lang="en-US" smtClean="0"/>
              <a:t>36</a:t>
            </a:fld>
            <a:endParaRPr lang="en-US"/>
          </a:p>
        </p:txBody>
      </p:sp>
    </p:spTree>
    <p:extLst>
      <p:ext uri="{BB962C8B-B14F-4D97-AF65-F5344CB8AC3E}">
        <p14:creationId xmlns:p14="http://schemas.microsoft.com/office/powerpoint/2010/main" val="2230256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37</a:t>
            </a:fld>
            <a:endParaRPr lang="en-US"/>
          </a:p>
        </p:txBody>
      </p:sp>
    </p:spTree>
    <p:extLst>
      <p:ext uri="{BB962C8B-B14F-4D97-AF65-F5344CB8AC3E}">
        <p14:creationId xmlns:p14="http://schemas.microsoft.com/office/powerpoint/2010/main" val="112392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38</a:t>
            </a:fld>
            <a:endParaRPr lang="en-US"/>
          </a:p>
        </p:txBody>
      </p:sp>
    </p:spTree>
    <p:extLst>
      <p:ext uri="{BB962C8B-B14F-4D97-AF65-F5344CB8AC3E}">
        <p14:creationId xmlns:p14="http://schemas.microsoft.com/office/powerpoint/2010/main" val="2002769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39</a:t>
            </a:fld>
            <a:endParaRPr lang="en-US"/>
          </a:p>
        </p:txBody>
      </p:sp>
    </p:spTree>
    <p:extLst>
      <p:ext uri="{BB962C8B-B14F-4D97-AF65-F5344CB8AC3E}">
        <p14:creationId xmlns:p14="http://schemas.microsoft.com/office/powerpoint/2010/main" val="3230458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40</a:t>
            </a:fld>
            <a:endParaRPr lang="en-US"/>
          </a:p>
        </p:txBody>
      </p:sp>
    </p:spTree>
    <p:extLst>
      <p:ext uri="{BB962C8B-B14F-4D97-AF65-F5344CB8AC3E}">
        <p14:creationId xmlns:p14="http://schemas.microsoft.com/office/powerpoint/2010/main" val="61404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 to the accumulation of bacteria in consistent association with the aerial surface</a:t>
            </a:r>
          </a:p>
          <a:p>
            <a:endParaRPr lang="en-US" dirty="0"/>
          </a:p>
          <a:p>
            <a:r>
              <a:rPr lang="en-US" dirty="0"/>
              <a:t>This is particularly interesting as we often consider plant and fungal aerial surfaces to be resource poor- an outcome aided by the aerial surface</a:t>
            </a:r>
          </a:p>
          <a:p>
            <a:endParaRPr lang="en-US" dirty="0"/>
          </a:p>
          <a:p>
            <a:endParaRPr lang="en-US" dirty="0"/>
          </a:p>
          <a:p>
            <a:r>
              <a:rPr lang="en-US" dirty="0"/>
              <a:t>This is particularly tough as we often consider aerial surface to be nutrient poor due to the second function</a:t>
            </a:r>
          </a:p>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5</a:t>
            </a:fld>
            <a:endParaRPr lang="en-US"/>
          </a:p>
        </p:txBody>
      </p:sp>
    </p:spTree>
    <p:extLst>
      <p:ext uri="{BB962C8B-B14F-4D97-AF65-F5344CB8AC3E}">
        <p14:creationId xmlns:p14="http://schemas.microsoft.com/office/powerpoint/2010/main" val="2872428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NMR </a:t>
            </a:r>
          </a:p>
          <a:p>
            <a:endParaRPr lang="en-US" dirty="0"/>
          </a:p>
          <a:p>
            <a:r>
              <a:rPr lang="en-US" dirty="0"/>
              <a:t>Trim this down </a:t>
            </a:r>
            <a:br>
              <a:rPr lang="en-US" dirty="0"/>
            </a:br>
            <a:endParaRPr lang="en-US" dirty="0"/>
          </a:p>
          <a:p>
            <a:endParaRPr lang="en-US" dirty="0"/>
          </a:p>
          <a:p>
            <a:r>
              <a:rPr lang="en-US" dirty="0"/>
              <a:t>Data in appendix in your </a:t>
            </a:r>
            <a:r>
              <a:rPr lang="en-US" dirty="0" err="1"/>
              <a:t>disertation</a:t>
            </a:r>
            <a:r>
              <a:rPr lang="en-US" dirty="0"/>
              <a:t>: Methodology for the optimization of the metabolomic extraction ; In the papers you write the new method but in the appendix you may show the three experiments and decide why you chose what you chose </a:t>
            </a:r>
          </a:p>
          <a:p>
            <a:endParaRPr lang="en-US" dirty="0"/>
          </a:p>
          <a:p>
            <a:r>
              <a:rPr lang="en-US" dirty="0"/>
              <a:t>* This is also where you can give credit to my undergraduate </a:t>
            </a:r>
          </a:p>
          <a:p>
            <a:r>
              <a:rPr lang="en-US" dirty="0"/>
              <a:t>*appendix like in chapter one's long read work </a:t>
            </a:r>
          </a:p>
          <a:p>
            <a:endParaRPr lang="en-US" dirty="0"/>
          </a:p>
          <a:p>
            <a:r>
              <a:rPr lang="en-US" dirty="0"/>
              <a:t>* showcase the gen s I used </a:t>
            </a:r>
          </a:p>
          <a:p>
            <a:endParaRPr lang="en-US" dirty="0"/>
          </a:p>
          <a:p>
            <a:r>
              <a:rPr lang="en-US" dirty="0"/>
              <a:t>Utilizing complimentary mutants </a:t>
            </a:r>
          </a:p>
          <a:p>
            <a:r>
              <a:rPr lang="en-US" dirty="0"/>
              <a:t>(plasmid or </a:t>
            </a:r>
            <a:r>
              <a:rPr lang="en-US" dirty="0" err="1"/>
              <a:t>constituative</a:t>
            </a:r>
            <a:r>
              <a:rPr lang="en-US" dirty="0"/>
              <a:t> gene that indicates the effect if it are readded) </a:t>
            </a:r>
          </a:p>
          <a:p>
            <a:endParaRPr lang="en-US" dirty="0"/>
          </a:p>
          <a:p>
            <a:r>
              <a:rPr lang="en-US" dirty="0"/>
              <a:t>* mutants generated in another lab and are well characterized | we know the loss of coronatine is an affect by that gene and not necessarily another mutation within the mutant line  | partly showing | consider adding /think about if we need compliments ; look to the labs that have already sent this to us</a:t>
            </a:r>
          </a:p>
          <a:p>
            <a:endParaRPr lang="en-US" dirty="0"/>
          </a:p>
          <a:p>
            <a:r>
              <a:rPr lang="en-US" dirty="0"/>
              <a:t>* Send </a:t>
            </a:r>
            <a:r>
              <a:rPr lang="en-US" dirty="0" err="1"/>
              <a:t>kevin</a:t>
            </a:r>
            <a:r>
              <a:rPr lang="en-US" dirty="0"/>
              <a:t> the data about the gene that we utilized / what's the gene that was targeted for the complementation </a:t>
            </a:r>
          </a:p>
          <a:p>
            <a:endParaRPr lang="en-US" dirty="0"/>
          </a:p>
          <a:p>
            <a:r>
              <a:rPr lang="en-US" dirty="0"/>
              <a:t>* would have to have three more samples - </a:t>
            </a:r>
          </a:p>
          <a:p>
            <a:endParaRPr lang="en-US" dirty="0"/>
          </a:p>
          <a:p>
            <a:r>
              <a:rPr lang="en-US" dirty="0"/>
              <a:t>Two step approach </a:t>
            </a:r>
          </a:p>
          <a:p>
            <a:endParaRPr lang="en-US" dirty="0"/>
          </a:p>
        </p:txBody>
      </p:sp>
      <p:sp>
        <p:nvSpPr>
          <p:cNvPr id="4" name="Slide Number Placeholder 3"/>
          <p:cNvSpPr>
            <a:spLocks noGrp="1"/>
          </p:cNvSpPr>
          <p:nvPr>
            <p:ph type="sldNum" sz="quarter" idx="5"/>
          </p:nvPr>
        </p:nvSpPr>
        <p:spPr/>
        <p:txBody>
          <a:bodyPr/>
          <a:lstStyle/>
          <a:p>
            <a:fld id="{204A5821-AAAB-4D27-AE24-93FC93831792}" type="slidenum">
              <a:rPr lang="en-US" smtClean="0"/>
              <a:t>41</a:t>
            </a:fld>
            <a:endParaRPr lang="en-US"/>
          </a:p>
        </p:txBody>
      </p:sp>
    </p:spTree>
    <p:extLst>
      <p:ext uri="{BB962C8B-B14F-4D97-AF65-F5344CB8AC3E}">
        <p14:creationId xmlns:p14="http://schemas.microsoft.com/office/powerpoint/2010/main" val="3457166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037EF-CAB2-C342-B664-C5BA84BCFF83}" type="slidenum">
              <a:rPr lang="en-US" smtClean="0"/>
              <a:t>42</a:t>
            </a:fld>
            <a:endParaRPr lang="en-US"/>
          </a:p>
        </p:txBody>
      </p:sp>
    </p:spTree>
    <p:extLst>
      <p:ext uri="{BB962C8B-B14F-4D97-AF65-F5344CB8AC3E}">
        <p14:creationId xmlns:p14="http://schemas.microsoft.com/office/powerpoint/2010/main" val="52914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Murti, R. H., </a:t>
            </a:r>
            <a:r>
              <a:rPr lang="en-US" sz="1200" b="0" i="0" kern="1200" dirty="0" err="1">
                <a:solidFill>
                  <a:schemeClr val="tx1"/>
                </a:solidFill>
                <a:effectLst/>
                <a:latin typeface="+mn-lt"/>
                <a:ea typeface="+mn-ea"/>
                <a:cs typeface="+mn-cs"/>
              </a:rPr>
              <a:t>Afifah</a:t>
            </a:r>
            <a:r>
              <a:rPr lang="en-US" sz="1200" b="0" i="0" kern="1200" dirty="0">
                <a:solidFill>
                  <a:schemeClr val="tx1"/>
                </a:solidFill>
                <a:effectLst/>
                <a:latin typeface="+mn-lt"/>
                <a:ea typeface="+mn-ea"/>
                <a:cs typeface="+mn-cs"/>
              </a:rPr>
              <a:t>, E. N., &amp; </a:t>
            </a:r>
            <a:r>
              <a:rPr lang="en-US" sz="1200" b="0" i="0" kern="1200" dirty="0" err="1">
                <a:solidFill>
                  <a:schemeClr val="tx1"/>
                </a:solidFill>
                <a:effectLst/>
                <a:latin typeface="+mn-lt"/>
                <a:ea typeface="+mn-ea"/>
                <a:cs typeface="+mn-cs"/>
              </a:rPr>
              <a:t>Nuringtyas</a:t>
            </a:r>
            <a:r>
              <a:rPr lang="en-US" sz="1200" b="0" i="0" kern="1200" dirty="0">
                <a:solidFill>
                  <a:schemeClr val="tx1"/>
                </a:solidFill>
                <a:effectLst/>
                <a:latin typeface="+mn-lt"/>
                <a:ea typeface="+mn-ea"/>
                <a:cs typeface="+mn-cs"/>
              </a:rPr>
              <a:t>, T. R. (2021). Metabolomic Response of Tomatoes (Solanum </a:t>
            </a:r>
            <a:r>
              <a:rPr lang="en-US" sz="1200" b="0" i="0" kern="1200" dirty="0" err="1">
                <a:solidFill>
                  <a:schemeClr val="tx1"/>
                </a:solidFill>
                <a:effectLst/>
                <a:latin typeface="+mn-lt"/>
                <a:ea typeface="+mn-ea"/>
                <a:cs typeface="+mn-cs"/>
              </a:rPr>
              <a:t>lycopersicum</a:t>
            </a:r>
            <a:r>
              <a:rPr lang="en-US" sz="1200" b="0" i="0" kern="1200" dirty="0">
                <a:solidFill>
                  <a:schemeClr val="tx1"/>
                </a:solidFill>
                <a:effectLst/>
                <a:latin typeface="+mn-lt"/>
                <a:ea typeface="+mn-ea"/>
                <a:cs typeface="+mn-cs"/>
              </a:rPr>
              <a:t> L.) against Bacterial Wilt (</a:t>
            </a:r>
            <a:r>
              <a:rPr lang="en-US" sz="1200" b="0" i="0" kern="1200" dirty="0" err="1">
                <a:solidFill>
                  <a:schemeClr val="tx1"/>
                </a:solidFill>
                <a:effectLst/>
                <a:latin typeface="+mn-lt"/>
                <a:ea typeface="+mn-ea"/>
                <a:cs typeface="+mn-cs"/>
              </a:rPr>
              <a:t>Ralstonia</a:t>
            </a:r>
            <a:r>
              <a:rPr lang="en-US" sz="1200" b="0" i="0" kern="1200" dirty="0">
                <a:solidFill>
                  <a:schemeClr val="tx1"/>
                </a:solidFill>
                <a:effectLst/>
                <a:latin typeface="+mn-lt"/>
                <a:ea typeface="+mn-ea"/>
                <a:cs typeface="+mn-cs"/>
              </a:rPr>
              <a:t> solanacearum) Using 1H-NMR Spectroscopy. </a:t>
            </a:r>
            <a:r>
              <a:rPr lang="en-US" sz="1200" b="0" i="1" kern="1200" dirty="0">
                <a:solidFill>
                  <a:schemeClr val="tx1"/>
                </a:solidFill>
                <a:effectLst/>
                <a:latin typeface="+mn-lt"/>
                <a:ea typeface="+mn-ea"/>
                <a:cs typeface="+mn-cs"/>
              </a:rPr>
              <a:t>Plants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(6), 1143.</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Mazzei, P., </a:t>
            </a:r>
            <a:r>
              <a:rPr lang="en-US" sz="1200" b="0" i="0" kern="1200" dirty="0" err="1">
                <a:solidFill>
                  <a:schemeClr val="tx1"/>
                </a:solidFill>
                <a:effectLst/>
                <a:latin typeface="+mn-lt"/>
                <a:ea typeface="+mn-ea"/>
                <a:cs typeface="+mn-cs"/>
              </a:rPr>
              <a:t>Vinale</a:t>
            </a:r>
            <a:r>
              <a:rPr lang="en-US" sz="1200" b="0" i="0" kern="1200" dirty="0">
                <a:solidFill>
                  <a:schemeClr val="tx1"/>
                </a:solidFill>
                <a:effectLst/>
                <a:latin typeface="+mn-lt"/>
                <a:ea typeface="+mn-ea"/>
                <a:cs typeface="+mn-cs"/>
              </a:rPr>
              <a:t>, F., Woo, S. L., Pascale, A., </a:t>
            </a:r>
            <a:r>
              <a:rPr lang="en-US" sz="1200" b="0" i="0" kern="1200" dirty="0" err="1">
                <a:solidFill>
                  <a:schemeClr val="tx1"/>
                </a:solidFill>
                <a:effectLst/>
                <a:latin typeface="+mn-lt"/>
                <a:ea typeface="+mn-ea"/>
                <a:cs typeface="+mn-cs"/>
              </a:rPr>
              <a:t>Lorito</a:t>
            </a:r>
            <a:r>
              <a:rPr lang="en-US" sz="1200" b="0" i="0" kern="1200" dirty="0">
                <a:solidFill>
                  <a:schemeClr val="tx1"/>
                </a:solidFill>
                <a:effectLst/>
                <a:latin typeface="+mn-lt"/>
                <a:ea typeface="+mn-ea"/>
                <a:cs typeface="+mn-cs"/>
              </a:rPr>
              <a:t>, M., &amp; Piccolo, A. (2016). Metabolomics by proton high-resolution magic-angle-spinning nuclear magnetic resonance of tomato plants treated with two secondary metabolites isolated from Trichoderma. </a:t>
            </a:r>
            <a:r>
              <a:rPr lang="en-US" sz="1200" b="0" i="1" kern="1200" dirty="0">
                <a:solidFill>
                  <a:schemeClr val="tx1"/>
                </a:solidFill>
                <a:effectLst/>
                <a:latin typeface="+mn-lt"/>
                <a:ea typeface="+mn-ea"/>
                <a:cs typeface="+mn-cs"/>
              </a:rPr>
              <a:t>Journal of agricultural and food chemistry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64</a:t>
            </a:r>
            <a:r>
              <a:rPr lang="en-US" sz="1200" b="0" i="0" kern="1200" dirty="0">
                <a:solidFill>
                  <a:schemeClr val="tx1"/>
                </a:solidFill>
                <a:effectLst/>
                <a:latin typeface="+mn-lt"/>
                <a:ea typeface="+mn-ea"/>
                <a:cs typeface="+mn-cs"/>
              </a:rPr>
              <a:t>(18), 3538-3545.</a:t>
            </a:r>
            <a:endParaRPr lang="en-US" dirty="0"/>
          </a:p>
        </p:txBody>
      </p:sp>
      <p:sp>
        <p:nvSpPr>
          <p:cNvPr id="4" name="Slide Number Placeholder 3"/>
          <p:cNvSpPr>
            <a:spLocks noGrp="1"/>
          </p:cNvSpPr>
          <p:nvPr>
            <p:ph type="sldNum" sz="quarter" idx="5"/>
          </p:nvPr>
        </p:nvSpPr>
        <p:spPr/>
        <p:txBody>
          <a:bodyPr/>
          <a:lstStyle/>
          <a:p>
            <a:fld id="{3B4BEBE7-E6E2-C446-90A5-6765CCB47992}" type="slidenum">
              <a:rPr lang="en-US" smtClean="0"/>
              <a:t>43</a:t>
            </a:fld>
            <a:endParaRPr lang="en-US"/>
          </a:p>
        </p:txBody>
      </p:sp>
    </p:spTree>
    <p:extLst>
      <p:ext uri="{BB962C8B-B14F-4D97-AF65-F5344CB8AC3E}">
        <p14:creationId xmlns:p14="http://schemas.microsoft.com/office/powerpoint/2010/main" val="3943139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Murti, R. H., </a:t>
            </a:r>
            <a:r>
              <a:rPr lang="en-US" sz="1200" b="0" i="0" kern="1200" dirty="0" err="1">
                <a:solidFill>
                  <a:schemeClr val="tx1"/>
                </a:solidFill>
                <a:effectLst/>
                <a:latin typeface="+mn-lt"/>
                <a:ea typeface="+mn-ea"/>
                <a:cs typeface="+mn-cs"/>
              </a:rPr>
              <a:t>Afifah</a:t>
            </a:r>
            <a:r>
              <a:rPr lang="en-US" sz="1200" b="0" i="0" kern="1200" dirty="0">
                <a:solidFill>
                  <a:schemeClr val="tx1"/>
                </a:solidFill>
                <a:effectLst/>
                <a:latin typeface="+mn-lt"/>
                <a:ea typeface="+mn-ea"/>
                <a:cs typeface="+mn-cs"/>
              </a:rPr>
              <a:t>, E. N., &amp; </a:t>
            </a:r>
            <a:r>
              <a:rPr lang="en-US" sz="1200" b="0" i="0" kern="1200" dirty="0" err="1">
                <a:solidFill>
                  <a:schemeClr val="tx1"/>
                </a:solidFill>
                <a:effectLst/>
                <a:latin typeface="+mn-lt"/>
                <a:ea typeface="+mn-ea"/>
                <a:cs typeface="+mn-cs"/>
              </a:rPr>
              <a:t>Nuringtyas</a:t>
            </a:r>
            <a:r>
              <a:rPr lang="en-US" sz="1200" b="0" i="0" kern="1200" dirty="0">
                <a:solidFill>
                  <a:schemeClr val="tx1"/>
                </a:solidFill>
                <a:effectLst/>
                <a:latin typeface="+mn-lt"/>
                <a:ea typeface="+mn-ea"/>
                <a:cs typeface="+mn-cs"/>
              </a:rPr>
              <a:t>, T. R. (2021). Metabolomic Response of Tomatoes (Solanum </a:t>
            </a:r>
            <a:r>
              <a:rPr lang="en-US" sz="1200" b="0" i="0" kern="1200" dirty="0" err="1">
                <a:solidFill>
                  <a:schemeClr val="tx1"/>
                </a:solidFill>
                <a:effectLst/>
                <a:latin typeface="+mn-lt"/>
                <a:ea typeface="+mn-ea"/>
                <a:cs typeface="+mn-cs"/>
              </a:rPr>
              <a:t>lycopersicum</a:t>
            </a:r>
            <a:r>
              <a:rPr lang="en-US" sz="1200" b="0" i="0" kern="1200" dirty="0">
                <a:solidFill>
                  <a:schemeClr val="tx1"/>
                </a:solidFill>
                <a:effectLst/>
                <a:latin typeface="+mn-lt"/>
                <a:ea typeface="+mn-ea"/>
                <a:cs typeface="+mn-cs"/>
              </a:rPr>
              <a:t> L.) against Bacterial Wilt (</a:t>
            </a:r>
            <a:r>
              <a:rPr lang="en-US" sz="1200" b="0" i="0" kern="1200" dirty="0" err="1">
                <a:solidFill>
                  <a:schemeClr val="tx1"/>
                </a:solidFill>
                <a:effectLst/>
                <a:latin typeface="+mn-lt"/>
                <a:ea typeface="+mn-ea"/>
                <a:cs typeface="+mn-cs"/>
              </a:rPr>
              <a:t>Ralstonia</a:t>
            </a:r>
            <a:r>
              <a:rPr lang="en-US" sz="1200" b="0" i="0" kern="1200" dirty="0">
                <a:solidFill>
                  <a:schemeClr val="tx1"/>
                </a:solidFill>
                <a:effectLst/>
                <a:latin typeface="+mn-lt"/>
                <a:ea typeface="+mn-ea"/>
                <a:cs typeface="+mn-cs"/>
              </a:rPr>
              <a:t> solanacearum) Using 1H-NMR Spectroscopy. </a:t>
            </a:r>
            <a:r>
              <a:rPr lang="en-US" sz="1200" b="0" i="1" kern="1200" dirty="0">
                <a:solidFill>
                  <a:schemeClr val="tx1"/>
                </a:solidFill>
                <a:effectLst/>
                <a:latin typeface="+mn-lt"/>
                <a:ea typeface="+mn-ea"/>
                <a:cs typeface="+mn-cs"/>
              </a:rPr>
              <a:t>Plants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(6), 1143.</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Mazzei, P., </a:t>
            </a:r>
            <a:r>
              <a:rPr lang="en-US" sz="1200" b="0" i="0" kern="1200" dirty="0" err="1">
                <a:solidFill>
                  <a:schemeClr val="tx1"/>
                </a:solidFill>
                <a:effectLst/>
                <a:latin typeface="+mn-lt"/>
                <a:ea typeface="+mn-ea"/>
                <a:cs typeface="+mn-cs"/>
              </a:rPr>
              <a:t>Vinale</a:t>
            </a:r>
            <a:r>
              <a:rPr lang="en-US" sz="1200" b="0" i="0" kern="1200" dirty="0">
                <a:solidFill>
                  <a:schemeClr val="tx1"/>
                </a:solidFill>
                <a:effectLst/>
                <a:latin typeface="+mn-lt"/>
                <a:ea typeface="+mn-ea"/>
                <a:cs typeface="+mn-cs"/>
              </a:rPr>
              <a:t>, F., Woo, S. L., Pascale, A., </a:t>
            </a:r>
            <a:r>
              <a:rPr lang="en-US" sz="1200" b="0" i="0" kern="1200" dirty="0" err="1">
                <a:solidFill>
                  <a:schemeClr val="tx1"/>
                </a:solidFill>
                <a:effectLst/>
                <a:latin typeface="+mn-lt"/>
                <a:ea typeface="+mn-ea"/>
                <a:cs typeface="+mn-cs"/>
              </a:rPr>
              <a:t>Lorito</a:t>
            </a:r>
            <a:r>
              <a:rPr lang="en-US" sz="1200" b="0" i="0" kern="1200" dirty="0">
                <a:solidFill>
                  <a:schemeClr val="tx1"/>
                </a:solidFill>
                <a:effectLst/>
                <a:latin typeface="+mn-lt"/>
                <a:ea typeface="+mn-ea"/>
                <a:cs typeface="+mn-cs"/>
              </a:rPr>
              <a:t>, M., &amp; Piccolo, A. (2016). Metabolomics by proton high-resolution magic-angle-spinning nuclear magnetic resonance of tomato plants treated with two secondary metabolites isolated from Trichoderma. </a:t>
            </a:r>
            <a:r>
              <a:rPr lang="en-US" sz="1200" b="0" i="1" kern="1200" dirty="0">
                <a:solidFill>
                  <a:schemeClr val="tx1"/>
                </a:solidFill>
                <a:effectLst/>
                <a:latin typeface="+mn-lt"/>
                <a:ea typeface="+mn-ea"/>
                <a:cs typeface="+mn-cs"/>
              </a:rPr>
              <a:t>Journal of agricultural and food chemistry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64</a:t>
            </a:r>
            <a:r>
              <a:rPr lang="en-US" sz="1200" b="0" i="0" kern="1200" dirty="0">
                <a:solidFill>
                  <a:schemeClr val="tx1"/>
                </a:solidFill>
                <a:effectLst/>
                <a:latin typeface="+mn-lt"/>
                <a:ea typeface="+mn-ea"/>
                <a:cs typeface="+mn-cs"/>
              </a:rPr>
              <a:t>(18), 3538-3545.</a:t>
            </a:r>
            <a:endParaRPr lang="en-US" dirty="0"/>
          </a:p>
        </p:txBody>
      </p:sp>
      <p:sp>
        <p:nvSpPr>
          <p:cNvPr id="4" name="Slide Number Placeholder 3"/>
          <p:cNvSpPr>
            <a:spLocks noGrp="1"/>
          </p:cNvSpPr>
          <p:nvPr>
            <p:ph type="sldNum" sz="quarter" idx="5"/>
          </p:nvPr>
        </p:nvSpPr>
        <p:spPr/>
        <p:txBody>
          <a:bodyPr/>
          <a:lstStyle/>
          <a:p>
            <a:fld id="{3B4BEBE7-E6E2-C446-90A5-6765CCB47992}" type="slidenum">
              <a:rPr lang="en-US" smtClean="0"/>
              <a:t>44</a:t>
            </a:fld>
            <a:endParaRPr lang="en-US"/>
          </a:p>
        </p:txBody>
      </p:sp>
    </p:spTree>
    <p:extLst>
      <p:ext uri="{BB962C8B-B14F-4D97-AF65-F5344CB8AC3E}">
        <p14:creationId xmlns:p14="http://schemas.microsoft.com/office/powerpoint/2010/main" val="1294757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need to practice this a ton</a:t>
            </a:r>
          </a:p>
          <a:p>
            <a:endParaRPr lang="en-US" dirty="0"/>
          </a:p>
        </p:txBody>
      </p:sp>
      <p:sp>
        <p:nvSpPr>
          <p:cNvPr id="4" name="Slide Number Placeholder 3"/>
          <p:cNvSpPr>
            <a:spLocks noGrp="1"/>
          </p:cNvSpPr>
          <p:nvPr>
            <p:ph type="sldNum" sz="quarter" idx="5"/>
          </p:nvPr>
        </p:nvSpPr>
        <p:spPr/>
        <p:txBody>
          <a:bodyPr/>
          <a:lstStyle/>
          <a:p>
            <a:fld id="{B33037EF-CAB2-C342-B664-C5BA84BCFF83}" type="slidenum">
              <a:rPr lang="en-US" smtClean="0"/>
              <a:t>45</a:t>
            </a:fld>
            <a:endParaRPr lang="en-US"/>
          </a:p>
        </p:txBody>
      </p:sp>
    </p:spTree>
    <p:extLst>
      <p:ext uri="{BB962C8B-B14F-4D97-AF65-F5344CB8AC3E}">
        <p14:creationId xmlns:p14="http://schemas.microsoft.com/office/powerpoint/2010/main" val="1240638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need to practice this a ton</a:t>
            </a:r>
          </a:p>
          <a:p>
            <a:endParaRPr lang="en-US" dirty="0"/>
          </a:p>
        </p:txBody>
      </p:sp>
      <p:sp>
        <p:nvSpPr>
          <p:cNvPr id="4" name="Slide Number Placeholder 3"/>
          <p:cNvSpPr>
            <a:spLocks noGrp="1"/>
          </p:cNvSpPr>
          <p:nvPr>
            <p:ph type="sldNum" sz="quarter" idx="5"/>
          </p:nvPr>
        </p:nvSpPr>
        <p:spPr/>
        <p:txBody>
          <a:bodyPr/>
          <a:lstStyle/>
          <a:p>
            <a:fld id="{B33037EF-CAB2-C342-B664-C5BA84BCFF83}" type="slidenum">
              <a:rPr lang="en-US" smtClean="0"/>
              <a:t>46</a:t>
            </a:fld>
            <a:endParaRPr lang="en-US"/>
          </a:p>
        </p:txBody>
      </p:sp>
    </p:spTree>
    <p:extLst>
      <p:ext uri="{BB962C8B-B14F-4D97-AF65-F5344CB8AC3E}">
        <p14:creationId xmlns:p14="http://schemas.microsoft.com/office/powerpoint/2010/main" val="2733353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this a ton </a:t>
            </a:r>
          </a:p>
        </p:txBody>
      </p:sp>
      <p:sp>
        <p:nvSpPr>
          <p:cNvPr id="4" name="Slide Number Placeholder 3"/>
          <p:cNvSpPr>
            <a:spLocks noGrp="1"/>
          </p:cNvSpPr>
          <p:nvPr>
            <p:ph type="sldNum" sz="quarter" idx="5"/>
          </p:nvPr>
        </p:nvSpPr>
        <p:spPr/>
        <p:txBody>
          <a:bodyPr/>
          <a:lstStyle/>
          <a:p>
            <a:fld id="{204A5821-AAAB-4D27-AE24-93FC93831792}" type="slidenum">
              <a:rPr lang="en-US" smtClean="0"/>
              <a:t>47</a:t>
            </a:fld>
            <a:endParaRPr lang="en-US"/>
          </a:p>
        </p:txBody>
      </p:sp>
    </p:spTree>
    <p:extLst>
      <p:ext uri="{BB962C8B-B14F-4D97-AF65-F5344CB8AC3E}">
        <p14:creationId xmlns:p14="http://schemas.microsoft.com/office/powerpoint/2010/main" val="786555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this a ton </a:t>
            </a:r>
          </a:p>
        </p:txBody>
      </p:sp>
      <p:sp>
        <p:nvSpPr>
          <p:cNvPr id="4" name="Slide Number Placeholder 3"/>
          <p:cNvSpPr>
            <a:spLocks noGrp="1"/>
          </p:cNvSpPr>
          <p:nvPr>
            <p:ph type="sldNum" sz="quarter" idx="5"/>
          </p:nvPr>
        </p:nvSpPr>
        <p:spPr/>
        <p:txBody>
          <a:bodyPr/>
          <a:lstStyle/>
          <a:p>
            <a:fld id="{204A5821-AAAB-4D27-AE24-93FC93831792}" type="slidenum">
              <a:rPr lang="en-US" smtClean="0"/>
              <a:t>48</a:t>
            </a:fld>
            <a:endParaRPr lang="en-US"/>
          </a:p>
        </p:txBody>
      </p:sp>
    </p:spTree>
    <p:extLst>
      <p:ext uri="{BB962C8B-B14F-4D97-AF65-F5344CB8AC3E}">
        <p14:creationId xmlns:p14="http://schemas.microsoft.com/office/powerpoint/2010/main" val="3152113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50</a:t>
            </a:fld>
            <a:endParaRPr lang="en-US"/>
          </a:p>
        </p:txBody>
      </p:sp>
    </p:spTree>
    <p:extLst>
      <p:ext uri="{BB962C8B-B14F-4D97-AF65-F5344CB8AC3E}">
        <p14:creationId xmlns:p14="http://schemas.microsoft.com/office/powerpoint/2010/main" val="40564399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AN INCREASE in sugar, but does this improve everyone’s colonization or just the </a:t>
            </a:r>
            <a:r>
              <a:rPr lang="en-US" dirty="0" err="1"/>
              <a:t>oathogen’s</a:t>
            </a:r>
            <a:r>
              <a:rPr lang="en-US" dirty="0"/>
              <a:t>?</a:t>
            </a:r>
          </a:p>
          <a:p>
            <a:endParaRPr lang="en-US" dirty="0"/>
          </a:p>
          <a:p>
            <a:r>
              <a:rPr lang="en-US" dirty="0"/>
              <a:t>Nutrients A506 is stimulating, is it only utilizable by DC3K or can other organisms, </a:t>
            </a:r>
            <a:r>
              <a:rPr lang="en-US" dirty="0" err="1"/>
              <a:t>especiallya</a:t>
            </a:r>
            <a:r>
              <a:rPr lang="en-US" dirty="0"/>
              <a:t>  closely related non pathogenic </a:t>
            </a:r>
            <a:r>
              <a:rPr lang="en-US" dirty="0" err="1"/>
              <a:t>orgaisms</a:t>
            </a:r>
            <a:r>
              <a:rPr lang="en-US" dirty="0"/>
              <a:t> capable of utilizing those resource</a:t>
            </a:r>
          </a:p>
          <a:p>
            <a:r>
              <a:rPr lang="en-US" dirty="0"/>
              <a:t> </a:t>
            </a:r>
          </a:p>
        </p:txBody>
      </p:sp>
      <p:sp>
        <p:nvSpPr>
          <p:cNvPr id="4" name="Slide Number Placeholder 3"/>
          <p:cNvSpPr>
            <a:spLocks noGrp="1"/>
          </p:cNvSpPr>
          <p:nvPr>
            <p:ph type="sldNum" sz="quarter" idx="5"/>
          </p:nvPr>
        </p:nvSpPr>
        <p:spPr/>
        <p:txBody>
          <a:bodyPr/>
          <a:lstStyle/>
          <a:p>
            <a:fld id="{3E54CC71-85CA-6A4A-974E-9B09F0EC580E}" type="slidenum">
              <a:rPr lang="en-US" smtClean="0"/>
              <a:t>51</a:t>
            </a:fld>
            <a:endParaRPr lang="en-US"/>
          </a:p>
        </p:txBody>
      </p:sp>
    </p:spTree>
    <p:extLst>
      <p:ext uri="{BB962C8B-B14F-4D97-AF65-F5344CB8AC3E}">
        <p14:creationId xmlns:p14="http://schemas.microsoft.com/office/powerpoint/2010/main" val="1179921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that the aerial surfaces limit the diffusion of the material rich host interior to the exterior.</a:t>
            </a:r>
          </a:p>
          <a:p>
            <a:endParaRPr lang="en-US" dirty="0"/>
          </a:p>
          <a:p>
            <a:r>
              <a:rPr lang="en-US" dirty="0"/>
              <a:t>And I say limit</a:t>
            </a:r>
          </a:p>
        </p:txBody>
      </p:sp>
      <p:sp>
        <p:nvSpPr>
          <p:cNvPr id="4" name="Slide Number Placeholder 3"/>
          <p:cNvSpPr>
            <a:spLocks noGrp="1"/>
          </p:cNvSpPr>
          <p:nvPr>
            <p:ph type="sldNum" sz="quarter" idx="5"/>
          </p:nvPr>
        </p:nvSpPr>
        <p:spPr/>
        <p:txBody>
          <a:bodyPr/>
          <a:lstStyle/>
          <a:p>
            <a:fld id="{3E54CC71-85CA-6A4A-974E-9B09F0EC580E}" type="slidenum">
              <a:rPr lang="en-US" smtClean="0"/>
              <a:t>6</a:t>
            </a:fld>
            <a:endParaRPr lang="en-US"/>
          </a:p>
        </p:txBody>
      </p:sp>
    </p:spTree>
    <p:extLst>
      <p:ext uri="{BB962C8B-B14F-4D97-AF65-F5344CB8AC3E}">
        <p14:creationId xmlns:p14="http://schemas.microsoft.com/office/powerpoint/2010/main" val="12233971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AN INCREASE in sugar, but does this improve everyone’s colonization or just the </a:t>
            </a:r>
            <a:r>
              <a:rPr lang="en-US" dirty="0" err="1"/>
              <a:t>oathogen’s</a:t>
            </a:r>
            <a:r>
              <a:rPr lang="en-US" dirty="0"/>
              <a:t>?</a:t>
            </a:r>
          </a:p>
          <a:p>
            <a:endParaRPr lang="en-US" dirty="0"/>
          </a:p>
          <a:p>
            <a:r>
              <a:rPr lang="en-US" dirty="0"/>
              <a:t>Nutrients A506 is stimulating, is it only utilizable by DC3K or can other organisms, </a:t>
            </a:r>
            <a:r>
              <a:rPr lang="en-US" dirty="0" err="1"/>
              <a:t>especiallya</a:t>
            </a:r>
            <a:r>
              <a:rPr lang="en-US" dirty="0"/>
              <a:t>  closely related non pathogenic </a:t>
            </a:r>
            <a:r>
              <a:rPr lang="en-US" dirty="0" err="1"/>
              <a:t>orgaisms</a:t>
            </a:r>
            <a:r>
              <a:rPr lang="en-US" dirty="0"/>
              <a:t> capable of utilizing those resource</a:t>
            </a:r>
          </a:p>
          <a:p>
            <a:r>
              <a:rPr lang="en-US" dirty="0"/>
              <a:t> </a:t>
            </a:r>
          </a:p>
        </p:txBody>
      </p:sp>
      <p:sp>
        <p:nvSpPr>
          <p:cNvPr id="4" name="Slide Number Placeholder 3"/>
          <p:cNvSpPr>
            <a:spLocks noGrp="1"/>
          </p:cNvSpPr>
          <p:nvPr>
            <p:ph type="sldNum" sz="quarter" idx="5"/>
          </p:nvPr>
        </p:nvSpPr>
        <p:spPr/>
        <p:txBody>
          <a:bodyPr/>
          <a:lstStyle/>
          <a:p>
            <a:fld id="{3E54CC71-85CA-6A4A-974E-9B09F0EC580E}" type="slidenum">
              <a:rPr lang="en-US" smtClean="0"/>
              <a:t>52</a:t>
            </a:fld>
            <a:endParaRPr lang="en-US"/>
          </a:p>
        </p:txBody>
      </p:sp>
    </p:spTree>
    <p:extLst>
      <p:ext uri="{BB962C8B-B14F-4D97-AF65-F5344CB8AC3E}">
        <p14:creationId xmlns:p14="http://schemas.microsoft.com/office/powerpoint/2010/main" val="19326488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needs to be bigger, more </a:t>
            </a:r>
            <a:r>
              <a:rPr lang="en-US" dirty="0" err="1"/>
              <a:t>prvelant</a:t>
            </a:r>
            <a:r>
              <a:rPr lang="en-US" dirty="0"/>
              <a:t>, and it needs to be COLORS </a:t>
            </a:r>
          </a:p>
          <a:p>
            <a:endParaRPr lang="en-US" dirty="0"/>
          </a:p>
          <a:p>
            <a:r>
              <a:rPr lang="en-US" dirty="0"/>
              <a:t>REDDISH FOR DC3K and a teal-</a:t>
            </a:r>
            <a:r>
              <a:rPr lang="en-US" dirty="0" err="1"/>
              <a:t>ish</a:t>
            </a:r>
            <a:r>
              <a:rPr lang="en-US" dirty="0"/>
              <a:t> color for A506 (non pathogen; plant associated) </a:t>
            </a:r>
          </a:p>
        </p:txBody>
      </p:sp>
      <p:sp>
        <p:nvSpPr>
          <p:cNvPr id="4" name="Slide Number Placeholder 3"/>
          <p:cNvSpPr>
            <a:spLocks noGrp="1"/>
          </p:cNvSpPr>
          <p:nvPr>
            <p:ph type="sldNum" sz="quarter" idx="5"/>
          </p:nvPr>
        </p:nvSpPr>
        <p:spPr/>
        <p:txBody>
          <a:bodyPr/>
          <a:lstStyle/>
          <a:p>
            <a:fld id="{B33037EF-CAB2-C342-B664-C5BA84BCFF83}" type="slidenum">
              <a:rPr lang="en-US" smtClean="0"/>
              <a:t>53</a:t>
            </a:fld>
            <a:endParaRPr lang="en-US"/>
          </a:p>
        </p:txBody>
      </p:sp>
    </p:spTree>
    <p:extLst>
      <p:ext uri="{BB962C8B-B14F-4D97-AF65-F5344CB8AC3E}">
        <p14:creationId xmlns:p14="http://schemas.microsoft.com/office/powerpoint/2010/main" val="28896765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DC3K and 0d-D change these to the elicitor profile earlier </a:t>
            </a:r>
          </a:p>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54</a:t>
            </a:fld>
            <a:endParaRPr lang="en-US"/>
          </a:p>
        </p:txBody>
      </p:sp>
    </p:spTree>
    <p:extLst>
      <p:ext uri="{BB962C8B-B14F-4D97-AF65-F5344CB8AC3E}">
        <p14:creationId xmlns:p14="http://schemas.microsoft.com/office/powerpoint/2010/main" val="642142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 is it</a:t>
            </a:r>
          </a:p>
          <a:p>
            <a:r>
              <a:rPr lang="en-US" dirty="0"/>
              <a:t>Control Distal</a:t>
            </a:r>
          </a:p>
          <a:p>
            <a:r>
              <a:rPr lang="en-US" dirty="0"/>
              <a:t>Control Treated</a:t>
            </a:r>
          </a:p>
          <a:p>
            <a:r>
              <a:rPr lang="en-US" dirty="0"/>
              <a:t>DC3K Treated </a:t>
            </a:r>
          </a:p>
          <a:p>
            <a:r>
              <a:rPr lang="en-US" dirty="0"/>
              <a:t>DC3K Treated </a:t>
            </a:r>
            <a:br>
              <a:rPr lang="en-US" dirty="0"/>
            </a:br>
            <a:endParaRPr lang="en-US" dirty="0"/>
          </a:p>
          <a:p>
            <a:r>
              <a:rPr lang="en-US" dirty="0"/>
              <a:t>Here’s another species associated with plants; non pathogenic’ can’t cause a disease </a:t>
            </a:r>
            <a:br>
              <a:rPr lang="en-US" dirty="0"/>
            </a:br>
            <a:r>
              <a:rPr lang="en-US" dirty="0"/>
              <a:t>On the right side I can just add what those each mean and how this works out</a:t>
            </a:r>
          </a:p>
        </p:txBody>
      </p:sp>
      <p:sp>
        <p:nvSpPr>
          <p:cNvPr id="4" name="Slide Number Placeholder 3"/>
          <p:cNvSpPr>
            <a:spLocks noGrp="1"/>
          </p:cNvSpPr>
          <p:nvPr>
            <p:ph type="sldNum" sz="quarter" idx="5"/>
          </p:nvPr>
        </p:nvSpPr>
        <p:spPr/>
        <p:txBody>
          <a:bodyPr/>
          <a:lstStyle/>
          <a:p>
            <a:fld id="{B33037EF-CAB2-C342-B664-C5BA84BCFF83}" type="slidenum">
              <a:rPr lang="en-US" smtClean="0"/>
              <a:t>55</a:t>
            </a:fld>
            <a:endParaRPr lang="en-US"/>
          </a:p>
        </p:txBody>
      </p:sp>
    </p:spTree>
    <p:extLst>
      <p:ext uri="{BB962C8B-B14F-4D97-AF65-F5344CB8AC3E}">
        <p14:creationId xmlns:p14="http://schemas.microsoft.com/office/powerpoint/2010/main" val="127594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AN INCREASE in sugar, but does this improve everyone’s colonization or just the </a:t>
            </a:r>
            <a:r>
              <a:rPr lang="en-US" dirty="0" err="1"/>
              <a:t>oathogen’s</a:t>
            </a:r>
            <a:r>
              <a:rPr lang="en-US" dirty="0"/>
              <a:t>?</a:t>
            </a:r>
          </a:p>
        </p:txBody>
      </p:sp>
      <p:sp>
        <p:nvSpPr>
          <p:cNvPr id="4" name="Slide Number Placeholder 3"/>
          <p:cNvSpPr>
            <a:spLocks noGrp="1"/>
          </p:cNvSpPr>
          <p:nvPr>
            <p:ph type="sldNum" sz="quarter" idx="5"/>
          </p:nvPr>
        </p:nvSpPr>
        <p:spPr/>
        <p:txBody>
          <a:bodyPr/>
          <a:lstStyle/>
          <a:p>
            <a:fld id="{3E54CC71-85CA-6A4A-974E-9B09F0EC580E}" type="slidenum">
              <a:rPr lang="en-US" smtClean="0"/>
              <a:t>56</a:t>
            </a:fld>
            <a:endParaRPr lang="en-US"/>
          </a:p>
        </p:txBody>
      </p:sp>
    </p:spTree>
    <p:extLst>
      <p:ext uri="{BB962C8B-B14F-4D97-AF65-F5344CB8AC3E}">
        <p14:creationId xmlns:p14="http://schemas.microsoft.com/office/powerpoint/2010/main" val="32936992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of the work I’ve done is to  define trends in aerial surfaces during altered metabolic states. Specifically, I’ve wanted to know the extent of change that occurs solely at this surface as it is the first step in invasion into the host</a:t>
            </a:r>
          </a:p>
          <a:p>
            <a:endParaRPr lang="en-US" dirty="0"/>
          </a:p>
          <a:p>
            <a:r>
              <a:rPr lang="en-US" dirty="0"/>
              <a:t>Change the background of the left in number 1 -&gt; take out the pathogenic cells | On the right, presence of pathogen will alter the microbiome but can also affect the microbiome</a:t>
            </a:r>
          </a:p>
          <a:p>
            <a:endParaRPr lang="en-US" dirty="0"/>
          </a:p>
          <a:p>
            <a:r>
              <a:rPr lang="en-US" dirty="0"/>
              <a:t>Even don’t need to get into the weeds to get into the GAM model and </a:t>
            </a:r>
            <a:r>
              <a:rPr lang="en-US" dirty="0" err="1"/>
              <a:t>DESeq</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33037EF-CAB2-C342-B664-C5BA84BCFF83}" type="slidenum">
              <a:rPr lang="en-US" smtClean="0"/>
              <a:t>57</a:t>
            </a:fld>
            <a:endParaRPr lang="en-US"/>
          </a:p>
        </p:txBody>
      </p:sp>
    </p:spTree>
    <p:extLst>
      <p:ext uri="{BB962C8B-B14F-4D97-AF65-F5344CB8AC3E}">
        <p14:creationId xmlns:p14="http://schemas.microsoft.com/office/powerpoint/2010/main" val="42766647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58</a:t>
            </a:fld>
            <a:endParaRPr lang="en-US"/>
          </a:p>
        </p:txBody>
      </p:sp>
    </p:spTree>
    <p:extLst>
      <p:ext uri="{BB962C8B-B14F-4D97-AF65-F5344CB8AC3E}">
        <p14:creationId xmlns:p14="http://schemas.microsoft.com/office/powerpoint/2010/main" val="28825604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 the scales to match to better observe differences in CFU growth </a:t>
            </a:r>
          </a:p>
          <a:p>
            <a:endParaRPr lang="en-US" dirty="0"/>
          </a:p>
          <a:p>
            <a:r>
              <a:rPr lang="en-US" dirty="0"/>
              <a:t>Indicate no significant difference here </a:t>
            </a:r>
          </a:p>
        </p:txBody>
      </p:sp>
      <p:sp>
        <p:nvSpPr>
          <p:cNvPr id="4" name="Slide Number Placeholder 3"/>
          <p:cNvSpPr>
            <a:spLocks noGrp="1"/>
          </p:cNvSpPr>
          <p:nvPr>
            <p:ph type="sldNum" sz="quarter" idx="5"/>
          </p:nvPr>
        </p:nvSpPr>
        <p:spPr/>
        <p:txBody>
          <a:bodyPr/>
          <a:lstStyle/>
          <a:p>
            <a:fld id="{B33037EF-CAB2-C342-B664-C5BA84BCFF83}" type="slidenum">
              <a:rPr lang="en-US" smtClean="0"/>
              <a:t>60</a:t>
            </a:fld>
            <a:endParaRPr lang="en-US"/>
          </a:p>
        </p:txBody>
      </p:sp>
    </p:spTree>
    <p:extLst>
      <p:ext uri="{BB962C8B-B14F-4D97-AF65-F5344CB8AC3E}">
        <p14:creationId xmlns:p14="http://schemas.microsoft.com/office/powerpoint/2010/main" val="1700475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scales to match to better observe differences in CFU growth </a:t>
            </a:r>
          </a:p>
        </p:txBody>
      </p:sp>
      <p:sp>
        <p:nvSpPr>
          <p:cNvPr id="4" name="Slide Number Placeholder 3"/>
          <p:cNvSpPr>
            <a:spLocks noGrp="1"/>
          </p:cNvSpPr>
          <p:nvPr>
            <p:ph type="sldNum" sz="quarter" idx="5"/>
          </p:nvPr>
        </p:nvSpPr>
        <p:spPr/>
        <p:txBody>
          <a:bodyPr/>
          <a:lstStyle/>
          <a:p>
            <a:fld id="{B33037EF-CAB2-C342-B664-C5BA84BCFF83}" type="slidenum">
              <a:rPr lang="en-US" smtClean="0"/>
              <a:t>61</a:t>
            </a:fld>
            <a:endParaRPr lang="en-US"/>
          </a:p>
        </p:txBody>
      </p:sp>
    </p:spTree>
    <p:extLst>
      <p:ext uri="{BB962C8B-B14F-4D97-AF65-F5344CB8AC3E}">
        <p14:creationId xmlns:p14="http://schemas.microsoft.com/office/powerpoint/2010/main" val="23993386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037EF-CAB2-C342-B664-C5BA84BCFF83}" type="slidenum">
              <a:rPr lang="en-US" smtClean="0"/>
              <a:t>64</a:t>
            </a:fld>
            <a:endParaRPr lang="en-US"/>
          </a:p>
        </p:txBody>
      </p:sp>
    </p:spTree>
    <p:extLst>
      <p:ext uri="{BB962C8B-B14F-4D97-AF65-F5344CB8AC3E}">
        <p14:creationId xmlns:p14="http://schemas.microsoft.com/office/powerpoint/2010/main" val="4187625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 to the accumulation of bacteria in consistent association with the aerial surface</a:t>
            </a:r>
          </a:p>
          <a:p>
            <a:endParaRPr lang="en-US" dirty="0"/>
          </a:p>
          <a:p>
            <a:r>
              <a:rPr lang="en-US" dirty="0"/>
              <a:t>This is particularly interesting as we often consider plant and fungal aerial surfaces to be resource poor- an outcome aided by the aerial surface</a:t>
            </a:r>
          </a:p>
          <a:p>
            <a:endParaRPr lang="en-US" dirty="0"/>
          </a:p>
          <a:p>
            <a:endParaRPr lang="en-US" dirty="0"/>
          </a:p>
          <a:p>
            <a:r>
              <a:rPr lang="en-US" dirty="0"/>
              <a:t>This is particularly tough as we often consider aerial surface to be nutrient poor due to the second function</a:t>
            </a:r>
          </a:p>
          <a:p>
            <a:endParaRPr lang="en-US" dirty="0"/>
          </a:p>
        </p:txBody>
      </p:sp>
      <p:sp>
        <p:nvSpPr>
          <p:cNvPr id="4" name="Slide Number Placeholder 3"/>
          <p:cNvSpPr>
            <a:spLocks noGrp="1"/>
          </p:cNvSpPr>
          <p:nvPr>
            <p:ph type="sldNum" sz="quarter" idx="5"/>
          </p:nvPr>
        </p:nvSpPr>
        <p:spPr/>
        <p:txBody>
          <a:bodyPr/>
          <a:lstStyle/>
          <a:p>
            <a:fld id="{3E54CC71-85CA-6A4A-974E-9B09F0EC580E}" type="slidenum">
              <a:rPr lang="en-US" smtClean="0"/>
              <a:t>7</a:t>
            </a:fld>
            <a:endParaRPr lang="en-US"/>
          </a:p>
        </p:txBody>
      </p:sp>
    </p:spTree>
    <p:extLst>
      <p:ext uri="{BB962C8B-B14F-4D97-AF65-F5344CB8AC3E}">
        <p14:creationId xmlns:p14="http://schemas.microsoft.com/office/powerpoint/2010/main" val="2937904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MICROBIOMES ARE IMPORANT FOR THE HEALTH OF THE HOST AND WE KNOW THAT </a:t>
            </a:r>
          </a:p>
          <a:p>
            <a:endParaRPr lang="en-US" dirty="0"/>
          </a:p>
          <a:p>
            <a:endParaRPr lang="en-US" dirty="0"/>
          </a:p>
          <a:p>
            <a:r>
              <a:rPr lang="en-US" dirty="0"/>
              <a:t>Things not a fan: you’re showing that they’re endophytic </a:t>
            </a:r>
          </a:p>
          <a:p>
            <a:endParaRPr lang="en-US" dirty="0"/>
          </a:p>
          <a:p>
            <a:r>
              <a:rPr lang="en-US" dirty="0"/>
              <a:t>Symptomatic phenotype and then showing a change on the microbial community on the surface</a:t>
            </a:r>
          </a:p>
        </p:txBody>
      </p:sp>
      <p:sp>
        <p:nvSpPr>
          <p:cNvPr id="4" name="Slide Number Placeholder 3"/>
          <p:cNvSpPr>
            <a:spLocks noGrp="1"/>
          </p:cNvSpPr>
          <p:nvPr>
            <p:ph type="sldNum" sz="quarter" idx="5"/>
          </p:nvPr>
        </p:nvSpPr>
        <p:spPr/>
        <p:txBody>
          <a:bodyPr/>
          <a:lstStyle/>
          <a:p>
            <a:fld id="{B33037EF-CAB2-C342-B664-C5BA84BCFF83}" type="slidenum">
              <a:rPr lang="en-US" smtClean="0"/>
              <a:t>8</a:t>
            </a:fld>
            <a:endParaRPr lang="en-US"/>
          </a:p>
        </p:txBody>
      </p:sp>
    </p:spTree>
    <p:extLst>
      <p:ext uri="{BB962C8B-B14F-4D97-AF65-F5344CB8AC3E}">
        <p14:creationId xmlns:p14="http://schemas.microsoft.com/office/powerpoint/2010/main" val="2190280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MICROBIOMES ARE IMPORANT FOR THE HEALTH OF THE HOST AND WE KNOW THAT </a:t>
            </a:r>
          </a:p>
          <a:p>
            <a:endParaRPr lang="en-US" dirty="0"/>
          </a:p>
          <a:p>
            <a:endParaRPr lang="en-US" dirty="0"/>
          </a:p>
          <a:p>
            <a:r>
              <a:rPr lang="en-US" dirty="0"/>
              <a:t>Things not a fan: you’re showing that they’re endophytic </a:t>
            </a:r>
          </a:p>
          <a:p>
            <a:endParaRPr lang="en-US" dirty="0"/>
          </a:p>
          <a:p>
            <a:r>
              <a:rPr lang="en-US" dirty="0"/>
              <a:t>Symptomatic phenotype and then showing a change on the microbial community on the surface</a:t>
            </a:r>
          </a:p>
        </p:txBody>
      </p:sp>
      <p:sp>
        <p:nvSpPr>
          <p:cNvPr id="4" name="Slide Number Placeholder 3"/>
          <p:cNvSpPr>
            <a:spLocks noGrp="1"/>
          </p:cNvSpPr>
          <p:nvPr>
            <p:ph type="sldNum" sz="quarter" idx="5"/>
          </p:nvPr>
        </p:nvSpPr>
        <p:spPr/>
        <p:txBody>
          <a:bodyPr/>
          <a:lstStyle/>
          <a:p>
            <a:fld id="{B33037EF-CAB2-C342-B664-C5BA84BCFF83}" type="slidenum">
              <a:rPr lang="en-US" smtClean="0"/>
              <a:t>9</a:t>
            </a:fld>
            <a:endParaRPr lang="en-US"/>
          </a:p>
        </p:txBody>
      </p:sp>
    </p:spTree>
    <p:extLst>
      <p:ext uri="{BB962C8B-B14F-4D97-AF65-F5344CB8AC3E}">
        <p14:creationId xmlns:p14="http://schemas.microsoft.com/office/powerpoint/2010/main" val="1024365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of the work I’ve done is to  define trends in aerial surfaces during altered metabolic states. Specifically, I’ve wanted to know the extent of change that occurs solely at this surface as it is the first step in invasion into the host</a:t>
            </a:r>
          </a:p>
          <a:p>
            <a:endParaRPr lang="en-US" dirty="0"/>
          </a:p>
          <a:p>
            <a:r>
              <a:rPr lang="en-US" dirty="0"/>
              <a:t>Change the background of the left in number 1 -&gt; take out the pathogenic cells | On the right, presence of pathogen will alter the microbiome but can also affect the microbiome</a:t>
            </a:r>
          </a:p>
          <a:p>
            <a:endParaRPr lang="en-US" dirty="0"/>
          </a:p>
          <a:p>
            <a:r>
              <a:rPr lang="en-US" dirty="0"/>
              <a:t>Even don’t need to get into the weeds to get into the GAM model and </a:t>
            </a:r>
            <a:r>
              <a:rPr lang="en-US" dirty="0" err="1"/>
              <a:t>DESeq</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33037EF-CAB2-C342-B664-C5BA84BCFF83}" type="slidenum">
              <a:rPr lang="en-US" smtClean="0"/>
              <a:t>10</a:t>
            </a:fld>
            <a:endParaRPr lang="en-US"/>
          </a:p>
        </p:txBody>
      </p:sp>
    </p:spTree>
    <p:extLst>
      <p:ext uri="{BB962C8B-B14F-4D97-AF65-F5344CB8AC3E}">
        <p14:creationId xmlns:p14="http://schemas.microsoft.com/office/powerpoint/2010/main" val="4057022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0BEE-65F6-89E8-B64A-A5F17ED9A7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86E34F-632F-38E1-ED4D-73E027F2F7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D24009-4E6D-AE6B-0F87-D6972D5E1643}"/>
              </a:ext>
            </a:extLst>
          </p:cNvPr>
          <p:cNvSpPr>
            <a:spLocks noGrp="1"/>
          </p:cNvSpPr>
          <p:nvPr>
            <p:ph type="dt" sz="half" idx="10"/>
          </p:nvPr>
        </p:nvSpPr>
        <p:spPr/>
        <p:txBody>
          <a:bodyPr/>
          <a:lstStyle/>
          <a:p>
            <a:fld id="{54BBD52C-D6BD-2049-9B3E-6934C4601EBC}" type="datetimeFigureOut">
              <a:rPr lang="en-US" smtClean="0"/>
              <a:t>2/15/2024</a:t>
            </a:fld>
            <a:endParaRPr lang="en-US"/>
          </a:p>
        </p:txBody>
      </p:sp>
      <p:sp>
        <p:nvSpPr>
          <p:cNvPr id="5" name="Footer Placeholder 4">
            <a:extLst>
              <a:ext uri="{FF2B5EF4-FFF2-40B4-BE49-F238E27FC236}">
                <a16:creationId xmlns:a16="http://schemas.microsoft.com/office/drawing/2014/main" id="{B3DD8CD6-78C1-CC9D-41E7-7BB42BAB8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56A7E-30F2-1DFD-ECB1-772B3BFAB806}"/>
              </a:ext>
            </a:extLst>
          </p:cNvPr>
          <p:cNvSpPr>
            <a:spLocks noGrp="1"/>
          </p:cNvSpPr>
          <p:nvPr>
            <p:ph type="sldNum" sz="quarter" idx="12"/>
          </p:nvPr>
        </p:nvSpPr>
        <p:spPr/>
        <p:txBody>
          <a:bodyPr/>
          <a:lstStyle/>
          <a:p>
            <a:fld id="{7FCB1A3A-8062-9646-B4E2-2A594222D574}" type="slidenum">
              <a:rPr lang="en-US" smtClean="0"/>
              <a:t>‹#›</a:t>
            </a:fld>
            <a:endParaRPr lang="en-US"/>
          </a:p>
        </p:txBody>
      </p:sp>
    </p:spTree>
    <p:extLst>
      <p:ext uri="{BB962C8B-B14F-4D97-AF65-F5344CB8AC3E}">
        <p14:creationId xmlns:p14="http://schemas.microsoft.com/office/powerpoint/2010/main" val="1717303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35631-1B73-B3EE-323A-411DC9FB6F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C7A79A-3BD1-F461-BF23-DB71DD88C6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A0D3C-D5A8-E20B-9B35-380A5F2DED21}"/>
              </a:ext>
            </a:extLst>
          </p:cNvPr>
          <p:cNvSpPr>
            <a:spLocks noGrp="1"/>
          </p:cNvSpPr>
          <p:nvPr>
            <p:ph type="dt" sz="half" idx="10"/>
          </p:nvPr>
        </p:nvSpPr>
        <p:spPr/>
        <p:txBody>
          <a:bodyPr/>
          <a:lstStyle/>
          <a:p>
            <a:fld id="{54BBD52C-D6BD-2049-9B3E-6934C4601EBC}" type="datetimeFigureOut">
              <a:rPr lang="en-US" smtClean="0"/>
              <a:t>2/15/2024</a:t>
            </a:fld>
            <a:endParaRPr lang="en-US"/>
          </a:p>
        </p:txBody>
      </p:sp>
      <p:sp>
        <p:nvSpPr>
          <p:cNvPr id="5" name="Footer Placeholder 4">
            <a:extLst>
              <a:ext uri="{FF2B5EF4-FFF2-40B4-BE49-F238E27FC236}">
                <a16:creationId xmlns:a16="http://schemas.microsoft.com/office/drawing/2014/main" id="{7790DF59-9421-7386-43F0-989427DCE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72780-5812-E6E0-C9B5-F35D537EDDA1}"/>
              </a:ext>
            </a:extLst>
          </p:cNvPr>
          <p:cNvSpPr>
            <a:spLocks noGrp="1"/>
          </p:cNvSpPr>
          <p:nvPr>
            <p:ph type="sldNum" sz="quarter" idx="12"/>
          </p:nvPr>
        </p:nvSpPr>
        <p:spPr/>
        <p:txBody>
          <a:bodyPr/>
          <a:lstStyle/>
          <a:p>
            <a:fld id="{7FCB1A3A-8062-9646-B4E2-2A594222D574}" type="slidenum">
              <a:rPr lang="en-US" smtClean="0"/>
              <a:t>‹#›</a:t>
            </a:fld>
            <a:endParaRPr lang="en-US"/>
          </a:p>
        </p:txBody>
      </p:sp>
    </p:spTree>
    <p:extLst>
      <p:ext uri="{BB962C8B-B14F-4D97-AF65-F5344CB8AC3E}">
        <p14:creationId xmlns:p14="http://schemas.microsoft.com/office/powerpoint/2010/main" val="2202132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DCCC27-47A4-4D40-45E2-96698191B9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33E511-76F1-6CAD-F72B-DAA1E801B0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E3C1F-0F59-C306-0E69-A48A0193CCCE}"/>
              </a:ext>
            </a:extLst>
          </p:cNvPr>
          <p:cNvSpPr>
            <a:spLocks noGrp="1"/>
          </p:cNvSpPr>
          <p:nvPr>
            <p:ph type="dt" sz="half" idx="10"/>
          </p:nvPr>
        </p:nvSpPr>
        <p:spPr/>
        <p:txBody>
          <a:bodyPr/>
          <a:lstStyle/>
          <a:p>
            <a:fld id="{54BBD52C-D6BD-2049-9B3E-6934C4601EBC}" type="datetimeFigureOut">
              <a:rPr lang="en-US" smtClean="0"/>
              <a:t>2/15/2024</a:t>
            </a:fld>
            <a:endParaRPr lang="en-US"/>
          </a:p>
        </p:txBody>
      </p:sp>
      <p:sp>
        <p:nvSpPr>
          <p:cNvPr id="5" name="Footer Placeholder 4">
            <a:extLst>
              <a:ext uri="{FF2B5EF4-FFF2-40B4-BE49-F238E27FC236}">
                <a16:creationId xmlns:a16="http://schemas.microsoft.com/office/drawing/2014/main" id="{B8ACC24E-4E7C-C9AD-85B2-08A8C4B34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4BA29-611B-6D94-C098-D5BD9F2852FE}"/>
              </a:ext>
            </a:extLst>
          </p:cNvPr>
          <p:cNvSpPr>
            <a:spLocks noGrp="1"/>
          </p:cNvSpPr>
          <p:nvPr>
            <p:ph type="sldNum" sz="quarter" idx="12"/>
          </p:nvPr>
        </p:nvSpPr>
        <p:spPr/>
        <p:txBody>
          <a:bodyPr/>
          <a:lstStyle/>
          <a:p>
            <a:fld id="{7FCB1A3A-8062-9646-B4E2-2A594222D574}" type="slidenum">
              <a:rPr lang="en-US" smtClean="0"/>
              <a:t>‹#›</a:t>
            </a:fld>
            <a:endParaRPr lang="en-US"/>
          </a:p>
        </p:txBody>
      </p:sp>
    </p:spTree>
    <p:extLst>
      <p:ext uri="{BB962C8B-B14F-4D97-AF65-F5344CB8AC3E}">
        <p14:creationId xmlns:p14="http://schemas.microsoft.com/office/powerpoint/2010/main" val="917293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88EA-873A-6DB9-C644-F08B40DE48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4FA3C8-ECD9-2C23-F70E-5A9EF3AFA6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460C0-F0DA-BC96-CEDB-EB231886AF2C}"/>
              </a:ext>
            </a:extLst>
          </p:cNvPr>
          <p:cNvSpPr>
            <a:spLocks noGrp="1"/>
          </p:cNvSpPr>
          <p:nvPr>
            <p:ph type="dt" sz="half" idx="10"/>
          </p:nvPr>
        </p:nvSpPr>
        <p:spPr/>
        <p:txBody>
          <a:bodyPr/>
          <a:lstStyle/>
          <a:p>
            <a:fld id="{54BBD52C-D6BD-2049-9B3E-6934C4601EBC}" type="datetimeFigureOut">
              <a:rPr lang="en-US" smtClean="0"/>
              <a:t>2/15/2024</a:t>
            </a:fld>
            <a:endParaRPr lang="en-US"/>
          </a:p>
        </p:txBody>
      </p:sp>
      <p:sp>
        <p:nvSpPr>
          <p:cNvPr id="5" name="Footer Placeholder 4">
            <a:extLst>
              <a:ext uri="{FF2B5EF4-FFF2-40B4-BE49-F238E27FC236}">
                <a16:creationId xmlns:a16="http://schemas.microsoft.com/office/drawing/2014/main" id="{5F1F56FD-4118-D3CB-0376-E206320CC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5B790-1A43-34BA-3BD3-73252C1C23CD}"/>
              </a:ext>
            </a:extLst>
          </p:cNvPr>
          <p:cNvSpPr>
            <a:spLocks noGrp="1"/>
          </p:cNvSpPr>
          <p:nvPr>
            <p:ph type="sldNum" sz="quarter" idx="12"/>
          </p:nvPr>
        </p:nvSpPr>
        <p:spPr/>
        <p:txBody>
          <a:bodyPr/>
          <a:lstStyle/>
          <a:p>
            <a:fld id="{7FCB1A3A-8062-9646-B4E2-2A594222D574}" type="slidenum">
              <a:rPr lang="en-US" smtClean="0"/>
              <a:t>‹#›</a:t>
            </a:fld>
            <a:endParaRPr lang="en-US"/>
          </a:p>
        </p:txBody>
      </p:sp>
    </p:spTree>
    <p:extLst>
      <p:ext uri="{BB962C8B-B14F-4D97-AF65-F5344CB8AC3E}">
        <p14:creationId xmlns:p14="http://schemas.microsoft.com/office/powerpoint/2010/main" val="191422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4D9F-75EF-B194-3A83-6602816238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67E891-A3DA-C0CA-3221-381C3100E3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9602A6-A595-F48A-E3D2-63AE6A337712}"/>
              </a:ext>
            </a:extLst>
          </p:cNvPr>
          <p:cNvSpPr>
            <a:spLocks noGrp="1"/>
          </p:cNvSpPr>
          <p:nvPr>
            <p:ph type="dt" sz="half" idx="10"/>
          </p:nvPr>
        </p:nvSpPr>
        <p:spPr/>
        <p:txBody>
          <a:bodyPr/>
          <a:lstStyle/>
          <a:p>
            <a:fld id="{54BBD52C-D6BD-2049-9B3E-6934C4601EBC}" type="datetimeFigureOut">
              <a:rPr lang="en-US" smtClean="0"/>
              <a:t>2/15/2024</a:t>
            </a:fld>
            <a:endParaRPr lang="en-US"/>
          </a:p>
        </p:txBody>
      </p:sp>
      <p:sp>
        <p:nvSpPr>
          <p:cNvPr id="5" name="Footer Placeholder 4">
            <a:extLst>
              <a:ext uri="{FF2B5EF4-FFF2-40B4-BE49-F238E27FC236}">
                <a16:creationId xmlns:a16="http://schemas.microsoft.com/office/drawing/2014/main" id="{41028B42-2B2A-9749-E985-335204F75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2C4DF-3996-42F9-AC72-ABFAEFDA909B}"/>
              </a:ext>
            </a:extLst>
          </p:cNvPr>
          <p:cNvSpPr>
            <a:spLocks noGrp="1"/>
          </p:cNvSpPr>
          <p:nvPr>
            <p:ph type="sldNum" sz="quarter" idx="12"/>
          </p:nvPr>
        </p:nvSpPr>
        <p:spPr/>
        <p:txBody>
          <a:bodyPr/>
          <a:lstStyle/>
          <a:p>
            <a:fld id="{7FCB1A3A-8062-9646-B4E2-2A594222D574}" type="slidenum">
              <a:rPr lang="en-US" smtClean="0"/>
              <a:t>‹#›</a:t>
            </a:fld>
            <a:endParaRPr lang="en-US"/>
          </a:p>
        </p:txBody>
      </p:sp>
    </p:spTree>
    <p:extLst>
      <p:ext uri="{BB962C8B-B14F-4D97-AF65-F5344CB8AC3E}">
        <p14:creationId xmlns:p14="http://schemas.microsoft.com/office/powerpoint/2010/main" val="2261418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6709-8AC2-DBD0-DA65-FC6F6FA63A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6DF515-3332-0AE6-D6C0-C101A26F4B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D12BDD-32FD-8B9A-8CC4-00A8A497D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D7C662-F142-E3F7-7320-6D722D689D76}"/>
              </a:ext>
            </a:extLst>
          </p:cNvPr>
          <p:cNvSpPr>
            <a:spLocks noGrp="1"/>
          </p:cNvSpPr>
          <p:nvPr>
            <p:ph type="dt" sz="half" idx="10"/>
          </p:nvPr>
        </p:nvSpPr>
        <p:spPr/>
        <p:txBody>
          <a:bodyPr/>
          <a:lstStyle/>
          <a:p>
            <a:fld id="{54BBD52C-D6BD-2049-9B3E-6934C4601EBC}" type="datetimeFigureOut">
              <a:rPr lang="en-US" smtClean="0"/>
              <a:t>2/15/2024</a:t>
            </a:fld>
            <a:endParaRPr lang="en-US"/>
          </a:p>
        </p:txBody>
      </p:sp>
      <p:sp>
        <p:nvSpPr>
          <p:cNvPr id="6" name="Footer Placeholder 5">
            <a:extLst>
              <a:ext uri="{FF2B5EF4-FFF2-40B4-BE49-F238E27FC236}">
                <a16:creationId xmlns:a16="http://schemas.microsoft.com/office/drawing/2014/main" id="{11A0DAAA-4EBD-C438-2BB9-9ADFA439F7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FF8108-2BD8-DF84-3646-367FBB4D1A93}"/>
              </a:ext>
            </a:extLst>
          </p:cNvPr>
          <p:cNvSpPr>
            <a:spLocks noGrp="1"/>
          </p:cNvSpPr>
          <p:nvPr>
            <p:ph type="sldNum" sz="quarter" idx="12"/>
          </p:nvPr>
        </p:nvSpPr>
        <p:spPr/>
        <p:txBody>
          <a:bodyPr/>
          <a:lstStyle/>
          <a:p>
            <a:fld id="{7FCB1A3A-8062-9646-B4E2-2A594222D574}" type="slidenum">
              <a:rPr lang="en-US" smtClean="0"/>
              <a:t>‹#›</a:t>
            </a:fld>
            <a:endParaRPr lang="en-US"/>
          </a:p>
        </p:txBody>
      </p:sp>
    </p:spTree>
    <p:extLst>
      <p:ext uri="{BB962C8B-B14F-4D97-AF65-F5344CB8AC3E}">
        <p14:creationId xmlns:p14="http://schemas.microsoft.com/office/powerpoint/2010/main" val="49656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F14EB-31BA-9897-6FF9-AF69FEC7BF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001CE2-7790-4955-5493-E9F0B04BE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3F2DFC-A033-D12A-7581-76A7529BAD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26991C-F23D-0345-E662-0743656058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A61F5-8594-C08B-8CB9-E695B8FA89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E7C1BB-EDAC-8D25-335A-2480CC826C3E}"/>
              </a:ext>
            </a:extLst>
          </p:cNvPr>
          <p:cNvSpPr>
            <a:spLocks noGrp="1"/>
          </p:cNvSpPr>
          <p:nvPr>
            <p:ph type="dt" sz="half" idx="10"/>
          </p:nvPr>
        </p:nvSpPr>
        <p:spPr/>
        <p:txBody>
          <a:bodyPr/>
          <a:lstStyle/>
          <a:p>
            <a:fld id="{54BBD52C-D6BD-2049-9B3E-6934C4601EBC}" type="datetimeFigureOut">
              <a:rPr lang="en-US" smtClean="0"/>
              <a:t>2/15/2024</a:t>
            </a:fld>
            <a:endParaRPr lang="en-US"/>
          </a:p>
        </p:txBody>
      </p:sp>
      <p:sp>
        <p:nvSpPr>
          <p:cNvPr id="8" name="Footer Placeholder 7">
            <a:extLst>
              <a:ext uri="{FF2B5EF4-FFF2-40B4-BE49-F238E27FC236}">
                <a16:creationId xmlns:a16="http://schemas.microsoft.com/office/drawing/2014/main" id="{3F950FE4-E355-104E-6D16-3C7FB0F417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78CBF-10A4-374E-7395-EE57AB98F76A}"/>
              </a:ext>
            </a:extLst>
          </p:cNvPr>
          <p:cNvSpPr>
            <a:spLocks noGrp="1"/>
          </p:cNvSpPr>
          <p:nvPr>
            <p:ph type="sldNum" sz="quarter" idx="12"/>
          </p:nvPr>
        </p:nvSpPr>
        <p:spPr/>
        <p:txBody>
          <a:bodyPr/>
          <a:lstStyle/>
          <a:p>
            <a:fld id="{7FCB1A3A-8062-9646-B4E2-2A594222D574}" type="slidenum">
              <a:rPr lang="en-US" smtClean="0"/>
              <a:t>‹#›</a:t>
            </a:fld>
            <a:endParaRPr lang="en-US"/>
          </a:p>
        </p:txBody>
      </p:sp>
    </p:spTree>
    <p:extLst>
      <p:ext uri="{BB962C8B-B14F-4D97-AF65-F5344CB8AC3E}">
        <p14:creationId xmlns:p14="http://schemas.microsoft.com/office/powerpoint/2010/main" val="2790387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92C16-4C71-3A2E-0932-A07FCF8EA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41B78C-BBFD-B333-8B83-110B48771EBE}"/>
              </a:ext>
            </a:extLst>
          </p:cNvPr>
          <p:cNvSpPr>
            <a:spLocks noGrp="1"/>
          </p:cNvSpPr>
          <p:nvPr>
            <p:ph type="dt" sz="half" idx="10"/>
          </p:nvPr>
        </p:nvSpPr>
        <p:spPr/>
        <p:txBody>
          <a:bodyPr/>
          <a:lstStyle/>
          <a:p>
            <a:fld id="{54BBD52C-D6BD-2049-9B3E-6934C4601EBC}" type="datetimeFigureOut">
              <a:rPr lang="en-US" smtClean="0"/>
              <a:t>2/15/2024</a:t>
            </a:fld>
            <a:endParaRPr lang="en-US"/>
          </a:p>
        </p:txBody>
      </p:sp>
      <p:sp>
        <p:nvSpPr>
          <p:cNvPr id="4" name="Footer Placeholder 3">
            <a:extLst>
              <a:ext uri="{FF2B5EF4-FFF2-40B4-BE49-F238E27FC236}">
                <a16:creationId xmlns:a16="http://schemas.microsoft.com/office/drawing/2014/main" id="{8CC7E3B0-F40A-C5A8-CA4C-1B3982F013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9F1C56-DA91-2D81-BD8C-C778F447466D}"/>
              </a:ext>
            </a:extLst>
          </p:cNvPr>
          <p:cNvSpPr>
            <a:spLocks noGrp="1"/>
          </p:cNvSpPr>
          <p:nvPr>
            <p:ph type="sldNum" sz="quarter" idx="12"/>
          </p:nvPr>
        </p:nvSpPr>
        <p:spPr/>
        <p:txBody>
          <a:bodyPr/>
          <a:lstStyle/>
          <a:p>
            <a:fld id="{7FCB1A3A-8062-9646-B4E2-2A594222D574}" type="slidenum">
              <a:rPr lang="en-US" smtClean="0"/>
              <a:t>‹#›</a:t>
            </a:fld>
            <a:endParaRPr lang="en-US"/>
          </a:p>
        </p:txBody>
      </p:sp>
    </p:spTree>
    <p:extLst>
      <p:ext uri="{BB962C8B-B14F-4D97-AF65-F5344CB8AC3E}">
        <p14:creationId xmlns:p14="http://schemas.microsoft.com/office/powerpoint/2010/main" val="63967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69F2F4-AE37-413C-A688-ED93F629FD03}"/>
              </a:ext>
            </a:extLst>
          </p:cNvPr>
          <p:cNvSpPr>
            <a:spLocks noGrp="1"/>
          </p:cNvSpPr>
          <p:nvPr>
            <p:ph type="dt" sz="half" idx="10"/>
          </p:nvPr>
        </p:nvSpPr>
        <p:spPr/>
        <p:txBody>
          <a:bodyPr/>
          <a:lstStyle/>
          <a:p>
            <a:fld id="{54BBD52C-D6BD-2049-9B3E-6934C4601EBC}" type="datetimeFigureOut">
              <a:rPr lang="en-US" smtClean="0"/>
              <a:t>2/15/2024</a:t>
            </a:fld>
            <a:endParaRPr lang="en-US"/>
          </a:p>
        </p:txBody>
      </p:sp>
      <p:sp>
        <p:nvSpPr>
          <p:cNvPr id="3" name="Footer Placeholder 2">
            <a:extLst>
              <a:ext uri="{FF2B5EF4-FFF2-40B4-BE49-F238E27FC236}">
                <a16:creationId xmlns:a16="http://schemas.microsoft.com/office/drawing/2014/main" id="{AE0415A8-584C-811E-7513-C2388EC7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A44F9A-9BB1-4FA8-D258-803997F0686C}"/>
              </a:ext>
            </a:extLst>
          </p:cNvPr>
          <p:cNvSpPr>
            <a:spLocks noGrp="1"/>
          </p:cNvSpPr>
          <p:nvPr>
            <p:ph type="sldNum" sz="quarter" idx="12"/>
          </p:nvPr>
        </p:nvSpPr>
        <p:spPr/>
        <p:txBody>
          <a:bodyPr/>
          <a:lstStyle/>
          <a:p>
            <a:fld id="{7FCB1A3A-8062-9646-B4E2-2A594222D574}" type="slidenum">
              <a:rPr lang="en-US" smtClean="0"/>
              <a:t>‹#›</a:t>
            </a:fld>
            <a:endParaRPr lang="en-US"/>
          </a:p>
        </p:txBody>
      </p:sp>
    </p:spTree>
    <p:extLst>
      <p:ext uri="{BB962C8B-B14F-4D97-AF65-F5344CB8AC3E}">
        <p14:creationId xmlns:p14="http://schemas.microsoft.com/office/powerpoint/2010/main" val="659047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4C139-FEE6-DFCB-C4D4-82560BE6B8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8CA750-D051-2452-446C-3FD15238E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C75700-8AD4-04AC-7265-7E9C748D3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4B6D5-BEBB-244B-9BC5-DACDDE614674}"/>
              </a:ext>
            </a:extLst>
          </p:cNvPr>
          <p:cNvSpPr>
            <a:spLocks noGrp="1"/>
          </p:cNvSpPr>
          <p:nvPr>
            <p:ph type="dt" sz="half" idx="10"/>
          </p:nvPr>
        </p:nvSpPr>
        <p:spPr/>
        <p:txBody>
          <a:bodyPr/>
          <a:lstStyle/>
          <a:p>
            <a:fld id="{54BBD52C-D6BD-2049-9B3E-6934C4601EBC}" type="datetimeFigureOut">
              <a:rPr lang="en-US" smtClean="0"/>
              <a:t>2/15/2024</a:t>
            </a:fld>
            <a:endParaRPr lang="en-US"/>
          </a:p>
        </p:txBody>
      </p:sp>
      <p:sp>
        <p:nvSpPr>
          <p:cNvPr id="6" name="Footer Placeholder 5">
            <a:extLst>
              <a:ext uri="{FF2B5EF4-FFF2-40B4-BE49-F238E27FC236}">
                <a16:creationId xmlns:a16="http://schemas.microsoft.com/office/drawing/2014/main" id="{7B5018A3-E638-DADA-850F-77DA3229C3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4D8CF-1B4C-D8AB-2838-59FE1C2AC58F}"/>
              </a:ext>
            </a:extLst>
          </p:cNvPr>
          <p:cNvSpPr>
            <a:spLocks noGrp="1"/>
          </p:cNvSpPr>
          <p:nvPr>
            <p:ph type="sldNum" sz="quarter" idx="12"/>
          </p:nvPr>
        </p:nvSpPr>
        <p:spPr/>
        <p:txBody>
          <a:bodyPr/>
          <a:lstStyle/>
          <a:p>
            <a:fld id="{7FCB1A3A-8062-9646-B4E2-2A594222D574}" type="slidenum">
              <a:rPr lang="en-US" smtClean="0"/>
              <a:t>‹#›</a:t>
            </a:fld>
            <a:endParaRPr lang="en-US"/>
          </a:p>
        </p:txBody>
      </p:sp>
    </p:spTree>
    <p:extLst>
      <p:ext uri="{BB962C8B-B14F-4D97-AF65-F5344CB8AC3E}">
        <p14:creationId xmlns:p14="http://schemas.microsoft.com/office/powerpoint/2010/main" val="1710234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1B73-2ADF-D296-868E-A57E97BE08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13CADE-31C0-C013-07AD-1112F67651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8DEEF3-E4F8-65F8-24E0-E349771F4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87CF4D-CC10-9037-478F-3B31EE6E43F5}"/>
              </a:ext>
            </a:extLst>
          </p:cNvPr>
          <p:cNvSpPr>
            <a:spLocks noGrp="1"/>
          </p:cNvSpPr>
          <p:nvPr>
            <p:ph type="dt" sz="half" idx="10"/>
          </p:nvPr>
        </p:nvSpPr>
        <p:spPr/>
        <p:txBody>
          <a:bodyPr/>
          <a:lstStyle/>
          <a:p>
            <a:fld id="{54BBD52C-D6BD-2049-9B3E-6934C4601EBC}" type="datetimeFigureOut">
              <a:rPr lang="en-US" smtClean="0"/>
              <a:t>2/15/2024</a:t>
            </a:fld>
            <a:endParaRPr lang="en-US"/>
          </a:p>
        </p:txBody>
      </p:sp>
      <p:sp>
        <p:nvSpPr>
          <p:cNvPr id="6" name="Footer Placeholder 5">
            <a:extLst>
              <a:ext uri="{FF2B5EF4-FFF2-40B4-BE49-F238E27FC236}">
                <a16:creationId xmlns:a16="http://schemas.microsoft.com/office/drawing/2014/main" id="{21083133-8C9D-584F-715B-B5231E066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C73A28-C81D-EB01-A521-F093AB61A883}"/>
              </a:ext>
            </a:extLst>
          </p:cNvPr>
          <p:cNvSpPr>
            <a:spLocks noGrp="1"/>
          </p:cNvSpPr>
          <p:nvPr>
            <p:ph type="sldNum" sz="quarter" idx="12"/>
          </p:nvPr>
        </p:nvSpPr>
        <p:spPr/>
        <p:txBody>
          <a:bodyPr/>
          <a:lstStyle/>
          <a:p>
            <a:fld id="{7FCB1A3A-8062-9646-B4E2-2A594222D574}" type="slidenum">
              <a:rPr lang="en-US" smtClean="0"/>
              <a:t>‹#›</a:t>
            </a:fld>
            <a:endParaRPr lang="en-US"/>
          </a:p>
        </p:txBody>
      </p:sp>
    </p:spTree>
    <p:extLst>
      <p:ext uri="{BB962C8B-B14F-4D97-AF65-F5344CB8AC3E}">
        <p14:creationId xmlns:p14="http://schemas.microsoft.com/office/powerpoint/2010/main" val="1971283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F6220E-A10D-960E-BA12-87B8C433AF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19C83-5EE1-1C6D-B6F2-CBAA206F0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2B0E0-434C-7CF5-06E7-91EB1FBC65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BD52C-D6BD-2049-9B3E-6934C4601EBC}" type="datetimeFigureOut">
              <a:rPr lang="en-US" smtClean="0"/>
              <a:t>2/15/2024</a:t>
            </a:fld>
            <a:endParaRPr lang="en-US"/>
          </a:p>
        </p:txBody>
      </p:sp>
      <p:sp>
        <p:nvSpPr>
          <p:cNvPr id="5" name="Footer Placeholder 4">
            <a:extLst>
              <a:ext uri="{FF2B5EF4-FFF2-40B4-BE49-F238E27FC236}">
                <a16:creationId xmlns:a16="http://schemas.microsoft.com/office/drawing/2014/main" id="{507EE314-4C9C-8412-D442-B308209616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039947-331D-7152-F2A6-199669B873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B1A3A-8062-9646-B4E2-2A594222D574}" type="slidenum">
              <a:rPr lang="en-US" smtClean="0"/>
              <a:t>‹#›</a:t>
            </a:fld>
            <a:endParaRPr lang="en-US"/>
          </a:p>
        </p:txBody>
      </p:sp>
    </p:spTree>
    <p:extLst>
      <p:ext uri="{BB962C8B-B14F-4D97-AF65-F5344CB8AC3E}">
        <p14:creationId xmlns:p14="http://schemas.microsoft.com/office/powerpoint/2010/main" val="39332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5.png"/><Relationship Id="rId7" Type="http://schemas.openxmlformats.org/officeDocument/2006/relationships/image" Target="../media/image19.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2.sv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2.sv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2.sv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2.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2.sv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2.sv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2.sv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2.sv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2.sv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22.sv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2.svg"/></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7.sv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3.sv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34.png"/><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image" Target="../media/image37.sv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3.sv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8.png"/><Relationship Id="rId7"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34.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8.png"/><Relationship Id="rId7"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34.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50.png"/><Relationship Id="rId7"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34.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50.png"/><Relationship Id="rId7"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34.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5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5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8.sv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png"/><Relationship Id="rId7" Type="http://schemas.microsoft.com/office/2014/relationships/chartEx" Target="../charts/chartEx1.xm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6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microsoft.com/office/2014/relationships/chartEx" Target="../charts/chartEx2.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tif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90CF-F0CF-15F9-6A29-5C6A117B426B}"/>
              </a:ext>
            </a:extLst>
          </p:cNvPr>
          <p:cNvSpPr>
            <a:spLocks noGrp="1"/>
          </p:cNvSpPr>
          <p:nvPr>
            <p:ph type="ctrTitle"/>
          </p:nvPr>
        </p:nvSpPr>
        <p:spPr>
          <a:xfrm>
            <a:off x="988790" y="1193545"/>
            <a:ext cx="11081084" cy="2611838"/>
          </a:xfrm>
          <a:solidFill>
            <a:schemeClr val="bg1"/>
          </a:solidFill>
          <a:ln>
            <a:solidFill>
              <a:schemeClr val="bg1"/>
            </a:solidFill>
          </a:ln>
        </p:spPr>
        <p:txBody>
          <a:bodyPr>
            <a:normAutofit/>
          </a:bodyPr>
          <a:lstStyle/>
          <a:p>
            <a:r>
              <a:rPr lang="en-US" dirty="0">
                <a:solidFill>
                  <a:schemeClr val="accent1">
                    <a:lumMod val="50000"/>
                  </a:schemeClr>
                </a:solidFill>
                <a:latin typeface="Tisa Offc Serif Pro" panose="02010504030101020102" pitchFamily="2" charset="0"/>
              </a:rPr>
              <a:t>Microbial Communities on Aerial Surfaces: Disease Impact and Resource Dynamics</a:t>
            </a:r>
          </a:p>
        </p:txBody>
      </p:sp>
      <p:sp>
        <p:nvSpPr>
          <p:cNvPr id="3" name="Subtitle 2">
            <a:extLst>
              <a:ext uri="{FF2B5EF4-FFF2-40B4-BE49-F238E27FC236}">
                <a16:creationId xmlns:a16="http://schemas.microsoft.com/office/drawing/2014/main" id="{586F2738-5D70-7796-63CA-98B61F00796C}"/>
              </a:ext>
            </a:extLst>
          </p:cNvPr>
          <p:cNvSpPr>
            <a:spLocks noGrp="1"/>
          </p:cNvSpPr>
          <p:nvPr>
            <p:ph type="subTitle" idx="1"/>
          </p:nvPr>
        </p:nvSpPr>
        <p:spPr>
          <a:xfrm>
            <a:off x="1180818" y="4783075"/>
            <a:ext cx="10697028" cy="881380"/>
          </a:xfrm>
        </p:spPr>
        <p:txBody>
          <a:bodyPr>
            <a:normAutofit fontScale="25000" lnSpcReduction="20000"/>
          </a:bodyPr>
          <a:lstStyle/>
          <a:p>
            <a:r>
              <a:rPr lang="en-US" sz="11200" dirty="0">
                <a:latin typeface="Tisa Offc Serif Pro" panose="02010504030101020102" pitchFamily="2" charset="0"/>
              </a:rPr>
              <a:t>Max Aleman</a:t>
            </a:r>
          </a:p>
          <a:p>
            <a:r>
              <a:rPr lang="en-US" sz="11200" dirty="0">
                <a:latin typeface="Tisa Offc Serif Pro" panose="02010504030101020102" pitchFamily="2" charset="0"/>
              </a:rPr>
              <a:t>Hockett Lab – Plant Pathology and Environmental Microbiology</a:t>
            </a:r>
          </a:p>
          <a:p>
            <a:endParaRPr lang="en-US" sz="4400" dirty="0">
              <a:latin typeface="Tisa Offc Serif Pro" panose="02010504030101020102" pitchFamily="2" charset="0"/>
            </a:endParaRPr>
          </a:p>
        </p:txBody>
      </p:sp>
      <p:sp>
        <p:nvSpPr>
          <p:cNvPr id="4" name="Rectangle 3">
            <a:extLst>
              <a:ext uri="{FF2B5EF4-FFF2-40B4-BE49-F238E27FC236}">
                <a16:creationId xmlns:a16="http://schemas.microsoft.com/office/drawing/2014/main" id="{7C948829-3F7E-AFBD-028F-325F55429E45}"/>
              </a:ext>
            </a:extLst>
          </p:cNvPr>
          <p:cNvSpPr/>
          <p:nvPr/>
        </p:nvSpPr>
        <p:spPr>
          <a:xfrm>
            <a:off x="-81481" y="-181069"/>
            <a:ext cx="887597" cy="7039069"/>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585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32AF43-DA02-E257-C5E7-51B0714BA835}"/>
              </a:ext>
            </a:extLst>
          </p:cNvPr>
          <p:cNvSpPr/>
          <p:nvPr/>
        </p:nvSpPr>
        <p:spPr>
          <a:xfrm>
            <a:off x="-81952" y="-63375"/>
            <a:ext cx="1062114" cy="6991617"/>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EED7FC-84C7-2A5A-4CEB-31373E904813}"/>
              </a:ext>
            </a:extLst>
          </p:cNvPr>
          <p:cNvSpPr txBox="1"/>
          <p:nvPr/>
        </p:nvSpPr>
        <p:spPr>
          <a:xfrm>
            <a:off x="3827721" y="808074"/>
            <a:ext cx="6273209" cy="369332"/>
          </a:xfrm>
          <a:prstGeom prst="rect">
            <a:avLst/>
          </a:prstGeom>
          <a:noFill/>
        </p:spPr>
        <p:txBody>
          <a:bodyPr wrap="square" rtlCol="0">
            <a:spAutoFit/>
          </a:bodyPr>
          <a:lstStyle/>
          <a:p>
            <a:r>
              <a:rPr lang="en-US" dirty="0"/>
              <a:t>Tie in host surfaces to disease </a:t>
            </a:r>
          </a:p>
        </p:txBody>
      </p:sp>
      <p:pic>
        <p:nvPicPr>
          <p:cNvPr id="4" name="Picture 3" descr="A diagram of a symptom of phytophthora&#10;&#10;Description automatically generated">
            <a:extLst>
              <a:ext uri="{FF2B5EF4-FFF2-40B4-BE49-F238E27FC236}">
                <a16:creationId xmlns:a16="http://schemas.microsoft.com/office/drawing/2014/main" id="{3658A0D3-64A2-5B91-745C-2D82B67FD9A8}"/>
              </a:ext>
            </a:extLst>
          </p:cNvPr>
          <p:cNvPicPr>
            <a:picLocks noChangeAspect="1"/>
          </p:cNvPicPr>
          <p:nvPr/>
        </p:nvPicPr>
        <p:blipFill rotWithShape="1">
          <a:blip r:embed="rId3"/>
          <a:srcRect t="3810" b="16614"/>
          <a:stretch/>
        </p:blipFill>
        <p:spPr>
          <a:xfrm>
            <a:off x="2666999" y="0"/>
            <a:ext cx="8618098" cy="6858000"/>
          </a:xfrm>
          <a:prstGeom prst="rect">
            <a:avLst/>
          </a:prstGeom>
        </p:spPr>
      </p:pic>
    </p:spTree>
    <p:extLst>
      <p:ext uri="{BB962C8B-B14F-4D97-AF65-F5344CB8AC3E}">
        <p14:creationId xmlns:p14="http://schemas.microsoft.com/office/powerpoint/2010/main" val="3538297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CDDDF4-A830-04E0-8468-3C5B7053493C}"/>
              </a:ext>
            </a:extLst>
          </p:cNvPr>
          <p:cNvGrpSpPr/>
          <p:nvPr/>
        </p:nvGrpSpPr>
        <p:grpSpPr>
          <a:xfrm>
            <a:off x="-166538" y="0"/>
            <a:ext cx="1309846" cy="7036199"/>
            <a:chOff x="-166538" y="0"/>
            <a:chExt cx="1309846" cy="7036199"/>
          </a:xfrm>
        </p:grpSpPr>
        <p:sp>
          <p:nvSpPr>
            <p:cNvPr id="10" name="Rectangle 9">
              <a:extLst>
                <a:ext uri="{FF2B5EF4-FFF2-40B4-BE49-F238E27FC236}">
                  <a16:creationId xmlns:a16="http://schemas.microsoft.com/office/drawing/2014/main" id="{5F9215E9-EE1B-18E6-17EB-B2ECCE0309CB}"/>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ushroom with solid fill">
              <a:extLst>
                <a:ext uri="{FF2B5EF4-FFF2-40B4-BE49-F238E27FC236}">
                  <a16:creationId xmlns:a16="http://schemas.microsoft.com/office/drawing/2014/main" id="{4AFD440B-7197-B5CF-85F7-778ED7C499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pic>
        <p:nvPicPr>
          <p:cNvPr id="3" name="Picture 2" descr="A diagram of a symptom of bacteria&#10;&#10;Description automatically generated">
            <a:extLst>
              <a:ext uri="{FF2B5EF4-FFF2-40B4-BE49-F238E27FC236}">
                <a16:creationId xmlns:a16="http://schemas.microsoft.com/office/drawing/2014/main" id="{3267A958-E0BC-6A1F-8546-2A425103957A}"/>
              </a:ext>
            </a:extLst>
          </p:cNvPr>
          <p:cNvPicPr>
            <a:picLocks noChangeAspect="1"/>
          </p:cNvPicPr>
          <p:nvPr/>
        </p:nvPicPr>
        <p:blipFill rotWithShape="1">
          <a:blip r:embed="rId5"/>
          <a:srcRect t="3809" b="18307"/>
          <a:stretch/>
        </p:blipFill>
        <p:spPr>
          <a:xfrm>
            <a:off x="2666999" y="0"/>
            <a:ext cx="8805449" cy="6858000"/>
          </a:xfrm>
          <a:prstGeom prst="rect">
            <a:avLst/>
          </a:prstGeom>
        </p:spPr>
      </p:pic>
    </p:spTree>
    <p:extLst>
      <p:ext uri="{BB962C8B-B14F-4D97-AF65-F5344CB8AC3E}">
        <p14:creationId xmlns:p14="http://schemas.microsoft.com/office/powerpoint/2010/main" val="1180615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422F6A-7868-0726-5B28-EDAD79351F16}"/>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ushroom with solid fill">
            <a:extLst>
              <a:ext uri="{FF2B5EF4-FFF2-40B4-BE49-F238E27FC236}">
                <a16:creationId xmlns:a16="http://schemas.microsoft.com/office/drawing/2014/main" id="{C5C81DD2-7CF6-F1DA-7D82-2AF1B482EE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sp>
        <p:nvSpPr>
          <p:cNvPr id="6" name="TextBox 5">
            <a:extLst>
              <a:ext uri="{FF2B5EF4-FFF2-40B4-BE49-F238E27FC236}">
                <a16:creationId xmlns:a16="http://schemas.microsoft.com/office/drawing/2014/main" id="{A5F69C24-91FF-ECAE-0099-37B93E58EE85}"/>
              </a:ext>
            </a:extLst>
          </p:cNvPr>
          <p:cNvSpPr txBox="1"/>
          <p:nvPr/>
        </p:nvSpPr>
        <p:spPr>
          <a:xfrm>
            <a:off x="6857999" y="4736405"/>
            <a:ext cx="5333999" cy="2062103"/>
          </a:xfrm>
          <a:prstGeom prst="rect">
            <a:avLst/>
          </a:prstGeom>
          <a:noFill/>
        </p:spPr>
        <p:txBody>
          <a:bodyPr wrap="square">
            <a:spAutoFit/>
          </a:bodyPr>
          <a:lstStyle/>
          <a:p>
            <a:r>
              <a:rPr lang="en-US" sz="3200" dirty="0">
                <a:latin typeface="Tisa Offc Serif Pro" panose="02010504030101020102" pitchFamily="2" charset="0"/>
              </a:rPr>
              <a:t>Caps with </a:t>
            </a:r>
            <a:r>
              <a:rPr lang="en-US" sz="3200" dirty="0">
                <a:ln>
                  <a:solidFill>
                    <a:schemeClr val="accent4"/>
                  </a:solidFill>
                </a:ln>
                <a:solidFill>
                  <a:schemeClr val="accent4"/>
                </a:solidFill>
                <a:latin typeface="Tisa Offc Serif Pro" panose="02010504030101020102" pitchFamily="2" charset="0"/>
              </a:rPr>
              <a:t>visible lesions (symptomatic; S) </a:t>
            </a:r>
            <a:r>
              <a:rPr lang="en-US" sz="3200" dirty="0">
                <a:latin typeface="Tisa Offc Serif Pro" panose="02010504030101020102" pitchFamily="2" charset="0"/>
              </a:rPr>
              <a:t>and </a:t>
            </a:r>
            <a:r>
              <a:rPr lang="en-US" sz="3200" dirty="0">
                <a:solidFill>
                  <a:schemeClr val="accent5">
                    <a:lumMod val="75000"/>
                  </a:schemeClr>
                </a:solidFill>
                <a:latin typeface="Tisa Offc Serif Pro" panose="02010504030101020102" pitchFamily="2" charset="0"/>
              </a:rPr>
              <a:t>no visible lesions (asymptomatic; A)</a:t>
            </a:r>
          </a:p>
        </p:txBody>
      </p:sp>
      <p:sp>
        <p:nvSpPr>
          <p:cNvPr id="7" name="TextBox 6">
            <a:extLst>
              <a:ext uri="{FF2B5EF4-FFF2-40B4-BE49-F238E27FC236}">
                <a16:creationId xmlns:a16="http://schemas.microsoft.com/office/drawing/2014/main" id="{650538A0-A360-34EE-18B5-9D77795C7C3F}"/>
              </a:ext>
            </a:extLst>
          </p:cNvPr>
          <p:cNvSpPr txBox="1"/>
          <p:nvPr/>
        </p:nvSpPr>
        <p:spPr>
          <a:xfrm>
            <a:off x="1222492" y="6488668"/>
            <a:ext cx="2548328" cy="369332"/>
          </a:xfrm>
          <a:prstGeom prst="rect">
            <a:avLst/>
          </a:prstGeom>
          <a:noFill/>
        </p:spPr>
        <p:txBody>
          <a:bodyPr wrap="square" rtlCol="0">
            <a:spAutoFit/>
          </a:bodyPr>
          <a:lstStyle/>
          <a:p>
            <a:r>
              <a:rPr lang="en-US" dirty="0">
                <a:solidFill>
                  <a:schemeClr val="bg1"/>
                </a:solidFill>
              </a:rPr>
              <a:t>Carolee Bull, 2018</a:t>
            </a:r>
          </a:p>
        </p:txBody>
      </p:sp>
      <p:grpSp>
        <p:nvGrpSpPr>
          <p:cNvPr id="2" name="Group 1">
            <a:extLst>
              <a:ext uri="{FF2B5EF4-FFF2-40B4-BE49-F238E27FC236}">
                <a16:creationId xmlns:a16="http://schemas.microsoft.com/office/drawing/2014/main" id="{A909DDA4-CEDA-316B-B27A-3A24BFE68124}"/>
              </a:ext>
            </a:extLst>
          </p:cNvPr>
          <p:cNvGrpSpPr/>
          <p:nvPr/>
        </p:nvGrpSpPr>
        <p:grpSpPr>
          <a:xfrm>
            <a:off x="-166538" y="0"/>
            <a:ext cx="1309846" cy="7036199"/>
            <a:chOff x="-166538" y="0"/>
            <a:chExt cx="1309846" cy="7036199"/>
          </a:xfrm>
        </p:grpSpPr>
        <p:sp>
          <p:nvSpPr>
            <p:cNvPr id="5" name="Rectangle 4">
              <a:extLst>
                <a:ext uri="{FF2B5EF4-FFF2-40B4-BE49-F238E27FC236}">
                  <a16:creationId xmlns:a16="http://schemas.microsoft.com/office/drawing/2014/main" id="{56B456A7-86CC-E1F7-80A9-C7FC3028199B}"/>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Mushroom with solid fill">
              <a:extLst>
                <a:ext uri="{FF2B5EF4-FFF2-40B4-BE49-F238E27FC236}">
                  <a16:creationId xmlns:a16="http://schemas.microsoft.com/office/drawing/2014/main" id="{475B095D-2144-777F-1C46-C50D605512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538" y="5726353"/>
              <a:ext cx="1309846" cy="1309846"/>
            </a:xfrm>
            <a:prstGeom prst="rect">
              <a:avLst/>
            </a:prstGeom>
          </p:spPr>
        </p:pic>
      </p:grpSp>
      <p:grpSp>
        <p:nvGrpSpPr>
          <p:cNvPr id="24" name="Group 23">
            <a:extLst>
              <a:ext uri="{FF2B5EF4-FFF2-40B4-BE49-F238E27FC236}">
                <a16:creationId xmlns:a16="http://schemas.microsoft.com/office/drawing/2014/main" id="{AD259419-E5F8-EF99-D15A-B3CDEEA7E9BC}"/>
              </a:ext>
            </a:extLst>
          </p:cNvPr>
          <p:cNvGrpSpPr/>
          <p:nvPr/>
        </p:nvGrpSpPr>
        <p:grpSpPr>
          <a:xfrm>
            <a:off x="1111776" y="1052284"/>
            <a:ext cx="5746224" cy="5805716"/>
            <a:chOff x="1111776" y="1923394"/>
            <a:chExt cx="4884040" cy="4934606"/>
          </a:xfrm>
        </p:grpSpPr>
        <p:pic>
          <p:nvPicPr>
            <p:cNvPr id="25" name="Picture 24" descr="A bunch of different types of food&#10;&#10;Description automatically generated">
              <a:extLst>
                <a:ext uri="{FF2B5EF4-FFF2-40B4-BE49-F238E27FC236}">
                  <a16:creationId xmlns:a16="http://schemas.microsoft.com/office/drawing/2014/main" id="{FACD7736-A2F5-8407-0C52-994FFCB40F62}"/>
                </a:ext>
              </a:extLst>
            </p:cNvPr>
            <p:cNvPicPr>
              <a:picLocks noChangeAspect="1"/>
            </p:cNvPicPr>
            <p:nvPr/>
          </p:nvPicPr>
          <p:blipFill>
            <a:blip r:embed="rId7"/>
            <a:stretch>
              <a:fillRect/>
            </a:stretch>
          </p:blipFill>
          <p:spPr>
            <a:xfrm>
              <a:off x="1111776" y="1923394"/>
              <a:ext cx="4884040" cy="4884040"/>
            </a:xfrm>
            <a:prstGeom prst="rect">
              <a:avLst/>
            </a:prstGeom>
          </p:spPr>
        </p:pic>
        <p:sp>
          <p:nvSpPr>
            <p:cNvPr id="26" name="TextBox 25">
              <a:extLst>
                <a:ext uri="{FF2B5EF4-FFF2-40B4-BE49-F238E27FC236}">
                  <a16:creationId xmlns:a16="http://schemas.microsoft.com/office/drawing/2014/main" id="{2A81B3E9-E7DC-AFA2-7937-58599D04F09C}"/>
                </a:ext>
              </a:extLst>
            </p:cNvPr>
            <p:cNvSpPr txBox="1"/>
            <p:nvPr/>
          </p:nvSpPr>
          <p:spPr>
            <a:xfrm>
              <a:off x="1222492" y="6488668"/>
              <a:ext cx="2548328" cy="369332"/>
            </a:xfrm>
            <a:prstGeom prst="rect">
              <a:avLst/>
            </a:prstGeom>
            <a:noFill/>
          </p:spPr>
          <p:txBody>
            <a:bodyPr wrap="square" rtlCol="0">
              <a:spAutoFit/>
            </a:bodyPr>
            <a:lstStyle/>
            <a:p>
              <a:r>
                <a:rPr lang="en-US" dirty="0">
                  <a:solidFill>
                    <a:schemeClr val="bg1"/>
                  </a:solidFill>
                </a:rPr>
                <a:t>Carolee Bull, 2018</a:t>
              </a:r>
            </a:p>
          </p:txBody>
        </p:sp>
      </p:grpSp>
      <p:sp>
        <p:nvSpPr>
          <p:cNvPr id="27" name="Title 1">
            <a:extLst>
              <a:ext uri="{FF2B5EF4-FFF2-40B4-BE49-F238E27FC236}">
                <a16:creationId xmlns:a16="http://schemas.microsoft.com/office/drawing/2014/main" id="{970B2C0F-5B15-F6A3-BD20-99D352534393}"/>
              </a:ext>
            </a:extLst>
          </p:cNvPr>
          <p:cNvSpPr txBox="1">
            <a:spLocks/>
          </p:cNvSpPr>
          <p:nvPr/>
        </p:nvSpPr>
        <p:spPr>
          <a:xfrm>
            <a:off x="1003676" y="0"/>
            <a:ext cx="9762296" cy="5617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Tisa Offc Serif Pro" panose="02010504030101020102" pitchFamily="2" charset="0"/>
                <a:cs typeface="Calibri" panose="020F0502020204030204" pitchFamily="34" charset="0"/>
              </a:rPr>
              <a:t>Bacterial Blotch on White Button Mushroom Microbiomes </a:t>
            </a:r>
            <a:endParaRPr lang="en-US" sz="5400" dirty="0">
              <a:latin typeface="Tisa Offc Serif Pro" panose="02010504030101020102" pitchFamily="2" charset="0"/>
            </a:endParaRPr>
          </a:p>
        </p:txBody>
      </p:sp>
      <p:sp>
        <p:nvSpPr>
          <p:cNvPr id="30" name="Oval 29">
            <a:extLst>
              <a:ext uri="{FF2B5EF4-FFF2-40B4-BE49-F238E27FC236}">
                <a16:creationId xmlns:a16="http://schemas.microsoft.com/office/drawing/2014/main" id="{8BB26A83-847A-12A7-F411-96283D31B75A}"/>
              </a:ext>
            </a:extLst>
          </p:cNvPr>
          <p:cNvSpPr/>
          <p:nvPr/>
        </p:nvSpPr>
        <p:spPr>
          <a:xfrm>
            <a:off x="3601156" y="4519556"/>
            <a:ext cx="1614310" cy="1614310"/>
          </a:xfrm>
          <a:prstGeom prst="ellipse">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9B769A5-5674-03D0-3B67-B9749BF99A50}"/>
              </a:ext>
            </a:extLst>
          </p:cNvPr>
          <p:cNvSpPr/>
          <p:nvPr/>
        </p:nvSpPr>
        <p:spPr>
          <a:xfrm>
            <a:off x="6158089" y="2568952"/>
            <a:ext cx="739422" cy="711200"/>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4">
                    <a:lumMod val="50000"/>
                  </a:schemeClr>
                </a:solidFill>
              </a:ln>
              <a:solidFill>
                <a:schemeClr val="accent4"/>
              </a:solidFill>
            </a:endParaRPr>
          </a:p>
        </p:txBody>
      </p:sp>
      <p:sp>
        <p:nvSpPr>
          <p:cNvPr id="32" name="TextBox 31">
            <a:extLst>
              <a:ext uri="{FF2B5EF4-FFF2-40B4-BE49-F238E27FC236}">
                <a16:creationId xmlns:a16="http://schemas.microsoft.com/office/drawing/2014/main" id="{F9F5CB5B-4BB1-92F0-2026-34536F0A7DF7}"/>
              </a:ext>
            </a:extLst>
          </p:cNvPr>
          <p:cNvSpPr txBox="1"/>
          <p:nvPr/>
        </p:nvSpPr>
        <p:spPr>
          <a:xfrm>
            <a:off x="6858000" y="1060015"/>
            <a:ext cx="5334000" cy="1815882"/>
          </a:xfrm>
          <a:prstGeom prst="rect">
            <a:avLst/>
          </a:prstGeom>
          <a:noFill/>
        </p:spPr>
        <p:txBody>
          <a:bodyPr wrap="square">
            <a:spAutoFit/>
          </a:bodyPr>
          <a:lstStyle/>
          <a:p>
            <a:r>
              <a:rPr lang="en-US" sz="2800" dirty="0">
                <a:ln>
                  <a:solidFill>
                    <a:schemeClr val="accent4">
                      <a:lumMod val="50000"/>
                    </a:schemeClr>
                  </a:solidFill>
                </a:ln>
                <a:solidFill>
                  <a:schemeClr val="accent4">
                    <a:lumMod val="50000"/>
                  </a:schemeClr>
                </a:solidFill>
                <a:latin typeface="Tisa Offc Serif Pro" panose="02010504030101020102" pitchFamily="2" charset="0"/>
              </a:rPr>
              <a:t>Bacterial Blotch </a:t>
            </a:r>
            <a:r>
              <a:rPr lang="en-US" sz="2800" dirty="0">
                <a:latin typeface="Tisa Offc Serif Pro" panose="02010504030101020102" pitchFamily="2" charset="0"/>
              </a:rPr>
              <a:t>was first reportedly caused by </a:t>
            </a:r>
            <a:r>
              <a:rPr lang="en-US" sz="2800" i="1" dirty="0">
                <a:latin typeface="Tisa Offc Serif Pro" panose="02010504030101020102" pitchFamily="2" charset="0"/>
              </a:rPr>
              <a:t>P. tolaasii; </a:t>
            </a:r>
            <a:r>
              <a:rPr lang="en-US" sz="2800" dirty="0">
                <a:latin typeface="Tisa Offc Serif Pro" panose="02010504030101020102" pitchFamily="2" charset="0"/>
              </a:rPr>
              <a:t>now many species are known to cause blotch-like symptoms</a:t>
            </a:r>
          </a:p>
        </p:txBody>
      </p:sp>
    </p:spTree>
    <p:extLst>
      <p:ext uri="{BB962C8B-B14F-4D97-AF65-F5344CB8AC3E}">
        <p14:creationId xmlns:p14="http://schemas.microsoft.com/office/powerpoint/2010/main" val="2209361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422F6A-7868-0726-5B28-EDAD79351F16}"/>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ushroom with solid fill">
            <a:extLst>
              <a:ext uri="{FF2B5EF4-FFF2-40B4-BE49-F238E27FC236}">
                <a16:creationId xmlns:a16="http://schemas.microsoft.com/office/drawing/2014/main" id="{C5C81DD2-7CF6-F1DA-7D82-2AF1B482EE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sp>
        <p:nvSpPr>
          <p:cNvPr id="7" name="TextBox 6">
            <a:extLst>
              <a:ext uri="{FF2B5EF4-FFF2-40B4-BE49-F238E27FC236}">
                <a16:creationId xmlns:a16="http://schemas.microsoft.com/office/drawing/2014/main" id="{650538A0-A360-34EE-18B5-9D77795C7C3F}"/>
              </a:ext>
            </a:extLst>
          </p:cNvPr>
          <p:cNvSpPr txBox="1"/>
          <p:nvPr/>
        </p:nvSpPr>
        <p:spPr>
          <a:xfrm>
            <a:off x="1222492" y="6488668"/>
            <a:ext cx="2548328" cy="369332"/>
          </a:xfrm>
          <a:prstGeom prst="rect">
            <a:avLst/>
          </a:prstGeom>
          <a:noFill/>
        </p:spPr>
        <p:txBody>
          <a:bodyPr wrap="square" rtlCol="0">
            <a:spAutoFit/>
          </a:bodyPr>
          <a:lstStyle/>
          <a:p>
            <a:r>
              <a:rPr lang="en-US" dirty="0">
                <a:solidFill>
                  <a:schemeClr val="bg1"/>
                </a:solidFill>
              </a:rPr>
              <a:t>Carolee Bull, 2018</a:t>
            </a:r>
          </a:p>
        </p:txBody>
      </p:sp>
      <p:grpSp>
        <p:nvGrpSpPr>
          <p:cNvPr id="2" name="Group 1">
            <a:extLst>
              <a:ext uri="{FF2B5EF4-FFF2-40B4-BE49-F238E27FC236}">
                <a16:creationId xmlns:a16="http://schemas.microsoft.com/office/drawing/2014/main" id="{A909DDA4-CEDA-316B-B27A-3A24BFE68124}"/>
              </a:ext>
            </a:extLst>
          </p:cNvPr>
          <p:cNvGrpSpPr/>
          <p:nvPr/>
        </p:nvGrpSpPr>
        <p:grpSpPr>
          <a:xfrm>
            <a:off x="-166538" y="0"/>
            <a:ext cx="1309846" cy="7036199"/>
            <a:chOff x="-166538" y="0"/>
            <a:chExt cx="1309846" cy="7036199"/>
          </a:xfrm>
        </p:grpSpPr>
        <p:sp>
          <p:nvSpPr>
            <p:cNvPr id="5" name="Rectangle 4">
              <a:extLst>
                <a:ext uri="{FF2B5EF4-FFF2-40B4-BE49-F238E27FC236}">
                  <a16:creationId xmlns:a16="http://schemas.microsoft.com/office/drawing/2014/main" id="{56B456A7-86CC-E1F7-80A9-C7FC3028199B}"/>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Mushroom with solid fill">
              <a:extLst>
                <a:ext uri="{FF2B5EF4-FFF2-40B4-BE49-F238E27FC236}">
                  <a16:creationId xmlns:a16="http://schemas.microsoft.com/office/drawing/2014/main" id="{475B095D-2144-777F-1C46-C50D605512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538" y="5726353"/>
              <a:ext cx="1309846" cy="1309846"/>
            </a:xfrm>
            <a:prstGeom prst="rect">
              <a:avLst/>
            </a:prstGeom>
          </p:spPr>
        </p:pic>
      </p:grpSp>
      <p:grpSp>
        <p:nvGrpSpPr>
          <p:cNvPr id="24" name="Group 23">
            <a:extLst>
              <a:ext uri="{FF2B5EF4-FFF2-40B4-BE49-F238E27FC236}">
                <a16:creationId xmlns:a16="http://schemas.microsoft.com/office/drawing/2014/main" id="{AD259419-E5F8-EF99-D15A-B3CDEEA7E9BC}"/>
              </a:ext>
            </a:extLst>
          </p:cNvPr>
          <p:cNvGrpSpPr/>
          <p:nvPr/>
        </p:nvGrpSpPr>
        <p:grpSpPr>
          <a:xfrm>
            <a:off x="1111776" y="1052284"/>
            <a:ext cx="5746224" cy="5805716"/>
            <a:chOff x="1111776" y="1923394"/>
            <a:chExt cx="4884040" cy="4934606"/>
          </a:xfrm>
        </p:grpSpPr>
        <p:pic>
          <p:nvPicPr>
            <p:cNvPr id="25" name="Picture 24" descr="A bunch of different types of food&#10;&#10;Description automatically generated">
              <a:extLst>
                <a:ext uri="{FF2B5EF4-FFF2-40B4-BE49-F238E27FC236}">
                  <a16:creationId xmlns:a16="http://schemas.microsoft.com/office/drawing/2014/main" id="{FACD7736-A2F5-8407-0C52-994FFCB40F62}"/>
                </a:ext>
              </a:extLst>
            </p:cNvPr>
            <p:cNvPicPr>
              <a:picLocks noChangeAspect="1"/>
            </p:cNvPicPr>
            <p:nvPr/>
          </p:nvPicPr>
          <p:blipFill>
            <a:blip r:embed="rId7"/>
            <a:stretch>
              <a:fillRect/>
            </a:stretch>
          </p:blipFill>
          <p:spPr>
            <a:xfrm>
              <a:off x="1111776" y="1923394"/>
              <a:ext cx="4884040" cy="4884040"/>
            </a:xfrm>
            <a:prstGeom prst="rect">
              <a:avLst/>
            </a:prstGeom>
          </p:spPr>
        </p:pic>
        <p:sp>
          <p:nvSpPr>
            <p:cNvPr id="26" name="TextBox 25">
              <a:extLst>
                <a:ext uri="{FF2B5EF4-FFF2-40B4-BE49-F238E27FC236}">
                  <a16:creationId xmlns:a16="http://schemas.microsoft.com/office/drawing/2014/main" id="{2A81B3E9-E7DC-AFA2-7937-58599D04F09C}"/>
                </a:ext>
              </a:extLst>
            </p:cNvPr>
            <p:cNvSpPr txBox="1"/>
            <p:nvPr/>
          </p:nvSpPr>
          <p:spPr>
            <a:xfrm>
              <a:off x="1222492" y="6488668"/>
              <a:ext cx="2548328" cy="369332"/>
            </a:xfrm>
            <a:prstGeom prst="rect">
              <a:avLst/>
            </a:prstGeom>
            <a:noFill/>
          </p:spPr>
          <p:txBody>
            <a:bodyPr wrap="square" rtlCol="0">
              <a:spAutoFit/>
            </a:bodyPr>
            <a:lstStyle/>
            <a:p>
              <a:r>
                <a:rPr lang="en-US" dirty="0">
                  <a:solidFill>
                    <a:schemeClr val="bg1"/>
                  </a:solidFill>
                </a:rPr>
                <a:t>Carolee Bull, 2018</a:t>
              </a:r>
            </a:p>
          </p:txBody>
        </p:sp>
      </p:grpSp>
      <p:sp>
        <p:nvSpPr>
          <p:cNvPr id="11" name="TextBox 10">
            <a:extLst>
              <a:ext uri="{FF2B5EF4-FFF2-40B4-BE49-F238E27FC236}">
                <a16:creationId xmlns:a16="http://schemas.microsoft.com/office/drawing/2014/main" id="{49F90BCE-8269-5B12-61A5-7634065FAA46}"/>
              </a:ext>
            </a:extLst>
          </p:cNvPr>
          <p:cNvSpPr txBox="1"/>
          <p:nvPr/>
        </p:nvSpPr>
        <p:spPr>
          <a:xfrm>
            <a:off x="6899425" y="1052284"/>
            <a:ext cx="5355129" cy="1815882"/>
          </a:xfrm>
          <a:prstGeom prst="rect">
            <a:avLst/>
          </a:prstGeom>
          <a:noFill/>
        </p:spPr>
        <p:txBody>
          <a:bodyPr wrap="square" rtlCol="0">
            <a:spAutoFit/>
          </a:bodyPr>
          <a:lstStyle/>
          <a:p>
            <a:r>
              <a:rPr lang="en-US" sz="2800" dirty="0">
                <a:latin typeface="Tisa Offc Serif Pro" panose="02010504030101020102" pitchFamily="2" charset="0"/>
              </a:rPr>
              <a:t>Pseudomonads within the growing substrate are critical for proper mushroom formation and development </a:t>
            </a:r>
          </a:p>
        </p:txBody>
      </p:sp>
      <p:sp>
        <p:nvSpPr>
          <p:cNvPr id="13" name="Title 1">
            <a:extLst>
              <a:ext uri="{FF2B5EF4-FFF2-40B4-BE49-F238E27FC236}">
                <a16:creationId xmlns:a16="http://schemas.microsoft.com/office/drawing/2014/main" id="{1E8520C8-5759-9C65-4154-8A8C1952F830}"/>
              </a:ext>
            </a:extLst>
          </p:cNvPr>
          <p:cNvSpPr txBox="1">
            <a:spLocks/>
          </p:cNvSpPr>
          <p:nvPr/>
        </p:nvSpPr>
        <p:spPr>
          <a:xfrm>
            <a:off x="1003676" y="0"/>
            <a:ext cx="9762296" cy="5617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Tisa Offc Serif Pro" panose="02010504030101020102" pitchFamily="2" charset="0"/>
                <a:cs typeface="Calibri" panose="020F0502020204030204" pitchFamily="34" charset="0"/>
              </a:rPr>
              <a:t>Bacterial Blotch on White Button Mushroom Microbiomes </a:t>
            </a:r>
            <a:endParaRPr lang="en-US" sz="5400" dirty="0">
              <a:latin typeface="Tisa Offc Serif Pro" panose="02010504030101020102" pitchFamily="2" charset="0"/>
            </a:endParaRPr>
          </a:p>
        </p:txBody>
      </p:sp>
      <p:sp>
        <p:nvSpPr>
          <p:cNvPr id="15" name="TextBox 14">
            <a:extLst>
              <a:ext uri="{FF2B5EF4-FFF2-40B4-BE49-F238E27FC236}">
                <a16:creationId xmlns:a16="http://schemas.microsoft.com/office/drawing/2014/main" id="{DF387A3F-E1A7-50BE-E16B-6F471FE74DD8}"/>
              </a:ext>
            </a:extLst>
          </p:cNvPr>
          <p:cNvSpPr txBox="1"/>
          <p:nvPr/>
        </p:nvSpPr>
        <p:spPr>
          <a:xfrm>
            <a:off x="6966100" y="2868167"/>
            <a:ext cx="5225900" cy="3662541"/>
          </a:xfrm>
          <a:prstGeom prst="rect">
            <a:avLst/>
          </a:prstGeom>
          <a:noFill/>
        </p:spPr>
        <p:txBody>
          <a:bodyPr wrap="square">
            <a:spAutoFit/>
          </a:bodyPr>
          <a:lstStyle/>
          <a:p>
            <a:r>
              <a:rPr lang="en-US" sz="3200" dirty="0"/>
              <a:t>Mushroom Pathogens</a:t>
            </a:r>
          </a:p>
          <a:p>
            <a:pPr marL="285750" indent="-285750">
              <a:buFont typeface="Arial" panose="020B0604020202020204" pitchFamily="34" charset="0"/>
              <a:buChar char="•"/>
            </a:pPr>
            <a:r>
              <a:rPr lang="en-US" sz="2400" b="1" i="1" dirty="0">
                <a:solidFill>
                  <a:schemeClr val="accent4">
                    <a:lumMod val="75000"/>
                  </a:schemeClr>
                </a:solidFill>
              </a:rPr>
              <a:t>Pseudomonas</a:t>
            </a:r>
            <a:r>
              <a:rPr lang="en-US" sz="2400" i="1" dirty="0"/>
              <a:t> </a:t>
            </a:r>
            <a:r>
              <a:rPr lang="en-US" sz="2400" i="1" dirty="0" err="1"/>
              <a:t>tolaasii</a:t>
            </a:r>
            <a:endParaRPr lang="en-US" sz="2400" i="1" dirty="0"/>
          </a:p>
          <a:p>
            <a:pPr marL="285750" indent="-285750">
              <a:buFont typeface="Arial" panose="020B0604020202020204" pitchFamily="34" charset="0"/>
              <a:buChar char="•"/>
            </a:pPr>
            <a:r>
              <a:rPr lang="en-US" sz="2400" b="1" i="1" dirty="0">
                <a:solidFill>
                  <a:schemeClr val="accent4">
                    <a:lumMod val="75000"/>
                  </a:schemeClr>
                </a:solidFill>
              </a:rPr>
              <a:t>Pseudomonas</a:t>
            </a:r>
            <a:r>
              <a:rPr lang="en-US" sz="2400" i="1" dirty="0"/>
              <a:t> </a:t>
            </a:r>
            <a:r>
              <a:rPr lang="en-US" sz="2400" i="1" dirty="0" err="1"/>
              <a:t>salomonii</a:t>
            </a:r>
            <a:endParaRPr lang="en-US" sz="2400" i="1" dirty="0"/>
          </a:p>
          <a:p>
            <a:pPr marL="285750" indent="-285750">
              <a:buFont typeface="Arial" panose="020B0604020202020204" pitchFamily="34" charset="0"/>
              <a:buChar char="•"/>
            </a:pPr>
            <a:r>
              <a:rPr lang="en-US" sz="2400" b="1" i="1" dirty="0">
                <a:solidFill>
                  <a:schemeClr val="accent4">
                    <a:lumMod val="75000"/>
                  </a:schemeClr>
                </a:solidFill>
              </a:rPr>
              <a:t>Pseudomonas</a:t>
            </a:r>
            <a:r>
              <a:rPr lang="en-US" sz="2400" i="1" dirty="0"/>
              <a:t> </a:t>
            </a:r>
            <a:r>
              <a:rPr lang="en-US" sz="2400" i="1" dirty="0" err="1"/>
              <a:t>agarici</a:t>
            </a:r>
            <a:endParaRPr lang="en-US" sz="2400" i="1" dirty="0"/>
          </a:p>
          <a:p>
            <a:pPr marL="285750" indent="-285750">
              <a:buFont typeface="Arial" panose="020B0604020202020204" pitchFamily="34" charset="0"/>
              <a:buChar char="•"/>
            </a:pPr>
            <a:endParaRPr lang="en-US" sz="2400" i="1" dirty="0"/>
          </a:p>
          <a:p>
            <a:r>
              <a:rPr lang="en-US" sz="3200" dirty="0"/>
              <a:t>Mushroom Growth Promoters</a:t>
            </a:r>
          </a:p>
          <a:p>
            <a:pPr marL="342900" indent="-342900">
              <a:buFont typeface="Arial" panose="020B0604020202020204" pitchFamily="34" charset="0"/>
              <a:buChar char="•"/>
            </a:pPr>
            <a:r>
              <a:rPr lang="en-US" sz="2400" b="1" i="1" dirty="0">
                <a:solidFill>
                  <a:schemeClr val="accent4">
                    <a:lumMod val="75000"/>
                  </a:schemeClr>
                </a:solidFill>
              </a:rPr>
              <a:t>Pseudomonas</a:t>
            </a:r>
            <a:r>
              <a:rPr lang="en-US" sz="2400" i="1" dirty="0">
                <a:solidFill>
                  <a:schemeClr val="accent4">
                    <a:lumMod val="75000"/>
                  </a:schemeClr>
                </a:solidFill>
              </a:rPr>
              <a:t> </a:t>
            </a:r>
            <a:r>
              <a:rPr lang="en-US" sz="2400" i="1" dirty="0"/>
              <a:t>putida</a:t>
            </a:r>
          </a:p>
          <a:p>
            <a:pPr marL="342900" indent="-342900">
              <a:buFont typeface="Arial" panose="020B0604020202020204" pitchFamily="34" charset="0"/>
              <a:buChar char="•"/>
            </a:pPr>
            <a:r>
              <a:rPr lang="en-US" sz="2400" b="1" i="1" dirty="0">
                <a:solidFill>
                  <a:schemeClr val="accent4">
                    <a:lumMod val="75000"/>
                  </a:schemeClr>
                </a:solidFill>
              </a:rPr>
              <a:t>Pseudomonas</a:t>
            </a:r>
            <a:r>
              <a:rPr lang="en-US" sz="2400" i="1" dirty="0">
                <a:solidFill>
                  <a:schemeClr val="accent4">
                    <a:lumMod val="75000"/>
                  </a:schemeClr>
                </a:solidFill>
              </a:rPr>
              <a:t> </a:t>
            </a:r>
            <a:r>
              <a:rPr lang="en-US" sz="2400" i="1" dirty="0"/>
              <a:t>fluorescens</a:t>
            </a:r>
          </a:p>
          <a:p>
            <a:pPr marL="342900" indent="-342900">
              <a:buFont typeface="Arial" panose="020B0604020202020204" pitchFamily="34" charset="0"/>
              <a:buChar char="•"/>
            </a:pPr>
            <a:r>
              <a:rPr lang="en-US" sz="2400" b="1" i="1" dirty="0">
                <a:solidFill>
                  <a:schemeClr val="accent4">
                    <a:lumMod val="75000"/>
                  </a:schemeClr>
                </a:solidFill>
              </a:rPr>
              <a:t>Pseudomonas</a:t>
            </a:r>
            <a:r>
              <a:rPr lang="en-US" sz="2400" i="1" dirty="0"/>
              <a:t> </a:t>
            </a:r>
            <a:r>
              <a:rPr lang="en-US" sz="2400" i="1" dirty="0" err="1"/>
              <a:t>chlororaphis</a:t>
            </a:r>
            <a:endParaRPr lang="en-US" sz="2400" i="1" dirty="0"/>
          </a:p>
        </p:txBody>
      </p:sp>
    </p:spTree>
    <p:extLst>
      <p:ext uri="{BB962C8B-B14F-4D97-AF65-F5344CB8AC3E}">
        <p14:creationId xmlns:p14="http://schemas.microsoft.com/office/powerpoint/2010/main" val="2723938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422F6A-7868-0726-5B28-EDAD79351F16}"/>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ushroom with solid fill">
            <a:extLst>
              <a:ext uri="{FF2B5EF4-FFF2-40B4-BE49-F238E27FC236}">
                <a16:creationId xmlns:a16="http://schemas.microsoft.com/office/drawing/2014/main" id="{C5C81DD2-7CF6-F1DA-7D82-2AF1B482EE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sp>
        <p:nvSpPr>
          <p:cNvPr id="7" name="TextBox 6">
            <a:extLst>
              <a:ext uri="{FF2B5EF4-FFF2-40B4-BE49-F238E27FC236}">
                <a16:creationId xmlns:a16="http://schemas.microsoft.com/office/drawing/2014/main" id="{650538A0-A360-34EE-18B5-9D77795C7C3F}"/>
              </a:ext>
            </a:extLst>
          </p:cNvPr>
          <p:cNvSpPr txBox="1"/>
          <p:nvPr/>
        </p:nvSpPr>
        <p:spPr>
          <a:xfrm>
            <a:off x="1222492" y="6488668"/>
            <a:ext cx="2548328" cy="369332"/>
          </a:xfrm>
          <a:prstGeom prst="rect">
            <a:avLst/>
          </a:prstGeom>
          <a:noFill/>
        </p:spPr>
        <p:txBody>
          <a:bodyPr wrap="square" rtlCol="0">
            <a:spAutoFit/>
          </a:bodyPr>
          <a:lstStyle/>
          <a:p>
            <a:r>
              <a:rPr lang="en-US" dirty="0">
                <a:solidFill>
                  <a:schemeClr val="bg1"/>
                </a:solidFill>
              </a:rPr>
              <a:t>Carolee Bull, 2018</a:t>
            </a:r>
          </a:p>
        </p:txBody>
      </p:sp>
      <p:grpSp>
        <p:nvGrpSpPr>
          <p:cNvPr id="2" name="Group 1">
            <a:extLst>
              <a:ext uri="{FF2B5EF4-FFF2-40B4-BE49-F238E27FC236}">
                <a16:creationId xmlns:a16="http://schemas.microsoft.com/office/drawing/2014/main" id="{A909DDA4-CEDA-316B-B27A-3A24BFE68124}"/>
              </a:ext>
            </a:extLst>
          </p:cNvPr>
          <p:cNvGrpSpPr/>
          <p:nvPr/>
        </p:nvGrpSpPr>
        <p:grpSpPr>
          <a:xfrm>
            <a:off x="-166538" y="0"/>
            <a:ext cx="1309846" cy="7036199"/>
            <a:chOff x="-166538" y="0"/>
            <a:chExt cx="1309846" cy="7036199"/>
          </a:xfrm>
        </p:grpSpPr>
        <p:sp>
          <p:nvSpPr>
            <p:cNvPr id="5" name="Rectangle 4">
              <a:extLst>
                <a:ext uri="{FF2B5EF4-FFF2-40B4-BE49-F238E27FC236}">
                  <a16:creationId xmlns:a16="http://schemas.microsoft.com/office/drawing/2014/main" id="{56B456A7-86CC-E1F7-80A9-C7FC3028199B}"/>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Mushroom with solid fill">
              <a:extLst>
                <a:ext uri="{FF2B5EF4-FFF2-40B4-BE49-F238E27FC236}">
                  <a16:creationId xmlns:a16="http://schemas.microsoft.com/office/drawing/2014/main" id="{475B095D-2144-777F-1C46-C50D605512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538" y="5726353"/>
              <a:ext cx="1309846" cy="1309846"/>
            </a:xfrm>
            <a:prstGeom prst="rect">
              <a:avLst/>
            </a:prstGeom>
          </p:spPr>
        </p:pic>
      </p:grpSp>
      <p:grpSp>
        <p:nvGrpSpPr>
          <p:cNvPr id="24" name="Group 23">
            <a:extLst>
              <a:ext uri="{FF2B5EF4-FFF2-40B4-BE49-F238E27FC236}">
                <a16:creationId xmlns:a16="http://schemas.microsoft.com/office/drawing/2014/main" id="{AD259419-E5F8-EF99-D15A-B3CDEEA7E9BC}"/>
              </a:ext>
            </a:extLst>
          </p:cNvPr>
          <p:cNvGrpSpPr/>
          <p:nvPr/>
        </p:nvGrpSpPr>
        <p:grpSpPr>
          <a:xfrm>
            <a:off x="1111776" y="1052284"/>
            <a:ext cx="5746224" cy="5805716"/>
            <a:chOff x="1111776" y="1923394"/>
            <a:chExt cx="4884040" cy="4934606"/>
          </a:xfrm>
        </p:grpSpPr>
        <p:pic>
          <p:nvPicPr>
            <p:cNvPr id="25" name="Picture 24" descr="A bunch of different types of food&#10;&#10;Description automatically generated">
              <a:extLst>
                <a:ext uri="{FF2B5EF4-FFF2-40B4-BE49-F238E27FC236}">
                  <a16:creationId xmlns:a16="http://schemas.microsoft.com/office/drawing/2014/main" id="{FACD7736-A2F5-8407-0C52-994FFCB40F62}"/>
                </a:ext>
              </a:extLst>
            </p:cNvPr>
            <p:cNvPicPr>
              <a:picLocks noChangeAspect="1"/>
            </p:cNvPicPr>
            <p:nvPr/>
          </p:nvPicPr>
          <p:blipFill>
            <a:blip r:embed="rId7"/>
            <a:stretch>
              <a:fillRect/>
            </a:stretch>
          </p:blipFill>
          <p:spPr>
            <a:xfrm>
              <a:off x="1111776" y="1923394"/>
              <a:ext cx="4884040" cy="4884040"/>
            </a:xfrm>
            <a:prstGeom prst="rect">
              <a:avLst/>
            </a:prstGeom>
          </p:spPr>
        </p:pic>
        <p:sp>
          <p:nvSpPr>
            <p:cNvPr id="26" name="TextBox 25">
              <a:extLst>
                <a:ext uri="{FF2B5EF4-FFF2-40B4-BE49-F238E27FC236}">
                  <a16:creationId xmlns:a16="http://schemas.microsoft.com/office/drawing/2014/main" id="{2A81B3E9-E7DC-AFA2-7937-58599D04F09C}"/>
                </a:ext>
              </a:extLst>
            </p:cNvPr>
            <p:cNvSpPr txBox="1"/>
            <p:nvPr/>
          </p:nvSpPr>
          <p:spPr>
            <a:xfrm>
              <a:off x="1222492" y="6488668"/>
              <a:ext cx="2548328" cy="369332"/>
            </a:xfrm>
            <a:prstGeom prst="rect">
              <a:avLst/>
            </a:prstGeom>
            <a:noFill/>
          </p:spPr>
          <p:txBody>
            <a:bodyPr wrap="square" rtlCol="0">
              <a:spAutoFit/>
            </a:bodyPr>
            <a:lstStyle/>
            <a:p>
              <a:r>
                <a:rPr lang="en-US" dirty="0">
                  <a:solidFill>
                    <a:schemeClr val="bg1"/>
                  </a:solidFill>
                </a:rPr>
                <a:t>Carolee Bull, 2018</a:t>
              </a:r>
            </a:p>
          </p:txBody>
        </p:sp>
      </p:grpSp>
      <p:sp>
        <p:nvSpPr>
          <p:cNvPr id="11" name="TextBox 10">
            <a:extLst>
              <a:ext uri="{FF2B5EF4-FFF2-40B4-BE49-F238E27FC236}">
                <a16:creationId xmlns:a16="http://schemas.microsoft.com/office/drawing/2014/main" id="{49F90BCE-8269-5B12-61A5-7634065FAA46}"/>
              </a:ext>
            </a:extLst>
          </p:cNvPr>
          <p:cNvSpPr txBox="1"/>
          <p:nvPr/>
        </p:nvSpPr>
        <p:spPr>
          <a:xfrm>
            <a:off x="6966100" y="2305615"/>
            <a:ext cx="5355129" cy="2246769"/>
          </a:xfrm>
          <a:prstGeom prst="rect">
            <a:avLst/>
          </a:prstGeom>
          <a:noFill/>
        </p:spPr>
        <p:txBody>
          <a:bodyPr wrap="square" rtlCol="0">
            <a:spAutoFit/>
          </a:bodyPr>
          <a:lstStyle/>
          <a:p>
            <a:r>
              <a:rPr lang="en-US" sz="2800" b="1" dirty="0">
                <a:solidFill>
                  <a:schemeClr val="accent5">
                    <a:lumMod val="75000"/>
                  </a:schemeClr>
                </a:solidFill>
                <a:latin typeface="Tisa Offc Serif Pro" panose="02010504030101020102" pitchFamily="2" charset="0"/>
              </a:rPr>
              <a:t>Initial publication </a:t>
            </a:r>
            <a:r>
              <a:rPr lang="en-US" sz="2800" dirty="0">
                <a:latin typeface="Tisa Offc Serif Pro" panose="02010504030101020102" pitchFamily="2" charset="0"/>
              </a:rPr>
              <a:t>by Samuel Martins investigated the impact of Bacterial Blotch Disease on mushroom microbiomes to the </a:t>
            </a:r>
            <a:r>
              <a:rPr lang="en-US" sz="2800" dirty="0">
                <a:ln>
                  <a:solidFill>
                    <a:schemeClr val="accent4"/>
                  </a:solidFill>
                </a:ln>
                <a:solidFill>
                  <a:schemeClr val="accent4"/>
                </a:solidFill>
                <a:latin typeface="Tisa Offc Serif Pro" panose="02010504030101020102" pitchFamily="2" charset="0"/>
              </a:rPr>
              <a:t>genus level.</a:t>
            </a:r>
            <a:r>
              <a:rPr lang="en-US" sz="2800" dirty="0">
                <a:latin typeface="Tisa Offc Serif Pro" panose="02010504030101020102" pitchFamily="2" charset="0"/>
              </a:rPr>
              <a:t> </a:t>
            </a:r>
          </a:p>
        </p:txBody>
      </p:sp>
      <p:sp>
        <p:nvSpPr>
          <p:cNvPr id="13" name="Title 1">
            <a:extLst>
              <a:ext uri="{FF2B5EF4-FFF2-40B4-BE49-F238E27FC236}">
                <a16:creationId xmlns:a16="http://schemas.microsoft.com/office/drawing/2014/main" id="{1E8520C8-5759-9C65-4154-8A8C1952F830}"/>
              </a:ext>
            </a:extLst>
          </p:cNvPr>
          <p:cNvSpPr txBox="1">
            <a:spLocks/>
          </p:cNvSpPr>
          <p:nvPr/>
        </p:nvSpPr>
        <p:spPr>
          <a:xfrm>
            <a:off x="1003676" y="0"/>
            <a:ext cx="9762296" cy="5617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Tisa Offc Serif Pro" panose="02010504030101020102" pitchFamily="2" charset="0"/>
                <a:cs typeface="Calibri" panose="020F0502020204030204" pitchFamily="34" charset="0"/>
              </a:rPr>
              <a:t>Bacterial Blotch on White Button Mushroom Microbiomes </a:t>
            </a:r>
            <a:endParaRPr lang="en-US" sz="5400" dirty="0">
              <a:latin typeface="Tisa Offc Serif Pro" panose="02010504030101020102" pitchFamily="2" charset="0"/>
            </a:endParaRPr>
          </a:p>
        </p:txBody>
      </p:sp>
    </p:spTree>
    <p:extLst>
      <p:ext uri="{BB962C8B-B14F-4D97-AF65-F5344CB8AC3E}">
        <p14:creationId xmlns:p14="http://schemas.microsoft.com/office/powerpoint/2010/main" val="3650541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2E552F72-4C69-984A-AAD3-9E6E186097CE}"/>
              </a:ext>
            </a:extLst>
          </p:cNvPr>
          <p:cNvCxnSpPr>
            <a:cxnSpLocks/>
          </p:cNvCxnSpPr>
          <p:nvPr/>
        </p:nvCxnSpPr>
        <p:spPr>
          <a:xfrm>
            <a:off x="6172077" y="889554"/>
            <a:ext cx="0" cy="5968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A7FC0EAF-67E4-4749-B1A6-E05705836333}"/>
              </a:ext>
            </a:extLst>
          </p:cNvPr>
          <p:cNvSpPr txBox="1"/>
          <p:nvPr/>
        </p:nvSpPr>
        <p:spPr>
          <a:xfrm>
            <a:off x="6317662" y="4779818"/>
            <a:ext cx="184731" cy="369332"/>
          </a:xfrm>
          <a:prstGeom prst="rect">
            <a:avLst/>
          </a:prstGeom>
          <a:noFill/>
        </p:spPr>
        <p:txBody>
          <a:bodyPr wrap="none" rtlCol="0">
            <a:spAutoFit/>
          </a:bodyPr>
          <a:lstStyle/>
          <a:p>
            <a:endParaRPr lang="en-US" dirty="0"/>
          </a:p>
        </p:txBody>
      </p:sp>
      <p:sp>
        <p:nvSpPr>
          <p:cNvPr id="88" name="TextBox 87">
            <a:extLst>
              <a:ext uri="{FF2B5EF4-FFF2-40B4-BE49-F238E27FC236}">
                <a16:creationId xmlns:a16="http://schemas.microsoft.com/office/drawing/2014/main" id="{10A8B842-7243-B84C-9A2D-AC452D707986}"/>
              </a:ext>
            </a:extLst>
          </p:cNvPr>
          <p:cNvSpPr txBox="1"/>
          <p:nvPr/>
        </p:nvSpPr>
        <p:spPr>
          <a:xfrm>
            <a:off x="1555073" y="5576455"/>
            <a:ext cx="3667023" cy="1077218"/>
          </a:xfrm>
          <a:prstGeom prst="rect">
            <a:avLst/>
          </a:prstGeom>
          <a:noFill/>
        </p:spPr>
        <p:txBody>
          <a:bodyPr wrap="square" rtlCol="0">
            <a:spAutoFit/>
          </a:bodyPr>
          <a:lstStyle/>
          <a:p>
            <a:pPr algn="ctr"/>
            <a:r>
              <a:rPr lang="en-US" sz="3200" dirty="0"/>
              <a:t>16s rRNA resolution (genus level) </a:t>
            </a:r>
          </a:p>
        </p:txBody>
      </p:sp>
      <p:grpSp>
        <p:nvGrpSpPr>
          <p:cNvPr id="68" name="Group 67">
            <a:extLst>
              <a:ext uri="{FF2B5EF4-FFF2-40B4-BE49-F238E27FC236}">
                <a16:creationId xmlns:a16="http://schemas.microsoft.com/office/drawing/2014/main" id="{EF6B58F4-7EAC-B854-FE2D-64D022D3F280}"/>
              </a:ext>
            </a:extLst>
          </p:cNvPr>
          <p:cNvGrpSpPr/>
          <p:nvPr/>
        </p:nvGrpSpPr>
        <p:grpSpPr>
          <a:xfrm>
            <a:off x="2009772" y="1038833"/>
            <a:ext cx="2757624" cy="4086233"/>
            <a:chOff x="2009772" y="1038833"/>
            <a:chExt cx="2757624" cy="4086233"/>
          </a:xfrm>
        </p:grpSpPr>
        <p:grpSp>
          <p:nvGrpSpPr>
            <p:cNvPr id="20" name="Group 19">
              <a:extLst>
                <a:ext uri="{FF2B5EF4-FFF2-40B4-BE49-F238E27FC236}">
                  <a16:creationId xmlns:a16="http://schemas.microsoft.com/office/drawing/2014/main" id="{1225EAA1-C0AE-3E81-0114-DDBE37366D9A}"/>
                </a:ext>
              </a:extLst>
            </p:cNvPr>
            <p:cNvGrpSpPr/>
            <p:nvPr/>
          </p:nvGrpSpPr>
          <p:grpSpPr>
            <a:xfrm>
              <a:off x="2176310" y="2291805"/>
              <a:ext cx="2424548" cy="2833261"/>
              <a:chOff x="1313870" y="2475196"/>
              <a:chExt cx="2424548" cy="2833261"/>
            </a:xfrm>
          </p:grpSpPr>
          <p:sp>
            <p:nvSpPr>
              <p:cNvPr id="28" name="Oval 27">
                <a:extLst>
                  <a:ext uri="{FF2B5EF4-FFF2-40B4-BE49-F238E27FC236}">
                    <a16:creationId xmlns:a16="http://schemas.microsoft.com/office/drawing/2014/main" id="{7B84A80B-1200-C543-ADF1-30E0A3710930}"/>
                  </a:ext>
                </a:extLst>
              </p:cNvPr>
              <p:cNvSpPr/>
              <p:nvPr/>
            </p:nvSpPr>
            <p:spPr>
              <a:xfrm>
                <a:off x="3017982" y="3022448"/>
                <a:ext cx="720436" cy="720437"/>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CE4A29B-B7E4-F646-A3D1-8F21290D5F7D}"/>
                  </a:ext>
                </a:extLst>
              </p:cNvPr>
              <p:cNvSpPr/>
              <p:nvPr/>
            </p:nvSpPr>
            <p:spPr>
              <a:xfrm>
                <a:off x="2172852" y="3590488"/>
                <a:ext cx="720436" cy="720437"/>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D7AF2C1-8599-E54C-83D1-27A9B20167E1}"/>
                  </a:ext>
                </a:extLst>
              </p:cNvPr>
              <p:cNvSpPr/>
              <p:nvPr/>
            </p:nvSpPr>
            <p:spPr>
              <a:xfrm>
                <a:off x="3017982" y="3992270"/>
                <a:ext cx="720436" cy="720437"/>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32E762E-2BA9-6F4F-8520-BEA197EAA707}"/>
                  </a:ext>
                </a:extLst>
              </p:cNvPr>
              <p:cNvSpPr/>
              <p:nvPr/>
            </p:nvSpPr>
            <p:spPr>
              <a:xfrm>
                <a:off x="1313870" y="3982972"/>
                <a:ext cx="720436" cy="720437"/>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CE48F84-198F-1D48-B454-360CCE1B3108}"/>
                  </a:ext>
                </a:extLst>
              </p:cNvPr>
              <p:cNvSpPr/>
              <p:nvPr/>
            </p:nvSpPr>
            <p:spPr>
              <a:xfrm>
                <a:off x="1364674" y="3022448"/>
                <a:ext cx="720436" cy="720437"/>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D6EFAA77-FA20-FE4B-B253-883A981DBAFD}"/>
                  </a:ext>
                </a:extLst>
              </p:cNvPr>
              <p:cNvSpPr/>
              <p:nvPr/>
            </p:nvSpPr>
            <p:spPr>
              <a:xfrm>
                <a:off x="2159000" y="4588020"/>
                <a:ext cx="720436" cy="720437"/>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C8E3CABD-CEC8-6B4F-B266-35486C156A20}"/>
                  </a:ext>
                </a:extLst>
              </p:cNvPr>
              <p:cNvSpPr/>
              <p:nvPr/>
            </p:nvSpPr>
            <p:spPr>
              <a:xfrm>
                <a:off x="2159007" y="2475196"/>
                <a:ext cx="720436" cy="720437"/>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0AD5D1B7-F082-D44F-B49A-11CBE8F027D6}"/>
                </a:ext>
              </a:extLst>
            </p:cNvPr>
            <p:cNvSpPr txBox="1"/>
            <p:nvPr/>
          </p:nvSpPr>
          <p:spPr>
            <a:xfrm>
              <a:off x="2009772" y="1038833"/>
              <a:ext cx="2757624" cy="553998"/>
            </a:xfrm>
            <a:prstGeom prst="rect">
              <a:avLst/>
            </a:prstGeom>
            <a:noFill/>
          </p:spPr>
          <p:txBody>
            <a:bodyPr wrap="square" rtlCol="0">
              <a:spAutoFit/>
            </a:bodyPr>
            <a:lstStyle/>
            <a:p>
              <a:r>
                <a:rPr lang="en-US" sz="3000" dirty="0"/>
                <a:t>Community One</a:t>
              </a:r>
            </a:p>
          </p:txBody>
        </p:sp>
      </p:grpSp>
      <p:sp>
        <p:nvSpPr>
          <p:cNvPr id="57" name="Title 1">
            <a:extLst>
              <a:ext uri="{FF2B5EF4-FFF2-40B4-BE49-F238E27FC236}">
                <a16:creationId xmlns:a16="http://schemas.microsoft.com/office/drawing/2014/main" id="{82BA643D-FE8B-6947-AD79-4C0B30BBC149}"/>
              </a:ext>
            </a:extLst>
          </p:cNvPr>
          <p:cNvSpPr>
            <a:spLocks noGrp="1"/>
          </p:cNvSpPr>
          <p:nvPr>
            <p:ph type="title"/>
          </p:nvPr>
        </p:nvSpPr>
        <p:spPr>
          <a:xfrm>
            <a:off x="1054626" y="31597"/>
            <a:ext cx="11137374" cy="857957"/>
          </a:xfrm>
        </p:spPr>
        <p:txBody>
          <a:bodyPr>
            <a:noAutofit/>
          </a:bodyPr>
          <a:lstStyle/>
          <a:p>
            <a:r>
              <a:rPr lang="en-US" sz="2800" dirty="0">
                <a:latin typeface="Tisa Offc Serif Pro" panose="02010504030101020102" pitchFamily="2" charset="0"/>
              </a:rPr>
              <a:t>Resolution Relevant for Disease Diagnosis in Bacterial Blotch </a:t>
            </a:r>
            <a:endParaRPr lang="en-US" sz="2800" dirty="0"/>
          </a:p>
        </p:txBody>
      </p:sp>
      <p:grpSp>
        <p:nvGrpSpPr>
          <p:cNvPr id="3" name="Group 2">
            <a:extLst>
              <a:ext uri="{FF2B5EF4-FFF2-40B4-BE49-F238E27FC236}">
                <a16:creationId xmlns:a16="http://schemas.microsoft.com/office/drawing/2014/main" id="{D9214BC8-0D20-2479-A62C-1EE841F387F0}"/>
              </a:ext>
            </a:extLst>
          </p:cNvPr>
          <p:cNvGrpSpPr/>
          <p:nvPr/>
        </p:nvGrpSpPr>
        <p:grpSpPr>
          <a:xfrm>
            <a:off x="-109388" y="0"/>
            <a:ext cx="1309846" cy="7036199"/>
            <a:chOff x="-166538" y="0"/>
            <a:chExt cx="1309846" cy="7036199"/>
          </a:xfrm>
        </p:grpSpPr>
        <p:sp>
          <p:nvSpPr>
            <p:cNvPr id="11" name="Rectangle 10">
              <a:extLst>
                <a:ext uri="{FF2B5EF4-FFF2-40B4-BE49-F238E27FC236}">
                  <a16:creationId xmlns:a16="http://schemas.microsoft.com/office/drawing/2014/main" id="{B8294527-EDD9-8D0E-798F-F901666A4157}"/>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ushroom with solid fill">
              <a:extLst>
                <a:ext uri="{FF2B5EF4-FFF2-40B4-BE49-F238E27FC236}">
                  <a16:creationId xmlns:a16="http://schemas.microsoft.com/office/drawing/2014/main" id="{2B0CA990-3041-1DC3-A102-3E30B2D8D2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grpSp>
        <p:nvGrpSpPr>
          <p:cNvPr id="67" name="Group 66">
            <a:extLst>
              <a:ext uri="{FF2B5EF4-FFF2-40B4-BE49-F238E27FC236}">
                <a16:creationId xmlns:a16="http://schemas.microsoft.com/office/drawing/2014/main" id="{7CD15DC4-E965-B315-BF63-C67A802BBADA}"/>
              </a:ext>
            </a:extLst>
          </p:cNvPr>
          <p:cNvGrpSpPr/>
          <p:nvPr/>
        </p:nvGrpSpPr>
        <p:grpSpPr>
          <a:xfrm>
            <a:off x="7660428" y="1038833"/>
            <a:ext cx="2757623" cy="4086233"/>
            <a:chOff x="7660428" y="1038833"/>
            <a:chExt cx="2757623" cy="4086233"/>
          </a:xfrm>
        </p:grpSpPr>
        <p:sp>
          <p:nvSpPr>
            <p:cNvPr id="90" name="TextBox 89">
              <a:extLst>
                <a:ext uri="{FF2B5EF4-FFF2-40B4-BE49-F238E27FC236}">
                  <a16:creationId xmlns:a16="http://schemas.microsoft.com/office/drawing/2014/main" id="{4A0F281B-3500-4E42-BD5C-04217CC97930}"/>
                </a:ext>
              </a:extLst>
            </p:cNvPr>
            <p:cNvSpPr txBox="1"/>
            <p:nvPr/>
          </p:nvSpPr>
          <p:spPr>
            <a:xfrm>
              <a:off x="7660428" y="1038833"/>
              <a:ext cx="2757623" cy="553998"/>
            </a:xfrm>
            <a:prstGeom prst="rect">
              <a:avLst/>
            </a:prstGeom>
            <a:noFill/>
          </p:spPr>
          <p:txBody>
            <a:bodyPr wrap="square" rtlCol="0">
              <a:spAutoFit/>
            </a:bodyPr>
            <a:lstStyle/>
            <a:p>
              <a:r>
                <a:rPr lang="en-US" sz="3000" dirty="0"/>
                <a:t>Community Two</a:t>
              </a:r>
            </a:p>
          </p:txBody>
        </p:sp>
        <p:grpSp>
          <p:nvGrpSpPr>
            <p:cNvPr id="36" name="Group 35">
              <a:extLst>
                <a:ext uri="{FF2B5EF4-FFF2-40B4-BE49-F238E27FC236}">
                  <a16:creationId xmlns:a16="http://schemas.microsoft.com/office/drawing/2014/main" id="{0E85A994-2291-1078-6CE2-62C5D0B51096}"/>
                </a:ext>
              </a:extLst>
            </p:cNvPr>
            <p:cNvGrpSpPr/>
            <p:nvPr/>
          </p:nvGrpSpPr>
          <p:grpSpPr>
            <a:xfrm>
              <a:off x="7826965" y="2291805"/>
              <a:ext cx="2424548" cy="2833261"/>
              <a:chOff x="1313870" y="2475196"/>
              <a:chExt cx="2424548" cy="2833261"/>
            </a:xfrm>
          </p:grpSpPr>
          <p:sp>
            <p:nvSpPr>
              <p:cNvPr id="52" name="Oval 51">
                <a:extLst>
                  <a:ext uri="{FF2B5EF4-FFF2-40B4-BE49-F238E27FC236}">
                    <a16:creationId xmlns:a16="http://schemas.microsoft.com/office/drawing/2014/main" id="{57554AA3-4749-B7BF-B2CC-943CF0C28B03}"/>
                  </a:ext>
                </a:extLst>
              </p:cNvPr>
              <p:cNvSpPr/>
              <p:nvPr/>
            </p:nvSpPr>
            <p:spPr>
              <a:xfrm>
                <a:off x="3017982" y="3022448"/>
                <a:ext cx="720436" cy="720437"/>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C41AAD5-1002-61CE-C820-F6AFD2D08B7A}"/>
                  </a:ext>
                </a:extLst>
              </p:cNvPr>
              <p:cNvSpPr/>
              <p:nvPr/>
            </p:nvSpPr>
            <p:spPr>
              <a:xfrm>
                <a:off x="2172852" y="3590488"/>
                <a:ext cx="720436" cy="720437"/>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758B7F20-799F-C6E0-90C3-4C44FDAFF06F}"/>
                  </a:ext>
                </a:extLst>
              </p:cNvPr>
              <p:cNvSpPr/>
              <p:nvPr/>
            </p:nvSpPr>
            <p:spPr>
              <a:xfrm>
                <a:off x="3017982" y="3992270"/>
                <a:ext cx="720436" cy="720437"/>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9A64757-3C66-F8CC-AAB1-003F348B2A91}"/>
                  </a:ext>
                </a:extLst>
              </p:cNvPr>
              <p:cNvSpPr/>
              <p:nvPr/>
            </p:nvSpPr>
            <p:spPr>
              <a:xfrm>
                <a:off x="1313870" y="3982972"/>
                <a:ext cx="720436" cy="720437"/>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FEF668A-F246-4B8A-C9A3-8B8F23DD6521}"/>
                  </a:ext>
                </a:extLst>
              </p:cNvPr>
              <p:cNvSpPr/>
              <p:nvPr/>
            </p:nvSpPr>
            <p:spPr>
              <a:xfrm>
                <a:off x="1364674" y="3022448"/>
                <a:ext cx="720436" cy="720437"/>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5903CEF6-BA0C-4E1A-F37F-9A2D82C0B27B}"/>
                  </a:ext>
                </a:extLst>
              </p:cNvPr>
              <p:cNvSpPr/>
              <p:nvPr/>
            </p:nvSpPr>
            <p:spPr>
              <a:xfrm>
                <a:off x="2159000" y="4588020"/>
                <a:ext cx="720436" cy="720437"/>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C4AF3C21-4305-A024-5B90-603DBE958D0C}"/>
                  </a:ext>
                </a:extLst>
              </p:cNvPr>
              <p:cNvSpPr/>
              <p:nvPr/>
            </p:nvSpPr>
            <p:spPr>
              <a:xfrm>
                <a:off x="2159007" y="2475196"/>
                <a:ext cx="720436" cy="720437"/>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811AB2AA-18CD-AAA7-404C-909C6D1BB07F}"/>
              </a:ext>
            </a:extLst>
          </p:cNvPr>
          <p:cNvGrpSpPr/>
          <p:nvPr/>
        </p:nvGrpSpPr>
        <p:grpSpPr>
          <a:xfrm>
            <a:off x="-166538" y="0"/>
            <a:ext cx="1309846" cy="7036199"/>
            <a:chOff x="-166538" y="0"/>
            <a:chExt cx="1309846" cy="7036199"/>
          </a:xfrm>
        </p:grpSpPr>
        <p:sp>
          <p:nvSpPr>
            <p:cNvPr id="4" name="Rectangle 3">
              <a:extLst>
                <a:ext uri="{FF2B5EF4-FFF2-40B4-BE49-F238E27FC236}">
                  <a16:creationId xmlns:a16="http://schemas.microsoft.com/office/drawing/2014/main" id="{1B2F68E8-347E-9E45-687F-6AC71B029E7C}"/>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Mushroom with solid fill">
              <a:extLst>
                <a:ext uri="{FF2B5EF4-FFF2-40B4-BE49-F238E27FC236}">
                  <a16:creationId xmlns:a16="http://schemas.microsoft.com/office/drawing/2014/main" id="{3B900B28-E269-9A4D-F672-5933A00281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538" y="5726353"/>
              <a:ext cx="1309846" cy="1309846"/>
            </a:xfrm>
            <a:prstGeom prst="rect">
              <a:avLst/>
            </a:prstGeom>
          </p:spPr>
        </p:pic>
      </p:grpSp>
      <p:sp>
        <p:nvSpPr>
          <p:cNvPr id="6" name="TextBox 5">
            <a:extLst>
              <a:ext uri="{FF2B5EF4-FFF2-40B4-BE49-F238E27FC236}">
                <a16:creationId xmlns:a16="http://schemas.microsoft.com/office/drawing/2014/main" id="{2C4AA351-D2DB-A006-D3DA-E593133CD068}"/>
              </a:ext>
            </a:extLst>
          </p:cNvPr>
          <p:cNvSpPr txBox="1"/>
          <p:nvPr/>
        </p:nvSpPr>
        <p:spPr>
          <a:xfrm>
            <a:off x="7212653" y="5576389"/>
            <a:ext cx="3667023" cy="1077218"/>
          </a:xfrm>
          <a:prstGeom prst="rect">
            <a:avLst/>
          </a:prstGeom>
          <a:noFill/>
        </p:spPr>
        <p:txBody>
          <a:bodyPr wrap="square" rtlCol="0">
            <a:spAutoFit/>
          </a:bodyPr>
          <a:lstStyle/>
          <a:p>
            <a:pPr algn="ctr"/>
            <a:r>
              <a:rPr lang="en-US" sz="3200" dirty="0"/>
              <a:t>16s rRNA resolution (genus level) </a:t>
            </a:r>
          </a:p>
        </p:txBody>
      </p:sp>
    </p:spTree>
    <p:extLst>
      <p:ext uri="{BB962C8B-B14F-4D97-AF65-F5344CB8AC3E}">
        <p14:creationId xmlns:p14="http://schemas.microsoft.com/office/powerpoint/2010/main" val="417379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xit" presetSubtype="0" fill="hold" grpId="1" nodeType="withEffect">
                                  <p:stCondLst>
                                    <p:cond delay="0"/>
                                  </p:stCondLst>
                                  <p:childTnLst>
                                    <p:set>
                                      <p:cBhvr>
                                        <p:cTn id="10" dur="1" fill="hold">
                                          <p:stCondLst>
                                            <p:cond delay="0"/>
                                          </p:stCondLst>
                                        </p:cTn>
                                        <p:tgtEl>
                                          <p:spTgt spid="8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8" grpId="0"/>
      <p:bldP spid="88" grpId="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2E552F72-4C69-984A-AAD3-9E6E186097CE}"/>
              </a:ext>
            </a:extLst>
          </p:cNvPr>
          <p:cNvCxnSpPr>
            <a:cxnSpLocks/>
          </p:cNvCxnSpPr>
          <p:nvPr/>
        </p:nvCxnSpPr>
        <p:spPr>
          <a:xfrm>
            <a:off x="6172077" y="889554"/>
            <a:ext cx="0" cy="5968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A7FC0EAF-67E4-4749-B1A6-E05705836333}"/>
              </a:ext>
            </a:extLst>
          </p:cNvPr>
          <p:cNvSpPr txBox="1"/>
          <p:nvPr/>
        </p:nvSpPr>
        <p:spPr>
          <a:xfrm>
            <a:off x="6317662" y="4779818"/>
            <a:ext cx="184731" cy="369332"/>
          </a:xfrm>
          <a:prstGeom prst="rect">
            <a:avLst/>
          </a:prstGeom>
          <a:noFill/>
        </p:spPr>
        <p:txBody>
          <a:bodyPr wrap="none" rtlCol="0">
            <a:spAutoFit/>
          </a:bodyPr>
          <a:lstStyle/>
          <a:p>
            <a:endParaRPr lang="en-US" dirty="0"/>
          </a:p>
        </p:txBody>
      </p:sp>
      <p:grpSp>
        <p:nvGrpSpPr>
          <p:cNvPr id="2" name="Group 1">
            <a:extLst>
              <a:ext uri="{FF2B5EF4-FFF2-40B4-BE49-F238E27FC236}">
                <a16:creationId xmlns:a16="http://schemas.microsoft.com/office/drawing/2014/main" id="{D51F4E16-73A5-403C-1BB6-02C327F22CDF}"/>
              </a:ext>
            </a:extLst>
          </p:cNvPr>
          <p:cNvGrpSpPr/>
          <p:nvPr/>
        </p:nvGrpSpPr>
        <p:grpSpPr>
          <a:xfrm>
            <a:off x="2009772" y="1038833"/>
            <a:ext cx="2757624" cy="4060774"/>
            <a:chOff x="2009772" y="844283"/>
            <a:chExt cx="2757624" cy="4060774"/>
          </a:xfrm>
        </p:grpSpPr>
        <p:grpSp>
          <p:nvGrpSpPr>
            <p:cNvPr id="20" name="Group 19">
              <a:extLst>
                <a:ext uri="{FF2B5EF4-FFF2-40B4-BE49-F238E27FC236}">
                  <a16:creationId xmlns:a16="http://schemas.microsoft.com/office/drawing/2014/main" id="{1225EAA1-C0AE-3E81-0114-DDBE37366D9A}"/>
                </a:ext>
              </a:extLst>
            </p:cNvPr>
            <p:cNvGrpSpPr/>
            <p:nvPr/>
          </p:nvGrpSpPr>
          <p:grpSpPr>
            <a:xfrm>
              <a:off x="2176310" y="2071796"/>
              <a:ext cx="2424548" cy="2833261"/>
              <a:chOff x="1313870" y="2475196"/>
              <a:chExt cx="2424548" cy="2833261"/>
            </a:xfrm>
          </p:grpSpPr>
          <p:sp>
            <p:nvSpPr>
              <p:cNvPr id="28" name="Oval 27">
                <a:extLst>
                  <a:ext uri="{FF2B5EF4-FFF2-40B4-BE49-F238E27FC236}">
                    <a16:creationId xmlns:a16="http://schemas.microsoft.com/office/drawing/2014/main" id="{7B84A80B-1200-C543-ADF1-30E0A3710930}"/>
                  </a:ext>
                </a:extLst>
              </p:cNvPr>
              <p:cNvSpPr/>
              <p:nvPr/>
            </p:nvSpPr>
            <p:spPr>
              <a:xfrm>
                <a:off x="3017982" y="3022448"/>
                <a:ext cx="720436" cy="720437"/>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CE4A29B-B7E4-F646-A3D1-8F21290D5F7D}"/>
                  </a:ext>
                </a:extLst>
              </p:cNvPr>
              <p:cNvSpPr/>
              <p:nvPr/>
            </p:nvSpPr>
            <p:spPr>
              <a:xfrm>
                <a:off x="2172852" y="3590488"/>
                <a:ext cx="720436" cy="720437"/>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D7AF2C1-8599-E54C-83D1-27A9B20167E1}"/>
                  </a:ext>
                </a:extLst>
              </p:cNvPr>
              <p:cNvSpPr/>
              <p:nvPr/>
            </p:nvSpPr>
            <p:spPr>
              <a:xfrm>
                <a:off x="3017982" y="3992270"/>
                <a:ext cx="720436" cy="720437"/>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32E762E-2BA9-6F4F-8520-BEA197EAA707}"/>
                  </a:ext>
                </a:extLst>
              </p:cNvPr>
              <p:cNvSpPr/>
              <p:nvPr/>
            </p:nvSpPr>
            <p:spPr>
              <a:xfrm>
                <a:off x="1313870" y="3982972"/>
                <a:ext cx="720436" cy="72043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2BDB6"/>
                  </a:solidFill>
                </a:endParaRPr>
              </a:p>
            </p:txBody>
          </p:sp>
          <p:sp>
            <p:nvSpPr>
              <p:cNvPr id="32" name="Oval 31">
                <a:extLst>
                  <a:ext uri="{FF2B5EF4-FFF2-40B4-BE49-F238E27FC236}">
                    <a16:creationId xmlns:a16="http://schemas.microsoft.com/office/drawing/2014/main" id="{ACE48F84-198F-1D48-B454-360CCE1B3108}"/>
                  </a:ext>
                </a:extLst>
              </p:cNvPr>
              <p:cNvSpPr/>
              <p:nvPr/>
            </p:nvSpPr>
            <p:spPr>
              <a:xfrm>
                <a:off x="1364674" y="3022448"/>
                <a:ext cx="720436" cy="72043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2BDB6"/>
                  </a:solidFill>
                </a:endParaRPr>
              </a:p>
            </p:txBody>
          </p:sp>
          <p:sp>
            <p:nvSpPr>
              <p:cNvPr id="33" name="Oval 32">
                <a:extLst>
                  <a:ext uri="{FF2B5EF4-FFF2-40B4-BE49-F238E27FC236}">
                    <a16:creationId xmlns:a16="http://schemas.microsoft.com/office/drawing/2014/main" id="{D6EFAA77-FA20-FE4B-B253-883A981DBAFD}"/>
                  </a:ext>
                </a:extLst>
              </p:cNvPr>
              <p:cNvSpPr/>
              <p:nvPr/>
            </p:nvSpPr>
            <p:spPr>
              <a:xfrm>
                <a:off x="2159000" y="4588020"/>
                <a:ext cx="720436" cy="72043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2BDB6"/>
                  </a:solidFill>
                </a:endParaRPr>
              </a:p>
            </p:txBody>
          </p:sp>
          <p:sp>
            <p:nvSpPr>
              <p:cNvPr id="45" name="Oval 44">
                <a:extLst>
                  <a:ext uri="{FF2B5EF4-FFF2-40B4-BE49-F238E27FC236}">
                    <a16:creationId xmlns:a16="http://schemas.microsoft.com/office/drawing/2014/main" id="{C8E3CABD-CEC8-6B4F-B266-35486C156A20}"/>
                  </a:ext>
                </a:extLst>
              </p:cNvPr>
              <p:cNvSpPr/>
              <p:nvPr/>
            </p:nvSpPr>
            <p:spPr>
              <a:xfrm>
                <a:off x="2159007" y="2475196"/>
                <a:ext cx="720436" cy="720437"/>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0AD5D1B7-F082-D44F-B49A-11CBE8F027D6}"/>
                </a:ext>
              </a:extLst>
            </p:cNvPr>
            <p:cNvSpPr txBox="1"/>
            <p:nvPr/>
          </p:nvSpPr>
          <p:spPr>
            <a:xfrm>
              <a:off x="2009772" y="844283"/>
              <a:ext cx="2757624" cy="553998"/>
            </a:xfrm>
            <a:prstGeom prst="rect">
              <a:avLst/>
            </a:prstGeom>
            <a:noFill/>
          </p:spPr>
          <p:txBody>
            <a:bodyPr wrap="square" rtlCol="0">
              <a:spAutoFit/>
            </a:bodyPr>
            <a:lstStyle/>
            <a:p>
              <a:r>
                <a:rPr lang="en-US" sz="3000" dirty="0"/>
                <a:t>Community One</a:t>
              </a:r>
            </a:p>
          </p:txBody>
        </p:sp>
      </p:grpSp>
      <p:sp>
        <p:nvSpPr>
          <p:cNvPr id="57" name="Title 1">
            <a:extLst>
              <a:ext uri="{FF2B5EF4-FFF2-40B4-BE49-F238E27FC236}">
                <a16:creationId xmlns:a16="http://schemas.microsoft.com/office/drawing/2014/main" id="{82BA643D-FE8B-6947-AD79-4C0B30BBC149}"/>
              </a:ext>
            </a:extLst>
          </p:cNvPr>
          <p:cNvSpPr>
            <a:spLocks noGrp="1"/>
          </p:cNvSpPr>
          <p:nvPr>
            <p:ph type="title"/>
          </p:nvPr>
        </p:nvSpPr>
        <p:spPr>
          <a:xfrm>
            <a:off x="1080275" y="-3454"/>
            <a:ext cx="10058400" cy="914400"/>
          </a:xfrm>
        </p:spPr>
        <p:txBody>
          <a:bodyPr>
            <a:normAutofit/>
          </a:bodyPr>
          <a:lstStyle/>
          <a:p>
            <a:r>
              <a:rPr lang="en-US" sz="2800" dirty="0">
                <a:latin typeface="Tisa Offc Serif Pro" panose="02010504030101020102" pitchFamily="2" charset="0"/>
              </a:rPr>
              <a:t>Resolution Relevant for Disease Diagnosis in Bacterial Blotch </a:t>
            </a:r>
          </a:p>
        </p:txBody>
      </p:sp>
      <p:grpSp>
        <p:nvGrpSpPr>
          <p:cNvPr id="3" name="Group 2">
            <a:extLst>
              <a:ext uri="{FF2B5EF4-FFF2-40B4-BE49-F238E27FC236}">
                <a16:creationId xmlns:a16="http://schemas.microsoft.com/office/drawing/2014/main" id="{D9214BC8-0D20-2479-A62C-1EE841F387F0}"/>
              </a:ext>
            </a:extLst>
          </p:cNvPr>
          <p:cNvGrpSpPr/>
          <p:nvPr/>
        </p:nvGrpSpPr>
        <p:grpSpPr>
          <a:xfrm>
            <a:off x="-109388" y="0"/>
            <a:ext cx="1309846" cy="7036199"/>
            <a:chOff x="-166538" y="0"/>
            <a:chExt cx="1309846" cy="7036199"/>
          </a:xfrm>
        </p:grpSpPr>
        <p:sp>
          <p:nvSpPr>
            <p:cNvPr id="11" name="Rectangle 10">
              <a:extLst>
                <a:ext uri="{FF2B5EF4-FFF2-40B4-BE49-F238E27FC236}">
                  <a16:creationId xmlns:a16="http://schemas.microsoft.com/office/drawing/2014/main" id="{B8294527-EDD9-8D0E-798F-F901666A4157}"/>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ushroom with solid fill">
              <a:extLst>
                <a:ext uri="{FF2B5EF4-FFF2-40B4-BE49-F238E27FC236}">
                  <a16:creationId xmlns:a16="http://schemas.microsoft.com/office/drawing/2014/main" id="{2B0CA990-3041-1DC3-A102-3E30B2D8D2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grpSp>
        <p:nvGrpSpPr>
          <p:cNvPr id="4" name="Group 3">
            <a:extLst>
              <a:ext uri="{FF2B5EF4-FFF2-40B4-BE49-F238E27FC236}">
                <a16:creationId xmlns:a16="http://schemas.microsoft.com/office/drawing/2014/main" id="{020A481D-85FF-C39D-D4B1-ABAE6917D48D}"/>
              </a:ext>
            </a:extLst>
          </p:cNvPr>
          <p:cNvGrpSpPr/>
          <p:nvPr/>
        </p:nvGrpSpPr>
        <p:grpSpPr>
          <a:xfrm>
            <a:off x="7640812" y="1038833"/>
            <a:ext cx="2757623" cy="4060774"/>
            <a:chOff x="7660428" y="844283"/>
            <a:chExt cx="2757623" cy="4060774"/>
          </a:xfrm>
        </p:grpSpPr>
        <p:sp>
          <p:nvSpPr>
            <p:cNvPr id="90" name="TextBox 89">
              <a:extLst>
                <a:ext uri="{FF2B5EF4-FFF2-40B4-BE49-F238E27FC236}">
                  <a16:creationId xmlns:a16="http://schemas.microsoft.com/office/drawing/2014/main" id="{4A0F281B-3500-4E42-BD5C-04217CC97930}"/>
                </a:ext>
              </a:extLst>
            </p:cNvPr>
            <p:cNvSpPr txBox="1"/>
            <p:nvPr/>
          </p:nvSpPr>
          <p:spPr>
            <a:xfrm>
              <a:off x="7660428" y="844283"/>
              <a:ext cx="2757623" cy="553998"/>
            </a:xfrm>
            <a:prstGeom prst="rect">
              <a:avLst/>
            </a:prstGeom>
            <a:noFill/>
          </p:spPr>
          <p:txBody>
            <a:bodyPr wrap="square" rtlCol="0">
              <a:spAutoFit/>
            </a:bodyPr>
            <a:lstStyle/>
            <a:p>
              <a:endParaRPr lang="en-US" sz="3000" dirty="0"/>
            </a:p>
          </p:txBody>
        </p:sp>
        <p:grpSp>
          <p:nvGrpSpPr>
            <p:cNvPr id="21" name="Group 20">
              <a:extLst>
                <a:ext uri="{FF2B5EF4-FFF2-40B4-BE49-F238E27FC236}">
                  <a16:creationId xmlns:a16="http://schemas.microsoft.com/office/drawing/2014/main" id="{5E2D3660-4465-271E-FEE3-893768552C11}"/>
                </a:ext>
              </a:extLst>
            </p:cNvPr>
            <p:cNvGrpSpPr/>
            <p:nvPr/>
          </p:nvGrpSpPr>
          <p:grpSpPr>
            <a:xfrm>
              <a:off x="7833893" y="2071796"/>
              <a:ext cx="2410692" cy="2833261"/>
              <a:chOff x="7825482" y="2475195"/>
              <a:chExt cx="2410692" cy="2833261"/>
            </a:xfrm>
          </p:grpSpPr>
          <p:sp>
            <p:nvSpPr>
              <p:cNvPr id="22" name="Oval 21">
                <a:extLst>
                  <a:ext uri="{FF2B5EF4-FFF2-40B4-BE49-F238E27FC236}">
                    <a16:creationId xmlns:a16="http://schemas.microsoft.com/office/drawing/2014/main" id="{E8C80928-9D18-694C-BEB5-993A418E6489}"/>
                  </a:ext>
                </a:extLst>
              </p:cNvPr>
              <p:cNvSpPr/>
              <p:nvPr/>
            </p:nvSpPr>
            <p:spPr>
              <a:xfrm>
                <a:off x="8684464" y="2475195"/>
                <a:ext cx="720436" cy="720437"/>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30043A4-E4F2-B047-975E-F1E6320079EA}"/>
                  </a:ext>
                </a:extLst>
              </p:cNvPr>
              <p:cNvSpPr/>
              <p:nvPr/>
            </p:nvSpPr>
            <p:spPr>
              <a:xfrm>
                <a:off x="9515738" y="3034130"/>
                <a:ext cx="720436" cy="720437"/>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356266F-FADD-6248-B469-23667AA50FD3}"/>
                  </a:ext>
                </a:extLst>
              </p:cNvPr>
              <p:cNvSpPr/>
              <p:nvPr/>
            </p:nvSpPr>
            <p:spPr>
              <a:xfrm>
                <a:off x="8670610" y="3590487"/>
                <a:ext cx="720436" cy="72043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A974224-56D5-2944-9594-296D9A7F9E99}"/>
                  </a:ext>
                </a:extLst>
              </p:cNvPr>
              <p:cNvSpPr/>
              <p:nvPr/>
            </p:nvSpPr>
            <p:spPr>
              <a:xfrm>
                <a:off x="9504536" y="3982972"/>
                <a:ext cx="720436" cy="720437"/>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A4DBFFF-6B97-1045-B902-5F43AB370ED7}"/>
                  </a:ext>
                </a:extLst>
              </p:cNvPr>
              <p:cNvSpPr/>
              <p:nvPr/>
            </p:nvSpPr>
            <p:spPr>
              <a:xfrm>
                <a:off x="7825482" y="3982971"/>
                <a:ext cx="720436" cy="720437"/>
              </a:xfrm>
              <a:prstGeom prst="ellipse">
                <a:avLst/>
              </a:prstGeom>
              <a:solidFill>
                <a:srgbClr val="72BD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4" name="Oval 33">
                <a:extLst>
                  <a:ext uri="{FF2B5EF4-FFF2-40B4-BE49-F238E27FC236}">
                    <a16:creationId xmlns:a16="http://schemas.microsoft.com/office/drawing/2014/main" id="{450C1683-2DB5-5447-9A8A-8FD9CC04F615}"/>
                  </a:ext>
                </a:extLst>
              </p:cNvPr>
              <p:cNvSpPr/>
              <p:nvPr/>
            </p:nvSpPr>
            <p:spPr>
              <a:xfrm>
                <a:off x="7890138" y="3022447"/>
                <a:ext cx="720436" cy="720437"/>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3815C2F-E960-7249-B412-CDD96BA13ECC}"/>
                  </a:ext>
                </a:extLst>
              </p:cNvPr>
              <p:cNvSpPr/>
              <p:nvPr/>
            </p:nvSpPr>
            <p:spPr>
              <a:xfrm>
                <a:off x="8684464" y="4588019"/>
                <a:ext cx="720436" cy="720437"/>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TextBox 4">
            <a:extLst>
              <a:ext uri="{FF2B5EF4-FFF2-40B4-BE49-F238E27FC236}">
                <a16:creationId xmlns:a16="http://schemas.microsoft.com/office/drawing/2014/main" id="{DE63A068-013F-24CC-4DA6-3B95B8E04AB5}"/>
              </a:ext>
            </a:extLst>
          </p:cNvPr>
          <p:cNvSpPr txBox="1"/>
          <p:nvPr/>
        </p:nvSpPr>
        <p:spPr>
          <a:xfrm>
            <a:off x="6635926" y="5576455"/>
            <a:ext cx="4767394" cy="1077218"/>
          </a:xfrm>
          <a:prstGeom prst="rect">
            <a:avLst/>
          </a:prstGeom>
          <a:noFill/>
        </p:spPr>
        <p:txBody>
          <a:bodyPr wrap="square" rtlCol="0">
            <a:spAutoFit/>
          </a:bodyPr>
          <a:lstStyle/>
          <a:p>
            <a:pPr algn="ctr"/>
            <a:r>
              <a:rPr lang="en-US" sz="3200" dirty="0"/>
              <a:t>Metagenomic resolution (Species / Subspecies level) </a:t>
            </a:r>
          </a:p>
        </p:txBody>
      </p:sp>
      <p:grpSp>
        <p:nvGrpSpPr>
          <p:cNvPr id="6" name="Group 5">
            <a:extLst>
              <a:ext uri="{FF2B5EF4-FFF2-40B4-BE49-F238E27FC236}">
                <a16:creationId xmlns:a16="http://schemas.microsoft.com/office/drawing/2014/main" id="{5E06FB3D-3EF0-88BF-029F-3949A92D517C}"/>
              </a:ext>
            </a:extLst>
          </p:cNvPr>
          <p:cNvGrpSpPr/>
          <p:nvPr/>
        </p:nvGrpSpPr>
        <p:grpSpPr>
          <a:xfrm>
            <a:off x="-166538" y="0"/>
            <a:ext cx="1309846" cy="7036199"/>
            <a:chOff x="-166538" y="0"/>
            <a:chExt cx="1309846" cy="7036199"/>
          </a:xfrm>
        </p:grpSpPr>
        <p:sp>
          <p:nvSpPr>
            <p:cNvPr id="7" name="Rectangle 6">
              <a:extLst>
                <a:ext uri="{FF2B5EF4-FFF2-40B4-BE49-F238E27FC236}">
                  <a16:creationId xmlns:a16="http://schemas.microsoft.com/office/drawing/2014/main" id="{511652AA-00A0-CA42-F151-D2D795B97BAB}"/>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ushroom with solid fill">
              <a:extLst>
                <a:ext uri="{FF2B5EF4-FFF2-40B4-BE49-F238E27FC236}">
                  <a16:creationId xmlns:a16="http://schemas.microsoft.com/office/drawing/2014/main" id="{D9C7C160-C892-A1DF-E484-43116B5ACD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538" y="5726353"/>
              <a:ext cx="1309846" cy="1309846"/>
            </a:xfrm>
            <a:prstGeom prst="rect">
              <a:avLst/>
            </a:prstGeom>
          </p:spPr>
        </p:pic>
      </p:grpSp>
      <p:sp>
        <p:nvSpPr>
          <p:cNvPr id="9" name="TextBox 8">
            <a:extLst>
              <a:ext uri="{FF2B5EF4-FFF2-40B4-BE49-F238E27FC236}">
                <a16:creationId xmlns:a16="http://schemas.microsoft.com/office/drawing/2014/main" id="{D97B3B62-A5FF-0F69-7C77-AE16367877B8}"/>
              </a:ext>
            </a:extLst>
          </p:cNvPr>
          <p:cNvSpPr txBox="1"/>
          <p:nvPr/>
        </p:nvSpPr>
        <p:spPr>
          <a:xfrm>
            <a:off x="7640811" y="1073902"/>
            <a:ext cx="2757624" cy="553998"/>
          </a:xfrm>
          <a:prstGeom prst="rect">
            <a:avLst/>
          </a:prstGeom>
          <a:noFill/>
        </p:spPr>
        <p:txBody>
          <a:bodyPr wrap="square" rtlCol="0">
            <a:spAutoFit/>
          </a:bodyPr>
          <a:lstStyle/>
          <a:p>
            <a:r>
              <a:rPr lang="en-US" sz="3000" dirty="0"/>
              <a:t>Community Two</a:t>
            </a:r>
          </a:p>
        </p:txBody>
      </p:sp>
      <p:sp>
        <p:nvSpPr>
          <p:cNvPr id="10" name="TextBox 9">
            <a:extLst>
              <a:ext uri="{FF2B5EF4-FFF2-40B4-BE49-F238E27FC236}">
                <a16:creationId xmlns:a16="http://schemas.microsoft.com/office/drawing/2014/main" id="{EE199D18-7EB4-E5D0-4CD5-154042DDE397}"/>
              </a:ext>
            </a:extLst>
          </p:cNvPr>
          <p:cNvSpPr txBox="1"/>
          <p:nvPr/>
        </p:nvSpPr>
        <p:spPr>
          <a:xfrm>
            <a:off x="1301053" y="5576455"/>
            <a:ext cx="4767394" cy="1077218"/>
          </a:xfrm>
          <a:prstGeom prst="rect">
            <a:avLst/>
          </a:prstGeom>
          <a:noFill/>
        </p:spPr>
        <p:txBody>
          <a:bodyPr wrap="square" rtlCol="0">
            <a:spAutoFit/>
          </a:bodyPr>
          <a:lstStyle/>
          <a:p>
            <a:pPr algn="ctr"/>
            <a:r>
              <a:rPr lang="en-US" sz="3200" dirty="0"/>
              <a:t>Metagenomic resolution (Species / Subspecies level) </a:t>
            </a:r>
          </a:p>
        </p:txBody>
      </p:sp>
    </p:spTree>
    <p:extLst>
      <p:ext uri="{BB962C8B-B14F-4D97-AF65-F5344CB8AC3E}">
        <p14:creationId xmlns:p14="http://schemas.microsoft.com/office/powerpoint/2010/main" val="315663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grpId="1"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5" grpId="0"/>
      <p:bldP spid="5"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2E552F72-4C69-984A-AAD3-9E6E186097CE}"/>
              </a:ext>
            </a:extLst>
          </p:cNvPr>
          <p:cNvCxnSpPr>
            <a:cxnSpLocks/>
          </p:cNvCxnSpPr>
          <p:nvPr/>
        </p:nvCxnSpPr>
        <p:spPr>
          <a:xfrm>
            <a:off x="6172077" y="889554"/>
            <a:ext cx="0" cy="5968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A7FC0EAF-67E4-4749-B1A6-E05705836333}"/>
              </a:ext>
            </a:extLst>
          </p:cNvPr>
          <p:cNvSpPr txBox="1"/>
          <p:nvPr/>
        </p:nvSpPr>
        <p:spPr>
          <a:xfrm>
            <a:off x="6317662" y="4779818"/>
            <a:ext cx="184731" cy="369332"/>
          </a:xfrm>
          <a:prstGeom prst="rect">
            <a:avLst/>
          </a:prstGeom>
          <a:noFill/>
        </p:spPr>
        <p:txBody>
          <a:bodyPr wrap="none" rtlCol="0">
            <a:spAutoFit/>
          </a:bodyPr>
          <a:lstStyle/>
          <a:p>
            <a:endParaRPr lang="en-US" dirty="0"/>
          </a:p>
        </p:txBody>
      </p:sp>
      <p:sp>
        <p:nvSpPr>
          <p:cNvPr id="57" name="Title 1">
            <a:extLst>
              <a:ext uri="{FF2B5EF4-FFF2-40B4-BE49-F238E27FC236}">
                <a16:creationId xmlns:a16="http://schemas.microsoft.com/office/drawing/2014/main" id="{82BA643D-FE8B-6947-AD79-4C0B30BBC149}"/>
              </a:ext>
            </a:extLst>
          </p:cNvPr>
          <p:cNvSpPr>
            <a:spLocks noGrp="1"/>
          </p:cNvSpPr>
          <p:nvPr>
            <p:ph type="title"/>
          </p:nvPr>
        </p:nvSpPr>
        <p:spPr>
          <a:xfrm>
            <a:off x="1080275" y="-3454"/>
            <a:ext cx="10058400" cy="914400"/>
          </a:xfrm>
        </p:spPr>
        <p:txBody>
          <a:bodyPr>
            <a:normAutofit/>
          </a:bodyPr>
          <a:lstStyle/>
          <a:p>
            <a:r>
              <a:rPr lang="en-US" sz="2800" dirty="0">
                <a:latin typeface="Tisa Offc Serif Pro" panose="02010504030101020102" pitchFamily="2" charset="0"/>
              </a:rPr>
              <a:t>Resolution Relevant for Disease Diagnosis in Bacterial Blotch </a:t>
            </a:r>
          </a:p>
        </p:txBody>
      </p:sp>
      <p:grpSp>
        <p:nvGrpSpPr>
          <p:cNvPr id="3" name="Group 2">
            <a:extLst>
              <a:ext uri="{FF2B5EF4-FFF2-40B4-BE49-F238E27FC236}">
                <a16:creationId xmlns:a16="http://schemas.microsoft.com/office/drawing/2014/main" id="{D9214BC8-0D20-2479-A62C-1EE841F387F0}"/>
              </a:ext>
            </a:extLst>
          </p:cNvPr>
          <p:cNvGrpSpPr/>
          <p:nvPr/>
        </p:nvGrpSpPr>
        <p:grpSpPr>
          <a:xfrm>
            <a:off x="-109388" y="0"/>
            <a:ext cx="1309846" cy="7036199"/>
            <a:chOff x="-166538" y="0"/>
            <a:chExt cx="1309846" cy="7036199"/>
          </a:xfrm>
        </p:grpSpPr>
        <p:sp>
          <p:nvSpPr>
            <p:cNvPr id="11" name="Rectangle 10">
              <a:extLst>
                <a:ext uri="{FF2B5EF4-FFF2-40B4-BE49-F238E27FC236}">
                  <a16:creationId xmlns:a16="http://schemas.microsoft.com/office/drawing/2014/main" id="{B8294527-EDD9-8D0E-798F-F901666A4157}"/>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ushroom with solid fill">
              <a:extLst>
                <a:ext uri="{FF2B5EF4-FFF2-40B4-BE49-F238E27FC236}">
                  <a16:creationId xmlns:a16="http://schemas.microsoft.com/office/drawing/2014/main" id="{2B0CA990-3041-1DC3-A102-3E30B2D8D2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grpSp>
        <p:nvGrpSpPr>
          <p:cNvPr id="4" name="Group 3">
            <a:extLst>
              <a:ext uri="{FF2B5EF4-FFF2-40B4-BE49-F238E27FC236}">
                <a16:creationId xmlns:a16="http://schemas.microsoft.com/office/drawing/2014/main" id="{020A481D-85FF-C39D-D4B1-ABAE6917D48D}"/>
              </a:ext>
            </a:extLst>
          </p:cNvPr>
          <p:cNvGrpSpPr/>
          <p:nvPr/>
        </p:nvGrpSpPr>
        <p:grpSpPr>
          <a:xfrm>
            <a:off x="7640812" y="1038833"/>
            <a:ext cx="2757623" cy="4060774"/>
            <a:chOff x="7660428" y="844283"/>
            <a:chExt cx="2757623" cy="4060774"/>
          </a:xfrm>
        </p:grpSpPr>
        <p:sp>
          <p:nvSpPr>
            <p:cNvPr id="90" name="TextBox 89">
              <a:extLst>
                <a:ext uri="{FF2B5EF4-FFF2-40B4-BE49-F238E27FC236}">
                  <a16:creationId xmlns:a16="http://schemas.microsoft.com/office/drawing/2014/main" id="{4A0F281B-3500-4E42-BD5C-04217CC97930}"/>
                </a:ext>
              </a:extLst>
            </p:cNvPr>
            <p:cNvSpPr txBox="1"/>
            <p:nvPr/>
          </p:nvSpPr>
          <p:spPr>
            <a:xfrm>
              <a:off x="7660428" y="844283"/>
              <a:ext cx="2757623" cy="553998"/>
            </a:xfrm>
            <a:prstGeom prst="rect">
              <a:avLst/>
            </a:prstGeom>
            <a:noFill/>
          </p:spPr>
          <p:txBody>
            <a:bodyPr wrap="square" rtlCol="0">
              <a:spAutoFit/>
            </a:bodyPr>
            <a:lstStyle/>
            <a:p>
              <a:endParaRPr lang="en-US" sz="3000" dirty="0"/>
            </a:p>
          </p:txBody>
        </p:sp>
        <p:grpSp>
          <p:nvGrpSpPr>
            <p:cNvPr id="21" name="Group 20">
              <a:extLst>
                <a:ext uri="{FF2B5EF4-FFF2-40B4-BE49-F238E27FC236}">
                  <a16:creationId xmlns:a16="http://schemas.microsoft.com/office/drawing/2014/main" id="{5E2D3660-4465-271E-FEE3-893768552C11}"/>
                </a:ext>
              </a:extLst>
            </p:cNvPr>
            <p:cNvGrpSpPr/>
            <p:nvPr/>
          </p:nvGrpSpPr>
          <p:grpSpPr>
            <a:xfrm>
              <a:off x="7833893" y="2071796"/>
              <a:ext cx="2410692" cy="2833261"/>
              <a:chOff x="7825482" y="2475195"/>
              <a:chExt cx="2410692" cy="2833261"/>
            </a:xfrm>
          </p:grpSpPr>
          <p:sp>
            <p:nvSpPr>
              <p:cNvPr id="22" name="Oval 21">
                <a:extLst>
                  <a:ext uri="{FF2B5EF4-FFF2-40B4-BE49-F238E27FC236}">
                    <a16:creationId xmlns:a16="http://schemas.microsoft.com/office/drawing/2014/main" id="{E8C80928-9D18-694C-BEB5-993A418E6489}"/>
                  </a:ext>
                </a:extLst>
              </p:cNvPr>
              <p:cNvSpPr/>
              <p:nvPr/>
            </p:nvSpPr>
            <p:spPr>
              <a:xfrm>
                <a:off x="8684464" y="2475195"/>
                <a:ext cx="720436" cy="720437"/>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30043A4-E4F2-B047-975E-F1E6320079EA}"/>
                  </a:ext>
                </a:extLst>
              </p:cNvPr>
              <p:cNvSpPr/>
              <p:nvPr/>
            </p:nvSpPr>
            <p:spPr>
              <a:xfrm>
                <a:off x="9515738" y="3034130"/>
                <a:ext cx="720436" cy="720437"/>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356266F-FADD-6248-B469-23667AA50FD3}"/>
                  </a:ext>
                </a:extLst>
              </p:cNvPr>
              <p:cNvSpPr/>
              <p:nvPr/>
            </p:nvSpPr>
            <p:spPr>
              <a:xfrm>
                <a:off x="8670610" y="3590487"/>
                <a:ext cx="720436" cy="720437"/>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A974224-56D5-2944-9594-296D9A7F9E99}"/>
                  </a:ext>
                </a:extLst>
              </p:cNvPr>
              <p:cNvSpPr/>
              <p:nvPr/>
            </p:nvSpPr>
            <p:spPr>
              <a:xfrm>
                <a:off x="9504536" y="3982972"/>
                <a:ext cx="720436" cy="720437"/>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A4DBFFF-6B97-1045-B902-5F43AB370ED7}"/>
                  </a:ext>
                </a:extLst>
              </p:cNvPr>
              <p:cNvSpPr/>
              <p:nvPr/>
            </p:nvSpPr>
            <p:spPr>
              <a:xfrm>
                <a:off x="7825482" y="3982971"/>
                <a:ext cx="720436" cy="720437"/>
              </a:xfrm>
              <a:prstGeom prst="ellipse">
                <a:avLst/>
              </a:prstGeom>
              <a:solidFill>
                <a:srgbClr val="72BD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4" name="Oval 33">
                <a:extLst>
                  <a:ext uri="{FF2B5EF4-FFF2-40B4-BE49-F238E27FC236}">
                    <a16:creationId xmlns:a16="http://schemas.microsoft.com/office/drawing/2014/main" id="{450C1683-2DB5-5447-9A8A-8FD9CC04F615}"/>
                  </a:ext>
                </a:extLst>
              </p:cNvPr>
              <p:cNvSpPr/>
              <p:nvPr/>
            </p:nvSpPr>
            <p:spPr>
              <a:xfrm>
                <a:off x="7890138" y="3022447"/>
                <a:ext cx="720436" cy="720437"/>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3815C2F-E960-7249-B412-CDD96BA13ECC}"/>
                  </a:ext>
                </a:extLst>
              </p:cNvPr>
              <p:cNvSpPr/>
              <p:nvPr/>
            </p:nvSpPr>
            <p:spPr>
              <a:xfrm>
                <a:off x="8684464" y="4588019"/>
                <a:ext cx="720436" cy="720437"/>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TextBox 4">
            <a:extLst>
              <a:ext uri="{FF2B5EF4-FFF2-40B4-BE49-F238E27FC236}">
                <a16:creationId xmlns:a16="http://schemas.microsoft.com/office/drawing/2014/main" id="{DE63A068-013F-24CC-4DA6-3B95B8E04AB5}"/>
              </a:ext>
            </a:extLst>
          </p:cNvPr>
          <p:cNvSpPr txBox="1"/>
          <p:nvPr/>
        </p:nvSpPr>
        <p:spPr>
          <a:xfrm>
            <a:off x="6635926" y="5576455"/>
            <a:ext cx="4767394" cy="1077218"/>
          </a:xfrm>
          <a:prstGeom prst="rect">
            <a:avLst/>
          </a:prstGeom>
          <a:noFill/>
        </p:spPr>
        <p:txBody>
          <a:bodyPr wrap="square" rtlCol="0">
            <a:spAutoFit/>
          </a:bodyPr>
          <a:lstStyle/>
          <a:p>
            <a:pPr algn="ctr"/>
            <a:r>
              <a:rPr lang="en-US" sz="3200" dirty="0"/>
              <a:t>Metagenomic resolution (Species / Subspecies level) </a:t>
            </a:r>
          </a:p>
        </p:txBody>
      </p:sp>
      <p:grpSp>
        <p:nvGrpSpPr>
          <p:cNvPr id="6" name="Group 5">
            <a:extLst>
              <a:ext uri="{FF2B5EF4-FFF2-40B4-BE49-F238E27FC236}">
                <a16:creationId xmlns:a16="http://schemas.microsoft.com/office/drawing/2014/main" id="{5E06FB3D-3EF0-88BF-029F-3949A92D517C}"/>
              </a:ext>
            </a:extLst>
          </p:cNvPr>
          <p:cNvGrpSpPr/>
          <p:nvPr/>
        </p:nvGrpSpPr>
        <p:grpSpPr>
          <a:xfrm>
            <a:off x="-166538" y="0"/>
            <a:ext cx="1309846" cy="7036199"/>
            <a:chOff x="-166538" y="0"/>
            <a:chExt cx="1309846" cy="7036199"/>
          </a:xfrm>
        </p:grpSpPr>
        <p:sp>
          <p:nvSpPr>
            <p:cNvPr id="7" name="Rectangle 6">
              <a:extLst>
                <a:ext uri="{FF2B5EF4-FFF2-40B4-BE49-F238E27FC236}">
                  <a16:creationId xmlns:a16="http://schemas.microsoft.com/office/drawing/2014/main" id="{511652AA-00A0-CA42-F151-D2D795B97BAB}"/>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ushroom with solid fill">
              <a:extLst>
                <a:ext uri="{FF2B5EF4-FFF2-40B4-BE49-F238E27FC236}">
                  <a16:creationId xmlns:a16="http://schemas.microsoft.com/office/drawing/2014/main" id="{D9C7C160-C892-A1DF-E484-43116B5ACD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538" y="5726353"/>
              <a:ext cx="1309846" cy="1309846"/>
            </a:xfrm>
            <a:prstGeom prst="rect">
              <a:avLst/>
            </a:prstGeom>
          </p:spPr>
        </p:pic>
      </p:grpSp>
      <p:sp>
        <p:nvSpPr>
          <p:cNvPr id="9" name="TextBox 8">
            <a:extLst>
              <a:ext uri="{FF2B5EF4-FFF2-40B4-BE49-F238E27FC236}">
                <a16:creationId xmlns:a16="http://schemas.microsoft.com/office/drawing/2014/main" id="{D97B3B62-A5FF-0F69-7C77-AE16367877B8}"/>
              </a:ext>
            </a:extLst>
          </p:cNvPr>
          <p:cNvSpPr txBox="1"/>
          <p:nvPr/>
        </p:nvSpPr>
        <p:spPr>
          <a:xfrm>
            <a:off x="7640811" y="1073902"/>
            <a:ext cx="2757624" cy="553998"/>
          </a:xfrm>
          <a:prstGeom prst="rect">
            <a:avLst/>
          </a:prstGeom>
          <a:noFill/>
        </p:spPr>
        <p:txBody>
          <a:bodyPr wrap="square" rtlCol="0">
            <a:spAutoFit/>
          </a:bodyPr>
          <a:lstStyle/>
          <a:p>
            <a:r>
              <a:rPr lang="en-US" sz="3000" dirty="0"/>
              <a:t>Community Two</a:t>
            </a:r>
          </a:p>
        </p:txBody>
      </p:sp>
      <p:sp>
        <p:nvSpPr>
          <p:cNvPr id="13" name="TextBox 12">
            <a:extLst>
              <a:ext uri="{FF2B5EF4-FFF2-40B4-BE49-F238E27FC236}">
                <a16:creationId xmlns:a16="http://schemas.microsoft.com/office/drawing/2014/main" id="{276A623B-A47F-2FF4-B825-F3EA921D0280}"/>
              </a:ext>
            </a:extLst>
          </p:cNvPr>
          <p:cNvSpPr txBox="1"/>
          <p:nvPr/>
        </p:nvSpPr>
        <p:spPr>
          <a:xfrm>
            <a:off x="1077565" y="1910586"/>
            <a:ext cx="5778093" cy="3508653"/>
          </a:xfrm>
          <a:prstGeom prst="rect">
            <a:avLst/>
          </a:prstGeom>
          <a:noFill/>
        </p:spPr>
        <p:txBody>
          <a:bodyPr wrap="square">
            <a:spAutoFit/>
          </a:bodyPr>
          <a:lstStyle/>
          <a:p>
            <a:r>
              <a:rPr lang="en-US" sz="2900" dirty="0">
                <a:latin typeface="Tisa Offc Serif Pro" panose="02010504030101020102" pitchFamily="2" charset="0"/>
              </a:rPr>
              <a:t>Mushroom Pathogens</a:t>
            </a:r>
          </a:p>
          <a:p>
            <a:pPr marL="285750" indent="-285750">
              <a:buFont typeface="Arial" panose="020B0604020202020204" pitchFamily="34" charset="0"/>
              <a:buChar char="•"/>
            </a:pPr>
            <a:r>
              <a:rPr lang="en-US" sz="2400" b="1" i="1" dirty="0">
                <a:solidFill>
                  <a:schemeClr val="accent4">
                    <a:lumMod val="75000"/>
                  </a:schemeClr>
                </a:solidFill>
                <a:latin typeface="Tisa Offc Serif Pro" panose="02010504030101020102" pitchFamily="2" charset="0"/>
              </a:rPr>
              <a:t>Pseudomonas</a:t>
            </a:r>
            <a:r>
              <a:rPr lang="en-US" sz="2400" i="1" dirty="0">
                <a:latin typeface="Tisa Offc Serif Pro" panose="02010504030101020102" pitchFamily="2" charset="0"/>
              </a:rPr>
              <a:t> </a:t>
            </a:r>
            <a:r>
              <a:rPr lang="en-US" sz="2400" i="1" dirty="0" err="1">
                <a:latin typeface="Tisa Offc Serif Pro" panose="02010504030101020102" pitchFamily="2" charset="0"/>
              </a:rPr>
              <a:t>tolaasii</a:t>
            </a:r>
            <a:endParaRPr lang="en-US" sz="2400" i="1" dirty="0">
              <a:latin typeface="Tisa Offc Serif Pro" panose="02010504030101020102" pitchFamily="2" charset="0"/>
            </a:endParaRPr>
          </a:p>
          <a:p>
            <a:pPr marL="285750" indent="-285750">
              <a:buFont typeface="Arial" panose="020B0604020202020204" pitchFamily="34" charset="0"/>
              <a:buChar char="•"/>
            </a:pPr>
            <a:r>
              <a:rPr lang="en-US" sz="2400" b="1" i="1" dirty="0">
                <a:solidFill>
                  <a:schemeClr val="accent4">
                    <a:lumMod val="75000"/>
                  </a:schemeClr>
                </a:solidFill>
                <a:latin typeface="Tisa Offc Serif Pro" panose="02010504030101020102" pitchFamily="2" charset="0"/>
              </a:rPr>
              <a:t>Pseudomonas</a:t>
            </a:r>
            <a:r>
              <a:rPr lang="en-US" sz="2400" i="1" dirty="0">
                <a:latin typeface="Tisa Offc Serif Pro" panose="02010504030101020102" pitchFamily="2" charset="0"/>
              </a:rPr>
              <a:t> </a:t>
            </a:r>
            <a:r>
              <a:rPr lang="en-US" sz="2400" i="1" dirty="0" err="1">
                <a:latin typeface="Tisa Offc Serif Pro" panose="02010504030101020102" pitchFamily="2" charset="0"/>
              </a:rPr>
              <a:t>salomonii</a:t>
            </a:r>
            <a:endParaRPr lang="en-US" sz="2400" i="1" dirty="0">
              <a:latin typeface="Tisa Offc Serif Pro" panose="02010504030101020102" pitchFamily="2" charset="0"/>
            </a:endParaRPr>
          </a:p>
          <a:p>
            <a:pPr marL="285750" indent="-285750">
              <a:buFont typeface="Arial" panose="020B0604020202020204" pitchFamily="34" charset="0"/>
              <a:buChar char="•"/>
            </a:pPr>
            <a:r>
              <a:rPr lang="en-US" sz="2400" b="1" i="1" dirty="0">
                <a:solidFill>
                  <a:schemeClr val="accent4">
                    <a:lumMod val="75000"/>
                  </a:schemeClr>
                </a:solidFill>
                <a:latin typeface="Tisa Offc Serif Pro" panose="02010504030101020102" pitchFamily="2" charset="0"/>
              </a:rPr>
              <a:t>Pseudomonas</a:t>
            </a:r>
            <a:r>
              <a:rPr lang="en-US" sz="2400" i="1" dirty="0">
                <a:latin typeface="Tisa Offc Serif Pro" panose="02010504030101020102" pitchFamily="2" charset="0"/>
              </a:rPr>
              <a:t> </a:t>
            </a:r>
            <a:r>
              <a:rPr lang="en-US" sz="2400" i="1" dirty="0" err="1">
                <a:latin typeface="Tisa Offc Serif Pro" panose="02010504030101020102" pitchFamily="2" charset="0"/>
              </a:rPr>
              <a:t>agarici</a:t>
            </a:r>
            <a:endParaRPr lang="en-US" sz="2400" i="1" dirty="0">
              <a:latin typeface="Tisa Offc Serif Pro" panose="02010504030101020102" pitchFamily="2" charset="0"/>
            </a:endParaRPr>
          </a:p>
          <a:p>
            <a:pPr marL="285750" indent="-285750">
              <a:buFont typeface="Arial" panose="020B0604020202020204" pitchFamily="34" charset="0"/>
              <a:buChar char="•"/>
            </a:pPr>
            <a:endParaRPr lang="en-US" sz="2000" i="1" dirty="0">
              <a:latin typeface="Tisa Offc Serif Pro" panose="02010504030101020102" pitchFamily="2" charset="0"/>
            </a:endParaRPr>
          </a:p>
          <a:p>
            <a:r>
              <a:rPr lang="en-US" sz="2900" dirty="0">
                <a:latin typeface="Tisa Offc Serif Pro" panose="02010504030101020102" pitchFamily="2" charset="0"/>
              </a:rPr>
              <a:t>Mushroom Growth Promoters</a:t>
            </a:r>
          </a:p>
          <a:p>
            <a:pPr marL="342900" indent="-342900">
              <a:buFont typeface="Arial" panose="020B0604020202020204" pitchFamily="34" charset="0"/>
              <a:buChar char="•"/>
            </a:pPr>
            <a:r>
              <a:rPr lang="en-US" sz="2400" b="1" i="1" dirty="0">
                <a:solidFill>
                  <a:schemeClr val="accent4">
                    <a:lumMod val="75000"/>
                  </a:schemeClr>
                </a:solidFill>
                <a:latin typeface="Tisa Offc Serif Pro" panose="02010504030101020102" pitchFamily="2" charset="0"/>
              </a:rPr>
              <a:t>Pseudomonas</a:t>
            </a:r>
            <a:r>
              <a:rPr lang="en-US" sz="2400" i="1" dirty="0">
                <a:solidFill>
                  <a:schemeClr val="accent4">
                    <a:lumMod val="75000"/>
                  </a:schemeClr>
                </a:solidFill>
                <a:latin typeface="Tisa Offc Serif Pro" panose="02010504030101020102" pitchFamily="2" charset="0"/>
              </a:rPr>
              <a:t> </a:t>
            </a:r>
            <a:r>
              <a:rPr lang="en-US" sz="2400" i="1" dirty="0">
                <a:latin typeface="Tisa Offc Serif Pro" panose="02010504030101020102" pitchFamily="2" charset="0"/>
              </a:rPr>
              <a:t>putida</a:t>
            </a:r>
          </a:p>
          <a:p>
            <a:pPr marL="342900" indent="-342900">
              <a:buFont typeface="Arial" panose="020B0604020202020204" pitchFamily="34" charset="0"/>
              <a:buChar char="•"/>
            </a:pPr>
            <a:r>
              <a:rPr lang="en-US" sz="2400" b="1" i="1" dirty="0">
                <a:solidFill>
                  <a:schemeClr val="accent4">
                    <a:lumMod val="75000"/>
                  </a:schemeClr>
                </a:solidFill>
                <a:latin typeface="Tisa Offc Serif Pro" panose="02010504030101020102" pitchFamily="2" charset="0"/>
              </a:rPr>
              <a:t>Pseudomonas</a:t>
            </a:r>
            <a:r>
              <a:rPr lang="en-US" sz="2400" i="1" dirty="0">
                <a:solidFill>
                  <a:schemeClr val="accent4">
                    <a:lumMod val="75000"/>
                  </a:schemeClr>
                </a:solidFill>
                <a:latin typeface="Tisa Offc Serif Pro" panose="02010504030101020102" pitchFamily="2" charset="0"/>
              </a:rPr>
              <a:t> </a:t>
            </a:r>
            <a:r>
              <a:rPr lang="en-US" sz="2400" i="1" dirty="0">
                <a:latin typeface="Tisa Offc Serif Pro" panose="02010504030101020102" pitchFamily="2" charset="0"/>
              </a:rPr>
              <a:t>fluorescens</a:t>
            </a:r>
          </a:p>
          <a:p>
            <a:pPr marL="342900" indent="-342900">
              <a:buFont typeface="Arial" panose="020B0604020202020204" pitchFamily="34" charset="0"/>
              <a:buChar char="•"/>
            </a:pPr>
            <a:r>
              <a:rPr lang="en-US" sz="2400" b="1" i="1" dirty="0">
                <a:solidFill>
                  <a:schemeClr val="accent4">
                    <a:lumMod val="75000"/>
                  </a:schemeClr>
                </a:solidFill>
                <a:latin typeface="Tisa Offc Serif Pro" panose="02010504030101020102" pitchFamily="2" charset="0"/>
              </a:rPr>
              <a:t>Pseudomonas</a:t>
            </a:r>
            <a:r>
              <a:rPr lang="en-US" sz="2400" i="1" dirty="0">
                <a:latin typeface="Tisa Offc Serif Pro" panose="02010504030101020102" pitchFamily="2" charset="0"/>
              </a:rPr>
              <a:t> </a:t>
            </a:r>
            <a:r>
              <a:rPr lang="en-US" sz="2400" i="1" dirty="0" err="1">
                <a:latin typeface="Tisa Offc Serif Pro" panose="02010504030101020102" pitchFamily="2" charset="0"/>
              </a:rPr>
              <a:t>chlororaphis</a:t>
            </a:r>
            <a:endParaRPr lang="en-US" sz="2400" i="1" dirty="0">
              <a:latin typeface="Tisa Offc Serif Pro" panose="02010504030101020102" pitchFamily="2" charset="0"/>
            </a:endParaRPr>
          </a:p>
        </p:txBody>
      </p:sp>
    </p:spTree>
    <p:extLst>
      <p:ext uri="{BB962C8B-B14F-4D97-AF65-F5344CB8AC3E}">
        <p14:creationId xmlns:p14="http://schemas.microsoft.com/office/powerpoint/2010/main" val="110949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grpId="1"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64B7C0-E8AD-A558-5DAF-63733CF58E20}"/>
              </a:ext>
            </a:extLst>
          </p:cNvPr>
          <p:cNvSpPr txBox="1"/>
          <p:nvPr/>
        </p:nvSpPr>
        <p:spPr>
          <a:xfrm>
            <a:off x="1111776" y="218418"/>
            <a:ext cx="10865922" cy="3785652"/>
          </a:xfrm>
          <a:prstGeom prst="rect">
            <a:avLst/>
          </a:prstGeom>
          <a:noFill/>
        </p:spPr>
        <p:txBody>
          <a:bodyPr wrap="square">
            <a:spAutoFit/>
          </a:bodyPr>
          <a:lstStyle/>
          <a:p>
            <a:pPr algn="ctr"/>
            <a:endParaRPr lang="en-US" sz="4000" b="1" dirty="0"/>
          </a:p>
          <a:p>
            <a:pPr lvl="1" algn="ctr"/>
            <a:r>
              <a:rPr lang="en-US" sz="4000" b="1" dirty="0">
                <a:solidFill>
                  <a:schemeClr val="accent5">
                    <a:lumMod val="75000"/>
                  </a:schemeClr>
                </a:solidFill>
                <a:latin typeface="Tisa Offc Serif Pro" panose="02010504030101020102" pitchFamily="2" charset="0"/>
              </a:rPr>
              <a:t>Goal: </a:t>
            </a:r>
            <a:r>
              <a:rPr lang="en-US" sz="4000" dirty="0">
                <a:latin typeface="Tisa Offc Serif Pro" panose="02010504030101020102" pitchFamily="2" charset="0"/>
              </a:rPr>
              <a:t>Identify taxonomic differences in</a:t>
            </a:r>
            <a:r>
              <a:rPr lang="en-US" sz="4000" i="1" dirty="0">
                <a:latin typeface="Tisa Offc Serif Pro" panose="02010504030101020102" pitchFamily="2" charset="0"/>
              </a:rPr>
              <a:t> Agaricus </a:t>
            </a:r>
            <a:r>
              <a:rPr lang="en-US" sz="4000" i="1" dirty="0" err="1">
                <a:latin typeface="Tisa Offc Serif Pro" panose="02010504030101020102" pitchFamily="2" charset="0"/>
              </a:rPr>
              <a:t>bisporus</a:t>
            </a:r>
            <a:r>
              <a:rPr lang="en-US" sz="4000" dirty="0">
                <a:latin typeface="Tisa Offc Serif Pro" panose="02010504030101020102" pitchFamily="2" charset="0"/>
              </a:rPr>
              <a:t> </a:t>
            </a:r>
            <a:r>
              <a:rPr lang="en-US" sz="4000" dirty="0" err="1">
                <a:latin typeface="Tisa Offc Serif Pro" panose="02010504030101020102" pitchFamily="2" charset="0"/>
              </a:rPr>
              <a:t>pileipellis</a:t>
            </a:r>
            <a:r>
              <a:rPr lang="en-US" sz="4000" dirty="0">
                <a:latin typeface="Tisa Offc Serif Pro" panose="02010504030101020102" pitchFamily="2" charset="0"/>
              </a:rPr>
              <a:t> (mushroom aerial surface) microbiomes associated with Asymptomatic and Bacterial Blotch Symptomatic phenotypes. </a:t>
            </a:r>
          </a:p>
        </p:txBody>
      </p:sp>
      <p:grpSp>
        <p:nvGrpSpPr>
          <p:cNvPr id="41" name="Group 40">
            <a:extLst>
              <a:ext uri="{FF2B5EF4-FFF2-40B4-BE49-F238E27FC236}">
                <a16:creationId xmlns:a16="http://schemas.microsoft.com/office/drawing/2014/main" id="{1564E270-61DB-8636-0C6F-5120393898C5}"/>
              </a:ext>
            </a:extLst>
          </p:cNvPr>
          <p:cNvGrpSpPr/>
          <p:nvPr/>
        </p:nvGrpSpPr>
        <p:grpSpPr>
          <a:xfrm>
            <a:off x="-109388" y="0"/>
            <a:ext cx="1309846" cy="7036199"/>
            <a:chOff x="-166538" y="0"/>
            <a:chExt cx="1309846" cy="7036199"/>
          </a:xfrm>
        </p:grpSpPr>
        <p:sp>
          <p:nvSpPr>
            <p:cNvPr id="42" name="Rectangle 41">
              <a:extLst>
                <a:ext uri="{FF2B5EF4-FFF2-40B4-BE49-F238E27FC236}">
                  <a16:creationId xmlns:a16="http://schemas.microsoft.com/office/drawing/2014/main" id="{CDEB4514-33AD-6E36-48D2-FFFEE5D51098}"/>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Mushroom with solid fill">
              <a:extLst>
                <a:ext uri="{FF2B5EF4-FFF2-40B4-BE49-F238E27FC236}">
                  <a16:creationId xmlns:a16="http://schemas.microsoft.com/office/drawing/2014/main" id="{84A94540-7F30-0F30-25B8-B16363EA54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grpSp>
        <p:nvGrpSpPr>
          <p:cNvPr id="3" name="Group 2">
            <a:extLst>
              <a:ext uri="{FF2B5EF4-FFF2-40B4-BE49-F238E27FC236}">
                <a16:creationId xmlns:a16="http://schemas.microsoft.com/office/drawing/2014/main" id="{A41FFFC6-1D8A-53D5-62CB-29C0AF6CA933}"/>
              </a:ext>
            </a:extLst>
          </p:cNvPr>
          <p:cNvGrpSpPr/>
          <p:nvPr/>
        </p:nvGrpSpPr>
        <p:grpSpPr>
          <a:xfrm>
            <a:off x="-166538" y="0"/>
            <a:ext cx="1309846" cy="7036199"/>
            <a:chOff x="-166538" y="0"/>
            <a:chExt cx="1309846" cy="7036199"/>
          </a:xfrm>
        </p:grpSpPr>
        <p:sp>
          <p:nvSpPr>
            <p:cNvPr id="7" name="Rectangle 6">
              <a:extLst>
                <a:ext uri="{FF2B5EF4-FFF2-40B4-BE49-F238E27FC236}">
                  <a16:creationId xmlns:a16="http://schemas.microsoft.com/office/drawing/2014/main" id="{2153C9FC-BED0-CDD6-ACFC-27AFAE19CD7C}"/>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ushroom with solid fill">
              <a:extLst>
                <a:ext uri="{FF2B5EF4-FFF2-40B4-BE49-F238E27FC236}">
                  <a16:creationId xmlns:a16="http://schemas.microsoft.com/office/drawing/2014/main" id="{7C7A048A-ABB4-7A62-5D02-5FD3188B9B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538" y="5726353"/>
              <a:ext cx="1309846" cy="1309846"/>
            </a:xfrm>
            <a:prstGeom prst="rect">
              <a:avLst/>
            </a:prstGeom>
          </p:spPr>
        </p:pic>
      </p:grpSp>
      <p:pic>
        <p:nvPicPr>
          <p:cNvPr id="10" name="Picture 9" descr="A diagram of a symptom of phenotype&#10;&#10;Description automatically generated">
            <a:extLst>
              <a:ext uri="{FF2B5EF4-FFF2-40B4-BE49-F238E27FC236}">
                <a16:creationId xmlns:a16="http://schemas.microsoft.com/office/drawing/2014/main" id="{DFB50050-E057-ABDC-5C15-A6952FB7AC79}"/>
              </a:ext>
            </a:extLst>
          </p:cNvPr>
          <p:cNvPicPr>
            <a:picLocks noChangeAspect="1"/>
          </p:cNvPicPr>
          <p:nvPr/>
        </p:nvPicPr>
        <p:blipFill rotWithShape="1">
          <a:blip r:embed="rId7"/>
          <a:srcRect t="3940" b="69174"/>
          <a:stretch/>
        </p:blipFill>
        <p:spPr>
          <a:xfrm>
            <a:off x="2178073" y="4004070"/>
            <a:ext cx="8733329" cy="2348089"/>
          </a:xfrm>
          <a:prstGeom prst="rect">
            <a:avLst/>
          </a:prstGeom>
        </p:spPr>
      </p:pic>
    </p:spTree>
    <p:extLst>
      <p:ext uri="{BB962C8B-B14F-4D97-AF65-F5344CB8AC3E}">
        <p14:creationId xmlns:p14="http://schemas.microsoft.com/office/powerpoint/2010/main" val="4230984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24BD5E5-B1AC-6D87-2402-D92A5CC78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405"/>
          <a:stretch/>
        </p:blipFill>
        <p:spPr bwMode="auto">
          <a:xfrm>
            <a:off x="6811796" y="56468"/>
            <a:ext cx="5380204" cy="67450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D8DEB38-5955-97E2-79C6-3FC8DD57DD8B}"/>
              </a:ext>
            </a:extLst>
          </p:cNvPr>
          <p:cNvGrpSpPr/>
          <p:nvPr/>
        </p:nvGrpSpPr>
        <p:grpSpPr>
          <a:xfrm>
            <a:off x="-109388" y="0"/>
            <a:ext cx="1309846" cy="7036199"/>
            <a:chOff x="-166538" y="0"/>
            <a:chExt cx="1309846" cy="7036199"/>
          </a:xfrm>
        </p:grpSpPr>
        <p:sp>
          <p:nvSpPr>
            <p:cNvPr id="5" name="Rectangle 4">
              <a:extLst>
                <a:ext uri="{FF2B5EF4-FFF2-40B4-BE49-F238E27FC236}">
                  <a16:creationId xmlns:a16="http://schemas.microsoft.com/office/drawing/2014/main" id="{248F00D2-8678-3F7D-3901-B43F0C97740A}"/>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ushroom with solid fill">
              <a:extLst>
                <a:ext uri="{FF2B5EF4-FFF2-40B4-BE49-F238E27FC236}">
                  <a16:creationId xmlns:a16="http://schemas.microsoft.com/office/drawing/2014/main" id="{CF7459E0-7B27-E149-E6CF-CA252EAA73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538" y="5726353"/>
              <a:ext cx="1309846" cy="1309846"/>
            </a:xfrm>
            <a:prstGeom prst="rect">
              <a:avLst/>
            </a:prstGeom>
          </p:spPr>
        </p:pic>
      </p:grpSp>
      <p:grpSp>
        <p:nvGrpSpPr>
          <p:cNvPr id="2" name="Group 1">
            <a:extLst>
              <a:ext uri="{FF2B5EF4-FFF2-40B4-BE49-F238E27FC236}">
                <a16:creationId xmlns:a16="http://schemas.microsoft.com/office/drawing/2014/main" id="{F59B39DF-A4F7-B220-5630-DBC76DB80656}"/>
              </a:ext>
            </a:extLst>
          </p:cNvPr>
          <p:cNvGrpSpPr/>
          <p:nvPr/>
        </p:nvGrpSpPr>
        <p:grpSpPr>
          <a:xfrm>
            <a:off x="-166538" y="0"/>
            <a:ext cx="1309846" cy="7036199"/>
            <a:chOff x="-166538" y="0"/>
            <a:chExt cx="1309846" cy="7036199"/>
          </a:xfrm>
        </p:grpSpPr>
        <p:sp>
          <p:nvSpPr>
            <p:cNvPr id="3" name="Rectangle 2">
              <a:extLst>
                <a:ext uri="{FF2B5EF4-FFF2-40B4-BE49-F238E27FC236}">
                  <a16:creationId xmlns:a16="http://schemas.microsoft.com/office/drawing/2014/main" id="{ED0755F0-40C5-6140-273F-5AF7D0205550}"/>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ushroom with solid fill">
              <a:extLst>
                <a:ext uri="{FF2B5EF4-FFF2-40B4-BE49-F238E27FC236}">
                  <a16:creationId xmlns:a16="http://schemas.microsoft.com/office/drawing/2014/main" id="{B33E6F73-5661-C4FD-F7EE-AEDD6FC223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538" y="5726353"/>
              <a:ext cx="1309846" cy="1309846"/>
            </a:xfrm>
            <a:prstGeom prst="rect">
              <a:avLst/>
            </a:prstGeom>
          </p:spPr>
        </p:pic>
      </p:grpSp>
      <p:pic>
        <p:nvPicPr>
          <p:cNvPr id="8" name="Picture 2" descr="Fungi into the Future">
            <a:extLst>
              <a:ext uri="{FF2B5EF4-FFF2-40B4-BE49-F238E27FC236}">
                <a16:creationId xmlns:a16="http://schemas.microsoft.com/office/drawing/2014/main" id="{E6F3C19F-4B6E-A794-0569-212BBA60B13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703"/>
          <a:stretch/>
        </p:blipFill>
        <p:spPr bwMode="auto">
          <a:xfrm>
            <a:off x="1143308" y="1707510"/>
            <a:ext cx="6098364" cy="435767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48770B02-3248-4EE4-B46E-28AFA1FAC7A0}"/>
              </a:ext>
            </a:extLst>
          </p:cNvPr>
          <p:cNvSpPr>
            <a:spLocks noGrp="1"/>
          </p:cNvSpPr>
          <p:nvPr>
            <p:ph type="title"/>
          </p:nvPr>
        </p:nvSpPr>
        <p:spPr>
          <a:xfrm>
            <a:off x="1080275" y="-3454"/>
            <a:ext cx="6098364" cy="914400"/>
          </a:xfrm>
        </p:spPr>
        <p:txBody>
          <a:bodyPr>
            <a:normAutofit/>
          </a:bodyPr>
          <a:lstStyle/>
          <a:p>
            <a:r>
              <a:rPr lang="en-US" sz="2800" dirty="0">
                <a:latin typeface="Tisa Offc Serif Pro" panose="02010504030101020102" pitchFamily="2" charset="0"/>
              </a:rPr>
              <a:t>Sampling Methodology</a:t>
            </a:r>
          </a:p>
        </p:txBody>
      </p:sp>
    </p:spTree>
    <p:extLst>
      <p:ext uri="{BB962C8B-B14F-4D97-AF65-F5344CB8AC3E}">
        <p14:creationId xmlns:p14="http://schemas.microsoft.com/office/powerpoint/2010/main" val="2839020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948829-3F7E-AFBD-028F-325F55429E45}"/>
              </a:ext>
            </a:extLst>
          </p:cNvPr>
          <p:cNvSpPr/>
          <p:nvPr/>
        </p:nvSpPr>
        <p:spPr>
          <a:xfrm>
            <a:off x="-81952" y="-63374"/>
            <a:ext cx="1062114" cy="6921374"/>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84DB099-B04D-64F6-CDE8-DC07725278E2}"/>
              </a:ext>
            </a:extLst>
          </p:cNvPr>
          <p:cNvSpPr>
            <a:spLocks noGrp="1"/>
          </p:cNvSpPr>
          <p:nvPr>
            <p:ph type="ctrTitle"/>
          </p:nvPr>
        </p:nvSpPr>
        <p:spPr>
          <a:xfrm>
            <a:off x="980162" y="76200"/>
            <a:ext cx="10058400" cy="914400"/>
          </a:xfrm>
        </p:spPr>
        <p:txBody>
          <a:bodyPr>
            <a:normAutofit fontScale="90000"/>
          </a:bodyPr>
          <a:lstStyle/>
          <a:p>
            <a:pPr algn="l"/>
            <a:r>
              <a:rPr lang="en-US" dirty="0">
                <a:latin typeface="Tisa Offc Serif Pro" panose="02010504030101020102" pitchFamily="2" charset="0"/>
              </a:rPr>
              <a:t>Defining Aerial Surfaces</a:t>
            </a:r>
          </a:p>
        </p:txBody>
      </p:sp>
      <p:pic>
        <p:nvPicPr>
          <p:cNvPr id="6" name="Picture 5" descr="Diagram of a diagram of a body&#10;&#10;Description automatically generated with medium confidence">
            <a:extLst>
              <a:ext uri="{FF2B5EF4-FFF2-40B4-BE49-F238E27FC236}">
                <a16:creationId xmlns:a16="http://schemas.microsoft.com/office/drawing/2014/main" id="{C6C24B45-66B9-1464-D88F-D58D084FFD6A}"/>
              </a:ext>
            </a:extLst>
          </p:cNvPr>
          <p:cNvPicPr>
            <a:picLocks noChangeAspect="1"/>
          </p:cNvPicPr>
          <p:nvPr/>
        </p:nvPicPr>
        <p:blipFill rotWithShape="1">
          <a:blip r:embed="rId3"/>
          <a:srcRect l="2573" t="2324" r="1366" b="4713"/>
          <a:stretch/>
        </p:blipFill>
        <p:spPr>
          <a:xfrm>
            <a:off x="1033446" y="1182254"/>
            <a:ext cx="11158554" cy="3226450"/>
          </a:xfrm>
          <a:prstGeom prst="rect">
            <a:avLst/>
          </a:prstGeom>
        </p:spPr>
      </p:pic>
    </p:spTree>
    <p:extLst>
      <p:ext uri="{BB962C8B-B14F-4D97-AF65-F5344CB8AC3E}">
        <p14:creationId xmlns:p14="http://schemas.microsoft.com/office/powerpoint/2010/main" val="3845930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FD4CFD-BEF3-F33D-417D-1D420BAF4E0B}"/>
              </a:ext>
            </a:extLst>
          </p:cNvPr>
          <p:cNvGrpSpPr/>
          <p:nvPr/>
        </p:nvGrpSpPr>
        <p:grpSpPr>
          <a:xfrm>
            <a:off x="-109388" y="0"/>
            <a:ext cx="1309846" cy="7036199"/>
            <a:chOff x="-166538" y="0"/>
            <a:chExt cx="1309846" cy="7036199"/>
          </a:xfrm>
        </p:grpSpPr>
        <p:sp>
          <p:nvSpPr>
            <p:cNvPr id="8" name="Rectangle 7">
              <a:extLst>
                <a:ext uri="{FF2B5EF4-FFF2-40B4-BE49-F238E27FC236}">
                  <a16:creationId xmlns:a16="http://schemas.microsoft.com/office/drawing/2014/main" id="{1536BDAF-FD05-7BF8-2433-AD176A064C7C}"/>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ushroom with solid fill">
              <a:extLst>
                <a:ext uri="{FF2B5EF4-FFF2-40B4-BE49-F238E27FC236}">
                  <a16:creationId xmlns:a16="http://schemas.microsoft.com/office/drawing/2014/main" id="{077411B7-A1C3-59E4-2D1A-444D1FDDB2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grpSp>
        <p:nvGrpSpPr>
          <p:cNvPr id="6" name="Group 5">
            <a:extLst>
              <a:ext uri="{FF2B5EF4-FFF2-40B4-BE49-F238E27FC236}">
                <a16:creationId xmlns:a16="http://schemas.microsoft.com/office/drawing/2014/main" id="{81FCD6ED-B30C-6228-E9B8-254EA1EC7B35}"/>
              </a:ext>
            </a:extLst>
          </p:cNvPr>
          <p:cNvGrpSpPr/>
          <p:nvPr/>
        </p:nvGrpSpPr>
        <p:grpSpPr>
          <a:xfrm>
            <a:off x="3210128" y="772014"/>
            <a:ext cx="7696160" cy="6085986"/>
            <a:chOff x="3210128" y="772014"/>
            <a:chExt cx="7696160" cy="6085986"/>
          </a:xfrm>
        </p:grpSpPr>
        <p:pic>
          <p:nvPicPr>
            <p:cNvPr id="16" name="Picture 15" descr="A group of graphs with numbers and symbols&#10;&#10;Description automatically generated with medium confidence">
              <a:extLst>
                <a:ext uri="{FF2B5EF4-FFF2-40B4-BE49-F238E27FC236}">
                  <a16:creationId xmlns:a16="http://schemas.microsoft.com/office/drawing/2014/main" id="{973E827D-EE41-2ED7-AEDF-BD6B1D2F1AF2}"/>
                </a:ext>
              </a:extLst>
            </p:cNvPr>
            <p:cNvPicPr>
              <a:picLocks noChangeAspect="1"/>
            </p:cNvPicPr>
            <p:nvPr/>
          </p:nvPicPr>
          <p:blipFill rotWithShape="1">
            <a:blip r:embed="rId5"/>
            <a:srcRect b="1169"/>
            <a:stretch/>
          </p:blipFill>
          <p:spPr>
            <a:xfrm>
              <a:off x="3210128" y="772014"/>
              <a:ext cx="7696160" cy="6085986"/>
            </a:xfrm>
            <a:prstGeom prst="rect">
              <a:avLst/>
            </a:prstGeom>
          </p:spPr>
        </p:pic>
        <p:sp>
          <p:nvSpPr>
            <p:cNvPr id="10" name="TextBox 9">
              <a:extLst>
                <a:ext uri="{FF2B5EF4-FFF2-40B4-BE49-F238E27FC236}">
                  <a16:creationId xmlns:a16="http://schemas.microsoft.com/office/drawing/2014/main" id="{BA7ABC7C-3EC1-591F-4E93-A665B64CCC38}"/>
                </a:ext>
              </a:extLst>
            </p:cNvPr>
            <p:cNvSpPr txBox="1"/>
            <p:nvPr/>
          </p:nvSpPr>
          <p:spPr>
            <a:xfrm>
              <a:off x="9489897" y="1018237"/>
              <a:ext cx="1416391" cy="584775"/>
            </a:xfrm>
            <a:prstGeom prst="rect">
              <a:avLst/>
            </a:prstGeom>
            <a:noFill/>
          </p:spPr>
          <p:txBody>
            <a:bodyPr wrap="square" rtlCol="0">
              <a:spAutoFit/>
            </a:bodyPr>
            <a:lstStyle/>
            <a:p>
              <a:r>
                <a:rPr lang="en-US" sz="3200" dirty="0">
                  <a:solidFill>
                    <a:schemeClr val="accent3">
                      <a:lumMod val="75000"/>
                    </a:schemeClr>
                  </a:solidFill>
                </a:rPr>
                <a:t>P = .23 </a:t>
              </a:r>
            </a:p>
          </p:txBody>
        </p:sp>
        <p:sp>
          <p:nvSpPr>
            <p:cNvPr id="11" name="TextBox 10">
              <a:extLst>
                <a:ext uri="{FF2B5EF4-FFF2-40B4-BE49-F238E27FC236}">
                  <a16:creationId xmlns:a16="http://schemas.microsoft.com/office/drawing/2014/main" id="{885770F2-5A0E-7BE7-036D-B0811AE3EB96}"/>
                </a:ext>
              </a:extLst>
            </p:cNvPr>
            <p:cNvSpPr txBox="1"/>
            <p:nvPr/>
          </p:nvSpPr>
          <p:spPr>
            <a:xfrm>
              <a:off x="7019299" y="987002"/>
              <a:ext cx="1538927" cy="584775"/>
            </a:xfrm>
            <a:prstGeom prst="rect">
              <a:avLst/>
            </a:prstGeom>
            <a:noFill/>
          </p:spPr>
          <p:txBody>
            <a:bodyPr wrap="square" rtlCol="0">
              <a:spAutoFit/>
            </a:bodyPr>
            <a:lstStyle/>
            <a:p>
              <a:r>
                <a:rPr lang="en-US" sz="3200" dirty="0">
                  <a:solidFill>
                    <a:srgbClr val="BE2424"/>
                  </a:solidFill>
                </a:rPr>
                <a:t>P = .005 </a:t>
              </a:r>
            </a:p>
          </p:txBody>
        </p:sp>
      </p:grpSp>
      <p:grpSp>
        <p:nvGrpSpPr>
          <p:cNvPr id="2" name="Group 1">
            <a:extLst>
              <a:ext uri="{FF2B5EF4-FFF2-40B4-BE49-F238E27FC236}">
                <a16:creationId xmlns:a16="http://schemas.microsoft.com/office/drawing/2014/main" id="{9CEB1CFB-764C-7B8A-447D-D3082F97F728}"/>
              </a:ext>
            </a:extLst>
          </p:cNvPr>
          <p:cNvGrpSpPr/>
          <p:nvPr/>
        </p:nvGrpSpPr>
        <p:grpSpPr>
          <a:xfrm>
            <a:off x="-166538" y="0"/>
            <a:ext cx="1309846" cy="7036199"/>
            <a:chOff x="-166538" y="0"/>
            <a:chExt cx="1309846" cy="7036199"/>
          </a:xfrm>
        </p:grpSpPr>
        <p:sp>
          <p:nvSpPr>
            <p:cNvPr id="4" name="Rectangle 3">
              <a:extLst>
                <a:ext uri="{FF2B5EF4-FFF2-40B4-BE49-F238E27FC236}">
                  <a16:creationId xmlns:a16="http://schemas.microsoft.com/office/drawing/2014/main" id="{CDF3EB49-3C85-9B1F-77E1-D9585FCAA7B3}"/>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Mushroom with solid fill">
              <a:extLst>
                <a:ext uri="{FF2B5EF4-FFF2-40B4-BE49-F238E27FC236}">
                  <a16:creationId xmlns:a16="http://schemas.microsoft.com/office/drawing/2014/main" id="{E3595C35-BFF7-5FA3-BA4B-44F326B769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538" y="5726353"/>
              <a:ext cx="1309846" cy="1309846"/>
            </a:xfrm>
            <a:prstGeom prst="rect">
              <a:avLst/>
            </a:prstGeom>
          </p:spPr>
        </p:pic>
      </p:grpSp>
      <p:grpSp>
        <p:nvGrpSpPr>
          <p:cNvPr id="14" name="Group 13">
            <a:extLst>
              <a:ext uri="{FF2B5EF4-FFF2-40B4-BE49-F238E27FC236}">
                <a16:creationId xmlns:a16="http://schemas.microsoft.com/office/drawing/2014/main" id="{BADE5C3E-1142-97A0-3CAE-5BB4F2EAAE9D}"/>
              </a:ext>
            </a:extLst>
          </p:cNvPr>
          <p:cNvGrpSpPr/>
          <p:nvPr/>
        </p:nvGrpSpPr>
        <p:grpSpPr>
          <a:xfrm>
            <a:off x="5951422" y="819658"/>
            <a:ext cx="5216736" cy="5615846"/>
            <a:chOff x="5951422" y="819658"/>
            <a:chExt cx="5216736" cy="5615846"/>
          </a:xfrm>
          <a:solidFill>
            <a:schemeClr val="bg1"/>
          </a:solidFill>
        </p:grpSpPr>
        <p:sp>
          <p:nvSpPr>
            <p:cNvPr id="12" name="Rectangle 11">
              <a:extLst>
                <a:ext uri="{FF2B5EF4-FFF2-40B4-BE49-F238E27FC236}">
                  <a16:creationId xmlns:a16="http://schemas.microsoft.com/office/drawing/2014/main" id="{35ED1E7E-CB35-6C7C-2025-CC8EAD4B1750}"/>
                </a:ext>
              </a:extLst>
            </p:cNvPr>
            <p:cNvSpPr/>
            <p:nvPr/>
          </p:nvSpPr>
          <p:spPr>
            <a:xfrm>
              <a:off x="5951422" y="819658"/>
              <a:ext cx="5216736" cy="5266328"/>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0027C5-8572-B93A-597D-4838C1F781B1}"/>
                </a:ext>
              </a:extLst>
            </p:cNvPr>
            <p:cNvSpPr/>
            <p:nvPr/>
          </p:nvSpPr>
          <p:spPr>
            <a:xfrm>
              <a:off x="6262653" y="6085985"/>
              <a:ext cx="4905505" cy="349519"/>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B7339618-EF97-CEA9-DE42-D6F688CA4F2B}"/>
              </a:ext>
            </a:extLst>
          </p:cNvPr>
          <p:cNvSpPr txBox="1"/>
          <p:nvPr/>
        </p:nvSpPr>
        <p:spPr>
          <a:xfrm>
            <a:off x="1145731" y="5636256"/>
            <a:ext cx="2186286" cy="1200329"/>
          </a:xfrm>
          <a:prstGeom prst="rect">
            <a:avLst/>
          </a:prstGeom>
          <a:noFill/>
        </p:spPr>
        <p:txBody>
          <a:bodyPr wrap="square" rtlCol="0">
            <a:spAutoFit/>
          </a:bodyPr>
          <a:lstStyle/>
          <a:p>
            <a:r>
              <a:rPr lang="en-US" dirty="0">
                <a:ln>
                  <a:solidFill>
                    <a:schemeClr val="accent4"/>
                  </a:solidFill>
                </a:ln>
                <a:solidFill>
                  <a:schemeClr val="accent4"/>
                </a:solidFill>
                <a:latin typeface="Tisa Offc Serif Pro" panose="02010504030101020102" pitchFamily="2" charset="0"/>
              </a:rPr>
              <a:t>Alpha diversity: </a:t>
            </a:r>
            <a:r>
              <a:rPr lang="en-US" dirty="0">
                <a:latin typeface="Tisa Offc Serif Pro" panose="02010504030101020102" pitchFamily="2" charset="0"/>
              </a:rPr>
              <a:t>species evenness and richness within a sample. </a:t>
            </a:r>
          </a:p>
        </p:txBody>
      </p:sp>
      <p:sp>
        <p:nvSpPr>
          <p:cNvPr id="20" name="Rectangle 19">
            <a:extLst>
              <a:ext uri="{FF2B5EF4-FFF2-40B4-BE49-F238E27FC236}">
                <a16:creationId xmlns:a16="http://schemas.microsoft.com/office/drawing/2014/main" id="{8B9DF757-71AF-C109-7D1C-83DF19C47964}"/>
              </a:ext>
            </a:extLst>
          </p:cNvPr>
          <p:cNvSpPr/>
          <p:nvPr/>
        </p:nvSpPr>
        <p:spPr>
          <a:xfrm>
            <a:off x="3802119" y="518276"/>
            <a:ext cx="2149303" cy="4855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58C73A-DA14-DD89-3EFE-3A14F3567DFE}"/>
              </a:ext>
            </a:extLst>
          </p:cNvPr>
          <p:cNvGrpSpPr/>
          <p:nvPr/>
        </p:nvGrpSpPr>
        <p:grpSpPr>
          <a:xfrm>
            <a:off x="5798978" y="1003833"/>
            <a:ext cx="1719942" cy="1228444"/>
            <a:chOff x="5720351" y="970918"/>
            <a:chExt cx="1719942" cy="1228444"/>
          </a:xfrm>
        </p:grpSpPr>
        <p:sp>
          <p:nvSpPr>
            <p:cNvPr id="17" name="Rectangle: Rounded Corners 16">
              <a:extLst>
                <a:ext uri="{FF2B5EF4-FFF2-40B4-BE49-F238E27FC236}">
                  <a16:creationId xmlns:a16="http://schemas.microsoft.com/office/drawing/2014/main" id="{F8A7B46A-7D43-0D7F-FADF-CA088876F285}"/>
                </a:ext>
              </a:extLst>
            </p:cNvPr>
            <p:cNvSpPr/>
            <p:nvPr/>
          </p:nvSpPr>
          <p:spPr>
            <a:xfrm>
              <a:off x="5720351" y="970918"/>
              <a:ext cx="1538928" cy="1228444"/>
            </a:xfrm>
            <a:prstGeom prst="roundRect">
              <a:avLst/>
            </a:prstGeom>
            <a:solidFill>
              <a:srgbClr val="FFD966"/>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FF90549-864A-210E-DBF6-870CC832A585}"/>
                </a:ext>
              </a:extLst>
            </p:cNvPr>
            <p:cNvSpPr txBox="1"/>
            <p:nvPr/>
          </p:nvSpPr>
          <p:spPr>
            <a:xfrm>
              <a:off x="5720351" y="1346843"/>
              <a:ext cx="1719942" cy="584775"/>
            </a:xfrm>
            <a:prstGeom prst="rect">
              <a:avLst/>
            </a:prstGeom>
            <a:noFill/>
          </p:spPr>
          <p:txBody>
            <a:bodyPr wrap="square" rtlCol="0">
              <a:spAutoFit/>
            </a:bodyPr>
            <a:lstStyle/>
            <a:p>
              <a:r>
                <a:rPr lang="en-US" sz="3200" dirty="0">
                  <a:latin typeface="Tisa Offc Serif Pro" panose="02010504030101020102" pitchFamily="2" charset="0"/>
                </a:rPr>
                <a:t>P = .005</a:t>
              </a:r>
            </a:p>
          </p:txBody>
        </p:sp>
      </p:grpSp>
      <p:sp>
        <p:nvSpPr>
          <p:cNvPr id="22" name="TextBox 21">
            <a:extLst>
              <a:ext uri="{FF2B5EF4-FFF2-40B4-BE49-F238E27FC236}">
                <a16:creationId xmlns:a16="http://schemas.microsoft.com/office/drawing/2014/main" id="{E6B25EE8-BC86-FEDB-3B4A-27B1EB81054C}"/>
              </a:ext>
            </a:extLst>
          </p:cNvPr>
          <p:cNvSpPr txBox="1"/>
          <p:nvPr/>
        </p:nvSpPr>
        <p:spPr>
          <a:xfrm>
            <a:off x="4068869" y="552930"/>
            <a:ext cx="1918232" cy="584775"/>
          </a:xfrm>
          <a:prstGeom prst="rect">
            <a:avLst/>
          </a:prstGeom>
          <a:noFill/>
        </p:spPr>
        <p:txBody>
          <a:bodyPr wrap="square" rtlCol="0">
            <a:spAutoFit/>
          </a:bodyPr>
          <a:lstStyle/>
          <a:p>
            <a:r>
              <a:rPr lang="en-US" sz="3200" dirty="0">
                <a:latin typeface="Tisa Offc Serif Pro" panose="02010504030101020102" pitchFamily="2" charset="0"/>
              </a:rPr>
              <a:t>Observed</a:t>
            </a:r>
          </a:p>
        </p:txBody>
      </p:sp>
    </p:spTree>
    <p:extLst>
      <p:ext uri="{BB962C8B-B14F-4D97-AF65-F5344CB8AC3E}">
        <p14:creationId xmlns:p14="http://schemas.microsoft.com/office/powerpoint/2010/main" val="2063807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FD4CFD-BEF3-F33D-417D-1D420BAF4E0B}"/>
              </a:ext>
            </a:extLst>
          </p:cNvPr>
          <p:cNvGrpSpPr/>
          <p:nvPr/>
        </p:nvGrpSpPr>
        <p:grpSpPr>
          <a:xfrm>
            <a:off x="-109388" y="0"/>
            <a:ext cx="1309846" cy="7036199"/>
            <a:chOff x="-166538" y="0"/>
            <a:chExt cx="1309846" cy="7036199"/>
          </a:xfrm>
        </p:grpSpPr>
        <p:sp>
          <p:nvSpPr>
            <p:cNvPr id="8" name="Rectangle 7">
              <a:extLst>
                <a:ext uri="{FF2B5EF4-FFF2-40B4-BE49-F238E27FC236}">
                  <a16:creationId xmlns:a16="http://schemas.microsoft.com/office/drawing/2014/main" id="{1536BDAF-FD05-7BF8-2433-AD176A064C7C}"/>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ushroom with solid fill">
              <a:extLst>
                <a:ext uri="{FF2B5EF4-FFF2-40B4-BE49-F238E27FC236}">
                  <a16:creationId xmlns:a16="http://schemas.microsoft.com/office/drawing/2014/main" id="{077411B7-A1C3-59E4-2D1A-444D1FDDB2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grpSp>
        <p:nvGrpSpPr>
          <p:cNvPr id="6" name="Group 5">
            <a:extLst>
              <a:ext uri="{FF2B5EF4-FFF2-40B4-BE49-F238E27FC236}">
                <a16:creationId xmlns:a16="http://schemas.microsoft.com/office/drawing/2014/main" id="{81FCD6ED-B30C-6228-E9B8-254EA1EC7B35}"/>
              </a:ext>
            </a:extLst>
          </p:cNvPr>
          <p:cNvGrpSpPr/>
          <p:nvPr/>
        </p:nvGrpSpPr>
        <p:grpSpPr>
          <a:xfrm>
            <a:off x="3210128" y="772014"/>
            <a:ext cx="7696160" cy="6085986"/>
            <a:chOff x="3210128" y="772014"/>
            <a:chExt cx="7696160" cy="6085986"/>
          </a:xfrm>
        </p:grpSpPr>
        <p:pic>
          <p:nvPicPr>
            <p:cNvPr id="16" name="Picture 15" descr="A group of graphs with numbers and symbols&#10;&#10;Description automatically generated with medium confidence">
              <a:extLst>
                <a:ext uri="{FF2B5EF4-FFF2-40B4-BE49-F238E27FC236}">
                  <a16:creationId xmlns:a16="http://schemas.microsoft.com/office/drawing/2014/main" id="{973E827D-EE41-2ED7-AEDF-BD6B1D2F1AF2}"/>
                </a:ext>
              </a:extLst>
            </p:cNvPr>
            <p:cNvPicPr>
              <a:picLocks noChangeAspect="1"/>
            </p:cNvPicPr>
            <p:nvPr/>
          </p:nvPicPr>
          <p:blipFill rotWithShape="1">
            <a:blip r:embed="rId5"/>
            <a:srcRect b="1169"/>
            <a:stretch/>
          </p:blipFill>
          <p:spPr>
            <a:xfrm>
              <a:off x="3210128" y="772014"/>
              <a:ext cx="7696160" cy="6085986"/>
            </a:xfrm>
            <a:prstGeom prst="rect">
              <a:avLst/>
            </a:prstGeom>
          </p:spPr>
        </p:pic>
        <p:sp>
          <p:nvSpPr>
            <p:cNvPr id="10" name="TextBox 9">
              <a:extLst>
                <a:ext uri="{FF2B5EF4-FFF2-40B4-BE49-F238E27FC236}">
                  <a16:creationId xmlns:a16="http://schemas.microsoft.com/office/drawing/2014/main" id="{BA7ABC7C-3EC1-591F-4E93-A665B64CCC38}"/>
                </a:ext>
              </a:extLst>
            </p:cNvPr>
            <p:cNvSpPr txBox="1"/>
            <p:nvPr/>
          </p:nvSpPr>
          <p:spPr>
            <a:xfrm>
              <a:off x="9489897" y="1018237"/>
              <a:ext cx="1416391" cy="584775"/>
            </a:xfrm>
            <a:prstGeom prst="rect">
              <a:avLst/>
            </a:prstGeom>
            <a:noFill/>
          </p:spPr>
          <p:txBody>
            <a:bodyPr wrap="square" rtlCol="0">
              <a:spAutoFit/>
            </a:bodyPr>
            <a:lstStyle/>
            <a:p>
              <a:r>
                <a:rPr lang="en-US" sz="3200" dirty="0">
                  <a:solidFill>
                    <a:schemeClr val="accent3">
                      <a:lumMod val="75000"/>
                    </a:schemeClr>
                  </a:solidFill>
                </a:rPr>
                <a:t>P = .23 </a:t>
              </a:r>
            </a:p>
          </p:txBody>
        </p:sp>
      </p:grpSp>
      <p:grpSp>
        <p:nvGrpSpPr>
          <p:cNvPr id="2" name="Group 1">
            <a:extLst>
              <a:ext uri="{FF2B5EF4-FFF2-40B4-BE49-F238E27FC236}">
                <a16:creationId xmlns:a16="http://schemas.microsoft.com/office/drawing/2014/main" id="{9CEB1CFB-764C-7B8A-447D-D3082F97F728}"/>
              </a:ext>
            </a:extLst>
          </p:cNvPr>
          <p:cNvGrpSpPr/>
          <p:nvPr/>
        </p:nvGrpSpPr>
        <p:grpSpPr>
          <a:xfrm>
            <a:off x="-166538" y="0"/>
            <a:ext cx="1309846" cy="7036199"/>
            <a:chOff x="-166538" y="0"/>
            <a:chExt cx="1309846" cy="7036199"/>
          </a:xfrm>
        </p:grpSpPr>
        <p:sp>
          <p:nvSpPr>
            <p:cNvPr id="4" name="Rectangle 3">
              <a:extLst>
                <a:ext uri="{FF2B5EF4-FFF2-40B4-BE49-F238E27FC236}">
                  <a16:creationId xmlns:a16="http://schemas.microsoft.com/office/drawing/2014/main" id="{CDF3EB49-3C85-9B1F-77E1-D9585FCAA7B3}"/>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Mushroom with solid fill">
              <a:extLst>
                <a:ext uri="{FF2B5EF4-FFF2-40B4-BE49-F238E27FC236}">
                  <a16:creationId xmlns:a16="http://schemas.microsoft.com/office/drawing/2014/main" id="{E3595C35-BFF7-5FA3-BA4B-44F326B769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538" y="5726353"/>
              <a:ext cx="1309846" cy="1309846"/>
            </a:xfrm>
            <a:prstGeom prst="rect">
              <a:avLst/>
            </a:prstGeom>
          </p:spPr>
        </p:pic>
      </p:grpSp>
      <p:grpSp>
        <p:nvGrpSpPr>
          <p:cNvPr id="12" name="Group 11">
            <a:extLst>
              <a:ext uri="{FF2B5EF4-FFF2-40B4-BE49-F238E27FC236}">
                <a16:creationId xmlns:a16="http://schemas.microsoft.com/office/drawing/2014/main" id="{99D90B39-4936-9FF3-3EE2-D771950C2DD8}"/>
              </a:ext>
            </a:extLst>
          </p:cNvPr>
          <p:cNvGrpSpPr/>
          <p:nvPr/>
        </p:nvGrpSpPr>
        <p:grpSpPr>
          <a:xfrm>
            <a:off x="8503920" y="819658"/>
            <a:ext cx="2664238" cy="5615846"/>
            <a:chOff x="8503920" y="819658"/>
            <a:chExt cx="2664238" cy="5615846"/>
          </a:xfrm>
          <a:solidFill>
            <a:schemeClr val="bg1"/>
          </a:solidFill>
        </p:grpSpPr>
        <p:sp>
          <p:nvSpPr>
            <p:cNvPr id="13" name="Rectangle 12">
              <a:extLst>
                <a:ext uri="{FF2B5EF4-FFF2-40B4-BE49-F238E27FC236}">
                  <a16:creationId xmlns:a16="http://schemas.microsoft.com/office/drawing/2014/main" id="{BF6D43CD-6772-EC39-A8E8-8E835BD5C719}"/>
                </a:ext>
              </a:extLst>
            </p:cNvPr>
            <p:cNvSpPr/>
            <p:nvPr/>
          </p:nvSpPr>
          <p:spPr>
            <a:xfrm>
              <a:off x="8503920" y="819658"/>
              <a:ext cx="2664237" cy="5266328"/>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8AAD8E-DF11-ACB9-313C-DEF86D367F60}"/>
                </a:ext>
              </a:extLst>
            </p:cNvPr>
            <p:cNvSpPr/>
            <p:nvPr/>
          </p:nvSpPr>
          <p:spPr>
            <a:xfrm>
              <a:off x="8558226" y="6085985"/>
              <a:ext cx="2609932" cy="349519"/>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4E19B8DA-C89E-A4DF-1B1D-48A37794397C}"/>
              </a:ext>
            </a:extLst>
          </p:cNvPr>
          <p:cNvSpPr txBox="1"/>
          <p:nvPr/>
        </p:nvSpPr>
        <p:spPr>
          <a:xfrm>
            <a:off x="1145731" y="5636256"/>
            <a:ext cx="2186286" cy="1200329"/>
          </a:xfrm>
          <a:prstGeom prst="rect">
            <a:avLst/>
          </a:prstGeom>
          <a:noFill/>
        </p:spPr>
        <p:txBody>
          <a:bodyPr wrap="square" rtlCol="0">
            <a:spAutoFit/>
          </a:bodyPr>
          <a:lstStyle/>
          <a:p>
            <a:r>
              <a:rPr lang="en-US" dirty="0">
                <a:ln>
                  <a:solidFill>
                    <a:schemeClr val="accent4"/>
                  </a:solidFill>
                </a:ln>
                <a:solidFill>
                  <a:schemeClr val="accent4"/>
                </a:solidFill>
                <a:latin typeface="Tisa Offc Serif Pro" panose="02010504030101020102" pitchFamily="2" charset="0"/>
              </a:rPr>
              <a:t>Alpha diversity: </a:t>
            </a:r>
            <a:r>
              <a:rPr lang="en-US" dirty="0">
                <a:latin typeface="Tisa Offc Serif Pro" panose="02010504030101020102" pitchFamily="2" charset="0"/>
              </a:rPr>
              <a:t>species evenness and richness within a sample. </a:t>
            </a:r>
          </a:p>
        </p:txBody>
      </p:sp>
      <p:sp>
        <p:nvSpPr>
          <p:cNvPr id="15" name="Rectangle 14">
            <a:extLst>
              <a:ext uri="{FF2B5EF4-FFF2-40B4-BE49-F238E27FC236}">
                <a16:creationId xmlns:a16="http://schemas.microsoft.com/office/drawing/2014/main" id="{5E995A9F-7A58-D98F-5F47-5D31F9D0F3E8}"/>
              </a:ext>
            </a:extLst>
          </p:cNvPr>
          <p:cNvSpPr/>
          <p:nvPr/>
        </p:nvSpPr>
        <p:spPr>
          <a:xfrm>
            <a:off x="3802119" y="518276"/>
            <a:ext cx="4884681" cy="4855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E58311E-7FE8-51A4-5D6E-98574FE9BB66}"/>
              </a:ext>
            </a:extLst>
          </p:cNvPr>
          <p:cNvGrpSpPr/>
          <p:nvPr/>
        </p:nvGrpSpPr>
        <p:grpSpPr>
          <a:xfrm>
            <a:off x="8285003" y="1003833"/>
            <a:ext cx="1719942" cy="1228444"/>
            <a:chOff x="5720351" y="970918"/>
            <a:chExt cx="1719942" cy="1228444"/>
          </a:xfrm>
        </p:grpSpPr>
        <p:sp>
          <p:nvSpPr>
            <p:cNvPr id="23" name="Rectangle: Rounded Corners 22">
              <a:extLst>
                <a:ext uri="{FF2B5EF4-FFF2-40B4-BE49-F238E27FC236}">
                  <a16:creationId xmlns:a16="http://schemas.microsoft.com/office/drawing/2014/main" id="{4E4DD4C6-E1A8-100C-33E2-041395BF7C92}"/>
                </a:ext>
              </a:extLst>
            </p:cNvPr>
            <p:cNvSpPr/>
            <p:nvPr/>
          </p:nvSpPr>
          <p:spPr>
            <a:xfrm>
              <a:off x="5720351" y="970918"/>
              <a:ext cx="1538928" cy="1228444"/>
            </a:xfrm>
            <a:prstGeom prst="roundRect">
              <a:avLst/>
            </a:prstGeom>
            <a:solidFill>
              <a:srgbClr val="FFD966"/>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6821FA7-1D24-BF24-02B3-4874D12EA3A9}"/>
                </a:ext>
              </a:extLst>
            </p:cNvPr>
            <p:cNvSpPr txBox="1"/>
            <p:nvPr/>
          </p:nvSpPr>
          <p:spPr>
            <a:xfrm>
              <a:off x="5720351" y="1346843"/>
              <a:ext cx="1719942" cy="584775"/>
            </a:xfrm>
            <a:prstGeom prst="rect">
              <a:avLst/>
            </a:prstGeom>
            <a:noFill/>
          </p:spPr>
          <p:txBody>
            <a:bodyPr wrap="square" rtlCol="0">
              <a:spAutoFit/>
            </a:bodyPr>
            <a:lstStyle/>
            <a:p>
              <a:r>
                <a:rPr lang="en-US" sz="3200" dirty="0">
                  <a:latin typeface="Tisa Offc Serif Pro" panose="02010504030101020102" pitchFamily="2" charset="0"/>
                </a:rPr>
                <a:t>P = .005</a:t>
              </a:r>
            </a:p>
          </p:txBody>
        </p:sp>
      </p:grpSp>
      <p:sp>
        <p:nvSpPr>
          <p:cNvPr id="25" name="TextBox 24">
            <a:extLst>
              <a:ext uri="{FF2B5EF4-FFF2-40B4-BE49-F238E27FC236}">
                <a16:creationId xmlns:a16="http://schemas.microsoft.com/office/drawing/2014/main" id="{721C835D-128F-2849-2073-5E8F3ADB1A7C}"/>
              </a:ext>
            </a:extLst>
          </p:cNvPr>
          <p:cNvSpPr txBox="1"/>
          <p:nvPr/>
        </p:nvSpPr>
        <p:spPr>
          <a:xfrm>
            <a:off x="6763819" y="560119"/>
            <a:ext cx="1918232" cy="584775"/>
          </a:xfrm>
          <a:prstGeom prst="rect">
            <a:avLst/>
          </a:prstGeom>
          <a:noFill/>
        </p:spPr>
        <p:txBody>
          <a:bodyPr wrap="square" rtlCol="0">
            <a:spAutoFit/>
          </a:bodyPr>
          <a:lstStyle/>
          <a:p>
            <a:r>
              <a:rPr lang="en-US" sz="3200" b="0" i="0" dirty="0">
                <a:effectLst/>
                <a:latin typeface="Tisa Offc Serif Pro" panose="02010504030101020102" pitchFamily="2" charset="0"/>
              </a:rPr>
              <a:t>CHAO1</a:t>
            </a:r>
            <a:endParaRPr lang="en-US" sz="3200" dirty="0">
              <a:latin typeface="Tisa Offc Serif Pro" panose="02010504030101020102" pitchFamily="2" charset="0"/>
            </a:endParaRPr>
          </a:p>
        </p:txBody>
      </p:sp>
      <p:grpSp>
        <p:nvGrpSpPr>
          <p:cNvPr id="26" name="Group 25">
            <a:extLst>
              <a:ext uri="{FF2B5EF4-FFF2-40B4-BE49-F238E27FC236}">
                <a16:creationId xmlns:a16="http://schemas.microsoft.com/office/drawing/2014/main" id="{F302BED2-940D-DA5E-75BB-32352E8B9B1B}"/>
              </a:ext>
            </a:extLst>
          </p:cNvPr>
          <p:cNvGrpSpPr/>
          <p:nvPr/>
        </p:nvGrpSpPr>
        <p:grpSpPr>
          <a:xfrm>
            <a:off x="2948258" y="972058"/>
            <a:ext cx="3038300" cy="5615846"/>
            <a:chOff x="8503920" y="819658"/>
            <a:chExt cx="2664238" cy="5615846"/>
          </a:xfrm>
          <a:solidFill>
            <a:schemeClr val="bg1"/>
          </a:solidFill>
        </p:grpSpPr>
        <p:sp>
          <p:nvSpPr>
            <p:cNvPr id="27" name="Rectangle 26">
              <a:extLst>
                <a:ext uri="{FF2B5EF4-FFF2-40B4-BE49-F238E27FC236}">
                  <a16:creationId xmlns:a16="http://schemas.microsoft.com/office/drawing/2014/main" id="{2CBEA8E2-C0B4-3247-262A-392B4D03060A}"/>
                </a:ext>
              </a:extLst>
            </p:cNvPr>
            <p:cNvSpPr/>
            <p:nvPr/>
          </p:nvSpPr>
          <p:spPr>
            <a:xfrm>
              <a:off x="8503920" y="819658"/>
              <a:ext cx="2664237" cy="5266328"/>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1C2691-74FA-B970-F5B9-D36DED5CB4C5}"/>
                </a:ext>
              </a:extLst>
            </p:cNvPr>
            <p:cNvSpPr/>
            <p:nvPr/>
          </p:nvSpPr>
          <p:spPr>
            <a:xfrm>
              <a:off x="8558226" y="6085985"/>
              <a:ext cx="2609932" cy="349519"/>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495141D-D941-F9D3-6FA7-15DC5C2E1B47}"/>
              </a:ext>
            </a:extLst>
          </p:cNvPr>
          <p:cNvGrpSpPr/>
          <p:nvPr/>
        </p:nvGrpSpPr>
        <p:grpSpPr>
          <a:xfrm>
            <a:off x="3468443" y="6179387"/>
            <a:ext cx="3038300" cy="152400"/>
            <a:chOff x="8503920" y="819658"/>
            <a:chExt cx="2664238" cy="5615846"/>
          </a:xfrm>
          <a:solidFill>
            <a:schemeClr val="bg1"/>
          </a:solidFill>
        </p:grpSpPr>
        <p:sp>
          <p:nvSpPr>
            <p:cNvPr id="30" name="Rectangle 29">
              <a:extLst>
                <a:ext uri="{FF2B5EF4-FFF2-40B4-BE49-F238E27FC236}">
                  <a16:creationId xmlns:a16="http://schemas.microsoft.com/office/drawing/2014/main" id="{8C2182A0-8F33-BDA2-6E5C-DAEDF393F72B}"/>
                </a:ext>
              </a:extLst>
            </p:cNvPr>
            <p:cNvSpPr/>
            <p:nvPr/>
          </p:nvSpPr>
          <p:spPr>
            <a:xfrm>
              <a:off x="8503920" y="819658"/>
              <a:ext cx="2664237" cy="5266328"/>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41F43A-B417-B163-0354-64E0A14AFC98}"/>
                </a:ext>
              </a:extLst>
            </p:cNvPr>
            <p:cNvSpPr/>
            <p:nvPr/>
          </p:nvSpPr>
          <p:spPr>
            <a:xfrm>
              <a:off x="8558226" y="6085985"/>
              <a:ext cx="2609932" cy="349519"/>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72947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FD4CFD-BEF3-F33D-417D-1D420BAF4E0B}"/>
              </a:ext>
            </a:extLst>
          </p:cNvPr>
          <p:cNvGrpSpPr/>
          <p:nvPr/>
        </p:nvGrpSpPr>
        <p:grpSpPr>
          <a:xfrm>
            <a:off x="-109388" y="0"/>
            <a:ext cx="1309846" cy="7036199"/>
            <a:chOff x="-166538" y="0"/>
            <a:chExt cx="1309846" cy="7036199"/>
          </a:xfrm>
        </p:grpSpPr>
        <p:sp>
          <p:nvSpPr>
            <p:cNvPr id="8" name="Rectangle 7">
              <a:extLst>
                <a:ext uri="{FF2B5EF4-FFF2-40B4-BE49-F238E27FC236}">
                  <a16:creationId xmlns:a16="http://schemas.microsoft.com/office/drawing/2014/main" id="{1536BDAF-FD05-7BF8-2433-AD176A064C7C}"/>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ushroom with solid fill">
              <a:extLst>
                <a:ext uri="{FF2B5EF4-FFF2-40B4-BE49-F238E27FC236}">
                  <a16:creationId xmlns:a16="http://schemas.microsoft.com/office/drawing/2014/main" id="{077411B7-A1C3-59E4-2D1A-444D1FDDB2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pic>
        <p:nvPicPr>
          <p:cNvPr id="16" name="Picture 15" descr="A group of graphs with numbers and symbols&#10;&#10;Description automatically generated with medium confidence">
            <a:extLst>
              <a:ext uri="{FF2B5EF4-FFF2-40B4-BE49-F238E27FC236}">
                <a16:creationId xmlns:a16="http://schemas.microsoft.com/office/drawing/2014/main" id="{973E827D-EE41-2ED7-AEDF-BD6B1D2F1AF2}"/>
              </a:ext>
            </a:extLst>
          </p:cNvPr>
          <p:cNvPicPr>
            <a:picLocks noChangeAspect="1"/>
          </p:cNvPicPr>
          <p:nvPr/>
        </p:nvPicPr>
        <p:blipFill rotWithShape="1">
          <a:blip r:embed="rId5"/>
          <a:srcRect b="1169"/>
          <a:stretch/>
        </p:blipFill>
        <p:spPr>
          <a:xfrm>
            <a:off x="4291676" y="772014"/>
            <a:ext cx="7696160" cy="6085986"/>
          </a:xfrm>
          <a:prstGeom prst="rect">
            <a:avLst/>
          </a:prstGeom>
        </p:spPr>
      </p:pic>
      <p:grpSp>
        <p:nvGrpSpPr>
          <p:cNvPr id="2" name="Group 1">
            <a:extLst>
              <a:ext uri="{FF2B5EF4-FFF2-40B4-BE49-F238E27FC236}">
                <a16:creationId xmlns:a16="http://schemas.microsoft.com/office/drawing/2014/main" id="{9CEB1CFB-764C-7B8A-447D-D3082F97F728}"/>
              </a:ext>
            </a:extLst>
          </p:cNvPr>
          <p:cNvGrpSpPr/>
          <p:nvPr/>
        </p:nvGrpSpPr>
        <p:grpSpPr>
          <a:xfrm>
            <a:off x="-166538" y="0"/>
            <a:ext cx="1309846" cy="7036199"/>
            <a:chOff x="-166538" y="0"/>
            <a:chExt cx="1309846" cy="7036199"/>
          </a:xfrm>
        </p:grpSpPr>
        <p:sp>
          <p:nvSpPr>
            <p:cNvPr id="4" name="Rectangle 3">
              <a:extLst>
                <a:ext uri="{FF2B5EF4-FFF2-40B4-BE49-F238E27FC236}">
                  <a16:creationId xmlns:a16="http://schemas.microsoft.com/office/drawing/2014/main" id="{CDF3EB49-3C85-9B1F-77E1-D9585FCAA7B3}"/>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Mushroom with solid fill">
              <a:extLst>
                <a:ext uri="{FF2B5EF4-FFF2-40B4-BE49-F238E27FC236}">
                  <a16:creationId xmlns:a16="http://schemas.microsoft.com/office/drawing/2014/main" id="{E3595C35-BFF7-5FA3-BA4B-44F326B769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538" y="5726353"/>
              <a:ext cx="1309846" cy="1309846"/>
            </a:xfrm>
            <a:prstGeom prst="rect">
              <a:avLst/>
            </a:prstGeom>
          </p:spPr>
        </p:pic>
      </p:grpSp>
      <p:sp>
        <p:nvSpPr>
          <p:cNvPr id="12" name="TextBox 11">
            <a:extLst>
              <a:ext uri="{FF2B5EF4-FFF2-40B4-BE49-F238E27FC236}">
                <a16:creationId xmlns:a16="http://schemas.microsoft.com/office/drawing/2014/main" id="{7EBE8E56-FC3D-61CF-79E3-9C11223E8BC3}"/>
              </a:ext>
            </a:extLst>
          </p:cNvPr>
          <p:cNvSpPr txBox="1"/>
          <p:nvPr/>
        </p:nvSpPr>
        <p:spPr>
          <a:xfrm>
            <a:off x="1145731" y="5636256"/>
            <a:ext cx="2186286" cy="1200329"/>
          </a:xfrm>
          <a:prstGeom prst="rect">
            <a:avLst/>
          </a:prstGeom>
          <a:noFill/>
        </p:spPr>
        <p:txBody>
          <a:bodyPr wrap="square" rtlCol="0">
            <a:spAutoFit/>
          </a:bodyPr>
          <a:lstStyle/>
          <a:p>
            <a:r>
              <a:rPr lang="en-US" dirty="0">
                <a:ln>
                  <a:solidFill>
                    <a:schemeClr val="accent4"/>
                  </a:solidFill>
                </a:ln>
                <a:solidFill>
                  <a:schemeClr val="accent4"/>
                </a:solidFill>
                <a:latin typeface="Tisa Offc Serif Pro" panose="02010504030101020102" pitchFamily="2" charset="0"/>
              </a:rPr>
              <a:t>Alpha diversity: </a:t>
            </a:r>
            <a:r>
              <a:rPr lang="en-US" dirty="0">
                <a:latin typeface="Tisa Offc Serif Pro" panose="02010504030101020102" pitchFamily="2" charset="0"/>
              </a:rPr>
              <a:t>species evenness and richness within a sample. </a:t>
            </a:r>
          </a:p>
        </p:txBody>
      </p:sp>
      <p:grpSp>
        <p:nvGrpSpPr>
          <p:cNvPr id="14" name="Group 13">
            <a:extLst>
              <a:ext uri="{FF2B5EF4-FFF2-40B4-BE49-F238E27FC236}">
                <a16:creationId xmlns:a16="http://schemas.microsoft.com/office/drawing/2014/main" id="{0C242A21-DC6B-D4E6-2637-75D883FFEA3D}"/>
              </a:ext>
            </a:extLst>
          </p:cNvPr>
          <p:cNvGrpSpPr/>
          <p:nvPr/>
        </p:nvGrpSpPr>
        <p:grpSpPr>
          <a:xfrm>
            <a:off x="4291676" y="772014"/>
            <a:ext cx="5328574" cy="5615846"/>
            <a:chOff x="5951422" y="819658"/>
            <a:chExt cx="5216736" cy="5615846"/>
          </a:xfrm>
          <a:solidFill>
            <a:schemeClr val="bg1"/>
          </a:solidFill>
        </p:grpSpPr>
        <p:sp>
          <p:nvSpPr>
            <p:cNvPr id="15" name="Rectangle 14">
              <a:extLst>
                <a:ext uri="{FF2B5EF4-FFF2-40B4-BE49-F238E27FC236}">
                  <a16:creationId xmlns:a16="http://schemas.microsoft.com/office/drawing/2014/main" id="{323F3589-5596-4111-C1BF-69AFE3249ABA}"/>
                </a:ext>
              </a:extLst>
            </p:cNvPr>
            <p:cNvSpPr/>
            <p:nvPr/>
          </p:nvSpPr>
          <p:spPr>
            <a:xfrm>
              <a:off x="5951422" y="819658"/>
              <a:ext cx="5216736" cy="5266328"/>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7F67CDC-4A8B-620D-3620-61C6ED192EC0}"/>
                </a:ext>
              </a:extLst>
            </p:cNvPr>
            <p:cNvSpPr/>
            <p:nvPr/>
          </p:nvSpPr>
          <p:spPr>
            <a:xfrm>
              <a:off x="6262653" y="6085985"/>
              <a:ext cx="4905505" cy="349519"/>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4763A53-50DA-766F-CA1B-95A8D5582A51}"/>
              </a:ext>
            </a:extLst>
          </p:cNvPr>
          <p:cNvGrpSpPr/>
          <p:nvPr/>
        </p:nvGrpSpPr>
        <p:grpSpPr>
          <a:xfrm flipV="1">
            <a:off x="6972299" y="6191248"/>
            <a:ext cx="2743201" cy="196611"/>
            <a:chOff x="5951422" y="819658"/>
            <a:chExt cx="5216736" cy="5615846"/>
          </a:xfrm>
          <a:solidFill>
            <a:schemeClr val="bg1"/>
          </a:solidFill>
        </p:grpSpPr>
        <p:sp>
          <p:nvSpPr>
            <p:cNvPr id="20" name="Rectangle 19">
              <a:extLst>
                <a:ext uri="{FF2B5EF4-FFF2-40B4-BE49-F238E27FC236}">
                  <a16:creationId xmlns:a16="http://schemas.microsoft.com/office/drawing/2014/main" id="{4DE91752-0867-8BF9-2DC7-E3FDC2005B81}"/>
                </a:ext>
              </a:extLst>
            </p:cNvPr>
            <p:cNvSpPr/>
            <p:nvPr/>
          </p:nvSpPr>
          <p:spPr>
            <a:xfrm>
              <a:off x="5951422" y="819658"/>
              <a:ext cx="5216736" cy="5266328"/>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A2F2432-EE97-FF8F-F273-C918ADEFBFD6}"/>
                </a:ext>
              </a:extLst>
            </p:cNvPr>
            <p:cNvSpPr/>
            <p:nvPr/>
          </p:nvSpPr>
          <p:spPr>
            <a:xfrm>
              <a:off x="6262653" y="6085985"/>
              <a:ext cx="4905505" cy="349519"/>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C0647CC0-A5EC-90B9-10EB-AF11329B6FBF}"/>
              </a:ext>
            </a:extLst>
          </p:cNvPr>
          <p:cNvSpPr/>
          <p:nvPr/>
        </p:nvSpPr>
        <p:spPr>
          <a:xfrm>
            <a:off x="7126344" y="518276"/>
            <a:ext cx="4884681" cy="4855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CD0A017-75C5-4E03-195C-7208078BD749}"/>
              </a:ext>
            </a:extLst>
          </p:cNvPr>
          <p:cNvGrpSpPr/>
          <p:nvPr/>
        </p:nvGrpSpPr>
        <p:grpSpPr>
          <a:xfrm>
            <a:off x="8370728" y="1003833"/>
            <a:ext cx="1719942" cy="1228444"/>
            <a:chOff x="5720351" y="970918"/>
            <a:chExt cx="1719942" cy="1228444"/>
          </a:xfrm>
        </p:grpSpPr>
        <p:sp>
          <p:nvSpPr>
            <p:cNvPr id="24" name="Rectangle: Rounded Corners 23">
              <a:extLst>
                <a:ext uri="{FF2B5EF4-FFF2-40B4-BE49-F238E27FC236}">
                  <a16:creationId xmlns:a16="http://schemas.microsoft.com/office/drawing/2014/main" id="{C4BE9793-0ABC-9207-F1AA-813FDB1AB1AF}"/>
                </a:ext>
              </a:extLst>
            </p:cNvPr>
            <p:cNvSpPr/>
            <p:nvPr/>
          </p:nvSpPr>
          <p:spPr>
            <a:xfrm>
              <a:off x="5720351" y="970918"/>
              <a:ext cx="1538928" cy="1228444"/>
            </a:xfrm>
            <a:prstGeom prst="roundRect">
              <a:avLst/>
            </a:prstGeom>
            <a:solidFill>
              <a:schemeClr val="bg1">
                <a:lumMod val="8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0F63D3EC-2BBD-6C9E-1AA4-2DE813308581}"/>
                </a:ext>
              </a:extLst>
            </p:cNvPr>
            <p:cNvSpPr txBox="1"/>
            <p:nvPr/>
          </p:nvSpPr>
          <p:spPr>
            <a:xfrm>
              <a:off x="5720351" y="1346843"/>
              <a:ext cx="1719942" cy="584775"/>
            </a:xfrm>
            <a:prstGeom prst="rect">
              <a:avLst/>
            </a:prstGeom>
            <a:noFill/>
          </p:spPr>
          <p:txBody>
            <a:bodyPr wrap="square" rtlCol="0">
              <a:spAutoFit/>
            </a:bodyPr>
            <a:lstStyle/>
            <a:p>
              <a:r>
                <a:rPr lang="en-US" sz="3200" dirty="0">
                  <a:latin typeface="Tisa Offc Serif Pro" panose="02010504030101020102" pitchFamily="2" charset="0"/>
                </a:rPr>
                <a:t>P = .21</a:t>
              </a:r>
            </a:p>
          </p:txBody>
        </p:sp>
      </p:grpSp>
      <p:sp>
        <p:nvSpPr>
          <p:cNvPr id="26" name="TextBox 25">
            <a:extLst>
              <a:ext uri="{FF2B5EF4-FFF2-40B4-BE49-F238E27FC236}">
                <a16:creationId xmlns:a16="http://schemas.microsoft.com/office/drawing/2014/main" id="{9035CCC7-5695-BB75-9FD6-B9CB1EDCA5C9}"/>
              </a:ext>
            </a:extLst>
          </p:cNvPr>
          <p:cNvSpPr txBox="1"/>
          <p:nvPr/>
        </p:nvSpPr>
        <p:spPr>
          <a:xfrm>
            <a:off x="9734550" y="560119"/>
            <a:ext cx="2424126" cy="584775"/>
          </a:xfrm>
          <a:prstGeom prst="rect">
            <a:avLst/>
          </a:prstGeom>
          <a:noFill/>
        </p:spPr>
        <p:txBody>
          <a:bodyPr wrap="square" rtlCol="0">
            <a:spAutoFit/>
          </a:bodyPr>
          <a:lstStyle/>
          <a:p>
            <a:r>
              <a:rPr lang="en-US" sz="3200" b="0" i="0" dirty="0" err="1">
                <a:effectLst/>
                <a:latin typeface="Tisa Offc Serif Pro" panose="02010504030101020102" pitchFamily="2" charset="0"/>
              </a:rPr>
              <a:t>Invsimpson</a:t>
            </a:r>
            <a:endParaRPr lang="en-US" sz="3200" dirty="0">
              <a:latin typeface="Tisa Offc Serif Pro" panose="02010504030101020102" pitchFamily="2" charset="0"/>
            </a:endParaRPr>
          </a:p>
        </p:txBody>
      </p:sp>
    </p:spTree>
    <p:extLst>
      <p:ext uri="{BB962C8B-B14F-4D97-AF65-F5344CB8AC3E}">
        <p14:creationId xmlns:p14="http://schemas.microsoft.com/office/powerpoint/2010/main" val="1363755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F802D9-DFFE-E8CA-DEDD-87B8DF5D1814}"/>
              </a:ext>
            </a:extLst>
          </p:cNvPr>
          <p:cNvSpPr txBox="1"/>
          <p:nvPr/>
        </p:nvSpPr>
        <p:spPr>
          <a:xfrm>
            <a:off x="1023842" y="30940"/>
            <a:ext cx="3267834" cy="2677656"/>
          </a:xfrm>
          <a:prstGeom prst="rect">
            <a:avLst/>
          </a:prstGeom>
          <a:noFill/>
        </p:spPr>
        <p:txBody>
          <a:bodyPr wrap="square" rtlCol="0">
            <a:spAutoFit/>
          </a:bodyPr>
          <a:lstStyle/>
          <a:p>
            <a:r>
              <a:rPr lang="en-US" sz="2400" dirty="0">
                <a:ln>
                  <a:solidFill>
                    <a:srgbClr val="0070C0"/>
                  </a:solidFill>
                </a:ln>
                <a:solidFill>
                  <a:srgbClr val="0070C0"/>
                </a:solidFill>
              </a:rPr>
              <a:t>Take Away: </a:t>
            </a:r>
            <a:r>
              <a:rPr lang="en-US" sz="2400" dirty="0"/>
              <a:t>Enrichment of rarer species in symptomatic communities drives a large portion of the differences observed between phenotypes.  </a:t>
            </a:r>
          </a:p>
        </p:txBody>
      </p:sp>
      <p:grpSp>
        <p:nvGrpSpPr>
          <p:cNvPr id="7" name="Group 6">
            <a:extLst>
              <a:ext uri="{FF2B5EF4-FFF2-40B4-BE49-F238E27FC236}">
                <a16:creationId xmlns:a16="http://schemas.microsoft.com/office/drawing/2014/main" id="{65FD4CFD-BEF3-F33D-417D-1D420BAF4E0B}"/>
              </a:ext>
            </a:extLst>
          </p:cNvPr>
          <p:cNvGrpSpPr/>
          <p:nvPr/>
        </p:nvGrpSpPr>
        <p:grpSpPr>
          <a:xfrm>
            <a:off x="-109388" y="0"/>
            <a:ext cx="1309846" cy="7036199"/>
            <a:chOff x="-166538" y="0"/>
            <a:chExt cx="1309846" cy="7036199"/>
          </a:xfrm>
        </p:grpSpPr>
        <p:sp>
          <p:nvSpPr>
            <p:cNvPr id="8" name="Rectangle 7">
              <a:extLst>
                <a:ext uri="{FF2B5EF4-FFF2-40B4-BE49-F238E27FC236}">
                  <a16:creationId xmlns:a16="http://schemas.microsoft.com/office/drawing/2014/main" id="{1536BDAF-FD05-7BF8-2433-AD176A064C7C}"/>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ushroom with solid fill">
              <a:extLst>
                <a:ext uri="{FF2B5EF4-FFF2-40B4-BE49-F238E27FC236}">
                  <a16:creationId xmlns:a16="http://schemas.microsoft.com/office/drawing/2014/main" id="{077411B7-A1C3-59E4-2D1A-444D1FDDB2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pic>
        <p:nvPicPr>
          <p:cNvPr id="16" name="Picture 15" descr="A group of graphs with numbers and symbols&#10;&#10;Description automatically generated with medium confidence">
            <a:extLst>
              <a:ext uri="{FF2B5EF4-FFF2-40B4-BE49-F238E27FC236}">
                <a16:creationId xmlns:a16="http://schemas.microsoft.com/office/drawing/2014/main" id="{973E827D-EE41-2ED7-AEDF-BD6B1D2F1AF2}"/>
              </a:ext>
            </a:extLst>
          </p:cNvPr>
          <p:cNvPicPr>
            <a:picLocks noChangeAspect="1"/>
          </p:cNvPicPr>
          <p:nvPr/>
        </p:nvPicPr>
        <p:blipFill rotWithShape="1">
          <a:blip r:embed="rId5"/>
          <a:srcRect b="1169"/>
          <a:stretch/>
        </p:blipFill>
        <p:spPr>
          <a:xfrm>
            <a:off x="4291676" y="772014"/>
            <a:ext cx="7696160" cy="6085986"/>
          </a:xfrm>
          <a:prstGeom prst="rect">
            <a:avLst/>
          </a:prstGeom>
        </p:spPr>
      </p:pic>
      <p:grpSp>
        <p:nvGrpSpPr>
          <p:cNvPr id="2" name="Group 1">
            <a:extLst>
              <a:ext uri="{FF2B5EF4-FFF2-40B4-BE49-F238E27FC236}">
                <a16:creationId xmlns:a16="http://schemas.microsoft.com/office/drawing/2014/main" id="{9CEB1CFB-764C-7B8A-447D-D3082F97F728}"/>
              </a:ext>
            </a:extLst>
          </p:cNvPr>
          <p:cNvGrpSpPr/>
          <p:nvPr/>
        </p:nvGrpSpPr>
        <p:grpSpPr>
          <a:xfrm>
            <a:off x="-166538" y="0"/>
            <a:ext cx="1309846" cy="7036199"/>
            <a:chOff x="-166538" y="0"/>
            <a:chExt cx="1309846" cy="7036199"/>
          </a:xfrm>
        </p:grpSpPr>
        <p:sp>
          <p:nvSpPr>
            <p:cNvPr id="4" name="Rectangle 3">
              <a:extLst>
                <a:ext uri="{FF2B5EF4-FFF2-40B4-BE49-F238E27FC236}">
                  <a16:creationId xmlns:a16="http://schemas.microsoft.com/office/drawing/2014/main" id="{CDF3EB49-3C85-9B1F-77E1-D9585FCAA7B3}"/>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Mushroom with solid fill">
              <a:extLst>
                <a:ext uri="{FF2B5EF4-FFF2-40B4-BE49-F238E27FC236}">
                  <a16:creationId xmlns:a16="http://schemas.microsoft.com/office/drawing/2014/main" id="{E3595C35-BFF7-5FA3-BA4B-44F326B769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538" y="5726353"/>
              <a:ext cx="1309846" cy="1309846"/>
            </a:xfrm>
            <a:prstGeom prst="rect">
              <a:avLst/>
            </a:prstGeom>
          </p:spPr>
        </p:pic>
      </p:grpSp>
      <p:sp>
        <p:nvSpPr>
          <p:cNvPr id="12" name="TextBox 11">
            <a:extLst>
              <a:ext uri="{FF2B5EF4-FFF2-40B4-BE49-F238E27FC236}">
                <a16:creationId xmlns:a16="http://schemas.microsoft.com/office/drawing/2014/main" id="{7EBE8E56-FC3D-61CF-79E3-9C11223E8BC3}"/>
              </a:ext>
            </a:extLst>
          </p:cNvPr>
          <p:cNvSpPr txBox="1"/>
          <p:nvPr/>
        </p:nvSpPr>
        <p:spPr>
          <a:xfrm>
            <a:off x="1145731" y="5636256"/>
            <a:ext cx="2186286" cy="1200329"/>
          </a:xfrm>
          <a:prstGeom prst="rect">
            <a:avLst/>
          </a:prstGeom>
          <a:noFill/>
        </p:spPr>
        <p:txBody>
          <a:bodyPr wrap="square" rtlCol="0">
            <a:spAutoFit/>
          </a:bodyPr>
          <a:lstStyle/>
          <a:p>
            <a:r>
              <a:rPr lang="en-US" dirty="0">
                <a:ln>
                  <a:solidFill>
                    <a:schemeClr val="accent4"/>
                  </a:solidFill>
                </a:ln>
                <a:solidFill>
                  <a:schemeClr val="accent4"/>
                </a:solidFill>
              </a:rPr>
              <a:t>Alpha diversity: </a:t>
            </a:r>
            <a:r>
              <a:rPr lang="en-US" dirty="0"/>
              <a:t>species evenness and richness within a sample. </a:t>
            </a:r>
          </a:p>
        </p:txBody>
      </p:sp>
      <p:grpSp>
        <p:nvGrpSpPr>
          <p:cNvPr id="17" name="Group 16">
            <a:extLst>
              <a:ext uri="{FF2B5EF4-FFF2-40B4-BE49-F238E27FC236}">
                <a16:creationId xmlns:a16="http://schemas.microsoft.com/office/drawing/2014/main" id="{2F0ED24F-6B43-24D2-93F5-FFCE12CB0554}"/>
              </a:ext>
            </a:extLst>
          </p:cNvPr>
          <p:cNvGrpSpPr/>
          <p:nvPr/>
        </p:nvGrpSpPr>
        <p:grpSpPr>
          <a:xfrm>
            <a:off x="4621166" y="380999"/>
            <a:ext cx="2652573" cy="629937"/>
            <a:chOff x="5629843" y="970918"/>
            <a:chExt cx="1719942" cy="1228444"/>
          </a:xfrm>
        </p:grpSpPr>
        <p:sp>
          <p:nvSpPr>
            <p:cNvPr id="18" name="Rectangle: Rounded Corners 17">
              <a:extLst>
                <a:ext uri="{FF2B5EF4-FFF2-40B4-BE49-F238E27FC236}">
                  <a16:creationId xmlns:a16="http://schemas.microsoft.com/office/drawing/2014/main" id="{7149B35E-003C-3E6D-7076-404E6E7475D0}"/>
                </a:ext>
              </a:extLst>
            </p:cNvPr>
            <p:cNvSpPr/>
            <p:nvPr/>
          </p:nvSpPr>
          <p:spPr>
            <a:xfrm>
              <a:off x="5720351" y="970918"/>
              <a:ext cx="1538928" cy="1228444"/>
            </a:xfrm>
            <a:prstGeom prst="roundRect">
              <a:avLst/>
            </a:prstGeom>
            <a:solidFill>
              <a:srgbClr val="FFD966"/>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6BEAEDB-3D08-AC93-0F8F-282C4416CB81}"/>
                </a:ext>
              </a:extLst>
            </p:cNvPr>
            <p:cNvSpPr txBox="1"/>
            <p:nvPr/>
          </p:nvSpPr>
          <p:spPr>
            <a:xfrm>
              <a:off x="5629843" y="1058989"/>
              <a:ext cx="1719942" cy="1140373"/>
            </a:xfrm>
            <a:prstGeom prst="rect">
              <a:avLst/>
            </a:prstGeom>
            <a:noFill/>
          </p:spPr>
          <p:txBody>
            <a:bodyPr wrap="square" rtlCol="0">
              <a:spAutoFit/>
            </a:bodyPr>
            <a:lstStyle/>
            <a:p>
              <a:pPr algn="ctr"/>
              <a:r>
                <a:rPr lang="en-US" sz="3200" dirty="0">
                  <a:latin typeface="Tisa Offc Serif Pro" panose="02010504030101020102" pitchFamily="2" charset="0"/>
                </a:rPr>
                <a:t>Observed</a:t>
              </a:r>
            </a:p>
          </p:txBody>
        </p:sp>
      </p:grpSp>
      <p:grpSp>
        <p:nvGrpSpPr>
          <p:cNvPr id="20" name="Group 19">
            <a:extLst>
              <a:ext uri="{FF2B5EF4-FFF2-40B4-BE49-F238E27FC236}">
                <a16:creationId xmlns:a16="http://schemas.microsoft.com/office/drawing/2014/main" id="{3C69A068-1918-312C-1E4E-05706B6AF996}"/>
              </a:ext>
            </a:extLst>
          </p:cNvPr>
          <p:cNvGrpSpPr/>
          <p:nvPr/>
        </p:nvGrpSpPr>
        <p:grpSpPr>
          <a:xfrm>
            <a:off x="7119513" y="389415"/>
            <a:ext cx="2652573" cy="629937"/>
            <a:chOff x="5629843" y="970918"/>
            <a:chExt cx="1719942" cy="1228444"/>
          </a:xfrm>
        </p:grpSpPr>
        <p:sp>
          <p:nvSpPr>
            <p:cNvPr id="21" name="Rectangle: Rounded Corners 20">
              <a:extLst>
                <a:ext uri="{FF2B5EF4-FFF2-40B4-BE49-F238E27FC236}">
                  <a16:creationId xmlns:a16="http://schemas.microsoft.com/office/drawing/2014/main" id="{1296E350-366E-67F9-371C-6123A54EBAB5}"/>
                </a:ext>
              </a:extLst>
            </p:cNvPr>
            <p:cNvSpPr/>
            <p:nvPr/>
          </p:nvSpPr>
          <p:spPr>
            <a:xfrm>
              <a:off x="5720351" y="970918"/>
              <a:ext cx="1538928" cy="1228444"/>
            </a:xfrm>
            <a:prstGeom prst="roundRect">
              <a:avLst/>
            </a:prstGeom>
            <a:solidFill>
              <a:srgbClr val="FFD966"/>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62C3266D-C5A6-7CC0-CA0F-01A1A2C5D318}"/>
                </a:ext>
              </a:extLst>
            </p:cNvPr>
            <p:cNvSpPr txBox="1"/>
            <p:nvPr/>
          </p:nvSpPr>
          <p:spPr>
            <a:xfrm>
              <a:off x="5629843" y="1058989"/>
              <a:ext cx="1719942" cy="1140373"/>
            </a:xfrm>
            <a:prstGeom prst="rect">
              <a:avLst/>
            </a:prstGeom>
            <a:noFill/>
          </p:spPr>
          <p:txBody>
            <a:bodyPr wrap="square" rtlCol="0">
              <a:spAutoFit/>
            </a:bodyPr>
            <a:lstStyle/>
            <a:p>
              <a:pPr algn="ctr"/>
              <a:r>
                <a:rPr lang="en-US" sz="3200" dirty="0">
                  <a:latin typeface="Tisa Offc Serif Pro" panose="02010504030101020102" pitchFamily="2" charset="0"/>
                </a:rPr>
                <a:t>CHA01</a:t>
              </a:r>
            </a:p>
          </p:txBody>
        </p:sp>
      </p:grpSp>
      <p:grpSp>
        <p:nvGrpSpPr>
          <p:cNvPr id="23" name="Group 22">
            <a:extLst>
              <a:ext uri="{FF2B5EF4-FFF2-40B4-BE49-F238E27FC236}">
                <a16:creationId xmlns:a16="http://schemas.microsoft.com/office/drawing/2014/main" id="{6688FE9E-150F-EDD1-5C00-F1193A3A8F34}"/>
              </a:ext>
            </a:extLst>
          </p:cNvPr>
          <p:cNvGrpSpPr/>
          <p:nvPr/>
        </p:nvGrpSpPr>
        <p:grpSpPr>
          <a:xfrm>
            <a:off x="9603156" y="396753"/>
            <a:ext cx="2652573" cy="629937"/>
            <a:chOff x="5629843" y="970918"/>
            <a:chExt cx="1719942" cy="1228444"/>
          </a:xfrm>
        </p:grpSpPr>
        <p:sp>
          <p:nvSpPr>
            <p:cNvPr id="24" name="Rectangle: Rounded Corners 23">
              <a:extLst>
                <a:ext uri="{FF2B5EF4-FFF2-40B4-BE49-F238E27FC236}">
                  <a16:creationId xmlns:a16="http://schemas.microsoft.com/office/drawing/2014/main" id="{95687168-3AC5-3210-7AB5-8AAD159FE284}"/>
                </a:ext>
              </a:extLst>
            </p:cNvPr>
            <p:cNvSpPr/>
            <p:nvPr/>
          </p:nvSpPr>
          <p:spPr>
            <a:xfrm>
              <a:off x="5720351" y="970918"/>
              <a:ext cx="1538928" cy="1228444"/>
            </a:xfrm>
            <a:prstGeom prst="roundRect">
              <a:avLst/>
            </a:prstGeom>
            <a:solidFill>
              <a:schemeClr val="bg1">
                <a:lumMod val="8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210FC8F-8818-4E3E-7D18-845B68CD70B7}"/>
                </a:ext>
              </a:extLst>
            </p:cNvPr>
            <p:cNvSpPr txBox="1"/>
            <p:nvPr/>
          </p:nvSpPr>
          <p:spPr>
            <a:xfrm>
              <a:off x="5629843" y="1058989"/>
              <a:ext cx="1719942" cy="1140373"/>
            </a:xfrm>
            <a:prstGeom prst="rect">
              <a:avLst/>
            </a:prstGeom>
            <a:noFill/>
          </p:spPr>
          <p:txBody>
            <a:bodyPr wrap="square" rtlCol="0">
              <a:spAutoFit/>
            </a:bodyPr>
            <a:lstStyle/>
            <a:p>
              <a:pPr algn="ctr"/>
              <a:r>
                <a:rPr lang="en-US" sz="3200" dirty="0" err="1">
                  <a:latin typeface="Tisa Offc Serif Pro" panose="02010504030101020102" pitchFamily="2" charset="0"/>
                </a:rPr>
                <a:t>Invsimpson</a:t>
              </a:r>
              <a:endParaRPr lang="en-US" sz="3200" dirty="0">
                <a:latin typeface="Tisa Offc Serif Pro" panose="02010504030101020102" pitchFamily="2" charset="0"/>
              </a:endParaRPr>
            </a:p>
          </p:txBody>
        </p:sp>
      </p:grpSp>
    </p:spTree>
    <p:extLst>
      <p:ext uri="{BB962C8B-B14F-4D97-AF65-F5344CB8AC3E}">
        <p14:creationId xmlns:p14="http://schemas.microsoft.com/office/powerpoint/2010/main" val="603098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A7F340-4D1E-AA7D-84F8-DC92D7CCB1F8}"/>
              </a:ext>
            </a:extLst>
          </p:cNvPr>
          <p:cNvSpPr txBox="1"/>
          <p:nvPr/>
        </p:nvSpPr>
        <p:spPr>
          <a:xfrm>
            <a:off x="1035140" y="-21717"/>
            <a:ext cx="11156860" cy="830997"/>
          </a:xfrm>
          <a:prstGeom prst="rect">
            <a:avLst/>
          </a:prstGeom>
          <a:noFill/>
        </p:spPr>
        <p:txBody>
          <a:bodyPr wrap="square" rtlCol="0">
            <a:spAutoFit/>
          </a:bodyPr>
          <a:lstStyle/>
          <a:p>
            <a:r>
              <a:rPr lang="en-US" sz="2400" dirty="0">
                <a:solidFill>
                  <a:schemeClr val="accent5">
                    <a:lumMod val="75000"/>
                  </a:schemeClr>
                </a:solidFill>
              </a:rPr>
              <a:t>Take Away: </a:t>
            </a:r>
            <a:r>
              <a:rPr lang="en-US" sz="2400" dirty="0"/>
              <a:t>No separation between asymptomatic and symptomatic communities. </a:t>
            </a:r>
            <a:br>
              <a:rPr lang="en-US" sz="2400" dirty="0"/>
            </a:br>
            <a:endParaRPr lang="en-US" sz="2400" dirty="0"/>
          </a:p>
        </p:txBody>
      </p:sp>
      <p:sp>
        <p:nvSpPr>
          <p:cNvPr id="3" name="TextBox 2">
            <a:extLst>
              <a:ext uri="{FF2B5EF4-FFF2-40B4-BE49-F238E27FC236}">
                <a16:creationId xmlns:a16="http://schemas.microsoft.com/office/drawing/2014/main" id="{F40C2E94-437E-72C0-8920-ED094FFD938F}"/>
              </a:ext>
            </a:extLst>
          </p:cNvPr>
          <p:cNvSpPr txBox="1"/>
          <p:nvPr/>
        </p:nvSpPr>
        <p:spPr>
          <a:xfrm>
            <a:off x="1168926" y="4572191"/>
            <a:ext cx="3262818" cy="2308324"/>
          </a:xfrm>
          <a:prstGeom prst="rect">
            <a:avLst/>
          </a:prstGeom>
          <a:noFill/>
        </p:spPr>
        <p:txBody>
          <a:bodyPr wrap="square">
            <a:spAutoFit/>
          </a:bodyPr>
          <a:lstStyle/>
          <a:p>
            <a:r>
              <a:rPr lang="en-US" dirty="0">
                <a:ln>
                  <a:solidFill>
                    <a:schemeClr val="accent4">
                      <a:lumMod val="75000"/>
                    </a:schemeClr>
                  </a:solidFill>
                </a:ln>
                <a:solidFill>
                  <a:schemeClr val="accent4">
                    <a:lumMod val="75000"/>
                  </a:schemeClr>
                </a:solidFill>
              </a:rPr>
              <a:t>Solid line: </a:t>
            </a:r>
            <a:r>
              <a:rPr lang="en-US" dirty="0"/>
              <a:t>represents a 95% confidence interval</a:t>
            </a:r>
          </a:p>
          <a:p>
            <a:endParaRPr lang="en-US" dirty="0">
              <a:solidFill>
                <a:schemeClr val="accent5">
                  <a:lumMod val="75000"/>
                </a:schemeClr>
              </a:solidFill>
            </a:endParaRPr>
          </a:p>
          <a:p>
            <a:r>
              <a:rPr lang="en-US" dirty="0">
                <a:ln>
                  <a:solidFill>
                    <a:schemeClr val="accent4"/>
                  </a:solidFill>
                </a:ln>
                <a:solidFill>
                  <a:schemeClr val="accent4"/>
                </a:solidFill>
              </a:rPr>
              <a:t>Beta diversity: </a:t>
            </a:r>
            <a:r>
              <a:rPr lang="en-US" dirty="0"/>
              <a:t>ratio between regional and local species diversity; measures the distance or dissimilarity between each sample  </a:t>
            </a:r>
          </a:p>
        </p:txBody>
      </p:sp>
      <p:grpSp>
        <p:nvGrpSpPr>
          <p:cNvPr id="9" name="Group 8">
            <a:extLst>
              <a:ext uri="{FF2B5EF4-FFF2-40B4-BE49-F238E27FC236}">
                <a16:creationId xmlns:a16="http://schemas.microsoft.com/office/drawing/2014/main" id="{DBC30E3E-7FB5-ED77-48EC-A8F32164D0BF}"/>
              </a:ext>
            </a:extLst>
          </p:cNvPr>
          <p:cNvGrpSpPr/>
          <p:nvPr/>
        </p:nvGrpSpPr>
        <p:grpSpPr>
          <a:xfrm>
            <a:off x="-109388" y="0"/>
            <a:ext cx="1309846" cy="7036199"/>
            <a:chOff x="-166538" y="0"/>
            <a:chExt cx="1309846" cy="7036199"/>
          </a:xfrm>
        </p:grpSpPr>
        <p:sp>
          <p:nvSpPr>
            <p:cNvPr id="10" name="Rectangle 9">
              <a:extLst>
                <a:ext uri="{FF2B5EF4-FFF2-40B4-BE49-F238E27FC236}">
                  <a16:creationId xmlns:a16="http://schemas.microsoft.com/office/drawing/2014/main" id="{C59997F5-033E-9BED-ADD5-FFEE7D358E19}"/>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ushroom with solid fill">
              <a:extLst>
                <a:ext uri="{FF2B5EF4-FFF2-40B4-BE49-F238E27FC236}">
                  <a16:creationId xmlns:a16="http://schemas.microsoft.com/office/drawing/2014/main" id="{B2D5CBAD-DE5F-4FF1-0773-6F05AC2948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pic>
        <p:nvPicPr>
          <p:cNvPr id="18" name="Picture 17">
            <a:extLst>
              <a:ext uri="{FF2B5EF4-FFF2-40B4-BE49-F238E27FC236}">
                <a16:creationId xmlns:a16="http://schemas.microsoft.com/office/drawing/2014/main" id="{64CE75DB-46A7-6842-C7EC-641E986F8C99}"/>
              </a:ext>
            </a:extLst>
          </p:cNvPr>
          <p:cNvPicPr>
            <a:picLocks noChangeAspect="1"/>
          </p:cNvPicPr>
          <p:nvPr/>
        </p:nvPicPr>
        <p:blipFill>
          <a:blip r:embed="rId5"/>
          <a:stretch>
            <a:fillRect/>
          </a:stretch>
        </p:blipFill>
        <p:spPr>
          <a:xfrm>
            <a:off x="4281031" y="734106"/>
            <a:ext cx="7652156" cy="6122762"/>
          </a:xfrm>
          <a:prstGeom prst="rect">
            <a:avLst/>
          </a:prstGeom>
        </p:spPr>
      </p:pic>
    </p:spTree>
    <p:extLst>
      <p:ext uri="{BB962C8B-B14F-4D97-AF65-F5344CB8AC3E}">
        <p14:creationId xmlns:p14="http://schemas.microsoft.com/office/powerpoint/2010/main" val="1623937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C30E3E-7FB5-ED77-48EC-A8F32164D0BF}"/>
              </a:ext>
            </a:extLst>
          </p:cNvPr>
          <p:cNvGrpSpPr/>
          <p:nvPr/>
        </p:nvGrpSpPr>
        <p:grpSpPr>
          <a:xfrm>
            <a:off x="-109388" y="0"/>
            <a:ext cx="1309846" cy="7036199"/>
            <a:chOff x="-166538" y="0"/>
            <a:chExt cx="1309846" cy="7036199"/>
          </a:xfrm>
        </p:grpSpPr>
        <p:sp>
          <p:nvSpPr>
            <p:cNvPr id="10" name="Rectangle 9">
              <a:extLst>
                <a:ext uri="{FF2B5EF4-FFF2-40B4-BE49-F238E27FC236}">
                  <a16:creationId xmlns:a16="http://schemas.microsoft.com/office/drawing/2014/main" id="{C59997F5-033E-9BED-ADD5-FFEE7D358E19}"/>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ushroom with solid fill">
              <a:extLst>
                <a:ext uri="{FF2B5EF4-FFF2-40B4-BE49-F238E27FC236}">
                  <a16:creationId xmlns:a16="http://schemas.microsoft.com/office/drawing/2014/main" id="{B2D5CBAD-DE5F-4FF1-0773-6F05AC2948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pic>
        <p:nvPicPr>
          <p:cNvPr id="18" name="Picture 17">
            <a:extLst>
              <a:ext uri="{FF2B5EF4-FFF2-40B4-BE49-F238E27FC236}">
                <a16:creationId xmlns:a16="http://schemas.microsoft.com/office/drawing/2014/main" id="{64CE75DB-46A7-6842-C7EC-641E986F8C99}"/>
              </a:ext>
            </a:extLst>
          </p:cNvPr>
          <p:cNvPicPr>
            <a:picLocks noChangeAspect="1"/>
          </p:cNvPicPr>
          <p:nvPr/>
        </p:nvPicPr>
        <p:blipFill rotWithShape="1">
          <a:blip r:embed="rId5"/>
          <a:srcRect t="6355" r="35607" b="-6355"/>
          <a:stretch/>
        </p:blipFill>
        <p:spPr>
          <a:xfrm>
            <a:off x="1060826" y="641138"/>
            <a:ext cx="6270139" cy="6615778"/>
          </a:xfrm>
          <a:prstGeom prst="rect">
            <a:avLst/>
          </a:prstGeom>
        </p:spPr>
      </p:pic>
      <p:grpSp>
        <p:nvGrpSpPr>
          <p:cNvPr id="4" name="Group 3">
            <a:extLst>
              <a:ext uri="{FF2B5EF4-FFF2-40B4-BE49-F238E27FC236}">
                <a16:creationId xmlns:a16="http://schemas.microsoft.com/office/drawing/2014/main" id="{D83CE2AB-B13F-E0B2-4A37-3C3C1E0315BC}"/>
              </a:ext>
            </a:extLst>
          </p:cNvPr>
          <p:cNvGrpSpPr/>
          <p:nvPr/>
        </p:nvGrpSpPr>
        <p:grpSpPr>
          <a:xfrm>
            <a:off x="7076463" y="501712"/>
            <a:ext cx="5204875" cy="1815882"/>
            <a:chOff x="3183434" y="4767557"/>
            <a:chExt cx="5204875" cy="1815882"/>
          </a:xfrm>
        </p:grpSpPr>
        <p:sp>
          <p:nvSpPr>
            <p:cNvPr id="5" name="Oval 4">
              <a:extLst>
                <a:ext uri="{FF2B5EF4-FFF2-40B4-BE49-F238E27FC236}">
                  <a16:creationId xmlns:a16="http://schemas.microsoft.com/office/drawing/2014/main" id="{A3F1D9C3-6691-8938-7362-CFFE47DB4883}"/>
                </a:ext>
              </a:extLst>
            </p:cNvPr>
            <p:cNvSpPr/>
            <p:nvPr/>
          </p:nvSpPr>
          <p:spPr>
            <a:xfrm>
              <a:off x="3183434" y="5178292"/>
              <a:ext cx="563525" cy="563525"/>
            </a:xfrm>
            <a:prstGeom prst="ellipse">
              <a:avLst/>
            </a:prstGeom>
            <a:solidFill>
              <a:srgbClr val="EEF5FD"/>
            </a:solidFill>
            <a:ln>
              <a:solidFill>
                <a:srgbClr val="9FB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1">
                      <a:lumMod val="50000"/>
                    </a:schemeClr>
                  </a:solidFill>
                </a:rPr>
                <a:t>1</a:t>
              </a:r>
              <a:endParaRPr lang="en-US" dirty="0">
                <a:solidFill>
                  <a:schemeClr val="accent1">
                    <a:lumMod val="50000"/>
                  </a:schemeClr>
                </a:solidFill>
              </a:endParaRPr>
            </a:p>
          </p:txBody>
        </p:sp>
        <p:sp>
          <p:nvSpPr>
            <p:cNvPr id="6" name="TextBox 5">
              <a:extLst>
                <a:ext uri="{FF2B5EF4-FFF2-40B4-BE49-F238E27FC236}">
                  <a16:creationId xmlns:a16="http://schemas.microsoft.com/office/drawing/2014/main" id="{4B50B2FE-3458-86F3-C356-A21CE058736D}"/>
                </a:ext>
              </a:extLst>
            </p:cNvPr>
            <p:cNvSpPr txBox="1"/>
            <p:nvPr/>
          </p:nvSpPr>
          <p:spPr>
            <a:xfrm>
              <a:off x="3803691" y="4767557"/>
              <a:ext cx="4584618" cy="1815882"/>
            </a:xfrm>
            <a:prstGeom prst="rect">
              <a:avLst/>
            </a:prstGeom>
            <a:noFill/>
          </p:spPr>
          <p:txBody>
            <a:bodyPr wrap="square" rtlCol="0">
              <a:spAutoFit/>
            </a:bodyPr>
            <a:lstStyle/>
            <a:p>
              <a:r>
                <a:rPr lang="en-US" sz="2800" dirty="0">
                  <a:solidFill>
                    <a:schemeClr val="accent1">
                      <a:lumMod val="50000"/>
                    </a:schemeClr>
                  </a:solidFill>
                  <a:latin typeface="Tisa Offc Serif Pro" panose="020F0502020204030204" pitchFamily="2" charset="0"/>
                  <a:cs typeface="Times New Roman" panose="02020603050405020304" pitchFamily="18" charset="0"/>
                </a:rPr>
                <a:t>What is driving the difference between the asymptomatic communities?</a:t>
              </a:r>
            </a:p>
          </p:txBody>
        </p:sp>
      </p:grpSp>
    </p:spTree>
    <p:extLst>
      <p:ext uri="{BB962C8B-B14F-4D97-AF65-F5344CB8AC3E}">
        <p14:creationId xmlns:p14="http://schemas.microsoft.com/office/powerpoint/2010/main" val="917975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C30E3E-7FB5-ED77-48EC-A8F32164D0BF}"/>
              </a:ext>
            </a:extLst>
          </p:cNvPr>
          <p:cNvGrpSpPr/>
          <p:nvPr/>
        </p:nvGrpSpPr>
        <p:grpSpPr>
          <a:xfrm>
            <a:off x="-109388" y="0"/>
            <a:ext cx="1309846" cy="7036199"/>
            <a:chOff x="-166538" y="0"/>
            <a:chExt cx="1309846" cy="7036199"/>
          </a:xfrm>
        </p:grpSpPr>
        <p:sp>
          <p:nvSpPr>
            <p:cNvPr id="10" name="Rectangle 9">
              <a:extLst>
                <a:ext uri="{FF2B5EF4-FFF2-40B4-BE49-F238E27FC236}">
                  <a16:creationId xmlns:a16="http://schemas.microsoft.com/office/drawing/2014/main" id="{C59997F5-033E-9BED-ADD5-FFEE7D358E19}"/>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ushroom with solid fill">
              <a:extLst>
                <a:ext uri="{FF2B5EF4-FFF2-40B4-BE49-F238E27FC236}">
                  <a16:creationId xmlns:a16="http://schemas.microsoft.com/office/drawing/2014/main" id="{B2D5CBAD-DE5F-4FF1-0773-6F05AC2948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pic>
        <p:nvPicPr>
          <p:cNvPr id="18" name="Picture 17">
            <a:extLst>
              <a:ext uri="{FF2B5EF4-FFF2-40B4-BE49-F238E27FC236}">
                <a16:creationId xmlns:a16="http://schemas.microsoft.com/office/drawing/2014/main" id="{64CE75DB-46A7-6842-C7EC-641E986F8C99}"/>
              </a:ext>
            </a:extLst>
          </p:cNvPr>
          <p:cNvPicPr>
            <a:picLocks noChangeAspect="1"/>
          </p:cNvPicPr>
          <p:nvPr/>
        </p:nvPicPr>
        <p:blipFill rotWithShape="1">
          <a:blip r:embed="rId5"/>
          <a:srcRect t="6355" r="35607" b="-6355"/>
          <a:stretch/>
        </p:blipFill>
        <p:spPr>
          <a:xfrm>
            <a:off x="1060826" y="641138"/>
            <a:ext cx="6270139" cy="6615778"/>
          </a:xfrm>
          <a:prstGeom prst="rect">
            <a:avLst/>
          </a:prstGeom>
        </p:spPr>
      </p:pic>
      <p:grpSp>
        <p:nvGrpSpPr>
          <p:cNvPr id="4" name="Group 3">
            <a:extLst>
              <a:ext uri="{FF2B5EF4-FFF2-40B4-BE49-F238E27FC236}">
                <a16:creationId xmlns:a16="http://schemas.microsoft.com/office/drawing/2014/main" id="{D83CE2AB-B13F-E0B2-4A37-3C3C1E0315BC}"/>
              </a:ext>
            </a:extLst>
          </p:cNvPr>
          <p:cNvGrpSpPr/>
          <p:nvPr/>
        </p:nvGrpSpPr>
        <p:grpSpPr>
          <a:xfrm>
            <a:off x="6997644" y="153472"/>
            <a:ext cx="5204875" cy="1384995"/>
            <a:chOff x="3183434" y="4767557"/>
            <a:chExt cx="5204875" cy="1384995"/>
          </a:xfrm>
        </p:grpSpPr>
        <p:sp>
          <p:nvSpPr>
            <p:cNvPr id="5" name="Oval 4">
              <a:extLst>
                <a:ext uri="{FF2B5EF4-FFF2-40B4-BE49-F238E27FC236}">
                  <a16:creationId xmlns:a16="http://schemas.microsoft.com/office/drawing/2014/main" id="{A3F1D9C3-6691-8938-7362-CFFE47DB4883}"/>
                </a:ext>
              </a:extLst>
            </p:cNvPr>
            <p:cNvSpPr/>
            <p:nvPr/>
          </p:nvSpPr>
          <p:spPr>
            <a:xfrm>
              <a:off x="3183434" y="5178292"/>
              <a:ext cx="563525" cy="563525"/>
            </a:xfrm>
            <a:prstGeom prst="ellipse">
              <a:avLst/>
            </a:prstGeom>
            <a:solidFill>
              <a:srgbClr val="EEF5FD"/>
            </a:solidFill>
            <a:ln>
              <a:solidFill>
                <a:srgbClr val="9FB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1">
                      <a:lumMod val="50000"/>
                    </a:schemeClr>
                  </a:solidFill>
                </a:rPr>
                <a:t>1</a:t>
              </a:r>
              <a:endParaRPr lang="en-US" dirty="0">
                <a:solidFill>
                  <a:schemeClr val="accent1">
                    <a:lumMod val="50000"/>
                  </a:schemeClr>
                </a:solidFill>
              </a:endParaRPr>
            </a:p>
          </p:txBody>
        </p:sp>
        <p:sp>
          <p:nvSpPr>
            <p:cNvPr id="6" name="TextBox 5">
              <a:extLst>
                <a:ext uri="{FF2B5EF4-FFF2-40B4-BE49-F238E27FC236}">
                  <a16:creationId xmlns:a16="http://schemas.microsoft.com/office/drawing/2014/main" id="{4B50B2FE-3458-86F3-C356-A21CE058736D}"/>
                </a:ext>
              </a:extLst>
            </p:cNvPr>
            <p:cNvSpPr txBox="1"/>
            <p:nvPr/>
          </p:nvSpPr>
          <p:spPr>
            <a:xfrm>
              <a:off x="3803691" y="4767557"/>
              <a:ext cx="4584618" cy="1384995"/>
            </a:xfrm>
            <a:prstGeom prst="rect">
              <a:avLst/>
            </a:prstGeom>
            <a:noFill/>
          </p:spPr>
          <p:txBody>
            <a:bodyPr wrap="square" rtlCol="0">
              <a:spAutoFit/>
            </a:bodyPr>
            <a:lstStyle/>
            <a:p>
              <a:r>
                <a:rPr lang="en-US" sz="2800" dirty="0">
                  <a:solidFill>
                    <a:schemeClr val="accent1">
                      <a:lumMod val="50000"/>
                    </a:schemeClr>
                  </a:solidFill>
                  <a:latin typeface="Tisa Offc Serif Pro" panose="020F0502020204030204" pitchFamily="2" charset="0"/>
                  <a:cs typeface="Times New Roman" panose="02020603050405020304" pitchFamily="18" charset="0"/>
                </a:rPr>
                <a:t>Are there differences between the asymptomatic communities?</a:t>
              </a:r>
            </a:p>
          </p:txBody>
        </p:sp>
      </p:grpSp>
      <p:pic>
        <p:nvPicPr>
          <p:cNvPr id="8" name="Picture 7" descr="A diagram of different samples&#10;&#10;Description automatically generated">
            <a:extLst>
              <a:ext uri="{FF2B5EF4-FFF2-40B4-BE49-F238E27FC236}">
                <a16:creationId xmlns:a16="http://schemas.microsoft.com/office/drawing/2014/main" id="{06F71550-706A-AFFC-32A5-837C778249D5}"/>
              </a:ext>
            </a:extLst>
          </p:cNvPr>
          <p:cNvPicPr>
            <a:picLocks noChangeAspect="1"/>
          </p:cNvPicPr>
          <p:nvPr/>
        </p:nvPicPr>
        <p:blipFill rotWithShape="1">
          <a:blip r:embed="rId6"/>
          <a:srcRect l="74458" t="50198" r="807" b="15070"/>
          <a:stretch/>
        </p:blipFill>
        <p:spPr>
          <a:xfrm>
            <a:off x="8287138" y="3608978"/>
            <a:ext cx="2545920" cy="3414926"/>
          </a:xfrm>
          <a:prstGeom prst="rect">
            <a:avLst/>
          </a:prstGeom>
        </p:spPr>
      </p:pic>
      <p:pic>
        <p:nvPicPr>
          <p:cNvPr id="12" name="Picture 11" descr="A diagram of different samples&#10;&#10;Description automatically generated">
            <a:extLst>
              <a:ext uri="{FF2B5EF4-FFF2-40B4-BE49-F238E27FC236}">
                <a16:creationId xmlns:a16="http://schemas.microsoft.com/office/drawing/2014/main" id="{2CE6A3CE-FE32-B218-3A95-6975918001BE}"/>
              </a:ext>
            </a:extLst>
          </p:cNvPr>
          <p:cNvPicPr>
            <a:picLocks noChangeAspect="1"/>
          </p:cNvPicPr>
          <p:nvPr/>
        </p:nvPicPr>
        <p:blipFill rotWithShape="1">
          <a:blip r:embed="rId6"/>
          <a:srcRect l="56320" t="21391" r="10958" b="69503"/>
          <a:stretch/>
        </p:blipFill>
        <p:spPr>
          <a:xfrm>
            <a:off x="7656736" y="1464176"/>
            <a:ext cx="3806725" cy="1011860"/>
          </a:xfrm>
          <a:prstGeom prst="rect">
            <a:avLst/>
          </a:prstGeom>
        </p:spPr>
      </p:pic>
      <p:pic>
        <p:nvPicPr>
          <p:cNvPr id="13" name="Picture 12" descr="A diagram of different samples&#10;&#10;Description automatically generated">
            <a:extLst>
              <a:ext uri="{FF2B5EF4-FFF2-40B4-BE49-F238E27FC236}">
                <a16:creationId xmlns:a16="http://schemas.microsoft.com/office/drawing/2014/main" id="{7F5E7F06-E0B0-9F3B-A8EC-53049DCA8BD0}"/>
              </a:ext>
            </a:extLst>
          </p:cNvPr>
          <p:cNvPicPr>
            <a:picLocks noChangeAspect="1"/>
          </p:cNvPicPr>
          <p:nvPr/>
        </p:nvPicPr>
        <p:blipFill rotWithShape="1">
          <a:blip r:embed="rId6"/>
          <a:srcRect l="70032" t="50198" r="25417" b="36956"/>
          <a:stretch/>
        </p:blipFill>
        <p:spPr>
          <a:xfrm>
            <a:off x="9254150" y="4085607"/>
            <a:ext cx="328491" cy="885825"/>
          </a:xfrm>
          <a:prstGeom prst="rect">
            <a:avLst/>
          </a:prstGeom>
        </p:spPr>
      </p:pic>
      <p:grpSp>
        <p:nvGrpSpPr>
          <p:cNvPr id="19" name="Group 18">
            <a:extLst>
              <a:ext uri="{FF2B5EF4-FFF2-40B4-BE49-F238E27FC236}">
                <a16:creationId xmlns:a16="http://schemas.microsoft.com/office/drawing/2014/main" id="{74398E4E-0CEC-AB35-FE76-E3E7E6A213BC}"/>
              </a:ext>
            </a:extLst>
          </p:cNvPr>
          <p:cNvGrpSpPr/>
          <p:nvPr/>
        </p:nvGrpSpPr>
        <p:grpSpPr>
          <a:xfrm>
            <a:off x="7697944" y="2370014"/>
            <a:ext cx="4091288" cy="1804809"/>
            <a:chOff x="7533699" y="2732403"/>
            <a:chExt cx="3674796" cy="1447498"/>
          </a:xfrm>
        </p:grpSpPr>
        <p:pic>
          <p:nvPicPr>
            <p:cNvPr id="3" name="Picture 2" descr="A diagram of different samples&#10;&#10;Description automatically generated">
              <a:extLst>
                <a:ext uri="{FF2B5EF4-FFF2-40B4-BE49-F238E27FC236}">
                  <a16:creationId xmlns:a16="http://schemas.microsoft.com/office/drawing/2014/main" id="{389EE362-520B-513F-7347-7299820EDAD4}"/>
                </a:ext>
              </a:extLst>
            </p:cNvPr>
            <p:cNvPicPr>
              <a:picLocks noChangeAspect="1"/>
            </p:cNvPicPr>
            <p:nvPr/>
          </p:nvPicPr>
          <p:blipFill rotWithShape="1">
            <a:blip r:embed="rId6"/>
            <a:srcRect l="72715" t="30495" r="6223" b="49763"/>
            <a:stretch/>
          </p:blipFill>
          <p:spPr>
            <a:xfrm>
              <a:off x="9544859" y="2732403"/>
              <a:ext cx="1663636" cy="1447498"/>
            </a:xfrm>
            <a:prstGeom prst="rect">
              <a:avLst/>
            </a:prstGeom>
          </p:spPr>
        </p:pic>
        <p:pic>
          <p:nvPicPr>
            <p:cNvPr id="15" name="Picture 14" descr="A diagram of different samples&#10;&#10;Description automatically generated">
              <a:extLst>
                <a:ext uri="{FF2B5EF4-FFF2-40B4-BE49-F238E27FC236}">
                  <a16:creationId xmlns:a16="http://schemas.microsoft.com/office/drawing/2014/main" id="{9665FBC8-F712-D2C7-C307-814FEB34EBEB}"/>
                </a:ext>
              </a:extLst>
            </p:cNvPr>
            <p:cNvPicPr>
              <a:picLocks noChangeAspect="1"/>
            </p:cNvPicPr>
            <p:nvPr/>
          </p:nvPicPr>
          <p:blipFill rotWithShape="1">
            <a:blip r:embed="rId6"/>
            <a:srcRect l="12644" t="57173" r="61070" b="23554"/>
            <a:stretch/>
          </p:blipFill>
          <p:spPr>
            <a:xfrm>
              <a:off x="7533699" y="2744000"/>
              <a:ext cx="2026400" cy="1419226"/>
            </a:xfrm>
            <a:prstGeom prst="rect">
              <a:avLst/>
            </a:prstGeom>
          </p:spPr>
        </p:pic>
      </p:grpSp>
      <p:sp>
        <p:nvSpPr>
          <p:cNvPr id="17" name="Rectangle 16">
            <a:extLst>
              <a:ext uri="{FF2B5EF4-FFF2-40B4-BE49-F238E27FC236}">
                <a16:creationId xmlns:a16="http://schemas.microsoft.com/office/drawing/2014/main" id="{004E1C7A-E9AA-12B9-C4D0-86962DC6A905}"/>
              </a:ext>
            </a:extLst>
          </p:cNvPr>
          <p:cNvSpPr/>
          <p:nvPr/>
        </p:nvSpPr>
        <p:spPr>
          <a:xfrm>
            <a:off x="8742170" y="3942987"/>
            <a:ext cx="164246" cy="5552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137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834A85D-806B-D4D6-1DCB-22FA7215465A}"/>
              </a:ext>
            </a:extLst>
          </p:cNvPr>
          <p:cNvPicPr>
            <a:picLocks noChangeAspect="1"/>
          </p:cNvPicPr>
          <p:nvPr/>
        </p:nvPicPr>
        <p:blipFill>
          <a:blip r:embed="rId3"/>
          <a:stretch>
            <a:fillRect/>
          </a:stretch>
        </p:blipFill>
        <p:spPr>
          <a:xfrm>
            <a:off x="3517276" y="0"/>
            <a:ext cx="8571048" cy="6858000"/>
          </a:xfrm>
          <a:prstGeom prst="rect">
            <a:avLst/>
          </a:prstGeom>
        </p:spPr>
      </p:pic>
      <p:grpSp>
        <p:nvGrpSpPr>
          <p:cNvPr id="9" name="Group 8">
            <a:extLst>
              <a:ext uri="{FF2B5EF4-FFF2-40B4-BE49-F238E27FC236}">
                <a16:creationId xmlns:a16="http://schemas.microsoft.com/office/drawing/2014/main" id="{DBC30E3E-7FB5-ED77-48EC-A8F32164D0BF}"/>
              </a:ext>
            </a:extLst>
          </p:cNvPr>
          <p:cNvGrpSpPr/>
          <p:nvPr/>
        </p:nvGrpSpPr>
        <p:grpSpPr>
          <a:xfrm>
            <a:off x="-109388" y="0"/>
            <a:ext cx="1309846" cy="7036199"/>
            <a:chOff x="-166538" y="0"/>
            <a:chExt cx="1309846" cy="7036199"/>
          </a:xfrm>
        </p:grpSpPr>
        <p:sp>
          <p:nvSpPr>
            <p:cNvPr id="10" name="Rectangle 9">
              <a:extLst>
                <a:ext uri="{FF2B5EF4-FFF2-40B4-BE49-F238E27FC236}">
                  <a16:creationId xmlns:a16="http://schemas.microsoft.com/office/drawing/2014/main" id="{C59997F5-033E-9BED-ADD5-FFEE7D358E19}"/>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ushroom with solid fill">
              <a:extLst>
                <a:ext uri="{FF2B5EF4-FFF2-40B4-BE49-F238E27FC236}">
                  <a16:creationId xmlns:a16="http://schemas.microsoft.com/office/drawing/2014/main" id="{B2D5CBAD-DE5F-4FF1-0773-6F05AC2948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538" y="5726353"/>
              <a:ext cx="1309846" cy="1309846"/>
            </a:xfrm>
            <a:prstGeom prst="rect">
              <a:avLst/>
            </a:prstGeom>
          </p:spPr>
        </p:pic>
      </p:grpSp>
      <p:pic>
        <p:nvPicPr>
          <p:cNvPr id="18" name="Picture 17">
            <a:extLst>
              <a:ext uri="{FF2B5EF4-FFF2-40B4-BE49-F238E27FC236}">
                <a16:creationId xmlns:a16="http://schemas.microsoft.com/office/drawing/2014/main" id="{64CE75DB-46A7-6842-C7EC-641E986F8C99}"/>
              </a:ext>
            </a:extLst>
          </p:cNvPr>
          <p:cNvPicPr>
            <a:picLocks noChangeAspect="1"/>
          </p:cNvPicPr>
          <p:nvPr/>
        </p:nvPicPr>
        <p:blipFill rotWithShape="1">
          <a:blip r:embed="rId6"/>
          <a:srcRect t="6355" r="35607" b="-6355"/>
          <a:stretch/>
        </p:blipFill>
        <p:spPr>
          <a:xfrm>
            <a:off x="985392" y="3606362"/>
            <a:ext cx="3067912" cy="3237029"/>
          </a:xfrm>
          <a:prstGeom prst="rect">
            <a:avLst/>
          </a:prstGeom>
        </p:spPr>
      </p:pic>
      <p:sp>
        <p:nvSpPr>
          <p:cNvPr id="2" name="Rectangle 1">
            <a:extLst>
              <a:ext uri="{FF2B5EF4-FFF2-40B4-BE49-F238E27FC236}">
                <a16:creationId xmlns:a16="http://schemas.microsoft.com/office/drawing/2014/main" id="{6D17AC05-2EB8-A57E-20C5-3C8FD935E412}"/>
              </a:ext>
            </a:extLst>
          </p:cNvPr>
          <p:cNvSpPr/>
          <p:nvPr/>
        </p:nvSpPr>
        <p:spPr>
          <a:xfrm>
            <a:off x="2981249" y="4965082"/>
            <a:ext cx="1072055" cy="4572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A1F08D59-DC51-6DE5-7A16-E59FDCF37B89}"/>
              </a:ext>
            </a:extLst>
          </p:cNvPr>
          <p:cNvCxnSpPr>
            <a:cxnSpLocks/>
            <a:stCxn id="2" idx="3"/>
          </p:cNvCxnSpPr>
          <p:nvPr/>
        </p:nvCxnSpPr>
        <p:spPr>
          <a:xfrm flipV="1">
            <a:off x="4053304" y="2374283"/>
            <a:ext cx="5327179" cy="2819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5B53555-436D-C478-DC8C-C0C8B6B4554E}"/>
              </a:ext>
            </a:extLst>
          </p:cNvPr>
          <p:cNvSpPr txBox="1"/>
          <p:nvPr/>
        </p:nvSpPr>
        <p:spPr>
          <a:xfrm>
            <a:off x="1035141" y="-21717"/>
            <a:ext cx="3827088" cy="3477875"/>
          </a:xfrm>
          <a:prstGeom prst="rect">
            <a:avLst/>
          </a:prstGeom>
          <a:noFill/>
        </p:spPr>
        <p:txBody>
          <a:bodyPr wrap="square" rtlCol="0">
            <a:spAutoFit/>
          </a:bodyPr>
          <a:lstStyle/>
          <a:p>
            <a:r>
              <a:rPr lang="en-US" sz="2800" dirty="0">
                <a:solidFill>
                  <a:schemeClr val="accent5">
                    <a:lumMod val="75000"/>
                  </a:schemeClr>
                </a:solidFill>
                <a:latin typeface="Tisa Offc Serif Pro" panose="02010504030101020102" pitchFamily="2" charset="0"/>
              </a:rPr>
              <a:t>Take Away: </a:t>
            </a:r>
            <a:r>
              <a:rPr lang="en-US" sz="2800" i="1" dirty="0">
                <a:latin typeface="Tisa Offc Serif Pro" panose="02010504030101020102" pitchFamily="2" charset="0"/>
              </a:rPr>
              <a:t>P. </a:t>
            </a:r>
            <a:r>
              <a:rPr lang="en-US" sz="2800" i="1" dirty="0" err="1">
                <a:latin typeface="Tisa Offc Serif Pro" panose="02010504030101020102" pitchFamily="2" charset="0"/>
              </a:rPr>
              <a:t>tolaasii</a:t>
            </a:r>
            <a:r>
              <a:rPr lang="en-US" sz="2800" i="1" dirty="0">
                <a:latin typeface="Tisa Offc Serif Pro" panose="02010504030101020102" pitchFamily="2" charset="0"/>
              </a:rPr>
              <a:t> </a:t>
            </a:r>
            <a:r>
              <a:rPr lang="en-US" sz="2800" dirty="0">
                <a:latin typeface="Tisa Offc Serif Pro" panose="02010504030101020102" pitchFamily="2" charset="0"/>
              </a:rPr>
              <a:t>makes up between 55 - 80% of the total reads attributed to samples in the non-overlapping asymptomatic 95% confidence interval.  </a:t>
            </a:r>
            <a:br>
              <a:rPr lang="en-US" sz="2400" dirty="0"/>
            </a:br>
            <a:endParaRPr lang="en-US" sz="2400" dirty="0"/>
          </a:p>
        </p:txBody>
      </p:sp>
      <p:sp>
        <p:nvSpPr>
          <p:cNvPr id="19" name="Rectangle 18">
            <a:extLst>
              <a:ext uri="{FF2B5EF4-FFF2-40B4-BE49-F238E27FC236}">
                <a16:creationId xmlns:a16="http://schemas.microsoft.com/office/drawing/2014/main" id="{43D8F301-4B74-B930-5C78-427DB0621A6A}"/>
              </a:ext>
            </a:extLst>
          </p:cNvPr>
          <p:cNvSpPr/>
          <p:nvPr/>
        </p:nvSpPr>
        <p:spPr>
          <a:xfrm>
            <a:off x="4862229" y="14888"/>
            <a:ext cx="6193030" cy="504972"/>
          </a:xfrm>
          <a:prstGeom prst="rect">
            <a:avLst/>
          </a:prstGeom>
          <a:solidFill>
            <a:schemeClr val="bg1"/>
          </a:solid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n>
                  <a:solidFill>
                    <a:schemeClr val="tx1"/>
                  </a:solidFill>
                </a:ln>
                <a:solidFill>
                  <a:schemeClr val="tx1"/>
                </a:solidFill>
                <a:latin typeface="Tisa Offc Serif Pro" panose="02010504030101020102" pitchFamily="2" charset="0"/>
              </a:rPr>
              <a:t>Relative Abundance of </a:t>
            </a:r>
            <a:r>
              <a:rPr lang="en-US" sz="2800" i="1" dirty="0">
                <a:ln>
                  <a:solidFill>
                    <a:schemeClr val="tx1"/>
                  </a:solidFill>
                </a:ln>
                <a:solidFill>
                  <a:schemeClr val="tx1"/>
                </a:solidFill>
                <a:latin typeface="Tisa Offc Serif Pro" panose="02010504030101020102" pitchFamily="2" charset="0"/>
              </a:rPr>
              <a:t>P. </a:t>
            </a:r>
            <a:r>
              <a:rPr lang="en-US" sz="2800" i="1" dirty="0" err="1">
                <a:ln>
                  <a:solidFill>
                    <a:schemeClr val="tx1"/>
                  </a:solidFill>
                </a:ln>
                <a:solidFill>
                  <a:schemeClr val="tx1"/>
                </a:solidFill>
                <a:latin typeface="Tisa Offc Serif Pro" panose="02010504030101020102" pitchFamily="2" charset="0"/>
              </a:rPr>
              <a:t>tolaasii</a:t>
            </a:r>
            <a:r>
              <a:rPr lang="en-US" sz="2800" i="1" dirty="0">
                <a:ln>
                  <a:solidFill>
                    <a:schemeClr val="tx1"/>
                  </a:solidFill>
                </a:ln>
                <a:solidFill>
                  <a:schemeClr val="tx1"/>
                </a:solidFill>
                <a:latin typeface="Tisa Offc Serif Pro" panose="02010504030101020102" pitchFamily="2" charset="0"/>
              </a:rPr>
              <a:t> </a:t>
            </a:r>
            <a:endParaRPr lang="en-US" sz="2800" dirty="0">
              <a:solidFill>
                <a:schemeClr val="tx1"/>
              </a:solidFill>
              <a:latin typeface="Tisa Offc Serif Pro" panose="02010504030101020102" pitchFamily="2" charset="0"/>
            </a:endParaRPr>
          </a:p>
        </p:txBody>
      </p:sp>
      <p:sp>
        <p:nvSpPr>
          <p:cNvPr id="22" name="Rectangle 21">
            <a:extLst>
              <a:ext uri="{FF2B5EF4-FFF2-40B4-BE49-F238E27FC236}">
                <a16:creationId xmlns:a16="http://schemas.microsoft.com/office/drawing/2014/main" id="{6319933C-C84F-3EE3-F326-DF88E1F79E22}"/>
              </a:ext>
            </a:extLst>
          </p:cNvPr>
          <p:cNvSpPr/>
          <p:nvPr/>
        </p:nvSpPr>
        <p:spPr>
          <a:xfrm>
            <a:off x="8667345" y="1917082"/>
            <a:ext cx="1564476" cy="4572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399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BD755A-D6D3-1658-DCB7-B0237B85CAE7}"/>
              </a:ext>
            </a:extLst>
          </p:cNvPr>
          <p:cNvPicPr>
            <a:picLocks noChangeAspect="1"/>
          </p:cNvPicPr>
          <p:nvPr/>
        </p:nvPicPr>
        <p:blipFill>
          <a:blip r:embed="rId3"/>
          <a:stretch>
            <a:fillRect/>
          </a:stretch>
        </p:blipFill>
        <p:spPr>
          <a:xfrm>
            <a:off x="3517276" y="-25658"/>
            <a:ext cx="8571048" cy="6858000"/>
          </a:xfrm>
          <a:prstGeom prst="rect">
            <a:avLst/>
          </a:prstGeom>
        </p:spPr>
      </p:pic>
      <p:grpSp>
        <p:nvGrpSpPr>
          <p:cNvPr id="9" name="Group 8">
            <a:extLst>
              <a:ext uri="{FF2B5EF4-FFF2-40B4-BE49-F238E27FC236}">
                <a16:creationId xmlns:a16="http://schemas.microsoft.com/office/drawing/2014/main" id="{DBC30E3E-7FB5-ED77-48EC-A8F32164D0BF}"/>
              </a:ext>
            </a:extLst>
          </p:cNvPr>
          <p:cNvGrpSpPr/>
          <p:nvPr/>
        </p:nvGrpSpPr>
        <p:grpSpPr>
          <a:xfrm>
            <a:off x="-109388" y="0"/>
            <a:ext cx="1309846" cy="7036199"/>
            <a:chOff x="-166538" y="0"/>
            <a:chExt cx="1309846" cy="7036199"/>
          </a:xfrm>
        </p:grpSpPr>
        <p:sp>
          <p:nvSpPr>
            <p:cNvPr id="10" name="Rectangle 9">
              <a:extLst>
                <a:ext uri="{FF2B5EF4-FFF2-40B4-BE49-F238E27FC236}">
                  <a16:creationId xmlns:a16="http://schemas.microsoft.com/office/drawing/2014/main" id="{C59997F5-033E-9BED-ADD5-FFEE7D358E19}"/>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ushroom with solid fill">
              <a:extLst>
                <a:ext uri="{FF2B5EF4-FFF2-40B4-BE49-F238E27FC236}">
                  <a16:creationId xmlns:a16="http://schemas.microsoft.com/office/drawing/2014/main" id="{B2D5CBAD-DE5F-4FF1-0773-6F05AC2948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538" y="5726353"/>
              <a:ext cx="1309846" cy="1309846"/>
            </a:xfrm>
            <a:prstGeom prst="rect">
              <a:avLst/>
            </a:prstGeom>
          </p:spPr>
        </p:pic>
      </p:grpSp>
      <p:pic>
        <p:nvPicPr>
          <p:cNvPr id="18" name="Picture 17">
            <a:extLst>
              <a:ext uri="{FF2B5EF4-FFF2-40B4-BE49-F238E27FC236}">
                <a16:creationId xmlns:a16="http://schemas.microsoft.com/office/drawing/2014/main" id="{64CE75DB-46A7-6842-C7EC-641E986F8C99}"/>
              </a:ext>
            </a:extLst>
          </p:cNvPr>
          <p:cNvPicPr>
            <a:picLocks noChangeAspect="1"/>
          </p:cNvPicPr>
          <p:nvPr/>
        </p:nvPicPr>
        <p:blipFill rotWithShape="1">
          <a:blip r:embed="rId6"/>
          <a:srcRect t="6355" r="35607" b="-6355"/>
          <a:stretch/>
        </p:blipFill>
        <p:spPr>
          <a:xfrm>
            <a:off x="985392" y="3606362"/>
            <a:ext cx="3067912" cy="3237029"/>
          </a:xfrm>
          <a:prstGeom prst="rect">
            <a:avLst/>
          </a:prstGeom>
        </p:spPr>
      </p:pic>
      <p:sp>
        <p:nvSpPr>
          <p:cNvPr id="17" name="TextBox 16">
            <a:extLst>
              <a:ext uri="{FF2B5EF4-FFF2-40B4-BE49-F238E27FC236}">
                <a16:creationId xmlns:a16="http://schemas.microsoft.com/office/drawing/2014/main" id="{25B53555-436D-C478-DC8C-C0C8B6B4554E}"/>
              </a:ext>
            </a:extLst>
          </p:cNvPr>
          <p:cNvSpPr txBox="1"/>
          <p:nvPr/>
        </p:nvSpPr>
        <p:spPr>
          <a:xfrm>
            <a:off x="1035141" y="-21717"/>
            <a:ext cx="3827088" cy="3046988"/>
          </a:xfrm>
          <a:prstGeom prst="rect">
            <a:avLst/>
          </a:prstGeom>
          <a:noFill/>
        </p:spPr>
        <p:txBody>
          <a:bodyPr wrap="square" rtlCol="0">
            <a:spAutoFit/>
          </a:bodyPr>
          <a:lstStyle/>
          <a:p>
            <a:r>
              <a:rPr lang="en-US" sz="2800" dirty="0">
                <a:solidFill>
                  <a:schemeClr val="accent5">
                    <a:lumMod val="75000"/>
                  </a:schemeClr>
                </a:solidFill>
                <a:latin typeface="Tisa Offc Serif Pro" panose="02010504030101020102" pitchFamily="2" charset="0"/>
              </a:rPr>
              <a:t>Take Away: </a:t>
            </a:r>
            <a:r>
              <a:rPr lang="en-US" sz="2800" i="1" dirty="0" err="1">
                <a:latin typeface="Tisa Offc Serif Pro" panose="02010504030101020102" pitchFamily="2" charset="0"/>
              </a:rPr>
              <a:t>Mycetocola</a:t>
            </a:r>
            <a:r>
              <a:rPr lang="en-US" sz="2800" i="1" dirty="0">
                <a:latin typeface="Tisa Offc Serif Pro" panose="02010504030101020102" pitchFamily="2" charset="0"/>
              </a:rPr>
              <a:t> sp. JXN-3 </a:t>
            </a:r>
            <a:r>
              <a:rPr lang="en-US" sz="2800" dirty="0">
                <a:latin typeface="Tisa Offc Serif Pro" panose="02010504030101020102" pitchFamily="2" charset="0"/>
              </a:rPr>
              <a:t>is significantly enriched in the same samples as </a:t>
            </a:r>
            <a:r>
              <a:rPr lang="en-US" sz="2800" i="1" dirty="0">
                <a:latin typeface="Tisa Offc Serif Pro" panose="02010504030101020102" pitchFamily="2" charset="0"/>
              </a:rPr>
              <a:t>P. </a:t>
            </a:r>
            <a:r>
              <a:rPr lang="en-US" sz="2800" i="1" dirty="0" err="1">
                <a:latin typeface="Tisa Offc Serif Pro" panose="02010504030101020102" pitchFamily="2" charset="0"/>
              </a:rPr>
              <a:t>tolaasii</a:t>
            </a:r>
            <a:r>
              <a:rPr lang="en-US" sz="2800" i="1" dirty="0">
                <a:latin typeface="Tisa Offc Serif Pro" panose="02010504030101020102" pitchFamily="2" charset="0"/>
              </a:rPr>
              <a:t> </a:t>
            </a:r>
            <a:r>
              <a:rPr lang="en-US" sz="2800" dirty="0">
                <a:latin typeface="Tisa Offc Serif Pro" panose="02010504030101020102" pitchFamily="2" charset="0"/>
              </a:rPr>
              <a:t>across both phenotypes.</a:t>
            </a:r>
            <a:br>
              <a:rPr lang="en-US" sz="2400" dirty="0"/>
            </a:br>
            <a:endParaRPr lang="en-US" sz="2400" dirty="0"/>
          </a:p>
        </p:txBody>
      </p:sp>
      <p:sp>
        <p:nvSpPr>
          <p:cNvPr id="19" name="Rectangle 18">
            <a:extLst>
              <a:ext uri="{FF2B5EF4-FFF2-40B4-BE49-F238E27FC236}">
                <a16:creationId xmlns:a16="http://schemas.microsoft.com/office/drawing/2014/main" id="{43D8F301-4B74-B930-5C78-427DB0621A6A}"/>
              </a:ext>
            </a:extLst>
          </p:cNvPr>
          <p:cNvSpPr/>
          <p:nvPr/>
        </p:nvSpPr>
        <p:spPr>
          <a:xfrm>
            <a:off x="5013496" y="-5951"/>
            <a:ext cx="6111831" cy="504972"/>
          </a:xfrm>
          <a:prstGeom prst="rect">
            <a:avLst/>
          </a:prstGeom>
          <a:solidFill>
            <a:schemeClr val="bg1"/>
          </a:solid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n>
                  <a:solidFill>
                    <a:schemeClr val="tx1"/>
                  </a:solidFill>
                </a:ln>
                <a:solidFill>
                  <a:schemeClr val="tx1"/>
                </a:solidFill>
                <a:latin typeface="Tisa Offc Serif Pro" panose="02010504030101020102" pitchFamily="2" charset="0"/>
              </a:rPr>
              <a:t>Relative Abundance of </a:t>
            </a:r>
            <a:r>
              <a:rPr lang="en-US" sz="2400" i="1" dirty="0" err="1">
                <a:ln>
                  <a:solidFill>
                    <a:schemeClr val="tx1"/>
                  </a:solidFill>
                </a:ln>
                <a:solidFill>
                  <a:schemeClr val="tx1"/>
                </a:solidFill>
                <a:latin typeface="Tisa Offc Serif Pro" panose="02010504030101020102" pitchFamily="2" charset="0"/>
              </a:rPr>
              <a:t>Mycetocola</a:t>
            </a:r>
            <a:r>
              <a:rPr lang="en-US" sz="2400" i="1" dirty="0">
                <a:ln>
                  <a:solidFill>
                    <a:schemeClr val="tx1"/>
                  </a:solidFill>
                </a:ln>
                <a:solidFill>
                  <a:schemeClr val="tx1"/>
                </a:solidFill>
                <a:latin typeface="Tisa Offc Serif Pro" panose="02010504030101020102" pitchFamily="2" charset="0"/>
              </a:rPr>
              <a:t> sp. JXN-3</a:t>
            </a:r>
            <a:endParaRPr lang="en-US" sz="2400" i="1" dirty="0">
              <a:solidFill>
                <a:schemeClr val="tx1"/>
              </a:solidFill>
              <a:latin typeface="Tisa Offc Serif Pro" panose="02010504030101020102" pitchFamily="2" charset="0"/>
            </a:endParaRPr>
          </a:p>
        </p:txBody>
      </p:sp>
      <p:sp>
        <p:nvSpPr>
          <p:cNvPr id="8" name="Rectangle 7">
            <a:extLst>
              <a:ext uri="{FF2B5EF4-FFF2-40B4-BE49-F238E27FC236}">
                <a16:creationId xmlns:a16="http://schemas.microsoft.com/office/drawing/2014/main" id="{C05E8699-ED0C-5927-D808-DF25E7FDEE4E}"/>
              </a:ext>
            </a:extLst>
          </p:cNvPr>
          <p:cNvSpPr/>
          <p:nvPr/>
        </p:nvSpPr>
        <p:spPr>
          <a:xfrm>
            <a:off x="2949717" y="4965082"/>
            <a:ext cx="1072055" cy="4572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F84D76A-4CE3-5F86-9B5B-4358B52386D4}"/>
              </a:ext>
            </a:extLst>
          </p:cNvPr>
          <p:cNvCxnSpPr>
            <a:cxnSpLocks/>
            <a:stCxn id="8" idx="3"/>
          </p:cNvCxnSpPr>
          <p:nvPr/>
        </p:nvCxnSpPr>
        <p:spPr>
          <a:xfrm flipV="1">
            <a:off x="4021772" y="2374283"/>
            <a:ext cx="5327179" cy="2819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446EAD5-4F27-67AE-07A6-C1C5DC58E927}"/>
              </a:ext>
            </a:extLst>
          </p:cNvPr>
          <p:cNvSpPr/>
          <p:nvPr/>
        </p:nvSpPr>
        <p:spPr>
          <a:xfrm>
            <a:off x="8418786" y="1917082"/>
            <a:ext cx="1749971" cy="4572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972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9A87E78-CA83-D609-5D41-EBE71982DCA8}"/>
              </a:ext>
            </a:extLst>
          </p:cNvPr>
          <p:cNvPicPr>
            <a:picLocks noChangeAspect="1"/>
          </p:cNvPicPr>
          <p:nvPr/>
        </p:nvPicPr>
        <p:blipFill>
          <a:blip r:embed="rId3"/>
          <a:stretch>
            <a:fillRect/>
          </a:stretch>
        </p:blipFill>
        <p:spPr>
          <a:xfrm>
            <a:off x="3483885" y="-21717"/>
            <a:ext cx="8571048" cy="6858000"/>
          </a:xfrm>
          <a:prstGeom prst="rect">
            <a:avLst/>
          </a:prstGeom>
        </p:spPr>
      </p:pic>
      <p:grpSp>
        <p:nvGrpSpPr>
          <p:cNvPr id="9" name="Group 8">
            <a:extLst>
              <a:ext uri="{FF2B5EF4-FFF2-40B4-BE49-F238E27FC236}">
                <a16:creationId xmlns:a16="http://schemas.microsoft.com/office/drawing/2014/main" id="{DBC30E3E-7FB5-ED77-48EC-A8F32164D0BF}"/>
              </a:ext>
            </a:extLst>
          </p:cNvPr>
          <p:cNvGrpSpPr/>
          <p:nvPr/>
        </p:nvGrpSpPr>
        <p:grpSpPr>
          <a:xfrm>
            <a:off x="-109388" y="0"/>
            <a:ext cx="1309846" cy="7036199"/>
            <a:chOff x="-166538" y="0"/>
            <a:chExt cx="1309846" cy="7036199"/>
          </a:xfrm>
        </p:grpSpPr>
        <p:sp>
          <p:nvSpPr>
            <p:cNvPr id="10" name="Rectangle 9">
              <a:extLst>
                <a:ext uri="{FF2B5EF4-FFF2-40B4-BE49-F238E27FC236}">
                  <a16:creationId xmlns:a16="http://schemas.microsoft.com/office/drawing/2014/main" id="{C59997F5-033E-9BED-ADD5-FFEE7D358E19}"/>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ushroom with solid fill">
              <a:extLst>
                <a:ext uri="{FF2B5EF4-FFF2-40B4-BE49-F238E27FC236}">
                  <a16:creationId xmlns:a16="http://schemas.microsoft.com/office/drawing/2014/main" id="{B2D5CBAD-DE5F-4FF1-0773-6F05AC2948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538" y="5726353"/>
              <a:ext cx="1309846" cy="1309846"/>
            </a:xfrm>
            <a:prstGeom prst="rect">
              <a:avLst/>
            </a:prstGeom>
          </p:spPr>
        </p:pic>
      </p:grpSp>
      <p:pic>
        <p:nvPicPr>
          <p:cNvPr id="18" name="Picture 17">
            <a:extLst>
              <a:ext uri="{FF2B5EF4-FFF2-40B4-BE49-F238E27FC236}">
                <a16:creationId xmlns:a16="http://schemas.microsoft.com/office/drawing/2014/main" id="{64CE75DB-46A7-6842-C7EC-641E986F8C99}"/>
              </a:ext>
            </a:extLst>
          </p:cNvPr>
          <p:cNvPicPr>
            <a:picLocks noChangeAspect="1"/>
          </p:cNvPicPr>
          <p:nvPr/>
        </p:nvPicPr>
        <p:blipFill rotWithShape="1">
          <a:blip r:embed="rId6"/>
          <a:srcRect t="6355" r="35607" b="-6355"/>
          <a:stretch/>
        </p:blipFill>
        <p:spPr>
          <a:xfrm>
            <a:off x="985392" y="3606362"/>
            <a:ext cx="3067912" cy="3237029"/>
          </a:xfrm>
          <a:prstGeom prst="rect">
            <a:avLst/>
          </a:prstGeom>
        </p:spPr>
      </p:pic>
      <p:sp>
        <p:nvSpPr>
          <p:cNvPr id="2" name="Rectangle 1">
            <a:extLst>
              <a:ext uri="{FF2B5EF4-FFF2-40B4-BE49-F238E27FC236}">
                <a16:creationId xmlns:a16="http://schemas.microsoft.com/office/drawing/2014/main" id="{6D17AC05-2EB8-A57E-20C5-3C8FD935E412}"/>
              </a:ext>
            </a:extLst>
          </p:cNvPr>
          <p:cNvSpPr/>
          <p:nvPr/>
        </p:nvSpPr>
        <p:spPr>
          <a:xfrm>
            <a:off x="2364828" y="3649717"/>
            <a:ext cx="882567" cy="4572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A1F08D59-DC51-6DE5-7A16-E59FDCF37B89}"/>
              </a:ext>
            </a:extLst>
          </p:cNvPr>
          <p:cNvCxnSpPr>
            <a:cxnSpLocks/>
            <a:stCxn id="2" idx="3"/>
          </p:cNvCxnSpPr>
          <p:nvPr/>
        </p:nvCxnSpPr>
        <p:spPr>
          <a:xfrm flipV="1">
            <a:off x="3247395" y="2254469"/>
            <a:ext cx="5512978" cy="16238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5B53555-436D-C478-DC8C-C0C8B6B4554E}"/>
              </a:ext>
            </a:extLst>
          </p:cNvPr>
          <p:cNvSpPr txBox="1"/>
          <p:nvPr/>
        </p:nvSpPr>
        <p:spPr>
          <a:xfrm>
            <a:off x="1035141" y="-21717"/>
            <a:ext cx="3827088" cy="3477875"/>
          </a:xfrm>
          <a:prstGeom prst="rect">
            <a:avLst/>
          </a:prstGeom>
          <a:noFill/>
        </p:spPr>
        <p:txBody>
          <a:bodyPr wrap="square" rtlCol="0">
            <a:spAutoFit/>
          </a:bodyPr>
          <a:lstStyle/>
          <a:p>
            <a:r>
              <a:rPr lang="en-US" sz="2800" dirty="0">
                <a:solidFill>
                  <a:schemeClr val="accent5">
                    <a:lumMod val="75000"/>
                  </a:schemeClr>
                </a:solidFill>
                <a:latin typeface="Tisa Offc Serif Pro" panose="02010504030101020102" pitchFamily="2" charset="0"/>
              </a:rPr>
              <a:t>Take Away: </a:t>
            </a:r>
            <a:r>
              <a:rPr lang="en-US" sz="2800" i="1" dirty="0">
                <a:latin typeface="Tisa Offc Serif Pro" panose="02010504030101020102" pitchFamily="2" charset="0"/>
              </a:rPr>
              <a:t>P. putida </a:t>
            </a:r>
            <a:r>
              <a:rPr lang="en-US" sz="2800" dirty="0">
                <a:latin typeface="Tisa Offc Serif Pro" panose="02010504030101020102" pitchFamily="2" charset="0"/>
              </a:rPr>
              <a:t>makes up 33% and 45% of the total reads attributed to samples not overlapped by either 95% confidence interval.  </a:t>
            </a:r>
            <a:br>
              <a:rPr lang="en-US" sz="2400" dirty="0"/>
            </a:br>
            <a:endParaRPr lang="en-US" sz="2400" dirty="0"/>
          </a:p>
        </p:txBody>
      </p:sp>
      <p:sp>
        <p:nvSpPr>
          <p:cNvPr id="19" name="Rectangle 18">
            <a:extLst>
              <a:ext uri="{FF2B5EF4-FFF2-40B4-BE49-F238E27FC236}">
                <a16:creationId xmlns:a16="http://schemas.microsoft.com/office/drawing/2014/main" id="{43D8F301-4B74-B930-5C78-427DB0621A6A}"/>
              </a:ext>
            </a:extLst>
          </p:cNvPr>
          <p:cNvSpPr/>
          <p:nvPr/>
        </p:nvSpPr>
        <p:spPr>
          <a:xfrm>
            <a:off x="4731657" y="-47770"/>
            <a:ext cx="6367273" cy="504972"/>
          </a:xfrm>
          <a:prstGeom prst="rect">
            <a:avLst/>
          </a:prstGeom>
          <a:solidFill>
            <a:schemeClr val="bg1"/>
          </a:solid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n>
                  <a:solidFill>
                    <a:schemeClr val="tx1"/>
                  </a:solidFill>
                </a:ln>
                <a:solidFill>
                  <a:schemeClr val="tx1"/>
                </a:solidFill>
                <a:latin typeface="Tisa Offc Serif Pro" panose="02010504030101020102" pitchFamily="2" charset="0"/>
              </a:rPr>
              <a:t>Relative Abundance of </a:t>
            </a:r>
            <a:r>
              <a:rPr lang="en-US" sz="2800" i="1" dirty="0">
                <a:ln>
                  <a:solidFill>
                    <a:schemeClr val="tx1"/>
                  </a:solidFill>
                </a:ln>
                <a:solidFill>
                  <a:schemeClr val="tx1"/>
                </a:solidFill>
                <a:latin typeface="Tisa Offc Serif Pro" panose="02010504030101020102" pitchFamily="2" charset="0"/>
              </a:rPr>
              <a:t>P. putida </a:t>
            </a:r>
            <a:endParaRPr lang="en-US" sz="2800" i="1" dirty="0">
              <a:solidFill>
                <a:schemeClr val="tx1"/>
              </a:solidFill>
              <a:latin typeface="Tisa Offc Serif Pro" panose="02010504030101020102" pitchFamily="2" charset="0"/>
            </a:endParaRPr>
          </a:p>
        </p:txBody>
      </p:sp>
      <p:sp>
        <p:nvSpPr>
          <p:cNvPr id="14" name="Rectangle 13">
            <a:extLst>
              <a:ext uri="{FF2B5EF4-FFF2-40B4-BE49-F238E27FC236}">
                <a16:creationId xmlns:a16="http://schemas.microsoft.com/office/drawing/2014/main" id="{0FA0F08A-C1F0-0239-D41A-BE3A8163641A}"/>
              </a:ext>
            </a:extLst>
          </p:cNvPr>
          <p:cNvSpPr/>
          <p:nvPr/>
        </p:nvSpPr>
        <p:spPr>
          <a:xfrm>
            <a:off x="8760373" y="1910255"/>
            <a:ext cx="1439917" cy="4572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645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948829-3F7E-AFBD-028F-325F55429E45}"/>
              </a:ext>
            </a:extLst>
          </p:cNvPr>
          <p:cNvSpPr/>
          <p:nvPr/>
        </p:nvSpPr>
        <p:spPr>
          <a:xfrm>
            <a:off x="-81952" y="-63375"/>
            <a:ext cx="1062114" cy="6991617"/>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84DB099-B04D-64F6-CDE8-DC07725278E2}"/>
              </a:ext>
            </a:extLst>
          </p:cNvPr>
          <p:cNvSpPr>
            <a:spLocks noGrp="1"/>
          </p:cNvSpPr>
          <p:nvPr>
            <p:ph type="ctrTitle"/>
          </p:nvPr>
        </p:nvSpPr>
        <p:spPr>
          <a:xfrm>
            <a:off x="980162" y="65314"/>
            <a:ext cx="10058400" cy="914400"/>
          </a:xfrm>
        </p:spPr>
        <p:txBody>
          <a:bodyPr>
            <a:normAutofit fontScale="90000"/>
          </a:bodyPr>
          <a:lstStyle/>
          <a:p>
            <a:pPr algn="l"/>
            <a:r>
              <a:rPr lang="en-US" dirty="0">
                <a:latin typeface="Tisa Offc Serif Pro" panose="02010504030101020102" pitchFamily="2" charset="0"/>
              </a:rPr>
              <a:t>Defining Aerial Surfaces</a:t>
            </a:r>
            <a:endParaRPr lang="en-US" dirty="0"/>
          </a:p>
        </p:txBody>
      </p:sp>
      <p:pic>
        <p:nvPicPr>
          <p:cNvPr id="7" name="Graphic 6" descr="Man with solid fill">
            <a:extLst>
              <a:ext uri="{FF2B5EF4-FFF2-40B4-BE49-F238E27FC236}">
                <a16:creationId xmlns:a16="http://schemas.microsoft.com/office/drawing/2014/main" id="{4A8E4BA3-9ADB-5593-4655-622BDB5E13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6903" y="1605842"/>
            <a:ext cx="2215613" cy="2215613"/>
          </a:xfrm>
          <a:prstGeom prst="rect">
            <a:avLst/>
          </a:prstGeom>
        </p:spPr>
      </p:pic>
      <p:pic>
        <p:nvPicPr>
          <p:cNvPr id="11" name="Graphic 10" descr="Mushroom with solid fill">
            <a:extLst>
              <a:ext uri="{FF2B5EF4-FFF2-40B4-BE49-F238E27FC236}">
                <a16:creationId xmlns:a16="http://schemas.microsoft.com/office/drawing/2014/main" id="{848A3F04-3CCC-BE01-A977-5CB4A9E282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2751" y="2068616"/>
            <a:ext cx="1752839" cy="1752839"/>
          </a:xfrm>
          <a:prstGeom prst="rect">
            <a:avLst/>
          </a:prstGeom>
        </p:spPr>
      </p:pic>
      <p:sp>
        <p:nvSpPr>
          <p:cNvPr id="31" name="TextBox 30">
            <a:extLst>
              <a:ext uri="{FF2B5EF4-FFF2-40B4-BE49-F238E27FC236}">
                <a16:creationId xmlns:a16="http://schemas.microsoft.com/office/drawing/2014/main" id="{0EE79A05-5719-4171-827F-F56467C32FD5}"/>
              </a:ext>
            </a:extLst>
          </p:cNvPr>
          <p:cNvSpPr txBox="1"/>
          <p:nvPr/>
        </p:nvSpPr>
        <p:spPr>
          <a:xfrm>
            <a:off x="1368132" y="4119176"/>
            <a:ext cx="3393155"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Skin</a:t>
            </a:r>
          </a:p>
          <a:p>
            <a:pPr marL="285750" indent="-285750">
              <a:buFont typeface="Arial" panose="020B0604020202020204" pitchFamily="34" charset="0"/>
              <a:buChar char="•"/>
            </a:pPr>
            <a:r>
              <a:rPr lang="en-US" sz="2800" dirty="0"/>
              <a:t>Upper respiratory tract</a:t>
            </a:r>
            <a:endParaRPr lang="en-US" sz="2000" dirty="0"/>
          </a:p>
        </p:txBody>
      </p:sp>
      <p:sp>
        <p:nvSpPr>
          <p:cNvPr id="32" name="TextBox 31">
            <a:extLst>
              <a:ext uri="{FF2B5EF4-FFF2-40B4-BE49-F238E27FC236}">
                <a16:creationId xmlns:a16="http://schemas.microsoft.com/office/drawing/2014/main" id="{C888E11C-865D-414F-C1A5-554E9370CFC5}"/>
              </a:ext>
            </a:extLst>
          </p:cNvPr>
          <p:cNvSpPr txBox="1"/>
          <p:nvPr/>
        </p:nvSpPr>
        <p:spPr>
          <a:xfrm>
            <a:off x="5409765" y="4119176"/>
            <a:ext cx="3069346"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ysClr val="windowText" lastClr="000000"/>
                </a:solidFill>
              </a:rPr>
              <a:t>‘Mushroom’ (sporocarp)</a:t>
            </a:r>
          </a:p>
        </p:txBody>
      </p:sp>
      <p:sp>
        <p:nvSpPr>
          <p:cNvPr id="33" name="TextBox 32">
            <a:extLst>
              <a:ext uri="{FF2B5EF4-FFF2-40B4-BE49-F238E27FC236}">
                <a16:creationId xmlns:a16="http://schemas.microsoft.com/office/drawing/2014/main" id="{53D065BC-3969-0F80-7995-0C7691F5A965}"/>
              </a:ext>
            </a:extLst>
          </p:cNvPr>
          <p:cNvSpPr txBox="1"/>
          <p:nvPr/>
        </p:nvSpPr>
        <p:spPr>
          <a:xfrm>
            <a:off x="9127589" y="4119176"/>
            <a:ext cx="1438736"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ysClr val="windowText" lastClr="000000"/>
                </a:solidFill>
              </a:rPr>
              <a:t>Stems</a:t>
            </a:r>
          </a:p>
          <a:p>
            <a:pPr marL="285750" indent="-285750">
              <a:buFont typeface="Arial" panose="020B0604020202020204" pitchFamily="34" charset="0"/>
              <a:buChar char="•"/>
            </a:pPr>
            <a:r>
              <a:rPr lang="en-US" sz="2400" dirty="0">
                <a:solidFill>
                  <a:sysClr val="windowText" lastClr="000000"/>
                </a:solidFill>
              </a:rPr>
              <a:t>Leaves</a:t>
            </a:r>
          </a:p>
          <a:p>
            <a:pPr marL="285750" indent="-285750">
              <a:buFont typeface="Arial" panose="020B0604020202020204" pitchFamily="34" charset="0"/>
              <a:buChar char="•"/>
            </a:pPr>
            <a:r>
              <a:rPr lang="en-US" sz="2400" dirty="0">
                <a:solidFill>
                  <a:sysClr val="windowText" lastClr="000000"/>
                </a:solidFill>
              </a:rPr>
              <a:t>Flowers</a:t>
            </a:r>
          </a:p>
        </p:txBody>
      </p:sp>
      <p:pic>
        <p:nvPicPr>
          <p:cNvPr id="35" name="Graphic 34" descr="Plant With Roots with solid fill">
            <a:extLst>
              <a:ext uri="{FF2B5EF4-FFF2-40B4-BE49-F238E27FC236}">
                <a16:creationId xmlns:a16="http://schemas.microsoft.com/office/drawing/2014/main" id="{0CA6FA42-87AB-5E90-331E-6CFB3448EC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5826" y="1819193"/>
            <a:ext cx="2002262" cy="2002262"/>
          </a:xfrm>
          <a:prstGeom prst="rect">
            <a:avLst/>
          </a:prstGeom>
        </p:spPr>
      </p:pic>
    </p:spTree>
    <p:extLst>
      <p:ext uri="{BB962C8B-B14F-4D97-AF65-F5344CB8AC3E}">
        <p14:creationId xmlns:p14="http://schemas.microsoft.com/office/powerpoint/2010/main" val="4228310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C30E3E-7FB5-ED77-48EC-A8F32164D0BF}"/>
              </a:ext>
            </a:extLst>
          </p:cNvPr>
          <p:cNvGrpSpPr/>
          <p:nvPr/>
        </p:nvGrpSpPr>
        <p:grpSpPr>
          <a:xfrm>
            <a:off x="-109388" y="0"/>
            <a:ext cx="1309846" cy="7036199"/>
            <a:chOff x="-166538" y="0"/>
            <a:chExt cx="1309846" cy="7036199"/>
          </a:xfrm>
        </p:grpSpPr>
        <p:sp>
          <p:nvSpPr>
            <p:cNvPr id="10" name="Rectangle 9">
              <a:extLst>
                <a:ext uri="{FF2B5EF4-FFF2-40B4-BE49-F238E27FC236}">
                  <a16:creationId xmlns:a16="http://schemas.microsoft.com/office/drawing/2014/main" id="{C59997F5-033E-9BED-ADD5-FFEE7D358E19}"/>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ushroom with solid fill">
              <a:extLst>
                <a:ext uri="{FF2B5EF4-FFF2-40B4-BE49-F238E27FC236}">
                  <a16:creationId xmlns:a16="http://schemas.microsoft.com/office/drawing/2014/main" id="{B2D5CBAD-DE5F-4FF1-0773-6F05AC2948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pic>
        <p:nvPicPr>
          <p:cNvPr id="18" name="Picture 17">
            <a:extLst>
              <a:ext uri="{FF2B5EF4-FFF2-40B4-BE49-F238E27FC236}">
                <a16:creationId xmlns:a16="http://schemas.microsoft.com/office/drawing/2014/main" id="{64CE75DB-46A7-6842-C7EC-641E986F8C99}"/>
              </a:ext>
            </a:extLst>
          </p:cNvPr>
          <p:cNvPicPr>
            <a:picLocks noChangeAspect="1"/>
          </p:cNvPicPr>
          <p:nvPr/>
        </p:nvPicPr>
        <p:blipFill rotWithShape="1">
          <a:blip r:embed="rId5"/>
          <a:srcRect t="6355" r="35607" b="-6355"/>
          <a:stretch/>
        </p:blipFill>
        <p:spPr>
          <a:xfrm>
            <a:off x="1060826" y="641138"/>
            <a:ext cx="6270139" cy="6615778"/>
          </a:xfrm>
          <a:prstGeom prst="rect">
            <a:avLst/>
          </a:prstGeom>
        </p:spPr>
      </p:pic>
      <p:grpSp>
        <p:nvGrpSpPr>
          <p:cNvPr id="4" name="Group 3">
            <a:extLst>
              <a:ext uri="{FF2B5EF4-FFF2-40B4-BE49-F238E27FC236}">
                <a16:creationId xmlns:a16="http://schemas.microsoft.com/office/drawing/2014/main" id="{D83CE2AB-B13F-E0B2-4A37-3C3C1E0315BC}"/>
              </a:ext>
            </a:extLst>
          </p:cNvPr>
          <p:cNvGrpSpPr/>
          <p:nvPr/>
        </p:nvGrpSpPr>
        <p:grpSpPr>
          <a:xfrm>
            <a:off x="7076463" y="501712"/>
            <a:ext cx="5204875" cy="1815882"/>
            <a:chOff x="3183434" y="4767557"/>
            <a:chExt cx="5204875" cy="1815882"/>
          </a:xfrm>
        </p:grpSpPr>
        <p:sp>
          <p:nvSpPr>
            <p:cNvPr id="5" name="Oval 4">
              <a:extLst>
                <a:ext uri="{FF2B5EF4-FFF2-40B4-BE49-F238E27FC236}">
                  <a16:creationId xmlns:a16="http://schemas.microsoft.com/office/drawing/2014/main" id="{A3F1D9C3-6691-8938-7362-CFFE47DB4883}"/>
                </a:ext>
              </a:extLst>
            </p:cNvPr>
            <p:cNvSpPr/>
            <p:nvPr/>
          </p:nvSpPr>
          <p:spPr>
            <a:xfrm>
              <a:off x="3183434" y="5178292"/>
              <a:ext cx="563525" cy="563525"/>
            </a:xfrm>
            <a:prstGeom prst="ellipse">
              <a:avLst/>
            </a:prstGeom>
            <a:solidFill>
              <a:schemeClr val="bg1"/>
            </a:solid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95000"/>
                    </a:schemeClr>
                  </a:solidFill>
                </a:rPr>
                <a:t>1</a:t>
              </a:r>
              <a:endParaRPr lang="en-US" dirty="0">
                <a:solidFill>
                  <a:schemeClr val="bg1">
                    <a:lumMod val="95000"/>
                  </a:schemeClr>
                </a:solidFill>
              </a:endParaRPr>
            </a:p>
          </p:txBody>
        </p:sp>
        <p:sp>
          <p:nvSpPr>
            <p:cNvPr id="6" name="TextBox 5">
              <a:extLst>
                <a:ext uri="{FF2B5EF4-FFF2-40B4-BE49-F238E27FC236}">
                  <a16:creationId xmlns:a16="http://schemas.microsoft.com/office/drawing/2014/main" id="{4B50B2FE-3458-86F3-C356-A21CE058736D}"/>
                </a:ext>
              </a:extLst>
            </p:cNvPr>
            <p:cNvSpPr txBox="1"/>
            <p:nvPr/>
          </p:nvSpPr>
          <p:spPr>
            <a:xfrm>
              <a:off x="3803691" y="4767557"/>
              <a:ext cx="4584618" cy="1815882"/>
            </a:xfrm>
            <a:prstGeom prst="rect">
              <a:avLst/>
            </a:prstGeom>
            <a:noFill/>
          </p:spPr>
          <p:txBody>
            <a:bodyPr wrap="square" rtlCol="0">
              <a:spAutoFit/>
            </a:bodyPr>
            <a:lstStyle/>
            <a:p>
              <a:r>
                <a:rPr lang="en-US" sz="2800" dirty="0">
                  <a:solidFill>
                    <a:schemeClr val="bg1">
                      <a:lumMod val="95000"/>
                    </a:schemeClr>
                  </a:solidFill>
                  <a:latin typeface="Tisa Offc Serif Pro" panose="020F0502020204030204" pitchFamily="2" charset="0"/>
                  <a:cs typeface="Times New Roman" panose="02020603050405020304" pitchFamily="18" charset="0"/>
                </a:rPr>
                <a:t>What is driving the difference between the asymptomatic communities?</a:t>
              </a:r>
            </a:p>
          </p:txBody>
        </p:sp>
      </p:grpSp>
      <p:grpSp>
        <p:nvGrpSpPr>
          <p:cNvPr id="7" name="Group 6">
            <a:extLst>
              <a:ext uri="{FF2B5EF4-FFF2-40B4-BE49-F238E27FC236}">
                <a16:creationId xmlns:a16="http://schemas.microsoft.com/office/drawing/2014/main" id="{B1E665E7-739A-456E-3721-0D7C18850375}"/>
              </a:ext>
            </a:extLst>
          </p:cNvPr>
          <p:cNvGrpSpPr/>
          <p:nvPr/>
        </p:nvGrpSpPr>
        <p:grpSpPr>
          <a:xfrm>
            <a:off x="7076463" y="2588903"/>
            <a:ext cx="5204875" cy="1384995"/>
            <a:chOff x="3183434" y="4767557"/>
            <a:chExt cx="5204875" cy="1384995"/>
          </a:xfrm>
        </p:grpSpPr>
        <p:sp>
          <p:nvSpPr>
            <p:cNvPr id="8" name="Oval 7">
              <a:extLst>
                <a:ext uri="{FF2B5EF4-FFF2-40B4-BE49-F238E27FC236}">
                  <a16:creationId xmlns:a16="http://schemas.microsoft.com/office/drawing/2014/main" id="{5B91EAD8-FEDA-8C33-30FC-380DAE636D2F}"/>
                </a:ext>
              </a:extLst>
            </p:cNvPr>
            <p:cNvSpPr/>
            <p:nvPr/>
          </p:nvSpPr>
          <p:spPr>
            <a:xfrm>
              <a:off x="3183434" y="5178292"/>
              <a:ext cx="563525" cy="563525"/>
            </a:xfrm>
            <a:prstGeom prst="ellipse">
              <a:avLst/>
            </a:prstGeom>
            <a:solidFill>
              <a:srgbClr val="EEF5FD"/>
            </a:solidFill>
            <a:ln>
              <a:solidFill>
                <a:srgbClr val="9FB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1">
                      <a:lumMod val="50000"/>
                    </a:schemeClr>
                  </a:solidFill>
                </a:rPr>
                <a:t>2</a:t>
              </a:r>
              <a:endParaRPr lang="en-US" dirty="0">
                <a:solidFill>
                  <a:schemeClr val="accent1">
                    <a:lumMod val="50000"/>
                  </a:schemeClr>
                </a:solidFill>
              </a:endParaRPr>
            </a:p>
          </p:txBody>
        </p:sp>
        <p:sp>
          <p:nvSpPr>
            <p:cNvPr id="12" name="TextBox 11">
              <a:extLst>
                <a:ext uri="{FF2B5EF4-FFF2-40B4-BE49-F238E27FC236}">
                  <a16:creationId xmlns:a16="http://schemas.microsoft.com/office/drawing/2014/main" id="{9EC30928-2C8B-2232-3B6E-350B967F04ED}"/>
                </a:ext>
              </a:extLst>
            </p:cNvPr>
            <p:cNvSpPr txBox="1"/>
            <p:nvPr/>
          </p:nvSpPr>
          <p:spPr>
            <a:xfrm>
              <a:off x="3803691" y="4767557"/>
              <a:ext cx="4584618" cy="1384995"/>
            </a:xfrm>
            <a:prstGeom prst="rect">
              <a:avLst/>
            </a:prstGeom>
            <a:noFill/>
          </p:spPr>
          <p:txBody>
            <a:bodyPr wrap="square" rtlCol="0">
              <a:spAutoFit/>
            </a:bodyPr>
            <a:lstStyle/>
            <a:p>
              <a:r>
                <a:rPr lang="en-US" sz="2800" dirty="0">
                  <a:solidFill>
                    <a:srgbClr val="002060"/>
                  </a:solidFill>
                  <a:latin typeface="Tisa Offc Serif Pro" panose="020F0502020204030204" pitchFamily="2" charset="0"/>
                  <a:cs typeface="Times New Roman" panose="02020603050405020304" pitchFamily="18" charset="0"/>
                </a:rPr>
                <a:t>Are there differences between phenotypes?</a:t>
              </a:r>
            </a:p>
            <a:p>
              <a:endParaRPr lang="en-US" sz="2800" dirty="0">
                <a:solidFill>
                  <a:schemeClr val="accent1">
                    <a:lumMod val="50000"/>
                  </a:schemeClr>
                </a:solidFill>
                <a:latin typeface="Tisa Offc Serif Pro" panose="020F0502020204030204" pitchFamily="2" charset="0"/>
                <a:cs typeface="Times New Roman" panose="02020603050405020304" pitchFamily="18" charset="0"/>
              </a:endParaRPr>
            </a:p>
          </p:txBody>
        </p:sp>
      </p:grpSp>
    </p:spTree>
    <p:extLst>
      <p:ext uri="{BB962C8B-B14F-4D97-AF65-F5344CB8AC3E}">
        <p14:creationId xmlns:p14="http://schemas.microsoft.com/office/powerpoint/2010/main" val="313378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C30E3E-7FB5-ED77-48EC-A8F32164D0BF}"/>
              </a:ext>
            </a:extLst>
          </p:cNvPr>
          <p:cNvGrpSpPr/>
          <p:nvPr/>
        </p:nvGrpSpPr>
        <p:grpSpPr>
          <a:xfrm>
            <a:off x="-109388" y="0"/>
            <a:ext cx="1309846" cy="7036199"/>
            <a:chOff x="-166538" y="0"/>
            <a:chExt cx="1309846" cy="7036199"/>
          </a:xfrm>
        </p:grpSpPr>
        <p:sp>
          <p:nvSpPr>
            <p:cNvPr id="10" name="Rectangle 9">
              <a:extLst>
                <a:ext uri="{FF2B5EF4-FFF2-40B4-BE49-F238E27FC236}">
                  <a16:creationId xmlns:a16="http://schemas.microsoft.com/office/drawing/2014/main" id="{C59997F5-033E-9BED-ADD5-FFEE7D358E19}"/>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ushroom with solid fill">
              <a:extLst>
                <a:ext uri="{FF2B5EF4-FFF2-40B4-BE49-F238E27FC236}">
                  <a16:creationId xmlns:a16="http://schemas.microsoft.com/office/drawing/2014/main" id="{B2D5CBAD-DE5F-4FF1-0773-6F05AC2948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pic>
        <p:nvPicPr>
          <p:cNvPr id="18" name="Picture 17">
            <a:extLst>
              <a:ext uri="{FF2B5EF4-FFF2-40B4-BE49-F238E27FC236}">
                <a16:creationId xmlns:a16="http://schemas.microsoft.com/office/drawing/2014/main" id="{64CE75DB-46A7-6842-C7EC-641E986F8C99}"/>
              </a:ext>
            </a:extLst>
          </p:cNvPr>
          <p:cNvPicPr>
            <a:picLocks noChangeAspect="1"/>
          </p:cNvPicPr>
          <p:nvPr/>
        </p:nvPicPr>
        <p:blipFill rotWithShape="1">
          <a:blip r:embed="rId5"/>
          <a:srcRect t="6355" r="35607" b="-6355"/>
          <a:stretch/>
        </p:blipFill>
        <p:spPr>
          <a:xfrm>
            <a:off x="1060826" y="641138"/>
            <a:ext cx="6270139" cy="6615778"/>
          </a:xfrm>
          <a:prstGeom prst="rect">
            <a:avLst/>
          </a:prstGeom>
        </p:spPr>
      </p:pic>
      <p:grpSp>
        <p:nvGrpSpPr>
          <p:cNvPr id="4" name="Group 3">
            <a:extLst>
              <a:ext uri="{FF2B5EF4-FFF2-40B4-BE49-F238E27FC236}">
                <a16:creationId xmlns:a16="http://schemas.microsoft.com/office/drawing/2014/main" id="{D83CE2AB-B13F-E0B2-4A37-3C3C1E0315BC}"/>
              </a:ext>
            </a:extLst>
          </p:cNvPr>
          <p:cNvGrpSpPr/>
          <p:nvPr/>
        </p:nvGrpSpPr>
        <p:grpSpPr>
          <a:xfrm>
            <a:off x="7549428" y="0"/>
            <a:ext cx="5204875" cy="974260"/>
            <a:chOff x="3183434" y="4767557"/>
            <a:chExt cx="5204875" cy="974260"/>
          </a:xfrm>
        </p:grpSpPr>
        <p:sp>
          <p:nvSpPr>
            <p:cNvPr id="5" name="Oval 4">
              <a:extLst>
                <a:ext uri="{FF2B5EF4-FFF2-40B4-BE49-F238E27FC236}">
                  <a16:creationId xmlns:a16="http://schemas.microsoft.com/office/drawing/2014/main" id="{A3F1D9C3-6691-8938-7362-CFFE47DB4883}"/>
                </a:ext>
              </a:extLst>
            </p:cNvPr>
            <p:cNvSpPr/>
            <p:nvPr/>
          </p:nvSpPr>
          <p:spPr>
            <a:xfrm>
              <a:off x="3183434" y="5178292"/>
              <a:ext cx="563525" cy="563525"/>
            </a:xfrm>
            <a:prstGeom prst="ellipse">
              <a:avLst/>
            </a:prstGeom>
            <a:solidFill>
              <a:srgbClr val="EEF5FD"/>
            </a:solidFill>
            <a:ln>
              <a:solidFill>
                <a:srgbClr val="9FB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1">
                      <a:lumMod val="50000"/>
                    </a:schemeClr>
                  </a:solidFill>
                </a:rPr>
                <a:t>2</a:t>
              </a:r>
              <a:endParaRPr lang="en-US" dirty="0">
                <a:solidFill>
                  <a:schemeClr val="accent1">
                    <a:lumMod val="50000"/>
                  </a:schemeClr>
                </a:solidFill>
              </a:endParaRPr>
            </a:p>
          </p:txBody>
        </p:sp>
        <p:sp>
          <p:nvSpPr>
            <p:cNvPr id="6" name="TextBox 5">
              <a:extLst>
                <a:ext uri="{FF2B5EF4-FFF2-40B4-BE49-F238E27FC236}">
                  <a16:creationId xmlns:a16="http://schemas.microsoft.com/office/drawing/2014/main" id="{4B50B2FE-3458-86F3-C356-A21CE058736D}"/>
                </a:ext>
              </a:extLst>
            </p:cNvPr>
            <p:cNvSpPr txBox="1"/>
            <p:nvPr/>
          </p:nvSpPr>
          <p:spPr>
            <a:xfrm>
              <a:off x="3803691" y="4767557"/>
              <a:ext cx="4584618" cy="954107"/>
            </a:xfrm>
            <a:prstGeom prst="rect">
              <a:avLst/>
            </a:prstGeom>
            <a:noFill/>
          </p:spPr>
          <p:txBody>
            <a:bodyPr wrap="square" rtlCol="0">
              <a:spAutoFit/>
            </a:bodyPr>
            <a:lstStyle/>
            <a:p>
              <a:r>
                <a:rPr lang="en-US" sz="2800" dirty="0">
                  <a:solidFill>
                    <a:schemeClr val="accent1">
                      <a:lumMod val="50000"/>
                    </a:schemeClr>
                  </a:solidFill>
                  <a:latin typeface="Tisa Offc Serif Pro" panose="020F0502020204030204" pitchFamily="2" charset="0"/>
                  <a:cs typeface="Times New Roman" panose="02020603050405020304" pitchFamily="18" charset="0"/>
                </a:rPr>
                <a:t>Are there differences between phenotypes?</a:t>
              </a:r>
            </a:p>
          </p:txBody>
        </p:sp>
      </p:grpSp>
      <p:pic>
        <p:nvPicPr>
          <p:cNvPr id="3" name="Picture 2" descr="A diagram of different samples&#10;&#10;Description automatically generated">
            <a:extLst>
              <a:ext uri="{FF2B5EF4-FFF2-40B4-BE49-F238E27FC236}">
                <a16:creationId xmlns:a16="http://schemas.microsoft.com/office/drawing/2014/main" id="{AF811E2C-D83B-B0B1-E49D-32E822C82AF5}"/>
              </a:ext>
            </a:extLst>
          </p:cNvPr>
          <p:cNvPicPr>
            <a:picLocks noChangeAspect="1"/>
          </p:cNvPicPr>
          <p:nvPr/>
        </p:nvPicPr>
        <p:blipFill rotWithShape="1">
          <a:blip r:embed="rId6"/>
          <a:srcRect t="20340" r="51791" b="50069"/>
          <a:stretch/>
        </p:blipFill>
        <p:spPr>
          <a:xfrm>
            <a:off x="7173310" y="1219245"/>
            <a:ext cx="5018690" cy="2942590"/>
          </a:xfrm>
          <a:prstGeom prst="rect">
            <a:avLst/>
          </a:prstGeom>
        </p:spPr>
      </p:pic>
      <p:pic>
        <p:nvPicPr>
          <p:cNvPr id="8" name="Picture 7" descr="A diagram of different samples&#10;&#10;Description automatically generated">
            <a:extLst>
              <a:ext uri="{FF2B5EF4-FFF2-40B4-BE49-F238E27FC236}">
                <a16:creationId xmlns:a16="http://schemas.microsoft.com/office/drawing/2014/main" id="{A6A96B30-9B17-81AE-722E-AB2220797F9B}"/>
              </a:ext>
            </a:extLst>
          </p:cNvPr>
          <p:cNvPicPr>
            <a:picLocks noChangeAspect="1"/>
          </p:cNvPicPr>
          <p:nvPr/>
        </p:nvPicPr>
        <p:blipFill rotWithShape="1">
          <a:blip r:embed="rId6"/>
          <a:srcRect l="45599" t="59817" r="29828" b="15803"/>
          <a:stretch/>
        </p:blipFill>
        <p:spPr>
          <a:xfrm>
            <a:off x="8719050" y="4566375"/>
            <a:ext cx="2412124" cy="2286000"/>
          </a:xfrm>
          <a:prstGeom prst="rect">
            <a:avLst/>
          </a:prstGeom>
        </p:spPr>
      </p:pic>
    </p:spTree>
    <p:extLst>
      <p:ext uri="{BB962C8B-B14F-4D97-AF65-F5344CB8AC3E}">
        <p14:creationId xmlns:p14="http://schemas.microsoft.com/office/powerpoint/2010/main" val="2529267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C30E3E-7FB5-ED77-48EC-A8F32164D0BF}"/>
              </a:ext>
            </a:extLst>
          </p:cNvPr>
          <p:cNvGrpSpPr/>
          <p:nvPr/>
        </p:nvGrpSpPr>
        <p:grpSpPr>
          <a:xfrm>
            <a:off x="-109388" y="0"/>
            <a:ext cx="1309846" cy="7036199"/>
            <a:chOff x="-166538" y="0"/>
            <a:chExt cx="1309846" cy="7036199"/>
          </a:xfrm>
        </p:grpSpPr>
        <p:sp>
          <p:nvSpPr>
            <p:cNvPr id="10" name="Rectangle 9">
              <a:extLst>
                <a:ext uri="{FF2B5EF4-FFF2-40B4-BE49-F238E27FC236}">
                  <a16:creationId xmlns:a16="http://schemas.microsoft.com/office/drawing/2014/main" id="{C59997F5-033E-9BED-ADD5-FFEE7D358E19}"/>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ushroom with solid fill">
              <a:extLst>
                <a:ext uri="{FF2B5EF4-FFF2-40B4-BE49-F238E27FC236}">
                  <a16:creationId xmlns:a16="http://schemas.microsoft.com/office/drawing/2014/main" id="{B2D5CBAD-DE5F-4FF1-0773-6F05AC2948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pic>
        <p:nvPicPr>
          <p:cNvPr id="18" name="Picture 17">
            <a:extLst>
              <a:ext uri="{FF2B5EF4-FFF2-40B4-BE49-F238E27FC236}">
                <a16:creationId xmlns:a16="http://schemas.microsoft.com/office/drawing/2014/main" id="{64CE75DB-46A7-6842-C7EC-641E986F8C99}"/>
              </a:ext>
            </a:extLst>
          </p:cNvPr>
          <p:cNvPicPr>
            <a:picLocks noChangeAspect="1"/>
          </p:cNvPicPr>
          <p:nvPr/>
        </p:nvPicPr>
        <p:blipFill rotWithShape="1">
          <a:blip r:embed="rId5"/>
          <a:srcRect t="6355" r="35607" b="-6355"/>
          <a:stretch/>
        </p:blipFill>
        <p:spPr>
          <a:xfrm>
            <a:off x="1060826" y="547764"/>
            <a:ext cx="6270139" cy="6615778"/>
          </a:xfrm>
          <a:prstGeom prst="rect">
            <a:avLst/>
          </a:prstGeom>
        </p:spPr>
      </p:pic>
      <p:grpSp>
        <p:nvGrpSpPr>
          <p:cNvPr id="7" name="Group 6">
            <a:extLst>
              <a:ext uri="{FF2B5EF4-FFF2-40B4-BE49-F238E27FC236}">
                <a16:creationId xmlns:a16="http://schemas.microsoft.com/office/drawing/2014/main" id="{B1E665E7-739A-456E-3721-0D7C18850375}"/>
              </a:ext>
            </a:extLst>
          </p:cNvPr>
          <p:cNvGrpSpPr/>
          <p:nvPr/>
        </p:nvGrpSpPr>
        <p:grpSpPr>
          <a:xfrm>
            <a:off x="7178063" y="547764"/>
            <a:ext cx="5204875" cy="1384995"/>
            <a:chOff x="3183434" y="4767557"/>
            <a:chExt cx="5204875" cy="1384995"/>
          </a:xfrm>
        </p:grpSpPr>
        <p:sp>
          <p:nvSpPr>
            <p:cNvPr id="8" name="Oval 7">
              <a:extLst>
                <a:ext uri="{FF2B5EF4-FFF2-40B4-BE49-F238E27FC236}">
                  <a16:creationId xmlns:a16="http://schemas.microsoft.com/office/drawing/2014/main" id="{5B91EAD8-FEDA-8C33-30FC-380DAE636D2F}"/>
                </a:ext>
              </a:extLst>
            </p:cNvPr>
            <p:cNvSpPr/>
            <p:nvPr/>
          </p:nvSpPr>
          <p:spPr>
            <a:xfrm>
              <a:off x="3183434" y="5178292"/>
              <a:ext cx="563525" cy="563525"/>
            </a:xfrm>
            <a:prstGeom prst="ellipse">
              <a:avLst/>
            </a:prstGeom>
            <a:solidFill>
              <a:srgbClr val="EEF5FD"/>
            </a:solidFill>
            <a:ln>
              <a:solidFill>
                <a:srgbClr val="9FB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1">
                      <a:lumMod val="50000"/>
                    </a:schemeClr>
                  </a:solidFill>
                </a:rPr>
                <a:t>2</a:t>
              </a:r>
              <a:endParaRPr lang="en-US" dirty="0">
                <a:solidFill>
                  <a:schemeClr val="accent1">
                    <a:lumMod val="50000"/>
                  </a:schemeClr>
                </a:solidFill>
              </a:endParaRPr>
            </a:p>
          </p:txBody>
        </p:sp>
        <p:sp>
          <p:nvSpPr>
            <p:cNvPr id="12" name="TextBox 11">
              <a:extLst>
                <a:ext uri="{FF2B5EF4-FFF2-40B4-BE49-F238E27FC236}">
                  <a16:creationId xmlns:a16="http://schemas.microsoft.com/office/drawing/2014/main" id="{9EC30928-2C8B-2232-3B6E-350B967F04ED}"/>
                </a:ext>
              </a:extLst>
            </p:cNvPr>
            <p:cNvSpPr txBox="1"/>
            <p:nvPr/>
          </p:nvSpPr>
          <p:spPr>
            <a:xfrm>
              <a:off x="3803691" y="4767557"/>
              <a:ext cx="4584618" cy="1384995"/>
            </a:xfrm>
            <a:prstGeom prst="rect">
              <a:avLst/>
            </a:prstGeom>
            <a:noFill/>
          </p:spPr>
          <p:txBody>
            <a:bodyPr wrap="square" rtlCol="0">
              <a:spAutoFit/>
            </a:bodyPr>
            <a:lstStyle/>
            <a:p>
              <a:r>
                <a:rPr lang="en-US" sz="2800" dirty="0">
                  <a:solidFill>
                    <a:srgbClr val="002060"/>
                  </a:solidFill>
                  <a:latin typeface="Tisa Offc Serif Pro" panose="020F0502020204030204" pitchFamily="2" charset="0"/>
                  <a:cs typeface="Times New Roman" panose="02020603050405020304" pitchFamily="18" charset="0"/>
                </a:rPr>
                <a:t>Are there differences between phenotypes?</a:t>
              </a:r>
            </a:p>
            <a:p>
              <a:endParaRPr lang="en-US" sz="2800" dirty="0">
                <a:solidFill>
                  <a:schemeClr val="accent1">
                    <a:lumMod val="50000"/>
                  </a:schemeClr>
                </a:solidFill>
                <a:latin typeface="Tisa Offc Serif Pro" panose="020F0502020204030204" pitchFamily="2" charset="0"/>
                <a:cs typeface="Times New Roman" panose="02020603050405020304" pitchFamily="18" charset="0"/>
              </a:endParaRPr>
            </a:p>
          </p:txBody>
        </p:sp>
      </p:grpSp>
      <p:graphicFrame>
        <p:nvGraphicFramePr>
          <p:cNvPr id="3" name="Table 2">
            <a:extLst>
              <a:ext uri="{FF2B5EF4-FFF2-40B4-BE49-F238E27FC236}">
                <a16:creationId xmlns:a16="http://schemas.microsoft.com/office/drawing/2014/main" id="{A39E3077-8E0D-0D63-AAA7-D06D5CA50BAA}"/>
              </a:ext>
            </a:extLst>
          </p:cNvPr>
          <p:cNvGraphicFramePr>
            <a:graphicFrameLocks noGrp="1"/>
          </p:cNvGraphicFramePr>
          <p:nvPr>
            <p:extLst>
              <p:ext uri="{D42A27DB-BD31-4B8C-83A1-F6EECF244321}">
                <p14:modId xmlns:p14="http://schemas.microsoft.com/office/powerpoint/2010/main" val="2545608444"/>
              </p:ext>
            </p:extLst>
          </p:nvPr>
        </p:nvGraphicFramePr>
        <p:xfrm>
          <a:off x="7178063" y="1694976"/>
          <a:ext cx="5013937" cy="4076700"/>
        </p:xfrm>
        <a:graphic>
          <a:graphicData uri="http://schemas.openxmlformats.org/drawingml/2006/table">
            <a:tbl>
              <a:tblPr>
                <a:tableStyleId>{5C22544A-7EE6-4342-B048-85BDC9FD1C3A}</a:tableStyleId>
              </a:tblPr>
              <a:tblGrid>
                <a:gridCol w="2971252">
                  <a:extLst>
                    <a:ext uri="{9D8B030D-6E8A-4147-A177-3AD203B41FA5}">
                      <a16:colId xmlns:a16="http://schemas.microsoft.com/office/drawing/2014/main" val="2959541921"/>
                    </a:ext>
                  </a:extLst>
                </a:gridCol>
                <a:gridCol w="2042685">
                  <a:extLst>
                    <a:ext uri="{9D8B030D-6E8A-4147-A177-3AD203B41FA5}">
                      <a16:colId xmlns:a16="http://schemas.microsoft.com/office/drawing/2014/main" val="3776921415"/>
                    </a:ext>
                  </a:extLst>
                </a:gridCol>
              </a:tblGrid>
              <a:tr h="266700">
                <a:tc>
                  <a:txBody>
                    <a:bodyPr/>
                    <a:lstStyle/>
                    <a:p>
                      <a:pPr algn="ctr" fontAlgn="ctr"/>
                      <a:r>
                        <a:rPr lang="en-US" sz="2000" u="none" strike="noStrike" dirty="0">
                          <a:effectLst/>
                        </a:rPr>
                        <a:t>Species</a:t>
                      </a:r>
                      <a:endParaRPr lang="en-US" sz="2000" b="1" i="0"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2000" u="none" strike="noStrike" dirty="0">
                        <a:effectLst/>
                      </a:endParaRPr>
                    </a:p>
                    <a:p>
                      <a:pPr algn="ctr" fontAlgn="ctr"/>
                      <a:r>
                        <a:rPr lang="en-US" sz="2000" u="none" strike="noStrike" dirty="0" err="1">
                          <a:effectLst/>
                        </a:rPr>
                        <a:t>Pr</a:t>
                      </a:r>
                      <a:r>
                        <a:rPr lang="en-US" sz="2000" u="none" strike="noStrike" dirty="0">
                          <a:effectLst/>
                        </a:rPr>
                        <a:t>(&gt;|t|) </a:t>
                      </a:r>
                      <a:endParaRPr lang="en-US" sz="2000" b="1" i="0"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7021964"/>
                  </a:ext>
                </a:extLst>
              </a:tr>
              <a:tr h="266700">
                <a:tc>
                  <a:txBody>
                    <a:bodyPr/>
                    <a:lstStyle/>
                    <a:p>
                      <a:pPr algn="ctr" fontAlgn="ctr"/>
                      <a:r>
                        <a:rPr lang="en-US" sz="2000" i="1" u="none" strike="noStrike" dirty="0" err="1">
                          <a:effectLst/>
                        </a:rPr>
                        <a:t>Mycetocola</a:t>
                      </a:r>
                      <a:r>
                        <a:rPr lang="en-US" sz="2000" i="1" u="none" strike="noStrike" dirty="0">
                          <a:effectLst/>
                        </a:rPr>
                        <a:t> sp. JXN-3</a:t>
                      </a:r>
                      <a:endParaRPr lang="en-US" sz="2000" b="1" i="1"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u="none" strike="noStrike" dirty="0">
                          <a:effectLst/>
                        </a:rPr>
                        <a:t>2.43E-03</a:t>
                      </a:r>
                      <a:endParaRPr lang="en-US" sz="2000" b="0" i="0"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6568069"/>
                  </a:ext>
                </a:extLst>
              </a:tr>
              <a:tr h="266700">
                <a:tc>
                  <a:txBody>
                    <a:bodyPr/>
                    <a:lstStyle/>
                    <a:p>
                      <a:pPr algn="ctr" fontAlgn="ctr"/>
                      <a:r>
                        <a:rPr lang="en-US" sz="2000" i="1" u="none" strike="noStrike" dirty="0" err="1">
                          <a:effectLst/>
                        </a:rPr>
                        <a:t>Pedobacter</a:t>
                      </a:r>
                      <a:r>
                        <a:rPr lang="en-US" sz="2000" i="1" u="none" strike="noStrike" dirty="0">
                          <a:effectLst/>
                        </a:rPr>
                        <a:t> sp. HDW13</a:t>
                      </a:r>
                      <a:endParaRPr lang="en-US" sz="2000" b="1" i="1"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u="none" strike="noStrike">
                          <a:effectLst/>
                        </a:rPr>
                        <a:t>2.54E-03</a:t>
                      </a:r>
                      <a:endParaRPr lang="en-US" sz="2000" b="0" i="0"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882121"/>
                  </a:ext>
                </a:extLst>
              </a:tr>
              <a:tr h="266700">
                <a:tc>
                  <a:txBody>
                    <a:bodyPr/>
                    <a:lstStyle/>
                    <a:p>
                      <a:pPr algn="ctr" fontAlgn="ctr"/>
                      <a:r>
                        <a:rPr lang="en-US" sz="2000" i="1" u="none" strike="noStrike" dirty="0">
                          <a:effectLst/>
                        </a:rPr>
                        <a:t>Pseudomonas </a:t>
                      </a:r>
                      <a:r>
                        <a:rPr lang="en-US" sz="2000" i="1" u="none" strike="noStrike" dirty="0" err="1">
                          <a:effectLst/>
                        </a:rPr>
                        <a:t>azotoformans</a:t>
                      </a:r>
                      <a:endParaRPr lang="en-US" sz="2000" b="1" i="1"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u="none" strike="noStrike">
                          <a:effectLst/>
                        </a:rPr>
                        <a:t>3.21E-04</a:t>
                      </a:r>
                      <a:endParaRPr lang="en-US" sz="2000" b="0" i="0"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398351"/>
                  </a:ext>
                </a:extLst>
              </a:tr>
              <a:tr h="266700">
                <a:tc>
                  <a:txBody>
                    <a:bodyPr/>
                    <a:lstStyle/>
                    <a:p>
                      <a:pPr algn="ctr" fontAlgn="ctr"/>
                      <a:r>
                        <a:rPr lang="en-US" sz="2000" i="1" u="none" strike="noStrike">
                          <a:effectLst/>
                        </a:rPr>
                        <a:t>Pseudomonas fluorescens</a:t>
                      </a:r>
                      <a:endParaRPr lang="en-US" sz="2000" b="1" i="1"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u="none" strike="noStrike" dirty="0">
                          <a:effectLst/>
                        </a:rPr>
                        <a:t>6.28E-19</a:t>
                      </a:r>
                      <a:endParaRPr lang="en-US" sz="2000" b="0" i="0"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1249438"/>
                  </a:ext>
                </a:extLst>
              </a:tr>
              <a:tr h="266700">
                <a:tc>
                  <a:txBody>
                    <a:bodyPr/>
                    <a:lstStyle/>
                    <a:p>
                      <a:pPr algn="ctr" fontAlgn="ctr"/>
                      <a:r>
                        <a:rPr lang="en-US" sz="2000" i="1" u="none" strike="noStrike" dirty="0">
                          <a:effectLst/>
                        </a:rPr>
                        <a:t>Pseudomonas putida</a:t>
                      </a:r>
                      <a:endParaRPr lang="en-US" sz="2000" b="1" i="1"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u="none" strike="noStrike">
                          <a:effectLst/>
                        </a:rPr>
                        <a:t>1.10E-16</a:t>
                      </a:r>
                      <a:endParaRPr lang="en-US" sz="2000" b="0" i="0"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892003"/>
                  </a:ext>
                </a:extLst>
              </a:tr>
              <a:tr h="266700">
                <a:tc>
                  <a:txBody>
                    <a:bodyPr/>
                    <a:lstStyle/>
                    <a:p>
                      <a:pPr algn="ctr" fontAlgn="ctr"/>
                      <a:r>
                        <a:rPr lang="en-US" sz="2000" i="1" u="none" strike="noStrike" dirty="0">
                          <a:effectLst/>
                        </a:rPr>
                        <a:t>Pseudomonas </a:t>
                      </a:r>
                      <a:r>
                        <a:rPr lang="en-US" sz="2000" i="1" u="none" strike="noStrike" dirty="0" err="1">
                          <a:effectLst/>
                        </a:rPr>
                        <a:t>reinekei</a:t>
                      </a:r>
                      <a:endParaRPr lang="en-US" sz="2000" b="1" i="1"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u="none" strike="noStrike" dirty="0">
                          <a:effectLst/>
                        </a:rPr>
                        <a:t>1.38E-02</a:t>
                      </a:r>
                      <a:endParaRPr lang="en-US" sz="2000" b="0" i="0"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1297836"/>
                  </a:ext>
                </a:extLst>
              </a:tr>
              <a:tr h="266700">
                <a:tc>
                  <a:txBody>
                    <a:bodyPr/>
                    <a:lstStyle/>
                    <a:p>
                      <a:pPr algn="ctr" fontAlgn="ctr"/>
                      <a:r>
                        <a:rPr lang="en-US" sz="2000" i="1" u="none" strike="noStrike">
                          <a:effectLst/>
                        </a:rPr>
                        <a:t>Pseudomonas simiae</a:t>
                      </a:r>
                      <a:endParaRPr lang="en-US" sz="2000" b="1" i="1"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u="none" strike="noStrike" dirty="0">
                          <a:effectLst/>
                        </a:rPr>
                        <a:t>7.39E-03</a:t>
                      </a:r>
                      <a:endParaRPr lang="en-US" sz="2000" b="0" i="0"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0304361"/>
                  </a:ext>
                </a:extLst>
              </a:tr>
              <a:tr h="266700">
                <a:tc>
                  <a:txBody>
                    <a:bodyPr/>
                    <a:lstStyle/>
                    <a:p>
                      <a:pPr algn="ctr" fontAlgn="ctr"/>
                      <a:r>
                        <a:rPr lang="en-US" sz="2000" i="1" u="none" strike="noStrike">
                          <a:effectLst/>
                        </a:rPr>
                        <a:t>Pseudomonas sp. NS1(2017)</a:t>
                      </a:r>
                      <a:endParaRPr lang="en-US" sz="2000" b="1" i="1"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u="none" strike="noStrike" dirty="0">
                          <a:effectLst/>
                        </a:rPr>
                        <a:t>3.51E-43</a:t>
                      </a:r>
                      <a:endParaRPr lang="en-US" sz="2000" b="0" i="0"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2113528"/>
                  </a:ext>
                </a:extLst>
              </a:tr>
              <a:tr h="266700">
                <a:tc>
                  <a:txBody>
                    <a:bodyPr/>
                    <a:lstStyle/>
                    <a:p>
                      <a:pPr algn="ctr" fontAlgn="ctr"/>
                      <a:r>
                        <a:rPr lang="en-US" sz="2000" i="1" u="none" strike="noStrike" dirty="0">
                          <a:effectLst/>
                        </a:rPr>
                        <a:t>Pseudomonas </a:t>
                      </a:r>
                      <a:r>
                        <a:rPr lang="en-US" sz="2000" i="1" u="none" strike="noStrike" dirty="0" err="1">
                          <a:effectLst/>
                        </a:rPr>
                        <a:t>tolaasii</a:t>
                      </a:r>
                      <a:endParaRPr lang="en-US" sz="2000" b="1" i="1"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u="none" strike="noStrike" dirty="0">
                          <a:effectLst/>
                        </a:rPr>
                        <a:t>4.25E-06</a:t>
                      </a:r>
                      <a:endParaRPr lang="en-US" sz="2000" b="0" i="0"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272931"/>
                  </a:ext>
                </a:extLst>
              </a:tr>
              <a:tr h="266700">
                <a:tc>
                  <a:txBody>
                    <a:bodyPr/>
                    <a:lstStyle/>
                    <a:p>
                      <a:pPr algn="ctr" fontAlgn="ctr"/>
                      <a:r>
                        <a:rPr lang="en-US" sz="2000" i="1" u="none" strike="noStrike" dirty="0">
                          <a:effectLst/>
                        </a:rPr>
                        <a:t>Pseudomonas </a:t>
                      </a:r>
                      <a:r>
                        <a:rPr lang="en-US" sz="2000" i="1" u="none" strike="noStrike" dirty="0" err="1">
                          <a:effectLst/>
                        </a:rPr>
                        <a:t>trivialis</a:t>
                      </a:r>
                      <a:endParaRPr lang="en-US" sz="2000" b="1" i="1"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u="none" strike="noStrike" dirty="0">
                          <a:effectLst/>
                        </a:rPr>
                        <a:t>2.52E-02</a:t>
                      </a:r>
                      <a:endParaRPr lang="en-US" sz="2000" b="0" i="0"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6123816"/>
                  </a:ext>
                </a:extLst>
              </a:tr>
              <a:tr h="266700">
                <a:tc>
                  <a:txBody>
                    <a:bodyPr/>
                    <a:lstStyle/>
                    <a:p>
                      <a:pPr algn="ctr" fontAlgn="ctr"/>
                      <a:r>
                        <a:rPr lang="en-US" sz="2000" i="1" u="none" strike="noStrike">
                          <a:effectLst/>
                        </a:rPr>
                        <a:t>Staphylococcus aureus</a:t>
                      </a:r>
                      <a:endParaRPr lang="en-US" sz="2000" b="1" i="1"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u="none" strike="noStrike" dirty="0">
                          <a:effectLst/>
                        </a:rPr>
                        <a:t>1.11E-04</a:t>
                      </a:r>
                      <a:endParaRPr lang="en-US" sz="2000" b="0" i="0"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1294628"/>
                  </a:ext>
                </a:extLst>
              </a:tr>
            </a:tbl>
          </a:graphicData>
        </a:graphic>
      </p:graphicFrame>
    </p:spTree>
    <p:extLst>
      <p:ext uri="{BB962C8B-B14F-4D97-AF65-F5344CB8AC3E}">
        <p14:creationId xmlns:p14="http://schemas.microsoft.com/office/powerpoint/2010/main" val="3893237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C30E3E-7FB5-ED77-48EC-A8F32164D0BF}"/>
              </a:ext>
            </a:extLst>
          </p:cNvPr>
          <p:cNvGrpSpPr/>
          <p:nvPr/>
        </p:nvGrpSpPr>
        <p:grpSpPr>
          <a:xfrm>
            <a:off x="-109388" y="0"/>
            <a:ext cx="1309846" cy="7036199"/>
            <a:chOff x="-166538" y="0"/>
            <a:chExt cx="1309846" cy="7036199"/>
          </a:xfrm>
        </p:grpSpPr>
        <p:sp>
          <p:nvSpPr>
            <p:cNvPr id="10" name="Rectangle 9">
              <a:extLst>
                <a:ext uri="{FF2B5EF4-FFF2-40B4-BE49-F238E27FC236}">
                  <a16:creationId xmlns:a16="http://schemas.microsoft.com/office/drawing/2014/main" id="{C59997F5-033E-9BED-ADD5-FFEE7D358E19}"/>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ushroom with solid fill">
              <a:extLst>
                <a:ext uri="{FF2B5EF4-FFF2-40B4-BE49-F238E27FC236}">
                  <a16:creationId xmlns:a16="http://schemas.microsoft.com/office/drawing/2014/main" id="{B2D5CBAD-DE5F-4FF1-0773-6F05AC2948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pic>
        <p:nvPicPr>
          <p:cNvPr id="18" name="Picture 17">
            <a:extLst>
              <a:ext uri="{FF2B5EF4-FFF2-40B4-BE49-F238E27FC236}">
                <a16:creationId xmlns:a16="http://schemas.microsoft.com/office/drawing/2014/main" id="{64CE75DB-46A7-6842-C7EC-641E986F8C99}"/>
              </a:ext>
            </a:extLst>
          </p:cNvPr>
          <p:cNvPicPr>
            <a:picLocks noChangeAspect="1"/>
          </p:cNvPicPr>
          <p:nvPr/>
        </p:nvPicPr>
        <p:blipFill rotWithShape="1">
          <a:blip r:embed="rId5"/>
          <a:srcRect t="6355" r="35607" b="-6355"/>
          <a:stretch/>
        </p:blipFill>
        <p:spPr>
          <a:xfrm>
            <a:off x="1060826" y="547764"/>
            <a:ext cx="6270139" cy="6615778"/>
          </a:xfrm>
          <a:prstGeom prst="rect">
            <a:avLst/>
          </a:prstGeom>
        </p:spPr>
      </p:pic>
      <p:pic>
        <p:nvPicPr>
          <p:cNvPr id="4" name="Picture 3" descr="A graph of different species&#10;&#10;Description automatically generated">
            <a:extLst>
              <a:ext uri="{FF2B5EF4-FFF2-40B4-BE49-F238E27FC236}">
                <a16:creationId xmlns:a16="http://schemas.microsoft.com/office/drawing/2014/main" id="{EAEB9C10-C1B4-D94C-71E3-2B9135FF1808}"/>
              </a:ext>
            </a:extLst>
          </p:cNvPr>
          <p:cNvPicPr>
            <a:picLocks noChangeAspect="1"/>
          </p:cNvPicPr>
          <p:nvPr/>
        </p:nvPicPr>
        <p:blipFill>
          <a:blip r:embed="rId6"/>
          <a:stretch>
            <a:fillRect/>
          </a:stretch>
        </p:blipFill>
        <p:spPr>
          <a:xfrm>
            <a:off x="1060826" y="0"/>
            <a:ext cx="8571048" cy="6858000"/>
          </a:xfrm>
          <a:prstGeom prst="rect">
            <a:avLst/>
          </a:prstGeom>
        </p:spPr>
      </p:pic>
      <p:grpSp>
        <p:nvGrpSpPr>
          <p:cNvPr id="7" name="Group 6">
            <a:extLst>
              <a:ext uri="{FF2B5EF4-FFF2-40B4-BE49-F238E27FC236}">
                <a16:creationId xmlns:a16="http://schemas.microsoft.com/office/drawing/2014/main" id="{B1E665E7-739A-456E-3721-0D7C18850375}"/>
              </a:ext>
            </a:extLst>
          </p:cNvPr>
          <p:cNvGrpSpPr/>
          <p:nvPr/>
        </p:nvGrpSpPr>
        <p:grpSpPr>
          <a:xfrm>
            <a:off x="7947321" y="547764"/>
            <a:ext cx="4752680" cy="1384995"/>
            <a:chOff x="3183434" y="4767557"/>
            <a:chExt cx="5204875" cy="1384995"/>
          </a:xfrm>
        </p:grpSpPr>
        <p:sp>
          <p:nvSpPr>
            <p:cNvPr id="8" name="Oval 7">
              <a:extLst>
                <a:ext uri="{FF2B5EF4-FFF2-40B4-BE49-F238E27FC236}">
                  <a16:creationId xmlns:a16="http://schemas.microsoft.com/office/drawing/2014/main" id="{5B91EAD8-FEDA-8C33-30FC-380DAE636D2F}"/>
                </a:ext>
              </a:extLst>
            </p:cNvPr>
            <p:cNvSpPr/>
            <p:nvPr/>
          </p:nvSpPr>
          <p:spPr>
            <a:xfrm>
              <a:off x="3183434" y="5178292"/>
              <a:ext cx="563525" cy="563525"/>
            </a:xfrm>
            <a:prstGeom prst="ellipse">
              <a:avLst/>
            </a:prstGeom>
            <a:solidFill>
              <a:srgbClr val="EEF5FD"/>
            </a:solidFill>
            <a:ln>
              <a:solidFill>
                <a:srgbClr val="9FB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1">
                      <a:lumMod val="50000"/>
                    </a:schemeClr>
                  </a:solidFill>
                </a:rPr>
                <a:t>2</a:t>
              </a:r>
              <a:endParaRPr lang="en-US" dirty="0">
                <a:solidFill>
                  <a:schemeClr val="accent1">
                    <a:lumMod val="50000"/>
                  </a:schemeClr>
                </a:solidFill>
              </a:endParaRPr>
            </a:p>
          </p:txBody>
        </p:sp>
        <p:sp>
          <p:nvSpPr>
            <p:cNvPr id="12" name="TextBox 11">
              <a:extLst>
                <a:ext uri="{FF2B5EF4-FFF2-40B4-BE49-F238E27FC236}">
                  <a16:creationId xmlns:a16="http://schemas.microsoft.com/office/drawing/2014/main" id="{9EC30928-2C8B-2232-3B6E-350B967F04ED}"/>
                </a:ext>
              </a:extLst>
            </p:cNvPr>
            <p:cNvSpPr txBox="1"/>
            <p:nvPr/>
          </p:nvSpPr>
          <p:spPr>
            <a:xfrm>
              <a:off x="3803691" y="4767557"/>
              <a:ext cx="4584618" cy="1384995"/>
            </a:xfrm>
            <a:prstGeom prst="rect">
              <a:avLst/>
            </a:prstGeom>
            <a:noFill/>
          </p:spPr>
          <p:txBody>
            <a:bodyPr wrap="square" rtlCol="0">
              <a:spAutoFit/>
            </a:bodyPr>
            <a:lstStyle/>
            <a:p>
              <a:r>
                <a:rPr lang="en-US" sz="2800" dirty="0">
                  <a:solidFill>
                    <a:srgbClr val="002060"/>
                  </a:solidFill>
                  <a:latin typeface="Tisa Offc Serif Pro" panose="020F0502020204030204" pitchFamily="2" charset="0"/>
                  <a:cs typeface="Times New Roman" panose="02020603050405020304" pitchFamily="18" charset="0"/>
                </a:rPr>
                <a:t>Are there differences between phenotypes?</a:t>
              </a:r>
            </a:p>
            <a:p>
              <a:endParaRPr lang="en-US" sz="2800" dirty="0">
                <a:solidFill>
                  <a:schemeClr val="accent1">
                    <a:lumMod val="50000"/>
                  </a:schemeClr>
                </a:solidFill>
                <a:latin typeface="Tisa Offc Serif Pro" panose="020F0502020204030204" pitchFamily="2"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09BAD176-0457-D6BD-A4B3-C1CDE6DBC83C}"/>
              </a:ext>
            </a:extLst>
          </p:cNvPr>
          <p:cNvPicPr>
            <a:picLocks noChangeAspect="1"/>
          </p:cNvPicPr>
          <p:nvPr/>
        </p:nvPicPr>
        <p:blipFill rotWithShape="1">
          <a:blip r:embed="rId5"/>
          <a:srcRect t="6355" r="35607" b="-6355"/>
          <a:stretch/>
        </p:blipFill>
        <p:spPr>
          <a:xfrm>
            <a:off x="8794077" y="3799170"/>
            <a:ext cx="3067912" cy="3237029"/>
          </a:xfrm>
          <a:prstGeom prst="rect">
            <a:avLst/>
          </a:prstGeom>
        </p:spPr>
      </p:pic>
      <p:sp>
        <p:nvSpPr>
          <p:cNvPr id="14" name="Rectangle 13">
            <a:extLst>
              <a:ext uri="{FF2B5EF4-FFF2-40B4-BE49-F238E27FC236}">
                <a16:creationId xmlns:a16="http://schemas.microsoft.com/office/drawing/2014/main" id="{8DB3EC5F-9616-8D51-B242-2B59B6154C2D}"/>
              </a:ext>
            </a:extLst>
          </p:cNvPr>
          <p:cNvSpPr/>
          <p:nvPr/>
        </p:nvSpPr>
        <p:spPr>
          <a:xfrm>
            <a:off x="10739168" y="5131027"/>
            <a:ext cx="882567" cy="4572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1CD2A2D-4DDF-CAA3-FF42-0C29BF43DA86}"/>
              </a:ext>
            </a:extLst>
          </p:cNvPr>
          <p:cNvSpPr/>
          <p:nvPr/>
        </p:nvSpPr>
        <p:spPr>
          <a:xfrm rot="20058285">
            <a:off x="10035226" y="3851784"/>
            <a:ext cx="882567" cy="4572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212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53AD-D1D6-20B8-6897-13882DBA7F40}"/>
              </a:ext>
            </a:extLst>
          </p:cNvPr>
          <p:cNvSpPr>
            <a:spLocks noGrp="1"/>
          </p:cNvSpPr>
          <p:nvPr>
            <p:ph type="title"/>
          </p:nvPr>
        </p:nvSpPr>
        <p:spPr>
          <a:xfrm>
            <a:off x="1060826" y="0"/>
            <a:ext cx="10515600" cy="1080911"/>
          </a:xfrm>
        </p:spPr>
        <p:txBody>
          <a:bodyPr/>
          <a:lstStyle/>
          <a:p>
            <a:r>
              <a:rPr lang="en-US" dirty="0">
                <a:latin typeface="Tisa Offc Serif Pro" panose="02010504030101020102" pitchFamily="2" charset="0"/>
              </a:rPr>
              <a:t>Concluding Remarks</a:t>
            </a:r>
          </a:p>
        </p:txBody>
      </p:sp>
      <p:grpSp>
        <p:nvGrpSpPr>
          <p:cNvPr id="6" name="Group 5">
            <a:extLst>
              <a:ext uri="{FF2B5EF4-FFF2-40B4-BE49-F238E27FC236}">
                <a16:creationId xmlns:a16="http://schemas.microsoft.com/office/drawing/2014/main" id="{46D3A119-1E47-9B32-0575-6B2BF727AED8}"/>
              </a:ext>
            </a:extLst>
          </p:cNvPr>
          <p:cNvGrpSpPr/>
          <p:nvPr/>
        </p:nvGrpSpPr>
        <p:grpSpPr>
          <a:xfrm>
            <a:off x="-109388" y="0"/>
            <a:ext cx="1309846" cy="7036199"/>
            <a:chOff x="-166538" y="0"/>
            <a:chExt cx="1309846" cy="7036199"/>
          </a:xfrm>
        </p:grpSpPr>
        <p:sp>
          <p:nvSpPr>
            <p:cNvPr id="7" name="Rectangle 6">
              <a:extLst>
                <a:ext uri="{FF2B5EF4-FFF2-40B4-BE49-F238E27FC236}">
                  <a16:creationId xmlns:a16="http://schemas.microsoft.com/office/drawing/2014/main" id="{CBB9C54C-0420-320F-F491-3DC4E78AF724}"/>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ushroom with solid fill">
              <a:extLst>
                <a:ext uri="{FF2B5EF4-FFF2-40B4-BE49-F238E27FC236}">
                  <a16:creationId xmlns:a16="http://schemas.microsoft.com/office/drawing/2014/main" id="{B1E74254-595A-D0E8-366F-8BC16A6A89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sp>
        <p:nvSpPr>
          <p:cNvPr id="10" name="TextBox 9">
            <a:extLst>
              <a:ext uri="{FF2B5EF4-FFF2-40B4-BE49-F238E27FC236}">
                <a16:creationId xmlns:a16="http://schemas.microsoft.com/office/drawing/2014/main" id="{1464B7C0-E8AD-A558-5DAF-63733CF58E20}"/>
              </a:ext>
            </a:extLst>
          </p:cNvPr>
          <p:cNvSpPr txBox="1"/>
          <p:nvPr/>
        </p:nvSpPr>
        <p:spPr>
          <a:xfrm>
            <a:off x="1060826" y="3640997"/>
            <a:ext cx="10865922" cy="707886"/>
          </a:xfrm>
          <a:prstGeom prst="rect">
            <a:avLst/>
          </a:prstGeom>
          <a:noFill/>
        </p:spPr>
        <p:txBody>
          <a:bodyPr wrap="square">
            <a:spAutoFit/>
          </a:bodyPr>
          <a:lstStyle/>
          <a:p>
            <a:pPr lvl="1"/>
            <a:r>
              <a:rPr lang="en-US" sz="2000" b="1" dirty="0">
                <a:solidFill>
                  <a:schemeClr val="accent5">
                    <a:lumMod val="75000"/>
                  </a:schemeClr>
                </a:solidFill>
                <a:latin typeface="Tisa Offc Serif Pro" panose="02010504030101020102" pitchFamily="2" charset="0"/>
              </a:rPr>
              <a:t>Goal: </a:t>
            </a:r>
            <a:r>
              <a:rPr lang="en-US" sz="2000" dirty="0">
                <a:latin typeface="Tisa Offc Serif Pro" panose="02010504030101020102" pitchFamily="2" charset="0"/>
              </a:rPr>
              <a:t>Identify taxonomic differences in </a:t>
            </a:r>
            <a:r>
              <a:rPr lang="en-US" sz="2000" dirty="0" err="1">
                <a:latin typeface="Tisa Offc Serif Pro" panose="02010504030101020102" pitchFamily="2" charset="0"/>
              </a:rPr>
              <a:t>pileipellis</a:t>
            </a:r>
            <a:r>
              <a:rPr lang="en-US" sz="2000" dirty="0">
                <a:latin typeface="Tisa Offc Serif Pro" panose="02010504030101020102" pitchFamily="2" charset="0"/>
              </a:rPr>
              <a:t> (mushroom surface) microbiomes associated with Asymptomatic and Bacterial Blotch Symptomatic phenotypes. </a:t>
            </a:r>
          </a:p>
        </p:txBody>
      </p:sp>
      <p:pic>
        <p:nvPicPr>
          <p:cNvPr id="11" name="Picture 10" descr="A diagram of a symptom of phenotype&#10;&#10;Description automatically generated">
            <a:extLst>
              <a:ext uri="{FF2B5EF4-FFF2-40B4-BE49-F238E27FC236}">
                <a16:creationId xmlns:a16="http://schemas.microsoft.com/office/drawing/2014/main" id="{DFB50050-E057-ABDC-5C15-A6952FB7AC79}"/>
              </a:ext>
            </a:extLst>
          </p:cNvPr>
          <p:cNvPicPr>
            <a:picLocks noChangeAspect="1"/>
          </p:cNvPicPr>
          <p:nvPr/>
        </p:nvPicPr>
        <p:blipFill rotWithShape="1">
          <a:blip r:embed="rId5"/>
          <a:srcRect t="3940" b="69174"/>
          <a:stretch/>
        </p:blipFill>
        <p:spPr>
          <a:xfrm>
            <a:off x="1951961" y="1080911"/>
            <a:ext cx="8733329" cy="2348089"/>
          </a:xfrm>
          <a:prstGeom prst="rect">
            <a:avLst/>
          </a:prstGeom>
        </p:spPr>
      </p:pic>
      <p:grpSp>
        <p:nvGrpSpPr>
          <p:cNvPr id="17" name="Group 16">
            <a:extLst>
              <a:ext uri="{FF2B5EF4-FFF2-40B4-BE49-F238E27FC236}">
                <a16:creationId xmlns:a16="http://schemas.microsoft.com/office/drawing/2014/main" id="{E980026A-43A9-A0AF-72A2-204B6147FF06}"/>
              </a:ext>
            </a:extLst>
          </p:cNvPr>
          <p:cNvGrpSpPr/>
          <p:nvPr/>
        </p:nvGrpSpPr>
        <p:grpSpPr>
          <a:xfrm>
            <a:off x="1123770" y="4651022"/>
            <a:ext cx="4159430" cy="1907822"/>
            <a:chOff x="1168926" y="4651022"/>
            <a:chExt cx="4159430" cy="1907822"/>
          </a:xfrm>
        </p:grpSpPr>
        <p:sp>
          <p:nvSpPr>
            <p:cNvPr id="13" name="Rectangle: Rounded Corners 12">
              <a:extLst>
                <a:ext uri="{FF2B5EF4-FFF2-40B4-BE49-F238E27FC236}">
                  <a16:creationId xmlns:a16="http://schemas.microsoft.com/office/drawing/2014/main" id="{66F6FE9C-B7C5-7C0B-8C47-AB7C9F332A7E}"/>
                </a:ext>
              </a:extLst>
            </p:cNvPr>
            <p:cNvSpPr/>
            <p:nvPr/>
          </p:nvSpPr>
          <p:spPr>
            <a:xfrm>
              <a:off x="1168926" y="4651022"/>
              <a:ext cx="4159430" cy="1907822"/>
            </a:xfrm>
            <a:prstGeom prst="round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CFDF403-CC47-9D37-4809-266515EC5E44}"/>
                </a:ext>
              </a:extLst>
            </p:cNvPr>
            <p:cNvSpPr/>
            <p:nvPr/>
          </p:nvSpPr>
          <p:spPr>
            <a:xfrm>
              <a:off x="1235920" y="4714175"/>
              <a:ext cx="563525" cy="563525"/>
            </a:xfrm>
            <a:prstGeom prst="ellipse">
              <a:avLst/>
            </a:prstGeom>
            <a:solidFill>
              <a:schemeClr val="accent4">
                <a:lumMod val="20000"/>
                <a:lumOff val="80000"/>
              </a:schemeClr>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4">
                      <a:lumMod val="50000"/>
                    </a:schemeClr>
                  </a:solidFill>
                </a:rPr>
                <a:t>1</a:t>
              </a:r>
              <a:endParaRPr lang="en-US" dirty="0">
                <a:solidFill>
                  <a:schemeClr val="accent4">
                    <a:lumMod val="50000"/>
                  </a:schemeClr>
                </a:solidFill>
              </a:endParaRPr>
            </a:p>
          </p:txBody>
        </p:sp>
      </p:grpSp>
      <p:grpSp>
        <p:nvGrpSpPr>
          <p:cNvPr id="18" name="Group 17">
            <a:extLst>
              <a:ext uri="{FF2B5EF4-FFF2-40B4-BE49-F238E27FC236}">
                <a16:creationId xmlns:a16="http://schemas.microsoft.com/office/drawing/2014/main" id="{35E6A8DB-3E70-7EC6-29C5-B9F29B60D3BF}"/>
              </a:ext>
            </a:extLst>
          </p:cNvPr>
          <p:cNvGrpSpPr/>
          <p:nvPr/>
        </p:nvGrpSpPr>
        <p:grpSpPr>
          <a:xfrm>
            <a:off x="5373706" y="4651022"/>
            <a:ext cx="4159430" cy="1907822"/>
            <a:chOff x="1168926" y="4651022"/>
            <a:chExt cx="4159430" cy="1907822"/>
          </a:xfrm>
        </p:grpSpPr>
        <p:sp>
          <p:nvSpPr>
            <p:cNvPr id="19" name="Rectangle: Rounded Corners 18">
              <a:extLst>
                <a:ext uri="{FF2B5EF4-FFF2-40B4-BE49-F238E27FC236}">
                  <a16:creationId xmlns:a16="http://schemas.microsoft.com/office/drawing/2014/main" id="{FF2CBCAD-BB9A-D840-FC62-02023C564752}"/>
                </a:ext>
              </a:extLst>
            </p:cNvPr>
            <p:cNvSpPr/>
            <p:nvPr/>
          </p:nvSpPr>
          <p:spPr>
            <a:xfrm>
              <a:off x="1168926" y="4651022"/>
              <a:ext cx="4159430" cy="1907822"/>
            </a:xfrm>
            <a:prstGeom prst="round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C952712-C7A4-23E9-7DDE-4EEB3C3441FB}"/>
                </a:ext>
              </a:extLst>
            </p:cNvPr>
            <p:cNvSpPr/>
            <p:nvPr/>
          </p:nvSpPr>
          <p:spPr>
            <a:xfrm>
              <a:off x="1235920" y="4714175"/>
              <a:ext cx="563525" cy="563525"/>
            </a:xfrm>
            <a:prstGeom prst="ellipse">
              <a:avLst/>
            </a:prstGeom>
            <a:solidFill>
              <a:schemeClr val="accent4">
                <a:lumMod val="20000"/>
                <a:lumOff val="80000"/>
              </a:schemeClr>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4">
                      <a:lumMod val="50000"/>
                    </a:schemeClr>
                  </a:solidFill>
                </a:rPr>
                <a:t>2</a:t>
              </a:r>
              <a:endParaRPr lang="en-US" dirty="0">
                <a:solidFill>
                  <a:schemeClr val="accent4">
                    <a:lumMod val="50000"/>
                  </a:schemeClr>
                </a:solidFill>
              </a:endParaRPr>
            </a:p>
          </p:txBody>
        </p:sp>
      </p:grpSp>
      <p:sp>
        <p:nvSpPr>
          <p:cNvPr id="26" name="TextBox 25">
            <a:extLst>
              <a:ext uri="{FF2B5EF4-FFF2-40B4-BE49-F238E27FC236}">
                <a16:creationId xmlns:a16="http://schemas.microsoft.com/office/drawing/2014/main" id="{F29C5979-B985-6932-728D-169E5F5B13FE}"/>
              </a:ext>
            </a:extLst>
          </p:cNvPr>
          <p:cNvSpPr txBox="1"/>
          <p:nvPr/>
        </p:nvSpPr>
        <p:spPr>
          <a:xfrm>
            <a:off x="1802852" y="4820341"/>
            <a:ext cx="3463163" cy="1631216"/>
          </a:xfrm>
          <a:prstGeom prst="rect">
            <a:avLst/>
          </a:prstGeom>
          <a:noFill/>
        </p:spPr>
        <p:txBody>
          <a:bodyPr wrap="square" rtlCol="0">
            <a:spAutoFit/>
          </a:bodyPr>
          <a:lstStyle/>
          <a:p>
            <a:r>
              <a:rPr lang="en-US" sz="2000" dirty="0">
                <a:latin typeface="Tisa Offc Serif Pro" panose="02010504030101020102" pitchFamily="2" charset="0"/>
              </a:rPr>
              <a:t>Increased species richness in caps symptomatic for bacterial blotch; no difference in species diversity across phenotypes  </a:t>
            </a:r>
          </a:p>
        </p:txBody>
      </p:sp>
      <p:sp>
        <p:nvSpPr>
          <p:cNvPr id="27" name="TextBox 26">
            <a:extLst>
              <a:ext uri="{FF2B5EF4-FFF2-40B4-BE49-F238E27FC236}">
                <a16:creationId xmlns:a16="http://schemas.microsoft.com/office/drawing/2014/main" id="{EB0C5293-8038-B052-E994-25FE274166A9}"/>
              </a:ext>
            </a:extLst>
          </p:cNvPr>
          <p:cNvSpPr txBox="1"/>
          <p:nvPr/>
        </p:nvSpPr>
        <p:spPr>
          <a:xfrm>
            <a:off x="6149033" y="4820341"/>
            <a:ext cx="3040123" cy="1631216"/>
          </a:xfrm>
          <a:prstGeom prst="rect">
            <a:avLst/>
          </a:prstGeom>
          <a:noFill/>
        </p:spPr>
        <p:txBody>
          <a:bodyPr wrap="square" rtlCol="0">
            <a:spAutoFit/>
          </a:bodyPr>
          <a:lstStyle/>
          <a:p>
            <a:r>
              <a:rPr lang="en-US" sz="2000" i="1" dirty="0">
                <a:latin typeface="Tisa Offc Serif Pro" panose="02010504030101020102" pitchFamily="2" charset="0"/>
              </a:rPr>
              <a:t>Pseudomonas</a:t>
            </a:r>
            <a:r>
              <a:rPr lang="en-US" sz="2000" dirty="0">
                <a:latin typeface="Tisa Offc Serif Pro" panose="02010504030101020102" pitchFamily="2" charset="0"/>
              </a:rPr>
              <a:t> species were significantly enriched in asymptomatic communities.</a:t>
            </a:r>
            <a:endParaRPr lang="en-US" sz="2000" i="1" dirty="0">
              <a:latin typeface="Tisa Offc Serif Pro" panose="02010504030101020102" pitchFamily="2" charset="0"/>
            </a:endParaRPr>
          </a:p>
        </p:txBody>
      </p:sp>
    </p:spTree>
    <p:extLst>
      <p:ext uri="{BB962C8B-B14F-4D97-AF65-F5344CB8AC3E}">
        <p14:creationId xmlns:p14="http://schemas.microsoft.com/office/powerpoint/2010/main" val="2261771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4FBEAA4-C198-F433-400F-E998EEE147A5}"/>
              </a:ext>
            </a:extLst>
          </p:cNvPr>
          <p:cNvGrpSpPr/>
          <p:nvPr/>
        </p:nvGrpSpPr>
        <p:grpSpPr>
          <a:xfrm>
            <a:off x="9677944" y="4553214"/>
            <a:ext cx="2314222" cy="2103437"/>
            <a:chOff x="1168926" y="4651022"/>
            <a:chExt cx="4159430" cy="1907822"/>
          </a:xfrm>
          <a:solidFill>
            <a:srgbClr val="9FB3D7">
              <a:alpha val="32941"/>
            </a:srgbClr>
          </a:solidFill>
        </p:grpSpPr>
        <p:sp>
          <p:nvSpPr>
            <p:cNvPr id="23" name="Rectangle: Rounded Corners 22">
              <a:extLst>
                <a:ext uri="{FF2B5EF4-FFF2-40B4-BE49-F238E27FC236}">
                  <a16:creationId xmlns:a16="http://schemas.microsoft.com/office/drawing/2014/main" id="{8046CCB9-9797-27F7-14A6-666E986826F8}"/>
                </a:ext>
              </a:extLst>
            </p:cNvPr>
            <p:cNvSpPr/>
            <p:nvPr/>
          </p:nvSpPr>
          <p:spPr>
            <a:xfrm>
              <a:off x="1168926" y="4651022"/>
              <a:ext cx="4159430" cy="1907822"/>
            </a:xfrm>
            <a:prstGeom prst="roundRect">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3C11FC8-4066-C981-49E3-8B87B41E0BAD}"/>
                </a:ext>
              </a:extLst>
            </p:cNvPr>
            <p:cNvSpPr/>
            <p:nvPr/>
          </p:nvSpPr>
          <p:spPr>
            <a:xfrm>
              <a:off x="1256210" y="4734653"/>
              <a:ext cx="1009586" cy="458886"/>
            </a:xfrm>
            <a:prstGeom prst="ellipse">
              <a:avLst/>
            </a:prstGeom>
            <a:solidFill>
              <a:srgbClr val="DFE6F2"/>
            </a:solid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4">
                      <a:lumMod val="50000"/>
                    </a:schemeClr>
                  </a:solidFill>
                </a:rPr>
                <a:t>1</a:t>
              </a:r>
              <a:endParaRPr lang="en-US" dirty="0">
                <a:solidFill>
                  <a:schemeClr val="accent4">
                    <a:lumMod val="50000"/>
                  </a:schemeClr>
                </a:solidFill>
              </a:endParaRPr>
            </a:p>
          </p:txBody>
        </p:sp>
      </p:grpSp>
      <p:sp>
        <p:nvSpPr>
          <p:cNvPr id="2" name="Title 1">
            <a:extLst>
              <a:ext uri="{FF2B5EF4-FFF2-40B4-BE49-F238E27FC236}">
                <a16:creationId xmlns:a16="http://schemas.microsoft.com/office/drawing/2014/main" id="{BD8953AD-D1D6-20B8-6897-13882DBA7F40}"/>
              </a:ext>
            </a:extLst>
          </p:cNvPr>
          <p:cNvSpPr>
            <a:spLocks noGrp="1"/>
          </p:cNvSpPr>
          <p:nvPr>
            <p:ph type="title"/>
          </p:nvPr>
        </p:nvSpPr>
        <p:spPr>
          <a:xfrm>
            <a:off x="1060826" y="1"/>
            <a:ext cx="10515600" cy="981040"/>
          </a:xfrm>
        </p:spPr>
        <p:txBody>
          <a:bodyPr/>
          <a:lstStyle/>
          <a:p>
            <a:r>
              <a:rPr lang="en-US" dirty="0">
                <a:latin typeface="Tisa Offc Serif Pro" panose="02010504030101020102" pitchFamily="2" charset="0"/>
              </a:rPr>
              <a:t>Concluding Remarks</a:t>
            </a:r>
          </a:p>
        </p:txBody>
      </p:sp>
      <p:sp>
        <p:nvSpPr>
          <p:cNvPr id="4" name="TextBox 3">
            <a:extLst>
              <a:ext uri="{FF2B5EF4-FFF2-40B4-BE49-F238E27FC236}">
                <a16:creationId xmlns:a16="http://schemas.microsoft.com/office/drawing/2014/main" id="{9408931F-0073-CE6D-744D-C752B0A86D6F}"/>
              </a:ext>
            </a:extLst>
          </p:cNvPr>
          <p:cNvSpPr txBox="1"/>
          <p:nvPr/>
        </p:nvSpPr>
        <p:spPr>
          <a:xfrm>
            <a:off x="9938601" y="5251228"/>
            <a:ext cx="2174590" cy="1200329"/>
          </a:xfrm>
          <a:prstGeom prst="rect">
            <a:avLst/>
          </a:prstGeom>
          <a:noFill/>
        </p:spPr>
        <p:txBody>
          <a:bodyPr wrap="square" rtlCol="0">
            <a:spAutoFit/>
          </a:bodyPr>
          <a:lstStyle/>
          <a:p>
            <a:r>
              <a:rPr lang="en-US" sz="2400" dirty="0">
                <a:latin typeface="Tisa Offc Serif Pro" panose="02010504030101020102" pitchFamily="2" charset="0"/>
              </a:rPr>
              <a:t>Functional Annotation Imminent</a:t>
            </a:r>
          </a:p>
        </p:txBody>
      </p:sp>
      <p:grpSp>
        <p:nvGrpSpPr>
          <p:cNvPr id="6" name="Group 5">
            <a:extLst>
              <a:ext uri="{FF2B5EF4-FFF2-40B4-BE49-F238E27FC236}">
                <a16:creationId xmlns:a16="http://schemas.microsoft.com/office/drawing/2014/main" id="{46D3A119-1E47-9B32-0575-6B2BF727AED8}"/>
              </a:ext>
            </a:extLst>
          </p:cNvPr>
          <p:cNvGrpSpPr/>
          <p:nvPr/>
        </p:nvGrpSpPr>
        <p:grpSpPr>
          <a:xfrm>
            <a:off x="-109388" y="0"/>
            <a:ext cx="1309846" cy="7036199"/>
            <a:chOff x="-166538" y="0"/>
            <a:chExt cx="1309846" cy="7036199"/>
          </a:xfrm>
        </p:grpSpPr>
        <p:sp>
          <p:nvSpPr>
            <p:cNvPr id="7" name="Rectangle 6">
              <a:extLst>
                <a:ext uri="{FF2B5EF4-FFF2-40B4-BE49-F238E27FC236}">
                  <a16:creationId xmlns:a16="http://schemas.microsoft.com/office/drawing/2014/main" id="{CBB9C54C-0420-320F-F491-3DC4E78AF724}"/>
                </a:ext>
              </a:extLst>
            </p:cNvPr>
            <p:cNvSpPr/>
            <p:nvPr/>
          </p:nvSpPr>
          <p:spPr>
            <a:xfrm>
              <a:off x="-58438" y="0"/>
              <a:ext cx="1062114" cy="68580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ushroom with solid fill">
              <a:extLst>
                <a:ext uri="{FF2B5EF4-FFF2-40B4-BE49-F238E27FC236}">
                  <a16:creationId xmlns:a16="http://schemas.microsoft.com/office/drawing/2014/main" id="{B1E74254-595A-D0E8-366F-8BC16A6A89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8" y="5726353"/>
              <a:ext cx="1309846" cy="1309846"/>
            </a:xfrm>
            <a:prstGeom prst="rect">
              <a:avLst/>
            </a:prstGeom>
          </p:spPr>
        </p:pic>
      </p:grpSp>
      <p:sp>
        <p:nvSpPr>
          <p:cNvPr id="10" name="TextBox 9">
            <a:extLst>
              <a:ext uri="{FF2B5EF4-FFF2-40B4-BE49-F238E27FC236}">
                <a16:creationId xmlns:a16="http://schemas.microsoft.com/office/drawing/2014/main" id="{1464B7C0-E8AD-A558-5DAF-63733CF58E20}"/>
              </a:ext>
            </a:extLst>
          </p:cNvPr>
          <p:cNvSpPr txBox="1"/>
          <p:nvPr/>
        </p:nvSpPr>
        <p:spPr>
          <a:xfrm>
            <a:off x="1060826" y="3640997"/>
            <a:ext cx="10865922" cy="707886"/>
          </a:xfrm>
          <a:prstGeom prst="rect">
            <a:avLst/>
          </a:prstGeom>
          <a:noFill/>
        </p:spPr>
        <p:txBody>
          <a:bodyPr wrap="square">
            <a:spAutoFit/>
          </a:bodyPr>
          <a:lstStyle/>
          <a:p>
            <a:pPr lvl="1"/>
            <a:r>
              <a:rPr lang="en-US" sz="2000" b="1" dirty="0">
                <a:solidFill>
                  <a:schemeClr val="accent5">
                    <a:lumMod val="75000"/>
                  </a:schemeClr>
                </a:solidFill>
                <a:latin typeface="Tisa Offc Serif Pro" panose="02010504030101020102" pitchFamily="2" charset="0"/>
              </a:rPr>
              <a:t>Goal: </a:t>
            </a:r>
            <a:r>
              <a:rPr lang="en-US" sz="2000" dirty="0">
                <a:latin typeface="Tisa Offc Serif Pro" panose="02010504030101020102" pitchFamily="2" charset="0"/>
              </a:rPr>
              <a:t>Identify taxonomic differences in </a:t>
            </a:r>
            <a:r>
              <a:rPr lang="en-US" sz="2000" dirty="0" err="1">
                <a:latin typeface="Tisa Offc Serif Pro" panose="02010504030101020102" pitchFamily="2" charset="0"/>
              </a:rPr>
              <a:t>pileipellis</a:t>
            </a:r>
            <a:r>
              <a:rPr lang="en-US" sz="2000" dirty="0">
                <a:latin typeface="Tisa Offc Serif Pro" panose="02010504030101020102" pitchFamily="2" charset="0"/>
              </a:rPr>
              <a:t> (mushroom surface) microbiomes associated with Asymptomatic and Bacterial Blotch Symptomatic phenotypes. </a:t>
            </a:r>
          </a:p>
        </p:txBody>
      </p:sp>
      <p:pic>
        <p:nvPicPr>
          <p:cNvPr id="11" name="Picture 10" descr="A diagram of a symptom of phenotype&#10;&#10;Description automatically generated">
            <a:extLst>
              <a:ext uri="{FF2B5EF4-FFF2-40B4-BE49-F238E27FC236}">
                <a16:creationId xmlns:a16="http://schemas.microsoft.com/office/drawing/2014/main" id="{DFB50050-E057-ABDC-5C15-A6952FB7AC79}"/>
              </a:ext>
            </a:extLst>
          </p:cNvPr>
          <p:cNvPicPr>
            <a:picLocks noChangeAspect="1"/>
          </p:cNvPicPr>
          <p:nvPr/>
        </p:nvPicPr>
        <p:blipFill rotWithShape="1">
          <a:blip r:embed="rId5"/>
          <a:srcRect t="3940" b="69174"/>
          <a:stretch/>
        </p:blipFill>
        <p:spPr>
          <a:xfrm>
            <a:off x="1951961" y="1080911"/>
            <a:ext cx="8733329" cy="2348089"/>
          </a:xfrm>
          <a:prstGeom prst="rect">
            <a:avLst/>
          </a:prstGeom>
        </p:spPr>
      </p:pic>
      <p:grpSp>
        <p:nvGrpSpPr>
          <p:cNvPr id="17" name="Group 16">
            <a:extLst>
              <a:ext uri="{FF2B5EF4-FFF2-40B4-BE49-F238E27FC236}">
                <a16:creationId xmlns:a16="http://schemas.microsoft.com/office/drawing/2014/main" id="{E980026A-43A9-A0AF-72A2-204B6147FF06}"/>
              </a:ext>
            </a:extLst>
          </p:cNvPr>
          <p:cNvGrpSpPr/>
          <p:nvPr/>
        </p:nvGrpSpPr>
        <p:grpSpPr>
          <a:xfrm>
            <a:off x="1123770" y="4651022"/>
            <a:ext cx="4159430" cy="1907822"/>
            <a:chOff x="1168926" y="4651022"/>
            <a:chExt cx="4159430" cy="1907822"/>
          </a:xfrm>
        </p:grpSpPr>
        <p:sp>
          <p:nvSpPr>
            <p:cNvPr id="13" name="Rectangle: Rounded Corners 12">
              <a:extLst>
                <a:ext uri="{FF2B5EF4-FFF2-40B4-BE49-F238E27FC236}">
                  <a16:creationId xmlns:a16="http://schemas.microsoft.com/office/drawing/2014/main" id="{66F6FE9C-B7C5-7C0B-8C47-AB7C9F332A7E}"/>
                </a:ext>
              </a:extLst>
            </p:cNvPr>
            <p:cNvSpPr/>
            <p:nvPr/>
          </p:nvSpPr>
          <p:spPr>
            <a:xfrm>
              <a:off x="1168926" y="4651022"/>
              <a:ext cx="4159430" cy="1907822"/>
            </a:xfrm>
            <a:prstGeom prst="round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CFDF403-CC47-9D37-4809-266515EC5E44}"/>
                </a:ext>
              </a:extLst>
            </p:cNvPr>
            <p:cNvSpPr/>
            <p:nvPr/>
          </p:nvSpPr>
          <p:spPr>
            <a:xfrm>
              <a:off x="1235920" y="4714175"/>
              <a:ext cx="563525" cy="563525"/>
            </a:xfrm>
            <a:prstGeom prst="ellipse">
              <a:avLst/>
            </a:prstGeom>
            <a:solidFill>
              <a:schemeClr val="accent4">
                <a:lumMod val="20000"/>
                <a:lumOff val="80000"/>
              </a:schemeClr>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4">
                      <a:lumMod val="50000"/>
                    </a:schemeClr>
                  </a:solidFill>
                </a:rPr>
                <a:t>1</a:t>
              </a:r>
              <a:endParaRPr lang="en-US" dirty="0">
                <a:solidFill>
                  <a:schemeClr val="accent4">
                    <a:lumMod val="50000"/>
                  </a:schemeClr>
                </a:solidFill>
              </a:endParaRPr>
            </a:p>
          </p:txBody>
        </p:sp>
      </p:grpSp>
      <p:grpSp>
        <p:nvGrpSpPr>
          <p:cNvPr id="18" name="Group 17">
            <a:extLst>
              <a:ext uri="{FF2B5EF4-FFF2-40B4-BE49-F238E27FC236}">
                <a16:creationId xmlns:a16="http://schemas.microsoft.com/office/drawing/2014/main" id="{35E6A8DB-3E70-7EC6-29C5-B9F29B60D3BF}"/>
              </a:ext>
            </a:extLst>
          </p:cNvPr>
          <p:cNvGrpSpPr/>
          <p:nvPr/>
        </p:nvGrpSpPr>
        <p:grpSpPr>
          <a:xfrm>
            <a:off x="5373706" y="4651022"/>
            <a:ext cx="4159430" cy="1907822"/>
            <a:chOff x="1168926" y="4651022"/>
            <a:chExt cx="4159430" cy="1907822"/>
          </a:xfrm>
        </p:grpSpPr>
        <p:sp>
          <p:nvSpPr>
            <p:cNvPr id="19" name="Rectangle: Rounded Corners 18">
              <a:extLst>
                <a:ext uri="{FF2B5EF4-FFF2-40B4-BE49-F238E27FC236}">
                  <a16:creationId xmlns:a16="http://schemas.microsoft.com/office/drawing/2014/main" id="{FF2CBCAD-BB9A-D840-FC62-02023C564752}"/>
                </a:ext>
              </a:extLst>
            </p:cNvPr>
            <p:cNvSpPr/>
            <p:nvPr/>
          </p:nvSpPr>
          <p:spPr>
            <a:xfrm>
              <a:off x="1168926" y="4651022"/>
              <a:ext cx="4159430" cy="1907822"/>
            </a:xfrm>
            <a:prstGeom prst="round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C952712-C7A4-23E9-7DDE-4EEB3C3441FB}"/>
                </a:ext>
              </a:extLst>
            </p:cNvPr>
            <p:cNvSpPr/>
            <p:nvPr/>
          </p:nvSpPr>
          <p:spPr>
            <a:xfrm>
              <a:off x="1235920" y="4714175"/>
              <a:ext cx="563525" cy="563525"/>
            </a:xfrm>
            <a:prstGeom prst="ellipse">
              <a:avLst/>
            </a:prstGeom>
            <a:solidFill>
              <a:schemeClr val="accent4">
                <a:lumMod val="20000"/>
                <a:lumOff val="80000"/>
              </a:schemeClr>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4">
                      <a:lumMod val="50000"/>
                    </a:schemeClr>
                  </a:solidFill>
                </a:rPr>
                <a:t>2</a:t>
              </a:r>
              <a:endParaRPr lang="en-US" dirty="0">
                <a:solidFill>
                  <a:schemeClr val="accent4">
                    <a:lumMod val="50000"/>
                  </a:schemeClr>
                </a:solidFill>
              </a:endParaRPr>
            </a:p>
          </p:txBody>
        </p:sp>
      </p:grpSp>
      <p:sp>
        <p:nvSpPr>
          <p:cNvPr id="26" name="TextBox 25">
            <a:extLst>
              <a:ext uri="{FF2B5EF4-FFF2-40B4-BE49-F238E27FC236}">
                <a16:creationId xmlns:a16="http://schemas.microsoft.com/office/drawing/2014/main" id="{F29C5979-B985-6932-728D-169E5F5B13FE}"/>
              </a:ext>
            </a:extLst>
          </p:cNvPr>
          <p:cNvSpPr txBox="1"/>
          <p:nvPr/>
        </p:nvSpPr>
        <p:spPr>
          <a:xfrm>
            <a:off x="1802852" y="4820341"/>
            <a:ext cx="3463163" cy="1631216"/>
          </a:xfrm>
          <a:prstGeom prst="rect">
            <a:avLst/>
          </a:prstGeom>
          <a:noFill/>
        </p:spPr>
        <p:txBody>
          <a:bodyPr wrap="square" rtlCol="0">
            <a:spAutoFit/>
          </a:bodyPr>
          <a:lstStyle/>
          <a:p>
            <a:r>
              <a:rPr lang="en-US" sz="2000" dirty="0">
                <a:latin typeface="Tisa Offc Serif Pro" panose="02010504030101020102" pitchFamily="2" charset="0"/>
              </a:rPr>
              <a:t>Increased species richness in caps symptomatic for bacterial blotch; no difference in species diversity across phenotypes  </a:t>
            </a:r>
          </a:p>
        </p:txBody>
      </p:sp>
      <p:sp>
        <p:nvSpPr>
          <p:cNvPr id="27" name="TextBox 26">
            <a:extLst>
              <a:ext uri="{FF2B5EF4-FFF2-40B4-BE49-F238E27FC236}">
                <a16:creationId xmlns:a16="http://schemas.microsoft.com/office/drawing/2014/main" id="{EB0C5293-8038-B052-E994-25FE274166A9}"/>
              </a:ext>
            </a:extLst>
          </p:cNvPr>
          <p:cNvSpPr txBox="1"/>
          <p:nvPr/>
        </p:nvSpPr>
        <p:spPr>
          <a:xfrm>
            <a:off x="6149033" y="4820341"/>
            <a:ext cx="3040123" cy="1631216"/>
          </a:xfrm>
          <a:prstGeom prst="rect">
            <a:avLst/>
          </a:prstGeom>
          <a:noFill/>
        </p:spPr>
        <p:txBody>
          <a:bodyPr wrap="square" rtlCol="0">
            <a:spAutoFit/>
          </a:bodyPr>
          <a:lstStyle/>
          <a:p>
            <a:r>
              <a:rPr lang="en-US" sz="2000" i="1" dirty="0">
                <a:latin typeface="Tisa Offc Serif Pro" panose="02010504030101020102" pitchFamily="2" charset="0"/>
              </a:rPr>
              <a:t>Pseudomonas</a:t>
            </a:r>
            <a:r>
              <a:rPr lang="en-US" sz="2000" dirty="0">
                <a:latin typeface="Tisa Offc Serif Pro" panose="02010504030101020102" pitchFamily="2" charset="0"/>
              </a:rPr>
              <a:t> species were significantly enriched in asymptomatic communities.</a:t>
            </a:r>
            <a:endParaRPr lang="en-US" sz="2000" i="1" dirty="0">
              <a:latin typeface="Tisa Offc Serif Pro" panose="02010504030101020102" pitchFamily="2" charset="0"/>
            </a:endParaRPr>
          </a:p>
        </p:txBody>
      </p:sp>
    </p:spTree>
    <p:extLst>
      <p:ext uri="{BB962C8B-B14F-4D97-AF65-F5344CB8AC3E}">
        <p14:creationId xmlns:p14="http://schemas.microsoft.com/office/powerpoint/2010/main" val="122776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32AF43-DA02-E257-C5E7-51B0714BA835}"/>
              </a:ext>
            </a:extLst>
          </p:cNvPr>
          <p:cNvSpPr/>
          <p:nvPr/>
        </p:nvSpPr>
        <p:spPr>
          <a:xfrm>
            <a:off x="-81952" y="-63375"/>
            <a:ext cx="1062114" cy="6991617"/>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EED7FC-84C7-2A5A-4CEB-31373E904813}"/>
              </a:ext>
            </a:extLst>
          </p:cNvPr>
          <p:cNvSpPr txBox="1"/>
          <p:nvPr/>
        </p:nvSpPr>
        <p:spPr>
          <a:xfrm>
            <a:off x="3827721" y="808074"/>
            <a:ext cx="6273209" cy="369332"/>
          </a:xfrm>
          <a:prstGeom prst="rect">
            <a:avLst/>
          </a:prstGeom>
          <a:noFill/>
        </p:spPr>
        <p:txBody>
          <a:bodyPr wrap="square" rtlCol="0">
            <a:spAutoFit/>
          </a:bodyPr>
          <a:lstStyle/>
          <a:p>
            <a:r>
              <a:rPr lang="en-US" dirty="0"/>
              <a:t>Tie in host surfaces to disease </a:t>
            </a:r>
          </a:p>
        </p:txBody>
      </p:sp>
      <p:pic>
        <p:nvPicPr>
          <p:cNvPr id="4" name="Picture 3" descr="A diagram of a symptom of phytophthora&#10;&#10;Description automatically generated">
            <a:extLst>
              <a:ext uri="{FF2B5EF4-FFF2-40B4-BE49-F238E27FC236}">
                <a16:creationId xmlns:a16="http://schemas.microsoft.com/office/drawing/2014/main" id="{3658A0D3-64A2-5B91-745C-2D82B67FD9A8}"/>
              </a:ext>
            </a:extLst>
          </p:cNvPr>
          <p:cNvPicPr>
            <a:picLocks noChangeAspect="1"/>
          </p:cNvPicPr>
          <p:nvPr/>
        </p:nvPicPr>
        <p:blipFill rotWithShape="1">
          <a:blip r:embed="rId3"/>
          <a:srcRect t="3810" b="16614"/>
          <a:stretch/>
        </p:blipFill>
        <p:spPr>
          <a:xfrm>
            <a:off x="2666999" y="0"/>
            <a:ext cx="8618098" cy="6858000"/>
          </a:xfrm>
          <a:prstGeom prst="rect">
            <a:avLst/>
          </a:prstGeom>
        </p:spPr>
      </p:pic>
    </p:spTree>
    <p:extLst>
      <p:ext uri="{BB962C8B-B14F-4D97-AF65-F5344CB8AC3E}">
        <p14:creationId xmlns:p14="http://schemas.microsoft.com/office/powerpoint/2010/main" val="2903914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D435D-3E18-3730-6BB3-26120EB4BA00}"/>
              </a:ext>
            </a:extLst>
          </p:cNvPr>
          <p:cNvGrpSpPr/>
          <p:nvPr/>
        </p:nvGrpSpPr>
        <p:grpSpPr>
          <a:xfrm>
            <a:off x="-221202" y="-50849"/>
            <a:ext cx="1496233" cy="6921375"/>
            <a:chOff x="-221202" y="-50849"/>
            <a:chExt cx="1496233" cy="6921375"/>
          </a:xfrm>
        </p:grpSpPr>
        <p:sp>
          <p:nvSpPr>
            <p:cNvPr id="2" name="Rectangle 1">
              <a:extLst>
                <a:ext uri="{FF2B5EF4-FFF2-40B4-BE49-F238E27FC236}">
                  <a16:creationId xmlns:a16="http://schemas.microsoft.com/office/drawing/2014/main" id="{84FEF1C6-CBC0-3F6F-3231-D21F1E57232F}"/>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Plant With Roots with solid fill">
              <a:extLst>
                <a:ext uri="{FF2B5EF4-FFF2-40B4-BE49-F238E27FC236}">
                  <a16:creationId xmlns:a16="http://schemas.microsoft.com/office/drawing/2014/main" id="{740D6DAC-EEAA-59D2-DA1F-DAA01237E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202" y="5361767"/>
              <a:ext cx="1496233" cy="1496233"/>
            </a:xfrm>
            <a:prstGeom prst="rect">
              <a:avLst/>
            </a:prstGeom>
          </p:spPr>
        </p:pic>
      </p:grpSp>
      <p:pic>
        <p:nvPicPr>
          <p:cNvPr id="5" name="Graphic 4" descr="Plant With Roots with solid fill">
            <a:extLst>
              <a:ext uri="{FF2B5EF4-FFF2-40B4-BE49-F238E27FC236}">
                <a16:creationId xmlns:a16="http://schemas.microsoft.com/office/drawing/2014/main" id="{B02AD207-EDC3-F053-FC8D-608B99936F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3" y="5359290"/>
            <a:ext cx="1496233" cy="1496233"/>
          </a:xfrm>
          <a:prstGeom prst="rect">
            <a:avLst/>
          </a:prstGeom>
        </p:spPr>
      </p:pic>
      <p:pic>
        <p:nvPicPr>
          <p:cNvPr id="9" name="Picture 8" descr="A diagram of a symptom of phenotype&#10;&#10;Description automatically generated">
            <a:extLst>
              <a:ext uri="{FF2B5EF4-FFF2-40B4-BE49-F238E27FC236}">
                <a16:creationId xmlns:a16="http://schemas.microsoft.com/office/drawing/2014/main" id="{72320BD1-B45A-E232-CC8A-EE73326DB5D3}"/>
              </a:ext>
            </a:extLst>
          </p:cNvPr>
          <p:cNvPicPr>
            <a:picLocks noChangeAspect="1"/>
          </p:cNvPicPr>
          <p:nvPr/>
        </p:nvPicPr>
        <p:blipFill rotWithShape="1">
          <a:blip r:embed="rId7"/>
          <a:srcRect t="6551" b="17477"/>
          <a:stretch/>
        </p:blipFill>
        <p:spPr>
          <a:xfrm>
            <a:off x="1987965" y="-2477"/>
            <a:ext cx="9026984" cy="6858000"/>
          </a:xfrm>
          <a:prstGeom prst="rect">
            <a:avLst/>
          </a:prstGeom>
        </p:spPr>
      </p:pic>
    </p:spTree>
    <p:extLst>
      <p:ext uri="{BB962C8B-B14F-4D97-AF65-F5344CB8AC3E}">
        <p14:creationId xmlns:p14="http://schemas.microsoft.com/office/powerpoint/2010/main" val="1662323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6EBD1A-A031-EDEA-A5FD-7F9E0756704D}"/>
              </a:ext>
            </a:extLst>
          </p:cNvPr>
          <p:cNvGrpSpPr/>
          <p:nvPr/>
        </p:nvGrpSpPr>
        <p:grpSpPr>
          <a:xfrm>
            <a:off x="-221203" y="-50849"/>
            <a:ext cx="1496234" cy="6921375"/>
            <a:chOff x="-221203" y="-50849"/>
            <a:chExt cx="1496234" cy="6921375"/>
          </a:xfrm>
        </p:grpSpPr>
        <p:grpSp>
          <p:nvGrpSpPr>
            <p:cNvPr id="3" name="Group 2">
              <a:extLst>
                <a:ext uri="{FF2B5EF4-FFF2-40B4-BE49-F238E27FC236}">
                  <a16:creationId xmlns:a16="http://schemas.microsoft.com/office/drawing/2014/main" id="{6D6D435D-3E18-3730-6BB3-26120EB4BA00}"/>
                </a:ext>
              </a:extLst>
            </p:cNvPr>
            <p:cNvGrpSpPr/>
            <p:nvPr/>
          </p:nvGrpSpPr>
          <p:grpSpPr>
            <a:xfrm>
              <a:off x="-221202" y="-50849"/>
              <a:ext cx="1496233" cy="6921375"/>
              <a:chOff x="-221202" y="-50849"/>
              <a:chExt cx="1496233" cy="6921375"/>
            </a:xfrm>
          </p:grpSpPr>
          <p:sp>
            <p:nvSpPr>
              <p:cNvPr id="2" name="Rectangle 1">
                <a:extLst>
                  <a:ext uri="{FF2B5EF4-FFF2-40B4-BE49-F238E27FC236}">
                    <a16:creationId xmlns:a16="http://schemas.microsoft.com/office/drawing/2014/main" id="{84FEF1C6-CBC0-3F6F-3231-D21F1E57232F}"/>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Plant With Roots with solid fill">
                <a:extLst>
                  <a:ext uri="{FF2B5EF4-FFF2-40B4-BE49-F238E27FC236}">
                    <a16:creationId xmlns:a16="http://schemas.microsoft.com/office/drawing/2014/main" id="{740D6DAC-EEAA-59D2-DA1F-DAA01237E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202" y="5361767"/>
                <a:ext cx="1496233" cy="1496233"/>
              </a:xfrm>
              <a:prstGeom prst="rect">
                <a:avLst/>
              </a:prstGeom>
            </p:spPr>
          </p:pic>
        </p:grpSp>
        <p:pic>
          <p:nvPicPr>
            <p:cNvPr id="5" name="Graphic 4" descr="Plant With Roots with solid fill">
              <a:extLst>
                <a:ext uri="{FF2B5EF4-FFF2-40B4-BE49-F238E27FC236}">
                  <a16:creationId xmlns:a16="http://schemas.microsoft.com/office/drawing/2014/main" id="{B02AD207-EDC3-F053-FC8D-608B99936F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3" y="5359290"/>
              <a:ext cx="1496233" cy="1496233"/>
            </a:xfrm>
            <a:prstGeom prst="rect">
              <a:avLst/>
            </a:prstGeom>
          </p:spPr>
        </p:pic>
      </p:grpSp>
      <p:pic>
        <p:nvPicPr>
          <p:cNvPr id="11" name="Picture 10" descr="A screenshot of a video game&#10;&#10;Description automatically generated">
            <a:extLst>
              <a:ext uri="{FF2B5EF4-FFF2-40B4-BE49-F238E27FC236}">
                <a16:creationId xmlns:a16="http://schemas.microsoft.com/office/drawing/2014/main" id="{A2027FE4-A199-CFDE-46DC-0DA5A23CC973}"/>
              </a:ext>
            </a:extLst>
          </p:cNvPr>
          <p:cNvPicPr>
            <a:picLocks noChangeAspect="1"/>
          </p:cNvPicPr>
          <p:nvPr/>
        </p:nvPicPr>
        <p:blipFill rotWithShape="1">
          <a:blip r:embed="rId7">
            <a:extLst>
              <a:ext uri="{28A0092B-C50C-407E-A947-70E740481C1C}">
                <a14:useLocalDpi xmlns:a14="http://schemas.microsoft.com/office/drawing/2010/main" val="0"/>
              </a:ext>
            </a:extLst>
          </a:blip>
          <a:srcRect t="7547" b="15346"/>
          <a:stretch/>
        </p:blipFill>
        <p:spPr>
          <a:xfrm>
            <a:off x="4042724" y="666750"/>
            <a:ext cx="7920678" cy="6107390"/>
          </a:xfrm>
          <a:prstGeom prst="rect">
            <a:avLst/>
          </a:prstGeom>
        </p:spPr>
      </p:pic>
      <p:grpSp>
        <p:nvGrpSpPr>
          <p:cNvPr id="17" name="Group 16">
            <a:extLst>
              <a:ext uri="{FF2B5EF4-FFF2-40B4-BE49-F238E27FC236}">
                <a16:creationId xmlns:a16="http://schemas.microsoft.com/office/drawing/2014/main" id="{8722A4A6-F8E6-94BE-48E4-894609EE05C8}"/>
              </a:ext>
            </a:extLst>
          </p:cNvPr>
          <p:cNvGrpSpPr/>
          <p:nvPr/>
        </p:nvGrpSpPr>
        <p:grpSpPr>
          <a:xfrm>
            <a:off x="2086889" y="3505200"/>
            <a:ext cx="2378015" cy="3522984"/>
            <a:chOff x="1562099" y="2000077"/>
            <a:chExt cx="2378015" cy="3522984"/>
          </a:xfrm>
        </p:grpSpPr>
        <p:pic>
          <p:nvPicPr>
            <p:cNvPr id="7" name="Picture 6" descr="A green plant with leaves&#10;&#10;Description automatically generated">
              <a:extLst>
                <a:ext uri="{FF2B5EF4-FFF2-40B4-BE49-F238E27FC236}">
                  <a16:creationId xmlns:a16="http://schemas.microsoft.com/office/drawing/2014/main" id="{783D5D1F-13F9-EB84-EDC5-A7BC0FC3F623}"/>
                </a:ext>
              </a:extLst>
            </p:cNvPr>
            <p:cNvPicPr>
              <a:picLocks noChangeAspect="1"/>
            </p:cNvPicPr>
            <p:nvPr/>
          </p:nvPicPr>
          <p:blipFill rotWithShape="1">
            <a:blip r:embed="rId8">
              <a:extLst>
                <a:ext uri="{28A0092B-C50C-407E-A947-70E740481C1C}">
                  <a14:useLocalDpi xmlns:a14="http://schemas.microsoft.com/office/drawing/2010/main" val="0"/>
                </a:ext>
              </a:extLst>
            </a:blip>
            <a:srcRect l="29287" t="14465" r="29958" b="25157"/>
            <a:stretch/>
          </p:blipFill>
          <p:spPr>
            <a:xfrm>
              <a:off x="1562099" y="2000077"/>
              <a:ext cx="2378015" cy="3522984"/>
            </a:xfrm>
            <a:prstGeom prst="rect">
              <a:avLst/>
            </a:prstGeom>
          </p:spPr>
        </p:pic>
        <p:sp>
          <p:nvSpPr>
            <p:cNvPr id="13" name="Oval 12">
              <a:extLst>
                <a:ext uri="{FF2B5EF4-FFF2-40B4-BE49-F238E27FC236}">
                  <a16:creationId xmlns:a16="http://schemas.microsoft.com/office/drawing/2014/main" id="{8A0F268D-D14E-8B13-381D-005581CFA583}"/>
                </a:ext>
              </a:extLst>
            </p:cNvPr>
            <p:cNvSpPr>
              <a:spLocks/>
            </p:cNvSpPr>
            <p:nvPr/>
          </p:nvSpPr>
          <p:spPr>
            <a:xfrm>
              <a:off x="3339139" y="3111977"/>
              <a:ext cx="457202" cy="457202"/>
            </a:xfrm>
            <a:prstGeom prst="ellipse">
              <a:avLst/>
            </a:prstGeom>
            <a:solidFill>
              <a:srgbClr val="ECF9E7">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E4DEF6-874F-BFCE-B526-82AECDE731CA}"/>
                </a:ext>
              </a:extLst>
            </p:cNvPr>
            <p:cNvSpPr>
              <a:spLocks/>
            </p:cNvSpPr>
            <p:nvPr/>
          </p:nvSpPr>
          <p:spPr>
            <a:xfrm>
              <a:off x="3339139" y="3111977"/>
              <a:ext cx="457202" cy="457202"/>
            </a:xfrm>
            <a:prstGeom prst="ellipse">
              <a:avLst/>
            </a:prstGeom>
            <a:noFill/>
            <a:ln w="3175">
              <a:solidFill>
                <a:schemeClr val="accent6">
                  <a:lumMod val="5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sp>
        <p:nvSpPr>
          <p:cNvPr id="18" name="Title 1">
            <a:extLst>
              <a:ext uri="{FF2B5EF4-FFF2-40B4-BE49-F238E27FC236}">
                <a16:creationId xmlns:a16="http://schemas.microsoft.com/office/drawing/2014/main" id="{740EDD51-6EA0-57CA-50D8-5BEF9C17B313}"/>
              </a:ext>
            </a:extLst>
          </p:cNvPr>
          <p:cNvSpPr txBox="1">
            <a:spLocks/>
          </p:cNvSpPr>
          <p:nvPr/>
        </p:nvSpPr>
        <p:spPr>
          <a:xfrm>
            <a:off x="1003676" y="0"/>
            <a:ext cx="9762296" cy="5617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Tisa Offc Serif Pro" panose="02010504030101020102" pitchFamily="2" charset="0"/>
                <a:cs typeface="Calibri" panose="020F0502020204030204" pitchFamily="34" charset="0"/>
              </a:rPr>
              <a:t>Tomato leaf surface</a:t>
            </a:r>
            <a:endParaRPr lang="en-US" sz="5400" dirty="0">
              <a:latin typeface="Tisa Offc Serif Pro" panose="02010504030101020102" pitchFamily="2" charset="0"/>
            </a:endParaRPr>
          </a:p>
        </p:txBody>
      </p:sp>
    </p:spTree>
    <p:extLst>
      <p:ext uri="{BB962C8B-B14F-4D97-AF65-F5344CB8AC3E}">
        <p14:creationId xmlns:p14="http://schemas.microsoft.com/office/powerpoint/2010/main" val="2401230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D435D-3E18-3730-6BB3-26120EB4BA00}"/>
              </a:ext>
            </a:extLst>
          </p:cNvPr>
          <p:cNvGrpSpPr/>
          <p:nvPr/>
        </p:nvGrpSpPr>
        <p:grpSpPr>
          <a:xfrm>
            <a:off x="-221202" y="-50849"/>
            <a:ext cx="1496233" cy="6921375"/>
            <a:chOff x="-221202" y="-50849"/>
            <a:chExt cx="1496233" cy="6921375"/>
          </a:xfrm>
        </p:grpSpPr>
        <p:sp>
          <p:nvSpPr>
            <p:cNvPr id="2" name="Rectangle 1">
              <a:extLst>
                <a:ext uri="{FF2B5EF4-FFF2-40B4-BE49-F238E27FC236}">
                  <a16:creationId xmlns:a16="http://schemas.microsoft.com/office/drawing/2014/main" id="{84FEF1C6-CBC0-3F6F-3231-D21F1E57232F}"/>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Plant With Roots with solid fill">
              <a:extLst>
                <a:ext uri="{FF2B5EF4-FFF2-40B4-BE49-F238E27FC236}">
                  <a16:creationId xmlns:a16="http://schemas.microsoft.com/office/drawing/2014/main" id="{740D6DAC-EEAA-59D2-DA1F-DAA01237E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202" y="5361767"/>
              <a:ext cx="1496233" cy="1496233"/>
            </a:xfrm>
            <a:prstGeom prst="rect">
              <a:avLst/>
            </a:prstGeom>
          </p:spPr>
        </p:pic>
      </p:grpSp>
      <p:pic>
        <p:nvPicPr>
          <p:cNvPr id="5" name="Graphic 4" descr="Plant With Roots with solid fill">
            <a:extLst>
              <a:ext uri="{FF2B5EF4-FFF2-40B4-BE49-F238E27FC236}">
                <a16:creationId xmlns:a16="http://schemas.microsoft.com/office/drawing/2014/main" id="{B02AD207-EDC3-F053-FC8D-608B99936F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3" y="5359290"/>
            <a:ext cx="1496233" cy="1496233"/>
          </a:xfrm>
          <a:prstGeom prst="rect">
            <a:avLst/>
          </a:prstGeom>
        </p:spPr>
      </p:pic>
      <p:pic>
        <p:nvPicPr>
          <p:cNvPr id="7" name="Picture 2" descr="Bacterial Speck and Bacterial Spot in Tomatoes | Mississippi State  University Extension Service">
            <a:extLst>
              <a:ext uri="{FF2B5EF4-FFF2-40B4-BE49-F238E27FC236}">
                <a16:creationId xmlns:a16="http://schemas.microsoft.com/office/drawing/2014/main" id="{4AA30AAE-9B90-371A-E34B-30BF834327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9375" y="622300"/>
            <a:ext cx="5986434" cy="40202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12D0B45-8230-ABC6-E14D-E9C8FB83E926}"/>
              </a:ext>
            </a:extLst>
          </p:cNvPr>
          <p:cNvSpPr txBox="1"/>
          <p:nvPr/>
        </p:nvSpPr>
        <p:spPr>
          <a:xfrm>
            <a:off x="3917753" y="4811077"/>
            <a:ext cx="5329678" cy="1692771"/>
          </a:xfrm>
          <a:prstGeom prst="rect">
            <a:avLst/>
          </a:prstGeom>
          <a:noFill/>
        </p:spPr>
        <p:txBody>
          <a:bodyPr wrap="square" rtlCol="0">
            <a:spAutoFit/>
          </a:bodyPr>
          <a:lstStyle/>
          <a:p>
            <a:r>
              <a:rPr lang="en-US" sz="2800" dirty="0">
                <a:latin typeface="Tisa Offc Serif Pro" panose="02010504030101020102" pitchFamily="2" charset="0"/>
              </a:rPr>
              <a:t>Bacterial speck caused by </a:t>
            </a:r>
            <a:r>
              <a:rPr lang="en-US" sz="2800" i="1" dirty="0">
                <a:latin typeface="Tisa Offc Serif Pro" panose="02010504030101020102" pitchFamily="2" charset="0"/>
              </a:rPr>
              <a:t>Pseudomonas </a:t>
            </a:r>
            <a:r>
              <a:rPr lang="en-US" sz="2800" i="1" dirty="0" err="1">
                <a:latin typeface="Tisa Offc Serif Pro" panose="02010504030101020102" pitchFamily="2" charset="0"/>
              </a:rPr>
              <a:t>syringae</a:t>
            </a:r>
            <a:r>
              <a:rPr lang="en-US" sz="2800" i="1" dirty="0">
                <a:latin typeface="Tisa Offc Serif Pro" panose="02010504030101020102" pitchFamily="2" charset="0"/>
              </a:rPr>
              <a:t> </a:t>
            </a:r>
            <a:r>
              <a:rPr lang="en-US" sz="2800" dirty="0" err="1">
                <a:latin typeface="Tisa Offc Serif Pro" panose="02010504030101020102" pitchFamily="2" charset="0"/>
              </a:rPr>
              <a:t>pv</a:t>
            </a:r>
            <a:r>
              <a:rPr lang="en-US" sz="2800" dirty="0">
                <a:latin typeface="Tisa Offc Serif Pro" panose="02010504030101020102" pitchFamily="2" charset="0"/>
              </a:rPr>
              <a:t>. tomato (DC3K)</a:t>
            </a:r>
          </a:p>
          <a:p>
            <a:r>
              <a:rPr lang="en-US" sz="2000" dirty="0">
                <a:latin typeface="Tisa Offc Serif Pro" panose="02010504030101020102" pitchFamily="2" charset="0"/>
              </a:rPr>
              <a:t>Missouri State University extension</a:t>
            </a:r>
          </a:p>
        </p:txBody>
      </p:sp>
      <p:sp>
        <p:nvSpPr>
          <p:cNvPr id="9" name="Title 1">
            <a:extLst>
              <a:ext uri="{FF2B5EF4-FFF2-40B4-BE49-F238E27FC236}">
                <a16:creationId xmlns:a16="http://schemas.microsoft.com/office/drawing/2014/main" id="{7B14979D-DC9A-7766-B2E4-53E97D285DE8}"/>
              </a:ext>
            </a:extLst>
          </p:cNvPr>
          <p:cNvSpPr txBox="1">
            <a:spLocks/>
          </p:cNvSpPr>
          <p:nvPr/>
        </p:nvSpPr>
        <p:spPr>
          <a:xfrm>
            <a:off x="1066550" y="-30842"/>
            <a:ext cx="10299324" cy="609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Tisa Offc Serif Pro" panose="02010504030101020102" pitchFamily="2" charset="0"/>
                <a:cs typeface="Calibri" panose="020F0502020204030204" pitchFamily="34" charset="0"/>
              </a:rPr>
              <a:t>Bacterial Speck of tomato </a:t>
            </a:r>
            <a:endParaRPr lang="en-US" sz="5400" dirty="0">
              <a:latin typeface="Tisa Offc Serif Pro" panose="02010504030101020102" pitchFamily="2" charset="0"/>
            </a:endParaRPr>
          </a:p>
        </p:txBody>
      </p:sp>
    </p:spTree>
    <p:extLst>
      <p:ext uri="{BB962C8B-B14F-4D97-AF65-F5344CB8AC3E}">
        <p14:creationId xmlns:p14="http://schemas.microsoft.com/office/powerpoint/2010/main" val="823771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948829-3F7E-AFBD-028F-325F55429E45}"/>
              </a:ext>
            </a:extLst>
          </p:cNvPr>
          <p:cNvSpPr/>
          <p:nvPr/>
        </p:nvSpPr>
        <p:spPr>
          <a:xfrm>
            <a:off x="-81952" y="-63375"/>
            <a:ext cx="1062114" cy="6991617"/>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84DB099-B04D-64F6-CDE8-DC07725278E2}"/>
              </a:ext>
            </a:extLst>
          </p:cNvPr>
          <p:cNvSpPr>
            <a:spLocks noGrp="1"/>
          </p:cNvSpPr>
          <p:nvPr>
            <p:ph type="ctrTitle"/>
          </p:nvPr>
        </p:nvSpPr>
        <p:spPr>
          <a:xfrm>
            <a:off x="980162" y="54428"/>
            <a:ext cx="10058400" cy="914400"/>
          </a:xfrm>
        </p:spPr>
        <p:txBody>
          <a:bodyPr>
            <a:normAutofit fontScale="90000"/>
          </a:bodyPr>
          <a:lstStyle/>
          <a:p>
            <a:pPr algn="l"/>
            <a:r>
              <a:rPr lang="en-US" dirty="0">
                <a:latin typeface="Tisa Offc Serif Pro" panose="02010504030101020102" pitchFamily="2" charset="0"/>
              </a:rPr>
              <a:t>Defining Aerial Surfaces</a:t>
            </a:r>
          </a:p>
        </p:txBody>
      </p:sp>
      <p:pic>
        <p:nvPicPr>
          <p:cNvPr id="7" name="Graphic 6" descr="Man with solid fill">
            <a:extLst>
              <a:ext uri="{FF2B5EF4-FFF2-40B4-BE49-F238E27FC236}">
                <a16:creationId xmlns:a16="http://schemas.microsoft.com/office/drawing/2014/main" id="{4A8E4BA3-9ADB-5593-4655-622BDB5E13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6903" y="1605842"/>
            <a:ext cx="2215613" cy="2215613"/>
          </a:xfrm>
          <a:prstGeom prst="rect">
            <a:avLst/>
          </a:prstGeom>
        </p:spPr>
      </p:pic>
      <p:pic>
        <p:nvPicPr>
          <p:cNvPr id="11" name="Graphic 10" descr="Mushroom with solid fill">
            <a:extLst>
              <a:ext uri="{FF2B5EF4-FFF2-40B4-BE49-F238E27FC236}">
                <a16:creationId xmlns:a16="http://schemas.microsoft.com/office/drawing/2014/main" id="{848A3F04-3CCC-BE01-A977-5CB4A9E282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2751" y="2068616"/>
            <a:ext cx="1752839" cy="1752839"/>
          </a:xfrm>
          <a:prstGeom prst="rect">
            <a:avLst/>
          </a:prstGeom>
        </p:spPr>
      </p:pic>
      <p:sp>
        <p:nvSpPr>
          <p:cNvPr id="31" name="TextBox 30">
            <a:extLst>
              <a:ext uri="{FF2B5EF4-FFF2-40B4-BE49-F238E27FC236}">
                <a16:creationId xmlns:a16="http://schemas.microsoft.com/office/drawing/2014/main" id="{0EE79A05-5719-4171-827F-F56467C32FD5}"/>
              </a:ext>
            </a:extLst>
          </p:cNvPr>
          <p:cNvSpPr txBox="1"/>
          <p:nvPr/>
        </p:nvSpPr>
        <p:spPr>
          <a:xfrm>
            <a:off x="1368132" y="4119176"/>
            <a:ext cx="3393155"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lumMod val="95000"/>
                  </a:schemeClr>
                </a:solidFill>
              </a:rPr>
              <a:t>Outer layer of Skin</a:t>
            </a:r>
          </a:p>
          <a:p>
            <a:pPr marL="285750" indent="-285750">
              <a:buFont typeface="Arial" panose="020B0604020202020204" pitchFamily="34" charset="0"/>
              <a:buChar char="•"/>
            </a:pPr>
            <a:r>
              <a:rPr lang="en-US" sz="2800" dirty="0">
                <a:solidFill>
                  <a:schemeClr val="bg1">
                    <a:lumMod val="95000"/>
                  </a:schemeClr>
                </a:solidFill>
              </a:rPr>
              <a:t>Upper respiratory tract</a:t>
            </a:r>
            <a:endParaRPr lang="en-US" sz="2000" dirty="0">
              <a:solidFill>
                <a:schemeClr val="bg1">
                  <a:lumMod val="95000"/>
                </a:schemeClr>
              </a:solidFill>
            </a:endParaRPr>
          </a:p>
        </p:txBody>
      </p:sp>
      <p:sp>
        <p:nvSpPr>
          <p:cNvPr id="32" name="TextBox 31">
            <a:extLst>
              <a:ext uri="{FF2B5EF4-FFF2-40B4-BE49-F238E27FC236}">
                <a16:creationId xmlns:a16="http://schemas.microsoft.com/office/drawing/2014/main" id="{C888E11C-865D-414F-C1A5-554E9370CFC5}"/>
              </a:ext>
            </a:extLst>
          </p:cNvPr>
          <p:cNvSpPr txBox="1"/>
          <p:nvPr/>
        </p:nvSpPr>
        <p:spPr>
          <a:xfrm>
            <a:off x="5409765" y="4119176"/>
            <a:ext cx="3069346"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ln>
                  <a:solidFill>
                    <a:schemeClr val="accent4"/>
                  </a:solidFill>
                </a:ln>
                <a:solidFill>
                  <a:schemeClr val="accent4"/>
                </a:solidFill>
              </a:rPr>
              <a:t>‘Mushroom’ (sporocarp)</a:t>
            </a:r>
          </a:p>
        </p:txBody>
      </p:sp>
      <p:sp>
        <p:nvSpPr>
          <p:cNvPr id="33" name="TextBox 32">
            <a:extLst>
              <a:ext uri="{FF2B5EF4-FFF2-40B4-BE49-F238E27FC236}">
                <a16:creationId xmlns:a16="http://schemas.microsoft.com/office/drawing/2014/main" id="{53D065BC-3969-0F80-7995-0C7691F5A965}"/>
              </a:ext>
            </a:extLst>
          </p:cNvPr>
          <p:cNvSpPr txBox="1"/>
          <p:nvPr/>
        </p:nvSpPr>
        <p:spPr>
          <a:xfrm>
            <a:off x="9127589" y="4119176"/>
            <a:ext cx="1438736"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n>
                  <a:solidFill>
                    <a:schemeClr val="accent6"/>
                  </a:solidFill>
                </a:ln>
                <a:solidFill>
                  <a:schemeClr val="accent6"/>
                </a:solidFill>
              </a:rPr>
              <a:t>Leaves</a:t>
            </a:r>
          </a:p>
        </p:txBody>
      </p:sp>
      <p:pic>
        <p:nvPicPr>
          <p:cNvPr id="35" name="Graphic 34" descr="Plant With Roots with solid fill">
            <a:extLst>
              <a:ext uri="{FF2B5EF4-FFF2-40B4-BE49-F238E27FC236}">
                <a16:creationId xmlns:a16="http://schemas.microsoft.com/office/drawing/2014/main" id="{0CA6FA42-87AB-5E90-331E-6CFB3448EC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5826" y="1819193"/>
            <a:ext cx="2002262" cy="2002262"/>
          </a:xfrm>
          <a:prstGeom prst="rect">
            <a:avLst/>
          </a:prstGeom>
        </p:spPr>
      </p:pic>
    </p:spTree>
    <p:extLst>
      <p:ext uri="{BB962C8B-B14F-4D97-AF65-F5344CB8AC3E}">
        <p14:creationId xmlns:p14="http://schemas.microsoft.com/office/powerpoint/2010/main" val="1159570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D435D-3E18-3730-6BB3-26120EB4BA00}"/>
              </a:ext>
            </a:extLst>
          </p:cNvPr>
          <p:cNvGrpSpPr/>
          <p:nvPr/>
        </p:nvGrpSpPr>
        <p:grpSpPr>
          <a:xfrm>
            <a:off x="-221202" y="-50849"/>
            <a:ext cx="1496233" cy="6921375"/>
            <a:chOff x="-221202" y="-50849"/>
            <a:chExt cx="1496233" cy="6921375"/>
          </a:xfrm>
        </p:grpSpPr>
        <p:sp>
          <p:nvSpPr>
            <p:cNvPr id="2" name="Rectangle 1">
              <a:extLst>
                <a:ext uri="{FF2B5EF4-FFF2-40B4-BE49-F238E27FC236}">
                  <a16:creationId xmlns:a16="http://schemas.microsoft.com/office/drawing/2014/main" id="{84FEF1C6-CBC0-3F6F-3231-D21F1E57232F}"/>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Plant With Roots with solid fill">
              <a:extLst>
                <a:ext uri="{FF2B5EF4-FFF2-40B4-BE49-F238E27FC236}">
                  <a16:creationId xmlns:a16="http://schemas.microsoft.com/office/drawing/2014/main" id="{740D6DAC-EEAA-59D2-DA1F-DAA01237E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202" y="5361767"/>
              <a:ext cx="1496233" cy="1496233"/>
            </a:xfrm>
            <a:prstGeom prst="rect">
              <a:avLst/>
            </a:prstGeom>
          </p:spPr>
        </p:pic>
      </p:grpSp>
      <p:pic>
        <p:nvPicPr>
          <p:cNvPr id="5" name="Graphic 4" descr="Plant With Roots with solid fill">
            <a:extLst>
              <a:ext uri="{FF2B5EF4-FFF2-40B4-BE49-F238E27FC236}">
                <a16:creationId xmlns:a16="http://schemas.microsoft.com/office/drawing/2014/main" id="{B02AD207-EDC3-F053-FC8D-608B99936F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3" y="5359290"/>
            <a:ext cx="1496233" cy="1496233"/>
          </a:xfrm>
          <a:prstGeom prst="rect">
            <a:avLst/>
          </a:prstGeom>
        </p:spPr>
      </p:pic>
      <p:sp>
        <p:nvSpPr>
          <p:cNvPr id="7" name="TextBox 6">
            <a:extLst>
              <a:ext uri="{FF2B5EF4-FFF2-40B4-BE49-F238E27FC236}">
                <a16:creationId xmlns:a16="http://schemas.microsoft.com/office/drawing/2014/main" id="{7CE96D24-6B5A-BAAF-5578-556EC6288D21}"/>
              </a:ext>
            </a:extLst>
          </p:cNvPr>
          <p:cNvSpPr txBox="1"/>
          <p:nvPr/>
        </p:nvSpPr>
        <p:spPr>
          <a:xfrm>
            <a:off x="1066550" y="89089"/>
            <a:ext cx="10715876" cy="3539430"/>
          </a:xfrm>
          <a:prstGeom prst="rect">
            <a:avLst/>
          </a:prstGeom>
          <a:noFill/>
        </p:spPr>
        <p:txBody>
          <a:bodyPr wrap="square">
            <a:spAutoFit/>
          </a:bodyPr>
          <a:lstStyle/>
          <a:p>
            <a:pPr lvl="1"/>
            <a:r>
              <a:rPr lang="en-US" sz="3200" b="1" dirty="0">
                <a:solidFill>
                  <a:schemeClr val="accent5">
                    <a:lumMod val="75000"/>
                  </a:schemeClr>
                </a:solidFill>
                <a:latin typeface="Tisa Offc Serif Pro" panose="02010504030101020102" pitchFamily="2" charset="0"/>
              </a:rPr>
              <a:t>Goal 1: </a:t>
            </a:r>
            <a:r>
              <a:rPr lang="en-US" sz="3200" dirty="0">
                <a:latin typeface="Tisa Offc Serif Pro" panose="02010504030101020102" pitchFamily="2" charset="0"/>
              </a:rPr>
              <a:t>Determine if inoculating leaves with a pathogen causes changes to leaf surface metabolites at the site of infection as well as the leaf closest to it.</a:t>
            </a:r>
            <a:endParaRPr lang="en-US" sz="3200" b="1" dirty="0">
              <a:solidFill>
                <a:schemeClr val="accent5">
                  <a:lumMod val="75000"/>
                </a:schemeClr>
              </a:solidFill>
              <a:latin typeface="Tisa Offc Serif Pro" panose="02010504030101020102" pitchFamily="2" charset="0"/>
            </a:endParaRPr>
          </a:p>
          <a:p>
            <a:pPr lvl="1"/>
            <a:endParaRPr lang="en-US" sz="3200" b="1" dirty="0">
              <a:solidFill>
                <a:schemeClr val="accent5">
                  <a:lumMod val="75000"/>
                </a:schemeClr>
              </a:solidFill>
              <a:latin typeface="Tisa Offc Serif Pro" panose="02010504030101020102" pitchFamily="2" charset="0"/>
            </a:endParaRPr>
          </a:p>
          <a:p>
            <a:pPr lvl="1"/>
            <a:endParaRPr lang="en-US" sz="3200" b="1" dirty="0">
              <a:solidFill>
                <a:schemeClr val="accent5">
                  <a:lumMod val="75000"/>
                </a:schemeClr>
              </a:solidFill>
              <a:latin typeface="Tisa Offc Serif Pro" panose="02010504030101020102" pitchFamily="2" charset="0"/>
            </a:endParaRPr>
          </a:p>
          <a:p>
            <a:pPr lvl="1"/>
            <a:r>
              <a:rPr lang="en-US" sz="3200" b="1" dirty="0">
                <a:solidFill>
                  <a:schemeClr val="accent5">
                    <a:lumMod val="75000"/>
                  </a:schemeClr>
                </a:solidFill>
                <a:latin typeface="Tisa Offc Serif Pro" panose="02010504030101020102" pitchFamily="2" charset="0"/>
              </a:rPr>
              <a:t>Goal 2: </a:t>
            </a:r>
            <a:r>
              <a:rPr lang="en-US" sz="3200" dirty="0">
                <a:latin typeface="Tisa Offc Serif Pro" panose="02010504030101020102" pitchFamily="2" charset="0"/>
              </a:rPr>
              <a:t>Determine if changes in leaf surface metabolite profiles affect microbes.</a:t>
            </a:r>
          </a:p>
        </p:txBody>
      </p:sp>
      <p:pic>
        <p:nvPicPr>
          <p:cNvPr id="11" name="Picture 10" descr="A diagram of a symptom of phenotype&#10;&#10;Description automatically generated">
            <a:extLst>
              <a:ext uri="{FF2B5EF4-FFF2-40B4-BE49-F238E27FC236}">
                <a16:creationId xmlns:a16="http://schemas.microsoft.com/office/drawing/2014/main" id="{33864B23-923E-326B-1CE3-16B74B3AF927}"/>
              </a:ext>
            </a:extLst>
          </p:cNvPr>
          <p:cNvPicPr>
            <a:picLocks noChangeAspect="1"/>
          </p:cNvPicPr>
          <p:nvPr/>
        </p:nvPicPr>
        <p:blipFill rotWithShape="1">
          <a:blip r:embed="rId7"/>
          <a:srcRect t="31164" b="42457"/>
          <a:stretch/>
        </p:blipFill>
        <p:spPr>
          <a:xfrm>
            <a:off x="2031791" y="4340036"/>
            <a:ext cx="9026984" cy="2381250"/>
          </a:xfrm>
          <a:prstGeom prst="rect">
            <a:avLst/>
          </a:prstGeom>
        </p:spPr>
      </p:pic>
    </p:spTree>
    <p:extLst>
      <p:ext uri="{BB962C8B-B14F-4D97-AF65-F5344CB8AC3E}">
        <p14:creationId xmlns:p14="http://schemas.microsoft.com/office/powerpoint/2010/main" val="3503381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a:extLst>
              <a:ext uri="{FF2B5EF4-FFF2-40B4-BE49-F238E27FC236}">
                <a16:creationId xmlns:a16="http://schemas.microsoft.com/office/drawing/2014/main" id="{FE533310-AEB8-1971-5B5F-C715E8EE2104}"/>
              </a:ext>
            </a:extLst>
          </p:cNvPr>
          <p:cNvSpPr>
            <a:spLocks noChangeAspect="1" noChangeArrowheads="1"/>
          </p:cNvSpPr>
          <p:nvPr/>
        </p:nvSpPr>
        <p:spPr bwMode="auto">
          <a:xfrm>
            <a:off x="5725968" y="1284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3" name="Group 22">
            <a:extLst>
              <a:ext uri="{FF2B5EF4-FFF2-40B4-BE49-F238E27FC236}">
                <a16:creationId xmlns:a16="http://schemas.microsoft.com/office/drawing/2014/main" id="{4168119A-E89E-D3FE-0F1E-20EC222EE2FC}"/>
              </a:ext>
            </a:extLst>
          </p:cNvPr>
          <p:cNvGrpSpPr/>
          <p:nvPr/>
        </p:nvGrpSpPr>
        <p:grpSpPr>
          <a:xfrm>
            <a:off x="1275030" y="4903486"/>
            <a:ext cx="10726057" cy="1817458"/>
            <a:chOff x="6548163" y="4924425"/>
            <a:chExt cx="3555358" cy="1511860"/>
          </a:xfrm>
        </p:grpSpPr>
        <p:sp>
          <p:nvSpPr>
            <p:cNvPr id="20" name="Rectangle: Rounded Corners 19">
              <a:extLst>
                <a:ext uri="{FF2B5EF4-FFF2-40B4-BE49-F238E27FC236}">
                  <a16:creationId xmlns:a16="http://schemas.microsoft.com/office/drawing/2014/main" id="{945A7AED-7E39-9908-AE26-096EC1C45E73}"/>
                </a:ext>
              </a:extLst>
            </p:cNvPr>
            <p:cNvSpPr/>
            <p:nvPr/>
          </p:nvSpPr>
          <p:spPr>
            <a:xfrm flipH="1" flipV="1">
              <a:off x="6548163" y="4924425"/>
              <a:ext cx="3510235" cy="1511860"/>
            </a:xfrm>
            <a:prstGeom prst="roundRect">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81E51EF-9083-A442-55BC-2DC89508F41A}"/>
                </a:ext>
              </a:extLst>
            </p:cNvPr>
            <p:cNvSpPr txBox="1"/>
            <p:nvPr/>
          </p:nvSpPr>
          <p:spPr>
            <a:xfrm>
              <a:off x="6593286" y="4982364"/>
              <a:ext cx="3510235" cy="1305728"/>
            </a:xfrm>
            <a:prstGeom prst="rect">
              <a:avLst/>
            </a:prstGeom>
            <a:noFill/>
          </p:spPr>
          <p:txBody>
            <a:bodyPr wrap="square" rtlCol="0">
              <a:spAutoFit/>
            </a:bodyPr>
            <a:lstStyle/>
            <a:p>
              <a:r>
                <a:rPr lang="en-US" sz="3200" dirty="0">
                  <a:latin typeface="Tisa Offc Serif Pro" panose="02010504030101020102" pitchFamily="2" charset="0"/>
                </a:rPr>
                <a:t>Experimental Treatments:</a:t>
              </a:r>
            </a:p>
            <a:p>
              <a:r>
                <a:rPr lang="en-US" sz="3200" dirty="0">
                  <a:latin typeface="Tisa Offc Serif Pro" panose="02010504030101020102" pitchFamily="2" charset="0"/>
                </a:rPr>
                <a:t>1. Control (MgCl</a:t>
              </a:r>
              <a:r>
                <a:rPr lang="en-US" dirty="0">
                  <a:latin typeface="Tisa Offc Serif Pro" panose="02010504030101020102" pitchFamily="2" charset="0"/>
                </a:rPr>
                <a:t>2 </a:t>
              </a:r>
              <a:r>
                <a:rPr lang="en-US" sz="3200" dirty="0">
                  <a:latin typeface="Tisa Offc Serif Pro" panose="02010504030101020102" pitchFamily="2" charset="0"/>
                </a:rPr>
                <a:t>+ </a:t>
              </a:r>
              <a:r>
                <a:rPr lang="en-US" sz="3200" dirty="0" err="1">
                  <a:latin typeface="Tisa Offc Serif Pro" panose="02010504030101020102" pitchFamily="2" charset="0"/>
                </a:rPr>
                <a:t>Silwet</a:t>
              </a:r>
              <a:r>
                <a:rPr lang="en-US" sz="3200" dirty="0">
                  <a:latin typeface="Tisa Offc Serif Pro" panose="02010504030101020102" pitchFamily="2" charset="0"/>
                </a:rPr>
                <a:t>) (Con)</a:t>
              </a:r>
              <a:br>
                <a:rPr lang="en-US" sz="3200" dirty="0">
                  <a:latin typeface="Tisa Offc Serif Pro" panose="02010504030101020102" pitchFamily="2" charset="0"/>
                </a:rPr>
              </a:br>
              <a:r>
                <a:rPr lang="en-US" sz="3200" dirty="0">
                  <a:latin typeface="Tisa Offc Serif Pro" panose="02010504030101020102" pitchFamily="2" charset="0"/>
                </a:rPr>
                <a:t>2. </a:t>
              </a:r>
              <a:r>
                <a:rPr lang="en-US" sz="3200" i="1" dirty="0">
                  <a:latin typeface="Tisa Offc Serif Pro" panose="02010504030101020102" pitchFamily="2" charset="0"/>
                </a:rPr>
                <a:t>Pseudomonas </a:t>
              </a:r>
              <a:r>
                <a:rPr lang="en-US" sz="3200" i="1" dirty="0" err="1">
                  <a:latin typeface="Tisa Offc Serif Pro" panose="02010504030101020102" pitchFamily="2" charset="0"/>
                </a:rPr>
                <a:t>syringae</a:t>
              </a:r>
              <a:r>
                <a:rPr lang="en-US" sz="3200" i="1" dirty="0">
                  <a:latin typeface="Tisa Offc Serif Pro" panose="02010504030101020102" pitchFamily="2" charset="0"/>
                </a:rPr>
                <a:t> </a:t>
              </a:r>
              <a:r>
                <a:rPr lang="en-US" sz="3200" dirty="0" err="1">
                  <a:latin typeface="Tisa Offc Serif Pro" panose="02010504030101020102" pitchFamily="2" charset="0"/>
                </a:rPr>
                <a:t>pv</a:t>
              </a:r>
              <a:r>
                <a:rPr lang="en-US" sz="3200" dirty="0">
                  <a:latin typeface="Tisa Offc Serif Pro" panose="02010504030101020102" pitchFamily="2" charset="0"/>
                </a:rPr>
                <a:t>. tomato DC3000 (DC3K)</a:t>
              </a:r>
            </a:p>
          </p:txBody>
        </p:sp>
      </p:grpSp>
      <p:pic>
        <p:nvPicPr>
          <p:cNvPr id="5" name="Picture 4" descr="Diagram&#10;&#10;Description automatically generated">
            <a:extLst>
              <a:ext uri="{FF2B5EF4-FFF2-40B4-BE49-F238E27FC236}">
                <a16:creationId xmlns:a16="http://schemas.microsoft.com/office/drawing/2014/main" id="{E4B3F36E-1ACE-7939-08CE-E3114642D65D}"/>
              </a:ext>
            </a:extLst>
          </p:cNvPr>
          <p:cNvPicPr>
            <a:picLocks noChangeAspect="1"/>
          </p:cNvPicPr>
          <p:nvPr/>
        </p:nvPicPr>
        <p:blipFill rotWithShape="1">
          <a:blip r:embed="rId3">
            <a:extLst>
              <a:ext uri="{28A0092B-C50C-407E-A947-70E740481C1C}">
                <a14:useLocalDpi xmlns:a14="http://schemas.microsoft.com/office/drawing/2010/main" val="0"/>
              </a:ext>
            </a:extLst>
          </a:blip>
          <a:srcRect l="18923" t="857" r="21267" b="57490"/>
          <a:stretch/>
        </p:blipFill>
        <p:spPr>
          <a:xfrm>
            <a:off x="1637910" y="116112"/>
            <a:ext cx="9820508" cy="4787374"/>
          </a:xfrm>
          <a:prstGeom prst="rect">
            <a:avLst/>
          </a:prstGeom>
          <a:ln w="19050">
            <a:solidFill>
              <a:schemeClr val="tx1"/>
            </a:solidFill>
          </a:ln>
        </p:spPr>
      </p:pic>
      <p:grpSp>
        <p:nvGrpSpPr>
          <p:cNvPr id="16" name="Group 15">
            <a:extLst>
              <a:ext uri="{FF2B5EF4-FFF2-40B4-BE49-F238E27FC236}">
                <a16:creationId xmlns:a16="http://schemas.microsoft.com/office/drawing/2014/main" id="{63D5FC5D-ABA8-7313-DD18-D055842827BF}"/>
              </a:ext>
            </a:extLst>
          </p:cNvPr>
          <p:cNvGrpSpPr/>
          <p:nvPr/>
        </p:nvGrpSpPr>
        <p:grpSpPr>
          <a:xfrm>
            <a:off x="-221202" y="-50849"/>
            <a:ext cx="1496233" cy="6921375"/>
            <a:chOff x="-221202" y="-50849"/>
            <a:chExt cx="1496233" cy="6921375"/>
          </a:xfrm>
        </p:grpSpPr>
        <p:sp>
          <p:nvSpPr>
            <p:cNvPr id="17" name="Rectangle 16">
              <a:extLst>
                <a:ext uri="{FF2B5EF4-FFF2-40B4-BE49-F238E27FC236}">
                  <a16:creationId xmlns:a16="http://schemas.microsoft.com/office/drawing/2014/main" id="{DE15A026-928D-4FD3-BFEC-EAC4914D5A0E}"/>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Plant With Roots with solid fill">
              <a:extLst>
                <a:ext uri="{FF2B5EF4-FFF2-40B4-BE49-F238E27FC236}">
                  <a16:creationId xmlns:a16="http://schemas.microsoft.com/office/drawing/2014/main" id="{AC967B38-CF8C-F1E8-26FD-42685A2229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202" y="5361767"/>
              <a:ext cx="1496233" cy="1496233"/>
            </a:xfrm>
            <a:prstGeom prst="rect">
              <a:avLst/>
            </a:prstGeom>
          </p:spPr>
        </p:pic>
      </p:grpSp>
      <p:pic>
        <p:nvPicPr>
          <p:cNvPr id="19" name="Graphic 18" descr="Plant With Roots with solid fill">
            <a:extLst>
              <a:ext uri="{FF2B5EF4-FFF2-40B4-BE49-F238E27FC236}">
                <a16:creationId xmlns:a16="http://schemas.microsoft.com/office/drawing/2014/main" id="{58E6FCFD-F11D-5807-0299-FFF7CF875B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1203" y="5359290"/>
            <a:ext cx="1496233" cy="1496233"/>
          </a:xfrm>
          <a:prstGeom prst="rect">
            <a:avLst/>
          </a:prstGeom>
        </p:spPr>
      </p:pic>
    </p:spTree>
    <p:extLst>
      <p:ext uri="{BB962C8B-B14F-4D97-AF65-F5344CB8AC3E}">
        <p14:creationId xmlns:p14="http://schemas.microsoft.com/office/powerpoint/2010/main" val="3292428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iagram&#10;&#10;Description automatically generated">
            <a:extLst>
              <a:ext uri="{FF2B5EF4-FFF2-40B4-BE49-F238E27FC236}">
                <a16:creationId xmlns:a16="http://schemas.microsoft.com/office/drawing/2014/main" id="{4516A247-2EEE-70D3-520E-958A688C97B0}"/>
              </a:ext>
            </a:extLst>
          </p:cNvPr>
          <p:cNvPicPr>
            <a:picLocks noChangeAspect="1"/>
          </p:cNvPicPr>
          <p:nvPr/>
        </p:nvPicPr>
        <p:blipFill rotWithShape="1">
          <a:blip r:embed="rId3">
            <a:extLst>
              <a:ext uri="{28A0092B-C50C-407E-A947-70E740481C1C}">
                <a14:useLocalDpi xmlns:a14="http://schemas.microsoft.com/office/drawing/2010/main" val="0"/>
              </a:ext>
            </a:extLst>
          </a:blip>
          <a:srcRect l="18923" t="856" r="57763" b="73247"/>
          <a:stretch/>
        </p:blipFill>
        <p:spPr>
          <a:xfrm>
            <a:off x="-515588" y="3308789"/>
            <a:ext cx="3828115" cy="2976479"/>
          </a:xfrm>
          <a:prstGeom prst="rect">
            <a:avLst/>
          </a:prstGeom>
          <a:ln w="19050">
            <a:noFill/>
          </a:ln>
        </p:spPr>
      </p:pic>
      <p:pic>
        <p:nvPicPr>
          <p:cNvPr id="4" name="Picture 3" descr="A group of plants in a pot&#10;&#10;Description automatically generated with low confidence">
            <a:extLst>
              <a:ext uri="{FF2B5EF4-FFF2-40B4-BE49-F238E27FC236}">
                <a16:creationId xmlns:a16="http://schemas.microsoft.com/office/drawing/2014/main" id="{2B73CCDC-E414-9F48-A9BB-FF0B89D5C974}"/>
              </a:ext>
            </a:extLst>
          </p:cNvPr>
          <p:cNvPicPr>
            <a:picLocks noChangeAspect="1"/>
          </p:cNvPicPr>
          <p:nvPr/>
        </p:nvPicPr>
        <p:blipFill rotWithShape="1">
          <a:blip r:embed="rId4">
            <a:extLst>
              <a:ext uri="{28A0092B-C50C-407E-A947-70E740481C1C}">
                <a14:useLocalDpi xmlns:a14="http://schemas.microsoft.com/office/drawing/2010/main" val="0"/>
              </a:ext>
            </a:extLst>
          </a:blip>
          <a:srcRect t="43944"/>
          <a:stretch/>
        </p:blipFill>
        <p:spPr>
          <a:xfrm>
            <a:off x="4731656" y="865134"/>
            <a:ext cx="7495657" cy="5926812"/>
          </a:xfrm>
          <a:prstGeom prst="rect">
            <a:avLst/>
          </a:prstGeom>
        </p:spPr>
      </p:pic>
      <p:cxnSp>
        <p:nvCxnSpPr>
          <p:cNvPr id="5" name="Straight Arrow Connector 4">
            <a:extLst>
              <a:ext uri="{FF2B5EF4-FFF2-40B4-BE49-F238E27FC236}">
                <a16:creationId xmlns:a16="http://schemas.microsoft.com/office/drawing/2014/main" id="{9B3BE42E-106A-CD34-45CD-B8C007AB6405}"/>
              </a:ext>
            </a:extLst>
          </p:cNvPr>
          <p:cNvCxnSpPr>
            <a:cxnSpLocks/>
            <a:stCxn id="6" idx="1"/>
          </p:cNvCxnSpPr>
          <p:nvPr/>
        </p:nvCxnSpPr>
        <p:spPr>
          <a:xfrm flipH="1">
            <a:off x="9587404" y="2494238"/>
            <a:ext cx="1357163" cy="1629103"/>
          </a:xfrm>
          <a:prstGeom prst="straightConnector1">
            <a:avLst/>
          </a:prstGeom>
          <a:ln w="57150">
            <a:solidFill>
              <a:schemeClr val="accent6">
                <a:lumMod val="20000"/>
                <a:lumOff val="80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D1A3D3C7-9F75-897A-4092-151B29C930B4}"/>
              </a:ext>
            </a:extLst>
          </p:cNvPr>
          <p:cNvSpPr txBox="1"/>
          <p:nvPr/>
        </p:nvSpPr>
        <p:spPr>
          <a:xfrm>
            <a:off x="10944567" y="2017184"/>
            <a:ext cx="1247433" cy="954107"/>
          </a:xfrm>
          <a:prstGeom prst="rect">
            <a:avLst/>
          </a:prstGeom>
          <a:noFill/>
        </p:spPr>
        <p:txBody>
          <a:bodyPr wrap="square" rtlCol="0">
            <a:spAutoFit/>
          </a:bodyPr>
          <a:lstStyle/>
          <a:p>
            <a:r>
              <a:rPr lang="en-US" sz="2800" dirty="0">
                <a:latin typeface="Tisa Offc Serif Pro" panose="02010504030101020102" pitchFamily="2" charset="0"/>
              </a:rPr>
              <a:t>Distal Leaf</a:t>
            </a:r>
          </a:p>
        </p:txBody>
      </p:sp>
      <p:cxnSp>
        <p:nvCxnSpPr>
          <p:cNvPr id="7" name="Straight Arrow Connector 6">
            <a:extLst>
              <a:ext uri="{FF2B5EF4-FFF2-40B4-BE49-F238E27FC236}">
                <a16:creationId xmlns:a16="http://schemas.microsoft.com/office/drawing/2014/main" id="{9EA0B1F5-3838-874E-EC4C-0A8FB89AFB09}"/>
              </a:ext>
            </a:extLst>
          </p:cNvPr>
          <p:cNvCxnSpPr>
            <a:cxnSpLocks/>
            <a:stCxn id="6" idx="1"/>
          </p:cNvCxnSpPr>
          <p:nvPr/>
        </p:nvCxnSpPr>
        <p:spPr>
          <a:xfrm flipH="1" flipV="1">
            <a:off x="6923314" y="1617075"/>
            <a:ext cx="4021253" cy="877163"/>
          </a:xfrm>
          <a:prstGeom prst="straightConnector1">
            <a:avLst/>
          </a:prstGeom>
          <a:ln w="57150">
            <a:solidFill>
              <a:schemeClr val="accent6">
                <a:lumMod val="20000"/>
                <a:lumOff val="8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60C988AC-3DD4-CC1D-E7E3-0C52C52DF20E}"/>
              </a:ext>
            </a:extLst>
          </p:cNvPr>
          <p:cNvCxnSpPr>
            <a:cxnSpLocks/>
            <a:stCxn id="9" idx="3"/>
          </p:cNvCxnSpPr>
          <p:nvPr/>
        </p:nvCxnSpPr>
        <p:spPr>
          <a:xfrm>
            <a:off x="4465765" y="4198389"/>
            <a:ext cx="6419249" cy="802115"/>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49CBB32A-3171-2FCB-DC6B-F819990CE8D8}"/>
              </a:ext>
            </a:extLst>
          </p:cNvPr>
          <p:cNvSpPr txBox="1"/>
          <p:nvPr/>
        </p:nvSpPr>
        <p:spPr>
          <a:xfrm>
            <a:off x="2179047" y="3936779"/>
            <a:ext cx="2286718" cy="523220"/>
          </a:xfrm>
          <a:prstGeom prst="rect">
            <a:avLst/>
          </a:prstGeom>
          <a:noFill/>
        </p:spPr>
        <p:txBody>
          <a:bodyPr wrap="square" rtlCol="0">
            <a:spAutoFit/>
          </a:bodyPr>
          <a:lstStyle/>
          <a:p>
            <a:r>
              <a:rPr lang="en-US" sz="2800" dirty="0">
                <a:latin typeface="Tisa Offc Serif Pro" panose="02010504030101020102" pitchFamily="2" charset="0"/>
              </a:rPr>
              <a:t>Treated Leaf</a:t>
            </a:r>
          </a:p>
        </p:txBody>
      </p:sp>
      <p:cxnSp>
        <p:nvCxnSpPr>
          <p:cNvPr id="10" name="Straight Arrow Connector 9">
            <a:extLst>
              <a:ext uri="{FF2B5EF4-FFF2-40B4-BE49-F238E27FC236}">
                <a16:creationId xmlns:a16="http://schemas.microsoft.com/office/drawing/2014/main" id="{F601CA65-F653-3FB5-DD8C-777633E4FBCE}"/>
              </a:ext>
            </a:extLst>
          </p:cNvPr>
          <p:cNvCxnSpPr>
            <a:cxnSpLocks/>
            <a:stCxn id="9" idx="3"/>
          </p:cNvCxnSpPr>
          <p:nvPr/>
        </p:nvCxnSpPr>
        <p:spPr>
          <a:xfrm flipV="1">
            <a:off x="4465765" y="2659611"/>
            <a:ext cx="3260472" cy="1538778"/>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4798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stogram&#10;&#10;Description automatically generated">
            <a:extLst>
              <a:ext uri="{FF2B5EF4-FFF2-40B4-BE49-F238E27FC236}">
                <a16:creationId xmlns:a16="http://schemas.microsoft.com/office/drawing/2014/main" id="{2775E2C7-9204-9A88-A189-80B30C0B31D7}"/>
              </a:ext>
            </a:extLst>
          </p:cNvPr>
          <p:cNvPicPr>
            <a:picLocks noChangeAspect="1"/>
          </p:cNvPicPr>
          <p:nvPr/>
        </p:nvPicPr>
        <p:blipFill rotWithShape="1">
          <a:blip r:embed="rId3">
            <a:extLst>
              <a:ext uri="{28A0092B-C50C-407E-A947-70E740481C1C}">
                <a14:useLocalDpi xmlns:a14="http://schemas.microsoft.com/office/drawing/2010/main" val="0"/>
              </a:ext>
            </a:extLst>
          </a:blip>
          <a:srcRect t="47168"/>
          <a:stretch/>
        </p:blipFill>
        <p:spPr>
          <a:xfrm>
            <a:off x="5277926" y="2100281"/>
            <a:ext cx="6059760" cy="3623187"/>
          </a:xfrm>
          <a:prstGeom prst="rect">
            <a:avLst/>
          </a:prstGeom>
        </p:spPr>
      </p:pic>
      <p:pic>
        <p:nvPicPr>
          <p:cNvPr id="12" name="Picture 11" descr="A diagram of a machine&#10;&#10;Description automatically generated">
            <a:extLst>
              <a:ext uri="{FF2B5EF4-FFF2-40B4-BE49-F238E27FC236}">
                <a16:creationId xmlns:a16="http://schemas.microsoft.com/office/drawing/2014/main" id="{9E969D99-4AB8-F0A4-6FDF-0B28D8BACF31}"/>
              </a:ext>
            </a:extLst>
          </p:cNvPr>
          <p:cNvPicPr>
            <a:picLocks noChangeAspect="1"/>
          </p:cNvPicPr>
          <p:nvPr/>
        </p:nvPicPr>
        <p:blipFill rotWithShape="1">
          <a:blip r:embed="rId4"/>
          <a:srcRect l="17427" t="8598" r="47232" b="13096"/>
          <a:stretch/>
        </p:blipFill>
        <p:spPr>
          <a:xfrm>
            <a:off x="1197688" y="146756"/>
            <a:ext cx="3595438" cy="5576712"/>
          </a:xfrm>
          <a:prstGeom prst="rect">
            <a:avLst/>
          </a:prstGeom>
        </p:spPr>
      </p:pic>
      <p:sp>
        <p:nvSpPr>
          <p:cNvPr id="15" name="TextBox 14">
            <a:extLst>
              <a:ext uri="{FF2B5EF4-FFF2-40B4-BE49-F238E27FC236}">
                <a16:creationId xmlns:a16="http://schemas.microsoft.com/office/drawing/2014/main" id="{41301F11-22AA-386D-4B95-296D53550DC2}"/>
              </a:ext>
            </a:extLst>
          </p:cNvPr>
          <p:cNvSpPr txBox="1"/>
          <p:nvPr/>
        </p:nvSpPr>
        <p:spPr>
          <a:xfrm>
            <a:off x="1332089" y="5945959"/>
            <a:ext cx="4086578" cy="923330"/>
          </a:xfrm>
          <a:prstGeom prst="rect">
            <a:avLst/>
          </a:prstGeom>
          <a:noFill/>
        </p:spPr>
        <p:txBody>
          <a:bodyPr wrap="square" rtlCol="0">
            <a:spAutoFit/>
          </a:bodyPr>
          <a:lstStyle/>
          <a:p>
            <a:r>
              <a:rPr lang="en-US" dirty="0">
                <a:solidFill>
                  <a:schemeClr val="accent6">
                    <a:lumMod val="50000"/>
                  </a:schemeClr>
                </a:solidFill>
              </a:rPr>
              <a:t>Normalization: </a:t>
            </a:r>
            <a:r>
              <a:rPr lang="en-US" dirty="0"/>
              <a:t>100 mg of dried metabolites into 1.5 mL of deuterated H2O</a:t>
            </a:r>
          </a:p>
        </p:txBody>
      </p:sp>
      <p:grpSp>
        <p:nvGrpSpPr>
          <p:cNvPr id="16" name="Group 15">
            <a:extLst>
              <a:ext uri="{FF2B5EF4-FFF2-40B4-BE49-F238E27FC236}">
                <a16:creationId xmlns:a16="http://schemas.microsoft.com/office/drawing/2014/main" id="{5EEF1B3F-1096-1A23-62BD-6965C7BC7D8E}"/>
              </a:ext>
            </a:extLst>
          </p:cNvPr>
          <p:cNvGrpSpPr/>
          <p:nvPr/>
        </p:nvGrpSpPr>
        <p:grpSpPr>
          <a:xfrm>
            <a:off x="-221202" y="-50849"/>
            <a:ext cx="1496233" cy="6921375"/>
            <a:chOff x="-221202" y="-50849"/>
            <a:chExt cx="1496233" cy="6921375"/>
          </a:xfrm>
        </p:grpSpPr>
        <p:sp>
          <p:nvSpPr>
            <p:cNvPr id="17" name="Rectangle 16">
              <a:extLst>
                <a:ext uri="{FF2B5EF4-FFF2-40B4-BE49-F238E27FC236}">
                  <a16:creationId xmlns:a16="http://schemas.microsoft.com/office/drawing/2014/main" id="{EFBA7C50-4AB5-86C2-BEE5-1E193B593374}"/>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Plant With Roots with solid fill">
              <a:extLst>
                <a:ext uri="{FF2B5EF4-FFF2-40B4-BE49-F238E27FC236}">
                  <a16:creationId xmlns:a16="http://schemas.microsoft.com/office/drawing/2014/main" id="{6982A803-9A20-93A3-BFAD-78EE46AAD9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2" y="5361767"/>
              <a:ext cx="1496233" cy="1496233"/>
            </a:xfrm>
            <a:prstGeom prst="rect">
              <a:avLst/>
            </a:prstGeom>
          </p:spPr>
        </p:pic>
      </p:grpSp>
      <p:pic>
        <p:nvPicPr>
          <p:cNvPr id="19" name="Graphic 18" descr="Plant With Roots with solid fill">
            <a:extLst>
              <a:ext uri="{FF2B5EF4-FFF2-40B4-BE49-F238E27FC236}">
                <a16:creationId xmlns:a16="http://schemas.microsoft.com/office/drawing/2014/main" id="{DBA817C9-FCA4-9470-CC27-760979B74F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203" y="5359290"/>
            <a:ext cx="1496233" cy="1496233"/>
          </a:xfrm>
          <a:prstGeom prst="rect">
            <a:avLst/>
          </a:prstGeom>
        </p:spPr>
      </p:pic>
      <p:sp>
        <p:nvSpPr>
          <p:cNvPr id="2" name="TextBox 1">
            <a:extLst>
              <a:ext uri="{FF2B5EF4-FFF2-40B4-BE49-F238E27FC236}">
                <a16:creationId xmlns:a16="http://schemas.microsoft.com/office/drawing/2014/main" id="{47747473-B9B9-8140-718E-E73F257AF197}"/>
              </a:ext>
            </a:extLst>
          </p:cNvPr>
          <p:cNvSpPr txBox="1"/>
          <p:nvPr/>
        </p:nvSpPr>
        <p:spPr>
          <a:xfrm>
            <a:off x="10158570" y="1194485"/>
            <a:ext cx="1671484" cy="369332"/>
          </a:xfrm>
          <a:prstGeom prst="rect">
            <a:avLst/>
          </a:prstGeom>
          <a:noFill/>
        </p:spPr>
        <p:txBody>
          <a:bodyPr wrap="square" rtlCol="0">
            <a:spAutoFit/>
          </a:bodyPr>
          <a:lstStyle/>
          <a:p>
            <a:r>
              <a:rPr lang="en-US" dirty="0"/>
              <a:t>Control treated</a:t>
            </a:r>
          </a:p>
        </p:txBody>
      </p:sp>
    </p:spTree>
    <p:extLst>
      <p:ext uri="{BB962C8B-B14F-4D97-AF65-F5344CB8AC3E}">
        <p14:creationId xmlns:p14="http://schemas.microsoft.com/office/powerpoint/2010/main" val="686266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9712822-391D-25F5-C2C6-BF7719FB9622}"/>
              </a:ext>
            </a:extLst>
          </p:cNvPr>
          <p:cNvGrpSpPr/>
          <p:nvPr/>
        </p:nvGrpSpPr>
        <p:grpSpPr>
          <a:xfrm>
            <a:off x="5885799" y="0"/>
            <a:ext cx="6510797" cy="6858000"/>
            <a:chOff x="1223488" y="-128977"/>
            <a:chExt cx="6510797" cy="6858000"/>
          </a:xfrm>
        </p:grpSpPr>
        <p:pic>
          <p:nvPicPr>
            <p:cNvPr id="3" name="Picture 2" descr="Histogram&#10;&#10;Description automatically generated">
              <a:extLst>
                <a:ext uri="{FF2B5EF4-FFF2-40B4-BE49-F238E27FC236}">
                  <a16:creationId xmlns:a16="http://schemas.microsoft.com/office/drawing/2014/main" id="{2775E2C7-9204-9A88-A189-80B30C0B3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370" y="-128977"/>
              <a:ext cx="6059760" cy="6858000"/>
            </a:xfrm>
            <a:prstGeom prst="rect">
              <a:avLst/>
            </a:prstGeom>
          </p:spPr>
        </p:pic>
        <p:cxnSp>
          <p:nvCxnSpPr>
            <p:cNvPr id="47" name="Straight Connector 46">
              <a:extLst>
                <a:ext uri="{FF2B5EF4-FFF2-40B4-BE49-F238E27FC236}">
                  <a16:creationId xmlns:a16="http://schemas.microsoft.com/office/drawing/2014/main" id="{CA27A94E-AC8B-D1AA-1251-99B66EA5E8EF}"/>
                </a:ext>
              </a:extLst>
            </p:cNvPr>
            <p:cNvCxnSpPr>
              <a:cxnSpLocks/>
            </p:cNvCxnSpPr>
            <p:nvPr/>
          </p:nvCxnSpPr>
          <p:spPr>
            <a:xfrm>
              <a:off x="3200977" y="1334932"/>
              <a:ext cx="0" cy="527016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12005FCC-1036-E93B-6BE2-605979FB18B5}"/>
                </a:ext>
              </a:extLst>
            </p:cNvPr>
            <p:cNvCxnSpPr>
              <a:cxnSpLocks/>
            </p:cNvCxnSpPr>
            <p:nvPr/>
          </p:nvCxnSpPr>
          <p:spPr>
            <a:xfrm>
              <a:off x="5526623" y="1334932"/>
              <a:ext cx="0" cy="532748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TextBox 48">
              <a:extLst>
                <a:ext uri="{FF2B5EF4-FFF2-40B4-BE49-F238E27FC236}">
                  <a16:creationId xmlns:a16="http://schemas.microsoft.com/office/drawing/2014/main" id="{A4DD9DBC-F844-D5FD-A47A-474134BC2435}"/>
                </a:ext>
              </a:extLst>
            </p:cNvPr>
            <p:cNvSpPr txBox="1"/>
            <p:nvPr/>
          </p:nvSpPr>
          <p:spPr>
            <a:xfrm>
              <a:off x="5563112" y="879236"/>
              <a:ext cx="1974335" cy="369332"/>
            </a:xfrm>
            <a:prstGeom prst="rect">
              <a:avLst/>
            </a:prstGeom>
            <a:noFill/>
          </p:spPr>
          <p:txBody>
            <a:bodyPr wrap="square" rtlCol="0">
              <a:spAutoFit/>
            </a:bodyPr>
            <a:lstStyle/>
            <a:p>
              <a:r>
                <a:rPr lang="en-US" dirty="0"/>
                <a:t>Amino Acid Region</a:t>
              </a:r>
            </a:p>
          </p:txBody>
        </p:sp>
        <p:sp>
          <p:nvSpPr>
            <p:cNvPr id="50" name="TextBox 49">
              <a:extLst>
                <a:ext uri="{FF2B5EF4-FFF2-40B4-BE49-F238E27FC236}">
                  <a16:creationId xmlns:a16="http://schemas.microsoft.com/office/drawing/2014/main" id="{8E55987C-0606-7EEB-12F2-B794E2B598C0}"/>
                </a:ext>
              </a:extLst>
            </p:cNvPr>
            <p:cNvSpPr txBox="1"/>
            <p:nvPr/>
          </p:nvSpPr>
          <p:spPr>
            <a:xfrm>
              <a:off x="3639684" y="868243"/>
              <a:ext cx="1566848" cy="369332"/>
            </a:xfrm>
            <a:prstGeom prst="rect">
              <a:avLst/>
            </a:prstGeom>
            <a:noFill/>
          </p:spPr>
          <p:txBody>
            <a:bodyPr wrap="square" rtlCol="0">
              <a:spAutoFit/>
            </a:bodyPr>
            <a:lstStyle/>
            <a:p>
              <a:r>
                <a:rPr lang="en-US" dirty="0"/>
                <a:t>Sugar Region</a:t>
              </a:r>
            </a:p>
          </p:txBody>
        </p:sp>
        <p:sp>
          <p:nvSpPr>
            <p:cNvPr id="51" name="TextBox 50">
              <a:extLst>
                <a:ext uri="{FF2B5EF4-FFF2-40B4-BE49-F238E27FC236}">
                  <a16:creationId xmlns:a16="http://schemas.microsoft.com/office/drawing/2014/main" id="{B904045B-E042-23F4-6352-9A707AD8C259}"/>
                </a:ext>
              </a:extLst>
            </p:cNvPr>
            <p:cNvSpPr txBox="1"/>
            <p:nvPr/>
          </p:nvSpPr>
          <p:spPr>
            <a:xfrm>
              <a:off x="1223488" y="868243"/>
              <a:ext cx="2136284" cy="369332"/>
            </a:xfrm>
            <a:prstGeom prst="rect">
              <a:avLst/>
            </a:prstGeom>
            <a:noFill/>
          </p:spPr>
          <p:txBody>
            <a:bodyPr wrap="square" rtlCol="0">
              <a:spAutoFit/>
            </a:bodyPr>
            <a:lstStyle/>
            <a:p>
              <a:r>
                <a:rPr lang="en-US" dirty="0"/>
                <a:t>Aromatic Region</a:t>
              </a:r>
            </a:p>
          </p:txBody>
        </p:sp>
        <p:sp>
          <p:nvSpPr>
            <p:cNvPr id="53" name="TextBox 52">
              <a:extLst>
                <a:ext uri="{FF2B5EF4-FFF2-40B4-BE49-F238E27FC236}">
                  <a16:creationId xmlns:a16="http://schemas.microsoft.com/office/drawing/2014/main" id="{11F1C4D0-A7B6-D3BE-8D57-9EF2ABE6DD4F}"/>
                </a:ext>
              </a:extLst>
            </p:cNvPr>
            <p:cNvSpPr txBox="1"/>
            <p:nvPr/>
          </p:nvSpPr>
          <p:spPr>
            <a:xfrm>
              <a:off x="6690247" y="4461409"/>
              <a:ext cx="1044038" cy="369332"/>
            </a:xfrm>
            <a:prstGeom prst="rect">
              <a:avLst/>
            </a:prstGeom>
            <a:noFill/>
          </p:spPr>
          <p:txBody>
            <a:bodyPr wrap="square" rtlCol="0">
              <a:spAutoFit/>
            </a:bodyPr>
            <a:lstStyle/>
            <a:p>
              <a:r>
                <a:rPr lang="en-US" dirty="0"/>
                <a:t>Con-T</a:t>
              </a:r>
            </a:p>
          </p:txBody>
        </p:sp>
        <p:sp>
          <p:nvSpPr>
            <p:cNvPr id="54" name="TextBox 53">
              <a:extLst>
                <a:ext uri="{FF2B5EF4-FFF2-40B4-BE49-F238E27FC236}">
                  <a16:creationId xmlns:a16="http://schemas.microsoft.com/office/drawing/2014/main" id="{D994A73B-3C52-95CE-3C1E-E3BE8A8315C3}"/>
                </a:ext>
              </a:extLst>
            </p:cNvPr>
            <p:cNvSpPr txBox="1"/>
            <p:nvPr/>
          </p:nvSpPr>
          <p:spPr>
            <a:xfrm>
              <a:off x="6539090" y="1433234"/>
              <a:ext cx="945729" cy="369332"/>
            </a:xfrm>
            <a:prstGeom prst="rect">
              <a:avLst/>
            </a:prstGeom>
            <a:noFill/>
          </p:spPr>
          <p:txBody>
            <a:bodyPr wrap="square" rtlCol="0">
              <a:spAutoFit/>
            </a:bodyPr>
            <a:lstStyle/>
            <a:p>
              <a:r>
                <a:rPr lang="en-US" dirty="0"/>
                <a:t>DC3K-T</a:t>
              </a:r>
            </a:p>
          </p:txBody>
        </p:sp>
        <p:cxnSp>
          <p:nvCxnSpPr>
            <p:cNvPr id="15377" name="Straight Connector 15376">
              <a:extLst>
                <a:ext uri="{FF2B5EF4-FFF2-40B4-BE49-F238E27FC236}">
                  <a16:creationId xmlns:a16="http://schemas.microsoft.com/office/drawing/2014/main" id="{103871EF-F03D-4A8B-438B-CE17CD1E160F}"/>
                </a:ext>
              </a:extLst>
            </p:cNvPr>
            <p:cNvCxnSpPr>
              <a:cxnSpLocks/>
            </p:cNvCxnSpPr>
            <p:nvPr/>
          </p:nvCxnSpPr>
          <p:spPr>
            <a:xfrm>
              <a:off x="5645481" y="1248568"/>
              <a:ext cx="178419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639F9DD-AE26-6723-27C2-1DED28776EB9}"/>
                </a:ext>
              </a:extLst>
            </p:cNvPr>
            <p:cNvCxnSpPr>
              <a:cxnSpLocks/>
            </p:cNvCxnSpPr>
            <p:nvPr/>
          </p:nvCxnSpPr>
          <p:spPr>
            <a:xfrm>
              <a:off x="1223488" y="1237575"/>
              <a:ext cx="17841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3B7CE3F-3444-92BD-0596-E13E8F4ED508}"/>
                </a:ext>
              </a:extLst>
            </p:cNvPr>
            <p:cNvCxnSpPr>
              <a:cxnSpLocks/>
            </p:cNvCxnSpPr>
            <p:nvPr/>
          </p:nvCxnSpPr>
          <p:spPr>
            <a:xfrm>
              <a:off x="3685460" y="1237575"/>
              <a:ext cx="1287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3CF5C4A-5886-008B-1B30-905C31EB908B}"/>
                </a:ext>
              </a:extLst>
            </p:cNvPr>
            <p:cNvSpPr txBox="1"/>
            <p:nvPr/>
          </p:nvSpPr>
          <p:spPr>
            <a:xfrm>
              <a:off x="3693560" y="498910"/>
              <a:ext cx="1459096" cy="369332"/>
            </a:xfrm>
            <a:prstGeom prst="rect">
              <a:avLst/>
            </a:prstGeom>
            <a:noFill/>
          </p:spPr>
          <p:txBody>
            <a:bodyPr wrap="square" rtlCol="0">
              <a:spAutoFit/>
            </a:bodyPr>
            <a:lstStyle/>
            <a:p>
              <a:r>
                <a:rPr lang="en-US" dirty="0"/>
                <a:t>5.7 – 3.0 ppm</a:t>
              </a:r>
            </a:p>
          </p:txBody>
        </p:sp>
        <p:sp>
          <p:nvSpPr>
            <p:cNvPr id="5" name="TextBox 4">
              <a:extLst>
                <a:ext uri="{FF2B5EF4-FFF2-40B4-BE49-F238E27FC236}">
                  <a16:creationId xmlns:a16="http://schemas.microsoft.com/office/drawing/2014/main" id="{DF70DB8F-B6DA-F454-E23C-487EEFD27447}"/>
                </a:ext>
              </a:extLst>
            </p:cNvPr>
            <p:cNvSpPr txBox="1"/>
            <p:nvPr/>
          </p:nvSpPr>
          <p:spPr>
            <a:xfrm>
              <a:off x="5888291" y="490018"/>
              <a:ext cx="1323975" cy="369332"/>
            </a:xfrm>
            <a:prstGeom prst="rect">
              <a:avLst/>
            </a:prstGeom>
            <a:noFill/>
          </p:spPr>
          <p:txBody>
            <a:bodyPr wrap="square" rtlCol="0">
              <a:spAutoFit/>
            </a:bodyPr>
            <a:lstStyle/>
            <a:p>
              <a:r>
                <a:rPr lang="en-US" dirty="0"/>
                <a:t>2.9 – 0 ppm</a:t>
              </a:r>
            </a:p>
          </p:txBody>
        </p:sp>
        <p:sp>
          <p:nvSpPr>
            <p:cNvPr id="7" name="TextBox 6">
              <a:extLst>
                <a:ext uri="{FF2B5EF4-FFF2-40B4-BE49-F238E27FC236}">
                  <a16:creationId xmlns:a16="http://schemas.microsoft.com/office/drawing/2014/main" id="{0FF30338-D80C-1DDD-1727-F18BD29337D5}"/>
                </a:ext>
              </a:extLst>
            </p:cNvPr>
            <p:cNvSpPr txBox="1"/>
            <p:nvPr/>
          </p:nvSpPr>
          <p:spPr>
            <a:xfrm>
              <a:off x="1454408" y="494464"/>
              <a:ext cx="1323975" cy="369332"/>
            </a:xfrm>
            <a:prstGeom prst="rect">
              <a:avLst/>
            </a:prstGeom>
            <a:noFill/>
          </p:spPr>
          <p:txBody>
            <a:bodyPr wrap="square" rtlCol="0">
              <a:spAutoFit/>
            </a:bodyPr>
            <a:lstStyle/>
            <a:p>
              <a:r>
                <a:rPr lang="en-US" dirty="0"/>
                <a:t>9 – 5.8 ppm</a:t>
              </a:r>
            </a:p>
          </p:txBody>
        </p:sp>
      </p:grpSp>
      <p:sp>
        <p:nvSpPr>
          <p:cNvPr id="15" name="TextBox 14">
            <a:extLst>
              <a:ext uri="{FF2B5EF4-FFF2-40B4-BE49-F238E27FC236}">
                <a16:creationId xmlns:a16="http://schemas.microsoft.com/office/drawing/2014/main" id="{41301F11-22AA-386D-4B95-296D53550DC2}"/>
              </a:ext>
            </a:extLst>
          </p:cNvPr>
          <p:cNvSpPr txBox="1"/>
          <p:nvPr/>
        </p:nvSpPr>
        <p:spPr>
          <a:xfrm>
            <a:off x="1332089" y="5945959"/>
            <a:ext cx="4086578" cy="923330"/>
          </a:xfrm>
          <a:prstGeom prst="rect">
            <a:avLst/>
          </a:prstGeom>
          <a:noFill/>
        </p:spPr>
        <p:txBody>
          <a:bodyPr wrap="square" rtlCol="0">
            <a:spAutoFit/>
          </a:bodyPr>
          <a:lstStyle/>
          <a:p>
            <a:r>
              <a:rPr lang="en-US" dirty="0">
                <a:solidFill>
                  <a:schemeClr val="accent6">
                    <a:lumMod val="50000"/>
                  </a:schemeClr>
                </a:solidFill>
              </a:rPr>
              <a:t>Normalization: </a:t>
            </a:r>
            <a:r>
              <a:rPr lang="en-US" dirty="0"/>
              <a:t>100 mg of dried metabolites into 1.5 mL of deuterated H2O</a:t>
            </a:r>
          </a:p>
        </p:txBody>
      </p:sp>
      <p:grpSp>
        <p:nvGrpSpPr>
          <p:cNvPr id="16" name="Group 15">
            <a:extLst>
              <a:ext uri="{FF2B5EF4-FFF2-40B4-BE49-F238E27FC236}">
                <a16:creationId xmlns:a16="http://schemas.microsoft.com/office/drawing/2014/main" id="{5EEF1B3F-1096-1A23-62BD-6965C7BC7D8E}"/>
              </a:ext>
            </a:extLst>
          </p:cNvPr>
          <p:cNvGrpSpPr/>
          <p:nvPr/>
        </p:nvGrpSpPr>
        <p:grpSpPr>
          <a:xfrm>
            <a:off x="-221202" y="-50849"/>
            <a:ext cx="1496233" cy="6921375"/>
            <a:chOff x="-221202" y="-50849"/>
            <a:chExt cx="1496233" cy="6921375"/>
          </a:xfrm>
        </p:grpSpPr>
        <p:sp>
          <p:nvSpPr>
            <p:cNvPr id="17" name="Rectangle 16">
              <a:extLst>
                <a:ext uri="{FF2B5EF4-FFF2-40B4-BE49-F238E27FC236}">
                  <a16:creationId xmlns:a16="http://schemas.microsoft.com/office/drawing/2014/main" id="{EFBA7C50-4AB5-86C2-BEE5-1E193B593374}"/>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Plant With Roots with solid fill">
              <a:extLst>
                <a:ext uri="{FF2B5EF4-FFF2-40B4-BE49-F238E27FC236}">
                  <a16:creationId xmlns:a16="http://schemas.microsoft.com/office/drawing/2014/main" id="{6982A803-9A20-93A3-BFAD-78EE46AAD9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202" y="5361767"/>
              <a:ext cx="1496233" cy="1496233"/>
            </a:xfrm>
            <a:prstGeom prst="rect">
              <a:avLst/>
            </a:prstGeom>
          </p:spPr>
        </p:pic>
      </p:grpSp>
      <p:pic>
        <p:nvPicPr>
          <p:cNvPr id="19" name="Graphic 18" descr="Plant With Roots with solid fill">
            <a:extLst>
              <a:ext uri="{FF2B5EF4-FFF2-40B4-BE49-F238E27FC236}">
                <a16:creationId xmlns:a16="http://schemas.microsoft.com/office/drawing/2014/main" id="{DBA817C9-FCA4-9470-CC27-760979B74F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1203" y="5359290"/>
            <a:ext cx="1496233" cy="1496233"/>
          </a:xfrm>
          <a:prstGeom prst="rect">
            <a:avLst/>
          </a:prstGeom>
        </p:spPr>
      </p:pic>
      <p:sp>
        <p:nvSpPr>
          <p:cNvPr id="15391" name="TextBox 15390">
            <a:extLst>
              <a:ext uri="{FF2B5EF4-FFF2-40B4-BE49-F238E27FC236}">
                <a16:creationId xmlns:a16="http://schemas.microsoft.com/office/drawing/2014/main" id="{1372F7C2-FE2F-F596-7A9E-327558591583}"/>
              </a:ext>
            </a:extLst>
          </p:cNvPr>
          <p:cNvSpPr txBox="1"/>
          <p:nvPr/>
        </p:nvSpPr>
        <p:spPr>
          <a:xfrm>
            <a:off x="1480663" y="4776529"/>
            <a:ext cx="3960664" cy="369332"/>
          </a:xfrm>
          <a:prstGeom prst="rect">
            <a:avLst/>
          </a:prstGeom>
          <a:noFill/>
        </p:spPr>
        <p:txBody>
          <a:bodyPr wrap="square" rtlCol="0">
            <a:spAutoFit/>
          </a:bodyPr>
          <a:lstStyle/>
          <a:p>
            <a:r>
              <a:rPr lang="en-US" dirty="0"/>
              <a:t>Murti, et. al., 2021; Mazzei, et. al., 2016</a:t>
            </a:r>
          </a:p>
        </p:txBody>
      </p:sp>
      <p:pic>
        <p:nvPicPr>
          <p:cNvPr id="8" name="Picture 7">
            <a:extLst>
              <a:ext uri="{FF2B5EF4-FFF2-40B4-BE49-F238E27FC236}">
                <a16:creationId xmlns:a16="http://schemas.microsoft.com/office/drawing/2014/main" id="{BB1A2809-28C6-739C-578E-E7127F765137}"/>
              </a:ext>
            </a:extLst>
          </p:cNvPr>
          <p:cNvPicPr>
            <a:picLocks noChangeAspect="1"/>
          </p:cNvPicPr>
          <p:nvPr/>
        </p:nvPicPr>
        <p:blipFill>
          <a:blip r:embed="rId8"/>
          <a:stretch>
            <a:fillRect/>
          </a:stretch>
        </p:blipFill>
        <p:spPr>
          <a:xfrm>
            <a:off x="1162684" y="1562211"/>
            <a:ext cx="4596622" cy="3281648"/>
          </a:xfrm>
          <a:prstGeom prst="rect">
            <a:avLst/>
          </a:prstGeom>
        </p:spPr>
      </p:pic>
    </p:spTree>
    <p:extLst>
      <p:ext uri="{BB962C8B-B14F-4D97-AF65-F5344CB8AC3E}">
        <p14:creationId xmlns:p14="http://schemas.microsoft.com/office/powerpoint/2010/main" val="2514225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AutoShape 5">
            <a:extLst>
              <a:ext uri="{FF2B5EF4-FFF2-40B4-BE49-F238E27FC236}">
                <a16:creationId xmlns:a16="http://schemas.microsoft.com/office/drawing/2014/main" id="{FE533310-AEB8-1971-5B5F-C715E8EE2104}"/>
              </a:ext>
            </a:extLst>
          </p:cNvPr>
          <p:cNvSpPr>
            <a:spLocks noChangeAspect="1" noChangeArrowheads="1"/>
          </p:cNvSpPr>
          <p:nvPr/>
        </p:nvSpPr>
        <p:spPr bwMode="auto">
          <a:xfrm>
            <a:off x="4563918" y="1284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F4A46A6-E2CF-1605-730B-8D11FD5D3457}"/>
              </a:ext>
            </a:extLst>
          </p:cNvPr>
          <p:cNvSpPr txBox="1">
            <a:spLocks/>
          </p:cNvSpPr>
          <p:nvPr/>
        </p:nvSpPr>
        <p:spPr>
          <a:xfrm>
            <a:off x="1064125" y="-111460"/>
            <a:ext cx="11229473" cy="1031290"/>
          </a:xfrm>
          <a:prstGeom prst="rect">
            <a:avLst/>
          </a:prstGeom>
          <a:solidFill>
            <a:schemeClr val="bg1"/>
          </a:solidFill>
          <a:ln>
            <a:solidFill>
              <a:schemeClr val="bg1"/>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accent5">
                    <a:lumMod val="75000"/>
                  </a:schemeClr>
                </a:solidFill>
                <a:latin typeface="Tisa Offc Serif Pro" panose="02010504030101020102" pitchFamily="2" charset="0"/>
              </a:rPr>
              <a:t>Take away: </a:t>
            </a:r>
            <a:r>
              <a:rPr lang="en-US" sz="2800" dirty="0">
                <a:latin typeface="Tisa Offc Serif Pro" panose="02010504030101020102" pitchFamily="2" charset="0"/>
              </a:rPr>
              <a:t>Unique sugar profiles were present on inoculated leaves and treated leaves, with highest ‘sugar’ content in DC3K treated</a:t>
            </a:r>
            <a:endParaRPr lang="en-US" sz="2800" dirty="0">
              <a:solidFill>
                <a:schemeClr val="accent1">
                  <a:lumMod val="50000"/>
                </a:schemeClr>
              </a:solidFill>
              <a:latin typeface="Tisa Offc Serif Pro" panose="02010504030101020102" pitchFamily="2" charset="0"/>
            </a:endParaRPr>
          </a:p>
        </p:txBody>
      </p:sp>
      <p:grpSp>
        <p:nvGrpSpPr>
          <p:cNvPr id="39" name="Group 38">
            <a:extLst>
              <a:ext uri="{FF2B5EF4-FFF2-40B4-BE49-F238E27FC236}">
                <a16:creationId xmlns:a16="http://schemas.microsoft.com/office/drawing/2014/main" id="{16BB8D3C-898F-E05B-5B43-A07573B8BC2A}"/>
              </a:ext>
            </a:extLst>
          </p:cNvPr>
          <p:cNvGrpSpPr/>
          <p:nvPr/>
        </p:nvGrpSpPr>
        <p:grpSpPr>
          <a:xfrm>
            <a:off x="1684733" y="1166153"/>
            <a:ext cx="9167832" cy="2262847"/>
            <a:chOff x="6225546" y="1747425"/>
            <a:chExt cx="6061704" cy="1428287"/>
          </a:xfrm>
        </p:grpSpPr>
        <p:grpSp>
          <p:nvGrpSpPr>
            <p:cNvPr id="18" name="Group 17">
              <a:extLst>
                <a:ext uri="{FF2B5EF4-FFF2-40B4-BE49-F238E27FC236}">
                  <a16:creationId xmlns:a16="http://schemas.microsoft.com/office/drawing/2014/main" id="{73C90E98-C823-5DBF-123D-C45AF72F3794}"/>
                </a:ext>
              </a:extLst>
            </p:cNvPr>
            <p:cNvGrpSpPr/>
            <p:nvPr/>
          </p:nvGrpSpPr>
          <p:grpSpPr>
            <a:xfrm>
              <a:off x="6267449" y="1750368"/>
              <a:ext cx="6019801" cy="1425344"/>
              <a:chOff x="6172199" y="5413930"/>
              <a:chExt cx="6019801" cy="1425344"/>
            </a:xfrm>
          </p:grpSpPr>
          <p:pic>
            <p:nvPicPr>
              <p:cNvPr id="9" name="Picture 8" descr="A picture containing diagram&#10;&#10;Description automatically generated">
                <a:extLst>
                  <a:ext uri="{FF2B5EF4-FFF2-40B4-BE49-F238E27FC236}">
                    <a16:creationId xmlns:a16="http://schemas.microsoft.com/office/drawing/2014/main" id="{A9FBB8AC-8219-E2E5-F09E-D68EE6E0E310}"/>
                  </a:ext>
                </a:extLst>
              </p:cNvPr>
              <p:cNvPicPr>
                <a:picLocks noChangeAspect="1"/>
              </p:cNvPicPr>
              <p:nvPr/>
            </p:nvPicPr>
            <p:blipFill rotWithShape="1">
              <a:blip r:embed="rId3">
                <a:extLst>
                  <a:ext uri="{28A0092B-C50C-407E-A947-70E740481C1C}">
                    <a14:useLocalDpi xmlns:a14="http://schemas.microsoft.com/office/drawing/2010/main" val="0"/>
                  </a:ext>
                </a:extLst>
              </a:blip>
              <a:srcRect l="46563" t="42248" r="424" b="44579"/>
              <a:stretch/>
            </p:blipFill>
            <p:spPr>
              <a:xfrm>
                <a:off x="6181725" y="6021008"/>
                <a:ext cx="5953124" cy="641986"/>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ACB233B7-E5B3-8A05-2D25-B3F1E85D2949}"/>
                  </a:ext>
                </a:extLst>
              </p:cNvPr>
              <p:cNvPicPr>
                <a:picLocks noChangeAspect="1"/>
              </p:cNvPicPr>
              <p:nvPr/>
            </p:nvPicPr>
            <p:blipFill rotWithShape="1">
              <a:blip r:embed="rId3">
                <a:extLst>
                  <a:ext uri="{28A0092B-C50C-407E-A947-70E740481C1C}">
                    <a14:useLocalDpi xmlns:a14="http://schemas.microsoft.com/office/drawing/2010/main" val="0"/>
                  </a:ext>
                </a:extLst>
              </a:blip>
              <a:srcRect l="46478" t="94448"/>
              <a:stretch/>
            </p:blipFill>
            <p:spPr>
              <a:xfrm>
                <a:off x="6181725" y="6568687"/>
                <a:ext cx="6010275" cy="270587"/>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4F8830A3-6D3D-92BE-26DD-A65456E98B49}"/>
                  </a:ext>
                </a:extLst>
              </p:cNvPr>
              <p:cNvPicPr>
                <a:picLocks noChangeAspect="1"/>
              </p:cNvPicPr>
              <p:nvPr/>
            </p:nvPicPr>
            <p:blipFill rotWithShape="1">
              <a:blip r:embed="rId3">
                <a:extLst>
                  <a:ext uri="{28A0092B-C50C-407E-A947-70E740481C1C}">
                    <a14:useLocalDpi xmlns:a14="http://schemas.microsoft.com/office/drawing/2010/main" val="0"/>
                  </a:ext>
                </a:extLst>
              </a:blip>
              <a:srcRect l="46478" t="984" r="-1" b="86656"/>
              <a:stretch/>
            </p:blipFill>
            <p:spPr>
              <a:xfrm>
                <a:off x="6172199" y="5413930"/>
                <a:ext cx="6010275" cy="602343"/>
              </a:xfrm>
              <a:prstGeom prst="rect">
                <a:avLst/>
              </a:prstGeom>
            </p:spPr>
          </p:pic>
        </p:grpSp>
        <p:sp>
          <p:nvSpPr>
            <p:cNvPr id="20" name="Rectangle 19">
              <a:extLst>
                <a:ext uri="{FF2B5EF4-FFF2-40B4-BE49-F238E27FC236}">
                  <a16:creationId xmlns:a16="http://schemas.microsoft.com/office/drawing/2014/main" id="{D0C6FA50-9CD5-A2B9-537B-C5051E897CAD}"/>
                </a:ext>
              </a:extLst>
            </p:cNvPr>
            <p:cNvSpPr/>
            <p:nvPr/>
          </p:nvSpPr>
          <p:spPr>
            <a:xfrm>
              <a:off x="6225546" y="1747425"/>
              <a:ext cx="2709435" cy="264194"/>
            </a:xfrm>
            <a:prstGeom prst="rect">
              <a:avLst/>
            </a:prstGeom>
            <a:solidFill>
              <a:srgbClr val="99CC01"/>
            </a:solidFill>
            <a:ln>
              <a:solidFill>
                <a:srgbClr val="99C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Control</a:t>
              </a:r>
              <a:endParaRPr lang="en-US" dirty="0"/>
            </a:p>
          </p:txBody>
        </p:sp>
        <p:sp>
          <p:nvSpPr>
            <p:cNvPr id="21" name="Rectangle 20">
              <a:extLst>
                <a:ext uri="{FF2B5EF4-FFF2-40B4-BE49-F238E27FC236}">
                  <a16:creationId xmlns:a16="http://schemas.microsoft.com/office/drawing/2014/main" id="{8B6CBC24-9AF2-4559-54FB-92A0ECFB73F5}"/>
                </a:ext>
              </a:extLst>
            </p:cNvPr>
            <p:cNvSpPr/>
            <p:nvPr/>
          </p:nvSpPr>
          <p:spPr>
            <a:xfrm>
              <a:off x="6276975" y="2405852"/>
              <a:ext cx="2709435" cy="263098"/>
            </a:xfrm>
            <a:prstGeom prst="rect">
              <a:avLst/>
            </a:prstGeom>
            <a:solidFill>
              <a:srgbClr val="AE108F"/>
            </a:solidFill>
            <a:ln>
              <a:solidFill>
                <a:srgbClr val="AE1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P. </a:t>
              </a:r>
              <a:r>
                <a:rPr lang="en-US" sz="1600" i="1" dirty="0" err="1"/>
                <a:t>syringae</a:t>
              </a:r>
              <a:r>
                <a:rPr lang="en-US" sz="1600" i="1" dirty="0"/>
                <a:t> </a:t>
              </a:r>
              <a:r>
                <a:rPr lang="en-US" sz="1600" dirty="0" err="1"/>
                <a:t>pv</a:t>
              </a:r>
              <a:r>
                <a:rPr lang="en-US" sz="1600" dirty="0"/>
                <a:t>. tomato (DC3K ) </a:t>
              </a:r>
              <a:endParaRPr lang="en-US" sz="1400" i="1" dirty="0"/>
            </a:p>
          </p:txBody>
        </p:sp>
      </p:grpSp>
      <p:grpSp>
        <p:nvGrpSpPr>
          <p:cNvPr id="38" name="Group 37">
            <a:extLst>
              <a:ext uri="{FF2B5EF4-FFF2-40B4-BE49-F238E27FC236}">
                <a16:creationId xmlns:a16="http://schemas.microsoft.com/office/drawing/2014/main" id="{BF225EA9-6561-0623-BFEB-6FF87DEC04B0}"/>
              </a:ext>
            </a:extLst>
          </p:cNvPr>
          <p:cNvGrpSpPr/>
          <p:nvPr/>
        </p:nvGrpSpPr>
        <p:grpSpPr>
          <a:xfrm>
            <a:off x="1772040" y="4050417"/>
            <a:ext cx="9090050" cy="2543867"/>
            <a:chOff x="5831245" y="4210766"/>
            <a:chExt cx="6475055" cy="1805232"/>
          </a:xfrm>
        </p:grpSpPr>
        <p:pic>
          <p:nvPicPr>
            <p:cNvPr id="24" name="Picture 23" descr="A picture containing diagram&#10;&#10;Description automatically generated">
              <a:extLst>
                <a:ext uri="{FF2B5EF4-FFF2-40B4-BE49-F238E27FC236}">
                  <a16:creationId xmlns:a16="http://schemas.microsoft.com/office/drawing/2014/main" id="{BA72149B-ECFB-E893-4019-DE00114F0111}"/>
                </a:ext>
              </a:extLst>
            </p:cNvPr>
            <p:cNvPicPr>
              <a:picLocks noChangeAspect="1"/>
            </p:cNvPicPr>
            <p:nvPr/>
          </p:nvPicPr>
          <p:blipFill rotWithShape="1">
            <a:blip r:embed="rId4">
              <a:extLst>
                <a:ext uri="{28A0092B-C50C-407E-A947-70E740481C1C}">
                  <a14:useLocalDpi xmlns:a14="http://schemas.microsoft.com/office/drawing/2010/main" val="0"/>
                </a:ext>
              </a:extLst>
            </a:blip>
            <a:srcRect l="42576" t="604" b="86404"/>
            <a:stretch/>
          </p:blipFill>
          <p:spPr>
            <a:xfrm>
              <a:off x="5857875" y="4210766"/>
              <a:ext cx="6448425" cy="728535"/>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6D82EAFC-DD3B-5FA9-04D9-7C615024FA56}"/>
                </a:ext>
              </a:extLst>
            </p:cNvPr>
            <p:cNvPicPr>
              <a:picLocks noChangeAspect="1"/>
            </p:cNvPicPr>
            <p:nvPr/>
          </p:nvPicPr>
          <p:blipFill rotWithShape="1">
            <a:blip r:embed="rId4">
              <a:extLst>
                <a:ext uri="{28A0092B-C50C-407E-A947-70E740481C1C}">
                  <a14:useLocalDpi xmlns:a14="http://schemas.microsoft.com/office/drawing/2010/main" val="0"/>
                </a:ext>
              </a:extLst>
            </a:blip>
            <a:srcRect l="42575" t="40646" r="425" b="44494"/>
            <a:stretch/>
          </p:blipFill>
          <p:spPr>
            <a:xfrm>
              <a:off x="5857875" y="4930655"/>
              <a:ext cx="6400799" cy="833331"/>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1C9E3DB3-CD08-06C0-91CD-ADFC797D6A81}"/>
                </a:ext>
              </a:extLst>
            </p:cNvPr>
            <p:cNvPicPr>
              <a:picLocks noChangeAspect="1"/>
            </p:cNvPicPr>
            <p:nvPr/>
          </p:nvPicPr>
          <p:blipFill rotWithShape="1">
            <a:blip r:embed="rId4">
              <a:extLst>
                <a:ext uri="{28A0092B-C50C-407E-A947-70E740481C1C}">
                  <a14:useLocalDpi xmlns:a14="http://schemas.microsoft.com/office/drawing/2010/main" val="0"/>
                </a:ext>
              </a:extLst>
            </a:blip>
            <a:srcRect l="42576" t="95506"/>
            <a:stretch/>
          </p:blipFill>
          <p:spPr>
            <a:xfrm>
              <a:off x="5857875" y="5763986"/>
              <a:ext cx="6448425" cy="252012"/>
            </a:xfrm>
            <a:prstGeom prst="rect">
              <a:avLst/>
            </a:prstGeom>
          </p:spPr>
        </p:pic>
        <p:sp>
          <p:nvSpPr>
            <p:cNvPr id="27" name="Rectangle 26">
              <a:extLst>
                <a:ext uri="{FF2B5EF4-FFF2-40B4-BE49-F238E27FC236}">
                  <a16:creationId xmlns:a16="http://schemas.microsoft.com/office/drawing/2014/main" id="{BE77A8D0-8FA0-DD61-D0A6-FF8D2A1A558D}"/>
                </a:ext>
              </a:extLst>
            </p:cNvPr>
            <p:cNvSpPr/>
            <p:nvPr/>
          </p:nvSpPr>
          <p:spPr>
            <a:xfrm>
              <a:off x="5857875" y="5066916"/>
              <a:ext cx="2685547" cy="277109"/>
            </a:xfrm>
            <a:prstGeom prst="rect">
              <a:avLst/>
            </a:prstGeom>
            <a:solidFill>
              <a:srgbClr val="AE108F"/>
            </a:solidFill>
            <a:ln>
              <a:solidFill>
                <a:srgbClr val="AE1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P. </a:t>
              </a:r>
              <a:r>
                <a:rPr lang="en-US" sz="1600" i="1" dirty="0" err="1"/>
                <a:t>syringae</a:t>
              </a:r>
              <a:r>
                <a:rPr lang="en-US" sz="1600" i="1" dirty="0"/>
                <a:t> </a:t>
              </a:r>
              <a:r>
                <a:rPr lang="en-US" sz="1600" dirty="0" err="1"/>
                <a:t>pv</a:t>
              </a:r>
              <a:r>
                <a:rPr lang="en-US" sz="1600" dirty="0"/>
                <a:t>. tomato (DC3K ) </a:t>
              </a:r>
              <a:endParaRPr lang="en-US" sz="1400" i="1" dirty="0"/>
            </a:p>
          </p:txBody>
        </p:sp>
        <p:sp>
          <p:nvSpPr>
            <p:cNvPr id="28" name="Rectangle 27">
              <a:extLst>
                <a:ext uri="{FF2B5EF4-FFF2-40B4-BE49-F238E27FC236}">
                  <a16:creationId xmlns:a16="http://schemas.microsoft.com/office/drawing/2014/main" id="{85F72B12-36D6-3E3B-F344-E4A29D9E1788}"/>
                </a:ext>
              </a:extLst>
            </p:cNvPr>
            <p:cNvSpPr/>
            <p:nvPr/>
          </p:nvSpPr>
          <p:spPr>
            <a:xfrm>
              <a:off x="5831245" y="4268820"/>
              <a:ext cx="2718958" cy="232443"/>
            </a:xfrm>
            <a:prstGeom prst="rect">
              <a:avLst/>
            </a:prstGeom>
            <a:solidFill>
              <a:srgbClr val="99CC01"/>
            </a:solidFill>
            <a:ln>
              <a:solidFill>
                <a:srgbClr val="99C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Control</a:t>
              </a:r>
            </a:p>
          </p:txBody>
        </p:sp>
      </p:grpSp>
      <p:sp>
        <p:nvSpPr>
          <p:cNvPr id="35" name="TextBox 34">
            <a:extLst>
              <a:ext uri="{FF2B5EF4-FFF2-40B4-BE49-F238E27FC236}">
                <a16:creationId xmlns:a16="http://schemas.microsoft.com/office/drawing/2014/main" id="{1B458AF0-1AA0-14C6-4784-CF667FD1CCA3}"/>
              </a:ext>
            </a:extLst>
          </p:cNvPr>
          <p:cNvSpPr txBox="1"/>
          <p:nvPr/>
        </p:nvSpPr>
        <p:spPr>
          <a:xfrm>
            <a:off x="2643709" y="6518085"/>
            <a:ext cx="7848098" cy="369332"/>
          </a:xfrm>
          <a:prstGeom prst="rect">
            <a:avLst/>
          </a:prstGeom>
          <a:noFill/>
        </p:spPr>
        <p:txBody>
          <a:bodyPr wrap="square" rtlCol="0">
            <a:spAutoFit/>
          </a:bodyPr>
          <a:lstStyle/>
          <a:p>
            <a:r>
              <a:rPr lang="en-US" dirty="0"/>
              <a:t>Distal; These leaves were NOT directly treated with the defense response elicitor</a:t>
            </a:r>
          </a:p>
        </p:txBody>
      </p:sp>
      <p:sp>
        <p:nvSpPr>
          <p:cNvPr id="40" name="Rectangle 39">
            <a:extLst>
              <a:ext uri="{FF2B5EF4-FFF2-40B4-BE49-F238E27FC236}">
                <a16:creationId xmlns:a16="http://schemas.microsoft.com/office/drawing/2014/main" id="{3CEB8420-B381-96AA-24DF-BF1180B5C79D}"/>
              </a:ext>
            </a:extLst>
          </p:cNvPr>
          <p:cNvSpPr/>
          <p:nvPr/>
        </p:nvSpPr>
        <p:spPr>
          <a:xfrm>
            <a:off x="10658475" y="1085850"/>
            <a:ext cx="919297" cy="56578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4687E50-B008-7870-8CF0-2372CE26C9C0}"/>
              </a:ext>
            </a:extLst>
          </p:cNvPr>
          <p:cNvSpPr txBox="1"/>
          <p:nvPr/>
        </p:nvSpPr>
        <p:spPr>
          <a:xfrm>
            <a:off x="10658475" y="1867594"/>
            <a:ext cx="1533525" cy="584775"/>
          </a:xfrm>
          <a:prstGeom prst="rect">
            <a:avLst/>
          </a:prstGeom>
          <a:noFill/>
        </p:spPr>
        <p:txBody>
          <a:bodyPr wrap="square" rtlCol="0">
            <a:spAutoFit/>
          </a:bodyPr>
          <a:lstStyle/>
          <a:p>
            <a:r>
              <a:rPr lang="en-US" sz="3200" dirty="0"/>
              <a:t>Treated</a:t>
            </a:r>
          </a:p>
        </p:txBody>
      </p:sp>
      <p:sp>
        <p:nvSpPr>
          <p:cNvPr id="44" name="TextBox 43">
            <a:extLst>
              <a:ext uri="{FF2B5EF4-FFF2-40B4-BE49-F238E27FC236}">
                <a16:creationId xmlns:a16="http://schemas.microsoft.com/office/drawing/2014/main" id="{E5C28939-6403-AEC1-AA9B-C19DE4214871}"/>
              </a:ext>
            </a:extLst>
          </p:cNvPr>
          <p:cNvSpPr txBox="1"/>
          <p:nvPr/>
        </p:nvSpPr>
        <p:spPr>
          <a:xfrm>
            <a:off x="10658475" y="4924118"/>
            <a:ext cx="1533525" cy="584775"/>
          </a:xfrm>
          <a:prstGeom prst="rect">
            <a:avLst/>
          </a:prstGeom>
          <a:noFill/>
        </p:spPr>
        <p:txBody>
          <a:bodyPr wrap="square" rtlCol="0">
            <a:spAutoFit/>
          </a:bodyPr>
          <a:lstStyle/>
          <a:p>
            <a:r>
              <a:rPr lang="en-US" sz="3200" dirty="0"/>
              <a:t>Distal</a:t>
            </a:r>
          </a:p>
        </p:txBody>
      </p:sp>
      <p:grpSp>
        <p:nvGrpSpPr>
          <p:cNvPr id="45" name="Group 44">
            <a:extLst>
              <a:ext uri="{FF2B5EF4-FFF2-40B4-BE49-F238E27FC236}">
                <a16:creationId xmlns:a16="http://schemas.microsoft.com/office/drawing/2014/main" id="{2C4A7574-1CFD-A724-3490-40D4D4178D7D}"/>
              </a:ext>
            </a:extLst>
          </p:cNvPr>
          <p:cNvGrpSpPr/>
          <p:nvPr/>
        </p:nvGrpSpPr>
        <p:grpSpPr>
          <a:xfrm>
            <a:off x="-221202" y="-50849"/>
            <a:ext cx="1496233" cy="6921375"/>
            <a:chOff x="-221202" y="-50849"/>
            <a:chExt cx="1496233" cy="6921375"/>
          </a:xfrm>
        </p:grpSpPr>
        <p:sp>
          <p:nvSpPr>
            <p:cNvPr id="46" name="Rectangle 45">
              <a:extLst>
                <a:ext uri="{FF2B5EF4-FFF2-40B4-BE49-F238E27FC236}">
                  <a16:creationId xmlns:a16="http://schemas.microsoft.com/office/drawing/2014/main" id="{8D0124D2-C087-DCDC-CD29-DCC00D7A9EC0}"/>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Plant With Roots with solid fill">
              <a:extLst>
                <a:ext uri="{FF2B5EF4-FFF2-40B4-BE49-F238E27FC236}">
                  <a16:creationId xmlns:a16="http://schemas.microsoft.com/office/drawing/2014/main" id="{B189185C-384E-5356-C636-ED9ED7C8E2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2" y="5361767"/>
              <a:ext cx="1496233" cy="1496233"/>
            </a:xfrm>
            <a:prstGeom prst="rect">
              <a:avLst/>
            </a:prstGeom>
          </p:spPr>
        </p:pic>
      </p:grpSp>
      <p:pic>
        <p:nvPicPr>
          <p:cNvPr id="48" name="Graphic 47" descr="Plant With Roots with solid fill">
            <a:extLst>
              <a:ext uri="{FF2B5EF4-FFF2-40B4-BE49-F238E27FC236}">
                <a16:creationId xmlns:a16="http://schemas.microsoft.com/office/drawing/2014/main" id="{1F151787-C6D0-EDC1-3D40-F10C1B1E2C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203" y="5359290"/>
            <a:ext cx="1496233" cy="1496233"/>
          </a:xfrm>
          <a:prstGeom prst="rect">
            <a:avLst/>
          </a:prstGeom>
        </p:spPr>
      </p:pic>
      <p:sp>
        <p:nvSpPr>
          <p:cNvPr id="3" name="Rectangle 2">
            <a:extLst>
              <a:ext uri="{FF2B5EF4-FFF2-40B4-BE49-F238E27FC236}">
                <a16:creationId xmlns:a16="http://schemas.microsoft.com/office/drawing/2014/main" id="{EF08CC10-8C71-287D-CC8F-B0521EC10E4B}"/>
              </a:ext>
            </a:extLst>
          </p:cNvPr>
          <p:cNvSpPr/>
          <p:nvPr/>
        </p:nvSpPr>
        <p:spPr>
          <a:xfrm>
            <a:off x="5690666" y="1158651"/>
            <a:ext cx="1479389" cy="199857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C7CB8ED-5C0F-D2C5-968C-D520B343CF0E}"/>
              </a:ext>
            </a:extLst>
          </p:cNvPr>
          <p:cNvSpPr/>
          <p:nvPr/>
        </p:nvSpPr>
        <p:spPr>
          <a:xfrm>
            <a:off x="1095578" y="3803175"/>
            <a:ext cx="11125450" cy="3067351"/>
          </a:xfrm>
          <a:prstGeom prst="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FD084EA-12F3-26D6-3E05-40014D3246AD}"/>
              </a:ext>
            </a:extLst>
          </p:cNvPr>
          <p:cNvSpPr txBox="1"/>
          <p:nvPr/>
        </p:nvSpPr>
        <p:spPr>
          <a:xfrm>
            <a:off x="1809425" y="3382423"/>
            <a:ext cx="10285743" cy="461665"/>
          </a:xfrm>
          <a:prstGeom prst="rect">
            <a:avLst/>
          </a:prstGeom>
          <a:noFill/>
        </p:spPr>
        <p:txBody>
          <a:bodyPr wrap="square" rtlCol="0">
            <a:spAutoFit/>
          </a:bodyPr>
          <a:lstStyle/>
          <a:p>
            <a:r>
              <a:rPr lang="en-US" sz="2400" dirty="0">
                <a:latin typeface="Tisa Offc Serif Pro" panose="02010504030101020102" pitchFamily="2" charset="0"/>
              </a:rPr>
              <a:t>Treated; These leaves were treated with the pathogen</a:t>
            </a:r>
          </a:p>
        </p:txBody>
      </p:sp>
    </p:spTree>
    <p:extLst>
      <p:ext uri="{BB962C8B-B14F-4D97-AF65-F5344CB8AC3E}">
        <p14:creationId xmlns:p14="http://schemas.microsoft.com/office/powerpoint/2010/main" val="2151127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a:extLst>
              <a:ext uri="{FF2B5EF4-FFF2-40B4-BE49-F238E27FC236}">
                <a16:creationId xmlns:a16="http://schemas.microsoft.com/office/drawing/2014/main" id="{FE533310-AEB8-1971-5B5F-C715E8EE2104}"/>
              </a:ext>
            </a:extLst>
          </p:cNvPr>
          <p:cNvSpPr>
            <a:spLocks noChangeAspect="1" noChangeArrowheads="1"/>
          </p:cNvSpPr>
          <p:nvPr/>
        </p:nvSpPr>
        <p:spPr bwMode="auto">
          <a:xfrm>
            <a:off x="4563918" y="1284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4FD084EA-12F3-26D6-3E05-40014D3246AD}"/>
              </a:ext>
            </a:extLst>
          </p:cNvPr>
          <p:cNvSpPr txBox="1"/>
          <p:nvPr/>
        </p:nvSpPr>
        <p:spPr>
          <a:xfrm>
            <a:off x="3005120" y="3382423"/>
            <a:ext cx="6661274" cy="369332"/>
          </a:xfrm>
          <a:prstGeom prst="rect">
            <a:avLst/>
          </a:prstGeom>
          <a:noFill/>
        </p:spPr>
        <p:txBody>
          <a:bodyPr wrap="square" rtlCol="0">
            <a:spAutoFit/>
          </a:bodyPr>
          <a:lstStyle/>
          <a:p>
            <a:r>
              <a:rPr lang="en-US" dirty="0"/>
              <a:t>Treated; These leaves were treated with the defense response elicitor</a:t>
            </a:r>
          </a:p>
        </p:txBody>
      </p:sp>
      <p:sp>
        <p:nvSpPr>
          <p:cNvPr id="2" name="Title 1">
            <a:extLst>
              <a:ext uri="{FF2B5EF4-FFF2-40B4-BE49-F238E27FC236}">
                <a16:creationId xmlns:a16="http://schemas.microsoft.com/office/drawing/2014/main" id="{AF4A46A6-E2CF-1605-730B-8D11FD5D3457}"/>
              </a:ext>
            </a:extLst>
          </p:cNvPr>
          <p:cNvSpPr txBox="1">
            <a:spLocks/>
          </p:cNvSpPr>
          <p:nvPr/>
        </p:nvSpPr>
        <p:spPr>
          <a:xfrm>
            <a:off x="962527" y="-38890"/>
            <a:ext cx="11229473" cy="1031290"/>
          </a:xfrm>
          <a:prstGeom prst="rect">
            <a:avLst/>
          </a:prstGeom>
          <a:solidFill>
            <a:schemeClr val="bg1"/>
          </a:solidFill>
          <a:ln>
            <a:solidFill>
              <a:schemeClr val="bg1"/>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5">
                    <a:lumMod val="75000"/>
                  </a:schemeClr>
                </a:solidFill>
                <a:latin typeface="Tisa Offc Serif Pro" panose="02010504030101020102" pitchFamily="2" charset="0"/>
              </a:rPr>
              <a:t>Take away: </a:t>
            </a:r>
            <a:r>
              <a:rPr lang="en-US" sz="2800" dirty="0">
                <a:latin typeface="Tisa Offc Serif Pro" panose="02010504030101020102" pitchFamily="2" charset="0"/>
              </a:rPr>
              <a:t>Unique sugar profiles were present on inoculated leaves and treated leaves, with highest ‘sugar’ content in DC3K treated</a:t>
            </a:r>
            <a:endParaRPr lang="en-US" sz="2800" dirty="0">
              <a:solidFill>
                <a:schemeClr val="accent1">
                  <a:lumMod val="50000"/>
                </a:schemeClr>
              </a:solidFill>
              <a:latin typeface="Tisa Offc Serif Pro" panose="02010504030101020102" pitchFamily="2" charset="0"/>
            </a:endParaRPr>
          </a:p>
        </p:txBody>
      </p:sp>
      <p:grpSp>
        <p:nvGrpSpPr>
          <p:cNvPr id="39" name="Group 38">
            <a:extLst>
              <a:ext uri="{FF2B5EF4-FFF2-40B4-BE49-F238E27FC236}">
                <a16:creationId xmlns:a16="http://schemas.microsoft.com/office/drawing/2014/main" id="{16BB8D3C-898F-E05B-5B43-A07573B8BC2A}"/>
              </a:ext>
            </a:extLst>
          </p:cNvPr>
          <p:cNvGrpSpPr/>
          <p:nvPr/>
        </p:nvGrpSpPr>
        <p:grpSpPr>
          <a:xfrm>
            <a:off x="1684733" y="1166153"/>
            <a:ext cx="9167832" cy="2262847"/>
            <a:chOff x="6225546" y="1747425"/>
            <a:chExt cx="6061704" cy="1428287"/>
          </a:xfrm>
        </p:grpSpPr>
        <p:grpSp>
          <p:nvGrpSpPr>
            <p:cNvPr id="18" name="Group 17">
              <a:extLst>
                <a:ext uri="{FF2B5EF4-FFF2-40B4-BE49-F238E27FC236}">
                  <a16:creationId xmlns:a16="http://schemas.microsoft.com/office/drawing/2014/main" id="{73C90E98-C823-5DBF-123D-C45AF72F3794}"/>
                </a:ext>
              </a:extLst>
            </p:cNvPr>
            <p:cNvGrpSpPr/>
            <p:nvPr/>
          </p:nvGrpSpPr>
          <p:grpSpPr>
            <a:xfrm>
              <a:off x="6267449" y="1750368"/>
              <a:ext cx="6019801" cy="1425344"/>
              <a:chOff x="6172199" y="5413930"/>
              <a:chExt cx="6019801" cy="1425344"/>
            </a:xfrm>
          </p:grpSpPr>
          <p:pic>
            <p:nvPicPr>
              <p:cNvPr id="9" name="Picture 8" descr="A picture containing diagram&#10;&#10;Description automatically generated">
                <a:extLst>
                  <a:ext uri="{FF2B5EF4-FFF2-40B4-BE49-F238E27FC236}">
                    <a16:creationId xmlns:a16="http://schemas.microsoft.com/office/drawing/2014/main" id="{A9FBB8AC-8219-E2E5-F09E-D68EE6E0E310}"/>
                  </a:ext>
                </a:extLst>
              </p:cNvPr>
              <p:cNvPicPr>
                <a:picLocks noChangeAspect="1"/>
              </p:cNvPicPr>
              <p:nvPr/>
            </p:nvPicPr>
            <p:blipFill rotWithShape="1">
              <a:blip r:embed="rId3">
                <a:extLst>
                  <a:ext uri="{28A0092B-C50C-407E-A947-70E740481C1C}">
                    <a14:useLocalDpi xmlns:a14="http://schemas.microsoft.com/office/drawing/2010/main" val="0"/>
                  </a:ext>
                </a:extLst>
              </a:blip>
              <a:srcRect l="46563" t="42248" r="424" b="44579"/>
              <a:stretch/>
            </p:blipFill>
            <p:spPr>
              <a:xfrm>
                <a:off x="6181725" y="6021008"/>
                <a:ext cx="5953124" cy="641986"/>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ACB233B7-E5B3-8A05-2D25-B3F1E85D2949}"/>
                  </a:ext>
                </a:extLst>
              </p:cNvPr>
              <p:cNvPicPr>
                <a:picLocks noChangeAspect="1"/>
              </p:cNvPicPr>
              <p:nvPr/>
            </p:nvPicPr>
            <p:blipFill rotWithShape="1">
              <a:blip r:embed="rId3">
                <a:extLst>
                  <a:ext uri="{28A0092B-C50C-407E-A947-70E740481C1C}">
                    <a14:useLocalDpi xmlns:a14="http://schemas.microsoft.com/office/drawing/2010/main" val="0"/>
                  </a:ext>
                </a:extLst>
              </a:blip>
              <a:srcRect l="46478" t="94448"/>
              <a:stretch/>
            </p:blipFill>
            <p:spPr>
              <a:xfrm>
                <a:off x="6181725" y="6568687"/>
                <a:ext cx="6010275" cy="270587"/>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4F8830A3-6D3D-92BE-26DD-A65456E98B49}"/>
                  </a:ext>
                </a:extLst>
              </p:cNvPr>
              <p:cNvPicPr>
                <a:picLocks noChangeAspect="1"/>
              </p:cNvPicPr>
              <p:nvPr/>
            </p:nvPicPr>
            <p:blipFill rotWithShape="1">
              <a:blip r:embed="rId3">
                <a:extLst>
                  <a:ext uri="{28A0092B-C50C-407E-A947-70E740481C1C}">
                    <a14:useLocalDpi xmlns:a14="http://schemas.microsoft.com/office/drawing/2010/main" val="0"/>
                  </a:ext>
                </a:extLst>
              </a:blip>
              <a:srcRect l="46478" t="984" r="-1" b="86656"/>
              <a:stretch/>
            </p:blipFill>
            <p:spPr>
              <a:xfrm>
                <a:off x="6172199" y="5413930"/>
                <a:ext cx="6010275" cy="602343"/>
              </a:xfrm>
              <a:prstGeom prst="rect">
                <a:avLst/>
              </a:prstGeom>
            </p:spPr>
          </p:pic>
        </p:grpSp>
        <p:sp>
          <p:nvSpPr>
            <p:cNvPr id="20" name="Rectangle 19">
              <a:extLst>
                <a:ext uri="{FF2B5EF4-FFF2-40B4-BE49-F238E27FC236}">
                  <a16:creationId xmlns:a16="http://schemas.microsoft.com/office/drawing/2014/main" id="{D0C6FA50-9CD5-A2B9-537B-C5051E897CAD}"/>
                </a:ext>
              </a:extLst>
            </p:cNvPr>
            <p:cNvSpPr/>
            <p:nvPr/>
          </p:nvSpPr>
          <p:spPr>
            <a:xfrm>
              <a:off x="6225546" y="1747425"/>
              <a:ext cx="2709435" cy="264194"/>
            </a:xfrm>
            <a:prstGeom prst="rect">
              <a:avLst/>
            </a:prstGeom>
            <a:solidFill>
              <a:srgbClr val="99CC01"/>
            </a:solidFill>
            <a:ln>
              <a:solidFill>
                <a:srgbClr val="99C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Control</a:t>
              </a:r>
              <a:endParaRPr lang="en-US" dirty="0"/>
            </a:p>
          </p:txBody>
        </p:sp>
        <p:sp>
          <p:nvSpPr>
            <p:cNvPr id="21" name="Rectangle 20">
              <a:extLst>
                <a:ext uri="{FF2B5EF4-FFF2-40B4-BE49-F238E27FC236}">
                  <a16:creationId xmlns:a16="http://schemas.microsoft.com/office/drawing/2014/main" id="{8B6CBC24-9AF2-4559-54FB-92A0ECFB73F5}"/>
                </a:ext>
              </a:extLst>
            </p:cNvPr>
            <p:cNvSpPr/>
            <p:nvPr/>
          </p:nvSpPr>
          <p:spPr>
            <a:xfrm>
              <a:off x="6276975" y="2405852"/>
              <a:ext cx="2709435" cy="263098"/>
            </a:xfrm>
            <a:prstGeom prst="rect">
              <a:avLst/>
            </a:prstGeom>
            <a:solidFill>
              <a:srgbClr val="AE108F"/>
            </a:solidFill>
            <a:ln>
              <a:solidFill>
                <a:srgbClr val="AE1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P. </a:t>
              </a:r>
              <a:r>
                <a:rPr lang="en-US" sz="1600" i="1" dirty="0" err="1"/>
                <a:t>syringae</a:t>
              </a:r>
              <a:r>
                <a:rPr lang="en-US" sz="1600" i="1" dirty="0"/>
                <a:t> </a:t>
              </a:r>
              <a:r>
                <a:rPr lang="en-US" sz="1600" dirty="0" err="1"/>
                <a:t>pv</a:t>
              </a:r>
              <a:r>
                <a:rPr lang="en-US" sz="1600" dirty="0"/>
                <a:t>. tomato (DC3K ) </a:t>
              </a:r>
              <a:endParaRPr lang="en-US" sz="1400" i="1" dirty="0"/>
            </a:p>
          </p:txBody>
        </p:sp>
      </p:grpSp>
      <p:grpSp>
        <p:nvGrpSpPr>
          <p:cNvPr id="38" name="Group 37">
            <a:extLst>
              <a:ext uri="{FF2B5EF4-FFF2-40B4-BE49-F238E27FC236}">
                <a16:creationId xmlns:a16="http://schemas.microsoft.com/office/drawing/2014/main" id="{BF225EA9-6561-0623-BFEB-6FF87DEC04B0}"/>
              </a:ext>
            </a:extLst>
          </p:cNvPr>
          <p:cNvGrpSpPr/>
          <p:nvPr/>
        </p:nvGrpSpPr>
        <p:grpSpPr>
          <a:xfrm>
            <a:off x="1772040" y="4050417"/>
            <a:ext cx="9090050" cy="2543867"/>
            <a:chOff x="5831245" y="4210766"/>
            <a:chExt cx="6475055" cy="1805232"/>
          </a:xfrm>
        </p:grpSpPr>
        <p:pic>
          <p:nvPicPr>
            <p:cNvPr id="24" name="Picture 23" descr="A picture containing diagram&#10;&#10;Description automatically generated">
              <a:extLst>
                <a:ext uri="{FF2B5EF4-FFF2-40B4-BE49-F238E27FC236}">
                  <a16:creationId xmlns:a16="http://schemas.microsoft.com/office/drawing/2014/main" id="{BA72149B-ECFB-E893-4019-DE00114F0111}"/>
                </a:ext>
              </a:extLst>
            </p:cNvPr>
            <p:cNvPicPr>
              <a:picLocks noChangeAspect="1"/>
            </p:cNvPicPr>
            <p:nvPr/>
          </p:nvPicPr>
          <p:blipFill rotWithShape="1">
            <a:blip r:embed="rId4">
              <a:extLst>
                <a:ext uri="{28A0092B-C50C-407E-A947-70E740481C1C}">
                  <a14:useLocalDpi xmlns:a14="http://schemas.microsoft.com/office/drawing/2010/main" val="0"/>
                </a:ext>
              </a:extLst>
            </a:blip>
            <a:srcRect l="42576" t="604" b="86404"/>
            <a:stretch/>
          </p:blipFill>
          <p:spPr>
            <a:xfrm>
              <a:off x="5857875" y="4210766"/>
              <a:ext cx="6448425" cy="728535"/>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6D82EAFC-DD3B-5FA9-04D9-7C615024FA56}"/>
                </a:ext>
              </a:extLst>
            </p:cNvPr>
            <p:cNvPicPr>
              <a:picLocks noChangeAspect="1"/>
            </p:cNvPicPr>
            <p:nvPr/>
          </p:nvPicPr>
          <p:blipFill rotWithShape="1">
            <a:blip r:embed="rId4">
              <a:extLst>
                <a:ext uri="{28A0092B-C50C-407E-A947-70E740481C1C}">
                  <a14:useLocalDpi xmlns:a14="http://schemas.microsoft.com/office/drawing/2010/main" val="0"/>
                </a:ext>
              </a:extLst>
            </a:blip>
            <a:srcRect l="42575" t="40646" r="425" b="44494"/>
            <a:stretch/>
          </p:blipFill>
          <p:spPr>
            <a:xfrm>
              <a:off x="5857875" y="4930655"/>
              <a:ext cx="6400799" cy="833331"/>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1C9E3DB3-CD08-06C0-91CD-ADFC797D6A81}"/>
                </a:ext>
              </a:extLst>
            </p:cNvPr>
            <p:cNvPicPr>
              <a:picLocks noChangeAspect="1"/>
            </p:cNvPicPr>
            <p:nvPr/>
          </p:nvPicPr>
          <p:blipFill rotWithShape="1">
            <a:blip r:embed="rId4">
              <a:extLst>
                <a:ext uri="{28A0092B-C50C-407E-A947-70E740481C1C}">
                  <a14:useLocalDpi xmlns:a14="http://schemas.microsoft.com/office/drawing/2010/main" val="0"/>
                </a:ext>
              </a:extLst>
            </a:blip>
            <a:srcRect l="42576" t="95506"/>
            <a:stretch/>
          </p:blipFill>
          <p:spPr>
            <a:xfrm>
              <a:off x="5857875" y="5763986"/>
              <a:ext cx="6448425" cy="252012"/>
            </a:xfrm>
            <a:prstGeom prst="rect">
              <a:avLst/>
            </a:prstGeom>
          </p:spPr>
        </p:pic>
        <p:sp>
          <p:nvSpPr>
            <p:cNvPr id="27" name="Rectangle 26">
              <a:extLst>
                <a:ext uri="{FF2B5EF4-FFF2-40B4-BE49-F238E27FC236}">
                  <a16:creationId xmlns:a16="http://schemas.microsoft.com/office/drawing/2014/main" id="{BE77A8D0-8FA0-DD61-D0A6-FF8D2A1A558D}"/>
                </a:ext>
              </a:extLst>
            </p:cNvPr>
            <p:cNvSpPr/>
            <p:nvPr/>
          </p:nvSpPr>
          <p:spPr>
            <a:xfrm>
              <a:off x="5857875" y="5066916"/>
              <a:ext cx="2685547" cy="277109"/>
            </a:xfrm>
            <a:prstGeom prst="rect">
              <a:avLst/>
            </a:prstGeom>
            <a:solidFill>
              <a:srgbClr val="AE108F"/>
            </a:solidFill>
            <a:ln>
              <a:solidFill>
                <a:srgbClr val="AE1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P. </a:t>
              </a:r>
              <a:r>
                <a:rPr lang="en-US" sz="1600" i="1" dirty="0" err="1"/>
                <a:t>syringae</a:t>
              </a:r>
              <a:r>
                <a:rPr lang="en-US" sz="1600" i="1" dirty="0"/>
                <a:t> </a:t>
              </a:r>
              <a:r>
                <a:rPr lang="en-US" sz="1600" dirty="0" err="1"/>
                <a:t>pv</a:t>
              </a:r>
              <a:r>
                <a:rPr lang="en-US" sz="1600" dirty="0"/>
                <a:t>. tomato (DC3K ) </a:t>
              </a:r>
              <a:endParaRPr lang="en-US" sz="1400" i="1" dirty="0"/>
            </a:p>
          </p:txBody>
        </p:sp>
        <p:sp>
          <p:nvSpPr>
            <p:cNvPr id="28" name="Rectangle 27">
              <a:extLst>
                <a:ext uri="{FF2B5EF4-FFF2-40B4-BE49-F238E27FC236}">
                  <a16:creationId xmlns:a16="http://schemas.microsoft.com/office/drawing/2014/main" id="{85F72B12-36D6-3E3B-F344-E4A29D9E1788}"/>
                </a:ext>
              </a:extLst>
            </p:cNvPr>
            <p:cNvSpPr/>
            <p:nvPr/>
          </p:nvSpPr>
          <p:spPr>
            <a:xfrm>
              <a:off x="5831245" y="4268820"/>
              <a:ext cx="2718958" cy="232443"/>
            </a:xfrm>
            <a:prstGeom prst="rect">
              <a:avLst/>
            </a:prstGeom>
            <a:solidFill>
              <a:srgbClr val="99CC01"/>
            </a:solidFill>
            <a:ln>
              <a:solidFill>
                <a:srgbClr val="99C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Control</a:t>
              </a:r>
            </a:p>
          </p:txBody>
        </p:sp>
      </p:grpSp>
      <p:sp>
        <p:nvSpPr>
          <p:cNvPr id="40" name="Rectangle 39">
            <a:extLst>
              <a:ext uri="{FF2B5EF4-FFF2-40B4-BE49-F238E27FC236}">
                <a16:creationId xmlns:a16="http://schemas.microsoft.com/office/drawing/2014/main" id="{3CEB8420-B381-96AA-24DF-BF1180B5C79D}"/>
              </a:ext>
            </a:extLst>
          </p:cNvPr>
          <p:cNvSpPr/>
          <p:nvPr/>
        </p:nvSpPr>
        <p:spPr>
          <a:xfrm>
            <a:off x="10658475" y="1085850"/>
            <a:ext cx="919297" cy="56578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4687E50-B008-7870-8CF0-2372CE26C9C0}"/>
              </a:ext>
            </a:extLst>
          </p:cNvPr>
          <p:cNvSpPr txBox="1"/>
          <p:nvPr/>
        </p:nvSpPr>
        <p:spPr>
          <a:xfrm>
            <a:off x="10658475" y="1867594"/>
            <a:ext cx="1533525" cy="584775"/>
          </a:xfrm>
          <a:prstGeom prst="rect">
            <a:avLst/>
          </a:prstGeom>
          <a:noFill/>
        </p:spPr>
        <p:txBody>
          <a:bodyPr wrap="square" rtlCol="0">
            <a:spAutoFit/>
          </a:bodyPr>
          <a:lstStyle/>
          <a:p>
            <a:r>
              <a:rPr lang="en-US" sz="3200" dirty="0"/>
              <a:t>Treated</a:t>
            </a:r>
          </a:p>
        </p:txBody>
      </p:sp>
      <p:sp>
        <p:nvSpPr>
          <p:cNvPr id="44" name="TextBox 43">
            <a:extLst>
              <a:ext uri="{FF2B5EF4-FFF2-40B4-BE49-F238E27FC236}">
                <a16:creationId xmlns:a16="http://schemas.microsoft.com/office/drawing/2014/main" id="{E5C28939-6403-AEC1-AA9B-C19DE4214871}"/>
              </a:ext>
            </a:extLst>
          </p:cNvPr>
          <p:cNvSpPr txBox="1"/>
          <p:nvPr/>
        </p:nvSpPr>
        <p:spPr>
          <a:xfrm>
            <a:off x="10658475" y="4924118"/>
            <a:ext cx="1533525" cy="584775"/>
          </a:xfrm>
          <a:prstGeom prst="rect">
            <a:avLst/>
          </a:prstGeom>
          <a:noFill/>
        </p:spPr>
        <p:txBody>
          <a:bodyPr wrap="square" rtlCol="0">
            <a:spAutoFit/>
          </a:bodyPr>
          <a:lstStyle/>
          <a:p>
            <a:r>
              <a:rPr lang="en-US" sz="3200" dirty="0"/>
              <a:t>Distal</a:t>
            </a:r>
          </a:p>
        </p:txBody>
      </p:sp>
      <p:grpSp>
        <p:nvGrpSpPr>
          <p:cNvPr id="45" name="Group 44">
            <a:extLst>
              <a:ext uri="{FF2B5EF4-FFF2-40B4-BE49-F238E27FC236}">
                <a16:creationId xmlns:a16="http://schemas.microsoft.com/office/drawing/2014/main" id="{2C4A7574-1CFD-A724-3490-40D4D4178D7D}"/>
              </a:ext>
            </a:extLst>
          </p:cNvPr>
          <p:cNvGrpSpPr/>
          <p:nvPr/>
        </p:nvGrpSpPr>
        <p:grpSpPr>
          <a:xfrm>
            <a:off x="-221202" y="-50849"/>
            <a:ext cx="1496233" cy="6921375"/>
            <a:chOff x="-221202" y="-50849"/>
            <a:chExt cx="1496233" cy="6921375"/>
          </a:xfrm>
        </p:grpSpPr>
        <p:sp>
          <p:nvSpPr>
            <p:cNvPr id="46" name="Rectangle 45">
              <a:extLst>
                <a:ext uri="{FF2B5EF4-FFF2-40B4-BE49-F238E27FC236}">
                  <a16:creationId xmlns:a16="http://schemas.microsoft.com/office/drawing/2014/main" id="{8D0124D2-C087-DCDC-CD29-DCC00D7A9EC0}"/>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Plant With Roots with solid fill">
              <a:extLst>
                <a:ext uri="{FF2B5EF4-FFF2-40B4-BE49-F238E27FC236}">
                  <a16:creationId xmlns:a16="http://schemas.microsoft.com/office/drawing/2014/main" id="{B189185C-384E-5356-C636-ED9ED7C8E2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2" y="5361767"/>
              <a:ext cx="1496233" cy="1496233"/>
            </a:xfrm>
            <a:prstGeom prst="rect">
              <a:avLst/>
            </a:prstGeom>
          </p:spPr>
        </p:pic>
      </p:grpSp>
      <p:pic>
        <p:nvPicPr>
          <p:cNvPr id="48" name="Graphic 47" descr="Plant With Roots with solid fill">
            <a:extLst>
              <a:ext uri="{FF2B5EF4-FFF2-40B4-BE49-F238E27FC236}">
                <a16:creationId xmlns:a16="http://schemas.microsoft.com/office/drawing/2014/main" id="{1F151787-C6D0-EDC1-3D40-F10C1B1E2C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203" y="5359290"/>
            <a:ext cx="1496233" cy="1496233"/>
          </a:xfrm>
          <a:prstGeom prst="rect">
            <a:avLst/>
          </a:prstGeom>
        </p:spPr>
      </p:pic>
      <p:sp>
        <p:nvSpPr>
          <p:cNvPr id="3" name="Rectangle 2">
            <a:extLst>
              <a:ext uri="{FF2B5EF4-FFF2-40B4-BE49-F238E27FC236}">
                <a16:creationId xmlns:a16="http://schemas.microsoft.com/office/drawing/2014/main" id="{57A414BE-AE9E-F3A4-D1F8-4153CFC3C947}"/>
              </a:ext>
            </a:extLst>
          </p:cNvPr>
          <p:cNvSpPr/>
          <p:nvPr/>
        </p:nvSpPr>
        <p:spPr>
          <a:xfrm>
            <a:off x="5942493" y="4159265"/>
            <a:ext cx="772632" cy="2056525"/>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6ECFEEC-57E1-C71F-C8E5-F7A6F601EED6}"/>
              </a:ext>
            </a:extLst>
          </p:cNvPr>
          <p:cNvSpPr/>
          <p:nvPr/>
        </p:nvSpPr>
        <p:spPr>
          <a:xfrm>
            <a:off x="1066550" y="927080"/>
            <a:ext cx="11125450" cy="3067351"/>
          </a:xfrm>
          <a:prstGeom prst="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B458AF0-1AA0-14C6-4784-CF667FD1CCA3}"/>
              </a:ext>
            </a:extLst>
          </p:cNvPr>
          <p:cNvSpPr txBox="1"/>
          <p:nvPr/>
        </p:nvSpPr>
        <p:spPr>
          <a:xfrm>
            <a:off x="1684732" y="6460029"/>
            <a:ext cx="10507267" cy="461665"/>
          </a:xfrm>
          <a:prstGeom prst="rect">
            <a:avLst/>
          </a:prstGeom>
          <a:noFill/>
        </p:spPr>
        <p:txBody>
          <a:bodyPr wrap="square" rtlCol="0">
            <a:spAutoFit/>
          </a:bodyPr>
          <a:lstStyle/>
          <a:p>
            <a:r>
              <a:rPr lang="en-US" sz="2400" dirty="0"/>
              <a:t>Distal; These leaves were NOT directly treated with the pathogen</a:t>
            </a:r>
          </a:p>
        </p:txBody>
      </p:sp>
      <p:sp>
        <p:nvSpPr>
          <p:cNvPr id="6" name="Rectangle 5">
            <a:extLst>
              <a:ext uri="{FF2B5EF4-FFF2-40B4-BE49-F238E27FC236}">
                <a16:creationId xmlns:a16="http://schemas.microsoft.com/office/drawing/2014/main" id="{6E18A09B-598B-A08A-435D-BD5AAE8B44F2}"/>
              </a:ext>
            </a:extLst>
          </p:cNvPr>
          <p:cNvSpPr/>
          <p:nvPr/>
        </p:nvSpPr>
        <p:spPr>
          <a:xfrm>
            <a:off x="6863203" y="4159265"/>
            <a:ext cx="1166372" cy="2056525"/>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264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B55ABF0-F716-1125-2C64-1CF95AFD95AE}"/>
              </a:ext>
            </a:extLst>
          </p:cNvPr>
          <p:cNvSpPr>
            <a:spLocks noGrp="1"/>
          </p:cNvSpPr>
          <p:nvPr>
            <p:ph type="ctrTitle"/>
          </p:nvPr>
        </p:nvSpPr>
        <p:spPr>
          <a:xfrm>
            <a:off x="962528" y="26234"/>
            <a:ext cx="11229472" cy="1051947"/>
          </a:xfrm>
          <a:solidFill>
            <a:schemeClr val="bg1"/>
          </a:solidFill>
          <a:ln>
            <a:solidFill>
              <a:schemeClr val="bg1"/>
            </a:solidFill>
          </a:ln>
        </p:spPr>
        <p:txBody>
          <a:bodyPr>
            <a:noAutofit/>
          </a:bodyPr>
          <a:lstStyle/>
          <a:p>
            <a:r>
              <a:rPr lang="en-US" sz="2800" dirty="0">
                <a:solidFill>
                  <a:schemeClr val="accent5">
                    <a:lumMod val="75000"/>
                  </a:schemeClr>
                </a:solidFill>
                <a:latin typeface="Tisa Offc Serif Pro" panose="02010504030101020102" pitchFamily="2" charset="0"/>
              </a:rPr>
              <a:t>Take away: </a:t>
            </a:r>
            <a:r>
              <a:rPr lang="en-US" sz="2800" dirty="0">
                <a:latin typeface="Tisa Offc Serif Pro" panose="02010504030101020102" pitchFamily="2" charset="0"/>
              </a:rPr>
              <a:t>Unique phenolic profile was present on DC3K treated and distal leaves but not distal leaves </a:t>
            </a:r>
            <a:r>
              <a:rPr lang="en-US" sz="2800" dirty="0">
                <a:solidFill>
                  <a:schemeClr val="accent5">
                    <a:lumMod val="75000"/>
                  </a:schemeClr>
                </a:solidFill>
                <a:latin typeface="Tisa Offc Serif Pro" panose="02010504030101020102" pitchFamily="2" charset="0"/>
              </a:rPr>
              <a:t> </a:t>
            </a:r>
          </a:p>
        </p:txBody>
      </p:sp>
      <p:sp>
        <p:nvSpPr>
          <p:cNvPr id="8" name="AutoShape 5">
            <a:extLst>
              <a:ext uri="{FF2B5EF4-FFF2-40B4-BE49-F238E27FC236}">
                <a16:creationId xmlns:a16="http://schemas.microsoft.com/office/drawing/2014/main" id="{FE533310-AEB8-1971-5B5F-C715E8EE2104}"/>
              </a:ext>
            </a:extLst>
          </p:cNvPr>
          <p:cNvSpPr>
            <a:spLocks noChangeAspect="1" noChangeArrowheads="1"/>
          </p:cNvSpPr>
          <p:nvPr/>
        </p:nvSpPr>
        <p:spPr bwMode="auto">
          <a:xfrm>
            <a:off x="5725968" y="1284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a:extLst>
              <a:ext uri="{FF2B5EF4-FFF2-40B4-BE49-F238E27FC236}">
                <a16:creationId xmlns:a16="http://schemas.microsoft.com/office/drawing/2014/main" id="{12A19272-C051-C219-D044-EB6B94E645B1}"/>
              </a:ext>
            </a:extLst>
          </p:cNvPr>
          <p:cNvGrpSpPr/>
          <p:nvPr/>
        </p:nvGrpSpPr>
        <p:grpSpPr>
          <a:xfrm>
            <a:off x="1011692" y="1400799"/>
            <a:ext cx="10194940" cy="2501561"/>
            <a:chOff x="5292860" y="3989060"/>
            <a:chExt cx="6933495" cy="1701291"/>
          </a:xfrm>
        </p:grpSpPr>
        <p:grpSp>
          <p:nvGrpSpPr>
            <p:cNvPr id="10" name="Group 9">
              <a:extLst>
                <a:ext uri="{FF2B5EF4-FFF2-40B4-BE49-F238E27FC236}">
                  <a16:creationId xmlns:a16="http://schemas.microsoft.com/office/drawing/2014/main" id="{75FF2DB9-079D-B259-5340-93566FDFE334}"/>
                </a:ext>
              </a:extLst>
            </p:cNvPr>
            <p:cNvGrpSpPr/>
            <p:nvPr/>
          </p:nvGrpSpPr>
          <p:grpSpPr>
            <a:xfrm>
              <a:off x="5292860" y="3989060"/>
              <a:ext cx="6933495" cy="1701291"/>
              <a:chOff x="5358092" y="4591664"/>
              <a:chExt cx="6933495" cy="1701291"/>
            </a:xfrm>
          </p:grpSpPr>
          <p:pic>
            <p:nvPicPr>
              <p:cNvPr id="3" name="Picture 2" descr="A picture containing line chart&#10;&#10;Description automatically generated">
                <a:extLst>
                  <a:ext uri="{FF2B5EF4-FFF2-40B4-BE49-F238E27FC236}">
                    <a16:creationId xmlns:a16="http://schemas.microsoft.com/office/drawing/2014/main" id="{9DB5959F-42F2-4017-2E07-4A09EB3F7E86}"/>
                  </a:ext>
                </a:extLst>
              </p:cNvPr>
              <p:cNvPicPr>
                <a:picLocks noChangeAspect="1"/>
              </p:cNvPicPr>
              <p:nvPr/>
            </p:nvPicPr>
            <p:blipFill rotWithShape="1">
              <a:blip r:embed="rId3">
                <a:extLst>
                  <a:ext uri="{28A0092B-C50C-407E-A947-70E740481C1C}">
                    <a14:useLocalDpi xmlns:a14="http://schemas.microsoft.com/office/drawing/2010/main" val="0"/>
                  </a:ext>
                </a:extLst>
              </a:blip>
              <a:srcRect l="44164" t="1" b="87369"/>
              <a:stretch/>
            </p:blipFill>
            <p:spPr>
              <a:xfrm>
                <a:off x="5358092" y="4591664"/>
                <a:ext cx="6863930" cy="658996"/>
              </a:xfrm>
              <a:prstGeom prst="rect">
                <a:avLst/>
              </a:prstGeom>
            </p:spPr>
          </p:pic>
          <p:pic>
            <p:nvPicPr>
              <p:cNvPr id="5" name="Picture 4" descr="A picture containing line chart&#10;&#10;Description automatically generated">
                <a:extLst>
                  <a:ext uri="{FF2B5EF4-FFF2-40B4-BE49-F238E27FC236}">
                    <a16:creationId xmlns:a16="http://schemas.microsoft.com/office/drawing/2014/main" id="{F9C6C97A-60B0-810E-34BE-1C5AA9006DF4}"/>
                  </a:ext>
                </a:extLst>
              </p:cNvPr>
              <p:cNvPicPr>
                <a:picLocks noChangeAspect="1"/>
              </p:cNvPicPr>
              <p:nvPr/>
            </p:nvPicPr>
            <p:blipFill rotWithShape="1">
              <a:blip r:embed="rId3">
                <a:extLst>
                  <a:ext uri="{28A0092B-C50C-407E-A947-70E740481C1C}">
                    <a14:useLocalDpi xmlns:a14="http://schemas.microsoft.com/office/drawing/2010/main" val="0"/>
                  </a:ext>
                </a:extLst>
              </a:blip>
              <a:srcRect l="44723" t="40076" b="45138"/>
              <a:stretch/>
            </p:blipFill>
            <p:spPr>
              <a:xfrm>
                <a:off x="5427657" y="5238810"/>
                <a:ext cx="6794365" cy="771465"/>
              </a:xfrm>
              <a:prstGeom prst="rect">
                <a:avLst/>
              </a:prstGeom>
            </p:spPr>
          </p:pic>
          <p:pic>
            <p:nvPicPr>
              <p:cNvPr id="6" name="Picture 5" descr="Chart&#10;&#10;Description automatically generated with medium confidence">
                <a:extLst>
                  <a:ext uri="{FF2B5EF4-FFF2-40B4-BE49-F238E27FC236}">
                    <a16:creationId xmlns:a16="http://schemas.microsoft.com/office/drawing/2014/main" id="{18AC9E61-6F1B-0C5A-4FC8-23A732374513}"/>
                  </a:ext>
                </a:extLst>
              </p:cNvPr>
              <p:cNvPicPr>
                <a:picLocks noChangeAspect="1"/>
              </p:cNvPicPr>
              <p:nvPr/>
            </p:nvPicPr>
            <p:blipFill rotWithShape="1">
              <a:blip r:embed="rId4">
                <a:extLst>
                  <a:ext uri="{28A0092B-C50C-407E-A947-70E740481C1C}">
                    <a14:useLocalDpi xmlns:a14="http://schemas.microsoft.com/office/drawing/2010/main" val="0"/>
                  </a:ext>
                </a:extLst>
              </a:blip>
              <a:srcRect l="44478" t="94926" b="-1"/>
              <a:stretch/>
            </p:blipFill>
            <p:spPr>
              <a:xfrm>
                <a:off x="5427657" y="5982982"/>
                <a:ext cx="6863930" cy="309973"/>
              </a:xfrm>
              <a:prstGeom prst="rect">
                <a:avLst/>
              </a:prstGeom>
            </p:spPr>
          </p:pic>
        </p:grpSp>
        <p:grpSp>
          <p:nvGrpSpPr>
            <p:cNvPr id="21" name="Group 20">
              <a:extLst>
                <a:ext uri="{FF2B5EF4-FFF2-40B4-BE49-F238E27FC236}">
                  <a16:creationId xmlns:a16="http://schemas.microsoft.com/office/drawing/2014/main" id="{B195C29D-A6E1-34BC-F3D7-85A18D64E5B8}"/>
                </a:ext>
              </a:extLst>
            </p:cNvPr>
            <p:cNvGrpSpPr/>
            <p:nvPr/>
          </p:nvGrpSpPr>
          <p:grpSpPr>
            <a:xfrm>
              <a:off x="9435533" y="3989060"/>
              <a:ext cx="2504038" cy="884295"/>
              <a:chOff x="9469745" y="1628486"/>
              <a:chExt cx="2504038" cy="884295"/>
            </a:xfrm>
          </p:grpSpPr>
          <p:sp>
            <p:nvSpPr>
              <p:cNvPr id="13" name="Rectangle 12">
                <a:extLst>
                  <a:ext uri="{FF2B5EF4-FFF2-40B4-BE49-F238E27FC236}">
                    <a16:creationId xmlns:a16="http://schemas.microsoft.com/office/drawing/2014/main" id="{D6A7A7DD-325E-CF67-6578-31EB9191FDF5}"/>
                  </a:ext>
                </a:extLst>
              </p:cNvPr>
              <p:cNvSpPr/>
              <p:nvPr/>
            </p:nvSpPr>
            <p:spPr>
              <a:xfrm>
                <a:off x="9469745" y="1628486"/>
                <a:ext cx="2504038" cy="200314"/>
              </a:xfrm>
              <a:prstGeom prst="rect">
                <a:avLst/>
              </a:prstGeom>
              <a:solidFill>
                <a:srgbClr val="99CC01"/>
              </a:solidFill>
              <a:ln>
                <a:solidFill>
                  <a:srgbClr val="99C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Control</a:t>
                </a:r>
                <a:endParaRPr lang="en-US" dirty="0"/>
              </a:p>
            </p:txBody>
          </p:sp>
          <p:sp>
            <p:nvSpPr>
              <p:cNvPr id="16" name="Rectangle 15">
                <a:extLst>
                  <a:ext uri="{FF2B5EF4-FFF2-40B4-BE49-F238E27FC236}">
                    <a16:creationId xmlns:a16="http://schemas.microsoft.com/office/drawing/2014/main" id="{5D87A5BB-2839-C7D4-E041-3DF58B5DE381}"/>
                  </a:ext>
                </a:extLst>
              </p:cNvPr>
              <p:cNvSpPr/>
              <p:nvPr/>
            </p:nvSpPr>
            <p:spPr>
              <a:xfrm>
                <a:off x="9469746" y="2312467"/>
                <a:ext cx="2504037" cy="200314"/>
              </a:xfrm>
              <a:prstGeom prst="rect">
                <a:avLst/>
              </a:prstGeom>
              <a:solidFill>
                <a:srgbClr val="AE108F"/>
              </a:solidFill>
              <a:ln>
                <a:solidFill>
                  <a:srgbClr val="AE1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t>P. </a:t>
                </a:r>
                <a:r>
                  <a:rPr lang="en-US" sz="1400" i="1" dirty="0" err="1"/>
                  <a:t>syringae</a:t>
                </a:r>
                <a:r>
                  <a:rPr lang="en-US" sz="1400" i="1" dirty="0"/>
                  <a:t> </a:t>
                </a:r>
                <a:r>
                  <a:rPr lang="en-US" sz="1400" dirty="0" err="1"/>
                  <a:t>pv</a:t>
                </a:r>
                <a:r>
                  <a:rPr lang="en-US" sz="1400" dirty="0"/>
                  <a:t>. tomato (DC3K ) </a:t>
                </a:r>
                <a:endParaRPr lang="en-US" sz="1200" i="1" dirty="0"/>
              </a:p>
            </p:txBody>
          </p:sp>
        </p:grpSp>
      </p:grpSp>
      <p:grpSp>
        <p:nvGrpSpPr>
          <p:cNvPr id="17" name="Group 16">
            <a:extLst>
              <a:ext uri="{FF2B5EF4-FFF2-40B4-BE49-F238E27FC236}">
                <a16:creationId xmlns:a16="http://schemas.microsoft.com/office/drawing/2014/main" id="{D6F4EEAF-E746-8D24-12E3-44D710B71ABD}"/>
              </a:ext>
            </a:extLst>
          </p:cNvPr>
          <p:cNvGrpSpPr/>
          <p:nvPr/>
        </p:nvGrpSpPr>
        <p:grpSpPr>
          <a:xfrm>
            <a:off x="1011965" y="4367770"/>
            <a:ext cx="10175921" cy="2223638"/>
            <a:chOff x="2847761" y="2082176"/>
            <a:chExt cx="9178133" cy="2005602"/>
          </a:xfrm>
        </p:grpSpPr>
        <p:pic>
          <p:nvPicPr>
            <p:cNvPr id="22" name="Picture 21" descr="Chart&#10;&#10;Description automatically generated with medium confidence">
              <a:extLst>
                <a:ext uri="{FF2B5EF4-FFF2-40B4-BE49-F238E27FC236}">
                  <a16:creationId xmlns:a16="http://schemas.microsoft.com/office/drawing/2014/main" id="{2E04E1B5-5DC3-CFFF-2C27-9D6115CDB80E}"/>
                </a:ext>
              </a:extLst>
            </p:cNvPr>
            <p:cNvPicPr>
              <a:picLocks noChangeAspect="1"/>
            </p:cNvPicPr>
            <p:nvPr/>
          </p:nvPicPr>
          <p:blipFill rotWithShape="1">
            <a:blip r:embed="rId4">
              <a:extLst>
                <a:ext uri="{28A0092B-C50C-407E-A947-70E740481C1C}">
                  <a14:useLocalDpi xmlns:a14="http://schemas.microsoft.com/office/drawing/2010/main" val="0"/>
                </a:ext>
              </a:extLst>
            </a:blip>
            <a:srcRect l="25971" t="95725"/>
            <a:stretch/>
          </p:blipFill>
          <p:spPr>
            <a:xfrm>
              <a:off x="2926484" y="3826685"/>
              <a:ext cx="9099410" cy="261093"/>
            </a:xfrm>
            <a:prstGeom prst="rect">
              <a:avLst/>
            </a:prstGeom>
          </p:spPr>
        </p:pic>
        <p:pic>
          <p:nvPicPr>
            <p:cNvPr id="23" name="Picture 22" descr="Chart&#10;&#10;Description automatically generated with medium confidence">
              <a:extLst>
                <a:ext uri="{FF2B5EF4-FFF2-40B4-BE49-F238E27FC236}">
                  <a16:creationId xmlns:a16="http://schemas.microsoft.com/office/drawing/2014/main" id="{7968FCA5-6803-D198-3C26-8D6840758EAE}"/>
                </a:ext>
              </a:extLst>
            </p:cNvPr>
            <p:cNvPicPr>
              <a:picLocks noChangeAspect="1"/>
            </p:cNvPicPr>
            <p:nvPr/>
          </p:nvPicPr>
          <p:blipFill rotWithShape="1">
            <a:blip r:embed="rId4">
              <a:extLst>
                <a:ext uri="{28A0092B-C50C-407E-A947-70E740481C1C}">
                  <a14:useLocalDpi xmlns:a14="http://schemas.microsoft.com/office/drawing/2010/main" val="0"/>
                </a:ext>
              </a:extLst>
            </a:blip>
            <a:srcRect l="25984" t="39818" r="1240" b="45481"/>
            <a:stretch/>
          </p:blipFill>
          <p:spPr>
            <a:xfrm>
              <a:off x="2926484" y="2928825"/>
              <a:ext cx="8945277" cy="897861"/>
            </a:xfrm>
            <a:prstGeom prst="rect">
              <a:avLst/>
            </a:prstGeom>
          </p:spPr>
        </p:pic>
        <p:pic>
          <p:nvPicPr>
            <p:cNvPr id="24" name="Picture 23" descr="Chart&#10;&#10;Description automatically generated with medium confidence">
              <a:extLst>
                <a:ext uri="{FF2B5EF4-FFF2-40B4-BE49-F238E27FC236}">
                  <a16:creationId xmlns:a16="http://schemas.microsoft.com/office/drawing/2014/main" id="{4F084298-FABF-0D9D-AA72-D713ED8AE68B}"/>
                </a:ext>
              </a:extLst>
            </p:cNvPr>
            <p:cNvPicPr>
              <a:picLocks noChangeAspect="1"/>
            </p:cNvPicPr>
            <p:nvPr/>
          </p:nvPicPr>
          <p:blipFill rotWithShape="1">
            <a:blip r:embed="rId4">
              <a:extLst>
                <a:ext uri="{28A0092B-C50C-407E-A947-70E740481C1C}">
                  <a14:useLocalDpi xmlns:a14="http://schemas.microsoft.com/office/drawing/2010/main" val="0"/>
                </a:ext>
              </a:extLst>
            </a:blip>
            <a:srcRect l="25331" t="-1" r="1894" b="87493"/>
            <a:stretch/>
          </p:blipFill>
          <p:spPr>
            <a:xfrm>
              <a:off x="2847761" y="2166775"/>
              <a:ext cx="8945277" cy="763905"/>
            </a:xfrm>
            <a:prstGeom prst="rect">
              <a:avLst/>
            </a:prstGeom>
          </p:spPr>
        </p:pic>
        <p:sp>
          <p:nvSpPr>
            <p:cNvPr id="25" name="Rectangle 24">
              <a:extLst>
                <a:ext uri="{FF2B5EF4-FFF2-40B4-BE49-F238E27FC236}">
                  <a16:creationId xmlns:a16="http://schemas.microsoft.com/office/drawing/2014/main" id="{858BF435-BCE9-1F79-A851-51A68176A45D}"/>
                </a:ext>
              </a:extLst>
            </p:cNvPr>
            <p:cNvSpPr/>
            <p:nvPr/>
          </p:nvSpPr>
          <p:spPr>
            <a:xfrm>
              <a:off x="8839200" y="2986106"/>
              <a:ext cx="2896688" cy="222928"/>
            </a:xfrm>
            <a:prstGeom prst="rect">
              <a:avLst/>
            </a:prstGeom>
            <a:solidFill>
              <a:srgbClr val="AE108F"/>
            </a:solidFill>
            <a:ln>
              <a:solidFill>
                <a:srgbClr val="AE1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P. </a:t>
              </a:r>
              <a:r>
                <a:rPr lang="en-US" sz="1600" i="1" dirty="0" err="1"/>
                <a:t>syringae</a:t>
              </a:r>
              <a:r>
                <a:rPr lang="en-US" sz="1600" i="1" dirty="0"/>
                <a:t> </a:t>
              </a:r>
              <a:r>
                <a:rPr lang="en-US" sz="1600" dirty="0" err="1"/>
                <a:t>pv</a:t>
              </a:r>
              <a:r>
                <a:rPr lang="en-US" sz="1600" dirty="0"/>
                <a:t>. tomato (DC3K ) </a:t>
              </a:r>
              <a:endParaRPr lang="en-US" sz="1400" i="1" dirty="0"/>
            </a:p>
          </p:txBody>
        </p:sp>
        <p:sp>
          <p:nvSpPr>
            <p:cNvPr id="26" name="Rectangle 25">
              <a:extLst>
                <a:ext uri="{FF2B5EF4-FFF2-40B4-BE49-F238E27FC236}">
                  <a16:creationId xmlns:a16="http://schemas.microsoft.com/office/drawing/2014/main" id="{1F9D8384-EE1C-9612-F09E-D3A0E2095966}"/>
                </a:ext>
              </a:extLst>
            </p:cNvPr>
            <p:cNvSpPr/>
            <p:nvPr/>
          </p:nvSpPr>
          <p:spPr>
            <a:xfrm>
              <a:off x="8839200" y="2082176"/>
              <a:ext cx="2896688" cy="231454"/>
            </a:xfrm>
            <a:prstGeom prst="rect">
              <a:avLst/>
            </a:prstGeom>
            <a:solidFill>
              <a:srgbClr val="99CC01"/>
            </a:solidFill>
            <a:ln>
              <a:solidFill>
                <a:srgbClr val="99C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Control</a:t>
              </a:r>
            </a:p>
          </p:txBody>
        </p:sp>
      </p:grpSp>
      <p:sp>
        <p:nvSpPr>
          <p:cNvPr id="29" name="Rectangle 28">
            <a:extLst>
              <a:ext uri="{FF2B5EF4-FFF2-40B4-BE49-F238E27FC236}">
                <a16:creationId xmlns:a16="http://schemas.microsoft.com/office/drawing/2014/main" id="{5F9000B8-C39D-3F38-AF96-41E6B54E6174}"/>
              </a:ext>
            </a:extLst>
          </p:cNvPr>
          <p:cNvSpPr/>
          <p:nvPr/>
        </p:nvSpPr>
        <p:spPr>
          <a:xfrm>
            <a:off x="10964385" y="1078181"/>
            <a:ext cx="1834631" cy="5585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A40F656-7E27-2480-4709-AC60421A4F54}"/>
              </a:ext>
            </a:extLst>
          </p:cNvPr>
          <p:cNvSpPr txBox="1"/>
          <p:nvPr/>
        </p:nvSpPr>
        <p:spPr>
          <a:xfrm>
            <a:off x="10888544" y="1839071"/>
            <a:ext cx="1367060" cy="553998"/>
          </a:xfrm>
          <a:prstGeom prst="rect">
            <a:avLst/>
          </a:prstGeom>
          <a:noFill/>
        </p:spPr>
        <p:txBody>
          <a:bodyPr wrap="square" rtlCol="0">
            <a:spAutoFit/>
          </a:bodyPr>
          <a:lstStyle/>
          <a:p>
            <a:r>
              <a:rPr lang="en-US" sz="3000" dirty="0"/>
              <a:t>Treated</a:t>
            </a:r>
          </a:p>
        </p:txBody>
      </p:sp>
      <p:sp>
        <p:nvSpPr>
          <p:cNvPr id="31" name="TextBox 30">
            <a:extLst>
              <a:ext uri="{FF2B5EF4-FFF2-40B4-BE49-F238E27FC236}">
                <a16:creationId xmlns:a16="http://schemas.microsoft.com/office/drawing/2014/main" id="{430F37EA-B123-73C3-4FAA-E7ED30A926B5}"/>
              </a:ext>
            </a:extLst>
          </p:cNvPr>
          <p:cNvSpPr txBox="1"/>
          <p:nvPr/>
        </p:nvSpPr>
        <p:spPr>
          <a:xfrm>
            <a:off x="10891497" y="4954206"/>
            <a:ext cx="1533525" cy="553998"/>
          </a:xfrm>
          <a:prstGeom prst="rect">
            <a:avLst/>
          </a:prstGeom>
          <a:noFill/>
        </p:spPr>
        <p:txBody>
          <a:bodyPr wrap="square" rtlCol="0">
            <a:spAutoFit/>
          </a:bodyPr>
          <a:lstStyle/>
          <a:p>
            <a:r>
              <a:rPr lang="en-US" sz="3000" dirty="0"/>
              <a:t>Distal</a:t>
            </a:r>
          </a:p>
        </p:txBody>
      </p:sp>
      <p:grpSp>
        <p:nvGrpSpPr>
          <p:cNvPr id="32" name="Group 31">
            <a:extLst>
              <a:ext uri="{FF2B5EF4-FFF2-40B4-BE49-F238E27FC236}">
                <a16:creationId xmlns:a16="http://schemas.microsoft.com/office/drawing/2014/main" id="{2854F2FA-D346-A6A0-44F1-83F0986157D8}"/>
              </a:ext>
            </a:extLst>
          </p:cNvPr>
          <p:cNvGrpSpPr/>
          <p:nvPr/>
        </p:nvGrpSpPr>
        <p:grpSpPr>
          <a:xfrm>
            <a:off x="-221202" y="-50849"/>
            <a:ext cx="1496233" cy="6921375"/>
            <a:chOff x="-221202" y="-50849"/>
            <a:chExt cx="1496233" cy="6921375"/>
          </a:xfrm>
        </p:grpSpPr>
        <p:sp>
          <p:nvSpPr>
            <p:cNvPr id="33" name="Rectangle 32">
              <a:extLst>
                <a:ext uri="{FF2B5EF4-FFF2-40B4-BE49-F238E27FC236}">
                  <a16:creationId xmlns:a16="http://schemas.microsoft.com/office/drawing/2014/main" id="{A2D445EC-3B92-598B-5897-1D5BD84D2FEF}"/>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Plant With Roots with solid fill">
              <a:extLst>
                <a:ext uri="{FF2B5EF4-FFF2-40B4-BE49-F238E27FC236}">
                  <a16:creationId xmlns:a16="http://schemas.microsoft.com/office/drawing/2014/main" id="{DC412152-171F-6ED1-C8E6-30B4FAFDEA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2" y="5361767"/>
              <a:ext cx="1496233" cy="1496233"/>
            </a:xfrm>
            <a:prstGeom prst="rect">
              <a:avLst/>
            </a:prstGeom>
          </p:spPr>
        </p:pic>
      </p:grpSp>
      <p:pic>
        <p:nvPicPr>
          <p:cNvPr id="35" name="Graphic 34" descr="Plant With Roots with solid fill">
            <a:extLst>
              <a:ext uri="{FF2B5EF4-FFF2-40B4-BE49-F238E27FC236}">
                <a16:creationId xmlns:a16="http://schemas.microsoft.com/office/drawing/2014/main" id="{5F29E3D3-1E7F-4F8E-0674-44D88BC67C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203" y="5359290"/>
            <a:ext cx="1496233" cy="1496233"/>
          </a:xfrm>
          <a:prstGeom prst="rect">
            <a:avLst/>
          </a:prstGeom>
        </p:spPr>
      </p:pic>
      <p:sp>
        <p:nvSpPr>
          <p:cNvPr id="2" name="Rectangle 1">
            <a:extLst>
              <a:ext uri="{FF2B5EF4-FFF2-40B4-BE49-F238E27FC236}">
                <a16:creationId xmlns:a16="http://schemas.microsoft.com/office/drawing/2014/main" id="{7B3A36B8-4816-595E-B27B-528A4D9EEC8F}"/>
              </a:ext>
            </a:extLst>
          </p:cNvPr>
          <p:cNvSpPr/>
          <p:nvPr/>
        </p:nvSpPr>
        <p:spPr>
          <a:xfrm>
            <a:off x="1084520" y="4067691"/>
            <a:ext cx="11125450" cy="2770095"/>
          </a:xfrm>
          <a:prstGeom prst="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4F3221F-AA39-8916-8A1D-BC2B0AE61E6C}"/>
              </a:ext>
            </a:extLst>
          </p:cNvPr>
          <p:cNvSpPr/>
          <p:nvPr/>
        </p:nvSpPr>
        <p:spPr>
          <a:xfrm>
            <a:off x="1182862" y="1443911"/>
            <a:ext cx="5551767" cy="2056525"/>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891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B55ABF0-F716-1125-2C64-1CF95AFD95AE}"/>
              </a:ext>
            </a:extLst>
          </p:cNvPr>
          <p:cNvSpPr>
            <a:spLocks noGrp="1"/>
          </p:cNvSpPr>
          <p:nvPr>
            <p:ph type="ctrTitle"/>
          </p:nvPr>
        </p:nvSpPr>
        <p:spPr>
          <a:xfrm>
            <a:off x="962528" y="26234"/>
            <a:ext cx="11229472" cy="1051947"/>
          </a:xfrm>
          <a:solidFill>
            <a:schemeClr val="bg1"/>
          </a:solidFill>
          <a:ln>
            <a:solidFill>
              <a:schemeClr val="bg1"/>
            </a:solidFill>
          </a:ln>
        </p:spPr>
        <p:txBody>
          <a:bodyPr>
            <a:noAutofit/>
          </a:bodyPr>
          <a:lstStyle/>
          <a:p>
            <a:r>
              <a:rPr lang="en-US" sz="2800" dirty="0">
                <a:solidFill>
                  <a:schemeClr val="accent5">
                    <a:lumMod val="75000"/>
                  </a:schemeClr>
                </a:solidFill>
                <a:latin typeface="Tisa Offc Serif Pro" panose="02010504030101020102" pitchFamily="2" charset="0"/>
              </a:rPr>
              <a:t>Take away: </a:t>
            </a:r>
            <a:r>
              <a:rPr lang="en-US" sz="2800" dirty="0">
                <a:latin typeface="Tisa Offc Serif Pro" panose="02010504030101020102" pitchFamily="2" charset="0"/>
              </a:rPr>
              <a:t>Unique phenolic profile was present on DC3K treated and distal leaves but not distal leaves </a:t>
            </a:r>
            <a:r>
              <a:rPr lang="en-US" sz="2800" dirty="0">
                <a:solidFill>
                  <a:schemeClr val="accent5">
                    <a:lumMod val="75000"/>
                  </a:schemeClr>
                </a:solidFill>
                <a:latin typeface="Tisa Offc Serif Pro" panose="02010504030101020102" pitchFamily="2" charset="0"/>
              </a:rPr>
              <a:t> </a:t>
            </a:r>
          </a:p>
        </p:txBody>
      </p:sp>
      <p:sp>
        <p:nvSpPr>
          <p:cNvPr id="8" name="AutoShape 5">
            <a:extLst>
              <a:ext uri="{FF2B5EF4-FFF2-40B4-BE49-F238E27FC236}">
                <a16:creationId xmlns:a16="http://schemas.microsoft.com/office/drawing/2014/main" id="{FE533310-AEB8-1971-5B5F-C715E8EE2104}"/>
              </a:ext>
            </a:extLst>
          </p:cNvPr>
          <p:cNvSpPr>
            <a:spLocks noChangeAspect="1" noChangeArrowheads="1"/>
          </p:cNvSpPr>
          <p:nvPr/>
        </p:nvSpPr>
        <p:spPr bwMode="auto">
          <a:xfrm>
            <a:off x="5725968" y="1284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a:extLst>
              <a:ext uri="{FF2B5EF4-FFF2-40B4-BE49-F238E27FC236}">
                <a16:creationId xmlns:a16="http://schemas.microsoft.com/office/drawing/2014/main" id="{12A19272-C051-C219-D044-EB6B94E645B1}"/>
              </a:ext>
            </a:extLst>
          </p:cNvPr>
          <p:cNvGrpSpPr/>
          <p:nvPr/>
        </p:nvGrpSpPr>
        <p:grpSpPr>
          <a:xfrm>
            <a:off x="1011692" y="1400799"/>
            <a:ext cx="10194940" cy="2501561"/>
            <a:chOff x="5292860" y="3989060"/>
            <a:chExt cx="6933495" cy="1701291"/>
          </a:xfrm>
        </p:grpSpPr>
        <p:grpSp>
          <p:nvGrpSpPr>
            <p:cNvPr id="10" name="Group 9">
              <a:extLst>
                <a:ext uri="{FF2B5EF4-FFF2-40B4-BE49-F238E27FC236}">
                  <a16:creationId xmlns:a16="http://schemas.microsoft.com/office/drawing/2014/main" id="{75FF2DB9-079D-B259-5340-93566FDFE334}"/>
                </a:ext>
              </a:extLst>
            </p:cNvPr>
            <p:cNvGrpSpPr/>
            <p:nvPr/>
          </p:nvGrpSpPr>
          <p:grpSpPr>
            <a:xfrm>
              <a:off x="5292860" y="3989060"/>
              <a:ext cx="6933495" cy="1701291"/>
              <a:chOff x="5358092" y="4591664"/>
              <a:chExt cx="6933495" cy="1701291"/>
            </a:xfrm>
          </p:grpSpPr>
          <p:pic>
            <p:nvPicPr>
              <p:cNvPr id="3" name="Picture 2" descr="A picture containing line chart&#10;&#10;Description automatically generated">
                <a:extLst>
                  <a:ext uri="{FF2B5EF4-FFF2-40B4-BE49-F238E27FC236}">
                    <a16:creationId xmlns:a16="http://schemas.microsoft.com/office/drawing/2014/main" id="{9DB5959F-42F2-4017-2E07-4A09EB3F7E86}"/>
                  </a:ext>
                </a:extLst>
              </p:cNvPr>
              <p:cNvPicPr>
                <a:picLocks noChangeAspect="1"/>
              </p:cNvPicPr>
              <p:nvPr/>
            </p:nvPicPr>
            <p:blipFill rotWithShape="1">
              <a:blip r:embed="rId3">
                <a:extLst>
                  <a:ext uri="{28A0092B-C50C-407E-A947-70E740481C1C}">
                    <a14:useLocalDpi xmlns:a14="http://schemas.microsoft.com/office/drawing/2010/main" val="0"/>
                  </a:ext>
                </a:extLst>
              </a:blip>
              <a:srcRect l="44164" t="1" b="87369"/>
              <a:stretch/>
            </p:blipFill>
            <p:spPr>
              <a:xfrm>
                <a:off x="5358092" y="4591664"/>
                <a:ext cx="6863930" cy="658996"/>
              </a:xfrm>
              <a:prstGeom prst="rect">
                <a:avLst/>
              </a:prstGeom>
            </p:spPr>
          </p:pic>
          <p:pic>
            <p:nvPicPr>
              <p:cNvPr id="5" name="Picture 4" descr="A picture containing line chart&#10;&#10;Description automatically generated">
                <a:extLst>
                  <a:ext uri="{FF2B5EF4-FFF2-40B4-BE49-F238E27FC236}">
                    <a16:creationId xmlns:a16="http://schemas.microsoft.com/office/drawing/2014/main" id="{F9C6C97A-60B0-810E-34BE-1C5AA9006DF4}"/>
                  </a:ext>
                </a:extLst>
              </p:cNvPr>
              <p:cNvPicPr>
                <a:picLocks noChangeAspect="1"/>
              </p:cNvPicPr>
              <p:nvPr/>
            </p:nvPicPr>
            <p:blipFill rotWithShape="1">
              <a:blip r:embed="rId3">
                <a:extLst>
                  <a:ext uri="{28A0092B-C50C-407E-A947-70E740481C1C}">
                    <a14:useLocalDpi xmlns:a14="http://schemas.microsoft.com/office/drawing/2010/main" val="0"/>
                  </a:ext>
                </a:extLst>
              </a:blip>
              <a:srcRect l="44723" t="40076" b="45138"/>
              <a:stretch/>
            </p:blipFill>
            <p:spPr>
              <a:xfrm>
                <a:off x="5427657" y="5238810"/>
                <a:ext cx="6794365" cy="771465"/>
              </a:xfrm>
              <a:prstGeom prst="rect">
                <a:avLst/>
              </a:prstGeom>
            </p:spPr>
          </p:pic>
          <p:pic>
            <p:nvPicPr>
              <p:cNvPr id="6" name="Picture 5" descr="Chart&#10;&#10;Description automatically generated with medium confidence">
                <a:extLst>
                  <a:ext uri="{FF2B5EF4-FFF2-40B4-BE49-F238E27FC236}">
                    <a16:creationId xmlns:a16="http://schemas.microsoft.com/office/drawing/2014/main" id="{18AC9E61-6F1B-0C5A-4FC8-23A732374513}"/>
                  </a:ext>
                </a:extLst>
              </p:cNvPr>
              <p:cNvPicPr>
                <a:picLocks noChangeAspect="1"/>
              </p:cNvPicPr>
              <p:nvPr/>
            </p:nvPicPr>
            <p:blipFill rotWithShape="1">
              <a:blip r:embed="rId4">
                <a:extLst>
                  <a:ext uri="{28A0092B-C50C-407E-A947-70E740481C1C}">
                    <a14:useLocalDpi xmlns:a14="http://schemas.microsoft.com/office/drawing/2010/main" val="0"/>
                  </a:ext>
                </a:extLst>
              </a:blip>
              <a:srcRect l="44478" t="94926" b="-1"/>
              <a:stretch/>
            </p:blipFill>
            <p:spPr>
              <a:xfrm>
                <a:off x="5427657" y="5982982"/>
                <a:ext cx="6863930" cy="309973"/>
              </a:xfrm>
              <a:prstGeom prst="rect">
                <a:avLst/>
              </a:prstGeom>
            </p:spPr>
          </p:pic>
        </p:grpSp>
        <p:grpSp>
          <p:nvGrpSpPr>
            <p:cNvPr id="21" name="Group 20">
              <a:extLst>
                <a:ext uri="{FF2B5EF4-FFF2-40B4-BE49-F238E27FC236}">
                  <a16:creationId xmlns:a16="http://schemas.microsoft.com/office/drawing/2014/main" id="{B195C29D-A6E1-34BC-F3D7-85A18D64E5B8}"/>
                </a:ext>
              </a:extLst>
            </p:cNvPr>
            <p:cNvGrpSpPr/>
            <p:nvPr/>
          </p:nvGrpSpPr>
          <p:grpSpPr>
            <a:xfrm>
              <a:off x="9435533" y="3989060"/>
              <a:ext cx="2504038" cy="884295"/>
              <a:chOff x="9469745" y="1628486"/>
              <a:chExt cx="2504038" cy="884295"/>
            </a:xfrm>
          </p:grpSpPr>
          <p:sp>
            <p:nvSpPr>
              <p:cNvPr id="13" name="Rectangle 12">
                <a:extLst>
                  <a:ext uri="{FF2B5EF4-FFF2-40B4-BE49-F238E27FC236}">
                    <a16:creationId xmlns:a16="http://schemas.microsoft.com/office/drawing/2014/main" id="{D6A7A7DD-325E-CF67-6578-31EB9191FDF5}"/>
                  </a:ext>
                </a:extLst>
              </p:cNvPr>
              <p:cNvSpPr/>
              <p:nvPr/>
            </p:nvSpPr>
            <p:spPr>
              <a:xfrm>
                <a:off x="9469745" y="1628486"/>
                <a:ext cx="2504038" cy="200314"/>
              </a:xfrm>
              <a:prstGeom prst="rect">
                <a:avLst/>
              </a:prstGeom>
              <a:solidFill>
                <a:srgbClr val="99CC01"/>
              </a:solidFill>
              <a:ln>
                <a:solidFill>
                  <a:srgbClr val="99C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Control</a:t>
                </a:r>
                <a:endParaRPr lang="en-US" dirty="0"/>
              </a:p>
            </p:txBody>
          </p:sp>
          <p:sp>
            <p:nvSpPr>
              <p:cNvPr id="16" name="Rectangle 15">
                <a:extLst>
                  <a:ext uri="{FF2B5EF4-FFF2-40B4-BE49-F238E27FC236}">
                    <a16:creationId xmlns:a16="http://schemas.microsoft.com/office/drawing/2014/main" id="{5D87A5BB-2839-C7D4-E041-3DF58B5DE381}"/>
                  </a:ext>
                </a:extLst>
              </p:cNvPr>
              <p:cNvSpPr/>
              <p:nvPr/>
            </p:nvSpPr>
            <p:spPr>
              <a:xfrm>
                <a:off x="9469746" y="2312467"/>
                <a:ext cx="2504037" cy="200314"/>
              </a:xfrm>
              <a:prstGeom prst="rect">
                <a:avLst/>
              </a:prstGeom>
              <a:solidFill>
                <a:srgbClr val="AE108F"/>
              </a:solidFill>
              <a:ln>
                <a:solidFill>
                  <a:srgbClr val="AE1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t>P. </a:t>
                </a:r>
                <a:r>
                  <a:rPr lang="en-US" sz="1400" i="1" dirty="0" err="1"/>
                  <a:t>syringae</a:t>
                </a:r>
                <a:r>
                  <a:rPr lang="en-US" sz="1400" i="1" dirty="0"/>
                  <a:t> </a:t>
                </a:r>
                <a:r>
                  <a:rPr lang="en-US" sz="1400" dirty="0" err="1"/>
                  <a:t>pv</a:t>
                </a:r>
                <a:r>
                  <a:rPr lang="en-US" sz="1400" dirty="0"/>
                  <a:t>. tomato (DC3K ) </a:t>
                </a:r>
                <a:endParaRPr lang="en-US" sz="1200" i="1" dirty="0"/>
              </a:p>
            </p:txBody>
          </p:sp>
        </p:grpSp>
      </p:grpSp>
      <p:grpSp>
        <p:nvGrpSpPr>
          <p:cNvPr id="17" name="Group 16">
            <a:extLst>
              <a:ext uri="{FF2B5EF4-FFF2-40B4-BE49-F238E27FC236}">
                <a16:creationId xmlns:a16="http://schemas.microsoft.com/office/drawing/2014/main" id="{D6F4EEAF-E746-8D24-12E3-44D710B71ABD}"/>
              </a:ext>
            </a:extLst>
          </p:cNvPr>
          <p:cNvGrpSpPr/>
          <p:nvPr/>
        </p:nvGrpSpPr>
        <p:grpSpPr>
          <a:xfrm>
            <a:off x="1011965" y="4367770"/>
            <a:ext cx="10175921" cy="2223638"/>
            <a:chOff x="2847761" y="2082176"/>
            <a:chExt cx="9178133" cy="2005602"/>
          </a:xfrm>
        </p:grpSpPr>
        <p:pic>
          <p:nvPicPr>
            <p:cNvPr id="22" name="Picture 21" descr="Chart&#10;&#10;Description automatically generated with medium confidence">
              <a:extLst>
                <a:ext uri="{FF2B5EF4-FFF2-40B4-BE49-F238E27FC236}">
                  <a16:creationId xmlns:a16="http://schemas.microsoft.com/office/drawing/2014/main" id="{2E04E1B5-5DC3-CFFF-2C27-9D6115CDB80E}"/>
                </a:ext>
              </a:extLst>
            </p:cNvPr>
            <p:cNvPicPr>
              <a:picLocks noChangeAspect="1"/>
            </p:cNvPicPr>
            <p:nvPr/>
          </p:nvPicPr>
          <p:blipFill rotWithShape="1">
            <a:blip r:embed="rId4">
              <a:extLst>
                <a:ext uri="{28A0092B-C50C-407E-A947-70E740481C1C}">
                  <a14:useLocalDpi xmlns:a14="http://schemas.microsoft.com/office/drawing/2010/main" val="0"/>
                </a:ext>
              </a:extLst>
            </a:blip>
            <a:srcRect l="25971" t="95725"/>
            <a:stretch/>
          </p:blipFill>
          <p:spPr>
            <a:xfrm>
              <a:off x="2926484" y="3826685"/>
              <a:ext cx="9099410" cy="261093"/>
            </a:xfrm>
            <a:prstGeom prst="rect">
              <a:avLst/>
            </a:prstGeom>
          </p:spPr>
        </p:pic>
        <p:pic>
          <p:nvPicPr>
            <p:cNvPr id="23" name="Picture 22" descr="Chart&#10;&#10;Description automatically generated with medium confidence">
              <a:extLst>
                <a:ext uri="{FF2B5EF4-FFF2-40B4-BE49-F238E27FC236}">
                  <a16:creationId xmlns:a16="http://schemas.microsoft.com/office/drawing/2014/main" id="{7968FCA5-6803-D198-3C26-8D6840758EAE}"/>
                </a:ext>
              </a:extLst>
            </p:cNvPr>
            <p:cNvPicPr>
              <a:picLocks noChangeAspect="1"/>
            </p:cNvPicPr>
            <p:nvPr/>
          </p:nvPicPr>
          <p:blipFill rotWithShape="1">
            <a:blip r:embed="rId4">
              <a:extLst>
                <a:ext uri="{28A0092B-C50C-407E-A947-70E740481C1C}">
                  <a14:useLocalDpi xmlns:a14="http://schemas.microsoft.com/office/drawing/2010/main" val="0"/>
                </a:ext>
              </a:extLst>
            </a:blip>
            <a:srcRect l="25984" t="39818" r="1240" b="45481"/>
            <a:stretch/>
          </p:blipFill>
          <p:spPr>
            <a:xfrm>
              <a:off x="2926484" y="2928825"/>
              <a:ext cx="8945277" cy="897861"/>
            </a:xfrm>
            <a:prstGeom prst="rect">
              <a:avLst/>
            </a:prstGeom>
          </p:spPr>
        </p:pic>
        <p:pic>
          <p:nvPicPr>
            <p:cNvPr id="24" name="Picture 23" descr="Chart&#10;&#10;Description automatically generated with medium confidence">
              <a:extLst>
                <a:ext uri="{FF2B5EF4-FFF2-40B4-BE49-F238E27FC236}">
                  <a16:creationId xmlns:a16="http://schemas.microsoft.com/office/drawing/2014/main" id="{4F084298-FABF-0D9D-AA72-D713ED8AE68B}"/>
                </a:ext>
              </a:extLst>
            </p:cNvPr>
            <p:cNvPicPr>
              <a:picLocks noChangeAspect="1"/>
            </p:cNvPicPr>
            <p:nvPr/>
          </p:nvPicPr>
          <p:blipFill rotWithShape="1">
            <a:blip r:embed="rId4">
              <a:extLst>
                <a:ext uri="{28A0092B-C50C-407E-A947-70E740481C1C}">
                  <a14:useLocalDpi xmlns:a14="http://schemas.microsoft.com/office/drawing/2010/main" val="0"/>
                </a:ext>
              </a:extLst>
            </a:blip>
            <a:srcRect l="25331" t="-1" r="1894" b="87493"/>
            <a:stretch/>
          </p:blipFill>
          <p:spPr>
            <a:xfrm>
              <a:off x="2847761" y="2166775"/>
              <a:ext cx="8945277" cy="763905"/>
            </a:xfrm>
            <a:prstGeom prst="rect">
              <a:avLst/>
            </a:prstGeom>
          </p:spPr>
        </p:pic>
        <p:sp>
          <p:nvSpPr>
            <p:cNvPr id="25" name="Rectangle 24">
              <a:extLst>
                <a:ext uri="{FF2B5EF4-FFF2-40B4-BE49-F238E27FC236}">
                  <a16:creationId xmlns:a16="http://schemas.microsoft.com/office/drawing/2014/main" id="{858BF435-BCE9-1F79-A851-51A68176A45D}"/>
                </a:ext>
              </a:extLst>
            </p:cNvPr>
            <p:cNvSpPr/>
            <p:nvPr/>
          </p:nvSpPr>
          <p:spPr>
            <a:xfrm>
              <a:off x="8839200" y="2986106"/>
              <a:ext cx="2896688" cy="222928"/>
            </a:xfrm>
            <a:prstGeom prst="rect">
              <a:avLst/>
            </a:prstGeom>
            <a:solidFill>
              <a:srgbClr val="AE108F"/>
            </a:solidFill>
            <a:ln>
              <a:solidFill>
                <a:srgbClr val="AE1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P. </a:t>
              </a:r>
              <a:r>
                <a:rPr lang="en-US" sz="1600" i="1" dirty="0" err="1"/>
                <a:t>syringae</a:t>
              </a:r>
              <a:r>
                <a:rPr lang="en-US" sz="1600" i="1" dirty="0"/>
                <a:t> </a:t>
              </a:r>
              <a:r>
                <a:rPr lang="en-US" sz="1600" dirty="0" err="1"/>
                <a:t>pv</a:t>
              </a:r>
              <a:r>
                <a:rPr lang="en-US" sz="1600" dirty="0"/>
                <a:t>. tomato (DC3K ) </a:t>
              </a:r>
              <a:endParaRPr lang="en-US" sz="1400" i="1" dirty="0"/>
            </a:p>
          </p:txBody>
        </p:sp>
        <p:sp>
          <p:nvSpPr>
            <p:cNvPr id="26" name="Rectangle 25">
              <a:extLst>
                <a:ext uri="{FF2B5EF4-FFF2-40B4-BE49-F238E27FC236}">
                  <a16:creationId xmlns:a16="http://schemas.microsoft.com/office/drawing/2014/main" id="{1F9D8384-EE1C-9612-F09E-D3A0E2095966}"/>
                </a:ext>
              </a:extLst>
            </p:cNvPr>
            <p:cNvSpPr/>
            <p:nvPr/>
          </p:nvSpPr>
          <p:spPr>
            <a:xfrm>
              <a:off x="8839200" y="2082176"/>
              <a:ext cx="2896688" cy="231454"/>
            </a:xfrm>
            <a:prstGeom prst="rect">
              <a:avLst/>
            </a:prstGeom>
            <a:solidFill>
              <a:srgbClr val="99CC01"/>
            </a:solidFill>
            <a:ln>
              <a:solidFill>
                <a:srgbClr val="99C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Control</a:t>
              </a:r>
            </a:p>
          </p:txBody>
        </p:sp>
      </p:grpSp>
      <p:sp>
        <p:nvSpPr>
          <p:cNvPr id="29" name="Rectangle 28">
            <a:extLst>
              <a:ext uri="{FF2B5EF4-FFF2-40B4-BE49-F238E27FC236}">
                <a16:creationId xmlns:a16="http://schemas.microsoft.com/office/drawing/2014/main" id="{5F9000B8-C39D-3F38-AF96-41E6B54E6174}"/>
              </a:ext>
            </a:extLst>
          </p:cNvPr>
          <p:cNvSpPr/>
          <p:nvPr/>
        </p:nvSpPr>
        <p:spPr>
          <a:xfrm>
            <a:off x="10964385" y="1078181"/>
            <a:ext cx="1834631" cy="5585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A40F656-7E27-2480-4709-AC60421A4F54}"/>
              </a:ext>
            </a:extLst>
          </p:cNvPr>
          <p:cNvSpPr txBox="1"/>
          <p:nvPr/>
        </p:nvSpPr>
        <p:spPr>
          <a:xfrm>
            <a:off x="10888544" y="1839071"/>
            <a:ext cx="1367060" cy="553998"/>
          </a:xfrm>
          <a:prstGeom prst="rect">
            <a:avLst/>
          </a:prstGeom>
          <a:noFill/>
        </p:spPr>
        <p:txBody>
          <a:bodyPr wrap="square" rtlCol="0">
            <a:spAutoFit/>
          </a:bodyPr>
          <a:lstStyle/>
          <a:p>
            <a:r>
              <a:rPr lang="en-US" sz="3000" dirty="0"/>
              <a:t>Treated</a:t>
            </a:r>
          </a:p>
        </p:txBody>
      </p:sp>
      <p:sp>
        <p:nvSpPr>
          <p:cNvPr id="31" name="TextBox 30">
            <a:extLst>
              <a:ext uri="{FF2B5EF4-FFF2-40B4-BE49-F238E27FC236}">
                <a16:creationId xmlns:a16="http://schemas.microsoft.com/office/drawing/2014/main" id="{430F37EA-B123-73C3-4FAA-E7ED30A926B5}"/>
              </a:ext>
            </a:extLst>
          </p:cNvPr>
          <p:cNvSpPr txBox="1"/>
          <p:nvPr/>
        </p:nvSpPr>
        <p:spPr>
          <a:xfrm>
            <a:off x="10891497" y="4954206"/>
            <a:ext cx="1533525" cy="553998"/>
          </a:xfrm>
          <a:prstGeom prst="rect">
            <a:avLst/>
          </a:prstGeom>
          <a:noFill/>
        </p:spPr>
        <p:txBody>
          <a:bodyPr wrap="square" rtlCol="0">
            <a:spAutoFit/>
          </a:bodyPr>
          <a:lstStyle/>
          <a:p>
            <a:r>
              <a:rPr lang="en-US" sz="3000" dirty="0"/>
              <a:t>Distal</a:t>
            </a:r>
          </a:p>
        </p:txBody>
      </p:sp>
      <p:grpSp>
        <p:nvGrpSpPr>
          <p:cNvPr id="32" name="Group 31">
            <a:extLst>
              <a:ext uri="{FF2B5EF4-FFF2-40B4-BE49-F238E27FC236}">
                <a16:creationId xmlns:a16="http://schemas.microsoft.com/office/drawing/2014/main" id="{2854F2FA-D346-A6A0-44F1-83F0986157D8}"/>
              </a:ext>
            </a:extLst>
          </p:cNvPr>
          <p:cNvGrpSpPr/>
          <p:nvPr/>
        </p:nvGrpSpPr>
        <p:grpSpPr>
          <a:xfrm>
            <a:off x="-221202" y="-50849"/>
            <a:ext cx="1496233" cy="6921375"/>
            <a:chOff x="-221202" y="-50849"/>
            <a:chExt cx="1496233" cy="6921375"/>
          </a:xfrm>
        </p:grpSpPr>
        <p:sp>
          <p:nvSpPr>
            <p:cNvPr id="33" name="Rectangle 32">
              <a:extLst>
                <a:ext uri="{FF2B5EF4-FFF2-40B4-BE49-F238E27FC236}">
                  <a16:creationId xmlns:a16="http://schemas.microsoft.com/office/drawing/2014/main" id="{A2D445EC-3B92-598B-5897-1D5BD84D2FEF}"/>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Plant With Roots with solid fill">
              <a:extLst>
                <a:ext uri="{FF2B5EF4-FFF2-40B4-BE49-F238E27FC236}">
                  <a16:creationId xmlns:a16="http://schemas.microsoft.com/office/drawing/2014/main" id="{DC412152-171F-6ED1-C8E6-30B4FAFDEA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2" y="5361767"/>
              <a:ext cx="1496233" cy="1496233"/>
            </a:xfrm>
            <a:prstGeom prst="rect">
              <a:avLst/>
            </a:prstGeom>
          </p:spPr>
        </p:pic>
      </p:grpSp>
      <p:pic>
        <p:nvPicPr>
          <p:cNvPr id="35" name="Graphic 34" descr="Plant With Roots with solid fill">
            <a:extLst>
              <a:ext uri="{FF2B5EF4-FFF2-40B4-BE49-F238E27FC236}">
                <a16:creationId xmlns:a16="http://schemas.microsoft.com/office/drawing/2014/main" id="{5F29E3D3-1E7F-4F8E-0674-44D88BC67C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203" y="5359290"/>
            <a:ext cx="1496233" cy="1496233"/>
          </a:xfrm>
          <a:prstGeom prst="rect">
            <a:avLst/>
          </a:prstGeom>
        </p:spPr>
      </p:pic>
      <p:sp>
        <p:nvSpPr>
          <p:cNvPr id="2" name="Rectangle 1">
            <a:extLst>
              <a:ext uri="{FF2B5EF4-FFF2-40B4-BE49-F238E27FC236}">
                <a16:creationId xmlns:a16="http://schemas.microsoft.com/office/drawing/2014/main" id="{E1313E9B-0779-AAB8-B69E-DAE50072BDCA}"/>
              </a:ext>
            </a:extLst>
          </p:cNvPr>
          <p:cNvSpPr/>
          <p:nvPr/>
        </p:nvSpPr>
        <p:spPr>
          <a:xfrm>
            <a:off x="1066550" y="1078181"/>
            <a:ext cx="11125450" cy="2824180"/>
          </a:xfrm>
          <a:prstGeom prst="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64F009B-E4D6-0B94-19F6-644F9966192B}"/>
              </a:ext>
            </a:extLst>
          </p:cNvPr>
          <p:cNvSpPr/>
          <p:nvPr/>
        </p:nvSpPr>
        <p:spPr>
          <a:xfrm>
            <a:off x="1254514" y="4284644"/>
            <a:ext cx="399906" cy="199857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35792D8-C50F-536A-CD50-887869935479}"/>
              </a:ext>
            </a:extLst>
          </p:cNvPr>
          <p:cNvSpPr/>
          <p:nvPr/>
        </p:nvSpPr>
        <p:spPr>
          <a:xfrm>
            <a:off x="4695244" y="4284644"/>
            <a:ext cx="399906" cy="199857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56296A-A2F6-DECE-A3AD-7B8FBA423C72}"/>
              </a:ext>
            </a:extLst>
          </p:cNvPr>
          <p:cNvSpPr/>
          <p:nvPr/>
        </p:nvSpPr>
        <p:spPr>
          <a:xfrm>
            <a:off x="5174523" y="4284644"/>
            <a:ext cx="399906" cy="199857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3E3E04-FD46-0CDA-42D3-A3ADC1976DDD}"/>
              </a:ext>
            </a:extLst>
          </p:cNvPr>
          <p:cNvSpPr/>
          <p:nvPr/>
        </p:nvSpPr>
        <p:spPr>
          <a:xfrm>
            <a:off x="6023994" y="4284644"/>
            <a:ext cx="399906" cy="199857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745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B55ABF0-F716-1125-2C64-1CF95AFD95AE}"/>
              </a:ext>
            </a:extLst>
          </p:cNvPr>
          <p:cNvSpPr>
            <a:spLocks noGrp="1"/>
          </p:cNvSpPr>
          <p:nvPr>
            <p:ph type="ctrTitle"/>
          </p:nvPr>
        </p:nvSpPr>
        <p:spPr>
          <a:xfrm>
            <a:off x="962527" y="133350"/>
            <a:ext cx="11229473" cy="719628"/>
          </a:xfrm>
          <a:solidFill>
            <a:schemeClr val="bg1"/>
          </a:solidFill>
          <a:ln>
            <a:solidFill>
              <a:schemeClr val="bg1"/>
            </a:solidFill>
          </a:ln>
        </p:spPr>
        <p:txBody>
          <a:bodyPr>
            <a:noAutofit/>
          </a:bodyPr>
          <a:lstStyle/>
          <a:p>
            <a:r>
              <a:rPr lang="en-US" sz="2800" dirty="0">
                <a:solidFill>
                  <a:schemeClr val="accent5">
                    <a:lumMod val="75000"/>
                  </a:schemeClr>
                </a:solidFill>
                <a:latin typeface="Tisa Offc Serif Pro" panose="02010504030101020102" pitchFamily="2" charset="0"/>
              </a:rPr>
              <a:t>Take away: </a:t>
            </a:r>
            <a:r>
              <a:rPr lang="en-US" sz="2800" dirty="0">
                <a:latin typeface="Tisa Offc Serif Pro" panose="02010504030101020102" pitchFamily="2" charset="0"/>
              </a:rPr>
              <a:t>Unique leaf surface metabolite profiles were identified utilizing peak position and peak intensity</a:t>
            </a:r>
            <a:endParaRPr lang="en-US" sz="2800" dirty="0">
              <a:solidFill>
                <a:schemeClr val="accent1">
                  <a:lumMod val="50000"/>
                </a:schemeClr>
              </a:solidFill>
              <a:latin typeface="Tisa Offc Serif Pro" panose="02010504030101020102" pitchFamily="2" charset="0"/>
            </a:endParaRPr>
          </a:p>
        </p:txBody>
      </p:sp>
      <p:sp>
        <p:nvSpPr>
          <p:cNvPr id="4" name="Rectangle 3">
            <a:extLst>
              <a:ext uri="{FF2B5EF4-FFF2-40B4-BE49-F238E27FC236}">
                <a16:creationId xmlns:a16="http://schemas.microsoft.com/office/drawing/2014/main" id="{7C948829-3F7E-AFBD-028F-325F55429E45}"/>
              </a:ext>
            </a:extLst>
          </p:cNvPr>
          <p:cNvSpPr/>
          <p:nvPr/>
        </p:nvSpPr>
        <p:spPr>
          <a:xfrm>
            <a:off x="-99587" y="-63374"/>
            <a:ext cx="1062114" cy="692137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5">
            <a:extLst>
              <a:ext uri="{FF2B5EF4-FFF2-40B4-BE49-F238E27FC236}">
                <a16:creationId xmlns:a16="http://schemas.microsoft.com/office/drawing/2014/main" id="{FE533310-AEB8-1971-5B5F-C715E8EE2104}"/>
              </a:ext>
            </a:extLst>
          </p:cNvPr>
          <p:cNvSpPr>
            <a:spLocks noChangeAspect="1" noChangeArrowheads="1"/>
          </p:cNvSpPr>
          <p:nvPr/>
        </p:nvSpPr>
        <p:spPr bwMode="auto">
          <a:xfrm>
            <a:off x="5725968" y="1284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PCAScore2DImage">
            <a:extLst>
              <a:ext uri="{FF2B5EF4-FFF2-40B4-BE49-F238E27FC236}">
                <a16:creationId xmlns:a16="http://schemas.microsoft.com/office/drawing/2014/main" id="{1AA02ADE-287A-AE5B-80E2-7FEA1ADF1A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 t="2303" r="215"/>
          <a:stretch/>
        </p:blipFill>
        <p:spPr bwMode="auto">
          <a:xfrm>
            <a:off x="962609" y="919653"/>
            <a:ext cx="6761307" cy="58716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22A5778-E2B8-4689-0CF9-DC9D83E33EFD}"/>
              </a:ext>
            </a:extLst>
          </p:cNvPr>
          <p:cNvSpPr/>
          <p:nvPr/>
        </p:nvSpPr>
        <p:spPr>
          <a:xfrm>
            <a:off x="6705600" y="1451429"/>
            <a:ext cx="1018316" cy="6531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6C29983-360E-26FB-7D84-169D71EB822C}"/>
              </a:ext>
            </a:extLst>
          </p:cNvPr>
          <p:cNvGrpSpPr/>
          <p:nvPr/>
        </p:nvGrpSpPr>
        <p:grpSpPr>
          <a:xfrm>
            <a:off x="6855035" y="1451429"/>
            <a:ext cx="735935" cy="4474956"/>
            <a:chOff x="9490572" y="2026563"/>
            <a:chExt cx="359722" cy="2187340"/>
          </a:xfrm>
        </p:grpSpPr>
        <p:sp>
          <p:nvSpPr>
            <p:cNvPr id="2" name="Rectangle 1">
              <a:extLst>
                <a:ext uri="{FF2B5EF4-FFF2-40B4-BE49-F238E27FC236}">
                  <a16:creationId xmlns:a16="http://schemas.microsoft.com/office/drawing/2014/main" id="{D7564A64-72D1-0CD4-F7CF-14D874313DB1}"/>
                </a:ext>
              </a:extLst>
            </p:cNvPr>
            <p:cNvSpPr/>
            <p:nvPr/>
          </p:nvSpPr>
          <p:spPr>
            <a:xfrm>
              <a:off x="9490572" y="2026563"/>
              <a:ext cx="359722" cy="369332"/>
            </a:xfrm>
            <a:prstGeom prst="rect">
              <a:avLst/>
            </a:prstGeom>
            <a:solidFill>
              <a:srgbClr val="FAD1DB"/>
            </a:solidFill>
            <a:ln>
              <a:solidFill>
                <a:srgbClr val="F287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46C34F7-A4AD-87DB-6A57-2C3EA7BD2D72}"/>
                </a:ext>
              </a:extLst>
            </p:cNvPr>
            <p:cNvSpPr/>
            <p:nvPr/>
          </p:nvSpPr>
          <p:spPr>
            <a:xfrm>
              <a:off x="9490572" y="2644097"/>
              <a:ext cx="359722" cy="369332"/>
            </a:xfrm>
            <a:prstGeom prst="rect">
              <a:avLst/>
            </a:prstGeom>
            <a:solidFill>
              <a:srgbClr val="D8F0DB"/>
            </a:solidFill>
            <a:ln>
              <a:solidFill>
                <a:srgbClr val="9BDA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1A131C-73A4-FC5E-DB14-033A5585E31A}"/>
                </a:ext>
              </a:extLst>
            </p:cNvPr>
            <p:cNvSpPr/>
            <p:nvPr/>
          </p:nvSpPr>
          <p:spPr>
            <a:xfrm>
              <a:off x="9490572" y="3244334"/>
              <a:ext cx="359722" cy="369332"/>
            </a:xfrm>
            <a:prstGeom prst="rect">
              <a:avLst/>
            </a:prstGeom>
            <a:solidFill>
              <a:srgbClr val="D9DFF7"/>
            </a:solidFill>
            <a:ln>
              <a:solidFill>
                <a:srgbClr val="9CAD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5AED93-1195-10D3-11E2-0473ACCA9E7B}"/>
                </a:ext>
              </a:extLst>
            </p:cNvPr>
            <p:cNvSpPr/>
            <p:nvPr/>
          </p:nvSpPr>
          <p:spPr>
            <a:xfrm>
              <a:off x="9490572" y="3844571"/>
              <a:ext cx="359722" cy="369332"/>
            </a:xfrm>
            <a:prstGeom prst="rect">
              <a:avLst/>
            </a:prstGeom>
            <a:solidFill>
              <a:srgbClr val="D9F6FC"/>
            </a:solidFill>
            <a:ln>
              <a:solidFill>
                <a:srgbClr val="8AE1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7E9E6ABC-6B95-A01F-22EB-CEA3C0E856F9}"/>
              </a:ext>
            </a:extLst>
          </p:cNvPr>
          <p:cNvSpPr txBox="1"/>
          <p:nvPr/>
        </p:nvSpPr>
        <p:spPr>
          <a:xfrm>
            <a:off x="7723916" y="1588943"/>
            <a:ext cx="3190827" cy="584775"/>
          </a:xfrm>
          <a:prstGeom prst="rect">
            <a:avLst/>
          </a:prstGeom>
          <a:noFill/>
        </p:spPr>
        <p:txBody>
          <a:bodyPr wrap="square" rtlCol="0">
            <a:spAutoFit/>
          </a:bodyPr>
          <a:lstStyle/>
          <a:p>
            <a:r>
              <a:rPr lang="en-US" sz="3200" dirty="0">
                <a:latin typeface="Tisa Offc Serif Pro" panose="02010504030101020102" pitchFamily="2" charset="0"/>
              </a:rPr>
              <a:t>Control Distal</a:t>
            </a:r>
          </a:p>
        </p:txBody>
      </p:sp>
      <p:sp>
        <p:nvSpPr>
          <p:cNvPr id="13" name="TextBox 12">
            <a:extLst>
              <a:ext uri="{FF2B5EF4-FFF2-40B4-BE49-F238E27FC236}">
                <a16:creationId xmlns:a16="http://schemas.microsoft.com/office/drawing/2014/main" id="{6617F561-5402-0C41-B3C1-4C157B985856}"/>
              </a:ext>
            </a:extLst>
          </p:cNvPr>
          <p:cNvSpPr txBox="1"/>
          <p:nvPr/>
        </p:nvSpPr>
        <p:spPr>
          <a:xfrm>
            <a:off x="7723916" y="2847401"/>
            <a:ext cx="3190827" cy="584775"/>
          </a:xfrm>
          <a:prstGeom prst="rect">
            <a:avLst/>
          </a:prstGeom>
          <a:noFill/>
        </p:spPr>
        <p:txBody>
          <a:bodyPr wrap="square" rtlCol="0">
            <a:spAutoFit/>
          </a:bodyPr>
          <a:lstStyle/>
          <a:p>
            <a:r>
              <a:rPr lang="en-US" sz="3200" dirty="0">
                <a:latin typeface="Tisa Offc Serif Pro" panose="02010504030101020102" pitchFamily="2" charset="0"/>
              </a:rPr>
              <a:t>Control Treated</a:t>
            </a:r>
          </a:p>
        </p:txBody>
      </p:sp>
      <p:sp>
        <p:nvSpPr>
          <p:cNvPr id="14" name="TextBox 13">
            <a:extLst>
              <a:ext uri="{FF2B5EF4-FFF2-40B4-BE49-F238E27FC236}">
                <a16:creationId xmlns:a16="http://schemas.microsoft.com/office/drawing/2014/main" id="{D28759EE-1A34-796E-B719-DCDF02A55684}"/>
              </a:ext>
            </a:extLst>
          </p:cNvPr>
          <p:cNvSpPr txBox="1"/>
          <p:nvPr/>
        </p:nvSpPr>
        <p:spPr>
          <a:xfrm>
            <a:off x="7723916" y="4036749"/>
            <a:ext cx="3190827" cy="584775"/>
          </a:xfrm>
          <a:prstGeom prst="rect">
            <a:avLst/>
          </a:prstGeom>
          <a:noFill/>
        </p:spPr>
        <p:txBody>
          <a:bodyPr wrap="square" rtlCol="0">
            <a:spAutoFit/>
          </a:bodyPr>
          <a:lstStyle/>
          <a:p>
            <a:r>
              <a:rPr lang="en-US" sz="3200" dirty="0">
                <a:latin typeface="Tisa Offc Serif Pro" panose="02010504030101020102" pitchFamily="2" charset="0"/>
              </a:rPr>
              <a:t>DC3K Distal</a:t>
            </a:r>
          </a:p>
        </p:txBody>
      </p:sp>
      <p:sp>
        <p:nvSpPr>
          <p:cNvPr id="15" name="TextBox 14">
            <a:extLst>
              <a:ext uri="{FF2B5EF4-FFF2-40B4-BE49-F238E27FC236}">
                <a16:creationId xmlns:a16="http://schemas.microsoft.com/office/drawing/2014/main" id="{907969C3-C24B-9926-0C90-D8B33645860C}"/>
              </a:ext>
            </a:extLst>
          </p:cNvPr>
          <p:cNvSpPr txBox="1"/>
          <p:nvPr/>
        </p:nvSpPr>
        <p:spPr>
          <a:xfrm>
            <a:off x="7723916" y="5250308"/>
            <a:ext cx="3190827" cy="584775"/>
          </a:xfrm>
          <a:prstGeom prst="rect">
            <a:avLst/>
          </a:prstGeom>
          <a:noFill/>
        </p:spPr>
        <p:txBody>
          <a:bodyPr wrap="square" rtlCol="0">
            <a:spAutoFit/>
          </a:bodyPr>
          <a:lstStyle/>
          <a:p>
            <a:r>
              <a:rPr lang="en-US" sz="3200" dirty="0">
                <a:latin typeface="Tisa Offc Serif Pro" panose="02010504030101020102" pitchFamily="2" charset="0"/>
              </a:rPr>
              <a:t>DC3K Treated</a:t>
            </a:r>
          </a:p>
        </p:txBody>
      </p:sp>
    </p:spTree>
    <p:extLst>
      <p:ext uri="{BB962C8B-B14F-4D97-AF65-F5344CB8AC3E}">
        <p14:creationId xmlns:p14="http://schemas.microsoft.com/office/powerpoint/2010/main" val="44296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948829-3F7E-AFBD-028F-325F55429E45}"/>
              </a:ext>
            </a:extLst>
          </p:cNvPr>
          <p:cNvSpPr/>
          <p:nvPr/>
        </p:nvSpPr>
        <p:spPr>
          <a:xfrm>
            <a:off x="-81952" y="-63374"/>
            <a:ext cx="1062114" cy="6921374"/>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84DB099-B04D-64F6-CDE8-DC07725278E2}"/>
              </a:ext>
            </a:extLst>
          </p:cNvPr>
          <p:cNvSpPr>
            <a:spLocks noGrp="1"/>
          </p:cNvSpPr>
          <p:nvPr>
            <p:ph type="ctrTitle"/>
          </p:nvPr>
        </p:nvSpPr>
        <p:spPr>
          <a:xfrm>
            <a:off x="980162" y="-1"/>
            <a:ext cx="10058400" cy="914400"/>
          </a:xfrm>
        </p:spPr>
        <p:txBody>
          <a:bodyPr>
            <a:normAutofit fontScale="90000"/>
          </a:bodyPr>
          <a:lstStyle/>
          <a:p>
            <a:pPr algn="l"/>
            <a:r>
              <a:rPr lang="en-US" dirty="0">
                <a:latin typeface="Tisa Offc Serif Pro" panose="02010504030101020102" pitchFamily="2" charset="0"/>
              </a:rPr>
              <a:t>Function of Aerial Surfaces</a:t>
            </a:r>
          </a:p>
        </p:txBody>
      </p:sp>
      <p:grpSp>
        <p:nvGrpSpPr>
          <p:cNvPr id="2" name="Group 1">
            <a:extLst>
              <a:ext uri="{FF2B5EF4-FFF2-40B4-BE49-F238E27FC236}">
                <a16:creationId xmlns:a16="http://schemas.microsoft.com/office/drawing/2014/main" id="{6EBB655B-83E8-ABBF-DD3F-603208691A98}"/>
              </a:ext>
            </a:extLst>
          </p:cNvPr>
          <p:cNvGrpSpPr/>
          <p:nvPr/>
        </p:nvGrpSpPr>
        <p:grpSpPr>
          <a:xfrm>
            <a:off x="1293287" y="5542480"/>
            <a:ext cx="5243757" cy="954107"/>
            <a:chOff x="1293287" y="5542480"/>
            <a:chExt cx="5243757" cy="954107"/>
          </a:xfrm>
        </p:grpSpPr>
        <p:sp>
          <p:nvSpPr>
            <p:cNvPr id="16" name="Oval 15">
              <a:extLst>
                <a:ext uri="{FF2B5EF4-FFF2-40B4-BE49-F238E27FC236}">
                  <a16:creationId xmlns:a16="http://schemas.microsoft.com/office/drawing/2014/main" id="{F78BAFEA-B5AD-05D1-A279-D66E07F0ADA0}"/>
                </a:ext>
              </a:extLst>
            </p:cNvPr>
            <p:cNvSpPr/>
            <p:nvPr/>
          </p:nvSpPr>
          <p:spPr>
            <a:xfrm>
              <a:off x="1293287" y="5737771"/>
              <a:ext cx="563525" cy="563525"/>
            </a:xfrm>
            <a:prstGeom prst="ellipse">
              <a:avLst/>
            </a:prstGeom>
            <a:solidFill>
              <a:srgbClr val="EEF5FD"/>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5">
                      <a:lumMod val="50000"/>
                    </a:schemeClr>
                  </a:solidFill>
                </a:rPr>
                <a:t>1</a:t>
              </a:r>
              <a:endParaRPr lang="en-US" dirty="0">
                <a:solidFill>
                  <a:schemeClr val="accent5">
                    <a:lumMod val="50000"/>
                  </a:schemeClr>
                </a:solidFill>
              </a:endParaRPr>
            </a:p>
          </p:txBody>
        </p:sp>
        <p:sp>
          <p:nvSpPr>
            <p:cNvPr id="18" name="TextBox 17">
              <a:extLst>
                <a:ext uri="{FF2B5EF4-FFF2-40B4-BE49-F238E27FC236}">
                  <a16:creationId xmlns:a16="http://schemas.microsoft.com/office/drawing/2014/main" id="{138B8BCA-874C-582E-83A4-65B4825D57F7}"/>
                </a:ext>
              </a:extLst>
            </p:cNvPr>
            <p:cNvSpPr txBox="1"/>
            <p:nvPr/>
          </p:nvSpPr>
          <p:spPr>
            <a:xfrm>
              <a:off x="1952426" y="5542480"/>
              <a:ext cx="4584618" cy="954107"/>
            </a:xfrm>
            <a:prstGeom prst="rect">
              <a:avLst/>
            </a:prstGeom>
            <a:noFill/>
          </p:spPr>
          <p:txBody>
            <a:bodyPr wrap="square" rtlCol="0">
              <a:spAutoFit/>
            </a:bodyPr>
            <a:lstStyle/>
            <a:p>
              <a:r>
                <a:rPr lang="en-US" sz="2800" dirty="0">
                  <a:solidFill>
                    <a:schemeClr val="accent1">
                      <a:lumMod val="50000"/>
                    </a:schemeClr>
                  </a:solidFill>
                  <a:latin typeface="Tisa Offc Serif Pro" panose="020F0502020204030204" pitchFamily="2" charset="0"/>
                  <a:cs typeface="Times New Roman" panose="02020603050405020304" pitchFamily="18" charset="0"/>
                </a:rPr>
                <a:t>Protects host tissue from invasion by microbes</a:t>
              </a:r>
            </a:p>
          </p:txBody>
        </p:sp>
      </p:grpSp>
      <p:pic>
        <p:nvPicPr>
          <p:cNvPr id="6" name="Picture 5" descr="A diagram of a bed&#10;&#10;Description automatically generated">
            <a:extLst>
              <a:ext uri="{FF2B5EF4-FFF2-40B4-BE49-F238E27FC236}">
                <a16:creationId xmlns:a16="http://schemas.microsoft.com/office/drawing/2014/main" id="{A303F779-F6B0-324A-1446-1F73D84BDC4C}"/>
              </a:ext>
            </a:extLst>
          </p:cNvPr>
          <p:cNvPicPr>
            <a:picLocks noChangeAspect="1"/>
          </p:cNvPicPr>
          <p:nvPr/>
        </p:nvPicPr>
        <p:blipFill>
          <a:blip r:embed="rId3"/>
          <a:stretch>
            <a:fillRect/>
          </a:stretch>
        </p:blipFill>
        <p:spPr>
          <a:xfrm>
            <a:off x="2267786" y="748001"/>
            <a:ext cx="8226043" cy="4738486"/>
          </a:xfrm>
          <a:prstGeom prst="rect">
            <a:avLst/>
          </a:prstGeom>
        </p:spPr>
      </p:pic>
    </p:spTree>
    <p:extLst>
      <p:ext uri="{BB962C8B-B14F-4D97-AF65-F5344CB8AC3E}">
        <p14:creationId xmlns:p14="http://schemas.microsoft.com/office/powerpoint/2010/main" val="205406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D435D-3E18-3730-6BB3-26120EB4BA00}"/>
              </a:ext>
            </a:extLst>
          </p:cNvPr>
          <p:cNvGrpSpPr/>
          <p:nvPr/>
        </p:nvGrpSpPr>
        <p:grpSpPr>
          <a:xfrm>
            <a:off x="-221202" y="-50849"/>
            <a:ext cx="1496233" cy="6921375"/>
            <a:chOff x="-221202" y="-50849"/>
            <a:chExt cx="1496233" cy="6921375"/>
          </a:xfrm>
        </p:grpSpPr>
        <p:sp>
          <p:nvSpPr>
            <p:cNvPr id="2" name="Rectangle 1">
              <a:extLst>
                <a:ext uri="{FF2B5EF4-FFF2-40B4-BE49-F238E27FC236}">
                  <a16:creationId xmlns:a16="http://schemas.microsoft.com/office/drawing/2014/main" id="{84FEF1C6-CBC0-3F6F-3231-D21F1E57232F}"/>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Plant With Roots with solid fill">
              <a:extLst>
                <a:ext uri="{FF2B5EF4-FFF2-40B4-BE49-F238E27FC236}">
                  <a16:creationId xmlns:a16="http://schemas.microsoft.com/office/drawing/2014/main" id="{740D6DAC-EEAA-59D2-DA1F-DAA01237E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202" y="5361767"/>
              <a:ext cx="1496233" cy="1496233"/>
            </a:xfrm>
            <a:prstGeom prst="rect">
              <a:avLst/>
            </a:prstGeom>
          </p:spPr>
        </p:pic>
      </p:grpSp>
      <p:pic>
        <p:nvPicPr>
          <p:cNvPr id="5" name="Graphic 4" descr="Plant With Roots with solid fill">
            <a:extLst>
              <a:ext uri="{FF2B5EF4-FFF2-40B4-BE49-F238E27FC236}">
                <a16:creationId xmlns:a16="http://schemas.microsoft.com/office/drawing/2014/main" id="{B02AD207-EDC3-F053-FC8D-608B99936F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3" y="5359290"/>
            <a:ext cx="1496233" cy="1496233"/>
          </a:xfrm>
          <a:prstGeom prst="rect">
            <a:avLst/>
          </a:prstGeom>
        </p:spPr>
      </p:pic>
      <p:sp>
        <p:nvSpPr>
          <p:cNvPr id="7" name="TextBox 6">
            <a:extLst>
              <a:ext uri="{FF2B5EF4-FFF2-40B4-BE49-F238E27FC236}">
                <a16:creationId xmlns:a16="http://schemas.microsoft.com/office/drawing/2014/main" id="{7CE96D24-6B5A-BAAF-5578-556EC6288D21}"/>
              </a:ext>
            </a:extLst>
          </p:cNvPr>
          <p:cNvSpPr txBox="1"/>
          <p:nvPr/>
        </p:nvSpPr>
        <p:spPr>
          <a:xfrm>
            <a:off x="1066550" y="89089"/>
            <a:ext cx="10715876" cy="4154984"/>
          </a:xfrm>
          <a:prstGeom prst="rect">
            <a:avLst/>
          </a:prstGeom>
          <a:noFill/>
        </p:spPr>
        <p:txBody>
          <a:bodyPr wrap="square">
            <a:spAutoFit/>
          </a:bodyPr>
          <a:lstStyle/>
          <a:p>
            <a:pPr lvl="1"/>
            <a:r>
              <a:rPr lang="en-US" sz="2800" b="1" dirty="0">
                <a:solidFill>
                  <a:schemeClr val="accent5">
                    <a:lumMod val="75000"/>
                  </a:schemeClr>
                </a:solidFill>
                <a:latin typeface="Tisa Offc Serif Pro" panose="02010504030101020102" pitchFamily="2" charset="0"/>
              </a:rPr>
              <a:t>Goal 1: </a:t>
            </a:r>
            <a:r>
              <a:rPr lang="en-US" sz="2800" dirty="0">
                <a:latin typeface="Tisa Offc Serif Pro" panose="02010504030101020102" pitchFamily="2" charset="0"/>
              </a:rPr>
              <a:t>Determine if inoculating leaves with a pathogen causes changes to leaf surface metabolites at the site of infection as well as the leaf closest to it.</a:t>
            </a:r>
            <a:endParaRPr lang="en-US" sz="2800" b="1" dirty="0">
              <a:solidFill>
                <a:schemeClr val="accent5">
                  <a:lumMod val="75000"/>
                </a:schemeClr>
              </a:solidFill>
              <a:latin typeface="Tisa Offc Serif Pro" panose="02010504030101020102" pitchFamily="2" charset="0"/>
            </a:endParaRPr>
          </a:p>
          <a:p>
            <a:pPr lvl="1"/>
            <a:endParaRPr lang="en-US" sz="3200" b="1" dirty="0">
              <a:solidFill>
                <a:schemeClr val="accent5">
                  <a:lumMod val="75000"/>
                </a:schemeClr>
              </a:solidFill>
              <a:latin typeface="Tisa Offc Serif Pro" panose="02010504030101020102" pitchFamily="2" charset="0"/>
            </a:endParaRPr>
          </a:p>
          <a:p>
            <a:pPr lvl="1"/>
            <a:endParaRPr lang="en-US" sz="3200" b="1" dirty="0">
              <a:solidFill>
                <a:schemeClr val="accent5">
                  <a:lumMod val="75000"/>
                </a:schemeClr>
              </a:solidFill>
              <a:latin typeface="Tisa Offc Serif Pro" panose="02010504030101020102" pitchFamily="2" charset="0"/>
            </a:endParaRPr>
          </a:p>
          <a:p>
            <a:pPr lvl="1"/>
            <a:endParaRPr lang="en-US" sz="3200" b="1" dirty="0">
              <a:solidFill>
                <a:schemeClr val="accent5">
                  <a:lumMod val="75000"/>
                </a:schemeClr>
              </a:solidFill>
              <a:latin typeface="Tisa Offc Serif Pro" panose="02010504030101020102" pitchFamily="2" charset="0"/>
            </a:endParaRPr>
          </a:p>
          <a:p>
            <a:pPr lvl="1"/>
            <a:endParaRPr lang="en-US" sz="2800" b="1" dirty="0">
              <a:solidFill>
                <a:schemeClr val="bg1">
                  <a:lumMod val="95000"/>
                </a:schemeClr>
              </a:solidFill>
              <a:latin typeface="Tisa Offc Serif Pro" panose="02010504030101020102" pitchFamily="2" charset="0"/>
            </a:endParaRPr>
          </a:p>
          <a:p>
            <a:pPr lvl="1"/>
            <a:r>
              <a:rPr lang="en-US" sz="2800" b="1" dirty="0">
                <a:solidFill>
                  <a:schemeClr val="bg1">
                    <a:lumMod val="95000"/>
                  </a:schemeClr>
                </a:solidFill>
                <a:latin typeface="Tisa Offc Serif Pro" panose="02010504030101020102" pitchFamily="2" charset="0"/>
              </a:rPr>
              <a:t>Goal 2: </a:t>
            </a:r>
            <a:r>
              <a:rPr lang="en-US" sz="2800" dirty="0">
                <a:solidFill>
                  <a:schemeClr val="bg1">
                    <a:lumMod val="95000"/>
                  </a:schemeClr>
                </a:solidFill>
                <a:latin typeface="Tisa Offc Serif Pro" panose="02010504030101020102" pitchFamily="2" charset="0"/>
              </a:rPr>
              <a:t>Determine if changes in leaf surface metabolite profiles affect microbes</a:t>
            </a:r>
          </a:p>
        </p:txBody>
      </p:sp>
      <p:sp>
        <p:nvSpPr>
          <p:cNvPr id="8" name="TextBox 7">
            <a:extLst>
              <a:ext uri="{FF2B5EF4-FFF2-40B4-BE49-F238E27FC236}">
                <a16:creationId xmlns:a16="http://schemas.microsoft.com/office/drawing/2014/main" id="{DAAA7915-45AA-16D5-3269-D34E83B14F3C}"/>
              </a:ext>
            </a:extLst>
          </p:cNvPr>
          <p:cNvSpPr txBox="1"/>
          <p:nvPr/>
        </p:nvSpPr>
        <p:spPr>
          <a:xfrm>
            <a:off x="1159669" y="1484699"/>
            <a:ext cx="11032331" cy="1569660"/>
          </a:xfrm>
          <a:prstGeom prst="rect">
            <a:avLst/>
          </a:prstGeom>
          <a:noFill/>
        </p:spPr>
        <p:txBody>
          <a:bodyPr wrap="square">
            <a:spAutoFit/>
          </a:bodyPr>
          <a:lstStyle/>
          <a:p>
            <a:pPr lvl="1"/>
            <a:r>
              <a:rPr lang="en-US" sz="2400" dirty="0">
                <a:ln>
                  <a:solidFill>
                    <a:schemeClr val="accent6">
                      <a:lumMod val="50000"/>
                    </a:schemeClr>
                  </a:solidFill>
                </a:ln>
                <a:solidFill>
                  <a:schemeClr val="accent6">
                    <a:lumMod val="50000"/>
                  </a:schemeClr>
                </a:solidFill>
                <a:latin typeface="Tisa Offc Serif Pro" panose="02010504030101020102" pitchFamily="2" charset="0"/>
              </a:rPr>
              <a:t>	Outcome: </a:t>
            </a:r>
            <a:r>
              <a:rPr lang="en-US" sz="2400" dirty="0">
                <a:latin typeface="Tisa Offc Serif Pro" panose="02010504030101020102" pitchFamily="2" charset="0"/>
              </a:rPr>
              <a:t>There is a significant pathogen effect on the changes in the leaf 	surface metabolite profile, but at the current resolution (NMR) we are 	unable to fully differentiate down to the compound level what is 	changing. </a:t>
            </a:r>
          </a:p>
        </p:txBody>
      </p:sp>
      <p:pic>
        <p:nvPicPr>
          <p:cNvPr id="4" name="Picture 3" descr="A diagram of a symptom of phenotype&#10;&#10;Description automatically generated">
            <a:extLst>
              <a:ext uri="{FF2B5EF4-FFF2-40B4-BE49-F238E27FC236}">
                <a16:creationId xmlns:a16="http://schemas.microsoft.com/office/drawing/2014/main" id="{69432471-DCF1-66F5-BEC7-8F52EEF665EE}"/>
              </a:ext>
            </a:extLst>
          </p:cNvPr>
          <p:cNvPicPr>
            <a:picLocks noChangeAspect="1"/>
          </p:cNvPicPr>
          <p:nvPr/>
        </p:nvPicPr>
        <p:blipFill rotWithShape="1">
          <a:blip r:embed="rId7"/>
          <a:srcRect t="31164" b="42457"/>
          <a:stretch/>
        </p:blipFill>
        <p:spPr>
          <a:xfrm>
            <a:off x="2031791" y="4340036"/>
            <a:ext cx="9026984" cy="2381250"/>
          </a:xfrm>
          <a:prstGeom prst="rect">
            <a:avLst/>
          </a:prstGeom>
        </p:spPr>
      </p:pic>
    </p:spTree>
    <p:extLst>
      <p:ext uri="{BB962C8B-B14F-4D97-AF65-F5344CB8AC3E}">
        <p14:creationId xmlns:p14="http://schemas.microsoft.com/office/powerpoint/2010/main" val="13071663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D435D-3E18-3730-6BB3-26120EB4BA00}"/>
              </a:ext>
            </a:extLst>
          </p:cNvPr>
          <p:cNvGrpSpPr/>
          <p:nvPr/>
        </p:nvGrpSpPr>
        <p:grpSpPr>
          <a:xfrm>
            <a:off x="-221202" y="-50849"/>
            <a:ext cx="1496233" cy="6921375"/>
            <a:chOff x="-221202" y="-50849"/>
            <a:chExt cx="1496233" cy="6921375"/>
          </a:xfrm>
        </p:grpSpPr>
        <p:sp>
          <p:nvSpPr>
            <p:cNvPr id="2" name="Rectangle 1">
              <a:extLst>
                <a:ext uri="{FF2B5EF4-FFF2-40B4-BE49-F238E27FC236}">
                  <a16:creationId xmlns:a16="http://schemas.microsoft.com/office/drawing/2014/main" id="{84FEF1C6-CBC0-3F6F-3231-D21F1E57232F}"/>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Plant With Roots with solid fill">
              <a:extLst>
                <a:ext uri="{FF2B5EF4-FFF2-40B4-BE49-F238E27FC236}">
                  <a16:creationId xmlns:a16="http://schemas.microsoft.com/office/drawing/2014/main" id="{740D6DAC-EEAA-59D2-DA1F-DAA01237E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202" y="5361767"/>
              <a:ext cx="1496233" cy="1496233"/>
            </a:xfrm>
            <a:prstGeom prst="rect">
              <a:avLst/>
            </a:prstGeom>
          </p:spPr>
        </p:pic>
      </p:grpSp>
      <p:pic>
        <p:nvPicPr>
          <p:cNvPr id="5" name="Graphic 4" descr="Plant With Roots with solid fill">
            <a:extLst>
              <a:ext uri="{FF2B5EF4-FFF2-40B4-BE49-F238E27FC236}">
                <a16:creationId xmlns:a16="http://schemas.microsoft.com/office/drawing/2014/main" id="{B02AD207-EDC3-F053-FC8D-608B99936F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3" y="5359290"/>
            <a:ext cx="1496233" cy="1496233"/>
          </a:xfrm>
          <a:prstGeom prst="rect">
            <a:avLst/>
          </a:prstGeom>
        </p:spPr>
      </p:pic>
      <p:sp>
        <p:nvSpPr>
          <p:cNvPr id="7" name="TextBox 6">
            <a:extLst>
              <a:ext uri="{FF2B5EF4-FFF2-40B4-BE49-F238E27FC236}">
                <a16:creationId xmlns:a16="http://schemas.microsoft.com/office/drawing/2014/main" id="{7CE96D24-6B5A-BAAF-5578-556EC6288D21}"/>
              </a:ext>
            </a:extLst>
          </p:cNvPr>
          <p:cNvSpPr txBox="1"/>
          <p:nvPr/>
        </p:nvSpPr>
        <p:spPr>
          <a:xfrm>
            <a:off x="1066550" y="89089"/>
            <a:ext cx="10715876" cy="3539430"/>
          </a:xfrm>
          <a:prstGeom prst="rect">
            <a:avLst/>
          </a:prstGeom>
          <a:noFill/>
        </p:spPr>
        <p:txBody>
          <a:bodyPr wrap="square">
            <a:spAutoFit/>
          </a:bodyPr>
          <a:lstStyle/>
          <a:p>
            <a:pPr lvl="1"/>
            <a:r>
              <a:rPr lang="en-US" sz="3200" b="1" dirty="0">
                <a:solidFill>
                  <a:schemeClr val="bg1">
                    <a:lumMod val="95000"/>
                  </a:schemeClr>
                </a:solidFill>
                <a:latin typeface="Tisa Offc Serif Pro" panose="02010504030101020102" pitchFamily="2" charset="0"/>
              </a:rPr>
              <a:t>Goal 1: </a:t>
            </a:r>
            <a:r>
              <a:rPr lang="en-US" sz="3200" dirty="0">
                <a:solidFill>
                  <a:schemeClr val="bg1">
                    <a:lumMod val="95000"/>
                  </a:schemeClr>
                </a:solidFill>
                <a:latin typeface="Tisa Offc Serif Pro" panose="02010504030101020102" pitchFamily="2" charset="0"/>
              </a:rPr>
              <a:t>Determine if inoculating leaves with an elicitor causes changes to leaf surface metabolites at the site of infection as well as the leaf closest to it.</a:t>
            </a:r>
            <a:endParaRPr lang="en-US" sz="3200" b="1" dirty="0">
              <a:solidFill>
                <a:schemeClr val="bg1">
                  <a:lumMod val="95000"/>
                </a:schemeClr>
              </a:solidFill>
              <a:latin typeface="Tisa Offc Serif Pro" panose="02010504030101020102" pitchFamily="2" charset="0"/>
            </a:endParaRPr>
          </a:p>
          <a:p>
            <a:pPr lvl="1"/>
            <a:endParaRPr lang="en-US" sz="3200" b="1" dirty="0">
              <a:solidFill>
                <a:schemeClr val="accent5">
                  <a:lumMod val="75000"/>
                </a:schemeClr>
              </a:solidFill>
              <a:latin typeface="Tisa Offc Serif Pro" panose="02010504030101020102" pitchFamily="2" charset="0"/>
            </a:endParaRPr>
          </a:p>
          <a:p>
            <a:pPr lvl="1"/>
            <a:endParaRPr lang="en-US" sz="3200" b="1" dirty="0">
              <a:solidFill>
                <a:schemeClr val="accent5">
                  <a:lumMod val="75000"/>
                </a:schemeClr>
              </a:solidFill>
              <a:latin typeface="Tisa Offc Serif Pro" panose="02010504030101020102" pitchFamily="2" charset="0"/>
            </a:endParaRPr>
          </a:p>
          <a:p>
            <a:pPr lvl="1"/>
            <a:r>
              <a:rPr lang="en-US" sz="3200" b="1" dirty="0">
                <a:solidFill>
                  <a:schemeClr val="accent5">
                    <a:lumMod val="75000"/>
                  </a:schemeClr>
                </a:solidFill>
                <a:latin typeface="Tisa Offc Serif Pro" panose="02010504030101020102" pitchFamily="2" charset="0"/>
              </a:rPr>
              <a:t>Goal 2: </a:t>
            </a:r>
            <a:r>
              <a:rPr lang="en-US" sz="3200" dirty="0">
                <a:latin typeface="Tisa Offc Serif Pro" panose="02010504030101020102" pitchFamily="2" charset="0"/>
              </a:rPr>
              <a:t>Determine if changes in leaf surface metabolite profiles affect microbes.</a:t>
            </a:r>
          </a:p>
        </p:txBody>
      </p:sp>
      <p:pic>
        <p:nvPicPr>
          <p:cNvPr id="8" name="Picture 7" descr="A diagram of a symptom of phenotype&#10;&#10;Description automatically generated">
            <a:extLst>
              <a:ext uri="{FF2B5EF4-FFF2-40B4-BE49-F238E27FC236}">
                <a16:creationId xmlns:a16="http://schemas.microsoft.com/office/drawing/2014/main" id="{B216C9A3-4780-B04E-1A45-9BAE176B5C92}"/>
              </a:ext>
            </a:extLst>
          </p:cNvPr>
          <p:cNvPicPr>
            <a:picLocks noChangeAspect="1"/>
          </p:cNvPicPr>
          <p:nvPr/>
        </p:nvPicPr>
        <p:blipFill rotWithShape="1">
          <a:blip r:embed="rId7"/>
          <a:srcRect t="31164" b="42457"/>
          <a:stretch/>
        </p:blipFill>
        <p:spPr>
          <a:xfrm>
            <a:off x="2031791" y="4340036"/>
            <a:ext cx="9026984" cy="2381250"/>
          </a:xfrm>
          <a:prstGeom prst="rect">
            <a:avLst/>
          </a:prstGeom>
        </p:spPr>
      </p:pic>
    </p:spTree>
    <p:extLst>
      <p:ext uri="{BB962C8B-B14F-4D97-AF65-F5344CB8AC3E}">
        <p14:creationId xmlns:p14="http://schemas.microsoft.com/office/powerpoint/2010/main" val="3584384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D435D-3E18-3730-6BB3-26120EB4BA00}"/>
              </a:ext>
            </a:extLst>
          </p:cNvPr>
          <p:cNvGrpSpPr/>
          <p:nvPr/>
        </p:nvGrpSpPr>
        <p:grpSpPr>
          <a:xfrm>
            <a:off x="-221202" y="-50849"/>
            <a:ext cx="1496233" cy="6921375"/>
            <a:chOff x="-221202" y="-50849"/>
            <a:chExt cx="1496233" cy="6921375"/>
          </a:xfrm>
        </p:grpSpPr>
        <p:sp>
          <p:nvSpPr>
            <p:cNvPr id="2" name="Rectangle 1">
              <a:extLst>
                <a:ext uri="{FF2B5EF4-FFF2-40B4-BE49-F238E27FC236}">
                  <a16:creationId xmlns:a16="http://schemas.microsoft.com/office/drawing/2014/main" id="{84FEF1C6-CBC0-3F6F-3231-D21F1E57232F}"/>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Plant With Roots with solid fill">
              <a:extLst>
                <a:ext uri="{FF2B5EF4-FFF2-40B4-BE49-F238E27FC236}">
                  <a16:creationId xmlns:a16="http://schemas.microsoft.com/office/drawing/2014/main" id="{740D6DAC-EEAA-59D2-DA1F-DAA01237E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202" y="5361767"/>
              <a:ext cx="1496233" cy="1496233"/>
            </a:xfrm>
            <a:prstGeom prst="rect">
              <a:avLst/>
            </a:prstGeom>
          </p:spPr>
        </p:pic>
      </p:grpSp>
      <p:pic>
        <p:nvPicPr>
          <p:cNvPr id="5" name="Graphic 4" descr="Plant With Roots with solid fill">
            <a:extLst>
              <a:ext uri="{FF2B5EF4-FFF2-40B4-BE49-F238E27FC236}">
                <a16:creationId xmlns:a16="http://schemas.microsoft.com/office/drawing/2014/main" id="{B02AD207-EDC3-F053-FC8D-608B99936F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3" y="5359290"/>
            <a:ext cx="1496233" cy="1496233"/>
          </a:xfrm>
          <a:prstGeom prst="rect">
            <a:avLst/>
          </a:prstGeom>
        </p:spPr>
      </p:pic>
      <p:sp>
        <p:nvSpPr>
          <p:cNvPr id="7" name="TextBox 6">
            <a:extLst>
              <a:ext uri="{FF2B5EF4-FFF2-40B4-BE49-F238E27FC236}">
                <a16:creationId xmlns:a16="http://schemas.microsoft.com/office/drawing/2014/main" id="{7CE96D24-6B5A-BAAF-5578-556EC6288D21}"/>
              </a:ext>
            </a:extLst>
          </p:cNvPr>
          <p:cNvSpPr txBox="1"/>
          <p:nvPr/>
        </p:nvSpPr>
        <p:spPr>
          <a:xfrm>
            <a:off x="1066550" y="89089"/>
            <a:ext cx="10715876" cy="1077218"/>
          </a:xfrm>
          <a:prstGeom prst="rect">
            <a:avLst/>
          </a:prstGeom>
          <a:noFill/>
        </p:spPr>
        <p:txBody>
          <a:bodyPr wrap="square">
            <a:spAutoFit/>
          </a:bodyPr>
          <a:lstStyle/>
          <a:p>
            <a:pPr lvl="1"/>
            <a:r>
              <a:rPr lang="en-US" sz="3200" b="1" dirty="0">
                <a:solidFill>
                  <a:schemeClr val="accent5">
                    <a:lumMod val="75000"/>
                  </a:schemeClr>
                </a:solidFill>
                <a:latin typeface="Tisa Offc Serif Pro" panose="02010504030101020102" pitchFamily="2" charset="0"/>
              </a:rPr>
              <a:t>Goal 2: </a:t>
            </a:r>
            <a:r>
              <a:rPr lang="en-US" sz="3200" dirty="0">
                <a:latin typeface="Tisa Offc Serif Pro" panose="02010504030101020102" pitchFamily="2" charset="0"/>
              </a:rPr>
              <a:t>Determine if changes in leaf surface metabolite profiles affect microbes.</a:t>
            </a:r>
          </a:p>
        </p:txBody>
      </p:sp>
      <p:sp>
        <p:nvSpPr>
          <p:cNvPr id="8" name="TextBox 7">
            <a:extLst>
              <a:ext uri="{FF2B5EF4-FFF2-40B4-BE49-F238E27FC236}">
                <a16:creationId xmlns:a16="http://schemas.microsoft.com/office/drawing/2014/main" id="{8419C5AC-D2A4-FF0F-7357-D6D0648780A6}"/>
              </a:ext>
            </a:extLst>
          </p:cNvPr>
          <p:cNvSpPr txBox="1"/>
          <p:nvPr/>
        </p:nvSpPr>
        <p:spPr>
          <a:xfrm>
            <a:off x="1858484" y="1436117"/>
            <a:ext cx="6451954" cy="2539157"/>
          </a:xfrm>
          <a:prstGeom prst="rect">
            <a:avLst/>
          </a:prstGeom>
          <a:noFill/>
        </p:spPr>
        <p:txBody>
          <a:bodyPr wrap="square">
            <a:spAutoFit/>
          </a:bodyPr>
          <a:lstStyle/>
          <a:p>
            <a:r>
              <a:rPr lang="en-US" sz="2900" dirty="0">
                <a:latin typeface="Tisa Offc Serif Pro" panose="02010504030101020102" pitchFamily="2" charset="0"/>
              </a:rPr>
              <a:t>Tomato Pathogen</a:t>
            </a:r>
          </a:p>
          <a:p>
            <a:r>
              <a:rPr lang="en-US" sz="2400" b="1" i="1" dirty="0">
                <a:solidFill>
                  <a:srgbClr val="70AD47"/>
                </a:solidFill>
                <a:latin typeface="Tisa Offc Serif Pro" panose="02010504030101020102" pitchFamily="2" charset="0"/>
              </a:rPr>
              <a:t>Pseudomonas</a:t>
            </a:r>
            <a:r>
              <a:rPr lang="en-US" sz="2400" i="1" dirty="0">
                <a:latin typeface="Tisa Offc Serif Pro" panose="02010504030101020102" pitchFamily="2" charset="0"/>
              </a:rPr>
              <a:t> </a:t>
            </a:r>
            <a:r>
              <a:rPr lang="en-US" sz="2400" i="1" dirty="0" err="1">
                <a:latin typeface="Tisa Offc Serif Pro" panose="02010504030101020102" pitchFamily="2" charset="0"/>
              </a:rPr>
              <a:t>syringae</a:t>
            </a:r>
            <a:r>
              <a:rPr lang="en-US" sz="2400" i="1" dirty="0">
                <a:latin typeface="Tisa Offc Serif Pro" panose="02010504030101020102" pitchFamily="2" charset="0"/>
              </a:rPr>
              <a:t> </a:t>
            </a:r>
            <a:r>
              <a:rPr lang="en-US" sz="2400" dirty="0" err="1">
                <a:latin typeface="Tisa Offc Serif Pro" panose="02010504030101020102" pitchFamily="2" charset="0"/>
              </a:rPr>
              <a:t>pv</a:t>
            </a:r>
            <a:r>
              <a:rPr lang="en-US" sz="2400" dirty="0">
                <a:latin typeface="Tisa Offc Serif Pro" panose="02010504030101020102" pitchFamily="2" charset="0"/>
              </a:rPr>
              <a:t>. </a:t>
            </a:r>
            <a:r>
              <a:rPr lang="en-US" sz="2400" i="1" dirty="0">
                <a:latin typeface="Tisa Offc Serif Pro" panose="02010504030101020102" pitchFamily="2" charset="0"/>
              </a:rPr>
              <a:t>tomato </a:t>
            </a:r>
            <a:r>
              <a:rPr lang="en-US" sz="2400" dirty="0">
                <a:latin typeface="Tisa Offc Serif Pro" panose="02010504030101020102" pitchFamily="2" charset="0"/>
              </a:rPr>
              <a:t>DC3000 (DC3K)</a:t>
            </a:r>
            <a:r>
              <a:rPr lang="en-US" sz="2400" i="1" dirty="0">
                <a:latin typeface="Tisa Offc Serif Pro" panose="02010504030101020102" pitchFamily="2" charset="0"/>
              </a:rPr>
              <a:t> </a:t>
            </a:r>
            <a:endParaRPr lang="en-US" sz="2000" i="1" dirty="0">
              <a:latin typeface="Tisa Offc Serif Pro" panose="02010504030101020102" pitchFamily="2" charset="0"/>
            </a:endParaRPr>
          </a:p>
          <a:p>
            <a:endParaRPr lang="en-US" sz="2900" dirty="0">
              <a:latin typeface="Tisa Offc Serif Pro" panose="02010504030101020102" pitchFamily="2" charset="0"/>
            </a:endParaRPr>
          </a:p>
          <a:p>
            <a:r>
              <a:rPr lang="en-US" sz="2900" dirty="0">
                <a:latin typeface="Tisa Offc Serif Pro" panose="02010504030101020102" pitchFamily="2" charset="0"/>
              </a:rPr>
              <a:t>Tomato Growth Promoter</a:t>
            </a:r>
          </a:p>
          <a:p>
            <a:r>
              <a:rPr lang="en-US" sz="2400" b="1" i="1" dirty="0">
                <a:solidFill>
                  <a:srgbClr val="70AD47"/>
                </a:solidFill>
                <a:latin typeface="Tisa Offc Serif Pro" panose="02010504030101020102" pitchFamily="2" charset="0"/>
              </a:rPr>
              <a:t>Pseudomonas</a:t>
            </a:r>
            <a:r>
              <a:rPr lang="en-US" sz="2400" i="1" dirty="0">
                <a:solidFill>
                  <a:schemeClr val="accent4">
                    <a:lumMod val="75000"/>
                  </a:schemeClr>
                </a:solidFill>
                <a:latin typeface="Tisa Offc Serif Pro" panose="02010504030101020102" pitchFamily="2" charset="0"/>
              </a:rPr>
              <a:t> </a:t>
            </a:r>
            <a:r>
              <a:rPr lang="en-US" sz="2400" i="1" dirty="0">
                <a:latin typeface="Tisa Offc Serif Pro" panose="02010504030101020102" pitchFamily="2" charset="0"/>
              </a:rPr>
              <a:t>fluorescens </a:t>
            </a:r>
            <a:r>
              <a:rPr lang="en-US" sz="2400" dirty="0">
                <a:latin typeface="Tisa Offc Serif Pro" panose="02010504030101020102" pitchFamily="2" charset="0"/>
              </a:rPr>
              <a:t>A506</a:t>
            </a:r>
            <a:endParaRPr lang="en-US" sz="2400" i="1" dirty="0">
              <a:latin typeface="Tisa Offc Serif Pro" panose="02010504030101020102" pitchFamily="2" charset="0"/>
            </a:endParaRPr>
          </a:p>
        </p:txBody>
      </p:sp>
      <p:pic>
        <p:nvPicPr>
          <p:cNvPr id="9" name="Picture 8" descr="A diagram of a symptom of phenotype&#10;&#10;Description automatically generated">
            <a:extLst>
              <a:ext uri="{FF2B5EF4-FFF2-40B4-BE49-F238E27FC236}">
                <a16:creationId xmlns:a16="http://schemas.microsoft.com/office/drawing/2014/main" id="{933226C1-2562-D985-91FB-DB86B620D2FB}"/>
              </a:ext>
            </a:extLst>
          </p:cNvPr>
          <p:cNvPicPr>
            <a:picLocks noChangeAspect="1"/>
          </p:cNvPicPr>
          <p:nvPr/>
        </p:nvPicPr>
        <p:blipFill rotWithShape="1">
          <a:blip r:embed="rId7"/>
          <a:srcRect t="31164" b="42457"/>
          <a:stretch/>
        </p:blipFill>
        <p:spPr>
          <a:xfrm>
            <a:off x="1910996" y="4076104"/>
            <a:ext cx="9026984" cy="2381250"/>
          </a:xfrm>
          <a:prstGeom prst="rect">
            <a:avLst/>
          </a:prstGeom>
        </p:spPr>
      </p:pic>
    </p:spTree>
    <p:extLst>
      <p:ext uri="{BB962C8B-B14F-4D97-AF65-F5344CB8AC3E}">
        <p14:creationId xmlns:p14="http://schemas.microsoft.com/office/powerpoint/2010/main" val="3254680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948829-3F7E-AFBD-028F-325F55429E45}"/>
              </a:ext>
            </a:extLst>
          </p:cNvPr>
          <p:cNvSpPr/>
          <p:nvPr/>
        </p:nvSpPr>
        <p:spPr>
          <a:xfrm>
            <a:off x="-99587" y="-63374"/>
            <a:ext cx="1062114" cy="692137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5">
            <a:extLst>
              <a:ext uri="{FF2B5EF4-FFF2-40B4-BE49-F238E27FC236}">
                <a16:creationId xmlns:a16="http://schemas.microsoft.com/office/drawing/2014/main" id="{FE533310-AEB8-1971-5B5F-C715E8EE2104}"/>
              </a:ext>
            </a:extLst>
          </p:cNvPr>
          <p:cNvSpPr>
            <a:spLocks noChangeAspect="1" noChangeArrowheads="1"/>
          </p:cNvSpPr>
          <p:nvPr/>
        </p:nvSpPr>
        <p:spPr bwMode="auto">
          <a:xfrm>
            <a:off x="5725968" y="1284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diagram of a diagram of a surface met&#10;&#10;Description automatically generated with medium confidence">
            <a:extLst>
              <a:ext uri="{FF2B5EF4-FFF2-40B4-BE49-F238E27FC236}">
                <a16:creationId xmlns:a16="http://schemas.microsoft.com/office/drawing/2014/main" id="{02CE11A0-9A3E-46B5-E4C8-D140A458BAC4}"/>
              </a:ext>
            </a:extLst>
          </p:cNvPr>
          <p:cNvPicPr>
            <a:picLocks noChangeAspect="1"/>
          </p:cNvPicPr>
          <p:nvPr/>
        </p:nvPicPr>
        <p:blipFill rotWithShape="1">
          <a:blip r:embed="rId3"/>
          <a:srcRect b="16258"/>
          <a:stretch/>
        </p:blipFill>
        <p:spPr>
          <a:xfrm>
            <a:off x="1381125" y="607987"/>
            <a:ext cx="9624856" cy="5642025"/>
          </a:xfrm>
          <a:prstGeom prst="rect">
            <a:avLst/>
          </a:prstGeom>
        </p:spPr>
      </p:pic>
    </p:spTree>
    <p:extLst>
      <p:ext uri="{BB962C8B-B14F-4D97-AF65-F5344CB8AC3E}">
        <p14:creationId xmlns:p14="http://schemas.microsoft.com/office/powerpoint/2010/main" val="2542513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612B40-601A-640F-CEB1-528D10668D5F}"/>
              </a:ext>
            </a:extLst>
          </p:cNvPr>
          <p:cNvSpPr/>
          <p:nvPr/>
        </p:nvSpPr>
        <p:spPr>
          <a:xfrm>
            <a:off x="-99588" y="-31687"/>
            <a:ext cx="1062114" cy="692137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84A69CD-153D-019A-4F8C-70E556DB6CA4}"/>
              </a:ext>
            </a:extLst>
          </p:cNvPr>
          <p:cNvSpPr txBox="1"/>
          <p:nvPr/>
        </p:nvSpPr>
        <p:spPr>
          <a:xfrm>
            <a:off x="962526" y="0"/>
            <a:ext cx="11229473" cy="1138773"/>
          </a:xfrm>
          <a:prstGeom prst="rect">
            <a:avLst/>
          </a:prstGeom>
          <a:noFill/>
        </p:spPr>
        <p:txBody>
          <a:bodyPr wrap="square">
            <a:spAutoFit/>
          </a:bodyPr>
          <a:lstStyle/>
          <a:p>
            <a:r>
              <a:rPr lang="en-US" sz="2800" dirty="0">
                <a:solidFill>
                  <a:schemeClr val="accent5">
                    <a:lumMod val="75000"/>
                  </a:schemeClr>
                </a:solidFill>
                <a:latin typeface="Tisa Offc Serif Pro" panose="02010504030101020102" pitchFamily="2" charset="0"/>
              </a:rPr>
              <a:t>Take Away: </a:t>
            </a:r>
          </a:p>
          <a:p>
            <a:pPr marL="514350" indent="-514350">
              <a:buAutoNum type="arabicPeriod"/>
            </a:pPr>
            <a:r>
              <a:rPr lang="en-US" sz="2000" dirty="0">
                <a:latin typeface="Tisa Offc Serif Pro" panose="02010504030101020102" pitchFamily="2" charset="0"/>
              </a:rPr>
              <a:t>Leaf surface metabolites extracted from leaves distal to the inoculation with DC3K had metabolite profiles that significantly improved DC3K population size and growth.</a:t>
            </a:r>
          </a:p>
        </p:txBody>
      </p:sp>
      <p:graphicFrame>
        <p:nvGraphicFramePr>
          <p:cNvPr id="3" name="Chart 2">
            <a:extLst>
              <a:ext uri="{FF2B5EF4-FFF2-40B4-BE49-F238E27FC236}">
                <a16:creationId xmlns:a16="http://schemas.microsoft.com/office/drawing/2014/main" id="{E4FE2516-0075-A40D-98F8-144F600854B3}"/>
              </a:ext>
            </a:extLst>
          </p:cNvPr>
          <p:cNvGraphicFramePr>
            <a:graphicFrameLocks/>
          </p:cNvGraphicFramePr>
          <p:nvPr>
            <p:extLst>
              <p:ext uri="{D42A27DB-BD31-4B8C-83A1-F6EECF244321}">
                <p14:modId xmlns:p14="http://schemas.microsoft.com/office/powerpoint/2010/main" val="3039592150"/>
              </p:ext>
            </p:extLst>
          </p:nvPr>
        </p:nvGraphicFramePr>
        <p:xfrm>
          <a:off x="1711993" y="1407886"/>
          <a:ext cx="8926977" cy="52977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3751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948829-3F7E-AFBD-028F-325F55429E45}"/>
              </a:ext>
            </a:extLst>
          </p:cNvPr>
          <p:cNvSpPr/>
          <p:nvPr/>
        </p:nvSpPr>
        <p:spPr>
          <a:xfrm>
            <a:off x="-99587" y="-63374"/>
            <a:ext cx="1062114" cy="692137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5">
            <a:extLst>
              <a:ext uri="{FF2B5EF4-FFF2-40B4-BE49-F238E27FC236}">
                <a16:creationId xmlns:a16="http://schemas.microsoft.com/office/drawing/2014/main" id="{FE533310-AEB8-1971-5B5F-C715E8EE2104}"/>
              </a:ext>
            </a:extLst>
          </p:cNvPr>
          <p:cNvSpPr>
            <a:spLocks noChangeAspect="1" noChangeArrowheads="1"/>
          </p:cNvSpPr>
          <p:nvPr/>
        </p:nvSpPr>
        <p:spPr bwMode="auto">
          <a:xfrm>
            <a:off x="5725968" y="1284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175E6BBC-1B38-5A40-C8BF-13450F12AE2D}"/>
              </a:ext>
            </a:extLst>
          </p:cNvPr>
          <p:cNvSpPr txBox="1"/>
          <p:nvPr/>
        </p:nvSpPr>
        <p:spPr>
          <a:xfrm>
            <a:off x="962527" y="36801"/>
            <a:ext cx="11229473" cy="2062103"/>
          </a:xfrm>
          <a:prstGeom prst="rect">
            <a:avLst/>
          </a:prstGeom>
          <a:noFill/>
        </p:spPr>
        <p:txBody>
          <a:bodyPr wrap="square">
            <a:spAutoFit/>
          </a:bodyPr>
          <a:lstStyle/>
          <a:p>
            <a:r>
              <a:rPr lang="en-US" sz="2800" dirty="0">
                <a:solidFill>
                  <a:schemeClr val="accent5">
                    <a:lumMod val="75000"/>
                  </a:schemeClr>
                </a:solidFill>
                <a:latin typeface="Tisa Offc Serif Pro" panose="02010504030101020102" pitchFamily="2" charset="0"/>
              </a:rPr>
              <a:t>Take Away: </a:t>
            </a:r>
          </a:p>
          <a:p>
            <a:pPr marL="514350" indent="-514350">
              <a:buAutoNum type="arabicPeriod"/>
            </a:pPr>
            <a:r>
              <a:rPr lang="en-US" sz="2000" i="1" dirty="0">
                <a:latin typeface="Tisa Offc Serif Pro" panose="02010504030101020102" pitchFamily="2" charset="0"/>
              </a:rPr>
              <a:t>Pseudomonas fluorescens </a:t>
            </a:r>
            <a:r>
              <a:rPr lang="en-US" sz="2000" dirty="0">
                <a:latin typeface="Tisa Offc Serif Pro" panose="02010504030101020102" pitchFamily="2" charset="0"/>
              </a:rPr>
              <a:t>A506 seems to preferentially grow in leaf surface metabolite profiles extracted from distal leaves of DC3K treated plants.</a:t>
            </a:r>
          </a:p>
          <a:p>
            <a:pPr marL="514350" indent="-514350">
              <a:buAutoNum type="arabicPeriod"/>
            </a:pPr>
            <a:r>
              <a:rPr lang="en-US" sz="2000" dirty="0">
                <a:latin typeface="Tisa Offc Serif Pro" panose="02010504030101020102" pitchFamily="2" charset="0"/>
              </a:rPr>
              <a:t>A506 reach similar OD highs as DC3K when grown in DC3K treated leaf surface metabolite profiles, and this was the only time</a:t>
            </a:r>
          </a:p>
          <a:p>
            <a:endParaRPr lang="en-US" sz="2000" dirty="0"/>
          </a:p>
        </p:txBody>
      </p:sp>
      <p:graphicFrame>
        <p:nvGraphicFramePr>
          <p:cNvPr id="9" name="Chart 8">
            <a:extLst>
              <a:ext uri="{FF2B5EF4-FFF2-40B4-BE49-F238E27FC236}">
                <a16:creationId xmlns:a16="http://schemas.microsoft.com/office/drawing/2014/main" id="{62DB8DB6-D7DA-BC54-CED6-34D58D4C87EF}"/>
              </a:ext>
            </a:extLst>
          </p:cNvPr>
          <p:cNvGraphicFramePr>
            <a:graphicFrameLocks/>
          </p:cNvGraphicFramePr>
          <p:nvPr>
            <p:extLst>
              <p:ext uri="{D42A27DB-BD31-4B8C-83A1-F6EECF244321}">
                <p14:modId xmlns:p14="http://schemas.microsoft.com/office/powerpoint/2010/main" val="3996052374"/>
              </p:ext>
            </p:extLst>
          </p:nvPr>
        </p:nvGraphicFramePr>
        <p:xfrm>
          <a:off x="2300286" y="1815811"/>
          <a:ext cx="8309657" cy="4599503"/>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0BB2A070-C159-E62F-F670-3B053A5B16E3}"/>
              </a:ext>
            </a:extLst>
          </p:cNvPr>
          <p:cNvPicPr>
            <a:picLocks noChangeAspect="1"/>
          </p:cNvPicPr>
          <p:nvPr/>
        </p:nvPicPr>
        <p:blipFill rotWithShape="1">
          <a:blip r:embed="rId4"/>
          <a:srcRect b="33557"/>
          <a:stretch/>
        </p:blipFill>
        <p:spPr>
          <a:xfrm>
            <a:off x="1941342" y="6250924"/>
            <a:ext cx="9686423" cy="570275"/>
          </a:xfrm>
          <a:prstGeom prst="rect">
            <a:avLst/>
          </a:prstGeom>
        </p:spPr>
      </p:pic>
    </p:spTree>
    <p:extLst>
      <p:ext uri="{BB962C8B-B14F-4D97-AF65-F5344CB8AC3E}">
        <p14:creationId xmlns:p14="http://schemas.microsoft.com/office/powerpoint/2010/main" val="3516594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D435D-3E18-3730-6BB3-26120EB4BA00}"/>
              </a:ext>
            </a:extLst>
          </p:cNvPr>
          <p:cNvGrpSpPr/>
          <p:nvPr/>
        </p:nvGrpSpPr>
        <p:grpSpPr>
          <a:xfrm>
            <a:off x="-221202" y="-50849"/>
            <a:ext cx="1496233" cy="6921375"/>
            <a:chOff x="-221202" y="-50849"/>
            <a:chExt cx="1496233" cy="6921375"/>
          </a:xfrm>
        </p:grpSpPr>
        <p:sp>
          <p:nvSpPr>
            <p:cNvPr id="2" name="Rectangle 1">
              <a:extLst>
                <a:ext uri="{FF2B5EF4-FFF2-40B4-BE49-F238E27FC236}">
                  <a16:creationId xmlns:a16="http://schemas.microsoft.com/office/drawing/2014/main" id="{84FEF1C6-CBC0-3F6F-3231-D21F1E57232F}"/>
                </a:ext>
              </a:extLst>
            </p:cNvPr>
            <p:cNvSpPr/>
            <p:nvPr/>
          </p:nvSpPr>
          <p:spPr>
            <a:xfrm>
              <a:off x="-12720" y="-50849"/>
              <a:ext cx="1079270" cy="69213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Plant With Roots with solid fill">
              <a:extLst>
                <a:ext uri="{FF2B5EF4-FFF2-40B4-BE49-F238E27FC236}">
                  <a16:creationId xmlns:a16="http://schemas.microsoft.com/office/drawing/2014/main" id="{740D6DAC-EEAA-59D2-DA1F-DAA01237E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202" y="5361767"/>
              <a:ext cx="1496233" cy="1496233"/>
            </a:xfrm>
            <a:prstGeom prst="rect">
              <a:avLst/>
            </a:prstGeom>
          </p:spPr>
        </p:pic>
      </p:grpSp>
      <p:pic>
        <p:nvPicPr>
          <p:cNvPr id="5" name="Graphic 4" descr="Plant With Roots with solid fill">
            <a:extLst>
              <a:ext uri="{FF2B5EF4-FFF2-40B4-BE49-F238E27FC236}">
                <a16:creationId xmlns:a16="http://schemas.microsoft.com/office/drawing/2014/main" id="{B02AD207-EDC3-F053-FC8D-608B99936F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3" y="5359290"/>
            <a:ext cx="1496233" cy="1496233"/>
          </a:xfrm>
          <a:prstGeom prst="rect">
            <a:avLst/>
          </a:prstGeom>
        </p:spPr>
      </p:pic>
      <p:sp>
        <p:nvSpPr>
          <p:cNvPr id="7" name="TextBox 6">
            <a:extLst>
              <a:ext uri="{FF2B5EF4-FFF2-40B4-BE49-F238E27FC236}">
                <a16:creationId xmlns:a16="http://schemas.microsoft.com/office/drawing/2014/main" id="{7CE96D24-6B5A-BAAF-5578-556EC6288D21}"/>
              </a:ext>
            </a:extLst>
          </p:cNvPr>
          <p:cNvSpPr txBox="1"/>
          <p:nvPr/>
        </p:nvSpPr>
        <p:spPr>
          <a:xfrm>
            <a:off x="1066550" y="89089"/>
            <a:ext cx="10715876" cy="4154984"/>
          </a:xfrm>
          <a:prstGeom prst="rect">
            <a:avLst/>
          </a:prstGeom>
          <a:noFill/>
        </p:spPr>
        <p:txBody>
          <a:bodyPr wrap="square">
            <a:spAutoFit/>
          </a:bodyPr>
          <a:lstStyle/>
          <a:p>
            <a:pPr lvl="1"/>
            <a:r>
              <a:rPr lang="en-US" sz="3200" b="1" dirty="0">
                <a:solidFill>
                  <a:schemeClr val="bg1">
                    <a:lumMod val="95000"/>
                  </a:schemeClr>
                </a:solidFill>
                <a:latin typeface="Tisa Offc Serif Pro" panose="02010504030101020102" pitchFamily="2" charset="0"/>
              </a:rPr>
              <a:t>Goal 1: </a:t>
            </a:r>
            <a:r>
              <a:rPr lang="en-US" sz="3200" dirty="0">
                <a:solidFill>
                  <a:schemeClr val="bg1">
                    <a:lumMod val="95000"/>
                  </a:schemeClr>
                </a:solidFill>
                <a:latin typeface="Tisa Offc Serif Pro" panose="02010504030101020102" pitchFamily="2" charset="0"/>
              </a:rPr>
              <a:t>Determine if inoculating leaves with an elicitor causes changes to leaf surface metabolites at the site of infection as well as the leaf closest to it.</a:t>
            </a:r>
            <a:endParaRPr lang="en-US" sz="3200" b="1" dirty="0">
              <a:solidFill>
                <a:schemeClr val="bg1">
                  <a:lumMod val="95000"/>
                </a:schemeClr>
              </a:solidFill>
              <a:latin typeface="Tisa Offc Serif Pro" panose="02010504030101020102" pitchFamily="2" charset="0"/>
            </a:endParaRPr>
          </a:p>
          <a:p>
            <a:pPr lvl="1"/>
            <a:endParaRPr lang="en-US" sz="3200" b="1" dirty="0">
              <a:solidFill>
                <a:schemeClr val="accent5">
                  <a:lumMod val="75000"/>
                </a:schemeClr>
              </a:solidFill>
              <a:latin typeface="Tisa Offc Serif Pro" panose="02010504030101020102" pitchFamily="2" charset="0"/>
            </a:endParaRPr>
          </a:p>
          <a:p>
            <a:pPr lvl="1"/>
            <a:r>
              <a:rPr lang="en-US" sz="3200" b="1" dirty="0">
                <a:solidFill>
                  <a:schemeClr val="accent5">
                    <a:lumMod val="75000"/>
                  </a:schemeClr>
                </a:solidFill>
                <a:latin typeface="Tisa Offc Serif Pro" panose="02010504030101020102" pitchFamily="2" charset="0"/>
              </a:rPr>
              <a:t>Goal 2: </a:t>
            </a:r>
            <a:r>
              <a:rPr lang="en-US" sz="3200" dirty="0">
                <a:latin typeface="Tisa Offc Serif Pro" panose="02010504030101020102" pitchFamily="2" charset="0"/>
              </a:rPr>
              <a:t>Determine if changes in leaf surface metabolite profiles affect microbes</a:t>
            </a:r>
          </a:p>
          <a:p>
            <a:pPr lvl="1"/>
            <a:r>
              <a:rPr lang="en-US" sz="2400" dirty="0">
                <a:solidFill>
                  <a:schemeClr val="accent5">
                    <a:lumMod val="75000"/>
                  </a:schemeClr>
                </a:solidFill>
              </a:rPr>
              <a:t>	</a:t>
            </a:r>
            <a:r>
              <a:rPr lang="en-US" sz="2400" dirty="0">
                <a:solidFill>
                  <a:schemeClr val="accent6">
                    <a:lumMod val="50000"/>
                  </a:schemeClr>
                </a:solidFill>
              </a:rPr>
              <a:t>Outcome: </a:t>
            </a:r>
            <a:r>
              <a:rPr lang="en-US" sz="2400" dirty="0"/>
              <a:t>The changes observed in Goal 1 seem to have an affect on both 	DC3K and A506 </a:t>
            </a:r>
            <a:r>
              <a:rPr lang="en-US" sz="2400" i="1" dirty="0"/>
              <a:t>in vitro</a:t>
            </a:r>
            <a:r>
              <a:rPr lang="en-US" sz="2400" dirty="0"/>
              <a:t> that can be directly attributed to the leaf surface 	metabolite profile</a:t>
            </a:r>
            <a:endParaRPr lang="en-US" sz="2400" dirty="0">
              <a:latin typeface="Tisa Offc Serif Pro" panose="02010504030101020102" pitchFamily="2" charset="0"/>
            </a:endParaRPr>
          </a:p>
        </p:txBody>
      </p:sp>
      <p:pic>
        <p:nvPicPr>
          <p:cNvPr id="4" name="Picture 3" descr="A diagram of a symptom of phenotype&#10;&#10;Description automatically generated">
            <a:extLst>
              <a:ext uri="{FF2B5EF4-FFF2-40B4-BE49-F238E27FC236}">
                <a16:creationId xmlns:a16="http://schemas.microsoft.com/office/drawing/2014/main" id="{66F84746-BF4E-D5A3-A93A-1FABC1A58D2F}"/>
              </a:ext>
            </a:extLst>
          </p:cNvPr>
          <p:cNvPicPr>
            <a:picLocks noChangeAspect="1"/>
          </p:cNvPicPr>
          <p:nvPr/>
        </p:nvPicPr>
        <p:blipFill rotWithShape="1">
          <a:blip r:embed="rId7"/>
          <a:srcRect t="31164" b="42457"/>
          <a:stretch/>
        </p:blipFill>
        <p:spPr>
          <a:xfrm>
            <a:off x="1910996" y="4171354"/>
            <a:ext cx="9026984" cy="2381250"/>
          </a:xfrm>
          <a:prstGeom prst="rect">
            <a:avLst/>
          </a:prstGeom>
        </p:spPr>
      </p:pic>
    </p:spTree>
    <p:extLst>
      <p:ext uri="{BB962C8B-B14F-4D97-AF65-F5344CB8AC3E}">
        <p14:creationId xmlns:p14="http://schemas.microsoft.com/office/powerpoint/2010/main" val="583556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32AF43-DA02-E257-C5E7-51B0714BA835}"/>
              </a:ext>
            </a:extLst>
          </p:cNvPr>
          <p:cNvSpPr/>
          <p:nvPr/>
        </p:nvSpPr>
        <p:spPr>
          <a:xfrm>
            <a:off x="-81952" y="-63375"/>
            <a:ext cx="1062114" cy="6991617"/>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EED7FC-84C7-2A5A-4CEB-31373E904813}"/>
              </a:ext>
            </a:extLst>
          </p:cNvPr>
          <p:cNvSpPr txBox="1"/>
          <p:nvPr/>
        </p:nvSpPr>
        <p:spPr>
          <a:xfrm>
            <a:off x="3827721" y="808074"/>
            <a:ext cx="6273209" cy="369332"/>
          </a:xfrm>
          <a:prstGeom prst="rect">
            <a:avLst/>
          </a:prstGeom>
          <a:noFill/>
        </p:spPr>
        <p:txBody>
          <a:bodyPr wrap="square" rtlCol="0">
            <a:spAutoFit/>
          </a:bodyPr>
          <a:lstStyle/>
          <a:p>
            <a:r>
              <a:rPr lang="en-US" dirty="0"/>
              <a:t>Tie in host surfaces to disease </a:t>
            </a:r>
          </a:p>
        </p:txBody>
      </p:sp>
      <p:pic>
        <p:nvPicPr>
          <p:cNvPr id="4" name="Picture 3" descr="A diagram of a symptom of phytophthora&#10;&#10;Description automatically generated">
            <a:extLst>
              <a:ext uri="{FF2B5EF4-FFF2-40B4-BE49-F238E27FC236}">
                <a16:creationId xmlns:a16="http://schemas.microsoft.com/office/drawing/2014/main" id="{3658A0D3-64A2-5B91-745C-2D82B67FD9A8}"/>
              </a:ext>
            </a:extLst>
          </p:cNvPr>
          <p:cNvPicPr>
            <a:picLocks noChangeAspect="1"/>
          </p:cNvPicPr>
          <p:nvPr/>
        </p:nvPicPr>
        <p:blipFill rotWithShape="1">
          <a:blip r:embed="rId3"/>
          <a:srcRect t="3810" b="16614"/>
          <a:stretch/>
        </p:blipFill>
        <p:spPr>
          <a:xfrm>
            <a:off x="2666999" y="0"/>
            <a:ext cx="8618098" cy="6858000"/>
          </a:xfrm>
          <a:prstGeom prst="rect">
            <a:avLst/>
          </a:prstGeom>
        </p:spPr>
      </p:pic>
    </p:spTree>
    <p:extLst>
      <p:ext uri="{BB962C8B-B14F-4D97-AF65-F5344CB8AC3E}">
        <p14:creationId xmlns:p14="http://schemas.microsoft.com/office/powerpoint/2010/main" val="309625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66DA037-9828-8AC7-C7A0-264C0A724380}"/>
              </a:ext>
            </a:extLst>
          </p:cNvPr>
          <p:cNvGrpSpPr/>
          <p:nvPr/>
        </p:nvGrpSpPr>
        <p:grpSpPr>
          <a:xfrm>
            <a:off x="-230727" y="-50849"/>
            <a:ext cx="1496234" cy="6921375"/>
            <a:chOff x="-221202" y="-50849"/>
            <a:chExt cx="1496233" cy="6921375"/>
          </a:xfrm>
        </p:grpSpPr>
        <p:sp>
          <p:nvSpPr>
            <p:cNvPr id="22" name="Rectangle 21">
              <a:extLst>
                <a:ext uri="{FF2B5EF4-FFF2-40B4-BE49-F238E27FC236}">
                  <a16:creationId xmlns:a16="http://schemas.microsoft.com/office/drawing/2014/main" id="{12A2F3AA-B8D2-6E57-EE12-1FB9DCEA4566}"/>
                </a:ext>
              </a:extLst>
            </p:cNvPr>
            <p:cNvSpPr/>
            <p:nvPr/>
          </p:nvSpPr>
          <p:spPr>
            <a:xfrm>
              <a:off x="-12720" y="-50849"/>
              <a:ext cx="1079270" cy="6921375"/>
            </a:xfrm>
            <a:prstGeom prst="rect">
              <a:avLst/>
            </a:prstGeom>
            <a:solidFill>
              <a:srgbClr val="D16A64"/>
            </a:solidFill>
            <a:ln>
              <a:solidFill>
                <a:srgbClr val="E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16A64"/>
                </a:solidFill>
              </a:endParaRPr>
            </a:p>
          </p:txBody>
        </p:sp>
        <p:pic>
          <p:nvPicPr>
            <p:cNvPr id="23" name="Graphic 22" descr="Plant With Roots with solid fill">
              <a:extLst>
                <a:ext uri="{FF2B5EF4-FFF2-40B4-BE49-F238E27FC236}">
                  <a16:creationId xmlns:a16="http://schemas.microsoft.com/office/drawing/2014/main" id="{4475068C-B41E-4C79-8003-30D40C83F3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202" y="5361767"/>
              <a:ext cx="1496233" cy="1496233"/>
            </a:xfrm>
            <a:prstGeom prst="rect">
              <a:avLst/>
            </a:prstGeom>
          </p:spPr>
        </p:pic>
      </p:grpSp>
      <p:pic>
        <p:nvPicPr>
          <p:cNvPr id="24" name="Graphic 23" descr="Plant With Roots with solid fill">
            <a:extLst>
              <a:ext uri="{FF2B5EF4-FFF2-40B4-BE49-F238E27FC236}">
                <a16:creationId xmlns:a16="http://schemas.microsoft.com/office/drawing/2014/main" id="{64000363-8161-5AA0-B008-6CABED3E9E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3" y="5359290"/>
            <a:ext cx="1496233" cy="1496233"/>
          </a:xfrm>
          <a:prstGeom prst="rect">
            <a:avLst/>
          </a:prstGeom>
        </p:spPr>
      </p:pic>
      <p:sp>
        <p:nvSpPr>
          <p:cNvPr id="25" name="Title 1">
            <a:extLst>
              <a:ext uri="{FF2B5EF4-FFF2-40B4-BE49-F238E27FC236}">
                <a16:creationId xmlns:a16="http://schemas.microsoft.com/office/drawing/2014/main" id="{2A663B62-784A-4136-959E-E73FA33EFAC4}"/>
              </a:ext>
            </a:extLst>
          </p:cNvPr>
          <p:cNvSpPr txBox="1">
            <a:spLocks/>
          </p:cNvSpPr>
          <p:nvPr/>
        </p:nvSpPr>
        <p:spPr>
          <a:xfrm>
            <a:off x="1514475" y="1342888"/>
            <a:ext cx="10359377" cy="2514873"/>
          </a:xfrm>
          <a:prstGeom prst="rect">
            <a:avLst/>
          </a:prstGeom>
          <a:solidFill>
            <a:schemeClr val="bg1"/>
          </a:solidFill>
          <a:l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5">
                    <a:lumMod val="75000"/>
                  </a:schemeClr>
                </a:solidFill>
                <a:latin typeface="Tisa Offc Serif Pro" panose="02010504030101020102" pitchFamily="2" charset="0"/>
              </a:rPr>
              <a:t>Goal: </a:t>
            </a:r>
            <a:r>
              <a:rPr lang="en-US" sz="2800" dirty="0">
                <a:latin typeface="Tisa Offc Serif Pro" panose="02010504030101020102" pitchFamily="2" charset="0"/>
              </a:rPr>
              <a:t>Determine if initial infection of a pathogen on a plant improves subsequent pathogen establishment into other, non infected, leaves. </a:t>
            </a:r>
            <a:endParaRPr lang="en-US" sz="2800" dirty="0">
              <a:solidFill>
                <a:schemeClr val="accent5">
                  <a:lumMod val="75000"/>
                </a:schemeClr>
              </a:solidFill>
              <a:latin typeface="Tisa Offc Serif Pro" panose="02010504030101020102" pitchFamily="2" charset="0"/>
            </a:endParaRPr>
          </a:p>
        </p:txBody>
      </p:sp>
      <p:pic>
        <p:nvPicPr>
          <p:cNvPr id="10" name="Picture 9" descr="A diagram of a disease&#10;&#10;Description automatically generated with medium confidence">
            <a:extLst>
              <a:ext uri="{FF2B5EF4-FFF2-40B4-BE49-F238E27FC236}">
                <a16:creationId xmlns:a16="http://schemas.microsoft.com/office/drawing/2014/main" id="{C402EF4C-1D0B-E420-B665-7C8AFEAD49ED}"/>
              </a:ext>
            </a:extLst>
          </p:cNvPr>
          <p:cNvPicPr>
            <a:picLocks noChangeAspect="1"/>
          </p:cNvPicPr>
          <p:nvPr/>
        </p:nvPicPr>
        <p:blipFill rotWithShape="1">
          <a:blip r:embed="rId7"/>
          <a:srcRect t="57777" b="15972"/>
          <a:stretch/>
        </p:blipFill>
        <p:spPr>
          <a:xfrm>
            <a:off x="2042060" y="4138113"/>
            <a:ext cx="9304205" cy="2442354"/>
          </a:xfrm>
          <a:prstGeom prst="rect">
            <a:avLst/>
          </a:prstGeom>
        </p:spPr>
      </p:pic>
    </p:spTree>
    <p:extLst>
      <p:ext uri="{BB962C8B-B14F-4D97-AF65-F5344CB8AC3E}">
        <p14:creationId xmlns:p14="http://schemas.microsoft.com/office/powerpoint/2010/main" val="3005796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a:extLst>
              <a:ext uri="{FF2B5EF4-FFF2-40B4-BE49-F238E27FC236}">
                <a16:creationId xmlns:a16="http://schemas.microsoft.com/office/drawing/2014/main" id="{FE533310-AEB8-1971-5B5F-C715E8EE2104}"/>
              </a:ext>
            </a:extLst>
          </p:cNvPr>
          <p:cNvSpPr>
            <a:spLocks noChangeAspect="1" noChangeArrowheads="1"/>
          </p:cNvSpPr>
          <p:nvPr/>
        </p:nvSpPr>
        <p:spPr bwMode="auto">
          <a:xfrm>
            <a:off x="5725968" y="1284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74194121-DF9D-2D9B-98CE-7BA1B8549410}"/>
              </a:ext>
            </a:extLst>
          </p:cNvPr>
          <p:cNvGrpSpPr/>
          <p:nvPr/>
        </p:nvGrpSpPr>
        <p:grpSpPr>
          <a:xfrm>
            <a:off x="-230727" y="-50849"/>
            <a:ext cx="1496234" cy="6921375"/>
            <a:chOff x="-221202" y="-50849"/>
            <a:chExt cx="1496233" cy="6921375"/>
          </a:xfrm>
        </p:grpSpPr>
        <p:sp>
          <p:nvSpPr>
            <p:cNvPr id="7" name="Rectangle 6">
              <a:extLst>
                <a:ext uri="{FF2B5EF4-FFF2-40B4-BE49-F238E27FC236}">
                  <a16:creationId xmlns:a16="http://schemas.microsoft.com/office/drawing/2014/main" id="{D2961F2D-5974-C503-9AD8-F906DB8746B3}"/>
                </a:ext>
              </a:extLst>
            </p:cNvPr>
            <p:cNvSpPr/>
            <p:nvPr/>
          </p:nvSpPr>
          <p:spPr>
            <a:xfrm>
              <a:off x="-12720" y="-50849"/>
              <a:ext cx="1079270" cy="6921375"/>
            </a:xfrm>
            <a:prstGeom prst="rect">
              <a:avLst/>
            </a:prstGeom>
            <a:solidFill>
              <a:srgbClr val="D16A64"/>
            </a:solidFill>
            <a:ln>
              <a:solidFill>
                <a:srgbClr val="E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16A64"/>
                </a:solidFill>
              </a:endParaRPr>
            </a:p>
          </p:txBody>
        </p:sp>
        <p:pic>
          <p:nvPicPr>
            <p:cNvPr id="10" name="Graphic 9" descr="Plant With Roots with solid fill">
              <a:extLst>
                <a:ext uri="{FF2B5EF4-FFF2-40B4-BE49-F238E27FC236}">
                  <a16:creationId xmlns:a16="http://schemas.microsoft.com/office/drawing/2014/main" id="{4E88FEDA-D29B-F8CE-8F3C-F4C6BA6DA5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202" y="5361767"/>
              <a:ext cx="1496233" cy="1496233"/>
            </a:xfrm>
            <a:prstGeom prst="rect">
              <a:avLst/>
            </a:prstGeom>
          </p:spPr>
        </p:pic>
      </p:grpSp>
      <p:pic>
        <p:nvPicPr>
          <p:cNvPr id="11" name="Graphic 10" descr="Plant With Roots with solid fill">
            <a:extLst>
              <a:ext uri="{FF2B5EF4-FFF2-40B4-BE49-F238E27FC236}">
                <a16:creationId xmlns:a16="http://schemas.microsoft.com/office/drawing/2014/main" id="{BEC92C1B-FCA3-554B-73F0-650A5D6F72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203" y="5359290"/>
            <a:ext cx="1496233" cy="1496233"/>
          </a:xfrm>
          <a:prstGeom prst="rect">
            <a:avLst/>
          </a:prstGeom>
        </p:spPr>
      </p:pic>
      <p:pic>
        <p:nvPicPr>
          <p:cNvPr id="9" name="Picture 8" descr="A plant with a beaker and a plant&#10;&#10;Description automatically generated">
            <a:extLst>
              <a:ext uri="{FF2B5EF4-FFF2-40B4-BE49-F238E27FC236}">
                <a16:creationId xmlns:a16="http://schemas.microsoft.com/office/drawing/2014/main" id="{D40142A0-D6B0-FB41-5FF7-4A3E61CA10B9}"/>
              </a:ext>
            </a:extLst>
          </p:cNvPr>
          <p:cNvPicPr>
            <a:picLocks noChangeAspect="1"/>
          </p:cNvPicPr>
          <p:nvPr/>
        </p:nvPicPr>
        <p:blipFill rotWithShape="1">
          <a:blip r:embed="rId6"/>
          <a:srcRect t="8892" b="30790"/>
          <a:stretch/>
        </p:blipFill>
        <p:spPr>
          <a:xfrm>
            <a:off x="1505924" y="-191280"/>
            <a:ext cx="10118974" cy="4272448"/>
          </a:xfrm>
          <a:prstGeom prst="rect">
            <a:avLst/>
          </a:prstGeom>
        </p:spPr>
      </p:pic>
      <p:grpSp>
        <p:nvGrpSpPr>
          <p:cNvPr id="18" name="Group 17">
            <a:extLst>
              <a:ext uri="{FF2B5EF4-FFF2-40B4-BE49-F238E27FC236}">
                <a16:creationId xmlns:a16="http://schemas.microsoft.com/office/drawing/2014/main" id="{9FBC7AD3-9FD2-FDC7-FE9C-E180A6EB5CC9}"/>
              </a:ext>
            </a:extLst>
          </p:cNvPr>
          <p:cNvGrpSpPr/>
          <p:nvPr/>
        </p:nvGrpSpPr>
        <p:grpSpPr>
          <a:xfrm>
            <a:off x="4939072" y="3589575"/>
            <a:ext cx="3252678" cy="3130616"/>
            <a:chOff x="4939072" y="3589575"/>
            <a:chExt cx="3252678" cy="3130616"/>
          </a:xfrm>
        </p:grpSpPr>
        <p:sp>
          <p:nvSpPr>
            <p:cNvPr id="6" name="TextBox 5">
              <a:extLst>
                <a:ext uri="{FF2B5EF4-FFF2-40B4-BE49-F238E27FC236}">
                  <a16:creationId xmlns:a16="http://schemas.microsoft.com/office/drawing/2014/main" id="{2E003F8B-AC6F-00F9-BDD1-9A14B2B203E0}"/>
                </a:ext>
              </a:extLst>
            </p:cNvPr>
            <p:cNvSpPr txBox="1"/>
            <p:nvPr/>
          </p:nvSpPr>
          <p:spPr>
            <a:xfrm>
              <a:off x="4939072" y="3589575"/>
              <a:ext cx="3252678" cy="1785104"/>
            </a:xfrm>
            <a:prstGeom prst="rect">
              <a:avLst/>
            </a:prstGeom>
            <a:noFill/>
          </p:spPr>
          <p:txBody>
            <a:bodyPr wrap="square" rtlCol="0">
              <a:spAutoFit/>
            </a:bodyPr>
            <a:lstStyle/>
            <a:p>
              <a:endParaRPr lang="en-US" sz="2000" b="1" dirty="0"/>
            </a:p>
            <a:p>
              <a:r>
                <a:rPr lang="pl-PL" sz="3600" dirty="0"/>
                <a:t>∅</a:t>
              </a:r>
              <a:r>
                <a:rPr lang="pl-PL" sz="3600" dirty="0">
                  <a:solidFill>
                    <a:srgbClr val="00B0F0"/>
                  </a:solidFill>
                </a:rPr>
                <a:t>/A506</a:t>
              </a:r>
              <a:endParaRPr lang="en-US" sz="3600" dirty="0">
                <a:solidFill>
                  <a:srgbClr val="00B0F0"/>
                </a:solidFill>
              </a:endParaRPr>
            </a:p>
            <a:p>
              <a:r>
                <a:rPr lang="pl-PL" sz="3600" dirty="0"/>
                <a:t>DC3K</a:t>
              </a:r>
              <a:r>
                <a:rPr lang="pl-PL" sz="3600" dirty="0">
                  <a:solidFill>
                    <a:srgbClr val="00B0F0"/>
                  </a:solidFill>
                </a:rPr>
                <a:t>/A506</a:t>
              </a:r>
              <a:endParaRPr lang="en-US" sz="3600" dirty="0">
                <a:solidFill>
                  <a:srgbClr val="00B0F0"/>
                </a:solidFill>
              </a:endParaRPr>
            </a:p>
            <a:p>
              <a:endParaRPr lang="en-US" dirty="0"/>
            </a:p>
          </p:txBody>
        </p:sp>
        <p:sp>
          <p:nvSpPr>
            <p:cNvPr id="15" name="TextBox 14">
              <a:extLst>
                <a:ext uri="{FF2B5EF4-FFF2-40B4-BE49-F238E27FC236}">
                  <a16:creationId xmlns:a16="http://schemas.microsoft.com/office/drawing/2014/main" id="{99EB2742-8B27-67D7-A1C6-2C20CEF3FDF8}"/>
                </a:ext>
              </a:extLst>
            </p:cNvPr>
            <p:cNvSpPr txBox="1"/>
            <p:nvPr/>
          </p:nvSpPr>
          <p:spPr>
            <a:xfrm>
              <a:off x="4939072" y="4965865"/>
              <a:ext cx="3252678" cy="1754326"/>
            </a:xfrm>
            <a:prstGeom prst="rect">
              <a:avLst/>
            </a:prstGeom>
            <a:noFill/>
          </p:spPr>
          <p:txBody>
            <a:bodyPr wrap="square" rtlCol="0">
              <a:spAutoFit/>
            </a:bodyPr>
            <a:lstStyle/>
            <a:p>
              <a:r>
                <a:rPr lang="pl-PL" sz="3600" dirty="0"/>
                <a:t>∅/</a:t>
              </a:r>
              <a:r>
                <a:rPr lang="pl-PL" sz="3600" dirty="0">
                  <a:solidFill>
                    <a:srgbClr val="FF0000"/>
                  </a:solidFill>
                </a:rPr>
                <a:t>DC3K</a:t>
              </a:r>
              <a:endParaRPr lang="en-US" sz="3600" dirty="0">
                <a:solidFill>
                  <a:srgbClr val="FF0000"/>
                </a:solidFill>
              </a:endParaRPr>
            </a:p>
            <a:p>
              <a:r>
                <a:rPr lang="pl-PL" sz="3600" dirty="0"/>
                <a:t>A506/</a:t>
              </a:r>
              <a:r>
                <a:rPr lang="pl-PL" sz="3600" dirty="0">
                  <a:solidFill>
                    <a:srgbClr val="FF0000"/>
                  </a:solidFill>
                </a:rPr>
                <a:t>DC3K</a:t>
              </a:r>
              <a:endParaRPr lang="en-US" sz="3600" dirty="0">
                <a:solidFill>
                  <a:srgbClr val="FF0000"/>
                </a:solidFill>
              </a:endParaRPr>
            </a:p>
            <a:p>
              <a:r>
                <a:rPr lang="pl-PL" sz="3600" dirty="0"/>
                <a:t>DC3K/</a:t>
              </a:r>
              <a:r>
                <a:rPr lang="pl-PL" sz="3600" dirty="0">
                  <a:solidFill>
                    <a:srgbClr val="FF0000"/>
                  </a:solidFill>
                </a:rPr>
                <a:t>DC3K</a:t>
              </a:r>
              <a:endParaRPr lang="en-US" sz="3600" dirty="0">
                <a:solidFill>
                  <a:srgbClr val="FF0000"/>
                </a:solidFill>
              </a:endParaRPr>
            </a:p>
          </p:txBody>
        </p:sp>
      </p:grpSp>
      <p:sp>
        <p:nvSpPr>
          <p:cNvPr id="17" name="TextBox 16">
            <a:extLst>
              <a:ext uri="{FF2B5EF4-FFF2-40B4-BE49-F238E27FC236}">
                <a16:creationId xmlns:a16="http://schemas.microsoft.com/office/drawing/2014/main" id="{62B4776A-5FB7-C28A-3E88-7192818D0C89}"/>
              </a:ext>
            </a:extLst>
          </p:cNvPr>
          <p:cNvSpPr txBox="1"/>
          <p:nvPr/>
        </p:nvSpPr>
        <p:spPr>
          <a:xfrm>
            <a:off x="896012" y="4939624"/>
            <a:ext cx="3967818" cy="1200329"/>
          </a:xfrm>
          <a:prstGeom prst="rect">
            <a:avLst/>
          </a:prstGeom>
          <a:noFill/>
        </p:spPr>
        <p:txBody>
          <a:bodyPr wrap="square">
            <a:spAutoFit/>
          </a:bodyPr>
          <a:lstStyle/>
          <a:p>
            <a:pPr algn="ctr"/>
            <a:r>
              <a:rPr lang="en-US" sz="3600" b="1" dirty="0"/>
              <a:t>Elicitors </a:t>
            </a:r>
          </a:p>
          <a:p>
            <a:pPr algn="ctr"/>
            <a:r>
              <a:rPr lang="en-US" sz="3600" b="1" dirty="0"/>
              <a:t>(phase 1 / phase 2) </a:t>
            </a:r>
          </a:p>
        </p:txBody>
      </p:sp>
    </p:spTree>
    <p:extLst>
      <p:ext uri="{BB962C8B-B14F-4D97-AF65-F5344CB8AC3E}">
        <p14:creationId xmlns:p14="http://schemas.microsoft.com/office/powerpoint/2010/main" val="1264574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948829-3F7E-AFBD-028F-325F55429E45}"/>
              </a:ext>
            </a:extLst>
          </p:cNvPr>
          <p:cNvSpPr/>
          <p:nvPr/>
        </p:nvSpPr>
        <p:spPr>
          <a:xfrm>
            <a:off x="-81952" y="-63374"/>
            <a:ext cx="1062114" cy="6921374"/>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84DB099-B04D-64F6-CDE8-DC07725278E2}"/>
              </a:ext>
            </a:extLst>
          </p:cNvPr>
          <p:cNvSpPr>
            <a:spLocks noGrp="1"/>
          </p:cNvSpPr>
          <p:nvPr>
            <p:ph type="ctrTitle"/>
          </p:nvPr>
        </p:nvSpPr>
        <p:spPr>
          <a:xfrm>
            <a:off x="980162" y="0"/>
            <a:ext cx="10058400" cy="914400"/>
          </a:xfrm>
        </p:spPr>
        <p:txBody>
          <a:bodyPr>
            <a:normAutofit fontScale="90000"/>
          </a:bodyPr>
          <a:lstStyle/>
          <a:p>
            <a:pPr algn="l"/>
            <a:r>
              <a:rPr lang="en-US" dirty="0">
                <a:latin typeface="Tisa Offc Serif Pro" panose="02010504030101020102" pitchFamily="2" charset="0"/>
              </a:rPr>
              <a:t>Function of Aerial Surfaces</a:t>
            </a:r>
          </a:p>
        </p:txBody>
      </p:sp>
      <p:grpSp>
        <p:nvGrpSpPr>
          <p:cNvPr id="9" name="Group 8">
            <a:extLst>
              <a:ext uri="{FF2B5EF4-FFF2-40B4-BE49-F238E27FC236}">
                <a16:creationId xmlns:a16="http://schemas.microsoft.com/office/drawing/2014/main" id="{43DE700E-B967-BDC9-7922-357D7FD143C9}"/>
              </a:ext>
            </a:extLst>
          </p:cNvPr>
          <p:cNvGrpSpPr/>
          <p:nvPr/>
        </p:nvGrpSpPr>
        <p:grpSpPr>
          <a:xfrm>
            <a:off x="1293287" y="5287801"/>
            <a:ext cx="10705025" cy="1384995"/>
            <a:chOff x="1293287" y="5287801"/>
            <a:chExt cx="10705025" cy="1384995"/>
          </a:xfrm>
        </p:grpSpPr>
        <p:grpSp>
          <p:nvGrpSpPr>
            <p:cNvPr id="6" name="Group 5">
              <a:extLst>
                <a:ext uri="{FF2B5EF4-FFF2-40B4-BE49-F238E27FC236}">
                  <a16:creationId xmlns:a16="http://schemas.microsoft.com/office/drawing/2014/main" id="{F0FADDDE-C837-C98A-731B-258573C5409A}"/>
                </a:ext>
              </a:extLst>
            </p:cNvPr>
            <p:cNvGrpSpPr/>
            <p:nvPr/>
          </p:nvGrpSpPr>
          <p:grpSpPr>
            <a:xfrm>
              <a:off x="6793437" y="5287801"/>
              <a:ext cx="5204875" cy="1384995"/>
              <a:chOff x="3183434" y="4777634"/>
              <a:chExt cx="5204875" cy="1384995"/>
            </a:xfrm>
          </p:grpSpPr>
          <p:sp>
            <p:nvSpPr>
              <p:cNvPr id="8" name="Oval 7">
                <a:extLst>
                  <a:ext uri="{FF2B5EF4-FFF2-40B4-BE49-F238E27FC236}">
                    <a16:creationId xmlns:a16="http://schemas.microsoft.com/office/drawing/2014/main" id="{12ACA9BF-8597-0E11-214C-170786B6813E}"/>
                  </a:ext>
                </a:extLst>
              </p:cNvPr>
              <p:cNvSpPr/>
              <p:nvPr/>
            </p:nvSpPr>
            <p:spPr>
              <a:xfrm>
                <a:off x="3183434" y="5188369"/>
                <a:ext cx="563525" cy="563525"/>
              </a:xfrm>
              <a:prstGeom prst="ellipse">
                <a:avLst/>
              </a:prstGeom>
              <a:solidFill>
                <a:srgbClr val="EEF5FD"/>
              </a:solidFill>
              <a:ln>
                <a:solidFill>
                  <a:srgbClr val="9FB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1">
                        <a:lumMod val="50000"/>
                      </a:schemeClr>
                    </a:solidFill>
                  </a:rPr>
                  <a:t>2</a:t>
                </a:r>
                <a:endParaRPr lang="en-US" dirty="0">
                  <a:solidFill>
                    <a:schemeClr val="accent1">
                      <a:lumMod val="50000"/>
                    </a:schemeClr>
                  </a:solidFill>
                </a:endParaRPr>
              </a:p>
            </p:txBody>
          </p:sp>
          <p:sp>
            <p:nvSpPr>
              <p:cNvPr id="11" name="TextBox 10">
                <a:extLst>
                  <a:ext uri="{FF2B5EF4-FFF2-40B4-BE49-F238E27FC236}">
                    <a16:creationId xmlns:a16="http://schemas.microsoft.com/office/drawing/2014/main" id="{AD13E36F-8155-1EC3-61FA-60AE655D6D63}"/>
                  </a:ext>
                </a:extLst>
              </p:cNvPr>
              <p:cNvSpPr txBox="1"/>
              <p:nvPr/>
            </p:nvSpPr>
            <p:spPr>
              <a:xfrm>
                <a:off x="3803691" y="4777634"/>
                <a:ext cx="4584618" cy="1384995"/>
              </a:xfrm>
              <a:prstGeom prst="rect">
                <a:avLst/>
              </a:prstGeom>
              <a:noFill/>
            </p:spPr>
            <p:txBody>
              <a:bodyPr wrap="square" rtlCol="0">
                <a:spAutoFit/>
              </a:bodyPr>
              <a:lstStyle/>
              <a:p>
                <a:r>
                  <a:rPr lang="en-US" sz="2800" dirty="0">
                    <a:solidFill>
                      <a:schemeClr val="accent1">
                        <a:lumMod val="50000"/>
                      </a:schemeClr>
                    </a:solidFill>
                    <a:latin typeface="Tisa Offc Serif Pro" panose="020F0502020204030204" pitchFamily="2" charset="0"/>
                    <a:cs typeface="Times New Roman" panose="02020603050405020304" pitchFamily="18" charset="0"/>
                  </a:rPr>
                  <a:t>Limits the flow of material from host interior to the aerial surface</a:t>
                </a:r>
              </a:p>
            </p:txBody>
          </p:sp>
        </p:grpSp>
        <p:sp>
          <p:nvSpPr>
            <p:cNvPr id="16" name="Oval 15">
              <a:extLst>
                <a:ext uri="{FF2B5EF4-FFF2-40B4-BE49-F238E27FC236}">
                  <a16:creationId xmlns:a16="http://schemas.microsoft.com/office/drawing/2014/main" id="{F78BAFEA-B5AD-05D1-A279-D66E07F0ADA0}"/>
                </a:ext>
              </a:extLst>
            </p:cNvPr>
            <p:cNvSpPr/>
            <p:nvPr/>
          </p:nvSpPr>
          <p:spPr>
            <a:xfrm>
              <a:off x="1293287" y="5698536"/>
              <a:ext cx="563525" cy="563525"/>
            </a:xfrm>
            <a:prstGeom prst="ellipse">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rPr>
                <a:t>1</a:t>
              </a:r>
              <a:endParaRPr lang="en-US" dirty="0">
                <a:solidFill>
                  <a:schemeClr val="bg1">
                    <a:lumMod val="85000"/>
                  </a:schemeClr>
                </a:solidFill>
              </a:endParaRPr>
            </a:p>
          </p:txBody>
        </p:sp>
        <p:sp>
          <p:nvSpPr>
            <p:cNvPr id="7" name="TextBox 6">
              <a:extLst>
                <a:ext uri="{FF2B5EF4-FFF2-40B4-BE49-F238E27FC236}">
                  <a16:creationId xmlns:a16="http://schemas.microsoft.com/office/drawing/2014/main" id="{1E339532-1EA8-6477-F6B3-E37D59A54201}"/>
                </a:ext>
              </a:extLst>
            </p:cNvPr>
            <p:cNvSpPr txBox="1"/>
            <p:nvPr/>
          </p:nvSpPr>
          <p:spPr>
            <a:xfrm>
              <a:off x="1904619" y="5503245"/>
              <a:ext cx="4584618" cy="954107"/>
            </a:xfrm>
            <a:prstGeom prst="rect">
              <a:avLst/>
            </a:prstGeom>
            <a:noFill/>
          </p:spPr>
          <p:txBody>
            <a:bodyPr wrap="square" rtlCol="0">
              <a:spAutoFit/>
            </a:bodyPr>
            <a:lstStyle/>
            <a:p>
              <a:r>
                <a:rPr lang="en-US" sz="2800" dirty="0">
                  <a:solidFill>
                    <a:schemeClr val="bg2">
                      <a:lumMod val="90000"/>
                    </a:schemeClr>
                  </a:solidFill>
                  <a:latin typeface="Tisa Offc Serif Pro" panose="020F0502020204030204" pitchFamily="2" charset="0"/>
                  <a:cs typeface="Times New Roman" panose="02020603050405020304" pitchFamily="18" charset="0"/>
                </a:rPr>
                <a:t>Protects host tissue from invasion by microbes</a:t>
              </a:r>
            </a:p>
          </p:txBody>
        </p:sp>
      </p:grpSp>
      <p:pic>
        <p:nvPicPr>
          <p:cNvPr id="2" name="Picture 1" descr="A screenshot of a video game&#10;&#10;Description automatically generated">
            <a:extLst>
              <a:ext uri="{FF2B5EF4-FFF2-40B4-BE49-F238E27FC236}">
                <a16:creationId xmlns:a16="http://schemas.microsoft.com/office/drawing/2014/main" id="{B22872DB-3CFE-926A-0B90-399EBFCD5D3A}"/>
              </a:ext>
            </a:extLst>
          </p:cNvPr>
          <p:cNvPicPr>
            <a:picLocks noChangeAspect="1"/>
          </p:cNvPicPr>
          <p:nvPr/>
        </p:nvPicPr>
        <p:blipFill>
          <a:blip r:embed="rId3"/>
          <a:stretch>
            <a:fillRect/>
          </a:stretch>
        </p:blipFill>
        <p:spPr>
          <a:xfrm>
            <a:off x="980162" y="1231187"/>
            <a:ext cx="11270076" cy="3362583"/>
          </a:xfrm>
          <a:prstGeom prst="rect">
            <a:avLst/>
          </a:prstGeom>
        </p:spPr>
      </p:pic>
    </p:spTree>
    <p:extLst>
      <p:ext uri="{BB962C8B-B14F-4D97-AF65-F5344CB8AC3E}">
        <p14:creationId xmlns:p14="http://schemas.microsoft.com/office/powerpoint/2010/main" val="3142488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a:extLst>
              <a:ext uri="{FF2B5EF4-FFF2-40B4-BE49-F238E27FC236}">
                <a16:creationId xmlns:a16="http://schemas.microsoft.com/office/drawing/2014/main" id="{FE533310-AEB8-1971-5B5F-C715E8EE2104}"/>
              </a:ext>
            </a:extLst>
          </p:cNvPr>
          <p:cNvSpPr>
            <a:spLocks noChangeAspect="1" noChangeArrowheads="1"/>
          </p:cNvSpPr>
          <p:nvPr/>
        </p:nvSpPr>
        <p:spPr bwMode="auto">
          <a:xfrm>
            <a:off x="5725968" y="1284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3" name="Group 2">
            <a:extLst>
              <a:ext uri="{FF2B5EF4-FFF2-40B4-BE49-F238E27FC236}">
                <a16:creationId xmlns:a16="http://schemas.microsoft.com/office/drawing/2014/main" id="{E00B567F-657A-0327-7A58-D1F02B5AF37A}"/>
              </a:ext>
            </a:extLst>
          </p:cNvPr>
          <p:cNvGrpSpPr/>
          <p:nvPr/>
        </p:nvGrpSpPr>
        <p:grpSpPr>
          <a:xfrm>
            <a:off x="-230727" y="-50849"/>
            <a:ext cx="1496234" cy="6921375"/>
            <a:chOff x="-221202" y="-50849"/>
            <a:chExt cx="1496233" cy="6921375"/>
          </a:xfrm>
        </p:grpSpPr>
        <p:sp>
          <p:nvSpPr>
            <p:cNvPr id="6" name="Rectangle 5">
              <a:extLst>
                <a:ext uri="{FF2B5EF4-FFF2-40B4-BE49-F238E27FC236}">
                  <a16:creationId xmlns:a16="http://schemas.microsoft.com/office/drawing/2014/main" id="{BF7608EF-5F61-69DD-DD81-137F8B7CA052}"/>
                </a:ext>
              </a:extLst>
            </p:cNvPr>
            <p:cNvSpPr/>
            <p:nvPr/>
          </p:nvSpPr>
          <p:spPr>
            <a:xfrm>
              <a:off x="-12720" y="-50849"/>
              <a:ext cx="1079270" cy="6921375"/>
            </a:xfrm>
            <a:prstGeom prst="rect">
              <a:avLst/>
            </a:prstGeom>
            <a:solidFill>
              <a:srgbClr val="D16A64"/>
            </a:solidFill>
            <a:ln>
              <a:solidFill>
                <a:srgbClr val="E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16A64"/>
                </a:solidFill>
              </a:endParaRPr>
            </a:p>
          </p:txBody>
        </p:sp>
        <p:pic>
          <p:nvPicPr>
            <p:cNvPr id="7" name="Graphic 6" descr="Plant With Roots with solid fill">
              <a:extLst>
                <a:ext uri="{FF2B5EF4-FFF2-40B4-BE49-F238E27FC236}">
                  <a16:creationId xmlns:a16="http://schemas.microsoft.com/office/drawing/2014/main" id="{9A60198B-9DD3-4711-9513-4C3DEB51BA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202" y="5361767"/>
              <a:ext cx="1496233" cy="1496233"/>
            </a:xfrm>
            <a:prstGeom prst="rect">
              <a:avLst/>
            </a:prstGeom>
          </p:spPr>
        </p:pic>
      </p:grpSp>
      <p:pic>
        <p:nvPicPr>
          <p:cNvPr id="9" name="Graphic 8" descr="Plant With Roots with solid fill">
            <a:extLst>
              <a:ext uri="{FF2B5EF4-FFF2-40B4-BE49-F238E27FC236}">
                <a16:creationId xmlns:a16="http://schemas.microsoft.com/office/drawing/2014/main" id="{1C0333FB-CD78-949D-E655-3C04F7DBF5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3" y="5359290"/>
            <a:ext cx="1496233" cy="1496233"/>
          </a:xfrm>
          <a:prstGeom prst="rect">
            <a:avLst/>
          </a:prstGeom>
        </p:spPr>
      </p:pic>
      <p:sp>
        <p:nvSpPr>
          <p:cNvPr id="2" name="TextBox 1">
            <a:extLst>
              <a:ext uri="{FF2B5EF4-FFF2-40B4-BE49-F238E27FC236}">
                <a16:creationId xmlns:a16="http://schemas.microsoft.com/office/drawing/2014/main" id="{315D01A5-EBDD-934B-339E-254D41254547}"/>
              </a:ext>
            </a:extLst>
          </p:cNvPr>
          <p:cNvSpPr txBox="1"/>
          <p:nvPr/>
        </p:nvSpPr>
        <p:spPr>
          <a:xfrm>
            <a:off x="1057026" y="0"/>
            <a:ext cx="11134973" cy="1138773"/>
          </a:xfrm>
          <a:prstGeom prst="rect">
            <a:avLst/>
          </a:prstGeom>
          <a:noFill/>
        </p:spPr>
        <p:txBody>
          <a:bodyPr wrap="square">
            <a:spAutoFit/>
          </a:bodyPr>
          <a:lstStyle/>
          <a:p>
            <a:r>
              <a:rPr lang="en-US" sz="2800" dirty="0">
                <a:solidFill>
                  <a:schemeClr val="accent5">
                    <a:lumMod val="75000"/>
                  </a:schemeClr>
                </a:solidFill>
                <a:latin typeface="Tisa Offc Serif Pro" panose="02010504030101020102" pitchFamily="2" charset="0"/>
              </a:rPr>
              <a:t>Take Away: </a:t>
            </a:r>
          </a:p>
          <a:p>
            <a:pPr marL="514350" indent="-514350">
              <a:buAutoNum type="arabicPeriod"/>
            </a:pPr>
            <a:r>
              <a:rPr lang="en-US" sz="2000" dirty="0">
                <a:latin typeface="Tisa Offc Serif Pro" panose="02010504030101020102" pitchFamily="2" charset="0"/>
              </a:rPr>
              <a:t>Changes in leaf surface metabolites during pathogen infection elicited little change in A506 population size </a:t>
            </a:r>
          </a:p>
        </p:txBody>
      </p:sp>
      <mc:AlternateContent xmlns:mc="http://schemas.openxmlformats.org/markup-compatibility/2006">
        <mc:Choice xmlns:cx1="http://schemas.microsoft.com/office/drawing/2015/9/8/chartex" Requires="cx1">
          <p:graphicFrame>
            <p:nvGraphicFramePr>
              <p:cNvPr id="4" name="Chart 3">
                <a:extLst>
                  <a:ext uri="{FF2B5EF4-FFF2-40B4-BE49-F238E27FC236}">
                    <a16:creationId xmlns:a16="http://schemas.microsoft.com/office/drawing/2014/main" id="{E6D89E37-E756-73CC-A347-D2634290965F}"/>
                  </a:ext>
                </a:extLst>
              </p:cNvPr>
              <p:cNvGraphicFramePr/>
              <p:nvPr>
                <p:extLst>
                  <p:ext uri="{D42A27DB-BD31-4B8C-83A1-F6EECF244321}">
                    <p14:modId xmlns:p14="http://schemas.microsoft.com/office/powerpoint/2010/main" val="2273133608"/>
                  </p:ext>
                </p:extLst>
              </p:nvPr>
            </p:nvGraphicFramePr>
            <p:xfrm>
              <a:off x="1464464" y="1734314"/>
              <a:ext cx="7136611" cy="4999862"/>
            </p:xfrm>
            <a:graphic>
              <a:graphicData uri="http://schemas.microsoft.com/office/drawing/2014/chartex">
                <cx:chart xmlns:cx="http://schemas.microsoft.com/office/drawing/2014/chartex" xmlns:r="http://schemas.openxmlformats.org/officeDocument/2006/relationships" r:id="rId7"/>
              </a:graphicData>
            </a:graphic>
          </p:graphicFrame>
        </mc:Choice>
        <mc:Fallback>
          <p:pic>
            <p:nvPicPr>
              <p:cNvPr id="4" name="Chart 3">
                <a:extLst>
                  <a:ext uri="{FF2B5EF4-FFF2-40B4-BE49-F238E27FC236}">
                    <a16:creationId xmlns:a16="http://schemas.microsoft.com/office/drawing/2014/main" id="{E6D89E37-E756-73CC-A347-D2634290965F}"/>
                  </a:ext>
                </a:extLst>
              </p:cNvPr>
              <p:cNvPicPr>
                <a:picLocks noGrp="1" noRot="1" noChangeAspect="1" noMove="1" noResize="1" noEditPoints="1" noAdjustHandles="1" noChangeArrowheads="1" noChangeShapeType="1"/>
              </p:cNvPicPr>
              <p:nvPr/>
            </p:nvPicPr>
            <p:blipFill>
              <a:blip r:embed="rId8"/>
              <a:stretch>
                <a:fillRect/>
              </a:stretch>
            </p:blipFill>
            <p:spPr>
              <a:xfrm>
                <a:off x="1464464" y="1734314"/>
                <a:ext cx="7136611" cy="4999862"/>
              </a:xfrm>
              <a:prstGeom prst="rect">
                <a:avLst/>
              </a:prstGeom>
            </p:spPr>
          </p:pic>
        </mc:Fallback>
      </mc:AlternateContent>
    </p:spTree>
    <p:extLst>
      <p:ext uri="{BB962C8B-B14F-4D97-AF65-F5344CB8AC3E}">
        <p14:creationId xmlns:p14="http://schemas.microsoft.com/office/powerpoint/2010/main" val="4224236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a:extLst>
              <a:ext uri="{FF2B5EF4-FFF2-40B4-BE49-F238E27FC236}">
                <a16:creationId xmlns:a16="http://schemas.microsoft.com/office/drawing/2014/main" id="{FE533310-AEB8-1971-5B5F-C715E8EE2104}"/>
              </a:ext>
            </a:extLst>
          </p:cNvPr>
          <p:cNvSpPr>
            <a:spLocks noChangeAspect="1" noChangeArrowheads="1"/>
          </p:cNvSpPr>
          <p:nvPr/>
        </p:nvSpPr>
        <p:spPr bwMode="auto">
          <a:xfrm>
            <a:off x="5725968" y="1284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3" name="Group 2">
            <a:extLst>
              <a:ext uri="{FF2B5EF4-FFF2-40B4-BE49-F238E27FC236}">
                <a16:creationId xmlns:a16="http://schemas.microsoft.com/office/drawing/2014/main" id="{E00B567F-657A-0327-7A58-D1F02B5AF37A}"/>
              </a:ext>
            </a:extLst>
          </p:cNvPr>
          <p:cNvGrpSpPr/>
          <p:nvPr/>
        </p:nvGrpSpPr>
        <p:grpSpPr>
          <a:xfrm>
            <a:off x="-230727" y="-50849"/>
            <a:ext cx="1496234" cy="6921375"/>
            <a:chOff x="-221202" y="-50849"/>
            <a:chExt cx="1496233" cy="6921375"/>
          </a:xfrm>
        </p:grpSpPr>
        <p:sp>
          <p:nvSpPr>
            <p:cNvPr id="6" name="Rectangle 5">
              <a:extLst>
                <a:ext uri="{FF2B5EF4-FFF2-40B4-BE49-F238E27FC236}">
                  <a16:creationId xmlns:a16="http://schemas.microsoft.com/office/drawing/2014/main" id="{BF7608EF-5F61-69DD-DD81-137F8B7CA052}"/>
                </a:ext>
              </a:extLst>
            </p:cNvPr>
            <p:cNvSpPr/>
            <p:nvPr/>
          </p:nvSpPr>
          <p:spPr>
            <a:xfrm>
              <a:off x="-12720" y="-50849"/>
              <a:ext cx="1079270" cy="6921375"/>
            </a:xfrm>
            <a:prstGeom prst="rect">
              <a:avLst/>
            </a:prstGeom>
            <a:solidFill>
              <a:srgbClr val="D16A64"/>
            </a:solidFill>
            <a:ln>
              <a:solidFill>
                <a:srgbClr val="E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16A64"/>
                </a:solidFill>
              </a:endParaRPr>
            </a:p>
          </p:txBody>
        </p:sp>
        <p:pic>
          <p:nvPicPr>
            <p:cNvPr id="7" name="Graphic 6" descr="Plant With Roots with solid fill">
              <a:extLst>
                <a:ext uri="{FF2B5EF4-FFF2-40B4-BE49-F238E27FC236}">
                  <a16:creationId xmlns:a16="http://schemas.microsoft.com/office/drawing/2014/main" id="{9A60198B-9DD3-4711-9513-4C3DEB51BA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202" y="5361767"/>
              <a:ext cx="1496233" cy="1496233"/>
            </a:xfrm>
            <a:prstGeom prst="rect">
              <a:avLst/>
            </a:prstGeom>
          </p:spPr>
        </p:pic>
      </p:grpSp>
      <p:pic>
        <p:nvPicPr>
          <p:cNvPr id="9" name="Graphic 8" descr="Plant With Roots with solid fill">
            <a:extLst>
              <a:ext uri="{FF2B5EF4-FFF2-40B4-BE49-F238E27FC236}">
                <a16:creationId xmlns:a16="http://schemas.microsoft.com/office/drawing/2014/main" id="{1C0333FB-CD78-949D-E655-3C04F7DBF5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203" y="5359290"/>
            <a:ext cx="1496233" cy="1496233"/>
          </a:xfrm>
          <a:prstGeom prst="rect">
            <a:avLst/>
          </a:prstGeom>
        </p:spPr>
      </p:pic>
      <p:sp>
        <p:nvSpPr>
          <p:cNvPr id="17" name="TextBox 16">
            <a:extLst>
              <a:ext uri="{FF2B5EF4-FFF2-40B4-BE49-F238E27FC236}">
                <a16:creationId xmlns:a16="http://schemas.microsoft.com/office/drawing/2014/main" id="{9EF1FC81-BF98-71DE-2F56-B6319E2F3AEF}"/>
              </a:ext>
            </a:extLst>
          </p:cNvPr>
          <p:cNvSpPr txBox="1"/>
          <p:nvPr/>
        </p:nvSpPr>
        <p:spPr>
          <a:xfrm>
            <a:off x="1057026" y="0"/>
            <a:ext cx="11134973" cy="2062103"/>
          </a:xfrm>
          <a:prstGeom prst="rect">
            <a:avLst/>
          </a:prstGeom>
          <a:noFill/>
        </p:spPr>
        <p:txBody>
          <a:bodyPr wrap="square">
            <a:spAutoFit/>
          </a:bodyPr>
          <a:lstStyle/>
          <a:p>
            <a:r>
              <a:rPr lang="en-US" sz="2800" dirty="0">
                <a:solidFill>
                  <a:schemeClr val="accent5">
                    <a:lumMod val="75000"/>
                  </a:schemeClr>
                </a:solidFill>
                <a:latin typeface="Tisa Offc Serif Pro" panose="02010504030101020102" pitchFamily="2" charset="0"/>
              </a:rPr>
              <a:t>Take Away: </a:t>
            </a:r>
          </a:p>
          <a:p>
            <a:pPr marL="514350" indent="-514350">
              <a:buAutoNum type="arabicPeriod"/>
            </a:pPr>
            <a:r>
              <a:rPr lang="en-US" sz="2000" dirty="0">
                <a:latin typeface="Tisa Offc Serif Pro" panose="02010504030101020102" pitchFamily="2" charset="0"/>
              </a:rPr>
              <a:t>Changes in leaf surface metabolites during DC3K infection elicited significant changes in DC3K population size in comparison to the control. </a:t>
            </a:r>
          </a:p>
          <a:p>
            <a:pPr marL="514350" indent="-514350">
              <a:buFontTx/>
              <a:buAutoNum type="arabicPeriod"/>
            </a:pPr>
            <a:r>
              <a:rPr lang="en-US" sz="2000" dirty="0">
                <a:latin typeface="Tisa Offc Serif Pro" panose="02010504030101020102" pitchFamily="2" charset="0"/>
              </a:rPr>
              <a:t>Changes in leaf surface metabolites during A506 colonization elicited significant changes in DC3K population size in comparison to the control. </a:t>
            </a:r>
          </a:p>
          <a:p>
            <a:pPr marL="514350" indent="-514350">
              <a:buAutoNum type="arabicPeriod"/>
            </a:pPr>
            <a:endParaRPr lang="en-US" sz="2000" dirty="0">
              <a:latin typeface="Tisa Offc Serif Pro" panose="02010504030101020102" pitchFamily="2" charset="0"/>
            </a:endParaRPr>
          </a:p>
        </p:txBody>
      </p:sp>
      <mc:AlternateContent xmlns:mc="http://schemas.openxmlformats.org/markup-compatibility/2006">
        <mc:Choice xmlns:cx1="http://schemas.microsoft.com/office/drawing/2015/9/8/chartex" Requires="cx1">
          <p:graphicFrame>
            <p:nvGraphicFramePr>
              <p:cNvPr id="2" name="Chart 1">
                <a:extLst>
                  <a:ext uri="{FF2B5EF4-FFF2-40B4-BE49-F238E27FC236}">
                    <a16:creationId xmlns:a16="http://schemas.microsoft.com/office/drawing/2014/main" id="{31C076AC-C46B-4D5F-D232-FE9347AB9CA6}"/>
                  </a:ext>
                </a:extLst>
              </p:cNvPr>
              <p:cNvGraphicFramePr/>
              <p:nvPr>
                <p:extLst>
                  <p:ext uri="{D42A27DB-BD31-4B8C-83A1-F6EECF244321}">
                    <p14:modId xmlns:p14="http://schemas.microsoft.com/office/powerpoint/2010/main" val="2209639587"/>
                  </p:ext>
                </p:extLst>
              </p:nvPr>
            </p:nvGraphicFramePr>
            <p:xfrm>
              <a:off x="1284554" y="1952625"/>
              <a:ext cx="6727031" cy="4902898"/>
            </p:xfrm>
            <a:graphic>
              <a:graphicData uri="http://schemas.microsoft.com/office/drawing/2014/chartex">
                <cx:chart xmlns:cx="http://schemas.microsoft.com/office/drawing/2014/chartex" xmlns:r="http://schemas.openxmlformats.org/officeDocument/2006/relationships" r:id="rId7"/>
              </a:graphicData>
            </a:graphic>
          </p:graphicFrame>
        </mc:Choice>
        <mc:Fallback>
          <p:pic>
            <p:nvPicPr>
              <p:cNvPr id="2" name="Chart 1">
                <a:extLst>
                  <a:ext uri="{FF2B5EF4-FFF2-40B4-BE49-F238E27FC236}">
                    <a16:creationId xmlns:a16="http://schemas.microsoft.com/office/drawing/2014/main" id="{31C076AC-C46B-4D5F-D232-FE9347AB9CA6}"/>
                  </a:ext>
                </a:extLst>
              </p:cNvPr>
              <p:cNvPicPr>
                <a:picLocks noGrp="1" noRot="1" noChangeAspect="1" noMove="1" noResize="1" noEditPoints="1" noAdjustHandles="1" noChangeArrowheads="1" noChangeShapeType="1"/>
              </p:cNvPicPr>
              <p:nvPr/>
            </p:nvPicPr>
            <p:blipFill>
              <a:blip r:embed="rId8"/>
              <a:stretch>
                <a:fillRect/>
              </a:stretch>
            </p:blipFill>
            <p:spPr>
              <a:xfrm>
                <a:off x="1284554" y="1952625"/>
                <a:ext cx="6727031" cy="4902898"/>
              </a:xfrm>
              <a:prstGeom prst="rect">
                <a:avLst/>
              </a:prstGeom>
            </p:spPr>
          </p:pic>
        </mc:Fallback>
      </mc:AlternateContent>
    </p:spTree>
    <p:extLst>
      <p:ext uri="{BB962C8B-B14F-4D97-AF65-F5344CB8AC3E}">
        <p14:creationId xmlns:p14="http://schemas.microsoft.com/office/powerpoint/2010/main" val="8286489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32AF43-DA02-E257-C5E7-51B0714BA835}"/>
              </a:ext>
            </a:extLst>
          </p:cNvPr>
          <p:cNvSpPr/>
          <p:nvPr/>
        </p:nvSpPr>
        <p:spPr>
          <a:xfrm>
            <a:off x="-81952" y="-63375"/>
            <a:ext cx="1062114" cy="6991617"/>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EED7FC-84C7-2A5A-4CEB-31373E904813}"/>
              </a:ext>
            </a:extLst>
          </p:cNvPr>
          <p:cNvSpPr txBox="1"/>
          <p:nvPr/>
        </p:nvSpPr>
        <p:spPr>
          <a:xfrm>
            <a:off x="5686425" y="808074"/>
            <a:ext cx="4576430" cy="1354217"/>
          </a:xfrm>
          <a:prstGeom prst="rect">
            <a:avLst/>
          </a:prstGeom>
          <a:noFill/>
        </p:spPr>
        <p:txBody>
          <a:bodyPr wrap="square" rtlCol="0">
            <a:spAutoFit/>
          </a:bodyPr>
          <a:lstStyle/>
          <a:p>
            <a:r>
              <a:rPr lang="en-US" sz="2800" dirty="0">
                <a:solidFill>
                  <a:schemeClr val="accent4"/>
                </a:solidFill>
              </a:rPr>
              <a:t>Yes they do. </a:t>
            </a:r>
            <a:r>
              <a:rPr lang="en-US" dirty="0"/>
              <a:t>Species are differentially enriched when compared between mushrooms symptomatic for bacterial blotch and asymptomatic caps. </a:t>
            </a:r>
          </a:p>
        </p:txBody>
      </p:sp>
      <p:pic>
        <p:nvPicPr>
          <p:cNvPr id="3" name="Picture 2" descr="A diagram of a structure&#10;&#10;Description automatically generated with medium confidence">
            <a:extLst>
              <a:ext uri="{FF2B5EF4-FFF2-40B4-BE49-F238E27FC236}">
                <a16:creationId xmlns:a16="http://schemas.microsoft.com/office/drawing/2014/main" id="{4871E6D2-74A6-41FA-6BD0-0D4E11B01A9B}"/>
              </a:ext>
            </a:extLst>
          </p:cNvPr>
          <p:cNvPicPr>
            <a:picLocks noChangeAspect="1"/>
          </p:cNvPicPr>
          <p:nvPr/>
        </p:nvPicPr>
        <p:blipFill rotWithShape="1">
          <a:blip r:embed="rId2"/>
          <a:srcRect l="46157" t="3939" r="955" b="16140"/>
          <a:stretch/>
        </p:blipFill>
        <p:spPr>
          <a:xfrm>
            <a:off x="1314450" y="280972"/>
            <a:ext cx="4295775" cy="6577028"/>
          </a:xfrm>
          <a:prstGeom prst="rect">
            <a:avLst/>
          </a:prstGeom>
        </p:spPr>
      </p:pic>
      <p:sp>
        <p:nvSpPr>
          <p:cNvPr id="2" name="TextBox 1">
            <a:extLst>
              <a:ext uri="{FF2B5EF4-FFF2-40B4-BE49-F238E27FC236}">
                <a16:creationId xmlns:a16="http://schemas.microsoft.com/office/drawing/2014/main" id="{329893A3-2188-FF87-BD6F-C718B3AB2D25}"/>
              </a:ext>
            </a:extLst>
          </p:cNvPr>
          <p:cNvSpPr txBox="1"/>
          <p:nvPr/>
        </p:nvSpPr>
        <p:spPr>
          <a:xfrm>
            <a:off x="5567362" y="2415324"/>
            <a:ext cx="6581775" cy="2308324"/>
          </a:xfrm>
          <a:prstGeom prst="rect">
            <a:avLst/>
          </a:prstGeom>
          <a:noFill/>
        </p:spPr>
        <p:txBody>
          <a:bodyPr wrap="square" rtlCol="0">
            <a:spAutoFit/>
          </a:bodyPr>
          <a:lstStyle/>
          <a:p>
            <a:r>
              <a:rPr lang="en-US" dirty="0">
                <a:solidFill>
                  <a:schemeClr val="accent6">
                    <a:lumMod val="50000"/>
                  </a:schemeClr>
                </a:solidFill>
              </a:rPr>
              <a:t>Yes they do. </a:t>
            </a:r>
            <a:r>
              <a:rPr lang="en-US" dirty="0"/>
              <a:t>Resources at the leaf surface alter in a manner dependent on the presence of disease. Furthermore, changes in these surface materials can reach to uninfected tissue. Lastly, these changes seem to preferentially affect the pathogen. This alteration of the aerial surface materials has implications in </a:t>
            </a:r>
          </a:p>
          <a:p>
            <a:pPr lvl="1"/>
            <a:r>
              <a:rPr lang="en-US" dirty="0"/>
              <a:t>1. Host surface associated microbiomes</a:t>
            </a:r>
          </a:p>
          <a:p>
            <a:pPr lvl="1"/>
            <a:endParaRPr lang="en-US" dirty="0"/>
          </a:p>
          <a:p>
            <a:pPr lvl="1"/>
            <a:r>
              <a:rPr lang="en-US" dirty="0"/>
              <a:t>2. Host tolerance to subsequent pathogen infections</a:t>
            </a:r>
          </a:p>
        </p:txBody>
      </p:sp>
      <p:sp>
        <p:nvSpPr>
          <p:cNvPr id="4" name="TextBox 3">
            <a:extLst>
              <a:ext uri="{FF2B5EF4-FFF2-40B4-BE49-F238E27FC236}">
                <a16:creationId xmlns:a16="http://schemas.microsoft.com/office/drawing/2014/main" id="{5AFC8BD1-86E3-D906-4D65-C319019CF12D}"/>
              </a:ext>
            </a:extLst>
          </p:cNvPr>
          <p:cNvSpPr txBox="1"/>
          <p:nvPr/>
        </p:nvSpPr>
        <p:spPr>
          <a:xfrm>
            <a:off x="5567363" y="5001599"/>
            <a:ext cx="6581775" cy="1200329"/>
          </a:xfrm>
          <a:prstGeom prst="rect">
            <a:avLst/>
          </a:prstGeom>
          <a:noFill/>
        </p:spPr>
        <p:txBody>
          <a:bodyPr wrap="square" rtlCol="0">
            <a:spAutoFit/>
          </a:bodyPr>
          <a:lstStyle/>
          <a:p>
            <a:r>
              <a:rPr lang="en-US" dirty="0">
                <a:solidFill>
                  <a:srgbClr val="CC6866"/>
                </a:solidFill>
              </a:rPr>
              <a:t>Yes it does. </a:t>
            </a:r>
            <a:r>
              <a:rPr lang="en-US" dirty="0"/>
              <a:t>Observed pathogen populations were typically 3 fold greater on distal leaves of DC3K inoculated plants than in DC3K grown on uninfected hosts. DC3K growth was statistically improved by the presence of A506, but this relationship was not reciprocal. </a:t>
            </a:r>
            <a:r>
              <a:rPr lang="en-US" dirty="0">
                <a:solidFill>
                  <a:srgbClr val="CC6866"/>
                </a:solidFill>
              </a:rPr>
              <a:t>  </a:t>
            </a:r>
          </a:p>
        </p:txBody>
      </p:sp>
      <p:sp>
        <p:nvSpPr>
          <p:cNvPr id="5" name="Rectangle 4">
            <a:extLst>
              <a:ext uri="{FF2B5EF4-FFF2-40B4-BE49-F238E27FC236}">
                <a16:creationId xmlns:a16="http://schemas.microsoft.com/office/drawing/2014/main" id="{38EC8CFE-7682-7B2C-85D2-795075439199}"/>
              </a:ext>
            </a:extLst>
          </p:cNvPr>
          <p:cNvSpPr/>
          <p:nvPr/>
        </p:nvSpPr>
        <p:spPr>
          <a:xfrm>
            <a:off x="1228725" y="2486024"/>
            <a:ext cx="10782300" cy="4371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2911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32AF43-DA02-E257-C5E7-51B0714BA835}"/>
              </a:ext>
            </a:extLst>
          </p:cNvPr>
          <p:cNvSpPr/>
          <p:nvPr/>
        </p:nvSpPr>
        <p:spPr>
          <a:xfrm>
            <a:off x="-81952" y="-63375"/>
            <a:ext cx="1062114" cy="6991617"/>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EED7FC-84C7-2A5A-4CEB-31373E904813}"/>
              </a:ext>
            </a:extLst>
          </p:cNvPr>
          <p:cNvSpPr txBox="1"/>
          <p:nvPr/>
        </p:nvSpPr>
        <p:spPr>
          <a:xfrm>
            <a:off x="5695950" y="612253"/>
            <a:ext cx="4576430" cy="1354217"/>
          </a:xfrm>
          <a:prstGeom prst="rect">
            <a:avLst/>
          </a:prstGeom>
          <a:noFill/>
        </p:spPr>
        <p:txBody>
          <a:bodyPr wrap="square" rtlCol="0">
            <a:spAutoFit/>
          </a:bodyPr>
          <a:lstStyle/>
          <a:p>
            <a:r>
              <a:rPr lang="en-US" sz="2800" dirty="0">
                <a:solidFill>
                  <a:schemeClr val="accent4"/>
                </a:solidFill>
              </a:rPr>
              <a:t>Yes they do. </a:t>
            </a:r>
            <a:r>
              <a:rPr lang="en-US" dirty="0"/>
              <a:t>Species are differentially enriched when compared between mushrooms symptomatic for bacterial blotch and asymptomatic caps. </a:t>
            </a:r>
          </a:p>
        </p:txBody>
      </p:sp>
      <p:pic>
        <p:nvPicPr>
          <p:cNvPr id="3" name="Picture 2" descr="A diagram of a structure&#10;&#10;Description automatically generated with medium confidence">
            <a:extLst>
              <a:ext uri="{FF2B5EF4-FFF2-40B4-BE49-F238E27FC236}">
                <a16:creationId xmlns:a16="http://schemas.microsoft.com/office/drawing/2014/main" id="{4871E6D2-74A6-41FA-6BD0-0D4E11B01A9B}"/>
              </a:ext>
            </a:extLst>
          </p:cNvPr>
          <p:cNvPicPr>
            <a:picLocks noChangeAspect="1"/>
          </p:cNvPicPr>
          <p:nvPr/>
        </p:nvPicPr>
        <p:blipFill rotWithShape="1">
          <a:blip r:embed="rId2"/>
          <a:srcRect l="46157" t="3939" r="955" b="16140"/>
          <a:stretch/>
        </p:blipFill>
        <p:spPr>
          <a:xfrm>
            <a:off x="1314450" y="280972"/>
            <a:ext cx="4295775" cy="6577028"/>
          </a:xfrm>
          <a:prstGeom prst="rect">
            <a:avLst/>
          </a:prstGeom>
        </p:spPr>
      </p:pic>
      <p:sp>
        <p:nvSpPr>
          <p:cNvPr id="2" name="TextBox 1">
            <a:extLst>
              <a:ext uri="{FF2B5EF4-FFF2-40B4-BE49-F238E27FC236}">
                <a16:creationId xmlns:a16="http://schemas.microsoft.com/office/drawing/2014/main" id="{329893A3-2188-FF87-BD6F-C718B3AB2D25}"/>
              </a:ext>
            </a:extLst>
          </p:cNvPr>
          <p:cNvSpPr txBox="1"/>
          <p:nvPr/>
        </p:nvSpPr>
        <p:spPr>
          <a:xfrm>
            <a:off x="5567362" y="2405799"/>
            <a:ext cx="6581775" cy="2523768"/>
          </a:xfrm>
          <a:prstGeom prst="rect">
            <a:avLst/>
          </a:prstGeom>
          <a:noFill/>
        </p:spPr>
        <p:txBody>
          <a:bodyPr wrap="square" rtlCol="0">
            <a:spAutoFit/>
          </a:bodyPr>
          <a:lstStyle/>
          <a:p>
            <a:r>
              <a:rPr lang="en-US" sz="2800" dirty="0">
                <a:solidFill>
                  <a:schemeClr val="accent6">
                    <a:lumMod val="50000"/>
                  </a:schemeClr>
                </a:solidFill>
              </a:rPr>
              <a:t>Yes they do. </a:t>
            </a:r>
            <a:r>
              <a:rPr lang="en-US" dirty="0"/>
              <a:t>Resources at the leaf surface alter in a manner dependent on the presence of disease. Furthermore, changes in these surface materials can reach to uninfected tissue. Lastly, these changes seem to preferentially affect the pathogen. This alteration of the aerial surface materials has implications in </a:t>
            </a:r>
          </a:p>
          <a:p>
            <a:pPr lvl="1"/>
            <a:r>
              <a:rPr lang="en-US" dirty="0"/>
              <a:t>1. Host surface associated microbiomes</a:t>
            </a:r>
          </a:p>
          <a:p>
            <a:pPr lvl="1"/>
            <a:endParaRPr lang="en-US" dirty="0"/>
          </a:p>
          <a:p>
            <a:pPr lvl="1"/>
            <a:r>
              <a:rPr lang="en-US" dirty="0"/>
              <a:t>2. Host tolerance to subsequent pathogen infections</a:t>
            </a:r>
          </a:p>
        </p:txBody>
      </p:sp>
      <p:sp>
        <p:nvSpPr>
          <p:cNvPr id="4" name="TextBox 3">
            <a:extLst>
              <a:ext uri="{FF2B5EF4-FFF2-40B4-BE49-F238E27FC236}">
                <a16:creationId xmlns:a16="http://schemas.microsoft.com/office/drawing/2014/main" id="{5AFC8BD1-86E3-D906-4D65-C319019CF12D}"/>
              </a:ext>
            </a:extLst>
          </p:cNvPr>
          <p:cNvSpPr txBox="1"/>
          <p:nvPr/>
        </p:nvSpPr>
        <p:spPr>
          <a:xfrm>
            <a:off x="5567363" y="5001599"/>
            <a:ext cx="6581775" cy="1200329"/>
          </a:xfrm>
          <a:prstGeom prst="rect">
            <a:avLst/>
          </a:prstGeom>
          <a:noFill/>
        </p:spPr>
        <p:txBody>
          <a:bodyPr wrap="square" rtlCol="0">
            <a:spAutoFit/>
          </a:bodyPr>
          <a:lstStyle/>
          <a:p>
            <a:r>
              <a:rPr lang="en-US" dirty="0">
                <a:solidFill>
                  <a:srgbClr val="CC6866"/>
                </a:solidFill>
              </a:rPr>
              <a:t>Yes it does. </a:t>
            </a:r>
            <a:r>
              <a:rPr lang="en-US" dirty="0"/>
              <a:t>Observed pathogen populations were typically 3 fold greater on distal leaves of DC3K inoculated plants than in DC3K grown on uninfected hosts. DC3K growth was statistically improved by the presence of A506, but this relationship was not reciprocal. </a:t>
            </a:r>
            <a:r>
              <a:rPr lang="en-US" dirty="0">
                <a:solidFill>
                  <a:srgbClr val="CC6866"/>
                </a:solidFill>
              </a:rPr>
              <a:t>  </a:t>
            </a:r>
          </a:p>
        </p:txBody>
      </p:sp>
      <p:sp>
        <p:nvSpPr>
          <p:cNvPr id="5" name="Rectangle 4">
            <a:extLst>
              <a:ext uri="{FF2B5EF4-FFF2-40B4-BE49-F238E27FC236}">
                <a16:creationId xmlns:a16="http://schemas.microsoft.com/office/drawing/2014/main" id="{47B4D631-1D66-D46D-5E39-03E169FE96E9}"/>
              </a:ext>
            </a:extLst>
          </p:cNvPr>
          <p:cNvSpPr/>
          <p:nvPr/>
        </p:nvSpPr>
        <p:spPr>
          <a:xfrm>
            <a:off x="1295402" y="4693254"/>
            <a:ext cx="4314823" cy="20859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0CB6898-8C38-54C1-A022-50FD4C098C42}"/>
              </a:ext>
            </a:extLst>
          </p:cNvPr>
          <p:cNvSpPr/>
          <p:nvPr/>
        </p:nvSpPr>
        <p:spPr>
          <a:xfrm>
            <a:off x="4933952" y="4888717"/>
            <a:ext cx="7429498" cy="20859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359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32AF43-DA02-E257-C5E7-51B0714BA835}"/>
              </a:ext>
            </a:extLst>
          </p:cNvPr>
          <p:cNvSpPr/>
          <p:nvPr/>
        </p:nvSpPr>
        <p:spPr>
          <a:xfrm>
            <a:off x="-81952" y="-63375"/>
            <a:ext cx="1062114" cy="6991617"/>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EED7FC-84C7-2A5A-4CEB-31373E904813}"/>
              </a:ext>
            </a:extLst>
          </p:cNvPr>
          <p:cNvSpPr txBox="1"/>
          <p:nvPr/>
        </p:nvSpPr>
        <p:spPr>
          <a:xfrm>
            <a:off x="5686425" y="808074"/>
            <a:ext cx="4576430" cy="1354217"/>
          </a:xfrm>
          <a:prstGeom prst="rect">
            <a:avLst/>
          </a:prstGeom>
          <a:noFill/>
        </p:spPr>
        <p:txBody>
          <a:bodyPr wrap="square" rtlCol="0">
            <a:spAutoFit/>
          </a:bodyPr>
          <a:lstStyle/>
          <a:p>
            <a:r>
              <a:rPr lang="en-US" sz="2800" dirty="0">
                <a:solidFill>
                  <a:schemeClr val="accent4"/>
                </a:solidFill>
              </a:rPr>
              <a:t>Yes they do. </a:t>
            </a:r>
            <a:r>
              <a:rPr lang="en-US" dirty="0"/>
              <a:t>Species are differentially enriched when compared between mushrooms symptomatic for bacterial blotch and asymptomatic caps. </a:t>
            </a:r>
          </a:p>
        </p:txBody>
      </p:sp>
      <p:pic>
        <p:nvPicPr>
          <p:cNvPr id="3" name="Picture 2" descr="A diagram of a structure&#10;&#10;Description automatically generated with medium confidence">
            <a:extLst>
              <a:ext uri="{FF2B5EF4-FFF2-40B4-BE49-F238E27FC236}">
                <a16:creationId xmlns:a16="http://schemas.microsoft.com/office/drawing/2014/main" id="{4871E6D2-74A6-41FA-6BD0-0D4E11B01A9B}"/>
              </a:ext>
            </a:extLst>
          </p:cNvPr>
          <p:cNvPicPr>
            <a:picLocks noChangeAspect="1"/>
          </p:cNvPicPr>
          <p:nvPr/>
        </p:nvPicPr>
        <p:blipFill rotWithShape="1">
          <a:blip r:embed="rId3"/>
          <a:srcRect l="46157" t="3939" r="955" b="16140"/>
          <a:stretch/>
        </p:blipFill>
        <p:spPr>
          <a:xfrm>
            <a:off x="1314450" y="280972"/>
            <a:ext cx="4295775" cy="6577028"/>
          </a:xfrm>
          <a:prstGeom prst="rect">
            <a:avLst/>
          </a:prstGeom>
        </p:spPr>
      </p:pic>
      <p:sp>
        <p:nvSpPr>
          <p:cNvPr id="2" name="TextBox 1">
            <a:extLst>
              <a:ext uri="{FF2B5EF4-FFF2-40B4-BE49-F238E27FC236}">
                <a16:creationId xmlns:a16="http://schemas.microsoft.com/office/drawing/2014/main" id="{329893A3-2188-FF87-BD6F-C718B3AB2D25}"/>
              </a:ext>
            </a:extLst>
          </p:cNvPr>
          <p:cNvSpPr txBox="1"/>
          <p:nvPr/>
        </p:nvSpPr>
        <p:spPr>
          <a:xfrm>
            <a:off x="5567362" y="2415324"/>
            <a:ext cx="6581775" cy="2462213"/>
          </a:xfrm>
          <a:prstGeom prst="rect">
            <a:avLst/>
          </a:prstGeom>
          <a:noFill/>
        </p:spPr>
        <p:txBody>
          <a:bodyPr wrap="square" rtlCol="0">
            <a:spAutoFit/>
          </a:bodyPr>
          <a:lstStyle/>
          <a:p>
            <a:r>
              <a:rPr lang="en-US" sz="2800" dirty="0">
                <a:solidFill>
                  <a:schemeClr val="accent6">
                    <a:lumMod val="50000"/>
                  </a:schemeClr>
                </a:solidFill>
              </a:rPr>
              <a:t>Yes they do. </a:t>
            </a:r>
            <a:r>
              <a:rPr lang="en-US" dirty="0"/>
              <a:t>Resources at the leaf surface alter in a manner dependent on the presence of disease. Furthermore, changes in these surface materials can reach to uninfected tissue. Lastly, these changes seem to preferentially affect the pathogen. This alteration of the aerial surface materials has implications in </a:t>
            </a:r>
          </a:p>
          <a:p>
            <a:pPr lvl="1"/>
            <a:r>
              <a:rPr lang="en-US" dirty="0"/>
              <a:t>1. Host surface associated microbiomes</a:t>
            </a:r>
          </a:p>
          <a:p>
            <a:pPr lvl="1"/>
            <a:endParaRPr lang="en-US" dirty="0"/>
          </a:p>
          <a:p>
            <a:pPr lvl="1"/>
            <a:r>
              <a:rPr lang="en-US" dirty="0"/>
              <a:t>2. Host tolerance to subsequent pathogen infections</a:t>
            </a:r>
          </a:p>
        </p:txBody>
      </p:sp>
      <p:sp>
        <p:nvSpPr>
          <p:cNvPr id="4" name="TextBox 3">
            <a:extLst>
              <a:ext uri="{FF2B5EF4-FFF2-40B4-BE49-F238E27FC236}">
                <a16:creationId xmlns:a16="http://schemas.microsoft.com/office/drawing/2014/main" id="{5AFC8BD1-86E3-D906-4D65-C319019CF12D}"/>
              </a:ext>
            </a:extLst>
          </p:cNvPr>
          <p:cNvSpPr txBox="1"/>
          <p:nvPr/>
        </p:nvSpPr>
        <p:spPr>
          <a:xfrm>
            <a:off x="5567363" y="5001599"/>
            <a:ext cx="6581775" cy="1354217"/>
          </a:xfrm>
          <a:prstGeom prst="rect">
            <a:avLst/>
          </a:prstGeom>
          <a:noFill/>
        </p:spPr>
        <p:txBody>
          <a:bodyPr wrap="square" rtlCol="0">
            <a:spAutoFit/>
          </a:bodyPr>
          <a:lstStyle/>
          <a:p>
            <a:r>
              <a:rPr lang="en-US" sz="2800" dirty="0">
                <a:solidFill>
                  <a:srgbClr val="CC6866"/>
                </a:solidFill>
              </a:rPr>
              <a:t>Yes it does. </a:t>
            </a:r>
            <a:r>
              <a:rPr lang="en-US" dirty="0"/>
              <a:t>Observed pathogen populations were typically 3 fold greater on distal leaves of DC3K inoculated plants than in DC3K grown on uninfected hosts. DC3K growth was statistically improved by the presence of A506, but this relationship was not reciprocal. </a:t>
            </a:r>
            <a:r>
              <a:rPr lang="en-US" dirty="0">
                <a:solidFill>
                  <a:srgbClr val="CC6866"/>
                </a:solidFill>
              </a:rPr>
              <a:t>  </a:t>
            </a:r>
          </a:p>
        </p:txBody>
      </p:sp>
    </p:spTree>
    <p:extLst>
      <p:ext uri="{BB962C8B-B14F-4D97-AF65-F5344CB8AC3E}">
        <p14:creationId xmlns:p14="http://schemas.microsoft.com/office/powerpoint/2010/main" val="30294971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a:extLst>
              <a:ext uri="{FF2B5EF4-FFF2-40B4-BE49-F238E27FC236}">
                <a16:creationId xmlns:a16="http://schemas.microsoft.com/office/drawing/2014/main" id="{441365A6-DC14-3ADF-D887-9271F4298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987"/>
            <a:ext cx="6352151" cy="463100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B67D7E5-6821-6345-BA95-F00DF465D176}"/>
              </a:ext>
            </a:extLst>
          </p:cNvPr>
          <p:cNvSpPr>
            <a:spLocks noGrp="1"/>
          </p:cNvSpPr>
          <p:nvPr>
            <p:ph idx="1"/>
          </p:nvPr>
        </p:nvSpPr>
        <p:spPr>
          <a:xfrm>
            <a:off x="186412" y="614116"/>
            <a:ext cx="5381770" cy="6243884"/>
          </a:xfrm>
        </p:spPr>
        <p:txBody>
          <a:bodyPr>
            <a:normAutofit/>
          </a:bodyPr>
          <a:lstStyle/>
          <a:p>
            <a:r>
              <a:rPr lang="en-US" dirty="0"/>
              <a:t>Hockett Lab</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Bull Lab</a:t>
            </a:r>
          </a:p>
          <a:p>
            <a:r>
              <a:rPr lang="en-US" dirty="0"/>
              <a:t>Samuel Martins</a:t>
            </a:r>
          </a:p>
          <a:p>
            <a:r>
              <a:rPr lang="en-US" dirty="0"/>
              <a:t>Laura Ramos-Sepulveda </a:t>
            </a:r>
          </a:p>
        </p:txBody>
      </p:sp>
      <p:pic>
        <p:nvPicPr>
          <p:cNvPr id="4" name="Picture 3">
            <a:extLst>
              <a:ext uri="{FF2B5EF4-FFF2-40B4-BE49-F238E27FC236}">
                <a16:creationId xmlns:a16="http://schemas.microsoft.com/office/drawing/2014/main" id="{73EC9FC7-C2D4-0C47-9FF0-B92B60B61896}"/>
              </a:ext>
            </a:extLst>
          </p:cNvPr>
          <p:cNvPicPr>
            <a:picLocks noChangeAspect="1"/>
          </p:cNvPicPr>
          <p:nvPr/>
        </p:nvPicPr>
        <p:blipFill>
          <a:blip r:embed="rId3"/>
          <a:stretch>
            <a:fillRect/>
          </a:stretch>
        </p:blipFill>
        <p:spPr>
          <a:xfrm>
            <a:off x="6596870" y="1374785"/>
            <a:ext cx="5595130" cy="1678539"/>
          </a:xfrm>
          <a:prstGeom prst="rect">
            <a:avLst/>
          </a:prstGeom>
        </p:spPr>
      </p:pic>
      <p:pic>
        <p:nvPicPr>
          <p:cNvPr id="7" name="Picture 6">
            <a:extLst>
              <a:ext uri="{FF2B5EF4-FFF2-40B4-BE49-F238E27FC236}">
                <a16:creationId xmlns:a16="http://schemas.microsoft.com/office/drawing/2014/main" id="{A5B56777-90AA-6D47-B0C1-913061DC678F}"/>
              </a:ext>
            </a:extLst>
          </p:cNvPr>
          <p:cNvPicPr>
            <a:picLocks noChangeAspect="1"/>
          </p:cNvPicPr>
          <p:nvPr/>
        </p:nvPicPr>
        <p:blipFill>
          <a:blip r:embed="rId4"/>
          <a:stretch>
            <a:fillRect/>
          </a:stretch>
        </p:blipFill>
        <p:spPr>
          <a:xfrm>
            <a:off x="7014857" y="5239887"/>
            <a:ext cx="4759155" cy="1618113"/>
          </a:xfrm>
          <a:prstGeom prst="rect">
            <a:avLst/>
          </a:prstGeom>
        </p:spPr>
      </p:pic>
      <p:cxnSp>
        <p:nvCxnSpPr>
          <p:cNvPr id="14" name="Straight Arrow Connector 13">
            <a:extLst>
              <a:ext uri="{FF2B5EF4-FFF2-40B4-BE49-F238E27FC236}">
                <a16:creationId xmlns:a16="http://schemas.microsoft.com/office/drawing/2014/main" id="{82BF900E-10A0-F040-B4C3-35383C73970C}"/>
              </a:ext>
            </a:extLst>
          </p:cNvPr>
          <p:cNvCxnSpPr>
            <a:cxnSpLocks/>
          </p:cNvCxnSpPr>
          <p:nvPr/>
        </p:nvCxnSpPr>
        <p:spPr>
          <a:xfrm>
            <a:off x="3381689" y="863064"/>
            <a:ext cx="0" cy="2085876"/>
          </a:xfrm>
          <a:prstGeom prst="straightConnector1">
            <a:avLst/>
          </a:prstGeom>
          <a:ln w="38100">
            <a:solidFill>
              <a:schemeClr val="accent4">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15" name="TextBox 14">
            <a:extLst>
              <a:ext uri="{FF2B5EF4-FFF2-40B4-BE49-F238E27FC236}">
                <a16:creationId xmlns:a16="http://schemas.microsoft.com/office/drawing/2014/main" id="{EA12E9FA-C633-5B4D-9063-66317F0028E3}"/>
              </a:ext>
            </a:extLst>
          </p:cNvPr>
          <p:cNvSpPr txBox="1"/>
          <p:nvPr/>
        </p:nvSpPr>
        <p:spPr>
          <a:xfrm>
            <a:off x="2744755" y="229395"/>
            <a:ext cx="1665841" cy="769441"/>
          </a:xfrm>
          <a:prstGeom prst="rect">
            <a:avLst/>
          </a:prstGeom>
          <a:noFill/>
        </p:spPr>
        <p:txBody>
          <a:bodyPr wrap="none" rtlCol="0">
            <a:spAutoFit/>
          </a:bodyPr>
          <a:lstStyle/>
          <a:p>
            <a:r>
              <a:rPr lang="en-US" sz="4400" dirty="0"/>
              <a:t>(me :) </a:t>
            </a:r>
          </a:p>
        </p:txBody>
      </p:sp>
      <p:pic>
        <p:nvPicPr>
          <p:cNvPr id="10" name="Picture 9">
            <a:extLst>
              <a:ext uri="{FF2B5EF4-FFF2-40B4-BE49-F238E27FC236}">
                <a16:creationId xmlns:a16="http://schemas.microsoft.com/office/drawing/2014/main" id="{6A4FED0B-E85E-9A49-AE72-EEDFB36C6305}"/>
              </a:ext>
            </a:extLst>
          </p:cNvPr>
          <p:cNvPicPr>
            <a:picLocks noChangeAspect="1"/>
          </p:cNvPicPr>
          <p:nvPr/>
        </p:nvPicPr>
        <p:blipFill>
          <a:blip r:embed="rId5"/>
          <a:stretch>
            <a:fillRect/>
          </a:stretch>
        </p:blipFill>
        <p:spPr>
          <a:xfrm>
            <a:off x="7367284" y="12911"/>
            <a:ext cx="850153" cy="850153"/>
          </a:xfrm>
          <a:prstGeom prst="rect">
            <a:avLst/>
          </a:prstGeom>
        </p:spPr>
      </p:pic>
      <p:sp>
        <p:nvSpPr>
          <p:cNvPr id="12" name="TextBox 11">
            <a:extLst>
              <a:ext uri="{FF2B5EF4-FFF2-40B4-BE49-F238E27FC236}">
                <a16:creationId xmlns:a16="http://schemas.microsoft.com/office/drawing/2014/main" id="{A153DFBE-439A-C046-AAA5-99CE7AC94DD3}"/>
              </a:ext>
            </a:extLst>
          </p:cNvPr>
          <p:cNvSpPr txBox="1"/>
          <p:nvPr/>
        </p:nvSpPr>
        <p:spPr>
          <a:xfrm>
            <a:off x="8422616" y="85352"/>
            <a:ext cx="2893934" cy="707886"/>
          </a:xfrm>
          <a:prstGeom prst="rect">
            <a:avLst/>
          </a:prstGeom>
          <a:noFill/>
        </p:spPr>
        <p:txBody>
          <a:bodyPr wrap="none" rtlCol="0">
            <a:spAutoFit/>
          </a:bodyPr>
          <a:lstStyle/>
          <a:p>
            <a:r>
              <a:rPr lang="en-US" sz="4000" dirty="0"/>
              <a:t>@ </a:t>
            </a:r>
            <a:r>
              <a:rPr lang="en-US" sz="4000" dirty="0" err="1"/>
              <a:t>Phyllomax</a:t>
            </a:r>
            <a:endParaRPr lang="en-US" sz="4000" dirty="0"/>
          </a:p>
        </p:txBody>
      </p:sp>
      <p:pic>
        <p:nvPicPr>
          <p:cNvPr id="1028" name="Picture 4" descr="Northeast SARE Logo and Acknowledgement - SARE Northeast">
            <a:extLst>
              <a:ext uri="{FF2B5EF4-FFF2-40B4-BE49-F238E27FC236}">
                <a16:creationId xmlns:a16="http://schemas.microsoft.com/office/drawing/2014/main" id="{B1F9F55A-779B-97C5-2929-E9017B125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459" y="2830984"/>
            <a:ext cx="2897119" cy="263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183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948829-3F7E-AFBD-028F-325F55429E45}"/>
              </a:ext>
            </a:extLst>
          </p:cNvPr>
          <p:cNvSpPr/>
          <p:nvPr/>
        </p:nvSpPr>
        <p:spPr>
          <a:xfrm>
            <a:off x="-81952" y="-63374"/>
            <a:ext cx="1062114" cy="6921374"/>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84DB099-B04D-64F6-CDE8-DC07725278E2}"/>
              </a:ext>
            </a:extLst>
          </p:cNvPr>
          <p:cNvSpPr>
            <a:spLocks noGrp="1"/>
          </p:cNvSpPr>
          <p:nvPr>
            <p:ph type="ctrTitle"/>
          </p:nvPr>
        </p:nvSpPr>
        <p:spPr>
          <a:xfrm>
            <a:off x="980162" y="-1"/>
            <a:ext cx="10058400" cy="914400"/>
          </a:xfrm>
        </p:spPr>
        <p:txBody>
          <a:bodyPr>
            <a:normAutofit fontScale="90000"/>
          </a:bodyPr>
          <a:lstStyle/>
          <a:p>
            <a:pPr algn="l"/>
            <a:r>
              <a:rPr lang="en-US" dirty="0">
                <a:latin typeface="Tisa Offc Serif Pro" panose="02010504030101020102" pitchFamily="2" charset="0"/>
              </a:rPr>
              <a:t>Function of Aerial Surfaces</a:t>
            </a:r>
          </a:p>
        </p:txBody>
      </p:sp>
      <p:grpSp>
        <p:nvGrpSpPr>
          <p:cNvPr id="2" name="Group 1">
            <a:extLst>
              <a:ext uri="{FF2B5EF4-FFF2-40B4-BE49-F238E27FC236}">
                <a16:creationId xmlns:a16="http://schemas.microsoft.com/office/drawing/2014/main" id="{6EBB655B-83E8-ABBF-DD3F-603208691A98}"/>
              </a:ext>
            </a:extLst>
          </p:cNvPr>
          <p:cNvGrpSpPr/>
          <p:nvPr/>
        </p:nvGrpSpPr>
        <p:grpSpPr>
          <a:xfrm>
            <a:off x="1111844" y="4770424"/>
            <a:ext cx="4984156" cy="1384995"/>
            <a:chOff x="1293287" y="5542480"/>
            <a:chExt cx="5243757" cy="1384995"/>
          </a:xfrm>
        </p:grpSpPr>
        <p:sp>
          <p:nvSpPr>
            <p:cNvPr id="16" name="Oval 15">
              <a:extLst>
                <a:ext uri="{FF2B5EF4-FFF2-40B4-BE49-F238E27FC236}">
                  <a16:creationId xmlns:a16="http://schemas.microsoft.com/office/drawing/2014/main" id="{F78BAFEA-B5AD-05D1-A279-D66E07F0ADA0}"/>
                </a:ext>
              </a:extLst>
            </p:cNvPr>
            <p:cNvSpPr/>
            <p:nvPr/>
          </p:nvSpPr>
          <p:spPr>
            <a:xfrm>
              <a:off x="1293287" y="5737771"/>
              <a:ext cx="563525" cy="563525"/>
            </a:xfrm>
            <a:prstGeom prst="ellipse">
              <a:avLst/>
            </a:prstGeom>
            <a:solidFill>
              <a:srgbClr val="EEF5FD"/>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5">
                      <a:lumMod val="50000"/>
                    </a:schemeClr>
                  </a:solidFill>
                </a:rPr>
                <a:t>2</a:t>
              </a:r>
              <a:endParaRPr lang="en-US" dirty="0">
                <a:solidFill>
                  <a:schemeClr val="accent5">
                    <a:lumMod val="50000"/>
                  </a:schemeClr>
                </a:solidFill>
              </a:endParaRPr>
            </a:p>
          </p:txBody>
        </p:sp>
        <p:sp>
          <p:nvSpPr>
            <p:cNvPr id="18" name="TextBox 17">
              <a:extLst>
                <a:ext uri="{FF2B5EF4-FFF2-40B4-BE49-F238E27FC236}">
                  <a16:creationId xmlns:a16="http://schemas.microsoft.com/office/drawing/2014/main" id="{138B8BCA-874C-582E-83A4-65B4825D57F7}"/>
                </a:ext>
              </a:extLst>
            </p:cNvPr>
            <p:cNvSpPr txBox="1"/>
            <p:nvPr/>
          </p:nvSpPr>
          <p:spPr>
            <a:xfrm>
              <a:off x="1952426" y="5542480"/>
              <a:ext cx="4584618" cy="1384995"/>
            </a:xfrm>
            <a:prstGeom prst="rect">
              <a:avLst/>
            </a:prstGeom>
            <a:noFill/>
          </p:spPr>
          <p:txBody>
            <a:bodyPr wrap="square" rtlCol="0">
              <a:spAutoFit/>
            </a:bodyPr>
            <a:lstStyle/>
            <a:p>
              <a:r>
                <a:rPr lang="en-US" sz="2800" dirty="0">
                  <a:solidFill>
                    <a:schemeClr val="accent1">
                      <a:lumMod val="50000"/>
                    </a:schemeClr>
                  </a:solidFill>
                  <a:latin typeface="Tisa Offc Serif Pro" panose="020F0502020204030204" pitchFamily="2" charset="0"/>
                  <a:cs typeface="Times New Roman" panose="02020603050405020304" pitchFamily="18" charset="0"/>
                </a:rPr>
                <a:t>Limits the flow of material from host interior to the aerial surface</a:t>
              </a:r>
            </a:p>
          </p:txBody>
        </p:sp>
      </p:grpSp>
      <p:pic>
        <p:nvPicPr>
          <p:cNvPr id="5" name="Picture 4" descr="A screenshot of a video game&#10;&#10;Description automatically generated">
            <a:extLst>
              <a:ext uri="{FF2B5EF4-FFF2-40B4-BE49-F238E27FC236}">
                <a16:creationId xmlns:a16="http://schemas.microsoft.com/office/drawing/2014/main" id="{50AB6674-6287-DAC5-9C3F-E56B32A9D62C}"/>
              </a:ext>
            </a:extLst>
          </p:cNvPr>
          <p:cNvPicPr>
            <a:picLocks noChangeAspect="1"/>
          </p:cNvPicPr>
          <p:nvPr/>
        </p:nvPicPr>
        <p:blipFill>
          <a:blip r:embed="rId3"/>
          <a:stretch>
            <a:fillRect/>
          </a:stretch>
        </p:blipFill>
        <p:spPr>
          <a:xfrm>
            <a:off x="980162" y="1231187"/>
            <a:ext cx="11270076" cy="3362583"/>
          </a:xfrm>
          <a:prstGeom prst="rect">
            <a:avLst/>
          </a:prstGeom>
        </p:spPr>
      </p:pic>
      <p:cxnSp>
        <p:nvCxnSpPr>
          <p:cNvPr id="8" name="Straight Connector 7">
            <a:extLst>
              <a:ext uri="{FF2B5EF4-FFF2-40B4-BE49-F238E27FC236}">
                <a16:creationId xmlns:a16="http://schemas.microsoft.com/office/drawing/2014/main" id="{88AAD10F-9F51-13F6-0052-3CC46525A669}"/>
              </a:ext>
            </a:extLst>
          </p:cNvPr>
          <p:cNvCxnSpPr>
            <a:cxnSpLocks/>
          </p:cNvCxnSpPr>
          <p:nvPr/>
        </p:nvCxnSpPr>
        <p:spPr>
          <a:xfrm>
            <a:off x="6241143" y="4501601"/>
            <a:ext cx="0" cy="165381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C3E2D85-8541-050C-A285-1F3843C1D82A}"/>
              </a:ext>
            </a:extLst>
          </p:cNvPr>
          <p:cNvSpPr txBox="1"/>
          <p:nvPr/>
        </p:nvSpPr>
        <p:spPr>
          <a:xfrm>
            <a:off x="6294826" y="4102512"/>
            <a:ext cx="5956468" cy="2716128"/>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en-US" sz="2150" dirty="0">
                <a:solidFill>
                  <a:schemeClr val="accent1">
                    <a:lumMod val="50000"/>
                  </a:schemeClr>
                </a:solidFill>
                <a:latin typeface="Tisa Offc Serif Pro" panose="020F0502020204030204" pitchFamily="2" charset="0"/>
                <a:cs typeface="Times New Roman" panose="02020603050405020304" pitchFamily="18" charset="0"/>
              </a:rPr>
              <a:t>Most resources utilizable by microbes on aerial surfaces diffuse from the host interior</a:t>
            </a:r>
          </a:p>
          <a:p>
            <a:pPr marL="457200" indent="-457200">
              <a:spcBef>
                <a:spcPts val="600"/>
              </a:spcBef>
              <a:spcAft>
                <a:spcPts val="600"/>
              </a:spcAft>
              <a:buFont typeface="Arial" panose="020B0604020202020204" pitchFamily="34" charset="0"/>
              <a:buChar char="•"/>
            </a:pPr>
            <a:r>
              <a:rPr lang="en-US" sz="2150" dirty="0">
                <a:solidFill>
                  <a:schemeClr val="accent1">
                    <a:lumMod val="50000"/>
                  </a:schemeClr>
                </a:solidFill>
                <a:latin typeface="Tisa Offc Serif Pro" panose="020F0502020204030204" pitchFamily="2" charset="0"/>
                <a:cs typeface="Times New Roman" panose="02020603050405020304" pitchFamily="18" charset="0"/>
              </a:rPr>
              <a:t>Comprised of nutrients (sugars, amino acids, etc.), primary and secondary metabolites    </a:t>
            </a:r>
          </a:p>
          <a:p>
            <a:pPr marL="457200" indent="-457200">
              <a:spcBef>
                <a:spcPts val="600"/>
              </a:spcBef>
              <a:spcAft>
                <a:spcPts val="600"/>
              </a:spcAft>
              <a:buFont typeface="Arial" panose="020B0604020202020204" pitchFamily="34" charset="0"/>
              <a:buChar char="•"/>
            </a:pPr>
            <a:r>
              <a:rPr lang="en-US" sz="2150" dirty="0">
                <a:solidFill>
                  <a:schemeClr val="accent1">
                    <a:lumMod val="50000"/>
                  </a:schemeClr>
                </a:solidFill>
                <a:latin typeface="Tisa Offc Serif Pro" panose="020F0502020204030204" pitchFamily="2" charset="0"/>
                <a:cs typeface="Times New Roman" panose="02020603050405020304" pitchFamily="18" charset="0"/>
              </a:rPr>
              <a:t>Composition of resources significantly impacts aerial surface colonizers</a:t>
            </a:r>
          </a:p>
        </p:txBody>
      </p:sp>
    </p:spTree>
    <p:extLst>
      <p:ext uri="{BB962C8B-B14F-4D97-AF65-F5344CB8AC3E}">
        <p14:creationId xmlns:p14="http://schemas.microsoft.com/office/powerpoint/2010/main" val="751499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7544C4-F0E6-DB5E-A7C7-5915C65191DF}"/>
              </a:ext>
            </a:extLst>
          </p:cNvPr>
          <p:cNvSpPr/>
          <p:nvPr/>
        </p:nvSpPr>
        <p:spPr>
          <a:xfrm>
            <a:off x="-81952" y="-63375"/>
            <a:ext cx="1062114" cy="6991617"/>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9C244CF7-A8A9-BD37-73B1-BEA06EED1E29}"/>
              </a:ext>
            </a:extLst>
          </p:cNvPr>
          <p:cNvSpPr txBox="1">
            <a:spLocks/>
          </p:cNvSpPr>
          <p:nvPr/>
        </p:nvSpPr>
        <p:spPr>
          <a:xfrm>
            <a:off x="980162" y="-12187"/>
            <a:ext cx="10058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sa Offc Serif Pro" panose="02010504030101020102" pitchFamily="2" charset="0"/>
              </a:rPr>
              <a:t>Altered Host Metabolism</a:t>
            </a:r>
          </a:p>
        </p:txBody>
      </p:sp>
      <p:pic>
        <p:nvPicPr>
          <p:cNvPr id="3" name="Picture 2">
            <a:extLst>
              <a:ext uri="{FF2B5EF4-FFF2-40B4-BE49-F238E27FC236}">
                <a16:creationId xmlns:a16="http://schemas.microsoft.com/office/drawing/2014/main" id="{AAADA53D-BD58-DF8D-C04D-BCAC8B69861C}"/>
              </a:ext>
            </a:extLst>
          </p:cNvPr>
          <p:cNvPicPr>
            <a:picLocks noChangeAspect="1"/>
          </p:cNvPicPr>
          <p:nvPr/>
        </p:nvPicPr>
        <p:blipFill rotWithShape="1">
          <a:blip r:embed="rId3"/>
          <a:srcRect l="23614" t="12193" r="1918" b="5459"/>
          <a:stretch/>
        </p:blipFill>
        <p:spPr>
          <a:xfrm>
            <a:off x="1176164" y="1189812"/>
            <a:ext cx="4716635" cy="3004458"/>
          </a:xfrm>
          <a:prstGeom prst="rect">
            <a:avLst/>
          </a:prstGeom>
        </p:spPr>
      </p:pic>
      <p:sp>
        <p:nvSpPr>
          <p:cNvPr id="4" name="TextBox 3">
            <a:extLst>
              <a:ext uri="{FF2B5EF4-FFF2-40B4-BE49-F238E27FC236}">
                <a16:creationId xmlns:a16="http://schemas.microsoft.com/office/drawing/2014/main" id="{88111999-E42D-22AE-0341-7851BC94749F}"/>
              </a:ext>
            </a:extLst>
          </p:cNvPr>
          <p:cNvSpPr txBox="1"/>
          <p:nvPr/>
        </p:nvSpPr>
        <p:spPr>
          <a:xfrm>
            <a:off x="5892799" y="2091876"/>
            <a:ext cx="4838095" cy="1200329"/>
          </a:xfrm>
          <a:prstGeom prst="rect">
            <a:avLst/>
          </a:prstGeom>
          <a:noFill/>
        </p:spPr>
        <p:txBody>
          <a:bodyPr wrap="square" rtlCol="0">
            <a:spAutoFit/>
          </a:bodyPr>
          <a:lstStyle/>
          <a:p>
            <a:pPr algn="ctr"/>
            <a:r>
              <a:rPr lang="en-US" sz="2400" dirty="0">
                <a:solidFill>
                  <a:srgbClr val="8DA5D0"/>
                </a:solidFill>
                <a:latin typeface="Tisa Offc Serif Pro" panose="02010504030101020102" pitchFamily="2" charset="0"/>
              </a:rPr>
              <a:t>Asymptomatic Phenotype: </a:t>
            </a:r>
            <a:r>
              <a:rPr lang="en-US" sz="2400" dirty="0">
                <a:latin typeface="Tisa Offc Serif Pro" panose="02010504030101020102" pitchFamily="2" charset="0"/>
              </a:rPr>
              <a:t> Unaltered host metabolic output; no significant stressor present.</a:t>
            </a:r>
          </a:p>
        </p:txBody>
      </p:sp>
    </p:spTree>
    <p:extLst>
      <p:ext uri="{BB962C8B-B14F-4D97-AF65-F5344CB8AC3E}">
        <p14:creationId xmlns:p14="http://schemas.microsoft.com/office/powerpoint/2010/main" val="3893142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7544C4-F0E6-DB5E-A7C7-5915C65191DF}"/>
              </a:ext>
            </a:extLst>
          </p:cNvPr>
          <p:cNvSpPr/>
          <p:nvPr/>
        </p:nvSpPr>
        <p:spPr>
          <a:xfrm>
            <a:off x="-81952" y="-63375"/>
            <a:ext cx="1062114" cy="6991617"/>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9C244CF7-A8A9-BD37-73B1-BEA06EED1E29}"/>
              </a:ext>
            </a:extLst>
          </p:cNvPr>
          <p:cNvSpPr txBox="1">
            <a:spLocks/>
          </p:cNvSpPr>
          <p:nvPr/>
        </p:nvSpPr>
        <p:spPr>
          <a:xfrm>
            <a:off x="980162" y="-12187"/>
            <a:ext cx="10058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sa Offc Serif Pro" panose="02010504030101020102" pitchFamily="2" charset="0"/>
              </a:rPr>
              <a:t>Altered Host Metabolism</a:t>
            </a:r>
          </a:p>
        </p:txBody>
      </p:sp>
      <p:pic>
        <p:nvPicPr>
          <p:cNvPr id="3" name="Picture 2">
            <a:extLst>
              <a:ext uri="{FF2B5EF4-FFF2-40B4-BE49-F238E27FC236}">
                <a16:creationId xmlns:a16="http://schemas.microsoft.com/office/drawing/2014/main" id="{AAADA53D-BD58-DF8D-C04D-BCAC8B69861C}"/>
              </a:ext>
            </a:extLst>
          </p:cNvPr>
          <p:cNvPicPr>
            <a:picLocks noChangeAspect="1"/>
          </p:cNvPicPr>
          <p:nvPr/>
        </p:nvPicPr>
        <p:blipFill rotWithShape="1">
          <a:blip r:embed="rId3"/>
          <a:srcRect l="23614" t="12193" r="1918" b="5459"/>
          <a:stretch/>
        </p:blipFill>
        <p:spPr>
          <a:xfrm>
            <a:off x="1257904" y="797926"/>
            <a:ext cx="4716635" cy="3004458"/>
          </a:xfrm>
          <a:prstGeom prst="rect">
            <a:avLst/>
          </a:prstGeom>
        </p:spPr>
      </p:pic>
      <p:sp>
        <p:nvSpPr>
          <p:cNvPr id="4" name="TextBox 3">
            <a:extLst>
              <a:ext uri="{FF2B5EF4-FFF2-40B4-BE49-F238E27FC236}">
                <a16:creationId xmlns:a16="http://schemas.microsoft.com/office/drawing/2014/main" id="{88111999-E42D-22AE-0341-7851BC94749F}"/>
              </a:ext>
            </a:extLst>
          </p:cNvPr>
          <p:cNvSpPr txBox="1"/>
          <p:nvPr/>
        </p:nvSpPr>
        <p:spPr>
          <a:xfrm>
            <a:off x="5974539" y="1699990"/>
            <a:ext cx="4838095" cy="1200329"/>
          </a:xfrm>
          <a:prstGeom prst="rect">
            <a:avLst/>
          </a:prstGeom>
          <a:noFill/>
        </p:spPr>
        <p:txBody>
          <a:bodyPr wrap="square" rtlCol="0">
            <a:spAutoFit/>
          </a:bodyPr>
          <a:lstStyle/>
          <a:p>
            <a:pPr algn="ctr"/>
            <a:r>
              <a:rPr lang="en-US" sz="2400" dirty="0">
                <a:solidFill>
                  <a:srgbClr val="8DA5D0"/>
                </a:solidFill>
                <a:latin typeface="Tisa Offc Serif Pro" panose="02010504030101020102" pitchFamily="2" charset="0"/>
              </a:rPr>
              <a:t>Asymptomatic Phenotype: </a:t>
            </a:r>
            <a:r>
              <a:rPr lang="en-US" sz="2400" dirty="0">
                <a:latin typeface="Tisa Offc Serif Pro" panose="02010504030101020102" pitchFamily="2" charset="0"/>
              </a:rPr>
              <a:t> Unaltered host metabolic output; no significant stressor present. </a:t>
            </a:r>
          </a:p>
        </p:txBody>
      </p:sp>
      <p:pic>
        <p:nvPicPr>
          <p:cNvPr id="9" name="Picture 8" descr="A cartoon of a cell&#10;&#10;Description automatically generated with medium confidence">
            <a:extLst>
              <a:ext uri="{FF2B5EF4-FFF2-40B4-BE49-F238E27FC236}">
                <a16:creationId xmlns:a16="http://schemas.microsoft.com/office/drawing/2014/main" id="{9C46530E-1B96-C451-D56F-B80185A6DC7D}"/>
              </a:ext>
            </a:extLst>
          </p:cNvPr>
          <p:cNvPicPr>
            <a:picLocks noChangeAspect="1"/>
          </p:cNvPicPr>
          <p:nvPr/>
        </p:nvPicPr>
        <p:blipFill rotWithShape="1">
          <a:blip r:embed="rId4"/>
          <a:srcRect l="6619" t="17261" r="6105" b="17275"/>
          <a:stretch/>
        </p:blipFill>
        <p:spPr>
          <a:xfrm>
            <a:off x="1112761" y="4108263"/>
            <a:ext cx="5569798" cy="2361978"/>
          </a:xfrm>
          <a:prstGeom prst="rect">
            <a:avLst/>
          </a:prstGeom>
        </p:spPr>
      </p:pic>
      <p:sp>
        <p:nvSpPr>
          <p:cNvPr id="10" name="TextBox 9">
            <a:extLst>
              <a:ext uri="{FF2B5EF4-FFF2-40B4-BE49-F238E27FC236}">
                <a16:creationId xmlns:a16="http://schemas.microsoft.com/office/drawing/2014/main" id="{D89E5081-6D5D-A8BC-D41B-2B51630800B1}"/>
              </a:ext>
            </a:extLst>
          </p:cNvPr>
          <p:cNvSpPr txBox="1"/>
          <p:nvPr/>
        </p:nvSpPr>
        <p:spPr>
          <a:xfrm>
            <a:off x="6682559" y="4564870"/>
            <a:ext cx="4838095" cy="1569660"/>
          </a:xfrm>
          <a:prstGeom prst="rect">
            <a:avLst/>
          </a:prstGeom>
          <a:noFill/>
        </p:spPr>
        <p:txBody>
          <a:bodyPr wrap="square" rtlCol="0">
            <a:spAutoFit/>
          </a:bodyPr>
          <a:lstStyle/>
          <a:p>
            <a:pPr algn="ctr"/>
            <a:r>
              <a:rPr lang="en-US" sz="2400" dirty="0">
                <a:solidFill>
                  <a:srgbClr val="BE2424"/>
                </a:solidFill>
                <a:latin typeface="Tisa Offc Serif Pro" panose="02010504030101020102" pitchFamily="2" charset="0"/>
              </a:rPr>
              <a:t>Symptomatic Phenotype: </a:t>
            </a:r>
            <a:r>
              <a:rPr lang="en-US" sz="2400" dirty="0">
                <a:latin typeface="Tisa Offc Serif Pro" panose="02010504030101020102" pitchFamily="2" charset="0"/>
              </a:rPr>
              <a:t>Altered host metabolic output due to infection by pathogen; disease symptoms are present. </a:t>
            </a:r>
          </a:p>
        </p:txBody>
      </p:sp>
    </p:spTree>
    <p:extLst>
      <p:ext uri="{BB962C8B-B14F-4D97-AF65-F5344CB8AC3E}">
        <p14:creationId xmlns:p14="http://schemas.microsoft.com/office/powerpoint/2010/main" val="3746515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12848</TotalTime>
  <Words>5736</Words>
  <Application>Microsoft Office PowerPoint</Application>
  <PresentationFormat>Widescreen</PresentationFormat>
  <Paragraphs>602</Paragraphs>
  <Slides>65</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Calibri Light</vt:lpstr>
      <vt:lpstr>Google Sans</vt:lpstr>
      <vt:lpstr>Segoe UI</vt:lpstr>
      <vt:lpstr>Tisa Offc Serif Pro</vt:lpstr>
      <vt:lpstr>Office Theme</vt:lpstr>
      <vt:lpstr>Microbial Communities on Aerial Surfaces: Disease Impact and Resource Dynamics</vt:lpstr>
      <vt:lpstr>Defining Aerial Surfaces</vt:lpstr>
      <vt:lpstr>Defining Aerial Surfaces</vt:lpstr>
      <vt:lpstr>Defining Aerial Surfaces</vt:lpstr>
      <vt:lpstr>Function of Aerial Surfaces</vt:lpstr>
      <vt:lpstr>Function of Aerial Surfaces</vt:lpstr>
      <vt:lpstr>Function of Aerial Surfaces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Resolution Relevant for Disease Diagnosis in Bacterial Blotch </vt:lpstr>
      <vt:lpstr>Resolution Relevant for Disease Diagnosis in Bacterial Blotch </vt:lpstr>
      <vt:lpstr>Resolution Relevant for Disease Diagnosis in Bacterial Blotch </vt:lpstr>
      <vt:lpstr>PowerPoint Presentation</vt:lpstr>
      <vt:lpstr>Sampling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Concluding Remarks</vt:lpstr>
      <vt:lpstr>Concluding Remarks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away: Unique phenolic profile was present on DC3K treated and distal leaves but not distal leaves  </vt:lpstr>
      <vt:lpstr>Take away: Unique phenolic profile was present on DC3K treated and distal leaves but not distal leaves  </vt:lpstr>
      <vt:lpstr>Take away: Unique leaf surface metabolite profiles were identified utilizing peak position and peak intensity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Microbial Community Dynamics During Disease In Host Aerial Surfaces</dc:title>
  <dc:creator>Aleman, Max</dc:creator>
  <cp:lastModifiedBy>Aleman, Max</cp:lastModifiedBy>
  <cp:revision>27</cp:revision>
  <dcterms:created xsi:type="dcterms:W3CDTF">2024-02-07T15:28:34Z</dcterms:created>
  <dcterms:modified xsi:type="dcterms:W3CDTF">2024-02-16T14:54:58Z</dcterms:modified>
</cp:coreProperties>
</file>