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7" r:id="rId2"/>
    <p:sldId id="346" r:id="rId3"/>
    <p:sldId id="350" r:id="rId4"/>
    <p:sldId id="351" r:id="rId5"/>
    <p:sldId id="349" r:id="rId6"/>
    <p:sldId id="352" r:id="rId7"/>
    <p:sldId id="353" r:id="rId8"/>
    <p:sldId id="359" r:id="rId9"/>
    <p:sldId id="362" r:id="rId10"/>
    <p:sldId id="360" r:id="rId11"/>
    <p:sldId id="361" r:id="rId12"/>
    <p:sldId id="357" r:id="rId13"/>
    <p:sldId id="347" r:id="rId14"/>
    <p:sldId id="3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05DC0E-0662-4DA1-9E02-9E5CC20CF0D9}">
          <p14:sldIdLst>
            <p14:sldId id="257"/>
            <p14:sldId id="346"/>
            <p14:sldId id="350"/>
            <p14:sldId id="351"/>
            <p14:sldId id="349"/>
            <p14:sldId id="352"/>
            <p14:sldId id="353"/>
            <p14:sldId id="359"/>
            <p14:sldId id="362"/>
            <p14:sldId id="360"/>
            <p14:sldId id="361"/>
            <p14:sldId id="357"/>
            <p14:sldId id="347"/>
            <p14:sldId id="3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AA3C-4030-9FA8-B8C0525D4FAE}"/>
              </c:ext>
            </c:extLst>
          </c:dPt>
          <c:dPt>
            <c:idx val="1"/>
            <c:invertIfNegative val="0"/>
            <c:bubble3D val="0"/>
            <c:spPr>
              <a:solidFill>
                <a:srgbClr val="00B0F0"/>
              </a:solidFill>
              <a:ln>
                <a:noFill/>
              </a:ln>
              <a:effectLst/>
            </c:spPr>
            <c:extLst>
              <c:ext xmlns:c16="http://schemas.microsoft.com/office/drawing/2014/chart" uri="{C3380CC4-5D6E-409C-BE32-E72D297353CC}">
                <c16:uniqueId val="{00000003-AA3C-4030-9FA8-B8C0525D4FAE}"/>
              </c:ext>
            </c:extLst>
          </c:dPt>
          <c:dPt>
            <c:idx val="2"/>
            <c:invertIfNegative val="0"/>
            <c:bubble3D val="0"/>
            <c:spPr>
              <a:solidFill>
                <a:srgbClr val="FFC000"/>
              </a:solidFill>
              <a:ln>
                <a:noFill/>
              </a:ln>
              <a:effectLst/>
            </c:spPr>
            <c:extLst>
              <c:ext xmlns:c16="http://schemas.microsoft.com/office/drawing/2014/chart" uri="{C3380CC4-5D6E-409C-BE32-E72D297353CC}">
                <c16:uniqueId val="{00000005-AA3C-4030-9FA8-B8C0525D4FAE}"/>
              </c:ext>
            </c:extLst>
          </c:dPt>
          <c:dPt>
            <c:idx val="3"/>
            <c:invertIfNegative val="0"/>
            <c:bubble3D val="0"/>
            <c:spPr>
              <a:solidFill>
                <a:srgbClr val="FF0000"/>
              </a:solidFill>
              <a:ln>
                <a:noFill/>
              </a:ln>
              <a:effectLst/>
            </c:spPr>
            <c:extLst>
              <c:ext xmlns:c16="http://schemas.microsoft.com/office/drawing/2014/chart" uri="{C3380CC4-5D6E-409C-BE32-E72D297353CC}">
                <c16:uniqueId val="{00000007-AA3C-4030-9FA8-B8C0525D4FAE}"/>
              </c:ext>
            </c:extLst>
          </c:dPt>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Sheet1!$A$10:$A$13</c:f>
              <c:strCache>
                <c:ptCount val="4"/>
                <c:pt idx="0">
                  <c:v>PLS-DA</c:v>
                </c:pt>
                <c:pt idx="1">
                  <c:v>LDA</c:v>
                </c:pt>
                <c:pt idx="2">
                  <c:v>Logistic Regression</c:v>
                </c:pt>
                <c:pt idx="3">
                  <c:v>Support Vector Regression</c:v>
                </c:pt>
              </c:strCache>
            </c:strRef>
          </c:cat>
          <c:val>
            <c:numRef>
              <c:f>Sheet1!$B$10:$B$13</c:f>
              <c:numCache>
                <c:formatCode>0.00%</c:formatCode>
                <c:ptCount val="4"/>
                <c:pt idx="0">
                  <c:v>0.77490000000000003</c:v>
                </c:pt>
                <c:pt idx="1">
                  <c:v>0.7792</c:v>
                </c:pt>
                <c:pt idx="2">
                  <c:v>0.78349999999999997</c:v>
                </c:pt>
                <c:pt idx="3">
                  <c:v>0.78349999999999997</c:v>
                </c:pt>
              </c:numCache>
            </c:numRef>
          </c:val>
          <c:extLst>
            <c:ext xmlns:c16="http://schemas.microsoft.com/office/drawing/2014/chart" uri="{C3380CC4-5D6E-409C-BE32-E72D297353CC}">
              <c16:uniqueId val="{00000008-AA3C-4030-9FA8-B8C0525D4FAE}"/>
            </c:ext>
          </c:extLst>
        </c:ser>
        <c:dLbls>
          <c:dLblPos val="outEnd"/>
          <c:showLegendKey val="0"/>
          <c:showVal val="1"/>
          <c:showCatName val="0"/>
          <c:showSerName val="0"/>
          <c:showPercent val="0"/>
          <c:showBubbleSize val="0"/>
        </c:dLbls>
        <c:gapWidth val="219"/>
        <c:overlap val="-27"/>
        <c:axId val="901745263"/>
        <c:axId val="901744783"/>
      </c:barChart>
      <c:catAx>
        <c:axId val="90174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901744783"/>
        <c:crosses val="autoZero"/>
        <c:auto val="1"/>
        <c:lblAlgn val="ctr"/>
        <c:lblOffset val="100"/>
        <c:noMultiLvlLbl val="0"/>
      </c:catAx>
      <c:valAx>
        <c:axId val="901744783"/>
        <c:scaling>
          <c:orientation val="minMax"/>
        </c:scaling>
        <c:delete val="1"/>
        <c:axPos val="l"/>
        <c:numFmt formatCode="0.00%" sourceLinked="1"/>
        <c:majorTickMark val="none"/>
        <c:minorTickMark val="none"/>
        <c:tickLblPos val="nextTo"/>
        <c:crossAx val="901745263"/>
        <c:crosses val="autoZero"/>
        <c:crossBetween val="between"/>
      </c:valAx>
      <c:spPr>
        <a:noFill/>
        <a:ln>
          <a:noFill/>
        </a:ln>
        <a:effectLst/>
      </c:spPr>
    </c:plotArea>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EE87-4AAB-8528-2401F5D7AFBA}"/>
              </c:ext>
            </c:extLst>
          </c:dPt>
          <c:dPt>
            <c:idx val="1"/>
            <c:invertIfNegative val="0"/>
            <c:bubble3D val="0"/>
            <c:spPr>
              <a:solidFill>
                <a:srgbClr val="00B0F0"/>
              </a:solidFill>
              <a:ln>
                <a:noFill/>
              </a:ln>
              <a:effectLst/>
            </c:spPr>
            <c:extLst>
              <c:ext xmlns:c16="http://schemas.microsoft.com/office/drawing/2014/chart" uri="{C3380CC4-5D6E-409C-BE32-E72D297353CC}">
                <c16:uniqueId val="{00000003-EE87-4AAB-8528-2401F5D7AFBA}"/>
              </c:ext>
            </c:extLst>
          </c:dPt>
          <c:dPt>
            <c:idx val="2"/>
            <c:invertIfNegative val="0"/>
            <c:bubble3D val="0"/>
            <c:spPr>
              <a:solidFill>
                <a:srgbClr val="FFC000"/>
              </a:solidFill>
              <a:ln>
                <a:noFill/>
              </a:ln>
              <a:effectLst/>
            </c:spPr>
            <c:extLst>
              <c:ext xmlns:c16="http://schemas.microsoft.com/office/drawing/2014/chart" uri="{C3380CC4-5D6E-409C-BE32-E72D297353CC}">
                <c16:uniqueId val="{00000005-EE87-4AAB-8528-2401F5D7AFBA}"/>
              </c:ext>
            </c:extLst>
          </c:dPt>
          <c:dPt>
            <c:idx val="3"/>
            <c:invertIfNegative val="0"/>
            <c:bubble3D val="0"/>
            <c:spPr>
              <a:solidFill>
                <a:srgbClr val="FF0000"/>
              </a:solidFill>
              <a:ln>
                <a:noFill/>
              </a:ln>
              <a:effectLst/>
            </c:spPr>
            <c:extLst>
              <c:ext xmlns:c16="http://schemas.microsoft.com/office/drawing/2014/chart" uri="{C3380CC4-5D6E-409C-BE32-E72D297353CC}">
                <c16:uniqueId val="{00000007-EE87-4AAB-8528-2401F5D7AFBA}"/>
              </c:ext>
            </c:extLst>
          </c:dPt>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Sheet1!$A$10:$A$13</c:f>
              <c:strCache>
                <c:ptCount val="4"/>
                <c:pt idx="0">
                  <c:v>PLS-DA</c:v>
                </c:pt>
                <c:pt idx="1">
                  <c:v>LDA</c:v>
                </c:pt>
                <c:pt idx="2">
                  <c:v>Logistic Regression</c:v>
                </c:pt>
                <c:pt idx="3">
                  <c:v>Support Vector Regression</c:v>
                </c:pt>
              </c:strCache>
            </c:strRef>
          </c:cat>
          <c:val>
            <c:numRef>
              <c:f>Sheet1!$B$10:$B$13</c:f>
              <c:numCache>
                <c:formatCode>0.00%</c:formatCode>
                <c:ptCount val="4"/>
                <c:pt idx="0">
                  <c:v>0.84419999999999995</c:v>
                </c:pt>
                <c:pt idx="1">
                  <c:v>0.84850000000000003</c:v>
                </c:pt>
                <c:pt idx="2">
                  <c:v>0.8528</c:v>
                </c:pt>
                <c:pt idx="3">
                  <c:v>0.84850000000000003</c:v>
                </c:pt>
              </c:numCache>
            </c:numRef>
          </c:val>
          <c:extLst>
            <c:ext xmlns:c16="http://schemas.microsoft.com/office/drawing/2014/chart" uri="{C3380CC4-5D6E-409C-BE32-E72D297353CC}">
              <c16:uniqueId val="{00000008-EE87-4AAB-8528-2401F5D7AFBA}"/>
            </c:ext>
          </c:extLst>
        </c:ser>
        <c:dLbls>
          <c:dLblPos val="outEnd"/>
          <c:showLegendKey val="0"/>
          <c:showVal val="1"/>
          <c:showCatName val="0"/>
          <c:showSerName val="0"/>
          <c:showPercent val="0"/>
          <c:showBubbleSize val="0"/>
        </c:dLbls>
        <c:gapWidth val="219"/>
        <c:overlap val="-27"/>
        <c:axId val="901745263"/>
        <c:axId val="901744783"/>
      </c:barChart>
      <c:catAx>
        <c:axId val="90174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901744783"/>
        <c:crosses val="autoZero"/>
        <c:auto val="1"/>
        <c:lblAlgn val="ctr"/>
        <c:lblOffset val="100"/>
        <c:noMultiLvlLbl val="0"/>
      </c:catAx>
      <c:valAx>
        <c:axId val="901744783"/>
        <c:scaling>
          <c:orientation val="minMax"/>
        </c:scaling>
        <c:delete val="1"/>
        <c:axPos val="l"/>
        <c:numFmt formatCode="0.00%" sourceLinked="1"/>
        <c:majorTickMark val="none"/>
        <c:minorTickMark val="none"/>
        <c:tickLblPos val="nextTo"/>
        <c:crossAx val="901745263"/>
        <c:crosses val="autoZero"/>
        <c:crossBetween val="between"/>
      </c:valAx>
      <c:spPr>
        <a:noFill/>
        <a:ln>
          <a:noFill/>
        </a:ln>
        <a:effectLst/>
      </c:spPr>
    </c:plotArea>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34DE-4E5F-B999-A35E53766E8E}"/>
              </c:ext>
            </c:extLst>
          </c:dPt>
          <c:dPt>
            <c:idx val="1"/>
            <c:invertIfNegative val="0"/>
            <c:bubble3D val="0"/>
            <c:spPr>
              <a:solidFill>
                <a:srgbClr val="00B0F0"/>
              </a:solidFill>
              <a:ln>
                <a:noFill/>
              </a:ln>
              <a:effectLst/>
            </c:spPr>
            <c:extLst>
              <c:ext xmlns:c16="http://schemas.microsoft.com/office/drawing/2014/chart" uri="{C3380CC4-5D6E-409C-BE32-E72D297353CC}">
                <c16:uniqueId val="{00000003-34DE-4E5F-B999-A35E53766E8E}"/>
              </c:ext>
            </c:extLst>
          </c:dPt>
          <c:dPt>
            <c:idx val="2"/>
            <c:invertIfNegative val="0"/>
            <c:bubble3D val="0"/>
            <c:spPr>
              <a:solidFill>
                <a:srgbClr val="FFC000"/>
              </a:solidFill>
              <a:ln>
                <a:noFill/>
              </a:ln>
              <a:effectLst/>
            </c:spPr>
            <c:extLst>
              <c:ext xmlns:c16="http://schemas.microsoft.com/office/drawing/2014/chart" uri="{C3380CC4-5D6E-409C-BE32-E72D297353CC}">
                <c16:uniqueId val="{00000005-34DE-4E5F-B999-A35E53766E8E}"/>
              </c:ext>
            </c:extLst>
          </c:dPt>
          <c:dPt>
            <c:idx val="3"/>
            <c:invertIfNegative val="0"/>
            <c:bubble3D val="0"/>
            <c:spPr>
              <a:solidFill>
                <a:srgbClr val="FF0000"/>
              </a:solidFill>
              <a:ln>
                <a:noFill/>
              </a:ln>
              <a:effectLst/>
            </c:spPr>
            <c:extLst>
              <c:ext xmlns:c16="http://schemas.microsoft.com/office/drawing/2014/chart" uri="{C3380CC4-5D6E-409C-BE32-E72D297353CC}">
                <c16:uniqueId val="{00000007-34DE-4E5F-B999-A35E53766E8E}"/>
              </c:ext>
            </c:extLst>
          </c:dPt>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Sheet1!$A$10:$A$13</c:f>
              <c:strCache>
                <c:ptCount val="4"/>
                <c:pt idx="0">
                  <c:v>PLS-DA</c:v>
                </c:pt>
                <c:pt idx="1">
                  <c:v>LDA</c:v>
                </c:pt>
                <c:pt idx="2">
                  <c:v>Logistic Regression</c:v>
                </c:pt>
                <c:pt idx="3">
                  <c:v>Support Vector Regression</c:v>
                </c:pt>
              </c:strCache>
            </c:strRef>
          </c:cat>
          <c:val>
            <c:numRef>
              <c:f>Sheet1!$B$10:$B$13</c:f>
              <c:numCache>
                <c:formatCode>0.00%</c:formatCode>
                <c:ptCount val="4"/>
                <c:pt idx="0">
                  <c:v>0.8528</c:v>
                </c:pt>
                <c:pt idx="1">
                  <c:v>0.87450000000000006</c:v>
                </c:pt>
                <c:pt idx="2">
                  <c:v>0.85709999999999997</c:v>
                </c:pt>
                <c:pt idx="3">
                  <c:v>0.87880000000000003</c:v>
                </c:pt>
              </c:numCache>
            </c:numRef>
          </c:val>
          <c:extLst>
            <c:ext xmlns:c16="http://schemas.microsoft.com/office/drawing/2014/chart" uri="{C3380CC4-5D6E-409C-BE32-E72D297353CC}">
              <c16:uniqueId val="{00000008-34DE-4E5F-B999-A35E53766E8E}"/>
            </c:ext>
          </c:extLst>
        </c:ser>
        <c:dLbls>
          <c:dLblPos val="outEnd"/>
          <c:showLegendKey val="0"/>
          <c:showVal val="1"/>
          <c:showCatName val="0"/>
          <c:showSerName val="0"/>
          <c:showPercent val="0"/>
          <c:showBubbleSize val="0"/>
        </c:dLbls>
        <c:gapWidth val="219"/>
        <c:overlap val="-27"/>
        <c:axId val="901745263"/>
        <c:axId val="901744783"/>
      </c:barChart>
      <c:catAx>
        <c:axId val="90174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901744783"/>
        <c:crosses val="autoZero"/>
        <c:auto val="1"/>
        <c:lblAlgn val="ctr"/>
        <c:lblOffset val="100"/>
        <c:noMultiLvlLbl val="0"/>
      </c:catAx>
      <c:valAx>
        <c:axId val="901744783"/>
        <c:scaling>
          <c:orientation val="minMax"/>
        </c:scaling>
        <c:delete val="1"/>
        <c:axPos val="l"/>
        <c:numFmt formatCode="0.00%" sourceLinked="1"/>
        <c:majorTickMark val="none"/>
        <c:minorTickMark val="none"/>
        <c:tickLblPos val="nextTo"/>
        <c:crossAx val="901745263"/>
        <c:crosses val="autoZero"/>
        <c:crossBetween val="between"/>
      </c:valAx>
      <c:spPr>
        <a:noFill/>
        <a:ln>
          <a:noFill/>
        </a:ln>
        <a:effectLst/>
      </c:spPr>
    </c:plotArea>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0.0363</cdr:x>
      <cdr:y>0.01484</cdr:y>
    </cdr:from>
    <cdr:to>
      <cdr:x>0.5</cdr:x>
      <cdr:y>0.11937</cdr:y>
    </cdr:to>
    <cdr:sp macro="" textlink="">
      <cdr:nvSpPr>
        <cdr:cNvPr id="2" name="TextBox 1">
          <a:extLst xmlns:a="http://schemas.openxmlformats.org/drawingml/2006/main">
            <a:ext uri="{FF2B5EF4-FFF2-40B4-BE49-F238E27FC236}">
              <a16:creationId xmlns:a16="http://schemas.microsoft.com/office/drawing/2014/main" id="{A7B10F75-7399-F5D8-5E84-EA4CC7229CDA}"/>
            </a:ext>
          </a:extLst>
        </cdr:cNvPr>
        <cdr:cNvSpPr txBox="1"/>
      </cdr:nvSpPr>
      <cdr:spPr>
        <a:xfrm xmlns:a="http://schemas.openxmlformats.org/drawingml/2006/main">
          <a:off x="116175" y="50208"/>
          <a:ext cx="1484025" cy="3536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kern="1200" dirty="0">
              <a:latin typeface="Times New Roman" panose="02020603050405020304" pitchFamily="18" charset="0"/>
              <a:cs typeface="Times New Roman" panose="02020603050405020304" pitchFamily="18" charset="0"/>
            </a:rPr>
            <a:t>VNIR Data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76D903-BB3D-1CA9-FAC0-43E847A5BE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B9612F-43F7-C9D3-994F-46DFB7610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A8129F-DBD0-45B4-A188-2276B778AA33}" type="datetimeFigureOut">
              <a:rPr lang="en-US" smtClean="0"/>
              <a:t>3/30/2026</a:t>
            </a:fld>
            <a:endParaRPr lang="en-US"/>
          </a:p>
        </p:txBody>
      </p:sp>
      <p:sp>
        <p:nvSpPr>
          <p:cNvPr id="4" name="Footer Placeholder 3">
            <a:extLst>
              <a:ext uri="{FF2B5EF4-FFF2-40B4-BE49-F238E27FC236}">
                <a16:creationId xmlns:a16="http://schemas.microsoft.com/office/drawing/2014/main" id="{5416B895-CDC7-4162-DD5A-E350B1D619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11ABEF3-D49B-9CDA-11E3-3BE425A819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4CDA7E-DEDB-4230-8F28-DA7DD57DC3C5}" type="slidenum">
              <a:rPr lang="en-US" smtClean="0"/>
              <a:t>‹#›</a:t>
            </a:fld>
            <a:endParaRPr lang="en-US"/>
          </a:p>
        </p:txBody>
      </p:sp>
    </p:spTree>
    <p:extLst>
      <p:ext uri="{BB962C8B-B14F-4D97-AF65-F5344CB8AC3E}">
        <p14:creationId xmlns:p14="http://schemas.microsoft.com/office/powerpoint/2010/main" val="6345032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ACE244-06D6-4852-ABCF-3B446887AD2A}"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919A2-DFDE-44BD-8BFA-C7C3C5AF0DA7}" type="slidenum">
              <a:rPr lang="en-US" smtClean="0"/>
              <a:t>‹#›</a:t>
            </a:fld>
            <a:endParaRPr lang="en-US"/>
          </a:p>
        </p:txBody>
      </p:sp>
    </p:spTree>
    <p:extLst>
      <p:ext uri="{BB962C8B-B14F-4D97-AF65-F5344CB8AC3E}">
        <p14:creationId xmlns:p14="http://schemas.microsoft.com/office/powerpoint/2010/main" val="39105781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878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C7E94-492F-E41A-A594-76AFF2883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98B60-8159-C75C-ED82-B05AD2FC3A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3FADA2-A15D-19C5-212E-7F35CBE9170C}"/>
              </a:ext>
            </a:extLst>
          </p:cNvPr>
          <p:cNvSpPr>
            <a:spLocks noGrp="1"/>
          </p:cNvSpPr>
          <p:nvPr>
            <p:ph type="body" idx="1"/>
          </p:nvPr>
        </p:nvSpPr>
        <p:spPr/>
        <p:txBody>
          <a:bodyPr/>
          <a:lstStyle/>
          <a:p>
            <a:r>
              <a:rPr lang="en-US" dirty="0"/>
              <a:t>How ML works</a:t>
            </a:r>
          </a:p>
        </p:txBody>
      </p:sp>
    </p:spTree>
    <p:extLst>
      <p:ext uri="{BB962C8B-B14F-4D97-AF65-F5344CB8AC3E}">
        <p14:creationId xmlns:p14="http://schemas.microsoft.com/office/powerpoint/2010/main" val="253643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45434-D7A1-23C7-3D4F-C615C90BF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23266-A578-65F2-FC60-5C079A7D73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93319C-BC2D-D310-434D-F7C1B91100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4899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C930-F1C5-D6F2-E783-0295F096D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78F2F-3667-C20D-8771-227BB6C810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439A86-66E8-C3E4-06DF-4D6AE9BF610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Shelled peanut lot sizes in US commerce are typically 20 metric tons (MT) form which 70-75 kg sample is collected and divided into three independent 22 kg samples for sequential aflatoxin testing (Davis et al., 2018). From each 22 kg sample, 1100 grams is collected and divided into two subsamples (A and B) for duplicate chemical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4407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33D60-B8DA-1284-76AB-A8590F226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15F5A-8EC4-31BC-BDE8-632DDB0871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23206E-7AB0-9302-5024-845AFB55A8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5392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103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D509D-1153-61B1-EE01-BA7FBD163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B4216-2CA4-37A1-7C83-10698B7134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C8BDBB-19FB-6D81-8E96-19B346E967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3354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D3999-4187-C630-51E1-8278682F5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44191-031B-FF02-B0E8-949967AFF7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97B8B8-02AA-F773-3526-C6BB734DAE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7254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872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how you will explain</a:t>
            </a:r>
          </a:p>
        </p:txBody>
      </p:sp>
    </p:spTree>
    <p:extLst>
      <p:ext uri="{BB962C8B-B14F-4D97-AF65-F5344CB8AC3E}">
        <p14:creationId xmlns:p14="http://schemas.microsoft.com/office/powerpoint/2010/main" val="321036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2B203-27D8-BCAE-2CBE-4AD99A111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3F6E3-9F6D-E8E3-4BFB-AB5B8D1A54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95764D-5BD0-6FAF-D172-6D1974AD6525}"/>
              </a:ext>
            </a:extLst>
          </p:cNvPr>
          <p:cNvSpPr>
            <a:spLocks noGrp="1"/>
          </p:cNvSpPr>
          <p:nvPr>
            <p:ph type="body" idx="1"/>
          </p:nvPr>
        </p:nvSpPr>
        <p:spPr/>
        <p:txBody>
          <a:bodyPr/>
          <a:lstStyle/>
          <a:p>
            <a:r>
              <a:rPr lang="en-US" dirty="0"/>
              <a:t>Write how you will explain</a:t>
            </a:r>
          </a:p>
        </p:txBody>
      </p:sp>
    </p:spTree>
    <p:extLst>
      <p:ext uri="{BB962C8B-B14F-4D97-AF65-F5344CB8AC3E}">
        <p14:creationId xmlns:p14="http://schemas.microsoft.com/office/powerpoint/2010/main" val="411828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EB39-0AD6-44A6-BE21-7AC0F8CFCA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3C194C-F548-08D4-39ED-3CFA43EC60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CEA882-FAA0-DFE8-221D-09DBE8BDBCB8}"/>
              </a:ext>
            </a:extLst>
          </p:cNvPr>
          <p:cNvSpPr>
            <a:spLocks noGrp="1"/>
          </p:cNvSpPr>
          <p:nvPr>
            <p:ph type="dt" sz="half" idx="10"/>
          </p:nvPr>
        </p:nvSpPr>
        <p:spPr/>
        <p:txBody>
          <a:bodyPr/>
          <a:lstStyle/>
          <a:p>
            <a:fld id="{9205735C-1AC3-4A61-9141-FD38A3C96F8A}" type="datetime1">
              <a:rPr lang="en-US" smtClean="0"/>
              <a:t>3/30/2026</a:t>
            </a:fld>
            <a:endParaRPr lang="en-US"/>
          </a:p>
        </p:txBody>
      </p:sp>
      <p:sp>
        <p:nvSpPr>
          <p:cNvPr id="5" name="Footer Placeholder 4">
            <a:extLst>
              <a:ext uri="{FF2B5EF4-FFF2-40B4-BE49-F238E27FC236}">
                <a16:creationId xmlns:a16="http://schemas.microsoft.com/office/drawing/2014/main" id="{EC4E9612-A4DF-CBF1-A317-18C26B327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DB507-7AEA-CF63-E55E-5E54C3D52422}"/>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903490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26F5-4D0F-1BBD-D0BD-A371A4C403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AB9847-0929-9611-2173-279C556A5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79C8C-79E6-7905-7F23-0475C8B5F533}"/>
              </a:ext>
            </a:extLst>
          </p:cNvPr>
          <p:cNvSpPr>
            <a:spLocks noGrp="1"/>
          </p:cNvSpPr>
          <p:nvPr>
            <p:ph type="dt" sz="half" idx="10"/>
          </p:nvPr>
        </p:nvSpPr>
        <p:spPr/>
        <p:txBody>
          <a:bodyPr/>
          <a:lstStyle/>
          <a:p>
            <a:fld id="{3F7FCFCD-00F1-4728-9D52-56D5916A7856}" type="datetime1">
              <a:rPr lang="en-US" smtClean="0"/>
              <a:t>3/30/2026</a:t>
            </a:fld>
            <a:endParaRPr lang="en-US"/>
          </a:p>
        </p:txBody>
      </p:sp>
      <p:sp>
        <p:nvSpPr>
          <p:cNvPr id="5" name="Footer Placeholder 4">
            <a:extLst>
              <a:ext uri="{FF2B5EF4-FFF2-40B4-BE49-F238E27FC236}">
                <a16:creationId xmlns:a16="http://schemas.microsoft.com/office/drawing/2014/main" id="{B15D0613-AC6F-1C14-0C4C-CA870E02D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9BA77-F9E8-BAB2-CF4B-A566692BCEB5}"/>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30226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CB717-B983-A9BE-5EFF-75A70C4643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18009C-85AA-E20B-2FA4-E7FD1A567B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86F30-0611-41DD-2A35-797D63BB9FA2}"/>
              </a:ext>
            </a:extLst>
          </p:cNvPr>
          <p:cNvSpPr>
            <a:spLocks noGrp="1"/>
          </p:cNvSpPr>
          <p:nvPr>
            <p:ph type="dt" sz="half" idx="10"/>
          </p:nvPr>
        </p:nvSpPr>
        <p:spPr/>
        <p:txBody>
          <a:bodyPr/>
          <a:lstStyle/>
          <a:p>
            <a:fld id="{89F71F57-C8AC-4184-908F-1BDFDE89F6DC}" type="datetime1">
              <a:rPr lang="en-US" smtClean="0"/>
              <a:t>3/30/2026</a:t>
            </a:fld>
            <a:endParaRPr lang="en-US"/>
          </a:p>
        </p:txBody>
      </p:sp>
      <p:sp>
        <p:nvSpPr>
          <p:cNvPr id="5" name="Footer Placeholder 4">
            <a:extLst>
              <a:ext uri="{FF2B5EF4-FFF2-40B4-BE49-F238E27FC236}">
                <a16:creationId xmlns:a16="http://schemas.microsoft.com/office/drawing/2014/main" id="{449A6418-D1F3-FD30-B6EE-7F21F6BAE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FB444-1BA3-F630-449E-39B8D1321689}"/>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75923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2103-2888-1295-F598-9A9175BC35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4B73E-C890-CB28-13B8-258E55E3A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E451-8FF6-B77B-4FB2-AF499B9E6131}"/>
              </a:ext>
            </a:extLst>
          </p:cNvPr>
          <p:cNvSpPr>
            <a:spLocks noGrp="1"/>
          </p:cNvSpPr>
          <p:nvPr>
            <p:ph type="dt" sz="half" idx="10"/>
          </p:nvPr>
        </p:nvSpPr>
        <p:spPr/>
        <p:txBody>
          <a:bodyPr/>
          <a:lstStyle/>
          <a:p>
            <a:fld id="{0542133C-8910-4DA9-8D2A-51648EAFEAA8}" type="datetime1">
              <a:rPr lang="en-US" smtClean="0"/>
              <a:t>3/30/2026</a:t>
            </a:fld>
            <a:endParaRPr lang="en-US"/>
          </a:p>
        </p:txBody>
      </p:sp>
      <p:sp>
        <p:nvSpPr>
          <p:cNvPr id="5" name="Footer Placeholder 4">
            <a:extLst>
              <a:ext uri="{FF2B5EF4-FFF2-40B4-BE49-F238E27FC236}">
                <a16:creationId xmlns:a16="http://schemas.microsoft.com/office/drawing/2014/main" id="{ED4AB5E3-4389-F3C3-CA20-E9B31F0CF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0CC44-0144-8C84-8155-D931BFD159A5}"/>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218650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60B0-8494-A385-4C7C-15E24993B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4D414E-7032-B4D2-8A7E-972DB9F126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55D08-00B7-8013-B185-ADACB9090599}"/>
              </a:ext>
            </a:extLst>
          </p:cNvPr>
          <p:cNvSpPr>
            <a:spLocks noGrp="1"/>
          </p:cNvSpPr>
          <p:nvPr>
            <p:ph type="dt" sz="half" idx="10"/>
          </p:nvPr>
        </p:nvSpPr>
        <p:spPr/>
        <p:txBody>
          <a:bodyPr/>
          <a:lstStyle/>
          <a:p>
            <a:fld id="{A39181E7-FFC3-41E3-9F11-7888C23AADA6}" type="datetime1">
              <a:rPr lang="en-US" smtClean="0"/>
              <a:t>3/30/2026</a:t>
            </a:fld>
            <a:endParaRPr lang="en-US"/>
          </a:p>
        </p:txBody>
      </p:sp>
      <p:sp>
        <p:nvSpPr>
          <p:cNvPr id="5" name="Footer Placeholder 4">
            <a:extLst>
              <a:ext uri="{FF2B5EF4-FFF2-40B4-BE49-F238E27FC236}">
                <a16:creationId xmlns:a16="http://schemas.microsoft.com/office/drawing/2014/main" id="{FD6B0C09-EDEB-C4A8-2CC2-678E3CC31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ED38C-F78C-014D-CC06-8E4BEFEA34E5}"/>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169725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11FD1-43CD-CD5A-0F9E-29549D16C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E5D4B-9D2F-19AB-6863-692A9673F5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27E28-FA90-716B-32CC-414794742F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A562B-CC15-B350-37D0-7367E28E8143}"/>
              </a:ext>
            </a:extLst>
          </p:cNvPr>
          <p:cNvSpPr>
            <a:spLocks noGrp="1"/>
          </p:cNvSpPr>
          <p:nvPr>
            <p:ph type="dt" sz="half" idx="10"/>
          </p:nvPr>
        </p:nvSpPr>
        <p:spPr/>
        <p:txBody>
          <a:bodyPr/>
          <a:lstStyle/>
          <a:p>
            <a:fld id="{9605A11B-AA7B-4A48-AD02-0FD3F14C6E96}" type="datetime1">
              <a:rPr lang="en-US" smtClean="0"/>
              <a:t>3/30/2026</a:t>
            </a:fld>
            <a:endParaRPr lang="en-US"/>
          </a:p>
        </p:txBody>
      </p:sp>
      <p:sp>
        <p:nvSpPr>
          <p:cNvPr id="6" name="Footer Placeholder 5">
            <a:extLst>
              <a:ext uri="{FF2B5EF4-FFF2-40B4-BE49-F238E27FC236}">
                <a16:creationId xmlns:a16="http://schemas.microsoft.com/office/drawing/2014/main" id="{3F4D0C85-F015-4DE6-AF89-DD531D8D0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E09D5-D0BD-745A-EC2E-523033A389BC}"/>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74596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7F75-544D-214C-E205-D68936004A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209EFC-13B5-0EDD-8988-7BC8372754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5A13D6-CA6C-E61E-A398-9A75FB65CB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5095D7-C581-6F84-6C0F-9EFF214E1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FD4849-17CA-4BB8-94C4-FBD3C2496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DC565F-BC7A-7DFB-BA71-8DC4161E3CE0}"/>
              </a:ext>
            </a:extLst>
          </p:cNvPr>
          <p:cNvSpPr>
            <a:spLocks noGrp="1"/>
          </p:cNvSpPr>
          <p:nvPr>
            <p:ph type="dt" sz="half" idx="10"/>
          </p:nvPr>
        </p:nvSpPr>
        <p:spPr/>
        <p:txBody>
          <a:bodyPr/>
          <a:lstStyle/>
          <a:p>
            <a:fld id="{4132DDD4-F3DD-4797-8217-3A17C4FF53B6}" type="datetime1">
              <a:rPr lang="en-US" smtClean="0"/>
              <a:t>3/30/2026</a:t>
            </a:fld>
            <a:endParaRPr lang="en-US"/>
          </a:p>
        </p:txBody>
      </p:sp>
      <p:sp>
        <p:nvSpPr>
          <p:cNvPr id="8" name="Footer Placeholder 7">
            <a:extLst>
              <a:ext uri="{FF2B5EF4-FFF2-40B4-BE49-F238E27FC236}">
                <a16:creationId xmlns:a16="http://schemas.microsoft.com/office/drawing/2014/main" id="{D38D52ED-CB41-9B6B-D340-FF5C9F9E39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EF1E5F-3BBB-91D4-6456-BE9BDBEA18E0}"/>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423941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5353-CB3C-32C1-F315-296C60E71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FE572A-69B8-3ADF-7507-EEDF96CE9D38}"/>
              </a:ext>
            </a:extLst>
          </p:cNvPr>
          <p:cNvSpPr>
            <a:spLocks noGrp="1"/>
          </p:cNvSpPr>
          <p:nvPr>
            <p:ph type="dt" sz="half" idx="10"/>
          </p:nvPr>
        </p:nvSpPr>
        <p:spPr/>
        <p:txBody>
          <a:bodyPr/>
          <a:lstStyle/>
          <a:p>
            <a:fld id="{C79AC894-30A9-4825-95F9-17A65B770FF4}" type="datetime1">
              <a:rPr lang="en-US" smtClean="0"/>
              <a:t>3/30/2026</a:t>
            </a:fld>
            <a:endParaRPr lang="en-US"/>
          </a:p>
        </p:txBody>
      </p:sp>
      <p:sp>
        <p:nvSpPr>
          <p:cNvPr id="4" name="Footer Placeholder 3">
            <a:extLst>
              <a:ext uri="{FF2B5EF4-FFF2-40B4-BE49-F238E27FC236}">
                <a16:creationId xmlns:a16="http://schemas.microsoft.com/office/drawing/2014/main" id="{2F796531-335A-2868-4AB0-7E433F6936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70210F-5A1F-6DF5-9F0D-F7735E0D1559}"/>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2588712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37C7D-E849-FA73-636C-DBF4E6E43C9E}"/>
              </a:ext>
            </a:extLst>
          </p:cNvPr>
          <p:cNvSpPr>
            <a:spLocks noGrp="1"/>
          </p:cNvSpPr>
          <p:nvPr>
            <p:ph type="dt" sz="half" idx="10"/>
          </p:nvPr>
        </p:nvSpPr>
        <p:spPr/>
        <p:txBody>
          <a:bodyPr/>
          <a:lstStyle/>
          <a:p>
            <a:fld id="{B7EE2C6D-D79B-4D13-811B-6D40F7D571EE}" type="datetime1">
              <a:rPr lang="en-US" smtClean="0"/>
              <a:t>3/30/2026</a:t>
            </a:fld>
            <a:endParaRPr lang="en-US"/>
          </a:p>
        </p:txBody>
      </p:sp>
      <p:sp>
        <p:nvSpPr>
          <p:cNvPr id="3" name="Footer Placeholder 2">
            <a:extLst>
              <a:ext uri="{FF2B5EF4-FFF2-40B4-BE49-F238E27FC236}">
                <a16:creationId xmlns:a16="http://schemas.microsoft.com/office/drawing/2014/main" id="{5E6BE70A-5791-0332-642D-BF1741612E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B293C2-EA11-1A64-BA15-6C0F5505D1FF}"/>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343825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EE2E-7ABE-A747-19C6-2B6A82E1C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493D9D-78C1-BB97-D94A-3F64A1BC1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11994-6B04-59B8-750A-493EF4347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8C192-7754-5B9D-AF44-04F88FD0DFED}"/>
              </a:ext>
            </a:extLst>
          </p:cNvPr>
          <p:cNvSpPr>
            <a:spLocks noGrp="1"/>
          </p:cNvSpPr>
          <p:nvPr>
            <p:ph type="dt" sz="half" idx="10"/>
          </p:nvPr>
        </p:nvSpPr>
        <p:spPr/>
        <p:txBody>
          <a:bodyPr/>
          <a:lstStyle/>
          <a:p>
            <a:fld id="{75C25D4C-C6A8-486C-9911-AA1F76F25531}" type="datetime1">
              <a:rPr lang="en-US" smtClean="0"/>
              <a:t>3/30/2026</a:t>
            </a:fld>
            <a:endParaRPr lang="en-US"/>
          </a:p>
        </p:txBody>
      </p:sp>
      <p:sp>
        <p:nvSpPr>
          <p:cNvPr id="6" name="Footer Placeholder 5">
            <a:extLst>
              <a:ext uri="{FF2B5EF4-FFF2-40B4-BE49-F238E27FC236}">
                <a16:creationId xmlns:a16="http://schemas.microsoft.com/office/drawing/2014/main" id="{7AE28866-A7FD-FDA9-6611-11DF916A1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02A58-9EDA-3A23-7D60-947A5410642D}"/>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269530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9635-7566-B7C9-E07F-1D70FE166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2A6F3-4E4C-FF42-1762-9FBB0CCEC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85C73-6EB4-D7AF-3940-90B0DA8A8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629B9-8BFB-EB53-A1BB-969E1A6C1E8D}"/>
              </a:ext>
            </a:extLst>
          </p:cNvPr>
          <p:cNvSpPr>
            <a:spLocks noGrp="1"/>
          </p:cNvSpPr>
          <p:nvPr>
            <p:ph type="dt" sz="half" idx="10"/>
          </p:nvPr>
        </p:nvSpPr>
        <p:spPr/>
        <p:txBody>
          <a:bodyPr/>
          <a:lstStyle/>
          <a:p>
            <a:fld id="{62112C76-9077-48D1-BFE5-D70806823E11}" type="datetime1">
              <a:rPr lang="en-US" smtClean="0"/>
              <a:t>3/30/2026</a:t>
            </a:fld>
            <a:endParaRPr lang="en-US"/>
          </a:p>
        </p:txBody>
      </p:sp>
      <p:sp>
        <p:nvSpPr>
          <p:cNvPr id="6" name="Footer Placeholder 5">
            <a:extLst>
              <a:ext uri="{FF2B5EF4-FFF2-40B4-BE49-F238E27FC236}">
                <a16:creationId xmlns:a16="http://schemas.microsoft.com/office/drawing/2014/main" id="{DF156E61-B92D-9FD0-AFF8-98FD80DED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C3150-A735-8868-9D54-A24C50CF4DC9}"/>
              </a:ext>
            </a:extLst>
          </p:cNvPr>
          <p:cNvSpPr>
            <a:spLocks noGrp="1"/>
          </p:cNvSpPr>
          <p:nvPr>
            <p:ph type="sldNum" sz="quarter" idx="12"/>
          </p:nvPr>
        </p:nvSpPr>
        <p:spPr/>
        <p:txBody>
          <a:bodyPr/>
          <a:lstStyle/>
          <a:p>
            <a:fld id="{6B2C516A-6E0B-43BA-907B-3023AD9BA483}" type="slidenum">
              <a:rPr lang="en-US" smtClean="0"/>
              <a:t>‹#›</a:t>
            </a:fld>
            <a:endParaRPr lang="en-US"/>
          </a:p>
        </p:txBody>
      </p:sp>
    </p:spTree>
    <p:extLst>
      <p:ext uri="{BB962C8B-B14F-4D97-AF65-F5344CB8AC3E}">
        <p14:creationId xmlns:p14="http://schemas.microsoft.com/office/powerpoint/2010/main" val="97529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431C25-9472-B377-AAE7-D5FB6E865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D38835-EF2B-5E0F-1F8D-03532DB03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C6A29-205C-4BC1-BCC0-88E9DB23A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D469BD-22E6-424B-AC7D-2F37F1CA4296}" type="datetime1">
              <a:rPr lang="en-US" smtClean="0"/>
              <a:t>3/30/2026</a:t>
            </a:fld>
            <a:endParaRPr lang="en-US"/>
          </a:p>
        </p:txBody>
      </p:sp>
      <p:sp>
        <p:nvSpPr>
          <p:cNvPr id="5" name="Footer Placeholder 4">
            <a:extLst>
              <a:ext uri="{FF2B5EF4-FFF2-40B4-BE49-F238E27FC236}">
                <a16:creationId xmlns:a16="http://schemas.microsoft.com/office/drawing/2014/main" id="{4BA1B7B6-BCF0-12F8-CC9E-7B4ECC55E9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A2DA5A-137F-60F6-3454-680C5944BA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2C516A-6E0B-43BA-907B-3023AD9BA483}" type="slidenum">
              <a:rPr lang="en-US" smtClean="0"/>
              <a:t>‹#›</a:t>
            </a:fld>
            <a:endParaRPr lang="en-US"/>
          </a:p>
        </p:txBody>
      </p:sp>
    </p:spTree>
    <p:extLst>
      <p:ext uri="{BB962C8B-B14F-4D97-AF65-F5344CB8AC3E}">
        <p14:creationId xmlns:p14="http://schemas.microsoft.com/office/powerpoint/2010/main" val="1282828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hyperlink" Target="mailto:MdTauhidul.Alam@uga.ed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gapeanuts.com/about/" TargetMode="External"/><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em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2F71B6-9A62-962D-9CD1-D0BD5E5F6EA4}"/>
              </a:ext>
            </a:extLst>
          </p:cNvPr>
          <p:cNvSpPr txBox="1"/>
          <p:nvPr/>
        </p:nvSpPr>
        <p:spPr>
          <a:xfrm>
            <a:off x="702733" y="1213582"/>
            <a:ext cx="10786533" cy="1077218"/>
          </a:xfrm>
          <a:prstGeom prst="rect">
            <a:avLst/>
          </a:prstGeom>
          <a:noFill/>
        </p:spPr>
        <p:txBody>
          <a:bodyPr wrap="square" rtlCol="0">
            <a:spAutoFit/>
          </a:bodyPr>
          <a:lstStyle/>
          <a:p>
            <a:pPr algn="ctr"/>
            <a:r>
              <a:rPr lang="en-US" sz="3200" b="1" dirty="0">
                <a:latin typeface="Arial" panose="020B0604020202020204" pitchFamily="34" charset="0"/>
                <a:ea typeface="Calibri" panose="020F0502020204030204" pitchFamily="34" charset="0"/>
                <a:cs typeface="Arial" panose="020B0604020202020204" pitchFamily="34" charset="0"/>
              </a:rPr>
              <a:t>Classifying Aflatoxin B1-Contaminated Peanut Seeds Using Hyperspectral Imaging with Machine Learning</a:t>
            </a:r>
          </a:p>
        </p:txBody>
      </p:sp>
      <p:sp>
        <p:nvSpPr>
          <p:cNvPr id="3" name="Rectangle 2">
            <a:extLst>
              <a:ext uri="{FF2B5EF4-FFF2-40B4-BE49-F238E27FC236}">
                <a16:creationId xmlns:a16="http://schemas.microsoft.com/office/drawing/2014/main" id="{5FA44FC4-FC92-0680-FDF1-032A5BDBA656}"/>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AEDFBC-AA15-4B26-FC56-0324A35BF9F6}"/>
              </a:ext>
            </a:extLst>
          </p:cNvPr>
          <p:cNvSpPr txBox="1"/>
          <p:nvPr/>
        </p:nvSpPr>
        <p:spPr>
          <a:xfrm>
            <a:off x="1354666" y="2901514"/>
            <a:ext cx="9482666" cy="166199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Md Tauhidul Alam</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Jake Fountain</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Harald Scherm</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Md Sultan Mahmud</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Christopher Kucha</a:t>
            </a:r>
            <a:r>
              <a:rPr lang="en-US" sz="2000" baseline="30000" dirty="0">
                <a:latin typeface="Arial" panose="020B0604020202020204" pitchFamily="34" charset="0"/>
                <a:cs typeface="Arial" panose="020B0604020202020204" pitchFamily="34" charset="0"/>
              </a:rPr>
              <a:t>2</a:t>
            </a:r>
            <a:endParaRPr lang="en-US" altLang="en-US" sz="2400" baseline="30000"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Department of Plant Pathology, University of Georgia</a:t>
            </a:r>
          </a:p>
          <a:p>
            <a:pPr algn="ct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Department of Food Science &amp; Technology, University of Georgia</a:t>
            </a:r>
          </a:p>
        </p:txBody>
      </p:sp>
      <p:pic>
        <p:nvPicPr>
          <p:cNvPr id="5" name="Picture 4">
            <a:extLst>
              <a:ext uri="{FF2B5EF4-FFF2-40B4-BE49-F238E27FC236}">
                <a16:creationId xmlns:a16="http://schemas.microsoft.com/office/drawing/2014/main" id="{F93309DD-4A2D-2742-CC40-22FB8158EA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324" t="14625" r="7223" b="14483"/>
          <a:stretch>
            <a:fillRect/>
          </a:stretch>
        </p:blipFill>
        <p:spPr>
          <a:xfrm>
            <a:off x="4846331" y="4900563"/>
            <a:ext cx="2499335" cy="883795"/>
          </a:xfrm>
          <a:prstGeom prst="rect">
            <a:avLst/>
          </a:prstGeom>
        </p:spPr>
      </p:pic>
    </p:spTree>
    <p:extLst>
      <p:ext uri="{BB962C8B-B14F-4D97-AF65-F5344CB8AC3E}">
        <p14:creationId xmlns:p14="http://schemas.microsoft.com/office/powerpoint/2010/main" val="2908272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05D3E-BD12-433A-A1F7-702994F7284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9F20126-B0A7-1C53-DAB8-53D403D08879}"/>
              </a:ext>
            </a:extLst>
          </p:cNvPr>
          <p:cNvSpPr txBox="1"/>
          <p:nvPr/>
        </p:nvSpPr>
        <p:spPr>
          <a:xfrm>
            <a:off x="2879029" y="210460"/>
            <a:ext cx="6433941" cy="492443"/>
          </a:xfrm>
          <a:prstGeom prst="rect">
            <a:avLst/>
          </a:prstGeom>
          <a:noFill/>
        </p:spPr>
        <p:txBody>
          <a:bodyPr wrap="square">
            <a:spAutoFit/>
          </a:bodyPr>
          <a:lstStyle/>
          <a:p>
            <a:pPr algn="ctr"/>
            <a:r>
              <a:rPr lang="en-US" sz="2600" b="1" dirty="0">
                <a:latin typeface="Arial" panose="020B0604020202020204" pitchFamily="34" charset="0"/>
                <a:cs typeface="Arial" panose="020B0604020202020204" pitchFamily="34" charset="0"/>
              </a:rPr>
              <a:t>Results: Feature Selection Using CARS</a:t>
            </a:r>
          </a:p>
        </p:txBody>
      </p:sp>
      <p:sp>
        <p:nvSpPr>
          <p:cNvPr id="5" name="TextBox 4">
            <a:extLst>
              <a:ext uri="{FF2B5EF4-FFF2-40B4-BE49-F238E27FC236}">
                <a16:creationId xmlns:a16="http://schemas.microsoft.com/office/drawing/2014/main" id="{C879CC30-1C92-36BD-4C6F-5A86336120CB}"/>
              </a:ext>
            </a:extLst>
          </p:cNvPr>
          <p:cNvSpPr txBox="1"/>
          <p:nvPr/>
        </p:nvSpPr>
        <p:spPr>
          <a:xfrm>
            <a:off x="615300" y="1086733"/>
            <a:ext cx="2000900" cy="307777"/>
          </a:xfrm>
          <a:prstGeom prst="rect">
            <a:avLst/>
          </a:prstGeom>
          <a:noFill/>
        </p:spPr>
        <p:txBody>
          <a:bodyPr wrap="square">
            <a:spAutoFit/>
          </a:bodyPr>
          <a:lstStyle/>
          <a:p>
            <a:r>
              <a:rPr lang="en-US" sz="1400" b="1" kern="100" dirty="0">
                <a:solidFill>
                  <a:schemeClr val="bg1"/>
                </a:solidFill>
                <a:effectLst/>
                <a:ea typeface="Calibri" panose="020F0502020204030204" pitchFamily="34" charset="0"/>
                <a:cs typeface="Calibri" panose="020F0502020204030204" pitchFamily="34" charset="0"/>
              </a:rPr>
              <a:t>VNIR Data </a:t>
            </a:r>
            <a:r>
              <a:rPr lang="en-US" sz="1400" b="1" kern="100" dirty="0">
                <a:solidFill>
                  <a:schemeClr val="bg1"/>
                </a:solidFill>
                <a:ea typeface="Calibri" panose="020F0502020204030204" pitchFamily="34" charset="0"/>
                <a:cs typeface="Calibri" panose="020F0502020204030204" pitchFamily="34" charset="0"/>
              </a:rPr>
              <a:t>A</a:t>
            </a:r>
            <a:r>
              <a:rPr lang="en-US" sz="1400" b="1" kern="100" dirty="0">
                <a:solidFill>
                  <a:schemeClr val="bg1"/>
                </a:solidFill>
                <a:effectLst/>
                <a:ea typeface="Calibri" panose="020F0502020204030204" pitchFamily="34" charset="0"/>
                <a:cs typeface="Calibri" panose="020F0502020204030204" pitchFamily="34" charset="0"/>
              </a:rPr>
              <a:t>nnotation </a:t>
            </a:r>
            <a:endParaRPr lang="en-US" sz="1400" b="1" dirty="0">
              <a:solidFill>
                <a:schemeClr val="bg1"/>
              </a:solidFill>
            </a:endParaRPr>
          </a:p>
        </p:txBody>
      </p:sp>
      <p:sp>
        <p:nvSpPr>
          <p:cNvPr id="7" name="TextBox 6">
            <a:extLst>
              <a:ext uri="{FF2B5EF4-FFF2-40B4-BE49-F238E27FC236}">
                <a16:creationId xmlns:a16="http://schemas.microsoft.com/office/drawing/2014/main" id="{21F54E63-AE39-BAE3-C450-6C8A22BDC152}"/>
              </a:ext>
            </a:extLst>
          </p:cNvPr>
          <p:cNvSpPr txBox="1"/>
          <p:nvPr/>
        </p:nvSpPr>
        <p:spPr>
          <a:xfrm>
            <a:off x="1802912" y="994400"/>
            <a:ext cx="50184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a:t>
            </a:r>
          </a:p>
        </p:txBody>
      </p:sp>
      <p:sp>
        <p:nvSpPr>
          <p:cNvPr id="10" name="TextBox 9">
            <a:extLst>
              <a:ext uri="{FF2B5EF4-FFF2-40B4-BE49-F238E27FC236}">
                <a16:creationId xmlns:a16="http://schemas.microsoft.com/office/drawing/2014/main" id="{8FBCE14B-20B7-8B0B-BFA5-1DE81BF9FC90}"/>
              </a:ext>
            </a:extLst>
          </p:cNvPr>
          <p:cNvSpPr txBox="1"/>
          <p:nvPr/>
        </p:nvSpPr>
        <p:spPr>
          <a:xfrm>
            <a:off x="1782313" y="3767556"/>
            <a:ext cx="51620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t>
            </a:r>
          </a:p>
        </p:txBody>
      </p:sp>
      <p:sp>
        <p:nvSpPr>
          <p:cNvPr id="11" name="TextBox 10">
            <a:extLst>
              <a:ext uri="{FF2B5EF4-FFF2-40B4-BE49-F238E27FC236}">
                <a16:creationId xmlns:a16="http://schemas.microsoft.com/office/drawing/2014/main" id="{1A635ECD-5A10-7243-8138-BDE71FEC0A20}"/>
              </a:ext>
            </a:extLst>
          </p:cNvPr>
          <p:cNvSpPr txBox="1"/>
          <p:nvPr/>
        </p:nvSpPr>
        <p:spPr>
          <a:xfrm>
            <a:off x="4296332" y="1040566"/>
            <a:ext cx="49272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a:t>
            </a:r>
          </a:p>
        </p:txBody>
      </p:sp>
      <p:sp>
        <p:nvSpPr>
          <p:cNvPr id="12" name="TextBox 11">
            <a:extLst>
              <a:ext uri="{FF2B5EF4-FFF2-40B4-BE49-F238E27FC236}">
                <a16:creationId xmlns:a16="http://schemas.microsoft.com/office/drawing/2014/main" id="{35419A20-D51D-8399-A6D4-16D16DC97F8F}"/>
              </a:ext>
            </a:extLst>
          </p:cNvPr>
          <p:cNvSpPr txBox="1"/>
          <p:nvPr/>
        </p:nvSpPr>
        <p:spPr>
          <a:xfrm>
            <a:off x="4164324" y="3900210"/>
            <a:ext cx="7696750" cy="286232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Fig. (a) </a:t>
            </a:r>
            <a:r>
              <a:rPr lang="en-US" sz="2000" dirty="0">
                <a:latin typeface="Times New Roman" panose="02020603050405020304" pitchFamily="18" charset="0"/>
                <a:cs typeface="Times New Roman" panose="02020603050405020304" pitchFamily="18" charset="0"/>
              </a:rPr>
              <a:t>shows the progression of feature elimination using Monte Carlo sampling. The number of wavelengths decreases and stabilizes around 210 runs, indicating the optimal feature set. </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Fig (b) </a:t>
            </a:r>
            <a:r>
              <a:rPr lang="en-US" sz="2000" dirty="0">
                <a:latin typeface="Times New Roman" panose="02020603050405020304" pitchFamily="18" charset="0"/>
                <a:cs typeface="Times New Roman" panose="02020603050405020304" pitchFamily="18" charset="0"/>
              </a:rPr>
              <a:t>shows that RMSECV  reaches its minimum between 214 to 225 runs, confirming the best model performance at this point. </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Fig. (c) </a:t>
            </a:r>
            <a:r>
              <a:rPr lang="en-US" sz="2000" dirty="0">
                <a:latin typeface="Times New Roman" panose="02020603050405020304" pitchFamily="18" charset="0"/>
                <a:cs typeface="Times New Roman" panose="02020603050405020304" pitchFamily="18" charset="0"/>
              </a:rPr>
              <a:t>illustrates that regression coefficients stabilize near  214 runs, revealing the key wavelengths selected by CARS.</a:t>
            </a:r>
          </a:p>
        </p:txBody>
      </p:sp>
      <p:graphicFrame>
        <p:nvGraphicFramePr>
          <p:cNvPr id="15" name="Table 14">
            <a:extLst>
              <a:ext uri="{FF2B5EF4-FFF2-40B4-BE49-F238E27FC236}">
                <a16:creationId xmlns:a16="http://schemas.microsoft.com/office/drawing/2014/main" id="{278F499F-C6A4-2B02-3442-56BDF3931362}"/>
              </a:ext>
            </a:extLst>
          </p:cNvPr>
          <p:cNvGraphicFramePr>
            <a:graphicFrameLocks noGrp="1"/>
          </p:cNvGraphicFramePr>
          <p:nvPr>
            <p:extLst>
              <p:ext uri="{D42A27DB-BD31-4B8C-83A1-F6EECF244321}">
                <p14:modId xmlns:p14="http://schemas.microsoft.com/office/powerpoint/2010/main" val="1578900540"/>
              </p:ext>
            </p:extLst>
          </p:nvPr>
        </p:nvGraphicFramePr>
        <p:xfrm>
          <a:off x="7714894" y="1086733"/>
          <a:ext cx="4209586" cy="2499360"/>
        </p:xfrm>
        <a:graphic>
          <a:graphicData uri="http://schemas.openxmlformats.org/drawingml/2006/table">
            <a:tbl>
              <a:tblPr firstRow="1" bandRow="1">
                <a:tableStyleId>{5940675A-B579-460E-94D1-54222C63F5DA}</a:tableStyleId>
              </a:tblPr>
              <a:tblGrid>
                <a:gridCol w="2250373">
                  <a:extLst>
                    <a:ext uri="{9D8B030D-6E8A-4147-A177-3AD203B41FA5}">
                      <a16:colId xmlns:a16="http://schemas.microsoft.com/office/drawing/2014/main" val="2597427745"/>
                    </a:ext>
                  </a:extLst>
                </a:gridCol>
                <a:gridCol w="1959213">
                  <a:extLst>
                    <a:ext uri="{9D8B030D-6E8A-4147-A177-3AD203B41FA5}">
                      <a16:colId xmlns:a16="http://schemas.microsoft.com/office/drawing/2014/main" val="3330564672"/>
                    </a:ext>
                  </a:extLst>
                </a:gridCol>
              </a:tblGrid>
              <a:tr h="859978">
                <a:tc>
                  <a:txBody>
                    <a:bodyPr/>
                    <a:lstStyle/>
                    <a:p>
                      <a:pPr algn="ctr"/>
                      <a:r>
                        <a:rPr lang="en-US" sz="2000" b="1" dirty="0">
                          <a:latin typeface="Times New Roman" panose="02020603050405020304" pitchFamily="18" charset="0"/>
                          <a:cs typeface="Times New Roman" panose="02020603050405020304" pitchFamily="18" charset="0"/>
                        </a:rPr>
                        <a:t>Data Source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Times New Roman" panose="02020603050405020304" pitchFamily="18" charset="0"/>
                          <a:cs typeface="Times New Roman" panose="02020603050405020304" pitchFamily="18" charset="0"/>
                        </a:rPr>
                        <a:t>Selected Wavelengths (CARS)</a:t>
                      </a:r>
                    </a:p>
                  </a:txBody>
                  <a:tcPr/>
                </a:tc>
                <a:extLst>
                  <a:ext uri="{0D108BD9-81ED-4DB2-BD59-A6C34878D82A}">
                    <a16:rowId xmlns:a16="http://schemas.microsoft.com/office/drawing/2014/main" val="1562338089"/>
                  </a:ext>
                </a:extLst>
              </a:tr>
              <a:tr h="338779">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VNIR</a:t>
                      </a:r>
                    </a:p>
                  </a:txBody>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22 bands</a:t>
                      </a:r>
                    </a:p>
                  </a:txBody>
                  <a:tcPr/>
                </a:tc>
                <a:extLst>
                  <a:ext uri="{0D108BD9-81ED-4DB2-BD59-A6C34878D82A}">
                    <a16:rowId xmlns:a16="http://schemas.microsoft.com/office/drawing/2014/main" val="838430834"/>
                  </a:ext>
                </a:extLst>
              </a:tr>
              <a:tr h="338779">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NIR</a:t>
                      </a:r>
                    </a:p>
                  </a:txBody>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23 bands</a:t>
                      </a:r>
                    </a:p>
                  </a:txBody>
                  <a:tcPr/>
                </a:tc>
                <a:extLst>
                  <a:ext uri="{0D108BD9-81ED-4DB2-BD59-A6C34878D82A}">
                    <a16:rowId xmlns:a16="http://schemas.microsoft.com/office/drawing/2014/main" val="889966397"/>
                  </a:ext>
                </a:extLst>
              </a:tr>
              <a:tr h="637080">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Fused Spectral Data (VNIR and NIR)</a:t>
                      </a:r>
                    </a:p>
                  </a:txBody>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41 bands</a:t>
                      </a:r>
                    </a:p>
                  </a:txBody>
                  <a:tcPr/>
                </a:tc>
                <a:extLst>
                  <a:ext uri="{0D108BD9-81ED-4DB2-BD59-A6C34878D82A}">
                    <a16:rowId xmlns:a16="http://schemas.microsoft.com/office/drawing/2014/main" val="719271738"/>
                  </a:ext>
                </a:extLst>
              </a:tr>
            </a:tbl>
          </a:graphicData>
        </a:graphic>
      </p:graphicFrame>
      <p:sp>
        <p:nvSpPr>
          <p:cNvPr id="9" name="TextBox 8">
            <a:extLst>
              <a:ext uri="{FF2B5EF4-FFF2-40B4-BE49-F238E27FC236}">
                <a16:creationId xmlns:a16="http://schemas.microsoft.com/office/drawing/2014/main" id="{833FF326-A3E4-9917-8727-0D1FF3397E29}"/>
              </a:ext>
            </a:extLst>
          </p:cNvPr>
          <p:cNvSpPr txBox="1"/>
          <p:nvPr/>
        </p:nvSpPr>
        <p:spPr>
          <a:xfrm>
            <a:off x="11715710" y="6444445"/>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10</a:t>
            </a:r>
          </a:p>
        </p:txBody>
      </p:sp>
      <p:sp>
        <p:nvSpPr>
          <p:cNvPr id="13" name="Rectangle 12">
            <a:extLst>
              <a:ext uri="{FF2B5EF4-FFF2-40B4-BE49-F238E27FC236}">
                <a16:creationId xmlns:a16="http://schemas.microsoft.com/office/drawing/2014/main" id="{522F9A1F-FF4F-5509-5578-7A95D891B343}"/>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A46D19D-84C7-6CF3-E0BB-9F782F653660}"/>
              </a:ext>
            </a:extLst>
          </p:cNvPr>
          <p:cNvSpPr txBox="1"/>
          <p:nvPr/>
        </p:nvSpPr>
        <p:spPr>
          <a:xfrm>
            <a:off x="184748" y="1216872"/>
            <a:ext cx="34618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350</a:t>
            </a:r>
          </a:p>
        </p:txBody>
      </p:sp>
      <p:grpSp>
        <p:nvGrpSpPr>
          <p:cNvPr id="14" name="Group 13">
            <a:extLst>
              <a:ext uri="{FF2B5EF4-FFF2-40B4-BE49-F238E27FC236}">
                <a16:creationId xmlns:a16="http://schemas.microsoft.com/office/drawing/2014/main" id="{31665A40-8362-93D5-9EFF-E04D2472170D}"/>
              </a:ext>
            </a:extLst>
          </p:cNvPr>
          <p:cNvGrpSpPr/>
          <p:nvPr/>
        </p:nvGrpSpPr>
        <p:grpSpPr>
          <a:xfrm>
            <a:off x="111742" y="950347"/>
            <a:ext cx="3914248" cy="2529971"/>
            <a:chOff x="111742" y="950347"/>
            <a:chExt cx="3914248" cy="2529971"/>
          </a:xfrm>
        </p:grpSpPr>
        <p:pic>
          <p:nvPicPr>
            <p:cNvPr id="2" name="Content Placeholder 4" descr="A graph with a blue line&#10;&#10;AI-generated content may be incorrect.">
              <a:extLst>
                <a:ext uri="{FF2B5EF4-FFF2-40B4-BE49-F238E27FC236}">
                  <a16:creationId xmlns:a16="http://schemas.microsoft.com/office/drawing/2014/main" id="{865C4559-9F09-E939-EA5F-9199F9A3E916}"/>
                </a:ext>
              </a:extLst>
            </p:cNvPr>
            <p:cNvPicPr>
              <a:picLocks noChangeAspect="1"/>
            </p:cNvPicPr>
            <p:nvPr/>
          </p:nvPicPr>
          <p:blipFill>
            <a:blip r:embed="rId3">
              <a:extLst>
                <a:ext uri="{28A0092B-C50C-407E-A947-70E740481C1C}">
                  <a14:useLocalDpi xmlns:a14="http://schemas.microsoft.com/office/drawing/2010/main" val="0"/>
                </a:ext>
              </a:extLst>
            </a:blip>
            <a:srcRect l="5489" b="6892"/>
            <a:stretch>
              <a:fillRect/>
            </a:stretch>
          </p:blipFill>
          <p:spPr>
            <a:xfrm>
              <a:off x="461246" y="1036472"/>
              <a:ext cx="3335470" cy="2112784"/>
            </a:xfrm>
            <a:prstGeom prst="rect">
              <a:avLst/>
            </a:prstGeom>
          </p:spPr>
        </p:pic>
        <p:grpSp>
          <p:nvGrpSpPr>
            <p:cNvPr id="32" name="Group 31">
              <a:extLst>
                <a:ext uri="{FF2B5EF4-FFF2-40B4-BE49-F238E27FC236}">
                  <a16:creationId xmlns:a16="http://schemas.microsoft.com/office/drawing/2014/main" id="{4F51E042-FD19-EDE5-9261-6B00532F48B2}"/>
                </a:ext>
              </a:extLst>
            </p:cNvPr>
            <p:cNvGrpSpPr/>
            <p:nvPr/>
          </p:nvGrpSpPr>
          <p:grpSpPr>
            <a:xfrm>
              <a:off x="365943" y="3113039"/>
              <a:ext cx="3660047" cy="224981"/>
              <a:chOff x="365943" y="3113039"/>
              <a:chExt cx="3660047" cy="224981"/>
            </a:xfrm>
          </p:grpSpPr>
          <p:sp>
            <p:nvSpPr>
              <p:cNvPr id="16" name="TextBox 15">
                <a:extLst>
                  <a:ext uri="{FF2B5EF4-FFF2-40B4-BE49-F238E27FC236}">
                    <a16:creationId xmlns:a16="http://schemas.microsoft.com/office/drawing/2014/main" id="{5B2C482D-19DF-88F5-2CF6-0B2268C156F3}"/>
                  </a:ext>
                </a:extLst>
              </p:cNvPr>
              <p:cNvSpPr txBox="1"/>
              <p:nvPr/>
            </p:nvSpPr>
            <p:spPr>
              <a:xfrm>
                <a:off x="365943" y="3122576"/>
                <a:ext cx="31623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a:t>
                </a:r>
              </a:p>
            </p:txBody>
          </p:sp>
          <p:sp>
            <p:nvSpPr>
              <p:cNvPr id="17" name="TextBox 16">
                <a:extLst>
                  <a:ext uri="{FF2B5EF4-FFF2-40B4-BE49-F238E27FC236}">
                    <a16:creationId xmlns:a16="http://schemas.microsoft.com/office/drawing/2014/main" id="{5A58465A-9CD5-EEF0-DC13-78475F3AFA52}"/>
                  </a:ext>
                </a:extLst>
              </p:cNvPr>
              <p:cNvSpPr txBox="1"/>
              <p:nvPr/>
            </p:nvSpPr>
            <p:spPr>
              <a:xfrm>
                <a:off x="640976" y="3120877"/>
                <a:ext cx="38187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a:t>
                </a:r>
              </a:p>
            </p:txBody>
          </p:sp>
          <p:sp>
            <p:nvSpPr>
              <p:cNvPr id="18" name="TextBox 17">
                <a:extLst>
                  <a:ext uri="{FF2B5EF4-FFF2-40B4-BE49-F238E27FC236}">
                    <a16:creationId xmlns:a16="http://schemas.microsoft.com/office/drawing/2014/main" id="{6C1BBEC0-A2B2-1A8C-792A-7490BE163372}"/>
                  </a:ext>
                </a:extLst>
              </p:cNvPr>
              <p:cNvSpPr txBox="1"/>
              <p:nvPr/>
            </p:nvSpPr>
            <p:spPr>
              <a:xfrm>
                <a:off x="1239677" y="3118709"/>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150</a:t>
                </a:r>
              </a:p>
            </p:txBody>
          </p:sp>
          <p:sp>
            <p:nvSpPr>
              <p:cNvPr id="19" name="TextBox 18">
                <a:extLst>
                  <a:ext uri="{FF2B5EF4-FFF2-40B4-BE49-F238E27FC236}">
                    <a16:creationId xmlns:a16="http://schemas.microsoft.com/office/drawing/2014/main" id="{BBA17471-2EC9-2105-8DDC-C75A0355CE60}"/>
                  </a:ext>
                </a:extLst>
              </p:cNvPr>
              <p:cNvSpPr txBox="1"/>
              <p:nvPr/>
            </p:nvSpPr>
            <p:spPr>
              <a:xfrm>
                <a:off x="924221" y="3113041"/>
                <a:ext cx="44153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100</a:t>
                </a:r>
              </a:p>
            </p:txBody>
          </p:sp>
          <p:sp>
            <p:nvSpPr>
              <p:cNvPr id="20" name="TextBox 19">
                <a:extLst>
                  <a:ext uri="{FF2B5EF4-FFF2-40B4-BE49-F238E27FC236}">
                    <a16:creationId xmlns:a16="http://schemas.microsoft.com/office/drawing/2014/main" id="{47CF908E-809B-A4C3-8BE7-2C75D214B5A3}"/>
                  </a:ext>
                </a:extLst>
              </p:cNvPr>
              <p:cNvSpPr txBox="1"/>
              <p:nvPr/>
            </p:nvSpPr>
            <p:spPr>
              <a:xfrm>
                <a:off x="1591252" y="3113040"/>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200</a:t>
                </a:r>
              </a:p>
            </p:txBody>
          </p:sp>
          <p:sp>
            <p:nvSpPr>
              <p:cNvPr id="21" name="TextBox 20">
                <a:extLst>
                  <a:ext uri="{FF2B5EF4-FFF2-40B4-BE49-F238E27FC236}">
                    <a16:creationId xmlns:a16="http://schemas.microsoft.com/office/drawing/2014/main" id="{D39D19D4-8211-FD44-18EF-08AB9B805FAD}"/>
                  </a:ext>
                </a:extLst>
              </p:cNvPr>
              <p:cNvSpPr txBox="1"/>
              <p:nvPr/>
            </p:nvSpPr>
            <p:spPr>
              <a:xfrm>
                <a:off x="1909052" y="3120876"/>
                <a:ext cx="483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250</a:t>
                </a:r>
              </a:p>
            </p:txBody>
          </p:sp>
          <p:sp>
            <p:nvSpPr>
              <p:cNvPr id="22" name="TextBox 21">
                <a:extLst>
                  <a:ext uri="{FF2B5EF4-FFF2-40B4-BE49-F238E27FC236}">
                    <a16:creationId xmlns:a16="http://schemas.microsoft.com/office/drawing/2014/main" id="{98E7C38D-8A74-4FE3-DE79-4AB03F9BBB5A}"/>
                  </a:ext>
                </a:extLst>
              </p:cNvPr>
              <p:cNvSpPr txBox="1"/>
              <p:nvPr/>
            </p:nvSpPr>
            <p:spPr>
              <a:xfrm>
                <a:off x="2239009" y="3118234"/>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300</a:t>
                </a:r>
              </a:p>
            </p:txBody>
          </p:sp>
          <p:sp>
            <p:nvSpPr>
              <p:cNvPr id="23" name="TextBox 22">
                <a:extLst>
                  <a:ext uri="{FF2B5EF4-FFF2-40B4-BE49-F238E27FC236}">
                    <a16:creationId xmlns:a16="http://schemas.microsoft.com/office/drawing/2014/main" id="{CA1C3604-7544-0412-B343-7420F5625726}"/>
                  </a:ext>
                </a:extLst>
              </p:cNvPr>
              <p:cNvSpPr txBox="1"/>
              <p:nvPr/>
            </p:nvSpPr>
            <p:spPr>
              <a:xfrm>
                <a:off x="2574083" y="3122552"/>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350</a:t>
                </a:r>
              </a:p>
            </p:txBody>
          </p:sp>
          <p:sp>
            <p:nvSpPr>
              <p:cNvPr id="24" name="TextBox 23">
                <a:extLst>
                  <a:ext uri="{FF2B5EF4-FFF2-40B4-BE49-F238E27FC236}">
                    <a16:creationId xmlns:a16="http://schemas.microsoft.com/office/drawing/2014/main" id="{90560505-8373-0B1F-1742-B04DF479A718}"/>
                  </a:ext>
                </a:extLst>
              </p:cNvPr>
              <p:cNvSpPr txBox="1"/>
              <p:nvPr/>
            </p:nvSpPr>
            <p:spPr>
              <a:xfrm>
                <a:off x="2884426" y="3120876"/>
                <a:ext cx="483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400</a:t>
                </a:r>
              </a:p>
            </p:txBody>
          </p:sp>
          <p:sp>
            <p:nvSpPr>
              <p:cNvPr id="25" name="TextBox 24">
                <a:extLst>
                  <a:ext uri="{FF2B5EF4-FFF2-40B4-BE49-F238E27FC236}">
                    <a16:creationId xmlns:a16="http://schemas.microsoft.com/office/drawing/2014/main" id="{8548E680-C381-5284-4261-D6FE44E8BD0D}"/>
                  </a:ext>
                </a:extLst>
              </p:cNvPr>
              <p:cNvSpPr txBox="1"/>
              <p:nvPr/>
            </p:nvSpPr>
            <p:spPr>
              <a:xfrm>
                <a:off x="3209640" y="3120035"/>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450</a:t>
                </a:r>
              </a:p>
            </p:txBody>
          </p:sp>
          <p:sp>
            <p:nvSpPr>
              <p:cNvPr id="26" name="TextBox 25">
                <a:extLst>
                  <a:ext uri="{FF2B5EF4-FFF2-40B4-BE49-F238E27FC236}">
                    <a16:creationId xmlns:a16="http://schemas.microsoft.com/office/drawing/2014/main" id="{445948F1-E8FD-4F18-4DE0-8F54CDCFA373}"/>
                  </a:ext>
                </a:extLst>
              </p:cNvPr>
              <p:cNvSpPr txBox="1"/>
              <p:nvPr/>
            </p:nvSpPr>
            <p:spPr>
              <a:xfrm>
                <a:off x="3509787" y="3113039"/>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500</a:t>
                </a:r>
              </a:p>
            </p:txBody>
          </p:sp>
        </p:grpSp>
        <p:grpSp>
          <p:nvGrpSpPr>
            <p:cNvPr id="45" name="Group 44">
              <a:extLst>
                <a:ext uri="{FF2B5EF4-FFF2-40B4-BE49-F238E27FC236}">
                  <a16:creationId xmlns:a16="http://schemas.microsoft.com/office/drawing/2014/main" id="{7EFFA83A-7F6F-C63E-3319-EDCAFC4CC2B6}"/>
                </a:ext>
              </a:extLst>
            </p:cNvPr>
            <p:cNvGrpSpPr/>
            <p:nvPr/>
          </p:nvGrpSpPr>
          <p:grpSpPr>
            <a:xfrm rot="16200000">
              <a:off x="-675139" y="1791385"/>
              <a:ext cx="2235524" cy="553447"/>
              <a:chOff x="407486" y="3036335"/>
              <a:chExt cx="2235524" cy="553447"/>
            </a:xfrm>
          </p:grpSpPr>
          <p:sp>
            <p:nvSpPr>
              <p:cNvPr id="46" name="TextBox 45">
                <a:extLst>
                  <a:ext uri="{FF2B5EF4-FFF2-40B4-BE49-F238E27FC236}">
                    <a16:creationId xmlns:a16="http://schemas.microsoft.com/office/drawing/2014/main" id="{D43167D6-5255-4CEE-18F9-F658096B1670}"/>
                  </a:ext>
                </a:extLst>
              </p:cNvPr>
              <p:cNvSpPr txBox="1"/>
              <p:nvPr/>
            </p:nvSpPr>
            <p:spPr>
              <a:xfrm rot="5400000">
                <a:off x="357093" y="3184648"/>
                <a:ext cx="31623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a:t>
                </a:r>
              </a:p>
            </p:txBody>
          </p:sp>
          <p:sp>
            <p:nvSpPr>
              <p:cNvPr id="47" name="TextBox 46">
                <a:extLst>
                  <a:ext uri="{FF2B5EF4-FFF2-40B4-BE49-F238E27FC236}">
                    <a16:creationId xmlns:a16="http://schemas.microsoft.com/office/drawing/2014/main" id="{3F0E5F4B-057C-E8E4-85E3-065A7810921D}"/>
                  </a:ext>
                </a:extLst>
              </p:cNvPr>
              <p:cNvSpPr txBox="1"/>
              <p:nvPr/>
            </p:nvSpPr>
            <p:spPr>
              <a:xfrm rot="5400000">
                <a:off x="581387" y="3145646"/>
                <a:ext cx="298178"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a:t>
                </a:r>
              </a:p>
            </p:txBody>
          </p:sp>
          <p:sp>
            <p:nvSpPr>
              <p:cNvPr id="48" name="TextBox 47">
                <a:extLst>
                  <a:ext uri="{FF2B5EF4-FFF2-40B4-BE49-F238E27FC236}">
                    <a16:creationId xmlns:a16="http://schemas.microsoft.com/office/drawing/2014/main" id="{4D5ADF0F-A5BA-2CEA-347F-E0CAE2B073C3}"/>
                  </a:ext>
                </a:extLst>
              </p:cNvPr>
              <p:cNvSpPr txBox="1"/>
              <p:nvPr/>
            </p:nvSpPr>
            <p:spPr>
              <a:xfrm rot="5400000">
                <a:off x="1065033" y="3147893"/>
                <a:ext cx="350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150</a:t>
                </a:r>
              </a:p>
            </p:txBody>
          </p:sp>
          <p:sp>
            <p:nvSpPr>
              <p:cNvPr id="49" name="TextBox 48">
                <a:extLst>
                  <a:ext uri="{FF2B5EF4-FFF2-40B4-BE49-F238E27FC236}">
                    <a16:creationId xmlns:a16="http://schemas.microsoft.com/office/drawing/2014/main" id="{BE503D5D-50F2-F8B8-32A1-5066A09E7A80}"/>
                  </a:ext>
                </a:extLst>
              </p:cNvPr>
              <p:cNvSpPr txBox="1"/>
              <p:nvPr/>
            </p:nvSpPr>
            <p:spPr>
              <a:xfrm rot="5400000">
                <a:off x="819496" y="3142983"/>
                <a:ext cx="341829"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100</a:t>
                </a:r>
              </a:p>
            </p:txBody>
          </p:sp>
          <p:sp>
            <p:nvSpPr>
              <p:cNvPr id="50" name="TextBox 49">
                <a:extLst>
                  <a:ext uri="{FF2B5EF4-FFF2-40B4-BE49-F238E27FC236}">
                    <a16:creationId xmlns:a16="http://schemas.microsoft.com/office/drawing/2014/main" id="{88909CD6-F203-2582-E730-D8E4EFF08158}"/>
                  </a:ext>
                </a:extLst>
              </p:cNvPr>
              <p:cNvSpPr txBox="1"/>
              <p:nvPr/>
            </p:nvSpPr>
            <p:spPr>
              <a:xfrm rot="5400000">
                <a:off x="1312550" y="3152150"/>
                <a:ext cx="372315"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200</a:t>
                </a:r>
              </a:p>
            </p:txBody>
          </p:sp>
          <p:sp>
            <p:nvSpPr>
              <p:cNvPr id="51" name="TextBox 50">
                <a:extLst>
                  <a:ext uri="{FF2B5EF4-FFF2-40B4-BE49-F238E27FC236}">
                    <a16:creationId xmlns:a16="http://schemas.microsoft.com/office/drawing/2014/main" id="{E0CE5D4A-0E7A-4BFB-5289-BB4906B2D137}"/>
                  </a:ext>
                </a:extLst>
              </p:cNvPr>
              <p:cNvSpPr txBox="1"/>
              <p:nvPr/>
            </p:nvSpPr>
            <p:spPr>
              <a:xfrm rot="5400000">
                <a:off x="1593720" y="3125915"/>
                <a:ext cx="341828"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250</a:t>
                </a:r>
              </a:p>
            </p:txBody>
          </p:sp>
          <p:sp>
            <p:nvSpPr>
              <p:cNvPr id="52" name="TextBox 51">
                <a:extLst>
                  <a:ext uri="{FF2B5EF4-FFF2-40B4-BE49-F238E27FC236}">
                    <a16:creationId xmlns:a16="http://schemas.microsoft.com/office/drawing/2014/main" id="{C15B758D-06C8-6A26-456D-B760B52217E8}"/>
                  </a:ext>
                </a:extLst>
              </p:cNvPr>
              <p:cNvSpPr txBox="1"/>
              <p:nvPr/>
            </p:nvSpPr>
            <p:spPr>
              <a:xfrm rot="5400000">
                <a:off x="1765205" y="3223959"/>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300</a:t>
                </a:r>
              </a:p>
            </p:txBody>
          </p:sp>
          <p:sp>
            <p:nvSpPr>
              <p:cNvPr id="54" name="TextBox 53">
                <a:extLst>
                  <a:ext uri="{FF2B5EF4-FFF2-40B4-BE49-F238E27FC236}">
                    <a16:creationId xmlns:a16="http://schemas.microsoft.com/office/drawing/2014/main" id="{39B8F3A0-1AFB-40A1-9625-575A99F67864}"/>
                  </a:ext>
                </a:extLst>
              </p:cNvPr>
              <p:cNvSpPr txBox="1"/>
              <p:nvPr/>
            </p:nvSpPr>
            <p:spPr>
              <a:xfrm rot="5400000">
                <a:off x="2342825" y="3121076"/>
                <a:ext cx="384925"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400</a:t>
                </a:r>
              </a:p>
            </p:txBody>
          </p:sp>
        </p:grpSp>
        <p:sp>
          <p:nvSpPr>
            <p:cNvPr id="57" name="TextBox 56">
              <a:extLst>
                <a:ext uri="{FF2B5EF4-FFF2-40B4-BE49-F238E27FC236}">
                  <a16:creationId xmlns:a16="http://schemas.microsoft.com/office/drawing/2014/main" id="{B9966DC7-7A71-5922-F396-D1FFCA2189AA}"/>
                </a:ext>
              </a:extLst>
            </p:cNvPr>
            <p:cNvSpPr txBox="1"/>
            <p:nvPr/>
          </p:nvSpPr>
          <p:spPr>
            <a:xfrm>
              <a:off x="1536871" y="3264874"/>
              <a:ext cx="127175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Number of sampling runs</a:t>
              </a:r>
            </a:p>
          </p:txBody>
        </p:sp>
        <p:sp>
          <p:nvSpPr>
            <p:cNvPr id="58" name="TextBox 57">
              <a:extLst>
                <a:ext uri="{FF2B5EF4-FFF2-40B4-BE49-F238E27FC236}">
                  <a16:creationId xmlns:a16="http://schemas.microsoft.com/office/drawing/2014/main" id="{9F9E7F5F-C802-D108-4F94-F9C79AE81C62}"/>
                </a:ext>
              </a:extLst>
            </p:cNvPr>
            <p:cNvSpPr txBox="1"/>
            <p:nvPr/>
          </p:nvSpPr>
          <p:spPr>
            <a:xfrm rot="16200000">
              <a:off x="-600884" y="1853674"/>
              <a:ext cx="1640695"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Number of sampled variables</a:t>
              </a:r>
            </a:p>
          </p:txBody>
        </p:sp>
      </p:grpSp>
      <p:sp>
        <p:nvSpPr>
          <p:cNvPr id="71" name="TextBox 70">
            <a:extLst>
              <a:ext uri="{FF2B5EF4-FFF2-40B4-BE49-F238E27FC236}">
                <a16:creationId xmlns:a16="http://schemas.microsoft.com/office/drawing/2014/main" id="{B70C6C86-EF8F-9746-42CF-DCCE79A5719A}"/>
              </a:ext>
            </a:extLst>
          </p:cNvPr>
          <p:cNvSpPr txBox="1"/>
          <p:nvPr/>
        </p:nvSpPr>
        <p:spPr>
          <a:xfrm>
            <a:off x="169570" y="5780351"/>
            <a:ext cx="38187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0.35</a:t>
            </a:r>
          </a:p>
        </p:txBody>
      </p:sp>
      <p:sp>
        <p:nvSpPr>
          <p:cNvPr id="72" name="TextBox 71">
            <a:extLst>
              <a:ext uri="{FF2B5EF4-FFF2-40B4-BE49-F238E27FC236}">
                <a16:creationId xmlns:a16="http://schemas.microsoft.com/office/drawing/2014/main" id="{59C88624-9132-C769-916D-486FAC8E3A44}"/>
              </a:ext>
            </a:extLst>
          </p:cNvPr>
          <p:cNvSpPr txBox="1"/>
          <p:nvPr/>
        </p:nvSpPr>
        <p:spPr>
          <a:xfrm>
            <a:off x="203945" y="5092471"/>
            <a:ext cx="38187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0.4</a:t>
            </a:r>
          </a:p>
        </p:txBody>
      </p:sp>
      <p:sp>
        <p:nvSpPr>
          <p:cNvPr id="74" name="TextBox 73">
            <a:extLst>
              <a:ext uri="{FF2B5EF4-FFF2-40B4-BE49-F238E27FC236}">
                <a16:creationId xmlns:a16="http://schemas.microsoft.com/office/drawing/2014/main" id="{4111D627-7DA1-49D1-2B38-8D645C6CAE03}"/>
              </a:ext>
            </a:extLst>
          </p:cNvPr>
          <p:cNvSpPr txBox="1"/>
          <p:nvPr/>
        </p:nvSpPr>
        <p:spPr>
          <a:xfrm>
            <a:off x="193725" y="3752082"/>
            <a:ext cx="38187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0.5</a:t>
            </a:r>
          </a:p>
        </p:txBody>
      </p:sp>
      <p:grpSp>
        <p:nvGrpSpPr>
          <p:cNvPr id="27" name="Group 26">
            <a:extLst>
              <a:ext uri="{FF2B5EF4-FFF2-40B4-BE49-F238E27FC236}">
                <a16:creationId xmlns:a16="http://schemas.microsoft.com/office/drawing/2014/main" id="{BE14B097-A149-950F-640C-00B3EC4273B7}"/>
              </a:ext>
            </a:extLst>
          </p:cNvPr>
          <p:cNvGrpSpPr/>
          <p:nvPr/>
        </p:nvGrpSpPr>
        <p:grpSpPr>
          <a:xfrm>
            <a:off x="127548" y="3804169"/>
            <a:ext cx="3904043" cy="2439421"/>
            <a:chOff x="127548" y="3804169"/>
            <a:chExt cx="3904043" cy="2439421"/>
          </a:xfrm>
        </p:grpSpPr>
        <p:pic>
          <p:nvPicPr>
            <p:cNvPr id="4" name="Picture 3" descr="A graph of a number of sarching&#10;&#10;AI-generated content may be incorrect.">
              <a:extLst>
                <a:ext uri="{FF2B5EF4-FFF2-40B4-BE49-F238E27FC236}">
                  <a16:creationId xmlns:a16="http://schemas.microsoft.com/office/drawing/2014/main" id="{FB793ED0-F3B9-7139-7EDE-512DBDD9282D}"/>
                </a:ext>
              </a:extLst>
            </p:cNvPr>
            <p:cNvPicPr>
              <a:picLocks noChangeAspect="1"/>
            </p:cNvPicPr>
            <p:nvPr/>
          </p:nvPicPr>
          <p:blipFill>
            <a:blip r:embed="rId4">
              <a:extLst>
                <a:ext uri="{28A0092B-C50C-407E-A947-70E740481C1C}">
                  <a14:useLocalDpi xmlns:a14="http://schemas.microsoft.com/office/drawing/2010/main" val="0"/>
                </a:ext>
              </a:extLst>
            </a:blip>
            <a:srcRect l="5940" b="6346"/>
            <a:stretch>
              <a:fillRect/>
            </a:stretch>
          </p:blipFill>
          <p:spPr>
            <a:xfrm>
              <a:off x="461246" y="3804169"/>
              <a:ext cx="3335470" cy="2125168"/>
            </a:xfrm>
            <a:prstGeom prst="rect">
              <a:avLst/>
            </a:prstGeom>
          </p:spPr>
        </p:pic>
        <p:grpSp>
          <p:nvGrpSpPr>
            <p:cNvPr id="59" name="Group 58">
              <a:extLst>
                <a:ext uri="{FF2B5EF4-FFF2-40B4-BE49-F238E27FC236}">
                  <a16:creationId xmlns:a16="http://schemas.microsoft.com/office/drawing/2014/main" id="{C65E53EB-5701-99F6-9A7E-8FD8377D827A}"/>
                </a:ext>
              </a:extLst>
            </p:cNvPr>
            <p:cNvGrpSpPr/>
            <p:nvPr/>
          </p:nvGrpSpPr>
          <p:grpSpPr>
            <a:xfrm>
              <a:off x="371544" y="5891105"/>
              <a:ext cx="3660047" cy="224981"/>
              <a:chOff x="365943" y="3113039"/>
              <a:chExt cx="3660047" cy="224981"/>
            </a:xfrm>
          </p:grpSpPr>
          <p:sp>
            <p:nvSpPr>
              <p:cNvPr id="60" name="TextBox 59">
                <a:extLst>
                  <a:ext uri="{FF2B5EF4-FFF2-40B4-BE49-F238E27FC236}">
                    <a16:creationId xmlns:a16="http://schemas.microsoft.com/office/drawing/2014/main" id="{693F4504-932A-1EBD-2124-C8D88461FD84}"/>
                  </a:ext>
                </a:extLst>
              </p:cNvPr>
              <p:cNvSpPr txBox="1"/>
              <p:nvPr/>
            </p:nvSpPr>
            <p:spPr>
              <a:xfrm>
                <a:off x="365943" y="3122576"/>
                <a:ext cx="31623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a:t>
                </a:r>
              </a:p>
            </p:txBody>
          </p:sp>
          <p:sp>
            <p:nvSpPr>
              <p:cNvPr id="61" name="TextBox 60">
                <a:extLst>
                  <a:ext uri="{FF2B5EF4-FFF2-40B4-BE49-F238E27FC236}">
                    <a16:creationId xmlns:a16="http://schemas.microsoft.com/office/drawing/2014/main" id="{A7D04D61-42D6-DD85-A643-B8C613A3AE2E}"/>
                  </a:ext>
                </a:extLst>
              </p:cNvPr>
              <p:cNvSpPr txBox="1"/>
              <p:nvPr/>
            </p:nvSpPr>
            <p:spPr>
              <a:xfrm>
                <a:off x="640976" y="3120877"/>
                <a:ext cx="38187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a:t>
                </a:r>
              </a:p>
            </p:txBody>
          </p:sp>
          <p:sp>
            <p:nvSpPr>
              <p:cNvPr id="62" name="TextBox 61">
                <a:extLst>
                  <a:ext uri="{FF2B5EF4-FFF2-40B4-BE49-F238E27FC236}">
                    <a16:creationId xmlns:a16="http://schemas.microsoft.com/office/drawing/2014/main" id="{9EA886AF-0A87-870C-4BCA-390FF778F77B}"/>
                  </a:ext>
                </a:extLst>
              </p:cNvPr>
              <p:cNvSpPr txBox="1"/>
              <p:nvPr/>
            </p:nvSpPr>
            <p:spPr>
              <a:xfrm>
                <a:off x="1239677" y="3118709"/>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150</a:t>
                </a:r>
              </a:p>
            </p:txBody>
          </p:sp>
          <p:sp>
            <p:nvSpPr>
              <p:cNvPr id="63" name="TextBox 62">
                <a:extLst>
                  <a:ext uri="{FF2B5EF4-FFF2-40B4-BE49-F238E27FC236}">
                    <a16:creationId xmlns:a16="http://schemas.microsoft.com/office/drawing/2014/main" id="{D462BDB5-0D4F-8751-66EA-0E73835DD53E}"/>
                  </a:ext>
                </a:extLst>
              </p:cNvPr>
              <p:cNvSpPr txBox="1"/>
              <p:nvPr/>
            </p:nvSpPr>
            <p:spPr>
              <a:xfrm>
                <a:off x="924221" y="3113041"/>
                <a:ext cx="44153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100</a:t>
                </a:r>
              </a:p>
            </p:txBody>
          </p:sp>
          <p:sp>
            <p:nvSpPr>
              <p:cNvPr id="64" name="TextBox 63">
                <a:extLst>
                  <a:ext uri="{FF2B5EF4-FFF2-40B4-BE49-F238E27FC236}">
                    <a16:creationId xmlns:a16="http://schemas.microsoft.com/office/drawing/2014/main" id="{CE68FBAA-79A6-8B49-D1C3-B0DC287ED845}"/>
                  </a:ext>
                </a:extLst>
              </p:cNvPr>
              <p:cNvSpPr txBox="1"/>
              <p:nvPr/>
            </p:nvSpPr>
            <p:spPr>
              <a:xfrm>
                <a:off x="1591252" y="3113040"/>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200</a:t>
                </a:r>
              </a:p>
            </p:txBody>
          </p:sp>
          <p:sp>
            <p:nvSpPr>
              <p:cNvPr id="65" name="TextBox 64">
                <a:extLst>
                  <a:ext uri="{FF2B5EF4-FFF2-40B4-BE49-F238E27FC236}">
                    <a16:creationId xmlns:a16="http://schemas.microsoft.com/office/drawing/2014/main" id="{0134BF04-5C94-F238-4B34-2E605B2F84EB}"/>
                  </a:ext>
                </a:extLst>
              </p:cNvPr>
              <p:cNvSpPr txBox="1"/>
              <p:nvPr/>
            </p:nvSpPr>
            <p:spPr>
              <a:xfrm>
                <a:off x="1909052" y="3120876"/>
                <a:ext cx="483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250</a:t>
                </a:r>
              </a:p>
            </p:txBody>
          </p:sp>
          <p:sp>
            <p:nvSpPr>
              <p:cNvPr id="66" name="TextBox 65">
                <a:extLst>
                  <a:ext uri="{FF2B5EF4-FFF2-40B4-BE49-F238E27FC236}">
                    <a16:creationId xmlns:a16="http://schemas.microsoft.com/office/drawing/2014/main" id="{840E77FA-1389-4413-AE38-DC6EED5607DD}"/>
                  </a:ext>
                </a:extLst>
              </p:cNvPr>
              <p:cNvSpPr txBox="1"/>
              <p:nvPr/>
            </p:nvSpPr>
            <p:spPr>
              <a:xfrm>
                <a:off x="2239009" y="3118234"/>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300</a:t>
                </a:r>
              </a:p>
            </p:txBody>
          </p:sp>
          <p:sp>
            <p:nvSpPr>
              <p:cNvPr id="67" name="TextBox 66">
                <a:extLst>
                  <a:ext uri="{FF2B5EF4-FFF2-40B4-BE49-F238E27FC236}">
                    <a16:creationId xmlns:a16="http://schemas.microsoft.com/office/drawing/2014/main" id="{AE3FD66A-BF10-C29E-012A-B77F451F2450}"/>
                  </a:ext>
                </a:extLst>
              </p:cNvPr>
              <p:cNvSpPr txBox="1"/>
              <p:nvPr/>
            </p:nvSpPr>
            <p:spPr>
              <a:xfrm>
                <a:off x="2574083" y="3122552"/>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350</a:t>
                </a:r>
              </a:p>
            </p:txBody>
          </p:sp>
          <p:sp>
            <p:nvSpPr>
              <p:cNvPr id="68" name="TextBox 67">
                <a:extLst>
                  <a:ext uri="{FF2B5EF4-FFF2-40B4-BE49-F238E27FC236}">
                    <a16:creationId xmlns:a16="http://schemas.microsoft.com/office/drawing/2014/main" id="{487150DC-A9E9-F418-0776-B9C951B21363}"/>
                  </a:ext>
                </a:extLst>
              </p:cNvPr>
              <p:cNvSpPr txBox="1"/>
              <p:nvPr/>
            </p:nvSpPr>
            <p:spPr>
              <a:xfrm>
                <a:off x="2884426" y="3120876"/>
                <a:ext cx="483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400</a:t>
                </a:r>
              </a:p>
            </p:txBody>
          </p:sp>
          <p:sp>
            <p:nvSpPr>
              <p:cNvPr id="69" name="TextBox 68">
                <a:extLst>
                  <a:ext uri="{FF2B5EF4-FFF2-40B4-BE49-F238E27FC236}">
                    <a16:creationId xmlns:a16="http://schemas.microsoft.com/office/drawing/2014/main" id="{AFF68817-5F3C-F2D4-ED7F-5F223D8B6D1B}"/>
                  </a:ext>
                </a:extLst>
              </p:cNvPr>
              <p:cNvSpPr txBox="1"/>
              <p:nvPr/>
            </p:nvSpPr>
            <p:spPr>
              <a:xfrm>
                <a:off x="3209640" y="3120035"/>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450</a:t>
                </a:r>
              </a:p>
            </p:txBody>
          </p:sp>
          <p:sp>
            <p:nvSpPr>
              <p:cNvPr id="70" name="TextBox 69">
                <a:extLst>
                  <a:ext uri="{FF2B5EF4-FFF2-40B4-BE49-F238E27FC236}">
                    <a16:creationId xmlns:a16="http://schemas.microsoft.com/office/drawing/2014/main" id="{A9E33F04-1ED9-D5A0-6E74-0392890B6216}"/>
                  </a:ext>
                </a:extLst>
              </p:cNvPr>
              <p:cNvSpPr txBox="1"/>
              <p:nvPr/>
            </p:nvSpPr>
            <p:spPr>
              <a:xfrm>
                <a:off x="3509787" y="3113039"/>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500</a:t>
                </a:r>
              </a:p>
            </p:txBody>
          </p:sp>
        </p:grpSp>
        <p:sp>
          <p:nvSpPr>
            <p:cNvPr id="73" name="TextBox 72">
              <a:extLst>
                <a:ext uri="{FF2B5EF4-FFF2-40B4-BE49-F238E27FC236}">
                  <a16:creationId xmlns:a16="http://schemas.microsoft.com/office/drawing/2014/main" id="{22B02365-91B5-8F9B-AAEB-3C3361D24FD2}"/>
                </a:ext>
              </a:extLst>
            </p:cNvPr>
            <p:cNvSpPr txBox="1"/>
            <p:nvPr/>
          </p:nvSpPr>
          <p:spPr>
            <a:xfrm>
              <a:off x="180609" y="4414512"/>
              <a:ext cx="38187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0.45</a:t>
              </a:r>
            </a:p>
          </p:txBody>
        </p:sp>
        <p:sp>
          <p:nvSpPr>
            <p:cNvPr id="75" name="TextBox 74">
              <a:extLst>
                <a:ext uri="{FF2B5EF4-FFF2-40B4-BE49-F238E27FC236}">
                  <a16:creationId xmlns:a16="http://schemas.microsoft.com/office/drawing/2014/main" id="{7156B080-5A6D-976B-4153-5ED67173CD21}"/>
                </a:ext>
              </a:extLst>
            </p:cNvPr>
            <p:cNvSpPr txBox="1"/>
            <p:nvPr/>
          </p:nvSpPr>
          <p:spPr>
            <a:xfrm>
              <a:off x="1396756" y="6028146"/>
              <a:ext cx="127175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Number of sampling runs</a:t>
              </a:r>
            </a:p>
          </p:txBody>
        </p:sp>
        <p:sp>
          <p:nvSpPr>
            <p:cNvPr id="76" name="TextBox 75">
              <a:extLst>
                <a:ext uri="{FF2B5EF4-FFF2-40B4-BE49-F238E27FC236}">
                  <a16:creationId xmlns:a16="http://schemas.microsoft.com/office/drawing/2014/main" id="{98555C6E-10AB-FAFC-C936-0EB14B24696F}"/>
                </a:ext>
              </a:extLst>
            </p:cNvPr>
            <p:cNvSpPr txBox="1"/>
            <p:nvPr/>
          </p:nvSpPr>
          <p:spPr>
            <a:xfrm rot="16200000">
              <a:off x="-400605" y="4371270"/>
              <a:ext cx="127175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RMSECV</a:t>
              </a:r>
            </a:p>
          </p:txBody>
        </p:sp>
      </p:grpSp>
      <p:grpSp>
        <p:nvGrpSpPr>
          <p:cNvPr id="89" name="Group 88">
            <a:extLst>
              <a:ext uri="{FF2B5EF4-FFF2-40B4-BE49-F238E27FC236}">
                <a16:creationId xmlns:a16="http://schemas.microsoft.com/office/drawing/2014/main" id="{6FE8CB7B-8696-4421-56C2-17E8865ECE85}"/>
              </a:ext>
            </a:extLst>
          </p:cNvPr>
          <p:cNvGrpSpPr/>
          <p:nvPr/>
        </p:nvGrpSpPr>
        <p:grpSpPr>
          <a:xfrm rot="16200000">
            <a:off x="3141412" y="1818368"/>
            <a:ext cx="2089358" cy="555073"/>
            <a:chOff x="308123" y="3026007"/>
            <a:chExt cx="2089358" cy="555073"/>
          </a:xfrm>
        </p:grpSpPr>
        <p:sp>
          <p:nvSpPr>
            <p:cNvPr id="90" name="TextBox 89">
              <a:extLst>
                <a:ext uri="{FF2B5EF4-FFF2-40B4-BE49-F238E27FC236}">
                  <a16:creationId xmlns:a16="http://schemas.microsoft.com/office/drawing/2014/main" id="{6645113F-96D0-E52F-9A7D-5C27A3C2506C}"/>
                </a:ext>
              </a:extLst>
            </p:cNvPr>
            <p:cNvSpPr txBox="1"/>
            <p:nvPr/>
          </p:nvSpPr>
          <p:spPr>
            <a:xfrm rot="5400000">
              <a:off x="215248" y="3120762"/>
              <a:ext cx="40119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-150</a:t>
              </a:r>
            </a:p>
          </p:txBody>
        </p:sp>
        <p:sp>
          <p:nvSpPr>
            <p:cNvPr id="91" name="TextBox 90">
              <a:extLst>
                <a:ext uri="{FF2B5EF4-FFF2-40B4-BE49-F238E27FC236}">
                  <a16:creationId xmlns:a16="http://schemas.microsoft.com/office/drawing/2014/main" id="{6301850E-B74F-E45E-BF75-2052E6646493}"/>
                </a:ext>
              </a:extLst>
            </p:cNvPr>
            <p:cNvSpPr txBox="1"/>
            <p:nvPr/>
          </p:nvSpPr>
          <p:spPr>
            <a:xfrm rot="5400000">
              <a:off x="530615" y="3118882"/>
              <a:ext cx="40119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-100</a:t>
              </a:r>
            </a:p>
          </p:txBody>
        </p:sp>
        <p:sp>
          <p:nvSpPr>
            <p:cNvPr id="92" name="TextBox 91">
              <a:extLst>
                <a:ext uri="{FF2B5EF4-FFF2-40B4-BE49-F238E27FC236}">
                  <a16:creationId xmlns:a16="http://schemas.microsoft.com/office/drawing/2014/main" id="{8F7E14CF-35E9-CAD9-A8AB-980D28A15178}"/>
                </a:ext>
              </a:extLst>
            </p:cNvPr>
            <p:cNvSpPr txBox="1"/>
            <p:nvPr/>
          </p:nvSpPr>
          <p:spPr>
            <a:xfrm rot="5400000">
              <a:off x="1196388" y="3201051"/>
              <a:ext cx="350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a:t>
              </a:r>
            </a:p>
          </p:txBody>
        </p:sp>
        <p:sp>
          <p:nvSpPr>
            <p:cNvPr id="93" name="TextBox 92">
              <a:extLst>
                <a:ext uri="{FF2B5EF4-FFF2-40B4-BE49-F238E27FC236}">
                  <a16:creationId xmlns:a16="http://schemas.microsoft.com/office/drawing/2014/main" id="{7132A6AB-D8A9-55CA-47E6-57215D1EB05A}"/>
                </a:ext>
              </a:extLst>
            </p:cNvPr>
            <p:cNvSpPr txBox="1"/>
            <p:nvPr/>
          </p:nvSpPr>
          <p:spPr>
            <a:xfrm rot="5400000">
              <a:off x="865828" y="3137835"/>
              <a:ext cx="341829"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a:t>
              </a:r>
            </a:p>
          </p:txBody>
        </p:sp>
        <p:sp>
          <p:nvSpPr>
            <p:cNvPr id="95" name="TextBox 94">
              <a:extLst>
                <a:ext uri="{FF2B5EF4-FFF2-40B4-BE49-F238E27FC236}">
                  <a16:creationId xmlns:a16="http://schemas.microsoft.com/office/drawing/2014/main" id="{FC79EF60-4B24-7672-CDD8-5CECBBCA8C15}"/>
                </a:ext>
              </a:extLst>
            </p:cNvPr>
            <p:cNvSpPr txBox="1"/>
            <p:nvPr/>
          </p:nvSpPr>
          <p:spPr>
            <a:xfrm rot="5400000">
              <a:off x="1491315" y="3158177"/>
              <a:ext cx="341828"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a:t>
              </a:r>
            </a:p>
          </p:txBody>
        </p:sp>
        <p:sp>
          <p:nvSpPr>
            <p:cNvPr id="96" name="TextBox 95">
              <a:extLst>
                <a:ext uri="{FF2B5EF4-FFF2-40B4-BE49-F238E27FC236}">
                  <a16:creationId xmlns:a16="http://schemas.microsoft.com/office/drawing/2014/main" id="{1CBAA956-2183-AF04-BFF6-D8F682C34853}"/>
                </a:ext>
              </a:extLst>
            </p:cNvPr>
            <p:cNvSpPr txBox="1"/>
            <p:nvPr/>
          </p:nvSpPr>
          <p:spPr>
            <a:xfrm rot="5400000">
              <a:off x="1716968" y="3215257"/>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100</a:t>
              </a:r>
            </a:p>
          </p:txBody>
        </p:sp>
        <p:sp>
          <p:nvSpPr>
            <p:cNvPr id="97" name="TextBox 96">
              <a:extLst>
                <a:ext uri="{FF2B5EF4-FFF2-40B4-BE49-F238E27FC236}">
                  <a16:creationId xmlns:a16="http://schemas.microsoft.com/office/drawing/2014/main" id="{327D25C5-2524-F6C7-C241-2EF5C19D3B0D}"/>
                </a:ext>
              </a:extLst>
            </p:cNvPr>
            <p:cNvSpPr txBox="1"/>
            <p:nvPr/>
          </p:nvSpPr>
          <p:spPr>
            <a:xfrm rot="5400000">
              <a:off x="2097296" y="3145862"/>
              <a:ext cx="384925"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150</a:t>
              </a:r>
            </a:p>
          </p:txBody>
        </p:sp>
      </p:grpSp>
      <p:grpSp>
        <p:nvGrpSpPr>
          <p:cNvPr id="3" name="Group 2">
            <a:extLst>
              <a:ext uri="{FF2B5EF4-FFF2-40B4-BE49-F238E27FC236}">
                <a16:creationId xmlns:a16="http://schemas.microsoft.com/office/drawing/2014/main" id="{0C23B423-1E69-B68C-8E59-4CC1920BF539}"/>
              </a:ext>
            </a:extLst>
          </p:cNvPr>
          <p:cNvGrpSpPr/>
          <p:nvPr/>
        </p:nvGrpSpPr>
        <p:grpSpPr>
          <a:xfrm>
            <a:off x="3851710" y="1039918"/>
            <a:ext cx="3915984" cy="2471956"/>
            <a:chOff x="3851710" y="1039918"/>
            <a:chExt cx="3915984" cy="2471956"/>
          </a:xfrm>
        </p:grpSpPr>
        <p:pic>
          <p:nvPicPr>
            <p:cNvPr id="6" name="Picture 5" descr="A graph of a number of samsing&#10;&#10;AI-generated content may be incorrect.">
              <a:extLst>
                <a:ext uri="{FF2B5EF4-FFF2-40B4-BE49-F238E27FC236}">
                  <a16:creationId xmlns:a16="http://schemas.microsoft.com/office/drawing/2014/main" id="{BF319338-A98F-6181-54FC-4EBD86380B8E}"/>
                </a:ext>
              </a:extLst>
            </p:cNvPr>
            <p:cNvPicPr>
              <a:picLocks noChangeAspect="1"/>
            </p:cNvPicPr>
            <p:nvPr/>
          </p:nvPicPr>
          <p:blipFill>
            <a:blip r:embed="rId5">
              <a:extLst>
                <a:ext uri="{28A0092B-C50C-407E-A947-70E740481C1C}">
                  <a14:useLocalDpi xmlns:a14="http://schemas.microsoft.com/office/drawing/2010/main" val="0"/>
                </a:ext>
              </a:extLst>
            </a:blip>
            <a:srcRect l="6054" r="543" b="6994"/>
            <a:stretch>
              <a:fillRect/>
            </a:stretch>
          </p:blipFill>
          <p:spPr>
            <a:xfrm>
              <a:off x="4189246" y="1068769"/>
              <a:ext cx="3296374" cy="2080488"/>
            </a:xfrm>
            <a:prstGeom prst="rect">
              <a:avLst/>
            </a:prstGeom>
          </p:spPr>
        </p:pic>
        <p:grpSp>
          <p:nvGrpSpPr>
            <p:cNvPr id="77" name="Group 76">
              <a:extLst>
                <a:ext uri="{FF2B5EF4-FFF2-40B4-BE49-F238E27FC236}">
                  <a16:creationId xmlns:a16="http://schemas.microsoft.com/office/drawing/2014/main" id="{C737D9C4-D5CE-99D8-20BD-20FEE39C0DA6}"/>
                </a:ext>
              </a:extLst>
            </p:cNvPr>
            <p:cNvGrpSpPr/>
            <p:nvPr/>
          </p:nvGrpSpPr>
          <p:grpSpPr>
            <a:xfrm>
              <a:off x="4107647" y="3120035"/>
              <a:ext cx="3660047" cy="224981"/>
              <a:chOff x="365943" y="3113039"/>
              <a:chExt cx="3660047" cy="224981"/>
            </a:xfrm>
          </p:grpSpPr>
          <p:sp>
            <p:nvSpPr>
              <p:cNvPr id="78" name="TextBox 77">
                <a:extLst>
                  <a:ext uri="{FF2B5EF4-FFF2-40B4-BE49-F238E27FC236}">
                    <a16:creationId xmlns:a16="http://schemas.microsoft.com/office/drawing/2014/main" id="{2D649185-5B96-FDF9-B3FB-D2C57A1FF1F4}"/>
                  </a:ext>
                </a:extLst>
              </p:cNvPr>
              <p:cNvSpPr txBox="1"/>
              <p:nvPr/>
            </p:nvSpPr>
            <p:spPr>
              <a:xfrm>
                <a:off x="365943" y="3122576"/>
                <a:ext cx="31623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0</a:t>
                </a:r>
              </a:p>
            </p:txBody>
          </p:sp>
          <p:sp>
            <p:nvSpPr>
              <p:cNvPr id="79" name="TextBox 78">
                <a:extLst>
                  <a:ext uri="{FF2B5EF4-FFF2-40B4-BE49-F238E27FC236}">
                    <a16:creationId xmlns:a16="http://schemas.microsoft.com/office/drawing/2014/main" id="{36FC46F4-6364-1DCE-8533-CD3D271E2F53}"/>
                  </a:ext>
                </a:extLst>
              </p:cNvPr>
              <p:cNvSpPr txBox="1"/>
              <p:nvPr/>
            </p:nvSpPr>
            <p:spPr>
              <a:xfrm>
                <a:off x="640976" y="3120877"/>
                <a:ext cx="38187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a:t>
                </a:r>
              </a:p>
            </p:txBody>
          </p:sp>
          <p:sp>
            <p:nvSpPr>
              <p:cNvPr id="80" name="TextBox 79">
                <a:extLst>
                  <a:ext uri="{FF2B5EF4-FFF2-40B4-BE49-F238E27FC236}">
                    <a16:creationId xmlns:a16="http://schemas.microsoft.com/office/drawing/2014/main" id="{E1BAF2FD-3532-6DE8-BB52-5696E3E24D85}"/>
                  </a:ext>
                </a:extLst>
              </p:cNvPr>
              <p:cNvSpPr txBox="1"/>
              <p:nvPr/>
            </p:nvSpPr>
            <p:spPr>
              <a:xfrm>
                <a:off x="1239677" y="3118709"/>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150</a:t>
                </a:r>
              </a:p>
            </p:txBody>
          </p:sp>
          <p:sp>
            <p:nvSpPr>
              <p:cNvPr id="81" name="TextBox 80">
                <a:extLst>
                  <a:ext uri="{FF2B5EF4-FFF2-40B4-BE49-F238E27FC236}">
                    <a16:creationId xmlns:a16="http://schemas.microsoft.com/office/drawing/2014/main" id="{433CEC90-3FA3-B234-3D51-DD6E151B0386}"/>
                  </a:ext>
                </a:extLst>
              </p:cNvPr>
              <p:cNvSpPr txBox="1"/>
              <p:nvPr/>
            </p:nvSpPr>
            <p:spPr>
              <a:xfrm>
                <a:off x="924221" y="3113041"/>
                <a:ext cx="44153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100</a:t>
                </a:r>
              </a:p>
            </p:txBody>
          </p:sp>
          <p:sp>
            <p:nvSpPr>
              <p:cNvPr id="82" name="TextBox 81">
                <a:extLst>
                  <a:ext uri="{FF2B5EF4-FFF2-40B4-BE49-F238E27FC236}">
                    <a16:creationId xmlns:a16="http://schemas.microsoft.com/office/drawing/2014/main" id="{51E78979-646F-CBE5-630C-AB9E65813BE0}"/>
                  </a:ext>
                </a:extLst>
              </p:cNvPr>
              <p:cNvSpPr txBox="1"/>
              <p:nvPr/>
            </p:nvSpPr>
            <p:spPr>
              <a:xfrm>
                <a:off x="1591252" y="3113040"/>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200</a:t>
                </a:r>
              </a:p>
            </p:txBody>
          </p:sp>
          <p:sp>
            <p:nvSpPr>
              <p:cNvPr id="83" name="TextBox 82">
                <a:extLst>
                  <a:ext uri="{FF2B5EF4-FFF2-40B4-BE49-F238E27FC236}">
                    <a16:creationId xmlns:a16="http://schemas.microsoft.com/office/drawing/2014/main" id="{B9566716-DFBE-C072-095E-BA217EE517C2}"/>
                  </a:ext>
                </a:extLst>
              </p:cNvPr>
              <p:cNvSpPr txBox="1"/>
              <p:nvPr/>
            </p:nvSpPr>
            <p:spPr>
              <a:xfrm>
                <a:off x="1909052" y="3120876"/>
                <a:ext cx="483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250</a:t>
                </a:r>
              </a:p>
            </p:txBody>
          </p:sp>
          <p:sp>
            <p:nvSpPr>
              <p:cNvPr id="84" name="TextBox 83">
                <a:extLst>
                  <a:ext uri="{FF2B5EF4-FFF2-40B4-BE49-F238E27FC236}">
                    <a16:creationId xmlns:a16="http://schemas.microsoft.com/office/drawing/2014/main" id="{96D1342A-B824-9FFD-438C-534CC948810C}"/>
                  </a:ext>
                </a:extLst>
              </p:cNvPr>
              <p:cNvSpPr txBox="1"/>
              <p:nvPr/>
            </p:nvSpPr>
            <p:spPr>
              <a:xfrm>
                <a:off x="2239009" y="3118234"/>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300</a:t>
                </a:r>
              </a:p>
            </p:txBody>
          </p:sp>
          <p:sp>
            <p:nvSpPr>
              <p:cNvPr id="85" name="TextBox 84">
                <a:extLst>
                  <a:ext uri="{FF2B5EF4-FFF2-40B4-BE49-F238E27FC236}">
                    <a16:creationId xmlns:a16="http://schemas.microsoft.com/office/drawing/2014/main" id="{1F092AFF-7CC1-CC2E-0CCC-D2C76CF50757}"/>
                  </a:ext>
                </a:extLst>
              </p:cNvPr>
              <p:cNvSpPr txBox="1"/>
              <p:nvPr/>
            </p:nvSpPr>
            <p:spPr>
              <a:xfrm>
                <a:off x="2574083" y="3122552"/>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350</a:t>
                </a:r>
              </a:p>
            </p:txBody>
          </p:sp>
          <p:sp>
            <p:nvSpPr>
              <p:cNvPr id="86" name="TextBox 85">
                <a:extLst>
                  <a:ext uri="{FF2B5EF4-FFF2-40B4-BE49-F238E27FC236}">
                    <a16:creationId xmlns:a16="http://schemas.microsoft.com/office/drawing/2014/main" id="{4EE8170E-F7DF-9121-B735-61B0CCEEB777}"/>
                  </a:ext>
                </a:extLst>
              </p:cNvPr>
              <p:cNvSpPr txBox="1"/>
              <p:nvPr/>
            </p:nvSpPr>
            <p:spPr>
              <a:xfrm>
                <a:off x="2884426" y="3120876"/>
                <a:ext cx="483004"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400</a:t>
                </a:r>
              </a:p>
            </p:txBody>
          </p:sp>
          <p:sp>
            <p:nvSpPr>
              <p:cNvPr id="87" name="TextBox 86">
                <a:extLst>
                  <a:ext uri="{FF2B5EF4-FFF2-40B4-BE49-F238E27FC236}">
                    <a16:creationId xmlns:a16="http://schemas.microsoft.com/office/drawing/2014/main" id="{731596E7-E4E5-7185-B74B-77A0663327E2}"/>
                  </a:ext>
                </a:extLst>
              </p:cNvPr>
              <p:cNvSpPr txBox="1"/>
              <p:nvPr/>
            </p:nvSpPr>
            <p:spPr>
              <a:xfrm>
                <a:off x="3209640" y="3120035"/>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450</a:t>
                </a:r>
              </a:p>
            </p:txBody>
          </p:sp>
          <p:sp>
            <p:nvSpPr>
              <p:cNvPr id="88" name="TextBox 87">
                <a:extLst>
                  <a:ext uri="{FF2B5EF4-FFF2-40B4-BE49-F238E27FC236}">
                    <a16:creationId xmlns:a16="http://schemas.microsoft.com/office/drawing/2014/main" id="{840BEF75-E267-970E-FE32-97BEAAADA185}"/>
                  </a:ext>
                </a:extLst>
              </p:cNvPr>
              <p:cNvSpPr txBox="1"/>
              <p:nvPr/>
            </p:nvSpPr>
            <p:spPr>
              <a:xfrm>
                <a:off x="3509787" y="3113039"/>
                <a:ext cx="516203"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500</a:t>
                </a:r>
              </a:p>
            </p:txBody>
          </p:sp>
        </p:grpSp>
        <p:sp>
          <p:nvSpPr>
            <p:cNvPr id="98" name="TextBox 97">
              <a:extLst>
                <a:ext uri="{FF2B5EF4-FFF2-40B4-BE49-F238E27FC236}">
                  <a16:creationId xmlns:a16="http://schemas.microsoft.com/office/drawing/2014/main" id="{CE8E20BF-16EF-231E-4139-DEEA5A408766}"/>
                </a:ext>
              </a:extLst>
            </p:cNvPr>
            <p:cNvSpPr txBox="1"/>
            <p:nvPr/>
          </p:nvSpPr>
          <p:spPr>
            <a:xfrm>
              <a:off x="5250284" y="3296430"/>
              <a:ext cx="127175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Number of sampling runs</a:t>
              </a:r>
            </a:p>
          </p:txBody>
        </p:sp>
        <p:sp>
          <p:nvSpPr>
            <p:cNvPr id="99" name="TextBox 98">
              <a:extLst>
                <a:ext uri="{FF2B5EF4-FFF2-40B4-BE49-F238E27FC236}">
                  <a16:creationId xmlns:a16="http://schemas.microsoft.com/office/drawing/2014/main" id="{FC5EFC88-CE0B-0529-16D9-E8E52E3D14F6}"/>
                </a:ext>
              </a:extLst>
            </p:cNvPr>
            <p:cNvSpPr txBox="1"/>
            <p:nvPr/>
          </p:nvSpPr>
          <p:spPr>
            <a:xfrm rot="16200000">
              <a:off x="3097112" y="1794516"/>
              <a:ext cx="1724639"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Regression coefficients path</a:t>
              </a:r>
            </a:p>
          </p:txBody>
        </p:sp>
      </p:grpSp>
    </p:spTree>
    <p:extLst>
      <p:ext uri="{BB962C8B-B14F-4D97-AF65-F5344CB8AC3E}">
        <p14:creationId xmlns:p14="http://schemas.microsoft.com/office/powerpoint/2010/main" val="969884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F404F-D226-B44C-2919-7A0EE8E34BA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75D86C9-97DA-A923-850C-36845305E7E5}"/>
              </a:ext>
            </a:extLst>
          </p:cNvPr>
          <p:cNvSpPr txBox="1"/>
          <p:nvPr/>
        </p:nvSpPr>
        <p:spPr>
          <a:xfrm>
            <a:off x="2879029" y="210460"/>
            <a:ext cx="6433941" cy="492443"/>
          </a:xfrm>
          <a:prstGeom prst="rect">
            <a:avLst/>
          </a:prstGeom>
          <a:noFill/>
        </p:spPr>
        <p:txBody>
          <a:bodyPr wrap="square">
            <a:spAutoFit/>
          </a:bodyPr>
          <a:lstStyle/>
          <a:p>
            <a:pPr algn="ctr"/>
            <a:r>
              <a:rPr lang="en-US" sz="2600" b="1" dirty="0">
                <a:latin typeface="Arial" panose="020B0604020202020204" pitchFamily="34" charset="0"/>
                <a:cs typeface="Arial" panose="020B0604020202020204" pitchFamily="34" charset="0"/>
              </a:rPr>
              <a:t>Results: Classification Results</a:t>
            </a:r>
          </a:p>
        </p:txBody>
      </p:sp>
      <p:graphicFrame>
        <p:nvGraphicFramePr>
          <p:cNvPr id="9" name="Content Placeholder 7">
            <a:extLst>
              <a:ext uri="{FF2B5EF4-FFF2-40B4-BE49-F238E27FC236}">
                <a16:creationId xmlns:a16="http://schemas.microsoft.com/office/drawing/2014/main" id="{C6A46029-A3D4-AA48-E0CD-45484E113F3C}"/>
              </a:ext>
            </a:extLst>
          </p:cNvPr>
          <p:cNvGraphicFramePr>
            <a:graphicFrameLocks/>
          </p:cNvGraphicFramePr>
          <p:nvPr>
            <p:extLst>
              <p:ext uri="{D42A27DB-BD31-4B8C-83A1-F6EECF244321}">
                <p14:modId xmlns:p14="http://schemas.microsoft.com/office/powerpoint/2010/main" val="2926720384"/>
              </p:ext>
            </p:extLst>
          </p:nvPr>
        </p:nvGraphicFramePr>
        <p:xfrm>
          <a:off x="618597" y="2830389"/>
          <a:ext cx="3200400" cy="338328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BA87B47-C208-9D58-05F2-1CBE130C241B}"/>
              </a:ext>
            </a:extLst>
          </p:cNvPr>
          <p:cNvGrpSpPr/>
          <p:nvPr/>
        </p:nvGrpSpPr>
        <p:grpSpPr>
          <a:xfrm>
            <a:off x="4479926" y="2830389"/>
            <a:ext cx="3200400" cy="3383280"/>
            <a:chOff x="4479926" y="2830389"/>
            <a:chExt cx="3200400" cy="3383280"/>
          </a:xfrm>
        </p:grpSpPr>
        <p:graphicFrame>
          <p:nvGraphicFramePr>
            <p:cNvPr id="13" name="Chart 12">
              <a:extLst>
                <a:ext uri="{FF2B5EF4-FFF2-40B4-BE49-F238E27FC236}">
                  <a16:creationId xmlns:a16="http://schemas.microsoft.com/office/drawing/2014/main" id="{A70F017F-B6AA-C788-DEA9-E297F6195960}"/>
                </a:ext>
              </a:extLst>
            </p:cNvPr>
            <p:cNvGraphicFramePr>
              <a:graphicFrameLocks/>
            </p:cNvGraphicFramePr>
            <p:nvPr>
              <p:extLst>
                <p:ext uri="{D42A27DB-BD31-4B8C-83A1-F6EECF244321}">
                  <p14:modId xmlns:p14="http://schemas.microsoft.com/office/powerpoint/2010/main" val="2817156096"/>
                </p:ext>
              </p:extLst>
            </p:nvPr>
          </p:nvGraphicFramePr>
          <p:xfrm>
            <a:off x="4479926" y="2830389"/>
            <a:ext cx="3200400" cy="338328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C7811FF2-1CE5-78CC-2438-8A8BC4E3D245}"/>
                </a:ext>
              </a:extLst>
            </p:cNvPr>
            <p:cNvSpPr txBox="1"/>
            <p:nvPr/>
          </p:nvSpPr>
          <p:spPr>
            <a:xfrm>
              <a:off x="4553256" y="2872809"/>
              <a:ext cx="1400783"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NIR Data</a:t>
              </a:r>
            </a:p>
          </p:txBody>
        </p:sp>
      </p:grpSp>
      <p:grpSp>
        <p:nvGrpSpPr>
          <p:cNvPr id="5" name="Group 4">
            <a:extLst>
              <a:ext uri="{FF2B5EF4-FFF2-40B4-BE49-F238E27FC236}">
                <a16:creationId xmlns:a16="http://schemas.microsoft.com/office/drawing/2014/main" id="{0CA16562-7094-0314-F027-FC3598E4EE67}"/>
              </a:ext>
            </a:extLst>
          </p:cNvPr>
          <p:cNvGrpSpPr/>
          <p:nvPr/>
        </p:nvGrpSpPr>
        <p:grpSpPr>
          <a:xfrm>
            <a:off x="8298925" y="2821922"/>
            <a:ext cx="3200400" cy="3383280"/>
            <a:chOff x="8298925" y="2821922"/>
            <a:chExt cx="3200400" cy="3383280"/>
          </a:xfrm>
        </p:grpSpPr>
        <p:graphicFrame>
          <p:nvGraphicFramePr>
            <p:cNvPr id="16" name="Chart 15">
              <a:extLst>
                <a:ext uri="{FF2B5EF4-FFF2-40B4-BE49-F238E27FC236}">
                  <a16:creationId xmlns:a16="http://schemas.microsoft.com/office/drawing/2014/main" id="{95FC8839-6951-4AAD-6DAB-16EBC23A3008}"/>
                </a:ext>
              </a:extLst>
            </p:cNvPr>
            <p:cNvGraphicFramePr>
              <a:graphicFrameLocks/>
            </p:cNvGraphicFramePr>
            <p:nvPr>
              <p:extLst>
                <p:ext uri="{D42A27DB-BD31-4B8C-83A1-F6EECF244321}">
                  <p14:modId xmlns:p14="http://schemas.microsoft.com/office/powerpoint/2010/main" val="2957094018"/>
                </p:ext>
              </p:extLst>
            </p:nvPr>
          </p:nvGraphicFramePr>
          <p:xfrm>
            <a:off x="8298925" y="2821922"/>
            <a:ext cx="3200400" cy="338328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85863938-B677-9025-CC20-E800AA3829BC}"/>
                </a:ext>
              </a:extLst>
            </p:cNvPr>
            <p:cNvSpPr txBox="1"/>
            <p:nvPr/>
          </p:nvSpPr>
          <p:spPr>
            <a:xfrm>
              <a:off x="8318257" y="2830389"/>
              <a:ext cx="1998479"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Fused Spectral Data</a:t>
              </a:r>
            </a:p>
          </p:txBody>
        </p:sp>
      </p:grpSp>
      <p:sp>
        <p:nvSpPr>
          <p:cNvPr id="18" name="Rectangle 17">
            <a:extLst>
              <a:ext uri="{FF2B5EF4-FFF2-40B4-BE49-F238E27FC236}">
                <a16:creationId xmlns:a16="http://schemas.microsoft.com/office/drawing/2014/main" id="{B83E3613-EF9D-49ED-B469-4C2D4A9E49C8}"/>
              </a:ext>
            </a:extLst>
          </p:cNvPr>
          <p:cNvSpPr/>
          <p:nvPr/>
        </p:nvSpPr>
        <p:spPr>
          <a:xfrm>
            <a:off x="10617200" y="2946400"/>
            <a:ext cx="778933" cy="32588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EA3DC51-4ECD-CA9E-A252-D990A74DE005}"/>
              </a:ext>
            </a:extLst>
          </p:cNvPr>
          <p:cNvSpPr txBox="1"/>
          <p:nvPr/>
        </p:nvSpPr>
        <p:spPr>
          <a:xfrm>
            <a:off x="438630" y="913578"/>
            <a:ext cx="11541703" cy="1631216"/>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Four algorithms were used </a:t>
            </a:r>
            <a:r>
              <a:rPr lang="en-US" sz="2000" dirty="0">
                <a:latin typeface="Times New Roman" panose="02020603050405020304" pitchFamily="18" charset="0"/>
                <a:cs typeface="Times New Roman" panose="02020603050405020304" pitchFamily="18" charset="0"/>
              </a:rPr>
              <a:t>for classification: Partial Least Squares Discriminant Analysis (PLS-DA), Linear Discriminant Analysis (LDA), Support Vector Regressor (SVR), and Logistic Regression</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Machine learning models learn patterns from peanut spectral data to distinguish contaminated and non-contaminated kernels</a:t>
            </a:r>
          </a:p>
        </p:txBody>
      </p:sp>
      <p:sp>
        <p:nvSpPr>
          <p:cNvPr id="2" name="TextBox 1">
            <a:extLst>
              <a:ext uri="{FF2B5EF4-FFF2-40B4-BE49-F238E27FC236}">
                <a16:creationId xmlns:a16="http://schemas.microsoft.com/office/drawing/2014/main" id="{BC7CB8E7-96A9-F378-70DC-D49C7D85E8D8}"/>
              </a:ext>
            </a:extLst>
          </p:cNvPr>
          <p:cNvSpPr txBox="1"/>
          <p:nvPr/>
        </p:nvSpPr>
        <p:spPr>
          <a:xfrm>
            <a:off x="11715710" y="6444445"/>
            <a:ext cx="354328"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11</a:t>
            </a:r>
          </a:p>
        </p:txBody>
      </p:sp>
      <p:sp>
        <p:nvSpPr>
          <p:cNvPr id="4" name="Rectangle 3">
            <a:extLst>
              <a:ext uri="{FF2B5EF4-FFF2-40B4-BE49-F238E27FC236}">
                <a16:creationId xmlns:a16="http://schemas.microsoft.com/office/drawing/2014/main" id="{99C79761-2F99-DEFB-9E70-03B03E241833}"/>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6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C1233-C9BC-CECE-9AB3-F48343E2CE6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4F52537-B893-E678-2A4A-0F9D4A22A2C8}"/>
              </a:ext>
            </a:extLst>
          </p:cNvPr>
          <p:cNvSpPr txBox="1"/>
          <p:nvPr/>
        </p:nvSpPr>
        <p:spPr>
          <a:xfrm>
            <a:off x="3484032" y="216887"/>
            <a:ext cx="5257801"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Summary and Future Directions</a:t>
            </a:r>
          </a:p>
        </p:txBody>
      </p:sp>
      <p:sp>
        <p:nvSpPr>
          <p:cNvPr id="5" name="TextBox 4">
            <a:extLst>
              <a:ext uri="{FF2B5EF4-FFF2-40B4-BE49-F238E27FC236}">
                <a16:creationId xmlns:a16="http://schemas.microsoft.com/office/drawing/2014/main" id="{0D6BA1A1-3794-6FA6-A983-E679696EEA30}"/>
              </a:ext>
            </a:extLst>
          </p:cNvPr>
          <p:cNvSpPr txBox="1"/>
          <p:nvPr/>
        </p:nvSpPr>
        <p:spPr>
          <a:xfrm>
            <a:off x="615300" y="1086733"/>
            <a:ext cx="2000900" cy="307777"/>
          </a:xfrm>
          <a:prstGeom prst="rect">
            <a:avLst/>
          </a:prstGeom>
          <a:noFill/>
        </p:spPr>
        <p:txBody>
          <a:bodyPr wrap="square">
            <a:spAutoFit/>
          </a:bodyPr>
          <a:lstStyle/>
          <a:p>
            <a:r>
              <a:rPr lang="en-US" sz="1400" b="1" kern="100" dirty="0">
                <a:solidFill>
                  <a:schemeClr val="bg1"/>
                </a:solidFill>
                <a:effectLst/>
                <a:ea typeface="Calibri" panose="020F0502020204030204" pitchFamily="34" charset="0"/>
                <a:cs typeface="Calibri" panose="020F0502020204030204" pitchFamily="34" charset="0"/>
              </a:rPr>
              <a:t>VNIR Data </a:t>
            </a:r>
            <a:r>
              <a:rPr lang="en-US" sz="1400" b="1" kern="100" dirty="0">
                <a:solidFill>
                  <a:schemeClr val="bg1"/>
                </a:solidFill>
                <a:ea typeface="Calibri" panose="020F0502020204030204" pitchFamily="34" charset="0"/>
                <a:cs typeface="Calibri" panose="020F0502020204030204" pitchFamily="34" charset="0"/>
              </a:rPr>
              <a:t>A</a:t>
            </a:r>
            <a:r>
              <a:rPr lang="en-US" sz="1400" b="1" kern="100" dirty="0">
                <a:solidFill>
                  <a:schemeClr val="bg1"/>
                </a:solidFill>
                <a:effectLst/>
                <a:ea typeface="Calibri" panose="020F0502020204030204" pitchFamily="34" charset="0"/>
                <a:cs typeface="Calibri" panose="020F0502020204030204" pitchFamily="34" charset="0"/>
              </a:rPr>
              <a:t>nnotation </a:t>
            </a:r>
            <a:endParaRPr lang="en-US" sz="1400" b="1" dirty="0">
              <a:solidFill>
                <a:schemeClr val="bg1"/>
              </a:solidFill>
            </a:endParaRPr>
          </a:p>
        </p:txBody>
      </p:sp>
      <p:sp>
        <p:nvSpPr>
          <p:cNvPr id="6" name="TextBox 5">
            <a:extLst>
              <a:ext uri="{FF2B5EF4-FFF2-40B4-BE49-F238E27FC236}">
                <a16:creationId xmlns:a16="http://schemas.microsoft.com/office/drawing/2014/main" id="{B0A4FCFA-ECF6-FB52-E211-2AC97A486A06}"/>
              </a:ext>
            </a:extLst>
          </p:cNvPr>
          <p:cNvSpPr txBox="1"/>
          <p:nvPr/>
        </p:nvSpPr>
        <p:spPr>
          <a:xfrm>
            <a:off x="615300" y="1240621"/>
            <a:ext cx="10961400" cy="3785652"/>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CARS outperformed Principal Component Analysis (PCA) </a:t>
            </a:r>
            <a:r>
              <a:rPr lang="en-US" sz="2000" dirty="0">
                <a:latin typeface="Times New Roman" panose="02020603050405020304" pitchFamily="18" charset="0"/>
                <a:cs typeface="Times New Roman" panose="02020603050405020304" pitchFamily="18" charset="0"/>
              </a:rPr>
              <a:t>because it directly selects the most informative wavelengths related to aflatoxin contamination.</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sz="2000" b="1">
                <a:latin typeface="Times New Roman" panose="02020603050405020304" pitchFamily="18" charset="0"/>
                <a:cs typeface="Times New Roman" panose="02020603050405020304" pitchFamily="18" charset="0"/>
              </a:rPr>
              <a:t>Forty-one </a:t>
            </a:r>
            <a:r>
              <a:rPr lang="en-US" altLang="en-US" sz="2000" b="1" dirty="0">
                <a:latin typeface="Times New Roman" panose="02020603050405020304" pitchFamily="18" charset="0"/>
                <a:cs typeface="Times New Roman" panose="02020603050405020304" pitchFamily="18" charset="0"/>
              </a:rPr>
              <a:t>key wavelengths </a:t>
            </a:r>
            <a:r>
              <a:rPr lang="en-US" altLang="en-US" sz="2000" dirty="0">
                <a:latin typeface="Times New Roman" panose="02020603050405020304" pitchFamily="18" charset="0"/>
                <a:cs typeface="Times New Roman" panose="02020603050405020304" pitchFamily="18" charset="0"/>
              </a:rPr>
              <a:t>from combined dataset showed strong potential for differentiating highly contaminated peanuts from non-contaminated kernels</a:t>
            </a:r>
          </a:p>
          <a:p>
            <a:pPr marL="285750" indent="-285750">
              <a:buFont typeface="Arial" panose="020B0604020202020204" pitchFamily="34" charset="0"/>
              <a:buChar char="•"/>
            </a:pPr>
            <a:endParaRPr lang="en-US" alt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Support Vector Regression (SVR) </a:t>
            </a:r>
            <a:r>
              <a:rPr lang="en-US" altLang="en-US" sz="2000" dirty="0">
                <a:latin typeface="Times New Roman" panose="02020603050405020304" pitchFamily="18" charset="0"/>
                <a:cs typeface="Times New Roman" panose="02020603050405020304" pitchFamily="18" charset="0"/>
              </a:rPr>
              <a:t>achieved the </a:t>
            </a:r>
            <a:r>
              <a:rPr lang="en-US" altLang="en-US" sz="2000" b="1" dirty="0">
                <a:latin typeface="Times New Roman" panose="02020603050405020304" pitchFamily="18" charset="0"/>
                <a:cs typeface="Times New Roman" panose="02020603050405020304" pitchFamily="18" charset="0"/>
              </a:rPr>
              <a:t>highest classification accuracy (87.88%) </a:t>
            </a:r>
            <a:r>
              <a:rPr lang="en-US" altLang="en-US" sz="2000" dirty="0">
                <a:latin typeface="Times New Roman" panose="02020603050405020304" pitchFamily="18" charset="0"/>
                <a:cs typeface="Times New Roman" panose="02020603050405020304" pitchFamily="18" charset="0"/>
              </a:rPr>
              <a:t>for distinguishing 0 and 10,000 ppb aflatoxin B1 contamination levels</a:t>
            </a:r>
          </a:p>
          <a:p>
            <a:endParaRPr lang="en-US" alt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Validate selected key wavelengths and models using naturally contaminated peanut samples</a:t>
            </a:r>
            <a:endParaRPr lang="en-US" altLang="en-US" sz="2000" dirty="0">
              <a:latin typeface="Times New Roman" panose="02020603050405020304" pitchFamily="18" charset="0"/>
              <a:cs typeface="Times New Roman" panose="02020603050405020304" pitchFamily="18" charset="0"/>
            </a:endParaRPr>
          </a:p>
          <a:p>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D6B81E-C693-0241-DF44-BA365E57FF61}"/>
              </a:ext>
            </a:extLst>
          </p:cNvPr>
          <p:cNvSpPr txBox="1"/>
          <p:nvPr/>
        </p:nvSpPr>
        <p:spPr>
          <a:xfrm>
            <a:off x="11715710" y="6444445"/>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12</a:t>
            </a:r>
          </a:p>
        </p:txBody>
      </p:sp>
      <p:sp>
        <p:nvSpPr>
          <p:cNvPr id="3" name="Rectangle 2">
            <a:extLst>
              <a:ext uri="{FF2B5EF4-FFF2-40B4-BE49-F238E27FC236}">
                <a16:creationId xmlns:a16="http://schemas.microsoft.com/office/drawing/2014/main" id="{8A2AA4E0-74EF-8101-484C-54B7B5E50C63}"/>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186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DC0E2-DC19-5CBF-00B9-4F4E9B0348F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24CBFEB-93B0-6A0F-D0C1-11F4A3475F01}"/>
              </a:ext>
            </a:extLst>
          </p:cNvPr>
          <p:cNvSpPr txBox="1"/>
          <p:nvPr/>
        </p:nvSpPr>
        <p:spPr>
          <a:xfrm>
            <a:off x="4429125" y="229987"/>
            <a:ext cx="3333750"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Acknowledgements</a:t>
            </a:r>
            <a:endParaRPr lang="en-US" sz="2600" dirty="0">
              <a:latin typeface="Arial" panose="020B0604020202020204" pitchFamily="34" charset="0"/>
              <a:cs typeface="Arial" panose="020B0604020202020204" pitchFamily="34" charset="0"/>
            </a:endParaRPr>
          </a:p>
        </p:txBody>
      </p:sp>
      <p:pic>
        <p:nvPicPr>
          <p:cNvPr id="2" name="Picture 1" descr="USDA ARS logo - Vegetable Growers News">
            <a:extLst>
              <a:ext uri="{FF2B5EF4-FFF2-40B4-BE49-F238E27FC236}">
                <a16:creationId xmlns:a16="http://schemas.microsoft.com/office/drawing/2014/main" id="{1702484F-553C-0D94-4020-5E8E03B97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455" y="1139355"/>
            <a:ext cx="2883670" cy="918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uthern SARE Logo - SARE Southern">
            <a:extLst>
              <a:ext uri="{FF2B5EF4-FFF2-40B4-BE49-F238E27FC236}">
                <a16:creationId xmlns:a16="http://schemas.microsoft.com/office/drawing/2014/main" id="{2A27F816-30A8-AA65-DCBD-16F4272FC3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99" t="6938" r="7199" b="8519"/>
          <a:stretch>
            <a:fillRect/>
          </a:stretch>
        </p:blipFill>
        <p:spPr bwMode="auto">
          <a:xfrm>
            <a:off x="5368396" y="933006"/>
            <a:ext cx="1455208" cy="133074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60604BA-16F4-5636-D5B3-39FDFF8E5D68}"/>
              </a:ext>
            </a:extLst>
          </p:cNvPr>
          <p:cNvSpPr txBox="1">
            <a:spLocks/>
          </p:cNvSpPr>
          <p:nvPr/>
        </p:nvSpPr>
        <p:spPr>
          <a:xfrm>
            <a:off x="4616556" y="2988261"/>
            <a:ext cx="6789746" cy="3211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Dr. Jake Fountain</a:t>
            </a:r>
          </a:p>
          <a:p>
            <a:pPr>
              <a:buFont typeface="Wingdings" panose="05000000000000000000" pitchFamily="2" charset="2"/>
              <a:buChar char="§"/>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Dr. Harald Scherm</a:t>
            </a:r>
          </a:p>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Dr. Md Sultan Mahmud</a:t>
            </a:r>
          </a:p>
          <a:p>
            <a:pPr>
              <a:buFont typeface="Wingdings" panose="05000000000000000000" pitchFamily="2" charset="2"/>
              <a:buChar char="§"/>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Dr. Christopher Kucha</a:t>
            </a:r>
          </a:p>
          <a:p>
            <a:pPr>
              <a:buFont typeface="Wingdings" panose="05000000000000000000" pitchFamily="2" charset="2"/>
              <a:buChar char="§"/>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Dr. </a:t>
            </a:r>
            <a:r>
              <a:rPr lang="en-US" sz="2000" dirty="0">
                <a:latin typeface="Times New Roman" panose="02020603050405020304" pitchFamily="18" charset="0"/>
                <a:cs typeface="Times New Roman" panose="02020603050405020304" pitchFamily="18" charset="0"/>
              </a:rPr>
              <a:t>Marin Brewer</a:t>
            </a:r>
          </a:p>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Dr. Shavannor Smith</a:t>
            </a:r>
          </a:p>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Ms. Lorna Nissen</a:t>
            </a:r>
          </a:p>
          <a:p>
            <a:pPr>
              <a:buFont typeface="Wingdings" panose="05000000000000000000" pitchFamily="2" charset="2"/>
              <a:buChar char="§"/>
            </a:pPr>
            <a:r>
              <a:rPr lang="en-US" altLang="en-US" sz="2000" dirty="0">
                <a:latin typeface="Times New Roman" panose="02020603050405020304" pitchFamily="18" charset="0"/>
                <a:ea typeface="Calibri" panose="020F0502020204030204" pitchFamily="34" charset="0"/>
                <a:cs typeface="Times New Roman" panose="02020603050405020304" pitchFamily="18" charset="0"/>
              </a:rPr>
              <a:t>Lab Members from Drs. Smith, Fountain and Mahmud Lab</a:t>
            </a:r>
          </a:p>
        </p:txBody>
      </p:sp>
      <p:sp>
        <p:nvSpPr>
          <p:cNvPr id="10" name="TextBox 9">
            <a:extLst>
              <a:ext uri="{FF2B5EF4-FFF2-40B4-BE49-F238E27FC236}">
                <a16:creationId xmlns:a16="http://schemas.microsoft.com/office/drawing/2014/main" id="{AE7D7675-ECAC-6877-608F-F73ED0E92C07}"/>
              </a:ext>
            </a:extLst>
          </p:cNvPr>
          <p:cNvSpPr txBox="1"/>
          <p:nvPr/>
        </p:nvSpPr>
        <p:spPr>
          <a:xfrm>
            <a:off x="5181840" y="2263748"/>
            <a:ext cx="239360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Grant No. GS25-332 </a:t>
            </a:r>
          </a:p>
        </p:txBody>
      </p:sp>
      <p:pic>
        <p:nvPicPr>
          <p:cNvPr id="5" name="Picture 4">
            <a:extLst>
              <a:ext uri="{FF2B5EF4-FFF2-40B4-BE49-F238E27FC236}">
                <a16:creationId xmlns:a16="http://schemas.microsoft.com/office/drawing/2014/main" id="{B4D388FB-924E-2C70-5441-34A28ED23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427" y="987398"/>
            <a:ext cx="3571875" cy="1276350"/>
          </a:xfrm>
          <a:prstGeom prst="rect">
            <a:avLst/>
          </a:prstGeom>
        </p:spPr>
      </p:pic>
      <p:sp>
        <p:nvSpPr>
          <p:cNvPr id="4" name="TextBox 3">
            <a:extLst>
              <a:ext uri="{FF2B5EF4-FFF2-40B4-BE49-F238E27FC236}">
                <a16:creationId xmlns:a16="http://schemas.microsoft.com/office/drawing/2014/main" id="{C28F48ED-65FB-03C5-FB51-9870912256C8}"/>
              </a:ext>
            </a:extLst>
          </p:cNvPr>
          <p:cNvSpPr txBox="1"/>
          <p:nvPr/>
        </p:nvSpPr>
        <p:spPr>
          <a:xfrm>
            <a:off x="11715710" y="6444445"/>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13</a:t>
            </a:r>
          </a:p>
        </p:txBody>
      </p:sp>
      <p:sp>
        <p:nvSpPr>
          <p:cNvPr id="6" name="Rectangle 5">
            <a:extLst>
              <a:ext uri="{FF2B5EF4-FFF2-40B4-BE49-F238E27FC236}">
                <a16:creationId xmlns:a16="http://schemas.microsoft.com/office/drawing/2014/main" id="{F2888B55-1BEB-8560-6B3E-44C1D80232FF}"/>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74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04BCA-5605-A288-B16F-C9D3DF7161B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27B964F-FB28-6D0A-8177-EE5B0092CED8}"/>
              </a:ext>
            </a:extLst>
          </p:cNvPr>
          <p:cNvSpPr txBox="1"/>
          <p:nvPr/>
        </p:nvSpPr>
        <p:spPr>
          <a:xfrm>
            <a:off x="3788832" y="2228671"/>
            <a:ext cx="4614333" cy="1200329"/>
          </a:xfrm>
          <a:prstGeom prst="rect">
            <a:avLst/>
          </a:prstGeom>
          <a:noFill/>
        </p:spPr>
        <p:txBody>
          <a:bodyPr wrap="square">
            <a:spAutoFit/>
          </a:bodyPr>
          <a:lstStyle/>
          <a:p>
            <a:pPr marL="0" indent="0">
              <a:buFont typeface="Arial" panose="020B0604020202020204" pitchFamily="34" charset="0"/>
              <a:buNone/>
            </a:pPr>
            <a:r>
              <a:rPr lang="en-US" sz="7200" b="1" dirty="0">
                <a:latin typeface="Times New Roman" panose="02020603050405020304" pitchFamily="18" charset="0"/>
                <a:cs typeface="Times New Roman" panose="02020603050405020304" pitchFamily="18" charset="0"/>
              </a:rPr>
              <a:t>Thank You</a:t>
            </a:r>
          </a:p>
        </p:txBody>
      </p:sp>
      <p:sp>
        <p:nvSpPr>
          <p:cNvPr id="10" name="TextBox 9">
            <a:extLst>
              <a:ext uri="{FF2B5EF4-FFF2-40B4-BE49-F238E27FC236}">
                <a16:creationId xmlns:a16="http://schemas.microsoft.com/office/drawing/2014/main" id="{B121CD38-6620-EC60-47A8-888FB074B623}"/>
              </a:ext>
            </a:extLst>
          </p:cNvPr>
          <p:cNvSpPr txBox="1"/>
          <p:nvPr/>
        </p:nvSpPr>
        <p:spPr>
          <a:xfrm>
            <a:off x="3542159" y="3674533"/>
            <a:ext cx="510768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Contact: </a:t>
            </a:r>
            <a:r>
              <a:rPr lang="en-US" sz="2000" dirty="0">
                <a:solidFill>
                  <a:srgbClr val="0000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MdTauhidul.Alam@uga.edu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 Alam)</a:t>
            </a:r>
          </a:p>
        </p:txBody>
      </p:sp>
      <p:sp>
        <p:nvSpPr>
          <p:cNvPr id="2" name="Rectangle 1">
            <a:extLst>
              <a:ext uri="{FF2B5EF4-FFF2-40B4-BE49-F238E27FC236}">
                <a16:creationId xmlns:a16="http://schemas.microsoft.com/office/drawing/2014/main" id="{0E6AC642-A992-CB9C-14DA-3636AEB07F33}"/>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94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6826-DB55-B1A3-2BB6-3F4A49C4417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0E20E4D-4B27-3B9B-F3FE-3D322532EB48}"/>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9AB3DC-1028-E09C-BCF2-1B542B2590B6}"/>
              </a:ext>
            </a:extLst>
          </p:cNvPr>
          <p:cNvSpPr txBox="1"/>
          <p:nvPr/>
        </p:nvSpPr>
        <p:spPr>
          <a:xfrm>
            <a:off x="2415117" y="221074"/>
            <a:ext cx="7937500"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Introduction: Peanut Industry and Aflatoxin Issue</a:t>
            </a:r>
            <a:endParaRPr lang="en-US" sz="2600" dirty="0">
              <a:latin typeface="Arial" panose="020B0604020202020204" pitchFamily="34" charset="0"/>
              <a:cs typeface="Arial" panose="020B0604020202020204" pitchFamily="34" charset="0"/>
            </a:endParaRPr>
          </a:p>
        </p:txBody>
      </p:sp>
      <p:sp>
        <p:nvSpPr>
          <p:cNvPr id="9" name="Flowchart: Process 8">
            <a:extLst>
              <a:ext uri="{FF2B5EF4-FFF2-40B4-BE49-F238E27FC236}">
                <a16:creationId xmlns:a16="http://schemas.microsoft.com/office/drawing/2014/main" id="{0B191FDE-FDEA-0DC4-0FF7-9162351D4FB6}"/>
              </a:ext>
            </a:extLst>
          </p:cNvPr>
          <p:cNvSpPr/>
          <p:nvPr/>
        </p:nvSpPr>
        <p:spPr>
          <a:xfrm>
            <a:off x="287867" y="1066800"/>
            <a:ext cx="5808133" cy="4961467"/>
          </a:xfrm>
          <a:prstGeom prst="flowChart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Georgia produces </a:t>
            </a:r>
            <a:r>
              <a:rPr lang="en-US" sz="2000" b="1" dirty="0">
                <a:solidFill>
                  <a:schemeClr val="tx1"/>
                </a:solidFill>
                <a:latin typeface="Times New Roman" panose="02020603050405020304" pitchFamily="18" charset="0"/>
                <a:cs typeface="Times New Roman" panose="02020603050405020304" pitchFamily="18" charset="0"/>
              </a:rPr>
              <a:t>more than 50% </a:t>
            </a:r>
            <a:r>
              <a:rPr lang="en-US" sz="2000" dirty="0">
                <a:solidFill>
                  <a:schemeClr val="tx1"/>
                </a:solidFill>
                <a:latin typeface="Times New Roman" panose="02020603050405020304" pitchFamily="18" charset="0"/>
                <a:cs typeface="Times New Roman" panose="02020603050405020304" pitchFamily="18" charset="0"/>
              </a:rPr>
              <a:t>of peanut grown in the USA</a:t>
            </a:r>
            <a:r>
              <a:rPr lang="en-US" sz="2000" baseline="30000" dirty="0">
                <a:solidFill>
                  <a:schemeClr val="tx1"/>
                </a:solidFill>
                <a:latin typeface="Times New Roman" panose="02020603050405020304" pitchFamily="18" charset="0"/>
                <a:cs typeface="Times New Roman" panose="02020603050405020304" pitchFamily="18" charset="0"/>
              </a:rPr>
              <a:t>[1]</a:t>
            </a:r>
          </a:p>
          <a:p>
            <a:pPr marL="285750" indent="-285750">
              <a:buFont typeface="Arial" panose="020B0604020202020204" pitchFamily="34" charset="0"/>
              <a:buChar char="•"/>
            </a:pPr>
            <a:endParaRPr lang="en-US" sz="2000" baseline="30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a:t>
            </a:r>
            <a:r>
              <a:rPr lang="en-US" sz="2000" b="1" dirty="0">
                <a:solidFill>
                  <a:schemeClr val="tx1"/>
                </a:solidFill>
                <a:latin typeface="Times New Roman" panose="02020603050405020304" pitchFamily="18" charset="0"/>
                <a:cs typeface="Times New Roman" panose="02020603050405020304" pitchFamily="18" charset="0"/>
              </a:rPr>
              <a:t> $2.2 billion </a:t>
            </a:r>
            <a:r>
              <a:rPr lang="en-US" sz="2000" dirty="0">
                <a:solidFill>
                  <a:schemeClr val="tx1"/>
                </a:solidFill>
                <a:latin typeface="Times New Roman" panose="02020603050405020304" pitchFamily="18" charset="0"/>
                <a:cs typeface="Times New Roman" panose="02020603050405020304" pitchFamily="18" charset="0"/>
              </a:rPr>
              <a:t>peanut industry in Georgia</a:t>
            </a:r>
            <a:r>
              <a:rPr lang="en-US" sz="2000" baseline="30000" dirty="0">
                <a:solidFill>
                  <a:schemeClr val="tx1"/>
                </a:solidFill>
                <a:latin typeface="Times New Roman" panose="02020603050405020304" pitchFamily="18" charset="0"/>
                <a:cs typeface="Times New Roman" panose="02020603050405020304" pitchFamily="18" charset="0"/>
              </a:rPr>
              <a:t>[1]</a:t>
            </a:r>
          </a:p>
          <a:p>
            <a:pPr marL="285750" indent="-285750">
              <a:buFont typeface="Arial" panose="020B0604020202020204" pitchFamily="34" charset="0"/>
              <a:buChar char="•"/>
            </a:pPr>
            <a:endParaRPr lang="en-US" sz="2000" baseline="30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Aflatoxin produced by </a:t>
            </a:r>
            <a:r>
              <a:rPr lang="en-US" sz="2000" b="1" i="1" dirty="0">
                <a:solidFill>
                  <a:schemeClr val="tx1"/>
                </a:solidFill>
                <a:latin typeface="Times New Roman" panose="02020603050405020304" pitchFamily="18" charset="0"/>
                <a:cs typeface="Times New Roman" panose="02020603050405020304" pitchFamily="18" charset="0"/>
              </a:rPr>
              <a:t>Aspergillus flavus and Aspergillus parasiticus</a:t>
            </a:r>
          </a:p>
          <a:p>
            <a:pPr marL="285750" indent="-285750">
              <a:buFont typeface="Arial" panose="020B0604020202020204" pitchFamily="34" charset="0"/>
              <a:buChar char="•"/>
            </a:pPr>
            <a:endParaRPr lang="en-US" sz="2000" b="1" i="1"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Affect </a:t>
            </a:r>
            <a:r>
              <a:rPr lang="en-US" sz="2000" b="1" dirty="0">
                <a:solidFill>
                  <a:schemeClr val="tx1"/>
                </a:solidFill>
                <a:latin typeface="Times New Roman" panose="02020603050405020304" pitchFamily="18" charset="0"/>
                <a:cs typeface="Times New Roman" panose="02020603050405020304" pitchFamily="18" charset="0"/>
              </a:rPr>
              <a:t>vital organs</a:t>
            </a:r>
          </a:p>
          <a:p>
            <a:pPr marL="285750" indent="-285750">
              <a:buFont typeface="Arial" panose="020B0604020202020204" pitchFamily="34" charset="0"/>
              <a:buChar char="•"/>
            </a:pPr>
            <a:endParaRPr lang="en-US" sz="2000" b="1" i="1"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In 2019, </a:t>
            </a:r>
            <a:r>
              <a:rPr lang="en-US" sz="2000" b="1" dirty="0">
                <a:solidFill>
                  <a:schemeClr val="tx1"/>
                </a:solidFill>
                <a:latin typeface="Times New Roman" panose="02020603050405020304" pitchFamily="18" charset="0"/>
                <a:cs typeface="Times New Roman" panose="02020603050405020304" pitchFamily="18" charset="0"/>
              </a:rPr>
              <a:t>126 million losses </a:t>
            </a:r>
            <a:r>
              <a:rPr lang="en-US" sz="2000" dirty="0">
                <a:solidFill>
                  <a:schemeClr val="tx1"/>
                </a:solidFill>
                <a:latin typeface="Times New Roman" panose="02020603050405020304" pitchFamily="18" charset="0"/>
                <a:cs typeface="Times New Roman" panose="02020603050405020304" pitchFamily="18" charset="0"/>
              </a:rPr>
              <a:t>due to the rejection of 30% shelled runner peanuts in the southeastern U.S.</a:t>
            </a:r>
            <a:r>
              <a:rPr lang="en-US" sz="2000" baseline="30000" dirty="0">
                <a:solidFill>
                  <a:schemeClr val="tx1"/>
                </a:solidFill>
                <a:latin typeface="Times New Roman" panose="02020603050405020304" pitchFamily="18" charset="0"/>
                <a:cs typeface="Times New Roman" panose="02020603050405020304" pitchFamily="18" charset="0"/>
              </a:rPr>
              <a:t>[2]</a:t>
            </a:r>
            <a:endParaRPr lang="en-US" sz="2000" baseline="30000" dirty="0">
              <a:solidFill>
                <a:srgbClr val="C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aseline="30000"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7F76A2E-5183-31E5-8481-871A0C2BEBA1}"/>
              </a:ext>
            </a:extLst>
          </p:cNvPr>
          <p:cNvSpPr txBox="1"/>
          <p:nvPr/>
        </p:nvSpPr>
        <p:spPr>
          <a:xfrm>
            <a:off x="287867" y="6208483"/>
            <a:ext cx="8777387" cy="543739"/>
          </a:xfrm>
          <a:prstGeom prst="rect">
            <a:avLst/>
          </a:prstGeom>
          <a:noFill/>
        </p:spPr>
        <p:txBody>
          <a:bodyPr wrap="square">
            <a:spAutoFit/>
          </a:bodyPr>
          <a:lstStyle/>
          <a:p>
            <a:r>
              <a:rPr lang="en-US" sz="1100" baseline="30000" dirty="0">
                <a:latin typeface="Times New Roman" panose="02020603050405020304" pitchFamily="18" charset="0"/>
                <a:cs typeface="Times New Roman" panose="02020603050405020304" pitchFamily="18" charset="0"/>
              </a:rPr>
              <a:t>1 </a:t>
            </a:r>
            <a:r>
              <a:rPr lang="en-US" sz="1100" dirty="0">
                <a:latin typeface="Times New Roman" panose="02020603050405020304" pitchFamily="18" charset="0"/>
                <a:cs typeface="Times New Roman" panose="02020603050405020304" pitchFamily="18" charset="0"/>
              </a:rPr>
              <a:t>Georgia Peanut Commission. </a:t>
            </a:r>
            <a:r>
              <a:rPr lang="en-US" sz="1100" i="1" dirty="0">
                <a:latin typeface="Times New Roman" panose="02020603050405020304" pitchFamily="18" charset="0"/>
                <a:cs typeface="Times New Roman" panose="02020603050405020304" pitchFamily="18" charset="0"/>
              </a:rPr>
              <a:t>Georgia Peanut Commission</a:t>
            </a:r>
            <a:r>
              <a:rPr lang="en-US" sz="1100" dirty="0">
                <a:latin typeface="Times New Roman" panose="02020603050405020304" pitchFamily="18" charset="0"/>
                <a:cs typeface="Times New Roman" panose="02020603050405020304" pitchFamily="18" charset="0"/>
              </a:rPr>
              <a:t>. Available from: </a:t>
            </a:r>
            <a:r>
              <a:rPr lang="en-US" sz="1100" u="sng" dirty="0">
                <a:latin typeface="Times New Roman" panose="02020603050405020304" pitchFamily="18" charset="0"/>
                <a:cs typeface="Times New Roman" panose="02020603050405020304" pitchFamily="18" charset="0"/>
                <a:hlinkClick r:id="rId3"/>
              </a:rPr>
              <a:t>https://gapeanuts.com/about/</a:t>
            </a:r>
            <a:r>
              <a:rPr lang="en-US" sz="1100" dirty="0">
                <a:latin typeface="Times New Roman" panose="02020603050405020304" pitchFamily="18" charset="0"/>
                <a:cs typeface="Times New Roman" panose="02020603050405020304" pitchFamily="18" charset="0"/>
              </a:rPr>
              <a:t>.</a:t>
            </a:r>
          </a:p>
          <a:p>
            <a:r>
              <a:rPr lang="en-US" sz="1100" baseline="30000" dirty="0">
                <a:latin typeface="Times New Roman" panose="02020603050405020304" pitchFamily="18" charset="0"/>
                <a:cs typeface="Times New Roman" panose="02020603050405020304" pitchFamily="18" charset="0"/>
              </a:rPr>
              <a:t>2</a:t>
            </a:r>
            <a:r>
              <a:rPr lang="en-US" sz="1100" dirty="0">
                <a:latin typeface="Times New Roman" panose="02020603050405020304" pitchFamily="18" charset="0"/>
                <a:cs typeface="Times New Roman" panose="02020603050405020304" pitchFamily="18" charset="0"/>
              </a:rPr>
              <a:t> Butts, C., et al., </a:t>
            </a:r>
            <a:r>
              <a:rPr lang="en-US" sz="1100" i="1" dirty="0">
                <a:latin typeface="Times New Roman" panose="02020603050405020304" pitchFamily="18" charset="0"/>
                <a:cs typeface="Times New Roman" panose="02020603050405020304" pitchFamily="18" charset="0"/>
              </a:rPr>
              <a:t>US peanut quality: Industry priorities to mitigate aflatoxin risk from farm to consumer.</a:t>
            </a:r>
            <a:r>
              <a:rPr lang="en-US" sz="1100" dirty="0">
                <a:latin typeface="Times New Roman" panose="02020603050405020304" pitchFamily="18" charset="0"/>
                <a:cs typeface="Times New Roman" panose="02020603050405020304" pitchFamily="18" charset="0"/>
              </a:rPr>
              <a:t> Peanut Science, 2023. </a:t>
            </a:r>
            <a:r>
              <a:rPr lang="en-US" sz="1100" b="1" dirty="0">
                <a:latin typeface="Times New Roman" panose="02020603050405020304" pitchFamily="18" charset="0"/>
                <a:cs typeface="Times New Roman" panose="02020603050405020304" pitchFamily="18" charset="0"/>
              </a:rPr>
              <a:t>50</a:t>
            </a:r>
            <a:r>
              <a:rPr lang="en-US" sz="1100" dirty="0">
                <a:latin typeface="Times New Roman" panose="02020603050405020304" pitchFamily="18" charset="0"/>
                <a:cs typeface="Times New Roman" panose="02020603050405020304" pitchFamily="18" charset="0"/>
              </a:rPr>
              <a:t>(1): p. 29–40.</a:t>
            </a:r>
          </a:p>
          <a:p>
            <a:endParaRPr lang="en-US" sz="1100" baseline="30000" dirty="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55EDF94-39EF-0683-9114-1C02B022C0A8}"/>
              </a:ext>
            </a:extLst>
          </p:cNvPr>
          <p:cNvSpPr txBox="1"/>
          <p:nvPr/>
        </p:nvSpPr>
        <p:spPr>
          <a:xfrm>
            <a:off x="8278775" y="6034768"/>
            <a:ext cx="3909405" cy="409722"/>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Fig. Health impacts of Aflatoxin</a:t>
            </a:r>
            <a:endParaRPr lang="en-US" sz="2000" baseline="30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AE7CA6C-5042-BEDA-FC3A-CFCF556B1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5043" y="1050138"/>
            <a:ext cx="1136870" cy="1136870"/>
          </a:xfrm>
          <a:prstGeom prst="rect">
            <a:avLst/>
          </a:prstGeom>
        </p:spPr>
      </p:pic>
      <p:sp>
        <p:nvSpPr>
          <p:cNvPr id="5" name="TextBox 4">
            <a:extLst>
              <a:ext uri="{FF2B5EF4-FFF2-40B4-BE49-F238E27FC236}">
                <a16:creationId xmlns:a16="http://schemas.microsoft.com/office/drawing/2014/main" id="{B90A4E01-FB48-235E-56D4-E45EAFAA631A}"/>
              </a:ext>
            </a:extLst>
          </p:cNvPr>
          <p:cNvSpPr txBox="1"/>
          <p:nvPr/>
        </p:nvSpPr>
        <p:spPr>
          <a:xfrm>
            <a:off x="9562460" y="2227192"/>
            <a:ext cx="157451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Aspergillus</a:t>
            </a:r>
            <a:r>
              <a:rPr lang="en-US" sz="1600" dirty="0">
                <a:latin typeface="Times New Roman" panose="02020603050405020304" pitchFamily="18" charset="0"/>
                <a:cs typeface="Times New Roman" panose="02020603050405020304" pitchFamily="18" charset="0"/>
              </a:rPr>
              <a:t> spp.</a:t>
            </a:r>
          </a:p>
        </p:txBody>
      </p:sp>
      <p:sp>
        <p:nvSpPr>
          <p:cNvPr id="6" name="Arrow: Left 5">
            <a:extLst>
              <a:ext uri="{FF2B5EF4-FFF2-40B4-BE49-F238E27FC236}">
                <a16:creationId xmlns:a16="http://schemas.microsoft.com/office/drawing/2014/main" id="{E5BF6735-1318-9AF1-4EAB-82AA8A52D536}"/>
              </a:ext>
            </a:extLst>
          </p:cNvPr>
          <p:cNvSpPr/>
          <p:nvPr/>
        </p:nvSpPr>
        <p:spPr>
          <a:xfrm>
            <a:off x="8505805" y="1623681"/>
            <a:ext cx="914264" cy="164200"/>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FADDBB-03A1-E34D-9090-E8C4862F1EC9}"/>
              </a:ext>
            </a:extLst>
          </p:cNvPr>
          <p:cNvPicPr>
            <a:picLocks noChangeAspect="1"/>
          </p:cNvPicPr>
          <p:nvPr/>
        </p:nvPicPr>
        <p:blipFill>
          <a:blip r:embed="rId5">
            <a:extLst>
              <a:ext uri="{28A0092B-C50C-407E-A947-70E740481C1C}">
                <a14:useLocalDpi xmlns:a14="http://schemas.microsoft.com/office/drawing/2010/main" val="0"/>
              </a:ext>
            </a:extLst>
          </a:blip>
          <a:srcRect l="16927" t="2512" r="12636" b="15781"/>
          <a:stretch>
            <a:fillRect/>
          </a:stretch>
        </p:blipFill>
        <p:spPr>
          <a:xfrm>
            <a:off x="7277063" y="1052329"/>
            <a:ext cx="1050187" cy="1218244"/>
          </a:xfrm>
          <a:prstGeom prst="rect">
            <a:avLst/>
          </a:prstGeom>
        </p:spPr>
      </p:pic>
      <p:pic>
        <p:nvPicPr>
          <p:cNvPr id="10" name="Picture 9">
            <a:extLst>
              <a:ext uri="{FF2B5EF4-FFF2-40B4-BE49-F238E27FC236}">
                <a16:creationId xmlns:a16="http://schemas.microsoft.com/office/drawing/2014/main" id="{E8C0076C-E7C5-37BC-8DC5-CAB199A122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80000" y1="11029" x2="83399" y2="44755"/>
                        <a14:backgroundMark x1="83399" y1="44755" x2="85882" y2="14216"/>
                        <a14:backgroundMark x1="85882" y1="14216" x2="86078" y2="33824"/>
                        <a14:backgroundMark x1="86078" y1="33824" x2="86797" y2="23775"/>
                        <a14:backgroundMark x1="86797" y1="23775" x2="83856" y2="15049"/>
                        <a14:backgroundMark x1="83856" y1="15049" x2="82484" y2="29804"/>
                        <a14:backgroundMark x1="82484" y1="29804" x2="84379" y2="37794"/>
                        <a14:backgroundMark x1="84379" y1="37794" x2="83791" y2="44853"/>
                        <a14:backgroundMark x1="83791" y1="44853" x2="79085" y2="12549"/>
                        <a14:backgroundMark x1="79085" y1="12549" x2="81503" y2="21127"/>
                        <a14:backgroundMark x1="81503" y1="21127" x2="80588" y2="35980"/>
                        <a14:backgroundMark x1="80588" y1="35980" x2="82222" y2="45049"/>
                        <a14:backgroundMark x1="82222" y1="45049" x2="82614" y2="17108"/>
                        <a14:backgroundMark x1="82614" y1="17108" x2="85163" y2="21324"/>
                      </a14:backgroundRemoval>
                    </a14:imgEffect>
                  </a14:imgLayer>
                </a14:imgProps>
              </a:ext>
              <a:ext uri="{28A0092B-C50C-407E-A947-70E740481C1C}">
                <a14:useLocalDpi xmlns:a14="http://schemas.microsoft.com/office/drawing/2010/main" val="0"/>
              </a:ext>
            </a:extLst>
          </a:blip>
          <a:stretch>
            <a:fillRect/>
          </a:stretch>
        </p:blipFill>
        <p:spPr>
          <a:xfrm rot="16200000">
            <a:off x="7248598" y="2613160"/>
            <a:ext cx="1436215" cy="1914953"/>
          </a:xfrm>
          <a:prstGeom prst="rect">
            <a:avLst/>
          </a:prstGeom>
        </p:spPr>
      </p:pic>
      <p:sp>
        <p:nvSpPr>
          <p:cNvPr id="15" name="Arrow: Down 14">
            <a:extLst>
              <a:ext uri="{FF2B5EF4-FFF2-40B4-BE49-F238E27FC236}">
                <a16:creationId xmlns:a16="http://schemas.microsoft.com/office/drawing/2014/main" id="{BA8C82B9-2301-12EE-15F4-535B1E0D0307}"/>
              </a:ext>
            </a:extLst>
          </p:cNvPr>
          <p:cNvSpPr/>
          <p:nvPr/>
        </p:nvSpPr>
        <p:spPr>
          <a:xfrm>
            <a:off x="7645916" y="2465237"/>
            <a:ext cx="206208" cy="552452"/>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2C9F761-C46D-951B-3F0D-5EDFA6DF936F}"/>
              </a:ext>
            </a:extLst>
          </p:cNvPr>
          <p:cNvSpPr txBox="1"/>
          <p:nvPr/>
        </p:nvSpPr>
        <p:spPr>
          <a:xfrm>
            <a:off x="7226802" y="4015931"/>
            <a:ext cx="153848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Infected Peanuts</a:t>
            </a:r>
          </a:p>
        </p:txBody>
      </p:sp>
      <p:pic>
        <p:nvPicPr>
          <p:cNvPr id="20" name="Picture 19">
            <a:extLst>
              <a:ext uri="{FF2B5EF4-FFF2-40B4-BE49-F238E27FC236}">
                <a16:creationId xmlns:a16="http://schemas.microsoft.com/office/drawing/2014/main" id="{D575DCBF-963A-F8A8-3772-D86E1F9D17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9376" y="2878097"/>
            <a:ext cx="1334133" cy="1334133"/>
          </a:xfrm>
          <a:prstGeom prst="rect">
            <a:avLst/>
          </a:prstGeom>
        </p:spPr>
      </p:pic>
      <p:pic>
        <p:nvPicPr>
          <p:cNvPr id="21" name="Picture 20">
            <a:extLst>
              <a:ext uri="{FF2B5EF4-FFF2-40B4-BE49-F238E27FC236}">
                <a16:creationId xmlns:a16="http://schemas.microsoft.com/office/drawing/2014/main" id="{9738FB92-92DA-F0B6-BA29-1B20D0F0B459}"/>
              </a:ext>
            </a:extLst>
          </p:cNvPr>
          <p:cNvPicPr>
            <a:picLocks noChangeAspect="1"/>
          </p:cNvPicPr>
          <p:nvPr/>
        </p:nvPicPr>
        <p:blipFill rotWithShape="1">
          <a:blip r:embed="rId9">
            <a:extLst>
              <a:ext uri="{28A0092B-C50C-407E-A947-70E740481C1C}">
                <a14:useLocalDpi xmlns:a14="http://schemas.microsoft.com/office/drawing/2010/main" val="0"/>
              </a:ext>
            </a:extLst>
          </a:blip>
          <a:srcRect l="-1" t="19872" r="5770" b="23846"/>
          <a:stretch>
            <a:fillRect/>
          </a:stretch>
        </p:blipFill>
        <p:spPr bwMode="auto">
          <a:xfrm>
            <a:off x="7455618" y="4547433"/>
            <a:ext cx="1324371" cy="791019"/>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E4089387-8B9D-8876-65B9-9F470B009173}"/>
              </a:ext>
            </a:extLst>
          </p:cNvPr>
          <p:cNvSpPr txBox="1"/>
          <p:nvPr/>
        </p:nvSpPr>
        <p:spPr>
          <a:xfrm>
            <a:off x="8779989" y="3157003"/>
            <a:ext cx="177010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AFB1</a:t>
            </a:r>
          </a:p>
        </p:txBody>
      </p:sp>
      <p:sp>
        <p:nvSpPr>
          <p:cNvPr id="23" name="Arrow: Right 22">
            <a:extLst>
              <a:ext uri="{FF2B5EF4-FFF2-40B4-BE49-F238E27FC236}">
                <a16:creationId xmlns:a16="http://schemas.microsoft.com/office/drawing/2014/main" id="{2228823C-C95F-D826-C79B-C2E9E03C1FC3}"/>
              </a:ext>
            </a:extLst>
          </p:cNvPr>
          <p:cNvSpPr/>
          <p:nvPr/>
        </p:nvSpPr>
        <p:spPr>
          <a:xfrm>
            <a:off x="8718120" y="3467511"/>
            <a:ext cx="934542" cy="23355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2201D0DF-2B67-C5E0-C445-9A35E1B34E1A}"/>
              </a:ext>
            </a:extLst>
          </p:cNvPr>
          <p:cNvSpPr/>
          <p:nvPr/>
        </p:nvSpPr>
        <p:spPr>
          <a:xfrm rot="10800000">
            <a:off x="9679376" y="3776635"/>
            <a:ext cx="1457602" cy="604284"/>
          </a:xfrm>
          <a:prstGeom prst="blockArc">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Arrow Connector 24">
            <a:extLst>
              <a:ext uri="{FF2B5EF4-FFF2-40B4-BE49-F238E27FC236}">
                <a16:creationId xmlns:a16="http://schemas.microsoft.com/office/drawing/2014/main" id="{9B0E939A-351A-1A7B-5EE1-B8809D88E66C}"/>
              </a:ext>
            </a:extLst>
          </p:cNvPr>
          <p:cNvCxnSpPr>
            <a:cxnSpLocks/>
          </p:cNvCxnSpPr>
          <p:nvPr/>
        </p:nvCxnSpPr>
        <p:spPr>
          <a:xfrm flipH="1">
            <a:off x="8794323" y="4263742"/>
            <a:ext cx="1049450" cy="47272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6E8E20A-86CF-9909-FDC6-D2605A3A8F23}"/>
              </a:ext>
            </a:extLst>
          </p:cNvPr>
          <p:cNvSpPr txBox="1"/>
          <p:nvPr/>
        </p:nvSpPr>
        <p:spPr>
          <a:xfrm>
            <a:off x="9611089" y="5362300"/>
            <a:ext cx="1300214" cy="584775"/>
          </a:xfrm>
          <a:prstGeom prst="rect">
            <a:avLst/>
          </a:prstGeom>
          <a:noFill/>
          <a:ln w="28575">
            <a:solidFill>
              <a:srgbClr val="FF0000"/>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Immune Suppression</a:t>
            </a:r>
          </a:p>
        </p:txBody>
      </p:sp>
      <p:sp>
        <p:nvSpPr>
          <p:cNvPr id="27" name="TextBox 26">
            <a:extLst>
              <a:ext uri="{FF2B5EF4-FFF2-40B4-BE49-F238E27FC236}">
                <a16:creationId xmlns:a16="http://schemas.microsoft.com/office/drawing/2014/main" id="{1C9ABE06-8221-B3DE-4E47-D853407EFE2D}"/>
              </a:ext>
            </a:extLst>
          </p:cNvPr>
          <p:cNvSpPr txBox="1"/>
          <p:nvPr/>
        </p:nvSpPr>
        <p:spPr>
          <a:xfrm>
            <a:off x="11030599" y="5352804"/>
            <a:ext cx="893052" cy="584775"/>
          </a:xfrm>
          <a:prstGeom prst="rect">
            <a:avLst/>
          </a:prstGeom>
          <a:noFill/>
          <a:ln w="28575">
            <a:solidFill>
              <a:srgbClr val="FF0000"/>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Stunt Growth</a:t>
            </a:r>
          </a:p>
        </p:txBody>
      </p:sp>
      <p:sp>
        <p:nvSpPr>
          <p:cNvPr id="28" name="TextBox 27">
            <a:extLst>
              <a:ext uri="{FF2B5EF4-FFF2-40B4-BE49-F238E27FC236}">
                <a16:creationId xmlns:a16="http://schemas.microsoft.com/office/drawing/2014/main" id="{5C8A4C53-76F2-F0FC-2555-915D5F62C529}"/>
              </a:ext>
            </a:extLst>
          </p:cNvPr>
          <p:cNvSpPr txBox="1"/>
          <p:nvPr/>
        </p:nvSpPr>
        <p:spPr>
          <a:xfrm>
            <a:off x="7564624" y="5447721"/>
            <a:ext cx="1413955" cy="338554"/>
          </a:xfrm>
          <a:prstGeom prst="rect">
            <a:avLst/>
          </a:prstGeom>
          <a:noFill/>
          <a:ln w="28575">
            <a:solidFill>
              <a:srgbClr val="FF0000"/>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Aflatoxicosis</a:t>
            </a:r>
          </a:p>
        </p:txBody>
      </p:sp>
      <p:sp>
        <p:nvSpPr>
          <p:cNvPr id="29" name="TextBox 28">
            <a:extLst>
              <a:ext uri="{FF2B5EF4-FFF2-40B4-BE49-F238E27FC236}">
                <a16:creationId xmlns:a16="http://schemas.microsoft.com/office/drawing/2014/main" id="{BCADC85F-7149-5087-DE2A-9865EDE73765}"/>
              </a:ext>
            </a:extLst>
          </p:cNvPr>
          <p:cNvSpPr txBox="1"/>
          <p:nvPr/>
        </p:nvSpPr>
        <p:spPr>
          <a:xfrm>
            <a:off x="6206141" y="4753695"/>
            <a:ext cx="1332355" cy="338554"/>
          </a:xfrm>
          <a:prstGeom prst="rect">
            <a:avLst/>
          </a:prstGeom>
          <a:noFill/>
          <a:ln w="28575">
            <a:solidFill>
              <a:srgbClr val="FF0000"/>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Liver Cancer</a:t>
            </a:r>
          </a:p>
        </p:txBody>
      </p:sp>
      <p:cxnSp>
        <p:nvCxnSpPr>
          <p:cNvPr id="30" name="Straight Arrow Connector 29">
            <a:extLst>
              <a:ext uri="{FF2B5EF4-FFF2-40B4-BE49-F238E27FC236}">
                <a16:creationId xmlns:a16="http://schemas.microsoft.com/office/drawing/2014/main" id="{E70DD3EE-CDEA-B726-A5DA-7D168F893431}"/>
              </a:ext>
            </a:extLst>
          </p:cNvPr>
          <p:cNvCxnSpPr>
            <a:cxnSpLocks/>
          </p:cNvCxnSpPr>
          <p:nvPr/>
        </p:nvCxnSpPr>
        <p:spPr>
          <a:xfrm flipH="1">
            <a:off x="8586651" y="4343327"/>
            <a:ext cx="1486056" cy="10189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9063EA1E-6674-3966-FCBE-02A35E997CE8}"/>
              </a:ext>
            </a:extLst>
          </p:cNvPr>
          <p:cNvCxnSpPr/>
          <p:nvPr/>
        </p:nvCxnSpPr>
        <p:spPr>
          <a:xfrm>
            <a:off x="10346443" y="4387415"/>
            <a:ext cx="0" cy="89715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A6359150-3A9B-17E2-A5DB-E8A5697D243B}"/>
              </a:ext>
            </a:extLst>
          </p:cNvPr>
          <p:cNvCxnSpPr>
            <a:cxnSpLocks/>
          </p:cNvCxnSpPr>
          <p:nvPr/>
        </p:nvCxnSpPr>
        <p:spPr>
          <a:xfrm>
            <a:off x="10689584" y="4360745"/>
            <a:ext cx="666688" cy="88467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FC2D8D85-7F44-2226-1008-C3138C31220C}"/>
              </a:ext>
            </a:extLst>
          </p:cNvPr>
          <p:cNvSpPr txBox="1"/>
          <p:nvPr/>
        </p:nvSpPr>
        <p:spPr>
          <a:xfrm>
            <a:off x="11715710" y="6444445"/>
            <a:ext cx="27443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089305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C4CF-7CFD-26A9-7062-A65F6940BDF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415DC51-1D70-DCEA-6CAF-2F1CE8430B15}"/>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A41DD4-7FCF-DB76-81BB-F75326716F90}"/>
              </a:ext>
            </a:extLst>
          </p:cNvPr>
          <p:cNvSpPr txBox="1"/>
          <p:nvPr/>
        </p:nvSpPr>
        <p:spPr>
          <a:xfrm>
            <a:off x="790576" y="204825"/>
            <a:ext cx="10610847"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Introduction: Contaminated Peanut Identification and Limitations</a:t>
            </a:r>
            <a:endParaRPr lang="en-US" sz="2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776C8A9-26D4-6429-FF26-5195C38DC234}"/>
              </a:ext>
            </a:extLst>
          </p:cNvPr>
          <p:cNvSpPr/>
          <p:nvPr/>
        </p:nvSpPr>
        <p:spPr>
          <a:xfrm>
            <a:off x="846665" y="1439332"/>
            <a:ext cx="3566160" cy="640080"/>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2000" dirty="0">
                <a:solidFill>
                  <a:schemeClr val="tx1"/>
                </a:solidFill>
                <a:latin typeface="Times New Roman" panose="02020603050405020304" pitchFamily="18" charset="0"/>
                <a:cs typeface="Times New Roman" panose="02020603050405020304" pitchFamily="18" charset="0"/>
              </a:rPr>
              <a:t>Shelled Peanut Lot</a:t>
            </a:r>
          </a:p>
          <a:p>
            <a:pPr algn="ctr"/>
            <a:r>
              <a:rPr lang="en-US" sz="2000" dirty="0">
                <a:solidFill>
                  <a:schemeClr val="tx1"/>
                </a:solidFill>
                <a:latin typeface="Times New Roman" panose="02020603050405020304" pitchFamily="18" charset="0"/>
                <a:cs typeface="Times New Roman" panose="02020603050405020304" pitchFamily="18" charset="0"/>
              </a:rPr>
              <a:t>20 MT</a:t>
            </a:r>
            <a:br>
              <a:rPr lang="en-US" dirty="0"/>
            </a:br>
            <a:r>
              <a:rPr lang="en-US" dirty="0"/>
              <a:t>20 MT</a:t>
            </a:r>
          </a:p>
        </p:txBody>
      </p:sp>
      <p:cxnSp>
        <p:nvCxnSpPr>
          <p:cNvPr id="5" name="Straight Arrow Connector 4">
            <a:extLst>
              <a:ext uri="{FF2B5EF4-FFF2-40B4-BE49-F238E27FC236}">
                <a16:creationId xmlns:a16="http://schemas.microsoft.com/office/drawing/2014/main" id="{EC4A4ADC-F0CC-E29E-5A4D-20944F91113D}"/>
              </a:ext>
            </a:extLst>
          </p:cNvPr>
          <p:cNvCxnSpPr>
            <a:cxnSpLocks/>
          </p:cNvCxnSpPr>
          <p:nvPr/>
        </p:nvCxnSpPr>
        <p:spPr>
          <a:xfrm>
            <a:off x="2514600" y="2119306"/>
            <a:ext cx="0" cy="33728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839C2DA9-EFD0-E5AD-225B-7F8FA6564C09}"/>
              </a:ext>
            </a:extLst>
          </p:cNvPr>
          <p:cNvSpPr/>
          <p:nvPr/>
        </p:nvSpPr>
        <p:spPr>
          <a:xfrm>
            <a:off x="846667" y="2531533"/>
            <a:ext cx="3566160" cy="640080"/>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Aggregate Sample</a:t>
            </a:r>
            <a:br>
              <a:rPr lang="en-US" sz="2000" dirty="0">
                <a:solidFill>
                  <a:schemeClr val="tx1"/>
                </a:solidFill>
                <a:latin typeface="Times New Roman" panose="02020603050405020304" pitchFamily="18" charset="0"/>
                <a:cs typeface="Times New Roman" panose="02020603050405020304" pitchFamily="18" charset="0"/>
              </a:rPr>
            </a:br>
            <a:r>
              <a:rPr lang="en-US" sz="2000" dirty="0">
                <a:solidFill>
                  <a:schemeClr val="tx1"/>
                </a:solidFill>
                <a:latin typeface="Times New Roman" panose="02020603050405020304" pitchFamily="18" charset="0"/>
                <a:cs typeface="Times New Roman" panose="02020603050405020304" pitchFamily="18" charset="0"/>
              </a:rPr>
              <a:t>70-75 kg</a:t>
            </a:r>
          </a:p>
        </p:txBody>
      </p:sp>
      <p:sp>
        <p:nvSpPr>
          <p:cNvPr id="7" name="Rectangle 6">
            <a:extLst>
              <a:ext uri="{FF2B5EF4-FFF2-40B4-BE49-F238E27FC236}">
                <a16:creationId xmlns:a16="http://schemas.microsoft.com/office/drawing/2014/main" id="{0F576D6C-DB0A-8AB8-32FA-3EE15F1F16B2}"/>
              </a:ext>
            </a:extLst>
          </p:cNvPr>
          <p:cNvSpPr/>
          <p:nvPr/>
        </p:nvSpPr>
        <p:spPr>
          <a:xfrm>
            <a:off x="398821" y="3713582"/>
            <a:ext cx="1278456" cy="6400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Sample 1</a:t>
            </a:r>
          </a:p>
          <a:p>
            <a:pPr algn="ctr"/>
            <a:r>
              <a:rPr lang="en-US" sz="2000" dirty="0">
                <a:solidFill>
                  <a:schemeClr val="tx1"/>
                </a:solidFill>
                <a:latin typeface="Times New Roman" panose="02020603050405020304" pitchFamily="18" charset="0"/>
                <a:cs typeface="Times New Roman" panose="02020603050405020304" pitchFamily="18" charset="0"/>
              </a:rPr>
              <a:t>22kg</a:t>
            </a:r>
          </a:p>
        </p:txBody>
      </p:sp>
      <p:sp>
        <p:nvSpPr>
          <p:cNvPr id="9" name="Rectangle 8">
            <a:extLst>
              <a:ext uri="{FF2B5EF4-FFF2-40B4-BE49-F238E27FC236}">
                <a16:creationId xmlns:a16="http://schemas.microsoft.com/office/drawing/2014/main" id="{DE47997A-AED7-B876-70A6-4713EA3A7A62}"/>
              </a:ext>
            </a:extLst>
          </p:cNvPr>
          <p:cNvSpPr/>
          <p:nvPr/>
        </p:nvSpPr>
        <p:spPr>
          <a:xfrm>
            <a:off x="1870287" y="3728174"/>
            <a:ext cx="1280160" cy="6400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Sample 2</a:t>
            </a:r>
          </a:p>
          <a:p>
            <a:pPr algn="ctr"/>
            <a:r>
              <a:rPr lang="en-US" sz="2000" dirty="0">
                <a:solidFill>
                  <a:schemeClr val="tx1"/>
                </a:solidFill>
                <a:latin typeface="Times New Roman" panose="02020603050405020304" pitchFamily="18" charset="0"/>
                <a:cs typeface="Times New Roman" panose="02020603050405020304" pitchFamily="18" charset="0"/>
              </a:rPr>
              <a:t>22kg</a:t>
            </a:r>
          </a:p>
        </p:txBody>
      </p:sp>
      <p:sp>
        <p:nvSpPr>
          <p:cNvPr id="10" name="Rectangle 9">
            <a:extLst>
              <a:ext uri="{FF2B5EF4-FFF2-40B4-BE49-F238E27FC236}">
                <a16:creationId xmlns:a16="http://schemas.microsoft.com/office/drawing/2014/main" id="{C2B7682B-4FD2-38A2-7340-FB528FE43A71}"/>
              </a:ext>
            </a:extLst>
          </p:cNvPr>
          <p:cNvSpPr/>
          <p:nvPr/>
        </p:nvSpPr>
        <p:spPr>
          <a:xfrm>
            <a:off x="3343457" y="3728174"/>
            <a:ext cx="1280160" cy="6400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Sample 3</a:t>
            </a:r>
          </a:p>
          <a:p>
            <a:pPr algn="ctr"/>
            <a:r>
              <a:rPr lang="en-US" sz="2000" dirty="0">
                <a:solidFill>
                  <a:schemeClr val="tx1"/>
                </a:solidFill>
                <a:latin typeface="Times New Roman" panose="02020603050405020304" pitchFamily="18" charset="0"/>
                <a:cs typeface="Times New Roman" panose="02020603050405020304" pitchFamily="18" charset="0"/>
              </a:rPr>
              <a:t>22kg</a:t>
            </a:r>
          </a:p>
        </p:txBody>
      </p:sp>
      <p:cxnSp>
        <p:nvCxnSpPr>
          <p:cNvPr id="13" name="Straight Arrow Connector 12">
            <a:extLst>
              <a:ext uri="{FF2B5EF4-FFF2-40B4-BE49-F238E27FC236}">
                <a16:creationId xmlns:a16="http://schemas.microsoft.com/office/drawing/2014/main" id="{6C83E06F-4C4C-21BC-16B9-6C0057DCA115}"/>
              </a:ext>
            </a:extLst>
          </p:cNvPr>
          <p:cNvCxnSpPr>
            <a:cxnSpLocks/>
          </p:cNvCxnSpPr>
          <p:nvPr/>
        </p:nvCxnSpPr>
        <p:spPr>
          <a:xfrm>
            <a:off x="2510367" y="3250155"/>
            <a:ext cx="0" cy="34451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EED02E8-9861-B5B1-C250-13DCEA5F378A}"/>
              </a:ext>
            </a:extLst>
          </p:cNvPr>
          <p:cNvSpPr txBox="1"/>
          <p:nvPr/>
        </p:nvSpPr>
        <p:spPr>
          <a:xfrm>
            <a:off x="717554" y="4448807"/>
            <a:ext cx="88053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1100 g</a:t>
            </a:r>
          </a:p>
        </p:txBody>
      </p:sp>
      <p:sp>
        <p:nvSpPr>
          <p:cNvPr id="28" name="TextBox 27">
            <a:extLst>
              <a:ext uri="{FF2B5EF4-FFF2-40B4-BE49-F238E27FC236}">
                <a16:creationId xmlns:a16="http://schemas.microsoft.com/office/drawing/2014/main" id="{60715F92-AF6C-74CB-0255-8D205EF4D6FA}"/>
              </a:ext>
            </a:extLst>
          </p:cNvPr>
          <p:cNvSpPr txBox="1"/>
          <p:nvPr/>
        </p:nvSpPr>
        <p:spPr>
          <a:xfrm>
            <a:off x="2229429" y="4477716"/>
            <a:ext cx="93979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1100 g</a:t>
            </a:r>
          </a:p>
        </p:txBody>
      </p:sp>
      <p:sp>
        <p:nvSpPr>
          <p:cNvPr id="29" name="TextBox 28">
            <a:extLst>
              <a:ext uri="{FF2B5EF4-FFF2-40B4-BE49-F238E27FC236}">
                <a16:creationId xmlns:a16="http://schemas.microsoft.com/office/drawing/2014/main" id="{524F4D64-B18B-3E51-EC8E-CC8EEC26451A}"/>
              </a:ext>
            </a:extLst>
          </p:cNvPr>
          <p:cNvSpPr txBox="1"/>
          <p:nvPr/>
        </p:nvSpPr>
        <p:spPr>
          <a:xfrm>
            <a:off x="3729558" y="4461444"/>
            <a:ext cx="88899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1100 g</a:t>
            </a:r>
          </a:p>
        </p:txBody>
      </p:sp>
      <p:sp>
        <p:nvSpPr>
          <p:cNvPr id="30" name="TextBox 29">
            <a:extLst>
              <a:ext uri="{FF2B5EF4-FFF2-40B4-BE49-F238E27FC236}">
                <a16:creationId xmlns:a16="http://schemas.microsoft.com/office/drawing/2014/main" id="{F605B4B4-2EC7-8BC8-C5FD-7D1E07294D61}"/>
              </a:ext>
            </a:extLst>
          </p:cNvPr>
          <p:cNvSpPr txBox="1"/>
          <p:nvPr/>
        </p:nvSpPr>
        <p:spPr>
          <a:xfrm>
            <a:off x="556692" y="5194961"/>
            <a:ext cx="88899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1A</a:t>
            </a:r>
          </a:p>
        </p:txBody>
      </p:sp>
      <p:sp>
        <p:nvSpPr>
          <p:cNvPr id="31" name="TextBox 30">
            <a:extLst>
              <a:ext uri="{FF2B5EF4-FFF2-40B4-BE49-F238E27FC236}">
                <a16:creationId xmlns:a16="http://schemas.microsoft.com/office/drawing/2014/main" id="{4748C102-B9B9-AA0C-A38F-22FDEF747BE0}"/>
              </a:ext>
            </a:extLst>
          </p:cNvPr>
          <p:cNvSpPr txBox="1"/>
          <p:nvPr/>
        </p:nvSpPr>
        <p:spPr>
          <a:xfrm>
            <a:off x="2547488" y="5210467"/>
            <a:ext cx="88899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2B</a:t>
            </a:r>
          </a:p>
        </p:txBody>
      </p:sp>
      <p:sp>
        <p:nvSpPr>
          <p:cNvPr id="32" name="TextBox 31">
            <a:extLst>
              <a:ext uri="{FF2B5EF4-FFF2-40B4-BE49-F238E27FC236}">
                <a16:creationId xmlns:a16="http://schemas.microsoft.com/office/drawing/2014/main" id="{9C39643A-5813-A0E3-D234-535AFB9B0D9C}"/>
              </a:ext>
            </a:extLst>
          </p:cNvPr>
          <p:cNvSpPr txBox="1"/>
          <p:nvPr/>
        </p:nvSpPr>
        <p:spPr>
          <a:xfrm>
            <a:off x="1083740" y="5202714"/>
            <a:ext cx="6477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1B</a:t>
            </a:r>
          </a:p>
        </p:txBody>
      </p:sp>
      <p:sp>
        <p:nvSpPr>
          <p:cNvPr id="33" name="TextBox 32">
            <a:extLst>
              <a:ext uri="{FF2B5EF4-FFF2-40B4-BE49-F238E27FC236}">
                <a16:creationId xmlns:a16="http://schemas.microsoft.com/office/drawing/2014/main" id="{9B72EBF2-9E6D-4526-D72D-590586EEE3A3}"/>
              </a:ext>
            </a:extLst>
          </p:cNvPr>
          <p:cNvSpPr txBox="1"/>
          <p:nvPr/>
        </p:nvSpPr>
        <p:spPr>
          <a:xfrm>
            <a:off x="2064934" y="5210467"/>
            <a:ext cx="57785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2A</a:t>
            </a:r>
          </a:p>
        </p:txBody>
      </p:sp>
      <p:sp>
        <p:nvSpPr>
          <p:cNvPr id="34" name="TextBox 33">
            <a:extLst>
              <a:ext uri="{FF2B5EF4-FFF2-40B4-BE49-F238E27FC236}">
                <a16:creationId xmlns:a16="http://schemas.microsoft.com/office/drawing/2014/main" id="{08682660-9DCE-CA0A-33E6-945D4139102A}"/>
              </a:ext>
            </a:extLst>
          </p:cNvPr>
          <p:cNvSpPr txBox="1"/>
          <p:nvPr/>
        </p:nvSpPr>
        <p:spPr>
          <a:xfrm>
            <a:off x="3637020" y="5208883"/>
            <a:ext cx="88899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3A</a:t>
            </a:r>
          </a:p>
        </p:txBody>
      </p:sp>
      <p:sp>
        <p:nvSpPr>
          <p:cNvPr id="35" name="TextBox 34">
            <a:extLst>
              <a:ext uri="{FF2B5EF4-FFF2-40B4-BE49-F238E27FC236}">
                <a16:creationId xmlns:a16="http://schemas.microsoft.com/office/drawing/2014/main" id="{6FECCCAA-B0F3-15A6-65FB-934352981FFF}"/>
              </a:ext>
            </a:extLst>
          </p:cNvPr>
          <p:cNvSpPr txBox="1"/>
          <p:nvPr/>
        </p:nvSpPr>
        <p:spPr>
          <a:xfrm>
            <a:off x="4081518" y="5233492"/>
            <a:ext cx="49412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3B</a:t>
            </a:r>
          </a:p>
        </p:txBody>
      </p:sp>
      <p:cxnSp>
        <p:nvCxnSpPr>
          <p:cNvPr id="36" name="Straight Arrow Connector 35">
            <a:extLst>
              <a:ext uri="{FF2B5EF4-FFF2-40B4-BE49-F238E27FC236}">
                <a16:creationId xmlns:a16="http://schemas.microsoft.com/office/drawing/2014/main" id="{3A816E7B-0B3F-9F8B-6570-DC8C99D63F04}"/>
              </a:ext>
            </a:extLst>
          </p:cNvPr>
          <p:cNvCxnSpPr>
            <a:cxnSpLocks/>
          </p:cNvCxnSpPr>
          <p:nvPr/>
        </p:nvCxnSpPr>
        <p:spPr>
          <a:xfrm>
            <a:off x="1083739" y="4854173"/>
            <a:ext cx="0" cy="35629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0CB3CBA1-1BCD-3EF9-2671-4B7125024008}"/>
              </a:ext>
            </a:extLst>
          </p:cNvPr>
          <p:cNvCxnSpPr>
            <a:cxnSpLocks/>
          </p:cNvCxnSpPr>
          <p:nvPr/>
        </p:nvCxnSpPr>
        <p:spPr>
          <a:xfrm>
            <a:off x="2489200" y="4816595"/>
            <a:ext cx="0" cy="35629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6503490-762A-C566-0A6E-D857EDA78001}"/>
              </a:ext>
            </a:extLst>
          </p:cNvPr>
          <p:cNvCxnSpPr>
            <a:cxnSpLocks/>
          </p:cNvCxnSpPr>
          <p:nvPr/>
        </p:nvCxnSpPr>
        <p:spPr>
          <a:xfrm>
            <a:off x="4055800" y="4817236"/>
            <a:ext cx="0" cy="35629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20" name="Group 319">
            <a:extLst>
              <a:ext uri="{FF2B5EF4-FFF2-40B4-BE49-F238E27FC236}">
                <a16:creationId xmlns:a16="http://schemas.microsoft.com/office/drawing/2014/main" id="{CEFA1D7B-B578-B0F6-5B23-E6916364D9EB}"/>
              </a:ext>
            </a:extLst>
          </p:cNvPr>
          <p:cNvGrpSpPr/>
          <p:nvPr/>
        </p:nvGrpSpPr>
        <p:grpSpPr>
          <a:xfrm>
            <a:off x="7603629" y="2247773"/>
            <a:ext cx="1951357" cy="1969894"/>
            <a:chOff x="5114772" y="2244838"/>
            <a:chExt cx="3092701" cy="2832008"/>
          </a:xfrm>
        </p:grpSpPr>
        <p:grpSp>
          <p:nvGrpSpPr>
            <p:cNvPr id="207" name="Group 206">
              <a:extLst>
                <a:ext uri="{FF2B5EF4-FFF2-40B4-BE49-F238E27FC236}">
                  <a16:creationId xmlns:a16="http://schemas.microsoft.com/office/drawing/2014/main" id="{D7E55972-23A9-F880-D8B9-6DA22A24DE23}"/>
                </a:ext>
              </a:extLst>
            </p:cNvPr>
            <p:cNvGrpSpPr/>
            <p:nvPr/>
          </p:nvGrpSpPr>
          <p:grpSpPr>
            <a:xfrm rot="19895616">
              <a:off x="5737686" y="2270875"/>
              <a:ext cx="543027" cy="332807"/>
              <a:chOff x="2479040" y="2709333"/>
              <a:chExt cx="1136227" cy="584200"/>
            </a:xfrm>
            <a:solidFill>
              <a:schemeClr val="accent1">
                <a:lumMod val="40000"/>
                <a:lumOff val="60000"/>
              </a:schemeClr>
            </a:solidFill>
          </p:grpSpPr>
          <p:sp>
            <p:nvSpPr>
              <p:cNvPr id="223" name="Oval 222">
                <a:extLst>
                  <a:ext uri="{FF2B5EF4-FFF2-40B4-BE49-F238E27FC236}">
                    <a16:creationId xmlns:a16="http://schemas.microsoft.com/office/drawing/2014/main" id="{CBAE31C4-C7A0-83FC-66FE-A50175D54CA0}"/>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24" name="Straight Connector 223">
                <a:extLst>
                  <a:ext uri="{FF2B5EF4-FFF2-40B4-BE49-F238E27FC236}">
                    <a16:creationId xmlns:a16="http://schemas.microsoft.com/office/drawing/2014/main" id="{F2658876-24C3-441A-2482-DC2403047BE2}"/>
                  </a:ext>
                </a:extLst>
              </p:cNvPr>
              <p:cNvCxnSpPr>
                <a:cxnSpLocks/>
                <a:stCxn id="223" idx="2"/>
                <a:endCxn id="22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18" name="Group 317">
              <a:extLst>
                <a:ext uri="{FF2B5EF4-FFF2-40B4-BE49-F238E27FC236}">
                  <a16:creationId xmlns:a16="http://schemas.microsoft.com/office/drawing/2014/main" id="{B4F375D8-9EE7-1D11-DCB3-69B16AF9C2F5}"/>
                </a:ext>
              </a:extLst>
            </p:cNvPr>
            <p:cNvGrpSpPr/>
            <p:nvPr/>
          </p:nvGrpSpPr>
          <p:grpSpPr>
            <a:xfrm>
              <a:off x="5114772" y="2244838"/>
              <a:ext cx="3092701" cy="2832008"/>
              <a:chOff x="5127414" y="2232923"/>
              <a:chExt cx="3092701" cy="2832008"/>
            </a:xfrm>
          </p:grpSpPr>
          <p:grpSp>
            <p:nvGrpSpPr>
              <p:cNvPr id="164" name="Group 163">
                <a:extLst>
                  <a:ext uri="{FF2B5EF4-FFF2-40B4-BE49-F238E27FC236}">
                    <a16:creationId xmlns:a16="http://schemas.microsoft.com/office/drawing/2014/main" id="{EC5E9177-AD6C-80CD-C5C6-14A54FB945DD}"/>
                  </a:ext>
                </a:extLst>
              </p:cNvPr>
              <p:cNvGrpSpPr/>
              <p:nvPr/>
            </p:nvGrpSpPr>
            <p:grpSpPr>
              <a:xfrm rot="5851465">
                <a:off x="4955710" y="2821708"/>
                <a:ext cx="647286" cy="279202"/>
                <a:chOff x="2479040" y="2709333"/>
                <a:chExt cx="1136227" cy="584200"/>
              </a:xfrm>
              <a:solidFill>
                <a:schemeClr val="accent1">
                  <a:lumMod val="40000"/>
                  <a:lumOff val="60000"/>
                </a:schemeClr>
              </a:solidFill>
            </p:grpSpPr>
            <p:sp>
              <p:nvSpPr>
                <p:cNvPr id="307" name="Oval 306">
                  <a:extLst>
                    <a:ext uri="{FF2B5EF4-FFF2-40B4-BE49-F238E27FC236}">
                      <a16:creationId xmlns:a16="http://schemas.microsoft.com/office/drawing/2014/main" id="{8811919A-0CC1-FD41-1F54-39F690395044}"/>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08" name="Straight Connector 307">
                  <a:extLst>
                    <a:ext uri="{FF2B5EF4-FFF2-40B4-BE49-F238E27FC236}">
                      <a16:creationId xmlns:a16="http://schemas.microsoft.com/office/drawing/2014/main" id="{2CBB7335-8A27-ECE8-AD72-2BE21D63C76B}"/>
                    </a:ext>
                  </a:extLst>
                </p:cNvPr>
                <p:cNvCxnSpPr>
                  <a:cxnSpLocks/>
                  <a:stCxn id="307" idx="2"/>
                  <a:endCxn id="30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66" name="Group 165">
                <a:extLst>
                  <a:ext uri="{FF2B5EF4-FFF2-40B4-BE49-F238E27FC236}">
                    <a16:creationId xmlns:a16="http://schemas.microsoft.com/office/drawing/2014/main" id="{B34D1E9F-6BD9-20A4-1C9E-8972A7DDA2DB}"/>
                  </a:ext>
                </a:extLst>
              </p:cNvPr>
              <p:cNvGrpSpPr/>
              <p:nvPr/>
            </p:nvGrpSpPr>
            <p:grpSpPr>
              <a:xfrm>
                <a:off x="5997962" y="2820894"/>
                <a:ext cx="543027" cy="332807"/>
                <a:chOff x="2479040" y="2709333"/>
                <a:chExt cx="1136227" cy="584200"/>
              </a:xfrm>
              <a:solidFill>
                <a:schemeClr val="accent1">
                  <a:lumMod val="40000"/>
                  <a:lumOff val="60000"/>
                </a:schemeClr>
              </a:solidFill>
            </p:grpSpPr>
            <p:sp>
              <p:nvSpPr>
                <p:cNvPr id="305" name="Oval 304">
                  <a:extLst>
                    <a:ext uri="{FF2B5EF4-FFF2-40B4-BE49-F238E27FC236}">
                      <a16:creationId xmlns:a16="http://schemas.microsoft.com/office/drawing/2014/main" id="{1AB30D84-0481-94E6-6748-C75633B194D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06" name="Straight Connector 305">
                  <a:extLst>
                    <a:ext uri="{FF2B5EF4-FFF2-40B4-BE49-F238E27FC236}">
                      <a16:creationId xmlns:a16="http://schemas.microsoft.com/office/drawing/2014/main" id="{3C737321-A2E9-EC71-E514-12B1FF441722}"/>
                    </a:ext>
                  </a:extLst>
                </p:cNvPr>
                <p:cNvCxnSpPr>
                  <a:cxnSpLocks/>
                  <a:stCxn id="305" idx="2"/>
                  <a:endCxn id="30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67" name="Group 166">
                <a:extLst>
                  <a:ext uri="{FF2B5EF4-FFF2-40B4-BE49-F238E27FC236}">
                    <a16:creationId xmlns:a16="http://schemas.microsoft.com/office/drawing/2014/main" id="{4F0E26A8-FD4A-44C3-69AE-E2D5C4F89396}"/>
                  </a:ext>
                </a:extLst>
              </p:cNvPr>
              <p:cNvGrpSpPr/>
              <p:nvPr/>
            </p:nvGrpSpPr>
            <p:grpSpPr>
              <a:xfrm>
                <a:off x="5722766" y="3043041"/>
                <a:ext cx="543027" cy="332807"/>
                <a:chOff x="2479040" y="2709333"/>
                <a:chExt cx="1136227" cy="584200"/>
              </a:xfrm>
              <a:solidFill>
                <a:schemeClr val="accent1">
                  <a:lumMod val="40000"/>
                  <a:lumOff val="60000"/>
                </a:schemeClr>
              </a:solidFill>
            </p:grpSpPr>
            <p:sp>
              <p:nvSpPr>
                <p:cNvPr id="303" name="Oval 302">
                  <a:extLst>
                    <a:ext uri="{FF2B5EF4-FFF2-40B4-BE49-F238E27FC236}">
                      <a16:creationId xmlns:a16="http://schemas.microsoft.com/office/drawing/2014/main" id="{F69CFFD2-F4E3-EA43-F2DD-F2D2A09D47B4}"/>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04" name="Straight Connector 303">
                  <a:extLst>
                    <a:ext uri="{FF2B5EF4-FFF2-40B4-BE49-F238E27FC236}">
                      <a16:creationId xmlns:a16="http://schemas.microsoft.com/office/drawing/2014/main" id="{989F3A86-3B4B-D2EE-B7A2-1DF969A6AE9F}"/>
                    </a:ext>
                  </a:extLst>
                </p:cNvPr>
                <p:cNvCxnSpPr>
                  <a:cxnSpLocks/>
                  <a:stCxn id="303" idx="2"/>
                  <a:endCxn id="30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68" name="Group 167">
                <a:extLst>
                  <a:ext uri="{FF2B5EF4-FFF2-40B4-BE49-F238E27FC236}">
                    <a16:creationId xmlns:a16="http://schemas.microsoft.com/office/drawing/2014/main" id="{C2CBD19D-C9AB-7DBA-3EA5-61778B4D993D}"/>
                  </a:ext>
                </a:extLst>
              </p:cNvPr>
              <p:cNvGrpSpPr/>
              <p:nvPr/>
            </p:nvGrpSpPr>
            <p:grpSpPr>
              <a:xfrm>
                <a:off x="6462768" y="2843355"/>
                <a:ext cx="543027" cy="332807"/>
                <a:chOff x="2479040" y="2709333"/>
                <a:chExt cx="1136227" cy="584200"/>
              </a:xfrm>
              <a:solidFill>
                <a:schemeClr val="accent1">
                  <a:lumMod val="40000"/>
                  <a:lumOff val="60000"/>
                </a:schemeClr>
              </a:solidFill>
            </p:grpSpPr>
            <p:sp>
              <p:nvSpPr>
                <p:cNvPr id="301" name="Oval 300">
                  <a:extLst>
                    <a:ext uri="{FF2B5EF4-FFF2-40B4-BE49-F238E27FC236}">
                      <a16:creationId xmlns:a16="http://schemas.microsoft.com/office/drawing/2014/main" id="{96AE4163-48C5-AE3D-1754-A579FD1C633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02" name="Straight Connector 301">
                  <a:extLst>
                    <a:ext uri="{FF2B5EF4-FFF2-40B4-BE49-F238E27FC236}">
                      <a16:creationId xmlns:a16="http://schemas.microsoft.com/office/drawing/2014/main" id="{E03A1F13-A629-38BF-7845-64CC3F3D4A52}"/>
                    </a:ext>
                  </a:extLst>
                </p:cNvPr>
                <p:cNvCxnSpPr>
                  <a:cxnSpLocks/>
                  <a:stCxn id="301" idx="2"/>
                  <a:endCxn id="30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69" name="Group 168">
                <a:extLst>
                  <a:ext uri="{FF2B5EF4-FFF2-40B4-BE49-F238E27FC236}">
                    <a16:creationId xmlns:a16="http://schemas.microsoft.com/office/drawing/2014/main" id="{340A1364-C039-2027-9068-6A5489086C4A}"/>
                  </a:ext>
                </a:extLst>
              </p:cNvPr>
              <p:cNvGrpSpPr/>
              <p:nvPr/>
            </p:nvGrpSpPr>
            <p:grpSpPr>
              <a:xfrm>
                <a:off x="5477728" y="2658372"/>
                <a:ext cx="543027" cy="332807"/>
                <a:chOff x="2479040" y="2709333"/>
                <a:chExt cx="1136227" cy="584200"/>
              </a:xfrm>
              <a:solidFill>
                <a:schemeClr val="accent1">
                  <a:lumMod val="40000"/>
                  <a:lumOff val="60000"/>
                </a:schemeClr>
              </a:solidFill>
            </p:grpSpPr>
            <p:sp>
              <p:nvSpPr>
                <p:cNvPr id="299" name="Oval 298">
                  <a:extLst>
                    <a:ext uri="{FF2B5EF4-FFF2-40B4-BE49-F238E27FC236}">
                      <a16:creationId xmlns:a16="http://schemas.microsoft.com/office/drawing/2014/main" id="{D53C2BB7-F86F-F5F3-8B89-44F655EB4CDB}"/>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00" name="Straight Connector 299">
                  <a:extLst>
                    <a:ext uri="{FF2B5EF4-FFF2-40B4-BE49-F238E27FC236}">
                      <a16:creationId xmlns:a16="http://schemas.microsoft.com/office/drawing/2014/main" id="{D154465A-6856-D19E-56AA-B1EAC625DC9D}"/>
                    </a:ext>
                  </a:extLst>
                </p:cNvPr>
                <p:cNvCxnSpPr>
                  <a:cxnSpLocks/>
                  <a:stCxn id="299" idx="2"/>
                  <a:endCxn id="29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0" name="Group 169">
                <a:extLst>
                  <a:ext uri="{FF2B5EF4-FFF2-40B4-BE49-F238E27FC236}">
                    <a16:creationId xmlns:a16="http://schemas.microsoft.com/office/drawing/2014/main" id="{9B1ACBDB-26FA-9999-9F88-031DC2656D61}"/>
                  </a:ext>
                </a:extLst>
              </p:cNvPr>
              <p:cNvGrpSpPr/>
              <p:nvPr/>
            </p:nvGrpSpPr>
            <p:grpSpPr>
              <a:xfrm>
                <a:off x="6027586" y="3562118"/>
                <a:ext cx="543027" cy="332807"/>
                <a:chOff x="2479040" y="2709333"/>
                <a:chExt cx="1136227" cy="584200"/>
              </a:xfrm>
              <a:solidFill>
                <a:schemeClr val="accent1">
                  <a:lumMod val="40000"/>
                  <a:lumOff val="60000"/>
                </a:schemeClr>
              </a:solidFill>
            </p:grpSpPr>
            <p:sp>
              <p:nvSpPr>
                <p:cNvPr id="297" name="Oval 296">
                  <a:extLst>
                    <a:ext uri="{FF2B5EF4-FFF2-40B4-BE49-F238E27FC236}">
                      <a16:creationId xmlns:a16="http://schemas.microsoft.com/office/drawing/2014/main" id="{0921BD08-38B7-8DD1-5BB1-0F887521D73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98" name="Straight Connector 297">
                  <a:extLst>
                    <a:ext uri="{FF2B5EF4-FFF2-40B4-BE49-F238E27FC236}">
                      <a16:creationId xmlns:a16="http://schemas.microsoft.com/office/drawing/2014/main" id="{5EC6A374-1093-CB6E-C16A-9907D24F1F4E}"/>
                    </a:ext>
                  </a:extLst>
                </p:cNvPr>
                <p:cNvCxnSpPr>
                  <a:cxnSpLocks/>
                  <a:stCxn id="297" idx="2"/>
                  <a:endCxn id="29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1" name="Group 170">
                <a:extLst>
                  <a:ext uri="{FF2B5EF4-FFF2-40B4-BE49-F238E27FC236}">
                    <a16:creationId xmlns:a16="http://schemas.microsoft.com/office/drawing/2014/main" id="{F2366FA5-EF11-0CF8-5D14-DB4D170EDD85}"/>
                  </a:ext>
                </a:extLst>
              </p:cNvPr>
              <p:cNvGrpSpPr/>
              <p:nvPr/>
            </p:nvGrpSpPr>
            <p:grpSpPr>
              <a:xfrm>
                <a:off x="6755939" y="3428629"/>
                <a:ext cx="543027" cy="332807"/>
                <a:chOff x="2479040" y="2709333"/>
                <a:chExt cx="1136227" cy="584200"/>
              </a:xfrm>
              <a:solidFill>
                <a:schemeClr val="accent1">
                  <a:lumMod val="40000"/>
                  <a:lumOff val="60000"/>
                </a:schemeClr>
              </a:solidFill>
            </p:grpSpPr>
            <p:sp>
              <p:nvSpPr>
                <p:cNvPr id="295" name="Oval 294">
                  <a:extLst>
                    <a:ext uri="{FF2B5EF4-FFF2-40B4-BE49-F238E27FC236}">
                      <a16:creationId xmlns:a16="http://schemas.microsoft.com/office/drawing/2014/main" id="{448E9C73-C8DB-E7BB-9C63-CE09812D6252}"/>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96" name="Straight Connector 295">
                  <a:extLst>
                    <a:ext uri="{FF2B5EF4-FFF2-40B4-BE49-F238E27FC236}">
                      <a16:creationId xmlns:a16="http://schemas.microsoft.com/office/drawing/2014/main" id="{8DE77CCE-D0F9-9179-3966-A01F04571042}"/>
                    </a:ext>
                  </a:extLst>
                </p:cNvPr>
                <p:cNvCxnSpPr>
                  <a:cxnSpLocks/>
                  <a:stCxn id="295" idx="2"/>
                  <a:endCxn id="29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2" name="Group 171">
                <a:extLst>
                  <a:ext uri="{FF2B5EF4-FFF2-40B4-BE49-F238E27FC236}">
                    <a16:creationId xmlns:a16="http://schemas.microsoft.com/office/drawing/2014/main" id="{313DCB50-24FB-9745-63DF-20E949DEFB44}"/>
                  </a:ext>
                </a:extLst>
              </p:cNvPr>
              <p:cNvGrpSpPr/>
              <p:nvPr/>
            </p:nvGrpSpPr>
            <p:grpSpPr>
              <a:xfrm>
                <a:off x="6307206" y="4175868"/>
                <a:ext cx="543027" cy="332807"/>
                <a:chOff x="2479040" y="2709333"/>
                <a:chExt cx="1136227" cy="584200"/>
              </a:xfrm>
              <a:solidFill>
                <a:schemeClr val="accent1">
                  <a:lumMod val="40000"/>
                  <a:lumOff val="60000"/>
                </a:schemeClr>
              </a:solidFill>
            </p:grpSpPr>
            <p:sp>
              <p:nvSpPr>
                <p:cNvPr id="293" name="Oval 292">
                  <a:extLst>
                    <a:ext uri="{FF2B5EF4-FFF2-40B4-BE49-F238E27FC236}">
                      <a16:creationId xmlns:a16="http://schemas.microsoft.com/office/drawing/2014/main" id="{41043063-FF23-1659-21C3-96AC8C1D88BC}"/>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94" name="Straight Connector 293">
                  <a:extLst>
                    <a:ext uri="{FF2B5EF4-FFF2-40B4-BE49-F238E27FC236}">
                      <a16:creationId xmlns:a16="http://schemas.microsoft.com/office/drawing/2014/main" id="{59B38A8F-B1AC-4DC2-4166-F71CDEC596FF}"/>
                    </a:ext>
                  </a:extLst>
                </p:cNvPr>
                <p:cNvCxnSpPr>
                  <a:cxnSpLocks/>
                  <a:stCxn id="293" idx="2"/>
                  <a:endCxn id="29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3" name="Group 172">
                <a:extLst>
                  <a:ext uri="{FF2B5EF4-FFF2-40B4-BE49-F238E27FC236}">
                    <a16:creationId xmlns:a16="http://schemas.microsoft.com/office/drawing/2014/main" id="{75B1495A-458D-312B-F682-51671124DB3C}"/>
                  </a:ext>
                </a:extLst>
              </p:cNvPr>
              <p:cNvGrpSpPr/>
              <p:nvPr/>
            </p:nvGrpSpPr>
            <p:grpSpPr>
              <a:xfrm>
                <a:off x="6507809" y="3428629"/>
                <a:ext cx="543027" cy="332807"/>
                <a:chOff x="2479040" y="2709333"/>
                <a:chExt cx="1136227" cy="584200"/>
              </a:xfrm>
              <a:solidFill>
                <a:schemeClr val="accent1">
                  <a:lumMod val="40000"/>
                  <a:lumOff val="60000"/>
                </a:schemeClr>
              </a:solidFill>
            </p:grpSpPr>
            <p:sp>
              <p:nvSpPr>
                <p:cNvPr id="291" name="Oval 290">
                  <a:extLst>
                    <a:ext uri="{FF2B5EF4-FFF2-40B4-BE49-F238E27FC236}">
                      <a16:creationId xmlns:a16="http://schemas.microsoft.com/office/drawing/2014/main" id="{EA12A0F0-2517-6215-F509-C12E209AA78D}"/>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92" name="Straight Connector 291">
                  <a:extLst>
                    <a:ext uri="{FF2B5EF4-FFF2-40B4-BE49-F238E27FC236}">
                      <a16:creationId xmlns:a16="http://schemas.microsoft.com/office/drawing/2014/main" id="{99E782C2-444D-4C7C-BC0A-076CC3716AD3}"/>
                    </a:ext>
                  </a:extLst>
                </p:cNvPr>
                <p:cNvCxnSpPr>
                  <a:cxnSpLocks/>
                  <a:stCxn id="291" idx="2"/>
                  <a:endCxn id="29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4" name="Group 173">
                <a:extLst>
                  <a:ext uri="{FF2B5EF4-FFF2-40B4-BE49-F238E27FC236}">
                    <a16:creationId xmlns:a16="http://schemas.microsoft.com/office/drawing/2014/main" id="{FD39F5DD-A702-16BF-4CCB-443E42E77B4A}"/>
                  </a:ext>
                </a:extLst>
              </p:cNvPr>
              <p:cNvGrpSpPr/>
              <p:nvPr/>
            </p:nvGrpSpPr>
            <p:grpSpPr>
              <a:xfrm>
                <a:off x="5682057" y="3985602"/>
                <a:ext cx="543027" cy="332807"/>
                <a:chOff x="2479040" y="2709333"/>
                <a:chExt cx="1136227" cy="584200"/>
              </a:xfrm>
              <a:solidFill>
                <a:schemeClr val="accent1">
                  <a:lumMod val="40000"/>
                  <a:lumOff val="60000"/>
                </a:schemeClr>
              </a:solidFill>
            </p:grpSpPr>
            <p:sp>
              <p:nvSpPr>
                <p:cNvPr id="289" name="Oval 288">
                  <a:extLst>
                    <a:ext uri="{FF2B5EF4-FFF2-40B4-BE49-F238E27FC236}">
                      <a16:creationId xmlns:a16="http://schemas.microsoft.com/office/drawing/2014/main" id="{50094E22-9F4D-71A0-0BCB-B4B3FEED887C}"/>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90" name="Straight Connector 289">
                  <a:extLst>
                    <a:ext uri="{FF2B5EF4-FFF2-40B4-BE49-F238E27FC236}">
                      <a16:creationId xmlns:a16="http://schemas.microsoft.com/office/drawing/2014/main" id="{6E34F376-5236-0246-AD94-BE831D2C135D}"/>
                    </a:ext>
                  </a:extLst>
                </p:cNvPr>
                <p:cNvCxnSpPr>
                  <a:cxnSpLocks/>
                  <a:stCxn id="289" idx="2"/>
                  <a:endCxn id="28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5" name="Group 174">
                <a:extLst>
                  <a:ext uri="{FF2B5EF4-FFF2-40B4-BE49-F238E27FC236}">
                    <a16:creationId xmlns:a16="http://schemas.microsoft.com/office/drawing/2014/main" id="{798DC0D0-8BD1-180C-F01C-14FC50E54DA6}"/>
                  </a:ext>
                </a:extLst>
              </p:cNvPr>
              <p:cNvGrpSpPr/>
              <p:nvPr/>
            </p:nvGrpSpPr>
            <p:grpSpPr>
              <a:xfrm>
                <a:off x="7080780" y="2889335"/>
                <a:ext cx="543027" cy="332807"/>
                <a:chOff x="2479040" y="2709333"/>
                <a:chExt cx="1136227" cy="584200"/>
              </a:xfrm>
              <a:solidFill>
                <a:schemeClr val="accent1">
                  <a:lumMod val="40000"/>
                  <a:lumOff val="60000"/>
                </a:schemeClr>
              </a:solidFill>
            </p:grpSpPr>
            <p:sp>
              <p:nvSpPr>
                <p:cNvPr id="287" name="Oval 286">
                  <a:extLst>
                    <a:ext uri="{FF2B5EF4-FFF2-40B4-BE49-F238E27FC236}">
                      <a16:creationId xmlns:a16="http://schemas.microsoft.com/office/drawing/2014/main" id="{8BAE0485-BAF0-0866-EB53-A5E8837E0EE3}"/>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88" name="Straight Connector 287">
                  <a:extLst>
                    <a:ext uri="{FF2B5EF4-FFF2-40B4-BE49-F238E27FC236}">
                      <a16:creationId xmlns:a16="http://schemas.microsoft.com/office/drawing/2014/main" id="{265CD757-444A-04C1-F4C0-32D75FE25189}"/>
                    </a:ext>
                  </a:extLst>
                </p:cNvPr>
                <p:cNvCxnSpPr>
                  <a:cxnSpLocks/>
                  <a:stCxn id="287" idx="2"/>
                  <a:endCxn id="28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6" name="Group 175">
                <a:extLst>
                  <a:ext uri="{FF2B5EF4-FFF2-40B4-BE49-F238E27FC236}">
                    <a16:creationId xmlns:a16="http://schemas.microsoft.com/office/drawing/2014/main" id="{BC6DF8E7-F57B-F904-3E36-577CE15791A8}"/>
                  </a:ext>
                </a:extLst>
              </p:cNvPr>
              <p:cNvGrpSpPr/>
              <p:nvPr/>
            </p:nvGrpSpPr>
            <p:grpSpPr>
              <a:xfrm>
                <a:off x="6799150" y="3775906"/>
                <a:ext cx="543027" cy="332807"/>
                <a:chOff x="2479040" y="2709333"/>
                <a:chExt cx="1136227" cy="584200"/>
              </a:xfrm>
              <a:solidFill>
                <a:schemeClr val="accent1">
                  <a:lumMod val="40000"/>
                  <a:lumOff val="60000"/>
                </a:schemeClr>
              </a:solidFill>
            </p:grpSpPr>
            <p:sp>
              <p:nvSpPr>
                <p:cNvPr id="285" name="Oval 284">
                  <a:extLst>
                    <a:ext uri="{FF2B5EF4-FFF2-40B4-BE49-F238E27FC236}">
                      <a16:creationId xmlns:a16="http://schemas.microsoft.com/office/drawing/2014/main" id="{E8C57A7D-7B12-0069-FCE5-F22FF0758D91}"/>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86" name="Straight Connector 285">
                  <a:extLst>
                    <a:ext uri="{FF2B5EF4-FFF2-40B4-BE49-F238E27FC236}">
                      <a16:creationId xmlns:a16="http://schemas.microsoft.com/office/drawing/2014/main" id="{9C3E0A3A-0322-D6F8-9429-F4CA9C075B08}"/>
                    </a:ext>
                  </a:extLst>
                </p:cNvPr>
                <p:cNvCxnSpPr>
                  <a:cxnSpLocks/>
                  <a:stCxn id="285" idx="2"/>
                  <a:endCxn id="28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7" name="Group 176">
                <a:extLst>
                  <a:ext uri="{FF2B5EF4-FFF2-40B4-BE49-F238E27FC236}">
                    <a16:creationId xmlns:a16="http://schemas.microsoft.com/office/drawing/2014/main" id="{BDDB3996-F444-7084-9CCC-EF0BB8E32831}"/>
                  </a:ext>
                </a:extLst>
              </p:cNvPr>
              <p:cNvGrpSpPr/>
              <p:nvPr/>
            </p:nvGrpSpPr>
            <p:grpSpPr>
              <a:xfrm rot="7620893">
                <a:off x="5674115" y="3271048"/>
                <a:ext cx="693337" cy="325525"/>
                <a:chOff x="2479040" y="2709333"/>
                <a:chExt cx="1136227" cy="584200"/>
              </a:xfrm>
              <a:solidFill>
                <a:schemeClr val="accent1">
                  <a:lumMod val="40000"/>
                  <a:lumOff val="60000"/>
                </a:schemeClr>
              </a:solidFill>
            </p:grpSpPr>
            <p:sp>
              <p:nvSpPr>
                <p:cNvPr id="283" name="Oval 282">
                  <a:extLst>
                    <a:ext uri="{FF2B5EF4-FFF2-40B4-BE49-F238E27FC236}">
                      <a16:creationId xmlns:a16="http://schemas.microsoft.com/office/drawing/2014/main" id="{065AF9BC-2E86-183C-2C2C-05AB31DB9837}"/>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84" name="Straight Connector 283">
                  <a:extLst>
                    <a:ext uri="{FF2B5EF4-FFF2-40B4-BE49-F238E27FC236}">
                      <a16:creationId xmlns:a16="http://schemas.microsoft.com/office/drawing/2014/main" id="{67A0BC34-2A5A-1106-883E-046BF105147F}"/>
                    </a:ext>
                  </a:extLst>
                </p:cNvPr>
                <p:cNvCxnSpPr>
                  <a:cxnSpLocks/>
                  <a:stCxn id="283" idx="2"/>
                  <a:endCxn id="28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8" name="Group 177">
                <a:extLst>
                  <a:ext uri="{FF2B5EF4-FFF2-40B4-BE49-F238E27FC236}">
                    <a16:creationId xmlns:a16="http://schemas.microsoft.com/office/drawing/2014/main" id="{428D5E47-89CA-248F-CAB7-719FF2FA96D1}"/>
                  </a:ext>
                </a:extLst>
              </p:cNvPr>
              <p:cNvGrpSpPr/>
              <p:nvPr/>
            </p:nvGrpSpPr>
            <p:grpSpPr>
              <a:xfrm rot="2180588">
                <a:off x="5473849" y="3454247"/>
                <a:ext cx="543027" cy="332807"/>
                <a:chOff x="2479040" y="2709333"/>
                <a:chExt cx="1136227" cy="584200"/>
              </a:xfrm>
              <a:solidFill>
                <a:schemeClr val="accent1">
                  <a:lumMod val="40000"/>
                  <a:lumOff val="60000"/>
                </a:schemeClr>
              </a:solidFill>
            </p:grpSpPr>
            <p:sp>
              <p:nvSpPr>
                <p:cNvPr id="281" name="Oval 280">
                  <a:extLst>
                    <a:ext uri="{FF2B5EF4-FFF2-40B4-BE49-F238E27FC236}">
                      <a16:creationId xmlns:a16="http://schemas.microsoft.com/office/drawing/2014/main" id="{87A948DF-B960-877E-589F-0105A5DEC58C}"/>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82" name="Straight Connector 281">
                  <a:extLst>
                    <a:ext uri="{FF2B5EF4-FFF2-40B4-BE49-F238E27FC236}">
                      <a16:creationId xmlns:a16="http://schemas.microsoft.com/office/drawing/2014/main" id="{3D632536-5697-FD36-F599-A7CD37E68D2C}"/>
                    </a:ext>
                  </a:extLst>
                </p:cNvPr>
                <p:cNvCxnSpPr>
                  <a:cxnSpLocks/>
                  <a:stCxn id="281" idx="2"/>
                  <a:endCxn id="28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79" name="Group 178">
                <a:extLst>
                  <a:ext uri="{FF2B5EF4-FFF2-40B4-BE49-F238E27FC236}">
                    <a16:creationId xmlns:a16="http://schemas.microsoft.com/office/drawing/2014/main" id="{A8451DB4-39BA-BE0C-03BA-14976D125065}"/>
                  </a:ext>
                </a:extLst>
              </p:cNvPr>
              <p:cNvGrpSpPr/>
              <p:nvPr/>
            </p:nvGrpSpPr>
            <p:grpSpPr>
              <a:xfrm>
                <a:off x="6288518" y="3874508"/>
                <a:ext cx="543027" cy="332807"/>
                <a:chOff x="2479040" y="2709333"/>
                <a:chExt cx="1136227" cy="584200"/>
              </a:xfrm>
              <a:solidFill>
                <a:schemeClr val="accent1">
                  <a:lumMod val="40000"/>
                  <a:lumOff val="60000"/>
                </a:schemeClr>
              </a:solidFill>
            </p:grpSpPr>
            <p:sp>
              <p:nvSpPr>
                <p:cNvPr id="279" name="Oval 278">
                  <a:extLst>
                    <a:ext uri="{FF2B5EF4-FFF2-40B4-BE49-F238E27FC236}">
                      <a16:creationId xmlns:a16="http://schemas.microsoft.com/office/drawing/2014/main" id="{49947DCC-0130-8F41-97D1-EE9DB269F976}"/>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80" name="Straight Connector 279">
                  <a:extLst>
                    <a:ext uri="{FF2B5EF4-FFF2-40B4-BE49-F238E27FC236}">
                      <a16:creationId xmlns:a16="http://schemas.microsoft.com/office/drawing/2014/main" id="{412D6EAE-19B1-6936-FF98-B0EB5FDC3F57}"/>
                    </a:ext>
                  </a:extLst>
                </p:cNvPr>
                <p:cNvCxnSpPr>
                  <a:cxnSpLocks/>
                  <a:stCxn id="279" idx="2"/>
                  <a:endCxn id="27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0" name="Group 179">
                <a:extLst>
                  <a:ext uri="{FF2B5EF4-FFF2-40B4-BE49-F238E27FC236}">
                    <a16:creationId xmlns:a16="http://schemas.microsoft.com/office/drawing/2014/main" id="{96BEBCF3-1C30-3FB8-E6B3-9F6978285F6A}"/>
                  </a:ext>
                </a:extLst>
              </p:cNvPr>
              <p:cNvGrpSpPr/>
              <p:nvPr/>
            </p:nvGrpSpPr>
            <p:grpSpPr>
              <a:xfrm>
                <a:off x="5288269" y="3722873"/>
                <a:ext cx="543027" cy="332807"/>
                <a:chOff x="2479040" y="2709333"/>
                <a:chExt cx="1136227" cy="584200"/>
              </a:xfrm>
              <a:solidFill>
                <a:schemeClr val="accent1">
                  <a:lumMod val="40000"/>
                  <a:lumOff val="60000"/>
                </a:schemeClr>
              </a:solidFill>
            </p:grpSpPr>
            <p:sp>
              <p:nvSpPr>
                <p:cNvPr id="277" name="Oval 276">
                  <a:extLst>
                    <a:ext uri="{FF2B5EF4-FFF2-40B4-BE49-F238E27FC236}">
                      <a16:creationId xmlns:a16="http://schemas.microsoft.com/office/drawing/2014/main" id="{2E16A4B9-579A-94AD-4FF1-B5C169A29652}"/>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78" name="Straight Connector 277">
                  <a:extLst>
                    <a:ext uri="{FF2B5EF4-FFF2-40B4-BE49-F238E27FC236}">
                      <a16:creationId xmlns:a16="http://schemas.microsoft.com/office/drawing/2014/main" id="{3C397477-6973-30D2-2A81-CED25225F15A}"/>
                    </a:ext>
                  </a:extLst>
                </p:cNvPr>
                <p:cNvCxnSpPr>
                  <a:cxnSpLocks/>
                  <a:stCxn id="277" idx="2"/>
                  <a:endCxn id="27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1" name="Group 180">
                <a:extLst>
                  <a:ext uri="{FF2B5EF4-FFF2-40B4-BE49-F238E27FC236}">
                    <a16:creationId xmlns:a16="http://schemas.microsoft.com/office/drawing/2014/main" id="{6732E029-9F25-2593-DD80-2BDF8EA7E2FE}"/>
                  </a:ext>
                </a:extLst>
              </p:cNvPr>
              <p:cNvGrpSpPr/>
              <p:nvPr/>
            </p:nvGrpSpPr>
            <p:grpSpPr>
              <a:xfrm rot="2036005">
                <a:off x="6812713" y="4024208"/>
                <a:ext cx="543027" cy="332807"/>
                <a:chOff x="2479040" y="2709333"/>
                <a:chExt cx="1136227" cy="584200"/>
              </a:xfrm>
              <a:solidFill>
                <a:schemeClr val="accent1">
                  <a:lumMod val="40000"/>
                  <a:lumOff val="60000"/>
                </a:schemeClr>
              </a:solidFill>
            </p:grpSpPr>
            <p:sp>
              <p:nvSpPr>
                <p:cNvPr id="275" name="Oval 274">
                  <a:extLst>
                    <a:ext uri="{FF2B5EF4-FFF2-40B4-BE49-F238E27FC236}">
                      <a16:creationId xmlns:a16="http://schemas.microsoft.com/office/drawing/2014/main" id="{1DF1304E-A4EB-5057-1F68-C01E82DA5C68}"/>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76" name="Straight Connector 275">
                  <a:extLst>
                    <a:ext uri="{FF2B5EF4-FFF2-40B4-BE49-F238E27FC236}">
                      <a16:creationId xmlns:a16="http://schemas.microsoft.com/office/drawing/2014/main" id="{F0F33163-435A-B7CD-D95A-5B69C406A83E}"/>
                    </a:ext>
                  </a:extLst>
                </p:cNvPr>
                <p:cNvCxnSpPr>
                  <a:cxnSpLocks/>
                  <a:stCxn id="275" idx="2"/>
                  <a:endCxn id="27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2" name="Group 181">
                <a:extLst>
                  <a:ext uri="{FF2B5EF4-FFF2-40B4-BE49-F238E27FC236}">
                    <a16:creationId xmlns:a16="http://schemas.microsoft.com/office/drawing/2014/main" id="{78CDFBC2-B2F3-7113-B057-BC068933C5FA}"/>
                  </a:ext>
                </a:extLst>
              </p:cNvPr>
              <p:cNvGrpSpPr/>
              <p:nvPr/>
            </p:nvGrpSpPr>
            <p:grpSpPr>
              <a:xfrm rot="16727789">
                <a:off x="6470864" y="4340571"/>
                <a:ext cx="647286" cy="279202"/>
                <a:chOff x="2479040" y="2709333"/>
                <a:chExt cx="1136227" cy="584200"/>
              </a:xfrm>
              <a:solidFill>
                <a:schemeClr val="accent1">
                  <a:lumMod val="40000"/>
                  <a:lumOff val="60000"/>
                </a:schemeClr>
              </a:solidFill>
            </p:grpSpPr>
            <p:sp>
              <p:nvSpPr>
                <p:cNvPr id="273" name="Oval 272">
                  <a:extLst>
                    <a:ext uri="{FF2B5EF4-FFF2-40B4-BE49-F238E27FC236}">
                      <a16:creationId xmlns:a16="http://schemas.microsoft.com/office/drawing/2014/main" id="{60F61FCC-AB8A-7DEC-41AD-A99E8C9C3B5D}"/>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74" name="Straight Connector 273">
                  <a:extLst>
                    <a:ext uri="{FF2B5EF4-FFF2-40B4-BE49-F238E27FC236}">
                      <a16:creationId xmlns:a16="http://schemas.microsoft.com/office/drawing/2014/main" id="{C363FED8-FA65-9B67-19B4-F86697A3D7E0}"/>
                    </a:ext>
                  </a:extLst>
                </p:cNvPr>
                <p:cNvCxnSpPr>
                  <a:cxnSpLocks/>
                  <a:stCxn id="273" idx="2"/>
                  <a:endCxn id="27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3" name="Group 182">
                <a:extLst>
                  <a:ext uri="{FF2B5EF4-FFF2-40B4-BE49-F238E27FC236}">
                    <a16:creationId xmlns:a16="http://schemas.microsoft.com/office/drawing/2014/main" id="{8A9B61A7-7D74-696D-BD01-B6CAE063B393}"/>
                  </a:ext>
                </a:extLst>
              </p:cNvPr>
              <p:cNvGrpSpPr/>
              <p:nvPr/>
            </p:nvGrpSpPr>
            <p:grpSpPr>
              <a:xfrm rot="12873248">
                <a:off x="6861294" y="3116266"/>
                <a:ext cx="543027" cy="332807"/>
                <a:chOff x="2479040" y="2709333"/>
                <a:chExt cx="1136227" cy="584200"/>
              </a:xfrm>
              <a:solidFill>
                <a:schemeClr val="accent1">
                  <a:lumMod val="40000"/>
                  <a:lumOff val="60000"/>
                </a:schemeClr>
              </a:solidFill>
            </p:grpSpPr>
            <p:sp>
              <p:nvSpPr>
                <p:cNvPr id="271" name="Oval 270">
                  <a:extLst>
                    <a:ext uri="{FF2B5EF4-FFF2-40B4-BE49-F238E27FC236}">
                      <a16:creationId xmlns:a16="http://schemas.microsoft.com/office/drawing/2014/main" id="{3ECE18CF-6134-6A17-B5D3-5F4B7F83D2A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72" name="Straight Connector 271">
                  <a:extLst>
                    <a:ext uri="{FF2B5EF4-FFF2-40B4-BE49-F238E27FC236}">
                      <a16:creationId xmlns:a16="http://schemas.microsoft.com/office/drawing/2014/main" id="{71EE67CD-318F-D56F-EFE0-11E68F29F8B2}"/>
                    </a:ext>
                  </a:extLst>
                </p:cNvPr>
                <p:cNvCxnSpPr>
                  <a:cxnSpLocks/>
                  <a:stCxn id="271" idx="2"/>
                  <a:endCxn id="27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4" name="Group 183">
                <a:extLst>
                  <a:ext uri="{FF2B5EF4-FFF2-40B4-BE49-F238E27FC236}">
                    <a16:creationId xmlns:a16="http://schemas.microsoft.com/office/drawing/2014/main" id="{DD210DD5-34FB-5810-826B-5EA685B57D38}"/>
                  </a:ext>
                </a:extLst>
              </p:cNvPr>
              <p:cNvGrpSpPr/>
              <p:nvPr/>
            </p:nvGrpSpPr>
            <p:grpSpPr>
              <a:xfrm rot="16200000">
                <a:off x="7154408" y="3826521"/>
                <a:ext cx="647286" cy="279202"/>
                <a:chOff x="2479040" y="2709333"/>
                <a:chExt cx="1136227" cy="584200"/>
              </a:xfrm>
              <a:solidFill>
                <a:schemeClr val="accent1">
                  <a:lumMod val="40000"/>
                  <a:lumOff val="60000"/>
                </a:schemeClr>
              </a:solidFill>
            </p:grpSpPr>
            <p:sp>
              <p:nvSpPr>
                <p:cNvPr id="269" name="Oval 268">
                  <a:extLst>
                    <a:ext uri="{FF2B5EF4-FFF2-40B4-BE49-F238E27FC236}">
                      <a16:creationId xmlns:a16="http://schemas.microsoft.com/office/drawing/2014/main" id="{DA7D6FF8-7DD9-1456-E7C2-15B9296C65A2}"/>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70" name="Straight Connector 269">
                  <a:extLst>
                    <a:ext uri="{FF2B5EF4-FFF2-40B4-BE49-F238E27FC236}">
                      <a16:creationId xmlns:a16="http://schemas.microsoft.com/office/drawing/2014/main" id="{7EDBD959-7C6D-45AB-836F-8F9868DC52C4}"/>
                    </a:ext>
                  </a:extLst>
                </p:cNvPr>
                <p:cNvCxnSpPr>
                  <a:cxnSpLocks/>
                  <a:stCxn id="269" idx="2"/>
                  <a:endCxn id="26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5" name="Group 184">
                <a:extLst>
                  <a:ext uri="{FF2B5EF4-FFF2-40B4-BE49-F238E27FC236}">
                    <a16:creationId xmlns:a16="http://schemas.microsoft.com/office/drawing/2014/main" id="{AACB932B-1518-D14F-4227-5C70B115256E}"/>
                  </a:ext>
                </a:extLst>
              </p:cNvPr>
              <p:cNvGrpSpPr/>
              <p:nvPr/>
            </p:nvGrpSpPr>
            <p:grpSpPr>
              <a:xfrm rot="18535956">
                <a:off x="6669245" y="2639411"/>
                <a:ext cx="647286" cy="279202"/>
                <a:chOff x="2479040" y="2709333"/>
                <a:chExt cx="1136227" cy="584200"/>
              </a:xfrm>
              <a:solidFill>
                <a:schemeClr val="accent1">
                  <a:lumMod val="40000"/>
                  <a:lumOff val="60000"/>
                </a:schemeClr>
              </a:solidFill>
            </p:grpSpPr>
            <p:sp>
              <p:nvSpPr>
                <p:cNvPr id="267" name="Oval 266">
                  <a:extLst>
                    <a:ext uri="{FF2B5EF4-FFF2-40B4-BE49-F238E27FC236}">
                      <a16:creationId xmlns:a16="http://schemas.microsoft.com/office/drawing/2014/main" id="{7DCCAA40-74D9-C55F-E37A-2F96AD9E7FA6}"/>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68" name="Straight Connector 267">
                  <a:extLst>
                    <a:ext uri="{FF2B5EF4-FFF2-40B4-BE49-F238E27FC236}">
                      <a16:creationId xmlns:a16="http://schemas.microsoft.com/office/drawing/2014/main" id="{F2D9265D-EDF6-2074-FAD3-60FF589E3AA0}"/>
                    </a:ext>
                  </a:extLst>
                </p:cNvPr>
                <p:cNvCxnSpPr>
                  <a:cxnSpLocks/>
                  <a:stCxn id="267" idx="2"/>
                  <a:endCxn id="26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6" name="Group 185">
                <a:extLst>
                  <a:ext uri="{FF2B5EF4-FFF2-40B4-BE49-F238E27FC236}">
                    <a16:creationId xmlns:a16="http://schemas.microsoft.com/office/drawing/2014/main" id="{ABBC12E2-169F-8CA1-A4EB-5A18EED46674}"/>
                  </a:ext>
                </a:extLst>
              </p:cNvPr>
              <p:cNvGrpSpPr/>
              <p:nvPr/>
            </p:nvGrpSpPr>
            <p:grpSpPr>
              <a:xfrm rot="7151703">
                <a:off x="5955058" y="4369155"/>
                <a:ext cx="647286" cy="279202"/>
                <a:chOff x="2479040" y="2709333"/>
                <a:chExt cx="1136227" cy="584200"/>
              </a:xfrm>
              <a:solidFill>
                <a:schemeClr val="accent1">
                  <a:lumMod val="40000"/>
                  <a:lumOff val="60000"/>
                </a:schemeClr>
              </a:solidFill>
            </p:grpSpPr>
            <p:sp>
              <p:nvSpPr>
                <p:cNvPr id="265" name="Oval 264">
                  <a:extLst>
                    <a:ext uri="{FF2B5EF4-FFF2-40B4-BE49-F238E27FC236}">
                      <a16:creationId xmlns:a16="http://schemas.microsoft.com/office/drawing/2014/main" id="{E5614DCF-9EFE-0D3E-223E-50930A213A2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66" name="Straight Connector 265">
                  <a:extLst>
                    <a:ext uri="{FF2B5EF4-FFF2-40B4-BE49-F238E27FC236}">
                      <a16:creationId xmlns:a16="http://schemas.microsoft.com/office/drawing/2014/main" id="{550D6021-9B9A-72C9-303A-1F59FAC69F42}"/>
                    </a:ext>
                  </a:extLst>
                </p:cNvPr>
                <p:cNvCxnSpPr>
                  <a:cxnSpLocks/>
                  <a:stCxn id="265" idx="2"/>
                  <a:endCxn id="26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7" name="Group 186">
                <a:extLst>
                  <a:ext uri="{FF2B5EF4-FFF2-40B4-BE49-F238E27FC236}">
                    <a16:creationId xmlns:a16="http://schemas.microsoft.com/office/drawing/2014/main" id="{DA7E8145-40A4-A7F3-5E4C-21CAFFF2EA2B}"/>
                  </a:ext>
                </a:extLst>
              </p:cNvPr>
              <p:cNvGrpSpPr/>
              <p:nvPr/>
            </p:nvGrpSpPr>
            <p:grpSpPr>
              <a:xfrm rot="2985512">
                <a:off x="7174235" y="3322133"/>
                <a:ext cx="647286" cy="279202"/>
                <a:chOff x="2479040" y="2709333"/>
                <a:chExt cx="1136227" cy="584200"/>
              </a:xfrm>
              <a:solidFill>
                <a:schemeClr val="accent1">
                  <a:lumMod val="40000"/>
                  <a:lumOff val="60000"/>
                </a:schemeClr>
              </a:solidFill>
            </p:grpSpPr>
            <p:sp>
              <p:nvSpPr>
                <p:cNvPr id="263" name="Oval 262">
                  <a:extLst>
                    <a:ext uri="{FF2B5EF4-FFF2-40B4-BE49-F238E27FC236}">
                      <a16:creationId xmlns:a16="http://schemas.microsoft.com/office/drawing/2014/main" id="{C2646648-E771-9487-BB71-CA78930A972A}"/>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64" name="Straight Connector 263">
                  <a:extLst>
                    <a:ext uri="{FF2B5EF4-FFF2-40B4-BE49-F238E27FC236}">
                      <a16:creationId xmlns:a16="http://schemas.microsoft.com/office/drawing/2014/main" id="{F70799FA-F5EF-8BD3-81BB-357262A59ECB}"/>
                    </a:ext>
                  </a:extLst>
                </p:cNvPr>
                <p:cNvCxnSpPr>
                  <a:cxnSpLocks/>
                  <a:stCxn id="263" idx="2"/>
                  <a:endCxn id="26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8" name="Group 187">
                <a:extLst>
                  <a:ext uri="{FF2B5EF4-FFF2-40B4-BE49-F238E27FC236}">
                    <a16:creationId xmlns:a16="http://schemas.microsoft.com/office/drawing/2014/main" id="{42C6812E-7980-4592-E006-56D138C7ACF0}"/>
                  </a:ext>
                </a:extLst>
              </p:cNvPr>
              <p:cNvGrpSpPr/>
              <p:nvPr/>
            </p:nvGrpSpPr>
            <p:grpSpPr>
              <a:xfrm rot="17890302">
                <a:off x="6194354" y="3177209"/>
                <a:ext cx="647286" cy="279202"/>
                <a:chOff x="2479040" y="2709333"/>
                <a:chExt cx="1136227" cy="584200"/>
              </a:xfrm>
              <a:solidFill>
                <a:schemeClr val="accent1">
                  <a:lumMod val="40000"/>
                  <a:lumOff val="60000"/>
                </a:schemeClr>
              </a:solidFill>
            </p:grpSpPr>
            <p:sp>
              <p:nvSpPr>
                <p:cNvPr id="261" name="Oval 260">
                  <a:extLst>
                    <a:ext uri="{FF2B5EF4-FFF2-40B4-BE49-F238E27FC236}">
                      <a16:creationId xmlns:a16="http://schemas.microsoft.com/office/drawing/2014/main" id="{8B0605B2-9D0E-991B-732A-52FA9AA81E62}"/>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62" name="Straight Connector 261">
                  <a:extLst>
                    <a:ext uri="{FF2B5EF4-FFF2-40B4-BE49-F238E27FC236}">
                      <a16:creationId xmlns:a16="http://schemas.microsoft.com/office/drawing/2014/main" id="{D2CA300E-877E-F99B-2096-AFE8F1359EF2}"/>
                    </a:ext>
                  </a:extLst>
                </p:cNvPr>
                <p:cNvCxnSpPr>
                  <a:cxnSpLocks/>
                  <a:stCxn id="261" idx="2"/>
                  <a:endCxn id="26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89" name="Group 188">
                <a:extLst>
                  <a:ext uri="{FF2B5EF4-FFF2-40B4-BE49-F238E27FC236}">
                    <a16:creationId xmlns:a16="http://schemas.microsoft.com/office/drawing/2014/main" id="{9F828CEF-75A4-1433-00C0-EBD6CA9A4A37}"/>
                  </a:ext>
                </a:extLst>
              </p:cNvPr>
              <p:cNvGrpSpPr/>
              <p:nvPr/>
            </p:nvGrpSpPr>
            <p:grpSpPr>
              <a:xfrm>
                <a:off x="5303511" y="4217795"/>
                <a:ext cx="543027" cy="332807"/>
                <a:chOff x="2479040" y="2709333"/>
                <a:chExt cx="1136227" cy="584200"/>
              </a:xfrm>
              <a:solidFill>
                <a:schemeClr val="accent1">
                  <a:lumMod val="40000"/>
                  <a:lumOff val="60000"/>
                </a:schemeClr>
              </a:solidFill>
            </p:grpSpPr>
            <p:sp>
              <p:nvSpPr>
                <p:cNvPr id="259" name="Oval 258">
                  <a:extLst>
                    <a:ext uri="{FF2B5EF4-FFF2-40B4-BE49-F238E27FC236}">
                      <a16:creationId xmlns:a16="http://schemas.microsoft.com/office/drawing/2014/main" id="{5B4AA220-D707-C7E7-6B1B-703F2333433B}"/>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60" name="Straight Connector 259">
                  <a:extLst>
                    <a:ext uri="{FF2B5EF4-FFF2-40B4-BE49-F238E27FC236}">
                      <a16:creationId xmlns:a16="http://schemas.microsoft.com/office/drawing/2014/main" id="{230FC1B1-EA95-43D3-B99E-E0C5D922E49A}"/>
                    </a:ext>
                  </a:extLst>
                </p:cNvPr>
                <p:cNvCxnSpPr>
                  <a:cxnSpLocks/>
                  <a:stCxn id="259" idx="2"/>
                  <a:endCxn id="25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0" name="Group 189">
                <a:extLst>
                  <a:ext uri="{FF2B5EF4-FFF2-40B4-BE49-F238E27FC236}">
                    <a16:creationId xmlns:a16="http://schemas.microsoft.com/office/drawing/2014/main" id="{9E110AAA-2EB0-CD5B-C678-1DC63C0699BD}"/>
                  </a:ext>
                </a:extLst>
              </p:cNvPr>
              <p:cNvGrpSpPr/>
              <p:nvPr/>
            </p:nvGrpSpPr>
            <p:grpSpPr>
              <a:xfrm rot="8274270">
                <a:off x="5812775" y="3763813"/>
                <a:ext cx="543027" cy="332807"/>
                <a:chOff x="2479040" y="2709333"/>
                <a:chExt cx="1136227" cy="584200"/>
              </a:xfrm>
              <a:solidFill>
                <a:schemeClr val="accent1">
                  <a:lumMod val="40000"/>
                  <a:lumOff val="60000"/>
                </a:schemeClr>
              </a:solidFill>
            </p:grpSpPr>
            <p:sp>
              <p:nvSpPr>
                <p:cNvPr id="257" name="Oval 256">
                  <a:extLst>
                    <a:ext uri="{FF2B5EF4-FFF2-40B4-BE49-F238E27FC236}">
                      <a16:creationId xmlns:a16="http://schemas.microsoft.com/office/drawing/2014/main" id="{86566EC2-268E-DB85-B7C4-D235B97B7B6A}"/>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58" name="Straight Connector 257">
                  <a:extLst>
                    <a:ext uri="{FF2B5EF4-FFF2-40B4-BE49-F238E27FC236}">
                      <a16:creationId xmlns:a16="http://schemas.microsoft.com/office/drawing/2014/main" id="{8D4643FD-79A3-3F36-C05F-C6FC4A15DE79}"/>
                    </a:ext>
                  </a:extLst>
                </p:cNvPr>
                <p:cNvCxnSpPr>
                  <a:cxnSpLocks/>
                  <a:stCxn id="257" idx="2"/>
                  <a:endCxn id="25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1" name="Group 190">
                <a:extLst>
                  <a:ext uri="{FF2B5EF4-FFF2-40B4-BE49-F238E27FC236}">
                    <a16:creationId xmlns:a16="http://schemas.microsoft.com/office/drawing/2014/main" id="{0B7C3695-3919-6009-60AA-F94A330CF8AC}"/>
                  </a:ext>
                </a:extLst>
              </p:cNvPr>
              <p:cNvGrpSpPr/>
              <p:nvPr/>
            </p:nvGrpSpPr>
            <p:grpSpPr>
              <a:xfrm>
                <a:off x="5127414" y="3307746"/>
                <a:ext cx="543027" cy="332807"/>
                <a:chOff x="2479040" y="2709333"/>
                <a:chExt cx="1136227" cy="584200"/>
              </a:xfrm>
              <a:solidFill>
                <a:schemeClr val="accent1">
                  <a:lumMod val="40000"/>
                  <a:lumOff val="60000"/>
                </a:schemeClr>
              </a:solidFill>
            </p:grpSpPr>
            <p:sp>
              <p:nvSpPr>
                <p:cNvPr id="255" name="Oval 254">
                  <a:extLst>
                    <a:ext uri="{FF2B5EF4-FFF2-40B4-BE49-F238E27FC236}">
                      <a16:creationId xmlns:a16="http://schemas.microsoft.com/office/drawing/2014/main" id="{D126DEDE-5D9E-2F60-08FF-6A11DFB5610D}"/>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56" name="Straight Connector 255">
                  <a:extLst>
                    <a:ext uri="{FF2B5EF4-FFF2-40B4-BE49-F238E27FC236}">
                      <a16:creationId xmlns:a16="http://schemas.microsoft.com/office/drawing/2014/main" id="{8B37BA56-FB5D-9405-7A97-D97283640790}"/>
                    </a:ext>
                  </a:extLst>
                </p:cNvPr>
                <p:cNvCxnSpPr>
                  <a:cxnSpLocks/>
                  <a:stCxn id="255" idx="2"/>
                  <a:endCxn id="25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2" name="Group 191">
                <a:extLst>
                  <a:ext uri="{FF2B5EF4-FFF2-40B4-BE49-F238E27FC236}">
                    <a16:creationId xmlns:a16="http://schemas.microsoft.com/office/drawing/2014/main" id="{33C14B05-8747-0240-6766-1178D9792D72}"/>
                  </a:ext>
                </a:extLst>
              </p:cNvPr>
              <p:cNvGrpSpPr/>
              <p:nvPr/>
            </p:nvGrpSpPr>
            <p:grpSpPr>
              <a:xfrm>
                <a:off x="5720110" y="4441035"/>
                <a:ext cx="543027" cy="332807"/>
                <a:chOff x="2479040" y="2709333"/>
                <a:chExt cx="1136227" cy="584200"/>
              </a:xfrm>
              <a:solidFill>
                <a:schemeClr val="accent1">
                  <a:lumMod val="40000"/>
                  <a:lumOff val="60000"/>
                </a:schemeClr>
              </a:solidFill>
            </p:grpSpPr>
            <p:sp>
              <p:nvSpPr>
                <p:cNvPr id="253" name="Oval 252">
                  <a:extLst>
                    <a:ext uri="{FF2B5EF4-FFF2-40B4-BE49-F238E27FC236}">
                      <a16:creationId xmlns:a16="http://schemas.microsoft.com/office/drawing/2014/main" id="{0C9F9189-39E1-FCFD-B41C-44EF35D863E1}"/>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54" name="Straight Connector 253">
                  <a:extLst>
                    <a:ext uri="{FF2B5EF4-FFF2-40B4-BE49-F238E27FC236}">
                      <a16:creationId xmlns:a16="http://schemas.microsoft.com/office/drawing/2014/main" id="{369B6E06-FFBD-160E-DBCD-F14D44D356E7}"/>
                    </a:ext>
                  </a:extLst>
                </p:cNvPr>
                <p:cNvCxnSpPr>
                  <a:cxnSpLocks/>
                  <a:stCxn id="253" idx="2"/>
                  <a:endCxn id="25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3" name="Group 192">
                <a:extLst>
                  <a:ext uri="{FF2B5EF4-FFF2-40B4-BE49-F238E27FC236}">
                    <a16:creationId xmlns:a16="http://schemas.microsoft.com/office/drawing/2014/main" id="{B1D22E9E-B0D9-0CF5-1E14-6FEC01F2EEAC}"/>
                  </a:ext>
                </a:extLst>
              </p:cNvPr>
              <p:cNvGrpSpPr/>
              <p:nvPr/>
            </p:nvGrpSpPr>
            <p:grpSpPr>
              <a:xfrm rot="13718130">
                <a:off x="6227779" y="3565290"/>
                <a:ext cx="647286" cy="279202"/>
                <a:chOff x="2479040" y="2709333"/>
                <a:chExt cx="1136227" cy="584200"/>
              </a:xfrm>
              <a:solidFill>
                <a:schemeClr val="accent1">
                  <a:lumMod val="40000"/>
                  <a:lumOff val="60000"/>
                </a:schemeClr>
              </a:solidFill>
            </p:grpSpPr>
            <p:sp>
              <p:nvSpPr>
                <p:cNvPr id="251" name="Oval 250">
                  <a:extLst>
                    <a:ext uri="{FF2B5EF4-FFF2-40B4-BE49-F238E27FC236}">
                      <a16:creationId xmlns:a16="http://schemas.microsoft.com/office/drawing/2014/main" id="{53467927-860D-7AA4-6381-8BA23EADA641}"/>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52" name="Straight Connector 251">
                  <a:extLst>
                    <a:ext uri="{FF2B5EF4-FFF2-40B4-BE49-F238E27FC236}">
                      <a16:creationId xmlns:a16="http://schemas.microsoft.com/office/drawing/2014/main" id="{7D412FE0-185F-3A18-8B92-93B229A10ECC}"/>
                    </a:ext>
                  </a:extLst>
                </p:cNvPr>
                <p:cNvCxnSpPr>
                  <a:cxnSpLocks/>
                  <a:stCxn id="251" idx="2"/>
                  <a:endCxn id="25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4" name="Group 193">
                <a:extLst>
                  <a:ext uri="{FF2B5EF4-FFF2-40B4-BE49-F238E27FC236}">
                    <a16:creationId xmlns:a16="http://schemas.microsoft.com/office/drawing/2014/main" id="{134A4A3A-2375-A679-6309-524F095902E9}"/>
                  </a:ext>
                </a:extLst>
              </p:cNvPr>
              <p:cNvGrpSpPr/>
              <p:nvPr/>
            </p:nvGrpSpPr>
            <p:grpSpPr>
              <a:xfrm rot="17370413">
                <a:off x="7523225" y="3348454"/>
                <a:ext cx="647286" cy="279202"/>
                <a:chOff x="2479040" y="2709333"/>
                <a:chExt cx="1136227" cy="584200"/>
              </a:xfrm>
              <a:solidFill>
                <a:schemeClr val="accent1">
                  <a:lumMod val="40000"/>
                  <a:lumOff val="60000"/>
                </a:schemeClr>
              </a:solidFill>
            </p:grpSpPr>
            <p:sp>
              <p:nvSpPr>
                <p:cNvPr id="249" name="Oval 248">
                  <a:extLst>
                    <a:ext uri="{FF2B5EF4-FFF2-40B4-BE49-F238E27FC236}">
                      <a16:creationId xmlns:a16="http://schemas.microsoft.com/office/drawing/2014/main" id="{9794BA97-30C3-4639-8AE1-B6441604345C}"/>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50" name="Straight Connector 249">
                  <a:extLst>
                    <a:ext uri="{FF2B5EF4-FFF2-40B4-BE49-F238E27FC236}">
                      <a16:creationId xmlns:a16="http://schemas.microsoft.com/office/drawing/2014/main" id="{48219B1B-B3D5-EBAA-0FE3-9AF75D95019F}"/>
                    </a:ext>
                  </a:extLst>
                </p:cNvPr>
                <p:cNvCxnSpPr>
                  <a:cxnSpLocks/>
                  <a:stCxn id="249" idx="2"/>
                  <a:endCxn id="24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5" name="Group 194">
                <a:extLst>
                  <a:ext uri="{FF2B5EF4-FFF2-40B4-BE49-F238E27FC236}">
                    <a16:creationId xmlns:a16="http://schemas.microsoft.com/office/drawing/2014/main" id="{5A7633C4-FC46-4A76-D6AC-99B919125005}"/>
                  </a:ext>
                </a:extLst>
              </p:cNvPr>
              <p:cNvGrpSpPr/>
              <p:nvPr/>
            </p:nvGrpSpPr>
            <p:grpSpPr>
              <a:xfrm rot="18599912">
                <a:off x="7489661" y="3864917"/>
                <a:ext cx="647286" cy="279202"/>
                <a:chOff x="2479040" y="2709333"/>
                <a:chExt cx="1136227" cy="584200"/>
              </a:xfrm>
              <a:solidFill>
                <a:schemeClr val="accent1">
                  <a:lumMod val="40000"/>
                  <a:lumOff val="60000"/>
                </a:schemeClr>
              </a:solidFill>
            </p:grpSpPr>
            <p:sp>
              <p:nvSpPr>
                <p:cNvPr id="247" name="Oval 246">
                  <a:extLst>
                    <a:ext uri="{FF2B5EF4-FFF2-40B4-BE49-F238E27FC236}">
                      <a16:creationId xmlns:a16="http://schemas.microsoft.com/office/drawing/2014/main" id="{93EF0EFB-2861-760B-DF8C-305B8E4ECD83}"/>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48" name="Straight Connector 247">
                  <a:extLst>
                    <a:ext uri="{FF2B5EF4-FFF2-40B4-BE49-F238E27FC236}">
                      <a16:creationId xmlns:a16="http://schemas.microsoft.com/office/drawing/2014/main" id="{D64C84F4-1E6E-FB9C-AF43-123665FFA54B}"/>
                    </a:ext>
                  </a:extLst>
                </p:cNvPr>
                <p:cNvCxnSpPr>
                  <a:cxnSpLocks/>
                  <a:stCxn id="247" idx="2"/>
                  <a:endCxn id="24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6" name="Group 195">
                <a:extLst>
                  <a:ext uri="{FF2B5EF4-FFF2-40B4-BE49-F238E27FC236}">
                    <a16:creationId xmlns:a16="http://schemas.microsoft.com/office/drawing/2014/main" id="{88F5E17D-819B-805C-DF73-DED6C3F6160C}"/>
                  </a:ext>
                </a:extLst>
              </p:cNvPr>
              <p:cNvGrpSpPr/>
              <p:nvPr/>
            </p:nvGrpSpPr>
            <p:grpSpPr>
              <a:xfrm rot="13723657">
                <a:off x="7016950" y="3611803"/>
                <a:ext cx="647286" cy="279202"/>
                <a:chOff x="2479040" y="2709333"/>
                <a:chExt cx="1136227" cy="584200"/>
              </a:xfrm>
              <a:solidFill>
                <a:schemeClr val="accent1">
                  <a:lumMod val="40000"/>
                  <a:lumOff val="60000"/>
                </a:schemeClr>
              </a:solidFill>
            </p:grpSpPr>
            <p:sp>
              <p:nvSpPr>
                <p:cNvPr id="245" name="Oval 244">
                  <a:extLst>
                    <a:ext uri="{FF2B5EF4-FFF2-40B4-BE49-F238E27FC236}">
                      <a16:creationId xmlns:a16="http://schemas.microsoft.com/office/drawing/2014/main" id="{87713D1D-D4EA-4E8B-15AB-D725BAB937F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46" name="Straight Connector 245">
                  <a:extLst>
                    <a:ext uri="{FF2B5EF4-FFF2-40B4-BE49-F238E27FC236}">
                      <a16:creationId xmlns:a16="http://schemas.microsoft.com/office/drawing/2014/main" id="{50C3D559-8BC5-C973-0E80-66A1E65ACB48}"/>
                    </a:ext>
                  </a:extLst>
                </p:cNvPr>
                <p:cNvCxnSpPr>
                  <a:cxnSpLocks/>
                  <a:stCxn id="245" idx="2"/>
                  <a:endCxn id="24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7" name="Group 196">
                <a:extLst>
                  <a:ext uri="{FF2B5EF4-FFF2-40B4-BE49-F238E27FC236}">
                    <a16:creationId xmlns:a16="http://schemas.microsoft.com/office/drawing/2014/main" id="{21403668-A138-F86F-E9E9-806A1A8B6802}"/>
                  </a:ext>
                </a:extLst>
              </p:cNvPr>
              <p:cNvGrpSpPr/>
              <p:nvPr/>
            </p:nvGrpSpPr>
            <p:grpSpPr>
              <a:xfrm rot="19827493">
                <a:off x="6904324" y="4427778"/>
                <a:ext cx="543027" cy="332807"/>
                <a:chOff x="2479040" y="2709333"/>
                <a:chExt cx="1136227" cy="584200"/>
              </a:xfrm>
              <a:solidFill>
                <a:schemeClr val="accent1">
                  <a:lumMod val="40000"/>
                  <a:lumOff val="60000"/>
                </a:schemeClr>
              </a:solidFill>
            </p:grpSpPr>
            <p:sp>
              <p:nvSpPr>
                <p:cNvPr id="243" name="Oval 242">
                  <a:extLst>
                    <a:ext uri="{FF2B5EF4-FFF2-40B4-BE49-F238E27FC236}">
                      <a16:creationId xmlns:a16="http://schemas.microsoft.com/office/drawing/2014/main" id="{CC9C6CBE-EE1A-7CF0-0058-9F758DFE33D8}"/>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44" name="Straight Connector 243">
                  <a:extLst>
                    <a:ext uri="{FF2B5EF4-FFF2-40B4-BE49-F238E27FC236}">
                      <a16:creationId xmlns:a16="http://schemas.microsoft.com/office/drawing/2014/main" id="{986005A2-DF76-AF56-D1D7-7782B0276072}"/>
                    </a:ext>
                  </a:extLst>
                </p:cNvPr>
                <p:cNvCxnSpPr>
                  <a:cxnSpLocks/>
                  <a:stCxn id="243" idx="2"/>
                  <a:endCxn id="24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8" name="Group 197">
                <a:extLst>
                  <a:ext uri="{FF2B5EF4-FFF2-40B4-BE49-F238E27FC236}">
                    <a16:creationId xmlns:a16="http://schemas.microsoft.com/office/drawing/2014/main" id="{0A6C5FDC-3548-5877-E731-D51BE1EDAA3F}"/>
                  </a:ext>
                </a:extLst>
              </p:cNvPr>
              <p:cNvGrpSpPr/>
              <p:nvPr/>
            </p:nvGrpSpPr>
            <p:grpSpPr>
              <a:xfrm rot="17370413">
                <a:off x="7369664" y="2654597"/>
                <a:ext cx="647286" cy="279202"/>
                <a:chOff x="2479040" y="2709333"/>
                <a:chExt cx="1136227" cy="584200"/>
              </a:xfrm>
              <a:solidFill>
                <a:schemeClr val="accent1">
                  <a:lumMod val="40000"/>
                  <a:lumOff val="60000"/>
                </a:schemeClr>
              </a:solidFill>
            </p:grpSpPr>
            <p:sp>
              <p:nvSpPr>
                <p:cNvPr id="241" name="Oval 240">
                  <a:extLst>
                    <a:ext uri="{FF2B5EF4-FFF2-40B4-BE49-F238E27FC236}">
                      <a16:creationId xmlns:a16="http://schemas.microsoft.com/office/drawing/2014/main" id="{59230465-CF95-A8F8-B2FC-A2C02941A5D7}"/>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42" name="Straight Connector 241">
                  <a:extLst>
                    <a:ext uri="{FF2B5EF4-FFF2-40B4-BE49-F238E27FC236}">
                      <a16:creationId xmlns:a16="http://schemas.microsoft.com/office/drawing/2014/main" id="{CFC6B3EE-B3A7-73C1-BE13-6E5F1163FE06}"/>
                    </a:ext>
                  </a:extLst>
                </p:cNvPr>
                <p:cNvCxnSpPr>
                  <a:cxnSpLocks/>
                  <a:stCxn id="241" idx="2"/>
                  <a:endCxn id="24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199" name="Group 198">
                <a:extLst>
                  <a:ext uri="{FF2B5EF4-FFF2-40B4-BE49-F238E27FC236}">
                    <a16:creationId xmlns:a16="http://schemas.microsoft.com/office/drawing/2014/main" id="{26C0CE99-27CE-751C-FA9F-215F252E6602}"/>
                  </a:ext>
                </a:extLst>
              </p:cNvPr>
              <p:cNvGrpSpPr/>
              <p:nvPr/>
            </p:nvGrpSpPr>
            <p:grpSpPr>
              <a:xfrm rot="17370413">
                <a:off x="7443171" y="2984213"/>
                <a:ext cx="647286" cy="279202"/>
                <a:chOff x="2479040" y="2709333"/>
                <a:chExt cx="1136227" cy="584200"/>
              </a:xfrm>
              <a:solidFill>
                <a:schemeClr val="accent1">
                  <a:lumMod val="40000"/>
                  <a:lumOff val="60000"/>
                </a:schemeClr>
              </a:solidFill>
            </p:grpSpPr>
            <p:sp>
              <p:nvSpPr>
                <p:cNvPr id="239" name="Oval 238">
                  <a:extLst>
                    <a:ext uri="{FF2B5EF4-FFF2-40B4-BE49-F238E27FC236}">
                      <a16:creationId xmlns:a16="http://schemas.microsoft.com/office/drawing/2014/main" id="{FF469EA0-7908-61D4-0AD3-A69D2BF91FB4}"/>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40" name="Straight Connector 239">
                  <a:extLst>
                    <a:ext uri="{FF2B5EF4-FFF2-40B4-BE49-F238E27FC236}">
                      <a16:creationId xmlns:a16="http://schemas.microsoft.com/office/drawing/2014/main" id="{9102871C-5FE0-62E9-E1CB-5B8840B14AA7}"/>
                    </a:ext>
                  </a:extLst>
                </p:cNvPr>
                <p:cNvCxnSpPr>
                  <a:cxnSpLocks/>
                  <a:stCxn id="239" idx="2"/>
                  <a:endCxn id="23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0" name="Group 199">
                <a:extLst>
                  <a:ext uri="{FF2B5EF4-FFF2-40B4-BE49-F238E27FC236}">
                    <a16:creationId xmlns:a16="http://schemas.microsoft.com/office/drawing/2014/main" id="{99AF07D6-ED2B-B326-D444-B6E96EF9E012}"/>
                  </a:ext>
                </a:extLst>
              </p:cNvPr>
              <p:cNvGrpSpPr/>
              <p:nvPr/>
            </p:nvGrpSpPr>
            <p:grpSpPr>
              <a:xfrm>
                <a:off x="7320399" y="4237431"/>
                <a:ext cx="543027" cy="332807"/>
                <a:chOff x="2479040" y="2709333"/>
                <a:chExt cx="1136227" cy="584200"/>
              </a:xfrm>
              <a:solidFill>
                <a:schemeClr val="accent1">
                  <a:lumMod val="40000"/>
                  <a:lumOff val="60000"/>
                </a:schemeClr>
              </a:solidFill>
            </p:grpSpPr>
            <p:sp>
              <p:nvSpPr>
                <p:cNvPr id="237" name="Oval 236">
                  <a:extLst>
                    <a:ext uri="{FF2B5EF4-FFF2-40B4-BE49-F238E27FC236}">
                      <a16:creationId xmlns:a16="http://schemas.microsoft.com/office/drawing/2014/main" id="{A1CA53AB-4777-3754-EF9F-F985B3B1362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38" name="Straight Connector 237">
                  <a:extLst>
                    <a:ext uri="{FF2B5EF4-FFF2-40B4-BE49-F238E27FC236}">
                      <a16:creationId xmlns:a16="http://schemas.microsoft.com/office/drawing/2014/main" id="{F13472A0-4742-340D-7780-114713E02BA9}"/>
                    </a:ext>
                  </a:extLst>
                </p:cNvPr>
                <p:cNvCxnSpPr>
                  <a:cxnSpLocks/>
                  <a:stCxn id="237" idx="2"/>
                  <a:endCxn id="23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1" name="Group 200">
                <a:extLst>
                  <a:ext uri="{FF2B5EF4-FFF2-40B4-BE49-F238E27FC236}">
                    <a16:creationId xmlns:a16="http://schemas.microsoft.com/office/drawing/2014/main" id="{2430A493-D361-B1A3-4491-2D192BFD7978}"/>
                  </a:ext>
                </a:extLst>
              </p:cNvPr>
              <p:cNvGrpSpPr/>
              <p:nvPr/>
            </p:nvGrpSpPr>
            <p:grpSpPr>
              <a:xfrm rot="4471230">
                <a:off x="6242973" y="4548140"/>
                <a:ext cx="647286" cy="279202"/>
                <a:chOff x="2479040" y="2709333"/>
                <a:chExt cx="1136227" cy="584200"/>
              </a:xfrm>
              <a:solidFill>
                <a:schemeClr val="accent1">
                  <a:lumMod val="40000"/>
                  <a:lumOff val="60000"/>
                </a:schemeClr>
              </a:solidFill>
            </p:grpSpPr>
            <p:sp>
              <p:nvSpPr>
                <p:cNvPr id="235" name="Oval 234">
                  <a:extLst>
                    <a:ext uri="{FF2B5EF4-FFF2-40B4-BE49-F238E27FC236}">
                      <a16:creationId xmlns:a16="http://schemas.microsoft.com/office/drawing/2014/main" id="{4A1E8601-0AC2-1CBA-DFDC-C8240370A07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36" name="Straight Connector 235">
                  <a:extLst>
                    <a:ext uri="{FF2B5EF4-FFF2-40B4-BE49-F238E27FC236}">
                      <a16:creationId xmlns:a16="http://schemas.microsoft.com/office/drawing/2014/main" id="{612771AB-FBDD-78FF-A839-99FD484750D3}"/>
                    </a:ext>
                  </a:extLst>
                </p:cNvPr>
                <p:cNvCxnSpPr>
                  <a:cxnSpLocks/>
                  <a:stCxn id="235" idx="2"/>
                  <a:endCxn id="23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2" name="Group 201">
                <a:extLst>
                  <a:ext uri="{FF2B5EF4-FFF2-40B4-BE49-F238E27FC236}">
                    <a16:creationId xmlns:a16="http://schemas.microsoft.com/office/drawing/2014/main" id="{5AFDCB64-6151-907C-7931-2F6D21745C81}"/>
                  </a:ext>
                </a:extLst>
              </p:cNvPr>
              <p:cNvGrpSpPr/>
              <p:nvPr/>
            </p:nvGrpSpPr>
            <p:grpSpPr>
              <a:xfrm rot="3876148">
                <a:off x="6539917" y="3212488"/>
                <a:ext cx="647286" cy="279202"/>
                <a:chOff x="2479040" y="2709333"/>
                <a:chExt cx="1136227" cy="584200"/>
              </a:xfrm>
              <a:solidFill>
                <a:schemeClr val="accent1">
                  <a:lumMod val="40000"/>
                  <a:lumOff val="60000"/>
                </a:schemeClr>
              </a:solidFill>
            </p:grpSpPr>
            <p:sp>
              <p:nvSpPr>
                <p:cNvPr id="233" name="Oval 232">
                  <a:extLst>
                    <a:ext uri="{FF2B5EF4-FFF2-40B4-BE49-F238E27FC236}">
                      <a16:creationId xmlns:a16="http://schemas.microsoft.com/office/drawing/2014/main" id="{AC95B6A0-1F28-015B-9F46-89D4BDEF1076}"/>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34" name="Straight Connector 233">
                  <a:extLst>
                    <a:ext uri="{FF2B5EF4-FFF2-40B4-BE49-F238E27FC236}">
                      <a16:creationId xmlns:a16="http://schemas.microsoft.com/office/drawing/2014/main" id="{3C9C0D72-4EFA-F6A7-54C3-C114FF378E83}"/>
                    </a:ext>
                  </a:extLst>
                </p:cNvPr>
                <p:cNvCxnSpPr>
                  <a:cxnSpLocks/>
                  <a:stCxn id="233" idx="2"/>
                  <a:endCxn id="233"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3" name="Group 202">
                <a:extLst>
                  <a:ext uri="{FF2B5EF4-FFF2-40B4-BE49-F238E27FC236}">
                    <a16:creationId xmlns:a16="http://schemas.microsoft.com/office/drawing/2014/main" id="{84DDF75A-80BA-BC41-79FC-C6AE010EAC04}"/>
                  </a:ext>
                </a:extLst>
              </p:cNvPr>
              <p:cNvGrpSpPr/>
              <p:nvPr/>
            </p:nvGrpSpPr>
            <p:grpSpPr>
              <a:xfrm>
                <a:off x="6463184" y="2474502"/>
                <a:ext cx="543027" cy="332807"/>
                <a:chOff x="2479040" y="2709333"/>
                <a:chExt cx="1136227" cy="584200"/>
              </a:xfrm>
              <a:solidFill>
                <a:schemeClr val="accent1">
                  <a:lumMod val="40000"/>
                  <a:lumOff val="60000"/>
                </a:schemeClr>
              </a:solidFill>
            </p:grpSpPr>
            <p:sp>
              <p:nvSpPr>
                <p:cNvPr id="231" name="Oval 230">
                  <a:extLst>
                    <a:ext uri="{FF2B5EF4-FFF2-40B4-BE49-F238E27FC236}">
                      <a16:creationId xmlns:a16="http://schemas.microsoft.com/office/drawing/2014/main" id="{8FA90E9C-D11A-C724-BAFF-7461E932FD33}"/>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32" name="Straight Connector 231">
                  <a:extLst>
                    <a:ext uri="{FF2B5EF4-FFF2-40B4-BE49-F238E27FC236}">
                      <a16:creationId xmlns:a16="http://schemas.microsoft.com/office/drawing/2014/main" id="{368E4CB8-373C-93F8-CC41-19DF4A66AC88}"/>
                    </a:ext>
                  </a:extLst>
                </p:cNvPr>
                <p:cNvCxnSpPr>
                  <a:cxnSpLocks/>
                  <a:stCxn id="231" idx="2"/>
                  <a:endCxn id="23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4" name="Group 203">
                <a:extLst>
                  <a:ext uri="{FF2B5EF4-FFF2-40B4-BE49-F238E27FC236}">
                    <a16:creationId xmlns:a16="http://schemas.microsoft.com/office/drawing/2014/main" id="{BE164319-8339-0718-2FB6-1EBA0CA9533D}"/>
                  </a:ext>
                </a:extLst>
              </p:cNvPr>
              <p:cNvGrpSpPr/>
              <p:nvPr/>
            </p:nvGrpSpPr>
            <p:grpSpPr>
              <a:xfrm>
                <a:off x="5348245" y="4498059"/>
                <a:ext cx="543027" cy="332807"/>
                <a:chOff x="2479040" y="2709333"/>
                <a:chExt cx="1136227" cy="584200"/>
              </a:xfrm>
              <a:solidFill>
                <a:schemeClr val="accent1">
                  <a:lumMod val="40000"/>
                  <a:lumOff val="60000"/>
                </a:schemeClr>
              </a:solidFill>
            </p:grpSpPr>
            <p:sp>
              <p:nvSpPr>
                <p:cNvPr id="229" name="Oval 228">
                  <a:extLst>
                    <a:ext uri="{FF2B5EF4-FFF2-40B4-BE49-F238E27FC236}">
                      <a16:creationId xmlns:a16="http://schemas.microsoft.com/office/drawing/2014/main" id="{06A2982B-DF23-AFEA-09E4-A3417D07C556}"/>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30" name="Straight Connector 229">
                  <a:extLst>
                    <a:ext uri="{FF2B5EF4-FFF2-40B4-BE49-F238E27FC236}">
                      <a16:creationId xmlns:a16="http://schemas.microsoft.com/office/drawing/2014/main" id="{F7470802-ED40-ABE9-0E9B-F090AE0DBD44}"/>
                    </a:ext>
                  </a:extLst>
                </p:cNvPr>
                <p:cNvCxnSpPr>
                  <a:cxnSpLocks/>
                  <a:stCxn id="229" idx="2"/>
                  <a:endCxn id="22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5" name="Group 204">
                <a:extLst>
                  <a:ext uri="{FF2B5EF4-FFF2-40B4-BE49-F238E27FC236}">
                    <a16:creationId xmlns:a16="http://schemas.microsoft.com/office/drawing/2014/main" id="{3AEACCAB-DED2-F62B-4B9D-5582249FFADE}"/>
                  </a:ext>
                </a:extLst>
              </p:cNvPr>
              <p:cNvGrpSpPr/>
              <p:nvPr/>
            </p:nvGrpSpPr>
            <p:grpSpPr>
              <a:xfrm>
                <a:off x="5981777" y="4732124"/>
                <a:ext cx="543027" cy="332807"/>
                <a:chOff x="2479040" y="2709333"/>
                <a:chExt cx="1136227" cy="584200"/>
              </a:xfrm>
              <a:solidFill>
                <a:schemeClr val="accent1">
                  <a:lumMod val="40000"/>
                  <a:lumOff val="60000"/>
                </a:schemeClr>
              </a:solidFill>
            </p:grpSpPr>
            <p:sp>
              <p:nvSpPr>
                <p:cNvPr id="227" name="Oval 226">
                  <a:extLst>
                    <a:ext uri="{FF2B5EF4-FFF2-40B4-BE49-F238E27FC236}">
                      <a16:creationId xmlns:a16="http://schemas.microsoft.com/office/drawing/2014/main" id="{33A4F91A-68D4-8B10-42C6-AA99A0E8C5AD}"/>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28" name="Straight Connector 227">
                  <a:extLst>
                    <a:ext uri="{FF2B5EF4-FFF2-40B4-BE49-F238E27FC236}">
                      <a16:creationId xmlns:a16="http://schemas.microsoft.com/office/drawing/2014/main" id="{51F40517-9BE4-7261-B790-9F1BC9637E9A}"/>
                    </a:ext>
                  </a:extLst>
                </p:cNvPr>
                <p:cNvCxnSpPr>
                  <a:cxnSpLocks/>
                  <a:stCxn id="227" idx="2"/>
                  <a:endCxn id="22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6" name="Group 205">
                <a:extLst>
                  <a:ext uri="{FF2B5EF4-FFF2-40B4-BE49-F238E27FC236}">
                    <a16:creationId xmlns:a16="http://schemas.microsoft.com/office/drawing/2014/main" id="{03B833A0-45C8-9F29-7619-632D69715CBA}"/>
                  </a:ext>
                </a:extLst>
              </p:cNvPr>
              <p:cNvGrpSpPr/>
              <p:nvPr/>
            </p:nvGrpSpPr>
            <p:grpSpPr>
              <a:xfrm>
                <a:off x="5228431" y="2232923"/>
                <a:ext cx="543027" cy="332807"/>
                <a:chOff x="2479040" y="2709333"/>
                <a:chExt cx="1136227" cy="584200"/>
              </a:xfrm>
              <a:solidFill>
                <a:schemeClr val="accent1">
                  <a:lumMod val="40000"/>
                  <a:lumOff val="60000"/>
                </a:schemeClr>
              </a:solidFill>
            </p:grpSpPr>
            <p:sp>
              <p:nvSpPr>
                <p:cNvPr id="225" name="Oval 224">
                  <a:extLst>
                    <a:ext uri="{FF2B5EF4-FFF2-40B4-BE49-F238E27FC236}">
                      <a16:creationId xmlns:a16="http://schemas.microsoft.com/office/drawing/2014/main" id="{240E8D41-C2CD-77A4-6095-70EB0831FF63}"/>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26" name="Straight Connector 225">
                  <a:extLst>
                    <a:ext uri="{FF2B5EF4-FFF2-40B4-BE49-F238E27FC236}">
                      <a16:creationId xmlns:a16="http://schemas.microsoft.com/office/drawing/2014/main" id="{558912C6-249F-C25F-EA69-4E887B5B320C}"/>
                    </a:ext>
                  </a:extLst>
                </p:cNvPr>
                <p:cNvCxnSpPr>
                  <a:cxnSpLocks/>
                  <a:stCxn id="225" idx="2"/>
                  <a:endCxn id="225"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8" name="Group 207">
                <a:extLst>
                  <a:ext uri="{FF2B5EF4-FFF2-40B4-BE49-F238E27FC236}">
                    <a16:creationId xmlns:a16="http://schemas.microsoft.com/office/drawing/2014/main" id="{0F16A186-FE4D-8831-0150-CA07AB282026}"/>
                  </a:ext>
                </a:extLst>
              </p:cNvPr>
              <p:cNvGrpSpPr/>
              <p:nvPr/>
            </p:nvGrpSpPr>
            <p:grpSpPr>
              <a:xfrm rot="7751044">
                <a:off x="5950174" y="2502036"/>
                <a:ext cx="593937" cy="304280"/>
                <a:chOff x="2479040" y="2709333"/>
                <a:chExt cx="1136227" cy="584200"/>
              </a:xfrm>
              <a:solidFill>
                <a:schemeClr val="accent1">
                  <a:lumMod val="40000"/>
                  <a:lumOff val="60000"/>
                </a:schemeClr>
              </a:solidFill>
            </p:grpSpPr>
            <p:sp>
              <p:nvSpPr>
                <p:cNvPr id="221" name="Oval 220">
                  <a:extLst>
                    <a:ext uri="{FF2B5EF4-FFF2-40B4-BE49-F238E27FC236}">
                      <a16:creationId xmlns:a16="http://schemas.microsoft.com/office/drawing/2014/main" id="{FB10E493-6418-31D4-6F0B-D5F513903382}"/>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22" name="Straight Connector 221">
                  <a:extLst>
                    <a:ext uri="{FF2B5EF4-FFF2-40B4-BE49-F238E27FC236}">
                      <a16:creationId xmlns:a16="http://schemas.microsoft.com/office/drawing/2014/main" id="{F26327E9-7E3E-A9D4-B1DD-E7FECED2A1FC}"/>
                    </a:ext>
                  </a:extLst>
                </p:cNvPr>
                <p:cNvCxnSpPr>
                  <a:cxnSpLocks/>
                  <a:stCxn id="221" idx="2"/>
                  <a:endCxn id="221"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09" name="Group 208">
                <a:extLst>
                  <a:ext uri="{FF2B5EF4-FFF2-40B4-BE49-F238E27FC236}">
                    <a16:creationId xmlns:a16="http://schemas.microsoft.com/office/drawing/2014/main" id="{A8C34262-6890-ABF0-47E1-A41FFC4404DD}"/>
                  </a:ext>
                </a:extLst>
              </p:cNvPr>
              <p:cNvGrpSpPr/>
              <p:nvPr/>
            </p:nvGrpSpPr>
            <p:grpSpPr>
              <a:xfrm>
                <a:off x="6392622" y="2565032"/>
                <a:ext cx="543027" cy="332807"/>
                <a:chOff x="2479040" y="2709333"/>
                <a:chExt cx="1136227" cy="584200"/>
              </a:xfrm>
              <a:solidFill>
                <a:schemeClr val="accent1">
                  <a:lumMod val="40000"/>
                  <a:lumOff val="60000"/>
                </a:schemeClr>
              </a:solidFill>
            </p:grpSpPr>
            <p:sp>
              <p:nvSpPr>
                <p:cNvPr id="219" name="Oval 218">
                  <a:extLst>
                    <a:ext uri="{FF2B5EF4-FFF2-40B4-BE49-F238E27FC236}">
                      <a16:creationId xmlns:a16="http://schemas.microsoft.com/office/drawing/2014/main" id="{3CEE6257-881E-F9B2-A805-3E1891C212C1}"/>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20" name="Straight Connector 219">
                  <a:extLst>
                    <a:ext uri="{FF2B5EF4-FFF2-40B4-BE49-F238E27FC236}">
                      <a16:creationId xmlns:a16="http://schemas.microsoft.com/office/drawing/2014/main" id="{12083EF3-A16C-05BA-AB64-C09B8B6B592D}"/>
                    </a:ext>
                  </a:extLst>
                </p:cNvPr>
                <p:cNvCxnSpPr>
                  <a:cxnSpLocks/>
                  <a:stCxn id="219" idx="2"/>
                  <a:endCxn id="219"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210" name="Group 209">
                <a:extLst>
                  <a:ext uri="{FF2B5EF4-FFF2-40B4-BE49-F238E27FC236}">
                    <a16:creationId xmlns:a16="http://schemas.microsoft.com/office/drawing/2014/main" id="{9F2503D8-8C8F-6CEA-0780-09180BA1815C}"/>
                  </a:ext>
                </a:extLst>
              </p:cNvPr>
              <p:cNvGrpSpPr/>
              <p:nvPr/>
            </p:nvGrpSpPr>
            <p:grpSpPr>
              <a:xfrm rot="6803280">
                <a:off x="5288518" y="2952328"/>
                <a:ext cx="593937" cy="304280"/>
                <a:chOff x="2479040" y="2709333"/>
                <a:chExt cx="1136227" cy="584200"/>
              </a:xfrm>
              <a:solidFill>
                <a:schemeClr val="accent1">
                  <a:lumMod val="40000"/>
                  <a:lumOff val="60000"/>
                </a:schemeClr>
              </a:solidFill>
            </p:grpSpPr>
            <p:sp>
              <p:nvSpPr>
                <p:cNvPr id="217" name="Oval 216">
                  <a:extLst>
                    <a:ext uri="{FF2B5EF4-FFF2-40B4-BE49-F238E27FC236}">
                      <a16:creationId xmlns:a16="http://schemas.microsoft.com/office/drawing/2014/main" id="{5B482B42-35EF-6FEA-DC96-BC62C5D20D6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218" name="Straight Connector 217">
                  <a:extLst>
                    <a:ext uri="{FF2B5EF4-FFF2-40B4-BE49-F238E27FC236}">
                      <a16:creationId xmlns:a16="http://schemas.microsoft.com/office/drawing/2014/main" id="{02E79421-3EE7-1D21-395A-C8579E2192F2}"/>
                    </a:ext>
                  </a:extLst>
                </p:cNvPr>
                <p:cNvCxnSpPr>
                  <a:cxnSpLocks/>
                  <a:stCxn id="217" idx="2"/>
                  <a:endCxn id="217"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sp>
            <p:nvSpPr>
              <p:cNvPr id="211" name="TextBox 210">
                <a:extLst>
                  <a:ext uri="{FF2B5EF4-FFF2-40B4-BE49-F238E27FC236}">
                    <a16:creationId xmlns:a16="http://schemas.microsoft.com/office/drawing/2014/main" id="{781EE1BC-0573-46C0-3103-7704395E1EEF}"/>
                  </a:ext>
                </a:extLst>
              </p:cNvPr>
              <p:cNvSpPr txBox="1"/>
              <p:nvPr/>
            </p:nvSpPr>
            <p:spPr>
              <a:xfrm>
                <a:off x="6279733" y="2441821"/>
                <a:ext cx="1330155" cy="442474"/>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20 ppb</a:t>
                </a:r>
              </a:p>
            </p:txBody>
          </p:sp>
          <p:sp>
            <p:nvSpPr>
              <p:cNvPr id="212" name="TextBox 211">
                <a:extLst>
                  <a:ext uri="{FF2B5EF4-FFF2-40B4-BE49-F238E27FC236}">
                    <a16:creationId xmlns:a16="http://schemas.microsoft.com/office/drawing/2014/main" id="{A94A61E4-6454-5FA7-9D20-74FE3F95425C}"/>
                  </a:ext>
                </a:extLst>
              </p:cNvPr>
              <p:cNvSpPr txBox="1"/>
              <p:nvPr/>
            </p:nvSpPr>
            <p:spPr>
              <a:xfrm>
                <a:off x="6526955" y="3006029"/>
                <a:ext cx="1220444" cy="442474"/>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20 ppb</a:t>
                </a:r>
              </a:p>
            </p:txBody>
          </p:sp>
          <p:sp>
            <p:nvSpPr>
              <p:cNvPr id="213" name="TextBox 212">
                <a:extLst>
                  <a:ext uri="{FF2B5EF4-FFF2-40B4-BE49-F238E27FC236}">
                    <a16:creationId xmlns:a16="http://schemas.microsoft.com/office/drawing/2014/main" id="{BFE2EAA1-5274-E90E-B2BE-2D913745887E}"/>
                  </a:ext>
                </a:extLst>
              </p:cNvPr>
              <p:cNvSpPr txBox="1"/>
              <p:nvPr/>
            </p:nvSpPr>
            <p:spPr>
              <a:xfrm>
                <a:off x="6999668" y="3562556"/>
                <a:ext cx="1220447" cy="442474"/>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20 ppb</a:t>
                </a:r>
              </a:p>
            </p:txBody>
          </p:sp>
          <p:cxnSp>
            <p:nvCxnSpPr>
              <p:cNvPr id="214" name="Straight Arrow Connector 213">
                <a:extLst>
                  <a:ext uri="{FF2B5EF4-FFF2-40B4-BE49-F238E27FC236}">
                    <a16:creationId xmlns:a16="http://schemas.microsoft.com/office/drawing/2014/main" id="{0B8AC4B5-21B0-662C-D434-C383BCB0605C}"/>
                  </a:ext>
                </a:extLst>
              </p:cNvPr>
              <p:cNvCxnSpPr>
                <a:cxnSpLocks/>
                <a:stCxn id="211" idx="1"/>
              </p:cNvCxnSpPr>
              <p:nvPr/>
            </p:nvCxnSpPr>
            <p:spPr>
              <a:xfrm flipH="1">
                <a:off x="5338067" y="2663059"/>
                <a:ext cx="941665" cy="26018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15" name="Straight Arrow Connector 214">
                <a:extLst>
                  <a:ext uri="{FF2B5EF4-FFF2-40B4-BE49-F238E27FC236}">
                    <a16:creationId xmlns:a16="http://schemas.microsoft.com/office/drawing/2014/main" id="{3B735207-5E5E-B0CA-288B-3C4CA39C5010}"/>
                  </a:ext>
                </a:extLst>
              </p:cNvPr>
              <p:cNvCxnSpPr/>
              <p:nvPr/>
            </p:nvCxnSpPr>
            <p:spPr>
              <a:xfrm flipH="1">
                <a:off x="5957669" y="3121250"/>
                <a:ext cx="569286" cy="782119"/>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16" name="Straight Arrow Connector 215">
                <a:extLst>
                  <a:ext uri="{FF2B5EF4-FFF2-40B4-BE49-F238E27FC236}">
                    <a16:creationId xmlns:a16="http://schemas.microsoft.com/office/drawing/2014/main" id="{9D336525-AE64-5508-30F7-897B77DD4F1A}"/>
                  </a:ext>
                </a:extLst>
              </p:cNvPr>
              <p:cNvCxnSpPr>
                <a:cxnSpLocks/>
                <a:stCxn id="213" idx="2"/>
              </p:cNvCxnSpPr>
              <p:nvPr/>
            </p:nvCxnSpPr>
            <p:spPr>
              <a:xfrm flipH="1">
                <a:off x="7039349" y="4005030"/>
                <a:ext cx="570543" cy="548502"/>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grpSp>
      </p:grpSp>
      <p:grpSp>
        <p:nvGrpSpPr>
          <p:cNvPr id="319" name="Group 318">
            <a:extLst>
              <a:ext uri="{FF2B5EF4-FFF2-40B4-BE49-F238E27FC236}">
                <a16:creationId xmlns:a16="http://schemas.microsoft.com/office/drawing/2014/main" id="{20DEA0BB-11A0-25E4-996E-D0D0219C8FCF}"/>
              </a:ext>
            </a:extLst>
          </p:cNvPr>
          <p:cNvGrpSpPr/>
          <p:nvPr/>
        </p:nvGrpSpPr>
        <p:grpSpPr>
          <a:xfrm>
            <a:off x="9681632" y="2228256"/>
            <a:ext cx="2290234" cy="2088472"/>
            <a:chOff x="8380538" y="1961024"/>
            <a:chExt cx="3575986" cy="3175726"/>
          </a:xfrm>
        </p:grpSpPr>
        <p:grpSp>
          <p:nvGrpSpPr>
            <p:cNvPr id="45" name="Group 44">
              <a:extLst>
                <a:ext uri="{FF2B5EF4-FFF2-40B4-BE49-F238E27FC236}">
                  <a16:creationId xmlns:a16="http://schemas.microsoft.com/office/drawing/2014/main" id="{4B17EE1F-6C2D-6F32-F257-734655392875}"/>
                </a:ext>
              </a:extLst>
            </p:cNvPr>
            <p:cNvGrpSpPr/>
            <p:nvPr/>
          </p:nvGrpSpPr>
          <p:grpSpPr>
            <a:xfrm>
              <a:off x="8380538" y="2195027"/>
              <a:ext cx="3575986" cy="2941723"/>
              <a:chOff x="6213492" y="1505705"/>
              <a:chExt cx="6063315" cy="4646987"/>
            </a:xfrm>
          </p:grpSpPr>
          <p:sp>
            <p:nvSpPr>
              <p:cNvPr id="46" name="Oval 45">
                <a:extLst>
                  <a:ext uri="{FF2B5EF4-FFF2-40B4-BE49-F238E27FC236}">
                    <a16:creationId xmlns:a16="http://schemas.microsoft.com/office/drawing/2014/main" id="{6AB06C7E-282C-C405-6E19-7CF3A980EBED}"/>
                  </a:ext>
                </a:extLst>
              </p:cNvPr>
              <p:cNvSpPr/>
              <p:nvPr/>
            </p:nvSpPr>
            <p:spPr>
              <a:xfrm rot="6915742">
                <a:off x="6180359" y="2430699"/>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nvGrpSpPr>
              <p:cNvPr id="47" name="Group 46">
                <a:extLst>
                  <a:ext uri="{FF2B5EF4-FFF2-40B4-BE49-F238E27FC236}">
                    <a16:creationId xmlns:a16="http://schemas.microsoft.com/office/drawing/2014/main" id="{F2779557-E1B0-F167-DBB0-431584456CAA}"/>
                  </a:ext>
                </a:extLst>
              </p:cNvPr>
              <p:cNvGrpSpPr/>
              <p:nvPr/>
            </p:nvGrpSpPr>
            <p:grpSpPr>
              <a:xfrm>
                <a:off x="6213492" y="1505705"/>
                <a:ext cx="6063315" cy="4646987"/>
                <a:chOff x="6213492" y="1504712"/>
                <a:chExt cx="6063315" cy="4646987"/>
              </a:xfrm>
            </p:grpSpPr>
            <p:grpSp>
              <p:nvGrpSpPr>
                <p:cNvPr id="48" name="Group 47">
                  <a:extLst>
                    <a:ext uri="{FF2B5EF4-FFF2-40B4-BE49-F238E27FC236}">
                      <a16:creationId xmlns:a16="http://schemas.microsoft.com/office/drawing/2014/main" id="{7CF077E5-5122-7910-B803-7427CE106359}"/>
                    </a:ext>
                  </a:extLst>
                </p:cNvPr>
                <p:cNvGrpSpPr/>
                <p:nvPr/>
              </p:nvGrpSpPr>
              <p:grpSpPr>
                <a:xfrm rot="17370413">
                  <a:off x="9866171" y="1823666"/>
                  <a:ext cx="1037436" cy="489443"/>
                  <a:chOff x="2479040" y="2709333"/>
                  <a:chExt cx="1136227" cy="584200"/>
                </a:xfrm>
              </p:grpSpPr>
              <p:sp>
                <p:nvSpPr>
                  <p:cNvPr id="162" name="Oval 161">
                    <a:extLst>
                      <a:ext uri="{FF2B5EF4-FFF2-40B4-BE49-F238E27FC236}">
                        <a16:creationId xmlns:a16="http://schemas.microsoft.com/office/drawing/2014/main" id="{8740318C-DA0C-15EB-3FAE-10DE7B4AAFBD}"/>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63" name="Straight Connector 162">
                    <a:extLst>
                      <a:ext uri="{FF2B5EF4-FFF2-40B4-BE49-F238E27FC236}">
                        <a16:creationId xmlns:a16="http://schemas.microsoft.com/office/drawing/2014/main" id="{59C88294-A4EE-D083-29C1-A486AE5FADFC}"/>
                      </a:ext>
                    </a:extLst>
                  </p:cNvPr>
                  <p:cNvCxnSpPr>
                    <a:cxnSpLocks/>
                    <a:stCxn id="162" idx="2"/>
                    <a:endCxn id="162"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grpSp>
              <p:nvGrpSpPr>
                <p:cNvPr id="49" name="Group 48">
                  <a:extLst>
                    <a:ext uri="{FF2B5EF4-FFF2-40B4-BE49-F238E27FC236}">
                      <a16:creationId xmlns:a16="http://schemas.microsoft.com/office/drawing/2014/main" id="{892C872E-7D16-64E2-D33C-E3289F52C151}"/>
                    </a:ext>
                  </a:extLst>
                </p:cNvPr>
                <p:cNvGrpSpPr/>
                <p:nvPr/>
              </p:nvGrpSpPr>
              <p:grpSpPr>
                <a:xfrm>
                  <a:off x="6213492" y="1504712"/>
                  <a:ext cx="6063315" cy="4646987"/>
                  <a:chOff x="6262187" y="1490954"/>
                  <a:chExt cx="6063315" cy="4646987"/>
                </a:xfrm>
              </p:grpSpPr>
              <p:grpSp>
                <p:nvGrpSpPr>
                  <p:cNvPr id="50" name="Group 49">
                    <a:extLst>
                      <a:ext uri="{FF2B5EF4-FFF2-40B4-BE49-F238E27FC236}">
                        <a16:creationId xmlns:a16="http://schemas.microsoft.com/office/drawing/2014/main" id="{6109029C-83D6-3646-673F-869C2DF3F7CE}"/>
                      </a:ext>
                    </a:extLst>
                  </p:cNvPr>
                  <p:cNvGrpSpPr/>
                  <p:nvPr/>
                </p:nvGrpSpPr>
                <p:grpSpPr>
                  <a:xfrm rot="19827493">
                    <a:off x="7414303" y="1652736"/>
                    <a:ext cx="951931" cy="533406"/>
                    <a:chOff x="2479040" y="2709333"/>
                    <a:chExt cx="1136227" cy="584200"/>
                  </a:xfrm>
                </p:grpSpPr>
                <p:sp>
                  <p:nvSpPr>
                    <p:cNvPr id="160" name="Oval 159">
                      <a:extLst>
                        <a:ext uri="{FF2B5EF4-FFF2-40B4-BE49-F238E27FC236}">
                          <a16:creationId xmlns:a16="http://schemas.microsoft.com/office/drawing/2014/main" id="{15E9CDAA-7984-313C-F210-CF22F61C9E0E}"/>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61" name="Straight Connector 160">
                      <a:extLst>
                        <a:ext uri="{FF2B5EF4-FFF2-40B4-BE49-F238E27FC236}">
                          <a16:creationId xmlns:a16="http://schemas.microsoft.com/office/drawing/2014/main" id="{68BC5C96-AC95-D984-D96F-34851F117AC3}"/>
                        </a:ext>
                      </a:extLst>
                    </p:cNvPr>
                    <p:cNvCxnSpPr>
                      <a:cxnSpLocks/>
                      <a:stCxn id="160" idx="2"/>
                      <a:endCxn id="160"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grpSp>
                <p:nvGrpSpPr>
                  <p:cNvPr id="51" name="Group 50">
                    <a:extLst>
                      <a:ext uri="{FF2B5EF4-FFF2-40B4-BE49-F238E27FC236}">
                        <a16:creationId xmlns:a16="http://schemas.microsoft.com/office/drawing/2014/main" id="{73321A94-F729-56F9-A11D-A9B0B74D38A0}"/>
                      </a:ext>
                    </a:extLst>
                  </p:cNvPr>
                  <p:cNvGrpSpPr/>
                  <p:nvPr/>
                </p:nvGrpSpPr>
                <p:grpSpPr>
                  <a:xfrm>
                    <a:off x="6262187" y="1490954"/>
                    <a:ext cx="6063315" cy="4646987"/>
                    <a:chOff x="6300923" y="1460730"/>
                    <a:chExt cx="6063315" cy="4646987"/>
                  </a:xfrm>
                </p:grpSpPr>
                <p:sp>
                  <p:nvSpPr>
                    <p:cNvPr id="52" name="Oval 51">
                      <a:extLst>
                        <a:ext uri="{FF2B5EF4-FFF2-40B4-BE49-F238E27FC236}">
                          <a16:creationId xmlns:a16="http://schemas.microsoft.com/office/drawing/2014/main" id="{11022864-464C-6889-C040-9BF0EAA0CA69}"/>
                        </a:ext>
                      </a:extLst>
                    </p:cNvPr>
                    <p:cNvSpPr/>
                    <p:nvPr/>
                  </p:nvSpPr>
                  <p:spPr>
                    <a:xfrm rot="1064277">
                      <a:off x="7958805" y="2450371"/>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53" name="Straight Connector 52">
                      <a:extLst>
                        <a:ext uri="{FF2B5EF4-FFF2-40B4-BE49-F238E27FC236}">
                          <a16:creationId xmlns:a16="http://schemas.microsoft.com/office/drawing/2014/main" id="{E9BBB3F7-AE2C-40A1-BC91-1A8F37CB84DD}"/>
                        </a:ext>
                      </a:extLst>
                    </p:cNvPr>
                    <p:cNvCxnSpPr>
                      <a:cxnSpLocks/>
                      <a:stCxn id="52" idx="2"/>
                      <a:endCxn id="52" idx="6"/>
                    </p:cNvCxnSpPr>
                    <p:nvPr/>
                  </p:nvCxnSpPr>
                  <p:spPr>
                    <a:xfrm>
                      <a:off x="7981432" y="2559039"/>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54" name="Oval 53">
                      <a:extLst>
                        <a:ext uri="{FF2B5EF4-FFF2-40B4-BE49-F238E27FC236}">
                          <a16:creationId xmlns:a16="http://schemas.microsoft.com/office/drawing/2014/main" id="{163544B2-F917-B9C1-8F87-B227F0582868}"/>
                        </a:ext>
                      </a:extLst>
                    </p:cNvPr>
                    <p:cNvSpPr/>
                    <p:nvPr/>
                  </p:nvSpPr>
                  <p:spPr>
                    <a:xfrm rot="1064277">
                      <a:off x="7476384" y="2806417"/>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55" name="Straight Connector 54">
                      <a:extLst>
                        <a:ext uri="{FF2B5EF4-FFF2-40B4-BE49-F238E27FC236}">
                          <a16:creationId xmlns:a16="http://schemas.microsoft.com/office/drawing/2014/main" id="{95A63004-D780-0E28-BF57-4CD2AF273A55}"/>
                        </a:ext>
                      </a:extLst>
                    </p:cNvPr>
                    <p:cNvCxnSpPr>
                      <a:cxnSpLocks/>
                      <a:stCxn id="54" idx="2"/>
                      <a:endCxn id="54" idx="6"/>
                    </p:cNvCxnSpPr>
                    <p:nvPr/>
                  </p:nvCxnSpPr>
                  <p:spPr>
                    <a:xfrm>
                      <a:off x="7499011" y="2915085"/>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56" name="Oval 55">
                      <a:extLst>
                        <a:ext uri="{FF2B5EF4-FFF2-40B4-BE49-F238E27FC236}">
                          <a16:creationId xmlns:a16="http://schemas.microsoft.com/office/drawing/2014/main" id="{F0CFFE67-539E-AC86-5CF3-A2B582A6F8F3}"/>
                        </a:ext>
                      </a:extLst>
                    </p:cNvPr>
                    <p:cNvSpPr/>
                    <p:nvPr/>
                  </p:nvSpPr>
                  <p:spPr>
                    <a:xfrm rot="1064277">
                      <a:off x="8773613" y="2486371"/>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57" name="Straight Connector 56">
                      <a:extLst>
                        <a:ext uri="{FF2B5EF4-FFF2-40B4-BE49-F238E27FC236}">
                          <a16:creationId xmlns:a16="http://schemas.microsoft.com/office/drawing/2014/main" id="{77D7C256-AB0E-E9DB-216A-F0DD5BC23FC2}"/>
                        </a:ext>
                      </a:extLst>
                    </p:cNvPr>
                    <p:cNvCxnSpPr>
                      <a:cxnSpLocks/>
                      <a:stCxn id="56" idx="2"/>
                      <a:endCxn id="56" idx="6"/>
                    </p:cNvCxnSpPr>
                    <p:nvPr/>
                  </p:nvCxnSpPr>
                  <p:spPr>
                    <a:xfrm>
                      <a:off x="8796240" y="2595039"/>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58" name="Oval 57">
                      <a:extLst>
                        <a:ext uri="{FF2B5EF4-FFF2-40B4-BE49-F238E27FC236}">
                          <a16:creationId xmlns:a16="http://schemas.microsoft.com/office/drawing/2014/main" id="{4499D159-7607-1826-D916-267B4D9D0C82}"/>
                        </a:ext>
                      </a:extLst>
                    </p:cNvPr>
                    <p:cNvSpPr/>
                    <p:nvPr/>
                  </p:nvSpPr>
                  <p:spPr>
                    <a:xfrm rot="1064277">
                      <a:off x="7046830" y="2189889"/>
                      <a:ext cx="951931" cy="533406"/>
                    </a:xfrm>
                    <a:prstGeom prst="ellipse">
                      <a:avLst/>
                    </a:prstGeom>
                    <a:solidFill>
                      <a:srgbClr val="FF000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59" name="Straight Connector 58">
                      <a:extLst>
                        <a:ext uri="{FF2B5EF4-FFF2-40B4-BE49-F238E27FC236}">
                          <a16:creationId xmlns:a16="http://schemas.microsoft.com/office/drawing/2014/main" id="{A81B2434-E8B7-7FBF-B0F5-48BB04C9BC1D}"/>
                        </a:ext>
                      </a:extLst>
                    </p:cNvPr>
                    <p:cNvCxnSpPr>
                      <a:cxnSpLocks/>
                      <a:stCxn id="58" idx="2"/>
                      <a:endCxn id="58" idx="6"/>
                    </p:cNvCxnSpPr>
                    <p:nvPr/>
                  </p:nvCxnSpPr>
                  <p:spPr>
                    <a:xfrm>
                      <a:off x="7069457" y="2298557"/>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60" name="Oval 59">
                      <a:extLst>
                        <a:ext uri="{FF2B5EF4-FFF2-40B4-BE49-F238E27FC236}">
                          <a16:creationId xmlns:a16="http://schemas.microsoft.com/office/drawing/2014/main" id="{FD9541D1-B558-6318-2203-6459758DFCF8}"/>
                        </a:ext>
                      </a:extLst>
                    </p:cNvPr>
                    <p:cNvSpPr/>
                    <p:nvPr/>
                  </p:nvSpPr>
                  <p:spPr>
                    <a:xfrm rot="1064277">
                      <a:off x="8010736" y="3638365"/>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61" name="Straight Connector 60">
                      <a:extLst>
                        <a:ext uri="{FF2B5EF4-FFF2-40B4-BE49-F238E27FC236}">
                          <a16:creationId xmlns:a16="http://schemas.microsoft.com/office/drawing/2014/main" id="{FEA69B3A-D625-91CC-0ED6-F15E63385C7E}"/>
                        </a:ext>
                      </a:extLst>
                    </p:cNvPr>
                    <p:cNvCxnSpPr>
                      <a:cxnSpLocks/>
                      <a:stCxn id="60" idx="2"/>
                      <a:endCxn id="60" idx="6"/>
                    </p:cNvCxnSpPr>
                    <p:nvPr/>
                  </p:nvCxnSpPr>
                  <p:spPr>
                    <a:xfrm>
                      <a:off x="8033363" y="3747033"/>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62" name="Oval 61">
                      <a:extLst>
                        <a:ext uri="{FF2B5EF4-FFF2-40B4-BE49-F238E27FC236}">
                          <a16:creationId xmlns:a16="http://schemas.microsoft.com/office/drawing/2014/main" id="{CE1D0380-68FC-5189-73BC-B2DDB73428A1}"/>
                        </a:ext>
                      </a:extLst>
                    </p:cNvPr>
                    <p:cNvSpPr/>
                    <p:nvPr/>
                  </p:nvSpPr>
                  <p:spPr>
                    <a:xfrm rot="1064277">
                      <a:off x="9287544" y="3424416"/>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63" name="Straight Connector 62">
                      <a:extLst>
                        <a:ext uri="{FF2B5EF4-FFF2-40B4-BE49-F238E27FC236}">
                          <a16:creationId xmlns:a16="http://schemas.microsoft.com/office/drawing/2014/main" id="{CCD234F7-6885-0D9B-3BF3-E69B4DC97768}"/>
                        </a:ext>
                      </a:extLst>
                    </p:cNvPr>
                    <p:cNvCxnSpPr>
                      <a:cxnSpLocks/>
                      <a:stCxn id="62" idx="2"/>
                      <a:endCxn id="62" idx="6"/>
                    </p:cNvCxnSpPr>
                    <p:nvPr/>
                  </p:nvCxnSpPr>
                  <p:spPr>
                    <a:xfrm>
                      <a:off x="9310171" y="3533084"/>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64" name="Oval 63">
                      <a:extLst>
                        <a:ext uri="{FF2B5EF4-FFF2-40B4-BE49-F238E27FC236}">
                          <a16:creationId xmlns:a16="http://schemas.microsoft.com/office/drawing/2014/main" id="{3EBC21B1-1534-D432-1327-282209886EF2}"/>
                        </a:ext>
                      </a:extLst>
                    </p:cNvPr>
                    <p:cNvSpPr/>
                    <p:nvPr/>
                  </p:nvSpPr>
                  <p:spPr>
                    <a:xfrm rot="1064277">
                      <a:off x="8500912" y="4622052"/>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65" name="Straight Connector 64">
                      <a:extLst>
                        <a:ext uri="{FF2B5EF4-FFF2-40B4-BE49-F238E27FC236}">
                          <a16:creationId xmlns:a16="http://schemas.microsoft.com/office/drawing/2014/main" id="{ACA82074-8706-9F19-C715-67AE4969A8BC}"/>
                        </a:ext>
                      </a:extLst>
                    </p:cNvPr>
                    <p:cNvCxnSpPr>
                      <a:cxnSpLocks/>
                      <a:stCxn id="64" idx="2"/>
                      <a:endCxn id="64" idx="6"/>
                    </p:cNvCxnSpPr>
                    <p:nvPr/>
                  </p:nvCxnSpPr>
                  <p:spPr>
                    <a:xfrm>
                      <a:off x="8523539" y="4730720"/>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66" name="Oval 65">
                      <a:extLst>
                        <a:ext uri="{FF2B5EF4-FFF2-40B4-BE49-F238E27FC236}">
                          <a16:creationId xmlns:a16="http://schemas.microsoft.com/office/drawing/2014/main" id="{263E6B98-AD93-47BF-EA57-866A16698675}"/>
                        </a:ext>
                      </a:extLst>
                    </p:cNvPr>
                    <p:cNvSpPr/>
                    <p:nvPr/>
                  </p:nvSpPr>
                  <p:spPr>
                    <a:xfrm rot="1064277">
                      <a:off x="8852571" y="3424416"/>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67" name="Straight Connector 66">
                      <a:extLst>
                        <a:ext uri="{FF2B5EF4-FFF2-40B4-BE49-F238E27FC236}">
                          <a16:creationId xmlns:a16="http://schemas.microsoft.com/office/drawing/2014/main" id="{9754B73F-A4BF-23F6-910E-4D96CED4C726}"/>
                        </a:ext>
                      </a:extLst>
                    </p:cNvPr>
                    <p:cNvCxnSpPr>
                      <a:cxnSpLocks/>
                      <a:stCxn id="66" idx="2"/>
                      <a:endCxn id="66" idx="6"/>
                    </p:cNvCxnSpPr>
                    <p:nvPr/>
                  </p:nvCxnSpPr>
                  <p:spPr>
                    <a:xfrm>
                      <a:off x="8875198" y="3533084"/>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68" name="Oval 67">
                      <a:extLst>
                        <a:ext uri="{FF2B5EF4-FFF2-40B4-BE49-F238E27FC236}">
                          <a16:creationId xmlns:a16="http://schemas.microsoft.com/office/drawing/2014/main" id="{15ECD015-B447-A87C-667F-1A30089C5F14}"/>
                        </a:ext>
                      </a:extLst>
                    </p:cNvPr>
                    <p:cNvSpPr/>
                    <p:nvPr/>
                  </p:nvSpPr>
                  <p:spPr>
                    <a:xfrm rot="1064277">
                      <a:off x="7405021" y="4317104"/>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69" name="Straight Connector 68">
                      <a:extLst>
                        <a:ext uri="{FF2B5EF4-FFF2-40B4-BE49-F238E27FC236}">
                          <a16:creationId xmlns:a16="http://schemas.microsoft.com/office/drawing/2014/main" id="{93354C6D-8ECE-8A6C-777D-8B9D033653AD}"/>
                        </a:ext>
                      </a:extLst>
                    </p:cNvPr>
                    <p:cNvCxnSpPr>
                      <a:cxnSpLocks/>
                      <a:stCxn id="68" idx="2"/>
                      <a:endCxn id="68" idx="6"/>
                    </p:cNvCxnSpPr>
                    <p:nvPr/>
                  </p:nvCxnSpPr>
                  <p:spPr>
                    <a:xfrm>
                      <a:off x="7427648" y="4425772"/>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70" name="Oval 69">
                      <a:extLst>
                        <a:ext uri="{FF2B5EF4-FFF2-40B4-BE49-F238E27FC236}">
                          <a16:creationId xmlns:a16="http://schemas.microsoft.com/office/drawing/2014/main" id="{40F2D1DA-5687-AB84-0E4F-306C11E76DDE}"/>
                        </a:ext>
                      </a:extLst>
                    </p:cNvPr>
                    <p:cNvSpPr/>
                    <p:nvPr/>
                  </p:nvSpPr>
                  <p:spPr>
                    <a:xfrm rot="18836992">
                      <a:off x="6608375" y="2767635"/>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71" name="Straight Connector 70">
                      <a:extLst>
                        <a:ext uri="{FF2B5EF4-FFF2-40B4-BE49-F238E27FC236}">
                          <a16:creationId xmlns:a16="http://schemas.microsoft.com/office/drawing/2014/main" id="{AB746A4C-325E-A892-E4AA-4394732E2B3D}"/>
                        </a:ext>
                      </a:extLst>
                    </p:cNvPr>
                    <p:cNvCxnSpPr>
                      <a:cxnSpLocks/>
                      <a:stCxn id="70" idx="2"/>
                      <a:endCxn id="70" idx="6"/>
                    </p:cNvCxnSpPr>
                    <p:nvPr/>
                  </p:nvCxnSpPr>
                  <p:spPr>
                    <a:xfrm rot="17772715">
                      <a:off x="6633035" y="2867347"/>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72" name="Oval 71">
                      <a:extLst>
                        <a:ext uri="{FF2B5EF4-FFF2-40B4-BE49-F238E27FC236}">
                          <a16:creationId xmlns:a16="http://schemas.microsoft.com/office/drawing/2014/main" id="{267720B3-1A17-940B-8D4C-E1790DAB3166}"/>
                        </a:ext>
                      </a:extLst>
                    </p:cNvPr>
                    <p:cNvSpPr/>
                    <p:nvPr/>
                  </p:nvSpPr>
                  <p:spPr>
                    <a:xfrm rot="1064277">
                      <a:off x="9856993" y="2560065"/>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73" name="Straight Connector 72">
                      <a:extLst>
                        <a:ext uri="{FF2B5EF4-FFF2-40B4-BE49-F238E27FC236}">
                          <a16:creationId xmlns:a16="http://schemas.microsoft.com/office/drawing/2014/main" id="{3C5BCF00-83C5-F3C7-B0A6-0C38B7F65E81}"/>
                        </a:ext>
                      </a:extLst>
                    </p:cNvPr>
                    <p:cNvCxnSpPr>
                      <a:cxnSpLocks/>
                      <a:stCxn id="72" idx="2"/>
                      <a:endCxn id="72" idx="6"/>
                    </p:cNvCxnSpPr>
                    <p:nvPr/>
                  </p:nvCxnSpPr>
                  <p:spPr>
                    <a:xfrm>
                      <a:off x="9879620" y="2668733"/>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74" name="Oval 73">
                      <a:extLst>
                        <a:ext uri="{FF2B5EF4-FFF2-40B4-BE49-F238E27FC236}">
                          <a16:creationId xmlns:a16="http://schemas.microsoft.com/office/drawing/2014/main" id="{6F65976B-7BAC-1462-B15D-FBC07C9C1AA0}"/>
                        </a:ext>
                      </a:extLst>
                    </p:cNvPr>
                    <p:cNvSpPr/>
                    <p:nvPr/>
                  </p:nvSpPr>
                  <p:spPr>
                    <a:xfrm rot="1064277">
                      <a:off x="9363294" y="3981013"/>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75" name="Straight Connector 74">
                      <a:extLst>
                        <a:ext uri="{FF2B5EF4-FFF2-40B4-BE49-F238E27FC236}">
                          <a16:creationId xmlns:a16="http://schemas.microsoft.com/office/drawing/2014/main" id="{A4768D2F-03D3-179E-8A23-78CC56CD45AF}"/>
                        </a:ext>
                      </a:extLst>
                    </p:cNvPr>
                    <p:cNvCxnSpPr>
                      <a:cxnSpLocks/>
                      <a:stCxn id="74" idx="2"/>
                      <a:endCxn id="74" idx="6"/>
                    </p:cNvCxnSpPr>
                    <p:nvPr/>
                  </p:nvCxnSpPr>
                  <p:spPr>
                    <a:xfrm>
                      <a:off x="9385921" y="4089681"/>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76" name="Oval 75">
                      <a:extLst>
                        <a:ext uri="{FF2B5EF4-FFF2-40B4-BE49-F238E27FC236}">
                          <a16:creationId xmlns:a16="http://schemas.microsoft.com/office/drawing/2014/main" id="{ACCF1247-2197-6CC6-2A80-737D23BA9CFE}"/>
                        </a:ext>
                      </a:extLst>
                    </p:cNvPr>
                    <p:cNvSpPr/>
                    <p:nvPr/>
                  </p:nvSpPr>
                  <p:spPr>
                    <a:xfrm rot="8685170">
                      <a:off x="7443189" y="3147397"/>
                      <a:ext cx="1111244" cy="570648"/>
                    </a:xfrm>
                    <a:prstGeom prst="ellipse">
                      <a:avLst/>
                    </a:prstGeom>
                    <a:solidFill>
                      <a:srgbClr val="FFFF0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77" name="Straight Connector 76">
                      <a:extLst>
                        <a:ext uri="{FF2B5EF4-FFF2-40B4-BE49-F238E27FC236}">
                          <a16:creationId xmlns:a16="http://schemas.microsoft.com/office/drawing/2014/main" id="{EEC3A2E1-7225-05DC-8F7F-0D12A6D9AE83}"/>
                        </a:ext>
                      </a:extLst>
                    </p:cNvPr>
                    <p:cNvCxnSpPr>
                      <a:cxnSpLocks/>
                      <a:stCxn id="76" idx="2"/>
                      <a:endCxn id="76" idx="6"/>
                    </p:cNvCxnSpPr>
                    <p:nvPr/>
                  </p:nvCxnSpPr>
                  <p:spPr>
                    <a:xfrm rot="7620893">
                      <a:off x="7469603" y="3263652"/>
                      <a:ext cx="1058416" cy="338138"/>
                    </a:xfrm>
                    <a:prstGeom prst="line">
                      <a:avLst/>
                    </a:prstGeom>
                  </p:spPr>
                  <p:style>
                    <a:lnRef idx="2">
                      <a:schemeClr val="dk1"/>
                    </a:lnRef>
                    <a:fillRef idx="0">
                      <a:schemeClr val="dk1"/>
                    </a:fillRef>
                    <a:effectRef idx="1">
                      <a:schemeClr val="dk1"/>
                    </a:effectRef>
                    <a:fontRef idx="minor">
                      <a:schemeClr val="tx1"/>
                    </a:fontRef>
                  </p:style>
                </p:cxnSp>
                <p:sp>
                  <p:nvSpPr>
                    <p:cNvPr id="78" name="Oval 77">
                      <a:extLst>
                        <a:ext uri="{FF2B5EF4-FFF2-40B4-BE49-F238E27FC236}">
                          <a16:creationId xmlns:a16="http://schemas.microsoft.com/office/drawing/2014/main" id="{6D89AE0F-01F4-1436-18BA-A4D7821FAA28}"/>
                        </a:ext>
                      </a:extLst>
                    </p:cNvPr>
                    <p:cNvSpPr/>
                    <p:nvPr/>
                  </p:nvSpPr>
                  <p:spPr>
                    <a:xfrm rot="3244865">
                      <a:off x="7040030" y="3465475"/>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79" name="Straight Connector 78">
                      <a:extLst>
                        <a:ext uri="{FF2B5EF4-FFF2-40B4-BE49-F238E27FC236}">
                          <a16:creationId xmlns:a16="http://schemas.microsoft.com/office/drawing/2014/main" id="{A921F129-FFD1-5114-3CD6-49E96C2FF9FD}"/>
                        </a:ext>
                      </a:extLst>
                    </p:cNvPr>
                    <p:cNvCxnSpPr>
                      <a:cxnSpLocks/>
                      <a:stCxn id="78" idx="2"/>
                      <a:endCxn id="78" idx="6"/>
                    </p:cNvCxnSpPr>
                    <p:nvPr/>
                  </p:nvCxnSpPr>
                  <p:spPr>
                    <a:xfrm rot="2180588">
                      <a:off x="7062657" y="3574143"/>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80" name="Oval 79">
                      <a:extLst>
                        <a:ext uri="{FF2B5EF4-FFF2-40B4-BE49-F238E27FC236}">
                          <a16:creationId xmlns:a16="http://schemas.microsoft.com/office/drawing/2014/main" id="{45DB7290-A4DE-5B81-4F5E-213A1E083095}"/>
                        </a:ext>
                      </a:extLst>
                    </p:cNvPr>
                    <p:cNvSpPr/>
                    <p:nvPr/>
                  </p:nvSpPr>
                  <p:spPr>
                    <a:xfrm rot="1064277">
                      <a:off x="8468152" y="4139048"/>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81" name="Straight Connector 80">
                      <a:extLst>
                        <a:ext uri="{FF2B5EF4-FFF2-40B4-BE49-F238E27FC236}">
                          <a16:creationId xmlns:a16="http://schemas.microsoft.com/office/drawing/2014/main" id="{D38B13FA-D5B9-278B-08B1-9D9D592D8AB3}"/>
                        </a:ext>
                      </a:extLst>
                    </p:cNvPr>
                    <p:cNvCxnSpPr>
                      <a:cxnSpLocks/>
                      <a:stCxn id="80" idx="2"/>
                      <a:endCxn id="80" idx="6"/>
                    </p:cNvCxnSpPr>
                    <p:nvPr/>
                  </p:nvCxnSpPr>
                  <p:spPr>
                    <a:xfrm>
                      <a:off x="8490779" y="4247716"/>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82" name="Oval 81">
                      <a:extLst>
                        <a:ext uri="{FF2B5EF4-FFF2-40B4-BE49-F238E27FC236}">
                          <a16:creationId xmlns:a16="http://schemas.microsoft.com/office/drawing/2014/main" id="{5371BC91-E6A5-7593-B62B-01E451D7CCB5}"/>
                        </a:ext>
                      </a:extLst>
                    </p:cNvPr>
                    <p:cNvSpPr/>
                    <p:nvPr/>
                  </p:nvSpPr>
                  <p:spPr>
                    <a:xfrm rot="1064277">
                      <a:off x="6714707" y="3896016"/>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83" name="Straight Connector 82">
                      <a:extLst>
                        <a:ext uri="{FF2B5EF4-FFF2-40B4-BE49-F238E27FC236}">
                          <a16:creationId xmlns:a16="http://schemas.microsoft.com/office/drawing/2014/main" id="{62022D97-0AA7-8C21-FDE5-8843E9408324}"/>
                        </a:ext>
                      </a:extLst>
                    </p:cNvPr>
                    <p:cNvCxnSpPr>
                      <a:cxnSpLocks/>
                      <a:stCxn id="82" idx="2"/>
                      <a:endCxn id="82" idx="6"/>
                    </p:cNvCxnSpPr>
                    <p:nvPr/>
                  </p:nvCxnSpPr>
                  <p:spPr>
                    <a:xfrm>
                      <a:off x="6737334" y="4004684"/>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84" name="Oval 83">
                      <a:extLst>
                        <a:ext uri="{FF2B5EF4-FFF2-40B4-BE49-F238E27FC236}">
                          <a16:creationId xmlns:a16="http://schemas.microsoft.com/office/drawing/2014/main" id="{6E3FCD19-145C-BBB8-3DBC-F3A2BF2B6639}"/>
                        </a:ext>
                      </a:extLst>
                    </p:cNvPr>
                    <p:cNvSpPr/>
                    <p:nvPr/>
                  </p:nvSpPr>
                  <p:spPr>
                    <a:xfrm rot="3100282">
                      <a:off x="9387070" y="4378979"/>
                      <a:ext cx="951931" cy="533406"/>
                    </a:xfrm>
                    <a:prstGeom prst="ellipse">
                      <a:avLst/>
                    </a:prstGeom>
                    <a:solidFill>
                      <a:srgbClr val="FF000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85" name="Straight Connector 84">
                      <a:extLst>
                        <a:ext uri="{FF2B5EF4-FFF2-40B4-BE49-F238E27FC236}">
                          <a16:creationId xmlns:a16="http://schemas.microsoft.com/office/drawing/2014/main" id="{02EDDE8A-3849-C2EE-5460-4420471DDFA2}"/>
                        </a:ext>
                      </a:extLst>
                    </p:cNvPr>
                    <p:cNvCxnSpPr>
                      <a:cxnSpLocks/>
                      <a:stCxn id="84" idx="2"/>
                      <a:endCxn id="84" idx="6"/>
                    </p:cNvCxnSpPr>
                    <p:nvPr/>
                  </p:nvCxnSpPr>
                  <p:spPr>
                    <a:xfrm rot="2036005">
                      <a:off x="9409697" y="4487647"/>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86" name="Oval 85">
                      <a:extLst>
                        <a:ext uri="{FF2B5EF4-FFF2-40B4-BE49-F238E27FC236}">
                          <a16:creationId xmlns:a16="http://schemas.microsoft.com/office/drawing/2014/main" id="{D563EBB8-A333-F0E1-27A4-F095FB288E78}"/>
                        </a:ext>
                      </a:extLst>
                    </p:cNvPr>
                    <p:cNvSpPr/>
                    <p:nvPr/>
                  </p:nvSpPr>
                  <p:spPr>
                    <a:xfrm rot="17792066">
                      <a:off x="8836437" y="4865052"/>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87" name="Straight Connector 86">
                      <a:extLst>
                        <a:ext uri="{FF2B5EF4-FFF2-40B4-BE49-F238E27FC236}">
                          <a16:creationId xmlns:a16="http://schemas.microsoft.com/office/drawing/2014/main" id="{873FC4C0-4D54-9826-0851-E0077EBA21CE}"/>
                        </a:ext>
                      </a:extLst>
                    </p:cNvPr>
                    <p:cNvCxnSpPr>
                      <a:cxnSpLocks/>
                      <a:stCxn id="86" idx="2"/>
                      <a:endCxn id="86" idx="6"/>
                    </p:cNvCxnSpPr>
                    <p:nvPr/>
                  </p:nvCxnSpPr>
                  <p:spPr>
                    <a:xfrm rot="16727789">
                      <a:off x="8861097" y="4964764"/>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88" name="Oval 87">
                      <a:extLst>
                        <a:ext uri="{FF2B5EF4-FFF2-40B4-BE49-F238E27FC236}">
                          <a16:creationId xmlns:a16="http://schemas.microsoft.com/office/drawing/2014/main" id="{2C5D269E-62AA-0F1A-93BB-67A0E8F06250}"/>
                        </a:ext>
                      </a:extLst>
                    </p:cNvPr>
                    <p:cNvSpPr/>
                    <p:nvPr/>
                  </p:nvSpPr>
                  <p:spPr>
                    <a:xfrm rot="13937525">
                      <a:off x="9472233" y="2923777"/>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89" name="Straight Connector 88">
                      <a:extLst>
                        <a:ext uri="{FF2B5EF4-FFF2-40B4-BE49-F238E27FC236}">
                          <a16:creationId xmlns:a16="http://schemas.microsoft.com/office/drawing/2014/main" id="{ADC1CE1B-9EB8-AC64-6752-5054FF892AA4}"/>
                        </a:ext>
                      </a:extLst>
                    </p:cNvPr>
                    <p:cNvCxnSpPr>
                      <a:cxnSpLocks/>
                      <a:stCxn id="88" idx="2"/>
                      <a:endCxn id="88" idx="6"/>
                    </p:cNvCxnSpPr>
                    <p:nvPr/>
                  </p:nvCxnSpPr>
                  <p:spPr>
                    <a:xfrm rot="12873248">
                      <a:off x="9494860" y="3032445"/>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90" name="Oval 89">
                      <a:extLst>
                        <a:ext uri="{FF2B5EF4-FFF2-40B4-BE49-F238E27FC236}">
                          <a16:creationId xmlns:a16="http://schemas.microsoft.com/office/drawing/2014/main" id="{92D9AD3B-8940-0B27-F125-FEC289B74A82}"/>
                        </a:ext>
                      </a:extLst>
                    </p:cNvPr>
                    <p:cNvSpPr/>
                    <p:nvPr/>
                  </p:nvSpPr>
                  <p:spPr>
                    <a:xfrm rot="17264277">
                      <a:off x="10034695" y="4041161"/>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91" name="Straight Connector 90">
                      <a:extLst>
                        <a:ext uri="{FF2B5EF4-FFF2-40B4-BE49-F238E27FC236}">
                          <a16:creationId xmlns:a16="http://schemas.microsoft.com/office/drawing/2014/main" id="{C664830B-C1C5-960D-8F1F-70AC861756B6}"/>
                        </a:ext>
                      </a:extLst>
                    </p:cNvPr>
                    <p:cNvCxnSpPr>
                      <a:cxnSpLocks/>
                      <a:stCxn id="90" idx="2"/>
                      <a:endCxn id="90" idx="6"/>
                    </p:cNvCxnSpPr>
                    <p:nvPr/>
                  </p:nvCxnSpPr>
                  <p:spPr>
                    <a:xfrm rot="16200000">
                      <a:off x="10059355" y="4140873"/>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92" name="Oval 91">
                      <a:extLst>
                        <a:ext uri="{FF2B5EF4-FFF2-40B4-BE49-F238E27FC236}">
                          <a16:creationId xmlns:a16="http://schemas.microsoft.com/office/drawing/2014/main" id="{F8B9D50F-E12F-A539-49A3-AEA0FB0B63D4}"/>
                        </a:ext>
                      </a:extLst>
                    </p:cNvPr>
                    <p:cNvSpPr/>
                    <p:nvPr/>
                  </p:nvSpPr>
                  <p:spPr>
                    <a:xfrm rot="19600233">
                      <a:off x="9184199" y="2138523"/>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93" name="Straight Connector 92">
                      <a:extLst>
                        <a:ext uri="{FF2B5EF4-FFF2-40B4-BE49-F238E27FC236}">
                          <a16:creationId xmlns:a16="http://schemas.microsoft.com/office/drawing/2014/main" id="{A6CBFCA8-475E-5F28-D741-2A7F844ACAE6}"/>
                        </a:ext>
                      </a:extLst>
                    </p:cNvPr>
                    <p:cNvCxnSpPr>
                      <a:cxnSpLocks/>
                      <a:stCxn id="92" idx="2"/>
                      <a:endCxn id="92" idx="6"/>
                    </p:cNvCxnSpPr>
                    <p:nvPr/>
                  </p:nvCxnSpPr>
                  <p:spPr>
                    <a:xfrm rot="18535956">
                      <a:off x="9208859" y="2238235"/>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94" name="Oval 93">
                      <a:extLst>
                        <a:ext uri="{FF2B5EF4-FFF2-40B4-BE49-F238E27FC236}">
                          <a16:creationId xmlns:a16="http://schemas.microsoft.com/office/drawing/2014/main" id="{D68E143B-1FB8-FC02-2612-4EC621DBED5E}"/>
                        </a:ext>
                      </a:extLst>
                    </p:cNvPr>
                    <p:cNvSpPr/>
                    <p:nvPr/>
                  </p:nvSpPr>
                  <p:spPr>
                    <a:xfrm rot="8215980">
                      <a:off x="7932224" y="4910865"/>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95" name="Straight Connector 94">
                      <a:extLst>
                        <a:ext uri="{FF2B5EF4-FFF2-40B4-BE49-F238E27FC236}">
                          <a16:creationId xmlns:a16="http://schemas.microsoft.com/office/drawing/2014/main" id="{49D301ED-A49C-A4C4-AE56-0EAA90EFA7F9}"/>
                        </a:ext>
                      </a:extLst>
                    </p:cNvPr>
                    <p:cNvCxnSpPr>
                      <a:cxnSpLocks/>
                      <a:stCxn id="94" idx="2"/>
                      <a:endCxn id="94" idx="6"/>
                    </p:cNvCxnSpPr>
                    <p:nvPr/>
                  </p:nvCxnSpPr>
                  <p:spPr>
                    <a:xfrm rot="7151703">
                      <a:off x="7956884" y="5010577"/>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96" name="Oval 95">
                      <a:extLst>
                        <a:ext uri="{FF2B5EF4-FFF2-40B4-BE49-F238E27FC236}">
                          <a16:creationId xmlns:a16="http://schemas.microsoft.com/office/drawing/2014/main" id="{65E1C2E7-86DE-E8C6-491B-03D7D8344EF7}"/>
                        </a:ext>
                      </a:extLst>
                    </p:cNvPr>
                    <p:cNvSpPr/>
                    <p:nvPr/>
                  </p:nvSpPr>
                  <p:spPr>
                    <a:xfrm rot="4049789">
                      <a:off x="10069452" y="3232754"/>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97" name="Straight Connector 96">
                      <a:extLst>
                        <a:ext uri="{FF2B5EF4-FFF2-40B4-BE49-F238E27FC236}">
                          <a16:creationId xmlns:a16="http://schemas.microsoft.com/office/drawing/2014/main" id="{58362F00-9F31-F7EB-BE43-DC525DCF3D3C}"/>
                        </a:ext>
                      </a:extLst>
                    </p:cNvPr>
                    <p:cNvCxnSpPr>
                      <a:cxnSpLocks/>
                      <a:stCxn id="96" idx="2"/>
                      <a:endCxn id="96" idx="6"/>
                    </p:cNvCxnSpPr>
                    <p:nvPr/>
                  </p:nvCxnSpPr>
                  <p:spPr>
                    <a:xfrm rot="2985512">
                      <a:off x="10094112" y="3332466"/>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98" name="Oval 97">
                      <a:extLst>
                        <a:ext uri="{FF2B5EF4-FFF2-40B4-BE49-F238E27FC236}">
                          <a16:creationId xmlns:a16="http://schemas.microsoft.com/office/drawing/2014/main" id="{6CB2A6D0-C29B-BAC2-6D24-B507F1CF9D03}"/>
                        </a:ext>
                      </a:extLst>
                    </p:cNvPr>
                    <p:cNvSpPr/>
                    <p:nvPr/>
                  </p:nvSpPr>
                  <p:spPr>
                    <a:xfrm rot="18954579">
                      <a:off x="8351712" y="3000477"/>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99" name="Straight Connector 98">
                      <a:extLst>
                        <a:ext uri="{FF2B5EF4-FFF2-40B4-BE49-F238E27FC236}">
                          <a16:creationId xmlns:a16="http://schemas.microsoft.com/office/drawing/2014/main" id="{84F06916-D2E5-9053-F467-F774401F1E7E}"/>
                        </a:ext>
                      </a:extLst>
                    </p:cNvPr>
                    <p:cNvCxnSpPr>
                      <a:cxnSpLocks/>
                      <a:stCxn id="98" idx="2"/>
                      <a:endCxn id="98" idx="6"/>
                    </p:cNvCxnSpPr>
                    <p:nvPr/>
                  </p:nvCxnSpPr>
                  <p:spPr>
                    <a:xfrm rot="17890302">
                      <a:off x="8376372" y="3100189"/>
                      <a:ext cx="988117" cy="290020"/>
                    </a:xfrm>
                    <a:prstGeom prst="line">
                      <a:avLst/>
                    </a:prstGeom>
                  </p:spPr>
                  <p:style>
                    <a:lnRef idx="2">
                      <a:schemeClr val="dk1"/>
                    </a:lnRef>
                    <a:fillRef idx="0">
                      <a:schemeClr val="dk1"/>
                    </a:fillRef>
                    <a:effectRef idx="1">
                      <a:schemeClr val="dk1"/>
                    </a:effectRef>
                    <a:fontRef idx="minor">
                      <a:schemeClr val="tx1"/>
                    </a:fontRef>
                  </p:style>
                </p:cxnSp>
                <p:grpSp>
                  <p:nvGrpSpPr>
                    <p:cNvPr id="100" name="Group 99">
                      <a:extLst>
                        <a:ext uri="{FF2B5EF4-FFF2-40B4-BE49-F238E27FC236}">
                          <a16:creationId xmlns:a16="http://schemas.microsoft.com/office/drawing/2014/main" id="{B841B340-DB07-92EF-EA20-E712E6207FC2}"/>
                        </a:ext>
                      </a:extLst>
                    </p:cNvPr>
                    <p:cNvGrpSpPr/>
                    <p:nvPr/>
                  </p:nvGrpSpPr>
                  <p:grpSpPr>
                    <a:xfrm>
                      <a:off x="8646662" y="1756043"/>
                      <a:ext cx="951931" cy="533406"/>
                      <a:chOff x="2479040" y="2709333"/>
                      <a:chExt cx="1136227" cy="584200"/>
                    </a:xfrm>
                  </p:grpSpPr>
                  <p:sp>
                    <p:nvSpPr>
                      <p:cNvPr id="158" name="Oval 157">
                        <a:extLst>
                          <a:ext uri="{FF2B5EF4-FFF2-40B4-BE49-F238E27FC236}">
                            <a16:creationId xmlns:a16="http://schemas.microsoft.com/office/drawing/2014/main" id="{47D202C7-7938-B9D8-3EB6-AB76A9DEA5A5}"/>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59" name="Straight Connector 158">
                        <a:extLst>
                          <a:ext uri="{FF2B5EF4-FFF2-40B4-BE49-F238E27FC236}">
                            <a16:creationId xmlns:a16="http://schemas.microsoft.com/office/drawing/2014/main" id="{3795B675-E955-D099-6DAE-B150D67A4C9E}"/>
                          </a:ext>
                        </a:extLst>
                      </p:cNvPr>
                      <p:cNvCxnSpPr>
                        <a:cxnSpLocks/>
                        <a:stCxn id="158" idx="2"/>
                        <a:endCxn id="158"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sp>
                  <p:nvSpPr>
                    <p:cNvPr id="101" name="Oval 100">
                      <a:extLst>
                        <a:ext uri="{FF2B5EF4-FFF2-40B4-BE49-F238E27FC236}">
                          <a16:creationId xmlns:a16="http://schemas.microsoft.com/office/drawing/2014/main" id="{C986EE4C-AB4B-38F2-09D3-F6613BD03EF1}"/>
                        </a:ext>
                      </a:extLst>
                    </p:cNvPr>
                    <p:cNvSpPr/>
                    <p:nvPr/>
                  </p:nvSpPr>
                  <p:spPr>
                    <a:xfrm rot="1064277">
                      <a:off x="6741426" y="4689250"/>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02" name="Straight Connector 101">
                      <a:extLst>
                        <a:ext uri="{FF2B5EF4-FFF2-40B4-BE49-F238E27FC236}">
                          <a16:creationId xmlns:a16="http://schemas.microsoft.com/office/drawing/2014/main" id="{577212A3-D89C-EDF2-CF0F-BD23A9455A9D}"/>
                        </a:ext>
                      </a:extLst>
                    </p:cNvPr>
                    <p:cNvCxnSpPr>
                      <a:cxnSpLocks/>
                      <a:stCxn id="101" idx="2"/>
                      <a:endCxn id="101" idx="6"/>
                    </p:cNvCxnSpPr>
                    <p:nvPr/>
                  </p:nvCxnSpPr>
                  <p:spPr>
                    <a:xfrm>
                      <a:off x="6764053" y="4797918"/>
                      <a:ext cx="906676" cy="316070"/>
                    </a:xfrm>
                    <a:prstGeom prst="line">
                      <a:avLst/>
                    </a:prstGeom>
                  </p:spPr>
                  <p:style>
                    <a:lnRef idx="2">
                      <a:schemeClr val="dk1"/>
                    </a:lnRef>
                    <a:fillRef idx="0">
                      <a:schemeClr val="dk1"/>
                    </a:fillRef>
                    <a:effectRef idx="1">
                      <a:schemeClr val="dk1"/>
                    </a:effectRef>
                    <a:fontRef idx="minor">
                      <a:schemeClr val="tx1"/>
                    </a:fontRef>
                  </p:style>
                </p:cxnSp>
                <p:grpSp>
                  <p:nvGrpSpPr>
                    <p:cNvPr id="103" name="Group 102">
                      <a:extLst>
                        <a:ext uri="{FF2B5EF4-FFF2-40B4-BE49-F238E27FC236}">
                          <a16:creationId xmlns:a16="http://schemas.microsoft.com/office/drawing/2014/main" id="{4AC9F23A-66DA-C6FC-708D-3A2CEF8B9C02}"/>
                        </a:ext>
                      </a:extLst>
                    </p:cNvPr>
                    <p:cNvGrpSpPr/>
                    <p:nvPr/>
                  </p:nvGrpSpPr>
                  <p:grpSpPr>
                    <a:xfrm rot="8197927">
                      <a:off x="7958805" y="1949278"/>
                      <a:ext cx="951931" cy="533406"/>
                      <a:chOff x="2479040" y="2709333"/>
                      <a:chExt cx="1136227" cy="584200"/>
                    </a:xfrm>
                  </p:grpSpPr>
                  <p:sp>
                    <p:nvSpPr>
                      <p:cNvPr id="156" name="Oval 155">
                        <a:extLst>
                          <a:ext uri="{FF2B5EF4-FFF2-40B4-BE49-F238E27FC236}">
                            <a16:creationId xmlns:a16="http://schemas.microsoft.com/office/drawing/2014/main" id="{4D3A4696-C450-52F2-EE43-D8C9D96F97D8}"/>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57" name="Straight Connector 156">
                        <a:extLst>
                          <a:ext uri="{FF2B5EF4-FFF2-40B4-BE49-F238E27FC236}">
                            <a16:creationId xmlns:a16="http://schemas.microsoft.com/office/drawing/2014/main" id="{624572B0-E5CC-E0B8-5AB8-18F87475AD86}"/>
                          </a:ext>
                        </a:extLst>
                      </p:cNvPr>
                      <p:cNvCxnSpPr>
                        <a:cxnSpLocks/>
                        <a:stCxn id="156" idx="2"/>
                        <a:endCxn id="156"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sp>
                  <p:nvSpPr>
                    <p:cNvPr id="104" name="Oval 103">
                      <a:extLst>
                        <a:ext uri="{FF2B5EF4-FFF2-40B4-BE49-F238E27FC236}">
                          <a16:creationId xmlns:a16="http://schemas.microsoft.com/office/drawing/2014/main" id="{F2F86E30-FD84-8CB9-2767-FB60C10A7532}"/>
                        </a:ext>
                      </a:extLst>
                    </p:cNvPr>
                    <p:cNvSpPr/>
                    <p:nvPr/>
                  </p:nvSpPr>
                  <p:spPr>
                    <a:xfrm rot="9338547">
                      <a:off x="7634171" y="3961631"/>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05" name="Straight Connector 104">
                      <a:extLst>
                        <a:ext uri="{FF2B5EF4-FFF2-40B4-BE49-F238E27FC236}">
                          <a16:creationId xmlns:a16="http://schemas.microsoft.com/office/drawing/2014/main" id="{5E63D512-1254-483B-C132-DF4E71AF577A}"/>
                        </a:ext>
                      </a:extLst>
                    </p:cNvPr>
                    <p:cNvCxnSpPr>
                      <a:cxnSpLocks/>
                      <a:stCxn id="104" idx="2"/>
                      <a:endCxn id="104" idx="6"/>
                    </p:cNvCxnSpPr>
                    <p:nvPr/>
                  </p:nvCxnSpPr>
                  <p:spPr>
                    <a:xfrm rot="8274270">
                      <a:off x="7656798" y="4070299"/>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106" name="Oval 105">
                      <a:extLst>
                        <a:ext uri="{FF2B5EF4-FFF2-40B4-BE49-F238E27FC236}">
                          <a16:creationId xmlns:a16="http://schemas.microsoft.com/office/drawing/2014/main" id="{8D2348B0-89C1-9E95-A178-D1CD4A9BB686}"/>
                        </a:ext>
                      </a:extLst>
                    </p:cNvPr>
                    <p:cNvSpPr/>
                    <p:nvPr/>
                  </p:nvSpPr>
                  <p:spPr>
                    <a:xfrm rot="1064277">
                      <a:off x="6432727" y="3230671"/>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07" name="Straight Connector 106">
                      <a:extLst>
                        <a:ext uri="{FF2B5EF4-FFF2-40B4-BE49-F238E27FC236}">
                          <a16:creationId xmlns:a16="http://schemas.microsoft.com/office/drawing/2014/main" id="{5790740C-0132-6932-6FB0-5FBDD4C9D8B8}"/>
                        </a:ext>
                      </a:extLst>
                    </p:cNvPr>
                    <p:cNvCxnSpPr>
                      <a:cxnSpLocks/>
                      <a:stCxn id="106" idx="2"/>
                      <a:endCxn id="106" idx="6"/>
                    </p:cNvCxnSpPr>
                    <p:nvPr/>
                  </p:nvCxnSpPr>
                  <p:spPr>
                    <a:xfrm>
                      <a:off x="6455354" y="3339339"/>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108" name="Oval 107">
                      <a:extLst>
                        <a:ext uri="{FF2B5EF4-FFF2-40B4-BE49-F238E27FC236}">
                          <a16:creationId xmlns:a16="http://schemas.microsoft.com/office/drawing/2014/main" id="{F5A23286-8E58-04BC-56FC-9FB3797BCC87}"/>
                        </a:ext>
                      </a:extLst>
                    </p:cNvPr>
                    <p:cNvSpPr/>
                    <p:nvPr/>
                  </p:nvSpPr>
                  <p:spPr>
                    <a:xfrm rot="1064277">
                      <a:off x="7471728" y="5047047"/>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09" name="Straight Connector 108">
                      <a:extLst>
                        <a:ext uri="{FF2B5EF4-FFF2-40B4-BE49-F238E27FC236}">
                          <a16:creationId xmlns:a16="http://schemas.microsoft.com/office/drawing/2014/main" id="{86E264D9-C8B4-75B7-4AF2-C22F47DAE22C}"/>
                        </a:ext>
                      </a:extLst>
                    </p:cNvPr>
                    <p:cNvCxnSpPr>
                      <a:cxnSpLocks/>
                      <a:stCxn id="108" idx="2"/>
                      <a:endCxn id="108" idx="6"/>
                    </p:cNvCxnSpPr>
                    <p:nvPr/>
                  </p:nvCxnSpPr>
                  <p:spPr>
                    <a:xfrm>
                      <a:off x="7494355" y="5155715"/>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110" name="Oval 109">
                      <a:extLst>
                        <a:ext uri="{FF2B5EF4-FFF2-40B4-BE49-F238E27FC236}">
                          <a16:creationId xmlns:a16="http://schemas.microsoft.com/office/drawing/2014/main" id="{B59BE385-0D1C-2A13-A75E-9829790BCD94}"/>
                        </a:ext>
                      </a:extLst>
                    </p:cNvPr>
                    <p:cNvSpPr/>
                    <p:nvPr/>
                  </p:nvSpPr>
                  <p:spPr>
                    <a:xfrm rot="10097386">
                      <a:off x="6691254" y="4204495"/>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11" name="Straight Connector 110">
                      <a:extLst>
                        <a:ext uri="{FF2B5EF4-FFF2-40B4-BE49-F238E27FC236}">
                          <a16:creationId xmlns:a16="http://schemas.microsoft.com/office/drawing/2014/main" id="{E881A9E3-D7FE-67DB-8AD9-ED1379392A06}"/>
                        </a:ext>
                      </a:extLst>
                    </p:cNvPr>
                    <p:cNvCxnSpPr>
                      <a:cxnSpLocks/>
                      <a:stCxn id="110" idx="2"/>
                      <a:endCxn id="110" idx="6"/>
                    </p:cNvCxnSpPr>
                    <p:nvPr/>
                  </p:nvCxnSpPr>
                  <p:spPr>
                    <a:xfrm rot="9033109">
                      <a:off x="6713881" y="4313163"/>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112" name="Oval 111">
                      <a:extLst>
                        <a:ext uri="{FF2B5EF4-FFF2-40B4-BE49-F238E27FC236}">
                          <a16:creationId xmlns:a16="http://schemas.microsoft.com/office/drawing/2014/main" id="{3EAA0E1A-8171-B834-78B8-F034355A6948}"/>
                        </a:ext>
                      </a:extLst>
                    </p:cNvPr>
                    <p:cNvSpPr/>
                    <p:nvPr/>
                  </p:nvSpPr>
                  <p:spPr>
                    <a:xfrm rot="14782407">
                      <a:off x="8410307" y="3622473"/>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13" name="Straight Connector 112">
                      <a:extLst>
                        <a:ext uri="{FF2B5EF4-FFF2-40B4-BE49-F238E27FC236}">
                          <a16:creationId xmlns:a16="http://schemas.microsoft.com/office/drawing/2014/main" id="{0571E252-5C40-534D-39FA-17E3394943A9}"/>
                        </a:ext>
                      </a:extLst>
                    </p:cNvPr>
                    <p:cNvCxnSpPr>
                      <a:cxnSpLocks/>
                      <a:stCxn id="112" idx="2"/>
                      <a:endCxn id="112" idx="6"/>
                    </p:cNvCxnSpPr>
                    <p:nvPr/>
                  </p:nvCxnSpPr>
                  <p:spPr>
                    <a:xfrm rot="13718130">
                      <a:off x="8434967" y="3722185"/>
                      <a:ext cx="988117" cy="290020"/>
                    </a:xfrm>
                    <a:prstGeom prst="line">
                      <a:avLst/>
                    </a:prstGeom>
                  </p:spPr>
                  <p:style>
                    <a:lnRef idx="2">
                      <a:schemeClr val="dk1"/>
                    </a:lnRef>
                    <a:fillRef idx="0">
                      <a:schemeClr val="dk1"/>
                    </a:fillRef>
                    <a:effectRef idx="1">
                      <a:schemeClr val="dk1"/>
                    </a:effectRef>
                    <a:fontRef idx="minor">
                      <a:schemeClr val="tx1"/>
                    </a:fontRef>
                  </p:style>
                </p:cxnSp>
                <p:grpSp>
                  <p:nvGrpSpPr>
                    <p:cNvPr id="114" name="Group 113">
                      <a:extLst>
                        <a:ext uri="{FF2B5EF4-FFF2-40B4-BE49-F238E27FC236}">
                          <a16:creationId xmlns:a16="http://schemas.microsoft.com/office/drawing/2014/main" id="{F08EA93D-0569-834B-CB7F-A2CA65F92D9B}"/>
                        </a:ext>
                      </a:extLst>
                    </p:cNvPr>
                    <p:cNvGrpSpPr/>
                    <p:nvPr/>
                  </p:nvGrpSpPr>
                  <p:grpSpPr>
                    <a:xfrm rot="14448831">
                      <a:off x="11128247" y="3624813"/>
                      <a:ext cx="981610" cy="489443"/>
                      <a:chOff x="2479040" y="2709333"/>
                      <a:chExt cx="1136227" cy="584200"/>
                    </a:xfrm>
                  </p:grpSpPr>
                  <p:sp>
                    <p:nvSpPr>
                      <p:cNvPr id="154" name="Oval 153">
                        <a:extLst>
                          <a:ext uri="{FF2B5EF4-FFF2-40B4-BE49-F238E27FC236}">
                            <a16:creationId xmlns:a16="http://schemas.microsoft.com/office/drawing/2014/main" id="{DB800B3E-E0D4-9184-8E20-BB3A25543AE9}"/>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55" name="Straight Connector 154">
                        <a:extLst>
                          <a:ext uri="{FF2B5EF4-FFF2-40B4-BE49-F238E27FC236}">
                            <a16:creationId xmlns:a16="http://schemas.microsoft.com/office/drawing/2014/main" id="{316F04C5-9706-9724-A44F-5AB3B31414CC}"/>
                          </a:ext>
                        </a:extLst>
                      </p:cNvPr>
                      <p:cNvCxnSpPr>
                        <a:cxnSpLocks/>
                        <a:stCxn id="154" idx="2"/>
                        <a:endCxn id="154"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sp>
                  <p:nvSpPr>
                    <p:cNvPr id="115" name="Oval 114">
                      <a:extLst>
                        <a:ext uri="{FF2B5EF4-FFF2-40B4-BE49-F238E27FC236}">
                          <a16:creationId xmlns:a16="http://schemas.microsoft.com/office/drawing/2014/main" id="{452D0A98-4747-879F-D6E0-B8CB84ED7BBD}"/>
                        </a:ext>
                      </a:extLst>
                    </p:cNvPr>
                    <p:cNvSpPr/>
                    <p:nvPr/>
                  </p:nvSpPr>
                  <p:spPr>
                    <a:xfrm rot="18434690">
                      <a:off x="10681234" y="3274939"/>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16" name="Straight Connector 115">
                      <a:extLst>
                        <a:ext uri="{FF2B5EF4-FFF2-40B4-BE49-F238E27FC236}">
                          <a16:creationId xmlns:a16="http://schemas.microsoft.com/office/drawing/2014/main" id="{81A55BC8-8211-3925-D0DE-8D9901FD302C}"/>
                        </a:ext>
                      </a:extLst>
                    </p:cNvPr>
                    <p:cNvCxnSpPr>
                      <a:cxnSpLocks/>
                      <a:stCxn id="115" idx="2"/>
                      <a:endCxn id="115" idx="6"/>
                    </p:cNvCxnSpPr>
                    <p:nvPr/>
                  </p:nvCxnSpPr>
                  <p:spPr>
                    <a:xfrm rot="17370413">
                      <a:off x="10705894" y="3374651"/>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117" name="Oval 116">
                      <a:extLst>
                        <a:ext uri="{FF2B5EF4-FFF2-40B4-BE49-F238E27FC236}">
                          <a16:creationId xmlns:a16="http://schemas.microsoft.com/office/drawing/2014/main" id="{02AFDCBE-163C-B383-7EA0-BFA6A39B7A37}"/>
                        </a:ext>
                      </a:extLst>
                    </p:cNvPr>
                    <p:cNvSpPr/>
                    <p:nvPr/>
                  </p:nvSpPr>
                  <p:spPr>
                    <a:xfrm rot="19664189">
                      <a:off x="10622396" y="4102699"/>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18" name="Straight Connector 117">
                      <a:extLst>
                        <a:ext uri="{FF2B5EF4-FFF2-40B4-BE49-F238E27FC236}">
                          <a16:creationId xmlns:a16="http://schemas.microsoft.com/office/drawing/2014/main" id="{6AFC51C8-394F-5FF5-1B83-A49454C5002D}"/>
                        </a:ext>
                      </a:extLst>
                    </p:cNvPr>
                    <p:cNvCxnSpPr>
                      <a:cxnSpLocks/>
                      <a:stCxn id="117" idx="2"/>
                      <a:endCxn id="117" idx="6"/>
                    </p:cNvCxnSpPr>
                    <p:nvPr/>
                  </p:nvCxnSpPr>
                  <p:spPr>
                    <a:xfrm rot="18599912">
                      <a:off x="10647056" y="4202411"/>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119" name="Oval 118">
                      <a:extLst>
                        <a:ext uri="{FF2B5EF4-FFF2-40B4-BE49-F238E27FC236}">
                          <a16:creationId xmlns:a16="http://schemas.microsoft.com/office/drawing/2014/main" id="{22EA94C1-0F45-06C4-9F76-6B831C232133}"/>
                        </a:ext>
                      </a:extLst>
                    </p:cNvPr>
                    <p:cNvSpPr/>
                    <p:nvPr/>
                  </p:nvSpPr>
                  <p:spPr>
                    <a:xfrm rot="14787934">
                      <a:off x="9793730" y="3697022"/>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20" name="Straight Connector 119">
                      <a:extLst>
                        <a:ext uri="{FF2B5EF4-FFF2-40B4-BE49-F238E27FC236}">
                          <a16:creationId xmlns:a16="http://schemas.microsoft.com/office/drawing/2014/main" id="{34706887-32E0-0B2A-DA74-BC8C9E8B6689}"/>
                        </a:ext>
                      </a:extLst>
                    </p:cNvPr>
                    <p:cNvCxnSpPr>
                      <a:cxnSpLocks/>
                      <a:stCxn id="119" idx="2"/>
                      <a:endCxn id="119" idx="6"/>
                    </p:cNvCxnSpPr>
                    <p:nvPr/>
                  </p:nvCxnSpPr>
                  <p:spPr>
                    <a:xfrm rot="13723657">
                      <a:off x="9818390" y="3796734"/>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121" name="Oval 120">
                      <a:extLst>
                        <a:ext uri="{FF2B5EF4-FFF2-40B4-BE49-F238E27FC236}">
                          <a16:creationId xmlns:a16="http://schemas.microsoft.com/office/drawing/2014/main" id="{1E249CC7-300D-7ABB-ADCB-2E322F7369E0}"/>
                        </a:ext>
                      </a:extLst>
                    </p:cNvPr>
                    <p:cNvSpPr/>
                    <p:nvPr/>
                  </p:nvSpPr>
                  <p:spPr>
                    <a:xfrm rot="20891770">
                      <a:off x="9547664" y="5025800"/>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22" name="Straight Connector 121">
                      <a:extLst>
                        <a:ext uri="{FF2B5EF4-FFF2-40B4-BE49-F238E27FC236}">
                          <a16:creationId xmlns:a16="http://schemas.microsoft.com/office/drawing/2014/main" id="{E7023BFF-80DD-42CD-7166-466D8CD02CB0}"/>
                        </a:ext>
                      </a:extLst>
                    </p:cNvPr>
                    <p:cNvCxnSpPr>
                      <a:cxnSpLocks/>
                      <a:stCxn id="121" idx="2"/>
                      <a:endCxn id="121" idx="6"/>
                    </p:cNvCxnSpPr>
                    <p:nvPr/>
                  </p:nvCxnSpPr>
                  <p:spPr>
                    <a:xfrm rot="19827493">
                      <a:off x="9570291" y="5134468"/>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123" name="Oval 122">
                      <a:extLst>
                        <a:ext uri="{FF2B5EF4-FFF2-40B4-BE49-F238E27FC236}">
                          <a16:creationId xmlns:a16="http://schemas.microsoft.com/office/drawing/2014/main" id="{55977A38-D422-3254-9C40-F0B50E9E417E}"/>
                        </a:ext>
                      </a:extLst>
                    </p:cNvPr>
                    <p:cNvSpPr/>
                    <p:nvPr/>
                  </p:nvSpPr>
                  <p:spPr>
                    <a:xfrm rot="18434690">
                      <a:off x="10412040" y="2162862"/>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24" name="Straight Connector 123">
                      <a:extLst>
                        <a:ext uri="{FF2B5EF4-FFF2-40B4-BE49-F238E27FC236}">
                          <a16:creationId xmlns:a16="http://schemas.microsoft.com/office/drawing/2014/main" id="{6D2C97CE-8662-35EE-3454-9D24FE3ED733}"/>
                        </a:ext>
                      </a:extLst>
                    </p:cNvPr>
                    <p:cNvCxnSpPr>
                      <a:cxnSpLocks/>
                      <a:stCxn id="123" idx="2"/>
                      <a:endCxn id="123" idx="6"/>
                    </p:cNvCxnSpPr>
                    <p:nvPr/>
                  </p:nvCxnSpPr>
                  <p:spPr>
                    <a:xfrm rot="17370413">
                      <a:off x="10436700" y="2262574"/>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125" name="Oval 124">
                      <a:extLst>
                        <a:ext uri="{FF2B5EF4-FFF2-40B4-BE49-F238E27FC236}">
                          <a16:creationId xmlns:a16="http://schemas.microsoft.com/office/drawing/2014/main" id="{D4237F1F-3630-930A-57AD-94970837E71A}"/>
                        </a:ext>
                      </a:extLst>
                    </p:cNvPr>
                    <p:cNvSpPr/>
                    <p:nvPr/>
                  </p:nvSpPr>
                  <p:spPr>
                    <a:xfrm rot="18434690">
                      <a:off x="10540898" y="2691154"/>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26" name="Straight Connector 125">
                      <a:extLst>
                        <a:ext uri="{FF2B5EF4-FFF2-40B4-BE49-F238E27FC236}">
                          <a16:creationId xmlns:a16="http://schemas.microsoft.com/office/drawing/2014/main" id="{7A265D04-E0D4-6E42-173A-B96B090CF551}"/>
                        </a:ext>
                      </a:extLst>
                    </p:cNvPr>
                    <p:cNvCxnSpPr>
                      <a:cxnSpLocks/>
                      <a:stCxn id="125" idx="2"/>
                      <a:endCxn id="125" idx="6"/>
                    </p:cNvCxnSpPr>
                    <p:nvPr/>
                  </p:nvCxnSpPr>
                  <p:spPr>
                    <a:xfrm rot="17370413">
                      <a:off x="10565558" y="2790866"/>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127" name="Oval 126">
                      <a:extLst>
                        <a:ext uri="{FF2B5EF4-FFF2-40B4-BE49-F238E27FC236}">
                          <a16:creationId xmlns:a16="http://schemas.microsoft.com/office/drawing/2014/main" id="{18E05E38-9A86-24C4-33CB-71BF41DF01F7}"/>
                        </a:ext>
                      </a:extLst>
                    </p:cNvPr>
                    <p:cNvSpPr/>
                    <p:nvPr/>
                  </p:nvSpPr>
                  <p:spPr>
                    <a:xfrm rot="1064277">
                      <a:off x="10277047" y="4720722"/>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28" name="Straight Connector 127">
                      <a:extLst>
                        <a:ext uri="{FF2B5EF4-FFF2-40B4-BE49-F238E27FC236}">
                          <a16:creationId xmlns:a16="http://schemas.microsoft.com/office/drawing/2014/main" id="{B7B8C2B7-8688-E836-C316-3DE3F5983DF8}"/>
                        </a:ext>
                      </a:extLst>
                    </p:cNvPr>
                    <p:cNvCxnSpPr>
                      <a:cxnSpLocks/>
                      <a:stCxn id="127" idx="2"/>
                      <a:endCxn id="127" idx="6"/>
                    </p:cNvCxnSpPr>
                    <p:nvPr/>
                  </p:nvCxnSpPr>
                  <p:spPr>
                    <a:xfrm>
                      <a:off x="10299674" y="4829390"/>
                      <a:ext cx="906676" cy="316070"/>
                    </a:xfrm>
                    <a:prstGeom prst="line">
                      <a:avLst/>
                    </a:prstGeom>
                  </p:spPr>
                  <p:style>
                    <a:lnRef idx="2">
                      <a:schemeClr val="dk1"/>
                    </a:lnRef>
                    <a:fillRef idx="0">
                      <a:schemeClr val="dk1"/>
                    </a:fillRef>
                    <a:effectRef idx="1">
                      <a:schemeClr val="dk1"/>
                    </a:effectRef>
                    <a:fontRef idx="minor">
                      <a:schemeClr val="tx1"/>
                    </a:fontRef>
                  </p:style>
                </p:cxnSp>
                <p:cxnSp>
                  <p:nvCxnSpPr>
                    <p:cNvPr id="129" name="Straight Connector 128">
                      <a:extLst>
                        <a:ext uri="{FF2B5EF4-FFF2-40B4-BE49-F238E27FC236}">
                          <a16:creationId xmlns:a16="http://schemas.microsoft.com/office/drawing/2014/main" id="{9189CAC7-373A-B21E-12C5-D25F18754CF9}"/>
                        </a:ext>
                      </a:extLst>
                    </p:cNvPr>
                    <p:cNvCxnSpPr>
                      <a:cxnSpLocks/>
                      <a:stCxn id="46" idx="2"/>
                      <a:endCxn id="46" idx="6"/>
                    </p:cNvCxnSpPr>
                    <p:nvPr/>
                  </p:nvCxnSpPr>
                  <p:spPr>
                    <a:xfrm flipH="1">
                      <a:off x="6565137" y="2162329"/>
                      <a:ext cx="442741" cy="938219"/>
                    </a:xfrm>
                    <a:prstGeom prst="line">
                      <a:avLst/>
                    </a:prstGeom>
                  </p:spPr>
                  <p:style>
                    <a:lnRef idx="2">
                      <a:schemeClr val="dk1"/>
                    </a:lnRef>
                    <a:fillRef idx="0">
                      <a:schemeClr val="dk1"/>
                    </a:fillRef>
                    <a:effectRef idx="1">
                      <a:schemeClr val="dk1"/>
                    </a:effectRef>
                    <a:fontRef idx="minor">
                      <a:schemeClr val="tx1"/>
                    </a:fontRef>
                  </p:style>
                </p:cxnSp>
                <p:grpSp>
                  <p:nvGrpSpPr>
                    <p:cNvPr id="130" name="Group 129">
                      <a:extLst>
                        <a:ext uri="{FF2B5EF4-FFF2-40B4-BE49-F238E27FC236}">
                          <a16:creationId xmlns:a16="http://schemas.microsoft.com/office/drawing/2014/main" id="{D8AC62CA-7D3E-422A-4301-96A044A98DD2}"/>
                        </a:ext>
                      </a:extLst>
                    </p:cNvPr>
                    <p:cNvGrpSpPr/>
                    <p:nvPr/>
                  </p:nvGrpSpPr>
                  <p:grpSpPr>
                    <a:xfrm rot="4471230">
                      <a:off x="8436942" y="5197733"/>
                      <a:ext cx="1037436" cy="489443"/>
                      <a:chOff x="2479040" y="2709333"/>
                      <a:chExt cx="1136227" cy="584200"/>
                    </a:xfrm>
                  </p:grpSpPr>
                  <p:sp>
                    <p:nvSpPr>
                      <p:cNvPr id="152" name="Oval 151">
                        <a:extLst>
                          <a:ext uri="{FF2B5EF4-FFF2-40B4-BE49-F238E27FC236}">
                            <a16:creationId xmlns:a16="http://schemas.microsoft.com/office/drawing/2014/main" id="{6E603D79-FC06-E6D5-A0DA-D5A16D80DC5F}"/>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53" name="Straight Connector 152">
                        <a:extLst>
                          <a:ext uri="{FF2B5EF4-FFF2-40B4-BE49-F238E27FC236}">
                            <a16:creationId xmlns:a16="http://schemas.microsoft.com/office/drawing/2014/main" id="{1188FBB2-2ED5-57C8-5C04-5C1649257C87}"/>
                          </a:ext>
                        </a:extLst>
                      </p:cNvPr>
                      <p:cNvCxnSpPr>
                        <a:cxnSpLocks/>
                        <a:stCxn id="152" idx="2"/>
                        <a:endCxn id="152"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sp>
                  <p:nvSpPr>
                    <p:cNvPr id="131" name="Oval 130">
                      <a:extLst>
                        <a:ext uri="{FF2B5EF4-FFF2-40B4-BE49-F238E27FC236}">
                          <a16:creationId xmlns:a16="http://schemas.microsoft.com/office/drawing/2014/main" id="{E21D87B3-A4AB-420E-0E2F-37FC334FA24C}"/>
                        </a:ext>
                      </a:extLst>
                    </p:cNvPr>
                    <p:cNvSpPr/>
                    <p:nvPr/>
                  </p:nvSpPr>
                  <p:spPr>
                    <a:xfrm rot="4940425">
                      <a:off x="8957486" y="3057020"/>
                      <a:ext cx="1037436" cy="489443"/>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32" name="Straight Connector 131">
                      <a:extLst>
                        <a:ext uri="{FF2B5EF4-FFF2-40B4-BE49-F238E27FC236}">
                          <a16:creationId xmlns:a16="http://schemas.microsoft.com/office/drawing/2014/main" id="{9E71E2B2-27C7-1AC8-F383-DCABD344D601}"/>
                        </a:ext>
                      </a:extLst>
                    </p:cNvPr>
                    <p:cNvCxnSpPr>
                      <a:cxnSpLocks/>
                      <a:stCxn id="131" idx="2"/>
                      <a:endCxn id="131" idx="6"/>
                    </p:cNvCxnSpPr>
                    <p:nvPr/>
                  </p:nvCxnSpPr>
                  <p:spPr>
                    <a:xfrm rot="3876148">
                      <a:off x="8982146" y="3156732"/>
                      <a:ext cx="988117" cy="290020"/>
                    </a:xfrm>
                    <a:prstGeom prst="line">
                      <a:avLst/>
                    </a:prstGeom>
                  </p:spPr>
                  <p:style>
                    <a:lnRef idx="2">
                      <a:schemeClr val="dk1"/>
                    </a:lnRef>
                    <a:fillRef idx="0">
                      <a:schemeClr val="dk1"/>
                    </a:fillRef>
                    <a:effectRef idx="1">
                      <a:schemeClr val="dk1"/>
                    </a:effectRef>
                    <a:fontRef idx="minor">
                      <a:schemeClr val="tx1"/>
                    </a:fontRef>
                  </p:style>
                </p:cxnSp>
                <p:sp>
                  <p:nvSpPr>
                    <p:cNvPr id="133" name="Oval 132">
                      <a:extLst>
                        <a:ext uri="{FF2B5EF4-FFF2-40B4-BE49-F238E27FC236}">
                          <a16:creationId xmlns:a16="http://schemas.microsoft.com/office/drawing/2014/main" id="{E3D51B23-6FFB-1933-ED09-C261BB65E493}"/>
                        </a:ext>
                      </a:extLst>
                    </p:cNvPr>
                    <p:cNvSpPr/>
                    <p:nvPr/>
                  </p:nvSpPr>
                  <p:spPr>
                    <a:xfrm rot="1064277">
                      <a:off x="8774343" y="1895192"/>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34" name="Straight Connector 133">
                      <a:extLst>
                        <a:ext uri="{FF2B5EF4-FFF2-40B4-BE49-F238E27FC236}">
                          <a16:creationId xmlns:a16="http://schemas.microsoft.com/office/drawing/2014/main" id="{B6EB6A3E-86BE-018C-7A26-9269E4D01255}"/>
                        </a:ext>
                      </a:extLst>
                    </p:cNvPr>
                    <p:cNvCxnSpPr>
                      <a:cxnSpLocks/>
                      <a:stCxn id="133" idx="2"/>
                      <a:endCxn id="133" idx="6"/>
                    </p:cNvCxnSpPr>
                    <p:nvPr/>
                  </p:nvCxnSpPr>
                  <p:spPr>
                    <a:xfrm>
                      <a:off x="8796970" y="2003860"/>
                      <a:ext cx="906676" cy="316070"/>
                    </a:xfrm>
                    <a:prstGeom prst="line">
                      <a:avLst/>
                    </a:prstGeom>
                  </p:spPr>
                  <p:style>
                    <a:lnRef idx="2">
                      <a:schemeClr val="dk1"/>
                    </a:lnRef>
                    <a:fillRef idx="0">
                      <a:schemeClr val="dk1"/>
                    </a:fillRef>
                    <a:effectRef idx="1">
                      <a:schemeClr val="dk1"/>
                    </a:effectRef>
                    <a:fontRef idx="minor">
                      <a:schemeClr val="tx1"/>
                    </a:fontRef>
                  </p:style>
                </p:cxnSp>
                <p:sp>
                  <p:nvSpPr>
                    <p:cNvPr id="135" name="Oval 134">
                      <a:extLst>
                        <a:ext uri="{FF2B5EF4-FFF2-40B4-BE49-F238E27FC236}">
                          <a16:creationId xmlns:a16="http://schemas.microsoft.com/office/drawing/2014/main" id="{29B07755-A01E-09D5-E6E5-AF555A23440A}"/>
                        </a:ext>
                      </a:extLst>
                    </p:cNvPr>
                    <p:cNvSpPr/>
                    <p:nvPr/>
                  </p:nvSpPr>
                  <p:spPr>
                    <a:xfrm rot="1064277">
                      <a:off x="6819845" y="5138442"/>
                      <a:ext cx="951931" cy="533406"/>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36" name="Straight Connector 135">
                      <a:extLst>
                        <a:ext uri="{FF2B5EF4-FFF2-40B4-BE49-F238E27FC236}">
                          <a16:creationId xmlns:a16="http://schemas.microsoft.com/office/drawing/2014/main" id="{78337F59-8484-EE4C-288B-B92496FF07EB}"/>
                        </a:ext>
                      </a:extLst>
                    </p:cNvPr>
                    <p:cNvCxnSpPr>
                      <a:cxnSpLocks/>
                      <a:stCxn id="135" idx="2"/>
                      <a:endCxn id="135" idx="6"/>
                    </p:cNvCxnSpPr>
                    <p:nvPr/>
                  </p:nvCxnSpPr>
                  <p:spPr>
                    <a:xfrm>
                      <a:off x="6842472" y="5247110"/>
                      <a:ext cx="906676" cy="316070"/>
                    </a:xfrm>
                    <a:prstGeom prst="line">
                      <a:avLst/>
                    </a:prstGeom>
                  </p:spPr>
                  <p:style>
                    <a:lnRef idx="2">
                      <a:schemeClr val="dk1"/>
                    </a:lnRef>
                    <a:fillRef idx="0">
                      <a:schemeClr val="dk1"/>
                    </a:fillRef>
                    <a:effectRef idx="1">
                      <a:schemeClr val="dk1"/>
                    </a:effectRef>
                    <a:fontRef idx="minor">
                      <a:schemeClr val="tx1"/>
                    </a:fontRef>
                  </p:style>
                </p:cxnSp>
                <p:grpSp>
                  <p:nvGrpSpPr>
                    <p:cNvPr id="137" name="Group 136">
                      <a:extLst>
                        <a:ext uri="{FF2B5EF4-FFF2-40B4-BE49-F238E27FC236}">
                          <a16:creationId xmlns:a16="http://schemas.microsoft.com/office/drawing/2014/main" id="{183F8F03-3FB9-B622-B31A-C1E6B0CB0012}"/>
                        </a:ext>
                      </a:extLst>
                    </p:cNvPr>
                    <p:cNvGrpSpPr/>
                    <p:nvPr/>
                  </p:nvGrpSpPr>
                  <p:grpSpPr>
                    <a:xfrm>
                      <a:off x="6508566" y="1571198"/>
                      <a:ext cx="951931" cy="533406"/>
                      <a:chOff x="2479040" y="2709333"/>
                      <a:chExt cx="1136227" cy="584200"/>
                    </a:xfrm>
                  </p:grpSpPr>
                  <p:sp>
                    <p:nvSpPr>
                      <p:cNvPr id="150" name="Oval 149">
                        <a:extLst>
                          <a:ext uri="{FF2B5EF4-FFF2-40B4-BE49-F238E27FC236}">
                            <a16:creationId xmlns:a16="http://schemas.microsoft.com/office/drawing/2014/main" id="{8AE55033-1D77-AD9F-AA1A-4EE12141A387}"/>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51" name="Straight Connector 150">
                        <a:extLst>
                          <a:ext uri="{FF2B5EF4-FFF2-40B4-BE49-F238E27FC236}">
                            <a16:creationId xmlns:a16="http://schemas.microsoft.com/office/drawing/2014/main" id="{7BD069B8-3AC7-E635-6B31-835EEFB79D95}"/>
                          </a:ext>
                        </a:extLst>
                      </p:cNvPr>
                      <p:cNvCxnSpPr>
                        <a:cxnSpLocks/>
                        <a:stCxn id="150" idx="2"/>
                        <a:endCxn id="150"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grpSp>
                  <p:nvGrpSpPr>
                    <p:cNvPr id="138" name="Group 137">
                      <a:extLst>
                        <a:ext uri="{FF2B5EF4-FFF2-40B4-BE49-F238E27FC236}">
                          <a16:creationId xmlns:a16="http://schemas.microsoft.com/office/drawing/2014/main" id="{F68CC2E2-B060-6ACC-1FCA-E19B1BAC51B6}"/>
                        </a:ext>
                      </a:extLst>
                    </p:cNvPr>
                    <p:cNvGrpSpPr/>
                    <p:nvPr/>
                  </p:nvGrpSpPr>
                  <p:grpSpPr>
                    <a:xfrm>
                      <a:off x="7930432" y="5513589"/>
                      <a:ext cx="951931" cy="533406"/>
                      <a:chOff x="2479040" y="2709333"/>
                      <a:chExt cx="1136227" cy="584200"/>
                    </a:xfrm>
                  </p:grpSpPr>
                  <p:sp>
                    <p:nvSpPr>
                      <p:cNvPr id="148" name="Oval 147">
                        <a:extLst>
                          <a:ext uri="{FF2B5EF4-FFF2-40B4-BE49-F238E27FC236}">
                            <a16:creationId xmlns:a16="http://schemas.microsoft.com/office/drawing/2014/main" id="{FE4F6482-5822-843E-1C39-86E06E1E8FD9}"/>
                          </a:ext>
                        </a:extLst>
                      </p:cNvPr>
                      <p:cNvSpPr/>
                      <p:nvPr/>
                    </p:nvSpPr>
                    <p:spPr>
                      <a:xfrm rot="1064277">
                        <a:off x="2479040" y="2709333"/>
                        <a:ext cx="1136227" cy="584200"/>
                      </a:xfrm>
                      <a:prstGeom prst="ellipse">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149" name="Straight Connector 148">
                        <a:extLst>
                          <a:ext uri="{FF2B5EF4-FFF2-40B4-BE49-F238E27FC236}">
                            <a16:creationId xmlns:a16="http://schemas.microsoft.com/office/drawing/2014/main" id="{0B583FF0-0A1E-C170-96A7-4A3549CCB61B}"/>
                          </a:ext>
                        </a:extLst>
                      </p:cNvPr>
                      <p:cNvCxnSpPr>
                        <a:cxnSpLocks/>
                        <a:stCxn id="148" idx="2"/>
                        <a:endCxn id="148" idx="6"/>
                      </p:cNvCxnSpPr>
                      <p:nvPr/>
                    </p:nvCxnSpPr>
                    <p:spPr>
                      <a:xfrm>
                        <a:off x="2506048" y="2828349"/>
                        <a:ext cx="1082211" cy="346168"/>
                      </a:xfrm>
                      <a:prstGeom prst="line">
                        <a:avLst/>
                      </a:prstGeom>
                    </p:spPr>
                    <p:style>
                      <a:lnRef idx="2">
                        <a:schemeClr val="dk1"/>
                      </a:lnRef>
                      <a:fillRef idx="0">
                        <a:schemeClr val="dk1"/>
                      </a:fillRef>
                      <a:effectRef idx="1">
                        <a:schemeClr val="dk1"/>
                      </a:effectRef>
                      <a:fontRef idx="minor">
                        <a:schemeClr val="tx1"/>
                      </a:fontRef>
                    </p:style>
                  </p:cxnSp>
                </p:grpSp>
                <p:cxnSp>
                  <p:nvCxnSpPr>
                    <p:cNvPr id="139" name="Straight Arrow Connector 138">
                      <a:extLst>
                        <a:ext uri="{FF2B5EF4-FFF2-40B4-BE49-F238E27FC236}">
                          <a16:creationId xmlns:a16="http://schemas.microsoft.com/office/drawing/2014/main" id="{0C72EBF7-EB1B-A31B-E911-6D95B6994E5C}"/>
                        </a:ext>
                      </a:extLst>
                    </p:cNvPr>
                    <p:cNvCxnSpPr>
                      <a:cxnSpLocks/>
                      <a:stCxn id="44" idx="1"/>
                      <a:endCxn id="58" idx="0"/>
                    </p:cNvCxnSpPr>
                    <p:nvPr/>
                  </p:nvCxnSpPr>
                  <p:spPr>
                    <a:xfrm flipH="1">
                      <a:off x="7612353" y="1460730"/>
                      <a:ext cx="1141510" cy="741841"/>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40" name="TextBox 139">
                      <a:extLst>
                        <a:ext uri="{FF2B5EF4-FFF2-40B4-BE49-F238E27FC236}">
                          <a16:creationId xmlns:a16="http://schemas.microsoft.com/office/drawing/2014/main" id="{772192B4-B95A-1C5B-6DE8-378ECCDB047D}"/>
                        </a:ext>
                      </a:extLst>
                    </p:cNvPr>
                    <p:cNvSpPr txBox="1"/>
                    <p:nvPr/>
                  </p:nvSpPr>
                  <p:spPr>
                    <a:xfrm>
                      <a:off x="9636155" y="3119896"/>
                      <a:ext cx="2344346" cy="739299"/>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5000 ppb</a:t>
                      </a:r>
                    </a:p>
                  </p:txBody>
                </p:sp>
                <p:cxnSp>
                  <p:nvCxnSpPr>
                    <p:cNvPr id="141" name="Straight Arrow Connector 140">
                      <a:extLst>
                        <a:ext uri="{FF2B5EF4-FFF2-40B4-BE49-F238E27FC236}">
                          <a16:creationId xmlns:a16="http://schemas.microsoft.com/office/drawing/2014/main" id="{49B1C055-A48B-2F51-DEBC-A1AE24D7C9D7}"/>
                        </a:ext>
                      </a:extLst>
                    </p:cNvPr>
                    <p:cNvCxnSpPr>
                      <a:cxnSpLocks/>
                      <a:stCxn id="140" idx="1"/>
                    </p:cNvCxnSpPr>
                    <p:nvPr/>
                  </p:nvCxnSpPr>
                  <p:spPr>
                    <a:xfrm flipH="1" flipV="1">
                      <a:off x="8253047" y="3359326"/>
                      <a:ext cx="1383107" cy="1302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2" name="TextBox 141">
                      <a:extLst>
                        <a:ext uri="{FF2B5EF4-FFF2-40B4-BE49-F238E27FC236}">
                          <a16:creationId xmlns:a16="http://schemas.microsoft.com/office/drawing/2014/main" id="{B8472548-3899-25D7-6B44-C37DE838413B}"/>
                        </a:ext>
                      </a:extLst>
                    </p:cNvPr>
                    <p:cNvSpPr txBox="1"/>
                    <p:nvPr/>
                  </p:nvSpPr>
                  <p:spPr>
                    <a:xfrm>
                      <a:off x="10498982" y="3951862"/>
                      <a:ext cx="1865256" cy="1256807"/>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10000 ppb</a:t>
                      </a:r>
                    </a:p>
                  </p:txBody>
                </p:sp>
                <p:cxnSp>
                  <p:nvCxnSpPr>
                    <p:cNvPr id="143" name="Straight Arrow Connector 142">
                      <a:extLst>
                        <a:ext uri="{FF2B5EF4-FFF2-40B4-BE49-F238E27FC236}">
                          <a16:creationId xmlns:a16="http://schemas.microsoft.com/office/drawing/2014/main" id="{F17C4914-ECB4-27C0-E9C8-DDEAF716AD6E}"/>
                        </a:ext>
                      </a:extLst>
                    </p:cNvPr>
                    <p:cNvCxnSpPr>
                      <a:cxnSpLocks/>
                      <a:stCxn id="142" idx="1"/>
                    </p:cNvCxnSpPr>
                    <p:nvPr/>
                  </p:nvCxnSpPr>
                  <p:spPr>
                    <a:xfrm flipH="1">
                      <a:off x="9939464" y="4580265"/>
                      <a:ext cx="559518" cy="1095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4" name="TextBox 143">
                      <a:extLst>
                        <a:ext uri="{FF2B5EF4-FFF2-40B4-BE49-F238E27FC236}">
                          <a16:creationId xmlns:a16="http://schemas.microsoft.com/office/drawing/2014/main" id="{1D5EC87C-709C-020B-A586-EB666EE52419}"/>
                        </a:ext>
                      </a:extLst>
                    </p:cNvPr>
                    <p:cNvSpPr txBox="1"/>
                    <p:nvPr/>
                  </p:nvSpPr>
                  <p:spPr>
                    <a:xfrm>
                      <a:off x="6300923" y="4034829"/>
                      <a:ext cx="1626195" cy="739299"/>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0ppb</a:t>
                      </a:r>
                    </a:p>
                  </p:txBody>
                </p:sp>
                <p:sp>
                  <p:nvSpPr>
                    <p:cNvPr id="145" name="TextBox 144">
                      <a:extLst>
                        <a:ext uri="{FF2B5EF4-FFF2-40B4-BE49-F238E27FC236}">
                          <a16:creationId xmlns:a16="http://schemas.microsoft.com/office/drawing/2014/main" id="{DC60E98D-B421-559C-9C9F-6652E70619EA}"/>
                        </a:ext>
                      </a:extLst>
                    </p:cNvPr>
                    <p:cNvSpPr txBox="1"/>
                    <p:nvPr/>
                  </p:nvSpPr>
                  <p:spPr>
                    <a:xfrm>
                      <a:off x="7054640" y="5368418"/>
                      <a:ext cx="1820633" cy="739299"/>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0ppb</a:t>
                      </a:r>
                    </a:p>
                  </p:txBody>
                </p:sp>
                <p:cxnSp>
                  <p:nvCxnSpPr>
                    <p:cNvPr id="146" name="Straight Arrow Connector 145">
                      <a:extLst>
                        <a:ext uri="{FF2B5EF4-FFF2-40B4-BE49-F238E27FC236}">
                          <a16:creationId xmlns:a16="http://schemas.microsoft.com/office/drawing/2014/main" id="{53318B24-D24D-86A2-B610-C4C2E806F845}"/>
                        </a:ext>
                      </a:extLst>
                    </p:cNvPr>
                    <p:cNvCxnSpPr>
                      <a:cxnSpLocks/>
                    </p:cNvCxnSpPr>
                    <p:nvPr/>
                  </p:nvCxnSpPr>
                  <p:spPr>
                    <a:xfrm flipH="1" flipV="1">
                      <a:off x="7265432" y="3015317"/>
                      <a:ext cx="186508" cy="10394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7" name="Straight Arrow Connector 146">
                      <a:extLst>
                        <a:ext uri="{FF2B5EF4-FFF2-40B4-BE49-F238E27FC236}">
                          <a16:creationId xmlns:a16="http://schemas.microsoft.com/office/drawing/2014/main" id="{E38C59E0-6FD0-E223-3408-DABA8260029F}"/>
                        </a:ext>
                      </a:extLst>
                    </p:cNvPr>
                    <p:cNvCxnSpPr/>
                    <p:nvPr/>
                  </p:nvCxnSpPr>
                  <p:spPr>
                    <a:xfrm flipV="1">
                      <a:off x="8653733" y="4536368"/>
                      <a:ext cx="367562" cy="8186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grpSp>
        </p:grpSp>
        <p:sp>
          <p:nvSpPr>
            <p:cNvPr id="44" name="TextBox 43">
              <a:extLst>
                <a:ext uri="{FF2B5EF4-FFF2-40B4-BE49-F238E27FC236}">
                  <a16:creationId xmlns:a16="http://schemas.microsoft.com/office/drawing/2014/main" id="{4720DD31-B4C3-8113-9D0A-1D6A7CA990F4}"/>
                </a:ext>
              </a:extLst>
            </p:cNvPr>
            <p:cNvSpPr txBox="1"/>
            <p:nvPr/>
          </p:nvSpPr>
          <p:spPr>
            <a:xfrm>
              <a:off x="9827218" y="1961024"/>
              <a:ext cx="1568703" cy="468005"/>
            </a:xfrm>
            <a:prstGeom prst="rect">
              <a:avLst/>
            </a:prstGeom>
            <a:solidFill>
              <a:schemeClr val="bg1"/>
            </a:solid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10000 ppb</a:t>
              </a:r>
            </a:p>
          </p:txBody>
        </p:sp>
      </p:grpSp>
      <p:sp>
        <p:nvSpPr>
          <p:cNvPr id="316" name="TextBox 315">
            <a:extLst>
              <a:ext uri="{FF2B5EF4-FFF2-40B4-BE49-F238E27FC236}">
                <a16:creationId xmlns:a16="http://schemas.microsoft.com/office/drawing/2014/main" id="{88DA9690-D431-90C5-0111-21EE6C46870E}"/>
              </a:ext>
            </a:extLst>
          </p:cNvPr>
          <p:cNvSpPr txBox="1"/>
          <p:nvPr/>
        </p:nvSpPr>
        <p:spPr>
          <a:xfrm>
            <a:off x="7551181" y="1263283"/>
            <a:ext cx="2122934" cy="830997"/>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Seg. III Peanuts - Perception (Uniform Contamination)</a:t>
            </a:r>
          </a:p>
        </p:txBody>
      </p:sp>
      <p:sp>
        <p:nvSpPr>
          <p:cNvPr id="317" name="TextBox 316">
            <a:extLst>
              <a:ext uri="{FF2B5EF4-FFF2-40B4-BE49-F238E27FC236}">
                <a16:creationId xmlns:a16="http://schemas.microsoft.com/office/drawing/2014/main" id="{41CE10ED-0B8D-FB08-6B15-33E6426EC486}"/>
              </a:ext>
            </a:extLst>
          </p:cNvPr>
          <p:cNvSpPr txBox="1"/>
          <p:nvPr/>
        </p:nvSpPr>
        <p:spPr>
          <a:xfrm>
            <a:off x="9725727" y="1214708"/>
            <a:ext cx="2328383" cy="830997"/>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Seg. III Peanuts - Reality (Heterogenous Contamination)</a:t>
            </a:r>
          </a:p>
        </p:txBody>
      </p:sp>
      <p:sp>
        <p:nvSpPr>
          <p:cNvPr id="322" name="TextBox 321">
            <a:extLst>
              <a:ext uri="{FF2B5EF4-FFF2-40B4-BE49-F238E27FC236}">
                <a16:creationId xmlns:a16="http://schemas.microsoft.com/office/drawing/2014/main" id="{6611D92C-DD74-5F19-642D-EFD0BF12999B}"/>
              </a:ext>
            </a:extLst>
          </p:cNvPr>
          <p:cNvSpPr txBox="1"/>
          <p:nvPr/>
        </p:nvSpPr>
        <p:spPr>
          <a:xfrm>
            <a:off x="4803703" y="4528832"/>
            <a:ext cx="7250407" cy="224676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Aflatoxin contamination in peanuts is </a:t>
            </a:r>
            <a:r>
              <a:rPr lang="en-US" sz="2000" b="1" dirty="0">
                <a:latin typeface="Times New Roman" panose="02020603050405020304" pitchFamily="18" charset="0"/>
                <a:cs typeface="Times New Roman" panose="02020603050405020304" pitchFamily="18" charset="0"/>
              </a:rPr>
              <a:t>extremely uneven</a:t>
            </a:r>
          </a:p>
          <a:p>
            <a:pPr marL="285750" indent="-28575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few bad peanuts </a:t>
            </a:r>
            <a:r>
              <a:rPr lang="en-US" sz="2000" dirty="0">
                <a:latin typeface="Times New Roman" panose="02020603050405020304" pitchFamily="18" charset="0"/>
                <a:cs typeface="Times New Roman" panose="02020603050405020304" pitchFamily="18" charset="0"/>
              </a:rPr>
              <a:t>can be scattered among thousands of good ones</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Sampling system can </a:t>
            </a:r>
            <a:r>
              <a:rPr lang="en-US" sz="2000" b="1" dirty="0">
                <a:latin typeface="Times New Roman" panose="02020603050405020304" pitchFamily="18" charset="0"/>
                <a:cs typeface="Times New Roman" panose="02020603050405020304" pitchFamily="18" charset="0"/>
              </a:rPr>
              <a:t>easily miss contaminated kernels </a:t>
            </a:r>
            <a:r>
              <a:rPr lang="en-US" sz="2000" dirty="0">
                <a:latin typeface="Times New Roman" panose="02020603050405020304" pitchFamily="18" charset="0"/>
                <a:cs typeface="Times New Roman" panose="02020603050405020304" pitchFamily="18" charset="0"/>
              </a:rPr>
              <a:t>or </a:t>
            </a:r>
            <a:r>
              <a:rPr lang="en-US" sz="2000" b="1" dirty="0">
                <a:latin typeface="Times New Roman" panose="02020603050405020304" pitchFamily="18" charset="0"/>
                <a:cs typeface="Times New Roman" panose="02020603050405020304" pitchFamily="18" charset="0"/>
              </a:rPr>
              <a:t>wrongly classify a good lot as bad </a:t>
            </a:r>
            <a:r>
              <a:rPr lang="en-US" sz="2000" dirty="0">
                <a:latin typeface="Times New Roman" panose="02020603050405020304" pitchFamily="18" charset="0"/>
                <a:cs typeface="Times New Roman" panose="02020603050405020304" pitchFamily="18" charset="0"/>
              </a:rPr>
              <a:t>(due to small sample size)</a:t>
            </a:r>
            <a:endParaRPr lang="en-US" sz="2000" b="1" dirty="0">
              <a:latin typeface="Times New Roman" panose="02020603050405020304" pitchFamily="18" charset="0"/>
              <a:cs typeface="Times New Roman" panose="02020603050405020304" pitchFamily="18" charset="0"/>
            </a:endParaRPr>
          </a:p>
        </p:txBody>
      </p:sp>
      <p:grpSp>
        <p:nvGrpSpPr>
          <p:cNvPr id="323" name="Group 322">
            <a:extLst>
              <a:ext uri="{FF2B5EF4-FFF2-40B4-BE49-F238E27FC236}">
                <a16:creationId xmlns:a16="http://schemas.microsoft.com/office/drawing/2014/main" id="{8818AC60-C2A0-AAED-0526-A3354AA69500}"/>
              </a:ext>
            </a:extLst>
          </p:cNvPr>
          <p:cNvGrpSpPr/>
          <p:nvPr/>
        </p:nvGrpSpPr>
        <p:grpSpPr>
          <a:xfrm>
            <a:off x="5164550" y="2189903"/>
            <a:ext cx="1937650" cy="2105660"/>
            <a:chOff x="-336381" y="1681345"/>
            <a:chExt cx="5129790" cy="4651739"/>
          </a:xfrm>
          <a:solidFill>
            <a:schemeClr val="accent3">
              <a:lumMod val="40000"/>
              <a:lumOff val="60000"/>
            </a:schemeClr>
          </a:solidFill>
        </p:grpSpPr>
        <p:grpSp>
          <p:nvGrpSpPr>
            <p:cNvPr id="324" name="Group 323">
              <a:extLst>
                <a:ext uri="{FF2B5EF4-FFF2-40B4-BE49-F238E27FC236}">
                  <a16:creationId xmlns:a16="http://schemas.microsoft.com/office/drawing/2014/main" id="{E9D709E7-16A4-AE8E-3A4A-AEC01880FB3C}"/>
                </a:ext>
              </a:extLst>
            </p:cNvPr>
            <p:cNvGrpSpPr/>
            <p:nvPr/>
          </p:nvGrpSpPr>
          <p:grpSpPr>
            <a:xfrm>
              <a:off x="-336381" y="3477717"/>
              <a:ext cx="951931" cy="533406"/>
              <a:chOff x="2479040" y="2709333"/>
              <a:chExt cx="1136227" cy="584200"/>
            </a:xfrm>
            <a:grpFill/>
          </p:grpSpPr>
          <p:sp>
            <p:nvSpPr>
              <p:cNvPr id="464" name="Oval 463">
                <a:extLst>
                  <a:ext uri="{FF2B5EF4-FFF2-40B4-BE49-F238E27FC236}">
                    <a16:creationId xmlns:a16="http://schemas.microsoft.com/office/drawing/2014/main" id="{CDA116AF-C18E-B345-1080-211F040188E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65" name="Straight Connector 464">
                <a:extLst>
                  <a:ext uri="{FF2B5EF4-FFF2-40B4-BE49-F238E27FC236}">
                    <a16:creationId xmlns:a16="http://schemas.microsoft.com/office/drawing/2014/main" id="{6F971A19-8928-624B-C9D8-512AB1CC2167}"/>
                  </a:ext>
                </a:extLst>
              </p:cNvPr>
              <p:cNvCxnSpPr>
                <a:cxnSpLocks/>
                <a:stCxn id="464" idx="2"/>
                <a:endCxn id="46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25" name="Group 324">
              <a:extLst>
                <a:ext uri="{FF2B5EF4-FFF2-40B4-BE49-F238E27FC236}">
                  <a16:creationId xmlns:a16="http://schemas.microsoft.com/office/drawing/2014/main" id="{C28CC193-7C0A-891D-CFDF-2BB069CC5BC1}"/>
                </a:ext>
              </a:extLst>
            </p:cNvPr>
            <p:cNvGrpSpPr/>
            <p:nvPr/>
          </p:nvGrpSpPr>
          <p:grpSpPr>
            <a:xfrm>
              <a:off x="-75325" y="1681345"/>
              <a:ext cx="4868734" cy="4651739"/>
              <a:chOff x="-159297" y="1642302"/>
              <a:chExt cx="4868734" cy="4651739"/>
            </a:xfrm>
            <a:grpFill/>
          </p:grpSpPr>
          <p:grpSp>
            <p:nvGrpSpPr>
              <p:cNvPr id="326" name="Group 325">
                <a:extLst>
                  <a:ext uri="{FF2B5EF4-FFF2-40B4-BE49-F238E27FC236}">
                    <a16:creationId xmlns:a16="http://schemas.microsoft.com/office/drawing/2014/main" id="{32D6D3AE-00E6-B20C-96E4-B9DD1B014EC6}"/>
                  </a:ext>
                </a:extLst>
              </p:cNvPr>
              <p:cNvGrpSpPr/>
              <p:nvPr/>
            </p:nvGrpSpPr>
            <p:grpSpPr>
              <a:xfrm rot="17574544">
                <a:off x="3966768" y="1851565"/>
                <a:ext cx="951931" cy="533406"/>
                <a:chOff x="2479040" y="2709333"/>
                <a:chExt cx="1136227" cy="584200"/>
              </a:xfrm>
              <a:grpFill/>
            </p:grpSpPr>
            <p:sp>
              <p:nvSpPr>
                <p:cNvPr id="462" name="Oval 461">
                  <a:extLst>
                    <a:ext uri="{FF2B5EF4-FFF2-40B4-BE49-F238E27FC236}">
                      <a16:creationId xmlns:a16="http://schemas.microsoft.com/office/drawing/2014/main" id="{4EF81F43-B2E3-1E1B-0908-72AADAD3FFB7}"/>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63" name="Straight Connector 462">
                  <a:extLst>
                    <a:ext uri="{FF2B5EF4-FFF2-40B4-BE49-F238E27FC236}">
                      <a16:creationId xmlns:a16="http://schemas.microsoft.com/office/drawing/2014/main" id="{6E91EB3E-D483-FC8D-C290-673AB0854BF5}"/>
                    </a:ext>
                  </a:extLst>
                </p:cNvPr>
                <p:cNvCxnSpPr>
                  <a:cxnSpLocks/>
                  <a:stCxn id="462" idx="2"/>
                  <a:endCxn id="46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27" name="Group 326">
                <a:extLst>
                  <a:ext uri="{FF2B5EF4-FFF2-40B4-BE49-F238E27FC236}">
                    <a16:creationId xmlns:a16="http://schemas.microsoft.com/office/drawing/2014/main" id="{4504A694-BEF3-604D-FECA-C38EE8EEBEB0}"/>
                  </a:ext>
                </a:extLst>
              </p:cNvPr>
              <p:cNvGrpSpPr/>
              <p:nvPr/>
            </p:nvGrpSpPr>
            <p:grpSpPr>
              <a:xfrm rot="5851465">
                <a:off x="438736" y="2727980"/>
                <a:ext cx="1037436" cy="489443"/>
                <a:chOff x="2479040" y="2709333"/>
                <a:chExt cx="1136227" cy="584200"/>
              </a:xfrm>
              <a:grpFill/>
            </p:grpSpPr>
            <p:sp>
              <p:nvSpPr>
                <p:cNvPr id="460" name="Oval 459">
                  <a:extLst>
                    <a:ext uri="{FF2B5EF4-FFF2-40B4-BE49-F238E27FC236}">
                      <a16:creationId xmlns:a16="http://schemas.microsoft.com/office/drawing/2014/main" id="{4721EEED-C2B8-352F-6F3D-E864D2FCBAB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61" name="Straight Connector 460">
                  <a:extLst>
                    <a:ext uri="{FF2B5EF4-FFF2-40B4-BE49-F238E27FC236}">
                      <a16:creationId xmlns:a16="http://schemas.microsoft.com/office/drawing/2014/main" id="{109B78E6-8D1E-BF9A-1CB2-DFE6DE04FCF2}"/>
                    </a:ext>
                  </a:extLst>
                </p:cNvPr>
                <p:cNvCxnSpPr>
                  <a:cxnSpLocks/>
                  <a:stCxn id="460" idx="2"/>
                  <a:endCxn id="46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28" name="Group 327">
                <a:extLst>
                  <a:ext uri="{FF2B5EF4-FFF2-40B4-BE49-F238E27FC236}">
                    <a16:creationId xmlns:a16="http://schemas.microsoft.com/office/drawing/2014/main" id="{A01BF5FB-2C0A-E4AE-FFF3-DC2CC4DE1265}"/>
                  </a:ext>
                </a:extLst>
              </p:cNvPr>
              <p:cNvGrpSpPr/>
              <p:nvPr/>
            </p:nvGrpSpPr>
            <p:grpSpPr>
              <a:xfrm>
                <a:off x="1189697" y="2697417"/>
                <a:ext cx="951931" cy="533406"/>
                <a:chOff x="2479040" y="2709333"/>
                <a:chExt cx="1136227" cy="584200"/>
              </a:xfrm>
              <a:grpFill/>
            </p:grpSpPr>
            <p:sp>
              <p:nvSpPr>
                <p:cNvPr id="458" name="Oval 457">
                  <a:extLst>
                    <a:ext uri="{FF2B5EF4-FFF2-40B4-BE49-F238E27FC236}">
                      <a16:creationId xmlns:a16="http://schemas.microsoft.com/office/drawing/2014/main" id="{43142095-225E-CDF0-0901-E6A4B638F1F0}"/>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59" name="Straight Connector 458">
                  <a:extLst>
                    <a:ext uri="{FF2B5EF4-FFF2-40B4-BE49-F238E27FC236}">
                      <a16:creationId xmlns:a16="http://schemas.microsoft.com/office/drawing/2014/main" id="{2639CB69-D2CE-77FF-8737-32C984709C19}"/>
                    </a:ext>
                  </a:extLst>
                </p:cNvPr>
                <p:cNvCxnSpPr>
                  <a:cxnSpLocks/>
                  <a:stCxn id="458" idx="2"/>
                  <a:endCxn id="45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29" name="Group 328">
                <a:extLst>
                  <a:ext uri="{FF2B5EF4-FFF2-40B4-BE49-F238E27FC236}">
                    <a16:creationId xmlns:a16="http://schemas.microsoft.com/office/drawing/2014/main" id="{22A408E8-D45C-291B-6CDA-DB4504AB73F8}"/>
                  </a:ext>
                </a:extLst>
              </p:cNvPr>
              <p:cNvGrpSpPr/>
              <p:nvPr/>
            </p:nvGrpSpPr>
            <p:grpSpPr>
              <a:xfrm>
                <a:off x="707276" y="3053463"/>
                <a:ext cx="951931" cy="533406"/>
                <a:chOff x="2479040" y="2709333"/>
                <a:chExt cx="1136227" cy="584200"/>
              </a:xfrm>
              <a:grpFill/>
            </p:grpSpPr>
            <p:sp>
              <p:nvSpPr>
                <p:cNvPr id="456" name="Oval 455">
                  <a:extLst>
                    <a:ext uri="{FF2B5EF4-FFF2-40B4-BE49-F238E27FC236}">
                      <a16:creationId xmlns:a16="http://schemas.microsoft.com/office/drawing/2014/main" id="{7A6154C5-9668-69C9-1D15-91C28CEDF1B3}"/>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57" name="Straight Connector 456">
                  <a:extLst>
                    <a:ext uri="{FF2B5EF4-FFF2-40B4-BE49-F238E27FC236}">
                      <a16:creationId xmlns:a16="http://schemas.microsoft.com/office/drawing/2014/main" id="{FBD81C02-BA0E-D800-5625-206922DB9024}"/>
                    </a:ext>
                  </a:extLst>
                </p:cNvPr>
                <p:cNvCxnSpPr>
                  <a:cxnSpLocks/>
                  <a:stCxn id="456" idx="2"/>
                  <a:endCxn id="45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0" name="Group 329">
                <a:extLst>
                  <a:ext uri="{FF2B5EF4-FFF2-40B4-BE49-F238E27FC236}">
                    <a16:creationId xmlns:a16="http://schemas.microsoft.com/office/drawing/2014/main" id="{9412FC76-BB23-E33C-A73E-11E675A053E6}"/>
                  </a:ext>
                </a:extLst>
              </p:cNvPr>
              <p:cNvGrpSpPr/>
              <p:nvPr/>
            </p:nvGrpSpPr>
            <p:grpSpPr>
              <a:xfrm>
                <a:off x="2004505" y="2733417"/>
                <a:ext cx="951931" cy="533406"/>
                <a:chOff x="2479040" y="2709333"/>
                <a:chExt cx="1136227" cy="584200"/>
              </a:xfrm>
              <a:grpFill/>
            </p:grpSpPr>
            <p:sp>
              <p:nvSpPr>
                <p:cNvPr id="454" name="Oval 453">
                  <a:extLst>
                    <a:ext uri="{FF2B5EF4-FFF2-40B4-BE49-F238E27FC236}">
                      <a16:creationId xmlns:a16="http://schemas.microsoft.com/office/drawing/2014/main" id="{810E6002-782B-2DFF-0FC0-E2BED61F449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55" name="Straight Connector 454">
                  <a:extLst>
                    <a:ext uri="{FF2B5EF4-FFF2-40B4-BE49-F238E27FC236}">
                      <a16:creationId xmlns:a16="http://schemas.microsoft.com/office/drawing/2014/main" id="{6DC26E24-FF9A-9A7B-65FE-CA7F86578F5D}"/>
                    </a:ext>
                  </a:extLst>
                </p:cNvPr>
                <p:cNvCxnSpPr>
                  <a:cxnSpLocks/>
                  <a:stCxn id="454" idx="2"/>
                  <a:endCxn id="45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1" name="Group 330">
                <a:extLst>
                  <a:ext uri="{FF2B5EF4-FFF2-40B4-BE49-F238E27FC236}">
                    <a16:creationId xmlns:a16="http://schemas.microsoft.com/office/drawing/2014/main" id="{EF584D43-C889-896A-980E-EE5563B7E823}"/>
                  </a:ext>
                </a:extLst>
              </p:cNvPr>
              <p:cNvGrpSpPr/>
              <p:nvPr/>
            </p:nvGrpSpPr>
            <p:grpSpPr>
              <a:xfrm>
                <a:off x="277722" y="2436935"/>
                <a:ext cx="951931" cy="533406"/>
                <a:chOff x="2479040" y="2709333"/>
                <a:chExt cx="1136227" cy="584200"/>
              </a:xfrm>
              <a:grpFill/>
            </p:grpSpPr>
            <p:sp>
              <p:nvSpPr>
                <p:cNvPr id="452" name="Oval 451">
                  <a:extLst>
                    <a:ext uri="{FF2B5EF4-FFF2-40B4-BE49-F238E27FC236}">
                      <a16:creationId xmlns:a16="http://schemas.microsoft.com/office/drawing/2014/main" id="{AEBD847F-156D-E5FE-C92D-D1B0013E878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53" name="Straight Connector 452">
                  <a:extLst>
                    <a:ext uri="{FF2B5EF4-FFF2-40B4-BE49-F238E27FC236}">
                      <a16:creationId xmlns:a16="http://schemas.microsoft.com/office/drawing/2014/main" id="{8366FDC1-946A-D295-A2CF-76F1E9CC99A7}"/>
                    </a:ext>
                  </a:extLst>
                </p:cNvPr>
                <p:cNvCxnSpPr>
                  <a:cxnSpLocks/>
                  <a:stCxn id="452" idx="2"/>
                  <a:endCxn id="45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2" name="Group 331">
                <a:extLst>
                  <a:ext uri="{FF2B5EF4-FFF2-40B4-BE49-F238E27FC236}">
                    <a16:creationId xmlns:a16="http://schemas.microsoft.com/office/drawing/2014/main" id="{E3FC8F7A-75D7-4785-1117-7D1BC0E74A0A}"/>
                  </a:ext>
                </a:extLst>
              </p:cNvPr>
              <p:cNvGrpSpPr/>
              <p:nvPr/>
            </p:nvGrpSpPr>
            <p:grpSpPr>
              <a:xfrm>
                <a:off x="1241628" y="3885411"/>
                <a:ext cx="951931" cy="533406"/>
                <a:chOff x="2479040" y="2709333"/>
                <a:chExt cx="1136227" cy="584200"/>
              </a:xfrm>
              <a:grpFill/>
            </p:grpSpPr>
            <p:sp>
              <p:nvSpPr>
                <p:cNvPr id="450" name="Oval 449">
                  <a:extLst>
                    <a:ext uri="{FF2B5EF4-FFF2-40B4-BE49-F238E27FC236}">
                      <a16:creationId xmlns:a16="http://schemas.microsoft.com/office/drawing/2014/main" id="{536A71FE-4933-C04D-1320-01BC2C605222}"/>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51" name="Straight Connector 450">
                  <a:extLst>
                    <a:ext uri="{FF2B5EF4-FFF2-40B4-BE49-F238E27FC236}">
                      <a16:creationId xmlns:a16="http://schemas.microsoft.com/office/drawing/2014/main" id="{883148A6-B983-7FD7-09A6-625365242280}"/>
                    </a:ext>
                  </a:extLst>
                </p:cNvPr>
                <p:cNvCxnSpPr>
                  <a:cxnSpLocks/>
                  <a:stCxn id="450" idx="2"/>
                  <a:endCxn id="45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3" name="Group 332">
                <a:extLst>
                  <a:ext uri="{FF2B5EF4-FFF2-40B4-BE49-F238E27FC236}">
                    <a16:creationId xmlns:a16="http://schemas.microsoft.com/office/drawing/2014/main" id="{D7BCCCEC-0922-D9B5-9526-75EA279A6C81}"/>
                  </a:ext>
                </a:extLst>
              </p:cNvPr>
              <p:cNvGrpSpPr/>
              <p:nvPr/>
            </p:nvGrpSpPr>
            <p:grpSpPr>
              <a:xfrm>
                <a:off x="2518436" y="3671462"/>
                <a:ext cx="951931" cy="533406"/>
                <a:chOff x="2479040" y="2709333"/>
                <a:chExt cx="1136227" cy="584200"/>
              </a:xfrm>
              <a:grpFill/>
            </p:grpSpPr>
            <p:sp>
              <p:nvSpPr>
                <p:cNvPr id="448" name="Oval 447">
                  <a:extLst>
                    <a:ext uri="{FF2B5EF4-FFF2-40B4-BE49-F238E27FC236}">
                      <a16:creationId xmlns:a16="http://schemas.microsoft.com/office/drawing/2014/main" id="{B5421939-AC13-BB20-A0F7-C6FB7D40EC10}"/>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49" name="Straight Connector 448">
                  <a:extLst>
                    <a:ext uri="{FF2B5EF4-FFF2-40B4-BE49-F238E27FC236}">
                      <a16:creationId xmlns:a16="http://schemas.microsoft.com/office/drawing/2014/main" id="{9FA79764-3712-5659-55CD-7137AD221686}"/>
                    </a:ext>
                  </a:extLst>
                </p:cNvPr>
                <p:cNvCxnSpPr>
                  <a:cxnSpLocks/>
                  <a:stCxn id="448" idx="2"/>
                  <a:endCxn id="44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4" name="Group 333">
                <a:extLst>
                  <a:ext uri="{FF2B5EF4-FFF2-40B4-BE49-F238E27FC236}">
                    <a16:creationId xmlns:a16="http://schemas.microsoft.com/office/drawing/2014/main" id="{943AE605-0255-3D3F-EB15-F5DA29D23861}"/>
                  </a:ext>
                </a:extLst>
              </p:cNvPr>
              <p:cNvGrpSpPr/>
              <p:nvPr/>
            </p:nvGrpSpPr>
            <p:grpSpPr>
              <a:xfrm>
                <a:off x="1731804" y="4869098"/>
                <a:ext cx="951931" cy="533406"/>
                <a:chOff x="2479040" y="2709333"/>
                <a:chExt cx="1136227" cy="584200"/>
              </a:xfrm>
              <a:grpFill/>
            </p:grpSpPr>
            <p:sp>
              <p:nvSpPr>
                <p:cNvPr id="446" name="Oval 445">
                  <a:extLst>
                    <a:ext uri="{FF2B5EF4-FFF2-40B4-BE49-F238E27FC236}">
                      <a16:creationId xmlns:a16="http://schemas.microsoft.com/office/drawing/2014/main" id="{022B4E78-9D8F-E8E9-3983-555D099C1D1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47" name="Straight Connector 446">
                  <a:extLst>
                    <a:ext uri="{FF2B5EF4-FFF2-40B4-BE49-F238E27FC236}">
                      <a16:creationId xmlns:a16="http://schemas.microsoft.com/office/drawing/2014/main" id="{231FC9F5-E137-BF68-AD30-8B3E0E04D775}"/>
                    </a:ext>
                  </a:extLst>
                </p:cNvPr>
                <p:cNvCxnSpPr>
                  <a:cxnSpLocks/>
                  <a:stCxn id="446" idx="2"/>
                  <a:endCxn id="44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5" name="Group 334">
                <a:extLst>
                  <a:ext uri="{FF2B5EF4-FFF2-40B4-BE49-F238E27FC236}">
                    <a16:creationId xmlns:a16="http://schemas.microsoft.com/office/drawing/2014/main" id="{7E3421D8-974F-E228-DE64-4718ABF5CE8A}"/>
                  </a:ext>
                </a:extLst>
              </p:cNvPr>
              <p:cNvGrpSpPr/>
              <p:nvPr/>
            </p:nvGrpSpPr>
            <p:grpSpPr>
              <a:xfrm>
                <a:off x="2083463" y="3671462"/>
                <a:ext cx="951931" cy="533406"/>
                <a:chOff x="2479040" y="2709333"/>
                <a:chExt cx="1136227" cy="584200"/>
              </a:xfrm>
              <a:grpFill/>
            </p:grpSpPr>
            <p:sp>
              <p:nvSpPr>
                <p:cNvPr id="444" name="Oval 443">
                  <a:extLst>
                    <a:ext uri="{FF2B5EF4-FFF2-40B4-BE49-F238E27FC236}">
                      <a16:creationId xmlns:a16="http://schemas.microsoft.com/office/drawing/2014/main" id="{AC60FC65-550F-5326-BAEF-B80E440DB81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45" name="Straight Connector 444">
                  <a:extLst>
                    <a:ext uri="{FF2B5EF4-FFF2-40B4-BE49-F238E27FC236}">
                      <a16:creationId xmlns:a16="http://schemas.microsoft.com/office/drawing/2014/main" id="{9B3D52A9-F378-6A2E-BF5A-88FD7DB88829}"/>
                    </a:ext>
                  </a:extLst>
                </p:cNvPr>
                <p:cNvCxnSpPr>
                  <a:cxnSpLocks/>
                  <a:stCxn id="444" idx="2"/>
                  <a:endCxn id="44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6" name="Group 335">
                <a:extLst>
                  <a:ext uri="{FF2B5EF4-FFF2-40B4-BE49-F238E27FC236}">
                    <a16:creationId xmlns:a16="http://schemas.microsoft.com/office/drawing/2014/main" id="{FB30EE3C-FCA9-4535-AC9D-C5FFEE1C2649}"/>
                  </a:ext>
                </a:extLst>
              </p:cNvPr>
              <p:cNvGrpSpPr/>
              <p:nvPr/>
            </p:nvGrpSpPr>
            <p:grpSpPr>
              <a:xfrm>
                <a:off x="635913" y="4564150"/>
                <a:ext cx="951931" cy="533406"/>
                <a:chOff x="2479040" y="2709333"/>
                <a:chExt cx="1136227" cy="584200"/>
              </a:xfrm>
              <a:grpFill/>
            </p:grpSpPr>
            <p:sp>
              <p:nvSpPr>
                <p:cNvPr id="442" name="Oval 441">
                  <a:extLst>
                    <a:ext uri="{FF2B5EF4-FFF2-40B4-BE49-F238E27FC236}">
                      <a16:creationId xmlns:a16="http://schemas.microsoft.com/office/drawing/2014/main" id="{43BE31EA-DC03-3AD2-5BF2-A4F9FFB66EB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43" name="Straight Connector 442">
                  <a:extLst>
                    <a:ext uri="{FF2B5EF4-FFF2-40B4-BE49-F238E27FC236}">
                      <a16:creationId xmlns:a16="http://schemas.microsoft.com/office/drawing/2014/main" id="{0BC566D1-8949-A9E6-EC67-38EEDDFEB1B3}"/>
                    </a:ext>
                  </a:extLst>
                </p:cNvPr>
                <p:cNvCxnSpPr>
                  <a:cxnSpLocks/>
                  <a:stCxn id="442" idx="2"/>
                  <a:endCxn id="44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7" name="Group 336">
                <a:extLst>
                  <a:ext uri="{FF2B5EF4-FFF2-40B4-BE49-F238E27FC236}">
                    <a16:creationId xmlns:a16="http://schemas.microsoft.com/office/drawing/2014/main" id="{55AF271C-2C71-7180-00F5-C1A3C1679ACA}"/>
                  </a:ext>
                </a:extLst>
              </p:cNvPr>
              <p:cNvGrpSpPr/>
              <p:nvPr/>
            </p:nvGrpSpPr>
            <p:grpSpPr>
              <a:xfrm>
                <a:off x="3087885" y="2807111"/>
                <a:ext cx="951931" cy="533406"/>
                <a:chOff x="2479040" y="2709333"/>
                <a:chExt cx="1136227" cy="584200"/>
              </a:xfrm>
              <a:grpFill/>
            </p:grpSpPr>
            <p:sp>
              <p:nvSpPr>
                <p:cNvPr id="440" name="Oval 439">
                  <a:extLst>
                    <a:ext uri="{FF2B5EF4-FFF2-40B4-BE49-F238E27FC236}">
                      <a16:creationId xmlns:a16="http://schemas.microsoft.com/office/drawing/2014/main" id="{9F61C1AC-2CDC-82B0-171F-53DBBF41F156}"/>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41" name="Straight Connector 440">
                  <a:extLst>
                    <a:ext uri="{FF2B5EF4-FFF2-40B4-BE49-F238E27FC236}">
                      <a16:creationId xmlns:a16="http://schemas.microsoft.com/office/drawing/2014/main" id="{7FC80A41-3FFA-8164-1F8E-06E4F43EB8FD}"/>
                    </a:ext>
                  </a:extLst>
                </p:cNvPr>
                <p:cNvCxnSpPr>
                  <a:cxnSpLocks/>
                  <a:stCxn id="440" idx="2"/>
                  <a:endCxn id="44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8" name="Group 337">
                <a:extLst>
                  <a:ext uri="{FF2B5EF4-FFF2-40B4-BE49-F238E27FC236}">
                    <a16:creationId xmlns:a16="http://schemas.microsoft.com/office/drawing/2014/main" id="{D1842A95-3E23-F42E-3D4E-30165B97DA5D}"/>
                  </a:ext>
                </a:extLst>
              </p:cNvPr>
              <p:cNvGrpSpPr/>
              <p:nvPr/>
            </p:nvGrpSpPr>
            <p:grpSpPr>
              <a:xfrm>
                <a:off x="2594186" y="4228059"/>
                <a:ext cx="951931" cy="533406"/>
                <a:chOff x="2479040" y="2709333"/>
                <a:chExt cx="1136227" cy="584200"/>
              </a:xfrm>
              <a:grpFill/>
            </p:grpSpPr>
            <p:sp>
              <p:nvSpPr>
                <p:cNvPr id="438" name="Oval 437">
                  <a:extLst>
                    <a:ext uri="{FF2B5EF4-FFF2-40B4-BE49-F238E27FC236}">
                      <a16:creationId xmlns:a16="http://schemas.microsoft.com/office/drawing/2014/main" id="{9A1D74D5-1B95-596F-CD3F-B4A2826E1E7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39" name="Straight Connector 438">
                  <a:extLst>
                    <a:ext uri="{FF2B5EF4-FFF2-40B4-BE49-F238E27FC236}">
                      <a16:creationId xmlns:a16="http://schemas.microsoft.com/office/drawing/2014/main" id="{96A7E512-BD56-65FF-608F-AC5A4C6F3AE1}"/>
                    </a:ext>
                  </a:extLst>
                </p:cNvPr>
                <p:cNvCxnSpPr>
                  <a:cxnSpLocks/>
                  <a:stCxn id="438" idx="2"/>
                  <a:endCxn id="43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39" name="Group 338">
                <a:extLst>
                  <a:ext uri="{FF2B5EF4-FFF2-40B4-BE49-F238E27FC236}">
                    <a16:creationId xmlns:a16="http://schemas.microsoft.com/office/drawing/2014/main" id="{3F2D9CC7-8109-E7EA-51B6-CDF6DFDAD568}"/>
                  </a:ext>
                </a:extLst>
              </p:cNvPr>
              <p:cNvGrpSpPr/>
              <p:nvPr/>
            </p:nvGrpSpPr>
            <p:grpSpPr>
              <a:xfrm rot="7620893">
                <a:off x="674081" y="3394443"/>
                <a:ext cx="1111244" cy="570648"/>
                <a:chOff x="2479040" y="2709333"/>
                <a:chExt cx="1136227" cy="584200"/>
              </a:xfrm>
              <a:grpFill/>
            </p:grpSpPr>
            <p:sp>
              <p:nvSpPr>
                <p:cNvPr id="436" name="Oval 435">
                  <a:extLst>
                    <a:ext uri="{FF2B5EF4-FFF2-40B4-BE49-F238E27FC236}">
                      <a16:creationId xmlns:a16="http://schemas.microsoft.com/office/drawing/2014/main" id="{5E18929B-F7B9-B102-ADFC-69B3CAF7D2C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37" name="Straight Connector 436">
                  <a:extLst>
                    <a:ext uri="{FF2B5EF4-FFF2-40B4-BE49-F238E27FC236}">
                      <a16:creationId xmlns:a16="http://schemas.microsoft.com/office/drawing/2014/main" id="{D70797F1-5484-9089-EC15-351CAEC069D2}"/>
                    </a:ext>
                  </a:extLst>
                </p:cNvPr>
                <p:cNvCxnSpPr>
                  <a:cxnSpLocks/>
                  <a:stCxn id="436" idx="2"/>
                  <a:endCxn id="43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0" name="Group 339">
                <a:extLst>
                  <a:ext uri="{FF2B5EF4-FFF2-40B4-BE49-F238E27FC236}">
                    <a16:creationId xmlns:a16="http://schemas.microsoft.com/office/drawing/2014/main" id="{1F2C1242-5AA4-0CDE-3377-B604C62F4106}"/>
                  </a:ext>
                </a:extLst>
              </p:cNvPr>
              <p:cNvGrpSpPr/>
              <p:nvPr/>
            </p:nvGrpSpPr>
            <p:grpSpPr>
              <a:xfrm rot="2180588">
                <a:off x="270922" y="3712521"/>
                <a:ext cx="951931" cy="533406"/>
                <a:chOff x="2479040" y="2709333"/>
                <a:chExt cx="1136227" cy="584200"/>
              </a:xfrm>
              <a:grpFill/>
            </p:grpSpPr>
            <p:sp>
              <p:nvSpPr>
                <p:cNvPr id="434" name="Oval 433">
                  <a:extLst>
                    <a:ext uri="{FF2B5EF4-FFF2-40B4-BE49-F238E27FC236}">
                      <a16:creationId xmlns:a16="http://schemas.microsoft.com/office/drawing/2014/main" id="{23DF2D5C-3F7C-BB4F-F808-BC25EBCD7CD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35" name="Straight Connector 434">
                  <a:extLst>
                    <a:ext uri="{FF2B5EF4-FFF2-40B4-BE49-F238E27FC236}">
                      <a16:creationId xmlns:a16="http://schemas.microsoft.com/office/drawing/2014/main" id="{12FCE9FA-A9CF-31FC-64D8-B340D2D70726}"/>
                    </a:ext>
                  </a:extLst>
                </p:cNvPr>
                <p:cNvCxnSpPr>
                  <a:cxnSpLocks/>
                  <a:stCxn id="434" idx="2"/>
                  <a:endCxn id="43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1" name="Group 340">
                <a:extLst>
                  <a:ext uri="{FF2B5EF4-FFF2-40B4-BE49-F238E27FC236}">
                    <a16:creationId xmlns:a16="http://schemas.microsoft.com/office/drawing/2014/main" id="{D7BA70B1-A605-8D09-9AFD-4C804EDBF69B}"/>
                  </a:ext>
                </a:extLst>
              </p:cNvPr>
              <p:cNvGrpSpPr/>
              <p:nvPr/>
            </p:nvGrpSpPr>
            <p:grpSpPr>
              <a:xfrm>
                <a:off x="1699044" y="4386094"/>
                <a:ext cx="951931" cy="533406"/>
                <a:chOff x="2479040" y="2709333"/>
                <a:chExt cx="1136227" cy="584200"/>
              </a:xfrm>
              <a:grpFill/>
            </p:grpSpPr>
            <p:sp>
              <p:nvSpPr>
                <p:cNvPr id="432" name="Oval 431">
                  <a:extLst>
                    <a:ext uri="{FF2B5EF4-FFF2-40B4-BE49-F238E27FC236}">
                      <a16:creationId xmlns:a16="http://schemas.microsoft.com/office/drawing/2014/main" id="{AD745145-3ACE-C459-5A1E-419094C0D3C3}"/>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33" name="Straight Connector 432">
                  <a:extLst>
                    <a:ext uri="{FF2B5EF4-FFF2-40B4-BE49-F238E27FC236}">
                      <a16:creationId xmlns:a16="http://schemas.microsoft.com/office/drawing/2014/main" id="{403960CA-D7C1-1B1F-011F-25B0E19A65F7}"/>
                    </a:ext>
                  </a:extLst>
                </p:cNvPr>
                <p:cNvCxnSpPr>
                  <a:cxnSpLocks/>
                  <a:stCxn id="432" idx="2"/>
                  <a:endCxn id="43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2" name="Group 341">
                <a:extLst>
                  <a:ext uri="{FF2B5EF4-FFF2-40B4-BE49-F238E27FC236}">
                    <a16:creationId xmlns:a16="http://schemas.microsoft.com/office/drawing/2014/main" id="{2C6C4ED0-E46D-8162-E08D-145289CC8D36}"/>
                  </a:ext>
                </a:extLst>
              </p:cNvPr>
              <p:cNvGrpSpPr/>
              <p:nvPr/>
            </p:nvGrpSpPr>
            <p:grpSpPr>
              <a:xfrm>
                <a:off x="-54401" y="4143062"/>
                <a:ext cx="951931" cy="533406"/>
                <a:chOff x="2479040" y="2709333"/>
                <a:chExt cx="1136227" cy="584200"/>
              </a:xfrm>
              <a:grpFill/>
            </p:grpSpPr>
            <p:sp>
              <p:nvSpPr>
                <p:cNvPr id="430" name="Oval 429">
                  <a:extLst>
                    <a:ext uri="{FF2B5EF4-FFF2-40B4-BE49-F238E27FC236}">
                      <a16:creationId xmlns:a16="http://schemas.microsoft.com/office/drawing/2014/main" id="{A8C8162A-AEC5-9CE9-A2F9-868B9C975538}"/>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31" name="Straight Connector 430">
                  <a:extLst>
                    <a:ext uri="{FF2B5EF4-FFF2-40B4-BE49-F238E27FC236}">
                      <a16:creationId xmlns:a16="http://schemas.microsoft.com/office/drawing/2014/main" id="{728BA6A5-4522-F1BE-819D-AC67690B4281}"/>
                    </a:ext>
                  </a:extLst>
                </p:cNvPr>
                <p:cNvCxnSpPr>
                  <a:cxnSpLocks/>
                  <a:stCxn id="430" idx="2"/>
                  <a:endCxn id="43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3" name="Group 342">
                <a:extLst>
                  <a:ext uri="{FF2B5EF4-FFF2-40B4-BE49-F238E27FC236}">
                    <a16:creationId xmlns:a16="http://schemas.microsoft.com/office/drawing/2014/main" id="{B5059A31-35F7-A87C-FAB1-0FAC6FC072B7}"/>
                  </a:ext>
                </a:extLst>
              </p:cNvPr>
              <p:cNvGrpSpPr/>
              <p:nvPr/>
            </p:nvGrpSpPr>
            <p:grpSpPr>
              <a:xfrm rot="2036005">
                <a:off x="2617962" y="4626025"/>
                <a:ext cx="951931" cy="533406"/>
                <a:chOff x="2479040" y="2709333"/>
                <a:chExt cx="1136227" cy="584200"/>
              </a:xfrm>
              <a:grpFill/>
            </p:grpSpPr>
            <p:sp>
              <p:nvSpPr>
                <p:cNvPr id="428" name="Oval 427">
                  <a:extLst>
                    <a:ext uri="{FF2B5EF4-FFF2-40B4-BE49-F238E27FC236}">
                      <a16:creationId xmlns:a16="http://schemas.microsoft.com/office/drawing/2014/main" id="{50A50C08-1C2E-ECB5-835B-7F62970044C4}"/>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29" name="Straight Connector 428">
                  <a:extLst>
                    <a:ext uri="{FF2B5EF4-FFF2-40B4-BE49-F238E27FC236}">
                      <a16:creationId xmlns:a16="http://schemas.microsoft.com/office/drawing/2014/main" id="{22307823-39B8-FB00-789D-B55B4403026F}"/>
                    </a:ext>
                  </a:extLst>
                </p:cNvPr>
                <p:cNvCxnSpPr>
                  <a:cxnSpLocks/>
                  <a:stCxn id="428" idx="2"/>
                  <a:endCxn id="42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4" name="Group 343">
                <a:extLst>
                  <a:ext uri="{FF2B5EF4-FFF2-40B4-BE49-F238E27FC236}">
                    <a16:creationId xmlns:a16="http://schemas.microsoft.com/office/drawing/2014/main" id="{E62D677B-DFCD-D26A-0EEB-9293AE596E5A}"/>
                  </a:ext>
                </a:extLst>
              </p:cNvPr>
              <p:cNvGrpSpPr/>
              <p:nvPr/>
            </p:nvGrpSpPr>
            <p:grpSpPr>
              <a:xfrm rot="16727789">
                <a:off x="2067329" y="5112098"/>
                <a:ext cx="1037436" cy="489443"/>
                <a:chOff x="2479040" y="2709333"/>
                <a:chExt cx="1136227" cy="584200"/>
              </a:xfrm>
              <a:grpFill/>
            </p:grpSpPr>
            <p:sp>
              <p:nvSpPr>
                <p:cNvPr id="426" name="Oval 425">
                  <a:extLst>
                    <a:ext uri="{FF2B5EF4-FFF2-40B4-BE49-F238E27FC236}">
                      <a16:creationId xmlns:a16="http://schemas.microsoft.com/office/drawing/2014/main" id="{EA1D8DD1-727E-7685-5B30-878A08A325DD}"/>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27" name="Straight Connector 426">
                  <a:extLst>
                    <a:ext uri="{FF2B5EF4-FFF2-40B4-BE49-F238E27FC236}">
                      <a16:creationId xmlns:a16="http://schemas.microsoft.com/office/drawing/2014/main" id="{E5C6A7BC-300A-A552-0F08-B64CE2B2DA2A}"/>
                    </a:ext>
                  </a:extLst>
                </p:cNvPr>
                <p:cNvCxnSpPr>
                  <a:cxnSpLocks/>
                  <a:stCxn id="426" idx="2"/>
                  <a:endCxn id="42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5" name="Group 344">
                <a:extLst>
                  <a:ext uri="{FF2B5EF4-FFF2-40B4-BE49-F238E27FC236}">
                    <a16:creationId xmlns:a16="http://schemas.microsoft.com/office/drawing/2014/main" id="{38990333-54E3-B5F8-4FC6-C6E2A883B040}"/>
                  </a:ext>
                </a:extLst>
              </p:cNvPr>
              <p:cNvGrpSpPr/>
              <p:nvPr/>
            </p:nvGrpSpPr>
            <p:grpSpPr>
              <a:xfrm rot="12873248">
                <a:off x="2703125" y="3170823"/>
                <a:ext cx="951931" cy="533406"/>
                <a:chOff x="2479040" y="2709333"/>
                <a:chExt cx="1136227" cy="584200"/>
              </a:xfrm>
              <a:grpFill/>
            </p:grpSpPr>
            <p:sp>
              <p:nvSpPr>
                <p:cNvPr id="424" name="Oval 423">
                  <a:extLst>
                    <a:ext uri="{FF2B5EF4-FFF2-40B4-BE49-F238E27FC236}">
                      <a16:creationId xmlns:a16="http://schemas.microsoft.com/office/drawing/2014/main" id="{31CE0D19-5519-946F-3CA0-B8AF0151F5E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25" name="Straight Connector 424">
                  <a:extLst>
                    <a:ext uri="{FF2B5EF4-FFF2-40B4-BE49-F238E27FC236}">
                      <a16:creationId xmlns:a16="http://schemas.microsoft.com/office/drawing/2014/main" id="{BB32126F-32E3-CFF6-6284-6E79A4B3F672}"/>
                    </a:ext>
                  </a:extLst>
                </p:cNvPr>
                <p:cNvCxnSpPr>
                  <a:cxnSpLocks/>
                  <a:stCxn id="424" idx="2"/>
                  <a:endCxn id="42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6" name="Group 345">
                <a:extLst>
                  <a:ext uri="{FF2B5EF4-FFF2-40B4-BE49-F238E27FC236}">
                    <a16:creationId xmlns:a16="http://schemas.microsoft.com/office/drawing/2014/main" id="{46DE8264-4317-E99A-3B9D-AD2A1DDAB2B7}"/>
                  </a:ext>
                </a:extLst>
              </p:cNvPr>
              <p:cNvGrpSpPr/>
              <p:nvPr/>
            </p:nvGrpSpPr>
            <p:grpSpPr>
              <a:xfrm rot="16200000">
                <a:off x="3265587" y="4288207"/>
                <a:ext cx="1037436" cy="489443"/>
                <a:chOff x="2479040" y="2709333"/>
                <a:chExt cx="1136227" cy="584200"/>
              </a:xfrm>
              <a:grpFill/>
            </p:grpSpPr>
            <p:sp>
              <p:nvSpPr>
                <p:cNvPr id="422" name="Oval 421">
                  <a:extLst>
                    <a:ext uri="{FF2B5EF4-FFF2-40B4-BE49-F238E27FC236}">
                      <a16:creationId xmlns:a16="http://schemas.microsoft.com/office/drawing/2014/main" id="{1B2601E2-40C1-08E6-FB34-09425DD91B5D}"/>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23" name="Straight Connector 422">
                  <a:extLst>
                    <a:ext uri="{FF2B5EF4-FFF2-40B4-BE49-F238E27FC236}">
                      <a16:creationId xmlns:a16="http://schemas.microsoft.com/office/drawing/2014/main" id="{7A433A66-56B0-EB4B-E748-F7159FB5C7CF}"/>
                    </a:ext>
                  </a:extLst>
                </p:cNvPr>
                <p:cNvCxnSpPr>
                  <a:cxnSpLocks/>
                  <a:stCxn id="422" idx="2"/>
                  <a:endCxn id="42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7" name="Group 346">
                <a:extLst>
                  <a:ext uri="{FF2B5EF4-FFF2-40B4-BE49-F238E27FC236}">
                    <a16:creationId xmlns:a16="http://schemas.microsoft.com/office/drawing/2014/main" id="{37A6962F-4F2B-71EF-B958-5A23717C6182}"/>
                  </a:ext>
                </a:extLst>
              </p:cNvPr>
              <p:cNvGrpSpPr/>
              <p:nvPr/>
            </p:nvGrpSpPr>
            <p:grpSpPr>
              <a:xfrm rot="18535956">
                <a:off x="2415091" y="2385569"/>
                <a:ext cx="1037436" cy="489443"/>
                <a:chOff x="2479040" y="2709333"/>
                <a:chExt cx="1136227" cy="584200"/>
              </a:xfrm>
              <a:grpFill/>
            </p:grpSpPr>
            <p:sp>
              <p:nvSpPr>
                <p:cNvPr id="420" name="Oval 419">
                  <a:extLst>
                    <a:ext uri="{FF2B5EF4-FFF2-40B4-BE49-F238E27FC236}">
                      <a16:creationId xmlns:a16="http://schemas.microsoft.com/office/drawing/2014/main" id="{923E01EB-91AD-059C-495D-0CC6FDC32A14}"/>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21" name="Straight Connector 420">
                  <a:extLst>
                    <a:ext uri="{FF2B5EF4-FFF2-40B4-BE49-F238E27FC236}">
                      <a16:creationId xmlns:a16="http://schemas.microsoft.com/office/drawing/2014/main" id="{97CC7B0B-C45F-E63B-4334-1DBC237D96D7}"/>
                    </a:ext>
                  </a:extLst>
                </p:cNvPr>
                <p:cNvCxnSpPr>
                  <a:cxnSpLocks/>
                  <a:stCxn id="420" idx="2"/>
                  <a:endCxn id="42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8" name="Group 347">
                <a:extLst>
                  <a:ext uri="{FF2B5EF4-FFF2-40B4-BE49-F238E27FC236}">
                    <a16:creationId xmlns:a16="http://schemas.microsoft.com/office/drawing/2014/main" id="{3082FC0B-E650-AFA2-13DB-C113DC14AE4E}"/>
                  </a:ext>
                </a:extLst>
              </p:cNvPr>
              <p:cNvGrpSpPr/>
              <p:nvPr/>
            </p:nvGrpSpPr>
            <p:grpSpPr>
              <a:xfrm rot="7151703">
                <a:off x="1163116" y="5157911"/>
                <a:ext cx="1037436" cy="489443"/>
                <a:chOff x="2479040" y="2709333"/>
                <a:chExt cx="1136227" cy="584200"/>
              </a:xfrm>
              <a:grpFill/>
            </p:grpSpPr>
            <p:sp>
              <p:nvSpPr>
                <p:cNvPr id="418" name="Oval 417">
                  <a:extLst>
                    <a:ext uri="{FF2B5EF4-FFF2-40B4-BE49-F238E27FC236}">
                      <a16:creationId xmlns:a16="http://schemas.microsoft.com/office/drawing/2014/main" id="{3D399602-B5E9-AAB7-BA15-CBFCF6432068}"/>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19" name="Straight Connector 418">
                  <a:extLst>
                    <a:ext uri="{FF2B5EF4-FFF2-40B4-BE49-F238E27FC236}">
                      <a16:creationId xmlns:a16="http://schemas.microsoft.com/office/drawing/2014/main" id="{EB67EAA2-0F8E-E59B-8CB2-087F9C8FC95C}"/>
                    </a:ext>
                  </a:extLst>
                </p:cNvPr>
                <p:cNvCxnSpPr>
                  <a:cxnSpLocks/>
                  <a:stCxn id="418" idx="2"/>
                  <a:endCxn id="41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49" name="Group 348">
                <a:extLst>
                  <a:ext uri="{FF2B5EF4-FFF2-40B4-BE49-F238E27FC236}">
                    <a16:creationId xmlns:a16="http://schemas.microsoft.com/office/drawing/2014/main" id="{BE9AC149-980D-F6A3-33EA-241481BC4209}"/>
                  </a:ext>
                </a:extLst>
              </p:cNvPr>
              <p:cNvGrpSpPr/>
              <p:nvPr/>
            </p:nvGrpSpPr>
            <p:grpSpPr>
              <a:xfrm rot="2985512">
                <a:off x="3300344" y="3479800"/>
                <a:ext cx="1037436" cy="489443"/>
                <a:chOff x="2479040" y="2709333"/>
                <a:chExt cx="1136227" cy="584200"/>
              </a:xfrm>
              <a:grpFill/>
            </p:grpSpPr>
            <p:sp>
              <p:nvSpPr>
                <p:cNvPr id="416" name="Oval 415">
                  <a:extLst>
                    <a:ext uri="{FF2B5EF4-FFF2-40B4-BE49-F238E27FC236}">
                      <a16:creationId xmlns:a16="http://schemas.microsoft.com/office/drawing/2014/main" id="{8A71F9E8-257C-2464-1E0A-24698BD627D1}"/>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17" name="Straight Connector 416">
                  <a:extLst>
                    <a:ext uri="{FF2B5EF4-FFF2-40B4-BE49-F238E27FC236}">
                      <a16:creationId xmlns:a16="http://schemas.microsoft.com/office/drawing/2014/main" id="{FF08A8E5-9D05-3B38-7189-BED4A5B33CB2}"/>
                    </a:ext>
                  </a:extLst>
                </p:cNvPr>
                <p:cNvCxnSpPr>
                  <a:cxnSpLocks/>
                  <a:stCxn id="416" idx="2"/>
                  <a:endCxn id="41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0" name="Group 349">
                <a:extLst>
                  <a:ext uri="{FF2B5EF4-FFF2-40B4-BE49-F238E27FC236}">
                    <a16:creationId xmlns:a16="http://schemas.microsoft.com/office/drawing/2014/main" id="{E9DEDA90-CACC-1CA6-1FFB-6A43633A02C8}"/>
                  </a:ext>
                </a:extLst>
              </p:cNvPr>
              <p:cNvGrpSpPr/>
              <p:nvPr/>
            </p:nvGrpSpPr>
            <p:grpSpPr>
              <a:xfrm rot="17890302">
                <a:off x="1582604" y="3247523"/>
                <a:ext cx="1037436" cy="489443"/>
                <a:chOff x="2479040" y="2709333"/>
                <a:chExt cx="1136227" cy="584200"/>
              </a:xfrm>
              <a:grpFill/>
            </p:grpSpPr>
            <p:sp>
              <p:nvSpPr>
                <p:cNvPr id="414" name="Oval 413">
                  <a:extLst>
                    <a:ext uri="{FF2B5EF4-FFF2-40B4-BE49-F238E27FC236}">
                      <a16:creationId xmlns:a16="http://schemas.microsoft.com/office/drawing/2014/main" id="{DE9AB28D-49E4-DF10-A586-1F0E7B00803E}"/>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15" name="Straight Connector 414">
                  <a:extLst>
                    <a:ext uri="{FF2B5EF4-FFF2-40B4-BE49-F238E27FC236}">
                      <a16:creationId xmlns:a16="http://schemas.microsoft.com/office/drawing/2014/main" id="{18A38805-D310-D5F6-595E-246ECE6DC858}"/>
                    </a:ext>
                  </a:extLst>
                </p:cNvPr>
                <p:cNvCxnSpPr>
                  <a:cxnSpLocks/>
                  <a:stCxn id="414" idx="2"/>
                  <a:endCxn id="41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1" name="Group 350">
                <a:extLst>
                  <a:ext uri="{FF2B5EF4-FFF2-40B4-BE49-F238E27FC236}">
                    <a16:creationId xmlns:a16="http://schemas.microsoft.com/office/drawing/2014/main" id="{7669D269-990F-982E-8F19-64F42CB63276}"/>
                  </a:ext>
                </a:extLst>
              </p:cNvPr>
              <p:cNvGrpSpPr/>
              <p:nvPr/>
            </p:nvGrpSpPr>
            <p:grpSpPr>
              <a:xfrm>
                <a:off x="-27682" y="4936296"/>
                <a:ext cx="951931" cy="533406"/>
                <a:chOff x="2479040" y="2709333"/>
                <a:chExt cx="1136227" cy="584200"/>
              </a:xfrm>
              <a:grpFill/>
            </p:grpSpPr>
            <p:sp>
              <p:nvSpPr>
                <p:cNvPr id="412" name="Oval 411">
                  <a:extLst>
                    <a:ext uri="{FF2B5EF4-FFF2-40B4-BE49-F238E27FC236}">
                      <a16:creationId xmlns:a16="http://schemas.microsoft.com/office/drawing/2014/main" id="{C344B4A2-8743-4D4B-E0E5-2D153E5786D4}"/>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13" name="Straight Connector 412">
                  <a:extLst>
                    <a:ext uri="{FF2B5EF4-FFF2-40B4-BE49-F238E27FC236}">
                      <a16:creationId xmlns:a16="http://schemas.microsoft.com/office/drawing/2014/main" id="{EDE6B33C-29E1-EC1F-924C-FB81B7794E26}"/>
                    </a:ext>
                  </a:extLst>
                </p:cNvPr>
                <p:cNvCxnSpPr>
                  <a:cxnSpLocks/>
                  <a:stCxn id="412" idx="2"/>
                  <a:endCxn id="41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2" name="Group 351">
                <a:extLst>
                  <a:ext uri="{FF2B5EF4-FFF2-40B4-BE49-F238E27FC236}">
                    <a16:creationId xmlns:a16="http://schemas.microsoft.com/office/drawing/2014/main" id="{80FFC0CF-6A2E-F98E-4D46-5FC4F418AEE8}"/>
                  </a:ext>
                </a:extLst>
              </p:cNvPr>
              <p:cNvGrpSpPr/>
              <p:nvPr/>
            </p:nvGrpSpPr>
            <p:grpSpPr>
              <a:xfrm rot="8274270">
                <a:off x="865063" y="4208677"/>
                <a:ext cx="951931" cy="533406"/>
                <a:chOff x="2479040" y="2709333"/>
                <a:chExt cx="1136227" cy="584200"/>
              </a:xfrm>
              <a:grpFill/>
            </p:grpSpPr>
            <p:sp>
              <p:nvSpPr>
                <p:cNvPr id="410" name="Oval 409">
                  <a:extLst>
                    <a:ext uri="{FF2B5EF4-FFF2-40B4-BE49-F238E27FC236}">
                      <a16:creationId xmlns:a16="http://schemas.microsoft.com/office/drawing/2014/main" id="{2F401775-F1B8-5107-F45A-403134073128}"/>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11" name="Straight Connector 410">
                  <a:extLst>
                    <a:ext uri="{FF2B5EF4-FFF2-40B4-BE49-F238E27FC236}">
                      <a16:creationId xmlns:a16="http://schemas.microsoft.com/office/drawing/2014/main" id="{6BE91B0E-D1F5-F36E-9BD5-5330062B3B4A}"/>
                    </a:ext>
                  </a:extLst>
                </p:cNvPr>
                <p:cNvCxnSpPr>
                  <a:cxnSpLocks/>
                  <a:stCxn id="410" idx="2"/>
                  <a:endCxn id="41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3" name="Group 352">
                <a:extLst>
                  <a:ext uri="{FF2B5EF4-FFF2-40B4-BE49-F238E27FC236}">
                    <a16:creationId xmlns:a16="http://schemas.microsoft.com/office/drawing/2014/main" id="{A42F0E4E-90C5-2EDC-09D1-2BFB4337410F}"/>
                  </a:ext>
                </a:extLst>
              </p:cNvPr>
              <p:cNvGrpSpPr/>
              <p:nvPr/>
            </p:nvGrpSpPr>
            <p:grpSpPr>
              <a:xfrm>
                <a:off x="702620" y="5294093"/>
                <a:ext cx="951931" cy="533406"/>
                <a:chOff x="2479040" y="2709333"/>
                <a:chExt cx="1136227" cy="584200"/>
              </a:xfrm>
              <a:grpFill/>
            </p:grpSpPr>
            <p:sp>
              <p:nvSpPr>
                <p:cNvPr id="408" name="Oval 407">
                  <a:extLst>
                    <a:ext uri="{FF2B5EF4-FFF2-40B4-BE49-F238E27FC236}">
                      <a16:creationId xmlns:a16="http://schemas.microsoft.com/office/drawing/2014/main" id="{9D14D970-BECA-B13C-2EB5-23DB80C1A830}"/>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09" name="Straight Connector 408">
                  <a:extLst>
                    <a:ext uri="{FF2B5EF4-FFF2-40B4-BE49-F238E27FC236}">
                      <a16:creationId xmlns:a16="http://schemas.microsoft.com/office/drawing/2014/main" id="{B458A1F1-6172-4531-9988-3A5A119F05B5}"/>
                    </a:ext>
                  </a:extLst>
                </p:cNvPr>
                <p:cNvCxnSpPr>
                  <a:cxnSpLocks/>
                  <a:stCxn id="408" idx="2"/>
                  <a:endCxn id="40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4" name="Group 353">
                <a:extLst>
                  <a:ext uri="{FF2B5EF4-FFF2-40B4-BE49-F238E27FC236}">
                    <a16:creationId xmlns:a16="http://schemas.microsoft.com/office/drawing/2014/main" id="{E60B532F-C180-1AC8-0299-F1AFF2D55932}"/>
                  </a:ext>
                </a:extLst>
              </p:cNvPr>
              <p:cNvGrpSpPr/>
              <p:nvPr/>
            </p:nvGrpSpPr>
            <p:grpSpPr>
              <a:xfrm rot="13718130">
                <a:off x="1641199" y="3869519"/>
                <a:ext cx="1037436" cy="489443"/>
                <a:chOff x="2479040" y="2709333"/>
                <a:chExt cx="1136227" cy="584200"/>
              </a:xfrm>
              <a:grpFill/>
            </p:grpSpPr>
            <p:sp>
              <p:nvSpPr>
                <p:cNvPr id="406" name="Oval 405">
                  <a:extLst>
                    <a:ext uri="{FF2B5EF4-FFF2-40B4-BE49-F238E27FC236}">
                      <a16:creationId xmlns:a16="http://schemas.microsoft.com/office/drawing/2014/main" id="{551238F3-2262-9A7A-7DFF-700A4931A55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07" name="Straight Connector 406">
                  <a:extLst>
                    <a:ext uri="{FF2B5EF4-FFF2-40B4-BE49-F238E27FC236}">
                      <a16:creationId xmlns:a16="http://schemas.microsoft.com/office/drawing/2014/main" id="{6B13A4EA-7658-8C65-BABC-CD1CA6596F6C}"/>
                    </a:ext>
                  </a:extLst>
                </p:cNvPr>
                <p:cNvCxnSpPr>
                  <a:cxnSpLocks/>
                  <a:stCxn id="406" idx="2"/>
                  <a:endCxn id="40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5" name="Group 354">
                <a:extLst>
                  <a:ext uri="{FF2B5EF4-FFF2-40B4-BE49-F238E27FC236}">
                    <a16:creationId xmlns:a16="http://schemas.microsoft.com/office/drawing/2014/main" id="{A8EE70AC-C4B5-A79E-DED6-C1B5E367B635}"/>
                  </a:ext>
                </a:extLst>
              </p:cNvPr>
              <p:cNvGrpSpPr/>
              <p:nvPr/>
            </p:nvGrpSpPr>
            <p:grpSpPr>
              <a:xfrm rot="17370413">
                <a:off x="3912126" y="3521985"/>
                <a:ext cx="1037436" cy="489443"/>
                <a:chOff x="2479040" y="2709333"/>
                <a:chExt cx="1136227" cy="584200"/>
              </a:xfrm>
              <a:grpFill/>
            </p:grpSpPr>
            <p:sp>
              <p:nvSpPr>
                <p:cNvPr id="404" name="Oval 403">
                  <a:extLst>
                    <a:ext uri="{FF2B5EF4-FFF2-40B4-BE49-F238E27FC236}">
                      <a16:creationId xmlns:a16="http://schemas.microsoft.com/office/drawing/2014/main" id="{AA8FDFC4-DA3E-5AD8-6A38-9C3B9432289B}"/>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05" name="Straight Connector 404">
                  <a:extLst>
                    <a:ext uri="{FF2B5EF4-FFF2-40B4-BE49-F238E27FC236}">
                      <a16:creationId xmlns:a16="http://schemas.microsoft.com/office/drawing/2014/main" id="{20415BD2-FD4E-9ABC-52F5-AAFCC31DB809}"/>
                    </a:ext>
                  </a:extLst>
                </p:cNvPr>
                <p:cNvCxnSpPr>
                  <a:cxnSpLocks/>
                  <a:stCxn id="404" idx="2"/>
                  <a:endCxn id="40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6" name="Group 355">
                <a:extLst>
                  <a:ext uri="{FF2B5EF4-FFF2-40B4-BE49-F238E27FC236}">
                    <a16:creationId xmlns:a16="http://schemas.microsoft.com/office/drawing/2014/main" id="{52B519FE-D589-4F03-F948-EF39C2CA483A}"/>
                  </a:ext>
                </a:extLst>
              </p:cNvPr>
              <p:cNvGrpSpPr/>
              <p:nvPr/>
            </p:nvGrpSpPr>
            <p:grpSpPr>
              <a:xfrm rot="18599912">
                <a:off x="3853288" y="4349745"/>
                <a:ext cx="1037436" cy="489443"/>
                <a:chOff x="2479040" y="2709333"/>
                <a:chExt cx="1136227" cy="584200"/>
              </a:xfrm>
              <a:grpFill/>
            </p:grpSpPr>
            <p:sp>
              <p:nvSpPr>
                <p:cNvPr id="402" name="Oval 401">
                  <a:extLst>
                    <a:ext uri="{FF2B5EF4-FFF2-40B4-BE49-F238E27FC236}">
                      <a16:creationId xmlns:a16="http://schemas.microsoft.com/office/drawing/2014/main" id="{70C1B0B4-3E2A-9155-5D05-718FD1E73596}"/>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03" name="Straight Connector 402">
                  <a:extLst>
                    <a:ext uri="{FF2B5EF4-FFF2-40B4-BE49-F238E27FC236}">
                      <a16:creationId xmlns:a16="http://schemas.microsoft.com/office/drawing/2014/main" id="{15E21485-B713-C7C6-F5E6-C63454BF4911}"/>
                    </a:ext>
                  </a:extLst>
                </p:cNvPr>
                <p:cNvCxnSpPr>
                  <a:cxnSpLocks/>
                  <a:stCxn id="402" idx="2"/>
                  <a:endCxn id="40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7" name="Group 356">
                <a:extLst>
                  <a:ext uri="{FF2B5EF4-FFF2-40B4-BE49-F238E27FC236}">
                    <a16:creationId xmlns:a16="http://schemas.microsoft.com/office/drawing/2014/main" id="{B26D2C1A-C21F-4C1B-2F39-B8F7D5D0EE8F}"/>
                  </a:ext>
                </a:extLst>
              </p:cNvPr>
              <p:cNvGrpSpPr/>
              <p:nvPr/>
            </p:nvGrpSpPr>
            <p:grpSpPr>
              <a:xfrm rot="13723657">
                <a:off x="3024622" y="3944068"/>
                <a:ext cx="1037436" cy="489443"/>
                <a:chOff x="2479040" y="2709333"/>
                <a:chExt cx="1136227" cy="584200"/>
              </a:xfrm>
              <a:grpFill/>
            </p:grpSpPr>
            <p:sp>
              <p:nvSpPr>
                <p:cNvPr id="400" name="Oval 399">
                  <a:extLst>
                    <a:ext uri="{FF2B5EF4-FFF2-40B4-BE49-F238E27FC236}">
                      <a16:creationId xmlns:a16="http://schemas.microsoft.com/office/drawing/2014/main" id="{1A3E0576-6EBC-980C-299D-DFE614D33D04}"/>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401" name="Straight Connector 400">
                  <a:extLst>
                    <a:ext uri="{FF2B5EF4-FFF2-40B4-BE49-F238E27FC236}">
                      <a16:creationId xmlns:a16="http://schemas.microsoft.com/office/drawing/2014/main" id="{7F2E7935-C3C8-90E1-FD41-55EBD7E942BB}"/>
                    </a:ext>
                  </a:extLst>
                </p:cNvPr>
                <p:cNvCxnSpPr>
                  <a:cxnSpLocks/>
                  <a:stCxn id="400" idx="2"/>
                  <a:endCxn id="40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8" name="Group 357">
                <a:extLst>
                  <a:ext uri="{FF2B5EF4-FFF2-40B4-BE49-F238E27FC236}">
                    <a16:creationId xmlns:a16="http://schemas.microsoft.com/office/drawing/2014/main" id="{57CB4D6E-3EFB-E345-44BE-575605ABF824}"/>
                  </a:ext>
                </a:extLst>
              </p:cNvPr>
              <p:cNvGrpSpPr/>
              <p:nvPr/>
            </p:nvGrpSpPr>
            <p:grpSpPr>
              <a:xfrm rot="19827493">
                <a:off x="2778556" y="5272846"/>
                <a:ext cx="951931" cy="533406"/>
                <a:chOff x="2479040" y="2709333"/>
                <a:chExt cx="1136227" cy="584200"/>
              </a:xfrm>
              <a:grpFill/>
            </p:grpSpPr>
            <p:sp>
              <p:nvSpPr>
                <p:cNvPr id="398" name="Oval 397">
                  <a:extLst>
                    <a:ext uri="{FF2B5EF4-FFF2-40B4-BE49-F238E27FC236}">
                      <a16:creationId xmlns:a16="http://schemas.microsoft.com/office/drawing/2014/main" id="{16E1C528-A3AC-5987-296A-01DEF1EB43A7}"/>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99" name="Straight Connector 398">
                  <a:extLst>
                    <a:ext uri="{FF2B5EF4-FFF2-40B4-BE49-F238E27FC236}">
                      <a16:creationId xmlns:a16="http://schemas.microsoft.com/office/drawing/2014/main" id="{C3C54241-05FF-4FEE-F1EE-01B2811BEF75}"/>
                    </a:ext>
                  </a:extLst>
                </p:cNvPr>
                <p:cNvCxnSpPr>
                  <a:cxnSpLocks/>
                  <a:stCxn id="398" idx="2"/>
                  <a:endCxn id="39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59" name="Group 358">
                <a:extLst>
                  <a:ext uri="{FF2B5EF4-FFF2-40B4-BE49-F238E27FC236}">
                    <a16:creationId xmlns:a16="http://schemas.microsoft.com/office/drawing/2014/main" id="{478F6ED1-DA92-1BF6-2AAC-392CC74A2DFF}"/>
                  </a:ext>
                </a:extLst>
              </p:cNvPr>
              <p:cNvGrpSpPr/>
              <p:nvPr/>
            </p:nvGrpSpPr>
            <p:grpSpPr>
              <a:xfrm rot="17370413">
                <a:off x="3642932" y="2409908"/>
                <a:ext cx="1037436" cy="489443"/>
                <a:chOff x="2479040" y="2709333"/>
                <a:chExt cx="1136227" cy="584200"/>
              </a:xfrm>
              <a:grpFill/>
            </p:grpSpPr>
            <p:sp>
              <p:nvSpPr>
                <p:cNvPr id="396" name="Oval 395">
                  <a:extLst>
                    <a:ext uri="{FF2B5EF4-FFF2-40B4-BE49-F238E27FC236}">
                      <a16:creationId xmlns:a16="http://schemas.microsoft.com/office/drawing/2014/main" id="{8E74EDCC-130C-3E80-CB9B-E513B349AB92}"/>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97" name="Straight Connector 396">
                  <a:extLst>
                    <a:ext uri="{FF2B5EF4-FFF2-40B4-BE49-F238E27FC236}">
                      <a16:creationId xmlns:a16="http://schemas.microsoft.com/office/drawing/2014/main" id="{8B3E4129-FB98-20A1-7621-1AB11C47D580}"/>
                    </a:ext>
                  </a:extLst>
                </p:cNvPr>
                <p:cNvCxnSpPr>
                  <a:cxnSpLocks/>
                  <a:stCxn id="396" idx="2"/>
                  <a:endCxn id="39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0" name="Group 359">
                <a:extLst>
                  <a:ext uri="{FF2B5EF4-FFF2-40B4-BE49-F238E27FC236}">
                    <a16:creationId xmlns:a16="http://schemas.microsoft.com/office/drawing/2014/main" id="{7411ADFC-D709-AB15-5F1C-0EF751F0F63B}"/>
                  </a:ext>
                </a:extLst>
              </p:cNvPr>
              <p:cNvGrpSpPr/>
              <p:nvPr/>
            </p:nvGrpSpPr>
            <p:grpSpPr>
              <a:xfrm rot="17370413">
                <a:off x="3771790" y="2938200"/>
                <a:ext cx="1037436" cy="489443"/>
                <a:chOff x="2479040" y="2709333"/>
                <a:chExt cx="1136227" cy="584200"/>
              </a:xfrm>
              <a:grpFill/>
            </p:grpSpPr>
            <p:sp>
              <p:nvSpPr>
                <p:cNvPr id="394" name="Oval 393">
                  <a:extLst>
                    <a:ext uri="{FF2B5EF4-FFF2-40B4-BE49-F238E27FC236}">
                      <a16:creationId xmlns:a16="http://schemas.microsoft.com/office/drawing/2014/main" id="{00F11933-C991-A84E-412D-AFC1AFE6DCF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95" name="Straight Connector 394">
                  <a:extLst>
                    <a:ext uri="{FF2B5EF4-FFF2-40B4-BE49-F238E27FC236}">
                      <a16:creationId xmlns:a16="http://schemas.microsoft.com/office/drawing/2014/main" id="{1F6D92A7-762F-1EE4-9F12-61A79187B47B}"/>
                    </a:ext>
                  </a:extLst>
                </p:cNvPr>
                <p:cNvCxnSpPr>
                  <a:cxnSpLocks/>
                  <a:stCxn id="394" idx="2"/>
                  <a:endCxn id="39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1" name="Group 360">
                <a:extLst>
                  <a:ext uri="{FF2B5EF4-FFF2-40B4-BE49-F238E27FC236}">
                    <a16:creationId xmlns:a16="http://schemas.microsoft.com/office/drawing/2014/main" id="{168F4137-3428-B24B-1623-3D76B9D4FD5A}"/>
                  </a:ext>
                </a:extLst>
              </p:cNvPr>
              <p:cNvGrpSpPr/>
              <p:nvPr/>
            </p:nvGrpSpPr>
            <p:grpSpPr>
              <a:xfrm>
                <a:off x="3507939" y="4967768"/>
                <a:ext cx="951931" cy="533406"/>
                <a:chOff x="2479040" y="2709333"/>
                <a:chExt cx="1136227" cy="584200"/>
              </a:xfrm>
              <a:grpFill/>
            </p:grpSpPr>
            <p:sp>
              <p:nvSpPr>
                <p:cNvPr id="392" name="Oval 391">
                  <a:extLst>
                    <a:ext uri="{FF2B5EF4-FFF2-40B4-BE49-F238E27FC236}">
                      <a16:creationId xmlns:a16="http://schemas.microsoft.com/office/drawing/2014/main" id="{161EF9F0-BC58-9667-C9D8-03106DF9BED6}"/>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93" name="Straight Connector 392">
                  <a:extLst>
                    <a:ext uri="{FF2B5EF4-FFF2-40B4-BE49-F238E27FC236}">
                      <a16:creationId xmlns:a16="http://schemas.microsoft.com/office/drawing/2014/main" id="{67EA5A02-B628-BE42-88B5-43241160DA76}"/>
                    </a:ext>
                  </a:extLst>
                </p:cNvPr>
                <p:cNvCxnSpPr>
                  <a:cxnSpLocks/>
                  <a:stCxn id="392" idx="2"/>
                  <a:endCxn id="39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2" name="Group 361">
                <a:extLst>
                  <a:ext uri="{FF2B5EF4-FFF2-40B4-BE49-F238E27FC236}">
                    <a16:creationId xmlns:a16="http://schemas.microsoft.com/office/drawing/2014/main" id="{12E049E2-274F-435E-4FE6-07A059BF83C7}"/>
                  </a:ext>
                </a:extLst>
              </p:cNvPr>
              <p:cNvGrpSpPr/>
              <p:nvPr/>
            </p:nvGrpSpPr>
            <p:grpSpPr>
              <a:xfrm rot="4471230">
                <a:off x="1667834" y="5444779"/>
                <a:ext cx="1037436" cy="489443"/>
                <a:chOff x="2479040" y="2709333"/>
                <a:chExt cx="1136227" cy="584200"/>
              </a:xfrm>
              <a:grpFill/>
            </p:grpSpPr>
            <p:sp>
              <p:nvSpPr>
                <p:cNvPr id="390" name="Oval 389">
                  <a:extLst>
                    <a:ext uri="{FF2B5EF4-FFF2-40B4-BE49-F238E27FC236}">
                      <a16:creationId xmlns:a16="http://schemas.microsoft.com/office/drawing/2014/main" id="{85C47C1B-2D7F-9887-EF72-6AA78235879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91" name="Straight Connector 390">
                  <a:extLst>
                    <a:ext uri="{FF2B5EF4-FFF2-40B4-BE49-F238E27FC236}">
                      <a16:creationId xmlns:a16="http://schemas.microsoft.com/office/drawing/2014/main" id="{AF9BBFA5-0DF9-DF35-6E82-95A70F8F2A0A}"/>
                    </a:ext>
                  </a:extLst>
                </p:cNvPr>
                <p:cNvCxnSpPr>
                  <a:cxnSpLocks/>
                  <a:stCxn id="390" idx="2"/>
                  <a:endCxn id="39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3" name="Group 362">
                <a:extLst>
                  <a:ext uri="{FF2B5EF4-FFF2-40B4-BE49-F238E27FC236}">
                    <a16:creationId xmlns:a16="http://schemas.microsoft.com/office/drawing/2014/main" id="{BDA3FA49-68A1-BF67-6FEB-C13A974FF9A2}"/>
                  </a:ext>
                </a:extLst>
              </p:cNvPr>
              <p:cNvGrpSpPr/>
              <p:nvPr/>
            </p:nvGrpSpPr>
            <p:grpSpPr>
              <a:xfrm rot="3876148">
                <a:off x="2188378" y="3304066"/>
                <a:ext cx="1037436" cy="489443"/>
                <a:chOff x="2479040" y="2709333"/>
                <a:chExt cx="1136227" cy="584200"/>
              </a:xfrm>
              <a:grpFill/>
            </p:grpSpPr>
            <p:sp>
              <p:nvSpPr>
                <p:cNvPr id="388" name="Oval 387">
                  <a:extLst>
                    <a:ext uri="{FF2B5EF4-FFF2-40B4-BE49-F238E27FC236}">
                      <a16:creationId xmlns:a16="http://schemas.microsoft.com/office/drawing/2014/main" id="{66B19038-79B7-BD15-661A-4C235C941855}"/>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89" name="Straight Connector 388">
                  <a:extLst>
                    <a:ext uri="{FF2B5EF4-FFF2-40B4-BE49-F238E27FC236}">
                      <a16:creationId xmlns:a16="http://schemas.microsoft.com/office/drawing/2014/main" id="{7BAF9EAB-50AC-E140-A9C2-1BAE3902C5CF}"/>
                    </a:ext>
                  </a:extLst>
                </p:cNvPr>
                <p:cNvCxnSpPr>
                  <a:cxnSpLocks/>
                  <a:stCxn id="388" idx="2"/>
                  <a:endCxn id="38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4" name="Group 363">
                <a:extLst>
                  <a:ext uri="{FF2B5EF4-FFF2-40B4-BE49-F238E27FC236}">
                    <a16:creationId xmlns:a16="http://schemas.microsoft.com/office/drawing/2014/main" id="{22F725B0-2622-35BC-990E-0544CA9DC084}"/>
                  </a:ext>
                </a:extLst>
              </p:cNvPr>
              <p:cNvGrpSpPr/>
              <p:nvPr/>
            </p:nvGrpSpPr>
            <p:grpSpPr>
              <a:xfrm>
                <a:off x="2005235" y="2142238"/>
                <a:ext cx="951931" cy="533406"/>
                <a:chOff x="2479040" y="2709333"/>
                <a:chExt cx="1136227" cy="584200"/>
              </a:xfrm>
              <a:grpFill/>
            </p:grpSpPr>
            <p:sp>
              <p:nvSpPr>
                <p:cNvPr id="386" name="Oval 385">
                  <a:extLst>
                    <a:ext uri="{FF2B5EF4-FFF2-40B4-BE49-F238E27FC236}">
                      <a16:creationId xmlns:a16="http://schemas.microsoft.com/office/drawing/2014/main" id="{ADF466C0-8BA3-1171-60B0-6628441CF079}"/>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87" name="Straight Connector 386">
                  <a:extLst>
                    <a:ext uri="{FF2B5EF4-FFF2-40B4-BE49-F238E27FC236}">
                      <a16:creationId xmlns:a16="http://schemas.microsoft.com/office/drawing/2014/main" id="{80974D00-8D3E-2B84-0ABF-F834DF69DE8F}"/>
                    </a:ext>
                  </a:extLst>
                </p:cNvPr>
                <p:cNvCxnSpPr>
                  <a:cxnSpLocks/>
                  <a:stCxn id="386" idx="2"/>
                  <a:endCxn id="38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5" name="Group 364">
                <a:extLst>
                  <a:ext uri="{FF2B5EF4-FFF2-40B4-BE49-F238E27FC236}">
                    <a16:creationId xmlns:a16="http://schemas.microsoft.com/office/drawing/2014/main" id="{FCE48256-9B24-4583-2AE1-EA7C11624E41}"/>
                  </a:ext>
                </a:extLst>
              </p:cNvPr>
              <p:cNvGrpSpPr/>
              <p:nvPr/>
            </p:nvGrpSpPr>
            <p:grpSpPr>
              <a:xfrm>
                <a:off x="50737" y="5385488"/>
                <a:ext cx="951931" cy="533406"/>
                <a:chOff x="2479040" y="2709333"/>
                <a:chExt cx="1136227" cy="584200"/>
              </a:xfrm>
              <a:grpFill/>
            </p:grpSpPr>
            <p:sp>
              <p:nvSpPr>
                <p:cNvPr id="384" name="Oval 383">
                  <a:extLst>
                    <a:ext uri="{FF2B5EF4-FFF2-40B4-BE49-F238E27FC236}">
                      <a16:creationId xmlns:a16="http://schemas.microsoft.com/office/drawing/2014/main" id="{02B6E124-69CB-DC20-CD33-CBA5766B9737}"/>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85" name="Straight Connector 384">
                  <a:extLst>
                    <a:ext uri="{FF2B5EF4-FFF2-40B4-BE49-F238E27FC236}">
                      <a16:creationId xmlns:a16="http://schemas.microsoft.com/office/drawing/2014/main" id="{0DA43659-B6CF-214F-E350-ADF51ADE9170}"/>
                    </a:ext>
                  </a:extLst>
                </p:cNvPr>
                <p:cNvCxnSpPr>
                  <a:cxnSpLocks/>
                  <a:stCxn id="384" idx="2"/>
                  <a:endCxn id="38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6" name="Group 365">
                <a:extLst>
                  <a:ext uri="{FF2B5EF4-FFF2-40B4-BE49-F238E27FC236}">
                    <a16:creationId xmlns:a16="http://schemas.microsoft.com/office/drawing/2014/main" id="{B6E0C898-163B-8EA0-A321-61EDA8E824FA}"/>
                  </a:ext>
                </a:extLst>
              </p:cNvPr>
              <p:cNvGrpSpPr/>
              <p:nvPr/>
            </p:nvGrpSpPr>
            <p:grpSpPr>
              <a:xfrm>
                <a:off x="1161324" y="5760635"/>
                <a:ext cx="951931" cy="533406"/>
                <a:chOff x="2479040" y="2709333"/>
                <a:chExt cx="1136227" cy="584200"/>
              </a:xfrm>
              <a:grpFill/>
            </p:grpSpPr>
            <p:sp>
              <p:nvSpPr>
                <p:cNvPr id="382" name="Oval 381">
                  <a:extLst>
                    <a:ext uri="{FF2B5EF4-FFF2-40B4-BE49-F238E27FC236}">
                      <a16:creationId xmlns:a16="http://schemas.microsoft.com/office/drawing/2014/main" id="{E0A49DF1-10A2-4495-6254-52FB9B7ED00F}"/>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83" name="Straight Connector 382">
                  <a:extLst>
                    <a:ext uri="{FF2B5EF4-FFF2-40B4-BE49-F238E27FC236}">
                      <a16:creationId xmlns:a16="http://schemas.microsoft.com/office/drawing/2014/main" id="{088120AD-EA99-4321-17BD-1C92DD0F14F9}"/>
                    </a:ext>
                  </a:extLst>
                </p:cNvPr>
                <p:cNvCxnSpPr>
                  <a:cxnSpLocks/>
                  <a:stCxn id="382" idx="2"/>
                  <a:endCxn id="38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7" name="Group 366">
                <a:extLst>
                  <a:ext uri="{FF2B5EF4-FFF2-40B4-BE49-F238E27FC236}">
                    <a16:creationId xmlns:a16="http://schemas.microsoft.com/office/drawing/2014/main" id="{910A25B4-2941-70B0-4590-BFFC19AFC606}"/>
                  </a:ext>
                </a:extLst>
              </p:cNvPr>
              <p:cNvGrpSpPr/>
              <p:nvPr/>
            </p:nvGrpSpPr>
            <p:grpSpPr>
              <a:xfrm>
                <a:off x="-159297" y="1755048"/>
                <a:ext cx="951931" cy="533406"/>
                <a:chOff x="2479040" y="2709333"/>
                <a:chExt cx="1136227" cy="584200"/>
              </a:xfrm>
              <a:grpFill/>
            </p:grpSpPr>
            <p:sp>
              <p:nvSpPr>
                <p:cNvPr id="380" name="Oval 379">
                  <a:extLst>
                    <a:ext uri="{FF2B5EF4-FFF2-40B4-BE49-F238E27FC236}">
                      <a16:creationId xmlns:a16="http://schemas.microsoft.com/office/drawing/2014/main" id="{53E5B874-0766-7B3B-733C-BF3A1FE66B8C}"/>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81" name="Straight Connector 380">
                  <a:extLst>
                    <a:ext uri="{FF2B5EF4-FFF2-40B4-BE49-F238E27FC236}">
                      <a16:creationId xmlns:a16="http://schemas.microsoft.com/office/drawing/2014/main" id="{9915665C-28A9-78F6-F61F-1431D4E5277C}"/>
                    </a:ext>
                  </a:extLst>
                </p:cNvPr>
                <p:cNvCxnSpPr>
                  <a:cxnSpLocks/>
                  <a:stCxn id="380" idx="2"/>
                  <a:endCxn id="380"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8" name="Group 367">
                <a:extLst>
                  <a:ext uri="{FF2B5EF4-FFF2-40B4-BE49-F238E27FC236}">
                    <a16:creationId xmlns:a16="http://schemas.microsoft.com/office/drawing/2014/main" id="{C692AC24-987E-D7B2-F74F-01B035DE23B6}"/>
                  </a:ext>
                </a:extLst>
              </p:cNvPr>
              <p:cNvGrpSpPr/>
              <p:nvPr/>
            </p:nvGrpSpPr>
            <p:grpSpPr>
              <a:xfrm rot="19895616">
                <a:off x="733431" y="1815875"/>
                <a:ext cx="951931" cy="533406"/>
                <a:chOff x="2479040" y="2709333"/>
                <a:chExt cx="1136227" cy="584200"/>
              </a:xfrm>
              <a:grpFill/>
            </p:grpSpPr>
            <p:sp>
              <p:nvSpPr>
                <p:cNvPr id="378" name="Oval 377">
                  <a:extLst>
                    <a:ext uri="{FF2B5EF4-FFF2-40B4-BE49-F238E27FC236}">
                      <a16:creationId xmlns:a16="http://schemas.microsoft.com/office/drawing/2014/main" id="{0C8B2B77-920A-9CFD-3251-A8F1A8F6D95C}"/>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79" name="Straight Connector 378">
                  <a:extLst>
                    <a:ext uri="{FF2B5EF4-FFF2-40B4-BE49-F238E27FC236}">
                      <a16:creationId xmlns:a16="http://schemas.microsoft.com/office/drawing/2014/main" id="{E76F7B2B-E112-38CC-C04F-654F5970B4D2}"/>
                    </a:ext>
                  </a:extLst>
                </p:cNvPr>
                <p:cNvCxnSpPr>
                  <a:cxnSpLocks/>
                  <a:stCxn id="378" idx="2"/>
                  <a:endCxn id="378"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69" name="Group 368">
                <a:extLst>
                  <a:ext uri="{FF2B5EF4-FFF2-40B4-BE49-F238E27FC236}">
                    <a16:creationId xmlns:a16="http://schemas.microsoft.com/office/drawing/2014/main" id="{DCA021FD-18B4-5D6C-492F-648236557F35}"/>
                  </a:ext>
                </a:extLst>
              </p:cNvPr>
              <p:cNvGrpSpPr/>
              <p:nvPr/>
            </p:nvGrpSpPr>
            <p:grpSpPr>
              <a:xfrm rot="7751044">
                <a:off x="1150546" y="2163508"/>
                <a:ext cx="951931" cy="533406"/>
                <a:chOff x="2479040" y="2709333"/>
                <a:chExt cx="1136227" cy="584200"/>
              </a:xfrm>
              <a:grpFill/>
            </p:grpSpPr>
            <p:sp>
              <p:nvSpPr>
                <p:cNvPr id="376" name="Oval 375">
                  <a:extLst>
                    <a:ext uri="{FF2B5EF4-FFF2-40B4-BE49-F238E27FC236}">
                      <a16:creationId xmlns:a16="http://schemas.microsoft.com/office/drawing/2014/main" id="{83902A92-0722-BC13-FE1E-A406CEF2B4D0}"/>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77" name="Straight Connector 376">
                  <a:extLst>
                    <a:ext uri="{FF2B5EF4-FFF2-40B4-BE49-F238E27FC236}">
                      <a16:creationId xmlns:a16="http://schemas.microsoft.com/office/drawing/2014/main" id="{02F0D5E4-0876-E16B-5715-965D5CF9D2A3}"/>
                    </a:ext>
                  </a:extLst>
                </p:cNvPr>
                <p:cNvCxnSpPr>
                  <a:cxnSpLocks/>
                  <a:stCxn id="376" idx="2"/>
                  <a:endCxn id="376"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70" name="Group 369">
                <a:extLst>
                  <a:ext uri="{FF2B5EF4-FFF2-40B4-BE49-F238E27FC236}">
                    <a16:creationId xmlns:a16="http://schemas.microsoft.com/office/drawing/2014/main" id="{2616A863-867D-0878-4862-D47AACFD075B}"/>
                  </a:ext>
                </a:extLst>
              </p:cNvPr>
              <p:cNvGrpSpPr/>
              <p:nvPr/>
            </p:nvGrpSpPr>
            <p:grpSpPr>
              <a:xfrm>
                <a:off x="1881539" y="2287334"/>
                <a:ext cx="951931" cy="533406"/>
                <a:chOff x="2479040" y="2709333"/>
                <a:chExt cx="1136227" cy="584200"/>
              </a:xfrm>
              <a:grpFill/>
            </p:grpSpPr>
            <p:sp>
              <p:nvSpPr>
                <p:cNvPr id="374" name="Oval 373">
                  <a:extLst>
                    <a:ext uri="{FF2B5EF4-FFF2-40B4-BE49-F238E27FC236}">
                      <a16:creationId xmlns:a16="http://schemas.microsoft.com/office/drawing/2014/main" id="{08EEBF65-9775-1F71-05A0-A99A56FFADB1}"/>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75" name="Straight Connector 374">
                  <a:extLst>
                    <a:ext uri="{FF2B5EF4-FFF2-40B4-BE49-F238E27FC236}">
                      <a16:creationId xmlns:a16="http://schemas.microsoft.com/office/drawing/2014/main" id="{C7223852-227D-EFF1-B0BF-9E4107599A9A}"/>
                    </a:ext>
                  </a:extLst>
                </p:cNvPr>
                <p:cNvCxnSpPr>
                  <a:cxnSpLocks/>
                  <a:stCxn id="374" idx="2"/>
                  <a:endCxn id="374"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nvGrpSpPr>
              <p:cNvPr id="371" name="Group 370">
                <a:extLst>
                  <a:ext uri="{FF2B5EF4-FFF2-40B4-BE49-F238E27FC236}">
                    <a16:creationId xmlns:a16="http://schemas.microsoft.com/office/drawing/2014/main" id="{2DD521CD-F251-79D9-B610-97339F502918}"/>
                  </a:ext>
                </a:extLst>
              </p:cNvPr>
              <p:cNvGrpSpPr/>
              <p:nvPr/>
            </p:nvGrpSpPr>
            <p:grpSpPr>
              <a:xfrm rot="6803280">
                <a:off x="-9342" y="2885211"/>
                <a:ext cx="951931" cy="533406"/>
                <a:chOff x="2479040" y="2709333"/>
                <a:chExt cx="1136227" cy="584200"/>
              </a:xfrm>
              <a:grpFill/>
            </p:grpSpPr>
            <p:sp>
              <p:nvSpPr>
                <p:cNvPr id="372" name="Oval 371">
                  <a:extLst>
                    <a:ext uri="{FF2B5EF4-FFF2-40B4-BE49-F238E27FC236}">
                      <a16:creationId xmlns:a16="http://schemas.microsoft.com/office/drawing/2014/main" id="{045034AC-A67C-6FDE-F5BD-C22986692391}"/>
                    </a:ext>
                  </a:extLst>
                </p:cNvPr>
                <p:cNvSpPr/>
                <p:nvPr/>
              </p:nvSpPr>
              <p:spPr>
                <a:xfrm rot="1064277">
                  <a:off x="2479040" y="2709333"/>
                  <a:ext cx="1136227" cy="584200"/>
                </a:xfrm>
                <a:prstGeom prst="ellipse">
                  <a:avLst/>
                </a:prstGeom>
                <a:grp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cxnSp>
              <p:nvCxnSpPr>
                <p:cNvPr id="373" name="Straight Connector 372">
                  <a:extLst>
                    <a:ext uri="{FF2B5EF4-FFF2-40B4-BE49-F238E27FC236}">
                      <a16:creationId xmlns:a16="http://schemas.microsoft.com/office/drawing/2014/main" id="{FF52F148-9088-737C-7A93-6ED73790F993}"/>
                    </a:ext>
                  </a:extLst>
                </p:cNvPr>
                <p:cNvCxnSpPr>
                  <a:cxnSpLocks/>
                  <a:stCxn id="372" idx="2"/>
                  <a:endCxn id="372" idx="6"/>
                </p:cNvCxnSpPr>
                <p:nvPr/>
              </p:nvCxnSpPr>
              <p:spPr>
                <a:xfrm>
                  <a:off x="2506048" y="2828349"/>
                  <a:ext cx="1082211" cy="346168"/>
                </a:xfrm>
                <a:prstGeom prst="line">
                  <a:avLst/>
                </a:prstGeom>
                <a:grpFill/>
              </p:spPr>
              <p:style>
                <a:lnRef idx="2">
                  <a:schemeClr val="dk1"/>
                </a:lnRef>
                <a:fillRef idx="0">
                  <a:schemeClr val="dk1"/>
                </a:fillRef>
                <a:effectRef idx="1">
                  <a:schemeClr val="dk1"/>
                </a:effectRef>
                <a:fontRef idx="minor">
                  <a:schemeClr val="tx1"/>
                </a:fontRef>
              </p:style>
            </p:cxnSp>
          </p:grpSp>
        </p:grpSp>
      </p:grpSp>
      <p:sp>
        <p:nvSpPr>
          <p:cNvPr id="473" name="TextBox 472">
            <a:extLst>
              <a:ext uri="{FF2B5EF4-FFF2-40B4-BE49-F238E27FC236}">
                <a16:creationId xmlns:a16="http://schemas.microsoft.com/office/drawing/2014/main" id="{CB5013A9-08A0-4F00-B7DA-7A8F6FF7CC59}"/>
              </a:ext>
            </a:extLst>
          </p:cNvPr>
          <p:cNvSpPr txBox="1"/>
          <p:nvPr/>
        </p:nvSpPr>
        <p:spPr>
          <a:xfrm>
            <a:off x="5223748" y="1323959"/>
            <a:ext cx="2122934"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Seg. I Peanuts (0 ppb) </a:t>
            </a:r>
          </a:p>
        </p:txBody>
      </p:sp>
      <p:sp>
        <p:nvSpPr>
          <p:cNvPr id="4" name="TextBox 3">
            <a:extLst>
              <a:ext uri="{FF2B5EF4-FFF2-40B4-BE49-F238E27FC236}">
                <a16:creationId xmlns:a16="http://schemas.microsoft.com/office/drawing/2014/main" id="{DB268DF0-7803-3C2C-2975-C984AB0CD18F}"/>
              </a:ext>
            </a:extLst>
          </p:cNvPr>
          <p:cNvSpPr txBox="1"/>
          <p:nvPr/>
        </p:nvSpPr>
        <p:spPr>
          <a:xfrm>
            <a:off x="11715710" y="6444445"/>
            <a:ext cx="27443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3501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p:bldP spid="317" grpId="0"/>
      <p:bldP spid="4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A4F56-ACF5-DE98-13C5-622F83D597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BC5ECE-CF8E-C745-3450-638C141441A7}"/>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099C658-2C77-BF70-6521-F336BD0BD447}"/>
              </a:ext>
            </a:extLst>
          </p:cNvPr>
          <p:cNvSpPr txBox="1"/>
          <p:nvPr/>
        </p:nvSpPr>
        <p:spPr>
          <a:xfrm>
            <a:off x="1240366" y="229904"/>
            <a:ext cx="9711267"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Introduction: Methods of Aflatoxin Detection and Limitations</a:t>
            </a:r>
            <a:endParaRPr lang="en-US" sz="2600" dirty="0">
              <a:latin typeface="Arial" panose="020B0604020202020204" pitchFamily="34" charset="0"/>
              <a:cs typeface="Arial" panose="020B0604020202020204" pitchFamily="34" charset="0"/>
            </a:endParaRPr>
          </a:p>
        </p:txBody>
      </p:sp>
      <p:sp>
        <p:nvSpPr>
          <p:cNvPr id="9" name="Flowchart: Process 8">
            <a:extLst>
              <a:ext uri="{FF2B5EF4-FFF2-40B4-BE49-F238E27FC236}">
                <a16:creationId xmlns:a16="http://schemas.microsoft.com/office/drawing/2014/main" id="{9AC9A387-62CE-62C1-DF28-CB6FC1161070}"/>
              </a:ext>
            </a:extLst>
          </p:cNvPr>
          <p:cNvSpPr/>
          <p:nvPr/>
        </p:nvSpPr>
        <p:spPr>
          <a:xfrm>
            <a:off x="287867" y="1066800"/>
            <a:ext cx="5808133" cy="4961467"/>
          </a:xfrm>
          <a:prstGeom prst="flowChart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b="1" dirty="0">
                <a:solidFill>
                  <a:schemeClr val="tx1"/>
                </a:solidFill>
                <a:latin typeface="Times New Roman" panose="02020603050405020304" pitchFamily="18" charset="0"/>
                <a:cs typeface="Times New Roman" panose="02020603050405020304" pitchFamily="18" charset="0"/>
              </a:rPr>
              <a:t>Slow, destructive, </a:t>
            </a:r>
            <a:r>
              <a:rPr lang="en-US" sz="2000" dirty="0">
                <a:solidFill>
                  <a:schemeClr val="tx1"/>
                </a:solidFill>
                <a:latin typeface="Times New Roman" panose="02020603050405020304" pitchFamily="18" charset="0"/>
                <a:cs typeface="Times New Roman" panose="02020603050405020304" pitchFamily="18" charset="0"/>
              </a:rPr>
              <a:t>and</a:t>
            </a:r>
            <a:r>
              <a:rPr lang="en-US" sz="2000" b="1" dirty="0">
                <a:solidFill>
                  <a:schemeClr val="tx1"/>
                </a:solidFill>
                <a:latin typeface="Times New Roman" panose="02020603050405020304" pitchFamily="18" charset="0"/>
                <a:cs typeface="Times New Roman" panose="02020603050405020304" pitchFamily="18" charset="0"/>
              </a:rPr>
              <a:t> expensive</a:t>
            </a:r>
            <a:r>
              <a:rPr lang="en-US" sz="2000" dirty="0">
                <a:solidFill>
                  <a:schemeClr val="tx1"/>
                </a:solidFill>
                <a:latin typeface="Times New Roman" panose="02020603050405020304" pitchFamily="18" charset="0"/>
                <a:cs typeface="Times New Roman" panose="02020603050405020304" pitchFamily="18" charset="0"/>
              </a:rPr>
              <a:t>, requiring milling, chemical extraction, and lab analysis</a:t>
            </a:r>
          </a:p>
          <a:p>
            <a:pPr marL="285750" indent="-285750">
              <a:buFont typeface="Arial" panose="020B0604020202020204"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Because only a tiny fraction of kernels are actually tested, even a well‑designed sampling program </a:t>
            </a:r>
            <a:r>
              <a:rPr lang="en-US" sz="2000" b="1" dirty="0">
                <a:solidFill>
                  <a:schemeClr val="tx1"/>
                </a:solidFill>
                <a:latin typeface="Times New Roman" panose="02020603050405020304" pitchFamily="18" charset="0"/>
                <a:cs typeface="Times New Roman" panose="02020603050405020304" pitchFamily="18" charset="0"/>
              </a:rPr>
              <a:t>cannot guarantee that every contaminated peanut</a:t>
            </a: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is caught</a:t>
            </a: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Industry demand </a:t>
            </a:r>
            <a:r>
              <a:rPr lang="en-US" sz="2000" b="1" dirty="0">
                <a:solidFill>
                  <a:schemeClr val="tx1"/>
                </a:solidFill>
                <a:latin typeface="Times New Roman" panose="02020603050405020304" pitchFamily="18" charset="0"/>
                <a:cs typeface="Times New Roman" panose="02020603050405020304" pitchFamily="18" charset="0"/>
              </a:rPr>
              <a:t>fast, automated, non‑destructive methods</a:t>
            </a:r>
            <a:r>
              <a:rPr lang="en-US" sz="2000" dirty="0">
                <a:solidFill>
                  <a:schemeClr val="tx1"/>
                </a:solidFill>
                <a:latin typeface="Times New Roman" panose="02020603050405020304" pitchFamily="18" charset="0"/>
                <a:cs typeface="Times New Roman" panose="02020603050405020304" pitchFamily="18" charset="0"/>
              </a:rPr>
              <a:t> to scan each kernel directly and rapidly</a:t>
            </a:r>
          </a:p>
          <a:p>
            <a:pPr marL="285750" indent="-285750">
              <a:buFont typeface="Arial" panose="020B0604020202020204"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9">
            <a:extLst>
              <a:ext uri="{FF2B5EF4-FFF2-40B4-BE49-F238E27FC236}">
                <a16:creationId xmlns:a16="http://schemas.microsoft.com/office/drawing/2014/main" id="{8304F807-C418-5C23-62DE-70ACC5052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652" y="1447661"/>
            <a:ext cx="1924092" cy="1443069"/>
          </a:xfrm>
          <a:prstGeom prst="flowChartConnector">
            <a:avLst/>
          </a:prstGeom>
          <a:ln>
            <a:solidFill>
              <a:schemeClr val="tx1"/>
            </a:solidFill>
          </a:ln>
        </p:spPr>
      </p:pic>
      <p:pic>
        <p:nvPicPr>
          <p:cNvPr id="5" name="Picture 4">
            <a:extLst>
              <a:ext uri="{FF2B5EF4-FFF2-40B4-BE49-F238E27FC236}">
                <a16:creationId xmlns:a16="http://schemas.microsoft.com/office/drawing/2014/main" id="{84605939-B74D-6547-6E9C-984D0C5FC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01" y="1536498"/>
            <a:ext cx="2122145" cy="1188401"/>
          </a:xfrm>
          <a:prstGeom prst="flowChartConnector">
            <a:avLst/>
          </a:prstGeom>
          <a:ln>
            <a:solidFill>
              <a:schemeClr val="tx1"/>
            </a:solidFill>
          </a:ln>
        </p:spPr>
      </p:pic>
      <p:sp>
        <p:nvSpPr>
          <p:cNvPr id="6" name="TextBox 5">
            <a:extLst>
              <a:ext uri="{FF2B5EF4-FFF2-40B4-BE49-F238E27FC236}">
                <a16:creationId xmlns:a16="http://schemas.microsoft.com/office/drawing/2014/main" id="{AC80004F-A9F9-3B9D-5216-9D038696858A}"/>
              </a:ext>
            </a:extLst>
          </p:cNvPr>
          <p:cNvSpPr txBox="1"/>
          <p:nvPr/>
        </p:nvSpPr>
        <p:spPr>
          <a:xfrm>
            <a:off x="10216236" y="2997780"/>
            <a:ext cx="14986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ELISA</a:t>
            </a:r>
          </a:p>
        </p:txBody>
      </p:sp>
      <p:sp>
        <p:nvSpPr>
          <p:cNvPr id="7" name="TextBox 6">
            <a:extLst>
              <a:ext uri="{FF2B5EF4-FFF2-40B4-BE49-F238E27FC236}">
                <a16:creationId xmlns:a16="http://schemas.microsoft.com/office/drawing/2014/main" id="{36DBE51E-A661-1FC9-A13C-273E8FC5998F}"/>
              </a:ext>
            </a:extLst>
          </p:cNvPr>
          <p:cNvSpPr txBox="1"/>
          <p:nvPr/>
        </p:nvSpPr>
        <p:spPr>
          <a:xfrm>
            <a:off x="6939646" y="2841613"/>
            <a:ext cx="14986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HPLC</a:t>
            </a:r>
          </a:p>
        </p:txBody>
      </p:sp>
      <p:pic>
        <p:nvPicPr>
          <p:cNvPr id="10" name="Picture 9">
            <a:extLst>
              <a:ext uri="{FF2B5EF4-FFF2-40B4-BE49-F238E27FC236}">
                <a16:creationId xmlns:a16="http://schemas.microsoft.com/office/drawing/2014/main" id="{980117D7-B9B9-7382-EB9E-231B9131B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6910" y="3639994"/>
            <a:ext cx="1785823" cy="1608398"/>
          </a:xfrm>
          <a:prstGeom prst="flowChartConnector">
            <a:avLst/>
          </a:prstGeom>
          <a:ln>
            <a:solidFill>
              <a:schemeClr val="tx1"/>
            </a:solidFill>
          </a:ln>
        </p:spPr>
      </p:pic>
      <p:sp>
        <p:nvSpPr>
          <p:cNvPr id="12" name="TextBox 11">
            <a:extLst>
              <a:ext uri="{FF2B5EF4-FFF2-40B4-BE49-F238E27FC236}">
                <a16:creationId xmlns:a16="http://schemas.microsoft.com/office/drawing/2014/main" id="{C2BBFC12-ED3F-9954-5CC4-A9D30E4F53BD}"/>
              </a:ext>
            </a:extLst>
          </p:cNvPr>
          <p:cNvSpPr txBox="1"/>
          <p:nvPr/>
        </p:nvSpPr>
        <p:spPr>
          <a:xfrm>
            <a:off x="7908127" y="5354275"/>
            <a:ext cx="1944606"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Gas Chromatography</a:t>
            </a:r>
          </a:p>
        </p:txBody>
      </p:sp>
      <p:sp>
        <p:nvSpPr>
          <p:cNvPr id="13" name="TextBox 12">
            <a:extLst>
              <a:ext uri="{FF2B5EF4-FFF2-40B4-BE49-F238E27FC236}">
                <a16:creationId xmlns:a16="http://schemas.microsoft.com/office/drawing/2014/main" id="{A69DC869-DBCF-99E0-06CC-48BBC7E7BED3}"/>
              </a:ext>
            </a:extLst>
          </p:cNvPr>
          <p:cNvSpPr txBox="1"/>
          <p:nvPr/>
        </p:nvSpPr>
        <p:spPr>
          <a:xfrm>
            <a:off x="8593976" y="2841613"/>
            <a:ext cx="14986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AFB1</a:t>
            </a:r>
          </a:p>
        </p:txBody>
      </p:sp>
      <p:sp>
        <p:nvSpPr>
          <p:cNvPr id="2" name="TextBox 1">
            <a:extLst>
              <a:ext uri="{FF2B5EF4-FFF2-40B4-BE49-F238E27FC236}">
                <a16:creationId xmlns:a16="http://schemas.microsoft.com/office/drawing/2014/main" id="{86B9011A-31CE-0530-49F3-749C4F062A5E}"/>
              </a:ext>
            </a:extLst>
          </p:cNvPr>
          <p:cNvSpPr txBox="1"/>
          <p:nvPr/>
        </p:nvSpPr>
        <p:spPr>
          <a:xfrm>
            <a:off x="11715710" y="6444445"/>
            <a:ext cx="27443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551718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D582-C6BE-7399-4885-D80AA3554E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09B2B92-1173-1217-2B81-F69326EEB310}"/>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611741-E7F8-0904-72B1-72991A757BD6}"/>
              </a:ext>
            </a:extLst>
          </p:cNvPr>
          <p:cNvSpPr txBox="1"/>
          <p:nvPr/>
        </p:nvSpPr>
        <p:spPr>
          <a:xfrm>
            <a:off x="1835476" y="226744"/>
            <a:ext cx="9220200"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Introduction: Hyperspectral Imaging and It’s Potential</a:t>
            </a:r>
            <a:endParaRPr lang="en-US" sz="2600" dirty="0">
              <a:latin typeface="Arial" panose="020B0604020202020204" pitchFamily="34" charset="0"/>
              <a:cs typeface="Arial" panose="020B0604020202020204" pitchFamily="34" charset="0"/>
            </a:endParaRPr>
          </a:p>
        </p:txBody>
      </p:sp>
      <p:sp>
        <p:nvSpPr>
          <p:cNvPr id="9" name="Flowchart: Process 8">
            <a:extLst>
              <a:ext uri="{FF2B5EF4-FFF2-40B4-BE49-F238E27FC236}">
                <a16:creationId xmlns:a16="http://schemas.microsoft.com/office/drawing/2014/main" id="{14FF9A96-EC6A-AC56-7980-1166B2C8425B}"/>
              </a:ext>
            </a:extLst>
          </p:cNvPr>
          <p:cNvSpPr/>
          <p:nvPr/>
        </p:nvSpPr>
        <p:spPr>
          <a:xfrm>
            <a:off x="287866" y="1066801"/>
            <a:ext cx="4351953" cy="4808948"/>
          </a:xfrm>
          <a:prstGeom prst="flowChart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RGB is suitable for </a:t>
            </a:r>
            <a:r>
              <a:rPr lang="en-US" sz="2000" b="1" dirty="0">
                <a:solidFill>
                  <a:schemeClr val="tx1"/>
                </a:solidFill>
                <a:latin typeface="Times New Roman" panose="02020603050405020304" pitchFamily="18" charset="0"/>
                <a:cs typeface="Times New Roman" panose="02020603050405020304" pitchFamily="18" charset="0"/>
              </a:rPr>
              <a:t>detecting moldy, discolored and damaged peanuts</a:t>
            </a:r>
          </a:p>
          <a:p>
            <a:pPr marL="285750" indent="-285750">
              <a:buFont typeface="Arial" panose="020B0604020202020204"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RGB not suitable for detecting asymptomatic aflatoxin-contaminated peanuts</a:t>
            </a:r>
          </a:p>
          <a:p>
            <a:pPr marL="285750" indent="-285750">
              <a:buFont typeface="Arial" panose="020B0604020202020204"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Hyperspectral imaging (HSI) has potential to identify </a:t>
            </a:r>
            <a:r>
              <a:rPr lang="en-US" sz="2000" b="1" dirty="0">
                <a:solidFill>
                  <a:schemeClr val="tx1"/>
                </a:solidFill>
                <a:latin typeface="Times New Roman" panose="02020603050405020304" pitchFamily="18" charset="0"/>
                <a:cs typeface="Times New Roman" panose="02020603050405020304" pitchFamily="18" charset="0"/>
              </a:rPr>
              <a:t>both symptomatic and asymptomatic contaminated peanuts</a:t>
            </a:r>
            <a:endParaRPr lang="en-US" sz="2000" b="1" baseline="30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1" baseline="30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aseline="30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pic>
        <p:nvPicPr>
          <p:cNvPr id="50" name="Picture 49">
            <a:extLst>
              <a:ext uri="{FF2B5EF4-FFF2-40B4-BE49-F238E27FC236}">
                <a16:creationId xmlns:a16="http://schemas.microsoft.com/office/drawing/2014/main" id="{A60BC290-9587-D53F-5182-FF485250E039}"/>
              </a:ext>
            </a:extLst>
          </p:cNvPr>
          <p:cNvPicPr>
            <a:picLocks noChangeAspect="1"/>
          </p:cNvPicPr>
          <p:nvPr/>
        </p:nvPicPr>
        <p:blipFill>
          <a:blip r:embed="rId3"/>
          <a:stretch>
            <a:fillRect/>
          </a:stretch>
        </p:blipFill>
        <p:spPr>
          <a:xfrm>
            <a:off x="8412480" y="2714698"/>
            <a:ext cx="3491653" cy="3872722"/>
          </a:xfrm>
          <a:prstGeom prst="rect">
            <a:avLst/>
          </a:prstGeom>
        </p:spPr>
      </p:pic>
      <p:pic>
        <p:nvPicPr>
          <p:cNvPr id="51" name="Picture 50">
            <a:extLst>
              <a:ext uri="{FF2B5EF4-FFF2-40B4-BE49-F238E27FC236}">
                <a16:creationId xmlns:a16="http://schemas.microsoft.com/office/drawing/2014/main" id="{A3F65B83-E401-717A-27DD-747F437BD093}"/>
              </a:ext>
            </a:extLst>
          </p:cNvPr>
          <p:cNvPicPr>
            <a:picLocks noChangeAspect="1"/>
          </p:cNvPicPr>
          <p:nvPr/>
        </p:nvPicPr>
        <p:blipFill>
          <a:blip r:embed="rId4"/>
          <a:stretch>
            <a:fillRect/>
          </a:stretch>
        </p:blipFill>
        <p:spPr>
          <a:xfrm>
            <a:off x="4738794" y="3217359"/>
            <a:ext cx="3151292" cy="2658532"/>
          </a:xfrm>
          <a:prstGeom prst="rect">
            <a:avLst/>
          </a:prstGeom>
        </p:spPr>
      </p:pic>
      <p:pic>
        <p:nvPicPr>
          <p:cNvPr id="2052" name="Picture 4" descr="6,500+ Silhouette Of Human Eye Stock Illustrations, Royalty-Free Vector  Graphics &amp; Clip Art - iStock">
            <a:extLst>
              <a:ext uri="{FF2B5EF4-FFF2-40B4-BE49-F238E27FC236}">
                <a16:creationId xmlns:a16="http://schemas.microsoft.com/office/drawing/2014/main" id="{0D36FC66-7FD9-FF26-B665-53C1616954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25" t="29826" r="13253" b="29956"/>
          <a:stretch>
            <a:fillRect/>
          </a:stretch>
        </p:blipFill>
        <p:spPr bwMode="auto">
          <a:xfrm>
            <a:off x="6172609" y="2789311"/>
            <a:ext cx="609600" cy="337596"/>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Arrow Connector 53">
            <a:extLst>
              <a:ext uri="{FF2B5EF4-FFF2-40B4-BE49-F238E27FC236}">
                <a16:creationId xmlns:a16="http://schemas.microsoft.com/office/drawing/2014/main" id="{2FF90B6E-1342-74ED-0539-A3BB4ECF9195}"/>
              </a:ext>
            </a:extLst>
          </p:cNvPr>
          <p:cNvCxnSpPr>
            <a:cxnSpLocks/>
          </p:cNvCxnSpPr>
          <p:nvPr/>
        </p:nvCxnSpPr>
        <p:spPr>
          <a:xfrm>
            <a:off x="8507520" y="1968280"/>
            <a:ext cx="395262" cy="8210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3A828964-9C05-A216-FB8B-D1019890F39A}"/>
              </a:ext>
            </a:extLst>
          </p:cNvPr>
          <p:cNvCxnSpPr>
            <a:cxnSpLocks/>
            <a:stCxn id="48" idx="2"/>
            <a:endCxn id="2052" idx="0"/>
          </p:cNvCxnSpPr>
          <p:nvPr/>
        </p:nvCxnSpPr>
        <p:spPr>
          <a:xfrm flipH="1">
            <a:off x="6477409" y="1285498"/>
            <a:ext cx="782355" cy="15038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049" name="Group 2048">
            <a:extLst>
              <a:ext uri="{FF2B5EF4-FFF2-40B4-BE49-F238E27FC236}">
                <a16:creationId xmlns:a16="http://schemas.microsoft.com/office/drawing/2014/main" id="{D4D8EA3F-6CC2-43D8-84BB-F22FBC8A6FBE}"/>
              </a:ext>
            </a:extLst>
          </p:cNvPr>
          <p:cNvGrpSpPr/>
          <p:nvPr/>
        </p:nvGrpSpPr>
        <p:grpSpPr>
          <a:xfrm>
            <a:off x="6157912" y="795355"/>
            <a:ext cx="2469715" cy="1001042"/>
            <a:chOff x="4692584" y="831444"/>
            <a:chExt cx="2961416" cy="754304"/>
          </a:xfrm>
        </p:grpSpPr>
        <p:cxnSp>
          <p:nvCxnSpPr>
            <p:cNvPr id="46" name="Straight Connector 45">
              <a:extLst>
                <a:ext uri="{FF2B5EF4-FFF2-40B4-BE49-F238E27FC236}">
                  <a16:creationId xmlns:a16="http://schemas.microsoft.com/office/drawing/2014/main" id="{BC9A081C-33D6-4380-53B1-14E8D85A6658}"/>
                </a:ext>
              </a:extLst>
            </p:cNvPr>
            <p:cNvCxnSpPr>
              <a:cxnSpLocks/>
            </p:cNvCxnSpPr>
            <p:nvPr/>
          </p:nvCxnSpPr>
          <p:spPr>
            <a:xfrm flipV="1">
              <a:off x="5205396" y="1214360"/>
              <a:ext cx="1828801"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048" name="Group 2047">
              <a:extLst>
                <a:ext uri="{FF2B5EF4-FFF2-40B4-BE49-F238E27FC236}">
                  <a16:creationId xmlns:a16="http://schemas.microsoft.com/office/drawing/2014/main" id="{872E3C76-B3D2-DFB4-1431-4689628AF341}"/>
                </a:ext>
              </a:extLst>
            </p:cNvPr>
            <p:cNvGrpSpPr/>
            <p:nvPr/>
          </p:nvGrpSpPr>
          <p:grpSpPr>
            <a:xfrm>
              <a:off x="4692584" y="831444"/>
              <a:ext cx="2961416" cy="754304"/>
              <a:chOff x="4692584" y="831444"/>
              <a:chExt cx="2961416" cy="754304"/>
            </a:xfrm>
          </p:grpSpPr>
          <p:cxnSp>
            <p:nvCxnSpPr>
              <p:cNvPr id="39" name="Straight Connector 38">
                <a:extLst>
                  <a:ext uri="{FF2B5EF4-FFF2-40B4-BE49-F238E27FC236}">
                    <a16:creationId xmlns:a16="http://schemas.microsoft.com/office/drawing/2014/main" id="{9A7B468A-8C5D-499A-5B4E-C209B55A4ECF}"/>
                  </a:ext>
                </a:extLst>
              </p:cNvPr>
              <p:cNvCxnSpPr>
                <a:cxnSpLocks/>
              </p:cNvCxnSpPr>
              <p:nvPr/>
            </p:nvCxnSpPr>
            <p:spPr>
              <a:xfrm>
                <a:off x="5196240" y="1091859"/>
                <a:ext cx="0" cy="206705"/>
              </a:xfrm>
              <a:prstGeom prst="line">
                <a:avLst/>
              </a:prstGeom>
              <a:ln w="28575">
                <a:solidFill>
                  <a:srgbClr val="FFC000"/>
                </a:solidFill>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499FCDF-74F2-A0F4-B618-D3A590F1CB10}"/>
                  </a:ext>
                </a:extLst>
              </p:cNvPr>
              <p:cNvCxnSpPr>
                <a:cxnSpLocks/>
              </p:cNvCxnSpPr>
              <p:nvPr/>
            </p:nvCxnSpPr>
            <p:spPr>
              <a:xfrm>
                <a:off x="7034197" y="1085097"/>
                <a:ext cx="0" cy="206705"/>
              </a:xfrm>
              <a:prstGeom prst="line">
                <a:avLst/>
              </a:prstGeom>
              <a:ln w="28575">
                <a:solidFill>
                  <a:srgbClr val="FFC000"/>
                </a:solidFill>
                <a:prstDash val="sysDash"/>
              </a:ln>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3D60298B-A5F4-53F6-DDD4-65394E83E570}"/>
                  </a:ext>
                </a:extLst>
              </p:cNvPr>
              <p:cNvGrpSpPr/>
              <p:nvPr/>
            </p:nvGrpSpPr>
            <p:grpSpPr>
              <a:xfrm>
                <a:off x="4692584" y="831444"/>
                <a:ext cx="2961416" cy="754304"/>
                <a:chOff x="4692584" y="831444"/>
                <a:chExt cx="2961416" cy="754304"/>
              </a:xfrm>
            </p:grpSpPr>
            <p:sp>
              <p:nvSpPr>
                <p:cNvPr id="43" name="Rectangle 42">
                  <a:extLst>
                    <a:ext uri="{FF2B5EF4-FFF2-40B4-BE49-F238E27FC236}">
                      <a16:creationId xmlns:a16="http://schemas.microsoft.com/office/drawing/2014/main" id="{47282EC2-4F7D-FD4B-8255-CAAB5689C873}"/>
                    </a:ext>
                  </a:extLst>
                </p:cNvPr>
                <p:cNvSpPr/>
                <p:nvPr/>
              </p:nvSpPr>
              <p:spPr>
                <a:xfrm>
                  <a:off x="4692584" y="1216416"/>
                  <a:ext cx="1239610"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400 nm</a:t>
                  </a:r>
                </a:p>
              </p:txBody>
            </p:sp>
            <p:sp>
              <p:nvSpPr>
                <p:cNvPr id="44" name="Rectangle 43">
                  <a:extLst>
                    <a:ext uri="{FF2B5EF4-FFF2-40B4-BE49-F238E27FC236}">
                      <a16:creationId xmlns:a16="http://schemas.microsoft.com/office/drawing/2014/main" id="{8103A52D-D25E-A878-A249-82779D2C3B28}"/>
                    </a:ext>
                  </a:extLst>
                </p:cNvPr>
                <p:cNvSpPr/>
                <p:nvPr/>
              </p:nvSpPr>
              <p:spPr>
                <a:xfrm>
                  <a:off x="6414392" y="1214263"/>
                  <a:ext cx="1239608"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700 nm</a:t>
                  </a:r>
                </a:p>
              </p:txBody>
            </p:sp>
            <p:sp>
              <p:nvSpPr>
                <p:cNvPr id="48" name="Rectangle 47">
                  <a:extLst>
                    <a:ext uri="{FF2B5EF4-FFF2-40B4-BE49-F238E27FC236}">
                      <a16:creationId xmlns:a16="http://schemas.microsoft.com/office/drawing/2014/main" id="{AD22234A-D8E6-CE09-8837-10CD7031AEFC}"/>
                    </a:ext>
                  </a:extLst>
                </p:cNvPr>
                <p:cNvSpPr/>
                <p:nvPr/>
              </p:nvSpPr>
              <p:spPr>
                <a:xfrm>
                  <a:off x="4904707" y="831444"/>
                  <a:ext cx="2218199"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Visible light</a:t>
                  </a:r>
                </a:p>
              </p:txBody>
            </p:sp>
          </p:grpSp>
        </p:grpSp>
      </p:grpSp>
      <p:grpSp>
        <p:nvGrpSpPr>
          <p:cNvPr id="59" name="Group 58">
            <a:extLst>
              <a:ext uri="{FF2B5EF4-FFF2-40B4-BE49-F238E27FC236}">
                <a16:creationId xmlns:a16="http://schemas.microsoft.com/office/drawing/2014/main" id="{8A8A5CC2-B7CC-3528-28CC-66D18A05C34F}"/>
              </a:ext>
            </a:extLst>
          </p:cNvPr>
          <p:cNvGrpSpPr/>
          <p:nvPr/>
        </p:nvGrpSpPr>
        <p:grpSpPr>
          <a:xfrm>
            <a:off x="6172609" y="1682268"/>
            <a:ext cx="6107908" cy="593950"/>
            <a:chOff x="3716670" y="5711487"/>
            <a:chExt cx="7880957" cy="1009037"/>
          </a:xfrm>
        </p:grpSpPr>
        <p:grpSp>
          <p:nvGrpSpPr>
            <p:cNvPr id="56" name="Group 55">
              <a:extLst>
                <a:ext uri="{FF2B5EF4-FFF2-40B4-BE49-F238E27FC236}">
                  <a16:creationId xmlns:a16="http://schemas.microsoft.com/office/drawing/2014/main" id="{35B61DF4-3BA0-B942-5AD3-1332B25304CD}"/>
                </a:ext>
              </a:extLst>
            </p:cNvPr>
            <p:cNvGrpSpPr/>
            <p:nvPr/>
          </p:nvGrpSpPr>
          <p:grpSpPr>
            <a:xfrm>
              <a:off x="3716670" y="5986527"/>
              <a:ext cx="3154483" cy="733997"/>
              <a:chOff x="3716670" y="5986527"/>
              <a:chExt cx="3154483" cy="733997"/>
            </a:xfrm>
          </p:grpSpPr>
          <p:cxnSp>
            <p:nvCxnSpPr>
              <p:cNvPr id="30" name="Straight Connector 29">
                <a:extLst>
                  <a:ext uri="{FF2B5EF4-FFF2-40B4-BE49-F238E27FC236}">
                    <a16:creationId xmlns:a16="http://schemas.microsoft.com/office/drawing/2014/main" id="{86914210-63FF-EED1-C8DA-5200450FECE9}"/>
                  </a:ext>
                </a:extLst>
              </p:cNvPr>
              <p:cNvCxnSpPr>
                <a:cxnSpLocks/>
              </p:cNvCxnSpPr>
              <p:nvPr/>
            </p:nvCxnSpPr>
            <p:spPr>
              <a:xfrm>
                <a:off x="4237355" y="5986527"/>
                <a:ext cx="0" cy="389106"/>
              </a:xfrm>
              <a:prstGeom prst="line">
                <a:avLst/>
              </a:prstGeom>
              <a:ln w="28575">
                <a:solidFill>
                  <a:srgbClr val="FFC000"/>
                </a:solidFill>
                <a:prstDash val="sysDash"/>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BF9A993D-2D8B-B6AF-54FD-2C77C66994B1}"/>
                  </a:ext>
                </a:extLst>
              </p:cNvPr>
              <p:cNvSpPr/>
              <p:nvPr/>
            </p:nvSpPr>
            <p:spPr>
              <a:xfrm>
                <a:off x="3716670" y="6336882"/>
                <a:ext cx="1239609"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400 nm</a:t>
                </a:r>
              </a:p>
            </p:txBody>
          </p:sp>
          <p:sp>
            <p:nvSpPr>
              <p:cNvPr id="34" name="Rectangle 33">
                <a:extLst>
                  <a:ext uri="{FF2B5EF4-FFF2-40B4-BE49-F238E27FC236}">
                    <a16:creationId xmlns:a16="http://schemas.microsoft.com/office/drawing/2014/main" id="{BBE9BAFB-B8D0-EE6B-FA49-9CF2F5DC6245}"/>
                  </a:ext>
                </a:extLst>
              </p:cNvPr>
              <p:cNvSpPr/>
              <p:nvPr/>
            </p:nvSpPr>
            <p:spPr>
              <a:xfrm>
                <a:off x="5631544" y="6351192"/>
                <a:ext cx="1239609"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700 nm</a:t>
                </a:r>
              </a:p>
            </p:txBody>
          </p:sp>
        </p:grpSp>
        <p:grpSp>
          <p:nvGrpSpPr>
            <p:cNvPr id="58" name="Group 57">
              <a:extLst>
                <a:ext uri="{FF2B5EF4-FFF2-40B4-BE49-F238E27FC236}">
                  <a16:creationId xmlns:a16="http://schemas.microsoft.com/office/drawing/2014/main" id="{154EA80D-786C-5531-AFD3-F0631B445020}"/>
                </a:ext>
              </a:extLst>
            </p:cNvPr>
            <p:cNvGrpSpPr/>
            <p:nvPr/>
          </p:nvGrpSpPr>
          <p:grpSpPr>
            <a:xfrm>
              <a:off x="4188151" y="5711487"/>
              <a:ext cx="7409476" cy="1009037"/>
              <a:chOff x="4195647" y="5709739"/>
              <a:chExt cx="7409476" cy="1009037"/>
            </a:xfrm>
          </p:grpSpPr>
          <p:cxnSp>
            <p:nvCxnSpPr>
              <p:cNvPr id="26" name="Straight Arrow Connector 25">
                <a:extLst>
                  <a:ext uri="{FF2B5EF4-FFF2-40B4-BE49-F238E27FC236}">
                    <a16:creationId xmlns:a16="http://schemas.microsoft.com/office/drawing/2014/main" id="{684F2336-65EF-AAD3-A14A-2B4CD3709508}"/>
                  </a:ext>
                </a:extLst>
              </p:cNvPr>
              <p:cNvCxnSpPr>
                <a:cxnSpLocks/>
              </p:cNvCxnSpPr>
              <p:nvPr/>
            </p:nvCxnSpPr>
            <p:spPr>
              <a:xfrm>
                <a:off x="4237355" y="6170968"/>
                <a:ext cx="669902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08CBDA28-F5C6-718C-7096-EAB60673CBAA}"/>
                  </a:ext>
                </a:extLst>
              </p:cNvPr>
              <p:cNvSpPr/>
              <p:nvPr/>
            </p:nvSpPr>
            <p:spPr>
              <a:xfrm>
                <a:off x="4195647" y="5709739"/>
                <a:ext cx="2218199"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Visible light</a:t>
                </a:r>
              </a:p>
            </p:txBody>
          </p:sp>
          <p:grpSp>
            <p:nvGrpSpPr>
              <p:cNvPr id="57" name="Group 56">
                <a:extLst>
                  <a:ext uri="{FF2B5EF4-FFF2-40B4-BE49-F238E27FC236}">
                    <a16:creationId xmlns:a16="http://schemas.microsoft.com/office/drawing/2014/main" id="{E8DDA7C9-50DD-54BA-4DC0-C6405BF9D46E}"/>
                  </a:ext>
                </a:extLst>
              </p:cNvPr>
              <p:cNvGrpSpPr/>
              <p:nvPr/>
            </p:nvGrpSpPr>
            <p:grpSpPr>
              <a:xfrm>
                <a:off x="6229938" y="5795879"/>
                <a:ext cx="5375185" cy="922897"/>
                <a:chOff x="6229938" y="5795879"/>
                <a:chExt cx="5375185" cy="922897"/>
              </a:xfrm>
            </p:grpSpPr>
            <p:cxnSp>
              <p:nvCxnSpPr>
                <p:cNvPr id="36" name="Straight Connector 35">
                  <a:extLst>
                    <a:ext uri="{FF2B5EF4-FFF2-40B4-BE49-F238E27FC236}">
                      <a16:creationId xmlns:a16="http://schemas.microsoft.com/office/drawing/2014/main" id="{2D5A4D09-3E8A-AB1F-81AF-B724262ED467}"/>
                    </a:ext>
                  </a:extLst>
                </p:cNvPr>
                <p:cNvCxnSpPr>
                  <a:cxnSpLocks/>
                </p:cNvCxnSpPr>
                <p:nvPr/>
              </p:nvCxnSpPr>
              <p:spPr>
                <a:xfrm>
                  <a:off x="6229938" y="5976415"/>
                  <a:ext cx="0" cy="389106"/>
                </a:xfrm>
                <a:prstGeom prst="line">
                  <a:avLst/>
                </a:prstGeom>
                <a:ln w="28575">
                  <a:solidFill>
                    <a:srgbClr val="FFC000"/>
                  </a:solidFill>
                  <a:prstDash val="sysDash"/>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B4E55A06-EB60-9EA5-DC19-9C5E686605E7}"/>
                    </a:ext>
                  </a:extLst>
                </p:cNvPr>
                <p:cNvSpPr/>
                <p:nvPr/>
              </p:nvSpPr>
              <p:spPr>
                <a:xfrm>
                  <a:off x="9690249" y="6471162"/>
                  <a:ext cx="1914874" cy="247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1700 nm</a:t>
                  </a:r>
                </a:p>
              </p:txBody>
            </p:sp>
            <p:sp>
              <p:nvSpPr>
                <p:cNvPr id="49" name="Rectangle 48">
                  <a:extLst>
                    <a:ext uri="{FF2B5EF4-FFF2-40B4-BE49-F238E27FC236}">
                      <a16:creationId xmlns:a16="http://schemas.microsoft.com/office/drawing/2014/main" id="{75F5B961-EA46-A329-14EC-61037D4467A5}"/>
                    </a:ext>
                  </a:extLst>
                </p:cNvPr>
                <p:cNvSpPr/>
                <p:nvPr/>
              </p:nvSpPr>
              <p:spPr>
                <a:xfrm>
                  <a:off x="7147593" y="5795879"/>
                  <a:ext cx="2218199" cy="196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latin typeface="Times New Roman" panose="02020603050405020304" pitchFamily="18" charset="0"/>
                      <a:cs typeface="Times New Roman" panose="02020603050405020304" pitchFamily="18" charset="0"/>
                    </a:rPr>
                    <a:t>Near Infrared</a:t>
                  </a:r>
                </a:p>
              </p:txBody>
            </p:sp>
          </p:grpSp>
        </p:grpSp>
      </p:grpSp>
      <p:sp>
        <p:nvSpPr>
          <p:cNvPr id="52" name="Rectangle 51">
            <a:extLst>
              <a:ext uri="{FF2B5EF4-FFF2-40B4-BE49-F238E27FC236}">
                <a16:creationId xmlns:a16="http://schemas.microsoft.com/office/drawing/2014/main" id="{02361D9D-2FA1-1CA8-ABA1-041D9B0DDC2B}"/>
              </a:ext>
            </a:extLst>
          </p:cNvPr>
          <p:cNvSpPr/>
          <p:nvPr/>
        </p:nvSpPr>
        <p:spPr>
          <a:xfrm>
            <a:off x="4494482" y="1800837"/>
            <a:ext cx="2256112" cy="2933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HSI cameras</a:t>
            </a:r>
          </a:p>
        </p:txBody>
      </p:sp>
      <p:sp>
        <p:nvSpPr>
          <p:cNvPr id="55" name="Rectangle 54">
            <a:extLst>
              <a:ext uri="{FF2B5EF4-FFF2-40B4-BE49-F238E27FC236}">
                <a16:creationId xmlns:a16="http://schemas.microsoft.com/office/drawing/2014/main" id="{4836AA13-8F3F-574A-B23C-A859FEB79B90}"/>
              </a:ext>
            </a:extLst>
          </p:cNvPr>
          <p:cNvSpPr/>
          <p:nvPr/>
        </p:nvSpPr>
        <p:spPr>
          <a:xfrm>
            <a:off x="4790170" y="1096898"/>
            <a:ext cx="1742043" cy="4722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RGB cameras</a:t>
            </a:r>
          </a:p>
        </p:txBody>
      </p:sp>
      <p:sp>
        <p:nvSpPr>
          <p:cNvPr id="2" name="TextBox 1">
            <a:extLst>
              <a:ext uri="{FF2B5EF4-FFF2-40B4-BE49-F238E27FC236}">
                <a16:creationId xmlns:a16="http://schemas.microsoft.com/office/drawing/2014/main" id="{CC57CD7A-D548-0C3E-ED1C-BDAFB245897C}"/>
              </a:ext>
            </a:extLst>
          </p:cNvPr>
          <p:cNvSpPr txBox="1"/>
          <p:nvPr/>
        </p:nvSpPr>
        <p:spPr>
          <a:xfrm>
            <a:off x="11715710" y="6444445"/>
            <a:ext cx="27443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05431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8B2D1-B571-F112-750A-9B80627E48D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A521D7B-D0FF-D61C-FC45-0A6489B92C75}"/>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ED8E33B-70E6-BC78-6148-0DE089EC031A}"/>
              </a:ext>
            </a:extLst>
          </p:cNvPr>
          <p:cNvSpPr txBox="1"/>
          <p:nvPr/>
        </p:nvSpPr>
        <p:spPr>
          <a:xfrm>
            <a:off x="4364566" y="218278"/>
            <a:ext cx="3462867"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Goal and Objectives</a:t>
            </a:r>
            <a:endParaRPr lang="en-US" sz="2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85DCA18-9996-767A-5BB3-28872B12823A}"/>
              </a:ext>
            </a:extLst>
          </p:cNvPr>
          <p:cNvSpPr txBox="1"/>
          <p:nvPr/>
        </p:nvSpPr>
        <p:spPr>
          <a:xfrm>
            <a:off x="560061" y="1106949"/>
            <a:ext cx="11030806" cy="707886"/>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Goal: </a:t>
            </a:r>
            <a:r>
              <a:rPr lang="en-US" sz="2000" dirty="0">
                <a:latin typeface="Times New Roman" panose="02020603050405020304" pitchFamily="18" charset="0"/>
                <a:cs typeface="Times New Roman" panose="02020603050405020304" pitchFamily="18" charset="0"/>
              </a:rPr>
              <a:t>Develop an autonomous screening system capable of distinguishing and separating each aflatoxin-contaminated peanut from non-contaminated ones reliably and rapidly</a:t>
            </a:r>
          </a:p>
        </p:txBody>
      </p:sp>
      <p:sp>
        <p:nvSpPr>
          <p:cNvPr id="5" name="TextBox 4">
            <a:extLst>
              <a:ext uri="{FF2B5EF4-FFF2-40B4-BE49-F238E27FC236}">
                <a16:creationId xmlns:a16="http://schemas.microsoft.com/office/drawing/2014/main" id="{3810C41A-C392-CF1F-D67E-5C101BA229A7}"/>
              </a:ext>
            </a:extLst>
          </p:cNvPr>
          <p:cNvSpPr txBox="1"/>
          <p:nvPr/>
        </p:nvSpPr>
        <p:spPr>
          <a:xfrm>
            <a:off x="550333" y="2303397"/>
            <a:ext cx="11040534" cy="3170099"/>
          </a:xfrm>
          <a:prstGeom prst="rect">
            <a:avLst/>
          </a:prstGeom>
          <a:noFill/>
        </p:spPr>
        <p:txBody>
          <a:bodyPr wrap="square">
            <a:spAutoFit/>
          </a:bodyPr>
          <a:lstStyle/>
          <a:p>
            <a:pPr marL="0" indent="0" algn="just">
              <a:buNone/>
            </a:pPr>
            <a:r>
              <a:rPr lang="en-US" sz="2000" b="1" dirty="0">
                <a:latin typeface="Times New Roman" panose="02020603050405020304" pitchFamily="18" charset="0"/>
                <a:cs typeface="Times New Roman" panose="02020603050405020304" pitchFamily="18" charset="0"/>
              </a:rPr>
              <a:t>Specific Objectives:</a:t>
            </a:r>
          </a:p>
          <a:p>
            <a:pPr marL="0" indent="0" algn="just">
              <a:buNone/>
            </a:pPr>
            <a:endParaRPr lang="en-US" sz="20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Artificially contaminate peanuts with aflatoxin B1 to obtain controlled contamination levels for experimental samples</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Identify important hyperspectral imaging wavelengths sensitive to aflatoxin contamination to reduce data processing time and improve detection performance</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machine learning models with identified important wavelengths to distinguish contaminated peanuts with 10,000 ppb aflatoxin B1 from non-contaminated peanuts treated with 70% methanol</a:t>
            </a:r>
            <a:endParaRPr lang="en-US" sz="2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E326700-42B8-A2E9-CADC-EFA40A3E9CDB}"/>
              </a:ext>
            </a:extLst>
          </p:cNvPr>
          <p:cNvSpPr txBox="1"/>
          <p:nvPr/>
        </p:nvSpPr>
        <p:spPr>
          <a:xfrm>
            <a:off x="11715710" y="6444445"/>
            <a:ext cx="27443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534390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8B26-37DF-5AC2-E1B5-65119075F963}"/>
            </a:ext>
          </a:extLst>
        </p:cNvPr>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108D26C1-1066-CFB6-168E-5C2AE305A30E}"/>
              </a:ext>
            </a:extLst>
          </p:cNvPr>
          <p:cNvPicPr>
            <a:picLocks noChangeAspect="1"/>
          </p:cNvPicPr>
          <p:nvPr/>
        </p:nvPicPr>
        <p:blipFill>
          <a:blip r:embed="rId3">
            <a:extLst>
              <a:ext uri="{28A0092B-C50C-407E-A947-70E740481C1C}">
                <a14:useLocalDpi xmlns:a14="http://schemas.microsoft.com/office/drawing/2010/main" val="0"/>
              </a:ext>
            </a:extLst>
          </a:blip>
          <a:srcRect l="14123" t="24907" r="72349" b="27769"/>
          <a:stretch>
            <a:fillRect/>
          </a:stretch>
        </p:blipFill>
        <p:spPr>
          <a:xfrm>
            <a:off x="6246571" y="841761"/>
            <a:ext cx="752447" cy="1842565"/>
          </a:xfrm>
          <a:prstGeom prst="rect">
            <a:avLst/>
          </a:prstGeom>
        </p:spPr>
      </p:pic>
      <p:sp>
        <p:nvSpPr>
          <p:cNvPr id="7" name="TextBox 6">
            <a:extLst>
              <a:ext uri="{FF2B5EF4-FFF2-40B4-BE49-F238E27FC236}">
                <a16:creationId xmlns:a16="http://schemas.microsoft.com/office/drawing/2014/main" id="{C5C8A843-4177-CEBE-A0D8-327E0869BCA3}"/>
              </a:ext>
            </a:extLst>
          </p:cNvPr>
          <p:cNvSpPr txBox="1"/>
          <p:nvPr/>
        </p:nvSpPr>
        <p:spPr>
          <a:xfrm>
            <a:off x="5707625" y="2539530"/>
            <a:ext cx="1776384" cy="738664"/>
          </a:xfrm>
          <a:prstGeom prst="rect">
            <a:avLst/>
          </a:prstGeom>
          <a:solidFill>
            <a:schemeClr val="bg2">
              <a:lumMod val="90000"/>
            </a:schemeClr>
          </a:solidFill>
          <a:ln>
            <a:noFill/>
          </a:ln>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10,000 ppb AFB1 (Cat. No. A6636, Sigma-Aldrich, USA)</a:t>
            </a:r>
          </a:p>
        </p:txBody>
      </p:sp>
      <p:sp>
        <p:nvSpPr>
          <p:cNvPr id="9" name="TextBox 8">
            <a:extLst>
              <a:ext uri="{FF2B5EF4-FFF2-40B4-BE49-F238E27FC236}">
                <a16:creationId xmlns:a16="http://schemas.microsoft.com/office/drawing/2014/main" id="{05F1A8A0-49B7-C9FD-DD06-276C57488CDF}"/>
              </a:ext>
            </a:extLst>
          </p:cNvPr>
          <p:cNvSpPr txBox="1"/>
          <p:nvPr/>
        </p:nvSpPr>
        <p:spPr>
          <a:xfrm>
            <a:off x="7773853" y="2537294"/>
            <a:ext cx="881196" cy="738664"/>
          </a:xfrm>
          <a:prstGeom prst="rect">
            <a:avLst/>
          </a:prstGeom>
          <a:solidFill>
            <a:schemeClr val="bg2">
              <a:lumMod val="90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70% methanol (control)</a:t>
            </a:r>
          </a:p>
        </p:txBody>
      </p:sp>
      <p:grpSp>
        <p:nvGrpSpPr>
          <p:cNvPr id="10" name="Group 9">
            <a:extLst>
              <a:ext uri="{FF2B5EF4-FFF2-40B4-BE49-F238E27FC236}">
                <a16:creationId xmlns:a16="http://schemas.microsoft.com/office/drawing/2014/main" id="{D596FC90-0FDD-4320-8621-6B606198DB16}"/>
              </a:ext>
            </a:extLst>
          </p:cNvPr>
          <p:cNvGrpSpPr/>
          <p:nvPr/>
        </p:nvGrpSpPr>
        <p:grpSpPr>
          <a:xfrm>
            <a:off x="1289406" y="3354915"/>
            <a:ext cx="3997694" cy="2772046"/>
            <a:chOff x="5725654" y="1134533"/>
            <a:chExt cx="7248117" cy="5133514"/>
          </a:xfrm>
        </p:grpSpPr>
        <p:pic>
          <p:nvPicPr>
            <p:cNvPr id="11" name="Picture 10">
              <a:extLst>
                <a:ext uri="{FF2B5EF4-FFF2-40B4-BE49-F238E27FC236}">
                  <a16:creationId xmlns:a16="http://schemas.microsoft.com/office/drawing/2014/main" id="{B075D0AC-3028-2C7E-9A43-3CE537520235}"/>
                </a:ext>
              </a:extLst>
            </p:cNvPr>
            <p:cNvPicPr>
              <a:picLocks noChangeAspect="1"/>
            </p:cNvPicPr>
            <p:nvPr/>
          </p:nvPicPr>
          <p:blipFill>
            <a:blip r:embed="rId4">
              <a:extLst>
                <a:ext uri="{28A0092B-C50C-407E-A947-70E740481C1C}">
                  <a14:useLocalDpi xmlns:a14="http://schemas.microsoft.com/office/drawing/2010/main" val="0"/>
                </a:ext>
              </a:extLst>
            </a:blip>
            <a:srcRect l="-1" t="7333" r="891" b="13452"/>
            <a:stretch>
              <a:fillRect/>
            </a:stretch>
          </p:blipFill>
          <p:spPr>
            <a:xfrm>
              <a:off x="5725654" y="1165703"/>
              <a:ext cx="4610484" cy="4913365"/>
            </a:xfrm>
            <a:prstGeom prst="rect">
              <a:avLst/>
            </a:prstGeom>
          </p:spPr>
        </p:pic>
        <p:cxnSp>
          <p:nvCxnSpPr>
            <p:cNvPr id="12" name="Straight Arrow Connector 11">
              <a:extLst>
                <a:ext uri="{FF2B5EF4-FFF2-40B4-BE49-F238E27FC236}">
                  <a16:creationId xmlns:a16="http://schemas.microsoft.com/office/drawing/2014/main" id="{EE4486C8-3276-2725-622A-3EE031AE025D}"/>
                </a:ext>
              </a:extLst>
            </p:cNvPr>
            <p:cNvCxnSpPr>
              <a:cxnSpLocks/>
              <a:stCxn id="16" idx="1"/>
            </p:cNvCxnSpPr>
            <p:nvPr/>
          </p:nvCxnSpPr>
          <p:spPr>
            <a:xfrm flipH="1">
              <a:off x="8087443" y="1619005"/>
              <a:ext cx="2579648" cy="97470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C9A53A4-1335-2F81-5094-4B7A7780C726}"/>
                </a:ext>
              </a:extLst>
            </p:cNvPr>
            <p:cNvCxnSpPr>
              <a:cxnSpLocks/>
              <a:stCxn id="17" idx="1"/>
            </p:cNvCxnSpPr>
            <p:nvPr/>
          </p:nvCxnSpPr>
          <p:spPr>
            <a:xfrm flipH="1">
              <a:off x="7222067" y="4513815"/>
              <a:ext cx="3453156" cy="393652"/>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0F70DD9-1814-8D63-465C-B628675511E3}"/>
                </a:ext>
              </a:extLst>
            </p:cNvPr>
            <p:cNvCxnSpPr>
              <a:cxnSpLocks/>
            </p:cNvCxnSpPr>
            <p:nvPr/>
          </p:nvCxnSpPr>
          <p:spPr>
            <a:xfrm flipH="1">
              <a:off x="9080500" y="2912010"/>
              <a:ext cx="1634067" cy="51036"/>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4028415-26BA-1E98-66E9-4873E1C32859}"/>
                </a:ext>
              </a:extLst>
            </p:cNvPr>
            <p:cNvCxnSpPr>
              <a:cxnSpLocks/>
              <a:stCxn id="18" idx="1"/>
            </p:cNvCxnSpPr>
            <p:nvPr/>
          </p:nvCxnSpPr>
          <p:spPr>
            <a:xfrm flipH="1" flipV="1">
              <a:off x="7753028" y="5491051"/>
              <a:ext cx="2914060" cy="29252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DB30E67-CE2B-6FBC-2CDD-65222FC0ED9C}"/>
                </a:ext>
              </a:extLst>
            </p:cNvPr>
            <p:cNvSpPr txBox="1"/>
            <p:nvPr/>
          </p:nvSpPr>
          <p:spPr>
            <a:xfrm>
              <a:off x="10667091" y="1134533"/>
              <a:ext cx="2146102" cy="968944"/>
            </a:xfrm>
            <a:prstGeom prst="rect">
              <a:avLst/>
            </a:prstGeom>
            <a:solidFill>
              <a:schemeClr val="bg1">
                <a:lumMod val="85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Camera: 400-1000 nm</a:t>
              </a:r>
            </a:p>
          </p:txBody>
        </p:sp>
        <p:sp>
          <p:nvSpPr>
            <p:cNvPr id="17" name="TextBox 16">
              <a:extLst>
                <a:ext uri="{FF2B5EF4-FFF2-40B4-BE49-F238E27FC236}">
                  <a16:creationId xmlns:a16="http://schemas.microsoft.com/office/drawing/2014/main" id="{B6C31CFA-F60B-623A-3794-A26800C4CFBD}"/>
                </a:ext>
              </a:extLst>
            </p:cNvPr>
            <p:cNvSpPr txBox="1"/>
            <p:nvPr/>
          </p:nvSpPr>
          <p:spPr>
            <a:xfrm>
              <a:off x="10675224" y="3829854"/>
              <a:ext cx="2298547" cy="1367922"/>
            </a:xfrm>
            <a:prstGeom prst="rect">
              <a:avLst/>
            </a:prstGeom>
            <a:solidFill>
              <a:schemeClr val="bg1">
                <a:lumMod val="85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Halogen light (50 watt):400-2000</a:t>
              </a:r>
            </a:p>
          </p:txBody>
        </p:sp>
        <p:sp>
          <p:nvSpPr>
            <p:cNvPr id="18" name="TextBox 17">
              <a:extLst>
                <a:ext uri="{FF2B5EF4-FFF2-40B4-BE49-F238E27FC236}">
                  <a16:creationId xmlns:a16="http://schemas.microsoft.com/office/drawing/2014/main" id="{B84CD49B-FF1D-0151-EC3B-9039394A9A98}"/>
                </a:ext>
              </a:extLst>
            </p:cNvPr>
            <p:cNvSpPr txBox="1"/>
            <p:nvPr/>
          </p:nvSpPr>
          <p:spPr>
            <a:xfrm>
              <a:off x="10667089" y="5299103"/>
              <a:ext cx="1625956" cy="968944"/>
            </a:xfrm>
            <a:prstGeom prst="rect">
              <a:avLst/>
            </a:prstGeom>
            <a:solidFill>
              <a:schemeClr val="bg1">
                <a:lumMod val="85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Conveyor plate</a:t>
              </a:r>
            </a:p>
          </p:txBody>
        </p:sp>
        <p:sp>
          <p:nvSpPr>
            <p:cNvPr id="19" name="TextBox 18">
              <a:extLst>
                <a:ext uri="{FF2B5EF4-FFF2-40B4-BE49-F238E27FC236}">
                  <a16:creationId xmlns:a16="http://schemas.microsoft.com/office/drawing/2014/main" id="{86ED1240-4BAB-FE99-A03F-5AC628AD6E53}"/>
                </a:ext>
              </a:extLst>
            </p:cNvPr>
            <p:cNvSpPr txBox="1"/>
            <p:nvPr/>
          </p:nvSpPr>
          <p:spPr>
            <a:xfrm>
              <a:off x="10667089" y="2650398"/>
              <a:ext cx="2146102" cy="968944"/>
            </a:xfrm>
            <a:prstGeom prst="rect">
              <a:avLst/>
            </a:prstGeom>
            <a:solidFill>
              <a:schemeClr val="bg1">
                <a:lumMod val="85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Camera: 900-1700 nm</a:t>
              </a:r>
            </a:p>
          </p:txBody>
        </p:sp>
      </p:grpSp>
      <p:sp>
        <p:nvSpPr>
          <p:cNvPr id="20" name="TextBox 19">
            <a:extLst>
              <a:ext uri="{FF2B5EF4-FFF2-40B4-BE49-F238E27FC236}">
                <a16:creationId xmlns:a16="http://schemas.microsoft.com/office/drawing/2014/main" id="{E5B52833-5854-2A3E-D446-CF10856543F5}"/>
              </a:ext>
            </a:extLst>
          </p:cNvPr>
          <p:cNvSpPr txBox="1"/>
          <p:nvPr/>
        </p:nvSpPr>
        <p:spPr>
          <a:xfrm>
            <a:off x="787921" y="6249468"/>
            <a:ext cx="4558248" cy="307777"/>
          </a:xfrm>
          <a:prstGeom prst="rect">
            <a:avLst/>
          </a:prstGeom>
          <a:solidFill>
            <a:schemeClr val="bg2">
              <a:lumMod val="90000"/>
            </a:schemeClr>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Image acquisition with hyperspectral imaging system </a:t>
            </a:r>
          </a:p>
        </p:txBody>
      </p:sp>
      <p:pic>
        <p:nvPicPr>
          <p:cNvPr id="24" name="Picture 23">
            <a:extLst>
              <a:ext uri="{FF2B5EF4-FFF2-40B4-BE49-F238E27FC236}">
                <a16:creationId xmlns:a16="http://schemas.microsoft.com/office/drawing/2014/main" id="{313BF7DF-D5F2-9CCD-E302-03DECD558368}"/>
              </a:ext>
            </a:extLst>
          </p:cNvPr>
          <p:cNvPicPr>
            <a:picLocks noChangeAspect="1"/>
          </p:cNvPicPr>
          <p:nvPr/>
        </p:nvPicPr>
        <p:blipFill>
          <a:blip r:embed="rId5">
            <a:extLst>
              <a:ext uri="{28A0092B-C50C-407E-A947-70E740481C1C}">
                <a14:useLocalDpi xmlns:a14="http://schemas.microsoft.com/office/drawing/2010/main" val="0"/>
              </a:ext>
            </a:extLst>
          </a:blip>
          <a:srcRect l="21899" t="1419" r="10965" b="41602"/>
          <a:stretch>
            <a:fillRect/>
          </a:stretch>
        </p:blipFill>
        <p:spPr>
          <a:xfrm>
            <a:off x="9982200" y="963548"/>
            <a:ext cx="1281884" cy="1450514"/>
          </a:xfrm>
          <a:prstGeom prst="rect">
            <a:avLst/>
          </a:prstGeom>
        </p:spPr>
      </p:pic>
      <p:pic>
        <p:nvPicPr>
          <p:cNvPr id="25" name="Picture 24">
            <a:extLst>
              <a:ext uri="{FF2B5EF4-FFF2-40B4-BE49-F238E27FC236}">
                <a16:creationId xmlns:a16="http://schemas.microsoft.com/office/drawing/2014/main" id="{BFE39D82-C886-BE0E-D00C-3D2C3082B6DD}"/>
              </a:ext>
            </a:extLst>
          </p:cNvPr>
          <p:cNvPicPr>
            <a:picLocks noChangeAspect="1"/>
          </p:cNvPicPr>
          <p:nvPr/>
        </p:nvPicPr>
        <p:blipFill>
          <a:blip r:embed="rId6">
            <a:extLst>
              <a:ext uri="{28A0092B-C50C-407E-A947-70E740481C1C}">
                <a14:useLocalDpi xmlns:a14="http://schemas.microsoft.com/office/drawing/2010/main" val="0"/>
              </a:ext>
            </a:extLst>
          </a:blip>
          <a:srcRect l="6135" t="14839" r="6052" b="21876"/>
          <a:stretch>
            <a:fillRect/>
          </a:stretch>
        </p:blipFill>
        <p:spPr>
          <a:xfrm>
            <a:off x="10042148" y="3961936"/>
            <a:ext cx="1377926" cy="1324041"/>
          </a:xfrm>
          <a:prstGeom prst="rect">
            <a:avLst/>
          </a:prstGeom>
        </p:spPr>
      </p:pic>
      <p:sp>
        <p:nvSpPr>
          <p:cNvPr id="27" name="TextBox 26">
            <a:extLst>
              <a:ext uri="{FF2B5EF4-FFF2-40B4-BE49-F238E27FC236}">
                <a16:creationId xmlns:a16="http://schemas.microsoft.com/office/drawing/2014/main" id="{FB67E019-826D-3E49-6D04-862B55F91B60}"/>
              </a:ext>
            </a:extLst>
          </p:cNvPr>
          <p:cNvSpPr txBox="1"/>
          <p:nvPr/>
        </p:nvSpPr>
        <p:spPr>
          <a:xfrm>
            <a:off x="9872434" y="2537294"/>
            <a:ext cx="1776384" cy="954107"/>
          </a:xfrm>
          <a:prstGeom prst="rect">
            <a:avLst/>
          </a:prstGeom>
          <a:solidFill>
            <a:schemeClr val="bg2">
              <a:lumMod val="90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5 µL of 10,000 ppb AFB1 applied to each peanut using a micropipette</a:t>
            </a:r>
          </a:p>
        </p:txBody>
      </p:sp>
      <p:pic>
        <p:nvPicPr>
          <p:cNvPr id="2" name="Content Placeholder 5" descr="A screenshot of a computer&#10;&#10;AI-generated content may be incorrect.">
            <a:extLst>
              <a:ext uri="{FF2B5EF4-FFF2-40B4-BE49-F238E27FC236}">
                <a16:creationId xmlns:a16="http://schemas.microsoft.com/office/drawing/2014/main" id="{2C066AA8-A352-DC2E-2066-0696C304D659}"/>
              </a:ext>
            </a:extLst>
          </p:cNvPr>
          <p:cNvPicPr>
            <a:picLocks noChangeAspect="1"/>
          </p:cNvPicPr>
          <p:nvPr/>
        </p:nvPicPr>
        <p:blipFill>
          <a:blip r:embed="rId3">
            <a:extLst>
              <a:ext uri="{28A0092B-C50C-407E-A947-70E740481C1C}">
                <a14:useLocalDpi xmlns:a14="http://schemas.microsoft.com/office/drawing/2010/main" val="0"/>
              </a:ext>
            </a:extLst>
          </a:blip>
          <a:srcRect l="27651" t="27861" r="56998" b="32088"/>
          <a:stretch>
            <a:fillRect/>
          </a:stretch>
        </p:blipFill>
        <p:spPr>
          <a:xfrm>
            <a:off x="7743921" y="919352"/>
            <a:ext cx="860507" cy="1571554"/>
          </a:xfrm>
          <a:prstGeom prst="rect">
            <a:avLst/>
          </a:prstGeom>
        </p:spPr>
      </p:pic>
      <p:sp>
        <p:nvSpPr>
          <p:cNvPr id="36" name="Arrow: Right 35">
            <a:extLst>
              <a:ext uri="{FF2B5EF4-FFF2-40B4-BE49-F238E27FC236}">
                <a16:creationId xmlns:a16="http://schemas.microsoft.com/office/drawing/2014/main" id="{3D42560D-4C75-7867-32C2-709E54375E49}"/>
              </a:ext>
            </a:extLst>
          </p:cNvPr>
          <p:cNvSpPr/>
          <p:nvPr/>
        </p:nvSpPr>
        <p:spPr>
          <a:xfrm>
            <a:off x="5116603" y="1690686"/>
            <a:ext cx="591022" cy="1750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C1D3008B-25AD-5D94-35E7-F418996CB1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11898" y="3491401"/>
            <a:ext cx="1647168" cy="2196225"/>
          </a:xfrm>
          <a:prstGeom prst="rect">
            <a:avLst/>
          </a:prstGeom>
        </p:spPr>
      </p:pic>
      <p:sp>
        <p:nvSpPr>
          <p:cNvPr id="46" name="Arrow: Right 45">
            <a:extLst>
              <a:ext uri="{FF2B5EF4-FFF2-40B4-BE49-F238E27FC236}">
                <a16:creationId xmlns:a16="http://schemas.microsoft.com/office/drawing/2014/main" id="{5903ED81-3AA9-2E97-80A3-F6FB24E8BEDB}"/>
              </a:ext>
            </a:extLst>
          </p:cNvPr>
          <p:cNvSpPr/>
          <p:nvPr/>
        </p:nvSpPr>
        <p:spPr>
          <a:xfrm>
            <a:off x="2503874" y="1680190"/>
            <a:ext cx="591022" cy="1750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3C6DEA16-09F1-E59F-2D33-287A98458CC5}"/>
              </a:ext>
            </a:extLst>
          </p:cNvPr>
          <p:cNvSpPr txBox="1"/>
          <p:nvPr/>
        </p:nvSpPr>
        <p:spPr>
          <a:xfrm>
            <a:off x="6258878" y="5739005"/>
            <a:ext cx="2750824" cy="307777"/>
          </a:xfrm>
          <a:prstGeom prst="rect">
            <a:avLst/>
          </a:prstGeom>
          <a:solidFill>
            <a:schemeClr val="bg2">
              <a:lumMod val="90000"/>
            </a:schemeClr>
          </a:solidFill>
          <a:ln>
            <a:noFill/>
          </a:ln>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Seeds were dried in for 2.5 hours</a:t>
            </a:r>
          </a:p>
        </p:txBody>
      </p:sp>
      <p:sp>
        <p:nvSpPr>
          <p:cNvPr id="48" name="TextBox 47">
            <a:extLst>
              <a:ext uri="{FF2B5EF4-FFF2-40B4-BE49-F238E27FC236}">
                <a16:creationId xmlns:a16="http://schemas.microsoft.com/office/drawing/2014/main" id="{EE48C32C-9ED6-5623-9A72-17857A030729}"/>
              </a:ext>
            </a:extLst>
          </p:cNvPr>
          <p:cNvSpPr txBox="1"/>
          <p:nvPr/>
        </p:nvSpPr>
        <p:spPr>
          <a:xfrm>
            <a:off x="9854516" y="5654298"/>
            <a:ext cx="1874517" cy="738664"/>
          </a:xfrm>
          <a:prstGeom prst="rect">
            <a:avLst/>
          </a:prstGeom>
          <a:solidFill>
            <a:schemeClr val="bg2">
              <a:lumMod val="90000"/>
            </a:schemeClr>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5 µL of 70% methanol applied to each peanut using a micropipette</a:t>
            </a:r>
          </a:p>
        </p:txBody>
      </p:sp>
      <p:pic>
        <p:nvPicPr>
          <p:cNvPr id="50" name="Picture 49">
            <a:extLst>
              <a:ext uri="{FF2B5EF4-FFF2-40B4-BE49-F238E27FC236}">
                <a16:creationId xmlns:a16="http://schemas.microsoft.com/office/drawing/2014/main" id="{467ED235-FC2F-450F-2C4D-44D2D6BFCF91}"/>
              </a:ext>
            </a:extLst>
          </p:cNvPr>
          <p:cNvPicPr>
            <a:picLocks noChangeAspect="1"/>
          </p:cNvPicPr>
          <p:nvPr/>
        </p:nvPicPr>
        <p:blipFill>
          <a:blip r:embed="rId8">
            <a:extLst>
              <a:ext uri="{28A0092B-C50C-407E-A947-70E740481C1C}">
                <a14:useLocalDpi xmlns:a14="http://schemas.microsoft.com/office/drawing/2010/main" val="0"/>
              </a:ext>
            </a:extLst>
          </a:blip>
          <a:srcRect l="15663" t="18424" r="2971" b="6147"/>
          <a:stretch>
            <a:fillRect/>
          </a:stretch>
        </p:blipFill>
        <p:spPr>
          <a:xfrm rot="16200000">
            <a:off x="3381578" y="911235"/>
            <a:ext cx="1314595" cy="1624902"/>
          </a:xfrm>
          <a:prstGeom prst="rect">
            <a:avLst/>
          </a:prstGeom>
        </p:spPr>
      </p:pic>
      <p:pic>
        <p:nvPicPr>
          <p:cNvPr id="52" name="Picture 51">
            <a:extLst>
              <a:ext uri="{FF2B5EF4-FFF2-40B4-BE49-F238E27FC236}">
                <a16:creationId xmlns:a16="http://schemas.microsoft.com/office/drawing/2014/main" id="{DF431FB6-2732-ED96-C5A5-599EA48ED480}"/>
              </a:ext>
            </a:extLst>
          </p:cNvPr>
          <p:cNvPicPr>
            <a:picLocks noChangeAspect="1"/>
          </p:cNvPicPr>
          <p:nvPr/>
        </p:nvPicPr>
        <p:blipFill>
          <a:blip r:embed="rId9">
            <a:extLst>
              <a:ext uri="{28A0092B-C50C-407E-A947-70E740481C1C}">
                <a14:useLocalDpi xmlns:a14="http://schemas.microsoft.com/office/drawing/2010/main" val="0"/>
              </a:ext>
            </a:extLst>
          </a:blip>
          <a:srcRect l="-3653" t="3244" r="-666" b="12293"/>
          <a:stretch>
            <a:fillRect/>
          </a:stretch>
        </p:blipFill>
        <p:spPr>
          <a:xfrm rot="10800000">
            <a:off x="387897" y="1043475"/>
            <a:ext cx="2097066" cy="1273429"/>
          </a:xfrm>
          <a:prstGeom prst="rect">
            <a:avLst/>
          </a:prstGeom>
        </p:spPr>
      </p:pic>
      <p:sp>
        <p:nvSpPr>
          <p:cNvPr id="54" name="TextBox 53">
            <a:extLst>
              <a:ext uri="{FF2B5EF4-FFF2-40B4-BE49-F238E27FC236}">
                <a16:creationId xmlns:a16="http://schemas.microsoft.com/office/drawing/2014/main" id="{ED8D02E6-D69A-658D-9438-439EDC36A209}"/>
              </a:ext>
            </a:extLst>
          </p:cNvPr>
          <p:cNvSpPr txBox="1"/>
          <p:nvPr/>
        </p:nvSpPr>
        <p:spPr>
          <a:xfrm>
            <a:off x="515534" y="2482682"/>
            <a:ext cx="1780807" cy="738664"/>
          </a:xfrm>
          <a:prstGeom prst="rect">
            <a:avLst/>
          </a:prstGeom>
          <a:solidFill>
            <a:schemeClr val="bg2">
              <a:lumMod val="90000"/>
            </a:schemeClr>
          </a:solidFill>
          <a:ln>
            <a:noFill/>
          </a:ln>
        </p:spPr>
        <p:txBody>
          <a:bodyPr wrap="square">
            <a:spAutoFit/>
          </a:bodyPr>
          <a:lstStyle/>
          <a:p>
            <a:pPr algn="ctr"/>
            <a:r>
              <a:rPr lang="en-US" sz="1400" dirty="0">
                <a:latin typeface="Times New Roman" panose="02020603050405020304" pitchFamily="18" charset="0"/>
                <a:cs typeface="Times New Roman" panose="02020603050405020304" pitchFamily="18" charset="0"/>
              </a:rPr>
              <a:t>Georgia-06 peanuts with uniform size and no visible damage</a:t>
            </a:r>
          </a:p>
        </p:txBody>
      </p:sp>
      <p:cxnSp>
        <p:nvCxnSpPr>
          <p:cNvPr id="56" name="Straight Arrow Connector 55">
            <a:extLst>
              <a:ext uri="{FF2B5EF4-FFF2-40B4-BE49-F238E27FC236}">
                <a16:creationId xmlns:a16="http://schemas.microsoft.com/office/drawing/2014/main" id="{3C8EA24E-3672-0665-336F-3DC47E147067}"/>
              </a:ext>
            </a:extLst>
          </p:cNvPr>
          <p:cNvCxnSpPr>
            <a:cxnSpLocks/>
          </p:cNvCxnSpPr>
          <p:nvPr/>
        </p:nvCxnSpPr>
        <p:spPr>
          <a:xfrm flipV="1">
            <a:off x="1599527" y="1641166"/>
            <a:ext cx="525553" cy="8261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07CEB35C-9700-95FB-FD1A-AFFD547369B2}"/>
              </a:ext>
            </a:extLst>
          </p:cNvPr>
          <p:cNvSpPr txBox="1"/>
          <p:nvPr/>
        </p:nvSpPr>
        <p:spPr>
          <a:xfrm>
            <a:off x="2997342" y="2489082"/>
            <a:ext cx="2078190" cy="523220"/>
          </a:xfrm>
          <a:prstGeom prst="rect">
            <a:avLst/>
          </a:prstGeom>
          <a:solidFill>
            <a:schemeClr val="bg2">
              <a:lumMod val="90000"/>
            </a:schemeClr>
          </a:solidFill>
          <a:ln>
            <a:noFill/>
          </a:ln>
        </p:spPr>
        <p:txBody>
          <a:bodyPr wrap="square">
            <a:spAutoFit/>
          </a:bodyPr>
          <a:lstStyle/>
          <a:p>
            <a:pPr algn="ctr"/>
            <a:r>
              <a:rPr lang="en-US" sz="1400" dirty="0">
                <a:latin typeface="Times New Roman" panose="02020603050405020304" pitchFamily="18" charset="0"/>
                <a:cs typeface="Times New Roman" panose="02020603050405020304" pitchFamily="18" charset="0"/>
              </a:rPr>
              <a:t>Peanut kernels were cut in half using  a scalpel</a:t>
            </a:r>
          </a:p>
        </p:txBody>
      </p:sp>
      <p:sp>
        <p:nvSpPr>
          <p:cNvPr id="64" name="Arrow: Right 63">
            <a:extLst>
              <a:ext uri="{FF2B5EF4-FFF2-40B4-BE49-F238E27FC236}">
                <a16:creationId xmlns:a16="http://schemas.microsoft.com/office/drawing/2014/main" id="{78266367-FF4D-A9AB-27F2-CB72F574504E}"/>
              </a:ext>
            </a:extLst>
          </p:cNvPr>
          <p:cNvSpPr/>
          <p:nvPr/>
        </p:nvSpPr>
        <p:spPr>
          <a:xfrm>
            <a:off x="8801557" y="1675494"/>
            <a:ext cx="591022" cy="1750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Arrow: Right 64">
            <a:extLst>
              <a:ext uri="{FF2B5EF4-FFF2-40B4-BE49-F238E27FC236}">
                <a16:creationId xmlns:a16="http://schemas.microsoft.com/office/drawing/2014/main" id="{0EE5BBD2-A78F-E3D2-A242-EDF03BDCB7DD}"/>
              </a:ext>
            </a:extLst>
          </p:cNvPr>
          <p:cNvSpPr/>
          <p:nvPr/>
        </p:nvSpPr>
        <p:spPr>
          <a:xfrm rot="10800000">
            <a:off x="8811280" y="4609138"/>
            <a:ext cx="591022" cy="1750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Arrow: Right 69">
            <a:extLst>
              <a:ext uri="{FF2B5EF4-FFF2-40B4-BE49-F238E27FC236}">
                <a16:creationId xmlns:a16="http://schemas.microsoft.com/office/drawing/2014/main" id="{8AB59FF7-4386-FA84-ADDD-DFBE90CF9286}"/>
              </a:ext>
            </a:extLst>
          </p:cNvPr>
          <p:cNvSpPr/>
          <p:nvPr/>
        </p:nvSpPr>
        <p:spPr>
          <a:xfrm rot="10800000">
            <a:off x="5563308" y="4655006"/>
            <a:ext cx="591022" cy="1750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B61382C-0C03-1C02-77CB-80B6CB17B993}"/>
              </a:ext>
            </a:extLst>
          </p:cNvPr>
          <p:cNvSpPr/>
          <p:nvPr/>
        </p:nvSpPr>
        <p:spPr>
          <a:xfrm>
            <a:off x="132080" y="132080"/>
            <a:ext cx="11927840" cy="6593840"/>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57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DAC8-E7A4-76BE-28A2-66EFA8CD929C}"/>
              </a:ext>
            </a:extLst>
          </p:cNvPr>
          <p:cNvSpPr>
            <a:spLocks noGrp="1"/>
          </p:cNvSpPr>
          <p:nvPr>
            <p:ph type="title"/>
          </p:nvPr>
        </p:nvSpPr>
        <p:spPr>
          <a:xfrm>
            <a:off x="790918" y="242766"/>
            <a:ext cx="10442227" cy="542556"/>
          </a:xfrm>
        </p:spPr>
        <p:txBody>
          <a:bodyPr>
            <a:normAutofit fontScale="90000"/>
          </a:bodyPr>
          <a:lstStyle/>
          <a:p>
            <a:pPr algn="ctr"/>
            <a:r>
              <a:rPr lang="en-US" sz="2900" b="1" dirty="0">
                <a:latin typeface="Arial" panose="020B0604020202020204" pitchFamily="34" charset="0"/>
                <a:cs typeface="Arial" panose="020B0604020202020204" pitchFamily="34" charset="0"/>
              </a:rPr>
              <a:t>Methodology: Data Processing and Classification Workflow</a:t>
            </a:r>
            <a:endParaRPr lang="en-US" dirty="0"/>
          </a:p>
        </p:txBody>
      </p:sp>
      <p:pic>
        <p:nvPicPr>
          <p:cNvPr id="6" name="Content Placeholder 5">
            <a:extLst>
              <a:ext uri="{FF2B5EF4-FFF2-40B4-BE49-F238E27FC236}">
                <a16:creationId xmlns:a16="http://schemas.microsoft.com/office/drawing/2014/main" id="{84BFD268-AD75-A732-76CF-5AA5ED7C19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7672" y="1847837"/>
            <a:ext cx="1967304" cy="1996122"/>
          </a:xfrm>
          <a:prstGeom prst="rect">
            <a:avLst/>
          </a:prstGeom>
        </p:spPr>
      </p:pic>
      <p:pic>
        <p:nvPicPr>
          <p:cNvPr id="9" name="Picture 8">
            <a:extLst>
              <a:ext uri="{FF2B5EF4-FFF2-40B4-BE49-F238E27FC236}">
                <a16:creationId xmlns:a16="http://schemas.microsoft.com/office/drawing/2014/main" id="{6445285B-8437-E60B-3FF0-F43C43E8F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559" y="1824837"/>
            <a:ext cx="1967304" cy="2079149"/>
          </a:xfrm>
          <a:prstGeom prst="rect">
            <a:avLst/>
          </a:prstGeom>
        </p:spPr>
      </p:pic>
      <p:pic>
        <p:nvPicPr>
          <p:cNvPr id="10" name="Picture 9">
            <a:extLst>
              <a:ext uri="{FF2B5EF4-FFF2-40B4-BE49-F238E27FC236}">
                <a16:creationId xmlns:a16="http://schemas.microsoft.com/office/drawing/2014/main" id="{BDC23557-848E-B82D-7935-24800B091239}"/>
              </a:ext>
            </a:extLst>
          </p:cNvPr>
          <p:cNvPicPr>
            <a:picLocks noChangeAspect="1"/>
          </p:cNvPicPr>
          <p:nvPr/>
        </p:nvPicPr>
        <p:blipFill>
          <a:blip r:embed="rId5"/>
          <a:srcRect t="10349" r="1231"/>
          <a:stretch>
            <a:fillRect/>
          </a:stretch>
        </p:blipFill>
        <p:spPr>
          <a:xfrm>
            <a:off x="2627718" y="1824837"/>
            <a:ext cx="2813403" cy="2154348"/>
          </a:xfrm>
          <a:prstGeom prst="rect">
            <a:avLst/>
          </a:prstGeom>
        </p:spPr>
      </p:pic>
      <p:pic>
        <p:nvPicPr>
          <p:cNvPr id="12" name="Picture 11">
            <a:extLst>
              <a:ext uri="{FF2B5EF4-FFF2-40B4-BE49-F238E27FC236}">
                <a16:creationId xmlns:a16="http://schemas.microsoft.com/office/drawing/2014/main" id="{C7DDFD77-85F5-6FF1-2FA9-56127E964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0104" y="1804556"/>
            <a:ext cx="2051427" cy="2079149"/>
          </a:xfrm>
          <a:prstGeom prst="rect">
            <a:avLst/>
          </a:prstGeom>
        </p:spPr>
      </p:pic>
      <p:sp>
        <p:nvSpPr>
          <p:cNvPr id="13" name="TextBox 12">
            <a:extLst>
              <a:ext uri="{FF2B5EF4-FFF2-40B4-BE49-F238E27FC236}">
                <a16:creationId xmlns:a16="http://schemas.microsoft.com/office/drawing/2014/main" id="{E0D77339-8062-D0AA-F220-F5DB1E4ED90F}"/>
              </a:ext>
            </a:extLst>
          </p:cNvPr>
          <p:cNvSpPr txBox="1"/>
          <p:nvPr/>
        </p:nvSpPr>
        <p:spPr>
          <a:xfrm>
            <a:off x="922190" y="1424727"/>
            <a:ext cx="161781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Raw Image</a:t>
            </a:r>
          </a:p>
        </p:txBody>
      </p:sp>
      <p:sp>
        <p:nvSpPr>
          <p:cNvPr id="14" name="TextBox 13">
            <a:extLst>
              <a:ext uri="{FF2B5EF4-FFF2-40B4-BE49-F238E27FC236}">
                <a16:creationId xmlns:a16="http://schemas.microsoft.com/office/drawing/2014/main" id="{F269D9BC-7E4B-B004-1968-389E40F4CAE1}"/>
              </a:ext>
            </a:extLst>
          </p:cNvPr>
          <p:cNvSpPr txBox="1"/>
          <p:nvPr/>
        </p:nvSpPr>
        <p:spPr>
          <a:xfrm>
            <a:off x="6351203" y="1410222"/>
            <a:ext cx="1277894"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RGB Image</a:t>
            </a:r>
          </a:p>
        </p:txBody>
      </p:sp>
      <p:sp>
        <p:nvSpPr>
          <p:cNvPr id="15" name="TextBox 14">
            <a:extLst>
              <a:ext uri="{FF2B5EF4-FFF2-40B4-BE49-F238E27FC236}">
                <a16:creationId xmlns:a16="http://schemas.microsoft.com/office/drawing/2014/main" id="{15978A76-1BF1-B60B-502E-D09A13921F86}"/>
              </a:ext>
            </a:extLst>
          </p:cNvPr>
          <p:cNvSpPr txBox="1"/>
          <p:nvPr/>
        </p:nvSpPr>
        <p:spPr>
          <a:xfrm>
            <a:off x="9219373" y="4093641"/>
            <a:ext cx="1510713"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Mean Spectra</a:t>
            </a:r>
          </a:p>
        </p:txBody>
      </p:sp>
      <p:pic>
        <p:nvPicPr>
          <p:cNvPr id="16" name="Picture 15">
            <a:extLst>
              <a:ext uri="{FF2B5EF4-FFF2-40B4-BE49-F238E27FC236}">
                <a16:creationId xmlns:a16="http://schemas.microsoft.com/office/drawing/2014/main" id="{8C151AF9-C426-37BA-CC6E-522C172A0595}"/>
              </a:ext>
            </a:extLst>
          </p:cNvPr>
          <p:cNvPicPr>
            <a:picLocks noChangeAspect="1"/>
          </p:cNvPicPr>
          <p:nvPr/>
        </p:nvPicPr>
        <p:blipFill>
          <a:blip r:embed="rId6">
            <a:extLst>
              <a:ext uri="{28A0092B-C50C-407E-A947-70E740481C1C}">
                <a14:useLocalDpi xmlns:a14="http://schemas.microsoft.com/office/drawing/2010/main" val="0"/>
              </a:ext>
            </a:extLst>
          </a:blip>
          <a:srcRect l="18634" t="30687" r="72838" b="60098"/>
          <a:stretch>
            <a:fillRect/>
          </a:stretch>
        </p:blipFill>
        <p:spPr>
          <a:xfrm>
            <a:off x="10939274" y="2474470"/>
            <a:ext cx="1006300" cy="1101975"/>
          </a:xfrm>
          <a:prstGeom prst="rect">
            <a:avLst/>
          </a:prstGeom>
        </p:spPr>
      </p:pic>
      <p:sp>
        <p:nvSpPr>
          <p:cNvPr id="17" name="TextBox 16">
            <a:extLst>
              <a:ext uri="{FF2B5EF4-FFF2-40B4-BE49-F238E27FC236}">
                <a16:creationId xmlns:a16="http://schemas.microsoft.com/office/drawing/2014/main" id="{74ECD2F2-C4DE-F803-A331-29903639C2CB}"/>
              </a:ext>
            </a:extLst>
          </p:cNvPr>
          <p:cNvSpPr txBox="1"/>
          <p:nvPr/>
        </p:nvSpPr>
        <p:spPr>
          <a:xfrm>
            <a:off x="8784174" y="1416503"/>
            <a:ext cx="1825447"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Image Annotation</a:t>
            </a:r>
          </a:p>
        </p:txBody>
      </p:sp>
      <p:cxnSp>
        <p:nvCxnSpPr>
          <p:cNvPr id="19" name="Straight Connector 18">
            <a:extLst>
              <a:ext uri="{FF2B5EF4-FFF2-40B4-BE49-F238E27FC236}">
                <a16:creationId xmlns:a16="http://schemas.microsoft.com/office/drawing/2014/main" id="{76FE51E5-44F5-3E55-C862-665EA0831B9C}"/>
              </a:ext>
            </a:extLst>
          </p:cNvPr>
          <p:cNvCxnSpPr>
            <a:cxnSpLocks/>
          </p:cNvCxnSpPr>
          <p:nvPr/>
        </p:nvCxnSpPr>
        <p:spPr>
          <a:xfrm flipV="1">
            <a:off x="9208770" y="2493645"/>
            <a:ext cx="1730504" cy="370765"/>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F916BABA-F287-A1C5-1E07-EF58D8E900C6}"/>
              </a:ext>
            </a:extLst>
          </p:cNvPr>
          <p:cNvCxnSpPr>
            <a:cxnSpLocks/>
          </p:cNvCxnSpPr>
          <p:nvPr/>
        </p:nvCxnSpPr>
        <p:spPr>
          <a:xfrm>
            <a:off x="9186645" y="2899303"/>
            <a:ext cx="1752629" cy="65419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6" name="Arrow: Right 25">
            <a:extLst>
              <a:ext uri="{FF2B5EF4-FFF2-40B4-BE49-F238E27FC236}">
                <a16:creationId xmlns:a16="http://schemas.microsoft.com/office/drawing/2014/main" id="{8C4BE2E8-245A-8456-B69B-67BC0FF9148D}"/>
              </a:ext>
            </a:extLst>
          </p:cNvPr>
          <p:cNvSpPr/>
          <p:nvPr/>
        </p:nvSpPr>
        <p:spPr>
          <a:xfrm>
            <a:off x="5515275" y="2792721"/>
            <a:ext cx="422387" cy="1917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2B1FF88A-8E12-33AE-06ED-768EF3C333C3}"/>
              </a:ext>
            </a:extLst>
          </p:cNvPr>
          <p:cNvSpPr/>
          <p:nvPr/>
        </p:nvSpPr>
        <p:spPr>
          <a:xfrm>
            <a:off x="8128760" y="2780927"/>
            <a:ext cx="487190" cy="2035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FE12DF5F-532D-BFA4-FCDE-AE9E4F70F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3961" y="4432195"/>
            <a:ext cx="3276986" cy="1638493"/>
          </a:xfrm>
          <a:prstGeom prst="rect">
            <a:avLst/>
          </a:prstGeom>
        </p:spPr>
      </p:pic>
      <p:sp>
        <p:nvSpPr>
          <p:cNvPr id="30" name="Arrow: Curved Left 29">
            <a:extLst>
              <a:ext uri="{FF2B5EF4-FFF2-40B4-BE49-F238E27FC236}">
                <a16:creationId xmlns:a16="http://schemas.microsoft.com/office/drawing/2014/main" id="{C030F441-C970-2AA2-562D-B2FC21F02802}"/>
              </a:ext>
            </a:extLst>
          </p:cNvPr>
          <p:cNvSpPr/>
          <p:nvPr/>
        </p:nvSpPr>
        <p:spPr>
          <a:xfrm>
            <a:off x="11516578" y="3691186"/>
            <a:ext cx="347051" cy="1101976"/>
          </a:xfrm>
          <a:prstGeom prst="curved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4" name="Group 43">
            <a:extLst>
              <a:ext uri="{FF2B5EF4-FFF2-40B4-BE49-F238E27FC236}">
                <a16:creationId xmlns:a16="http://schemas.microsoft.com/office/drawing/2014/main" id="{CC4FFF6C-AE60-673F-25B6-BEF450C5EB91}"/>
              </a:ext>
            </a:extLst>
          </p:cNvPr>
          <p:cNvGrpSpPr/>
          <p:nvPr/>
        </p:nvGrpSpPr>
        <p:grpSpPr>
          <a:xfrm>
            <a:off x="2990349" y="4543973"/>
            <a:ext cx="2814002" cy="1371001"/>
            <a:chOff x="3235557" y="4638484"/>
            <a:chExt cx="2814002" cy="1371001"/>
          </a:xfrm>
        </p:grpSpPr>
        <p:sp>
          <p:nvSpPr>
            <p:cNvPr id="31" name="Rectangle 30">
              <a:extLst>
                <a:ext uri="{FF2B5EF4-FFF2-40B4-BE49-F238E27FC236}">
                  <a16:creationId xmlns:a16="http://schemas.microsoft.com/office/drawing/2014/main" id="{84A11EC5-D9DF-946E-EC81-44B68136B363}"/>
                </a:ext>
              </a:extLst>
            </p:cNvPr>
            <p:cNvSpPr/>
            <p:nvPr/>
          </p:nvSpPr>
          <p:spPr>
            <a:xfrm>
              <a:off x="3250464" y="4638484"/>
              <a:ext cx="2799095" cy="38504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Times New Roman" panose="02020603050405020304" pitchFamily="18" charset="0"/>
                  <a:cs typeface="Times New Roman" panose="02020603050405020304" pitchFamily="18" charset="0"/>
                </a:rPr>
                <a:t>PLS-DA</a:t>
              </a:r>
            </a:p>
          </p:txBody>
        </p:sp>
        <p:sp>
          <p:nvSpPr>
            <p:cNvPr id="33" name="Rectangle 32">
              <a:extLst>
                <a:ext uri="{FF2B5EF4-FFF2-40B4-BE49-F238E27FC236}">
                  <a16:creationId xmlns:a16="http://schemas.microsoft.com/office/drawing/2014/main" id="{B89DD4AF-8107-6066-03EB-0C9CE616DA55}"/>
                </a:ext>
              </a:extLst>
            </p:cNvPr>
            <p:cNvSpPr/>
            <p:nvPr/>
          </p:nvSpPr>
          <p:spPr>
            <a:xfrm>
              <a:off x="3235557" y="5123141"/>
              <a:ext cx="2799095" cy="385041"/>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Times New Roman" panose="02020603050405020304" pitchFamily="18" charset="0"/>
                  <a:cs typeface="Times New Roman" panose="02020603050405020304" pitchFamily="18" charset="0"/>
                </a:rPr>
                <a:t>LDA</a:t>
              </a:r>
            </a:p>
          </p:txBody>
        </p:sp>
        <p:sp>
          <p:nvSpPr>
            <p:cNvPr id="34" name="Rectangle 33">
              <a:extLst>
                <a:ext uri="{FF2B5EF4-FFF2-40B4-BE49-F238E27FC236}">
                  <a16:creationId xmlns:a16="http://schemas.microsoft.com/office/drawing/2014/main" id="{58FEBC66-CD0B-92AA-BEBC-E0A80235EE34}"/>
                </a:ext>
              </a:extLst>
            </p:cNvPr>
            <p:cNvSpPr/>
            <p:nvPr/>
          </p:nvSpPr>
          <p:spPr>
            <a:xfrm>
              <a:off x="3250464" y="5624444"/>
              <a:ext cx="2799095" cy="38504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Times New Roman" panose="02020603050405020304" pitchFamily="18" charset="0"/>
                  <a:cs typeface="Times New Roman" panose="02020603050405020304" pitchFamily="18" charset="0"/>
                </a:rPr>
                <a:t>Logistic Regression</a:t>
              </a:r>
            </a:p>
          </p:txBody>
        </p:sp>
      </p:grpSp>
      <p:sp>
        <p:nvSpPr>
          <p:cNvPr id="35" name="Rectangle 34">
            <a:extLst>
              <a:ext uri="{FF2B5EF4-FFF2-40B4-BE49-F238E27FC236}">
                <a16:creationId xmlns:a16="http://schemas.microsoft.com/office/drawing/2014/main" id="{65297640-4A74-1B4A-5B80-DDDF70A856E6}"/>
              </a:ext>
            </a:extLst>
          </p:cNvPr>
          <p:cNvSpPr/>
          <p:nvPr/>
        </p:nvSpPr>
        <p:spPr>
          <a:xfrm>
            <a:off x="3011716" y="5993037"/>
            <a:ext cx="2799094" cy="385041"/>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95000"/>
                    <a:lumOff val="5000"/>
                  </a:schemeClr>
                </a:solidFill>
                <a:latin typeface="Times New Roman" panose="02020603050405020304" pitchFamily="18" charset="0"/>
                <a:cs typeface="Times New Roman" panose="02020603050405020304" pitchFamily="18" charset="0"/>
              </a:rPr>
              <a:t>Support Vector Regression</a:t>
            </a:r>
          </a:p>
        </p:txBody>
      </p:sp>
      <p:sp>
        <p:nvSpPr>
          <p:cNvPr id="36" name="Rectangle: Rounded Corners 35">
            <a:extLst>
              <a:ext uri="{FF2B5EF4-FFF2-40B4-BE49-F238E27FC236}">
                <a16:creationId xmlns:a16="http://schemas.microsoft.com/office/drawing/2014/main" id="{9AB9BEC9-6141-D8AB-1383-3803C7F46474}"/>
              </a:ext>
            </a:extLst>
          </p:cNvPr>
          <p:cNvSpPr/>
          <p:nvPr/>
        </p:nvSpPr>
        <p:spPr>
          <a:xfrm>
            <a:off x="199314" y="4793161"/>
            <a:ext cx="2127076" cy="38504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Comminated     </a:t>
            </a:r>
          </a:p>
        </p:txBody>
      </p:sp>
      <p:sp>
        <p:nvSpPr>
          <p:cNvPr id="38" name="Arrow: Left 37">
            <a:extLst>
              <a:ext uri="{FF2B5EF4-FFF2-40B4-BE49-F238E27FC236}">
                <a16:creationId xmlns:a16="http://schemas.microsoft.com/office/drawing/2014/main" id="{89E2F9A8-19ED-2310-0161-AB3F176A49D0}"/>
              </a:ext>
            </a:extLst>
          </p:cNvPr>
          <p:cNvSpPr/>
          <p:nvPr/>
        </p:nvSpPr>
        <p:spPr>
          <a:xfrm>
            <a:off x="7467793" y="5251123"/>
            <a:ext cx="483303" cy="196656"/>
          </a:xfrm>
          <a:prstGeom prst="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58F9BD7-59D6-C218-8A37-AEF27BD11796}"/>
              </a:ext>
            </a:extLst>
          </p:cNvPr>
          <p:cNvSpPr txBox="1"/>
          <p:nvPr/>
        </p:nvSpPr>
        <p:spPr>
          <a:xfrm>
            <a:off x="5768523" y="4343912"/>
            <a:ext cx="1193345"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Machine Learning Models</a:t>
            </a:r>
          </a:p>
        </p:txBody>
      </p:sp>
      <p:sp>
        <p:nvSpPr>
          <p:cNvPr id="40" name="Rectangle: Rounded Corners 39">
            <a:extLst>
              <a:ext uri="{FF2B5EF4-FFF2-40B4-BE49-F238E27FC236}">
                <a16:creationId xmlns:a16="http://schemas.microsoft.com/office/drawing/2014/main" id="{287056E3-EF69-0B1E-E74E-154AB1F341AC}"/>
              </a:ext>
            </a:extLst>
          </p:cNvPr>
          <p:cNvSpPr/>
          <p:nvPr/>
        </p:nvSpPr>
        <p:spPr>
          <a:xfrm>
            <a:off x="197880" y="5314004"/>
            <a:ext cx="2127076" cy="45675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Non contaminated</a:t>
            </a:r>
          </a:p>
        </p:txBody>
      </p:sp>
      <p:sp>
        <p:nvSpPr>
          <p:cNvPr id="42" name="Rectangle: Rounded Corners 41">
            <a:extLst>
              <a:ext uri="{FF2B5EF4-FFF2-40B4-BE49-F238E27FC236}">
                <a16:creationId xmlns:a16="http://schemas.microsoft.com/office/drawing/2014/main" id="{0A82B942-742E-A039-42EF-509D4B2065E7}"/>
              </a:ext>
            </a:extLst>
          </p:cNvPr>
          <p:cNvSpPr/>
          <p:nvPr/>
        </p:nvSpPr>
        <p:spPr>
          <a:xfrm>
            <a:off x="6351203" y="5190832"/>
            <a:ext cx="1053041" cy="402317"/>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CARS</a:t>
            </a:r>
          </a:p>
        </p:txBody>
      </p:sp>
      <p:sp>
        <p:nvSpPr>
          <p:cNvPr id="43" name="TextBox 42">
            <a:extLst>
              <a:ext uri="{FF2B5EF4-FFF2-40B4-BE49-F238E27FC236}">
                <a16:creationId xmlns:a16="http://schemas.microsoft.com/office/drawing/2014/main" id="{FA13AC99-0C3F-E129-E4CD-3EA78D40D68E}"/>
              </a:ext>
            </a:extLst>
          </p:cNvPr>
          <p:cNvSpPr txBox="1"/>
          <p:nvPr/>
        </p:nvSpPr>
        <p:spPr>
          <a:xfrm>
            <a:off x="7151688" y="4287668"/>
            <a:ext cx="1235743"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Identifying important Wavelengths</a:t>
            </a:r>
          </a:p>
        </p:txBody>
      </p:sp>
      <p:sp>
        <p:nvSpPr>
          <p:cNvPr id="3" name="Arrow: Left 2">
            <a:extLst>
              <a:ext uri="{FF2B5EF4-FFF2-40B4-BE49-F238E27FC236}">
                <a16:creationId xmlns:a16="http://schemas.microsoft.com/office/drawing/2014/main" id="{AB63C50F-3118-96F8-CC59-4B69858CC2BB}"/>
              </a:ext>
            </a:extLst>
          </p:cNvPr>
          <p:cNvSpPr/>
          <p:nvPr/>
        </p:nvSpPr>
        <p:spPr>
          <a:xfrm>
            <a:off x="5836126" y="5262617"/>
            <a:ext cx="483303" cy="196656"/>
          </a:xfrm>
          <a:prstGeom prst="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E797092B-9544-59DD-2574-7F68499D34DB}"/>
              </a:ext>
            </a:extLst>
          </p:cNvPr>
          <p:cNvSpPr/>
          <p:nvPr/>
        </p:nvSpPr>
        <p:spPr>
          <a:xfrm>
            <a:off x="2816873" y="2748246"/>
            <a:ext cx="422387" cy="1917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D485520-4CE3-1FB7-5C36-0A4AF55BB72E}"/>
              </a:ext>
            </a:extLst>
          </p:cNvPr>
          <p:cNvSpPr/>
          <p:nvPr/>
        </p:nvSpPr>
        <p:spPr>
          <a:xfrm rot="10800000">
            <a:off x="2388505" y="5253567"/>
            <a:ext cx="422387" cy="1917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390458-34DC-124B-9EAC-B073BF776983}"/>
              </a:ext>
            </a:extLst>
          </p:cNvPr>
          <p:cNvSpPr txBox="1"/>
          <p:nvPr/>
        </p:nvSpPr>
        <p:spPr>
          <a:xfrm>
            <a:off x="11715710" y="6444445"/>
            <a:ext cx="27443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8</a:t>
            </a:r>
          </a:p>
        </p:txBody>
      </p:sp>
      <p:sp>
        <p:nvSpPr>
          <p:cNvPr id="8" name="Rectangle 7">
            <a:extLst>
              <a:ext uri="{FF2B5EF4-FFF2-40B4-BE49-F238E27FC236}">
                <a16:creationId xmlns:a16="http://schemas.microsoft.com/office/drawing/2014/main" id="{C00122D2-84D7-3047-F947-EBF4EF49C53E}"/>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557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31E5-18EB-4F85-8EB3-C52B3865E461}"/>
              </a:ext>
            </a:extLst>
          </p:cNvPr>
          <p:cNvSpPr>
            <a:spLocks noGrp="1"/>
          </p:cNvSpPr>
          <p:nvPr>
            <p:ph type="title"/>
          </p:nvPr>
        </p:nvSpPr>
        <p:spPr>
          <a:xfrm>
            <a:off x="838200" y="365126"/>
            <a:ext cx="10515600" cy="455258"/>
          </a:xfrm>
        </p:spPr>
        <p:txBody>
          <a:bodyPr>
            <a:normAutofit fontScale="90000"/>
          </a:bodyPr>
          <a:lstStyle/>
          <a:p>
            <a:pPr algn="ctr"/>
            <a:r>
              <a:rPr lang="en-US" sz="2800" b="1" dirty="0">
                <a:latin typeface="Arial" panose="020B0604020202020204" pitchFamily="34" charset="0"/>
                <a:cs typeface="Arial" panose="020B0604020202020204" pitchFamily="34" charset="0"/>
              </a:rPr>
              <a:t>Results: Mean Spectra</a:t>
            </a:r>
            <a:br>
              <a:rPr lang="en-US" sz="2800" b="1" dirty="0">
                <a:latin typeface="Arial" panose="020B0604020202020204" pitchFamily="34" charset="0"/>
                <a:cs typeface="Arial" panose="020B0604020202020204" pitchFamily="34" charset="0"/>
              </a:rPr>
            </a:br>
            <a:endParaRPr lang="en-US" sz="2800" dirty="0"/>
          </a:p>
        </p:txBody>
      </p:sp>
      <p:sp>
        <p:nvSpPr>
          <p:cNvPr id="4" name="Slide Number Placeholder 3">
            <a:extLst>
              <a:ext uri="{FF2B5EF4-FFF2-40B4-BE49-F238E27FC236}">
                <a16:creationId xmlns:a16="http://schemas.microsoft.com/office/drawing/2014/main" id="{512151BC-439C-0E9E-E3EC-C43A0DFA1357}"/>
              </a:ext>
            </a:extLst>
          </p:cNvPr>
          <p:cNvSpPr>
            <a:spLocks noGrp="1"/>
          </p:cNvSpPr>
          <p:nvPr>
            <p:ph type="sldNum" sz="quarter" idx="12"/>
          </p:nvPr>
        </p:nvSpPr>
        <p:spPr/>
        <p:txBody>
          <a:bodyPr/>
          <a:lstStyle/>
          <a:p>
            <a:fld id="{6B2C516A-6E0B-43BA-907B-3023AD9BA483}" type="slidenum">
              <a:rPr lang="en-US" smtClean="0"/>
              <a:t>9</a:t>
            </a:fld>
            <a:endParaRPr lang="en-US"/>
          </a:p>
        </p:txBody>
      </p:sp>
      <p:pic>
        <p:nvPicPr>
          <p:cNvPr id="5" name="Content Placeholder 4">
            <a:extLst>
              <a:ext uri="{FF2B5EF4-FFF2-40B4-BE49-F238E27FC236}">
                <a16:creationId xmlns:a16="http://schemas.microsoft.com/office/drawing/2014/main" id="{181F3841-6E61-BD25-ADC0-0D3BD3594F7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687" t="4652" r="144" b="13550"/>
          <a:stretch>
            <a:fillRect/>
          </a:stretch>
        </p:blipFill>
        <p:spPr>
          <a:xfrm>
            <a:off x="2951122" y="677442"/>
            <a:ext cx="5744862" cy="2468880"/>
          </a:xfrm>
          <a:prstGeom prst="rect">
            <a:avLst/>
          </a:prstGeom>
        </p:spPr>
      </p:pic>
      <p:grpSp>
        <p:nvGrpSpPr>
          <p:cNvPr id="47" name="Group 46">
            <a:extLst>
              <a:ext uri="{FF2B5EF4-FFF2-40B4-BE49-F238E27FC236}">
                <a16:creationId xmlns:a16="http://schemas.microsoft.com/office/drawing/2014/main" id="{0C73FD7D-B167-3239-65CF-7E855C7D04C1}"/>
              </a:ext>
            </a:extLst>
          </p:cNvPr>
          <p:cNvGrpSpPr/>
          <p:nvPr/>
        </p:nvGrpSpPr>
        <p:grpSpPr>
          <a:xfrm>
            <a:off x="3007500" y="3139712"/>
            <a:ext cx="5660197" cy="557010"/>
            <a:chOff x="3007500" y="3139712"/>
            <a:chExt cx="5660197" cy="557010"/>
          </a:xfrm>
        </p:grpSpPr>
        <p:sp>
          <p:nvSpPr>
            <p:cNvPr id="6" name="TextBox 5">
              <a:extLst>
                <a:ext uri="{FF2B5EF4-FFF2-40B4-BE49-F238E27FC236}">
                  <a16:creationId xmlns:a16="http://schemas.microsoft.com/office/drawing/2014/main" id="{814AF57D-1307-E8EA-7896-784D98802B72}"/>
                </a:ext>
              </a:extLst>
            </p:cNvPr>
            <p:cNvSpPr txBox="1"/>
            <p:nvPr/>
          </p:nvSpPr>
          <p:spPr>
            <a:xfrm>
              <a:off x="3007500" y="3139713"/>
              <a:ext cx="50558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900</a:t>
              </a:r>
            </a:p>
          </p:txBody>
        </p:sp>
        <p:sp>
          <p:nvSpPr>
            <p:cNvPr id="7" name="TextBox 6">
              <a:extLst>
                <a:ext uri="{FF2B5EF4-FFF2-40B4-BE49-F238E27FC236}">
                  <a16:creationId xmlns:a16="http://schemas.microsoft.com/office/drawing/2014/main" id="{AA261E35-1C0F-D41D-742C-5E279C7ACFE3}"/>
                </a:ext>
              </a:extLst>
            </p:cNvPr>
            <p:cNvSpPr txBox="1"/>
            <p:nvPr/>
          </p:nvSpPr>
          <p:spPr>
            <a:xfrm>
              <a:off x="3590803" y="3146321"/>
              <a:ext cx="48854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989</a:t>
              </a:r>
            </a:p>
          </p:txBody>
        </p:sp>
        <p:sp>
          <p:nvSpPr>
            <p:cNvPr id="8" name="TextBox 7">
              <a:extLst>
                <a:ext uri="{FF2B5EF4-FFF2-40B4-BE49-F238E27FC236}">
                  <a16:creationId xmlns:a16="http://schemas.microsoft.com/office/drawing/2014/main" id="{0AE81C95-23EC-6B05-8DA1-6F35499E7A12}"/>
                </a:ext>
              </a:extLst>
            </p:cNvPr>
            <p:cNvSpPr txBox="1"/>
            <p:nvPr/>
          </p:nvSpPr>
          <p:spPr>
            <a:xfrm>
              <a:off x="4695605" y="3139713"/>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1169</a:t>
              </a:r>
            </a:p>
          </p:txBody>
        </p:sp>
        <p:sp>
          <p:nvSpPr>
            <p:cNvPr id="9" name="TextBox 8">
              <a:extLst>
                <a:ext uri="{FF2B5EF4-FFF2-40B4-BE49-F238E27FC236}">
                  <a16:creationId xmlns:a16="http://schemas.microsoft.com/office/drawing/2014/main" id="{E53D0585-2CC8-3CB2-E52A-FB40714898C6}"/>
                </a:ext>
              </a:extLst>
            </p:cNvPr>
            <p:cNvSpPr txBox="1"/>
            <p:nvPr/>
          </p:nvSpPr>
          <p:spPr>
            <a:xfrm>
              <a:off x="4118984" y="3146322"/>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1079</a:t>
              </a:r>
            </a:p>
          </p:txBody>
        </p:sp>
        <p:sp>
          <p:nvSpPr>
            <p:cNvPr id="10" name="TextBox 9">
              <a:extLst>
                <a:ext uri="{FF2B5EF4-FFF2-40B4-BE49-F238E27FC236}">
                  <a16:creationId xmlns:a16="http://schemas.microsoft.com/office/drawing/2014/main" id="{10D16DEA-96C9-7CDF-0C0A-E6AE9ABDF14C}"/>
                </a:ext>
              </a:extLst>
            </p:cNvPr>
            <p:cNvSpPr txBox="1"/>
            <p:nvPr/>
          </p:nvSpPr>
          <p:spPr>
            <a:xfrm>
              <a:off x="7013807" y="3150230"/>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1527</a:t>
              </a:r>
            </a:p>
          </p:txBody>
        </p:sp>
        <p:sp>
          <p:nvSpPr>
            <p:cNvPr id="11" name="TextBox 10">
              <a:extLst>
                <a:ext uri="{FF2B5EF4-FFF2-40B4-BE49-F238E27FC236}">
                  <a16:creationId xmlns:a16="http://schemas.microsoft.com/office/drawing/2014/main" id="{A2AE58D3-07FE-E7CE-3508-3D326E64FE51}"/>
                </a:ext>
              </a:extLst>
            </p:cNvPr>
            <p:cNvSpPr txBox="1"/>
            <p:nvPr/>
          </p:nvSpPr>
          <p:spPr>
            <a:xfrm>
              <a:off x="5279343" y="3146511"/>
              <a:ext cx="60595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1258</a:t>
              </a:r>
            </a:p>
          </p:txBody>
        </p:sp>
        <p:sp>
          <p:nvSpPr>
            <p:cNvPr id="12" name="TextBox 11">
              <a:extLst>
                <a:ext uri="{FF2B5EF4-FFF2-40B4-BE49-F238E27FC236}">
                  <a16:creationId xmlns:a16="http://schemas.microsoft.com/office/drawing/2014/main" id="{425EFBEB-73FA-9AD6-A3B1-D1CC79741BDD}"/>
                </a:ext>
              </a:extLst>
            </p:cNvPr>
            <p:cNvSpPr txBox="1"/>
            <p:nvPr/>
          </p:nvSpPr>
          <p:spPr>
            <a:xfrm>
              <a:off x="5862668" y="3149780"/>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1348</a:t>
              </a:r>
            </a:p>
          </p:txBody>
        </p:sp>
        <p:sp>
          <p:nvSpPr>
            <p:cNvPr id="13" name="TextBox 12">
              <a:extLst>
                <a:ext uri="{FF2B5EF4-FFF2-40B4-BE49-F238E27FC236}">
                  <a16:creationId xmlns:a16="http://schemas.microsoft.com/office/drawing/2014/main" id="{A1C1D3C6-7516-6534-5076-F1ACF9EE07F1}"/>
                </a:ext>
              </a:extLst>
            </p:cNvPr>
            <p:cNvSpPr txBox="1"/>
            <p:nvPr/>
          </p:nvSpPr>
          <p:spPr>
            <a:xfrm>
              <a:off x="6413400" y="3149781"/>
              <a:ext cx="5552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1438</a:t>
              </a:r>
            </a:p>
          </p:txBody>
        </p:sp>
        <p:sp>
          <p:nvSpPr>
            <p:cNvPr id="14" name="TextBox 13">
              <a:extLst>
                <a:ext uri="{FF2B5EF4-FFF2-40B4-BE49-F238E27FC236}">
                  <a16:creationId xmlns:a16="http://schemas.microsoft.com/office/drawing/2014/main" id="{F154E9A3-9CB7-BA32-C153-9F60F291D71D}"/>
                </a:ext>
              </a:extLst>
            </p:cNvPr>
            <p:cNvSpPr txBox="1"/>
            <p:nvPr/>
          </p:nvSpPr>
          <p:spPr>
            <a:xfrm>
              <a:off x="8106999" y="3139712"/>
              <a:ext cx="56069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1700</a:t>
              </a:r>
            </a:p>
          </p:txBody>
        </p:sp>
        <p:sp>
          <p:nvSpPr>
            <p:cNvPr id="15" name="TextBox 14">
              <a:extLst>
                <a:ext uri="{FF2B5EF4-FFF2-40B4-BE49-F238E27FC236}">
                  <a16:creationId xmlns:a16="http://schemas.microsoft.com/office/drawing/2014/main" id="{CE18B916-A2D3-E306-17F0-13C871DD9CB4}"/>
                </a:ext>
              </a:extLst>
            </p:cNvPr>
            <p:cNvSpPr txBox="1"/>
            <p:nvPr/>
          </p:nvSpPr>
          <p:spPr>
            <a:xfrm>
              <a:off x="7546302" y="3146321"/>
              <a:ext cx="56069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1617</a:t>
              </a:r>
            </a:p>
          </p:txBody>
        </p:sp>
        <p:sp>
          <p:nvSpPr>
            <p:cNvPr id="16" name="TextBox 15">
              <a:extLst>
                <a:ext uri="{FF2B5EF4-FFF2-40B4-BE49-F238E27FC236}">
                  <a16:creationId xmlns:a16="http://schemas.microsoft.com/office/drawing/2014/main" id="{4B6D15DC-1A2E-89D2-8616-10C9DD4BD6CD}"/>
                </a:ext>
              </a:extLst>
            </p:cNvPr>
            <p:cNvSpPr txBox="1"/>
            <p:nvPr/>
          </p:nvSpPr>
          <p:spPr>
            <a:xfrm>
              <a:off x="5006211" y="3388945"/>
              <a:ext cx="1625435" cy="307777"/>
            </a:xfrm>
            <a:prstGeom prst="rect">
              <a:avLst/>
            </a:prstGeom>
            <a:noFill/>
          </p:spPr>
          <p:txBody>
            <a:bodyPr wrap="square" rtlCol="0">
              <a:spAutoFit/>
            </a:bodyPr>
            <a:lstStyle/>
            <a:p>
              <a:r>
                <a:rPr lang="en-US" sz="1400" dirty="0"/>
                <a:t>Wavelengths (nm)</a:t>
              </a:r>
            </a:p>
          </p:txBody>
        </p:sp>
      </p:grpSp>
      <p:grpSp>
        <p:nvGrpSpPr>
          <p:cNvPr id="60" name="Group 59">
            <a:extLst>
              <a:ext uri="{FF2B5EF4-FFF2-40B4-BE49-F238E27FC236}">
                <a16:creationId xmlns:a16="http://schemas.microsoft.com/office/drawing/2014/main" id="{119D51DC-4949-FCD4-D8A6-A0A2E4F2FED0}"/>
              </a:ext>
            </a:extLst>
          </p:cNvPr>
          <p:cNvGrpSpPr/>
          <p:nvPr/>
        </p:nvGrpSpPr>
        <p:grpSpPr>
          <a:xfrm>
            <a:off x="2521613" y="686900"/>
            <a:ext cx="723206" cy="2486126"/>
            <a:chOff x="2521613" y="686900"/>
            <a:chExt cx="723206" cy="2486126"/>
          </a:xfrm>
        </p:grpSpPr>
        <p:sp>
          <p:nvSpPr>
            <p:cNvPr id="17" name="TextBox 16">
              <a:extLst>
                <a:ext uri="{FF2B5EF4-FFF2-40B4-BE49-F238E27FC236}">
                  <a16:creationId xmlns:a16="http://schemas.microsoft.com/office/drawing/2014/main" id="{3DB3091B-9C3D-A004-D0EA-A93608D72487}"/>
                </a:ext>
              </a:extLst>
            </p:cNvPr>
            <p:cNvSpPr txBox="1"/>
            <p:nvPr/>
          </p:nvSpPr>
          <p:spPr>
            <a:xfrm>
              <a:off x="2542996" y="1222672"/>
              <a:ext cx="70182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0.85</a:t>
              </a:r>
            </a:p>
          </p:txBody>
        </p:sp>
        <p:sp>
          <p:nvSpPr>
            <p:cNvPr id="18" name="TextBox 17">
              <a:extLst>
                <a:ext uri="{FF2B5EF4-FFF2-40B4-BE49-F238E27FC236}">
                  <a16:creationId xmlns:a16="http://schemas.microsoft.com/office/drawing/2014/main" id="{4808D800-6843-55BC-2C43-1D62C9E19096}"/>
                </a:ext>
              </a:extLst>
            </p:cNvPr>
            <p:cNvSpPr txBox="1"/>
            <p:nvPr/>
          </p:nvSpPr>
          <p:spPr>
            <a:xfrm>
              <a:off x="2540379" y="1491317"/>
              <a:ext cx="70182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0.80</a:t>
              </a:r>
            </a:p>
          </p:txBody>
        </p:sp>
        <p:sp>
          <p:nvSpPr>
            <p:cNvPr id="19" name="TextBox 18">
              <a:extLst>
                <a:ext uri="{FF2B5EF4-FFF2-40B4-BE49-F238E27FC236}">
                  <a16:creationId xmlns:a16="http://schemas.microsoft.com/office/drawing/2014/main" id="{4C68369C-03E1-2761-29E3-5A4407B6B497}"/>
                </a:ext>
              </a:extLst>
            </p:cNvPr>
            <p:cNvSpPr txBox="1"/>
            <p:nvPr/>
          </p:nvSpPr>
          <p:spPr>
            <a:xfrm>
              <a:off x="2530996" y="1758770"/>
              <a:ext cx="70182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0.75</a:t>
              </a:r>
            </a:p>
          </p:txBody>
        </p:sp>
        <p:sp>
          <p:nvSpPr>
            <p:cNvPr id="20" name="TextBox 19">
              <a:extLst>
                <a:ext uri="{FF2B5EF4-FFF2-40B4-BE49-F238E27FC236}">
                  <a16:creationId xmlns:a16="http://schemas.microsoft.com/office/drawing/2014/main" id="{C7E18CE1-B658-E790-0103-C63C35AB5598}"/>
                </a:ext>
              </a:extLst>
            </p:cNvPr>
            <p:cNvSpPr txBox="1"/>
            <p:nvPr/>
          </p:nvSpPr>
          <p:spPr>
            <a:xfrm>
              <a:off x="2521613" y="2028608"/>
              <a:ext cx="53515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0.70</a:t>
              </a:r>
            </a:p>
          </p:txBody>
        </p:sp>
        <p:sp>
          <p:nvSpPr>
            <p:cNvPr id="21" name="TextBox 20">
              <a:extLst>
                <a:ext uri="{FF2B5EF4-FFF2-40B4-BE49-F238E27FC236}">
                  <a16:creationId xmlns:a16="http://schemas.microsoft.com/office/drawing/2014/main" id="{51F937C8-4DD9-358B-2740-9CE08BA4CAC2}"/>
                </a:ext>
              </a:extLst>
            </p:cNvPr>
            <p:cNvSpPr txBox="1"/>
            <p:nvPr/>
          </p:nvSpPr>
          <p:spPr>
            <a:xfrm>
              <a:off x="2527850" y="2305030"/>
              <a:ext cx="55524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0.65</a:t>
              </a:r>
            </a:p>
          </p:txBody>
        </p:sp>
        <p:sp>
          <p:nvSpPr>
            <p:cNvPr id="22" name="TextBox 21">
              <a:extLst>
                <a:ext uri="{FF2B5EF4-FFF2-40B4-BE49-F238E27FC236}">
                  <a16:creationId xmlns:a16="http://schemas.microsoft.com/office/drawing/2014/main" id="{24F8B3E0-D548-8BE4-251C-66D5C4946942}"/>
                </a:ext>
              </a:extLst>
            </p:cNvPr>
            <p:cNvSpPr txBox="1"/>
            <p:nvPr/>
          </p:nvSpPr>
          <p:spPr>
            <a:xfrm>
              <a:off x="2521614" y="2589313"/>
              <a:ext cx="53515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0.60</a:t>
              </a:r>
            </a:p>
          </p:txBody>
        </p:sp>
        <p:sp>
          <p:nvSpPr>
            <p:cNvPr id="23" name="TextBox 22">
              <a:extLst>
                <a:ext uri="{FF2B5EF4-FFF2-40B4-BE49-F238E27FC236}">
                  <a16:creationId xmlns:a16="http://schemas.microsoft.com/office/drawing/2014/main" id="{9002111B-381A-E2A1-AB60-682739C2C5C8}"/>
                </a:ext>
              </a:extLst>
            </p:cNvPr>
            <p:cNvSpPr txBox="1"/>
            <p:nvPr/>
          </p:nvSpPr>
          <p:spPr>
            <a:xfrm>
              <a:off x="2537897" y="2865249"/>
              <a:ext cx="5552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0.55</a:t>
              </a:r>
            </a:p>
          </p:txBody>
        </p:sp>
        <p:sp>
          <p:nvSpPr>
            <p:cNvPr id="24" name="TextBox 23">
              <a:extLst>
                <a:ext uri="{FF2B5EF4-FFF2-40B4-BE49-F238E27FC236}">
                  <a16:creationId xmlns:a16="http://schemas.microsoft.com/office/drawing/2014/main" id="{1C9D6C32-18CA-00EE-DEA5-75B9219329A9}"/>
                </a:ext>
              </a:extLst>
            </p:cNvPr>
            <p:cNvSpPr txBox="1"/>
            <p:nvPr/>
          </p:nvSpPr>
          <p:spPr>
            <a:xfrm>
              <a:off x="2540379" y="945293"/>
              <a:ext cx="70182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0.90</a:t>
              </a:r>
            </a:p>
          </p:txBody>
        </p:sp>
        <p:sp>
          <p:nvSpPr>
            <p:cNvPr id="25" name="TextBox 24">
              <a:extLst>
                <a:ext uri="{FF2B5EF4-FFF2-40B4-BE49-F238E27FC236}">
                  <a16:creationId xmlns:a16="http://schemas.microsoft.com/office/drawing/2014/main" id="{7D51D91B-9A78-7E46-DD34-2C060A86007A}"/>
                </a:ext>
              </a:extLst>
            </p:cNvPr>
            <p:cNvSpPr txBox="1"/>
            <p:nvPr/>
          </p:nvSpPr>
          <p:spPr>
            <a:xfrm>
              <a:off x="2540378" y="686900"/>
              <a:ext cx="70182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0.95</a:t>
              </a:r>
            </a:p>
          </p:txBody>
        </p:sp>
      </p:grpSp>
      <p:sp>
        <p:nvSpPr>
          <p:cNvPr id="40" name="TextBox 39">
            <a:extLst>
              <a:ext uri="{FF2B5EF4-FFF2-40B4-BE49-F238E27FC236}">
                <a16:creationId xmlns:a16="http://schemas.microsoft.com/office/drawing/2014/main" id="{6A006E29-DD34-6B7D-586C-C019812B2EFE}"/>
              </a:ext>
            </a:extLst>
          </p:cNvPr>
          <p:cNvSpPr txBox="1"/>
          <p:nvPr/>
        </p:nvSpPr>
        <p:spPr>
          <a:xfrm rot="16200000">
            <a:off x="1582428" y="1465197"/>
            <a:ext cx="1820137" cy="307777"/>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Mean Intensity</a:t>
            </a:r>
          </a:p>
        </p:txBody>
      </p:sp>
      <p:pic>
        <p:nvPicPr>
          <p:cNvPr id="46" name="Picture 45">
            <a:extLst>
              <a:ext uri="{FF2B5EF4-FFF2-40B4-BE49-F238E27FC236}">
                <a16:creationId xmlns:a16="http://schemas.microsoft.com/office/drawing/2014/main" id="{9717ACDC-2816-AE78-F70E-428B715B9A38}"/>
              </a:ext>
            </a:extLst>
          </p:cNvPr>
          <p:cNvPicPr>
            <a:picLocks noChangeAspect="1"/>
          </p:cNvPicPr>
          <p:nvPr/>
        </p:nvPicPr>
        <p:blipFill>
          <a:blip r:embed="rId4">
            <a:extLst>
              <a:ext uri="{28A0092B-C50C-407E-A947-70E740481C1C}">
                <a14:useLocalDpi xmlns:a14="http://schemas.microsoft.com/office/drawing/2010/main" val="0"/>
              </a:ext>
            </a:extLst>
          </a:blip>
          <a:srcRect l="4526" t="4837" r="312" b="12467"/>
          <a:stretch>
            <a:fillRect/>
          </a:stretch>
        </p:blipFill>
        <p:spPr>
          <a:xfrm>
            <a:off x="2934487" y="3794121"/>
            <a:ext cx="5682112" cy="2468880"/>
          </a:xfrm>
          <a:prstGeom prst="rect">
            <a:avLst/>
          </a:prstGeom>
        </p:spPr>
      </p:pic>
      <p:grpSp>
        <p:nvGrpSpPr>
          <p:cNvPr id="48" name="Group 47">
            <a:extLst>
              <a:ext uri="{FF2B5EF4-FFF2-40B4-BE49-F238E27FC236}">
                <a16:creationId xmlns:a16="http://schemas.microsoft.com/office/drawing/2014/main" id="{77A6D45F-D872-A73D-1452-73FC49AFC8D8}"/>
              </a:ext>
            </a:extLst>
          </p:cNvPr>
          <p:cNvGrpSpPr/>
          <p:nvPr/>
        </p:nvGrpSpPr>
        <p:grpSpPr>
          <a:xfrm>
            <a:off x="2954980" y="6231136"/>
            <a:ext cx="5660197" cy="508136"/>
            <a:chOff x="3007500" y="3139712"/>
            <a:chExt cx="5660197" cy="508136"/>
          </a:xfrm>
        </p:grpSpPr>
        <p:sp>
          <p:nvSpPr>
            <p:cNvPr id="49" name="TextBox 48">
              <a:extLst>
                <a:ext uri="{FF2B5EF4-FFF2-40B4-BE49-F238E27FC236}">
                  <a16:creationId xmlns:a16="http://schemas.microsoft.com/office/drawing/2014/main" id="{DE21791C-10D4-D14E-BA3E-6D2E9A67C4F4}"/>
                </a:ext>
              </a:extLst>
            </p:cNvPr>
            <p:cNvSpPr txBox="1"/>
            <p:nvPr/>
          </p:nvSpPr>
          <p:spPr>
            <a:xfrm>
              <a:off x="3007500" y="3139713"/>
              <a:ext cx="50558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400</a:t>
              </a:r>
            </a:p>
          </p:txBody>
        </p:sp>
        <p:sp>
          <p:nvSpPr>
            <p:cNvPr id="50" name="TextBox 49">
              <a:extLst>
                <a:ext uri="{FF2B5EF4-FFF2-40B4-BE49-F238E27FC236}">
                  <a16:creationId xmlns:a16="http://schemas.microsoft.com/office/drawing/2014/main" id="{1679A7D9-F809-073B-71E6-8684FEB02ACA}"/>
                </a:ext>
              </a:extLst>
            </p:cNvPr>
            <p:cNvSpPr txBox="1"/>
            <p:nvPr/>
          </p:nvSpPr>
          <p:spPr>
            <a:xfrm>
              <a:off x="3590803" y="3146321"/>
              <a:ext cx="48854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467</a:t>
              </a:r>
            </a:p>
          </p:txBody>
        </p:sp>
        <p:sp>
          <p:nvSpPr>
            <p:cNvPr id="51" name="TextBox 50">
              <a:extLst>
                <a:ext uri="{FF2B5EF4-FFF2-40B4-BE49-F238E27FC236}">
                  <a16:creationId xmlns:a16="http://schemas.microsoft.com/office/drawing/2014/main" id="{7BBB1069-46D8-0124-006B-3077048FD4AC}"/>
                </a:ext>
              </a:extLst>
            </p:cNvPr>
            <p:cNvSpPr txBox="1"/>
            <p:nvPr/>
          </p:nvSpPr>
          <p:spPr>
            <a:xfrm>
              <a:off x="4695605" y="3139713"/>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601</a:t>
              </a:r>
            </a:p>
          </p:txBody>
        </p:sp>
        <p:sp>
          <p:nvSpPr>
            <p:cNvPr id="52" name="TextBox 51">
              <a:extLst>
                <a:ext uri="{FF2B5EF4-FFF2-40B4-BE49-F238E27FC236}">
                  <a16:creationId xmlns:a16="http://schemas.microsoft.com/office/drawing/2014/main" id="{9673A351-35BB-D779-D13D-4E76222DAB07}"/>
                </a:ext>
              </a:extLst>
            </p:cNvPr>
            <p:cNvSpPr txBox="1"/>
            <p:nvPr/>
          </p:nvSpPr>
          <p:spPr>
            <a:xfrm>
              <a:off x="4118984" y="3146322"/>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534</a:t>
              </a:r>
            </a:p>
          </p:txBody>
        </p:sp>
        <p:sp>
          <p:nvSpPr>
            <p:cNvPr id="53" name="TextBox 52">
              <a:extLst>
                <a:ext uri="{FF2B5EF4-FFF2-40B4-BE49-F238E27FC236}">
                  <a16:creationId xmlns:a16="http://schemas.microsoft.com/office/drawing/2014/main" id="{83CF490E-A064-C5BE-41AE-87F040FB5F8D}"/>
                </a:ext>
              </a:extLst>
            </p:cNvPr>
            <p:cNvSpPr txBox="1"/>
            <p:nvPr/>
          </p:nvSpPr>
          <p:spPr>
            <a:xfrm>
              <a:off x="7013807" y="3150230"/>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870</a:t>
              </a:r>
            </a:p>
          </p:txBody>
        </p:sp>
        <p:sp>
          <p:nvSpPr>
            <p:cNvPr id="54" name="TextBox 53">
              <a:extLst>
                <a:ext uri="{FF2B5EF4-FFF2-40B4-BE49-F238E27FC236}">
                  <a16:creationId xmlns:a16="http://schemas.microsoft.com/office/drawing/2014/main" id="{BD84A562-EFA7-0A06-55AA-4D3DE2B6FDAA}"/>
                </a:ext>
              </a:extLst>
            </p:cNvPr>
            <p:cNvSpPr txBox="1"/>
            <p:nvPr/>
          </p:nvSpPr>
          <p:spPr>
            <a:xfrm>
              <a:off x="5279343" y="3146511"/>
              <a:ext cx="60595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669</a:t>
              </a:r>
            </a:p>
          </p:txBody>
        </p:sp>
        <p:sp>
          <p:nvSpPr>
            <p:cNvPr id="55" name="TextBox 54">
              <a:extLst>
                <a:ext uri="{FF2B5EF4-FFF2-40B4-BE49-F238E27FC236}">
                  <a16:creationId xmlns:a16="http://schemas.microsoft.com/office/drawing/2014/main" id="{39130CC7-95E4-D7FA-E06B-13CDA1EC053D}"/>
                </a:ext>
              </a:extLst>
            </p:cNvPr>
            <p:cNvSpPr txBox="1"/>
            <p:nvPr/>
          </p:nvSpPr>
          <p:spPr>
            <a:xfrm>
              <a:off x="5862668" y="3149780"/>
              <a:ext cx="5925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736</a:t>
              </a:r>
            </a:p>
          </p:txBody>
        </p:sp>
        <p:sp>
          <p:nvSpPr>
            <p:cNvPr id="56" name="TextBox 55">
              <a:extLst>
                <a:ext uri="{FF2B5EF4-FFF2-40B4-BE49-F238E27FC236}">
                  <a16:creationId xmlns:a16="http://schemas.microsoft.com/office/drawing/2014/main" id="{E965C7EC-4BCC-977F-3384-313A4AB066EF}"/>
                </a:ext>
              </a:extLst>
            </p:cNvPr>
            <p:cNvSpPr txBox="1"/>
            <p:nvPr/>
          </p:nvSpPr>
          <p:spPr>
            <a:xfrm>
              <a:off x="6413400" y="3149781"/>
              <a:ext cx="5552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803</a:t>
              </a:r>
            </a:p>
          </p:txBody>
        </p:sp>
        <p:sp>
          <p:nvSpPr>
            <p:cNvPr id="57" name="TextBox 56">
              <a:extLst>
                <a:ext uri="{FF2B5EF4-FFF2-40B4-BE49-F238E27FC236}">
                  <a16:creationId xmlns:a16="http://schemas.microsoft.com/office/drawing/2014/main" id="{86184998-39FB-3AFC-74B7-19826BD996E1}"/>
                </a:ext>
              </a:extLst>
            </p:cNvPr>
            <p:cNvSpPr txBox="1"/>
            <p:nvPr/>
          </p:nvSpPr>
          <p:spPr>
            <a:xfrm>
              <a:off x="8106999" y="3139712"/>
              <a:ext cx="560698"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1000</a:t>
              </a:r>
            </a:p>
          </p:txBody>
        </p:sp>
        <p:sp>
          <p:nvSpPr>
            <p:cNvPr id="58" name="TextBox 57">
              <a:extLst>
                <a:ext uri="{FF2B5EF4-FFF2-40B4-BE49-F238E27FC236}">
                  <a16:creationId xmlns:a16="http://schemas.microsoft.com/office/drawing/2014/main" id="{1C0CED13-55FE-8060-2FA3-1EF03AA1557E}"/>
                </a:ext>
              </a:extLst>
            </p:cNvPr>
            <p:cNvSpPr txBox="1"/>
            <p:nvPr/>
          </p:nvSpPr>
          <p:spPr>
            <a:xfrm>
              <a:off x="7546302" y="3146321"/>
              <a:ext cx="56069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938</a:t>
              </a:r>
            </a:p>
          </p:txBody>
        </p:sp>
        <p:sp>
          <p:nvSpPr>
            <p:cNvPr id="59" name="TextBox 58">
              <a:extLst>
                <a:ext uri="{FF2B5EF4-FFF2-40B4-BE49-F238E27FC236}">
                  <a16:creationId xmlns:a16="http://schemas.microsoft.com/office/drawing/2014/main" id="{9D6DFA94-DDD2-5738-C48B-28D49C1604A3}"/>
                </a:ext>
              </a:extLst>
            </p:cNvPr>
            <p:cNvSpPr txBox="1"/>
            <p:nvPr/>
          </p:nvSpPr>
          <p:spPr>
            <a:xfrm>
              <a:off x="4989900" y="3340071"/>
              <a:ext cx="1625435" cy="307777"/>
            </a:xfrm>
            <a:prstGeom prst="rect">
              <a:avLst/>
            </a:prstGeom>
            <a:noFill/>
          </p:spPr>
          <p:txBody>
            <a:bodyPr wrap="square" rtlCol="0">
              <a:spAutoFit/>
            </a:bodyPr>
            <a:lstStyle/>
            <a:p>
              <a:r>
                <a:rPr lang="en-US" sz="1400" dirty="0"/>
                <a:t>Wavelengths (nm)</a:t>
              </a:r>
            </a:p>
          </p:txBody>
        </p:sp>
      </p:grpSp>
      <p:grpSp>
        <p:nvGrpSpPr>
          <p:cNvPr id="90" name="Group 89">
            <a:extLst>
              <a:ext uri="{FF2B5EF4-FFF2-40B4-BE49-F238E27FC236}">
                <a16:creationId xmlns:a16="http://schemas.microsoft.com/office/drawing/2014/main" id="{79005DC0-28D6-330F-2DB4-241C4997E2DF}"/>
              </a:ext>
            </a:extLst>
          </p:cNvPr>
          <p:cNvGrpSpPr/>
          <p:nvPr/>
        </p:nvGrpSpPr>
        <p:grpSpPr>
          <a:xfrm>
            <a:off x="2563391" y="3970256"/>
            <a:ext cx="708195" cy="2289522"/>
            <a:chOff x="2552746" y="3894546"/>
            <a:chExt cx="708195" cy="2289522"/>
          </a:xfrm>
        </p:grpSpPr>
        <p:sp>
          <p:nvSpPr>
            <p:cNvPr id="62" name="TextBox 61">
              <a:extLst>
                <a:ext uri="{FF2B5EF4-FFF2-40B4-BE49-F238E27FC236}">
                  <a16:creationId xmlns:a16="http://schemas.microsoft.com/office/drawing/2014/main" id="{20BF7E25-4AAE-2B75-ABB1-C7E0E24C5746}"/>
                </a:ext>
              </a:extLst>
            </p:cNvPr>
            <p:cNvSpPr txBox="1"/>
            <p:nvPr/>
          </p:nvSpPr>
          <p:spPr>
            <a:xfrm>
              <a:off x="2558469" y="4168704"/>
              <a:ext cx="5552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0.8</a:t>
              </a:r>
            </a:p>
          </p:txBody>
        </p:sp>
        <p:sp>
          <p:nvSpPr>
            <p:cNvPr id="63" name="TextBox 62">
              <a:extLst>
                <a:ext uri="{FF2B5EF4-FFF2-40B4-BE49-F238E27FC236}">
                  <a16:creationId xmlns:a16="http://schemas.microsoft.com/office/drawing/2014/main" id="{B971BEA1-23A5-C4E9-97E5-7D5E374DBE13}"/>
                </a:ext>
              </a:extLst>
            </p:cNvPr>
            <p:cNvSpPr txBox="1"/>
            <p:nvPr/>
          </p:nvSpPr>
          <p:spPr>
            <a:xfrm>
              <a:off x="2552746" y="4468798"/>
              <a:ext cx="70182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0.7</a:t>
              </a:r>
            </a:p>
          </p:txBody>
        </p:sp>
        <p:sp>
          <p:nvSpPr>
            <p:cNvPr id="64" name="TextBox 63">
              <a:extLst>
                <a:ext uri="{FF2B5EF4-FFF2-40B4-BE49-F238E27FC236}">
                  <a16:creationId xmlns:a16="http://schemas.microsoft.com/office/drawing/2014/main" id="{856F519A-6152-57D2-731F-E0D31C740AAD}"/>
                </a:ext>
              </a:extLst>
            </p:cNvPr>
            <p:cNvSpPr txBox="1"/>
            <p:nvPr/>
          </p:nvSpPr>
          <p:spPr>
            <a:xfrm>
              <a:off x="2559118" y="4761249"/>
              <a:ext cx="70182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0.6</a:t>
              </a:r>
            </a:p>
          </p:txBody>
        </p:sp>
        <p:sp>
          <p:nvSpPr>
            <p:cNvPr id="65" name="TextBox 64">
              <a:extLst>
                <a:ext uri="{FF2B5EF4-FFF2-40B4-BE49-F238E27FC236}">
                  <a16:creationId xmlns:a16="http://schemas.microsoft.com/office/drawing/2014/main" id="{143674DA-AD68-CB8D-BFCA-157BCE3C1A62}"/>
                </a:ext>
              </a:extLst>
            </p:cNvPr>
            <p:cNvSpPr txBox="1"/>
            <p:nvPr/>
          </p:nvSpPr>
          <p:spPr>
            <a:xfrm>
              <a:off x="2557989" y="5030255"/>
              <a:ext cx="53515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0.5</a:t>
              </a:r>
            </a:p>
          </p:txBody>
        </p:sp>
        <p:sp>
          <p:nvSpPr>
            <p:cNvPr id="66" name="TextBox 65">
              <a:extLst>
                <a:ext uri="{FF2B5EF4-FFF2-40B4-BE49-F238E27FC236}">
                  <a16:creationId xmlns:a16="http://schemas.microsoft.com/office/drawing/2014/main" id="{910D4501-DDBB-45F2-BBC6-070944486F35}"/>
                </a:ext>
              </a:extLst>
            </p:cNvPr>
            <p:cNvSpPr txBox="1"/>
            <p:nvPr/>
          </p:nvSpPr>
          <p:spPr>
            <a:xfrm>
              <a:off x="2557989" y="5307380"/>
              <a:ext cx="55524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0.4</a:t>
              </a:r>
            </a:p>
          </p:txBody>
        </p:sp>
        <p:sp>
          <p:nvSpPr>
            <p:cNvPr id="67" name="TextBox 66">
              <a:extLst>
                <a:ext uri="{FF2B5EF4-FFF2-40B4-BE49-F238E27FC236}">
                  <a16:creationId xmlns:a16="http://schemas.microsoft.com/office/drawing/2014/main" id="{3CF06705-0C2B-3254-E49B-DDEBE382CC48}"/>
                </a:ext>
              </a:extLst>
            </p:cNvPr>
            <p:cNvSpPr txBox="1"/>
            <p:nvPr/>
          </p:nvSpPr>
          <p:spPr>
            <a:xfrm>
              <a:off x="2557989" y="5604930"/>
              <a:ext cx="53515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0.3</a:t>
              </a:r>
            </a:p>
          </p:txBody>
        </p:sp>
        <p:sp>
          <p:nvSpPr>
            <p:cNvPr id="68" name="TextBox 67">
              <a:extLst>
                <a:ext uri="{FF2B5EF4-FFF2-40B4-BE49-F238E27FC236}">
                  <a16:creationId xmlns:a16="http://schemas.microsoft.com/office/drawing/2014/main" id="{A50CD1BC-B529-5381-3FBE-9E03BEC8EEA2}"/>
                </a:ext>
              </a:extLst>
            </p:cNvPr>
            <p:cNvSpPr txBox="1"/>
            <p:nvPr/>
          </p:nvSpPr>
          <p:spPr>
            <a:xfrm>
              <a:off x="2560371" y="5876291"/>
              <a:ext cx="5552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0.2</a:t>
              </a:r>
            </a:p>
          </p:txBody>
        </p:sp>
        <p:sp>
          <p:nvSpPr>
            <p:cNvPr id="69" name="TextBox 68">
              <a:extLst>
                <a:ext uri="{FF2B5EF4-FFF2-40B4-BE49-F238E27FC236}">
                  <a16:creationId xmlns:a16="http://schemas.microsoft.com/office/drawing/2014/main" id="{8F56ACBD-20F9-27EC-D4CF-9EE7B3641D4C}"/>
                </a:ext>
              </a:extLst>
            </p:cNvPr>
            <p:cNvSpPr txBox="1"/>
            <p:nvPr/>
          </p:nvSpPr>
          <p:spPr>
            <a:xfrm>
              <a:off x="2561520" y="3894546"/>
              <a:ext cx="49524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0.9</a:t>
              </a:r>
            </a:p>
          </p:txBody>
        </p:sp>
      </p:grpSp>
      <p:sp>
        <p:nvSpPr>
          <p:cNvPr id="71" name="TextBox 70">
            <a:extLst>
              <a:ext uri="{FF2B5EF4-FFF2-40B4-BE49-F238E27FC236}">
                <a16:creationId xmlns:a16="http://schemas.microsoft.com/office/drawing/2014/main" id="{4EC9401D-A80E-8329-62D0-43061BA6031D}"/>
              </a:ext>
            </a:extLst>
          </p:cNvPr>
          <p:cNvSpPr txBox="1"/>
          <p:nvPr/>
        </p:nvSpPr>
        <p:spPr>
          <a:xfrm rot="16200000">
            <a:off x="1627828" y="4683070"/>
            <a:ext cx="1820137" cy="307777"/>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Mean Intensity</a:t>
            </a:r>
          </a:p>
        </p:txBody>
      </p:sp>
      <p:grpSp>
        <p:nvGrpSpPr>
          <p:cNvPr id="72" name="Group 71">
            <a:extLst>
              <a:ext uri="{FF2B5EF4-FFF2-40B4-BE49-F238E27FC236}">
                <a16:creationId xmlns:a16="http://schemas.microsoft.com/office/drawing/2014/main" id="{FCEE73C9-4372-016B-EF97-5D498578D13B}"/>
              </a:ext>
            </a:extLst>
          </p:cNvPr>
          <p:cNvGrpSpPr/>
          <p:nvPr/>
        </p:nvGrpSpPr>
        <p:grpSpPr>
          <a:xfrm>
            <a:off x="6638143" y="724065"/>
            <a:ext cx="1977034" cy="600092"/>
            <a:chOff x="357814" y="6169264"/>
            <a:chExt cx="1822457" cy="688731"/>
          </a:xfrm>
          <a:solidFill>
            <a:schemeClr val="bg1"/>
          </a:solidFill>
        </p:grpSpPr>
        <p:sp>
          <p:nvSpPr>
            <p:cNvPr id="73" name="Rectangle 72">
              <a:extLst>
                <a:ext uri="{FF2B5EF4-FFF2-40B4-BE49-F238E27FC236}">
                  <a16:creationId xmlns:a16="http://schemas.microsoft.com/office/drawing/2014/main" id="{C2EC7F1C-A3AF-35B1-25B3-80991F337445}"/>
                </a:ext>
              </a:extLst>
            </p:cNvPr>
            <p:cNvSpPr/>
            <p:nvPr/>
          </p:nvSpPr>
          <p:spPr>
            <a:xfrm>
              <a:off x="357814" y="6169264"/>
              <a:ext cx="1822457" cy="6887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FDA0D452-6A91-79A6-D742-8B7B945F58FD}"/>
                </a:ext>
              </a:extLst>
            </p:cNvPr>
            <p:cNvGrpSpPr/>
            <p:nvPr/>
          </p:nvGrpSpPr>
          <p:grpSpPr>
            <a:xfrm>
              <a:off x="493971" y="6195028"/>
              <a:ext cx="1191616" cy="353239"/>
              <a:chOff x="2889656" y="6316254"/>
              <a:chExt cx="1191616" cy="353239"/>
            </a:xfrm>
            <a:grpFill/>
          </p:grpSpPr>
          <p:cxnSp>
            <p:nvCxnSpPr>
              <p:cNvPr id="78" name="Straight Connector 77">
                <a:extLst>
                  <a:ext uri="{FF2B5EF4-FFF2-40B4-BE49-F238E27FC236}">
                    <a16:creationId xmlns:a16="http://schemas.microsoft.com/office/drawing/2014/main" id="{D71BE2DF-1069-F53D-69F1-B796DF7FBF7C}"/>
                  </a:ext>
                </a:extLst>
              </p:cNvPr>
              <p:cNvCxnSpPr>
                <a:cxnSpLocks/>
              </p:cNvCxnSpPr>
              <p:nvPr/>
            </p:nvCxnSpPr>
            <p:spPr>
              <a:xfrm>
                <a:off x="2889656" y="6492874"/>
                <a:ext cx="457200" cy="0"/>
              </a:xfrm>
              <a:prstGeom prst="line">
                <a:avLst/>
              </a:prstGeom>
              <a:grpFill/>
              <a:ln w="38100"/>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E385EFEB-1CB0-9B70-095F-676EB8ABB12F}"/>
                  </a:ext>
                </a:extLst>
              </p:cNvPr>
              <p:cNvSpPr txBox="1"/>
              <p:nvPr/>
            </p:nvSpPr>
            <p:spPr>
              <a:xfrm>
                <a:off x="3392548" y="6316254"/>
                <a:ext cx="688724" cy="353239"/>
              </a:xfrm>
              <a:prstGeom prst="rect">
                <a:avLst/>
              </a:prstGeom>
              <a:grp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0 ppb</a:t>
                </a:r>
              </a:p>
            </p:txBody>
          </p:sp>
        </p:grpSp>
        <p:grpSp>
          <p:nvGrpSpPr>
            <p:cNvPr id="75" name="Group 74">
              <a:extLst>
                <a:ext uri="{FF2B5EF4-FFF2-40B4-BE49-F238E27FC236}">
                  <a16:creationId xmlns:a16="http://schemas.microsoft.com/office/drawing/2014/main" id="{891C52FF-1D68-91C2-C8EC-57A774A1C32D}"/>
                </a:ext>
              </a:extLst>
            </p:cNvPr>
            <p:cNvGrpSpPr/>
            <p:nvPr/>
          </p:nvGrpSpPr>
          <p:grpSpPr>
            <a:xfrm>
              <a:off x="493971" y="6478525"/>
              <a:ext cx="1500305" cy="307777"/>
              <a:chOff x="1945966" y="6165573"/>
              <a:chExt cx="1500305" cy="307777"/>
            </a:xfrm>
            <a:grpFill/>
          </p:grpSpPr>
          <p:cxnSp>
            <p:nvCxnSpPr>
              <p:cNvPr id="76" name="Straight Connector 75">
                <a:extLst>
                  <a:ext uri="{FF2B5EF4-FFF2-40B4-BE49-F238E27FC236}">
                    <a16:creationId xmlns:a16="http://schemas.microsoft.com/office/drawing/2014/main" id="{427DA145-DA48-DF7D-CA2B-1AFADE6BCB33}"/>
                  </a:ext>
                </a:extLst>
              </p:cNvPr>
              <p:cNvCxnSpPr/>
              <p:nvPr/>
            </p:nvCxnSpPr>
            <p:spPr>
              <a:xfrm>
                <a:off x="1945966" y="6356350"/>
                <a:ext cx="457200" cy="0"/>
              </a:xfrm>
              <a:prstGeom prst="line">
                <a:avLst/>
              </a:prstGeom>
              <a:grpFill/>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40E8BA3A-318A-8D63-3A13-44F7D4157019}"/>
                  </a:ext>
                </a:extLst>
              </p:cNvPr>
              <p:cNvSpPr txBox="1"/>
              <p:nvPr/>
            </p:nvSpPr>
            <p:spPr>
              <a:xfrm>
                <a:off x="2432228" y="6165573"/>
                <a:ext cx="1014043" cy="307777"/>
              </a:xfrm>
              <a:prstGeom prst="rect">
                <a:avLst/>
              </a:prstGeom>
              <a:grp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10,000 ppb</a:t>
                </a:r>
              </a:p>
            </p:txBody>
          </p:sp>
        </p:grpSp>
      </p:grpSp>
      <p:grpSp>
        <p:nvGrpSpPr>
          <p:cNvPr id="80" name="Group 79">
            <a:extLst>
              <a:ext uri="{FF2B5EF4-FFF2-40B4-BE49-F238E27FC236}">
                <a16:creationId xmlns:a16="http://schemas.microsoft.com/office/drawing/2014/main" id="{4870FD4D-9432-17AC-EBCE-B790F636B379}"/>
              </a:ext>
            </a:extLst>
          </p:cNvPr>
          <p:cNvGrpSpPr/>
          <p:nvPr/>
        </p:nvGrpSpPr>
        <p:grpSpPr>
          <a:xfrm>
            <a:off x="2962323" y="3855460"/>
            <a:ext cx="1977034" cy="600092"/>
            <a:chOff x="357814" y="6169264"/>
            <a:chExt cx="1822457" cy="688731"/>
          </a:xfrm>
          <a:solidFill>
            <a:schemeClr val="bg1"/>
          </a:solidFill>
        </p:grpSpPr>
        <p:sp>
          <p:nvSpPr>
            <p:cNvPr id="81" name="Rectangle 80">
              <a:extLst>
                <a:ext uri="{FF2B5EF4-FFF2-40B4-BE49-F238E27FC236}">
                  <a16:creationId xmlns:a16="http://schemas.microsoft.com/office/drawing/2014/main" id="{8B620DB3-B798-6452-362D-506F19FB75FE}"/>
                </a:ext>
              </a:extLst>
            </p:cNvPr>
            <p:cNvSpPr/>
            <p:nvPr/>
          </p:nvSpPr>
          <p:spPr>
            <a:xfrm>
              <a:off x="357814" y="6169264"/>
              <a:ext cx="1822457" cy="6887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B40A9EDA-0BAF-3DD1-4C8C-6D8532ED8013}"/>
                </a:ext>
              </a:extLst>
            </p:cNvPr>
            <p:cNvGrpSpPr/>
            <p:nvPr/>
          </p:nvGrpSpPr>
          <p:grpSpPr>
            <a:xfrm>
              <a:off x="493971" y="6195028"/>
              <a:ext cx="1191616" cy="353239"/>
              <a:chOff x="2889656" y="6316254"/>
              <a:chExt cx="1191616" cy="353239"/>
            </a:xfrm>
            <a:grpFill/>
          </p:grpSpPr>
          <p:cxnSp>
            <p:nvCxnSpPr>
              <p:cNvPr id="86" name="Straight Connector 85">
                <a:extLst>
                  <a:ext uri="{FF2B5EF4-FFF2-40B4-BE49-F238E27FC236}">
                    <a16:creationId xmlns:a16="http://schemas.microsoft.com/office/drawing/2014/main" id="{5321770D-3A57-D8DA-A346-FA3938377B72}"/>
                  </a:ext>
                </a:extLst>
              </p:cNvPr>
              <p:cNvCxnSpPr>
                <a:cxnSpLocks/>
              </p:cNvCxnSpPr>
              <p:nvPr/>
            </p:nvCxnSpPr>
            <p:spPr>
              <a:xfrm>
                <a:off x="2889656" y="6492874"/>
                <a:ext cx="457200" cy="0"/>
              </a:xfrm>
              <a:prstGeom prst="line">
                <a:avLst/>
              </a:prstGeom>
              <a:grpFill/>
              <a:ln w="38100"/>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4115C416-D70E-17DB-1FFA-CF396E31A61B}"/>
                  </a:ext>
                </a:extLst>
              </p:cNvPr>
              <p:cNvSpPr txBox="1"/>
              <p:nvPr/>
            </p:nvSpPr>
            <p:spPr>
              <a:xfrm>
                <a:off x="3392548" y="6316254"/>
                <a:ext cx="688724" cy="353239"/>
              </a:xfrm>
              <a:prstGeom prst="rect">
                <a:avLst/>
              </a:prstGeom>
              <a:grp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0 ppb</a:t>
                </a:r>
              </a:p>
            </p:txBody>
          </p:sp>
        </p:grpSp>
        <p:grpSp>
          <p:nvGrpSpPr>
            <p:cNvPr id="83" name="Group 82">
              <a:extLst>
                <a:ext uri="{FF2B5EF4-FFF2-40B4-BE49-F238E27FC236}">
                  <a16:creationId xmlns:a16="http://schemas.microsoft.com/office/drawing/2014/main" id="{05588F09-419F-A6B9-6ED0-C22FBDB21D09}"/>
                </a:ext>
              </a:extLst>
            </p:cNvPr>
            <p:cNvGrpSpPr/>
            <p:nvPr/>
          </p:nvGrpSpPr>
          <p:grpSpPr>
            <a:xfrm>
              <a:off x="493971" y="6478525"/>
              <a:ext cx="1500305" cy="307777"/>
              <a:chOff x="1945966" y="6165573"/>
              <a:chExt cx="1500305" cy="307777"/>
            </a:xfrm>
            <a:grpFill/>
          </p:grpSpPr>
          <p:cxnSp>
            <p:nvCxnSpPr>
              <p:cNvPr id="84" name="Straight Connector 83">
                <a:extLst>
                  <a:ext uri="{FF2B5EF4-FFF2-40B4-BE49-F238E27FC236}">
                    <a16:creationId xmlns:a16="http://schemas.microsoft.com/office/drawing/2014/main" id="{F5C0E00C-625D-C535-BD10-BD2FAFDB27D1}"/>
                  </a:ext>
                </a:extLst>
              </p:cNvPr>
              <p:cNvCxnSpPr/>
              <p:nvPr/>
            </p:nvCxnSpPr>
            <p:spPr>
              <a:xfrm>
                <a:off x="1945966" y="6356350"/>
                <a:ext cx="457200" cy="0"/>
              </a:xfrm>
              <a:prstGeom prst="line">
                <a:avLst/>
              </a:prstGeom>
              <a:grpFill/>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BA75EEC0-5FB3-79EB-32F6-2E77C92DC44C}"/>
                  </a:ext>
                </a:extLst>
              </p:cNvPr>
              <p:cNvSpPr txBox="1"/>
              <p:nvPr/>
            </p:nvSpPr>
            <p:spPr>
              <a:xfrm>
                <a:off x="2432228" y="6165573"/>
                <a:ext cx="1014043" cy="307777"/>
              </a:xfrm>
              <a:prstGeom prst="rect">
                <a:avLst/>
              </a:prstGeom>
              <a:grp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10,000 ppb</a:t>
                </a:r>
              </a:p>
            </p:txBody>
          </p:sp>
        </p:grpSp>
      </p:grpSp>
      <p:sp>
        <p:nvSpPr>
          <p:cNvPr id="91" name="Rectangle 90">
            <a:extLst>
              <a:ext uri="{FF2B5EF4-FFF2-40B4-BE49-F238E27FC236}">
                <a16:creationId xmlns:a16="http://schemas.microsoft.com/office/drawing/2014/main" id="{646251CE-CF87-8536-3CF8-142D14EDB33E}"/>
              </a:ext>
            </a:extLst>
          </p:cNvPr>
          <p:cNvSpPr/>
          <p:nvPr/>
        </p:nvSpPr>
        <p:spPr>
          <a:xfrm>
            <a:off x="3443971" y="746513"/>
            <a:ext cx="1192070" cy="3069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82D98A73-B8B2-3C3A-7933-B7C0A5E0CCAA}"/>
              </a:ext>
            </a:extLst>
          </p:cNvPr>
          <p:cNvSpPr/>
          <p:nvPr/>
        </p:nvSpPr>
        <p:spPr>
          <a:xfrm>
            <a:off x="4975966" y="1006992"/>
            <a:ext cx="1447423" cy="3077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6D35186-61F8-4B8A-4342-71CCBF84607F}"/>
              </a:ext>
            </a:extLst>
          </p:cNvPr>
          <p:cNvSpPr/>
          <p:nvPr/>
        </p:nvSpPr>
        <p:spPr>
          <a:xfrm>
            <a:off x="5712207" y="3877429"/>
            <a:ext cx="1619188" cy="4323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EE5C63-1C0D-9535-5B8C-A5FCACFB8756}"/>
              </a:ext>
            </a:extLst>
          </p:cNvPr>
          <p:cNvSpPr txBox="1"/>
          <p:nvPr/>
        </p:nvSpPr>
        <p:spPr>
          <a:xfrm>
            <a:off x="24501" y="1236293"/>
            <a:ext cx="2306859" cy="1037837"/>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Near-Infrared (NIR) Reflectance (900 – 1800 nm)</a:t>
            </a:r>
          </a:p>
        </p:txBody>
      </p:sp>
      <p:sp>
        <p:nvSpPr>
          <p:cNvPr id="26" name="TextBox 25">
            <a:extLst>
              <a:ext uri="{FF2B5EF4-FFF2-40B4-BE49-F238E27FC236}">
                <a16:creationId xmlns:a16="http://schemas.microsoft.com/office/drawing/2014/main" id="{9F6F6600-4E9A-8009-362D-D0A3BFE04BC5}"/>
              </a:ext>
            </a:extLst>
          </p:cNvPr>
          <p:cNvSpPr txBox="1"/>
          <p:nvPr/>
        </p:nvSpPr>
        <p:spPr>
          <a:xfrm>
            <a:off x="152256" y="4341945"/>
            <a:ext cx="2195837" cy="1362973"/>
          </a:xfrm>
          <a:prstGeom prst="rect">
            <a:avLst/>
          </a:prstGeom>
          <a:noFill/>
        </p:spPr>
        <p:txBody>
          <a:bodyPr wrap="square" rtlCol="0">
            <a:spAutoFit/>
          </a:bodyPr>
          <a:lstStyle/>
          <a:p>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Visible Near-Infrared (VNIR) Reflectance (400 nm – 1000 nm)</a:t>
            </a:r>
          </a:p>
        </p:txBody>
      </p:sp>
      <p:sp>
        <p:nvSpPr>
          <p:cNvPr id="27" name="TextBox 26">
            <a:extLst>
              <a:ext uri="{FF2B5EF4-FFF2-40B4-BE49-F238E27FC236}">
                <a16:creationId xmlns:a16="http://schemas.microsoft.com/office/drawing/2014/main" id="{21503197-C547-4308-BDA7-406CB9FD357E}"/>
              </a:ext>
            </a:extLst>
          </p:cNvPr>
          <p:cNvSpPr txBox="1"/>
          <p:nvPr/>
        </p:nvSpPr>
        <p:spPr>
          <a:xfrm>
            <a:off x="8976318" y="2866433"/>
            <a:ext cx="3048696" cy="101566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Showing differences between 0 ppb and 10,000 ppb in HSI spectra</a:t>
            </a:r>
          </a:p>
        </p:txBody>
      </p:sp>
      <p:sp>
        <p:nvSpPr>
          <p:cNvPr id="28" name="Rectangle 27">
            <a:extLst>
              <a:ext uri="{FF2B5EF4-FFF2-40B4-BE49-F238E27FC236}">
                <a16:creationId xmlns:a16="http://schemas.microsoft.com/office/drawing/2014/main" id="{44A66A71-B452-E713-8E11-6410B592DDD4}"/>
              </a:ext>
            </a:extLst>
          </p:cNvPr>
          <p:cNvSpPr/>
          <p:nvPr/>
        </p:nvSpPr>
        <p:spPr>
          <a:xfrm>
            <a:off x="132080" y="132080"/>
            <a:ext cx="11927840" cy="65938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00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15597</TotalTime>
  <Words>1234</Words>
  <Application>Microsoft Office PowerPoint</Application>
  <PresentationFormat>Widescreen</PresentationFormat>
  <Paragraphs>295</Paragraphs>
  <Slides>14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 Data Processing and Classification Workflow</vt:lpstr>
      <vt:lpstr>Results: Mean Spectra </vt:lpstr>
      <vt:lpstr>PowerPoint Presentation</vt:lpstr>
      <vt:lpstr>PowerPoint Presentation</vt:lpstr>
      <vt:lpstr>PowerPoint Presentation</vt:lpstr>
      <vt:lpstr>PowerPoint Presentation</vt:lpstr>
      <vt:lpstr>PowerPoint Presentation</vt:lpstr>
    </vt:vector>
  </TitlesOfParts>
  <Company>University of Georgia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Md Tauhidul Alam</dc:creator>
  <cp:lastModifiedBy>Md Tauhidul Alam</cp:lastModifiedBy>
  <cp:revision>92</cp:revision>
  <dcterms:created xsi:type="dcterms:W3CDTF">2026-03-04T21:17:35Z</dcterms:created>
  <dcterms:modified xsi:type="dcterms:W3CDTF">2026-03-31T17:50:49Z</dcterms:modified>
</cp:coreProperties>
</file>