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0" r:id="rId7"/>
    <p:sldId id="261" r:id="rId8"/>
    <p:sldId id="263" r:id="rId9"/>
    <p:sldId id="262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 snapToObjects="1">
      <p:cViewPr varScale="1">
        <p:scale>
          <a:sx n="104" d="100"/>
          <a:sy n="104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8774D-8A5E-5C4B-8B93-2E6A5DB357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9F8898-BEAB-F34F-A41D-2372C399EE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E53ABA-E42B-6C4B-A037-7661EA482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48C7C-2AD9-314D-8F80-8580552E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74103-7384-6247-A71D-BF9688A95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836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92176-A294-0C43-A51F-37F2750ED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CED22E-5CBD-D543-8DF3-42D8FCC23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D1C80-F608-6B4C-8E87-41E43B00F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B89B8E-FE46-AC45-B6AB-25C1E24F1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40657-80D9-B343-81AB-BACDA414D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579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11D667-ACAB-FF4A-8388-E0AFCBEC2D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E92873-9D3A-5A45-ABE6-F86D4DEE0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A0680E-F52A-714E-BEAB-5BFF35A75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0610A-198C-4C43-A9F1-51E26BA55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55F3F3-1686-FB40-A4B2-FC4506395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51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2D767-07A2-214A-9BEF-3CF6DA04D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75667-6D52-3A44-A172-30BC997B6D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31234A-B7C2-DE4D-833D-C2E4785C7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3849D-65E0-9C4A-B579-04035F773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7F92E9-D096-E847-87DE-7B159BE9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653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75777-EA8B-6E42-A003-1C5715834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DE26A0-2977-3640-AF77-C338D3288B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3CA69-028E-354B-BFF1-C2C45FC6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74C0EF-9E55-AC47-AFE9-530235EA0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C5088B-2369-CC43-B528-E199160B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37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0027A-17DB-1F4E-8AEA-67466CEF2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FD1347-F091-5042-B45F-242C59EDCD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1DF224-E850-574A-ACEC-B965EE67FD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8635BB-EC20-8841-858B-01BB1E6D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F59EAF-3020-944B-9C33-B4F7404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7F9F4E-F6DF-AC42-B055-0F9B17859C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887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DF066-58DA-584E-A492-ED62B7734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89311C-DC11-F643-926B-4BD3CC6BAA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6B4705-2B69-124A-AC78-0A7F2401C4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C11E12-8820-A140-A4F7-5CF1991ADF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E53DFC-011E-D041-8FB3-ECBFA27531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1329F3-FFBF-194C-BA4F-9ED04297C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51F20-F56E-7B46-B64A-2E5670582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4433AEC-B813-4D47-B25A-D834C6D64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46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7CC3-1A1C-4B4A-BB11-533F998C5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4C2004-8ED7-9046-AD31-37683C82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7CC58-E6B8-E14B-9020-BD6153B98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402710-5F1A-3745-AA68-42EAB2511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092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F0DC8B-69D8-2443-93C6-F403853552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B3C630-097D-1346-BF5F-7AF775953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F2E57-7931-7745-86F6-8CDE7AFBD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6079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3C5225-75FC-E546-AC4E-42D52855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D56F76-C608-D14A-BE7D-FB80418B41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137042-0B64-8949-A97B-53D205276D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6DE2D5-461E-EA40-8671-132910996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B38989-6926-F044-B143-A4B0075D1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F65946-0EF0-8A4B-A13E-FDFFB09A8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262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2E58B-F5F1-1B4D-8424-0CBB63C2E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BBEDC0-F4FA-0845-9938-1666FCD402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818084-5B6F-FF49-A685-8D0071CD37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8246B7-B087-BE4D-BEA9-91FD8C3C3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92EA67-E75A-2F4F-8656-BD43C6106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B0BFF0-6D29-C24D-AD52-016A94B77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235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F1FA6B-8953-F346-9A17-276068FD7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866D1E-6C42-4649-ABE6-5A655CC32C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0F6B8B-84B4-EE43-B78A-FAAC54ED3B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0E723-9D96-024F-A887-DD316C3514FE}" type="datetimeFigureOut">
              <a:rPr lang="en-US" smtClean="0"/>
              <a:t>7/25/18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D23A1D-2BC4-E34D-BBFC-DF70D7976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DF628-F51C-8A45-A737-DFB42F240A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AA6E24-4E79-534D-B385-5BA59BF8C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22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14779-D881-F343-B6E9-01850D1CDA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42319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Progress on capture techniques of post-larval rabbitfishes in </a:t>
            </a:r>
            <a:r>
              <a:rPr lang="en-US" dirty="0" err="1"/>
              <a:t>Pohnpei</a:t>
            </a:r>
            <a:r>
              <a:rPr lang="en-US" dirty="0"/>
              <a:t>.  Lessons learned.  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B6B78A-58A9-7F4B-8226-9B71A855594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428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83ED6-548D-A74E-BF7A-DE65BCC4F6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657D35-C7C9-F040-97DF-48D9DAF43B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C70913-FD3C-0D48-8524-AF2DD23673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6832" y="752399"/>
            <a:ext cx="7336716" cy="550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7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68DAB-C2A8-8941-91DE-213D5945C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2018 Improvements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34E8EE0-74CD-FF4E-B07B-98F54E7ED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Purchased 50 ft ¼” gill net</a:t>
            </a:r>
          </a:p>
          <a:p>
            <a:r>
              <a:rPr lang="en-US" dirty="0"/>
              <a:t>Heavier lead line</a:t>
            </a:r>
          </a:p>
          <a:p>
            <a:r>
              <a:rPr lang="en-US" dirty="0"/>
              <a:t>Significantly more fish</a:t>
            </a:r>
          </a:p>
          <a:p>
            <a:r>
              <a:rPr lang="en-US" dirty="0"/>
              <a:t>Settlement stage fish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45EA8BE-75FE-644D-8666-9EC12E36D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193" y="1825625"/>
            <a:ext cx="6534739" cy="490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5575C-4D6E-6D46-B9AF-953FB7B24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7DB2FA-DC62-C840-9DD2-D171DAE132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9302" y="898814"/>
            <a:ext cx="7066368" cy="5302187"/>
          </a:xfrm>
        </p:spPr>
      </p:pic>
    </p:spTree>
    <p:extLst>
      <p:ext uri="{BB962C8B-B14F-4D97-AF65-F5344CB8AC3E}">
        <p14:creationId xmlns:p14="http://schemas.microsoft.com/office/powerpoint/2010/main" val="1563377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A5D29-D2A6-A143-A009-E5732B190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Forktail</a:t>
            </a:r>
            <a:r>
              <a:rPr lang="en-US" dirty="0"/>
              <a:t> April 24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657C99E-C126-474F-9A2D-2B392260AC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5944" y="1495313"/>
            <a:ext cx="6498964" cy="4876440"/>
          </a:xfrm>
        </p:spPr>
      </p:pic>
    </p:spTree>
    <p:extLst>
      <p:ext uri="{BB962C8B-B14F-4D97-AF65-F5344CB8AC3E}">
        <p14:creationId xmlns:p14="http://schemas.microsoft.com/office/powerpoint/2010/main" val="5530024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CB288-60D2-F447-8244-9D929AC8B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Transport after capture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1BF3A3-11C9-D54F-BC3A-3C871CC70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23262" cy="4351338"/>
          </a:xfrm>
        </p:spPr>
        <p:txBody>
          <a:bodyPr/>
          <a:lstStyle/>
          <a:p>
            <a:r>
              <a:rPr lang="en-US" dirty="0"/>
              <a:t>Fish kept in ice chest in seawater for temperature stability</a:t>
            </a:r>
          </a:p>
          <a:p>
            <a:r>
              <a:rPr lang="en-US" dirty="0"/>
              <a:t>Portable aeration used</a:t>
            </a:r>
          </a:p>
          <a:p>
            <a:r>
              <a:rPr lang="en-US" dirty="0"/>
              <a:t>Dissolved oxygen monitored</a:t>
            </a:r>
          </a:p>
          <a:p>
            <a:r>
              <a:rPr lang="en-US" dirty="0"/>
              <a:t>Measures taken not to overcrowd the fish and get them to the cages promptly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0E84AC-9FB4-644F-94FE-C5E47AFFE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462" y="1489719"/>
            <a:ext cx="5530538" cy="5023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59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B9BBA-4E8B-854D-8B54-3589F7833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3757F2-CAC4-9846-BC39-42D4A27068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6520" y="365125"/>
            <a:ext cx="9446130" cy="5937568"/>
          </a:xfrm>
        </p:spPr>
      </p:pic>
    </p:spTree>
    <p:extLst>
      <p:ext uri="{BB962C8B-B14F-4D97-AF65-F5344CB8AC3E}">
        <p14:creationId xmlns:p14="http://schemas.microsoft.com/office/powerpoint/2010/main" val="1463624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D4DC8-60F8-9F49-80AD-759745746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Chronology of Settlement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D98006-DB17-9247-99B9-E6E7C5876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Literature suggests seasonality for many species</a:t>
            </a:r>
          </a:p>
          <a:p>
            <a:r>
              <a:rPr lang="en-US" dirty="0"/>
              <a:t>Tendency to settle around new moon</a:t>
            </a:r>
          </a:p>
          <a:p>
            <a:r>
              <a:rPr lang="en-US" dirty="0"/>
              <a:t>2016 and 2017 predictions for settlement were based on predicted spawning times provided by Dr. Kevin Rhodes and </a:t>
            </a:r>
            <a:r>
              <a:rPr lang="en-US" dirty="0" err="1"/>
              <a:t>Pohnpei</a:t>
            </a:r>
            <a:r>
              <a:rPr lang="en-US" dirty="0"/>
              <a:t> State R&amp;D/OFA scientists.</a:t>
            </a:r>
          </a:p>
          <a:p>
            <a:r>
              <a:rPr lang="en-US" dirty="0"/>
              <a:t>2018 -2019.  Monthly transect surveys to be conducted in sea grass areas to monitor rabbitfish settlement times.  Started in February 2018.</a:t>
            </a:r>
          </a:p>
        </p:txBody>
      </p:sp>
    </p:spTree>
    <p:extLst>
      <p:ext uri="{BB962C8B-B14F-4D97-AF65-F5344CB8AC3E}">
        <p14:creationId xmlns:p14="http://schemas.microsoft.com/office/powerpoint/2010/main" val="33030141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2C750-6E4F-BE41-9AF1-4D197F1BA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Forktail</a:t>
            </a:r>
            <a:r>
              <a:rPr lang="en-US" dirty="0"/>
              <a:t> rabbitfish – </a:t>
            </a:r>
            <a:r>
              <a:rPr lang="en-US" i="1" dirty="0"/>
              <a:t>S. argenteus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19DEE5-0E65-8A47-9DFC-B5EDEC60A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potential for culture</a:t>
            </a:r>
          </a:p>
          <a:p>
            <a:r>
              <a:rPr lang="en-US" dirty="0"/>
              <a:t>Settlement 4-5 days before new moon April (2016, 2017 and 2018) and smaller pulse in May (2018)</a:t>
            </a:r>
          </a:p>
          <a:p>
            <a:r>
              <a:rPr lang="en-US" dirty="0"/>
              <a:t>Abundance – moderate to high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21AB23-167D-B24A-BE57-9530432BF0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746" y="3738274"/>
            <a:ext cx="4177695" cy="18425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0E42D-66AD-AB4E-9410-D8A5989ED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229" y="3646841"/>
            <a:ext cx="6068556" cy="253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884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88E31-9D74-1B48-B19D-ABD17359B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Scribbled rabbitfish – </a:t>
            </a:r>
            <a:r>
              <a:rPr lang="en-US" i="1" dirty="0"/>
              <a:t>S. </a:t>
            </a:r>
            <a:r>
              <a:rPr lang="en-US" i="1" dirty="0" err="1"/>
              <a:t>spinus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C9759-B3E1-8144-BFA1-DDD441CE4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results so far in culture.  Grows to 9 inches (24 cm)</a:t>
            </a:r>
          </a:p>
          <a:p>
            <a:r>
              <a:rPr lang="en-US" dirty="0"/>
              <a:t>Settlement 4-5 days before new moon April (2016, 2017 and 2018) and smaller pulse in May (2018)</a:t>
            </a:r>
          </a:p>
          <a:p>
            <a:r>
              <a:rPr lang="en-US" dirty="0"/>
              <a:t>Highly abundant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45719F-BBB7-FF4B-90DB-DA59E75DD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708400"/>
            <a:ext cx="4152900" cy="260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1EB75-97D7-4544-892A-134A9D3F6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4654" y="3216536"/>
            <a:ext cx="4556796" cy="30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36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3E30E-1B05-E345-B2A1-3F77D596B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Gold-spotted rabbitfish – </a:t>
            </a:r>
            <a:r>
              <a:rPr lang="en-US" i="1" dirty="0"/>
              <a:t>S. punctatus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E432A1-C01C-6D40-B49B-FD2AF8569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7985"/>
          </a:xfrm>
        </p:spPr>
        <p:txBody>
          <a:bodyPr/>
          <a:lstStyle/>
          <a:p>
            <a:r>
              <a:rPr lang="en-US" dirty="0"/>
              <a:t>Moderate performance in cages.  Likes to stay on the bottom. Ornamental potential. Can grow to 16 inches (43 cm)</a:t>
            </a:r>
          </a:p>
          <a:p>
            <a:r>
              <a:rPr lang="en-US" dirty="0"/>
              <a:t>Settlement around new moon or slightly later</a:t>
            </a:r>
          </a:p>
          <a:p>
            <a:r>
              <a:rPr lang="en-US" dirty="0"/>
              <a:t>Not abundant – two small pulses in April and May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8C0A5-1E5B-264A-A2F1-B9C926B82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3770107"/>
            <a:ext cx="4648200" cy="2628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95CA67-94E6-1B49-8885-1748E1A1EA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6873" y="3718560"/>
            <a:ext cx="5033569" cy="313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390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574E2-8FF3-CA42-979A-09E0097DA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Capture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1A6508-D2F0-9840-A22C-6CFE3EC9D5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Not much reference in the literature</a:t>
            </a:r>
          </a:p>
          <a:p>
            <a:r>
              <a:rPr lang="en-US" sz="3200" dirty="0"/>
              <a:t>Use of scoop nets</a:t>
            </a:r>
          </a:p>
          <a:p>
            <a:r>
              <a:rPr lang="en-US" sz="3200" dirty="0"/>
              <a:t>Also bag seines 3 mm</a:t>
            </a:r>
          </a:p>
          <a:p>
            <a:r>
              <a:rPr lang="en-US" sz="3200" dirty="0"/>
              <a:t>Luring fish to algae bundles </a:t>
            </a:r>
          </a:p>
          <a:p>
            <a:pPr marL="0" indent="0">
              <a:buNone/>
            </a:pPr>
            <a:r>
              <a:rPr lang="en-US" sz="3200" dirty="0"/>
              <a:t>and scooping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8FC5A87-82DC-024B-8E27-687F92D6B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3697" y="1825625"/>
            <a:ext cx="3964209" cy="386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1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7653C-757A-4140-9D44-F30658AE2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Pencil-streaked rabbitfish – </a:t>
            </a:r>
            <a:r>
              <a:rPr lang="en-US" i="1" dirty="0"/>
              <a:t>S. </a:t>
            </a:r>
            <a:r>
              <a:rPr lang="en-US" i="1" dirty="0" err="1"/>
              <a:t>doliatus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58F979-2AED-8249-AE99-72EC4E761E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Poor performance in cages.  Does not feed well. Ornamental potential</a:t>
            </a:r>
          </a:p>
          <a:p>
            <a:r>
              <a:rPr lang="en-US" dirty="0"/>
              <a:t>Seems to settle later than new moon. 10 inches (25 cm)</a:t>
            </a:r>
          </a:p>
          <a:p>
            <a:r>
              <a:rPr lang="en-US" dirty="0"/>
              <a:t>Small pulse in April but very abundant in May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912BA-BE3C-1946-9A4C-939EB89091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334" y="3525892"/>
            <a:ext cx="4275809" cy="28698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40C09D-33FD-6D4F-A69C-3BC0399FB5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770" y="3356386"/>
            <a:ext cx="5792080" cy="313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802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729B52-9BF0-4E48-9785-7D9ACEA2A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Randalls</a:t>
            </a:r>
            <a:r>
              <a:rPr lang="en-US" dirty="0"/>
              <a:t> rabbitfish – </a:t>
            </a:r>
            <a:r>
              <a:rPr lang="en-US" i="1" dirty="0"/>
              <a:t>S. </a:t>
            </a:r>
            <a:r>
              <a:rPr lang="en-US" i="1" dirty="0" err="1"/>
              <a:t>randalli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190891-F719-704B-B840-BC7D9A9B1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Good performance in cages.  Feeds and adapts well.  To 12 in (30 cm)</a:t>
            </a:r>
          </a:p>
          <a:p>
            <a:r>
              <a:rPr lang="en-US" dirty="0"/>
              <a:t>First seen one week after new moon in April.  </a:t>
            </a:r>
          </a:p>
          <a:p>
            <a:r>
              <a:rPr lang="en-US" dirty="0"/>
              <a:t>Abundance – moderate to high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58EEBA-9138-B849-8825-BCC400299B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8910" y="3302598"/>
            <a:ext cx="4364089" cy="32745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0A3CD-C78D-0147-AEE7-518479B4A3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09" y="3455078"/>
            <a:ext cx="5283512" cy="312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5471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470EA-A031-A343-8B87-F3A5A5BBA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10808AE-E3B3-C348-AD08-71479A8252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86" y="1027905"/>
            <a:ext cx="8187893" cy="4747709"/>
          </a:xfrm>
        </p:spPr>
      </p:pic>
    </p:spTree>
    <p:extLst>
      <p:ext uri="{BB962C8B-B14F-4D97-AF65-F5344CB8AC3E}">
        <p14:creationId xmlns:p14="http://schemas.microsoft.com/office/powerpoint/2010/main" val="8303644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8E03-8D6A-E644-9E2E-ADFB79CB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Masked rabbitfish – </a:t>
            </a:r>
            <a:r>
              <a:rPr lang="en-US" i="1" dirty="0"/>
              <a:t>S. </a:t>
            </a:r>
            <a:r>
              <a:rPr lang="en-US" i="1" dirty="0" err="1"/>
              <a:t>puellus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D09CC-DB8D-7E47-888E-9D605BDAD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New capture in 2018.  Ornamental potential.  Reaches 15 in (38 cm)</a:t>
            </a:r>
          </a:p>
          <a:p>
            <a:r>
              <a:rPr lang="en-US" dirty="0"/>
              <a:t>Settle before new moon in May</a:t>
            </a:r>
          </a:p>
          <a:p>
            <a:r>
              <a:rPr lang="en-US" dirty="0"/>
              <a:t>Pulse in May seemed small but may have missed the larger set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1056B3-AA91-B443-93B0-709AB49BC4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95" y="3564741"/>
            <a:ext cx="5017932" cy="2747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B2002A7-697E-5041-95C7-2F92362CD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5432" y="3341668"/>
            <a:ext cx="6091467" cy="33131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3415EB-9AD5-D14D-B83F-DA4971D1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372" y="3575015"/>
            <a:ext cx="5017932" cy="2747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BC6BBA-180D-3B43-B9C0-446A5AF1C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01" y="3624654"/>
            <a:ext cx="5017932" cy="274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93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FB7E7D-333A-BC4C-B1BD-62D2C9266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83C2E-4C09-5348-A96C-7E20EFC178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While spawning is seasonal there will most likely be pulses of recruitment many months of the year around new moon.</a:t>
            </a:r>
          </a:p>
          <a:p>
            <a:r>
              <a:rPr lang="en-US" sz="3600" dirty="0"/>
              <a:t>Start catching 4 days before new moon for most species</a:t>
            </a:r>
          </a:p>
          <a:p>
            <a:r>
              <a:rPr lang="en-US" sz="3600" dirty="0"/>
              <a:t>Still a lot to be learned about settlement chronology</a:t>
            </a:r>
          </a:p>
          <a:p>
            <a:r>
              <a:rPr lang="en-US" sz="3600" dirty="0"/>
              <a:t>Potential for food and ornamental markets</a:t>
            </a:r>
          </a:p>
        </p:txBody>
      </p:sp>
    </p:spTree>
    <p:extLst>
      <p:ext uri="{BB962C8B-B14F-4D97-AF65-F5344CB8AC3E}">
        <p14:creationId xmlns:p14="http://schemas.microsoft.com/office/powerpoint/2010/main" val="35007145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3D674-4851-3445-B6DE-2A10D105F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C169123-18D4-1E4D-90D4-2187B65CA6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5961" y="470162"/>
            <a:ext cx="7669859" cy="5774318"/>
          </a:xfrm>
        </p:spPr>
      </p:pic>
    </p:spTree>
    <p:extLst>
      <p:ext uri="{BB962C8B-B14F-4D97-AF65-F5344CB8AC3E}">
        <p14:creationId xmlns:p14="http://schemas.microsoft.com/office/powerpoint/2010/main" val="22858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D4A0-D8AF-6B4C-8A67-CF42C6848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MERIP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6B5F4-6FBD-394A-828A-E9A1B2DFE7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2017 – 1/2” gill net for capture of marine ornamentals was used.  Fish were too large and the smaller ones escaped.  </a:t>
            </a:r>
          </a:p>
          <a:p>
            <a:r>
              <a:rPr lang="en-US" dirty="0"/>
              <a:t>2018.  ¼” gill net designed for capture of smelt in Great Lakes was ordered and has proven successful at capturing settlement stage </a:t>
            </a:r>
            <a:r>
              <a:rPr lang="en-US" dirty="0" err="1"/>
              <a:t>Siganids</a:t>
            </a:r>
            <a:r>
              <a:rPr lang="en-US" dirty="0"/>
              <a:t> in the sea grass beds.  Needs a heavy lead line and good floats. Duluth Nets (</a:t>
            </a:r>
            <a:r>
              <a:rPr lang="en-US" dirty="0" err="1"/>
              <a:t>Dululthnets.com</a:t>
            </a:r>
            <a:r>
              <a:rPr lang="en-US" dirty="0"/>
              <a:t>) </a:t>
            </a:r>
          </a:p>
          <a:p>
            <a:r>
              <a:rPr lang="en-US" dirty="0"/>
              <a:t>2018.  </a:t>
            </a:r>
            <a:r>
              <a:rPr lang="en-US" i="1" dirty="0"/>
              <a:t>S. </a:t>
            </a:r>
            <a:r>
              <a:rPr lang="en-US" i="1" dirty="0" err="1"/>
              <a:t>randalli</a:t>
            </a:r>
            <a:r>
              <a:rPr lang="en-US" dirty="0"/>
              <a:t> successfully scoop netted from the mangrove fringes around MERIP.  </a:t>
            </a:r>
          </a:p>
          <a:p>
            <a:r>
              <a:rPr lang="en-US" dirty="0"/>
              <a:t>2017.  Small quantities of </a:t>
            </a:r>
            <a:r>
              <a:rPr lang="en-US" i="1" dirty="0"/>
              <a:t>S. </a:t>
            </a:r>
            <a:r>
              <a:rPr lang="en-US" i="1" dirty="0" err="1"/>
              <a:t>randalli</a:t>
            </a:r>
            <a:r>
              <a:rPr lang="en-US" i="1" dirty="0"/>
              <a:t> </a:t>
            </a:r>
            <a:r>
              <a:rPr lang="en-US" dirty="0"/>
              <a:t>self recruited into cages.</a:t>
            </a:r>
          </a:p>
        </p:txBody>
      </p:sp>
    </p:spTree>
    <p:extLst>
      <p:ext uri="{BB962C8B-B14F-4D97-AF65-F5344CB8AC3E}">
        <p14:creationId xmlns:p14="http://schemas.microsoft.com/office/powerpoint/2010/main" val="2151460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CBEA8A-5AFB-9540-AE55-1AAD369D3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Smelt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CB26E9-6FC9-5A4E-9A12-EE7E2FFF61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988" y="1690688"/>
            <a:ext cx="5432113" cy="305492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D71F9BA-4242-5D46-95C1-4B8FE9D17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6459" y="3016250"/>
            <a:ext cx="5487276" cy="3841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095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4A11C1-1E2C-E848-BD53-483C22C27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Main Project Work Site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22FAB6-78C5-3548-B26B-BF6CEE6DD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6329" y="1599715"/>
            <a:ext cx="599900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4F9966-8B22-5148-A3FA-1987544446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478" y="2646381"/>
            <a:ext cx="5858471" cy="3672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672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3AA2D-5F77-FD4E-B422-035AB4EED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Early Efforts – crest net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4F50EA-6FD6-5C47-95F5-4BCDB8849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1316" y="1690688"/>
            <a:ext cx="6469368" cy="4849961"/>
          </a:xfrm>
        </p:spPr>
      </p:pic>
    </p:spTree>
    <p:extLst>
      <p:ext uri="{BB962C8B-B14F-4D97-AF65-F5344CB8AC3E}">
        <p14:creationId xmlns:p14="http://schemas.microsoft.com/office/powerpoint/2010/main" val="3760483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9C518-EFD4-5648-8B5E-8751C074D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442" y="687854"/>
            <a:ext cx="2804758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Prototype gill net</a:t>
            </a:r>
            <a:br>
              <a:rPr lang="en-US" dirty="0"/>
            </a:br>
            <a:r>
              <a:rPr lang="en-US" dirty="0"/>
              <a:t>2017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75B0015-5579-2B41-BAF7-79BE05C12A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6200000">
            <a:off x="3394420" y="1144600"/>
            <a:ext cx="6227844" cy="4668894"/>
          </a:xfrm>
        </p:spPr>
      </p:pic>
    </p:spTree>
    <p:extLst>
      <p:ext uri="{BB962C8B-B14F-4D97-AF65-F5344CB8AC3E}">
        <p14:creationId xmlns:p14="http://schemas.microsoft.com/office/powerpoint/2010/main" val="1331491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9FA7D-89EE-E54F-B558-FE71666BB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7A84A8-3E8F-D149-8F7E-250CCB59C4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766" y="903642"/>
            <a:ext cx="7542085" cy="5659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842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22FDD-824C-D64E-9E6A-65633F775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5E7A61A-6041-F443-93A1-3423893CB4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8054" y="588495"/>
            <a:ext cx="8284285" cy="5910888"/>
          </a:xfrm>
        </p:spPr>
      </p:pic>
    </p:spTree>
    <p:extLst>
      <p:ext uri="{BB962C8B-B14F-4D97-AF65-F5344CB8AC3E}">
        <p14:creationId xmlns:p14="http://schemas.microsoft.com/office/powerpoint/2010/main" val="650984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1118</TotalTime>
  <Words>564</Words>
  <Application>Microsoft Macintosh PowerPoint</Application>
  <PresentationFormat>Widescreen</PresentationFormat>
  <Paragraphs>61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Office Theme</vt:lpstr>
      <vt:lpstr>Progress on capture techniques of post-larval rabbitfishes in Pohnpei.  Lessons learned.   </vt:lpstr>
      <vt:lpstr>Capture</vt:lpstr>
      <vt:lpstr>MERIP tests</vt:lpstr>
      <vt:lpstr>Smelt</vt:lpstr>
      <vt:lpstr>Main Project Work Site</vt:lpstr>
      <vt:lpstr>Early Efforts – crest net</vt:lpstr>
      <vt:lpstr>Prototype gill net 2017</vt:lpstr>
      <vt:lpstr>PowerPoint Presentation</vt:lpstr>
      <vt:lpstr>PowerPoint Presentation</vt:lpstr>
      <vt:lpstr>PowerPoint Presentation</vt:lpstr>
      <vt:lpstr>2018 Improvements</vt:lpstr>
      <vt:lpstr>PowerPoint Presentation</vt:lpstr>
      <vt:lpstr>Forktail April 24</vt:lpstr>
      <vt:lpstr>Transport after capture</vt:lpstr>
      <vt:lpstr>PowerPoint Presentation</vt:lpstr>
      <vt:lpstr>Chronology of Settlement</vt:lpstr>
      <vt:lpstr>Forktail rabbitfish – S. argenteus</vt:lpstr>
      <vt:lpstr>Scribbled rabbitfish – S. spinus</vt:lpstr>
      <vt:lpstr>Gold-spotted rabbitfish – S. punctatus</vt:lpstr>
      <vt:lpstr>Pencil-streaked rabbitfish – S. doliatus</vt:lpstr>
      <vt:lpstr>Randalls rabbitfish – S. randalli</vt:lpstr>
      <vt:lpstr>PowerPoint Presentation</vt:lpstr>
      <vt:lpstr>Masked rabbitfish – S. puellus</vt:lpstr>
      <vt:lpstr>Summary</vt:lpstr>
      <vt:lpstr>PowerPoint Presentation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Progress on capture techniques of post-larval rabbitfishes in Pohnpei.  Lessons learned.   </dc:title>
  <dc:creator>Simon Ellis</dc:creator>
  <cp:lastModifiedBy>Microsoft Office User</cp:lastModifiedBy>
  <cp:revision>34</cp:revision>
  <dcterms:created xsi:type="dcterms:W3CDTF">2018-06-04T06:16:26Z</dcterms:created>
  <dcterms:modified xsi:type="dcterms:W3CDTF">2018-07-26T01:43:03Z</dcterms:modified>
</cp:coreProperties>
</file>