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5"/>
  </p:notesMasterIdLst>
  <p:sldIdLst>
    <p:sldId id="256" r:id="rId2"/>
    <p:sldId id="262" r:id="rId3"/>
    <p:sldId id="268" r:id="rId4"/>
    <p:sldId id="271" r:id="rId5"/>
    <p:sldId id="269" r:id="rId6"/>
    <p:sldId id="270" r:id="rId7"/>
    <p:sldId id="265" r:id="rId8"/>
    <p:sldId id="263" r:id="rId9"/>
    <p:sldId id="272" r:id="rId10"/>
    <p:sldId id="264" r:id="rId11"/>
    <p:sldId id="273" r:id="rId12"/>
    <p:sldId id="267"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0DE74E-12B8-4DAD-9DE6-5B968F094373}" v="3" dt="2022-12-23T17:06:47.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333"/>
  </p:normalViewPr>
  <p:slideViewPr>
    <p:cSldViewPr snapToGrid="0">
      <p:cViewPr varScale="1">
        <p:scale>
          <a:sx n="77" d="100"/>
          <a:sy n="77" d="100"/>
        </p:scale>
        <p:origin x="7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21657-D2C8-8E4A-A226-C20760FB819C}" type="datetimeFigureOut">
              <a:rPr lang="en-US" smtClean="0"/>
              <a:t>12/23/2022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C68DF-40C4-0542-B406-BF6D9118962E}" type="slidenum">
              <a:rPr lang="en-US" smtClean="0"/>
              <a:t>‹#›</a:t>
            </a:fld>
            <a:endParaRPr lang="en-US"/>
          </a:p>
        </p:txBody>
      </p:sp>
    </p:spTree>
    <p:extLst>
      <p:ext uri="{BB962C8B-B14F-4D97-AF65-F5344CB8AC3E}">
        <p14:creationId xmlns:p14="http://schemas.microsoft.com/office/powerpoint/2010/main" val="134768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34C68DF-40C4-0542-B406-BF6D9118962E}" type="slidenum">
              <a:rPr lang="en-US" smtClean="0"/>
              <a:t>2</a:t>
            </a:fld>
            <a:endParaRPr lang="en-US"/>
          </a:p>
        </p:txBody>
      </p:sp>
    </p:spTree>
    <p:extLst>
      <p:ext uri="{BB962C8B-B14F-4D97-AF65-F5344CB8AC3E}">
        <p14:creationId xmlns:p14="http://schemas.microsoft.com/office/powerpoint/2010/main" val="92381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34C68DF-40C4-0542-B406-BF6D9118962E}" type="slidenum">
              <a:rPr lang="en-US" smtClean="0"/>
              <a:t>3</a:t>
            </a:fld>
            <a:endParaRPr lang="en-US"/>
          </a:p>
        </p:txBody>
      </p:sp>
    </p:spTree>
    <p:extLst>
      <p:ext uri="{BB962C8B-B14F-4D97-AF65-F5344CB8AC3E}">
        <p14:creationId xmlns:p14="http://schemas.microsoft.com/office/powerpoint/2010/main" val="28349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34C68DF-40C4-0542-B406-BF6D9118962E}" type="slidenum">
              <a:rPr lang="en-US" smtClean="0"/>
              <a:t>4</a:t>
            </a:fld>
            <a:endParaRPr lang="en-US"/>
          </a:p>
        </p:txBody>
      </p:sp>
    </p:spTree>
    <p:extLst>
      <p:ext uri="{BB962C8B-B14F-4D97-AF65-F5344CB8AC3E}">
        <p14:creationId xmlns:p14="http://schemas.microsoft.com/office/powerpoint/2010/main" val="367475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34C68DF-40C4-0542-B406-BF6D9118962E}" type="slidenum">
              <a:rPr lang="en-US" smtClean="0"/>
              <a:t>5</a:t>
            </a:fld>
            <a:endParaRPr lang="en-US"/>
          </a:p>
        </p:txBody>
      </p:sp>
    </p:spTree>
    <p:extLst>
      <p:ext uri="{BB962C8B-B14F-4D97-AF65-F5344CB8AC3E}">
        <p14:creationId xmlns:p14="http://schemas.microsoft.com/office/powerpoint/2010/main" val="107034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34C68DF-40C4-0542-B406-BF6D9118962E}" type="slidenum">
              <a:rPr lang="en-US" smtClean="0"/>
              <a:t>6</a:t>
            </a:fld>
            <a:endParaRPr lang="en-US"/>
          </a:p>
        </p:txBody>
      </p:sp>
    </p:spTree>
    <p:extLst>
      <p:ext uri="{BB962C8B-B14F-4D97-AF65-F5344CB8AC3E}">
        <p14:creationId xmlns:p14="http://schemas.microsoft.com/office/powerpoint/2010/main" val="1907516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rPr>
              <a:t>This slide is a bit messy to look at- I’m (Sally) not the best at formatting but please add any other information that would be helpful here. It could also be made into two slides: one for how to navigate the interface and the other for how to actually code</a:t>
            </a:r>
          </a:p>
        </p:txBody>
      </p:sp>
      <p:sp>
        <p:nvSpPr>
          <p:cNvPr id="4" name="Slide Number Placeholder 3"/>
          <p:cNvSpPr>
            <a:spLocks noGrp="1"/>
          </p:cNvSpPr>
          <p:nvPr>
            <p:ph type="sldNum" sz="quarter" idx="5"/>
          </p:nvPr>
        </p:nvSpPr>
        <p:spPr/>
        <p:txBody>
          <a:bodyPr/>
          <a:lstStyle/>
          <a:p>
            <a:fld id="{734C68DF-40C4-0542-B406-BF6D9118962E}" type="slidenum">
              <a:rPr lang="en-US" smtClean="0"/>
              <a:t>8</a:t>
            </a:fld>
            <a:endParaRPr lang="en-US"/>
          </a:p>
        </p:txBody>
      </p:sp>
    </p:spTree>
    <p:extLst>
      <p:ext uri="{BB962C8B-B14F-4D97-AF65-F5344CB8AC3E}">
        <p14:creationId xmlns:p14="http://schemas.microsoft.com/office/powerpoint/2010/main" val="456902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34C68DF-40C4-0542-B406-BF6D9118962E}" type="slidenum">
              <a:rPr lang="en-US" smtClean="0"/>
              <a:t>9</a:t>
            </a:fld>
            <a:endParaRPr lang="en-US"/>
          </a:p>
        </p:txBody>
      </p:sp>
    </p:spTree>
    <p:extLst>
      <p:ext uri="{BB962C8B-B14F-4D97-AF65-F5344CB8AC3E}">
        <p14:creationId xmlns:p14="http://schemas.microsoft.com/office/powerpoint/2010/main" val="229313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dirty="0"/>
              <a:t>12/23/2022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dirty="0"/>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dirty="0"/>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dirty="0"/>
              <a:t>12/23/2022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dirty="0"/>
              <a:t>12/23/2022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dirty="0"/>
              <a:t>12/23/2022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12/23/2022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12/23/2022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12/23/2022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60842-C832-F167-EA51-313FDC2DE75F}"/>
              </a:ext>
            </a:extLst>
          </p:cNvPr>
          <p:cNvSpPr>
            <a:spLocks noGrp="1"/>
          </p:cNvSpPr>
          <p:nvPr>
            <p:ph type="ctrTitle"/>
          </p:nvPr>
        </p:nvSpPr>
        <p:spPr/>
        <p:txBody>
          <a:bodyPr>
            <a:normAutofit/>
          </a:bodyPr>
          <a:lstStyle/>
          <a:p>
            <a:r>
              <a:rPr lang="en-US" sz="3000" b="1" i="0" u="none" strike="noStrike" dirty="0">
                <a:solidFill>
                  <a:srgbClr val="000000"/>
                </a:solidFill>
                <a:effectLst/>
                <a:latin typeface="Avenir Book" panose="02000503020000020003" pitchFamily="2" charset="0"/>
              </a:rPr>
              <a:t>Coding techniques &amp; information for using </a:t>
            </a:r>
            <a:r>
              <a:rPr lang="en-US" sz="3000" b="1" i="0" u="none" strike="noStrike" dirty="0" err="1">
                <a:solidFill>
                  <a:srgbClr val="000000"/>
                </a:solidFill>
                <a:effectLst/>
                <a:latin typeface="Avenir Book" panose="02000503020000020003" pitchFamily="2" charset="0"/>
              </a:rPr>
              <a:t>Nvivo</a:t>
            </a:r>
            <a:r>
              <a:rPr lang="en-US" sz="3000" b="0" i="0" u="none" strike="noStrike" dirty="0">
                <a:solidFill>
                  <a:srgbClr val="000000"/>
                </a:solidFill>
                <a:effectLst/>
                <a:latin typeface="Avenir Book" panose="02000503020000020003" pitchFamily="2" charset="0"/>
              </a:rPr>
              <a:t> </a:t>
            </a:r>
            <a:br>
              <a:rPr lang="en-US" sz="3000" b="0" i="0" u="none" strike="noStrike" dirty="0">
                <a:solidFill>
                  <a:srgbClr val="000000"/>
                </a:solidFill>
                <a:effectLst/>
                <a:latin typeface="Avenir Book" panose="02000503020000020003" pitchFamily="2" charset="0"/>
              </a:rPr>
            </a:br>
            <a:r>
              <a:rPr lang="en-US" sz="1800" b="0" i="0" u="none" strike="noStrike" dirty="0">
                <a:solidFill>
                  <a:srgbClr val="000000"/>
                </a:solidFill>
                <a:effectLst/>
                <a:latin typeface="Avenir Book" panose="02000503020000020003" pitchFamily="2" charset="0"/>
              </a:rPr>
              <a:t>11.18.2022</a:t>
            </a:r>
            <a:endParaRPr lang="en-US" sz="3000" dirty="0"/>
          </a:p>
        </p:txBody>
      </p:sp>
      <p:pic>
        <p:nvPicPr>
          <p:cNvPr id="9" name="Picture 8">
            <a:extLst>
              <a:ext uri="{FF2B5EF4-FFF2-40B4-BE49-F238E27FC236}">
                <a16:creationId xmlns:a16="http://schemas.microsoft.com/office/drawing/2014/main" id="{081AEC90-1D75-CA1B-B80F-6A51940320B0}"/>
              </a:ext>
            </a:extLst>
          </p:cNvPr>
          <p:cNvPicPr>
            <a:picLocks noChangeAspect="1"/>
          </p:cNvPicPr>
          <p:nvPr/>
        </p:nvPicPr>
        <p:blipFill>
          <a:blip r:embed="rId2"/>
          <a:stretch>
            <a:fillRect/>
          </a:stretch>
        </p:blipFill>
        <p:spPr>
          <a:xfrm>
            <a:off x="0" y="5530400"/>
            <a:ext cx="12192000" cy="1327600"/>
          </a:xfrm>
          <a:prstGeom prst="rect">
            <a:avLst/>
          </a:prstGeom>
        </p:spPr>
      </p:pic>
    </p:spTree>
    <p:extLst>
      <p:ext uri="{BB962C8B-B14F-4D97-AF65-F5344CB8AC3E}">
        <p14:creationId xmlns:p14="http://schemas.microsoft.com/office/powerpoint/2010/main" val="205800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E7C669-1902-590E-D8EB-4E6B04B20D22}"/>
              </a:ext>
            </a:extLst>
          </p:cNvPr>
          <p:cNvSpPr>
            <a:spLocks noGrp="1"/>
          </p:cNvSpPr>
          <p:nvPr>
            <p:ph type="title"/>
          </p:nvPr>
        </p:nvSpPr>
        <p:spPr>
          <a:xfrm>
            <a:off x="8184559" y="643467"/>
            <a:ext cx="3363974" cy="1728044"/>
          </a:xfrm>
          <a:noFill/>
          <a:ln>
            <a:solidFill>
              <a:schemeClr val="bg1"/>
            </a:solidFill>
          </a:ln>
        </p:spPr>
        <p:txBody>
          <a:bodyPr vert="horz" wrap="square" lIns="182880" tIns="182880" rIns="182880" bIns="182880" rtlCol="0" anchor="ctr">
            <a:normAutofit/>
          </a:bodyPr>
          <a:lstStyle/>
          <a:p>
            <a:r>
              <a:rPr lang="en-US">
                <a:solidFill>
                  <a:schemeClr val="bg1"/>
                </a:solidFill>
              </a:rPr>
              <a:t>Our codes and what they mean</a:t>
            </a:r>
          </a:p>
        </p:txBody>
      </p:sp>
      <p:pic>
        <p:nvPicPr>
          <p:cNvPr id="9" name="Content Placeholder 8" descr="Text&#10;&#10;Description automatically generated">
            <a:extLst>
              <a:ext uri="{FF2B5EF4-FFF2-40B4-BE49-F238E27FC236}">
                <a16:creationId xmlns:a16="http://schemas.microsoft.com/office/drawing/2014/main" id="{F37BFA7B-6E06-E7B4-333D-ABAA339E65DB}"/>
              </a:ext>
            </a:extLst>
          </p:cNvPr>
          <p:cNvPicPr>
            <a:picLocks noGrp="1" noChangeAspect="1"/>
          </p:cNvPicPr>
          <p:nvPr>
            <p:ph idx="1"/>
          </p:nvPr>
        </p:nvPicPr>
        <p:blipFill>
          <a:blip r:embed="rId2"/>
          <a:stretch>
            <a:fillRect/>
          </a:stretch>
        </p:blipFill>
        <p:spPr>
          <a:xfrm>
            <a:off x="1395128" y="643467"/>
            <a:ext cx="4747449" cy="5410199"/>
          </a:xfrm>
          <a:prstGeom prst="rect">
            <a:avLst/>
          </a:prstGeom>
        </p:spPr>
      </p:pic>
      <p:sp>
        <p:nvSpPr>
          <p:cNvPr id="4" name="TextBox 3">
            <a:extLst>
              <a:ext uri="{FF2B5EF4-FFF2-40B4-BE49-F238E27FC236}">
                <a16:creationId xmlns:a16="http://schemas.microsoft.com/office/drawing/2014/main" id="{236CC3DA-FB32-9961-B276-FFDB812CA299}"/>
              </a:ext>
            </a:extLst>
          </p:cNvPr>
          <p:cNvSpPr txBox="1"/>
          <p:nvPr/>
        </p:nvSpPr>
        <p:spPr>
          <a:xfrm>
            <a:off x="8184558" y="2638043"/>
            <a:ext cx="3363974" cy="3999063"/>
          </a:xfrm>
          <a:prstGeom prst="rect">
            <a:avLst/>
          </a:prstGeom>
        </p:spPr>
        <p:txBody>
          <a:bodyPr vert="horz" lIns="91440" tIns="45720" rIns="91440" bIns="45720" rtlCol="0">
            <a:normAutofit fontScale="92500" lnSpcReduction="10000"/>
          </a:bodyPr>
          <a:lstStyle/>
          <a:p>
            <a:pPr marL="285750" indent="-228600" defTabSz="914400">
              <a:spcBef>
                <a:spcPts val="1000"/>
              </a:spcBef>
              <a:buClr>
                <a:schemeClr val="accent2"/>
              </a:buClr>
              <a:buFont typeface="Arial" panose="020B0604020202020204" pitchFamily="34" charset="0"/>
              <a:buChar char="•"/>
            </a:pPr>
            <a:r>
              <a:rPr lang="en-US" sz="2000" dirty="0">
                <a:solidFill>
                  <a:schemeClr val="bg1"/>
                </a:solidFill>
              </a:rPr>
              <a:t>This is meant to be a general guide</a:t>
            </a:r>
          </a:p>
          <a:p>
            <a:pPr marL="285750" indent="-228600" defTabSz="914400">
              <a:spcBef>
                <a:spcPts val="1000"/>
              </a:spcBef>
              <a:buClr>
                <a:schemeClr val="accent2"/>
              </a:buClr>
              <a:buFont typeface="Arial" panose="020B0604020202020204" pitchFamily="34" charset="0"/>
              <a:buChar char="•"/>
            </a:pPr>
            <a:r>
              <a:rPr lang="en-US" sz="2000" dirty="0">
                <a:solidFill>
                  <a:schemeClr val="bg1"/>
                </a:solidFill>
              </a:rPr>
              <a:t>Each code is emergent (themes that came up during interviews regardless of questions asked)</a:t>
            </a:r>
          </a:p>
          <a:p>
            <a:pPr marL="285750" indent="-228600" defTabSz="914400">
              <a:spcBef>
                <a:spcPts val="1000"/>
              </a:spcBef>
              <a:buClr>
                <a:schemeClr val="accent2"/>
              </a:buClr>
              <a:buFont typeface="Arial" panose="020B0604020202020204" pitchFamily="34" charset="0"/>
              <a:buChar char="•"/>
            </a:pPr>
            <a:r>
              <a:rPr lang="en-US" sz="2000" dirty="0">
                <a:solidFill>
                  <a:schemeClr val="bg1"/>
                </a:solidFill>
              </a:rPr>
              <a:t>Codes are open to revision (but not until the first run-through)</a:t>
            </a:r>
          </a:p>
          <a:p>
            <a:pPr marL="285750" indent="-228600" defTabSz="914400">
              <a:spcBef>
                <a:spcPts val="1000"/>
              </a:spcBef>
              <a:buClr>
                <a:schemeClr val="accent2"/>
              </a:buClr>
              <a:buFont typeface="Arial" panose="020B0604020202020204" pitchFamily="34" charset="0"/>
              <a:buChar char="•"/>
            </a:pPr>
            <a:r>
              <a:rPr lang="en-US" sz="2000" dirty="0">
                <a:solidFill>
                  <a:schemeClr val="bg1"/>
                </a:solidFill>
              </a:rPr>
              <a:t>We will first be conducting within-case coding, before eventually moving into across-case doing</a:t>
            </a:r>
          </a:p>
          <a:p>
            <a:pPr marL="285750" indent="-228600" defTabSz="914400">
              <a:spcBef>
                <a:spcPts val="1000"/>
              </a:spcBef>
              <a:buClr>
                <a:schemeClr val="accent2"/>
              </a:buClr>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859859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3ADE7-24D5-69B7-A198-55906DDB0A0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rPr>
              <a:t>NOTES</a:t>
            </a:r>
          </a:p>
        </p:txBody>
      </p:sp>
      <p:sp>
        <p:nvSpPr>
          <p:cNvPr id="3" name="Content Placeholder 2">
            <a:extLst>
              <a:ext uri="{FF2B5EF4-FFF2-40B4-BE49-F238E27FC236}">
                <a16:creationId xmlns:a16="http://schemas.microsoft.com/office/drawing/2014/main" id="{3ABEC636-CD85-A305-6795-7012816453E1}"/>
              </a:ext>
            </a:extLst>
          </p:cNvPr>
          <p:cNvSpPr>
            <a:spLocks noGrp="1"/>
          </p:cNvSpPr>
          <p:nvPr>
            <p:ph idx="1"/>
          </p:nvPr>
        </p:nvSpPr>
        <p:spPr>
          <a:xfrm>
            <a:off x="5591695" y="1402080"/>
            <a:ext cx="6367424" cy="4741866"/>
          </a:xfrm>
        </p:spPr>
        <p:txBody>
          <a:bodyPr vert="horz" lIns="91440" tIns="45720" rIns="91440" bIns="45720" rtlCol="0" anchor="ctr">
            <a:normAutofit/>
          </a:bodyPr>
          <a:lstStyle/>
          <a:p>
            <a:r>
              <a:rPr lang="en-US" sz="2400" b="1" dirty="0"/>
              <a:t>Do </a:t>
            </a:r>
            <a:r>
              <a:rPr lang="en-US" sz="2400" b="1" i="0" u="none" strike="noStrike" dirty="0">
                <a:effectLst/>
              </a:rPr>
              <a:t>not make edits to the text body of the transcripts</a:t>
            </a:r>
            <a:r>
              <a:rPr lang="en-US" sz="2400" i="0" u="none" strike="noStrike" dirty="0">
                <a:effectLst/>
              </a:rPr>
              <a:t>, if all the transcripts are not exactly the same, NVivo will not be able to merge them, and we won’t be able to assess inter-rater reliability!</a:t>
            </a:r>
          </a:p>
          <a:p>
            <a:r>
              <a:rPr lang="en-US" sz="2400" dirty="0"/>
              <a:t>All data must remain on our devices only and not shared with any outside parties for privacy and IRB purposes</a:t>
            </a:r>
          </a:p>
          <a:p>
            <a:endParaRPr lang="en-US" sz="2400" dirty="0"/>
          </a:p>
        </p:txBody>
      </p:sp>
    </p:spTree>
    <p:extLst>
      <p:ext uri="{BB962C8B-B14F-4D97-AF65-F5344CB8AC3E}">
        <p14:creationId xmlns:p14="http://schemas.microsoft.com/office/powerpoint/2010/main" val="3412391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804D81-BAB6-9949-3081-53951FE435C4}"/>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1800">
                <a:solidFill>
                  <a:srgbClr val="FFFFFF"/>
                </a:solidFill>
              </a:rPr>
              <a:t>How coding fits into this project/what’s next</a:t>
            </a:r>
          </a:p>
        </p:txBody>
      </p:sp>
      <p:sp>
        <p:nvSpPr>
          <p:cNvPr id="3" name="Content Placeholder 2">
            <a:extLst>
              <a:ext uri="{FF2B5EF4-FFF2-40B4-BE49-F238E27FC236}">
                <a16:creationId xmlns:a16="http://schemas.microsoft.com/office/drawing/2014/main" id="{C3B07D17-D22E-5DF7-29A2-D86964C7244B}"/>
              </a:ext>
            </a:extLst>
          </p:cNvPr>
          <p:cNvSpPr>
            <a:spLocks noGrp="1"/>
          </p:cNvSpPr>
          <p:nvPr>
            <p:ph idx="1"/>
          </p:nvPr>
        </p:nvSpPr>
        <p:spPr>
          <a:xfrm>
            <a:off x="5591695" y="1402080"/>
            <a:ext cx="5320696" cy="4053840"/>
          </a:xfrm>
        </p:spPr>
        <p:txBody>
          <a:bodyPr vert="horz" lIns="91440" tIns="45720" rIns="91440" bIns="45720" rtlCol="0" anchor="ctr">
            <a:normAutofit fontScale="92500" lnSpcReduction="10000"/>
          </a:bodyPr>
          <a:lstStyle/>
          <a:p>
            <a:r>
              <a:rPr lang="en-US" sz="3200" dirty="0"/>
              <a:t>The themes that emerge from coding these focus groups will inform the questions developed for the surveys that will be deployed </a:t>
            </a:r>
          </a:p>
          <a:p>
            <a:r>
              <a:rPr lang="en-US" sz="3200" dirty="0"/>
              <a:t>The focus groups themselves also provide valuable insights into these different actors along the seed value chain</a:t>
            </a:r>
          </a:p>
        </p:txBody>
      </p:sp>
    </p:spTree>
    <p:extLst>
      <p:ext uri="{BB962C8B-B14F-4D97-AF65-F5344CB8AC3E}">
        <p14:creationId xmlns:p14="http://schemas.microsoft.com/office/powerpoint/2010/main" val="1931885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5FBB18-1C13-CB98-4A72-369320B72D0D}"/>
              </a:ext>
            </a:extLst>
          </p:cNvPr>
          <p:cNvSpPr>
            <a:spLocks noGrp="1"/>
          </p:cNvSpPr>
          <p:nvPr>
            <p:ph type="title"/>
          </p:nvPr>
        </p:nvSpPr>
        <p:spPr>
          <a:xfrm>
            <a:off x="643466" y="643467"/>
            <a:ext cx="6242719" cy="1728044"/>
          </a:xfrm>
          <a:noFill/>
          <a:ln>
            <a:solidFill>
              <a:schemeClr val="bg1"/>
            </a:solidFill>
          </a:ln>
        </p:spPr>
        <p:txBody>
          <a:bodyPr wrap="square">
            <a:normAutofit/>
          </a:bodyPr>
          <a:lstStyle/>
          <a:p>
            <a:r>
              <a:rPr lang="en-US">
                <a:solidFill>
                  <a:schemeClr val="bg1"/>
                </a:solidFill>
              </a:rPr>
              <a:t>Workflow and timeline</a:t>
            </a:r>
          </a:p>
        </p:txBody>
      </p:sp>
      <p:sp>
        <p:nvSpPr>
          <p:cNvPr id="3" name="Content Placeholder 2">
            <a:extLst>
              <a:ext uri="{FF2B5EF4-FFF2-40B4-BE49-F238E27FC236}">
                <a16:creationId xmlns:a16="http://schemas.microsoft.com/office/drawing/2014/main" id="{7930CCD0-F9DA-90C8-887D-EA5B38748DE0}"/>
              </a:ext>
            </a:extLst>
          </p:cNvPr>
          <p:cNvSpPr>
            <a:spLocks noGrp="1"/>
          </p:cNvSpPr>
          <p:nvPr>
            <p:ph idx="1"/>
          </p:nvPr>
        </p:nvSpPr>
        <p:spPr>
          <a:xfrm>
            <a:off x="643467" y="2638044"/>
            <a:ext cx="6242715" cy="3415622"/>
          </a:xfrm>
        </p:spPr>
        <p:txBody>
          <a:bodyPr vert="horz" lIns="91440" tIns="45720" rIns="91440" bIns="45720" rtlCol="0">
            <a:normAutofit/>
          </a:bodyPr>
          <a:lstStyle/>
          <a:p>
            <a:pPr>
              <a:lnSpc>
                <a:spcPct val="90000"/>
              </a:lnSpc>
            </a:pPr>
            <a:r>
              <a:rPr lang="en-US" b="1">
                <a:solidFill>
                  <a:schemeClr val="bg1"/>
                </a:solidFill>
              </a:rPr>
              <a:t>Stage One: </a:t>
            </a:r>
            <a:r>
              <a:rPr lang="en-US">
                <a:solidFill>
                  <a:schemeClr val="bg1"/>
                </a:solidFill>
              </a:rPr>
              <a:t>Collectively code the </a:t>
            </a:r>
            <a:r>
              <a:rPr lang="en-US" b="1">
                <a:solidFill>
                  <a:schemeClr val="bg1"/>
                </a:solidFill>
              </a:rPr>
              <a:t>first three focus groups </a:t>
            </a:r>
            <a:r>
              <a:rPr lang="en-US">
                <a:solidFill>
                  <a:schemeClr val="bg1"/>
                </a:solidFill>
              </a:rPr>
              <a:t>and meet to discuss by </a:t>
            </a:r>
            <a:r>
              <a:rPr lang="en-US" b="1">
                <a:solidFill>
                  <a:schemeClr val="bg1"/>
                </a:solidFill>
              </a:rPr>
              <a:t>December 9</a:t>
            </a:r>
            <a:r>
              <a:rPr lang="en-US" b="1" baseline="30000">
                <a:solidFill>
                  <a:schemeClr val="bg1"/>
                </a:solidFill>
              </a:rPr>
              <a:t>th</a:t>
            </a:r>
          </a:p>
          <a:p>
            <a:pPr lvl="1">
              <a:lnSpc>
                <a:spcPct val="90000"/>
              </a:lnSpc>
            </a:pPr>
            <a:r>
              <a:rPr lang="en-US">
                <a:solidFill>
                  <a:schemeClr val="bg1"/>
                </a:solidFill>
                <a:ea typeface="+mn-lt"/>
                <a:cs typeface="+mn-lt"/>
              </a:rPr>
              <a:t>Re-code as necessary until agreeance is established </a:t>
            </a:r>
            <a:endParaRPr lang="en-US" b="1">
              <a:solidFill>
                <a:schemeClr val="bg1"/>
              </a:solidFill>
            </a:endParaRPr>
          </a:p>
          <a:p>
            <a:pPr>
              <a:lnSpc>
                <a:spcPct val="90000"/>
              </a:lnSpc>
            </a:pPr>
            <a:r>
              <a:rPr lang="en-US" b="1">
                <a:solidFill>
                  <a:schemeClr val="bg1"/>
                </a:solidFill>
              </a:rPr>
              <a:t>Stage Two: </a:t>
            </a:r>
            <a:r>
              <a:rPr lang="en-US">
                <a:solidFill>
                  <a:schemeClr val="bg1"/>
                </a:solidFill>
              </a:rPr>
              <a:t>Collectively code the next three focus groups and meet again to discuss by the </a:t>
            </a:r>
            <a:r>
              <a:rPr lang="en-US" b="1">
                <a:solidFill>
                  <a:schemeClr val="bg1"/>
                </a:solidFill>
              </a:rPr>
              <a:t>end of December </a:t>
            </a:r>
          </a:p>
          <a:p>
            <a:pPr lvl="1">
              <a:lnSpc>
                <a:spcPct val="90000"/>
              </a:lnSpc>
            </a:pPr>
            <a:r>
              <a:rPr lang="en-US">
                <a:solidFill>
                  <a:schemeClr val="bg1"/>
                </a:solidFill>
                <a:ea typeface="+mn-lt"/>
                <a:cs typeface="+mn-lt"/>
              </a:rPr>
              <a:t>Re-code as necessary until agreeance is established </a:t>
            </a:r>
          </a:p>
          <a:p>
            <a:pPr>
              <a:lnSpc>
                <a:spcPct val="90000"/>
              </a:lnSpc>
            </a:pPr>
            <a:r>
              <a:rPr lang="en-US">
                <a:solidFill>
                  <a:schemeClr val="bg1"/>
                </a:solidFill>
                <a:ea typeface="+mn-lt"/>
                <a:cs typeface="+mn-lt"/>
              </a:rPr>
              <a:t>Stage Three: Collectively code all six focus groups (across case) by </a:t>
            </a:r>
            <a:r>
              <a:rPr lang="en-US" b="1">
                <a:solidFill>
                  <a:schemeClr val="bg1"/>
                </a:solidFill>
                <a:ea typeface="+mn-lt"/>
                <a:cs typeface="+mn-lt"/>
              </a:rPr>
              <a:t>mid-January </a:t>
            </a:r>
          </a:p>
          <a:p>
            <a:pPr lvl="1">
              <a:lnSpc>
                <a:spcPct val="90000"/>
              </a:lnSpc>
            </a:pPr>
            <a:r>
              <a:rPr lang="en-US">
                <a:solidFill>
                  <a:schemeClr val="bg1"/>
                </a:solidFill>
                <a:ea typeface="+mn-lt"/>
                <a:cs typeface="+mn-lt"/>
              </a:rPr>
              <a:t>Re-code as necessary until agreeance is established </a:t>
            </a:r>
          </a:p>
          <a:p>
            <a:pPr>
              <a:lnSpc>
                <a:spcPct val="90000"/>
              </a:lnSpc>
            </a:pPr>
            <a:r>
              <a:rPr lang="en-US">
                <a:solidFill>
                  <a:schemeClr val="bg1"/>
                </a:solidFill>
              </a:rPr>
              <a:t>End of January: Finish coding and begin survey development </a:t>
            </a:r>
          </a:p>
        </p:txBody>
      </p:sp>
      <p:pic>
        <p:nvPicPr>
          <p:cNvPr id="7" name="Graphic 6" descr="Presentation with Checklist">
            <a:extLst>
              <a:ext uri="{FF2B5EF4-FFF2-40B4-BE49-F238E27FC236}">
                <a16:creationId xmlns:a16="http://schemas.microsoft.com/office/drawing/2014/main" id="{9AD354A0-AFEF-F838-1EAC-7D4EF7D1A7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9870" y="1614253"/>
            <a:ext cx="3428662" cy="3428662"/>
          </a:xfrm>
          <a:prstGeom prst="rect">
            <a:avLst/>
          </a:prstGeom>
        </p:spPr>
      </p:pic>
    </p:spTree>
    <p:extLst>
      <p:ext uri="{BB962C8B-B14F-4D97-AF65-F5344CB8AC3E}">
        <p14:creationId xmlns:p14="http://schemas.microsoft.com/office/powerpoint/2010/main" val="1907399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CD2EE-71D1-9335-81CD-07CBA03F852F}"/>
              </a:ext>
            </a:extLst>
          </p:cNvPr>
          <p:cNvSpPr>
            <a:spLocks noGrp="1"/>
          </p:cNvSpPr>
          <p:nvPr>
            <p:ph type="title"/>
          </p:nvPr>
        </p:nvSpPr>
        <p:spPr>
          <a:xfrm>
            <a:off x="643466" y="643467"/>
            <a:ext cx="6242719" cy="1728044"/>
          </a:xfrm>
          <a:noFill/>
          <a:ln>
            <a:solidFill>
              <a:schemeClr val="bg1"/>
            </a:solidFill>
          </a:ln>
        </p:spPr>
        <p:txBody>
          <a:bodyPr wrap="square">
            <a:normAutofit/>
          </a:bodyPr>
          <a:lstStyle/>
          <a:p>
            <a:r>
              <a:rPr lang="en-US">
                <a:solidFill>
                  <a:schemeClr val="bg1"/>
                </a:solidFill>
              </a:rPr>
              <a:t>General coding background</a:t>
            </a:r>
          </a:p>
        </p:txBody>
      </p:sp>
      <p:sp>
        <p:nvSpPr>
          <p:cNvPr id="3" name="Content Placeholder 2">
            <a:extLst>
              <a:ext uri="{FF2B5EF4-FFF2-40B4-BE49-F238E27FC236}">
                <a16:creationId xmlns:a16="http://schemas.microsoft.com/office/drawing/2014/main" id="{707B8275-AAA9-E5C5-C84C-233966A79C85}"/>
              </a:ext>
            </a:extLst>
          </p:cNvPr>
          <p:cNvSpPr>
            <a:spLocks noGrp="1"/>
          </p:cNvSpPr>
          <p:nvPr>
            <p:ph idx="1"/>
          </p:nvPr>
        </p:nvSpPr>
        <p:spPr>
          <a:xfrm>
            <a:off x="643467" y="2638043"/>
            <a:ext cx="6242715" cy="3937417"/>
          </a:xfrm>
        </p:spPr>
        <p:txBody>
          <a:bodyPr vert="horz" lIns="91440" tIns="45720" rIns="91440" bIns="45720" rtlCol="0">
            <a:normAutofit fontScale="92500" lnSpcReduction="10000"/>
          </a:bodyPr>
          <a:lstStyle/>
          <a:p>
            <a:r>
              <a:rPr lang="en-US" sz="2000" dirty="0">
                <a:solidFill>
                  <a:schemeClr val="bg1"/>
                </a:solidFill>
              </a:rPr>
              <a:t>Coding in qualitative research allows for the </a:t>
            </a:r>
            <a:r>
              <a:rPr lang="en-US" sz="2000" b="1" dirty="0">
                <a:solidFill>
                  <a:schemeClr val="bg1"/>
                </a:solidFill>
              </a:rPr>
              <a:t>identification of themes, patterns and categories </a:t>
            </a:r>
            <a:r>
              <a:rPr lang="en-US" sz="2000" dirty="0">
                <a:solidFill>
                  <a:schemeClr val="bg1"/>
                </a:solidFill>
              </a:rPr>
              <a:t>within the data</a:t>
            </a:r>
          </a:p>
          <a:p>
            <a:r>
              <a:rPr lang="en-US" sz="2000" dirty="0">
                <a:solidFill>
                  <a:schemeClr val="bg1"/>
                </a:solidFill>
              </a:rPr>
              <a:t>Good coding </a:t>
            </a:r>
            <a:r>
              <a:rPr lang="en-US" sz="2000" b="1" dirty="0">
                <a:solidFill>
                  <a:schemeClr val="bg1"/>
                </a:solidFill>
              </a:rPr>
              <a:t>recognizes biases and assumptions coders </a:t>
            </a:r>
            <a:r>
              <a:rPr lang="en-US" sz="2000" dirty="0">
                <a:solidFill>
                  <a:schemeClr val="bg1"/>
                </a:solidFill>
              </a:rPr>
              <a:t>are bringing to the table and aims to control for this—coding is not about seeing what we want to see in the data but rather articulating what is legitimately contained within the data</a:t>
            </a:r>
          </a:p>
          <a:p>
            <a:r>
              <a:rPr lang="en-US" sz="2000" dirty="0">
                <a:solidFill>
                  <a:schemeClr val="bg1"/>
                </a:solidFill>
              </a:rPr>
              <a:t>Multiple coders increases </a:t>
            </a:r>
            <a:r>
              <a:rPr lang="en-US" sz="2000" b="1" dirty="0">
                <a:solidFill>
                  <a:schemeClr val="bg1"/>
                </a:solidFill>
              </a:rPr>
              <a:t>coding validity </a:t>
            </a:r>
          </a:p>
          <a:p>
            <a:r>
              <a:rPr lang="en-US" sz="2000" dirty="0">
                <a:solidFill>
                  <a:schemeClr val="bg1"/>
                </a:solidFill>
              </a:rPr>
              <a:t>Coding is an iterative process—multiple rounds of coding the same transcript is necessary to achieve acceptable </a:t>
            </a:r>
            <a:r>
              <a:rPr lang="en-US" sz="2000" b="1" dirty="0">
                <a:solidFill>
                  <a:schemeClr val="bg1"/>
                </a:solidFill>
              </a:rPr>
              <a:t>reliability</a:t>
            </a:r>
            <a:r>
              <a:rPr lang="en-US" sz="2000" dirty="0">
                <a:solidFill>
                  <a:schemeClr val="bg1"/>
                </a:solidFill>
              </a:rPr>
              <a:t> and establish rigor</a:t>
            </a:r>
          </a:p>
          <a:p>
            <a:endParaRPr lang="en-US" dirty="0">
              <a:solidFill>
                <a:schemeClr val="bg1"/>
              </a:solidFill>
            </a:endParaRPr>
          </a:p>
        </p:txBody>
      </p:sp>
      <p:pic>
        <p:nvPicPr>
          <p:cNvPr id="7" name="Graphic 6" descr="Research">
            <a:extLst>
              <a:ext uri="{FF2B5EF4-FFF2-40B4-BE49-F238E27FC236}">
                <a16:creationId xmlns:a16="http://schemas.microsoft.com/office/drawing/2014/main" id="{F02D5B6E-2EA3-6DD6-148F-73F50D45B4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9870" y="1614253"/>
            <a:ext cx="3428662" cy="3428662"/>
          </a:xfrm>
          <a:prstGeom prst="rect">
            <a:avLst/>
          </a:prstGeom>
        </p:spPr>
      </p:pic>
    </p:spTree>
    <p:extLst>
      <p:ext uri="{BB962C8B-B14F-4D97-AF65-F5344CB8AC3E}">
        <p14:creationId xmlns:p14="http://schemas.microsoft.com/office/powerpoint/2010/main" val="78689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CD2EE-71D1-9335-81CD-07CBA03F852F}"/>
              </a:ext>
            </a:extLst>
          </p:cNvPr>
          <p:cNvSpPr>
            <a:spLocks noGrp="1"/>
          </p:cNvSpPr>
          <p:nvPr>
            <p:ph type="title"/>
          </p:nvPr>
        </p:nvSpPr>
        <p:spPr>
          <a:xfrm>
            <a:off x="381788" y="214678"/>
            <a:ext cx="7729728" cy="1188720"/>
          </a:xfrm>
        </p:spPr>
        <p:txBody>
          <a:bodyPr/>
          <a:lstStyle/>
          <a:p>
            <a:r>
              <a:rPr lang="en-US" dirty="0"/>
              <a:t>Identification of Themes</a:t>
            </a:r>
          </a:p>
        </p:txBody>
      </p:sp>
      <p:pic>
        <p:nvPicPr>
          <p:cNvPr id="6" name="Picture 2" descr="Analysing your interviews — Transcription Services UK | Transcription Centre">
            <a:extLst>
              <a:ext uri="{FF2B5EF4-FFF2-40B4-BE49-F238E27FC236}">
                <a16:creationId xmlns:a16="http://schemas.microsoft.com/office/drawing/2014/main" id="{3C4A561C-50A8-0412-B6FE-7466200F5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884" y="1651890"/>
            <a:ext cx="9098530" cy="466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02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CD2EE-71D1-9335-81CD-07CBA03F852F}"/>
              </a:ext>
            </a:extLst>
          </p:cNvPr>
          <p:cNvSpPr>
            <a:spLocks noGrp="1"/>
          </p:cNvSpPr>
          <p:nvPr>
            <p:ph type="title"/>
          </p:nvPr>
        </p:nvSpPr>
        <p:spPr>
          <a:xfrm>
            <a:off x="381788" y="214678"/>
            <a:ext cx="7729728" cy="1188720"/>
          </a:xfrm>
        </p:spPr>
        <p:txBody>
          <a:bodyPr/>
          <a:lstStyle/>
          <a:p>
            <a:r>
              <a:rPr lang="en-US" dirty="0"/>
              <a:t>Identification of Themes</a:t>
            </a:r>
          </a:p>
        </p:txBody>
      </p:sp>
      <p:pic>
        <p:nvPicPr>
          <p:cNvPr id="4" name="Picture 3" descr="Diagram, shape, schematic&#10;&#10;Description automatically generated">
            <a:extLst>
              <a:ext uri="{FF2B5EF4-FFF2-40B4-BE49-F238E27FC236}">
                <a16:creationId xmlns:a16="http://schemas.microsoft.com/office/drawing/2014/main" id="{8F2639EC-7519-0AF5-9E76-AE77DBC4CFDA}"/>
              </a:ext>
            </a:extLst>
          </p:cNvPr>
          <p:cNvPicPr>
            <a:picLocks noChangeAspect="1"/>
          </p:cNvPicPr>
          <p:nvPr/>
        </p:nvPicPr>
        <p:blipFill>
          <a:blip r:embed="rId3"/>
          <a:stretch>
            <a:fillRect/>
          </a:stretch>
        </p:blipFill>
        <p:spPr>
          <a:xfrm>
            <a:off x="1631460" y="1576797"/>
            <a:ext cx="9248873" cy="4875204"/>
          </a:xfrm>
          <a:prstGeom prst="rect">
            <a:avLst/>
          </a:prstGeom>
        </p:spPr>
      </p:pic>
    </p:spTree>
    <p:extLst>
      <p:ext uri="{BB962C8B-B14F-4D97-AF65-F5344CB8AC3E}">
        <p14:creationId xmlns:p14="http://schemas.microsoft.com/office/powerpoint/2010/main" val="166718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CD2EE-71D1-9335-81CD-07CBA03F852F}"/>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Biases and Reflexivity </a:t>
            </a:r>
          </a:p>
        </p:txBody>
      </p:sp>
      <p:sp>
        <p:nvSpPr>
          <p:cNvPr id="3" name="Content Placeholder 2">
            <a:extLst>
              <a:ext uri="{FF2B5EF4-FFF2-40B4-BE49-F238E27FC236}">
                <a16:creationId xmlns:a16="http://schemas.microsoft.com/office/drawing/2014/main" id="{707B8275-AAA9-E5C5-C84C-233966A79C85}"/>
              </a:ext>
            </a:extLst>
          </p:cNvPr>
          <p:cNvSpPr>
            <a:spLocks noGrp="1"/>
          </p:cNvSpPr>
          <p:nvPr>
            <p:ph idx="1"/>
          </p:nvPr>
        </p:nvSpPr>
        <p:spPr>
          <a:xfrm>
            <a:off x="643468" y="2638044"/>
            <a:ext cx="3363974" cy="3415622"/>
          </a:xfrm>
        </p:spPr>
        <p:txBody>
          <a:bodyPr vert="horz" lIns="91440" tIns="45720" rIns="91440" bIns="45720" rtlCol="0">
            <a:normAutofit fontScale="92500" lnSpcReduction="20000"/>
          </a:bodyPr>
          <a:lstStyle/>
          <a:p>
            <a:r>
              <a:rPr lang="en-US" sz="2400" b="1" i="1" dirty="0">
                <a:solidFill>
                  <a:schemeClr val="bg1"/>
                </a:solidFill>
              </a:rPr>
              <a:t>def. </a:t>
            </a:r>
            <a:r>
              <a:rPr lang="en-US" sz="2400" dirty="0">
                <a:solidFill>
                  <a:schemeClr val="bg1"/>
                </a:solidFill>
              </a:rPr>
              <a:t>…the examination of one’s own beliefs, judgments and practices … and how these may have influenced the research</a:t>
            </a:r>
          </a:p>
          <a:p>
            <a:pPr marL="0" indent="0">
              <a:buNone/>
            </a:pPr>
            <a:endParaRPr lang="en-US" sz="2400" dirty="0">
              <a:solidFill>
                <a:schemeClr val="bg1"/>
              </a:solidFill>
            </a:endParaRPr>
          </a:p>
          <a:p>
            <a:pPr marL="0" indent="0">
              <a:buNone/>
            </a:pPr>
            <a:r>
              <a:rPr lang="en-US" sz="2400" dirty="0">
                <a:solidFill>
                  <a:schemeClr val="bg1"/>
                </a:solidFill>
              </a:rPr>
              <a:t>TIP: Constantly reflect on whether your coding is based on the data or what you want to see </a:t>
            </a:r>
          </a:p>
          <a:p>
            <a:pPr>
              <a:lnSpc>
                <a:spcPct val="90000"/>
              </a:lnSpc>
            </a:pPr>
            <a:endParaRPr lang="en-US" sz="1300" dirty="0">
              <a:solidFill>
                <a:schemeClr val="bg1"/>
              </a:solidFill>
            </a:endParaRPr>
          </a:p>
        </p:txBody>
      </p:sp>
      <p:pic>
        <p:nvPicPr>
          <p:cNvPr id="4" name="Picture 2" descr="SAGE Books - Doing Practice-Based Research in Therapy: A Reflexive Approach">
            <a:extLst>
              <a:ext uri="{FF2B5EF4-FFF2-40B4-BE49-F238E27FC236}">
                <a16:creationId xmlns:a16="http://schemas.microsoft.com/office/drawing/2014/main" id="{A18C0F22-3F5C-F49E-A6E5-B489BDA1927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85675" y="643467"/>
            <a:ext cx="5274944"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976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CD2EE-71D1-9335-81CD-07CBA03F852F}"/>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dirty="0">
                <a:solidFill>
                  <a:schemeClr val="bg1"/>
                </a:solidFill>
              </a:rPr>
              <a:t>Validity and Reliability</a:t>
            </a:r>
          </a:p>
        </p:txBody>
      </p:sp>
      <p:sp>
        <p:nvSpPr>
          <p:cNvPr id="3" name="Content Placeholder 2">
            <a:extLst>
              <a:ext uri="{FF2B5EF4-FFF2-40B4-BE49-F238E27FC236}">
                <a16:creationId xmlns:a16="http://schemas.microsoft.com/office/drawing/2014/main" id="{707B8275-AAA9-E5C5-C84C-233966A79C85}"/>
              </a:ext>
            </a:extLst>
          </p:cNvPr>
          <p:cNvSpPr>
            <a:spLocks noGrp="1"/>
          </p:cNvSpPr>
          <p:nvPr>
            <p:ph idx="1"/>
          </p:nvPr>
        </p:nvSpPr>
        <p:spPr>
          <a:xfrm>
            <a:off x="643468" y="2638044"/>
            <a:ext cx="3363974" cy="3415622"/>
          </a:xfrm>
        </p:spPr>
        <p:txBody>
          <a:bodyPr vert="horz" lIns="91440" tIns="45720" rIns="91440" bIns="45720" rtlCol="0">
            <a:normAutofit lnSpcReduction="10000"/>
          </a:bodyPr>
          <a:lstStyle/>
          <a:p>
            <a:pPr>
              <a:lnSpc>
                <a:spcPct val="90000"/>
              </a:lnSpc>
            </a:pPr>
            <a:r>
              <a:rPr lang="en-US" sz="2400" dirty="0">
                <a:solidFill>
                  <a:schemeClr val="bg1"/>
                </a:solidFill>
              </a:rPr>
              <a:t>Multiple coders increases coding </a:t>
            </a:r>
            <a:r>
              <a:rPr lang="en-US" sz="2400" b="1" dirty="0">
                <a:solidFill>
                  <a:schemeClr val="bg1"/>
                </a:solidFill>
              </a:rPr>
              <a:t>validity </a:t>
            </a:r>
          </a:p>
          <a:p>
            <a:pPr>
              <a:lnSpc>
                <a:spcPct val="90000"/>
              </a:lnSpc>
            </a:pPr>
            <a:r>
              <a:rPr lang="en-US" sz="2400" dirty="0">
                <a:solidFill>
                  <a:schemeClr val="bg1"/>
                </a:solidFill>
              </a:rPr>
              <a:t>Coding is an iterative process—multiple rounds of coding the same transcript is necessary to achieve acceptable </a:t>
            </a:r>
            <a:r>
              <a:rPr lang="en-US" sz="2400" b="1" dirty="0">
                <a:solidFill>
                  <a:schemeClr val="bg1"/>
                </a:solidFill>
              </a:rPr>
              <a:t>reliability </a:t>
            </a:r>
            <a:r>
              <a:rPr lang="en-US" sz="2400" dirty="0">
                <a:solidFill>
                  <a:schemeClr val="bg1"/>
                </a:solidFill>
              </a:rPr>
              <a:t>and establish rigor</a:t>
            </a:r>
          </a:p>
          <a:p>
            <a:pPr>
              <a:lnSpc>
                <a:spcPct val="90000"/>
              </a:lnSpc>
            </a:pPr>
            <a:endParaRPr lang="en-US" sz="1300" dirty="0">
              <a:solidFill>
                <a:schemeClr val="bg1"/>
              </a:solidFill>
            </a:endParaRPr>
          </a:p>
        </p:txBody>
      </p:sp>
      <p:pic>
        <p:nvPicPr>
          <p:cNvPr id="6" name="Picture 5" descr="Logo&#10;&#10;Description automatically generated">
            <a:extLst>
              <a:ext uri="{FF2B5EF4-FFF2-40B4-BE49-F238E27FC236}">
                <a16:creationId xmlns:a16="http://schemas.microsoft.com/office/drawing/2014/main" id="{8496C797-CA33-F03E-099F-E351D17E07D3}"/>
              </a:ext>
            </a:extLst>
          </p:cNvPr>
          <p:cNvPicPr>
            <a:picLocks noChangeAspect="1"/>
          </p:cNvPicPr>
          <p:nvPr/>
        </p:nvPicPr>
        <p:blipFill>
          <a:blip r:embed="rId3"/>
          <a:stretch>
            <a:fillRect/>
          </a:stretch>
        </p:blipFill>
        <p:spPr>
          <a:xfrm>
            <a:off x="5031014" y="859594"/>
            <a:ext cx="6517518" cy="5138812"/>
          </a:xfrm>
          <a:prstGeom prst="rect">
            <a:avLst/>
          </a:prstGeom>
        </p:spPr>
      </p:pic>
    </p:spTree>
    <p:extLst>
      <p:ext uri="{BB962C8B-B14F-4D97-AF65-F5344CB8AC3E}">
        <p14:creationId xmlns:p14="http://schemas.microsoft.com/office/powerpoint/2010/main" val="225598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3ADE7-24D5-69B7-A198-55906DDB0A0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Our Data</a:t>
            </a:r>
          </a:p>
        </p:txBody>
      </p:sp>
      <p:sp>
        <p:nvSpPr>
          <p:cNvPr id="3" name="Content Placeholder 2">
            <a:extLst>
              <a:ext uri="{FF2B5EF4-FFF2-40B4-BE49-F238E27FC236}">
                <a16:creationId xmlns:a16="http://schemas.microsoft.com/office/drawing/2014/main" id="{3ABEC636-CD85-A305-6795-7012816453E1}"/>
              </a:ext>
            </a:extLst>
          </p:cNvPr>
          <p:cNvSpPr>
            <a:spLocks noGrp="1"/>
          </p:cNvSpPr>
          <p:nvPr>
            <p:ph idx="1"/>
          </p:nvPr>
        </p:nvSpPr>
        <p:spPr>
          <a:xfrm>
            <a:off x="5591695" y="1402080"/>
            <a:ext cx="6367424" cy="4741866"/>
          </a:xfrm>
        </p:spPr>
        <p:txBody>
          <a:bodyPr vert="horz" lIns="91440" tIns="45720" rIns="91440" bIns="45720" rtlCol="0" anchor="ctr">
            <a:normAutofit/>
          </a:bodyPr>
          <a:lstStyle/>
          <a:p>
            <a:r>
              <a:rPr lang="en-US" sz="2400" dirty="0"/>
              <a:t>6 focus groups transcripts: seed companies, Ujamaa growers, BIPOC chefs/restaurants, farmers/gardeners, produce wholesalers/distributors, ethnic/specialty grocers</a:t>
            </a:r>
          </a:p>
          <a:p>
            <a:r>
              <a:rPr lang="en-US" sz="2400" dirty="0"/>
              <a:t>All transcripts have been deidentified to protect the confidentiality of participants </a:t>
            </a:r>
          </a:p>
          <a:p>
            <a:endParaRPr lang="en-US" sz="2400" dirty="0"/>
          </a:p>
        </p:txBody>
      </p:sp>
    </p:spTree>
    <p:extLst>
      <p:ext uri="{BB962C8B-B14F-4D97-AF65-F5344CB8AC3E}">
        <p14:creationId xmlns:p14="http://schemas.microsoft.com/office/powerpoint/2010/main" val="407921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930BC020-BDBF-49EB-9898-BAB5BF559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5">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5F9753-6744-4AB2-F2D3-E8BEBA4DC203}"/>
              </a:ext>
            </a:extLst>
          </p:cNvPr>
          <p:cNvSpPr>
            <a:spLocks noGrp="1"/>
          </p:cNvSpPr>
          <p:nvPr>
            <p:ph type="title"/>
          </p:nvPr>
        </p:nvSpPr>
        <p:spPr>
          <a:xfrm>
            <a:off x="2231136" y="3781241"/>
            <a:ext cx="7729729" cy="855406"/>
          </a:xfrm>
          <a:noFill/>
          <a:ln>
            <a:solidFill>
              <a:schemeClr val="bg1"/>
            </a:solidFill>
          </a:ln>
        </p:spPr>
        <p:txBody>
          <a:bodyPr>
            <a:normAutofit/>
          </a:bodyPr>
          <a:lstStyle/>
          <a:p>
            <a:r>
              <a:rPr lang="en-US" sz="2400">
                <a:solidFill>
                  <a:schemeClr val="bg1"/>
                </a:solidFill>
              </a:rPr>
              <a:t>Navigating NVivo</a:t>
            </a:r>
          </a:p>
        </p:txBody>
      </p:sp>
      <p:pic>
        <p:nvPicPr>
          <p:cNvPr id="9" name="Picture 8" descr="Graphical user interface, text, application, email&#10;&#10;Description automatically generated">
            <a:extLst>
              <a:ext uri="{FF2B5EF4-FFF2-40B4-BE49-F238E27FC236}">
                <a16:creationId xmlns:a16="http://schemas.microsoft.com/office/drawing/2014/main" id="{818F8856-3888-FCB4-E706-766649A5316D}"/>
              </a:ext>
            </a:extLst>
          </p:cNvPr>
          <p:cNvPicPr>
            <a:picLocks noChangeAspect="1"/>
          </p:cNvPicPr>
          <p:nvPr/>
        </p:nvPicPr>
        <p:blipFill rotWithShape="1">
          <a:blip r:embed="rId3"/>
          <a:srcRect t="19643"/>
          <a:stretch/>
        </p:blipFill>
        <p:spPr>
          <a:xfrm>
            <a:off x="20" y="-2"/>
            <a:ext cx="12191980" cy="3429000"/>
          </a:xfrm>
          <a:prstGeom prst="rect">
            <a:avLst/>
          </a:prstGeom>
        </p:spPr>
      </p:pic>
      <p:sp>
        <p:nvSpPr>
          <p:cNvPr id="3" name="Content Placeholder 2">
            <a:extLst>
              <a:ext uri="{FF2B5EF4-FFF2-40B4-BE49-F238E27FC236}">
                <a16:creationId xmlns:a16="http://schemas.microsoft.com/office/drawing/2014/main" id="{3566B97D-35D7-E3F0-0114-EC86E5B27A88}"/>
              </a:ext>
            </a:extLst>
          </p:cNvPr>
          <p:cNvSpPr>
            <a:spLocks noGrp="1"/>
          </p:cNvSpPr>
          <p:nvPr>
            <p:ph idx="1"/>
          </p:nvPr>
        </p:nvSpPr>
        <p:spPr>
          <a:xfrm>
            <a:off x="832207" y="4777483"/>
            <a:ext cx="10757041" cy="1931541"/>
          </a:xfrm>
        </p:spPr>
        <p:txBody>
          <a:bodyPr>
            <a:noAutofit/>
          </a:bodyPr>
          <a:lstStyle/>
          <a:p>
            <a:pPr>
              <a:lnSpc>
                <a:spcPct val="90000"/>
              </a:lnSpc>
            </a:pPr>
            <a:r>
              <a:rPr lang="en-US" b="0" i="0" u="none" strike="noStrike" dirty="0">
                <a:solidFill>
                  <a:schemeClr val="bg1"/>
                </a:solidFill>
                <a:effectLst/>
              </a:rPr>
              <a:t>NVivo is a qualitative data analysis computer software package where all our coding will take place</a:t>
            </a:r>
          </a:p>
          <a:p>
            <a:pPr>
              <a:lnSpc>
                <a:spcPct val="90000"/>
              </a:lnSpc>
            </a:pPr>
            <a:r>
              <a:rPr lang="en-US" b="0" i="0" u="none" strike="noStrike" dirty="0">
                <a:solidFill>
                  <a:schemeClr val="bg1"/>
                </a:solidFill>
                <a:effectLst/>
              </a:rPr>
              <a:t>On the left-hand side of NVivo’s home screen is where you will find the launch pad </a:t>
            </a:r>
          </a:p>
          <a:p>
            <a:pPr lvl="1">
              <a:lnSpc>
                <a:spcPct val="90000"/>
              </a:lnSpc>
            </a:pPr>
            <a:r>
              <a:rPr lang="en-US" sz="1800" dirty="0">
                <a:solidFill>
                  <a:schemeClr val="bg1"/>
                </a:solidFill>
              </a:rPr>
              <a:t>This launch pad is how you access your data files and the project codes</a:t>
            </a:r>
          </a:p>
          <a:p>
            <a:pPr lvl="1">
              <a:lnSpc>
                <a:spcPct val="90000"/>
              </a:lnSpc>
            </a:pPr>
            <a:r>
              <a:rPr lang="en-US" sz="1800" b="1" i="0" u="sng" strike="noStrike" dirty="0">
                <a:solidFill>
                  <a:schemeClr val="bg1"/>
                </a:solidFill>
                <a:effectLst/>
              </a:rPr>
              <a:t>Files</a:t>
            </a:r>
            <a:r>
              <a:rPr lang="en-US" sz="1800" b="0" i="0" u="none" strike="noStrike" dirty="0">
                <a:solidFill>
                  <a:schemeClr val="bg1"/>
                </a:solidFill>
                <a:effectLst/>
              </a:rPr>
              <a:t> are where each trans</a:t>
            </a:r>
            <a:r>
              <a:rPr lang="en-US" sz="1800" dirty="0">
                <a:solidFill>
                  <a:schemeClr val="bg1"/>
                </a:solidFill>
              </a:rPr>
              <a:t>cription should be houses</a:t>
            </a:r>
          </a:p>
          <a:p>
            <a:pPr lvl="1">
              <a:lnSpc>
                <a:spcPct val="90000"/>
              </a:lnSpc>
            </a:pPr>
            <a:r>
              <a:rPr lang="en-US" sz="1800" b="1" i="0" u="sng" strike="noStrike" dirty="0">
                <a:solidFill>
                  <a:schemeClr val="bg1"/>
                </a:solidFill>
                <a:effectLst/>
              </a:rPr>
              <a:t>Codes</a:t>
            </a:r>
            <a:r>
              <a:rPr lang="en-US" sz="1800" b="0" i="0" u="none" strike="noStrike" dirty="0">
                <a:solidFill>
                  <a:schemeClr val="bg1"/>
                </a:solidFill>
                <a:effectLst/>
              </a:rPr>
              <a:t> are </a:t>
            </a:r>
            <a:r>
              <a:rPr lang="en-US" sz="1800" dirty="0">
                <a:solidFill>
                  <a:schemeClr val="bg1"/>
                </a:solidFill>
              </a:rPr>
              <a:t>themes and patterns related to the transcripts</a:t>
            </a:r>
            <a:endParaRPr lang="en-US" sz="1800" b="0" i="0" u="none" strike="noStrike" dirty="0">
              <a:solidFill>
                <a:schemeClr val="bg1"/>
              </a:solidFill>
              <a:effectLst/>
            </a:endParaRPr>
          </a:p>
        </p:txBody>
      </p:sp>
    </p:spTree>
    <p:extLst>
      <p:ext uri="{BB962C8B-B14F-4D97-AF65-F5344CB8AC3E}">
        <p14:creationId xmlns:p14="http://schemas.microsoft.com/office/powerpoint/2010/main" val="3862907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CD2EE-71D1-9335-81CD-07CBA03F852F}"/>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dirty="0">
                <a:solidFill>
                  <a:schemeClr val="bg1"/>
                </a:solidFill>
              </a:rPr>
              <a:t>Navigating </a:t>
            </a:r>
            <a:r>
              <a:rPr lang="en-US" dirty="0" err="1">
                <a:solidFill>
                  <a:schemeClr val="bg1"/>
                </a:solidFill>
              </a:rPr>
              <a:t>nvivo</a:t>
            </a:r>
            <a:endParaRPr lang="en-US" dirty="0">
              <a:solidFill>
                <a:schemeClr val="bg1"/>
              </a:solidFill>
            </a:endParaRPr>
          </a:p>
        </p:txBody>
      </p:sp>
      <p:sp>
        <p:nvSpPr>
          <p:cNvPr id="3" name="Content Placeholder 2">
            <a:extLst>
              <a:ext uri="{FF2B5EF4-FFF2-40B4-BE49-F238E27FC236}">
                <a16:creationId xmlns:a16="http://schemas.microsoft.com/office/drawing/2014/main" id="{707B8275-AAA9-E5C5-C84C-233966A79C85}"/>
              </a:ext>
            </a:extLst>
          </p:cNvPr>
          <p:cNvSpPr>
            <a:spLocks noGrp="1"/>
          </p:cNvSpPr>
          <p:nvPr>
            <p:ph idx="1"/>
          </p:nvPr>
        </p:nvSpPr>
        <p:spPr>
          <a:xfrm>
            <a:off x="643468" y="2638044"/>
            <a:ext cx="3363974" cy="3415622"/>
          </a:xfrm>
        </p:spPr>
        <p:txBody>
          <a:bodyPr vert="horz" lIns="91440" tIns="45720" rIns="91440" bIns="45720" rtlCol="0">
            <a:normAutofit fontScale="85000" lnSpcReduction="20000"/>
          </a:bodyPr>
          <a:lstStyle/>
          <a:p>
            <a:pPr>
              <a:lnSpc>
                <a:spcPct val="90000"/>
              </a:lnSpc>
            </a:pPr>
            <a:r>
              <a:rPr lang="en-US" sz="2400" dirty="0">
                <a:solidFill>
                  <a:schemeClr val="bg1"/>
                </a:solidFill>
              </a:rPr>
              <a:t>Each of our codes will have sub-codes that can be accessed by clicking on the parent code</a:t>
            </a:r>
          </a:p>
          <a:p>
            <a:pPr>
              <a:lnSpc>
                <a:spcPct val="90000"/>
              </a:lnSpc>
            </a:pPr>
            <a:r>
              <a:rPr lang="en-US" sz="2400" dirty="0">
                <a:solidFill>
                  <a:schemeClr val="bg1"/>
                </a:solidFill>
              </a:rPr>
              <a:t>To code a transcript segment, simply highlight the segment of text, drag it over to the relevant code, and drop it in</a:t>
            </a:r>
          </a:p>
          <a:p>
            <a:pPr>
              <a:lnSpc>
                <a:spcPct val="90000"/>
              </a:lnSpc>
            </a:pPr>
            <a:r>
              <a:rPr lang="en-US" sz="2400" dirty="0">
                <a:solidFill>
                  <a:schemeClr val="bg1"/>
                </a:solidFill>
              </a:rPr>
              <a:t>You can highlight codes to keep track of what you’ve already coded, as well as see what/how many files are associated with each code.</a:t>
            </a:r>
          </a:p>
          <a:p>
            <a:pPr>
              <a:lnSpc>
                <a:spcPct val="90000"/>
              </a:lnSpc>
            </a:pPr>
            <a:endParaRPr lang="en-US" sz="1300" dirty="0">
              <a:solidFill>
                <a:schemeClr val="bg1"/>
              </a:solidFill>
            </a:endParaRPr>
          </a:p>
        </p:txBody>
      </p:sp>
      <p:sp>
        <p:nvSpPr>
          <p:cNvPr id="4" name="AutoShape 2" descr="Structure created in NVivo to derive the research findings. | Download  Scientific Diagram">
            <a:extLst>
              <a:ext uri="{FF2B5EF4-FFF2-40B4-BE49-F238E27FC236}">
                <a16:creationId xmlns:a16="http://schemas.microsoft.com/office/drawing/2014/main" id="{46E43E51-3D88-D1BF-E5D0-F7F40A386165}"/>
              </a:ext>
            </a:extLst>
          </p:cNvPr>
          <p:cNvSpPr>
            <a:spLocks noChangeAspect="1" noChangeArrowheads="1"/>
          </p:cNvSpPr>
          <p:nvPr/>
        </p:nvSpPr>
        <p:spPr bwMode="auto">
          <a:xfrm>
            <a:off x="5943600" y="3276600"/>
            <a:ext cx="2655870" cy="26558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Structure created in NVivo to derive the research findings. | Download  Scientific Diagram">
            <a:extLst>
              <a:ext uri="{FF2B5EF4-FFF2-40B4-BE49-F238E27FC236}">
                <a16:creationId xmlns:a16="http://schemas.microsoft.com/office/drawing/2014/main" id="{620C7ADE-F59C-11C3-B610-2D42BA298F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Diagram&#10;&#10;Description automatically generated">
            <a:extLst>
              <a:ext uri="{FF2B5EF4-FFF2-40B4-BE49-F238E27FC236}">
                <a16:creationId xmlns:a16="http://schemas.microsoft.com/office/drawing/2014/main" id="{24555096-EC64-3B8E-D9C6-BDE8C862DC72}"/>
              </a:ext>
            </a:extLst>
          </p:cNvPr>
          <p:cNvPicPr>
            <a:picLocks noChangeAspect="1"/>
          </p:cNvPicPr>
          <p:nvPr/>
        </p:nvPicPr>
        <p:blipFill>
          <a:blip r:embed="rId3"/>
          <a:stretch>
            <a:fillRect/>
          </a:stretch>
        </p:blipFill>
        <p:spPr>
          <a:xfrm>
            <a:off x="4796908" y="1222625"/>
            <a:ext cx="7252479" cy="4709845"/>
          </a:xfrm>
          <a:prstGeom prst="rect">
            <a:avLst/>
          </a:prstGeom>
        </p:spPr>
      </p:pic>
      <p:pic>
        <p:nvPicPr>
          <p:cNvPr id="12" name="Graphic 11" descr="Add outline">
            <a:extLst>
              <a:ext uri="{FF2B5EF4-FFF2-40B4-BE49-F238E27FC236}">
                <a16:creationId xmlns:a16="http://schemas.microsoft.com/office/drawing/2014/main" id="{1AB27560-724D-977E-D2F4-CE3E4FBEAB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657843">
            <a:off x="5273159" y="1771336"/>
            <a:ext cx="992604" cy="992604"/>
          </a:xfrm>
          <a:prstGeom prst="rect">
            <a:avLst/>
          </a:prstGeom>
        </p:spPr>
      </p:pic>
    </p:spTree>
    <p:extLst>
      <p:ext uri="{BB962C8B-B14F-4D97-AF65-F5344CB8AC3E}">
        <p14:creationId xmlns:p14="http://schemas.microsoft.com/office/powerpoint/2010/main" val="377991578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41</TotalTime>
  <Words>676</Words>
  <Application>Microsoft Office PowerPoint</Application>
  <PresentationFormat>Widescreen</PresentationFormat>
  <Paragraphs>61</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Parcel</vt:lpstr>
      <vt:lpstr>Coding techniques &amp; information for using Nvivo  11.18.2022</vt:lpstr>
      <vt:lpstr>General coding background</vt:lpstr>
      <vt:lpstr>Identification of Themes</vt:lpstr>
      <vt:lpstr>Identification of Themes</vt:lpstr>
      <vt:lpstr>Biases and Reflexivity </vt:lpstr>
      <vt:lpstr>Validity and Reliability</vt:lpstr>
      <vt:lpstr>Our Data</vt:lpstr>
      <vt:lpstr>Navigating NVivo</vt:lpstr>
      <vt:lpstr>Navigating nvivo</vt:lpstr>
      <vt:lpstr>Our codes and what they mean</vt:lpstr>
      <vt:lpstr>NOTES</vt:lpstr>
      <vt:lpstr>How coding fits into this project/what’s next</vt:lpstr>
      <vt:lpstr>Workflow and 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Coding techniques &amp; information for using Nvivo</dc:title>
  <dc:creator>Sally Burke (she/her)</dc:creator>
  <cp:lastModifiedBy>Carina Isbell</cp:lastModifiedBy>
  <cp:revision>67</cp:revision>
  <dcterms:created xsi:type="dcterms:W3CDTF">2022-11-16T19:52:41Z</dcterms:created>
  <dcterms:modified xsi:type="dcterms:W3CDTF">2022-12-23T17:41:14Z</dcterms:modified>
</cp:coreProperties>
</file>