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8" r:id="rId2"/>
    <p:sldId id="287" r:id="rId3"/>
    <p:sldId id="269" r:id="rId4"/>
    <p:sldId id="270" r:id="rId5"/>
    <p:sldId id="263" r:id="rId6"/>
    <p:sldId id="274" r:id="rId7"/>
    <p:sldId id="271" r:id="rId8"/>
    <p:sldId id="272" r:id="rId9"/>
    <p:sldId id="273" r:id="rId10"/>
    <p:sldId id="275" r:id="rId11"/>
    <p:sldId id="267" r:id="rId12"/>
    <p:sldId id="281" r:id="rId13"/>
    <p:sldId id="277" r:id="rId14"/>
    <p:sldId id="276" r:id="rId15"/>
    <p:sldId id="284" r:id="rId16"/>
    <p:sldId id="283" r:id="rId17"/>
    <p:sldId id="278" r:id="rId18"/>
    <p:sldId id="282" r:id="rId19"/>
    <p:sldId id="279" r:id="rId20"/>
    <p:sldId id="285" r:id="rId21"/>
    <p:sldId id="280" r:id="rId22"/>
    <p:sldId id="286" r:id="rId23"/>
    <p:sldId id="262" r:id="rId24"/>
    <p:sldId id="256" r:id="rId25"/>
    <p:sldId id="257" r:id="rId26"/>
    <p:sldId id="258" r:id="rId27"/>
    <p:sldId id="259" r:id="rId28"/>
    <p:sldId id="260" r:id="rId29"/>
    <p:sldId id="261" r:id="rId30"/>
    <p:sldId id="264" r:id="rId31"/>
    <p:sldId id="266" r:id="rId32"/>
    <p:sldId id="26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0T04:50:46.5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192 1 24575,'3'52'0,"1"1"0,17 73 0,-15-98 0,-2 0 0,-1 1 0,-1-1 0,-1 1 0,-4 35 0,3-60 0,-1 1 0,0-1 0,0 0 0,0 0 0,-1 0 0,1 0 0,-1 0 0,0 0 0,0 0 0,-1-1 0,1 1 0,-1 0 0,0-1 0,1 0 0,-2 0 0,-4 5 0,-4 0 0,-1 1 0,0-1 0,-20 8 0,14-6 0,16-8-40,1-1 0,-1 0 0,0 1 0,1-1-1,-1 0 1,0 0 0,0-1 0,1 1 0,-1 0 0,0-1 0,0 0-1,0 0 1,0 0 0,0 0 0,0 0 0,0 0 0,0-1-1,1 1 1,-1-1 0,0 0 0,0 0 0,1 0 0,-1 0 0,0-1-1,1 1 1,-1-1 0,1 1 0,0-1 0,-1 0 0,1 0-1,0 0 1,0 0 0,-3-5 0,-7-8-6786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0T04:50:49.1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 24575,'-2'2'0,"0"1"0,0 0 0,0-1 0,0 1 0,1 0 0,0 0 0,-1 0 0,1 0 0,0 0 0,1 0 0,-2 7 0,-1 39 0,3-38 0,-1 8 0,0-4 0,1 30 0,0-43 0,1 1 0,-1-1 0,0 1 0,1-1 0,0 1 0,-1-1 0,1 1 0,0-1 0,0 0 0,0 1 0,1-1 0,-1 0 0,0 0 0,1 0 0,-1 0 0,1 0 0,0 0 0,2 2 0,-3-4 0,1 1 0,-1 0 0,0-1 0,1 1 0,-1-1 0,1 1 0,-1-1 0,1 0 0,-1 1 0,1-1 0,-1 0 0,1 0 0,-1 0 0,1 0 0,-1 0 0,1-1 0,-1 1 0,1 0 0,-1-1 0,1 1 0,-1-1 0,0 1 0,3-2 0,2-2 0,0 0 0,0 0 0,9-10 0,7-3 0,-14 12 0,0 1 0,1 1 0,10-4 0,-12 5 0,0-1 0,0 1 0,0-2 0,8-4 0,-13 6 0,1 1 0,-1-1 0,0-1 0,0 1 0,0 0 0,0 0 0,0-1 0,0 1 0,-1-1 0,1 0 0,-1 1 0,0-1 0,1 0 0,0-4 0,0-2 0,-1 0 0,1 0 0,-1 0 0,-1 0 0,0 0 0,-1-12 0,0 43 0,0-8 0,0 1 0,4 25 0,0-25-227,1 1-1,0-1 1,1 0-1,1 0 1,8 14-1,-6-16-6598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0T04:50:51.2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98 24575,'0'218'0,"-1"-245"0,0 9 0,1 0 0,1-1 0,0 1 0,2 0 0,0 0 0,7-23 0,-4 23 0,-1 4 0,0 0 0,0 0 0,2 0 0,12-19 0,-18 30 0,1 1 0,-1 0 0,1 0 0,0 0 0,0 0 0,0 0 0,0 0 0,0 0 0,0 1 0,0-1 0,1 1 0,-1 0 0,0-1 0,1 1 0,-1 0 0,1 0 0,0 1 0,-1-1 0,1 0 0,0 1 0,-1 0 0,1 0 0,0 0 0,-1 0 0,1 0 0,0 0 0,-1 0 0,1 1 0,0 0 0,-1-1 0,6 3 0,-5-1 0,1-1 0,0 1 0,-1 0 0,1 0 0,-1 1 0,0-1 0,0 1 0,0-1 0,0 1 0,0 0 0,0 0 0,-1 0 0,0 1 0,1-1 0,-1 1 0,-1-1 0,1 1 0,2 6 0,-1 3 0,0 0 0,-1 0 0,0 0 0,0 18 0,-2-20 0,0 0 0,1 0 0,0-1 0,1 1 0,1-1 0,-1 1 0,6 12 0,-4-15 24,-1 1 0,0 0 0,0 0 1,1 15-1,5 14-1510,-4-25-5340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0T04:50:53.7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25 161 24575,'6'6'0,"-4"-3"0,1 0 0,0 0 0,0-1 0,0 1 0,0-1 0,0 1 0,0-1 0,1 0 0,-1 0 0,1-1 0,-1 1 0,1-1 0,0 1 0,7 0 0,-7-1 0,1-1 0,0 0 0,0 0 0,-1 0 0,1-1 0,0 0 0,-1 1 0,1-2 0,-1 1 0,1 0 0,-1-1 0,1 0 0,-1 0 0,0 0 0,0-1 0,6-4 0,5-5 0,-1-1 0,23-24 0,-31 30 0,-1 2 0,-1-1 0,0 1 0,-1-1 0,1 0 0,-1 0 0,4-9 0,-6 14 0,-1-1 0,1 0 0,0 0 0,-1 0 0,1 1 0,-1-1 0,1 0 0,-1 0 0,0 0 0,0 0 0,0 0 0,0 0 0,0 0 0,0 1 0,-1-1 0,1 0 0,-1 0 0,1 0 0,-1 0 0,1 1 0,-1-1 0,0 0 0,0 0 0,0 1 0,0-1 0,-3-2 0,2 3 0,-1 0 0,1 0 0,0 0 0,-1 0 0,0 0 0,1 1 0,-1-1 0,1 1 0,-1-1 0,0 1 0,1 0 0,-1 0 0,0 1 0,1-1 0,-5 1 0,-3 1 0,1 0 0,-18 7 0,16-4 0,-1 1 0,1 0 0,1 1 0,0 0 0,0 0 0,0 1 0,1 1 0,0 0 0,0 0 0,1 0 0,0 1 0,1 1 0,0-1 0,1 1 0,0 0 0,1 1 0,0-1 0,0 1 0,2 0 0,-4 15 0,4-4 0,2-1 0,1 0 0,3 35 0,-3-55 0,1 0 0,-1 0 0,1 0 0,-1 0 0,1 0 0,0 0 0,-1 0 0,1-1 0,0 1 0,0 0 0,1 0 0,-1-1 0,0 1 0,0-1 0,1 1 0,-1-1 0,1 0 0,-1 1 0,1-1 0,0 0 0,-1 0 0,1 0 0,0 0 0,3 1 0,4 0 0,-1 1 0,1-2 0,0 1 0,12 0 0,1 0 0,95 11 120,-104-13-332,0 0 0,1-1 0,-1 0-1,0-1 1,0 0 0,22-7 0,-13 0-6614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E537E-B7B7-413C-B36D-283C9B4F4C2A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66C8D-BCA1-41EC-9564-74ED7DAA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7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66C8D-BCA1-41EC-9564-74ED7DAABBE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7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818D-3E9C-5E7E-6C38-9A97E6FE2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352A0-BA5B-CDAB-BBE5-D4D7CDF01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D7F16-8F0E-4DBA-42E1-79ED3A043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2566-5587-4238-A30C-093ED75B57A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F8353-DA7B-32A8-C008-534D0886E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F176F-0F3F-9C87-4DF9-A5958DCC7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5113-7D68-49CC-B40F-DC259DBA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8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C959-3585-EC21-4B56-E47335D7C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9F328-6201-CF91-2F2E-36F6C9A0F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05398-59E1-79B1-52FB-FCFADA085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2566-5587-4238-A30C-093ED75B57A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F6CE6-B121-F588-283B-3695B714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50E4B-F6BF-8CCA-E812-B5A525382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5113-7D68-49CC-B40F-DC259DBA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0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0400C2-3A80-3BD0-80B7-C0C8FE45BA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A4976-1184-9967-7BEA-F6740883F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18A19-5BCA-3056-E2D1-89B30E87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2566-5587-4238-A30C-093ED75B57A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D564F-0020-3481-4E7E-2F635601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09EB5-BAA4-33B1-52B9-A95A0386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5113-7D68-49CC-B40F-DC259DBA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6C855-2262-D73F-FF6C-FD9F6DE4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F024B-98F4-A48B-7C02-0D3D585E8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225F4-9818-58EA-302F-1C9D1077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2566-5587-4238-A30C-093ED75B57A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1DB70-88B2-D2A0-50D2-FDD011291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323AB-31D5-7A68-6846-D9251201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5113-7D68-49CC-B40F-DC259DBA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6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052E3-333F-D2C2-E11F-044A2B16D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4F708-7E8D-E076-79DE-3B9850274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413D1-08F0-1AE4-F3B2-016D74A9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2566-5587-4238-A30C-093ED75B57A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D0182-E85A-D10A-9AE1-3F826308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7D718-7D23-A5F1-0DAC-C5A2EB72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5113-7D68-49CC-B40F-DC259DBA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9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B834-7A31-120F-43E2-29EDD72B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09A0C-1EFC-6BD1-E85B-0DD4624D0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65E9E-936A-4330-A574-8E1C5950A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C93FA-8CE9-1EF8-5193-06213747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2566-5587-4238-A30C-093ED75B57A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59E54-5531-5244-EE88-1EBEF227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CCF16-94D7-417E-5F2C-666D600DF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5113-7D68-49CC-B40F-DC259DBA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3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2AF0B-C67D-9FEA-C1B7-1FC97B1F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73C80-6662-4E93-A1F0-06C4B5E48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6F72B-AE6B-2150-CDC6-DE3DBAC12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7909A-F6A1-F925-BDD0-98854970D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6F7CB-1A8D-09AC-50F8-08E469F36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6B623-BB6C-C8C7-BBFD-857BF3CB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2566-5587-4238-A30C-093ED75B57A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43FCF-F517-6015-21CE-46E706C9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5D5AE6-8D7E-D602-56B1-3F9C7B14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5113-7D68-49CC-B40F-DC259DBA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9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4F82-CBB8-A918-62EA-4BFAFA08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FB1D5-F40D-510E-33DE-3C543C893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2566-5587-4238-A30C-093ED75B57A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42421-3671-ADCC-5DD0-ECD60F11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E4BD1-6CBE-3E55-3F7A-13BC7C3B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5113-7D68-49CC-B40F-DC259DBA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3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1B9BC1-F916-9C65-9A7A-009582B6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2566-5587-4238-A30C-093ED75B57A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879C51-F69A-03F9-0F1A-079620410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0809E-6A10-1418-B35D-51DBA7A27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5113-7D68-49CC-B40F-DC259DBA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2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2A563-93FC-6142-E956-BBF4E618D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6623A-85FB-522A-B50E-8A90CD646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58963-3C1F-EEE0-942F-3F5503729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E1838-A924-AE27-9A25-C6CF705AA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2566-5587-4238-A30C-093ED75B57A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B2E28-8C77-7730-B9CC-0AB0585A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CCF89-79ED-2FAE-D2FE-42193C0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5113-7D68-49CC-B40F-DC259DBA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2E12-12DE-DF78-764C-B0F0FA7F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81C718-3D9E-D43F-3E9F-7A44DC31E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CF9D4-6A70-69AD-C608-DAD947647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B6887-DD98-5B72-8284-EB21E838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2566-5587-4238-A30C-093ED75B57A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E7B37-2355-7950-5DC8-8CDBE537C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0E5CE-5DE4-6887-9FB0-A4B267DE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5113-7D68-49CC-B40F-DC259DBA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0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338D64-6CE6-E61F-1897-987328B5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02441-5395-A3B6-C803-0540B1B55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A62B7-C179-D5D3-5C4B-885642D19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3C2566-5587-4238-A30C-093ED75B57A1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626FF-08DD-F6B0-CB59-AB7F822A9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16C80-896E-3752-7393-B24BE7114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505113-7D68-49CC-B40F-DC259DBA7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1.pn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10.png"/><Relationship Id="rId5" Type="http://schemas.openxmlformats.org/officeDocument/2006/relationships/image" Target="../media/image8.jpg"/><Relationship Id="rId10" Type="http://schemas.openxmlformats.org/officeDocument/2006/relationships/customXml" Target="../ink/ink3.xml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Close-up of a clover plant&#10;&#10;Description automatically generated">
            <a:extLst>
              <a:ext uri="{FF2B5EF4-FFF2-40B4-BE49-F238E27FC236}">
                <a16:creationId xmlns:a16="http://schemas.microsoft.com/office/drawing/2014/main" id="{DA9BF3EC-9BF8-CDA1-6669-93111F56B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3330" b="9091"/>
          <a:stretch/>
        </p:blipFill>
        <p:spPr>
          <a:xfrm>
            <a:off x="3523485" y="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757DA5-0728-C78E-BFE4-56BE03780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72" y="1056641"/>
            <a:ext cx="6248447" cy="53912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Third Crop:  Small Grain + Cover Crop</a:t>
            </a:r>
            <a:br>
              <a:rPr lang="en-US" sz="4800" dirty="0">
                <a:solidFill>
                  <a:schemeClr val="bg1"/>
                </a:solidFill>
              </a:rPr>
            </a:br>
            <a:br>
              <a:rPr lang="en-US" sz="4800" dirty="0">
                <a:solidFill>
                  <a:schemeClr val="bg1"/>
                </a:solidFill>
              </a:rPr>
            </a:b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Identifying a Nitrogen Credit</a:t>
            </a:r>
            <a:br>
              <a:rPr lang="en-US" sz="4800" dirty="0">
                <a:solidFill>
                  <a:schemeClr val="bg1"/>
                </a:solidFill>
              </a:rPr>
            </a:b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Frost Seeded Red Clover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Diverse Summer Covers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1082E9-84C7-5163-192A-2472E63B3CF9}"/>
              </a:ext>
            </a:extLst>
          </p:cNvPr>
          <p:cNvSpPr txBox="1"/>
          <p:nvPr/>
        </p:nvSpPr>
        <p:spPr>
          <a:xfrm>
            <a:off x="8400883" y="5126835"/>
            <a:ext cx="27420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Nicole Tautges</a:t>
            </a:r>
          </a:p>
          <a:p>
            <a:endParaRPr lang="en-US" sz="3200" b="1" dirty="0">
              <a:latin typeface="+mj-lt"/>
            </a:endParaRPr>
          </a:p>
          <a:p>
            <a:r>
              <a:rPr lang="en-US" sz="3200" b="1" dirty="0">
                <a:latin typeface="+mj-lt"/>
              </a:rPr>
              <a:t>Will Fulwider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1D74E-CD7E-79EE-D5D5-0CBAABBA5708}"/>
              </a:ext>
            </a:extLst>
          </p:cNvPr>
          <p:cNvSpPr txBox="1"/>
          <p:nvPr/>
        </p:nvSpPr>
        <p:spPr>
          <a:xfrm>
            <a:off x="275805" y="112787"/>
            <a:ext cx="3861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+mj-lt"/>
              </a:rPr>
              <a:t>Funding by SARE and DATCP-NOPP</a:t>
            </a:r>
          </a:p>
        </p:txBody>
      </p:sp>
      <p:pic>
        <p:nvPicPr>
          <p:cNvPr id="13" name="Picture 12" descr="A green sign with white text&#10;&#10;Description automatically generated">
            <a:extLst>
              <a:ext uri="{FF2B5EF4-FFF2-40B4-BE49-F238E27FC236}">
                <a16:creationId xmlns:a16="http://schemas.microsoft.com/office/drawing/2014/main" id="{22F549B3-AC2E-2160-1437-E913A6CF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740" y="4667645"/>
            <a:ext cx="1132260" cy="1132260"/>
          </a:xfrm>
          <a:prstGeom prst="rect">
            <a:avLst/>
          </a:prstGeom>
        </p:spPr>
      </p:pic>
      <p:pic>
        <p:nvPicPr>
          <p:cNvPr id="17" name="Picture 16" descr="A logo with a white letter&#10;&#10;Description automatically generated">
            <a:extLst>
              <a:ext uri="{FF2B5EF4-FFF2-40B4-BE49-F238E27FC236}">
                <a16:creationId xmlns:a16="http://schemas.microsoft.com/office/drawing/2014/main" id="{3219F6A8-ACAB-6941-07CA-B92DFBDCF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737" y="5781467"/>
            <a:ext cx="1132260" cy="113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77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some plants&#10;&#10;Description automatically generated">
            <a:extLst>
              <a:ext uri="{FF2B5EF4-FFF2-40B4-BE49-F238E27FC236}">
                <a16:creationId xmlns:a16="http://schemas.microsoft.com/office/drawing/2014/main" id="{E0FD0B22-76B6-D4FB-782F-2FE3D0D1B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4" b="82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4B839-CD1C-35AA-1497-2D37A70D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Diverse Summer Cover Mixes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94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FF6F02-4EAE-C227-D4F0-5792470E55CE}"/>
              </a:ext>
            </a:extLst>
          </p:cNvPr>
          <p:cNvSpPr txBox="1"/>
          <p:nvPr/>
        </p:nvSpPr>
        <p:spPr>
          <a:xfrm rot="16200000">
            <a:off x="419730" y="2904939"/>
            <a:ext cx="260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Corn Yield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DC2BBD-B864-6ACF-308C-7D575EA32D29}"/>
              </a:ext>
            </a:extLst>
          </p:cNvPr>
          <p:cNvSpPr txBox="1"/>
          <p:nvPr/>
        </p:nvSpPr>
        <p:spPr>
          <a:xfrm>
            <a:off x="4936553" y="6095641"/>
            <a:ext cx="298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556803-EA57-AB94-EE6A-6CBA49FB3B04}"/>
              </a:ext>
            </a:extLst>
          </p:cNvPr>
          <p:cNvSpPr txBox="1"/>
          <p:nvPr/>
        </p:nvSpPr>
        <p:spPr>
          <a:xfrm>
            <a:off x="5465725" y="393027"/>
            <a:ext cx="185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Dane1  Site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D6E9A6-7C7E-B614-6065-FF441901D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291" y="975001"/>
            <a:ext cx="7976212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A9ECA-A72C-6C1A-0A1B-7C1E39508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5320CC-1741-A58F-5E5F-1CC5E0BA78D1}"/>
              </a:ext>
            </a:extLst>
          </p:cNvPr>
          <p:cNvSpPr txBox="1"/>
          <p:nvPr/>
        </p:nvSpPr>
        <p:spPr>
          <a:xfrm rot="16200000">
            <a:off x="419730" y="2904939"/>
            <a:ext cx="260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Corn Yield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F40370-5F0B-16B5-2632-2225EFFE8E1B}"/>
              </a:ext>
            </a:extLst>
          </p:cNvPr>
          <p:cNvSpPr txBox="1"/>
          <p:nvPr/>
        </p:nvSpPr>
        <p:spPr>
          <a:xfrm>
            <a:off x="4936553" y="6095641"/>
            <a:ext cx="298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EB763-9369-6BFE-84B5-CAEE1D344ADC}"/>
              </a:ext>
            </a:extLst>
          </p:cNvPr>
          <p:cNvSpPr txBox="1"/>
          <p:nvPr/>
        </p:nvSpPr>
        <p:spPr>
          <a:xfrm>
            <a:off x="5465725" y="393027"/>
            <a:ext cx="185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Dane2  Site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5B66C-861D-97D6-B03E-07A9D6543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336" y="871180"/>
            <a:ext cx="7897327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05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E3C4C-A78F-9DFA-157E-8B86E5924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DFC958-DA03-9452-39EC-FE2E3A1AB2C4}"/>
              </a:ext>
            </a:extLst>
          </p:cNvPr>
          <p:cNvSpPr txBox="1"/>
          <p:nvPr/>
        </p:nvSpPr>
        <p:spPr>
          <a:xfrm rot="16200000">
            <a:off x="419730" y="2904939"/>
            <a:ext cx="260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Corn Yield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0F8E4-8BDF-A0C4-85A8-D2782BB2BEF8}"/>
              </a:ext>
            </a:extLst>
          </p:cNvPr>
          <p:cNvSpPr txBox="1"/>
          <p:nvPr/>
        </p:nvSpPr>
        <p:spPr>
          <a:xfrm>
            <a:off x="4936553" y="6095641"/>
            <a:ext cx="298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7C5D8F-9327-3F3B-D525-4CAAD96B554B}"/>
              </a:ext>
            </a:extLst>
          </p:cNvPr>
          <p:cNvSpPr txBox="1"/>
          <p:nvPr/>
        </p:nvSpPr>
        <p:spPr>
          <a:xfrm>
            <a:off x="5465725" y="393027"/>
            <a:ext cx="185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Dane3  Site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92DAF5-7F27-21FD-5E98-81E3B1FC9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10" y="866417"/>
            <a:ext cx="8097380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79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E3C35-5001-4C8F-F065-74306B9DE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06F101-8A3C-74F4-C68C-1C537E70C317}"/>
              </a:ext>
            </a:extLst>
          </p:cNvPr>
          <p:cNvSpPr txBox="1"/>
          <p:nvPr/>
        </p:nvSpPr>
        <p:spPr>
          <a:xfrm rot="16200000">
            <a:off x="419730" y="2904939"/>
            <a:ext cx="260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Corn Yield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256817-6B95-E8EE-6660-DC40194F5BA7}"/>
              </a:ext>
            </a:extLst>
          </p:cNvPr>
          <p:cNvSpPr txBox="1"/>
          <p:nvPr/>
        </p:nvSpPr>
        <p:spPr>
          <a:xfrm>
            <a:off x="4936553" y="6095641"/>
            <a:ext cx="298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0EA3F3-174D-0F43-E037-2189826A97A8}"/>
              </a:ext>
            </a:extLst>
          </p:cNvPr>
          <p:cNvSpPr txBox="1"/>
          <p:nvPr/>
        </p:nvSpPr>
        <p:spPr>
          <a:xfrm>
            <a:off x="5465725" y="393027"/>
            <a:ext cx="196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Dodge1  Site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4800C0-2357-69BF-8928-E19496EB8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922" y="916005"/>
            <a:ext cx="7902651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0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8FDC0-88A0-41C9-392E-A451B03E0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F0B78F-B50C-8D25-C623-1A95B0A86FA5}"/>
              </a:ext>
            </a:extLst>
          </p:cNvPr>
          <p:cNvSpPr txBox="1"/>
          <p:nvPr/>
        </p:nvSpPr>
        <p:spPr>
          <a:xfrm rot="16200000">
            <a:off x="419730" y="2904939"/>
            <a:ext cx="260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Corn Yield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954AC-A64B-1892-934A-A762FC17D1D9}"/>
              </a:ext>
            </a:extLst>
          </p:cNvPr>
          <p:cNvSpPr txBox="1"/>
          <p:nvPr/>
        </p:nvSpPr>
        <p:spPr>
          <a:xfrm>
            <a:off x="4936553" y="6095641"/>
            <a:ext cx="298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BB541-6E5A-1F08-6864-04715F1D905C}"/>
              </a:ext>
            </a:extLst>
          </p:cNvPr>
          <p:cNvSpPr txBox="1"/>
          <p:nvPr/>
        </p:nvSpPr>
        <p:spPr>
          <a:xfrm>
            <a:off x="5465725" y="393027"/>
            <a:ext cx="196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Dodge2  Site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B9794D-5363-C05D-422A-1FC330314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382" y="1115414"/>
            <a:ext cx="7893236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7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D45FA-A26D-E6A0-EC25-FA078949F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81B0BA-FE02-04C8-2923-21C2915F9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520" y="885470"/>
            <a:ext cx="7944959" cy="5087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C45F96-26DF-4B2F-0583-B82428EF2ED7}"/>
              </a:ext>
            </a:extLst>
          </p:cNvPr>
          <p:cNvSpPr txBox="1"/>
          <p:nvPr/>
        </p:nvSpPr>
        <p:spPr>
          <a:xfrm rot="16200000">
            <a:off x="419730" y="2904939"/>
            <a:ext cx="260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Corn Yield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EC9D0-24CE-1DDA-28D4-07DB40240357}"/>
              </a:ext>
            </a:extLst>
          </p:cNvPr>
          <p:cNvSpPr txBox="1"/>
          <p:nvPr/>
        </p:nvSpPr>
        <p:spPr>
          <a:xfrm>
            <a:off x="4936553" y="6095641"/>
            <a:ext cx="298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245783-55B2-0719-4299-9A14FD240E57}"/>
              </a:ext>
            </a:extLst>
          </p:cNvPr>
          <p:cNvSpPr txBox="1"/>
          <p:nvPr/>
        </p:nvSpPr>
        <p:spPr>
          <a:xfrm>
            <a:off x="5465725" y="393027"/>
            <a:ext cx="196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Dodge3  Site 2024</a:t>
            </a:r>
          </a:p>
        </p:txBody>
      </p:sp>
    </p:spTree>
    <p:extLst>
      <p:ext uri="{BB962C8B-B14F-4D97-AF65-F5344CB8AC3E}">
        <p14:creationId xmlns:p14="http://schemas.microsoft.com/office/powerpoint/2010/main" val="2461573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087BF-40D5-B72D-FA0C-CF27102E8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B7F12C2-5595-944F-E596-4FDBCA262F80}"/>
              </a:ext>
            </a:extLst>
          </p:cNvPr>
          <p:cNvSpPr txBox="1"/>
          <p:nvPr/>
        </p:nvSpPr>
        <p:spPr>
          <a:xfrm>
            <a:off x="5090923" y="80763"/>
            <a:ext cx="1744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Leaf Nitrogen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D43076-0F09-0053-AC70-BD22B50ECB54}"/>
              </a:ext>
            </a:extLst>
          </p:cNvPr>
          <p:cNvSpPr txBox="1"/>
          <p:nvPr/>
        </p:nvSpPr>
        <p:spPr>
          <a:xfrm rot="16200000">
            <a:off x="-650472" y="1401182"/>
            <a:ext cx="216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Leaf Nitrogen(%)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CFCC2-9861-FDC4-62D9-5FB56BB60636}"/>
              </a:ext>
            </a:extLst>
          </p:cNvPr>
          <p:cNvSpPr txBox="1"/>
          <p:nvPr/>
        </p:nvSpPr>
        <p:spPr>
          <a:xfrm>
            <a:off x="1222311" y="3223274"/>
            <a:ext cx="3343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2BAC28-5C91-2BD7-80A2-AB3DB2CE4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027" y="534195"/>
            <a:ext cx="4368720" cy="27658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16341B-4FE9-4EFE-8DFB-B5EB6E49F46A}"/>
              </a:ext>
            </a:extLst>
          </p:cNvPr>
          <p:cNvSpPr txBox="1"/>
          <p:nvPr/>
        </p:nvSpPr>
        <p:spPr>
          <a:xfrm>
            <a:off x="2083563" y="132902"/>
            <a:ext cx="1621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Dane1 Site 2024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AF52D26-6629-332D-1F5C-C351F8C89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539" y="3634726"/>
            <a:ext cx="4430270" cy="27518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B3902A0-16C5-BEC5-A2D7-178BA9250981}"/>
              </a:ext>
            </a:extLst>
          </p:cNvPr>
          <p:cNvSpPr txBox="1"/>
          <p:nvPr/>
        </p:nvSpPr>
        <p:spPr>
          <a:xfrm rot="16200000">
            <a:off x="6151794" y="1539701"/>
            <a:ext cx="216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Leaf Nitrogen(%)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1CE2CB-908E-054F-0A72-AA721A7ABAE6}"/>
              </a:ext>
            </a:extLst>
          </p:cNvPr>
          <p:cNvSpPr txBox="1"/>
          <p:nvPr/>
        </p:nvSpPr>
        <p:spPr>
          <a:xfrm>
            <a:off x="8056463" y="3275111"/>
            <a:ext cx="3343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016629-1269-6474-A99A-5D6CE454F96E}"/>
              </a:ext>
            </a:extLst>
          </p:cNvPr>
          <p:cNvSpPr txBox="1"/>
          <p:nvPr/>
        </p:nvSpPr>
        <p:spPr>
          <a:xfrm>
            <a:off x="9093963" y="143062"/>
            <a:ext cx="1621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Dane2 Site 2024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429675-FD5E-50A1-B09A-7E4E354EF160}"/>
              </a:ext>
            </a:extLst>
          </p:cNvPr>
          <p:cNvSpPr txBox="1"/>
          <p:nvPr/>
        </p:nvSpPr>
        <p:spPr>
          <a:xfrm>
            <a:off x="5614068" y="3429000"/>
            <a:ext cx="1621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Dane3 Site 2024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ADC4D2-6907-BB34-1756-ED71B003EE4D}"/>
              </a:ext>
            </a:extLst>
          </p:cNvPr>
          <p:cNvSpPr txBox="1"/>
          <p:nvPr/>
        </p:nvSpPr>
        <p:spPr>
          <a:xfrm rot="16200000">
            <a:off x="3082968" y="4601303"/>
            <a:ext cx="216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Leaf Nitrogen(%)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4DFA92-AE09-1AB5-F830-E995A5C96001}"/>
              </a:ext>
            </a:extLst>
          </p:cNvPr>
          <p:cNvSpPr txBox="1"/>
          <p:nvPr/>
        </p:nvSpPr>
        <p:spPr>
          <a:xfrm>
            <a:off x="4955751" y="6423395"/>
            <a:ext cx="3343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6E357-7D1E-E7BE-C92A-FC0107366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94" y="462049"/>
            <a:ext cx="432256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36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6AE3B-7242-1019-4F22-B4785FC65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E5C83A-0CE3-7C6E-19C9-CCF2FD617407}"/>
              </a:ext>
            </a:extLst>
          </p:cNvPr>
          <p:cNvSpPr txBox="1"/>
          <p:nvPr/>
        </p:nvSpPr>
        <p:spPr>
          <a:xfrm>
            <a:off x="5090923" y="80763"/>
            <a:ext cx="1744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Leaf Nitrogen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2EF56D-4B98-3AB3-D136-39042BCC227E}"/>
              </a:ext>
            </a:extLst>
          </p:cNvPr>
          <p:cNvSpPr txBox="1"/>
          <p:nvPr/>
        </p:nvSpPr>
        <p:spPr>
          <a:xfrm rot="16200000">
            <a:off x="-650472" y="1401182"/>
            <a:ext cx="216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Leaf Nitrogen(%)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12A8BC-9931-A58A-4D17-B02900C27FC9}"/>
              </a:ext>
            </a:extLst>
          </p:cNvPr>
          <p:cNvSpPr txBox="1"/>
          <p:nvPr/>
        </p:nvSpPr>
        <p:spPr>
          <a:xfrm>
            <a:off x="1222311" y="3223274"/>
            <a:ext cx="3343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40A699-6EFF-745F-92C8-D1634EEDF5BD}"/>
              </a:ext>
            </a:extLst>
          </p:cNvPr>
          <p:cNvSpPr txBox="1"/>
          <p:nvPr/>
        </p:nvSpPr>
        <p:spPr>
          <a:xfrm>
            <a:off x="2083563" y="132902"/>
            <a:ext cx="1725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Dodge1 Site 2024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5B79D6-8EB4-E56C-96C8-9828E891B25E}"/>
              </a:ext>
            </a:extLst>
          </p:cNvPr>
          <p:cNvSpPr txBox="1"/>
          <p:nvPr/>
        </p:nvSpPr>
        <p:spPr>
          <a:xfrm rot="16200000">
            <a:off x="6344240" y="1540474"/>
            <a:ext cx="216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Leaf Nitrogen(%)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F82010-EAE5-8359-C8CD-46866D38A29D}"/>
              </a:ext>
            </a:extLst>
          </p:cNvPr>
          <p:cNvSpPr txBox="1"/>
          <p:nvPr/>
        </p:nvSpPr>
        <p:spPr>
          <a:xfrm>
            <a:off x="8374200" y="3233433"/>
            <a:ext cx="3343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CD7BE6-EFAD-962E-CD8D-55EBD86624CB}"/>
              </a:ext>
            </a:extLst>
          </p:cNvPr>
          <p:cNvSpPr txBox="1"/>
          <p:nvPr/>
        </p:nvSpPr>
        <p:spPr>
          <a:xfrm>
            <a:off x="9093963" y="143062"/>
            <a:ext cx="1725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Dodge2 Site 2024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B558DC-2540-DFAC-B7BC-FCE2173F9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674" y="3674377"/>
            <a:ext cx="4430269" cy="280583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31C68F-2592-20BD-BFCF-DFF3F664A27C}"/>
              </a:ext>
            </a:extLst>
          </p:cNvPr>
          <p:cNvSpPr txBox="1"/>
          <p:nvPr/>
        </p:nvSpPr>
        <p:spPr>
          <a:xfrm>
            <a:off x="5614068" y="3429000"/>
            <a:ext cx="1725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Dodge3 Site 2024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BFB081-51FC-9C39-5F68-54EF52BE3ADF}"/>
              </a:ext>
            </a:extLst>
          </p:cNvPr>
          <p:cNvSpPr txBox="1"/>
          <p:nvPr/>
        </p:nvSpPr>
        <p:spPr>
          <a:xfrm rot="16200000">
            <a:off x="3082968" y="4601303"/>
            <a:ext cx="216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Leaf Nitrogen(%)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126A2F-B669-4625-D8E9-67595371BF81}"/>
              </a:ext>
            </a:extLst>
          </p:cNvPr>
          <p:cNvSpPr txBox="1"/>
          <p:nvPr/>
        </p:nvSpPr>
        <p:spPr>
          <a:xfrm>
            <a:off x="4955751" y="6423395"/>
            <a:ext cx="3343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22E083-364A-16C2-2F0D-EEDA6C4F3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844" y="501909"/>
            <a:ext cx="4354036" cy="2807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B857ED-71D2-676C-EC8C-C23DC3EC0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32" y="502389"/>
            <a:ext cx="4235234" cy="27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34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90CFE-95A3-3EDF-D751-70101D0FF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D79EB52-D220-EED1-BB3B-6802510793FF}"/>
              </a:ext>
            </a:extLst>
          </p:cNvPr>
          <p:cNvSpPr txBox="1"/>
          <p:nvPr/>
        </p:nvSpPr>
        <p:spPr>
          <a:xfrm>
            <a:off x="5090923" y="80763"/>
            <a:ext cx="1980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Leaf Potassium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0E7D1-8BDF-8176-0930-71765D4C416E}"/>
              </a:ext>
            </a:extLst>
          </p:cNvPr>
          <p:cNvSpPr txBox="1"/>
          <p:nvPr/>
        </p:nvSpPr>
        <p:spPr>
          <a:xfrm rot="16200000">
            <a:off x="-650472" y="1401182"/>
            <a:ext cx="216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Leaf Potassium(%)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E52DF-4648-E4B3-2001-063B5BB58A4B}"/>
              </a:ext>
            </a:extLst>
          </p:cNvPr>
          <p:cNvSpPr txBox="1"/>
          <p:nvPr/>
        </p:nvSpPr>
        <p:spPr>
          <a:xfrm>
            <a:off x="1222311" y="3223274"/>
            <a:ext cx="3343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0A9B7A-D013-467C-93DE-B9CA0462873D}"/>
              </a:ext>
            </a:extLst>
          </p:cNvPr>
          <p:cNvSpPr txBox="1"/>
          <p:nvPr/>
        </p:nvSpPr>
        <p:spPr>
          <a:xfrm>
            <a:off x="2083563" y="132902"/>
            <a:ext cx="1621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Dane1 Site 2024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1521B2-050E-0C6A-BFBC-577836907CDF}"/>
              </a:ext>
            </a:extLst>
          </p:cNvPr>
          <p:cNvSpPr txBox="1"/>
          <p:nvPr/>
        </p:nvSpPr>
        <p:spPr>
          <a:xfrm rot="16200000">
            <a:off x="6151794" y="1480707"/>
            <a:ext cx="216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Leaf Potassium(%)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DCDC96-5608-ED72-5F68-C659DE429FB6}"/>
              </a:ext>
            </a:extLst>
          </p:cNvPr>
          <p:cNvSpPr txBox="1"/>
          <p:nvPr/>
        </p:nvSpPr>
        <p:spPr>
          <a:xfrm>
            <a:off x="8374200" y="3233433"/>
            <a:ext cx="3343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8BA15B-7C27-6797-E9BC-C4BC7A33824B}"/>
              </a:ext>
            </a:extLst>
          </p:cNvPr>
          <p:cNvSpPr txBox="1"/>
          <p:nvPr/>
        </p:nvSpPr>
        <p:spPr>
          <a:xfrm>
            <a:off x="9093963" y="143062"/>
            <a:ext cx="1621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Dane2 Site 2024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31269F-F0DA-2DD4-74BC-4730431510AF}"/>
              </a:ext>
            </a:extLst>
          </p:cNvPr>
          <p:cNvSpPr txBox="1"/>
          <p:nvPr/>
        </p:nvSpPr>
        <p:spPr>
          <a:xfrm>
            <a:off x="5614068" y="3429000"/>
            <a:ext cx="1663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Dane3 Site 2024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73C9F6-03DD-D584-6B0F-E336293F66C9}"/>
              </a:ext>
            </a:extLst>
          </p:cNvPr>
          <p:cNvSpPr txBox="1"/>
          <p:nvPr/>
        </p:nvSpPr>
        <p:spPr>
          <a:xfrm rot="16200000">
            <a:off x="3082968" y="4601303"/>
            <a:ext cx="216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Leaf Potassium(%)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141D3D-F5C1-44FB-A82F-8314685ED2EB}"/>
              </a:ext>
            </a:extLst>
          </p:cNvPr>
          <p:cNvSpPr txBox="1"/>
          <p:nvPr/>
        </p:nvSpPr>
        <p:spPr>
          <a:xfrm>
            <a:off x="4955751" y="6423395"/>
            <a:ext cx="3343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D81A10-CE89-CA20-9C87-750CE9DB0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09" y="368187"/>
            <a:ext cx="4490492" cy="28620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E53572-2625-073C-EA42-55F02A922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115" y="422996"/>
            <a:ext cx="4501800" cy="28620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48D4DC-C253-32F4-5EBF-5EBB33E5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471" y="3717094"/>
            <a:ext cx="4355143" cy="273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2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49C24-46A8-BF9F-88B0-2FC6BD84A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403932"/>
            <a:ext cx="10515600" cy="18769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material is based upon work that was supported by the National Institute of Food and Agriculture, U.S. Department of Agriculture, under agreement number 2022-38640-37486, through the North Central region SARE program under number ONC23-132. </a:t>
            </a:r>
          </a:p>
        </p:txBody>
      </p:sp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912C3AD0-AD7A-954A-FF7B-1371429A8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10" y="322122"/>
            <a:ext cx="3422979" cy="370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75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E9E13-CDA2-D884-847E-4883CB7EA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886264B-B651-7E00-F18E-DEFA119D440C}"/>
              </a:ext>
            </a:extLst>
          </p:cNvPr>
          <p:cNvSpPr txBox="1"/>
          <p:nvPr/>
        </p:nvSpPr>
        <p:spPr>
          <a:xfrm>
            <a:off x="5090923" y="80763"/>
            <a:ext cx="1980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Leaf Potassium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2B240-05EF-FD62-FAAD-D338DF1D578F}"/>
              </a:ext>
            </a:extLst>
          </p:cNvPr>
          <p:cNvSpPr txBox="1"/>
          <p:nvPr/>
        </p:nvSpPr>
        <p:spPr>
          <a:xfrm rot="16200000">
            <a:off x="-650472" y="1401182"/>
            <a:ext cx="216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Leaf Potassium(%)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1A3BC9-86E5-ED1E-505B-DC4B09092BB6}"/>
              </a:ext>
            </a:extLst>
          </p:cNvPr>
          <p:cNvSpPr txBox="1"/>
          <p:nvPr/>
        </p:nvSpPr>
        <p:spPr>
          <a:xfrm>
            <a:off x="1222311" y="3223274"/>
            <a:ext cx="3343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77AAF-309D-BDEC-C6F7-747B46ECAD33}"/>
              </a:ext>
            </a:extLst>
          </p:cNvPr>
          <p:cNvSpPr txBox="1"/>
          <p:nvPr/>
        </p:nvSpPr>
        <p:spPr>
          <a:xfrm>
            <a:off x="2083563" y="132902"/>
            <a:ext cx="1725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Dodge1 Site 2024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EF1C45-CD71-0790-933C-72B8DECD306C}"/>
              </a:ext>
            </a:extLst>
          </p:cNvPr>
          <p:cNvSpPr txBox="1"/>
          <p:nvPr/>
        </p:nvSpPr>
        <p:spPr>
          <a:xfrm rot="16200000">
            <a:off x="6345639" y="1483845"/>
            <a:ext cx="216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Leaf Potassium(%)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FA2A9D-9662-092B-2169-86C362C95192}"/>
              </a:ext>
            </a:extLst>
          </p:cNvPr>
          <p:cNvSpPr txBox="1"/>
          <p:nvPr/>
        </p:nvSpPr>
        <p:spPr>
          <a:xfrm>
            <a:off x="8387835" y="3290500"/>
            <a:ext cx="3343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995AE5-E2ED-358E-F8AE-28333C024386}"/>
              </a:ext>
            </a:extLst>
          </p:cNvPr>
          <p:cNvSpPr txBox="1"/>
          <p:nvPr/>
        </p:nvSpPr>
        <p:spPr>
          <a:xfrm>
            <a:off x="9093963" y="143062"/>
            <a:ext cx="1725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Dodge2 Site 2024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9B8541-33AD-D298-23EC-FAB3284E7000}"/>
              </a:ext>
            </a:extLst>
          </p:cNvPr>
          <p:cNvSpPr txBox="1"/>
          <p:nvPr/>
        </p:nvSpPr>
        <p:spPr>
          <a:xfrm>
            <a:off x="5614068" y="3429000"/>
            <a:ext cx="1725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Dodge3 Site 2024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00984D-00FC-F465-3668-5CD87E8AAC0E}"/>
              </a:ext>
            </a:extLst>
          </p:cNvPr>
          <p:cNvSpPr txBox="1"/>
          <p:nvPr/>
        </p:nvSpPr>
        <p:spPr>
          <a:xfrm rot="16200000">
            <a:off x="3082968" y="4601303"/>
            <a:ext cx="216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Leaf Potassium(%)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D398B8-AD80-9AD9-F54D-BCED038447C2}"/>
              </a:ext>
            </a:extLst>
          </p:cNvPr>
          <p:cNvSpPr txBox="1"/>
          <p:nvPr/>
        </p:nvSpPr>
        <p:spPr>
          <a:xfrm>
            <a:off x="4955751" y="6423395"/>
            <a:ext cx="3343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9AA92D-A4C5-56D3-4B4F-04F5D594D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472" y="3753423"/>
            <a:ext cx="4221108" cy="26633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2BE43C-DA36-3711-F635-C83D9F01C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19" y="490392"/>
            <a:ext cx="4334632" cy="2745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F1CE94-B3F4-D29D-402C-257615B6B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411" y="477850"/>
            <a:ext cx="4477837" cy="28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47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C6C3C-015B-0534-201F-8379F7E43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26FC5A-290B-BB2F-E531-2D4586A66055}"/>
              </a:ext>
            </a:extLst>
          </p:cNvPr>
          <p:cNvSpPr txBox="1"/>
          <p:nvPr/>
        </p:nvSpPr>
        <p:spPr>
          <a:xfrm>
            <a:off x="5090923" y="80763"/>
            <a:ext cx="144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Leaf Sulfur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2822F-4BAF-CBE7-6788-BA5073066493}"/>
              </a:ext>
            </a:extLst>
          </p:cNvPr>
          <p:cNvSpPr txBox="1"/>
          <p:nvPr/>
        </p:nvSpPr>
        <p:spPr>
          <a:xfrm rot="16200000">
            <a:off x="-498646" y="1394053"/>
            <a:ext cx="17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Leaf Sulfur(%)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88BDA-0353-4945-8C01-91B3F0A7F07C}"/>
              </a:ext>
            </a:extLst>
          </p:cNvPr>
          <p:cNvSpPr txBox="1"/>
          <p:nvPr/>
        </p:nvSpPr>
        <p:spPr>
          <a:xfrm>
            <a:off x="1222311" y="3223274"/>
            <a:ext cx="3343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E5CECC-D791-310C-8291-514EFE7D6BFB}"/>
              </a:ext>
            </a:extLst>
          </p:cNvPr>
          <p:cNvSpPr txBox="1"/>
          <p:nvPr/>
        </p:nvSpPr>
        <p:spPr>
          <a:xfrm>
            <a:off x="2083563" y="132902"/>
            <a:ext cx="1621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Dane1 Site 2024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A217CA-C0F1-81BF-CEA4-70978A0A2072}"/>
              </a:ext>
            </a:extLst>
          </p:cNvPr>
          <p:cNvSpPr txBox="1"/>
          <p:nvPr/>
        </p:nvSpPr>
        <p:spPr>
          <a:xfrm rot="16200000">
            <a:off x="6324771" y="1480535"/>
            <a:ext cx="1722530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Leaf Sulfur(%)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325AD8-6FE7-FD0B-CFA3-E0D5C6F11BE6}"/>
              </a:ext>
            </a:extLst>
          </p:cNvPr>
          <p:cNvSpPr txBox="1"/>
          <p:nvPr/>
        </p:nvSpPr>
        <p:spPr>
          <a:xfrm>
            <a:off x="8374200" y="3233433"/>
            <a:ext cx="3343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B4D739-DC44-34CB-CFE8-D9BF50DC2C92}"/>
              </a:ext>
            </a:extLst>
          </p:cNvPr>
          <p:cNvSpPr txBox="1"/>
          <p:nvPr/>
        </p:nvSpPr>
        <p:spPr>
          <a:xfrm>
            <a:off x="9093963" y="143062"/>
            <a:ext cx="1621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Dane2 Site 2024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B103AC-0B84-3084-3ADF-D99987767584}"/>
              </a:ext>
            </a:extLst>
          </p:cNvPr>
          <p:cNvSpPr txBox="1"/>
          <p:nvPr/>
        </p:nvSpPr>
        <p:spPr>
          <a:xfrm>
            <a:off x="5614068" y="3429000"/>
            <a:ext cx="1621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Dane3 Site 2024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51530C-ED27-CE5E-188C-2800251B2314}"/>
              </a:ext>
            </a:extLst>
          </p:cNvPr>
          <p:cNvSpPr txBox="1"/>
          <p:nvPr/>
        </p:nvSpPr>
        <p:spPr>
          <a:xfrm rot="16200000">
            <a:off x="3082968" y="4601303"/>
            <a:ext cx="216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Leaf Sulfur(%)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6DED4F-017B-88C1-8E5F-7E7F464039E1}"/>
              </a:ext>
            </a:extLst>
          </p:cNvPr>
          <p:cNvSpPr txBox="1"/>
          <p:nvPr/>
        </p:nvSpPr>
        <p:spPr>
          <a:xfrm>
            <a:off x="4955751" y="6423395"/>
            <a:ext cx="3343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49B937-7E31-483F-431E-1FDA8CB2F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471" y="3694293"/>
            <a:ext cx="4451755" cy="28023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35046A-C367-C4DF-927B-F31F18BD9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259" y="490126"/>
            <a:ext cx="4354788" cy="27575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6AF147-72F8-0241-BCD4-14907B42F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53" y="385566"/>
            <a:ext cx="4464637" cy="28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08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C9526-AB04-5560-94C6-6731106CE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9FAC34-8739-7C80-582E-4C0C9EB78EBE}"/>
              </a:ext>
            </a:extLst>
          </p:cNvPr>
          <p:cNvSpPr txBox="1"/>
          <p:nvPr/>
        </p:nvSpPr>
        <p:spPr>
          <a:xfrm>
            <a:off x="5090923" y="80763"/>
            <a:ext cx="144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Leaf Sulfur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BBAF2D-6295-CC3A-ED4D-8AA06D151704}"/>
              </a:ext>
            </a:extLst>
          </p:cNvPr>
          <p:cNvSpPr txBox="1"/>
          <p:nvPr/>
        </p:nvSpPr>
        <p:spPr>
          <a:xfrm rot="16200000">
            <a:off x="-498646" y="1394053"/>
            <a:ext cx="179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Leaf Sulfur(%)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D2173C-5BBD-35C4-994B-23994FD5BFE5}"/>
              </a:ext>
            </a:extLst>
          </p:cNvPr>
          <p:cNvSpPr txBox="1"/>
          <p:nvPr/>
        </p:nvSpPr>
        <p:spPr>
          <a:xfrm>
            <a:off x="1222311" y="3223274"/>
            <a:ext cx="3343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D01097-8EBB-C8EA-0A24-DE6B87A484D5}"/>
              </a:ext>
            </a:extLst>
          </p:cNvPr>
          <p:cNvSpPr txBox="1"/>
          <p:nvPr/>
        </p:nvSpPr>
        <p:spPr>
          <a:xfrm>
            <a:off x="2083563" y="132902"/>
            <a:ext cx="1725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Dodge1 Site 2024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7D1CBA-E0D4-90F3-EA6F-1455E25E6F55}"/>
              </a:ext>
            </a:extLst>
          </p:cNvPr>
          <p:cNvSpPr txBox="1"/>
          <p:nvPr/>
        </p:nvSpPr>
        <p:spPr>
          <a:xfrm rot="16200000">
            <a:off x="6324771" y="1480535"/>
            <a:ext cx="1722530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Leaf Sulfur(%)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0DA315-02FE-0A27-3B17-C24E3A8B25F2}"/>
              </a:ext>
            </a:extLst>
          </p:cNvPr>
          <p:cNvSpPr txBox="1"/>
          <p:nvPr/>
        </p:nvSpPr>
        <p:spPr>
          <a:xfrm>
            <a:off x="8374200" y="3233433"/>
            <a:ext cx="3343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E38DFC-38FF-3873-4B29-D03E980407D4}"/>
              </a:ext>
            </a:extLst>
          </p:cNvPr>
          <p:cNvSpPr txBox="1"/>
          <p:nvPr/>
        </p:nvSpPr>
        <p:spPr>
          <a:xfrm>
            <a:off x="9093963" y="143062"/>
            <a:ext cx="1725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Dodge2 Site 2024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67E185-DCD6-DC0D-0268-02AB0617E2AA}"/>
              </a:ext>
            </a:extLst>
          </p:cNvPr>
          <p:cNvSpPr txBox="1"/>
          <p:nvPr/>
        </p:nvSpPr>
        <p:spPr>
          <a:xfrm>
            <a:off x="5614068" y="3429000"/>
            <a:ext cx="1725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Dodge3 Site 2024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3D4648-1104-D0DC-F113-D60E6C7516FB}"/>
              </a:ext>
            </a:extLst>
          </p:cNvPr>
          <p:cNvSpPr txBox="1"/>
          <p:nvPr/>
        </p:nvSpPr>
        <p:spPr>
          <a:xfrm rot="16200000">
            <a:off x="3082968" y="4601303"/>
            <a:ext cx="216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Leaf Sulfur(%)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59A930-55CF-38BF-356F-571789B5603D}"/>
              </a:ext>
            </a:extLst>
          </p:cNvPr>
          <p:cNvSpPr txBox="1"/>
          <p:nvPr/>
        </p:nvSpPr>
        <p:spPr>
          <a:xfrm>
            <a:off x="4955751" y="6423395"/>
            <a:ext cx="3343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35C1C-A12E-5D09-F53A-2AC0514F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471" y="3698886"/>
            <a:ext cx="4274889" cy="27324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9B59F3-17A2-9B98-F601-0BF4EAFB6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45" y="416329"/>
            <a:ext cx="4457004" cy="2862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D41DAA-5CBC-4372-A644-A45F27BA5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875" y="416329"/>
            <a:ext cx="4506770" cy="28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84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A236-55A9-C9B6-FEC1-2C04F2AC1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 Crop Effects on Soil Preplant Nitrate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13CC8-DFDF-1919-0B95-D68216202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Soil ammonium poor indicator of system function</a:t>
            </a:r>
          </a:p>
          <a:p>
            <a:r>
              <a:rPr lang="en-US" dirty="0"/>
              <a:t>Soil Preplant Nitrate Correlated with Cover Crop Fall/Spring Biomass but NOT the amount of Nitrogen Incorporated (non-N effect?)</a:t>
            </a:r>
          </a:p>
          <a:p>
            <a:r>
              <a:rPr lang="en-US" dirty="0"/>
              <a:t>Effects of Cover Crop seem more evident in the second foot of soil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Don’t let your small grain volunteer in spring!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24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EC961B0B-B5B5-EBD1-2B20-2140561A6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" r="19616"/>
          <a:stretch/>
        </p:blipFill>
        <p:spPr>
          <a:xfrm>
            <a:off x="157088" y="194733"/>
            <a:ext cx="4953839" cy="6663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162DC-2594-4ACE-2237-FF0DA7BEB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934" y="234321"/>
            <a:ext cx="695422" cy="600159"/>
          </a:xfrm>
          <a:prstGeom prst="rect">
            <a:avLst/>
          </a:prstGeom>
        </p:spPr>
      </p:pic>
      <p:pic>
        <p:nvPicPr>
          <p:cNvPr id="9" name="Picture 8" descr="A graph of a number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186112D7-B0E3-5D87-4B8E-7B5AD953A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r="20488"/>
          <a:stretch/>
        </p:blipFill>
        <p:spPr>
          <a:xfrm>
            <a:off x="5049520" y="194732"/>
            <a:ext cx="4857137" cy="6663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2CD329-90E1-79EA-AD56-D901A7831D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5006" y="267663"/>
            <a:ext cx="647790" cy="5334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D880E5-D6A1-52B1-230A-06DC50838B1A}"/>
              </a:ext>
            </a:extLst>
          </p:cNvPr>
          <p:cNvSpPr txBox="1"/>
          <p:nvPr/>
        </p:nvSpPr>
        <p:spPr>
          <a:xfrm>
            <a:off x="1631172" y="82997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PPNT 0-1 ft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44D2C7-52E7-5F4A-2BE8-4E72709087A6}"/>
              </a:ext>
            </a:extLst>
          </p:cNvPr>
          <p:cNvSpPr txBox="1"/>
          <p:nvPr/>
        </p:nvSpPr>
        <p:spPr>
          <a:xfrm>
            <a:off x="6706071" y="82997"/>
            <a:ext cx="128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PPNT 1-2 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D85DCC-3925-3023-D163-3EFA5FAB1093}"/>
              </a:ext>
            </a:extLst>
          </p:cNvPr>
          <p:cNvSpPr txBox="1"/>
          <p:nvPr/>
        </p:nvSpPr>
        <p:spPr>
          <a:xfrm>
            <a:off x="1093631" y="14152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2C5AB0-79E9-1D7D-E55C-7769FEF367BB}"/>
              </a:ext>
            </a:extLst>
          </p:cNvPr>
          <p:cNvSpPr txBox="1"/>
          <p:nvPr/>
        </p:nvSpPr>
        <p:spPr>
          <a:xfrm>
            <a:off x="1429895" y="318337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CEAAAC-6E28-F3B6-12D3-255685FB804A}"/>
              </a:ext>
            </a:extLst>
          </p:cNvPr>
          <p:cNvSpPr txBox="1"/>
          <p:nvPr/>
        </p:nvSpPr>
        <p:spPr>
          <a:xfrm>
            <a:off x="1429895" y="483602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F15591-B67A-B9AD-76BB-120CAA1E0A5D}"/>
              </a:ext>
            </a:extLst>
          </p:cNvPr>
          <p:cNvSpPr txBox="1"/>
          <p:nvPr/>
        </p:nvSpPr>
        <p:spPr>
          <a:xfrm>
            <a:off x="4403441" y="571688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BAB207-5BC1-B89F-E90F-2EA9FC5DA993}"/>
              </a:ext>
            </a:extLst>
          </p:cNvPr>
          <p:cNvSpPr txBox="1"/>
          <p:nvPr/>
        </p:nvSpPr>
        <p:spPr>
          <a:xfrm>
            <a:off x="5757006" y="144877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24B508-2A73-AE45-1263-01BEC8C28A04}"/>
              </a:ext>
            </a:extLst>
          </p:cNvPr>
          <p:cNvSpPr txBox="1"/>
          <p:nvPr/>
        </p:nvSpPr>
        <p:spPr>
          <a:xfrm>
            <a:off x="6374639" y="320698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1970FC-A0E6-CE16-24B2-10F224DC5A9C}"/>
              </a:ext>
            </a:extLst>
          </p:cNvPr>
          <p:cNvSpPr txBox="1"/>
          <p:nvPr/>
        </p:nvSpPr>
        <p:spPr>
          <a:xfrm>
            <a:off x="6374639" y="401440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8858D1-F494-205D-B6A2-3D956DE3F268}"/>
              </a:ext>
            </a:extLst>
          </p:cNvPr>
          <p:cNvSpPr txBox="1"/>
          <p:nvPr/>
        </p:nvSpPr>
        <p:spPr>
          <a:xfrm>
            <a:off x="6374639" y="49156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CA0BCB-2E3A-39D5-5713-9DD02387B3DE}"/>
              </a:ext>
            </a:extLst>
          </p:cNvPr>
          <p:cNvSpPr txBox="1"/>
          <p:nvPr/>
        </p:nvSpPr>
        <p:spPr>
          <a:xfrm>
            <a:off x="8000436" y="571688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D16F69-3653-9104-764F-83704A66F5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1964" y="-20911"/>
            <a:ext cx="2277838" cy="643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35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graph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9AF1336A-B09B-D335-96E2-8C3A70930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r="20466"/>
          <a:stretch/>
        </p:blipFill>
        <p:spPr>
          <a:xfrm>
            <a:off x="105861" y="177662"/>
            <a:ext cx="4817806" cy="6663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C1AE9E-9EB2-B20C-AC6B-6E05D25A4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94" y="234321"/>
            <a:ext cx="695422" cy="600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2F61CB-9F1B-B734-C87D-6A3861E2BD55}"/>
              </a:ext>
            </a:extLst>
          </p:cNvPr>
          <p:cNvSpPr txBox="1"/>
          <p:nvPr/>
        </p:nvSpPr>
        <p:spPr>
          <a:xfrm>
            <a:off x="1590532" y="82997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PPNT 0-1 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910550-4999-031E-7816-4A146DC2CA60}"/>
              </a:ext>
            </a:extLst>
          </p:cNvPr>
          <p:cNvSpPr txBox="1"/>
          <p:nvPr/>
        </p:nvSpPr>
        <p:spPr>
          <a:xfrm>
            <a:off x="1170038" y="39740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EA219-8A72-DDCD-B384-B2094313AEE1}"/>
              </a:ext>
            </a:extLst>
          </p:cNvPr>
          <p:cNvSpPr txBox="1"/>
          <p:nvPr/>
        </p:nvSpPr>
        <p:spPr>
          <a:xfrm>
            <a:off x="1590532" y="56855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pic>
        <p:nvPicPr>
          <p:cNvPr id="14" name="Picture 13" descr="A graph of a graph showing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FB5B0970-9B6F-E221-8DDA-3C35192F9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r="19283"/>
          <a:stretch/>
        </p:blipFill>
        <p:spPr>
          <a:xfrm>
            <a:off x="5109895" y="177662"/>
            <a:ext cx="4925962" cy="6663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658D21-6A89-D317-8831-01F15E6EA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8106" y="267664"/>
            <a:ext cx="647790" cy="5334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A55670-96EE-C421-F19D-B3761FD14C02}"/>
              </a:ext>
            </a:extLst>
          </p:cNvPr>
          <p:cNvSpPr txBox="1"/>
          <p:nvPr/>
        </p:nvSpPr>
        <p:spPr>
          <a:xfrm>
            <a:off x="6959266" y="126862"/>
            <a:ext cx="128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PPNT 1-2 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4DEE1D-214E-51A4-BDB9-9680F5C4AA46}"/>
              </a:ext>
            </a:extLst>
          </p:cNvPr>
          <p:cNvSpPr txBox="1"/>
          <p:nvPr/>
        </p:nvSpPr>
        <p:spPr>
          <a:xfrm>
            <a:off x="6017621" y="37206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4322B5-DC9D-9407-C93B-2EF3ECF460B8}"/>
              </a:ext>
            </a:extLst>
          </p:cNvPr>
          <p:cNvSpPr txBox="1"/>
          <p:nvPr/>
        </p:nvSpPr>
        <p:spPr>
          <a:xfrm>
            <a:off x="6017621" y="305966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3F4D81-C15E-D2AC-D3C1-A6391DB8C982}"/>
              </a:ext>
            </a:extLst>
          </p:cNvPr>
          <p:cNvSpPr txBox="1"/>
          <p:nvPr/>
        </p:nvSpPr>
        <p:spPr>
          <a:xfrm>
            <a:off x="6017621" y="397406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C35C62-3F90-306A-B0FD-AB2D7DA817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1964" y="-20911"/>
            <a:ext cx="2277838" cy="643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62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graph showing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42767EEB-F964-1291-18EC-B918BB076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r="19504"/>
          <a:stretch/>
        </p:blipFill>
        <p:spPr>
          <a:xfrm>
            <a:off x="119358" y="226059"/>
            <a:ext cx="4886961" cy="6663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3688A7-9EA7-8270-8D6A-2786D884E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58" y="226059"/>
            <a:ext cx="666843" cy="571580"/>
          </a:xfrm>
          <a:prstGeom prst="rect">
            <a:avLst/>
          </a:prstGeom>
        </p:spPr>
      </p:pic>
      <p:pic>
        <p:nvPicPr>
          <p:cNvPr id="11" name="Picture 10" descr="A graph of a number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186C0B08-72E1-DFF4-C9EF-486595BAE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r="19809"/>
          <a:stretch/>
        </p:blipFill>
        <p:spPr>
          <a:xfrm>
            <a:off x="5090159" y="194732"/>
            <a:ext cx="4886961" cy="6663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F559A1-E0D4-C3F4-2FFD-ED0B61FBF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8997" y="226059"/>
            <a:ext cx="609685" cy="5620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2AC51A-58B4-F469-C06F-EDBC6D455F87}"/>
              </a:ext>
            </a:extLst>
          </p:cNvPr>
          <p:cNvSpPr txBox="1"/>
          <p:nvPr/>
        </p:nvSpPr>
        <p:spPr>
          <a:xfrm>
            <a:off x="2359500" y="122673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PSNT 0-1 ft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33AA53-F477-C726-69F2-F433A49725F5}"/>
              </a:ext>
            </a:extLst>
          </p:cNvPr>
          <p:cNvSpPr txBox="1"/>
          <p:nvPr/>
        </p:nvSpPr>
        <p:spPr>
          <a:xfrm>
            <a:off x="7085419" y="142078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PSNT 0-1 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075FC1-00EB-F78B-D03E-619C49F6A565}"/>
              </a:ext>
            </a:extLst>
          </p:cNvPr>
          <p:cNvSpPr txBox="1"/>
          <p:nvPr/>
        </p:nvSpPr>
        <p:spPr>
          <a:xfrm>
            <a:off x="1861113" y="499462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83F99E-1C3E-9617-B764-BB6942339878}"/>
              </a:ext>
            </a:extLst>
          </p:cNvPr>
          <p:cNvSpPr txBox="1"/>
          <p:nvPr/>
        </p:nvSpPr>
        <p:spPr>
          <a:xfrm>
            <a:off x="2993648" y="57363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22EA1A-A620-9D05-F9C9-A14B36D4B32B}"/>
              </a:ext>
            </a:extLst>
          </p:cNvPr>
          <p:cNvSpPr txBox="1"/>
          <p:nvPr/>
        </p:nvSpPr>
        <p:spPr>
          <a:xfrm>
            <a:off x="6534713" y="490318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294685-FF8B-890B-92F8-F23746CDF220}"/>
              </a:ext>
            </a:extLst>
          </p:cNvPr>
          <p:cNvSpPr txBox="1"/>
          <p:nvPr/>
        </p:nvSpPr>
        <p:spPr>
          <a:xfrm>
            <a:off x="6534713" y="588058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FBC3B6-36AC-505C-3762-E9727BBA2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1964" y="-20911"/>
            <a:ext cx="2277838" cy="643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01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ADF2E62-17E6-59BF-E80F-352AC0AA4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90" y="1109731"/>
            <a:ext cx="5919306" cy="4383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D5E84F-0344-BA23-1348-9CF23462D816}"/>
              </a:ext>
            </a:extLst>
          </p:cNvPr>
          <p:cNvSpPr txBox="1"/>
          <p:nvPr/>
        </p:nvSpPr>
        <p:spPr>
          <a:xfrm>
            <a:off x="6902246" y="5542935"/>
            <a:ext cx="446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Fall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Cover Crop Nitrogen from Aboveground Biomass(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N/a)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4BD6F-A9D5-0452-D730-25CD86053375}"/>
              </a:ext>
            </a:extLst>
          </p:cNvPr>
          <p:cNvSpPr txBox="1"/>
          <p:nvPr/>
        </p:nvSpPr>
        <p:spPr>
          <a:xfrm rot="16200000">
            <a:off x="-691139" y="2865993"/>
            <a:ext cx="187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Soil PPNT(ppm)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58AEFD-B3BC-D77F-2829-F1C0B3586F54}"/>
              </a:ext>
            </a:extLst>
          </p:cNvPr>
          <p:cNvSpPr txBox="1"/>
          <p:nvPr/>
        </p:nvSpPr>
        <p:spPr>
          <a:xfrm>
            <a:off x="7493387" y="6303774"/>
            <a:ext cx="3451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Not a statistically significant relationship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AB6185-155A-1E61-DADF-8806139DD4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50"/>
          <a:stretch/>
        </p:blipFill>
        <p:spPr>
          <a:xfrm>
            <a:off x="6279256" y="997442"/>
            <a:ext cx="5879299" cy="44954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6353CE-441D-F24B-59EE-D2034F09C41F}"/>
              </a:ext>
            </a:extLst>
          </p:cNvPr>
          <p:cNvSpPr txBox="1"/>
          <p:nvPr/>
        </p:nvSpPr>
        <p:spPr>
          <a:xfrm>
            <a:off x="6789458" y="1333885"/>
            <a:ext cx="817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p=0.240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4CB5C0-F42F-F026-366C-B38C5D8A0153}"/>
              </a:ext>
            </a:extLst>
          </p:cNvPr>
          <p:cNvSpPr txBox="1"/>
          <p:nvPr/>
        </p:nvSpPr>
        <p:spPr>
          <a:xfrm>
            <a:off x="827465" y="1333886"/>
            <a:ext cx="817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p=0.094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6233A1-4974-0E28-C89D-F2B028809D58}"/>
              </a:ext>
            </a:extLst>
          </p:cNvPr>
          <p:cNvSpPr txBox="1"/>
          <p:nvPr/>
        </p:nvSpPr>
        <p:spPr>
          <a:xfrm>
            <a:off x="1623988" y="5562251"/>
            <a:ext cx="4039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Fall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Cover Crop Yield from Aboveground Biomass(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DM/a)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960D39-DD27-EC9F-50DB-238D90B8735F}"/>
              </a:ext>
            </a:extLst>
          </p:cNvPr>
          <p:cNvSpPr txBox="1"/>
          <p:nvPr/>
        </p:nvSpPr>
        <p:spPr>
          <a:xfrm>
            <a:off x="4742681" y="403197"/>
            <a:ext cx="286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Soil </a:t>
            </a:r>
            <a:r>
              <a:rPr lang="en-US" b="1" dirty="0" err="1"/>
              <a:t>PrePlant</a:t>
            </a:r>
            <a:r>
              <a:rPr lang="en-US" b="1" dirty="0"/>
              <a:t> Nitrate 0-1 ft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DE47EE2-6D33-CCD3-1A09-6089024C2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4425" y="118603"/>
            <a:ext cx="1107096" cy="15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9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B50AB-8C78-C028-7298-593E8275E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5B4771-B80B-1291-FA6B-1B4EE76F9B53}"/>
              </a:ext>
            </a:extLst>
          </p:cNvPr>
          <p:cNvSpPr txBox="1"/>
          <p:nvPr/>
        </p:nvSpPr>
        <p:spPr>
          <a:xfrm>
            <a:off x="6902246" y="5542935"/>
            <a:ext cx="446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Fall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Cover Crop Nitrogen from Aboveground Biomass(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35AF8-FF08-57FE-F351-F526F267F7B0}"/>
              </a:ext>
            </a:extLst>
          </p:cNvPr>
          <p:cNvSpPr txBox="1"/>
          <p:nvPr/>
        </p:nvSpPr>
        <p:spPr>
          <a:xfrm rot="16200000">
            <a:off x="-691139" y="2865993"/>
            <a:ext cx="187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Soil PPNT(ppm)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205C132-3995-1F9D-06E2-539002828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523" y="1306534"/>
            <a:ext cx="5664766" cy="42364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4342A1F-C90F-C267-0306-16E33BD49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50" y="1198244"/>
            <a:ext cx="5926083" cy="4452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AAE6F6-C70D-0F33-3D97-2FD52BC11B4E}"/>
              </a:ext>
            </a:extLst>
          </p:cNvPr>
          <p:cNvSpPr txBox="1"/>
          <p:nvPr/>
        </p:nvSpPr>
        <p:spPr>
          <a:xfrm>
            <a:off x="7493387" y="6303774"/>
            <a:ext cx="3451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Not a statistically significant relationship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1D4871-91EF-4481-8D1A-80D48E4316FE}"/>
              </a:ext>
            </a:extLst>
          </p:cNvPr>
          <p:cNvSpPr txBox="1"/>
          <p:nvPr/>
        </p:nvSpPr>
        <p:spPr>
          <a:xfrm>
            <a:off x="1407679" y="5629324"/>
            <a:ext cx="4039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Fall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Cover Crop Yield from Aboveground Biomass(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3F9ED-4229-BF91-5CB3-CF2307B35EF1}"/>
              </a:ext>
            </a:extLst>
          </p:cNvPr>
          <p:cNvSpPr txBox="1"/>
          <p:nvPr/>
        </p:nvSpPr>
        <p:spPr>
          <a:xfrm>
            <a:off x="873851" y="1571205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p=0.0041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5740EB-9B79-E6E1-CC62-5B1BA8BCDB6C}"/>
              </a:ext>
            </a:extLst>
          </p:cNvPr>
          <p:cNvSpPr txBox="1"/>
          <p:nvPr/>
        </p:nvSpPr>
        <p:spPr>
          <a:xfrm>
            <a:off x="6902246" y="1571205"/>
            <a:ext cx="817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p=0.230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F98806-D16C-AD69-822D-7B5150598CA2}"/>
              </a:ext>
            </a:extLst>
          </p:cNvPr>
          <p:cNvSpPr txBox="1"/>
          <p:nvPr/>
        </p:nvSpPr>
        <p:spPr>
          <a:xfrm>
            <a:off x="4742681" y="403197"/>
            <a:ext cx="287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Soil </a:t>
            </a:r>
            <a:r>
              <a:rPr lang="en-US" b="1" dirty="0" err="1"/>
              <a:t>PrePlant</a:t>
            </a:r>
            <a:r>
              <a:rPr lang="en-US" b="1" dirty="0"/>
              <a:t> Nitrate 1-2 ft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1E815CC-BBFC-41D8-078A-5C816C40D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4193" y="791845"/>
            <a:ext cx="1107096" cy="15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48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17B9C-A8E1-BE81-4C85-8084A1B83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AB190F-A4A5-3D42-81FA-DC0E933253C5}"/>
              </a:ext>
            </a:extLst>
          </p:cNvPr>
          <p:cNvSpPr txBox="1"/>
          <p:nvPr/>
        </p:nvSpPr>
        <p:spPr>
          <a:xfrm rot="16200000">
            <a:off x="1521119" y="3003645"/>
            <a:ext cx="187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Soil PPNT(ppm)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F801FF-DD06-2948-5857-7D4DF818CC2A}"/>
              </a:ext>
            </a:extLst>
          </p:cNvPr>
          <p:cNvSpPr txBox="1"/>
          <p:nvPr/>
        </p:nvSpPr>
        <p:spPr>
          <a:xfrm>
            <a:off x="4504840" y="6085470"/>
            <a:ext cx="4039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Spring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Cover Crop Yield from Aboveground Biomass(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2DCDF6-DC28-8ADD-4954-7F5A4E1D3B3A}"/>
              </a:ext>
            </a:extLst>
          </p:cNvPr>
          <p:cNvSpPr txBox="1"/>
          <p:nvPr/>
        </p:nvSpPr>
        <p:spPr>
          <a:xfrm>
            <a:off x="4742681" y="403197"/>
            <a:ext cx="286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Soil </a:t>
            </a:r>
            <a:r>
              <a:rPr lang="en-US" b="1" dirty="0" err="1"/>
              <a:t>PrePlant</a:t>
            </a:r>
            <a:r>
              <a:rPr lang="en-US" b="1" dirty="0"/>
              <a:t> Nitrate 0-1 ft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88367-0CE5-4B20-DC4B-0E2A166EF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311" y="933101"/>
            <a:ext cx="6649378" cy="499179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37B8B0-D904-3619-609E-9518DB262608}"/>
              </a:ext>
            </a:extLst>
          </p:cNvPr>
          <p:cNvCxnSpPr>
            <a:cxnSpLocks/>
          </p:cNvCxnSpPr>
          <p:nvPr/>
        </p:nvCxnSpPr>
        <p:spPr>
          <a:xfrm flipH="1">
            <a:off x="7934632" y="3795252"/>
            <a:ext cx="609602" cy="422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BAC433A-EB0A-DD3A-B791-93B64383765A}"/>
              </a:ext>
            </a:extLst>
          </p:cNvPr>
          <p:cNvSpPr txBox="1"/>
          <p:nvPr/>
        </p:nvSpPr>
        <p:spPr>
          <a:xfrm>
            <a:off x="8032955" y="3407189"/>
            <a:ext cx="187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Volunteer Wheat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93BF2E4-DA8B-B03C-5A7C-B0164A3E9794}"/>
              </a:ext>
            </a:extLst>
          </p:cNvPr>
          <p:cNvCxnSpPr>
            <a:cxnSpLocks/>
          </p:cNvCxnSpPr>
          <p:nvPr/>
        </p:nvCxnSpPr>
        <p:spPr>
          <a:xfrm>
            <a:off x="8852220" y="3795252"/>
            <a:ext cx="120445" cy="5702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2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E1075A-C4C9-D48D-693A-F5A0E620ED59}"/>
              </a:ext>
            </a:extLst>
          </p:cNvPr>
          <p:cNvSpPr txBox="1"/>
          <p:nvPr/>
        </p:nvSpPr>
        <p:spPr>
          <a:xfrm>
            <a:off x="101600" y="364200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Frost-Seeded Red Clover System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5EA64F-2570-F4F1-6709-D7E20CD778C8}"/>
              </a:ext>
            </a:extLst>
          </p:cNvPr>
          <p:cNvGrpSpPr/>
          <p:nvPr/>
        </p:nvGrpSpPr>
        <p:grpSpPr>
          <a:xfrm>
            <a:off x="-226229" y="981844"/>
            <a:ext cx="10030629" cy="1775192"/>
            <a:chOff x="241131" y="971684"/>
            <a:chExt cx="10772309" cy="19776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7EA513-996C-2A14-9BF7-1A3D9E40B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31" y="971684"/>
              <a:ext cx="8638710" cy="197762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E94C128-A498-3F2A-DC1D-843671379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9841" y="1054485"/>
              <a:ext cx="2133599" cy="189482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725603F-F439-9AE1-8A95-B5E81F6A8D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8156"/>
          <a:stretch/>
        </p:blipFill>
        <p:spPr>
          <a:xfrm>
            <a:off x="-226229" y="4100964"/>
            <a:ext cx="4020182" cy="17751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79D043-00B4-671E-947A-E0BCA18ABEC2}"/>
              </a:ext>
            </a:extLst>
          </p:cNvPr>
          <p:cNvSpPr txBox="1"/>
          <p:nvPr/>
        </p:nvSpPr>
        <p:spPr>
          <a:xfrm>
            <a:off x="101600" y="3534120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Diverse Summer Cover Mix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D504AC-9697-7C6D-02F0-F463788ED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514" y="4345405"/>
            <a:ext cx="6117218" cy="156877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F726DF-DDFD-B4CF-ED29-196679994284}"/>
              </a:ext>
            </a:extLst>
          </p:cNvPr>
          <p:cNvCxnSpPr/>
          <p:nvPr/>
        </p:nvCxnSpPr>
        <p:spPr>
          <a:xfrm flipH="1" flipV="1">
            <a:off x="11450320" y="3934230"/>
            <a:ext cx="142240" cy="47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3FAC9B-D31E-8335-ECC0-BA8FE8234A4E}"/>
              </a:ext>
            </a:extLst>
          </p:cNvPr>
          <p:cNvCxnSpPr/>
          <p:nvPr/>
        </p:nvCxnSpPr>
        <p:spPr>
          <a:xfrm>
            <a:off x="9641840" y="2529840"/>
            <a:ext cx="518160" cy="227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 descr="A field of corn growing&#10;&#10;Description automatically generated">
            <a:extLst>
              <a:ext uri="{FF2B5EF4-FFF2-40B4-BE49-F238E27FC236}">
                <a16:creationId xmlns:a16="http://schemas.microsoft.com/office/drawing/2014/main" id="{2621C62F-3F12-4B67-084C-2DE877304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58" y="2438921"/>
            <a:ext cx="1738941" cy="13042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4E353DF-F7EF-437B-AA79-F7384AB3C5B8}"/>
              </a:ext>
            </a:extLst>
          </p:cNvPr>
          <p:cNvSpPr txBox="1"/>
          <p:nvPr/>
        </p:nvSpPr>
        <p:spPr>
          <a:xfrm>
            <a:off x="10926849" y="3534120"/>
            <a:ext cx="12554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Photo:  W. Fulwider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7AA5FBC-6286-9221-F634-F67D86B202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388"/>
          <a:stretch/>
        </p:blipFill>
        <p:spPr>
          <a:xfrm>
            <a:off x="3773633" y="4100964"/>
            <a:ext cx="1747520" cy="176920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7C0B03F-47E7-FFB2-8137-4AAB47C6B391}"/>
              </a:ext>
            </a:extLst>
          </p:cNvPr>
          <p:cNvSpPr/>
          <p:nvPr/>
        </p:nvSpPr>
        <p:spPr>
          <a:xfrm>
            <a:off x="3075280" y="4186499"/>
            <a:ext cx="308077" cy="384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A2F6D8-DE89-4148-8955-7C5899221FFA}"/>
              </a:ext>
            </a:extLst>
          </p:cNvPr>
          <p:cNvGrpSpPr/>
          <p:nvPr/>
        </p:nvGrpSpPr>
        <p:grpSpPr>
          <a:xfrm>
            <a:off x="3075273" y="4345404"/>
            <a:ext cx="475623" cy="225393"/>
            <a:chOff x="5880560" y="3931285"/>
            <a:chExt cx="508300" cy="2408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E83B0CA-4004-11B1-4AF3-5BE75A8D6C87}"/>
                    </a:ext>
                  </a:extLst>
                </p14:cNvPr>
                <p14:cNvContentPartPr/>
                <p14:nvPr/>
              </p14:nvContentPartPr>
              <p14:xfrm>
                <a:off x="5880560" y="3931285"/>
                <a:ext cx="91211" cy="21913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E83B0CA-4004-11B1-4AF3-5BE75A8D6C8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74017" y="3924750"/>
                  <a:ext cx="104296" cy="232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72B5BB1-E35F-4C99-0C02-6913A480584D}"/>
                    </a:ext>
                  </a:extLst>
                </p14:cNvPr>
                <p14:cNvContentPartPr/>
                <p14:nvPr/>
              </p14:nvContentPartPr>
              <p14:xfrm>
                <a:off x="6001142" y="4058924"/>
                <a:ext cx="107306" cy="92058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72B5BB1-E35F-4C99-0C02-6913A48058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94604" y="4052376"/>
                  <a:ext cx="120383" cy="1051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DDC444E-7503-51D0-1996-5DB82C7BBA29}"/>
                    </a:ext>
                  </a:extLst>
                </p14:cNvPr>
                <p14:cNvContentPartPr/>
                <p14:nvPr/>
              </p14:nvContentPartPr>
              <p14:xfrm>
                <a:off x="6145161" y="4021369"/>
                <a:ext cx="99964" cy="136956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DDC444E-7503-51D0-1996-5DB82C7BBA2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38625" y="4014829"/>
                  <a:ext cx="113036" cy="150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5A58DDE-A9BE-AC25-5B93-F081EA3006CB}"/>
                    </a:ext>
                  </a:extLst>
                </p14:cNvPr>
                <p14:cNvContentPartPr/>
                <p14:nvPr/>
              </p14:nvContentPartPr>
              <p14:xfrm>
                <a:off x="6247667" y="4013179"/>
                <a:ext cx="141193" cy="158983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5A58DDE-A9BE-AC25-5B93-F081EA3006C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41144" y="4006651"/>
                  <a:ext cx="154238" cy="17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15796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8FA97-0112-AB03-7BEE-CC9EB8C9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FACDCE-1D93-C037-CD85-5F3122067E16}"/>
              </a:ext>
            </a:extLst>
          </p:cNvPr>
          <p:cNvSpPr txBox="1"/>
          <p:nvPr/>
        </p:nvSpPr>
        <p:spPr>
          <a:xfrm>
            <a:off x="6813755" y="5629324"/>
            <a:ext cx="446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Spring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Cover Crop Yield from Aboveground Biomass(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BC0E0-D9E3-2323-9507-23654FE7E5A2}"/>
              </a:ext>
            </a:extLst>
          </p:cNvPr>
          <p:cNvSpPr txBox="1"/>
          <p:nvPr/>
        </p:nvSpPr>
        <p:spPr>
          <a:xfrm rot="16200000">
            <a:off x="-691139" y="2865993"/>
            <a:ext cx="187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Soil PPNT(ppm)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C4FDA0-6FD1-1EFC-7B81-D6F7D2E29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60" y="1414486"/>
            <a:ext cx="5565721" cy="41802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41B187-9777-1E06-EBD1-CFA428C7C303}"/>
              </a:ext>
            </a:extLst>
          </p:cNvPr>
          <p:cNvSpPr txBox="1"/>
          <p:nvPr/>
        </p:nvSpPr>
        <p:spPr>
          <a:xfrm>
            <a:off x="1407679" y="5629324"/>
            <a:ext cx="4039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Spring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Cover Crop Yield from Aboveground Biomass(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6035E-7D76-AEBF-0E23-B566B9ED2422}"/>
              </a:ext>
            </a:extLst>
          </p:cNvPr>
          <p:cNvSpPr txBox="1"/>
          <p:nvPr/>
        </p:nvSpPr>
        <p:spPr>
          <a:xfrm>
            <a:off x="2609523" y="1725093"/>
            <a:ext cx="817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p=0.109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480893-B140-B6BB-1106-99A6E7CF7335}"/>
              </a:ext>
            </a:extLst>
          </p:cNvPr>
          <p:cNvSpPr txBox="1"/>
          <p:nvPr/>
        </p:nvSpPr>
        <p:spPr>
          <a:xfrm>
            <a:off x="6902246" y="1571205"/>
            <a:ext cx="817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p=0.230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054E26-0592-8072-AB20-572C161EBEDD}"/>
              </a:ext>
            </a:extLst>
          </p:cNvPr>
          <p:cNvSpPr txBox="1"/>
          <p:nvPr/>
        </p:nvSpPr>
        <p:spPr>
          <a:xfrm>
            <a:off x="1753005" y="336124"/>
            <a:ext cx="286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Soil </a:t>
            </a:r>
            <a:r>
              <a:rPr lang="en-US" b="1" dirty="0" err="1"/>
              <a:t>PrePlant</a:t>
            </a:r>
            <a:r>
              <a:rPr lang="en-US" b="1" dirty="0"/>
              <a:t> Nitrate 0-1 ft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42E03-EADB-1569-1494-16CB298C80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840"/>
          <a:stretch/>
        </p:blipFill>
        <p:spPr>
          <a:xfrm>
            <a:off x="5968181" y="1249772"/>
            <a:ext cx="5938684" cy="4358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86A87B-8FAC-E3D8-015D-258EB5D0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909" t="26665" b="33180"/>
          <a:stretch/>
        </p:blipFill>
        <p:spPr>
          <a:xfrm>
            <a:off x="10784756" y="1269739"/>
            <a:ext cx="1122109" cy="17501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639471-7CA2-08AB-25B7-A115848C1B4A}"/>
              </a:ext>
            </a:extLst>
          </p:cNvPr>
          <p:cNvSpPr txBox="1"/>
          <p:nvPr/>
        </p:nvSpPr>
        <p:spPr>
          <a:xfrm>
            <a:off x="7615444" y="336124"/>
            <a:ext cx="287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Soil </a:t>
            </a:r>
            <a:r>
              <a:rPr lang="en-US" b="1" dirty="0" err="1"/>
              <a:t>PrePlant</a:t>
            </a:r>
            <a:r>
              <a:rPr lang="en-US" b="1" dirty="0"/>
              <a:t> Nitrate 1-2 ft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F13C97-160B-D0E7-60EB-315A0A594792}"/>
              </a:ext>
            </a:extLst>
          </p:cNvPr>
          <p:cNvSpPr txBox="1"/>
          <p:nvPr/>
        </p:nvSpPr>
        <p:spPr>
          <a:xfrm>
            <a:off x="7953628" y="1772393"/>
            <a:ext cx="817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p=0.543</a:t>
            </a:r>
          </a:p>
        </p:txBody>
      </p:sp>
    </p:spTree>
    <p:extLst>
      <p:ext uri="{BB962C8B-B14F-4D97-AF65-F5344CB8AC3E}">
        <p14:creationId xmlns:p14="http://schemas.microsoft.com/office/powerpoint/2010/main" val="2573131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30641-82F1-4EDA-5334-0F03ED6C9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CC3A-80CE-BFAB-1375-5AD8BB5CF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CC Species Affect Soil PPN ?  Top foot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5DF96-E46E-61F2-6A3E-221B45E01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Inclusion of</a:t>
            </a:r>
          </a:p>
          <a:p>
            <a:pPr lvl="1"/>
            <a:r>
              <a:rPr lang="en-US" dirty="0"/>
              <a:t>Warm Season Grass no effect on PPNT</a:t>
            </a:r>
          </a:p>
          <a:p>
            <a:pPr lvl="1"/>
            <a:r>
              <a:rPr lang="en-US" u="sng" dirty="0"/>
              <a:t>Warm Season Legume </a:t>
            </a:r>
            <a:r>
              <a:rPr lang="en-US" dirty="0"/>
              <a:t>positive effect on PPNT </a:t>
            </a:r>
            <a:r>
              <a:rPr lang="en-US" i="1" dirty="0"/>
              <a:t>(p=0.005)</a:t>
            </a:r>
          </a:p>
          <a:p>
            <a:pPr lvl="1"/>
            <a:r>
              <a:rPr lang="en-US" dirty="0"/>
              <a:t>Cool Season Grass no effect on PPNT </a:t>
            </a:r>
          </a:p>
          <a:p>
            <a:pPr lvl="1"/>
            <a:r>
              <a:rPr lang="en-US" u="sng" dirty="0"/>
              <a:t>Warm Season Broadleaf AND/OR Rye positive effect </a:t>
            </a:r>
            <a:r>
              <a:rPr lang="en-US" dirty="0"/>
              <a:t>on PPNT </a:t>
            </a:r>
            <a:r>
              <a:rPr lang="en-US" i="1" dirty="0"/>
              <a:t>(p=0.043)</a:t>
            </a:r>
          </a:p>
          <a:p>
            <a:pPr lvl="1"/>
            <a:r>
              <a:rPr lang="en-US" dirty="0"/>
              <a:t>Summer-sown Clover or Vetch no effect on PPNT  </a:t>
            </a:r>
          </a:p>
          <a:p>
            <a:pPr lvl="1"/>
            <a:r>
              <a:rPr lang="en-US" dirty="0"/>
              <a:t>Summer-sown Pea negative effect on PPNT  </a:t>
            </a:r>
            <a:r>
              <a:rPr lang="en-US" i="1" dirty="0"/>
              <a:t>(p=0.028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Additive linear regression resulted in the model:</a:t>
            </a:r>
          </a:p>
          <a:p>
            <a:pPr lvl="2"/>
            <a:r>
              <a:rPr lang="en-US" dirty="0"/>
              <a:t>PPNT_0-1~WSLeg+Rye+Pea  (AIC=83)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81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87789-1607-E17B-16E4-35C4CB825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Which CC Species Affect Soil PPN ?  Second foot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46D25-173E-5851-823C-893EBE8A7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Inclusion of</a:t>
            </a:r>
          </a:p>
          <a:p>
            <a:pPr lvl="1"/>
            <a:r>
              <a:rPr lang="en-US" dirty="0"/>
              <a:t>Warm Season Grass no effect on PPNT   </a:t>
            </a:r>
          </a:p>
          <a:p>
            <a:pPr lvl="1"/>
            <a:r>
              <a:rPr lang="en-US" dirty="0"/>
              <a:t>Warm Season Legume no effect on PPNT  </a:t>
            </a:r>
            <a:endParaRPr lang="en-US" i="1" dirty="0"/>
          </a:p>
          <a:p>
            <a:pPr lvl="1"/>
            <a:r>
              <a:rPr lang="en-US" dirty="0"/>
              <a:t>Cool Season Grass no effect on PPNT </a:t>
            </a:r>
          </a:p>
          <a:p>
            <a:pPr lvl="1"/>
            <a:r>
              <a:rPr lang="en-US" u="sng" dirty="0"/>
              <a:t>Warm Season Broadleaf AND/OR Rye</a:t>
            </a:r>
            <a:r>
              <a:rPr lang="en-US" dirty="0"/>
              <a:t> positive effect on PPNT  </a:t>
            </a:r>
            <a:r>
              <a:rPr lang="en-US" i="1" dirty="0"/>
              <a:t>(p&lt;0.0001)</a:t>
            </a:r>
          </a:p>
          <a:p>
            <a:pPr lvl="1"/>
            <a:r>
              <a:rPr lang="en-US" dirty="0"/>
              <a:t>Summer-sown Clover or Vetch no effect on PPNT </a:t>
            </a:r>
          </a:p>
          <a:p>
            <a:pPr lvl="1"/>
            <a:r>
              <a:rPr lang="en-US" dirty="0"/>
              <a:t>Summer-sown Pea no effect on PPNT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Additive linear regression resulted in the model:</a:t>
            </a:r>
          </a:p>
          <a:p>
            <a:pPr lvl="2"/>
            <a:r>
              <a:rPr lang="en-US" dirty="0"/>
              <a:t>PPNT_1-2~fallCCyld+Rye OR </a:t>
            </a:r>
            <a:r>
              <a:rPr lang="en-US" dirty="0" err="1"/>
              <a:t>WSBrd</a:t>
            </a:r>
            <a:r>
              <a:rPr lang="en-US" dirty="0"/>
              <a:t>  (AIC=67)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8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2E1F8-3D6C-7F32-C126-0DFA5C29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" y="131445"/>
            <a:ext cx="10515600" cy="1325563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F1EA4-0BD3-7B8D-9AFB-0D1E974A7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1573372"/>
            <a:ext cx="3926840" cy="4837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Measured:</a:t>
            </a:r>
          </a:p>
          <a:p>
            <a:r>
              <a:rPr lang="en-US" dirty="0"/>
              <a:t>Soil routine &amp; health analysis</a:t>
            </a:r>
          </a:p>
          <a:p>
            <a:r>
              <a:rPr lang="en-US" dirty="0"/>
              <a:t>CC Fall Biomass</a:t>
            </a:r>
          </a:p>
          <a:p>
            <a:r>
              <a:rPr lang="en-US" dirty="0"/>
              <a:t>CC Spring Biomass</a:t>
            </a:r>
          </a:p>
          <a:p>
            <a:r>
              <a:rPr lang="en-US" dirty="0"/>
              <a:t>PPNT</a:t>
            </a:r>
          </a:p>
          <a:p>
            <a:r>
              <a:rPr lang="en-US" dirty="0"/>
              <a:t>PSNT</a:t>
            </a:r>
          </a:p>
          <a:p>
            <a:r>
              <a:rPr lang="en-US" dirty="0"/>
              <a:t>Corn leaves at V6</a:t>
            </a:r>
          </a:p>
          <a:p>
            <a:r>
              <a:rPr lang="en-US" dirty="0"/>
              <a:t>Corn yield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837867-1C18-8D96-D8C8-A7F1BEB00785}"/>
              </a:ext>
            </a:extLst>
          </p:cNvPr>
          <p:cNvSpPr txBox="1">
            <a:spLocks/>
          </p:cNvSpPr>
          <p:nvPr/>
        </p:nvSpPr>
        <p:spPr>
          <a:xfrm>
            <a:off x="5090160" y="251460"/>
            <a:ext cx="7005320" cy="24110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7 on-farm locations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Dane, Dodge, Waukesha Counties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Randomized complete block design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Whole plot:  CC vs. None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Split plot:  N rate (0, 40, 80, 120, 160 </a:t>
            </a:r>
            <a:r>
              <a:rPr lang="en-US" dirty="0" err="1"/>
              <a:t>lb</a:t>
            </a:r>
            <a:r>
              <a:rPr lang="en-US" dirty="0"/>
              <a:t> N/ac)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95FA4C-5856-F6DF-E4FA-C89CFB7A5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024" y="2670511"/>
            <a:ext cx="6728744" cy="2156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45E755-B38A-4121-EE43-80BB2FCCA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723" y="4834643"/>
            <a:ext cx="2638793" cy="1771897"/>
          </a:xfrm>
          <a:prstGeom prst="rect">
            <a:avLst/>
          </a:prstGeom>
        </p:spPr>
      </p:pic>
      <p:pic>
        <p:nvPicPr>
          <p:cNvPr id="9" name="Picture 8" descr="A dirt road through a field&#10;&#10;Description automatically generated">
            <a:extLst>
              <a:ext uri="{FF2B5EF4-FFF2-40B4-BE49-F238E27FC236}">
                <a16:creationId xmlns:a16="http://schemas.microsoft.com/office/drawing/2014/main" id="{C85310C8-CBF1-3B48-5201-954A502A0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5496580" y="4852046"/>
            <a:ext cx="3566141" cy="20059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0D35F5-3640-6AC9-142E-2B3E4774C941}"/>
              </a:ext>
            </a:extLst>
          </p:cNvPr>
          <p:cNvSpPr txBox="1"/>
          <p:nvPr/>
        </p:nvSpPr>
        <p:spPr>
          <a:xfrm>
            <a:off x="5509250" y="6606661"/>
            <a:ext cx="12554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2">
                    <a:lumMod val="75000"/>
                  </a:schemeClr>
                </a:solidFill>
              </a:rPr>
              <a:t>Photo:  W. </a:t>
            </a:r>
            <a:r>
              <a:rPr lang="en-US" sz="1000" i="1" dirty="0" err="1">
                <a:solidFill>
                  <a:schemeClr val="bg2">
                    <a:lumMod val="75000"/>
                  </a:schemeClr>
                </a:solidFill>
              </a:rPr>
              <a:t>Fulwider</a:t>
            </a:r>
            <a:endParaRPr lang="en-US" sz="100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0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C36F1E5-1175-4C59-C8F0-BF53A90E7835}"/>
              </a:ext>
            </a:extLst>
          </p:cNvPr>
          <p:cNvSpPr txBox="1"/>
          <p:nvPr/>
        </p:nvSpPr>
        <p:spPr>
          <a:xfrm>
            <a:off x="1442393" y="82997"/>
            <a:ext cx="18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Fall CC Biomass</a:t>
            </a:r>
          </a:p>
        </p:txBody>
      </p:sp>
      <p:pic>
        <p:nvPicPr>
          <p:cNvPr id="4" name="Picture 3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B68ABF4A-7555-847B-956F-9B7B129A4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r="17057"/>
          <a:stretch/>
        </p:blipFill>
        <p:spPr>
          <a:xfrm>
            <a:off x="413919" y="452329"/>
            <a:ext cx="3989193" cy="6383076"/>
          </a:xfrm>
          <a:prstGeom prst="rect">
            <a:avLst/>
          </a:prstGeom>
        </p:spPr>
      </p:pic>
      <p:pic>
        <p:nvPicPr>
          <p:cNvPr id="10" name="Picture 9" descr="A graph of a bar graph&#10;&#10;Description automatically generated with medium confidence">
            <a:extLst>
              <a:ext uri="{FF2B5EF4-FFF2-40B4-BE49-F238E27FC236}">
                <a16:creationId xmlns:a16="http://schemas.microsoft.com/office/drawing/2014/main" id="{017A3886-AB63-0363-175F-EACF5026B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r="17558"/>
          <a:stretch/>
        </p:blipFill>
        <p:spPr>
          <a:xfrm>
            <a:off x="4582115" y="403861"/>
            <a:ext cx="3946460" cy="64315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FDDEE5-69ED-7EC5-4344-5180C778FD0A}"/>
              </a:ext>
            </a:extLst>
          </p:cNvPr>
          <p:cNvSpPr txBox="1"/>
          <p:nvPr/>
        </p:nvSpPr>
        <p:spPr>
          <a:xfrm>
            <a:off x="5610587" y="82997"/>
            <a:ext cx="209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Spring CC Biomass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9C6F3F-44AB-7F24-CEB2-EAA3AEB6C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864" y="82997"/>
            <a:ext cx="2277838" cy="643154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97098C2-9252-632A-32EA-8096BAAEA2D9}"/>
              </a:ext>
            </a:extLst>
          </p:cNvPr>
          <p:cNvGrpSpPr/>
          <p:nvPr/>
        </p:nvGrpSpPr>
        <p:grpSpPr>
          <a:xfrm>
            <a:off x="3266162" y="523183"/>
            <a:ext cx="749447" cy="494116"/>
            <a:chOff x="2313093" y="768246"/>
            <a:chExt cx="1120991" cy="704954"/>
          </a:xfrm>
        </p:grpSpPr>
        <p:pic>
          <p:nvPicPr>
            <p:cNvPr id="5" name="Picture 4" descr="A graph of different colored bars&#10;&#10;Description automatically generated with medium confidence">
              <a:extLst>
                <a:ext uri="{FF2B5EF4-FFF2-40B4-BE49-F238E27FC236}">
                  <a16:creationId xmlns:a16="http://schemas.microsoft.com/office/drawing/2014/main" id="{28AD671D-D606-7439-452F-494CAC92E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83" t="46796" r="6910" b="50731"/>
            <a:stretch/>
          </p:blipFill>
          <p:spPr>
            <a:xfrm>
              <a:off x="2313093" y="1108723"/>
              <a:ext cx="1120988" cy="364477"/>
            </a:xfrm>
            <a:prstGeom prst="rect">
              <a:avLst/>
            </a:prstGeom>
          </p:spPr>
        </p:pic>
        <p:pic>
          <p:nvPicPr>
            <p:cNvPr id="19" name="Picture 18" descr="A graph of different colored bars&#10;&#10;Description automatically generated with medium confidence">
              <a:extLst>
                <a:ext uri="{FF2B5EF4-FFF2-40B4-BE49-F238E27FC236}">
                  <a16:creationId xmlns:a16="http://schemas.microsoft.com/office/drawing/2014/main" id="{581E404A-70A5-B18F-5C7E-B6CC0FC3A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83" t="49181" r="6910" b="48346"/>
            <a:stretch/>
          </p:blipFill>
          <p:spPr>
            <a:xfrm>
              <a:off x="2313093" y="768246"/>
              <a:ext cx="1120991" cy="364477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98F7BE-4A6D-33DE-A20B-65E663BD7060}"/>
              </a:ext>
            </a:extLst>
          </p:cNvPr>
          <p:cNvGrpSpPr/>
          <p:nvPr/>
        </p:nvGrpSpPr>
        <p:grpSpPr>
          <a:xfrm>
            <a:off x="7328666" y="523183"/>
            <a:ext cx="749220" cy="494116"/>
            <a:chOff x="7063820" y="523183"/>
            <a:chExt cx="911780" cy="571288"/>
          </a:xfrm>
        </p:grpSpPr>
        <p:pic>
          <p:nvPicPr>
            <p:cNvPr id="22" name="Picture 21" descr="A graph of a bar graph&#10;&#10;Description automatically generated with medium confidence">
              <a:extLst>
                <a:ext uri="{FF2B5EF4-FFF2-40B4-BE49-F238E27FC236}">
                  <a16:creationId xmlns:a16="http://schemas.microsoft.com/office/drawing/2014/main" id="{428C709F-9A71-F88D-7A19-35BCE7E76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92" t="46762" r="8544" b="50737"/>
            <a:stretch/>
          </p:blipFill>
          <p:spPr>
            <a:xfrm>
              <a:off x="7063820" y="798667"/>
              <a:ext cx="911780" cy="295804"/>
            </a:xfrm>
            <a:prstGeom prst="rect">
              <a:avLst/>
            </a:prstGeom>
          </p:spPr>
        </p:pic>
        <p:pic>
          <p:nvPicPr>
            <p:cNvPr id="11" name="Picture 10" descr="A graph of a bar graph&#10;&#10;Description automatically generated with medium confidence">
              <a:extLst>
                <a:ext uri="{FF2B5EF4-FFF2-40B4-BE49-F238E27FC236}">
                  <a16:creationId xmlns:a16="http://schemas.microsoft.com/office/drawing/2014/main" id="{5EC79DF3-2C09-BD28-B873-EE05378FA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92" t="49235" r="8544" b="48265"/>
            <a:stretch/>
          </p:blipFill>
          <p:spPr>
            <a:xfrm>
              <a:off x="7063820" y="523183"/>
              <a:ext cx="911780" cy="295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563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green field with trees and blue sky&#10;&#10;Description automatically generated">
            <a:extLst>
              <a:ext uri="{FF2B5EF4-FFF2-40B4-BE49-F238E27FC236}">
                <a16:creationId xmlns:a16="http://schemas.microsoft.com/office/drawing/2014/main" id="{7ABB1CB7-E036-9E89-32A2-35A0F7421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5EC47-FB84-5DAC-01EA-F8003045F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Year-on-Year Use of Red Clover CC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30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E4BFA2-16C7-D6DE-D714-5465E107F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551" y="1027190"/>
            <a:ext cx="8040222" cy="5125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6446B2-DAA2-E314-B2F1-54B04F1512DC}"/>
              </a:ext>
            </a:extLst>
          </p:cNvPr>
          <p:cNvSpPr txBox="1"/>
          <p:nvPr/>
        </p:nvSpPr>
        <p:spPr>
          <a:xfrm>
            <a:off x="5465725" y="393027"/>
            <a:ext cx="18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Wauk1  Site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2751F6-C2CD-F054-2AAD-7791F6417754}"/>
              </a:ext>
            </a:extLst>
          </p:cNvPr>
          <p:cNvSpPr txBox="1"/>
          <p:nvPr/>
        </p:nvSpPr>
        <p:spPr>
          <a:xfrm rot="16200000">
            <a:off x="419730" y="2904939"/>
            <a:ext cx="260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Corn Yield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F5F3FC-E036-0921-4D65-E45052ADA174}"/>
              </a:ext>
            </a:extLst>
          </p:cNvPr>
          <p:cNvSpPr txBox="1"/>
          <p:nvPr/>
        </p:nvSpPr>
        <p:spPr>
          <a:xfrm>
            <a:off x="4936553" y="6095641"/>
            <a:ext cx="298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E654FD-7E42-E274-4D20-9B8F38D4569B}"/>
              </a:ext>
            </a:extLst>
          </p:cNvPr>
          <p:cNvSpPr txBox="1"/>
          <p:nvPr/>
        </p:nvSpPr>
        <p:spPr>
          <a:xfrm>
            <a:off x="8880196" y="6211669"/>
            <a:ext cx="3311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$50+/ac urea savings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$200-250/ac more from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yld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gain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B5350A-5494-0E42-2CC0-3FF051D2A4C9}"/>
              </a:ext>
            </a:extLst>
          </p:cNvPr>
          <p:cNvGrpSpPr/>
          <p:nvPr/>
        </p:nvGrpSpPr>
        <p:grpSpPr>
          <a:xfrm>
            <a:off x="9024079" y="1963710"/>
            <a:ext cx="2524637" cy="923330"/>
            <a:chOff x="9024079" y="1963710"/>
            <a:chExt cx="2524637" cy="92333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A4001F7-D3E8-4879-B5A6-9BFC7F7D7C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24079" y="2458387"/>
              <a:ext cx="629587" cy="1948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9232A1-20C9-9585-6382-B94699D6CF34}"/>
                </a:ext>
              </a:extLst>
            </p:cNvPr>
            <p:cNvSpPr txBox="1"/>
            <p:nvPr/>
          </p:nvSpPr>
          <p:spPr>
            <a:xfrm>
              <a:off x="9764886" y="1963710"/>
              <a:ext cx="17838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Max of this curve occurs at x = 436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68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B7F71-303C-370E-2718-AB57765DC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259DD8-9540-BDE5-E607-9EE47C06BB37}"/>
              </a:ext>
            </a:extLst>
          </p:cNvPr>
          <p:cNvSpPr txBox="1"/>
          <p:nvPr/>
        </p:nvSpPr>
        <p:spPr>
          <a:xfrm>
            <a:off x="5465725" y="393027"/>
            <a:ext cx="18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Wauk1  Site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CA320-EFC9-2B7D-C08E-42EE4E2D72F3}"/>
              </a:ext>
            </a:extLst>
          </p:cNvPr>
          <p:cNvSpPr txBox="1"/>
          <p:nvPr/>
        </p:nvSpPr>
        <p:spPr>
          <a:xfrm rot="16200000">
            <a:off x="419730" y="2904939"/>
            <a:ext cx="260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Leaf Nitrogen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FE5412-2D7C-480C-7E12-3DF1C18EB3D5}"/>
              </a:ext>
            </a:extLst>
          </p:cNvPr>
          <p:cNvSpPr txBox="1"/>
          <p:nvPr/>
        </p:nvSpPr>
        <p:spPr>
          <a:xfrm>
            <a:off x="4936553" y="6095641"/>
            <a:ext cx="298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01550-4C49-116B-B708-3DDC7A7EA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994" y="894996"/>
            <a:ext cx="7964011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6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13C95-729C-CCEE-9322-3B4EB1CE4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2B92F9-87C1-C39A-C9E1-71129166DF46}"/>
              </a:ext>
            </a:extLst>
          </p:cNvPr>
          <p:cNvSpPr txBox="1"/>
          <p:nvPr/>
        </p:nvSpPr>
        <p:spPr>
          <a:xfrm>
            <a:off x="5155422" y="416115"/>
            <a:ext cx="18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Wauk1  Site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B69FEE-C98C-8479-21AA-C3DC9418EB4B}"/>
              </a:ext>
            </a:extLst>
          </p:cNvPr>
          <p:cNvSpPr txBox="1"/>
          <p:nvPr/>
        </p:nvSpPr>
        <p:spPr>
          <a:xfrm rot="16200000">
            <a:off x="-953988" y="2947602"/>
            <a:ext cx="2713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Leaf Potassium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22F48F-017C-03B0-24E9-F166F108CEBB}"/>
              </a:ext>
            </a:extLst>
          </p:cNvPr>
          <p:cNvSpPr txBox="1"/>
          <p:nvPr/>
        </p:nvSpPr>
        <p:spPr>
          <a:xfrm>
            <a:off x="2051113" y="4815840"/>
            <a:ext cx="265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539BF-2249-01CA-59E7-8AAD1D4F3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49" y="1417919"/>
            <a:ext cx="5311251" cy="33979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8E9BCE-91A6-F5ED-E057-CF2C09557985}"/>
              </a:ext>
            </a:extLst>
          </p:cNvPr>
          <p:cNvSpPr txBox="1"/>
          <p:nvPr/>
        </p:nvSpPr>
        <p:spPr>
          <a:xfrm rot="16200000">
            <a:off x="5476725" y="2727897"/>
            <a:ext cx="2075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Leaf Sulfur (%)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CA08B-1C3F-F8FC-E58A-72A17B2E3958}"/>
              </a:ext>
            </a:extLst>
          </p:cNvPr>
          <p:cNvSpPr txBox="1"/>
          <p:nvPr/>
        </p:nvSpPr>
        <p:spPr>
          <a:xfrm>
            <a:off x="8248713" y="4918614"/>
            <a:ext cx="265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 fertilizer rate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N/acre)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E67083-01E9-65FD-4547-59AB0D7B1299}"/>
              </a:ext>
            </a:extLst>
          </p:cNvPr>
          <p:cNvSpPr txBox="1"/>
          <p:nvPr/>
        </p:nvSpPr>
        <p:spPr>
          <a:xfrm>
            <a:off x="3393440" y="6228080"/>
            <a:ext cx="5908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Facilitation of uptake and access to other nutrients?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2A6A6-E53C-216E-55F7-419F3F726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691" y="1517046"/>
            <a:ext cx="5266001" cy="34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72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3154</TotalTime>
  <Words>1098</Words>
  <Application>Microsoft Office PowerPoint</Application>
  <PresentationFormat>Widescreen</PresentationFormat>
  <Paragraphs>205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Courier New</vt:lpstr>
      <vt:lpstr>Office Theme</vt:lpstr>
      <vt:lpstr>Third Crop:  Small Grain + Cover Crop   Identifying a Nitrogen Credit  Frost Seeded Red Clover Diverse Summer Covers</vt:lpstr>
      <vt:lpstr>PowerPoint Presentation</vt:lpstr>
      <vt:lpstr>PowerPoint Presentation</vt:lpstr>
      <vt:lpstr>Methods</vt:lpstr>
      <vt:lpstr>PowerPoint Presentation</vt:lpstr>
      <vt:lpstr>Year-on-Year Use of Red Clover CC</vt:lpstr>
      <vt:lpstr>PowerPoint Presentation</vt:lpstr>
      <vt:lpstr>PowerPoint Presentation</vt:lpstr>
      <vt:lpstr>PowerPoint Presentation</vt:lpstr>
      <vt:lpstr>Diverse Summer Cover Mixes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Cover Crop Effects on Soil Preplant Nitrate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CC Species Affect Soil PPN ?  Top foot</vt:lpstr>
      <vt:lpstr>Which CC Species Affect Soil PPN ?  Second foot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Nicole Tautges</dc:creator>
  <cp:lastModifiedBy>Nicole Tautges</cp:lastModifiedBy>
  <cp:revision>118</cp:revision>
  <dcterms:created xsi:type="dcterms:W3CDTF">2024-11-20T16:54:13Z</dcterms:created>
  <dcterms:modified xsi:type="dcterms:W3CDTF">2025-08-27T09:29:24Z</dcterms:modified>
</cp:coreProperties>
</file>