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5"/>
    <p:restoredTop sz="94665"/>
  </p:normalViewPr>
  <p:slideViewPr>
    <p:cSldViewPr snapToGrid="0" snapToObjects="1">
      <p:cViewPr varScale="1">
        <p:scale>
          <a:sx n="150" d="100"/>
          <a:sy n="150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27949-4529-0649-AF9E-01CF064E1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421C05-5755-4E48-B3A4-3694821A60A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E9DF7-3A3B-A849-91D9-9DD94C052E62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9C0B7-1F06-6847-9544-B17625B98BF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CAB741-49D9-1347-B39B-A7E2E091EC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5A9A6-A670-1C47-A67D-57A892888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17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23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989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9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9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138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2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22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2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17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F1A5B-D805-BD40-A947-0FAF4E2DA8F0}" type="datetimeFigureOut">
              <a:rPr lang="en-US" smtClean="0"/>
              <a:t>6/25/18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CCF1D-25C0-754F-9E90-42E36B6F5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77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Rabbitfish Biology and Suitability for Aquaculture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Simon Ellis</a:t>
            </a:r>
          </a:p>
        </p:txBody>
      </p:sp>
    </p:spTree>
    <p:extLst>
      <p:ext uri="{BB962C8B-B14F-4D97-AF65-F5344CB8AC3E}">
        <p14:creationId xmlns:p14="http://schemas.microsoft.com/office/powerpoint/2010/main" val="1306680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Oceanic Phase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864" y="1690688"/>
            <a:ext cx="6858086" cy="4595624"/>
          </a:xfrm>
        </p:spPr>
      </p:pic>
    </p:spTree>
    <p:extLst>
      <p:ext uri="{BB962C8B-B14F-4D97-AF65-F5344CB8AC3E}">
        <p14:creationId xmlns:p14="http://schemas.microsoft.com/office/powerpoint/2010/main" val="232706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Larval Development </a:t>
            </a:r>
            <a:r>
              <a:rPr lang="en-US" i="1" dirty="0"/>
              <a:t>S. </a:t>
            </a:r>
            <a:r>
              <a:rPr lang="en-US" i="1" dirty="0" err="1"/>
              <a:t>guttatus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825625"/>
            <a:ext cx="6518648" cy="4590302"/>
          </a:xfrm>
        </p:spPr>
      </p:pic>
    </p:spTree>
    <p:extLst>
      <p:ext uri="{BB962C8B-B14F-4D97-AF65-F5344CB8AC3E}">
        <p14:creationId xmlns:p14="http://schemas.microsoft.com/office/powerpoint/2010/main" val="529634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08" y="800100"/>
            <a:ext cx="6619891" cy="5632470"/>
          </a:xfrm>
        </p:spPr>
      </p:pic>
    </p:spTree>
    <p:extLst>
      <p:ext uri="{BB962C8B-B14F-4D97-AF65-F5344CB8AC3E}">
        <p14:creationId xmlns:p14="http://schemas.microsoft.com/office/powerpoint/2010/main" val="1293163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Settlement and Recruitment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Larvae settle between 25 and 60 days after hatching</a:t>
            </a:r>
          </a:p>
          <a:p>
            <a:r>
              <a:rPr lang="en-US" sz="3200" dirty="0"/>
              <a:t>They usually come in during new moon periods</a:t>
            </a:r>
          </a:p>
          <a:p>
            <a:r>
              <a:rPr lang="en-US" sz="3200" dirty="0"/>
              <a:t>Often in large numbers</a:t>
            </a:r>
          </a:p>
          <a:p>
            <a:r>
              <a:rPr lang="en-US" sz="3200" dirty="0"/>
              <a:t>They tend to settle in sea grass and mangrove areas</a:t>
            </a:r>
          </a:p>
          <a:p>
            <a:r>
              <a:rPr lang="en-US" sz="3200" dirty="0"/>
              <a:t>Juveniles can often be seen in large numbers in these areas</a:t>
            </a:r>
          </a:p>
          <a:p>
            <a:r>
              <a:rPr lang="en-US" sz="3200" dirty="0"/>
              <a:t>After a period of weeks to months they will migrate to their adult habitat</a:t>
            </a:r>
          </a:p>
        </p:txBody>
      </p:sp>
    </p:spTree>
    <p:extLst>
      <p:ext uri="{BB962C8B-B14F-4D97-AF65-F5344CB8AC3E}">
        <p14:creationId xmlns:p14="http://schemas.microsoft.com/office/powerpoint/2010/main" val="16578989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Rabbitfish Suitability for Aquaculture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Only some species have shown to be suitable for aquaculture</a:t>
            </a:r>
          </a:p>
          <a:p>
            <a:r>
              <a:rPr lang="en-US" sz="3200" dirty="0"/>
              <a:t>Desirable traits are: </a:t>
            </a:r>
          </a:p>
          <a:p>
            <a:r>
              <a:rPr lang="en-US" sz="3200" dirty="0"/>
              <a:t>fast growth</a:t>
            </a:r>
          </a:p>
          <a:p>
            <a:r>
              <a:rPr lang="en-US" sz="3200" dirty="0"/>
              <a:t>schooling behavior</a:t>
            </a:r>
          </a:p>
          <a:p>
            <a:r>
              <a:rPr lang="en-US" sz="3200" dirty="0"/>
              <a:t>non aggressive behavior</a:t>
            </a:r>
          </a:p>
          <a:p>
            <a:r>
              <a:rPr lang="en-US" sz="3200" dirty="0"/>
              <a:t>tolerance of changing temperatures and salinity</a:t>
            </a:r>
          </a:p>
          <a:p>
            <a:r>
              <a:rPr lang="en-US" sz="3200" dirty="0"/>
              <a:t>Tolerance of poor water quality</a:t>
            </a:r>
          </a:p>
          <a:p>
            <a:r>
              <a:rPr lang="en-US" sz="3200" dirty="0"/>
              <a:t>Good feed conversion – mainly herbivorous</a:t>
            </a:r>
          </a:p>
        </p:txBody>
      </p:sp>
    </p:spTree>
    <p:extLst>
      <p:ext uri="{BB962C8B-B14F-4D97-AF65-F5344CB8AC3E}">
        <p14:creationId xmlns:p14="http://schemas.microsoft.com/office/powerpoint/2010/main" val="1317733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Species Presently </a:t>
            </a:r>
            <a:r>
              <a:rPr lang="en-US" dirty="0" err="1"/>
              <a:t>Aquacultured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S. </a:t>
            </a:r>
            <a:r>
              <a:rPr lang="en-US" i="1" dirty="0" err="1"/>
              <a:t>canaliculatus</a:t>
            </a:r>
            <a:r>
              <a:rPr lang="en-US" i="1" dirty="0"/>
              <a:t>  </a:t>
            </a:r>
            <a:r>
              <a:rPr lang="en-US" dirty="0"/>
              <a:t>(white-spotted </a:t>
            </a:r>
            <a:r>
              <a:rPr lang="en-US" dirty="0" err="1"/>
              <a:t>spinefoot</a:t>
            </a:r>
            <a:r>
              <a:rPr lang="en-US" dirty="0"/>
              <a:t>) </a:t>
            </a:r>
            <a:r>
              <a:rPr lang="en-US" i="1" dirty="0"/>
              <a:t>– </a:t>
            </a:r>
            <a:r>
              <a:rPr lang="en-US" dirty="0"/>
              <a:t>grows to 20 cm in 6 months. Does not occur Micronesia</a:t>
            </a:r>
          </a:p>
          <a:p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601" y="2743368"/>
            <a:ext cx="7035800" cy="372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680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65125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S. </a:t>
            </a:r>
            <a:r>
              <a:rPr lang="en-US" i="1" dirty="0" err="1"/>
              <a:t>Guttatus</a:t>
            </a:r>
            <a:r>
              <a:rPr lang="en-US" i="1" dirty="0"/>
              <a:t> – </a:t>
            </a:r>
            <a:r>
              <a:rPr lang="en-US" dirty="0"/>
              <a:t>Golden rabbitfish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3" y="1690688"/>
            <a:ext cx="5351730" cy="3548062"/>
          </a:xfrm>
        </p:spPr>
      </p:pic>
      <p:sp>
        <p:nvSpPr>
          <p:cNvPr id="5" name="TextBox 4"/>
          <p:cNvSpPr txBox="1"/>
          <p:nvPr/>
        </p:nvSpPr>
        <p:spPr>
          <a:xfrm>
            <a:off x="6381750" y="2133600"/>
            <a:ext cx="55218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Can be bred in hatcheries</a:t>
            </a:r>
          </a:p>
          <a:p>
            <a:r>
              <a:rPr lang="en-US" sz="3200" dirty="0"/>
              <a:t>Occurs in Micronesia</a:t>
            </a:r>
          </a:p>
          <a:p>
            <a:r>
              <a:rPr lang="en-US" sz="3200" dirty="0"/>
              <a:t>Yet to see it settle in sampling conducted at MERIP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175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341313"/>
            <a:ext cx="10515600" cy="1325563"/>
          </a:xfrm>
        </p:spPr>
        <p:txBody>
          <a:bodyPr/>
          <a:lstStyle/>
          <a:p>
            <a:pPr algn="ctr"/>
            <a:r>
              <a:rPr lang="en-US" i="1" dirty="0"/>
              <a:t>S. </a:t>
            </a:r>
            <a:r>
              <a:rPr lang="en-US" i="1" dirty="0" err="1"/>
              <a:t>fuscescens</a:t>
            </a:r>
            <a:r>
              <a:rPr lang="en-US" i="1" dirty="0"/>
              <a:t> </a:t>
            </a:r>
            <a:r>
              <a:rPr lang="en-US" dirty="0"/>
              <a:t>– dusky rabbitfish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2" y="1690688"/>
            <a:ext cx="6877236" cy="4351338"/>
          </a:xfrm>
        </p:spPr>
      </p:pic>
      <p:sp>
        <p:nvSpPr>
          <p:cNvPr id="5" name="TextBox 4"/>
          <p:cNvSpPr txBox="1"/>
          <p:nvPr/>
        </p:nvSpPr>
        <p:spPr>
          <a:xfrm>
            <a:off x="7867650" y="1905000"/>
            <a:ext cx="36195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Cultured in Palau with some success</a:t>
            </a:r>
          </a:p>
          <a:p>
            <a:r>
              <a:rPr lang="en-US" sz="3600" dirty="0"/>
              <a:t>Has not been captured yet during sampling at MERIP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38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S. argenteus </a:t>
            </a:r>
            <a:r>
              <a:rPr lang="en-US" dirty="0"/>
              <a:t>– </a:t>
            </a:r>
            <a:r>
              <a:rPr lang="en-US" dirty="0" err="1"/>
              <a:t>forktail</a:t>
            </a:r>
            <a:r>
              <a:rPr lang="en-US" dirty="0"/>
              <a:t> rabbitfish</a:t>
            </a:r>
            <a:endParaRPr lang="en-US" i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15" y="1690688"/>
            <a:ext cx="6760670" cy="4351338"/>
          </a:xfrm>
        </p:spPr>
      </p:pic>
      <p:sp>
        <p:nvSpPr>
          <p:cNvPr id="7" name="TextBox 6"/>
          <p:cNvSpPr txBox="1"/>
          <p:nvPr/>
        </p:nvSpPr>
        <p:spPr>
          <a:xfrm>
            <a:off x="7361785" y="1690688"/>
            <a:ext cx="38290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Best success to date at MERIP</a:t>
            </a:r>
          </a:p>
          <a:p>
            <a:r>
              <a:rPr lang="en-US" sz="2800" dirty="0"/>
              <a:t>Very little information in the literature for culture of this species</a:t>
            </a:r>
          </a:p>
          <a:p>
            <a:r>
              <a:rPr lang="en-US" sz="2800" dirty="0"/>
              <a:t>Successfully captured and farmed at MERIP for 3 years</a:t>
            </a:r>
          </a:p>
          <a:p>
            <a:r>
              <a:rPr lang="en-US" sz="2800" dirty="0"/>
              <a:t>Settle from plankton</a:t>
            </a:r>
            <a:r>
              <a:rPr lang="en-US" sz="3200" dirty="0"/>
              <a:t> in </a:t>
            </a:r>
            <a:r>
              <a:rPr lang="en-US" sz="2800" dirty="0"/>
              <a:t>April and May</a:t>
            </a:r>
          </a:p>
        </p:txBody>
      </p:sp>
    </p:spTree>
    <p:extLst>
      <p:ext uri="{BB962C8B-B14F-4D97-AF65-F5344CB8AC3E}">
        <p14:creationId xmlns:p14="http://schemas.microsoft.com/office/powerpoint/2010/main" val="4297044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S. </a:t>
            </a:r>
            <a:r>
              <a:rPr lang="en-US" i="1" dirty="0" err="1"/>
              <a:t>randalli</a:t>
            </a:r>
            <a:r>
              <a:rPr lang="en-US" i="1" dirty="0"/>
              <a:t> – </a:t>
            </a:r>
            <a:r>
              <a:rPr lang="en-US" dirty="0"/>
              <a:t>Randall’s rabbitfish</a:t>
            </a:r>
            <a:endParaRPr lang="en-US" i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44" y="1958975"/>
            <a:ext cx="6057206" cy="3512241"/>
          </a:xfrm>
        </p:spPr>
      </p:pic>
      <p:sp>
        <p:nvSpPr>
          <p:cNvPr id="5" name="TextBox 4"/>
          <p:cNvSpPr txBox="1"/>
          <p:nvPr/>
        </p:nvSpPr>
        <p:spPr>
          <a:xfrm>
            <a:off x="7069870" y="1958975"/>
            <a:ext cx="4283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Popular fish in </a:t>
            </a:r>
            <a:r>
              <a:rPr lang="en-US" sz="2800" dirty="0" err="1"/>
              <a:t>Pohnpei</a:t>
            </a:r>
            <a:r>
              <a:rPr lang="en-US" sz="2800" dirty="0"/>
              <a:t> - </a:t>
            </a:r>
            <a:r>
              <a:rPr lang="en-US" sz="2800" dirty="0" err="1"/>
              <a:t>Kioak</a:t>
            </a:r>
            <a:endParaRPr lang="en-US" sz="2800" dirty="0"/>
          </a:p>
          <a:p>
            <a:r>
              <a:rPr lang="en-US" sz="2800" dirty="0"/>
              <a:t>Has been captured in the mangroves and is being farmed  </a:t>
            </a:r>
          </a:p>
          <a:p>
            <a:r>
              <a:rPr lang="en-US" sz="2800" dirty="0"/>
              <a:t>Growth rates so far are ok</a:t>
            </a:r>
          </a:p>
          <a:p>
            <a:r>
              <a:rPr lang="en-US" sz="2800" dirty="0"/>
              <a:t>Hatchery technology is understood</a:t>
            </a:r>
          </a:p>
          <a:p>
            <a:r>
              <a:rPr lang="en-US" sz="2800" dirty="0"/>
              <a:t>Studied </a:t>
            </a:r>
            <a:r>
              <a:rPr lang="en-US" sz="2800"/>
              <a:t>in Guam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51825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Rabbitfish Taxonomy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0" y="1622574"/>
            <a:ext cx="4229100" cy="3098800"/>
          </a:xfrm>
        </p:spPr>
      </p:pic>
      <p:sp>
        <p:nvSpPr>
          <p:cNvPr id="5" name="Rectangle 4"/>
          <p:cNvSpPr/>
          <p:nvPr/>
        </p:nvSpPr>
        <p:spPr>
          <a:xfrm>
            <a:off x="2914650" y="505549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Two genera in the family </a:t>
            </a:r>
            <a:r>
              <a:rPr lang="en-US" i="1" dirty="0"/>
              <a:t>Siganidae: Lo </a:t>
            </a:r>
            <a:r>
              <a:rPr lang="en-US" dirty="0"/>
              <a:t>and </a:t>
            </a:r>
            <a:r>
              <a:rPr lang="en-US" i="1" dirty="0"/>
              <a:t>Siganus</a:t>
            </a:r>
          </a:p>
          <a:p>
            <a:r>
              <a:rPr lang="en-US" i="1" dirty="0"/>
              <a:t>Siganus – </a:t>
            </a:r>
            <a:r>
              <a:rPr lang="en-US" dirty="0"/>
              <a:t>22 species</a:t>
            </a:r>
          </a:p>
          <a:p>
            <a:r>
              <a:rPr lang="en-US" i="1" dirty="0"/>
              <a:t>Lo – </a:t>
            </a:r>
            <a:r>
              <a:rPr lang="en-US" dirty="0"/>
              <a:t>5 species</a:t>
            </a:r>
          </a:p>
        </p:txBody>
      </p:sp>
    </p:spTree>
    <p:extLst>
      <p:ext uri="{BB962C8B-B14F-4D97-AF65-F5344CB8AC3E}">
        <p14:creationId xmlns:p14="http://schemas.microsoft.com/office/powerpoint/2010/main" val="558613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2E600-709C-5F4C-8D38-28D63D97C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S. </a:t>
            </a:r>
            <a:r>
              <a:rPr lang="en-US" i="1" dirty="0" err="1"/>
              <a:t>rivulatus</a:t>
            </a:r>
            <a:r>
              <a:rPr lang="en-US" i="1" dirty="0"/>
              <a:t> </a:t>
            </a:r>
            <a:r>
              <a:rPr lang="en-US" dirty="0"/>
              <a:t>– Marbled spinefoot</a:t>
            </a:r>
            <a:endParaRPr lang="en-US" i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2A06D-78E7-054C-88E2-CD568F208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726" y="1630125"/>
            <a:ext cx="4262880" cy="27629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159333-F053-7E4A-AF78-8C6CB6AE5DC0}"/>
              </a:ext>
            </a:extLst>
          </p:cNvPr>
          <p:cNvSpPr txBox="1"/>
          <p:nvPr/>
        </p:nvSpPr>
        <p:spPr>
          <a:xfrm>
            <a:off x="5470064" y="1690688"/>
            <a:ext cx="54350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Introduced to Mediterranean</a:t>
            </a:r>
          </a:p>
          <a:p>
            <a:r>
              <a:rPr lang="en-US" sz="2800" dirty="0"/>
              <a:t>Now makes up 5-15% of many inshore fisheries</a:t>
            </a:r>
          </a:p>
          <a:p>
            <a:r>
              <a:rPr lang="en-US" sz="2800" dirty="0"/>
              <a:t>Grows well in culture</a:t>
            </a:r>
          </a:p>
          <a:p>
            <a:r>
              <a:rPr lang="en-US" sz="2800" dirty="0"/>
              <a:t>Does not occur in Micronesia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8D973E-99E6-904F-893A-0184EECD9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310" y="4086136"/>
            <a:ext cx="3573033" cy="23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0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07B30-4A01-E745-ADCF-2C190880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Hatchery Rearing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3243E-3A5D-8447-9A3A-F436D8F47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S. </a:t>
            </a:r>
            <a:r>
              <a:rPr lang="en-US" dirty="0" err="1"/>
              <a:t>randalli</a:t>
            </a:r>
            <a:r>
              <a:rPr lang="en-US" dirty="0"/>
              <a:t> - Guam</a:t>
            </a:r>
          </a:p>
          <a:p>
            <a:r>
              <a:rPr lang="en-US" dirty="0"/>
              <a:t>S. </a:t>
            </a:r>
            <a:r>
              <a:rPr lang="en-US" dirty="0" err="1"/>
              <a:t>canaliculatus</a:t>
            </a:r>
            <a:endParaRPr lang="en-US" dirty="0"/>
          </a:p>
          <a:p>
            <a:r>
              <a:rPr lang="en-US" dirty="0"/>
              <a:t>S. </a:t>
            </a:r>
            <a:r>
              <a:rPr lang="en-US" dirty="0" err="1"/>
              <a:t>lineatus</a:t>
            </a:r>
            <a:r>
              <a:rPr lang="en-US" dirty="0"/>
              <a:t> – New Caledonia</a:t>
            </a:r>
          </a:p>
          <a:p>
            <a:r>
              <a:rPr lang="en-US" dirty="0"/>
              <a:t>S. </a:t>
            </a:r>
            <a:r>
              <a:rPr lang="en-US" dirty="0" err="1"/>
              <a:t>fuscescens</a:t>
            </a:r>
            <a:r>
              <a:rPr lang="en-US" dirty="0"/>
              <a:t> – Palau</a:t>
            </a:r>
          </a:p>
          <a:p>
            <a:r>
              <a:rPr lang="en-US" dirty="0"/>
              <a:t>S. </a:t>
            </a:r>
            <a:r>
              <a:rPr lang="en-US" dirty="0" err="1"/>
              <a:t>rivulatus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64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E714-0D33-6744-96E1-FF977EB8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Pacific Based Grow-out Trials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E9ED9-21F1-0D4E-AB48-5FDC1315C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S. argenteus – Solomon islands in cages and Cook Islands in ponds</a:t>
            </a:r>
          </a:p>
          <a:p>
            <a:r>
              <a:rPr lang="en-US" dirty="0"/>
              <a:t>S. </a:t>
            </a:r>
            <a:r>
              <a:rPr lang="en-US" dirty="0" err="1"/>
              <a:t>lineatus</a:t>
            </a:r>
            <a:r>
              <a:rPr lang="en-US" dirty="0"/>
              <a:t> - New Caledonia in cages</a:t>
            </a:r>
          </a:p>
          <a:p>
            <a:r>
              <a:rPr lang="en-US" dirty="0"/>
              <a:t>S. </a:t>
            </a:r>
            <a:r>
              <a:rPr lang="en-US" dirty="0" err="1"/>
              <a:t>fuscescens</a:t>
            </a:r>
            <a:r>
              <a:rPr lang="en-US" dirty="0"/>
              <a:t> - cages in Palau</a:t>
            </a:r>
          </a:p>
          <a:p>
            <a:r>
              <a:rPr lang="en-US" dirty="0"/>
              <a:t>S. </a:t>
            </a:r>
            <a:r>
              <a:rPr lang="en-US" dirty="0" err="1"/>
              <a:t>randalli</a:t>
            </a:r>
            <a:r>
              <a:rPr lang="en-US" dirty="0"/>
              <a:t> – cages in Guam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657A88-B69E-8F4D-B151-73A96A869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71" y="4249270"/>
            <a:ext cx="3565093" cy="2162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F11413-62E6-C148-AFC7-0862AC8F3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860" y="3045427"/>
            <a:ext cx="4524039" cy="33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7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Family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Deep compressed body with a snout resembling a rabbit</a:t>
            </a:r>
          </a:p>
          <a:p>
            <a:r>
              <a:rPr lang="en-US" dirty="0"/>
              <a:t>13 dorsal spines and 7 anal fin and 2 pelvic fin spines</a:t>
            </a:r>
          </a:p>
          <a:p>
            <a:r>
              <a:rPr lang="en-US" dirty="0"/>
              <a:t>Generally split into two characteristically separate groups: 15 species are gregarious schoolers and the rest form pairs and tend to inhabit coral reef areas.</a:t>
            </a:r>
          </a:p>
          <a:p>
            <a:r>
              <a:rPr lang="en-US" dirty="0"/>
              <a:t>The paired species are found on coral reefs and are of limited commercial or aquaculture value</a:t>
            </a:r>
          </a:p>
          <a:p>
            <a:r>
              <a:rPr lang="en-US" dirty="0"/>
              <a:t>The gregarious schoolers can handle large changes in salinity and temperature and are non-aggressive.  They are the most commercially valuable species and have the best aquaculture potential.</a:t>
            </a:r>
          </a:p>
        </p:txBody>
      </p:sp>
    </p:spTree>
    <p:extLst>
      <p:ext uri="{BB962C8B-B14F-4D97-AF65-F5344CB8AC3E}">
        <p14:creationId xmlns:p14="http://schemas.microsoft.com/office/powerpoint/2010/main" val="870584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43" y="1027906"/>
            <a:ext cx="8944207" cy="5644403"/>
          </a:xfrm>
        </p:spPr>
      </p:pic>
    </p:spTree>
    <p:extLst>
      <p:ext uri="{BB962C8B-B14F-4D97-AF65-F5344CB8AC3E}">
        <p14:creationId xmlns:p14="http://schemas.microsoft.com/office/powerpoint/2010/main" val="2047388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Coral dwelling rabbitfish – e.g. </a:t>
            </a:r>
            <a:r>
              <a:rPr lang="en-US" i="1" dirty="0"/>
              <a:t>S. </a:t>
            </a:r>
            <a:r>
              <a:rPr lang="en-US" i="1" dirty="0" err="1"/>
              <a:t>corallinus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158" y="1328738"/>
            <a:ext cx="5611340" cy="3090862"/>
          </a:xfrm>
        </p:spPr>
      </p:pic>
      <p:sp>
        <p:nvSpPr>
          <p:cNvPr id="5" name="TextBox 4"/>
          <p:cNvSpPr txBox="1"/>
          <p:nvPr/>
        </p:nvSpPr>
        <p:spPr>
          <a:xfrm>
            <a:off x="2146158" y="4629150"/>
            <a:ext cx="4797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Colorful</a:t>
            </a:r>
          </a:p>
          <a:p>
            <a:r>
              <a:rPr lang="en-US" sz="2400" dirty="0"/>
              <a:t>Not abundant</a:t>
            </a:r>
          </a:p>
          <a:p>
            <a:r>
              <a:rPr lang="en-US" sz="2400" dirty="0"/>
              <a:t>Have potential for aquarium industry</a:t>
            </a:r>
          </a:p>
        </p:txBody>
      </p:sp>
    </p:spTree>
    <p:extLst>
      <p:ext uri="{BB962C8B-B14F-4D97-AF65-F5344CB8AC3E}">
        <p14:creationId xmlns:p14="http://schemas.microsoft.com/office/powerpoint/2010/main" val="133303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Gregarious schoolers – e.g. </a:t>
            </a:r>
            <a:r>
              <a:rPr lang="en-US" i="1" dirty="0"/>
              <a:t>S. argenteus</a:t>
            </a:r>
            <a:r>
              <a:rPr lang="en-US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865" y="1539875"/>
            <a:ext cx="5847336" cy="3731918"/>
          </a:xfrm>
        </p:spPr>
      </p:pic>
      <p:sp>
        <p:nvSpPr>
          <p:cNvPr id="5" name="TextBox 4"/>
          <p:cNvSpPr txBox="1"/>
          <p:nvPr/>
        </p:nvSpPr>
        <p:spPr>
          <a:xfrm>
            <a:off x="2229865" y="5271793"/>
            <a:ext cx="55726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drab in color</a:t>
            </a:r>
          </a:p>
          <a:p>
            <a:r>
              <a:rPr lang="en-US" dirty="0"/>
              <a:t>Congregate in schools</a:t>
            </a:r>
          </a:p>
          <a:p>
            <a:r>
              <a:rPr lang="en-US" dirty="0"/>
              <a:t>Able to tolerate large changes in temperature and salinity</a:t>
            </a:r>
          </a:p>
          <a:p>
            <a:r>
              <a:rPr lang="en-US" dirty="0"/>
              <a:t>More suitable for food aquaculture</a:t>
            </a:r>
          </a:p>
        </p:txBody>
      </p:sp>
    </p:spTree>
    <p:extLst>
      <p:ext uri="{BB962C8B-B14F-4D97-AF65-F5344CB8AC3E}">
        <p14:creationId xmlns:p14="http://schemas.microsoft.com/office/powerpoint/2010/main" val="1680556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Naturally occurring in the Indo-Pacific region</a:t>
            </a:r>
          </a:p>
          <a:p>
            <a:r>
              <a:rPr lang="en-US" sz="3200" dirty="0"/>
              <a:t>One species passed through the Suez canal and is now common in the Mediterranean area – </a:t>
            </a:r>
            <a:r>
              <a:rPr lang="en-US" sz="3200" i="1" dirty="0"/>
              <a:t>S. </a:t>
            </a:r>
            <a:r>
              <a:rPr lang="en-US" sz="3200" i="1" dirty="0" err="1"/>
              <a:t>rivulatus</a:t>
            </a:r>
            <a:endParaRPr lang="en-US" sz="3200" dirty="0"/>
          </a:p>
          <a:p>
            <a:r>
              <a:rPr lang="en-US" sz="3200" dirty="0"/>
              <a:t>In Micronesia there are 13 species present</a:t>
            </a:r>
          </a:p>
          <a:p>
            <a:r>
              <a:rPr lang="en-US" sz="3200" dirty="0"/>
              <a:t>8 species gregarious schoolers</a:t>
            </a:r>
          </a:p>
          <a:p>
            <a:r>
              <a:rPr lang="en-US" sz="3200" dirty="0"/>
              <a:t>5 species coral </a:t>
            </a:r>
            <a:r>
              <a:rPr lang="en-US" sz="3200" dirty="0" err="1"/>
              <a:t>pairers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167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Habitats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Different species occupy different habitats ranging from reef edges to reef flats and sea grass beds and mangrove areas.</a:t>
            </a:r>
          </a:p>
          <a:p>
            <a:r>
              <a:rPr lang="en-US" sz="3200" dirty="0"/>
              <a:t>While they can tolerate large changes in salinity only </a:t>
            </a:r>
            <a:r>
              <a:rPr lang="en-US" sz="3200" i="1" dirty="0"/>
              <a:t>S. </a:t>
            </a:r>
            <a:r>
              <a:rPr lang="en-US" sz="3200" i="1" dirty="0" err="1"/>
              <a:t>lineatus</a:t>
            </a:r>
            <a:r>
              <a:rPr lang="en-US" sz="3200" dirty="0"/>
              <a:t> is truly estuarine.</a:t>
            </a:r>
          </a:p>
          <a:p>
            <a:r>
              <a:rPr lang="en-US" sz="3200" dirty="0"/>
              <a:t>They are often found in very shallow areas feeding on algae</a:t>
            </a:r>
          </a:p>
          <a:p>
            <a:r>
              <a:rPr lang="en-US" sz="3200" dirty="0"/>
              <a:t>Most </a:t>
            </a:r>
            <a:r>
              <a:rPr lang="en-US" sz="3200" dirty="0" err="1"/>
              <a:t>Siganids</a:t>
            </a:r>
            <a:r>
              <a:rPr lang="en-US" sz="3200" dirty="0"/>
              <a:t> are herbivores – another reason they are called rabbitfishes</a:t>
            </a:r>
          </a:p>
        </p:txBody>
      </p:sp>
    </p:spTree>
    <p:extLst>
      <p:ext uri="{BB962C8B-B14F-4D97-AF65-F5344CB8AC3E}">
        <p14:creationId xmlns:p14="http://schemas.microsoft.com/office/powerpoint/2010/main" val="1370122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Life Cycle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Rabbitfishes generally mature within 1-2 years </a:t>
            </a:r>
          </a:p>
          <a:p>
            <a:r>
              <a:rPr lang="en-US" sz="3200" dirty="0"/>
              <a:t>Spawning tends to occur in the period between the new moon and full moon.  Most aggregating species have seasons.  Pairs tend to spawn more frequently</a:t>
            </a:r>
          </a:p>
          <a:p>
            <a:r>
              <a:rPr lang="en-US" sz="3200" dirty="0"/>
              <a:t>Large adults can produce up to 1 million eggs which are quite small 0.5 to 0.75 mm.  </a:t>
            </a:r>
          </a:p>
          <a:p>
            <a:r>
              <a:rPr lang="en-US" sz="3200" dirty="0"/>
              <a:t>Eggs are demersal (sinking) and adhesive (sticky).  Unlike many marine fish.</a:t>
            </a:r>
          </a:p>
        </p:txBody>
      </p:sp>
    </p:spTree>
    <p:extLst>
      <p:ext uri="{BB962C8B-B14F-4D97-AF65-F5344CB8AC3E}">
        <p14:creationId xmlns:p14="http://schemas.microsoft.com/office/powerpoint/2010/main" val="29344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682</Words>
  <Application>Microsoft Macintosh PowerPoint</Application>
  <PresentationFormat>Widescreen</PresentationFormat>
  <Paragraphs>92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Rabbitfish Biology and Suitability for Aquaculture</vt:lpstr>
      <vt:lpstr>Rabbitfish Taxonomy </vt:lpstr>
      <vt:lpstr>Family Characteristics</vt:lpstr>
      <vt:lpstr>PowerPoint Presentation</vt:lpstr>
      <vt:lpstr>Coral dwelling rabbitfish – e.g. S. corallinus</vt:lpstr>
      <vt:lpstr>Gregarious schoolers – e.g. S. argenteus </vt:lpstr>
      <vt:lpstr>Distribution</vt:lpstr>
      <vt:lpstr>Habitats</vt:lpstr>
      <vt:lpstr>Life Cycle</vt:lpstr>
      <vt:lpstr>Oceanic Phase</vt:lpstr>
      <vt:lpstr>Larval Development S. guttatus</vt:lpstr>
      <vt:lpstr>PowerPoint Presentation</vt:lpstr>
      <vt:lpstr>Settlement and Recruitment</vt:lpstr>
      <vt:lpstr>Rabbitfish Suitability for Aquaculture</vt:lpstr>
      <vt:lpstr>Species Presently Aquacultured</vt:lpstr>
      <vt:lpstr>S. Guttatus – Golden rabbitfish</vt:lpstr>
      <vt:lpstr>S. fuscescens – dusky rabbitfish</vt:lpstr>
      <vt:lpstr>S. argenteus – forktail rabbitfish</vt:lpstr>
      <vt:lpstr>S. randalli – Randall’s rabbitfish</vt:lpstr>
      <vt:lpstr>S. rivulatus – Marbled spinefoot</vt:lpstr>
      <vt:lpstr>Hatchery Rearing Success</vt:lpstr>
      <vt:lpstr>Pacific Based Grow-out Trials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Rabbitfish Biology and Suitability for Aquaculture</dc:title>
  <dc:creator>Simon Ellis</dc:creator>
  <cp:lastModifiedBy>Simon Ellis</cp:lastModifiedBy>
  <cp:revision>47</cp:revision>
  <cp:lastPrinted>2018-06-24T23:33:12Z</cp:lastPrinted>
  <dcterms:created xsi:type="dcterms:W3CDTF">2018-05-28T22:15:58Z</dcterms:created>
  <dcterms:modified xsi:type="dcterms:W3CDTF">2018-06-24T23:37:47Z</dcterms:modified>
</cp:coreProperties>
</file>