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6" r:id="rId3"/>
    <p:sldMasterId id="214748366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6858000" cx="12192000"/>
  <p:notesSz cx="6858000" cy="9144000"/>
  <p:embeddedFontLst>
    <p:embeddedFont>
      <p:font typeface="Century Gothic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CenturyGothic-bold.fntdata"/><Relationship Id="rId10" Type="http://schemas.openxmlformats.org/officeDocument/2006/relationships/slide" Target="slides/slide5.xml"/><Relationship Id="rId21" Type="http://schemas.openxmlformats.org/officeDocument/2006/relationships/font" Target="fonts/CenturyGothic-regular.fntdata"/><Relationship Id="rId13" Type="http://schemas.openxmlformats.org/officeDocument/2006/relationships/slide" Target="slides/slide8.xml"/><Relationship Id="rId24" Type="http://schemas.openxmlformats.org/officeDocument/2006/relationships/font" Target="fonts/CenturyGothic-boldItalic.fntdata"/><Relationship Id="rId12" Type="http://schemas.openxmlformats.org/officeDocument/2006/relationships/slide" Target="slides/slide7.xml"/><Relationship Id="rId23" Type="http://schemas.openxmlformats.org/officeDocument/2006/relationships/font" Target="fonts/CenturyGothic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3405c8b77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3405c8b77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entury Gothic"/>
              <a:buChar char="●"/>
            </a:pPr>
            <a:r>
              <a:rPr lang="en-US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Pollution control: stormwater runoff is the leading cause of water pollution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entury Gothic"/>
              <a:buChar char="●"/>
            </a:pPr>
            <a:r>
              <a:rPr lang="en-US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Replenish groundwater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entury Gothic"/>
              <a:buChar char="●"/>
            </a:pPr>
            <a:r>
              <a:rPr lang="en-US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Habitat creation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entury Gothic"/>
              <a:buChar char="●"/>
            </a:pPr>
            <a:r>
              <a:rPr lang="en-US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Cool the air (prevent urban heat)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entury Gothic"/>
              <a:buChar char="●"/>
            </a:pPr>
            <a:r>
              <a:rPr lang="en-US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Save money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3405c8b7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43405c8b77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43405c8b77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43405c8b77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434793d1e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434793d1e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/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Century Gothic"/>
              <a:buNone/>
              <a:defRPr b="0" i="0" sz="7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1" name="Google Shape;21;p2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2" name="Google Shape;22;p2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anoramic Picture with Caption">
  <p:cSld name="Panoramic Picture with Caption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/>
          <p:nvPr>
            <p:ph type="title"/>
          </p:nvPr>
        </p:nvSpPr>
        <p:spPr>
          <a:xfrm>
            <a:off x="1154956" y="4800587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i="0" sz="2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6" name="Google Shape;76;p11"/>
          <p:cNvSpPr/>
          <p:nvPr>
            <p:ph idx="2" type="pic"/>
          </p:nvPr>
        </p:nvSpPr>
        <p:spPr>
          <a:xfrm>
            <a:off x="1154955" y="685800"/>
            <a:ext cx="8825658" cy="3640666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1154956" y="536732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0" name="Google Shape;80;p1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aption">
  <p:cSld name="Title and Caption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/>
          <p:nvPr>
            <p:ph type="title"/>
          </p:nvPr>
        </p:nvSpPr>
        <p:spPr>
          <a:xfrm>
            <a:off x="1154954" y="1447800"/>
            <a:ext cx="8825659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b="0" i="0" sz="4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3" name="Google Shape;83;p12"/>
          <p:cNvSpPr txBox="1"/>
          <p:nvPr>
            <p:ph idx="1" type="body"/>
          </p:nvPr>
        </p:nvSpPr>
        <p:spPr>
          <a:xfrm>
            <a:off x="1154954" y="3657600"/>
            <a:ext cx="8825659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4" name="Google Shape;84;p12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5" name="Google Shape;85;p12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6" name="Google Shape;86;p12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with Caption">
  <p:cSld name="Quote with Caption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type="title"/>
          </p:nvPr>
        </p:nvSpPr>
        <p:spPr>
          <a:xfrm>
            <a:off x="1574801" y="1447800"/>
            <a:ext cx="7999315" cy="23233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b="0" i="0" sz="4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9" name="Google Shape;89;p13"/>
          <p:cNvSpPr txBox="1"/>
          <p:nvPr>
            <p:ph idx="1" type="body"/>
          </p:nvPr>
        </p:nvSpPr>
        <p:spPr>
          <a:xfrm>
            <a:off x="1930400" y="3771174"/>
            <a:ext cx="7279649" cy="3421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small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0" name="Google Shape;90;p13"/>
          <p:cNvSpPr txBox="1"/>
          <p:nvPr>
            <p:ph idx="2" type="body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1" name="Google Shape;91;p13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2" name="Google Shape;92;p13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3" name="Google Shape;93;p1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" name="Google Shape;94;p13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0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95" name="Google Shape;95;p13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0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me Card">
  <p:cSld name="Name Card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/>
          <p:nvPr>
            <p:ph type="title"/>
          </p:nvPr>
        </p:nvSpPr>
        <p:spPr>
          <a:xfrm>
            <a:off x="1154954" y="3124201"/>
            <a:ext cx="8825660" cy="165318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8" name="Google Shape;98;p14"/>
          <p:cNvSpPr txBox="1"/>
          <p:nvPr>
            <p:ph idx="1" type="body"/>
          </p:nvPr>
        </p:nvSpPr>
        <p:spPr>
          <a:xfrm>
            <a:off x="1154954" y="4777381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9" name="Google Shape;99;p14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0" name="Google Shape;100;p14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1" name="Google Shape;101;p14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Column">
  <p:cSld name="3 Column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4" name="Google Shape;104;p15"/>
          <p:cNvSpPr txBox="1"/>
          <p:nvPr>
            <p:ph idx="1" type="body"/>
          </p:nvPr>
        </p:nvSpPr>
        <p:spPr>
          <a:xfrm>
            <a:off x="632947" y="1981200"/>
            <a:ext cx="2946866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5" name="Google Shape;105;p15"/>
          <p:cNvSpPr txBox="1"/>
          <p:nvPr>
            <p:ph idx="2" type="body"/>
          </p:nvPr>
        </p:nvSpPr>
        <p:spPr>
          <a:xfrm>
            <a:off x="652463" y="2667000"/>
            <a:ext cx="2927350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6" name="Google Shape;106;p15"/>
          <p:cNvSpPr txBox="1"/>
          <p:nvPr>
            <p:ph idx="3" type="body"/>
          </p:nvPr>
        </p:nvSpPr>
        <p:spPr>
          <a:xfrm>
            <a:off x="3883659" y="1981200"/>
            <a:ext cx="293624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7" name="Google Shape;107;p15"/>
          <p:cNvSpPr txBox="1"/>
          <p:nvPr>
            <p:ph idx="4" type="body"/>
          </p:nvPr>
        </p:nvSpPr>
        <p:spPr>
          <a:xfrm>
            <a:off x="3873106" y="2667000"/>
            <a:ext cx="2946794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8" name="Google Shape;108;p15"/>
          <p:cNvSpPr txBox="1"/>
          <p:nvPr>
            <p:ph idx="5" type="body"/>
          </p:nvPr>
        </p:nvSpPr>
        <p:spPr>
          <a:xfrm>
            <a:off x="7124700" y="1981200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9" name="Google Shape;109;p15"/>
          <p:cNvSpPr txBox="1"/>
          <p:nvPr>
            <p:ph idx="6" type="body"/>
          </p:nvPr>
        </p:nvSpPr>
        <p:spPr>
          <a:xfrm>
            <a:off x="7124700" y="2667000"/>
            <a:ext cx="2932113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cxnSp>
        <p:nvCxnSpPr>
          <p:cNvPr id="110" name="Google Shape;110;p15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" name="Google Shape;111;p15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2" name="Google Shape;112;p15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3" name="Google Shape;113;p15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4" name="Google Shape;114;p15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Picture Column">
  <p:cSld name="3 Picture Column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17" name="Google Shape;117;p16"/>
          <p:cNvSpPr txBox="1"/>
          <p:nvPr>
            <p:ph idx="1" type="body"/>
          </p:nvPr>
        </p:nvSpPr>
        <p:spPr>
          <a:xfrm>
            <a:off x="652463" y="4250949"/>
            <a:ext cx="294005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8" name="Google Shape;118;p16"/>
          <p:cNvSpPr/>
          <p:nvPr>
            <p:ph idx="2" type="pic"/>
          </p:nvPr>
        </p:nvSpPr>
        <p:spPr>
          <a:xfrm>
            <a:off x="652463" y="2209800"/>
            <a:ext cx="2940050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9" name="Google Shape;119;p16"/>
          <p:cNvSpPr txBox="1"/>
          <p:nvPr>
            <p:ph idx="3" type="body"/>
          </p:nvPr>
        </p:nvSpPr>
        <p:spPr>
          <a:xfrm>
            <a:off x="652463" y="4827211"/>
            <a:ext cx="2940050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0" name="Google Shape;120;p16"/>
          <p:cNvSpPr txBox="1"/>
          <p:nvPr>
            <p:ph idx="4" type="body"/>
          </p:nvPr>
        </p:nvSpPr>
        <p:spPr>
          <a:xfrm>
            <a:off x="3889375" y="4250949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1" name="Google Shape;121;p16"/>
          <p:cNvSpPr/>
          <p:nvPr>
            <p:ph idx="5" type="pic"/>
          </p:nvPr>
        </p:nvSpPr>
        <p:spPr>
          <a:xfrm>
            <a:off x="3889374" y="2209800"/>
            <a:ext cx="2930525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2" name="Google Shape;122;p16"/>
          <p:cNvSpPr txBox="1"/>
          <p:nvPr>
            <p:ph idx="6" type="body"/>
          </p:nvPr>
        </p:nvSpPr>
        <p:spPr>
          <a:xfrm>
            <a:off x="3888022" y="4827210"/>
            <a:ext cx="2934406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3" name="Google Shape;123;p16"/>
          <p:cNvSpPr txBox="1"/>
          <p:nvPr>
            <p:ph idx="7" type="body"/>
          </p:nvPr>
        </p:nvSpPr>
        <p:spPr>
          <a:xfrm>
            <a:off x="7124700" y="4250949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4" name="Google Shape;124;p16"/>
          <p:cNvSpPr/>
          <p:nvPr>
            <p:ph idx="8" type="pic"/>
          </p:nvPr>
        </p:nvSpPr>
        <p:spPr>
          <a:xfrm>
            <a:off x="7124699" y="2209800"/>
            <a:ext cx="2932113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5" name="Google Shape;125;p16"/>
          <p:cNvSpPr txBox="1"/>
          <p:nvPr>
            <p:ph idx="9" type="body"/>
          </p:nvPr>
        </p:nvSpPr>
        <p:spPr>
          <a:xfrm>
            <a:off x="7124575" y="4827208"/>
            <a:ext cx="2935997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cxnSp>
        <p:nvCxnSpPr>
          <p:cNvPr id="126" name="Google Shape;126;p16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7" name="Google Shape;127;p16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8" name="Google Shape;128;p16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9" name="Google Shape;129;p16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0" name="Google Shape;130;p16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3" name="Google Shape;133;p17"/>
          <p:cNvSpPr txBox="1"/>
          <p:nvPr>
            <p:ph idx="1" type="body"/>
          </p:nvPr>
        </p:nvSpPr>
        <p:spPr>
          <a:xfrm rot="5400000">
            <a:off x="3478842" y="-322612"/>
            <a:ext cx="4195481" cy="89465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4" name="Google Shape;134;p17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5" name="Google Shape;135;p17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6" name="Google Shape;136;p17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/>
          <p:nvPr>
            <p:ph type="title"/>
          </p:nvPr>
        </p:nvSpPr>
        <p:spPr>
          <a:xfrm rot="5400000">
            <a:off x="6267450" y="2466975"/>
            <a:ext cx="5826125" cy="17526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9" name="Google Shape;139;p18"/>
          <p:cNvSpPr txBox="1"/>
          <p:nvPr>
            <p:ph idx="1" type="body"/>
          </p:nvPr>
        </p:nvSpPr>
        <p:spPr>
          <a:xfrm rot="5400000">
            <a:off x="1679575" y="-139699"/>
            <a:ext cx="5368924" cy="74231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0" name="Google Shape;140;p18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1" name="Google Shape;141;p18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2" name="Google Shape;142;p18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7" name="Google Shape;157;p20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8" name="Google Shape;158;p20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9" name="Google Shape;159;p20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60" name="Google Shape;160;p20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8" name="Google Shape;28;p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/>
          <p:nvPr>
            <p:ph type="title"/>
          </p:nvPr>
        </p:nvSpPr>
        <p:spPr>
          <a:xfrm>
            <a:off x="1154956" y="2861733"/>
            <a:ext cx="8825657" cy="191564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1" type="body"/>
          </p:nvPr>
        </p:nvSpPr>
        <p:spPr>
          <a:xfrm>
            <a:off x="1154955" y="4777381"/>
            <a:ext cx="882565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3" name="Google Shape;33;p4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4" name="Google Shape;34;p4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5654493" y="2056092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0" name="Google Shape;40;p5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1" name="Google Shape;41;p5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1" type="body"/>
          </p:nvPr>
        </p:nvSpPr>
        <p:spPr>
          <a:xfrm>
            <a:off x="1103313" y="1905000"/>
            <a:ext cx="439633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2" type="body"/>
          </p:nvPr>
        </p:nvSpPr>
        <p:spPr>
          <a:xfrm>
            <a:off x="1103312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3" type="body"/>
          </p:nvPr>
        </p:nvSpPr>
        <p:spPr>
          <a:xfrm>
            <a:off x="5654495" y="1905000"/>
            <a:ext cx="4396339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4" type="body"/>
          </p:nvPr>
        </p:nvSpPr>
        <p:spPr>
          <a:xfrm>
            <a:off x="5654495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9" name="Google Shape;49;p6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0" name="Google Shape;50;p6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4" name="Google Shape;54;p7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5" name="Google Shape;55;p7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9" name="Google Shape;59;p8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/>
          <p:nvPr>
            <p:ph type="title"/>
          </p:nvPr>
        </p:nvSpPr>
        <p:spPr>
          <a:xfrm>
            <a:off x="1154953" y="1447800"/>
            <a:ext cx="3401064" cy="14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i="0" sz="2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2" name="Google Shape;62;p9"/>
          <p:cNvSpPr txBox="1"/>
          <p:nvPr>
            <p:ph idx="1" type="body"/>
          </p:nvPr>
        </p:nvSpPr>
        <p:spPr>
          <a:xfrm>
            <a:off x="4784616" y="1447800"/>
            <a:ext cx="5195997" cy="45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3" name="Google Shape;63;p9"/>
          <p:cNvSpPr txBox="1"/>
          <p:nvPr>
            <p:ph idx="2" type="body"/>
          </p:nvPr>
        </p:nvSpPr>
        <p:spPr>
          <a:xfrm>
            <a:off x="1154953" y="3129280"/>
            <a:ext cx="3401063" cy="2895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4" name="Google Shape;64;p9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6" name="Google Shape;66;p9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/>
          <p:nvPr>
            <p:ph type="title"/>
          </p:nvPr>
        </p:nvSpPr>
        <p:spPr>
          <a:xfrm>
            <a:off x="1153907" y="1854192"/>
            <a:ext cx="5092906" cy="157480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9" name="Google Shape;69;p10"/>
          <p:cNvSpPr/>
          <p:nvPr>
            <p:ph idx="2" type="pic"/>
          </p:nvPr>
        </p:nvSpPr>
        <p:spPr>
          <a:xfrm>
            <a:off x="6949546" y="1143000"/>
            <a:ext cx="3200400" cy="4572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0" name="Google Shape;70;p10"/>
          <p:cNvSpPr txBox="1"/>
          <p:nvPr>
            <p:ph idx="1" type="body"/>
          </p:nvPr>
        </p:nvSpPr>
        <p:spPr>
          <a:xfrm>
            <a:off x="1154954" y="3657600"/>
            <a:ext cx="5084979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1" name="Google Shape;71;p10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2" name="Google Shape;72;p10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3" name="Google Shape;73;p10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6.xml"/><Relationship Id="rId22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5.xml"/><Relationship Id="rId21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7.xml"/><Relationship Id="rId23" Type="http://schemas.openxmlformats.org/officeDocument/2006/relationships/theme" Target="../theme/theme2.xml"/><Relationship Id="rId1" Type="http://schemas.openxmlformats.org/officeDocument/2006/relationships/image" Target="../media/image3.png"/><Relationship Id="rId2" Type="http://schemas.openxmlformats.org/officeDocument/2006/relationships/image" Target="../media/image5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slideLayout" Target="../slideLayouts/slideLayout4.xml"/><Relationship Id="rId15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9.xml"/><Relationship Id="rId17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19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.xml"/><Relationship Id="rId1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5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slideLayout" Target="../slideLayouts/slideLayout18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2">
            <a:alphaModFix/>
          </a:blip>
          <a:srcRect b="0" l="3613" r="0" t="0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/>
          <p:cNvPicPr preferRelativeResize="0"/>
          <p:nvPr/>
        </p:nvPicPr>
        <p:blipFill rotWithShape="1">
          <a:blip r:embed="rId3">
            <a:alphaModFix/>
          </a:blip>
          <a:srcRect b="0" l="35640" r="0" t="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4">
            <a:alphaModFix/>
          </a:blip>
          <a:srcRect b="0" l="0" r="0"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 rotWithShape="1">
          <a:blip r:embed="rId5">
            <a:alphaModFix/>
          </a:blip>
          <a:srcRect b="23320" l="0" r="0" t="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1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6" name="Google Shape;16;p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6"/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  <p:sldLayoutId id="2147483661" r:id="rId19"/>
    <p:sldLayoutId id="2147483662" r:id="rId20"/>
    <p:sldLayoutId id="2147483663" r:id="rId21"/>
    <p:sldLayoutId id="2147483664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9"/>
          <p:cNvPicPr preferRelativeResize="0"/>
          <p:nvPr/>
        </p:nvPicPr>
        <p:blipFill rotWithShape="1">
          <a:blip r:embed="rId2">
            <a:alphaModFix/>
          </a:blip>
          <a:srcRect b="0" l="3613" r="0" t="0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/>
          <p:cNvPicPr preferRelativeResize="0"/>
          <p:nvPr/>
        </p:nvPicPr>
        <p:blipFill rotWithShape="1">
          <a:blip r:embed="rId3">
            <a:alphaModFix/>
          </a:blip>
          <a:srcRect b="0" l="35640" r="0" t="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9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F3F3F3">
                  <a:alpha val="6666"/>
                </a:srgbClr>
              </a:gs>
              <a:gs pos="36000">
                <a:srgbClr val="F3F3F3">
                  <a:alpha val="5882"/>
                </a:srgbClr>
              </a:gs>
              <a:gs pos="69000">
                <a:srgbClr val="F3F3F3">
                  <a:alpha val="0"/>
                </a:srgbClr>
              </a:gs>
              <a:gs pos="100000">
                <a:srgbClr val="F3F3F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19"/>
          <p:cNvPicPr preferRelativeResize="0"/>
          <p:nvPr/>
        </p:nvPicPr>
        <p:blipFill rotWithShape="1">
          <a:blip r:embed="rId4">
            <a:alphaModFix/>
          </a:blip>
          <a:srcRect b="0" l="0" r="0"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9"/>
          <p:cNvPicPr preferRelativeResize="0"/>
          <p:nvPr/>
        </p:nvPicPr>
        <p:blipFill rotWithShape="1">
          <a:blip r:embed="rId5">
            <a:alphaModFix/>
          </a:blip>
          <a:srcRect b="23320" l="0" r="0" t="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9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1" name="Google Shape;151;p19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2" name="Google Shape;152;p19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3" name="Google Shape;153;p19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4" name="Google Shape;154;p19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4.png"/><Relationship Id="rId8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image" Target="../media/image3.png"/><Relationship Id="rId8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Relationship Id="rId4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4.png"/><Relationship Id="rId8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4.png"/><Relationship Id="rId8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4.png"/><Relationship Id="rId8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/>
          <p:nvPr/>
        </p:nvSpPr>
        <p:spPr>
          <a:xfrm>
            <a:off x="0" y="-5"/>
            <a:ext cx="12191696" cy="473074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6" name="Google Shape;166;p21"/>
          <p:cNvSpPr/>
          <p:nvPr/>
        </p:nvSpPr>
        <p:spPr>
          <a:xfrm>
            <a:off x="8719939" y="3753695"/>
            <a:ext cx="3472060" cy="825932"/>
          </a:xfrm>
          <a:custGeom>
            <a:rect b="b" l="l" r="r" t="t"/>
            <a:pathLst>
              <a:path extrusionOk="0" h="120000" w="120000">
                <a:moveTo>
                  <a:pt x="119939" y="0"/>
                </a:moveTo>
                <a:lnTo>
                  <a:pt x="119999" y="1866"/>
                </a:lnTo>
                <a:lnTo>
                  <a:pt x="119999" y="69816"/>
                </a:lnTo>
                <a:lnTo>
                  <a:pt x="116254" y="72423"/>
                </a:lnTo>
                <a:cubicBezTo>
                  <a:pt x="84179" y="93787"/>
                  <a:pt x="20843" y="122750"/>
                  <a:pt x="1453" y="119789"/>
                </a:cubicBezTo>
                <a:cubicBezTo>
                  <a:pt x="972" y="116584"/>
                  <a:pt x="480" y="113401"/>
                  <a:pt x="0" y="110195"/>
                </a:cubicBezTo>
                <a:lnTo>
                  <a:pt x="6498" y="106875"/>
                </a:lnTo>
                <a:lnTo>
                  <a:pt x="9818" y="104985"/>
                </a:lnTo>
                <a:lnTo>
                  <a:pt x="13212" y="103067"/>
                </a:lnTo>
                <a:lnTo>
                  <a:pt x="16653" y="101089"/>
                </a:lnTo>
                <a:lnTo>
                  <a:pt x="20111" y="98900"/>
                </a:lnTo>
                <a:lnTo>
                  <a:pt x="23628" y="96655"/>
                </a:lnTo>
                <a:lnTo>
                  <a:pt x="27207" y="94378"/>
                </a:lnTo>
                <a:lnTo>
                  <a:pt x="30829" y="91964"/>
                </a:lnTo>
                <a:lnTo>
                  <a:pt x="34479" y="89305"/>
                </a:lnTo>
                <a:lnTo>
                  <a:pt x="38181" y="86700"/>
                </a:lnTo>
                <a:lnTo>
                  <a:pt x="41911" y="83890"/>
                </a:lnTo>
                <a:lnTo>
                  <a:pt x="45673" y="80925"/>
                </a:lnTo>
                <a:lnTo>
                  <a:pt x="49447" y="77963"/>
                </a:lnTo>
                <a:lnTo>
                  <a:pt x="53261" y="74749"/>
                </a:lnTo>
                <a:lnTo>
                  <a:pt x="57123" y="71512"/>
                </a:lnTo>
                <a:lnTo>
                  <a:pt x="60956" y="68164"/>
                </a:lnTo>
                <a:lnTo>
                  <a:pt x="64830" y="64602"/>
                </a:lnTo>
                <a:lnTo>
                  <a:pt x="68747" y="60875"/>
                </a:lnTo>
                <a:lnTo>
                  <a:pt x="72664" y="57162"/>
                </a:lnTo>
                <a:lnTo>
                  <a:pt x="76572" y="53218"/>
                </a:lnTo>
                <a:lnTo>
                  <a:pt x="80545" y="49028"/>
                </a:lnTo>
                <a:lnTo>
                  <a:pt x="84445" y="44892"/>
                </a:lnTo>
                <a:lnTo>
                  <a:pt x="88409" y="40484"/>
                </a:lnTo>
                <a:lnTo>
                  <a:pt x="92404" y="35947"/>
                </a:lnTo>
                <a:lnTo>
                  <a:pt x="96323" y="31361"/>
                </a:lnTo>
                <a:lnTo>
                  <a:pt x="100278" y="26444"/>
                </a:lnTo>
                <a:lnTo>
                  <a:pt x="104228" y="21399"/>
                </a:lnTo>
                <a:lnTo>
                  <a:pt x="108178" y="16366"/>
                </a:lnTo>
                <a:lnTo>
                  <a:pt x="112102" y="10996"/>
                </a:lnTo>
                <a:lnTo>
                  <a:pt x="116023" y="5549"/>
                </a:lnTo>
                <a:lnTo>
                  <a:pt x="119939" y="0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Google Shape;167;p21"/>
          <p:cNvSpPr/>
          <p:nvPr/>
        </p:nvSpPr>
        <p:spPr>
          <a:xfrm>
            <a:off x="0" y="4055533"/>
            <a:ext cx="12192000" cy="280246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707" y="525"/>
                </a:lnTo>
                <a:lnTo>
                  <a:pt x="2783" y="2069"/>
                </a:lnTo>
                <a:lnTo>
                  <a:pt x="4295" y="3150"/>
                </a:lnTo>
                <a:lnTo>
                  <a:pt x="6095" y="4289"/>
                </a:lnTo>
                <a:lnTo>
                  <a:pt x="8231" y="5654"/>
                </a:lnTo>
                <a:lnTo>
                  <a:pt x="10595" y="7095"/>
                </a:lnTo>
                <a:lnTo>
                  <a:pt x="13259" y="8609"/>
                </a:lnTo>
                <a:lnTo>
                  <a:pt x="16163" y="10214"/>
                </a:lnTo>
                <a:lnTo>
                  <a:pt x="19319" y="11820"/>
                </a:lnTo>
                <a:lnTo>
                  <a:pt x="22679" y="13454"/>
                </a:lnTo>
                <a:lnTo>
                  <a:pt x="26303" y="14970"/>
                </a:lnTo>
                <a:lnTo>
                  <a:pt x="30095" y="16424"/>
                </a:lnTo>
                <a:lnTo>
                  <a:pt x="34103" y="17745"/>
                </a:lnTo>
                <a:lnTo>
                  <a:pt x="38279" y="19004"/>
                </a:lnTo>
                <a:lnTo>
                  <a:pt x="42634" y="20189"/>
                </a:lnTo>
                <a:lnTo>
                  <a:pt x="44866" y="20609"/>
                </a:lnTo>
                <a:lnTo>
                  <a:pt x="47146" y="21074"/>
                </a:lnTo>
                <a:lnTo>
                  <a:pt x="49462" y="21509"/>
                </a:lnTo>
                <a:lnTo>
                  <a:pt x="51790" y="21794"/>
                </a:lnTo>
                <a:lnTo>
                  <a:pt x="54166" y="22049"/>
                </a:lnTo>
                <a:lnTo>
                  <a:pt x="56566" y="22320"/>
                </a:lnTo>
                <a:lnTo>
                  <a:pt x="59014" y="22499"/>
                </a:lnTo>
                <a:lnTo>
                  <a:pt x="61486" y="22499"/>
                </a:lnTo>
                <a:lnTo>
                  <a:pt x="63982" y="22589"/>
                </a:lnTo>
                <a:lnTo>
                  <a:pt x="66502" y="22499"/>
                </a:lnTo>
                <a:lnTo>
                  <a:pt x="69058" y="22320"/>
                </a:lnTo>
                <a:lnTo>
                  <a:pt x="71614" y="22154"/>
                </a:lnTo>
                <a:lnTo>
                  <a:pt x="74206" y="21794"/>
                </a:lnTo>
                <a:lnTo>
                  <a:pt x="76822" y="21419"/>
                </a:lnTo>
                <a:lnTo>
                  <a:pt x="79438" y="20984"/>
                </a:lnTo>
                <a:lnTo>
                  <a:pt x="82077" y="20370"/>
                </a:lnTo>
                <a:lnTo>
                  <a:pt x="84741" y="19634"/>
                </a:lnTo>
                <a:lnTo>
                  <a:pt x="87417" y="18929"/>
                </a:lnTo>
                <a:lnTo>
                  <a:pt x="90093" y="18029"/>
                </a:lnTo>
                <a:lnTo>
                  <a:pt x="92805" y="16949"/>
                </a:lnTo>
                <a:lnTo>
                  <a:pt x="95481" y="15869"/>
                </a:lnTo>
                <a:lnTo>
                  <a:pt x="98205" y="14624"/>
                </a:lnTo>
                <a:lnTo>
                  <a:pt x="100941" y="13259"/>
                </a:lnTo>
                <a:lnTo>
                  <a:pt x="103641" y="11820"/>
                </a:lnTo>
                <a:lnTo>
                  <a:pt x="106377" y="10139"/>
                </a:lnTo>
                <a:lnTo>
                  <a:pt x="109101" y="8339"/>
                </a:lnTo>
                <a:lnTo>
                  <a:pt x="111837" y="6555"/>
                </a:lnTo>
                <a:lnTo>
                  <a:pt x="114561" y="4470"/>
                </a:lnTo>
                <a:lnTo>
                  <a:pt x="117273" y="2339"/>
                </a:lnTo>
                <a:lnTo>
                  <a:pt x="119997" y="104"/>
                </a:lnTo>
                <a:lnTo>
                  <a:pt x="119997" y="95761"/>
                </a:lnTo>
                <a:lnTo>
                  <a:pt x="120000" y="95761"/>
                </a:lnTo>
                <a:lnTo>
                  <a:pt x="120000" y="120000"/>
                </a:lnTo>
                <a:lnTo>
                  <a:pt x="119997" y="120000"/>
                </a:lnTo>
                <a:lnTo>
                  <a:pt x="0" y="120000"/>
                </a:lnTo>
                <a:lnTo>
                  <a:pt x="0" y="95761"/>
                </a:lnTo>
                <a:lnTo>
                  <a:pt x="0" y="9576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8" name="Google Shape;168;p21"/>
          <p:cNvSpPr txBox="1"/>
          <p:nvPr>
            <p:ph type="ctrTitle"/>
          </p:nvPr>
        </p:nvSpPr>
        <p:spPr>
          <a:xfrm>
            <a:off x="965505" y="623571"/>
            <a:ext cx="10260990" cy="352388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0"/>
              <a:buFont typeface="Century Gothic"/>
              <a:buNone/>
            </a:pPr>
            <a:r>
              <a:rPr b="0" i="0" lang="en-US" sz="8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Rain Garden Project Logistics</a:t>
            </a:r>
            <a:endParaRPr/>
          </a:p>
        </p:txBody>
      </p:sp>
      <p:sp>
        <p:nvSpPr>
          <p:cNvPr id="169" name="Google Shape;169;p21"/>
          <p:cNvSpPr txBox="1"/>
          <p:nvPr>
            <p:ph idx="1" type="subTitle"/>
          </p:nvPr>
        </p:nvSpPr>
        <p:spPr>
          <a:xfrm>
            <a:off x="965505" y="4777380"/>
            <a:ext cx="10260990" cy="1209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0"/>
          <p:cNvPicPr preferRelativeResize="0"/>
          <p:nvPr/>
        </p:nvPicPr>
        <p:blipFill rotWithShape="1">
          <a:blip r:embed="rId4">
            <a:alphaModFix/>
          </a:blip>
          <a:srcRect b="0" l="3613" r="0" t="0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0"/>
          <p:cNvPicPr preferRelativeResize="0"/>
          <p:nvPr/>
        </p:nvPicPr>
        <p:blipFill rotWithShape="1">
          <a:blip r:embed="rId5">
            <a:alphaModFix/>
          </a:blip>
          <a:srcRect b="0" l="35640" r="0" t="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0"/>
          <p:cNvSpPr/>
          <p:nvPr/>
        </p:nvSpPr>
        <p:spPr>
          <a:xfrm>
            <a:off x="8605878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3" name="Google Shape;263;p30"/>
          <p:cNvPicPr preferRelativeResize="0"/>
          <p:nvPr/>
        </p:nvPicPr>
        <p:blipFill rotWithShape="1">
          <a:blip r:embed="rId6">
            <a:alphaModFix/>
          </a:blip>
          <a:srcRect b="0" l="0" r="0"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0"/>
          <p:cNvPicPr preferRelativeResize="0"/>
          <p:nvPr/>
        </p:nvPicPr>
        <p:blipFill rotWithShape="1">
          <a:blip r:embed="rId7">
            <a:alphaModFix/>
          </a:blip>
          <a:srcRect b="23320" l="0" r="0" t="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picture containing outdoor, grass, tree, rock&#10;&#10;Description generated with very high confidence" id="266" name="Google Shape;266;p30"/>
          <p:cNvPicPr preferRelativeResize="0"/>
          <p:nvPr>
            <p:ph idx="1" type="body"/>
          </p:nvPr>
        </p:nvPicPr>
        <p:blipFill rotWithShape="1">
          <a:blip r:embed="rId8">
            <a:alphaModFix/>
          </a:blip>
          <a:srcRect b="0" l="0" r="1333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1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b="0" i="0" lang="en-US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Rain Garden Project Essentials</a:t>
            </a:r>
            <a:endParaRPr/>
          </a:p>
        </p:txBody>
      </p:sp>
      <p:sp>
        <p:nvSpPr>
          <p:cNvPr id="273" name="Google Shape;273;p31"/>
          <p:cNvSpPr txBox="1"/>
          <p:nvPr>
            <p:ph idx="1" type="body"/>
          </p:nvPr>
        </p:nvSpPr>
        <p:spPr>
          <a:xfrm>
            <a:off x="1027112" y="1331259"/>
            <a:ext cx="8946541" cy="5526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 group’s rain garden project will have two separate tasks that need to be completed:</a:t>
            </a:r>
            <a:endParaRPr/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</a:pPr>
            <a:r>
              <a:rPr b="0" i="0" lang="en-US" sz="2400" u="sng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Task 1: Rain Garden Pitch/Proposal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Char char="↖"/>
            </a:pPr>
            <a:r>
              <a:rPr b="0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rain garden pitch will be a brief presentation (roughly 5 min in length) in which you will describe your rain garden design and why it should be the rain garden that will be created this summer.</a:t>
            </a:r>
            <a:endParaRPr/>
          </a:p>
          <a:p>
            <a:pPr indent="-220980" lvl="0" marL="3429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</a:pPr>
            <a:r>
              <a:t/>
            </a:r>
            <a:endParaRPr b="0" i="0" sz="2400" u="sng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</a:pPr>
            <a:r>
              <a:rPr b="0" i="0" lang="en-US" sz="2400" u="sng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Task 2: Rain Garden Design</a:t>
            </a:r>
            <a:endParaRPr/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The design itself must be drawn and complete with dimensions for the rain garden itself, as well as the surrounding garden or design item you wish to incorporate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2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b="0" i="0" lang="en-US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Rain Garden Proposal Must Include:</a:t>
            </a:r>
            <a:endParaRPr/>
          </a:p>
        </p:txBody>
      </p:sp>
      <p:sp>
        <p:nvSpPr>
          <p:cNvPr id="279" name="Google Shape;279;p32"/>
          <p:cNvSpPr txBox="1"/>
          <p:nvPr>
            <p:ph idx="1" type="body"/>
          </p:nvPr>
        </p:nvSpPr>
        <p:spPr>
          <a:xfrm>
            <a:off x="1103312" y="2052918"/>
            <a:ext cx="8946541" cy="43523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1760"/>
              <a:buFont typeface="Noto Sans Symbols"/>
              <a:buChar char="▶"/>
            </a:pPr>
            <a:r>
              <a:rPr b="0" i="0" lang="en-US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brief description of your rain garden design and what the creative twist is that you plan to incorporate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760"/>
              <a:buFont typeface="Noto Sans Symbols"/>
              <a:buChar char="▶"/>
            </a:pPr>
            <a:r>
              <a:rPr b="0" i="0" lang="en-US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powerpoint presentation of which native plants you would like to include in your rain garden</a:t>
            </a:r>
            <a:endParaRPr/>
          </a:p>
          <a:p>
            <a:pPr indent="-285750" lvl="1" marL="74295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760"/>
              <a:buFont typeface="Noto Sans Symbols"/>
              <a:buChar char="▶"/>
            </a:pPr>
            <a:r>
              <a:rPr b="0" i="0" lang="en-US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Where these plants will be placed in the garden (remember what types of plants grow in what water filtration levels)</a:t>
            </a:r>
            <a:endParaRPr/>
          </a:p>
          <a:p>
            <a:pPr indent="-285750" lvl="1" marL="74295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760"/>
              <a:buFont typeface="Noto Sans Symbols"/>
              <a:buChar char="▶"/>
            </a:pPr>
            <a:r>
              <a:rPr b="0" i="0" lang="en-US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these native plants are unique and cool</a:t>
            </a:r>
            <a:endParaRPr/>
          </a:p>
          <a:p>
            <a:pPr indent="-285750" lvl="1" marL="74295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760"/>
              <a:buFont typeface="Noto Sans Symbols"/>
              <a:buChar char="▶"/>
            </a:pPr>
            <a:r>
              <a:rPr b="0" i="0" lang="en-US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the signage would look like for each native plant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760"/>
              <a:buFont typeface="Noto Sans Symbols"/>
              <a:buChar char="▶"/>
            </a:pPr>
            <a:r>
              <a:rPr b="0" i="0" lang="en-US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you believe your design should be the one used as Roosevelt’s rain garden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3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b="0" i="0" lang="en-US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Rain Garden Design Must Include:</a:t>
            </a:r>
            <a:endParaRPr/>
          </a:p>
        </p:txBody>
      </p:sp>
      <p:sp>
        <p:nvSpPr>
          <p:cNvPr id="285" name="Google Shape;285;p33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2240"/>
              <a:buFont typeface="Noto Sans Symbols"/>
              <a:buChar char="▶"/>
            </a:pPr>
            <a:r>
              <a:rPr b="0" i="0" lang="en-US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design plan with proper dimensions of the rain garden itself and the surrounding garden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2240"/>
              <a:buFont typeface="Noto Sans Symbols"/>
              <a:buChar char="▶"/>
            </a:pPr>
            <a:r>
              <a:rPr b="0" i="0" lang="en-US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Pathways to walk on while walking through the garden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2240"/>
              <a:buFont typeface="Noto Sans Symbols"/>
              <a:buChar char="▶"/>
            </a:pPr>
            <a:r>
              <a:rPr b="0" i="0" lang="en-US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Proper labels of what plants you have chosen to incorporate in your garden and where they will be placed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2240"/>
              <a:buFont typeface="Noto Sans Symbols"/>
              <a:buChar char="▶"/>
            </a:pPr>
            <a:r>
              <a:rPr b="0" i="0" lang="en-US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cool, creative, and functional twist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5.googleusercontent.com/K3brRk9hwtblMQO9Ka3T95xbDtofloEhGyvwqWY_kFqBb80t31sJ2UHVGToODp9caN5Zp-puoh8J9LOUMhsmngCPBmVJdnV1BseRhetS4mVN7AH3ZqtrcFDLGpDxJN7bw5r8vpE8" id="290" name="Google Shape;290;p34"/>
          <p:cNvPicPr preferRelativeResize="0"/>
          <p:nvPr/>
        </p:nvPicPr>
        <p:blipFill rotWithShape="1">
          <a:blip r:embed="rId4">
            <a:alphaModFix/>
          </a:blip>
          <a:srcRect b="0" l="0" r="612" t="0"/>
          <a:stretch/>
        </p:blipFill>
        <p:spPr>
          <a:xfrm>
            <a:off x="6091916" y="2052213"/>
            <a:ext cx="5451627" cy="4196185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2745"/>
              </a:srgbClr>
            </a:outerShdw>
          </a:effectLst>
        </p:spPr>
      </p:pic>
      <p:sp>
        <p:nvSpPr>
          <p:cNvPr id="291" name="Google Shape;291;p34"/>
          <p:cNvSpPr txBox="1"/>
          <p:nvPr>
            <p:ph type="title"/>
          </p:nvPr>
        </p:nvSpPr>
        <p:spPr>
          <a:xfrm>
            <a:off x="648930" y="629266"/>
            <a:ext cx="9252154" cy="1223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900"/>
              <a:buFont typeface="Century Gothic"/>
              <a:buNone/>
            </a:pPr>
            <a:r>
              <a:rPr b="0" i="0" lang="en-US" sz="39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to properly calculate volume of storm water runoff</a:t>
            </a:r>
            <a:endParaRPr/>
          </a:p>
        </p:txBody>
      </p:sp>
      <p:sp>
        <p:nvSpPr>
          <p:cNvPr id="292" name="Google Shape;292;p34"/>
          <p:cNvSpPr txBox="1"/>
          <p:nvPr>
            <p:ph idx="1" type="body"/>
          </p:nvPr>
        </p:nvSpPr>
        <p:spPr>
          <a:xfrm>
            <a:off x="487680" y="2052214"/>
            <a:ext cx="5333999" cy="4196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</a:pPr>
            <a:r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First you must calculate the volume of the building the rain garden will be capturing the rain from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</a:pPr>
            <a:r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Volume= Length x Width x Height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</a:pPr>
            <a:r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W=143.82ft, L=196.86ft, H=20ft</a:t>
            </a:r>
            <a:endParaRPr/>
          </a:p>
          <a:p>
            <a:pPr indent="0" lvl="1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</a:pPr>
            <a:r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Formula to calculate storm water run off: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</a:pPr>
            <a:r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 = C x  0.083 feet; C=Catchment area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</a:pPr>
            <a:r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Ex. Volume=100 feet, so 100 ft = C x 0.083 feet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</a:pPr>
            <a:r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100 ft x 0.083 ft = C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</a:pPr>
            <a:r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C= 8.3 ft</a:t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5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b="0" i="0" lang="en-US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Calculate Rain Garden Size</a:t>
            </a:r>
            <a:br>
              <a:rPr b="0" i="0" lang="en-US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0" i="0" lang="en-US" sz="36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(with 6-inch ponding depth)</a:t>
            </a:r>
            <a:endParaRPr b="0" i="0" sz="4200" u="none" cap="none" strike="noStrike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8" name="Google Shape;298;p35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2240"/>
              <a:buFont typeface="Noto Sans Symbols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= optimal rain garden size in square feet</a:t>
            </a:r>
            <a:endParaRPr b="0" i="0" sz="2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2240"/>
              <a:buFont typeface="Noto Sans Symbols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 = Volume of stormwater captured by rain garden in design storm in cubic feet</a:t>
            </a:r>
            <a:endParaRPr b="0" i="0" sz="2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413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2240"/>
              <a:buFont typeface="Noto Sans Symbols"/>
              <a:buNone/>
            </a:pPr>
            <a:r>
              <a:rPr b="1" i="0" lang="en-US" sz="2800" u="sng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______V_______</a:t>
            </a:r>
            <a:r>
              <a:rPr b="1" i="0" lang="en-US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= O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2240"/>
              <a:buFont typeface="Noto Sans Symbols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0.5 feet</a:t>
            </a:r>
            <a:endParaRPr b="0" i="0" sz="2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</a:pPr>
            <a:r>
              <a:rPr b="0" i="1" lang="en-US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Example:</a:t>
            </a:r>
            <a:r>
              <a:rPr b="0" i="0" lang="en-US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a catchment area that will collect a total volume of 200 cubic feet of runoff , divide 200 cubic feet by 0.5 feet (the ponding depth should be 6 inches and 6 inches = 0.5 feet): 			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 cubic feet/0.5 square feet = 400 square feet	</a:t>
            </a:r>
            <a:endParaRPr/>
          </a:p>
          <a:p>
            <a:pPr indent="-2413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413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 txBox="1"/>
          <p:nvPr>
            <p:ph type="title"/>
          </p:nvPr>
        </p:nvSpPr>
        <p:spPr>
          <a:xfrm>
            <a:off x="832638" y="569200"/>
            <a:ext cx="7427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200"/>
              <a:buFont typeface="Century Gothic"/>
              <a:buNone/>
            </a:pPr>
            <a:r>
              <a:rPr lang="en-US" sz="4800">
                <a:solidFill>
                  <a:srgbClr val="000000"/>
                </a:solidFill>
              </a:rPr>
              <a:t>Why Rain Gardens?</a:t>
            </a:r>
            <a:endParaRPr sz="4800">
              <a:solidFill>
                <a:srgbClr val="000000"/>
              </a:solidFill>
            </a:endParaRPr>
          </a:p>
        </p:txBody>
      </p:sp>
      <p:pic>
        <p:nvPicPr>
          <p:cNvPr id="175" name="Google Shape;17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576" y="2033650"/>
            <a:ext cx="5934474" cy="395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1900" y="1864600"/>
            <a:ext cx="7427700" cy="3884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6125" y="1864600"/>
            <a:ext cx="8679750" cy="498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3"/>
          <p:cNvPicPr preferRelativeResize="0"/>
          <p:nvPr/>
        </p:nvPicPr>
        <p:blipFill rotWithShape="1">
          <a:blip r:embed="rId3">
            <a:alphaModFix/>
          </a:blip>
          <a:srcRect b="0" l="3614" r="0" t="0"/>
          <a:stretch/>
        </p:blipFill>
        <p:spPr>
          <a:xfrm>
            <a:off x="0" y="2669685"/>
            <a:ext cx="4037013" cy="4188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3"/>
          <p:cNvPicPr preferRelativeResize="0"/>
          <p:nvPr/>
        </p:nvPicPr>
        <p:blipFill rotWithShape="1">
          <a:blip r:embed="rId4">
            <a:alphaModFix/>
          </a:blip>
          <a:srcRect b="0" l="35641" r="0" t="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3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F3F3F3">
                  <a:alpha val="6666"/>
                </a:srgbClr>
              </a:gs>
              <a:gs pos="36000">
                <a:srgbClr val="F3F3F3">
                  <a:alpha val="5882"/>
                </a:srgbClr>
              </a:gs>
              <a:gs pos="69000">
                <a:srgbClr val="F3F3F3">
                  <a:alpha val="0"/>
                </a:srgbClr>
              </a:gs>
              <a:gs pos="100000">
                <a:srgbClr val="F3F3F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23"/>
          <p:cNvPicPr preferRelativeResize="0"/>
          <p:nvPr/>
        </p:nvPicPr>
        <p:blipFill rotWithShape="1">
          <a:blip r:embed="rId5">
            <a:alphaModFix/>
          </a:blip>
          <a:srcRect b="0" l="0" r="0" t="28815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3"/>
          <p:cNvPicPr preferRelativeResize="0"/>
          <p:nvPr/>
        </p:nvPicPr>
        <p:blipFill rotWithShape="1">
          <a:blip r:embed="rId6">
            <a:alphaModFix/>
          </a:blip>
          <a:srcRect b="23318" l="0" r="0" t="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9" name="Google Shape;189;p23"/>
          <p:cNvSpPr/>
          <p:nvPr/>
        </p:nvSpPr>
        <p:spPr>
          <a:xfrm flipH="1">
            <a:off x="7463653" y="-1"/>
            <a:ext cx="559500" cy="37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01656" y="0"/>
                </a:lnTo>
                <a:lnTo>
                  <a:pt x="104206" y="5214"/>
                </a:lnTo>
                <a:cubicBezTo>
                  <a:pt x="118410" y="37128"/>
                  <a:pt x="127071" y="99850"/>
                  <a:pt x="112380" y="118788"/>
                </a:cubicBezTo>
                <a:cubicBezTo>
                  <a:pt x="107424" y="119188"/>
                  <a:pt x="102494" y="119600"/>
                  <a:pt x="97537" y="120000"/>
                </a:cubicBezTo>
                <a:lnTo>
                  <a:pt x="96138" y="113557"/>
                </a:lnTo>
                <a:lnTo>
                  <a:pt x="95139" y="110260"/>
                </a:lnTo>
                <a:lnTo>
                  <a:pt x="94139" y="106891"/>
                </a:lnTo>
                <a:lnTo>
                  <a:pt x="93075" y="103474"/>
                </a:lnTo>
                <a:lnTo>
                  <a:pt x="91711" y="100036"/>
                </a:lnTo>
                <a:lnTo>
                  <a:pt x="90296" y="96539"/>
                </a:lnTo>
                <a:lnTo>
                  <a:pt x="88868" y="92981"/>
                </a:lnTo>
                <a:lnTo>
                  <a:pt x="87262" y="89377"/>
                </a:lnTo>
                <a:lnTo>
                  <a:pt x="85311" y="85740"/>
                </a:lnTo>
                <a:lnTo>
                  <a:pt x="83468" y="82054"/>
                </a:lnTo>
                <a:lnTo>
                  <a:pt x="81339" y="78335"/>
                </a:lnTo>
                <a:lnTo>
                  <a:pt x="78999" y="74582"/>
                </a:lnTo>
                <a:lnTo>
                  <a:pt x="76672" y="70817"/>
                </a:lnTo>
                <a:lnTo>
                  <a:pt x="73994" y="67008"/>
                </a:lnTo>
                <a:lnTo>
                  <a:pt x="71309" y="63150"/>
                </a:lnTo>
                <a:lnTo>
                  <a:pt x="68447" y="59319"/>
                </a:lnTo>
                <a:lnTo>
                  <a:pt x="65291" y="55443"/>
                </a:lnTo>
                <a:lnTo>
                  <a:pt x="61919" y="51520"/>
                </a:lnTo>
                <a:lnTo>
                  <a:pt x="58565" y="47598"/>
                </a:lnTo>
                <a:lnTo>
                  <a:pt x="54868" y="43680"/>
                </a:lnTo>
                <a:lnTo>
                  <a:pt x="50846" y="39693"/>
                </a:lnTo>
                <a:lnTo>
                  <a:pt x="46863" y="35779"/>
                </a:lnTo>
                <a:lnTo>
                  <a:pt x="42516" y="31796"/>
                </a:lnTo>
                <a:lnTo>
                  <a:pt x="37996" y="27779"/>
                </a:lnTo>
                <a:lnTo>
                  <a:pt x="33363" y="23836"/>
                </a:lnTo>
                <a:lnTo>
                  <a:pt x="28265" y="19850"/>
                </a:lnTo>
                <a:lnTo>
                  <a:pt x="22976" y="15866"/>
                </a:lnTo>
                <a:lnTo>
                  <a:pt x="17706" y="11883"/>
                </a:lnTo>
                <a:lnTo>
                  <a:pt x="11927" y="7917"/>
                </a:lnTo>
                <a:lnTo>
                  <a:pt x="6033" y="3953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0" name="Google Shape;190;p2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3"/>
          <p:cNvSpPr/>
          <p:nvPr/>
        </p:nvSpPr>
        <p:spPr>
          <a:xfrm>
            <a:off x="0" y="0"/>
            <a:ext cx="7809900" cy="6858000"/>
          </a:xfrm>
          <a:custGeom>
            <a:rect b="b" l="l" r="r" t="t"/>
            <a:pathLst>
              <a:path extrusionOk="0" h="120000" w="120000">
                <a:moveTo>
                  <a:pt x="99338" y="0"/>
                </a:moveTo>
                <a:lnTo>
                  <a:pt x="119981" y="0"/>
                </a:lnTo>
                <a:lnTo>
                  <a:pt x="119597" y="2723"/>
                </a:lnTo>
                <a:lnTo>
                  <a:pt x="119230" y="5435"/>
                </a:lnTo>
                <a:lnTo>
                  <a:pt x="118871" y="8160"/>
                </a:lnTo>
                <a:lnTo>
                  <a:pt x="118564" y="10895"/>
                </a:lnTo>
                <a:lnTo>
                  <a:pt x="118254" y="13620"/>
                </a:lnTo>
                <a:lnTo>
                  <a:pt x="117964" y="16355"/>
                </a:lnTo>
                <a:lnTo>
                  <a:pt x="117716" y="19055"/>
                </a:lnTo>
                <a:lnTo>
                  <a:pt x="117481" y="21792"/>
                </a:lnTo>
                <a:lnTo>
                  <a:pt x="117267" y="24515"/>
                </a:lnTo>
                <a:lnTo>
                  <a:pt x="117081" y="27192"/>
                </a:lnTo>
                <a:lnTo>
                  <a:pt x="116895" y="29903"/>
                </a:lnTo>
                <a:lnTo>
                  <a:pt x="116740" y="32580"/>
                </a:lnTo>
                <a:lnTo>
                  <a:pt x="116619" y="35255"/>
                </a:lnTo>
                <a:lnTo>
                  <a:pt x="116492" y="37920"/>
                </a:lnTo>
                <a:lnTo>
                  <a:pt x="116386" y="40560"/>
                </a:lnTo>
                <a:lnTo>
                  <a:pt x="116311" y="43175"/>
                </a:lnTo>
                <a:lnTo>
                  <a:pt x="116247" y="45792"/>
                </a:lnTo>
                <a:lnTo>
                  <a:pt x="116185" y="48383"/>
                </a:lnTo>
                <a:lnTo>
                  <a:pt x="116156" y="50940"/>
                </a:lnTo>
                <a:lnTo>
                  <a:pt x="116125" y="53495"/>
                </a:lnTo>
                <a:lnTo>
                  <a:pt x="116110" y="56015"/>
                </a:lnTo>
                <a:lnTo>
                  <a:pt x="116125" y="58511"/>
                </a:lnTo>
                <a:lnTo>
                  <a:pt x="116125" y="60983"/>
                </a:lnTo>
                <a:lnTo>
                  <a:pt x="116156" y="63431"/>
                </a:lnTo>
                <a:lnTo>
                  <a:pt x="116203" y="65831"/>
                </a:lnTo>
                <a:lnTo>
                  <a:pt x="116247" y="68207"/>
                </a:lnTo>
                <a:lnTo>
                  <a:pt x="116296" y="70535"/>
                </a:lnTo>
                <a:lnTo>
                  <a:pt x="116371" y="72851"/>
                </a:lnTo>
                <a:lnTo>
                  <a:pt x="116451" y="75131"/>
                </a:lnTo>
                <a:lnTo>
                  <a:pt x="116523" y="77363"/>
                </a:lnTo>
                <a:lnTo>
                  <a:pt x="116727" y="81720"/>
                </a:lnTo>
                <a:lnTo>
                  <a:pt x="116944" y="85895"/>
                </a:lnTo>
                <a:lnTo>
                  <a:pt x="117171" y="89903"/>
                </a:lnTo>
                <a:lnTo>
                  <a:pt x="117422" y="93695"/>
                </a:lnTo>
                <a:lnTo>
                  <a:pt x="117683" y="97320"/>
                </a:lnTo>
                <a:lnTo>
                  <a:pt x="117964" y="100680"/>
                </a:lnTo>
                <a:lnTo>
                  <a:pt x="118241" y="103835"/>
                </a:lnTo>
                <a:lnTo>
                  <a:pt x="118517" y="106740"/>
                </a:lnTo>
                <a:lnTo>
                  <a:pt x="118778" y="109403"/>
                </a:lnTo>
                <a:lnTo>
                  <a:pt x="119026" y="111767"/>
                </a:lnTo>
                <a:lnTo>
                  <a:pt x="119261" y="113903"/>
                </a:lnTo>
                <a:lnTo>
                  <a:pt x="119457" y="115703"/>
                </a:lnTo>
                <a:lnTo>
                  <a:pt x="119643" y="117215"/>
                </a:lnTo>
                <a:lnTo>
                  <a:pt x="119909" y="119292"/>
                </a:lnTo>
                <a:lnTo>
                  <a:pt x="120000" y="120000"/>
                </a:lnTo>
                <a:lnTo>
                  <a:pt x="109969" y="120000"/>
                </a:lnTo>
                <a:lnTo>
                  <a:pt x="109969" y="120000"/>
                </a:lnTo>
                <a:lnTo>
                  <a:pt x="0" y="120000"/>
                </a:lnTo>
                <a:lnTo>
                  <a:pt x="0" y="0"/>
                </a:lnTo>
                <a:lnTo>
                  <a:pt x="9933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descr="https://lh3.googleusercontent.com/H9JYnuWqIkcMq5Y8908zyFZQWRfzFT9k6bmdkOBZzhlE4YvawB-APpdxEMAFNOZms9hE-MvfNRt8IAVnQpypp2e08DLe8Pi8bj-UsnuA-fMZ2Okq_HQaTOIGooZhbcNP2H6e_UaLYOviczVbYQ" id="192" name="Google Shape;192;p23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3" name="Google Shape;193;p23"/>
          <p:cNvSpPr txBox="1"/>
          <p:nvPr>
            <p:ph type="title"/>
          </p:nvPr>
        </p:nvSpPr>
        <p:spPr>
          <a:xfrm>
            <a:off x="8374760" y="969027"/>
            <a:ext cx="3465600" cy="11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rgbClr val="EBEBE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Brief Review of Rain Gardens</a:t>
            </a:r>
            <a:endParaRPr/>
          </a:p>
        </p:txBody>
      </p:sp>
      <p:sp>
        <p:nvSpPr>
          <p:cNvPr id="194" name="Google Shape;194;p23"/>
          <p:cNvSpPr txBox="1"/>
          <p:nvPr/>
        </p:nvSpPr>
        <p:spPr>
          <a:xfrm>
            <a:off x="8239760" y="2550160"/>
            <a:ext cx="3465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➢"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GARDEN WITH A SHALLOW DEPRESSION TO FILTER OUT AND ABSORB POLLUTANTS IN STORMWATER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➢"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MUST ABSORB WATER WITHIN 24 HOURS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➢"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INCLUDES NATIVE PLANTS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5" name="Google Shape;195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6600" y="621039"/>
            <a:ext cx="7247051" cy="5474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/>
          <p:nvPr>
            <p:ph type="title"/>
          </p:nvPr>
        </p:nvSpPr>
        <p:spPr>
          <a:xfrm>
            <a:off x="403950" y="293600"/>
            <a:ext cx="11384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200"/>
              <a:buFont typeface="Century Gothic"/>
              <a:buNone/>
            </a:pPr>
            <a:r>
              <a:rPr lang="en-US" sz="4000">
                <a:solidFill>
                  <a:srgbClr val="000000"/>
                </a:solidFill>
              </a:rPr>
              <a:t>Swale: a shallow ditch that slows down water</a:t>
            </a:r>
            <a:endParaRPr sz="4000">
              <a:solidFill>
                <a:srgbClr val="000000"/>
              </a:solidFill>
            </a:endParaRPr>
          </a:p>
        </p:txBody>
      </p:sp>
      <p:pic>
        <p:nvPicPr>
          <p:cNvPr id="201" name="Google Shape;20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7352" y="1572239"/>
            <a:ext cx="5609926" cy="418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500" y="1903726"/>
            <a:ext cx="6106125" cy="3867213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4"/>
          <p:cNvSpPr txBox="1"/>
          <p:nvPr>
            <p:ph type="title"/>
          </p:nvPr>
        </p:nvSpPr>
        <p:spPr>
          <a:xfrm>
            <a:off x="429775" y="5577025"/>
            <a:ext cx="114693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200"/>
              <a:buFont typeface="Century Gothic"/>
              <a:buNone/>
            </a:pPr>
            <a:r>
              <a:rPr lang="en-US" sz="4000">
                <a:solidFill>
                  <a:srgbClr val="000000"/>
                </a:solidFill>
              </a:rPr>
              <a:t>Berm: a bit of raised earth, an artificial ridge</a:t>
            </a:r>
            <a:endParaRPr sz="4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 txBox="1"/>
          <p:nvPr>
            <p:ph idx="1" type="body"/>
          </p:nvPr>
        </p:nvSpPr>
        <p:spPr>
          <a:xfrm>
            <a:off x="419223" y="4601147"/>
            <a:ext cx="10594500" cy="21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600"/>
              <a:t>Blueberries and cranberries need more acidic soil. We can add sphagnum peat to make the soil more acidic.</a:t>
            </a:r>
            <a:endParaRPr sz="3600"/>
          </a:p>
        </p:txBody>
      </p:sp>
      <p:pic>
        <p:nvPicPr>
          <p:cNvPr id="209" name="Google Shape;20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44521" cy="429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5"/>
          <p:cNvPicPr preferRelativeResize="0"/>
          <p:nvPr/>
        </p:nvPicPr>
        <p:blipFill rotWithShape="1">
          <a:blip r:embed="rId4">
            <a:alphaModFix/>
          </a:blip>
          <a:srcRect b="0" l="11754" r="13568" t="0"/>
          <a:stretch/>
        </p:blipFill>
        <p:spPr>
          <a:xfrm>
            <a:off x="5878200" y="529738"/>
            <a:ext cx="5836826" cy="354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6"/>
          <p:cNvPicPr preferRelativeResize="0"/>
          <p:nvPr/>
        </p:nvPicPr>
        <p:blipFill rotWithShape="1">
          <a:blip r:embed="rId4">
            <a:alphaModFix/>
          </a:blip>
          <a:srcRect b="0" l="3613" r="0" t="0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6"/>
          <p:cNvPicPr preferRelativeResize="0"/>
          <p:nvPr/>
        </p:nvPicPr>
        <p:blipFill rotWithShape="1">
          <a:blip r:embed="rId5">
            <a:alphaModFix/>
          </a:blip>
          <a:srcRect b="0" l="35640" r="0" t="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6"/>
          <p:cNvSpPr/>
          <p:nvPr/>
        </p:nvSpPr>
        <p:spPr>
          <a:xfrm>
            <a:off x="8605878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8" name="Google Shape;218;p26"/>
          <p:cNvPicPr preferRelativeResize="0"/>
          <p:nvPr/>
        </p:nvPicPr>
        <p:blipFill rotWithShape="1">
          <a:blip r:embed="rId6">
            <a:alphaModFix/>
          </a:blip>
          <a:srcRect b="0" l="0" r="0"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6"/>
          <p:cNvPicPr preferRelativeResize="0"/>
          <p:nvPr/>
        </p:nvPicPr>
        <p:blipFill rotWithShape="1">
          <a:blip r:embed="rId7">
            <a:alphaModFix/>
          </a:blip>
          <a:srcRect b="23320" l="0" r="0" t="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house on the side of a road&#10;&#10;Description generated with very high confidence" id="221" name="Google Shape;221;p26"/>
          <p:cNvPicPr preferRelativeResize="0"/>
          <p:nvPr>
            <p:ph idx="1" type="body"/>
          </p:nvPr>
        </p:nvPicPr>
        <p:blipFill rotWithShape="1">
          <a:blip r:embed="rId8">
            <a:alphaModFix/>
          </a:blip>
          <a:srcRect b="23039" l="0" r="0" t="3909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7"/>
          <p:cNvPicPr preferRelativeResize="0"/>
          <p:nvPr/>
        </p:nvPicPr>
        <p:blipFill rotWithShape="1">
          <a:blip r:embed="rId4">
            <a:alphaModFix/>
          </a:blip>
          <a:srcRect b="0" l="3613" r="0" t="0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7"/>
          <p:cNvPicPr preferRelativeResize="0"/>
          <p:nvPr/>
        </p:nvPicPr>
        <p:blipFill rotWithShape="1">
          <a:blip r:embed="rId5">
            <a:alphaModFix/>
          </a:blip>
          <a:srcRect b="0" l="35640" r="0" t="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7"/>
          <p:cNvSpPr/>
          <p:nvPr/>
        </p:nvSpPr>
        <p:spPr>
          <a:xfrm>
            <a:off x="8605878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0" name="Google Shape;230;p27"/>
          <p:cNvPicPr preferRelativeResize="0"/>
          <p:nvPr/>
        </p:nvPicPr>
        <p:blipFill rotWithShape="1">
          <a:blip r:embed="rId6">
            <a:alphaModFix/>
          </a:blip>
          <a:srcRect b="0" l="0" r="0"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7"/>
          <p:cNvPicPr preferRelativeResize="0"/>
          <p:nvPr/>
        </p:nvPicPr>
        <p:blipFill rotWithShape="1">
          <a:blip r:embed="rId7">
            <a:alphaModFix/>
          </a:blip>
          <a:srcRect b="23320" l="0" r="0" t="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close up of a flower garden&#10;&#10;Description generated with very high confidence" id="233" name="Google Shape;233;p27"/>
          <p:cNvPicPr preferRelativeResize="0"/>
          <p:nvPr>
            <p:ph idx="1" type="body"/>
          </p:nvPr>
        </p:nvPicPr>
        <p:blipFill rotWithShape="1">
          <a:blip r:embed="rId8">
            <a:alphaModFix/>
          </a:blip>
          <a:srcRect b="13025" l="0" r="0" t="23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8"/>
          <p:cNvPicPr preferRelativeResize="0"/>
          <p:nvPr/>
        </p:nvPicPr>
        <p:blipFill rotWithShape="1">
          <a:blip r:embed="rId4">
            <a:alphaModFix/>
          </a:blip>
          <a:srcRect b="0" l="3613" r="0" t="0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8"/>
          <p:cNvPicPr preferRelativeResize="0"/>
          <p:nvPr/>
        </p:nvPicPr>
        <p:blipFill rotWithShape="1">
          <a:blip r:embed="rId5">
            <a:alphaModFix/>
          </a:blip>
          <a:srcRect b="0" l="35640" r="0" t="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8"/>
          <p:cNvSpPr/>
          <p:nvPr/>
        </p:nvSpPr>
        <p:spPr>
          <a:xfrm>
            <a:off x="8605878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2" name="Google Shape;242;p28"/>
          <p:cNvPicPr preferRelativeResize="0"/>
          <p:nvPr/>
        </p:nvPicPr>
        <p:blipFill rotWithShape="1">
          <a:blip r:embed="rId6">
            <a:alphaModFix/>
          </a:blip>
          <a:srcRect b="0" l="0" r="0"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8"/>
          <p:cNvPicPr preferRelativeResize="0"/>
          <p:nvPr/>
        </p:nvPicPr>
        <p:blipFill rotWithShape="1">
          <a:blip r:embed="rId7">
            <a:alphaModFix/>
          </a:blip>
          <a:srcRect b="23320" l="0" r="0" t="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54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house with bushes in front of a building&#10;&#10;Description generated with very high confidence" id="246" name="Google Shape;246;p28"/>
          <p:cNvPicPr preferRelativeResize="0"/>
          <p:nvPr>
            <p:ph idx="1" type="body"/>
          </p:nvPr>
        </p:nvPicPr>
        <p:blipFill rotWithShape="1">
          <a:blip r:embed="rId8">
            <a:alphaModFix/>
          </a:blip>
          <a:srcRect b="603" l="0" r="1" t="22574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8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cap="rnd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9"/>
          <p:cNvPicPr preferRelativeResize="0"/>
          <p:nvPr/>
        </p:nvPicPr>
        <p:blipFill rotWithShape="1">
          <a:blip r:embed="rId4">
            <a:alphaModFix/>
          </a:blip>
          <a:srcRect b="0" l="5881" r="3475" t="0"/>
          <a:stretch/>
        </p:blipFill>
        <p:spPr>
          <a:xfrm>
            <a:off x="3772671" y="0"/>
            <a:ext cx="4646658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9"/>
          <p:cNvSpPr txBox="1"/>
          <p:nvPr>
            <p:ph type="title"/>
          </p:nvPr>
        </p:nvSpPr>
        <p:spPr>
          <a:xfrm>
            <a:off x="650668" y="629266"/>
            <a:ext cx="6249784" cy="1641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t/>
            </a:r>
            <a:endParaRPr b="0" i="0" sz="4200" u="none" cap="none" strike="noStrike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5" name="Google Shape;255;p29"/>
          <p:cNvSpPr txBox="1"/>
          <p:nvPr>
            <p:ph idx="1" type="body"/>
          </p:nvPr>
        </p:nvSpPr>
        <p:spPr>
          <a:xfrm>
            <a:off x="650668" y="2438400"/>
            <a:ext cx="6249784" cy="3809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413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on">
  <a:themeElements>
    <a:clrScheme name="I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on">
  <a:themeElements>
    <a:clrScheme name="I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