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589" r:id="rId3"/>
    <p:sldId id="270" r:id="rId4"/>
    <p:sldId id="595" r:id="rId5"/>
    <p:sldId id="276" r:id="rId6"/>
    <p:sldId id="257" r:id="rId7"/>
    <p:sldId id="594" r:id="rId8"/>
    <p:sldId id="59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1"/>
    <p:restoredTop sz="94555"/>
  </p:normalViewPr>
  <p:slideViewPr>
    <p:cSldViewPr snapToGrid="0" snapToObjects="1">
      <p:cViewPr varScale="1">
        <p:scale>
          <a:sx n="89" d="100"/>
          <a:sy n="89" d="100"/>
        </p:scale>
        <p:origin x="6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/Documents/CVI%20LLC%20Stuff/CVI%20Client%20Stuff/Client%20111XXX%20Graham%20Thompson/2021%20Plot%20Stuff/Soil%20Info/Waterflow%20Simulator%20Info/WaterflowSimData.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Retained Rainfall after a 2.2"</a:t>
            </a:r>
            <a:r>
              <a:rPr lang="en-US" baseline="0"/>
              <a:t> Downpour on Rainfall Simulator Tool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'Run 4 Soil Tray Timeline'!$AD$3</c:f>
              <c:strCache>
                <c:ptCount val="1"/>
                <c:pt idx="0">
                  <c:v>Tray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'Run 4 Soil Tray Timeline'!$AC$4:$AC$25</c:f>
              <c:numCache>
                <c:formatCode>m/d/yy;@</c:formatCode>
                <c:ptCount val="22"/>
                <c:pt idx="0">
                  <c:v>44447.833333333336</c:v>
                </c:pt>
                <c:pt idx="1">
                  <c:v>44447.833333333336</c:v>
                </c:pt>
                <c:pt idx="2">
                  <c:v>44448.473611111112</c:v>
                </c:pt>
                <c:pt idx="3">
                  <c:v>44448.615277777775</c:v>
                </c:pt>
                <c:pt idx="4">
                  <c:v>44449.34097222222</c:v>
                </c:pt>
                <c:pt idx="5">
                  <c:v>44449.548611111109</c:v>
                </c:pt>
                <c:pt idx="6">
                  <c:v>44449.725694444445</c:v>
                </c:pt>
                <c:pt idx="7">
                  <c:v>44449.819444444445</c:v>
                </c:pt>
                <c:pt idx="8">
                  <c:v>44450.333333333336</c:v>
                </c:pt>
                <c:pt idx="9">
                  <c:v>44450.604166666664</c:v>
                </c:pt>
                <c:pt idx="10">
                  <c:v>44450.792361111111</c:v>
                </c:pt>
                <c:pt idx="11">
                  <c:v>44451.447916666664</c:v>
                </c:pt>
                <c:pt idx="12">
                  <c:v>44452.015972222223</c:v>
                </c:pt>
                <c:pt idx="13">
                  <c:v>44452.897222222222</c:v>
                </c:pt>
                <c:pt idx="14">
                  <c:v>44458.736805555556</c:v>
                </c:pt>
                <c:pt idx="15">
                  <c:v>44461.3125</c:v>
                </c:pt>
              </c:numCache>
            </c:numRef>
          </c:xVal>
          <c:yVal>
            <c:numRef>
              <c:f>'Run 4 Soil Tray Timeline'!$AD$4:$AD$25</c:f>
              <c:numCache>
                <c:formatCode>0.00</c:formatCode>
                <c:ptCount val="22"/>
                <c:pt idx="0">
                  <c:v>0</c:v>
                </c:pt>
                <c:pt idx="1">
                  <c:v>0.3631067961165047</c:v>
                </c:pt>
                <c:pt idx="2">
                  <c:v>0.29902912621359345</c:v>
                </c:pt>
                <c:pt idx="3">
                  <c:v>0.1281553398058263</c:v>
                </c:pt>
                <c:pt idx="4">
                  <c:v>-4.2718446601940838E-2</c:v>
                </c:pt>
                <c:pt idx="5">
                  <c:v>-0.19223300970873758</c:v>
                </c:pt>
                <c:pt idx="6">
                  <c:v>-0.2349514563106784</c:v>
                </c:pt>
                <c:pt idx="7">
                  <c:v>-0.25631067961164883</c:v>
                </c:pt>
                <c:pt idx="8">
                  <c:v>-0.27766990291262111</c:v>
                </c:pt>
                <c:pt idx="9">
                  <c:v>-0.34174757281553236</c:v>
                </c:pt>
                <c:pt idx="10">
                  <c:v>-0.3631067961165047</c:v>
                </c:pt>
                <c:pt idx="11">
                  <c:v>-0.38446601941747516</c:v>
                </c:pt>
                <c:pt idx="12">
                  <c:v>-0.40582524271844556</c:v>
                </c:pt>
                <c:pt idx="13">
                  <c:v>-0.42718446601941595</c:v>
                </c:pt>
                <c:pt idx="14">
                  <c:v>-0.55533980582524223</c:v>
                </c:pt>
                <c:pt idx="15">
                  <c:v>-0.55533980582524223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CB-3542-BE82-85138E535958}"/>
            </c:ext>
          </c:extLst>
        </c:ser>
        <c:ser>
          <c:idx val="1"/>
          <c:order val="1"/>
          <c:tx>
            <c:strRef>
              <c:f>'Run 4 Soil Tray Timeline'!$AE$3</c:f>
              <c:strCache>
                <c:ptCount val="1"/>
                <c:pt idx="0">
                  <c:v>Tray 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'Run 4 Soil Tray Timeline'!$AC$4:$AC$25</c:f>
              <c:numCache>
                <c:formatCode>m/d/yy;@</c:formatCode>
                <c:ptCount val="22"/>
                <c:pt idx="0">
                  <c:v>44447.833333333336</c:v>
                </c:pt>
                <c:pt idx="1">
                  <c:v>44447.833333333336</c:v>
                </c:pt>
                <c:pt idx="2">
                  <c:v>44448.473611111112</c:v>
                </c:pt>
                <c:pt idx="3">
                  <c:v>44448.615277777775</c:v>
                </c:pt>
                <c:pt idx="4">
                  <c:v>44449.34097222222</c:v>
                </c:pt>
                <c:pt idx="5">
                  <c:v>44449.548611111109</c:v>
                </c:pt>
                <c:pt idx="6">
                  <c:v>44449.725694444445</c:v>
                </c:pt>
                <c:pt idx="7">
                  <c:v>44449.819444444445</c:v>
                </c:pt>
                <c:pt idx="8">
                  <c:v>44450.333333333336</c:v>
                </c:pt>
                <c:pt idx="9">
                  <c:v>44450.604166666664</c:v>
                </c:pt>
                <c:pt idx="10">
                  <c:v>44450.792361111111</c:v>
                </c:pt>
                <c:pt idx="11">
                  <c:v>44451.447916666664</c:v>
                </c:pt>
                <c:pt idx="12">
                  <c:v>44452.015972222223</c:v>
                </c:pt>
                <c:pt idx="13">
                  <c:v>44452.897222222222</c:v>
                </c:pt>
                <c:pt idx="14">
                  <c:v>44458.736805555556</c:v>
                </c:pt>
                <c:pt idx="15">
                  <c:v>44461.3125</c:v>
                </c:pt>
              </c:numCache>
            </c:numRef>
          </c:xVal>
          <c:yVal>
            <c:numRef>
              <c:f>'Run 4 Soil Tray Timeline'!$AE$4:$AE$25</c:f>
              <c:numCache>
                <c:formatCode>0.00</c:formatCode>
                <c:ptCount val="22"/>
                <c:pt idx="0">
                  <c:v>0</c:v>
                </c:pt>
                <c:pt idx="1">
                  <c:v>0.55533980582524423</c:v>
                </c:pt>
                <c:pt idx="2">
                  <c:v>0.49126213592233103</c:v>
                </c:pt>
                <c:pt idx="3">
                  <c:v>0.29902912621359345</c:v>
                </c:pt>
                <c:pt idx="4">
                  <c:v>0.1281553398058263</c:v>
                </c:pt>
                <c:pt idx="5">
                  <c:v>-8.5436893203883577E-2</c:v>
                </c:pt>
                <c:pt idx="6">
                  <c:v>-0.19223300970873758</c:v>
                </c:pt>
                <c:pt idx="7">
                  <c:v>-0.21359223300970798</c:v>
                </c:pt>
                <c:pt idx="8">
                  <c:v>-0.2349514563106784</c:v>
                </c:pt>
                <c:pt idx="9">
                  <c:v>-0.32038834951456202</c:v>
                </c:pt>
                <c:pt idx="10">
                  <c:v>-0.10679611650485399</c:v>
                </c:pt>
                <c:pt idx="11">
                  <c:v>-0.12815533980582441</c:v>
                </c:pt>
                <c:pt idx="12">
                  <c:v>-0.21359223300970798</c:v>
                </c:pt>
                <c:pt idx="13">
                  <c:v>-0.25631067961165072</c:v>
                </c:pt>
                <c:pt idx="14">
                  <c:v>-0.51262135922329954</c:v>
                </c:pt>
                <c:pt idx="15">
                  <c:v>-0.57669902912621274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2CB-3542-BE82-85138E535958}"/>
            </c:ext>
          </c:extLst>
        </c:ser>
        <c:ser>
          <c:idx val="2"/>
          <c:order val="2"/>
          <c:tx>
            <c:strRef>
              <c:f>'Run 4 Soil Tray Timeline'!$AF$3</c:f>
              <c:strCache>
                <c:ptCount val="1"/>
                <c:pt idx="0">
                  <c:v>Tray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'Run 4 Soil Tray Timeline'!$AC$4:$AC$25</c:f>
              <c:numCache>
                <c:formatCode>m/d/yy;@</c:formatCode>
                <c:ptCount val="22"/>
                <c:pt idx="0">
                  <c:v>44447.833333333336</c:v>
                </c:pt>
                <c:pt idx="1">
                  <c:v>44447.833333333336</c:v>
                </c:pt>
                <c:pt idx="2">
                  <c:v>44448.473611111112</c:v>
                </c:pt>
                <c:pt idx="3">
                  <c:v>44448.615277777775</c:v>
                </c:pt>
                <c:pt idx="4">
                  <c:v>44449.34097222222</c:v>
                </c:pt>
                <c:pt idx="5">
                  <c:v>44449.548611111109</c:v>
                </c:pt>
                <c:pt idx="6">
                  <c:v>44449.725694444445</c:v>
                </c:pt>
                <c:pt idx="7">
                  <c:v>44449.819444444445</c:v>
                </c:pt>
                <c:pt idx="8">
                  <c:v>44450.333333333336</c:v>
                </c:pt>
                <c:pt idx="9">
                  <c:v>44450.604166666664</c:v>
                </c:pt>
                <c:pt idx="10">
                  <c:v>44450.792361111111</c:v>
                </c:pt>
                <c:pt idx="11">
                  <c:v>44451.447916666664</c:v>
                </c:pt>
                <c:pt idx="12">
                  <c:v>44452.015972222223</c:v>
                </c:pt>
                <c:pt idx="13">
                  <c:v>44452.897222222222</c:v>
                </c:pt>
                <c:pt idx="14">
                  <c:v>44458.736805555556</c:v>
                </c:pt>
                <c:pt idx="15">
                  <c:v>44461.3125</c:v>
                </c:pt>
              </c:numCache>
            </c:numRef>
          </c:xVal>
          <c:yVal>
            <c:numRef>
              <c:f>'Run 4 Soil Tray Timeline'!$AF$4:$AF$25</c:f>
              <c:numCache>
                <c:formatCode>0.00</c:formatCode>
                <c:ptCount val="22"/>
                <c:pt idx="0">
                  <c:v>0</c:v>
                </c:pt>
                <c:pt idx="1">
                  <c:v>0.3631067961165047</c:v>
                </c:pt>
                <c:pt idx="2">
                  <c:v>0.32038834951456391</c:v>
                </c:pt>
                <c:pt idx="3">
                  <c:v>0.14951456310679673</c:v>
                </c:pt>
                <c:pt idx="4">
                  <c:v>0</c:v>
                </c:pt>
                <c:pt idx="5">
                  <c:v>-4.2718446601940838E-2</c:v>
                </c:pt>
                <c:pt idx="6">
                  <c:v>-6.4077669902911263E-2</c:v>
                </c:pt>
                <c:pt idx="7">
                  <c:v>-8.5436893203883577E-2</c:v>
                </c:pt>
                <c:pt idx="8">
                  <c:v>-8.5436893203883577E-2</c:v>
                </c:pt>
                <c:pt idx="9">
                  <c:v>-0.12815533980582441</c:v>
                </c:pt>
                <c:pt idx="10">
                  <c:v>-0.12815533980582441</c:v>
                </c:pt>
                <c:pt idx="11">
                  <c:v>-0.12815533980582441</c:v>
                </c:pt>
                <c:pt idx="12">
                  <c:v>-0.14951456310679484</c:v>
                </c:pt>
                <c:pt idx="13">
                  <c:v>-0.17087378640776715</c:v>
                </c:pt>
                <c:pt idx="14">
                  <c:v>-0.21359223300970798</c:v>
                </c:pt>
                <c:pt idx="15">
                  <c:v>-0.19223300970873758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2CB-3542-BE82-85138E53595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066508479"/>
        <c:axId val="1067404671"/>
      </c:scatterChart>
      <c:valAx>
        <c:axId val="1066508479"/>
        <c:scaling>
          <c:orientation val="minMax"/>
          <c:max val="44462"/>
          <c:min val="4444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7404671"/>
        <c:crosses val="autoZero"/>
        <c:crossBetween val="midCat"/>
        <c:majorUnit val="5"/>
      </c:valAx>
      <c:valAx>
        <c:axId val="1067404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Equvalent</a:t>
                </a:r>
                <a:r>
                  <a:rPr lang="en-US" sz="1800" baseline="0"/>
                  <a:t> Rainfall Retained in Tray, Inches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5084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31FF-E328-4844-A6C5-4F92DF616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48A2A-9411-D846-9AF9-9C2D5EDCB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68289-58C1-C241-8D33-FE6DE703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CC844-CF1D-2442-91D2-2EFD6ACF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FC51C-ADF5-C245-AA28-2E94A9AA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FD5F-A5B2-CC4F-8381-805BEFF8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9C7A3-E40C-DD4E-AF5E-75B8BEAE3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28F93-CE34-814E-B41B-6C599958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B46E6-C88A-E64B-B580-78062B65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CC581-617A-AE48-A20F-8EC109D5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B6459F-6AAA-0F40-AF86-E4B62E7C5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530EE-4793-264D-A108-42F0D3DEB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45B7-7101-1645-9927-71F21E7A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7D64E-D259-394D-A0EF-2F0C0FF6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6DCF-1BB2-0C4D-B839-B23A3443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0265-1902-8E43-BF2E-7FE66DC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56331-7D11-6E4A-8A67-80752A0E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B138B-559D-2B4B-AFF2-F353B1A3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BBA14-E97F-2944-9954-4E1CAD9B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B4DD1-CE38-0748-BBBF-09DC0278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8F91-49AA-B846-9D47-6627F665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96B34-66E8-754C-B2AC-197AF9C8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534C8-739F-6948-93AD-B75B7D82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FC2C-624F-0249-A3A1-4571A049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A61E3-5804-FF43-BF2D-50891D34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E4A2-A894-554B-A074-31F061C3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E09B7-557D-0845-BC0E-1222A3682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162F-BE0D-A14A-A640-F6FFC3B8B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4471C-56AD-C042-9BB3-3B0278CC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9170-A517-FD42-BC59-577CDF18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91152-0037-9F44-8481-7370496B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3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33B0-A8E6-EE4C-8180-7EBB94FE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567DB-18AE-B74F-915A-29B877CCF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697F4-5302-0C41-A94F-B45A69CE9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6DA4B-8361-9846-A8FA-3D72C3474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BB08E-61C4-564B-BB0B-52D5E57A0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EF23EE-4C8A-EB4A-9B79-320F81C0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472D1-1D5C-324D-9E7A-352B3A0B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B2AE3-6C1A-5B4A-8FB2-32AD4991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A522-A1E5-3B40-B77C-FB41E6E8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8F2B3-F37D-3F40-8B4D-AE22F8D2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60D69-DC2C-5D43-B58D-CD82CBFC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D8118-0419-8A48-9293-4967ADC7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0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E3629-A1F7-2E4F-89F8-AE668F1B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D2B77-8B89-A340-95B8-5AC6F7BD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FB9CC-BDA9-C147-B383-7479A5C2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2534-9559-6844-976B-17360A69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35D41-53D2-BB41-8D7D-0EA556907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3A4CE-1D0A-C942-800C-7BE592AB9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79BBC-3648-274B-A86D-CB413C13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B9617-BFD2-F14B-AD14-E5D48306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3C2D4-AB31-4C4C-BBE5-9B7D854F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9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B5DF-3E97-844B-88ED-F50C4BDD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8FBAC-FBFC-AB46-9ED4-2E9980A7D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5F245-B9AA-EA4E-8BC0-8ED4B2F42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1DCD-657A-E842-B7F2-05AF3360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FDCB-44C1-544D-B75E-43C0F247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58773-5A79-B844-86C7-4ECB4634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5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848916-DD2B-4047-A077-C0C43415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57902-94F3-F344-A3B0-254B2A708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EE51B-C341-BA4E-9A72-7A9A23FB3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8871-A440-8841-9B39-18EE9C00E0F5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C9CB-D53C-3347-941E-5C88D4FEF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6895D-2AEE-664A-8522-3104F4D28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09DE-40D9-B14E-8623-61958DE4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357C69-2F11-9D4A-A14E-100A6318D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496" y="3266744"/>
            <a:ext cx="8997631" cy="2335108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Plot Rainfall Simulator </a:t>
            </a:r>
            <a:br>
              <a:rPr lang="en-US" sz="8000" dirty="0"/>
            </a:br>
            <a:r>
              <a:rPr lang="en-US" sz="8000" dirty="0"/>
              <a:t>Data &amp; Imagery</a:t>
            </a:r>
            <a:br>
              <a:rPr lang="en-US" sz="8000" dirty="0"/>
            </a:br>
            <a:r>
              <a:rPr lang="en-US" sz="8000" dirty="0"/>
              <a:t> </a:t>
            </a:r>
            <a:br>
              <a:rPr lang="en-US" dirty="0"/>
            </a:br>
            <a:r>
              <a:rPr lang="en-US" sz="4400" dirty="0"/>
              <a:t>Desktop Demonstration and Research Tool</a:t>
            </a:r>
            <a:br>
              <a:rPr lang="en-US" sz="4900" dirty="0"/>
            </a:br>
            <a:br>
              <a:rPr lang="en-US" sz="4000" dirty="0"/>
            </a:br>
            <a:r>
              <a:rPr lang="en-US" sz="4000" dirty="0"/>
              <a:t>11 Dec 2021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110F0-1030-864F-A998-51E5F4001C57}"/>
              </a:ext>
            </a:extLst>
          </p:cNvPr>
          <p:cNvSpPr txBox="1"/>
          <p:nvPr/>
        </p:nvSpPr>
        <p:spPr>
          <a:xfrm>
            <a:off x="6773333" y="-592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2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A34BCD-34E9-A84E-B109-2F795425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615" y="925620"/>
            <a:ext cx="3475689" cy="597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51BEE-41AE-6844-BECB-9F8A4151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548" y="897024"/>
            <a:ext cx="3989452" cy="6003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6BC8B-4667-854A-BAAA-5F1BEC6E27CB}"/>
              </a:ext>
            </a:extLst>
          </p:cNvPr>
          <p:cNvSpPr txBox="1"/>
          <p:nvPr/>
        </p:nvSpPr>
        <p:spPr>
          <a:xfrm>
            <a:off x="1803048" y="223935"/>
            <a:ext cx="464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Google Earth Image from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F5C8F-E492-184A-BDEC-413388588AF4}"/>
              </a:ext>
            </a:extLst>
          </p:cNvPr>
          <p:cNvSpPr txBox="1"/>
          <p:nvPr/>
        </p:nvSpPr>
        <p:spPr>
          <a:xfrm>
            <a:off x="7129118" y="223935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 June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078E4-706A-3A48-8DDF-A5B365168868}"/>
              </a:ext>
            </a:extLst>
          </p:cNvPr>
          <p:cNvSpPr txBox="1"/>
          <p:nvPr/>
        </p:nvSpPr>
        <p:spPr>
          <a:xfrm>
            <a:off x="10276919" y="2228671"/>
            <a:ext cx="1380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Very Dry Early Season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A97494-F2F5-5545-8E4C-917CFBB3676A}"/>
              </a:ext>
            </a:extLst>
          </p:cNvPr>
          <p:cNvSpPr txBox="1"/>
          <p:nvPr/>
        </p:nvSpPr>
        <p:spPr>
          <a:xfrm>
            <a:off x="65606" y="2228671"/>
            <a:ext cx="1866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2021 Plot</a:t>
            </a:r>
          </a:p>
          <a:p>
            <a:pPr algn="ctr"/>
            <a:r>
              <a:rPr lang="en-US" sz="2400" dirty="0"/>
              <a:t>CVI #111011</a:t>
            </a:r>
          </a:p>
          <a:p>
            <a:pPr algn="ctr"/>
            <a:r>
              <a:rPr lang="en-US" sz="2400" dirty="0"/>
              <a:t>Near Janesville, IA</a:t>
            </a:r>
          </a:p>
          <a:p>
            <a:pPr algn="ctr"/>
            <a:r>
              <a:rPr lang="en-US" sz="2400" dirty="0"/>
              <a:t>(North of Waterloo)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234E5-C760-1D4E-82F7-27C2487B9BD3}"/>
              </a:ext>
            </a:extLst>
          </p:cNvPr>
          <p:cNvSpPr txBox="1"/>
          <p:nvPr/>
        </p:nvSpPr>
        <p:spPr>
          <a:xfrm>
            <a:off x="10098989" y="925620"/>
            <a:ext cx="18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Locations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7286EF-3E83-B247-831D-7902E0D0E994}"/>
              </a:ext>
            </a:extLst>
          </p:cNvPr>
          <p:cNvCxnSpPr>
            <a:cxnSpLocks/>
          </p:cNvCxnSpPr>
          <p:nvPr/>
        </p:nvCxnSpPr>
        <p:spPr>
          <a:xfrm flipH="1">
            <a:off x="8586788" y="1294952"/>
            <a:ext cx="1690132" cy="559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71893-752E-9C46-A977-E291CF6465FD}"/>
              </a:ext>
            </a:extLst>
          </p:cNvPr>
          <p:cNvCxnSpPr>
            <a:cxnSpLocks/>
          </p:cNvCxnSpPr>
          <p:nvPr/>
        </p:nvCxnSpPr>
        <p:spPr>
          <a:xfrm flipH="1">
            <a:off x="8768460" y="1283810"/>
            <a:ext cx="2521067" cy="5815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52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0F39D-68DA-E243-8585-954145A6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20" y="1152331"/>
            <a:ext cx="7607559" cy="5705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19D4C-99CC-1942-973D-C6771D82473B}"/>
              </a:ext>
            </a:extLst>
          </p:cNvPr>
          <p:cNvSpPr txBox="1"/>
          <p:nvPr/>
        </p:nvSpPr>
        <p:spPr>
          <a:xfrm>
            <a:off x="762167" y="233600"/>
            <a:ext cx="10805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Max Soil Building Cover Crop in 90” Twin Rows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51B02-BBFF-EA46-9C5B-9B1786C1F90E}"/>
              </a:ext>
            </a:extLst>
          </p:cNvPr>
          <p:cNvSpPr txBox="1"/>
          <p:nvPr/>
        </p:nvSpPr>
        <p:spPr>
          <a:xfrm>
            <a:off x="143874" y="2251897"/>
            <a:ext cx="19150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Extraordinary Response by the Complex Cover Crop Mix in a failing corn crop</a:t>
            </a:r>
          </a:p>
        </p:txBody>
      </p:sp>
    </p:spTree>
    <p:extLst>
      <p:ext uri="{BB962C8B-B14F-4D97-AF65-F5344CB8AC3E}">
        <p14:creationId xmlns:p14="http://schemas.microsoft.com/office/powerpoint/2010/main" val="149723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39C2F-E55C-7B46-855C-B02405A0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50"/>
            <a:ext cx="12192000" cy="6597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75466-785E-C34E-A68E-0D811888DD3B}"/>
              </a:ext>
            </a:extLst>
          </p:cNvPr>
          <p:cNvSpPr txBox="1"/>
          <p:nvPr/>
        </p:nvSpPr>
        <p:spPr>
          <a:xfrm>
            <a:off x="5655576" y="1468545"/>
            <a:ext cx="1815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Sample Locations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D0CA6D-8DF7-9B44-911E-CCC2A15A50C0}"/>
              </a:ext>
            </a:extLst>
          </p:cNvPr>
          <p:cNvCxnSpPr>
            <a:cxnSpLocks/>
          </p:cNvCxnSpPr>
          <p:nvPr/>
        </p:nvCxnSpPr>
        <p:spPr>
          <a:xfrm flipH="1">
            <a:off x="3643313" y="1837877"/>
            <a:ext cx="2190194" cy="1419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948075-5AF4-514E-982D-65B1229C1268}"/>
              </a:ext>
            </a:extLst>
          </p:cNvPr>
          <p:cNvCxnSpPr>
            <a:cxnSpLocks/>
          </p:cNvCxnSpPr>
          <p:nvPr/>
        </p:nvCxnSpPr>
        <p:spPr>
          <a:xfrm>
            <a:off x="6846115" y="1826735"/>
            <a:ext cx="1312048" cy="1916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EF982D-0C0F-F84C-AC54-71B2DCCD4C0B}"/>
              </a:ext>
            </a:extLst>
          </p:cNvPr>
          <p:cNvSpPr txBox="1"/>
          <p:nvPr/>
        </p:nvSpPr>
        <p:spPr>
          <a:xfrm>
            <a:off x="2062160" y="5805072"/>
            <a:ext cx="328365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30” No Cover Crop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224AC-46F8-A547-BAC6-A42807A12D52}"/>
              </a:ext>
            </a:extLst>
          </p:cNvPr>
          <p:cNvSpPr txBox="1"/>
          <p:nvPr/>
        </p:nvSpPr>
        <p:spPr>
          <a:xfrm>
            <a:off x="6686138" y="5650247"/>
            <a:ext cx="42559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90” Twin Row with Max Soil Builder Cover Crop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E4282-B779-5443-951D-DD80AF6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2533" y="958235"/>
            <a:ext cx="5318038" cy="3988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6ED18-CEA1-4D4B-8015-959DBFAF5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3780" y="958235"/>
            <a:ext cx="5318038" cy="398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6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C2BC57-3936-B449-B413-2A064D568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" r="38704" b="31358"/>
          <a:stretch/>
        </p:blipFill>
        <p:spPr>
          <a:xfrm>
            <a:off x="2181203" y="0"/>
            <a:ext cx="7829593" cy="5937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E0EEE2-A8DC-6241-9639-AA77C0CDCDA7}"/>
              </a:ext>
            </a:extLst>
          </p:cNvPr>
          <p:cNvSpPr txBox="1"/>
          <p:nvPr/>
        </p:nvSpPr>
        <p:spPr>
          <a:xfrm>
            <a:off x="2424723" y="5937245"/>
            <a:ext cx="28956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30” No Cover Crop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66B81-995A-E246-8094-E7F3AE483A64}"/>
              </a:ext>
            </a:extLst>
          </p:cNvPr>
          <p:cNvSpPr txBox="1"/>
          <p:nvPr/>
        </p:nvSpPr>
        <p:spPr>
          <a:xfrm>
            <a:off x="6414615" y="5944447"/>
            <a:ext cx="402059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90” Twin Row </a:t>
            </a:r>
          </a:p>
          <a:p>
            <a:pPr algn="ctr"/>
            <a:r>
              <a:rPr lang="en-US" sz="2800" dirty="0"/>
              <a:t>with Cover Crop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99C84B3-6D76-0444-971D-308B793934B6}"/>
              </a:ext>
            </a:extLst>
          </p:cNvPr>
          <p:cNvSpPr/>
          <p:nvPr/>
        </p:nvSpPr>
        <p:spPr>
          <a:xfrm>
            <a:off x="366507" y="3788808"/>
            <a:ext cx="2312830" cy="4910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95A398E-43F7-AE4C-B478-00F61C6E2C4D}"/>
              </a:ext>
            </a:extLst>
          </p:cNvPr>
          <p:cNvSpPr/>
          <p:nvPr/>
        </p:nvSpPr>
        <p:spPr>
          <a:xfrm rot="10800000">
            <a:off x="9630871" y="4462966"/>
            <a:ext cx="2194620" cy="4910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5C2DD-14EB-3240-8736-DBBC66D48B4A}"/>
              </a:ext>
            </a:extLst>
          </p:cNvPr>
          <p:cNvSpPr txBox="1"/>
          <p:nvPr/>
        </p:nvSpPr>
        <p:spPr>
          <a:xfrm>
            <a:off x="299326" y="2058408"/>
            <a:ext cx="1562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Runoff with Soil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6859E-145D-674B-9B52-AC7742CC9773}"/>
              </a:ext>
            </a:extLst>
          </p:cNvPr>
          <p:cNvSpPr txBox="1"/>
          <p:nvPr/>
        </p:nvSpPr>
        <p:spPr>
          <a:xfrm>
            <a:off x="9976714" y="2181246"/>
            <a:ext cx="21352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56% Less* Runoff Cleaner Runoff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95079-6038-7441-9B92-7BC2B9509538}"/>
              </a:ext>
            </a:extLst>
          </p:cNvPr>
          <p:cNvSpPr txBox="1"/>
          <p:nvPr/>
        </p:nvSpPr>
        <p:spPr>
          <a:xfrm>
            <a:off x="10859614" y="5393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D50C3-2E90-AE4F-8658-3DE98A291F40}"/>
              </a:ext>
            </a:extLst>
          </p:cNvPr>
          <p:cNvSpPr txBox="1"/>
          <p:nvPr/>
        </p:nvSpPr>
        <p:spPr>
          <a:xfrm>
            <a:off x="1357313" y="1885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A6592-B4CF-2A4B-BCC9-4682436CE289}"/>
              </a:ext>
            </a:extLst>
          </p:cNvPr>
          <p:cNvSpPr txBox="1"/>
          <p:nvPr/>
        </p:nvSpPr>
        <p:spPr>
          <a:xfrm>
            <a:off x="10435205" y="5944447"/>
            <a:ext cx="149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Average of 5 Replications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B2C78-CDD2-CF48-A4CC-232825B80078}"/>
              </a:ext>
            </a:extLst>
          </p:cNvPr>
          <p:cNvSpPr txBox="1"/>
          <p:nvPr/>
        </p:nvSpPr>
        <p:spPr>
          <a:xfrm>
            <a:off x="62111" y="340215"/>
            <a:ext cx="20240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Plot 111011</a:t>
            </a:r>
          </a:p>
        </p:txBody>
      </p:sp>
    </p:spTree>
    <p:extLst>
      <p:ext uri="{BB962C8B-B14F-4D97-AF65-F5344CB8AC3E}">
        <p14:creationId xmlns:p14="http://schemas.microsoft.com/office/powerpoint/2010/main" val="397570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EA5C-68C6-B845-99AC-CC88686F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439769"/>
            <a:ext cx="2992708" cy="3292476"/>
          </a:xfrm>
        </p:spPr>
        <p:txBody>
          <a:bodyPr>
            <a:normAutofit/>
          </a:bodyPr>
          <a:lstStyle/>
          <a:p>
            <a:r>
              <a:rPr lang="en-US" sz="3600" dirty="0"/>
              <a:t>Example of Sample ”</a:t>
            </a:r>
            <a:r>
              <a:rPr lang="en-US" sz="3600" dirty="0" err="1"/>
              <a:t>Drydown</a:t>
            </a:r>
            <a:r>
              <a:rPr lang="en-US" sz="3600" dirty="0"/>
              <a:t>” after Rainfall Event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557B75E-C58C-7746-8C22-19DE6791A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847486"/>
              </p:ext>
            </p:extLst>
          </p:nvPr>
        </p:nvGraphicFramePr>
        <p:xfrm>
          <a:off x="3513667" y="125958"/>
          <a:ext cx="8678333" cy="629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480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CAD8-A509-C148-923F-E7A9AD90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590"/>
            <a:ext cx="10515600" cy="4922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Casual" pitchFamily="2" charset="77"/>
              </a:rPr>
              <a:t>Thank You for your support!</a:t>
            </a: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14D692FB-FA5D-EE4E-B0FE-C3B2A2DBB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32" y="4478694"/>
            <a:ext cx="3871377" cy="213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56E89-5BEB-8C4F-862A-891C62E3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4" y="1324947"/>
            <a:ext cx="4560288" cy="5016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FB03C-3FED-2B47-82C9-9C2487D39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57417"/>
            <a:ext cx="39497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2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133</Words>
  <Application>Microsoft Macintosh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Casual</vt:lpstr>
      <vt:lpstr>Office Theme</vt:lpstr>
      <vt:lpstr>Plot Rainfall Simulator  Data &amp; Imagery   Desktop Demonstration and Research Tool  11 Dec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Sample ”Drydown” after Rainfall Event</vt:lpstr>
      <vt:lpstr>Thank You for your support!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Robert Recker</dc:creator>
  <cp:keywords/>
  <dc:description/>
  <cp:lastModifiedBy>Robert Recker</cp:lastModifiedBy>
  <cp:revision>50</cp:revision>
  <cp:lastPrinted>2021-11-20T01:36:13Z</cp:lastPrinted>
  <dcterms:created xsi:type="dcterms:W3CDTF">2021-11-20T00:29:50Z</dcterms:created>
  <dcterms:modified xsi:type="dcterms:W3CDTF">2021-12-14T04:37:06Z</dcterms:modified>
  <cp:category/>
</cp:coreProperties>
</file>