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modernComment_100_49B64730.xml" ContentType="application/vnd.ms-powerpoint.comment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76" r:id="rId1"/>
  </p:sldMasterIdLst>
  <p:notesMasterIdLst>
    <p:notesMasterId r:id="rId3"/>
  </p:notesMasterIdLst>
  <p:sldIdLst>
    <p:sldId id="256"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848" userDrawn="1">
          <p15:clr>
            <a:srgbClr val="A4A3A4"/>
          </p15:clr>
        </p15:guide>
        <p15:guide id="2" pos="13824"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A199406-1B5C-54B9-6366-DB3B4543D0E7}" name="Konetchy, Denise (konetchy@uidaho.edu)" initials="K(" userId="S::konetchy@uidaho.edu::8a6000a0-21e9-486a-8e14-27eb4669ebb5" providerId="AD"/>
  <p188:author id="{1DB9F209-B0BD-A576-B86A-00C86FD5CFDD}" name="Larson, Mallery (mallery@uidaho.edu)" initials="L(" userId="S::mallery@uidaho.edu::5e434fbc-e316-4bb0-bc50-5e8b8a062474" providerId="AD"/>
  <p188:author id="{15CB9757-058D-3355-8960-23F34FA36A0A}" name="Rasmussen, Hyrum (rasm6381@vandals.uidaho.edu)" initials="RH(" userId="S::rasm6381@vandals.uidaho.edu::a46d1cba-25cd-4186-b18f-c6138894b0ce" providerId="AD"/>
  <p188:author id="{E4C8045C-C80D-B4DE-14F2-DD395A9D65BD}" name="Ahmadzadeh, Amin (amin@uidaho.edu)" initials="AA" userId="S::amin@uidaho.edu::78b952bd-2992-4623-837f-239f75a7291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8235"/>
    <a:srgbClr val="DD0000"/>
    <a:srgbClr val="F1B300"/>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5574"/>
    <p:restoredTop sz="94653"/>
  </p:normalViewPr>
  <p:slideViewPr>
    <p:cSldViewPr snapToGrid="0">
      <p:cViewPr>
        <p:scale>
          <a:sx n="30" d="100"/>
          <a:sy n="30" d="100"/>
        </p:scale>
        <p:origin x="696" y="-472"/>
      </p:cViewPr>
      <p:guideLst>
        <p:guide orient="horz" pos="10848"/>
        <p:guide pos="13824"/>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smussen, Hyrum (rasm6381@vandals.uidaho.edu)" userId="a46d1cba-25cd-4186-b18f-c6138894b0ce" providerId="ADAL" clId="{D490897E-B22C-0644-AF15-B020D1844F99}"/>
    <pc:docChg chg="undo custSel modSld">
      <pc:chgData name="Rasmussen, Hyrum (rasm6381@vandals.uidaho.edu)" userId="a46d1cba-25cd-4186-b18f-c6138894b0ce" providerId="ADAL" clId="{D490897E-B22C-0644-AF15-B020D1844F99}" dt="2024-06-07T18:42:13.835" v="151" actId="20577"/>
      <pc:docMkLst>
        <pc:docMk/>
      </pc:docMkLst>
      <pc:sldChg chg="modSp mod modCm">
        <pc:chgData name="Rasmussen, Hyrum (rasm6381@vandals.uidaho.edu)" userId="a46d1cba-25cd-4186-b18f-c6138894b0ce" providerId="ADAL" clId="{D490897E-B22C-0644-AF15-B020D1844F99}" dt="2024-06-07T18:42:13.835" v="151" actId="20577"/>
        <pc:sldMkLst>
          <pc:docMk/>
          <pc:sldMk cId="1236682544" sldId="256"/>
        </pc:sldMkLst>
        <pc:spChg chg="mod">
          <ac:chgData name="Rasmussen, Hyrum (rasm6381@vandals.uidaho.edu)" userId="a46d1cba-25cd-4186-b18f-c6138894b0ce" providerId="ADAL" clId="{D490897E-B22C-0644-AF15-B020D1844F99}" dt="2024-06-07T18:37:33.296" v="1" actId="13926"/>
          <ac:spMkLst>
            <pc:docMk/>
            <pc:sldMk cId="1236682544" sldId="256"/>
            <ac:spMk id="31" creationId="{3AA1BC01-E764-C7FC-5088-C609B3A3628C}"/>
          </ac:spMkLst>
        </pc:spChg>
        <pc:spChg chg="mod">
          <ac:chgData name="Rasmussen, Hyrum (rasm6381@vandals.uidaho.edu)" userId="a46d1cba-25cd-4186-b18f-c6138894b0ce" providerId="ADAL" clId="{D490897E-B22C-0644-AF15-B020D1844F99}" dt="2024-06-07T18:38:08.025" v="11" actId="207"/>
          <ac:spMkLst>
            <pc:docMk/>
            <pc:sldMk cId="1236682544" sldId="256"/>
            <ac:spMk id="35" creationId="{86CCFCF7-98C8-5E42-FDA7-10964EDB20D1}"/>
          </ac:spMkLst>
        </pc:spChg>
        <pc:graphicFrameChg chg="modGraphic">
          <ac:chgData name="Rasmussen, Hyrum (rasm6381@vandals.uidaho.edu)" userId="a46d1cba-25cd-4186-b18f-c6138894b0ce" providerId="ADAL" clId="{D490897E-B22C-0644-AF15-B020D1844F99}" dt="2024-06-07T18:42:13.835" v="151" actId="20577"/>
          <ac:graphicFrameMkLst>
            <pc:docMk/>
            <pc:sldMk cId="1236682544" sldId="256"/>
            <ac:graphicFrameMk id="16" creationId="{A0279D4E-DCE3-46CE-4236-6FF784919BAF}"/>
          </ac:graphicFrameMkLst>
        </pc:graphicFrameChg>
        <pc:extLst>
          <p:ext xmlns:p="http://schemas.openxmlformats.org/presentationml/2006/main" uri="{D6D511B9-2390-475A-947B-AFAB55BFBCF1}">
            <pc226:cmChg xmlns:pc226="http://schemas.microsoft.com/office/powerpoint/2022/06/main/command" chg="mod">
              <pc226:chgData name="Rasmussen, Hyrum (rasm6381@vandals.uidaho.edu)" userId="a46d1cba-25cd-4186-b18f-c6138894b0ce" providerId="ADAL" clId="{D490897E-B22C-0644-AF15-B020D1844F99}" dt="2024-06-07T18:38:00.927" v="10" actId="20577"/>
              <pc2:cmMkLst xmlns:pc2="http://schemas.microsoft.com/office/powerpoint/2019/9/main/command">
                <pc:docMk/>
                <pc:sldMk cId="1236682544" sldId="256"/>
                <pc2:cmMk id="{8D23682F-7E07-490A-9AA9-801CB287CD47}"/>
              </pc2:cmMkLst>
            </pc226:cmChg>
            <pc226:cmChg xmlns:pc226="http://schemas.microsoft.com/office/powerpoint/2022/06/main/command" chg="mod">
              <pc226:chgData name="Rasmussen, Hyrum (rasm6381@vandals.uidaho.edu)" userId="a46d1cba-25cd-4186-b18f-c6138894b0ce" providerId="ADAL" clId="{D490897E-B22C-0644-AF15-B020D1844F99}" dt="2024-06-07T18:38:00.927" v="10" actId="20577"/>
              <pc2:cmMkLst xmlns:pc2="http://schemas.microsoft.com/office/powerpoint/2019/9/main/command">
                <pc:docMk/>
                <pc:sldMk cId="1236682544" sldId="256"/>
                <pc2:cmMk id="{C46FFA7D-E7A2-4D69-8973-53099087778F}"/>
              </pc2:cmMkLst>
            </pc226:cmChg>
            <pc226:cmChg xmlns:pc226="http://schemas.microsoft.com/office/powerpoint/2022/06/main/command" chg="mod">
              <pc226:chgData name="Rasmussen, Hyrum (rasm6381@vandals.uidaho.edu)" userId="a46d1cba-25cd-4186-b18f-c6138894b0ce" providerId="ADAL" clId="{D490897E-B22C-0644-AF15-B020D1844F99}" dt="2024-06-07T18:38:00.927" v="10" actId="20577"/>
              <pc2:cmMkLst xmlns:pc2="http://schemas.microsoft.com/office/powerpoint/2019/9/main/command">
                <pc:docMk/>
                <pc:sldMk cId="1236682544" sldId="256"/>
                <pc2:cmMk id="{F5F61AC8-968B-4C96-A7B1-83AAEC0B5285}"/>
              </pc2:cmMkLst>
            </pc226:cmChg>
          </p:ext>
        </pc:ext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vandalsuidaho-my.sharepoint.com/personal/rasm6381_vandals_uidaho_edu/Documents/Grad%20Program/bDFM%20calf%20Study/Bull%20calf%20trial/Data%20entry/SAS%20Output/Statistical%20analysis%20-%20Copy/Results%20in%20Excel%20Shhet/SAS%20Stats%20for%20pedram/Production%20Data%20SAS%20Raw%20Result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600" b="1" i="0" u="none" strike="noStrike" kern="1200" spc="0" baseline="0">
                <a:solidFill>
                  <a:schemeClr val="tx1"/>
                </a:solidFill>
                <a:latin typeface="+mn-lt"/>
                <a:ea typeface="+mn-ea"/>
                <a:cs typeface="+mn-cs"/>
              </a:defRPr>
            </a:pPr>
            <a:r>
              <a:rPr lang="en-US" sz="3600" b="1">
                <a:solidFill>
                  <a:schemeClr val="tx1"/>
                </a:solidFill>
              </a:rPr>
              <a:t>Average Daily</a:t>
            </a:r>
            <a:r>
              <a:rPr lang="en-US" sz="3600" b="1" baseline="0">
                <a:solidFill>
                  <a:schemeClr val="tx1"/>
                </a:solidFill>
              </a:rPr>
              <a:t> Gain During Treatment</a:t>
            </a:r>
            <a:endParaRPr lang="en-US" sz="3600" b="1">
              <a:solidFill>
                <a:schemeClr val="tx1"/>
              </a:solidFill>
            </a:endParaRPr>
          </a:p>
        </c:rich>
      </c:tx>
      <c:overlay val="0"/>
      <c:spPr>
        <a:noFill/>
        <a:ln>
          <a:noFill/>
        </a:ln>
        <a:effectLst/>
      </c:spPr>
      <c:txPr>
        <a:bodyPr rot="0" spcFirstLastPara="1" vertOverflow="ellipsis" vert="horz" wrap="square" anchor="ctr" anchorCtr="1"/>
        <a:lstStyle/>
        <a:p>
          <a:pPr>
            <a:defRPr sz="3600" b="1"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v>Abrupt</c:v>
          </c:tx>
          <c:spPr>
            <a:solidFill>
              <a:srgbClr val="C00000"/>
            </a:solidFill>
            <a:ln>
              <a:noFill/>
            </a:ln>
            <a:effectLst/>
          </c:spPr>
          <c:invertIfNegative val="0"/>
          <c:errBars>
            <c:errBarType val="plus"/>
            <c:errValType val="cust"/>
            <c:noEndCap val="0"/>
            <c:plus>
              <c:numRef>
                <c:f>'AVD During Tx'!$U$166</c:f>
                <c:numCache>
                  <c:formatCode>General</c:formatCode>
                  <c:ptCount val="1"/>
                  <c:pt idx="0">
                    <c:v>8.0159999999999995E-2</c:v>
                  </c:pt>
                </c:numCache>
              </c:numRef>
            </c:plus>
            <c:minus>
              <c:numRef>
                <c:f>'AVD During Tx'!$U$166</c:f>
                <c:numCache>
                  <c:formatCode>General</c:formatCode>
                  <c:ptCount val="1"/>
                  <c:pt idx="0">
                    <c:v>8.0159999999999995E-2</c:v>
                  </c:pt>
                </c:numCache>
              </c:numRef>
            </c:minus>
            <c:spPr>
              <a:noFill/>
              <a:ln w="38100" cap="flat" cmpd="sng" algn="ctr">
                <a:solidFill>
                  <a:schemeClr val="tx1"/>
                </a:solidFill>
                <a:round/>
              </a:ln>
              <a:effectLst/>
            </c:spPr>
          </c:errBars>
          <c:val>
            <c:numRef>
              <c:f>'[Production Data SAS Raw Results.xlsx]AVD During Tx'!$T$166</c:f>
              <c:numCache>
                <c:formatCode>General</c:formatCode>
                <c:ptCount val="1"/>
                <c:pt idx="0">
                  <c:v>1.258</c:v>
                </c:pt>
              </c:numCache>
            </c:numRef>
          </c:val>
          <c:extLst>
            <c:ext xmlns:c16="http://schemas.microsoft.com/office/drawing/2014/chart" uri="{C3380CC4-5D6E-409C-BE32-E72D297353CC}">
              <c16:uniqueId val="{00000000-4AEF-459D-A3AD-4A9BD30A998F}"/>
            </c:ext>
          </c:extLst>
        </c:ser>
        <c:ser>
          <c:idx val="1"/>
          <c:order val="1"/>
          <c:tx>
            <c:v>Gradual</c:v>
          </c:tx>
          <c:spPr>
            <a:solidFill>
              <a:srgbClr val="3C7D22"/>
            </a:solidFill>
            <a:ln>
              <a:noFill/>
            </a:ln>
            <a:effectLst/>
          </c:spPr>
          <c:invertIfNegative val="0"/>
          <c:errBars>
            <c:errBarType val="plus"/>
            <c:errValType val="cust"/>
            <c:noEndCap val="0"/>
            <c:plus>
              <c:numRef>
                <c:f>'AVD During Tx'!$U$167</c:f>
                <c:numCache>
                  <c:formatCode>General</c:formatCode>
                  <c:ptCount val="1"/>
                  <c:pt idx="0">
                    <c:v>8.7090000000000001E-2</c:v>
                  </c:pt>
                </c:numCache>
              </c:numRef>
            </c:plus>
            <c:minus>
              <c:numRef>
                <c:f>'AVD During Tx'!$U$167</c:f>
                <c:numCache>
                  <c:formatCode>General</c:formatCode>
                  <c:ptCount val="1"/>
                  <c:pt idx="0">
                    <c:v>8.7090000000000001E-2</c:v>
                  </c:pt>
                </c:numCache>
              </c:numRef>
            </c:minus>
            <c:spPr>
              <a:noFill/>
              <a:ln w="38100" cap="flat" cmpd="sng" algn="ctr">
                <a:solidFill>
                  <a:schemeClr val="tx1"/>
                </a:solidFill>
                <a:round/>
                <a:tailEnd w="lg" len="lg"/>
              </a:ln>
              <a:effectLst/>
            </c:spPr>
          </c:errBars>
          <c:val>
            <c:numRef>
              <c:f>'[Production Data SAS Raw Results.xlsx]AVD During Tx'!$T$167</c:f>
              <c:numCache>
                <c:formatCode>General</c:formatCode>
                <c:ptCount val="1"/>
                <c:pt idx="0">
                  <c:v>0.84989999999999999</c:v>
                </c:pt>
              </c:numCache>
            </c:numRef>
          </c:val>
          <c:extLst>
            <c:ext xmlns:c16="http://schemas.microsoft.com/office/drawing/2014/chart" uri="{C3380CC4-5D6E-409C-BE32-E72D297353CC}">
              <c16:uniqueId val="{00000001-4AEF-459D-A3AD-4A9BD30A998F}"/>
            </c:ext>
          </c:extLst>
        </c:ser>
        <c:dLbls>
          <c:showLegendKey val="0"/>
          <c:showVal val="0"/>
          <c:showCatName val="0"/>
          <c:showSerName val="0"/>
          <c:showPercent val="0"/>
          <c:showBubbleSize val="0"/>
        </c:dLbls>
        <c:gapWidth val="99"/>
        <c:overlap val="-27"/>
        <c:axId val="762314271"/>
        <c:axId val="762315231"/>
      </c:barChart>
      <c:catAx>
        <c:axId val="762314271"/>
        <c:scaling>
          <c:orientation val="minMax"/>
        </c:scaling>
        <c:delete val="1"/>
        <c:axPos val="b"/>
        <c:title>
          <c:tx>
            <c:rich>
              <a:bodyPr rot="0" spcFirstLastPara="1" vertOverflow="ellipsis" vert="horz" wrap="square" anchor="ctr" anchorCtr="1"/>
              <a:lstStyle/>
              <a:p>
                <a:pPr>
                  <a:defRPr sz="2800" b="1" i="0" u="none" strike="noStrike" kern="1200" baseline="0">
                    <a:solidFill>
                      <a:schemeClr val="tx1"/>
                    </a:solidFill>
                    <a:latin typeface="+mn-lt"/>
                    <a:ea typeface="+mn-ea"/>
                    <a:cs typeface="+mn-cs"/>
                  </a:defRPr>
                </a:pPr>
                <a:r>
                  <a:rPr lang="en-US" sz="2800" b="1" dirty="0">
                    <a:solidFill>
                      <a:schemeClr val="tx1"/>
                    </a:solidFill>
                  </a:rPr>
                  <a:t>Weaning Pace</a:t>
                </a:r>
              </a:p>
            </c:rich>
          </c:tx>
          <c:overlay val="0"/>
          <c:spPr>
            <a:noFill/>
            <a:ln>
              <a:noFill/>
            </a:ln>
            <a:effectLst/>
          </c:spPr>
          <c:txPr>
            <a:bodyPr rot="0" spcFirstLastPara="1" vertOverflow="ellipsis" vert="horz" wrap="square" anchor="ctr" anchorCtr="1"/>
            <a:lstStyle/>
            <a:p>
              <a:pPr>
                <a:defRPr sz="2800" b="1"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crossAx val="762315231"/>
        <c:crosses val="autoZero"/>
        <c:auto val="1"/>
        <c:lblAlgn val="ctr"/>
        <c:lblOffset val="100"/>
        <c:noMultiLvlLbl val="0"/>
      </c:catAx>
      <c:valAx>
        <c:axId val="762315231"/>
        <c:scaling>
          <c:orientation val="minMax"/>
        </c:scaling>
        <c:delete val="0"/>
        <c:axPos val="l"/>
        <c:majorGridlines>
          <c:spPr>
            <a:ln w="9525" cap="flat" cmpd="sng" algn="ctr">
              <a:solidFill>
                <a:schemeClr val="tx1"/>
              </a:solidFill>
              <a:round/>
            </a:ln>
            <a:effectLst/>
          </c:spPr>
        </c:majorGridlines>
        <c:title>
          <c:tx>
            <c:rich>
              <a:bodyPr rot="-5400000" spcFirstLastPara="1" vertOverflow="ellipsis" vert="horz" wrap="square" anchor="ctr" anchorCtr="1"/>
              <a:lstStyle/>
              <a:p>
                <a:pPr>
                  <a:defRPr sz="2800" b="1" i="0" u="none" strike="noStrike" kern="1200" baseline="0">
                    <a:solidFill>
                      <a:schemeClr val="tx1"/>
                    </a:solidFill>
                    <a:latin typeface="+mn-lt"/>
                    <a:ea typeface="+mn-ea"/>
                    <a:cs typeface="+mn-cs"/>
                  </a:defRPr>
                </a:pPr>
                <a:r>
                  <a:rPr lang="en-US" sz="2800" b="1">
                    <a:solidFill>
                      <a:schemeClr val="tx1"/>
                    </a:solidFill>
                  </a:rPr>
                  <a:t>ADG (Kg)</a:t>
                </a:r>
              </a:p>
            </c:rich>
          </c:tx>
          <c:overlay val="0"/>
          <c:spPr>
            <a:noFill/>
            <a:ln>
              <a:noFill/>
            </a:ln>
            <a:effectLst/>
          </c:spPr>
          <c:txPr>
            <a:bodyPr rot="-5400000" spcFirstLastPara="1" vertOverflow="ellipsis" vert="horz" wrap="square" anchor="ctr" anchorCtr="1"/>
            <a:lstStyle/>
            <a:p>
              <a:pPr>
                <a:defRPr sz="2800" b="1"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crossAx val="762314271"/>
        <c:crosses val="autoZero"/>
        <c:crossBetween val="between"/>
      </c:valAx>
      <c:spPr>
        <a:noFill/>
        <a:ln>
          <a:noFill/>
        </a:ln>
        <a:effectLst/>
      </c:spPr>
    </c:plotArea>
    <c:legend>
      <c:legendPos val="b"/>
      <c:layout>
        <c:manualLayout>
          <c:xMode val="edge"/>
          <c:yMode val="edge"/>
          <c:x val="0.36773334874582841"/>
          <c:y val="0.92469810715130607"/>
          <c:w val="0.37058388193279118"/>
          <c:h val="7.5301892848693902E-2"/>
        </c:manualLayout>
      </c:layout>
      <c:overlay val="0"/>
      <c:spPr>
        <a:noFill/>
        <a:ln>
          <a:noFill/>
        </a:ln>
        <a:effectLst/>
      </c:spPr>
      <c:txPr>
        <a:bodyPr rot="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bg1">
        <a:alpha val="56000"/>
      </a:schemeClr>
    </a:solidFill>
    <a:ln w="9525" cap="flat" cmpd="sng" algn="ctr">
      <a:solidFill>
        <a:schemeClr val="tx1">
          <a:lumMod val="15000"/>
          <a:lumOff val="8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modernComment_100_49B64730.xml><?xml version="1.0" encoding="utf-8"?>
<p188:cmLst xmlns:a="http://schemas.openxmlformats.org/drawingml/2006/main" xmlns:r="http://schemas.openxmlformats.org/officeDocument/2006/relationships" xmlns:p188="http://schemas.microsoft.com/office/powerpoint/2018/8/main">
  <p188:cm id="{EA803998-431D-4B97-93B8-2A96ABC4475A}" authorId="{1DB9F209-B0BD-A576-B86A-00C86FD5CFDD}" status="resolved" created="2024-05-29T22:37:35.465" complete="100000">
    <ac:deMkLst xmlns:ac="http://schemas.microsoft.com/office/drawing/2013/main/command">
      <pc:docMk xmlns:pc="http://schemas.microsoft.com/office/powerpoint/2013/main/command"/>
      <pc:sldMk xmlns:pc="http://schemas.microsoft.com/office/powerpoint/2013/main/command" cId="1236682544" sldId="256"/>
      <ac:spMk id="36" creationId="{5FFE9614-2C29-6136-7CD5-6B4002191474}"/>
    </ac:deMkLst>
    <p188:txBody>
      <a:bodyPr/>
      <a:lstStyle/>
      <a:p>
        <a:r>
          <a:rPr lang="en-US"/>
          <a:t>I'd stretch this box so that it's all on two lines (may just be 3 because I'm in my browser).</a:t>
        </a:r>
      </a:p>
    </p188:txBody>
    <p188:extLst>
      <p:ext xmlns:p="http://schemas.openxmlformats.org/presentationml/2006/main" uri="{57CB4572-C831-44C2-8A1C-0ADB6CCDFE69}">
        <p223:reactions xmlns:p223="http://schemas.microsoft.com/office/powerpoint/2022/03/main">
          <p223:rxn type="👍">
            <p223:instance time="2024-05-29T23:12:25.318" authorId="{15CB9757-058D-3355-8960-23F34FA36A0A}"/>
          </p223:rxn>
        </p223:reactions>
      </p:ext>
    </p188:extLst>
  </p188:cm>
  <p188:cm id="{261CD9C1-73AC-45A0-B875-9E9D4D523AC6}" authorId="{1DB9F209-B0BD-A576-B86A-00C86FD5CFDD}" status="resolved" created="2024-05-29T22:39:21.421" complete="100000">
    <ac:txMkLst xmlns:ac="http://schemas.microsoft.com/office/drawing/2013/main/command">
      <pc:docMk xmlns:pc="http://schemas.microsoft.com/office/powerpoint/2013/main/command"/>
      <pc:sldMk xmlns:pc="http://schemas.microsoft.com/office/powerpoint/2013/main/command" cId="1236682544" sldId="256"/>
      <ac:spMk id="3" creationId="{3726C979-0FDE-8313-7F38-E101AB261D07}"/>
      <ac:txMk cp="4" len="1">
        <ac:context len="524" hash="3255504151"/>
      </ac:txMk>
    </ac:txMkLst>
    <p188:txBody>
      <a:bodyPr/>
      <a:lstStyle/>
      <a:p>
        <a:r>
          <a:rPr lang="en-US"/>
          <a:t>units of what?  - maybe try "dairy producers", "dairy production units" </a:t>
        </a:r>
      </a:p>
    </p188:txBody>
  </p188:cm>
  <p188:cm id="{D51FAA97-CF39-4AD2-A011-1E7350CE1AB2}" authorId="{BA199406-1B5C-54B9-6366-DB3B4543D0E7}" status="resolved" created="2024-05-30T21:01:04.626" complete="100000">
    <ac:txMkLst xmlns:ac="http://schemas.microsoft.com/office/drawing/2013/main/command">
      <pc:docMk xmlns:pc="http://schemas.microsoft.com/office/powerpoint/2013/main/command"/>
      <pc:sldMk xmlns:pc="http://schemas.microsoft.com/office/powerpoint/2013/main/command" cId="1236682544" sldId="256"/>
      <ac:spMk id="34" creationId="{3726C979-0FDE-8313-7F38-E101AB261D07}"/>
      <ac:txMk cp="428" len="3">
        <ac:context len="529" hash="2069667315"/>
      </ac:txMk>
    </ac:txMkLst>
    <p188:pos x="8714629" y="5025224"/>
    <p188:txBody>
      <a:bodyPr/>
      <a:lstStyle/>
      <a:p>
        <a:r>
          <a:rPr lang="en-US"/>
          <a:t>insert "of"</a:t>
        </a:r>
      </a:p>
    </p188:txBody>
  </p188:cm>
  <p188:cm id="{BD54EF6D-AE5E-45AB-9706-D9B633CC6C39}" authorId="{BA199406-1B5C-54B9-6366-DB3B4543D0E7}" status="resolved" created="2024-05-30T21:04:45.952" complete="100000">
    <ac:deMkLst xmlns:ac="http://schemas.microsoft.com/office/drawing/2013/main/command">
      <pc:docMk xmlns:pc="http://schemas.microsoft.com/office/powerpoint/2013/main/command"/>
      <pc:sldMk xmlns:pc="http://schemas.microsoft.com/office/powerpoint/2013/main/command" cId="1236682544" sldId="256"/>
      <ac:spMk id="14" creationId="{D444D3E9-A79D-77F3-A0A0-44CCAE434F2F}"/>
    </ac:deMkLst>
    <p188:txBody>
      <a:bodyPr/>
      <a:lstStyle/>
      <a:p>
        <a:r>
          <a:rPr lang="en-US"/>
          <a:t>Somewhere we want to put in about this being Direct fed microbial (DFM) bovine derived.  This sets it apart from the common over the counter probiotic.</a:t>
        </a:r>
      </a:p>
    </p188:txBody>
  </p188:cm>
  <p188:cm id="{6F0A8F2A-5A54-4F70-8627-F8A500906A9E}" authorId="{BA199406-1B5C-54B9-6366-DB3B4543D0E7}" status="resolved" created="2024-05-30T21:07:07.210" complete="100000">
    <ac:txMkLst xmlns:ac="http://schemas.microsoft.com/office/drawing/2013/main/command">
      <pc:docMk xmlns:pc="http://schemas.microsoft.com/office/powerpoint/2013/main/command"/>
      <pc:sldMk xmlns:pc="http://schemas.microsoft.com/office/powerpoint/2013/main/command" cId="1236682544" sldId="256"/>
      <ac:spMk id="13" creationId="{12C6292E-2EEF-680E-0871-1773A98CA4B0}"/>
      <ac:txMk cp="5" len="8">
        <ac:context len="1155" hash="1177887349"/>
      </ac:txMk>
    </ac:txMkLst>
    <p188:pos x="3339547" y="1399429"/>
    <p188:txBody>
      <a:bodyPr/>
      <a:lstStyle/>
      <a:p>
        <a:r>
          <a:rPr lang="en-US"/>
          <a:t>Konetchy / Rezamand lab</a:t>
        </a:r>
      </a:p>
    </p188:txBody>
  </p188:cm>
  <p188:cm id="{48564302-6F37-41B8-B467-2C5132802264}" authorId="{BA199406-1B5C-54B9-6366-DB3B4543D0E7}" status="resolved" created="2024-05-30T21:09:27.718" complete="100000">
    <ac:txMkLst xmlns:ac="http://schemas.microsoft.com/office/drawing/2013/main/command">
      <pc:docMk xmlns:pc="http://schemas.microsoft.com/office/powerpoint/2013/main/command"/>
      <pc:sldMk xmlns:pc="http://schemas.microsoft.com/office/powerpoint/2013/main/command" cId="1236682544" sldId="256"/>
      <ac:spMk id="7" creationId="{A0CFD7F8-C575-80D3-85C9-C1010E337569}"/>
      <ac:txMk cp="0">
        <ac:context len="1" hash="13"/>
      </ac:txMk>
    </ac:txMkLst>
    <p188:txBody>
      <a:bodyPr/>
      <a:lstStyle/>
      <a:p>
        <a:r>
          <a:rPr lang="en-US"/>
          <a:t>you have two "calf starter intake"</a:t>
        </a:r>
      </a:p>
    </p188:txBody>
  </p188:cm>
  <p188:cm id="{F5F61AC8-968B-4C96-A7B1-83AAEC0B5285}" authorId="{BA199406-1B5C-54B9-6366-DB3B4543D0E7}" status="resolved" created="2024-05-30T21:10:25.534" complete="100000">
    <ac:txMkLst xmlns:ac="http://schemas.microsoft.com/office/drawing/2013/main/command">
      <pc:docMk xmlns:pc="http://schemas.microsoft.com/office/powerpoint/2013/main/command"/>
      <pc:sldMk xmlns:pc="http://schemas.microsoft.com/office/powerpoint/2013/main/command" cId="1236682544" sldId="256"/>
      <ac:spMk id="35" creationId="{86CCFCF7-98C8-5E42-FDA7-10964EDB20D1}"/>
      <ac:txMk cp="52" len="8">
        <ac:context len="665" hash="2742780411"/>
      </ac:txMk>
    </ac:txMkLst>
    <p188:pos x="8619213" y="826935"/>
    <p188:txBody>
      <a:bodyPr/>
      <a:lstStyle/>
      <a:p>
        <a:r>
          <a:rPr lang="en-US"/>
          <a:t>weaned not weaning</a:t>
        </a:r>
      </a:p>
    </p188:txBody>
  </p188:cm>
  <p188:cm id="{C46FFA7D-E7A2-4D69-8973-53099087778F}" authorId="{BA199406-1B5C-54B9-6366-DB3B4543D0E7}" status="resolved" created="2024-05-30T21:11:53.727" complete="100000">
    <ac:txMkLst xmlns:ac="http://schemas.microsoft.com/office/drawing/2013/main/command">
      <pc:docMk xmlns:pc="http://schemas.microsoft.com/office/powerpoint/2013/main/command"/>
      <pc:sldMk xmlns:pc="http://schemas.microsoft.com/office/powerpoint/2013/main/command" cId="1236682544" sldId="256"/>
      <ac:spMk id="35" creationId="{86CCFCF7-98C8-5E42-FDA7-10964EDB20D1}"/>
      <ac:txMk cp="564" len="1">
        <ac:context len="665" hash="2742780411"/>
      </ac:txMk>
    </ac:txMkLst>
    <p188:pos x="7506031" y="4516340"/>
    <p188:txBody>
      <a:bodyPr/>
      <a:lstStyle/>
      <a:p>
        <a:r>
          <a:rPr lang="en-US"/>
          <a:t>replace "to" with "for"</a:t>
        </a:r>
      </a:p>
    </p188:txBody>
  </p188:cm>
  <p188:cm id="{57BEA9F4-829A-48C5-A305-806D41ECA3AA}" authorId="{BA199406-1B5C-54B9-6366-DB3B4543D0E7}" status="resolved" created="2024-06-04T22:14:18.902" complete="100000">
    <ac:txMkLst xmlns:ac="http://schemas.microsoft.com/office/drawing/2013/main/command">
      <pc:docMk xmlns:pc="http://schemas.microsoft.com/office/powerpoint/2013/main/command"/>
      <pc:sldMk xmlns:pc="http://schemas.microsoft.com/office/powerpoint/2013/main/command" cId="1236682544" sldId="256"/>
      <ac:spMk id="34" creationId="{3726C979-0FDE-8313-7F38-E101AB261D07}"/>
      <ac:txMk cp="33" len="12">
        <ac:context len="529" hash="2069667315"/>
      </ac:txMk>
    </ac:txMkLst>
    <p188:pos x="9098280" y="643106"/>
    <p188:txBody>
      <a:bodyPr/>
      <a:lstStyle/>
      <a:p>
        <a:r>
          <a:rPr lang="en-US"/>
          <a:t>Add an 's' to make pleural </a:t>
        </a:r>
      </a:p>
    </p188:txBody>
  </p188:cm>
  <p188:cm id="{8D23682F-7E07-490A-9AA9-801CB287CD47}" authorId="{BA199406-1B5C-54B9-6366-DB3B4543D0E7}" status="resolved" created="2024-06-04T22:22:10.205" complete="100000">
    <ac:txMkLst xmlns:ac="http://schemas.microsoft.com/office/drawing/2013/main/command">
      <pc:docMk xmlns:pc="http://schemas.microsoft.com/office/powerpoint/2013/main/command"/>
      <pc:sldMk xmlns:pc="http://schemas.microsoft.com/office/powerpoint/2013/main/command" cId="1236682544" sldId="256"/>
      <ac:spMk id="35" creationId="{86CCFCF7-98C8-5E42-FDA7-10964EDB20D1}"/>
      <ac:txMk cp="484" len="33">
        <ac:context len="665" hash="2742780411"/>
      </ac:txMk>
    </ac:txMkLst>
    <p188:pos x="8256600" y="5307169"/>
    <p188:txBody>
      <a:bodyPr/>
      <a:lstStyle/>
      <a:p>
        <a:r>
          <a:rPr lang="en-US"/>
          <a:t>Can we change this to "measures during weaning of calves,"</a:t>
        </a:r>
      </a:p>
    </p188:txBody>
  </p188:cm>
  <p188:cm id="{0D33A28A-8747-4B4E-B0BA-A1F8A98C84E7}" authorId="{E4C8045C-C80D-B4DE-14F2-DD395A9D65BD}" status="resolved" created="2024-06-05T11:32:15.107" complete="100000">
    <ac:deMkLst xmlns:ac="http://schemas.microsoft.com/office/drawing/2013/main/command">
      <pc:docMk xmlns:pc="http://schemas.microsoft.com/office/powerpoint/2013/main/command"/>
      <pc:sldMk xmlns:pc="http://schemas.microsoft.com/office/powerpoint/2013/main/command" cId="1236682544" sldId="256"/>
      <ac:spMk id="34" creationId="{3726C979-0FDE-8313-7F38-E101AB261D07}"/>
    </ac:deMkLst>
    <p188:replyLst>
      <p188:reply id="{51000375-C210-4F5B-947A-89430702E6CD}" authorId="{E4C8045C-C80D-B4DE-14F2-DD395A9D65BD}" created="2024-06-05T11:32:40.848">
        <p188:txBody>
          <a:bodyPr/>
          <a:lstStyle/>
          <a:p>
            <a:r>
              <a:rPr lang="en-US"/>
              <a:t>Change bullets to numbers 1 and 2</a:t>
            </a:r>
          </a:p>
        </p188:txBody>
      </p188:reply>
    </p188:replyLst>
    <p188:txBody>
      <a:bodyPr/>
      <a:lstStyle/>
      <a:p>
        <a:r>
          <a:rPr lang="en-US"/>
          <a:t>Change Over to "more than"</a:t>
        </a:r>
      </a:p>
    </p188:txBody>
  </p188:cm>
  <p188:cm id="{5D7472C0-8358-4F8D-B164-5FAD7D4CFA87}" authorId="{E4C8045C-C80D-B4DE-14F2-DD395A9D65BD}" created="2024-06-05T11:41:05.893">
    <ac:deMkLst xmlns:ac="http://schemas.microsoft.com/office/drawing/2013/main/command">
      <pc:docMk xmlns:pc="http://schemas.microsoft.com/office/powerpoint/2013/main/command"/>
      <pc:sldMk xmlns:pc="http://schemas.microsoft.com/office/powerpoint/2013/main/command" cId="1236682544" sldId="256"/>
      <ac:spMk id="14" creationId="{D444D3E9-A79D-77F3-A0A0-44CCAE434F2F}"/>
    </ac:deMkLst>
    <p188:replyLst>
      <p188:reply id="{897D0B8B-FAC7-4240-865F-96A478F3E893}" authorId="{15CB9757-058D-3355-8960-23F34FA36A0A}" created="2024-06-05T19:51:48.746">
        <p188:txBody>
          <a:bodyPr/>
          <a:lstStyle/>
          <a:p>
            <a:r>
              <a:rPr lang="en-US"/>
              <a:t>would weaning rate or weaning length work better?</a:t>
            </a:r>
          </a:p>
        </p188:txBody>
      </p188:reply>
    </p188:replyLst>
    <p188:txBody>
      <a:bodyPr/>
      <a:lstStyle/>
      <a:p>
        <a:r>
          <a:rPr lang="en-US"/>
          <a:t>What do you mean by "pace"?</a:t>
        </a:r>
      </a:p>
    </p188:txBody>
  </p188:cm>
  <p188:cm id="{66A8E836-CC24-40EB-9CA4-782AF5B19589}" authorId="{E4C8045C-C80D-B4DE-14F2-DD395A9D65BD}" status="resolved" created="2024-06-05T12:08:06.066" complete="100000">
    <ac:deMkLst xmlns:ac="http://schemas.microsoft.com/office/drawing/2013/main/command">
      <pc:docMk xmlns:pc="http://schemas.microsoft.com/office/powerpoint/2013/main/command"/>
      <pc:sldMk xmlns:pc="http://schemas.microsoft.com/office/powerpoint/2013/main/command" cId="1236682544" sldId="256"/>
      <ac:spMk id="7" creationId="{A0CFD7F8-C575-80D3-85C9-C1010E337569}"/>
    </ac:deMkLst>
    <p188:txBody>
      <a:bodyPr/>
      <a:lstStyle/>
      <a:p>
        <a:r>
          <a:rPr lang="en-US"/>
          <a:t>Per Dr. Pedram's suggestions, either present these data with graphs or at least report the numbers</a:t>
        </a:r>
      </a:p>
    </p188:txBody>
  </p188:cm>
  <p188:cm id="{E926FF2E-83D8-4094-9E3E-F5BEDCA4DC08}" authorId="{E4C8045C-C80D-B4DE-14F2-DD395A9D65BD}" status="resolved" created="2024-06-05T12:19:16.072" complete="100000">
    <ac:deMkLst xmlns:ac="http://schemas.microsoft.com/office/drawing/2013/main/command">
      <pc:docMk xmlns:pc="http://schemas.microsoft.com/office/powerpoint/2013/main/command"/>
      <pc:sldMk xmlns:pc="http://schemas.microsoft.com/office/powerpoint/2013/main/command" cId="1236682544" sldId="256"/>
      <ac:spMk id="35" creationId="{86CCFCF7-98C8-5E42-FDA7-10964EDB20D1}"/>
    </ac:deMkLst>
    <p188:txBody>
      <a:bodyPr/>
      <a:lstStyle/>
      <a:p>
        <a:r>
          <a:rPr lang="en-US"/>
          <a:t>I would check the spaces between words throughout the poster</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F7FB0A-D63F-EF4F-B5BF-A58B281FC973}" type="datetimeFigureOut">
              <a:rPr lang="en-US" smtClean="0"/>
              <a:t>6/7/24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36D149-56EF-4D4C-A686-A848B36972DA}" type="slidenum">
              <a:rPr lang="en-US" smtClean="0"/>
              <a:t>‹#›</a:t>
            </a:fld>
            <a:endParaRPr lang="en-US"/>
          </a:p>
        </p:txBody>
      </p:sp>
    </p:spTree>
    <p:extLst>
      <p:ext uri="{BB962C8B-B14F-4D97-AF65-F5344CB8AC3E}">
        <p14:creationId xmlns:p14="http://schemas.microsoft.com/office/powerpoint/2010/main" val="1212990296"/>
      </p:ext>
    </p:extLst>
  </p:cSld>
  <p:clrMap bg1="lt1" tx1="dk1" bg2="lt2" tx2="dk2" accent1="accent1" accent2="accent2" accent3="accent3" accent4="accent4" accent5="accent5" accent6="accent6" hlink="hlink" folHlink="folHlink"/>
  <p:notesStyle>
    <a:lvl1pPr marL="0" algn="l" defTabSz="914318" rtl="0" eaLnBrk="1" latinLnBrk="0" hangingPunct="1">
      <a:defRPr sz="1200" kern="1200">
        <a:solidFill>
          <a:schemeClr val="tx1"/>
        </a:solidFill>
        <a:latin typeface="+mn-lt"/>
        <a:ea typeface="+mn-ea"/>
        <a:cs typeface="+mn-cs"/>
      </a:defRPr>
    </a:lvl1pPr>
    <a:lvl2pPr marL="457159" algn="l" defTabSz="914318" rtl="0" eaLnBrk="1" latinLnBrk="0" hangingPunct="1">
      <a:defRPr sz="1200" kern="1200">
        <a:solidFill>
          <a:schemeClr val="tx1"/>
        </a:solidFill>
        <a:latin typeface="+mn-lt"/>
        <a:ea typeface="+mn-ea"/>
        <a:cs typeface="+mn-cs"/>
      </a:defRPr>
    </a:lvl2pPr>
    <a:lvl3pPr marL="914318" algn="l" defTabSz="914318" rtl="0" eaLnBrk="1" latinLnBrk="0" hangingPunct="1">
      <a:defRPr sz="1200" kern="1200">
        <a:solidFill>
          <a:schemeClr val="tx1"/>
        </a:solidFill>
        <a:latin typeface="+mn-lt"/>
        <a:ea typeface="+mn-ea"/>
        <a:cs typeface="+mn-cs"/>
      </a:defRPr>
    </a:lvl3pPr>
    <a:lvl4pPr marL="1371476" algn="l" defTabSz="914318" rtl="0" eaLnBrk="1" latinLnBrk="0" hangingPunct="1">
      <a:defRPr sz="1200" kern="1200">
        <a:solidFill>
          <a:schemeClr val="tx1"/>
        </a:solidFill>
        <a:latin typeface="+mn-lt"/>
        <a:ea typeface="+mn-ea"/>
        <a:cs typeface="+mn-cs"/>
      </a:defRPr>
    </a:lvl4pPr>
    <a:lvl5pPr marL="1828635" algn="l" defTabSz="914318" rtl="0" eaLnBrk="1" latinLnBrk="0" hangingPunct="1">
      <a:defRPr sz="1200" kern="1200">
        <a:solidFill>
          <a:schemeClr val="tx1"/>
        </a:solidFill>
        <a:latin typeface="+mn-lt"/>
        <a:ea typeface="+mn-ea"/>
        <a:cs typeface="+mn-cs"/>
      </a:defRPr>
    </a:lvl5pPr>
    <a:lvl6pPr marL="2285794" algn="l" defTabSz="914318" rtl="0" eaLnBrk="1" latinLnBrk="0" hangingPunct="1">
      <a:defRPr sz="1200" kern="1200">
        <a:solidFill>
          <a:schemeClr val="tx1"/>
        </a:solidFill>
        <a:latin typeface="+mn-lt"/>
        <a:ea typeface="+mn-ea"/>
        <a:cs typeface="+mn-cs"/>
      </a:defRPr>
    </a:lvl6pPr>
    <a:lvl7pPr marL="2742954" algn="l" defTabSz="914318" rtl="0" eaLnBrk="1" latinLnBrk="0" hangingPunct="1">
      <a:defRPr sz="1200" kern="1200">
        <a:solidFill>
          <a:schemeClr val="tx1"/>
        </a:solidFill>
        <a:latin typeface="+mn-lt"/>
        <a:ea typeface="+mn-ea"/>
        <a:cs typeface="+mn-cs"/>
      </a:defRPr>
    </a:lvl7pPr>
    <a:lvl8pPr marL="3200112" algn="l" defTabSz="914318" rtl="0" eaLnBrk="1" latinLnBrk="0" hangingPunct="1">
      <a:defRPr sz="1200" kern="1200">
        <a:solidFill>
          <a:schemeClr val="tx1"/>
        </a:solidFill>
        <a:latin typeface="+mn-lt"/>
        <a:ea typeface="+mn-ea"/>
        <a:cs typeface="+mn-cs"/>
      </a:defRPr>
    </a:lvl8pPr>
    <a:lvl9pPr marL="3657270" algn="l" defTabSz="91431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A36D149-56EF-4D4C-A686-A848B36972DA}" type="slidenum">
              <a:rPr lang="en-US" smtClean="0"/>
              <a:t>1</a:t>
            </a:fld>
            <a:endParaRPr lang="en-US"/>
          </a:p>
        </p:txBody>
      </p:sp>
    </p:spTree>
    <p:extLst>
      <p:ext uri="{BB962C8B-B14F-4D97-AF65-F5344CB8AC3E}">
        <p14:creationId xmlns:p14="http://schemas.microsoft.com/office/powerpoint/2010/main" val="1758954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p>
        </p:txBody>
      </p:sp>
      <p:sp>
        <p:nvSpPr>
          <p:cNvPr id="4" name="Date Placeholder 3"/>
          <p:cNvSpPr>
            <a:spLocks noGrp="1"/>
          </p:cNvSpPr>
          <p:nvPr>
            <p:ph type="dt" sz="half" idx="10"/>
          </p:nvPr>
        </p:nvSpPr>
        <p:spPr/>
        <p:txBody>
          <a:bodyPr/>
          <a:lstStyle/>
          <a:p>
            <a:fld id="{DB2BE2B5-3F95-0248-9B2B-1DD4C81F6257}" type="datetimeFigureOut">
              <a:rPr lang="en-US" smtClean="0"/>
              <a:t>6/7/24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8B660-9132-DF41-A559-9EC4AAEB7318}" type="slidenum">
              <a:rPr lang="en-US" smtClean="0"/>
              <a:t>‹#›</a:t>
            </a:fld>
            <a:endParaRPr lang="en-US"/>
          </a:p>
        </p:txBody>
      </p:sp>
    </p:spTree>
    <p:extLst>
      <p:ext uri="{BB962C8B-B14F-4D97-AF65-F5344CB8AC3E}">
        <p14:creationId xmlns:p14="http://schemas.microsoft.com/office/powerpoint/2010/main" val="1212155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B2BE2B5-3F95-0248-9B2B-1DD4C81F6257}" type="datetimeFigureOut">
              <a:rPr lang="en-US" smtClean="0"/>
              <a:t>6/7/24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8B660-9132-DF41-A559-9EC4AAEB7318}" type="slidenum">
              <a:rPr lang="en-US" smtClean="0"/>
              <a:t>‹#›</a:t>
            </a:fld>
            <a:endParaRPr lang="en-US"/>
          </a:p>
        </p:txBody>
      </p:sp>
    </p:spTree>
    <p:extLst>
      <p:ext uri="{BB962C8B-B14F-4D97-AF65-F5344CB8AC3E}">
        <p14:creationId xmlns:p14="http://schemas.microsoft.com/office/powerpoint/2010/main" val="2622565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B2BE2B5-3F95-0248-9B2B-1DD4C81F6257}" type="datetimeFigureOut">
              <a:rPr lang="en-US" smtClean="0"/>
              <a:t>6/7/24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8B660-9132-DF41-A559-9EC4AAEB7318}" type="slidenum">
              <a:rPr lang="en-US" smtClean="0"/>
              <a:t>‹#›</a:t>
            </a:fld>
            <a:endParaRPr lang="en-US"/>
          </a:p>
        </p:txBody>
      </p:sp>
    </p:spTree>
    <p:extLst>
      <p:ext uri="{BB962C8B-B14F-4D97-AF65-F5344CB8AC3E}">
        <p14:creationId xmlns:p14="http://schemas.microsoft.com/office/powerpoint/2010/main" val="6551284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B722091-7F4D-D84F-8D0D-5E81A6C96048}"/>
              </a:ext>
            </a:extLst>
          </p:cNvPr>
          <p:cNvSpPr/>
          <p:nvPr userDrawn="1"/>
        </p:nvSpPr>
        <p:spPr>
          <a:xfrm>
            <a:off x="914400" y="28351590"/>
            <a:ext cx="42062400" cy="36576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3"/>
          </a:p>
        </p:txBody>
      </p:sp>
      <p:sp>
        <p:nvSpPr>
          <p:cNvPr id="9" name="TextBox 8">
            <a:extLst>
              <a:ext uri="{FF2B5EF4-FFF2-40B4-BE49-F238E27FC236}">
                <a16:creationId xmlns:a16="http://schemas.microsoft.com/office/drawing/2014/main" id="{6C449BD4-28DB-3E49-8683-2CCF76E1D7A5}"/>
              </a:ext>
            </a:extLst>
          </p:cNvPr>
          <p:cNvSpPr txBox="1"/>
          <p:nvPr userDrawn="1"/>
        </p:nvSpPr>
        <p:spPr>
          <a:xfrm>
            <a:off x="16847361" y="29657072"/>
            <a:ext cx="10196481" cy="1228221"/>
          </a:xfrm>
          <a:prstGeom prst="rect">
            <a:avLst/>
          </a:prstGeom>
          <a:noFill/>
        </p:spPr>
        <p:txBody>
          <a:bodyPr wrap="square" rtlCol="0">
            <a:spAutoFit/>
          </a:bodyPr>
          <a:lstStyle/>
          <a:p>
            <a:pPr marL="0" marR="0" lvl="0" indent="0" algn="l" defTabSz="406374" rtl="0" eaLnBrk="1" fontAlgn="auto" latinLnBrk="0" hangingPunct="1">
              <a:lnSpc>
                <a:spcPct val="100000"/>
              </a:lnSpc>
              <a:spcBef>
                <a:spcPts val="0"/>
              </a:spcBef>
              <a:spcAft>
                <a:spcPts val="0"/>
              </a:spcAft>
              <a:buClrTx/>
              <a:buSzTx/>
              <a:buFontTx/>
              <a:buNone/>
              <a:tabLst/>
              <a:defRPr/>
            </a:pPr>
            <a:r>
              <a:rPr lang="en-US" sz="1512" b="0" i="0" kern="1200">
                <a:solidFill>
                  <a:schemeClr val="tx1"/>
                </a:solidFill>
                <a:effectLst/>
                <a:latin typeface="Franklin Gothic Medium" panose="020B0603020102020204" pitchFamily="34" charset="0"/>
                <a:ea typeface="+mn-ea"/>
                <a:cs typeface="+mn-cs"/>
              </a:rPr>
              <a:t>It is U of I policy to prohibit and eliminate discrimination on the basis of race, color, national origin, religion, sex, sexual orientation and gender identity/expression, age, disability, or status as a Vietnam-era veteran. This policy applies to all programs, services, and facilities, and includes, but is not limited to, applications, admissions, access to programs and services, and employment.</a:t>
            </a:r>
          </a:p>
          <a:p>
            <a:endParaRPr lang="en-US" sz="1333" b="0" i="0">
              <a:latin typeface="Franklin Gothic Medium" panose="020B0603020102020204" pitchFamily="34" charset="0"/>
            </a:endParaRPr>
          </a:p>
        </p:txBody>
      </p:sp>
      <p:pic>
        <p:nvPicPr>
          <p:cNvPr id="11" name="Picture 10">
            <a:extLst>
              <a:ext uri="{FF2B5EF4-FFF2-40B4-BE49-F238E27FC236}">
                <a16:creationId xmlns:a16="http://schemas.microsoft.com/office/drawing/2014/main" id="{9F308F3D-3A0B-564E-A760-169F7410AE13}"/>
              </a:ext>
            </a:extLst>
          </p:cNvPr>
          <p:cNvPicPr>
            <a:picLocks noChangeAspect="1"/>
          </p:cNvPicPr>
          <p:nvPr userDrawn="1"/>
        </p:nvPicPr>
        <p:blipFill>
          <a:blip r:embed="rId2"/>
          <a:stretch>
            <a:fillRect/>
          </a:stretch>
        </p:blipFill>
        <p:spPr>
          <a:xfrm>
            <a:off x="914400" y="909210"/>
            <a:ext cx="42062400" cy="5029200"/>
          </a:xfrm>
          <a:prstGeom prst="rect">
            <a:avLst/>
          </a:prstGeom>
        </p:spPr>
      </p:pic>
      <p:pic>
        <p:nvPicPr>
          <p:cNvPr id="3" name="Picture 2" descr="A picture containing food, drawing&#10;&#10;Description automatically generated">
            <a:extLst>
              <a:ext uri="{FF2B5EF4-FFF2-40B4-BE49-F238E27FC236}">
                <a16:creationId xmlns:a16="http://schemas.microsoft.com/office/drawing/2014/main" id="{BF485194-DD30-324E-8E64-9B545A281280}"/>
              </a:ext>
            </a:extLst>
          </p:cNvPr>
          <p:cNvPicPr>
            <a:picLocks noChangeAspect="1"/>
          </p:cNvPicPr>
          <p:nvPr userDrawn="1"/>
        </p:nvPicPr>
        <p:blipFill>
          <a:blip r:embed="rId3"/>
          <a:stretch>
            <a:fillRect/>
          </a:stretch>
        </p:blipFill>
        <p:spPr>
          <a:xfrm>
            <a:off x="31819487" y="28858517"/>
            <a:ext cx="8715376" cy="2665193"/>
          </a:xfrm>
          <a:prstGeom prst="rect">
            <a:avLst/>
          </a:prstGeom>
        </p:spPr>
      </p:pic>
    </p:spTree>
    <p:extLst>
      <p:ext uri="{BB962C8B-B14F-4D97-AF65-F5344CB8AC3E}">
        <p14:creationId xmlns:p14="http://schemas.microsoft.com/office/powerpoint/2010/main" val="1714973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B2BE2B5-3F95-0248-9B2B-1DD4C81F6257}" type="datetimeFigureOut">
              <a:rPr lang="en-US" smtClean="0"/>
              <a:t>6/7/24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8B660-9132-DF41-A559-9EC4AAEB7318}" type="slidenum">
              <a:rPr lang="en-US" smtClean="0"/>
              <a:t>‹#›</a:t>
            </a:fld>
            <a:endParaRPr lang="en-US"/>
          </a:p>
        </p:txBody>
      </p:sp>
    </p:spTree>
    <p:extLst>
      <p:ext uri="{BB962C8B-B14F-4D97-AF65-F5344CB8AC3E}">
        <p14:creationId xmlns:p14="http://schemas.microsoft.com/office/powerpoint/2010/main" val="2130602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B2BE2B5-3F95-0248-9B2B-1DD4C81F6257}" type="datetimeFigureOut">
              <a:rPr lang="en-US" smtClean="0"/>
              <a:t>6/7/24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8B660-9132-DF41-A559-9EC4AAEB7318}" type="slidenum">
              <a:rPr lang="en-US" smtClean="0"/>
              <a:t>‹#›</a:t>
            </a:fld>
            <a:endParaRPr lang="en-US"/>
          </a:p>
        </p:txBody>
      </p:sp>
    </p:spTree>
    <p:extLst>
      <p:ext uri="{BB962C8B-B14F-4D97-AF65-F5344CB8AC3E}">
        <p14:creationId xmlns:p14="http://schemas.microsoft.com/office/powerpoint/2010/main" val="369559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B2BE2B5-3F95-0248-9B2B-1DD4C81F6257}" type="datetimeFigureOut">
              <a:rPr lang="en-US" smtClean="0"/>
              <a:t>6/7/24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8B660-9132-DF41-A559-9EC4AAEB7318}" type="slidenum">
              <a:rPr lang="en-US" smtClean="0"/>
              <a:t>‹#›</a:t>
            </a:fld>
            <a:endParaRPr lang="en-US"/>
          </a:p>
        </p:txBody>
      </p:sp>
    </p:spTree>
    <p:extLst>
      <p:ext uri="{BB962C8B-B14F-4D97-AF65-F5344CB8AC3E}">
        <p14:creationId xmlns:p14="http://schemas.microsoft.com/office/powerpoint/2010/main" val="2552707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B2BE2B5-3F95-0248-9B2B-1DD4C81F6257}" type="datetimeFigureOut">
              <a:rPr lang="en-US" smtClean="0"/>
              <a:t>6/7/24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D8B660-9132-DF41-A559-9EC4AAEB7318}" type="slidenum">
              <a:rPr lang="en-US" smtClean="0"/>
              <a:t>‹#›</a:t>
            </a:fld>
            <a:endParaRPr lang="en-US"/>
          </a:p>
        </p:txBody>
      </p:sp>
    </p:spTree>
    <p:extLst>
      <p:ext uri="{BB962C8B-B14F-4D97-AF65-F5344CB8AC3E}">
        <p14:creationId xmlns:p14="http://schemas.microsoft.com/office/powerpoint/2010/main" val="582017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B2BE2B5-3F95-0248-9B2B-1DD4C81F6257}" type="datetimeFigureOut">
              <a:rPr lang="en-US" smtClean="0"/>
              <a:t>6/7/24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D8B660-9132-DF41-A559-9EC4AAEB7318}" type="slidenum">
              <a:rPr lang="en-US" smtClean="0"/>
              <a:t>‹#›</a:t>
            </a:fld>
            <a:endParaRPr lang="en-US"/>
          </a:p>
        </p:txBody>
      </p:sp>
    </p:spTree>
    <p:extLst>
      <p:ext uri="{BB962C8B-B14F-4D97-AF65-F5344CB8AC3E}">
        <p14:creationId xmlns:p14="http://schemas.microsoft.com/office/powerpoint/2010/main" val="3160630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2BE2B5-3F95-0248-9B2B-1DD4C81F6257}" type="datetimeFigureOut">
              <a:rPr lang="en-US" smtClean="0"/>
              <a:t>6/7/24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D8B660-9132-DF41-A559-9EC4AAEB7318}" type="slidenum">
              <a:rPr lang="en-US" smtClean="0"/>
              <a:t>‹#›</a:t>
            </a:fld>
            <a:endParaRPr lang="en-US"/>
          </a:p>
        </p:txBody>
      </p:sp>
    </p:spTree>
    <p:extLst>
      <p:ext uri="{BB962C8B-B14F-4D97-AF65-F5344CB8AC3E}">
        <p14:creationId xmlns:p14="http://schemas.microsoft.com/office/powerpoint/2010/main" val="3958469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DB2BE2B5-3F95-0248-9B2B-1DD4C81F6257}" type="datetimeFigureOut">
              <a:rPr lang="en-US" smtClean="0"/>
              <a:t>6/7/24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8B660-9132-DF41-A559-9EC4AAEB7318}" type="slidenum">
              <a:rPr lang="en-US" smtClean="0"/>
              <a:t>‹#›</a:t>
            </a:fld>
            <a:endParaRPr lang="en-US"/>
          </a:p>
        </p:txBody>
      </p:sp>
    </p:spTree>
    <p:extLst>
      <p:ext uri="{BB962C8B-B14F-4D97-AF65-F5344CB8AC3E}">
        <p14:creationId xmlns:p14="http://schemas.microsoft.com/office/powerpoint/2010/main" val="18661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DB2BE2B5-3F95-0248-9B2B-1DD4C81F6257}" type="datetimeFigureOut">
              <a:rPr lang="en-US" smtClean="0"/>
              <a:t>6/7/24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8B660-9132-DF41-A559-9EC4AAEB7318}" type="slidenum">
              <a:rPr lang="en-US" smtClean="0"/>
              <a:t>‹#›</a:t>
            </a:fld>
            <a:endParaRPr lang="en-US"/>
          </a:p>
        </p:txBody>
      </p:sp>
    </p:spTree>
    <p:extLst>
      <p:ext uri="{BB962C8B-B14F-4D97-AF65-F5344CB8AC3E}">
        <p14:creationId xmlns:p14="http://schemas.microsoft.com/office/powerpoint/2010/main" val="2642919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DB2BE2B5-3F95-0248-9B2B-1DD4C81F6257}" type="datetimeFigureOut">
              <a:rPr lang="en-US" smtClean="0"/>
              <a:t>6/7/24</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42D8B660-9132-DF41-A559-9EC4AAEB7318}" type="slidenum">
              <a:rPr lang="en-US" smtClean="0"/>
              <a:t>‹#›</a:t>
            </a:fld>
            <a:endParaRPr lang="en-US"/>
          </a:p>
        </p:txBody>
      </p:sp>
    </p:spTree>
    <p:extLst>
      <p:ext uri="{BB962C8B-B14F-4D97-AF65-F5344CB8AC3E}">
        <p14:creationId xmlns:p14="http://schemas.microsoft.com/office/powerpoint/2010/main" val="2079046500"/>
      </p:ext>
    </p:extLst>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 id="2147483788" r:id="rId12"/>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microsoft.com/office/2018/10/relationships/comments" Target="../comments/modernComment_100_49B64730.xm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3.jpeg"/><Relationship Id="rId11" Type="http://schemas.openxmlformats.org/officeDocument/2006/relationships/chart" Target="../charts/chart1.xml"/><Relationship Id="rId5" Type="http://schemas.openxmlformats.org/officeDocument/2006/relationships/hyperlink" Target="https://doi.org/10.2478/aoas-2013-0089" TargetMode="External"/><Relationship Id="rId10" Type="http://schemas.openxmlformats.org/officeDocument/2006/relationships/image" Target="../media/image7.jpeg"/><Relationship Id="rId4" Type="http://schemas.openxmlformats.org/officeDocument/2006/relationships/hyperlink" Target="https://doi.org/10.3390/molecules23040795" TargetMode="External"/><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 name="Rectangle 1048">
            <a:extLst>
              <a:ext uri="{FF2B5EF4-FFF2-40B4-BE49-F238E27FC236}">
                <a16:creationId xmlns:a16="http://schemas.microsoft.com/office/drawing/2014/main" id="{F805F9A1-0F17-B772-E83E-53EEFA29BFCB}"/>
              </a:ext>
            </a:extLst>
          </p:cNvPr>
          <p:cNvSpPr/>
          <p:nvPr/>
        </p:nvSpPr>
        <p:spPr>
          <a:xfrm>
            <a:off x="14222774" y="13777471"/>
            <a:ext cx="15536789" cy="9778681"/>
          </a:xfrm>
          <a:prstGeom prst="rect">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3726C979-0FDE-8313-7F38-E101AB261D07}"/>
              </a:ext>
            </a:extLst>
          </p:cNvPr>
          <p:cNvSpPr txBox="1"/>
          <p:nvPr/>
        </p:nvSpPr>
        <p:spPr>
          <a:xfrm>
            <a:off x="426720" y="7640923"/>
            <a:ext cx="13658627" cy="6894195"/>
          </a:xfrm>
          <a:prstGeom prst="rect">
            <a:avLst/>
          </a:prstGeom>
          <a:noFill/>
        </p:spPr>
        <p:txBody>
          <a:bodyPr wrap="square" lIns="91440" tIns="45720" rIns="91440" bIns="45720" rtlCol="0" anchor="t">
            <a:spAutoFit/>
          </a:bodyPr>
          <a:lstStyle/>
          <a:p>
            <a:pPr marL="380365" indent="-380365">
              <a:buFont typeface="Arial" panose="020B0604020202020204" pitchFamily="34" charset="0"/>
              <a:buChar char="•"/>
            </a:pPr>
            <a:r>
              <a:rPr lang="en-US" sz="3400" dirty="0">
                <a:latin typeface="Franklin Gothic Medium"/>
              </a:rPr>
              <a:t>Many dairy producers use blanket prescriptions a herd treatment </a:t>
            </a:r>
            <a:r>
              <a:rPr lang="en-US" sz="3400" baseline="30000" dirty="0">
                <a:latin typeface="Franklin Gothic Medium"/>
                <a:cs typeface="Calibri"/>
              </a:rPr>
              <a:t>1</a:t>
            </a:r>
            <a:endParaRPr lang="en-US" baseline="30000" dirty="0">
              <a:latin typeface="Franklin Gothic Medium"/>
              <a:cs typeface="Calibri"/>
            </a:endParaRPr>
          </a:p>
          <a:p>
            <a:pPr marL="989965" lvl="1" indent="-380365">
              <a:buFont typeface="Arial" panose="020B0604020202020204" pitchFamily="34" charset="0"/>
              <a:buChar char="•"/>
            </a:pPr>
            <a:r>
              <a:rPr lang="en-US" sz="3400" dirty="0">
                <a:latin typeface="Franklin Gothic Medium"/>
                <a:cs typeface="Calibri"/>
              </a:rPr>
              <a:t>More than 85% of digestive related illnesses in heifers were treated with “any antibiotic” </a:t>
            </a:r>
            <a:r>
              <a:rPr lang="en-US" sz="3400" baseline="30000" dirty="0">
                <a:latin typeface="Franklin Gothic Medium"/>
                <a:cs typeface="Calibri"/>
              </a:rPr>
              <a:t>1</a:t>
            </a:r>
            <a:endParaRPr lang="en-US" sz="3400" dirty="0">
              <a:latin typeface="Franklin Gothic Medium"/>
              <a:cs typeface="Calibri"/>
            </a:endParaRPr>
          </a:p>
          <a:p>
            <a:pPr marL="380365" indent="-380365">
              <a:buFont typeface="Arial" panose="020B0604020202020204" pitchFamily="34" charset="0"/>
              <a:buChar char="•"/>
            </a:pPr>
            <a:r>
              <a:rPr lang="en-US" sz="3400" dirty="0">
                <a:latin typeface="Franklin Gothic Medium"/>
              </a:rPr>
              <a:t>Rise in antimicrobial use causes concerns associated with increased antimicrobial resistance </a:t>
            </a:r>
            <a:r>
              <a:rPr lang="en-US" sz="3400" baseline="30000" dirty="0">
                <a:latin typeface="Franklin Gothic Medium"/>
              </a:rPr>
              <a:t>2</a:t>
            </a:r>
            <a:endParaRPr lang="en-US" sz="3400" dirty="0">
              <a:latin typeface="Franklin Gothic Medium"/>
            </a:endParaRPr>
          </a:p>
          <a:p>
            <a:pPr marL="989965" lvl="1" indent="-380365">
              <a:buFont typeface="Arial" panose="020B0604020202020204" pitchFamily="34" charset="0"/>
              <a:buChar char="•"/>
            </a:pPr>
            <a:r>
              <a:rPr lang="en-US" sz="3400" dirty="0">
                <a:latin typeface="Franklin Gothic Medium" panose="020B0603020102020204" pitchFamily="34" charset="0"/>
              </a:rPr>
              <a:t>Enteric pathogens showed resistance of approximately 47.5% of the antimicrobials tested </a:t>
            </a:r>
            <a:r>
              <a:rPr lang="en-US" sz="3400" baseline="30000" dirty="0">
                <a:latin typeface="Franklin Gothic Medium" panose="020B0603020102020204" pitchFamily="34" charset="0"/>
              </a:rPr>
              <a:t>2</a:t>
            </a:r>
            <a:endParaRPr lang="en-US" sz="3400" dirty="0">
              <a:latin typeface="Franklin Gothic Medium" panose="020B0603020102020204" pitchFamily="34" charset="0"/>
            </a:endParaRPr>
          </a:p>
          <a:p>
            <a:pPr marL="380365" indent="-380365">
              <a:buFont typeface="Arial" panose="020B0604020202020204" pitchFamily="34" charset="0"/>
              <a:buChar char="•"/>
            </a:pPr>
            <a:r>
              <a:rPr lang="en-US" sz="3400" dirty="0">
                <a:latin typeface="Franklin Gothic Medium" panose="020B0603020102020204" pitchFamily="34" charset="0"/>
              </a:rPr>
              <a:t>Probiotics fed to pre-weaned calves showed </a:t>
            </a:r>
            <a:r>
              <a:rPr lang="en-US" sz="3400" baseline="30000" dirty="0">
                <a:latin typeface="Franklin Gothic Medium" panose="020B0603020102020204" pitchFamily="34" charset="0"/>
              </a:rPr>
              <a:t>3</a:t>
            </a:r>
            <a:r>
              <a:rPr lang="en-US" sz="3400" dirty="0">
                <a:latin typeface="Franklin Gothic Medium" panose="020B0603020102020204" pitchFamily="34" charset="0"/>
              </a:rPr>
              <a:t>:</a:t>
            </a:r>
          </a:p>
          <a:p>
            <a:pPr marL="971550" lvl="1" indent="-514350">
              <a:buFont typeface="+mj-lt"/>
              <a:buAutoNum type="arabicPeriod"/>
            </a:pPr>
            <a:r>
              <a:rPr lang="en-US" sz="3400" dirty="0">
                <a:latin typeface="Franklin Gothic Medium" panose="020B0603020102020204" pitchFamily="34" charset="0"/>
              </a:rPr>
              <a:t>Increased body weights at 2 months of age</a:t>
            </a:r>
          </a:p>
          <a:p>
            <a:pPr marL="971550" lvl="1" indent="-514350">
              <a:buFont typeface="+mj-lt"/>
              <a:buAutoNum type="arabicPeriod"/>
            </a:pPr>
            <a:r>
              <a:rPr lang="en-US" sz="3400" dirty="0">
                <a:latin typeface="Franklin Gothic Medium" panose="020B0603020102020204" pitchFamily="34" charset="0"/>
              </a:rPr>
              <a:t>Increased ratio of lactic acid bacteria to </a:t>
            </a:r>
            <a:r>
              <a:rPr lang="en-US" sz="3400" i="1" dirty="0">
                <a:latin typeface="Franklin Gothic Medium" panose="020B0603020102020204" pitchFamily="34" charset="0"/>
              </a:rPr>
              <a:t>Escherichia coli </a:t>
            </a:r>
            <a:r>
              <a:rPr lang="en-US" sz="3400" dirty="0">
                <a:latin typeface="Franklin Gothic Medium" panose="020B0603020102020204" pitchFamily="34" charset="0"/>
              </a:rPr>
              <a:t>in            fecal microbiome </a:t>
            </a:r>
          </a:p>
          <a:p>
            <a:pPr lvl="2"/>
            <a:r>
              <a:rPr lang="en-US" sz="3400" dirty="0">
                <a:latin typeface="Franklin Gothic Medium" panose="020B0603020102020204" pitchFamily="34" charset="0"/>
              </a:rPr>
              <a:t>   </a:t>
            </a:r>
          </a:p>
          <a:p>
            <a:pPr marL="380365" indent="-380365">
              <a:buFont typeface="Arial" panose="020B0604020202020204" pitchFamily="34" charset="0"/>
              <a:buChar char="•"/>
            </a:pPr>
            <a:endParaRPr lang="en-US" sz="3400" dirty="0">
              <a:latin typeface="Franklin Gothic Medium" panose="020B0603020102020204" pitchFamily="34" charset="0"/>
            </a:endParaRPr>
          </a:p>
        </p:txBody>
      </p:sp>
      <p:sp>
        <p:nvSpPr>
          <p:cNvPr id="33" name="Rectangle 32">
            <a:extLst>
              <a:ext uri="{FF2B5EF4-FFF2-40B4-BE49-F238E27FC236}">
                <a16:creationId xmlns:a16="http://schemas.microsoft.com/office/drawing/2014/main" id="{2FA58BA3-5EA2-BB86-20CF-3EBDC995960A}"/>
              </a:ext>
            </a:extLst>
          </p:cNvPr>
          <p:cNvSpPr/>
          <p:nvPr/>
        </p:nvSpPr>
        <p:spPr>
          <a:xfrm>
            <a:off x="909787" y="28336663"/>
            <a:ext cx="42790461" cy="406876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360" dirty="0"/>
              <a:t>sf</a:t>
            </a:r>
          </a:p>
        </p:txBody>
      </p:sp>
      <p:sp>
        <p:nvSpPr>
          <p:cNvPr id="10" name="TextBox 9">
            <a:extLst>
              <a:ext uri="{FF2B5EF4-FFF2-40B4-BE49-F238E27FC236}">
                <a16:creationId xmlns:a16="http://schemas.microsoft.com/office/drawing/2014/main" id="{5014898F-95A5-B546-89D5-CE9FC18C318F}"/>
              </a:ext>
            </a:extLst>
          </p:cNvPr>
          <p:cNvSpPr txBox="1"/>
          <p:nvPr/>
        </p:nvSpPr>
        <p:spPr>
          <a:xfrm>
            <a:off x="4732520" y="798865"/>
            <a:ext cx="34448341" cy="3051262"/>
          </a:xfrm>
          <a:prstGeom prst="rect">
            <a:avLst/>
          </a:prstGeom>
          <a:noFill/>
        </p:spPr>
        <p:txBody>
          <a:bodyPr wrap="square" lIns="121920" tIns="60960" rIns="121920" bIns="60960" rtlCol="0" anchor="t">
            <a:spAutoFit/>
          </a:bodyPr>
          <a:lstStyle/>
          <a:p>
            <a:pPr algn="ctr"/>
            <a:r>
              <a:rPr lang="en-US" sz="9600" b="1" dirty="0">
                <a:solidFill>
                  <a:srgbClr val="F1B300"/>
                </a:solidFill>
                <a:latin typeface="Franklin Gothic Medium"/>
              </a:rPr>
              <a:t>Effects of calf gut-originated probiotics and weaning pace on health, hematology and productivity in Holstein dairy calves</a:t>
            </a:r>
            <a:endParaRPr lang="en-US" sz="9600" dirty="0">
              <a:latin typeface="Franklin Gothic Medium"/>
              <a:cs typeface="Calibri"/>
            </a:endParaRPr>
          </a:p>
        </p:txBody>
      </p:sp>
      <p:sp>
        <p:nvSpPr>
          <p:cNvPr id="27" name="TextBox 26">
            <a:extLst>
              <a:ext uri="{FF2B5EF4-FFF2-40B4-BE49-F238E27FC236}">
                <a16:creationId xmlns:a16="http://schemas.microsoft.com/office/drawing/2014/main" id="{ED86FF3F-8F02-6A42-90BD-632933F11949}"/>
              </a:ext>
            </a:extLst>
          </p:cNvPr>
          <p:cNvSpPr txBox="1"/>
          <p:nvPr/>
        </p:nvSpPr>
        <p:spPr>
          <a:xfrm>
            <a:off x="426720" y="6301372"/>
            <a:ext cx="13411200" cy="1077218"/>
          </a:xfrm>
          <a:prstGeom prst="rect">
            <a:avLst/>
          </a:prstGeom>
          <a:solidFill>
            <a:schemeClr val="accent3">
              <a:lumMod val="60000"/>
              <a:lumOff val="40000"/>
            </a:schemeClr>
          </a:solidFill>
        </p:spPr>
        <p:txBody>
          <a:bodyPr wrap="square" rtlCol="0" anchor="ctr">
            <a:spAutoFit/>
          </a:bodyPr>
          <a:lstStyle/>
          <a:p>
            <a:r>
              <a:rPr lang="en-US" sz="6400" dirty="0">
                <a:latin typeface="Franklin Gothic Demi" panose="020B0603020102020204" pitchFamily="34" charset="0"/>
              </a:rPr>
              <a:t>Background</a:t>
            </a:r>
            <a:endParaRPr lang="en-US" sz="8533" dirty="0">
              <a:latin typeface="Franklin Gothic Demi" panose="020B0603020102020204" pitchFamily="34" charset="0"/>
            </a:endParaRPr>
          </a:p>
        </p:txBody>
      </p:sp>
      <p:sp>
        <p:nvSpPr>
          <p:cNvPr id="55" name="TextBox 54">
            <a:extLst>
              <a:ext uri="{FF2B5EF4-FFF2-40B4-BE49-F238E27FC236}">
                <a16:creationId xmlns:a16="http://schemas.microsoft.com/office/drawing/2014/main" id="{B7D75EB5-9E20-094E-9573-DEBC81895EAD}"/>
              </a:ext>
            </a:extLst>
          </p:cNvPr>
          <p:cNvSpPr txBox="1"/>
          <p:nvPr/>
        </p:nvSpPr>
        <p:spPr>
          <a:xfrm>
            <a:off x="338328" y="19305846"/>
            <a:ext cx="13411200" cy="1077218"/>
          </a:xfrm>
          <a:prstGeom prst="rect">
            <a:avLst/>
          </a:prstGeom>
          <a:solidFill>
            <a:schemeClr val="accent3">
              <a:lumMod val="60000"/>
              <a:lumOff val="40000"/>
            </a:schemeClr>
          </a:solidFill>
        </p:spPr>
        <p:txBody>
          <a:bodyPr wrap="square" rtlCol="0" anchor="ctr">
            <a:spAutoFit/>
          </a:bodyPr>
          <a:lstStyle/>
          <a:p>
            <a:r>
              <a:rPr lang="en-US" sz="6400" dirty="0">
                <a:latin typeface="Franklin Gothic Demi" panose="020B0603020102020204" pitchFamily="34" charset="0"/>
              </a:rPr>
              <a:t>Methods and Materials</a:t>
            </a:r>
          </a:p>
        </p:txBody>
      </p:sp>
      <p:sp>
        <p:nvSpPr>
          <p:cNvPr id="5" name="TextBox 4">
            <a:extLst>
              <a:ext uri="{FF2B5EF4-FFF2-40B4-BE49-F238E27FC236}">
                <a16:creationId xmlns:a16="http://schemas.microsoft.com/office/drawing/2014/main" id="{3C9E952E-20D3-7F83-43A6-0640E7E471F2}"/>
              </a:ext>
            </a:extLst>
          </p:cNvPr>
          <p:cNvSpPr txBox="1">
            <a:spLocks/>
          </p:cNvSpPr>
          <p:nvPr/>
        </p:nvSpPr>
        <p:spPr>
          <a:xfrm>
            <a:off x="14864251" y="6307769"/>
            <a:ext cx="13414486" cy="1077218"/>
          </a:xfrm>
          <a:prstGeom prst="rect">
            <a:avLst/>
          </a:prstGeom>
          <a:solidFill>
            <a:schemeClr val="accent3">
              <a:lumMod val="60000"/>
              <a:lumOff val="40000"/>
            </a:schemeClr>
          </a:solidFill>
        </p:spPr>
        <p:txBody>
          <a:bodyPr wrap="square" lIns="91440" tIns="45720" rIns="91440" bIns="45720" rtlCol="0" anchor="t">
            <a:spAutoFit/>
          </a:bodyPr>
          <a:lstStyle/>
          <a:p>
            <a:r>
              <a:rPr lang="en-US" sz="6400" dirty="0">
                <a:latin typeface="Franklin Gothic Demi" panose="020B0603020102020204" pitchFamily="34" charset="0"/>
              </a:rPr>
              <a:t>Data Collection</a:t>
            </a:r>
            <a:endParaRPr lang="en-US"/>
          </a:p>
        </p:txBody>
      </p:sp>
      <p:sp>
        <p:nvSpPr>
          <p:cNvPr id="8" name="TextBox 7">
            <a:extLst>
              <a:ext uri="{FF2B5EF4-FFF2-40B4-BE49-F238E27FC236}">
                <a16:creationId xmlns:a16="http://schemas.microsoft.com/office/drawing/2014/main" id="{1E0101E9-8EAA-0AC7-4169-38A3E443C021}"/>
              </a:ext>
            </a:extLst>
          </p:cNvPr>
          <p:cNvSpPr txBox="1"/>
          <p:nvPr/>
        </p:nvSpPr>
        <p:spPr>
          <a:xfrm>
            <a:off x="14905802" y="23768023"/>
            <a:ext cx="14163216" cy="1078992"/>
          </a:xfrm>
          <a:prstGeom prst="rect">
            <a:avLst/>
          </a:prstGeom>
          <a:solidFill>
            <a:schemeClr val="accent3">
              <a:lumMod val="60000"/>
              <a:lumOff val="40000"/>
            </a:schemeClr>
          </a:solidFill>
        </p:spPr>
        <p:txBody>
          <a:bodyPr wrap="square" lIns="121920" tIns="0" bIns="0" rtlCol="0" anchor="ctr">
            <a:spAutoFit/>
          </a:bodyPr>
          <a:lstStyle/>
          <a:p>
            <a:r>
              <a:rPr lang="en-US" sz="6400" dirty="0">
                <a:latin typeface="Franklin Gothic Demi" panose="020B0603020102020204" pitchFamily="34" charset="0"/>
              </a:rPr>
              <a:t>Acknowledgments/References </a:t>
            </a:r>
            <a:r>
              <a:rPr lang="en-US" sz="8533" dirty="0">
                <a:latin typeface="Franklin Gothic Demi" panose="020B0603020102020204" pitchFamily="34" charset="0"/>
              </a:rPr>
              <a:t>  </a:t>
            </a:r>
          </a:p>
        </p:txBody>
      </p:sp>
      <p:sp>
        <p:nvSpPr>
          <p:cNvPr id="12" name="TextBox 11">
            <a:extLst>
              <a:ext uri="{FF2B5EF4-FFF2-40B4-BE49-F238E27FC236}">
                <a16:creationId xmlns:a16="http://schemas.microsoft.com/office/drawing/2014/main" id="{FD93CDDA-B9EF-9D91-45F2-6331CEC5FB4B}"/>
              </a:ext>
            </a:extLst>
          </p:cNvPr>
          <p:cNvSpPr txBox="1"/>
          <p:nvPr/>
        </p:nvSpPr>
        <p:spPr>
          <a:xfrm>
            <a:off x="36068001" y="22555200"/>
            <a:ext cx="184731" cy="609398"/>
          </a:xfrm>
          <a:prstGeom prst="rect">
            <a:avLst/>
          </a:prstGeom>
          <a:noFill/>
        </p:spPr>
        <p:txBody>
          <a:bodyPr wrap="none" rtlCol="0">
            <a:spAutoFit/>
          </a:bodyPr>
          <a:lstStyle/>
          <a:p>
            <a:endParaRPr lang="en-US" sz="3360"/>
          </a:p>
        </p:txBody>
      </p:sp>
      <p:sp>
        <p:nvSpPr>
          <p:cNvPr id="13" name="TextBox 12">
            <a:extLst>
              <a:ext uri="{FF2B5EF4-FFF2-40B4-BE49-F238E27FC236}">
                <a16:creationId xmlns:a16="http://schemas.microsoft.com/office/drawing/2014/main" id="{12C6292E-2EEF-680E-0871-1773A98CA4B0}"/>
              </a:ext>
            </a:extLst>
          </p:cNvPr>
          <p:cNvSpPr txBox="1"/>
          <p:nvPr/>
        </p:nvSpPr>
        <p:spPr>
          <a:xfrm>
            <a:off x="14731630" y="25110380"/>
            <a:ext cx="14493401" cy="7702493"/>
          </a:xfrm>
          <a:prstGeom prst="rect">
            <a:avLst/>
          </a:prstGeom>
          <a:noFill/>
        </p:spPr>
        <p:txBody>
          <a:bodyPr wrap="square" lIns="121920" tIns="60960" rIns="121920" bIns="60960" rtlCol="0" anchor="t">
            <a:spAutoFit/>
          </a:bodyPr>
          <a:lstStyle/>
          <a:p>
            <a:endParaRPr lang="en-US" sz="3467" dirty="0">
              <a:latin typeface="Franklin Gothic Book" panose="020B0503020102020204" pitchFamily="34" charset="0"/>
            </a:endParaRPr>
          </a:p>
          <a:p>
            <a:pPr marL="608965" indent="-608965">
              <a:buFont typeface="Arial" panose="020B0604020202020204" pitchFamily="34" charset="0"/>
              <a:buChar char="•"/>
            </a:pPr>
            <a:r>
              <a:rPr lang="en-US" sz="3450" dirty="0">
                <a:latin typeface="Franklin Gothic Book"/>
              </a:rPr>
              <a:t>The Konetchy/</a:t>
            </a:r>
            <a:r>
              <a:rPr lang="en-US" sz="3450" dirty="0" err="1">
                <a:latin typeface="Franklin Gothic Book"/>
              </a:rPr>
              <a:t>Rezamand</a:t>
            </a:r>
            <a:r>
              <a:rPr lang="en-US" sz="3450" dirty="0">
                <a:latin typeface="Franklin Gothic Book"/>
              </a:rPr>
              <a:t> Lab</a:t>
            </a:r>
          </a:p>
          <a:p>
            <a:pPr marL="608965" indent="-608965">
              <a:buFont typeface="Arial" panose="020B0604020202020204" pitchFamily="34" charset="0"/>
              <a:buChar char="•"/>
            </a:pPr>
            <a:r>
              <a:rPr lang="en-US" sz="3467" dirty="0">
                <a:latin typeface="Franklin Gothic Book" panose="020B0503020102020204" pitchFamily="34" charset="0"/>
              </a:rPr>
              <a:t>The Laarman Lab</a:t>
            </a:r>
          </a:p>
          <a:p>
            <a:pPr marL="608965" indent="-608965">
              <a:buFont typeface="Arial" panose="020B0604020202020204" pitchFamily="34" charset="0"/>
              <a:buChar char="•"/>
            </a:pPr>
            <a:r>
              <a:rPr lang="en-US" sz="3467" dirty="0">
                <a:latin typeface="Franklin Gothic Book" panose="020B0503020102020204" pitchFamily="34" charset="0"/>
              </a:rPr>
              <a:t>WSARE</a:t>
            </a:r>
          </a:p>
          <a:p>
            <a:pPr marL="608965" indent="-608965">
              <a:buFont typeface="Arial" panose="020B0604020202020204" pitchFamily="34" charset="0"/>
              <a:buChar char="•"/>
            </a:pPr>
            <a:r>
              <a:rPr lang="en-US" sz="3467" dirty="0">
                <a:latin typeface="Franklin Gothic Book" panose="020B0503020102020204" pitchFamily="34" charset="0"/>
              </a:rPr>
              <a:t>J&amp;K Dairy</a:t>
            </a:r>
          </a:p>
          <a:p>
            <a:pPr marL="608965" indent="-608965">
              <a:buFont typeface="Arial" panose="020B0604020202020204" pitchFamily="34" charset="0"/>
              <a:buChar char="•"/>
            </a:pPr>
            <a:r>
              <a:rPr lang="en-US" sz="3467" dirty="0">
                <a:latin typeface="Franklin Gothic Book" panose="020B0503020102020204" pitchFamily="34" charset="0"/>
              </a:rPr>
              <a:t>AVFS Faculty and Staff</a:t>
            </a:r>
          </a:p>
          <a:p>
            <a:pPr marL="608965" indent="-608965">
              <a:buFont typeface="Arial" panose="020B0604020202020204" pitchFamily="34" charset="0"/>
              <a:buChar char="•"/>
            </a:pPr>
            <a:endParaRPr lang="en-US" sz="3467" dirty="0">
              <a:latin typeface="Franklin Gothic Book" panose="020B0503020102020204" pitchFamily="34" charset="0"/>
            </a:endParaRPr>
          </a:p>
          <a:p>
            <a:endParaRPr lang="en-US" sz="3000" baseline="30000" dirty="0">
              <a:latin typeface="Franklin Gothic Book" panose="020B0503020102020204" pitchFamily="34" charset="0"/>
            </a:endParaRPr>
          </a:p>
          <a:p>
            <a:r>
              <a:rPr lang="en-US" sz="3000" baseline="30000" dirty="0">
                <a:solidFill>
                  <a:srgbClr val="212121"/>
                </a:solidFill>
                <a:latin typeface="Franklin Gothic Book" panose="020B0503020102020204" pitchFamily="34" charset="0"/>
              </a:rPr>
              <a:t>(1)</a:t>
            </a:r>
            <a:r>
              <a:rPr lang="en-US" sz="3000" baseline="30000" dirty="0" err="1">
                <a:solidFill>
                  <a:srgbClr val="212121"/>
                </a:solidFill>
                <a:latin typeface="Franklin Gothic Book" panose="020B0503020102020204" pitchFamily="34" charset="0"/>
              </a:rPr>
              <a:t>Usda</a:t>
            </a:r>
            <a:r>
              <a:rPr lang="en-US" sz="3000" baseline="30000" dirty="0">
                <a:solidFill>
                  <a:srgbClr val="212121"/>
                </a:solidFill>
                <a:latin typeface="Franklin Gothic Book" panose="020B0503020102020204" pitchFamily="34" charset="0"/>
              </a:rPr>
              <a:t>. 2012. Dairy heifer raiser 2011, an overview of operations that specialize in raising dairy heifers. Animal and plant health inspection service. Pp 127-130. Co. Usa.</a:t>
            </a:r>
          </a:p>
          <a:p>
            <a:r>
              <a:rPr lang="en-US" sz="3000" baseline="30000" dirty="0">
                <a:solidFill>
                  <a:srgbClr val="212121"/>
                </a:solidFill>
                <a:latin typeface="Franklin Gothic Book" panose="020B0503020102020204" pitchFamily="34" charset="0"/>
              </a:rPr>
              <a:t>(2) Manyi-</a:t>
            </a:r>
            <a:r>
              <a:rPr lang="en-US" sz="3000" baseline="30000" dirty="0" err="1">
                <a:solidFill>
                  <a:srgbClr val="212121"/>
                </a:solidFill>
                <a:latin typeface="Franklin Gothic Book" panose="020B0503020102020204" pitchFamily="34" charset="0"/>
              </a:rPr>
              <a:t>loh</a:t>
            </a:r>
            <a:r>
              <a:rPr lang="en-US" sz="3000" baseline="30000" dirty="0">
                <a:solidFill>
                  <a:srgbClr val="212121"/>
                </a:solidFill>
                <a:latin typeface="Franklin Gothic Book" panose="020B0503020102020204" pitchFamily="34" charset="0"/>
              </a:rPr>
              <a:t>, C., </a:t>
            </a:r>
            <a:r>
              <a:rPr lang="en-US" sz="3000" baseline="30000" dirty="0" err="1">
                <a:solidFill>
                  <a:srgbClr val="212121"/>
                </a:solidFill>
                <a:latin typeface="Franklin Gothic Book" panose="020B0503020102020204" pitchFamily="34" charset="0"/>
              </a:rPr>
              <a:t>Mamphweli</a:t>
            </a:r>
            <a:r>
              <a:rPr lang="en-US" sz="3000" baseline="30000" dirty="0">
                <a:solidFill>
                  <a:srgbClr val="212121"/>
                </a:solidFill>
                <a:latin typeface="Franklin Gothic Book" panose="020B0503020102020204" pitchFamily="34" charset="0"/>
              </a:rPr>
              <a:t>, S., Meyer, E., &amp; Okoh, A. (2018). Antibiotic use in agriculture and its consequential resistance in environmental sources: potential public health implications. </a:t>
            </a:r>
            <a:r>
              <a:rPr lang="en-US" sz="3000" i="1" baseline="30000" dirty="0">
                <a:solidFill>
                  <a:srgbClr val="212121"/>
                </a:solidFill>
                <a:latin typeface="Franklin Gothic Book" panose="020B0503020102020204" pitchFamily="34" charset="0"/>
              </a:rPr>
              <a:t>Molecules (</a:t>
            </a:r>
            <a:r>
              <a:rPr lang="en-US" sz="3000" i="1" baseline="30000" dirty="0" err="1">
                <a:solidFill>
                  <a:srgbClr val="212121"/>
                </a:solidFill>
                <a:latin typeface="Franklin Gothic Book" panose="020B0503020102020204" pitchFamily="34" charset="0"/>
              </a:rPr>
              <a:t>basel</a:t>
            </a:r>
            <a:r>
              <a:rPr lang="en-US" sz="3000" i="1" baseline="30000" dirty="0">
                <a:solidFill>
                  <a:srgbClr val="212121"/>
                </a:solidFill>
                <a:latin typeface="Franklin Gothic Book" panose="020B0503020102020204" pitchFamily="34" charset="0"/>
              </a:rPr>
              <a:t>, </a:t>
            </a:r>
            <a:r>
              <a:rPr lang="en-US" sz="3000" i="1" baseline="30000" dirty="0" err="1">
                <a:solidFill>
                  <a:srgbClr val="212121"/>
                </a:solidFill>
                <a:latin typeface="Franklin Gothic Book" panose="020B0503020102020204" pitchFamily="34" charset="0"/>
              </a:rPr>
              <a:t>switzerland</a:t>
            </a:r>
            <a:r>
              <a:rPr lang="en-US" sz="3000" i="1" baseline="30000" dirty="0">
                <a:solidFill>
                  <a:srgbClr val="212121"/>
                </a:solidFill>
                <a:latin typeface="Franklin Gothic Book" panose="020B0503020102020204" pitchFamily="34" charset="0"/>
              </a:rPr>
              <a:t>)</a:t>
            </a:r>
            <a:r>
              <a:rPr lang="en-US" sz="3000" baseline="30000" dirty="0">
                <a:solidFill>
                  <a:srgbClr val="212121"/>
                </a:solidFill>
                <a:latin typeface="Franklin Gothic Book" panose="020B0503020102020204" pitchFamily="34" charset="0"/>
              </a:rPr>
              <a:t>, </a:t>
            </a:r>
            <a:r>
              <a:rPr lang="en-US" sz="3000" i="1" baseline="30000" dirty="0">
                <a:solidFill>
                  <a:srgbClr val="212121"/>
                </a:solidFill>
                <a:latin typeface="Franklin Gothic Book" panose="020B0503020102020204" pitchFamily="34" charset="0"/>
              </a:rPr>
              <a:t>23</a:t>
            </a:r>
            <a:r>
              <a:rPr lang="en-US" sz="3000" baseline="30000" dirty="0">
                <a:solidFill>
                  <a:srgbClr val="212121"/>
                </a:solidFill>
                <a:latin typeface="Franklin Gothic Book" panose="020B0503020102020204" pitchFamily="34" charset="0"/>
              </a:rPr>
              <a:t>(4), 795. </a:t>
            </a:r>
            <a:r>
              <a:rPr lang="en-US" sz="3000" baseline="30000" dirty="0">
                <a:solidFill>
                  <a:srgbClr val="212121"/>
                </a:solidFill>
                <a:latin typeface="Franklin Gothic Book" panose="020B0503020102020204" pitchFamily="34" charset="0"/>
                <a:hlinkClick r:id="rId4"/>
              </a:rPr>
              <a:t>Https://doi.Org/10.3390/molecules23040795</a:t>
            </a:r>
            <a:endParaRPr lang="en-US" sz="3000" baseline="30000" dirty="0">
              <a:solidFill>
                <a:srgbClr val="000000"/>
              </a:solidFill>
              <a:latin typeface="Franklin Gothic Book" panose="020B0503020102020204" pitchFamily="34" charset="0"/>
            </a:endParaRPr>
          </a:p>
          <a:p>
            <a:r>
              <a:rPr lang="en-US" sz="3000" baseline="30000" dirty="0">
                <a:solidFill>
                  <a:srgbClr val="212121"/>
                </a:solidFill>
                <a:latin typeface="Franklin Gothic Book" panose="020B0503020102020204" pitchFamily="34" charset="0"/>
              </a:rPr>
              <a:t> (3)</a:t>
            </a:r>
            <a:r>
              <a:rPr lang="en-US" sz="3000" baseline="30000" dirty="0" err="1">
                <a:solidFill>
                  <a:srgbClr val="212529"/>
                </a:solidFill>
                <a:latin typeface="Franklin Gothic Book" panose="020B0503020102020204" pitchFamily="34" charset="0"/>
              </a:rPr>
              <a:t>Agazzi,a</a:t>
            </a:r>
            <a:r>
              <a:rPr lang="en-US" sz="3000" baseline="30000" dirty="0">
                <a:solidFill>
                  <a:srgbClr val="212529"/>
                </a:solidFill>
                <a:latin typeface="Franklin Gothic Book" panose="020B0503020102020204" pitchFamily="34" charset="0"/>
              </a:rPr>
              <a:t>., </a:t>
            </a:r>
            <a:r>
              <a:rPr lang="en-US" sz="3000" baseline="30000" dirty="0" err="1">
                <a:solidFill>
                  <a:srgbClr val="212529"/>
                </a:solidFill>
                <a:latin typeface="Franklin Gothic Book" panose="020B0503020102020204" pitchFamily="34" charset="0"/>
              </a:rPr>
              <a:t>Tirloni</a:t>
            </a:r>
            <a:r>
              <a:rPr lang="en-US" sz="3000" baseline="30000" dirty="0">
                <a:solidFill>
                  <a:srgbClr val="212529"/>
                </a:solidFill>
                <a:latin typeface="Franklin Gothic Book" panose="020B0503020102020204" pitchFamily="34" charset="0"/>
              </a:rPr>
              <a:t>, e.,  Stella, s., </a:t>
            </a:r>
            <a:r>
              <a:rPr lang="en-US" sz="3000" baseline="30000" dirty="0" err="1">
                <a:solidFill>
                  <a:srgbClr val="212529"/>
                </a:solidFill>
                <a:latin typeface="Franklin Gothic Book" panose="020B0503020102020204" pitchFamily="34" charset="0"/>
              </a:rPr>
              <a:t>Maroccolo</a:t>
            </a:r>
            <a:r>
              <a:rPr lang="en-US" sz="3000" baseline="30000" dirty="0">
                <a:solidFill>
                  <a:srgbClr val="212529"/>
                </a:solidFill>
                <a:latin typeface="Franklin Gothic Book" panose="020B0503020102020204" pitchFamily="34" charset="0"/>
              </a:rPr>
              <a:t>, s., Ripamonti, b., Bersani, c., Caputo, j., </a:t>
            </a:r>
            <a:r>
              <a:rPr lang="en-US" sz="3000" baseline="30000" dirty="0" err="1">
                <a:solidFill>
                  <a:srgbClr val="212529"/>
                </a:solidFill>
                <a:latin typeface="Franklin Gothic Book" panose="020B0503020102020204" pitchFamily="34" charset="0"/>
              </a:rPr>
              <a:t>Dell’orto</a:t>
            </a:r>
            <a:r>
              <a:rPr lang="en-US" sz="3000" baseline="30000" dirty="0">
                <a:solidFill>
                  <a:srgbClr val="212529"/>
                </a:solidFill>
                <a:latin typeface="Franklin Gothic Book" panose="020B0503020102020204" pitchFamily="34" charset="0"/>
              </a:rPr>
              <a:t>, v., Rota, n. &amp; </a:t>
            </a:r>
            <a:r>
              <a:rPr lang="en-US" sz="3000" baseline="30000" dirty="0" err="1">
                <a:solidFill>
                  <a:srgbClr val="212529"/>
                </a:solidFill>
                <a:latin typeface="Franklin Gothic Book" panose="020B0503020102020204" pitchFamily="34" charset="0"/>
              </a:rPr>
              <a:t>Savoini,g</a:t>
            </a:r>
            <a:r>
              <a:rPr lang="en-US" sz="3000" baseline="30000" dirty="0">
                <a:solidFill>
                  <a:srgbClr val="212529"/>
                </a:solidFill>
                <a:latin typeface="Franklin Gothic Book" panose="020B0503020102020204" pitchFamily="34" charset="0"/>
              </a:rPr>
              <a:t>. (2014). </a:t>
            </a:r>
            <a:r>
              <a:rPr lang="en-US" sz="3000" baseline="30000" dirty="0">
                <a:latin typeface="Franklin Gothic Book" panose="020B0503020102020204" pitchFamily="34" charset="0"/>
              </a:rPr>
              <a:t>Effects of species-specific probiotic addition to milk replacer on calf health and performance during the first month of life</a:t>
            </a:r>
            <a:r>
              <a:rPr lang="en-US" sz="3000" baseline="30000" dirty="0">
                <a:solidFill>
                  <a:srgbClr val="212529"/>
                </a:solidFill>
                <a:latin typeface="Franklin Gothic Book" panose="020B0503020102020204" pitchFamily="34" charset="0"/>
              </a:rPr>
              <a:t>. Annals of animal science,14(1) 101-115. </a:t>
            </a:r>
            <a:r>
              <a:rPr lang="en-US" sz="3000" baseline="30000" dirty="0">
                <a:solidFill>
                  <a:srgbClr val="007BFF"/>
                </a:solidFill>
                <a:latin typeface="Franklin Gothic Book" panose="020B0503020102020204" pitchFamily="34" charset="0"/>
                <a:hlinkClick r:id="rId5"/>
              </a:rPr>
              <a:t>Https</a:t>
            </a:r>
            <a:r>
              <a:rPr lang="en-US" sz="3000" baseline="30000" dirty="0">
                <a:solidFill>
                  <a:srgbClr val="007BFF"/>
                </a:solidFill>
                <a:latin typeface="Franklin Gothic Book" panose="020B0503020102020204" pitchFamily="34" charset="0"/>
                <a:hlinkClick r:id="rId5">
                  <a:extLst>
                    <a:ext uri="{A12FA001-AC4F-418D-AE19-62706E023703}">
                      <ahyp:hlinkClr xmlns:ahyp="http://schemas.microsoft.com/office/drawing/2018/hyperlinkcolor" val="tx"/>
                    </a:ext>
                  </a:extLst>
                </a:hlinkClick>
              </a:rPr>
              <a:t>://</a:t>
            </a:r>
            <a:r>
              <a:rPr lang="en-US" sz="3000" baseline="30000" dirty="0" err="1">
                <a:solidFill>
                  <a:srgbClr val="007BFF"/>
                </a:solidFill>
                <a:latin typeface="Franklin Gothic Book" panose="020B0503020102020204" pitchFamily="34" charset="0"/>
                <a:hlinkClick r:id="rId5">
                  <a:extLst>
                    <a:ext uri="{A12FA001-AC4F-418D-AE19-62706E023703}">
                      <ahyp:hlinkClr xmlns:ahyp="http://schemas.microsoft.com/office/drawing/2018/hyperlinkcolor" val="tx"/>
                    </a:ext>
                  </a:extLst>
                </a:hlinkClick>
              </a:rPr>
              <a:t>doi.</a:t>
            </a:r>
            <a:r>
              <a:rPr lang="en-US" sz="3000" baseline="30000" dirty="0" err="1">
                <a:solidFill>
                  <a:srgbClr val="007BFF"/>
                </a:solidFill>
                <a:latin typeface="Franklin Gothic Book" panose="020B0503020102020204" pitchFamily="34" charset="0"/>
                <a:hlinkClick r:id="rId5"/>
              </a:rPr>
              <a:t>Org</a:t>
            </a:r>
            <a:r>
              <a:rPr lang="en-US" sz="3000" baseline="30000" dirty="0">
                <a:solidFill>
                  <a:srgbClr val="007BFF"/>
                </a:solidFill>
                <a:latin typeface="Franklin Gothic Book" panose="020B0503020102020204" pitchFamily="34" charset="0"/>
                <a:hlinkClick r:id="rId5">
                  <a:extLst>
                    <a:ext uri="{A12FA001-AC4F-418D-AE19-62706E023703}">
                      <ahyp:hlinkClr xmlns:ahyp="http://schemas.microsoft.com/office/drawing/2018/hyperlinkcolor" val="tx"/>
                    </a:ext>
                  </a:extLst>
                </a:hlinkClick>
              </a:rPr>
              <a:t>/10.2478/aoas-2013-0089</a:t>
            </a:r>
            <a:r>
              <a:rPr lang="en-US" sz="3000" baseline="30000" dirty="0">
                <a:solidFill>
                  <a:srgbClr val="007BFF"/>
                </a:solidFill>
                <a:latin typeface="Franklin Gothic Book" panose="020B0503020102020204" pitchFamily="34" charset="0"/>
              </a:rPr>
              <a:t> </a:t>
            </a:r>
            <a:r>
              <a:rPr lang="en-US" sz="3000" baseline="30000" dirty="0">
                <a:latin typeface="Franklin Gothic Book" panose="020B0503020102020204" pitchFamily="34" charset="0"/>
                <a:cs typeface="Calibri"/>
              </a:rPr>
              <a:t>[1]</a:t>
            </a:r>
            <a:r>
              <a:rPr lang="en-US" sz="3000" baseline="30000" dirty="0">
                <a:solidFill>
                  <a:srgbClr val="007BFF"/>
                </a:solidFill>
                <a:latin typeface="Franklin Gothic Book" panose="020B0503020102020204" pitchFamily="34" charset="0"/>
              </a:rPr>
              <a:t>  </a:t>
            </a:r>
          </a:p>
          <a:p>
            <a:r>
              <a:rPr lang="en-US" sz="3000" baseline="30000" dirty="0">
                <a:latin typeface="Franklin Gothic Book" panose="020B0503020102020204" pitchFamily="34" charset="0"/>
              </a:rPr>
              <a:t>(4) Wolfe, A.R., </a:t>
            </a:r>
            <a:r>
              <a:rPr lang="en-US" sz="3000" baseline="30000" dirty="0" err="1">
                <a:latin typeface="Franklin Gothic Book" panose="020B0503020102020204" pitchFamily="34" charset="0"/>
              </a:rPr>
              <a:t>Rezamand</a:t>
            </a:r>
            <a:r>
              <a:rPr lang="en-US" sz="3000" baseline="30000" dirty="0">
                <a:latin typeface="Franklin Gothic Book" panose="020B0503020102020204" pitchFamily="34" charset="0"/>
              </a:rPr>
              <a:t>, P., </a:t>
            </a:r>
            <a:r>
              <a:rPr lang="en-US" sz="3000" baseline="30000" dirty="0" err="1">
                <a:latin typeface="Franklin Gothic Book" panose="020B0503020102020204" pitchFamily="34" charset="0"/>
              </a:rPr>
              <a:t>Augistinho</a:t>
            </a:r>
            <a:r>
              <a:rPr lang="en-US" sz="3000" baseline="30000" dirty="0">
                <a:latin typeface="Franklin Gothic Book" panose="020B0503020102020204" pitchFamily="34" charset="0"/>
              </a:rPr>
              <a:t>, B.C., </a:t>
            </a:r>
            <a:r>
              <a:rPr lang="en-US" sz="3000" baseline="30000" dirty="0" err="1">
                <a:latin typeface="Franklin Gothic Book" panose="020B0503020102020204" pitchFamily="34" charset="0"/>
              </a:rPr>
              <a:t>Konetchy</a:t>
            </a:r>
            <a:r>
              <a:rPr lang="en-US" sz="3000" baseline="30000" dirty="0">
                <a:latin typeface="Franklin Gothic Book" panose="020B0503020102020204" pitchFamily="34" charset="0"/>
              </a:rPr>
              <a:t>, D.E., </a:t>
            </a:r>
            <a:r>
              <a:rPr lang="en-US" sz="3000" baseline="30000" dirty="0" err="1">
                <a:latin typeface="Franklin Gothic Book" panose="020B0503020102020204" pitchFamily="34" charset="0"/>
              </a:rPr>
              <a:t>Laarman</a:t>
            </a:r>
            <a:r>
              <a:rPr lang="en-US" sz="3000" baseline="30000" dirty="0">
                <a:latin typeface="Franklin Gothic Book" panose="020B0503020102020204" pitchFamily="34" charset="0"/>
              </a:rPr>
              <a:t>, A.H. (2023).</a:t>
            </a:r>
            <a:r>
              <a:rPr lang="en-US" sz="3000" b="1" i="0" dirty="0">
                <a:solidFill>
                  <a:srgbClr val="49576D"/>
                </a:solidFill>
                <a:effectLst/>
                <a:latin typeface="Franklin Gothic Book" panose="020B0503020102020204" pitchFamily="34" charset="0"/>
              </a:rPr>
              <a:t> </a:t>
            </a:r>
            <a:r>
              <a:rPr lang="en-US" sz="3000" i="0" baseline="30000" dirty="0">
                <a:effectLst/>
                <a:latin typeface="Franklin Gothic Book" panose="020B0503020102020204" pitchFamily="34" charset="0"/>
              </a:rPr>
              <a:t>Effects of weaning strategies on health, hematology, and productivity in Holstein dairy calves. </a:t>
            </a:r>
            <a:r>
              <a:rPr lang="en-US" sz="3000" baseline="30000" dirty="0">
                <a:latin typeface="Franklin Gothic Book" panose="020B0503020102020204" pitchFamily="34" charset="0"/>
              </a:rPr>
              <a:t>Journal of Dairy Science, 106(10) 7008-7019. https://</a:t>
            </a:r>
            <a:r>
              <a:rPr lang="en-US" sz="3000" baseline="30000" dirty="0" err="1">
                <a:latin typeface="Franklin Gothic Book" panose="020B0503020102020204" pitchFamily="34" charset="0"/>
              </a:rPr>
              <a:t>doi.org</a:t>
            </a:r>
            <a:r>
              <a:rPr lang="en-US" sz="3000" baseline="30000" dirty="0">
                <a:latin typeface="Franklin Gothic Book" panose="020B0503020102020204" pitchFamily="34" charset="0"/>
              </a:rPr>
              <a:t>/10.3168/jds.2022-22738</a:t>
            </a:r>
          </a:p>
        </p:txBody>
      </p:sp>
      <p:sp>
        <p:nvSpPr>
          <p:cNvPr id="6" name="TextBox 5">
            <a:extLst>
              <a:ext uri="{FF2B5EF4-FFF2-40B4-BE49-F238E27FC236}">
                <a16:creationId xmlns:a16="http://schemas.microsoft.com/office/drawing/2014/main" id="{5FFE9614-2C29-6136-7CD5-6B4002191474}"/>
              </a:ext>
            </a:extLst>
          </p:cNvPr>
          <p:cNvSpPr txBox="1"/>
          <p:nvPr/>
        </p:nvSpPr>
        <p:spPr>
          <a:xfrm>
            <a:off x="8643072" y="3787464"/>
            <a:ext cx="26660723" cy="1436419"/>
          </a:xfrm>
          <a:prstGeom prst="rect">
            <a:avLst/>
          </a:prstGeom>
          <a:noFill/>
        </p:spPr>
        <p:txBody>
          <a:bodyPr wrap="square" lIns="121920" tIns="60960" rIns="121920" bIns="60960" anchor="t">
            <a:spAutoFit/>
          </a:bodyPr>
          <a:lstStyle/>
          <a:p>
            <a:r>
              <a:rPr lang="en-US" sz="4267" dirty="0">
                <a:solidFill>
                  <a:schemeClr val="bg1"/>
                </a:solidFill>
                <a:latin typeface="Franklin Gothic Medium"/>
                <a:ea typeface="Verdana"/>
              </a:rPr>
              <a:t>H. Rasmussen*</a:t>
            </a:r>
            <a:r>
              <a:rPr lang="en-US" sz="4267" baseline="30000" dirty="0">
                <a:solidFill>
                  <a:schemeClr val="bg1"/>
                </a:solidFill>
                <a:latin typeface="Franklin Gothic Medium"/>
                <a:ea typeface="Verdana"/>
              </a:rPr>
              <a:t>1</a:t>
            </a:r>
            <a:r>
              <a:rPr lang="en-US" sz="4267" dirty="0">
                <a:solidFill>
                  <a:schemeClr val="bg1"/>
                </a:solidFill>
                <a:latin typeface="Franklin Gothic Medium"/>
                <a:ea typeface="Verdana"/>
              </a:rPr>
              <a:t>, D., Kontechy</a:t>
            </a:r>
            <a:r>
              <a:rPr lang="en-US" sz="4267" baseline="30000" dirty="0">
                <a:solidFill>
                  <a:schemeClr val="bg1"/>
                </a:solidFill>
                <a:latin typeface="Franklin Gothic Medium"/>
                <a:ea typeface="Verdana"/>
              </a:rPr>
              <a:t>1</a:t>
            </a:r>
            <a:r>
              <a:rPr lang="en-US" sz="4267" dirty="0">
                <a:solidFill>
                  <a:schemeClr val="bg1"/>
                </a:solidFill>
                <a:latin typeface="Franklin Gothic Medium"/>
                <a:ea typeface="Verdana"/>
              </a:rPr>
              <a:t> M. Mahdavi-Yekta</a:t>
            </a:r>
            <a:r>
              <a:rPr lang="en-US" sz="4267" baseline="30000" dirty="0">
                <a:solidFill>
                  <a:schemeClr val="bg1"/>
                </a:solidFill>
                <a:latin typeface="Franklin Gothic Medium"/>
                <a:ea typeface="Verdana"/>
              </a:rPr>
              <a:t>1</a:t>
            </a:r>
            <a:r>
              <a:rPr lang="en-US" sz="4267" dirty="0">
                <a:solidFill>
                  <a:schemeClr val="bg1"/>
                </a:solidFill>
                <a:latin typeface="Franklin Gothic Medium"/>
                <a:ea typeface="Verdana"/>
              </a:rPr>
              <a:t>, M. Larson</a:t>
            </a:r>
            <a:r>
              <a:rPr lang="en-US" sz="4267" baseline="30000" dirty="0">
                <a:solidFill>
                  <a:schemeClr val="bg1"/>
                </a:solidFill>
                <a:latin typeface="Franklin Gothic Medium"/>
                <a:ea typeface="Verdana"/>
              </a:rPr>
              <a:t>1</a:t>
            </a:r>
            <a:r>
              <a:rPr lang="en-US" sz="4267" dirty="0">
                <a:solidFill>
                  <a:schemeClr val="bg1"/>
                </a:solidFill>
                <a:latin typeface="Franklin Gothic Medium"/>
                <a:ea typeface="Verdana"/>
              </a:rPr>
              <a:t>, A. H. Laarman</a:t>
            </a:r>
            <a:r>
              <a:rPr lang="en-US" sz="4267" baseline="30000" dirty="0">
                <a:solidFill>
                  <a:schemeClr val="bg1"/>
                </a:solidFill>
                <a:latin typeface="Franklin Gothic Medium"/>
                <a:ea typeface="Verdana"/>
              </a:rPr>
              <a:t>2</a:t>
            </a:r>
            <a:r>
              <a:rPr lang="en-US" sz="4267" dirty="0">
                <a:solidFill>
                  <a:schemeClr val="bg1"/>
                </a:solidFill>
                <a:latin typeface="Franklin Gothic Medium"/>
                <a:ea typeface="Verdana"/>
              </a:rPr>
              <a:t>, P. Rezamand</a:t>
            </a:r>
            <a:r>
              <a:rPr lang="en-US" sz="4267" baseline="30000" dirty="0">
                <a:solidFill>
                  <a:schemeClr val="bg1"/>
                </a:solidFill>
                <a:latin typeface="Franklin Gothic Medium"/>
                <a:ea typeface="Verdana"/>
              </a:rPr>
              <a:t>1</a:t>
            </a:r>
            <a:r>
              <a:rPr lang="en-US" sz="4267" dirty="0">
                <a:solidFill>
                  <a:schemeClr val="bg1"/>
                </a:solidFill>
                <a:latin typeface="Franklin Gothic Medium"/>
                <a:ea typeface="Verdana"/>
              </a:rPr>
              <a:t>, A. Ahmadzadeh</a:t>
            </a:r>
            <a:r>
              <a:rPr lang="en-US" sz="4267" baseline="30000" dirty="0">
                <a:solidFill>
                  <a:schemeClr val="bg1"/>
                </a:solidFill>
                <a:latin typeface="Franklin Gothic Medium"/>
                <a:ea typeface="Verdana"/>
              </a:rPr>
              <a:t>1 </a:t>
            </a:r>
            <a:r>
              <a:rPr lang="en-US" sz="4267" dirty="0">
                <a:solidFill>
                  <a:schemeClr val="bg1"/>
                </a:solidFill>
                <a:latin typeface="Franklin Gothic Medium"/>
                <a:ea typeface="Verdana"/>
              </a:rPr>
              <a:t>; </a:t>
            </a:r>
            <a:r>
              <a:rPr lang="en-US" sz="4267" baseline="30000" dirty="0">
                <a:solidFill>
                  <a:schemeClr val="bg1"/>
                </a:solidFill>
                <a:latin typeface="Franklin Gothic Medium"/>
                <a:ea typeface="Verdana"/>
              </a:rPr>
              <a:t>1</a:t>
            </a:r>
            <a:r>
              <a:rPr lang="en-US" sz="4267" dirty="0">
                <a:solidFill>
                  <a:schemeClr val="bg1"/>
                </a:solidFill>
                <a:latin typeface="Franklin Gothic Medium"/>
                <a:ea typeface="Verdana"/>
              </a:rPr>
              <a:t>University of Idaho, Moscow, Idaho, United States of America, </a:t>
            </a:r>
            <a:r>
              <a:rPr lang="en-US" sz="4267" baseline="30000" dirty="0">
                <a:solidFill>
                  <a:schemeClr val="bg1"/>
                </a:solidFill>
                <a:latin typeface="Franklin Gothic Medium"/>
                <a:ea typeface="Verdana"/>
              </a:rPr>
              <a:t>2</a:t>
            </a:r>
            <a:r>
              <a:rPr lang="en-US" sz="4267" dirty="0">
                <a:solidFill>
                  <a:schemeClr val="bg1"/>
                </a:solidFill>
                <a:latin typeface="Franklin Gothic Medium"/>
                <a:ea typeface="Verdana"/>
              </a:rPr>
              <a:t>University of Alberta , Edmonton, Alberta, Canada </a:t>
            </a:r>
            <a:endParaRPr lang="en-US" sz="3360" baseline="30000" dirty="0">
              <a:solidFill>
                <a:schemeClr val="bg1"/>
              </a:solidFill>
              <a:ea typeface="Calibri"/>
              <a:cs typeface="Calibri"/>
            </a:endParaRPr>
          </a:p>
        </p:txBody>
      </p:sp>
      <p:sp>
        <p:nvSpPr>
          <p:cNvPr id="14" name="TextBox 13">
            <a:extLst>
              <a:ext uri="{FF2B5EF4-FFF2-40B4-BE49-F238E27FC236}">
                <a16:creationId xmlns:a16="http://schemas.microsoft.com/office/drawing/2014/main" id="{D444D3E9-A79D-77F3-A0A0-44CCAE434F2F}"/>
              </a:ext>
            </a:extLst>
          </p:cNvPr>
          <p:cNvSpPr txBox="1"/>
          <p:nvPr/>
        </p:nvSpPr>
        <p:spPr>
          <a:xfrm>
            <a:off x="335282" y="20508411"/>
            <a:ext cx="13800626" cy="12649617"/>
          </a:xfrm>
          <a:prstGeom prst="rect">
            <a:avLst/>
          </a:prstGeom>
          <a:noFill/>
        </p:spPr>
        <p:txBody>
          <a:bodyPr wrap="square" lIns="91440" tIns="45720" rIns="91440" bIns="45720" rtlCol="0" anchor="t">
            <a:spAutoFit/>
          </a:bodyPr>
          <a:lstStyle/>
          <a:p>
            <a:pPr marL="456565" indent="-456565">
              <a:buFont typeface="Arial" panose="020B0604020202020204" pitchFamily="34" charset="0"/>
              <a:buChar char="•"/>
            </a:pPr>
            <a:r>
              <a:rPr lang="en-US" sz="3400" b="1" u="sng" dirty="0">
                <a:latin typeface="Franklin Gothic Medium" panose="020B0603020102020204" pitchFamily="34" charset="0"/>
                <a:cs typeface="Calibri" panose="020F0502020204030204" pitchFamily="34" charset="0"/>
              </a:rPr>
              <a:t>Animals</a:t>
            </a:r>
            <a:endParaRPr lang="en-US" dirty="0"/>
          </a:p>
          <a:p>
            <a:pPr marL="1066165" lvl="1" indent="-456565">
              <a:buFont typeface="Arial" panose="020B0604020202020204" pitchFamily="34" charset="0"/>
              <a:buChar char="•"/>
            </a:pPr>
            <a:r>
              <a:rPr lang="en-US" sz="3400" dirty="0">
                <a:latin typeface="Franklin Gothic Medium" panose="020B0603020102020204" pitchFamily="34" charset="0"/>
                <a:cs typeface="Calibri" panose="020F0502020204030204" pitchFamily="34" charset="0"/>
              </a:rPr>
              <a:t>Holstein bull calves (n=38)</a:t>
            </a:r>
          </a:p>
          <a:p>
            <a:pPr marL="1066165" lvl="1" indent="-456565">
              <a:buFont typeface="Arial" panose="020B0604020202020204" pitchFamily="34" charset="0"/>
              <a:buChar char="•"/>
            </a:pPr>
            <a:r>
              <a:rPr lang="en-US" sz="3400" dirty="0">
                <a:latin typeface="Franklin Gothic Medium" panose="020B0603020102020204" pitchFamily="34" charset="0"/>
                <a:cs typeface="Calibri" panose="020F0502020204030204" pitchFamily="34" charset="0"/>
              </a:rPr>
              <a:t>Housed in individual hutches </a:t>
            </a:r>
          </a:p>
          <a:p>
            <a:pPr marL="1066165" lvl="1" indent="-456565">
              <a:buFont typeface="Arial" panose="020B0604020202020204" pitchFamily="34" charset="0"/>
              <a:buChar char="•"/>
            </a:pPr>
            <a:r>
              <a:rPr lang="en-US" sz="3400" dirty="0">
                <a:latin typeface="Franklin Gothic Medium" panose="020B0603020102020204" pitchFamily="34" charset="0"/>
                <a:cs typeface="Calibri" panose="020F0502020204030204" pitchFamily="34" charset="0"/>
              </a:rPr>
              <a:t>Fed 6 pints milk replacer twice daily </a:t>
            </a:r>
          </a:p>
          <a:p>
            <a:pPr marL="1066165" lvl="1" indent="-456565">
              <a:buFont typeface="Arial" panose="020B0604020202020204" pitchFamily="34" charset="0"/>
              <a:buChar char="•"/>
            </a:pPr>
            <a:r>
              <a:rPr lang="en-US" sz="3400" dirty="0">
                <a:latin typeface="Franklin Gothic Medium" panose="020B0603020102020204" pitchFamily="34" charset="0"/>
                <a:cs typeface="Calibri" panose="020F0502020204030204" pitchFamily="34" charset="0"/>
              </a:rPr>
              <a:t>Free access to water, calf starter, and forage</a:t>
            </a:r>
          </a:p>
          <a:p>
            <a:pPr marL="1066165" lvl="1" indent="-456565">
              <a:buFont typeface="Arial" panose="020B0604020202020204" pitchFamily="34" charset="0"/>
              <a:buChar char="•"/>
            </a:pPr>
            <a:endParaRPr lang="en-US" sz="3400" dirty="0">
              <a:latin typeface="Franklin Gothic Medium" panose="020B0603020102020204" pitchFamily="34" charset="0"/>
              <a:cs typeface="Calibri" panose="020F0502020204030204" pitchFamily="34" charset="0"/>
            </a:endParaRPr>
          </a:p>
          <a:p>
            <a:pPr marL="456565" indent="-456565">
              <a:buFont typeface="Arial" panose="020B0604020202020204" pitchFamily="34" charset="0"/>
              <a:buChar char="•"/>
            </a:pPr>
            <a:r>
              <a:rPr lang="en-US" sz="3400" b="1" u="sng" dirty="0">
                <a:latin typeface="Franklin Gothic Medium" panose="020B0603020102020204" pitchFamily="34" charset="0"/>
                <a:cs typeface="Calibri" panose="020F0502020204030204" pitchFamily="34" charset="0"/>
              </a:rPr>
              <a:t>Study Design </a:t>
            </a:r>
          </a:p>
          <a:p>
            <a:pPr marL="1066165" lvl="1" indent="-456565">
              <a:buFont typeface="Arial" panose="020B0604020202020204" pitchFamily="34" charset="0"/>
              <a:buChar char="•"/>
            </a:pPr>
            <a:r>
              <a:rPr lang="en-US" sz="3400" dirty="0">
                <a:latin typeface="Franklin Gothic Medium" panose="020B0603020102020204" pitchFamily="34" charset="0"/>
                <a:cs typeface="Calibri" panose="020F0502020204030204" pitchFamily="34" charset="0"/>
              </a:rPr>
              <a:t>2x2 factorial design with weaning method and probiotic supplementation as factors </a:t>
            </a:r>
          </a:p>
          <a:p>
            <a:pPr marL="1066165" lvl="1" indent="-456565">
              <a:buFont typeface="Arial" panose="020B0604020202020204" pitchFamily="34" charset="0"/>
              <a:buChar char="•"/>
            </a:pPr>
            <a:endParaRPr lang="en-US" sz="3400" dirty="0">
              <a:latin typeface="Franklin Gothic Medium" panose="020B0603020102020204" pitchFamily="34" charset="0"/>
              <a:cs typeface="Calibri" panose="020F0502020204030204" pitchFamily="34" charset="0"/>
            </a:endParaRPr>
          </a:p>
          <a:p>
            <a:pPr marL="456565" indent="-456565">
              <a:buFont typeface="Arial" panose="020B0604020202020204" pitchFamily="34" charset="0"/>
              <a:buChar char="•"/>
            </a:pPr>
            <a:r>
              <a:rPr lang="en-US" sz="3400" b="1" u="sng" dirty="0">
                <a:latin typeface="Franklin Gothic Medium"/>
                <a:cs typeface="Calibri"/>
              </a:rPr>
              <a:t>Weaning Method</a:t>
            </a:r>
            <a:endParaRPr lang="en-US" sz="3400" b="1" u="sng" strike="sngStrike" dirty="0">
              <a:latin typeface="Franklin Gothic Medium" panose="020B0603020102020204" pitchFamily="34" charset="0"/>
              <a:cs typeface="Calibri" panose="020F0502020204030204" pitchFamily="34" charset="0"/>
            </a:endParaRPr>
          </a:p>
          <a:p>
            <a:pPr marL="1066165" lvl="1" indent="-456565">
              <a:buFont typeface="Arial" panose="020B0604020202020204" pitchFamily="34" charset="0"/>
              <a:buChar char="•"/>
            </a:pPr>
            <a:r>
              <a:rPr lang="en-US" sz="3400" dirty="0">
                <a:latin typeface="Franklin Gothic Medium" panose="020B0603020102020204" pitchFamily="34" charset="0"/>
                <a:cs typeface="Calibri" panose="020F0502020204030204" pitchFamily="34" charset="0"/>
              </a:rPr>
              <a:t>Abrupt(A): Three step downs of 2 pints, over three days </a:t>
            </a:r>
          </a:p>
          <a:p>
            <a:pPr marL="1066165" lvl="1" indent="-456565">
              <a:buFont typeface="Arial" panose="020B0604020202020204" pitchFamily="34" charset="0"/>
              <a:buChar char="•"/>
            </a:pPr>
            <a:r>
              <a:rPr lang="en-US" sz="3400" dirty="0">
                <a:latin typeface="Franklin Gothic Medium" panose="020B0603020102020204" pitchFamily="34" charset="0"/>
                <a:cs typeface="Calibri" panose="020F0502020204030204" pitchFamily="34" charset="0"/>
              </a:rPr>
              <a:t>Gradual(G): Seven step downs of 0.85 pints, over 14 days</a:t>
            </a:r>
          </a:p>
          <a:p>
            <a:pPr marL="1066165" lvl="1" indent="-456565">
              <a:buFont typeface="Arial" panose="020B0604020202020204" pitchFamily="34" charset="0"/>
              <a:buChar char="•"/>
            </a:pPr>
            <a:endParaRPr lang="en-US" sz="3400" dirty="0">
              <a:latin typeface="Franklin Gothic Medium" panose="020B0603020102020204" pitchFamily="34" charset="0"/>
              <a:cs typeface="Calibri" panose="020F0502020204030204" pitchFamily="34" charset="0"/>
            </a:endParaRPr>
          </a:p>
          <a:p>
            <a:pPr marL="456565" indent="-456565">
              <a:buFont typeface="Arial" panose="020B0604020202020204" pitchFamily="34" charset="0"/>
              <a:buChar char="•"/>
            </a:pPr>
            <a:r>
              <a:rPr lang="en-US" sz="3400" b="1" u="sng" dirty="0">
                <a:latin typeface="Franklin Gothic Medium" panose="020B0603020102020204" pitchFamily="34" charset="0"/>
                <a:cs typeface="Calibri" panose="020F0502020204030204" pitchFamily="34" charset="0"/>
              </a:rPr>
              <a:t>Probiotic supplementation </a:t>
            </a:r>
          </a:p>
          <a:p>
            <a:pPr marL="1066165" lvl="1" indent="-456565">
              <a:buFont typeface="Arial" panose="020B0604020202020204" pitchFamily="34" charset="0"/>
              <a:buChar char="•"/>
            </a:pPr>
            <a:r>
              <a:rPr lang="en-US" sz="3400" dirty="0">
                <a:latin typeface="Franklin Gothic Medium" panose="020B0603020102020204" pitchFamily="34" charset="0"/>
                <a:cs typeface="Calibri" panose="020F0502020204030204" pitchFamily="34" charset="0"/>
              </a:rPr>
              <a:t>Control(C): receive no supplement in milk replacer</a:t>
            </a:r>
          </a:p>
          <a:p>
            <a:pPr marL="1066165" lvl="1" indent="-456565">
              <a:buFont typeface="Arial" panose="020B0604020202020204" pitchFamily="34" charset="0"/>
              <a:buChar char="•"/>
            </a:pPr>
            <a:r>
              <a:rPr lang="en-US" sz="3400" dirty="0">
                <a:latin typeface="Franklin Gothic Medium"/>
                <a:cs typeface="Calibri"/>
              </a:rPr>
              <a:t>Treatment group(P): receive 1.0x10</a:t>
            </a:r>
            <a:r>
              <a:rPr lang="en-US" sz="3400" baseline="30000" dirty="0">
                <a:latin typeface="Franklin Gothic Medium"/>
                <a:cs typeface="Calibri"/>
              </a:rPr>
              <a:t>9 </a:t>
            </a:r>
            <a:r>
              <a:rPr lang="en-US" sz="3400" dirty="0">
                <a:latin typeface="Franklin Gothic Medium"/>
                <a:cs typeface="Calibri"/>
              </a:rPr>
              <a:t>CFU/day of freeze-dried </a:t>
            </a:r>
            <a:r>
              <a:rPr lang="en-US" sz="3400" b="0" i="1" dirty="0">
                <a:solidFill>
                  <a:srgbClr val="000000"/>
                </a:solidFill>
                <a:effectLst/>
                <a:latin typeface="Franklin Gothic Medium"/>
              </a:rPr>
              <a:t>Lactobacillus </a:t>
            </a:r>
            <a:r>
              <a:rPr lang="en-US" sz="3400" b="0" i="1" dirty="0" err="1">
                <a:solidFill>
                  <a:srgbClr val="000000"/>
                </a:solidFill>
                <a:effectLst/>
                <a:latin typeface="Franklin Gothic Medium"/>
              </a:rPr>
              <a:t>agili</a:t>
            </a:r>
            <a:r>
              <a:rPr lang="en-US" sz="3400" b="0" i="1" dirty="0">
                <a:solidFill>
                  <a:srgbClr val="000000"/>
                </a:solidFill>
                <a:effectLst/>
                <a:latin typeface="Franklin Gothic Medium"/>
              </a:rPr>
              <a:t>, L. </a:t>
            </a:r>
            <a:r>
              <a:rPr lang="en-US" sz="3400" b="0" i="1" dirty="0" err="1">
                <a:solidFill>
                  <a:srgbClr val="000000"/>
                </a:solidFill>
                <a:effectLst/>
                <a:latin typeface="Franklin Gothic Medium"/>
              </a:rPr>
              <a:t>delbrueckii</a:t>
            </a:r>
            <a:r>
              <a:rPr lang="en-US" sz="3400" b="0" i="1" dirty="0">
                <a:solidFill>
                  <a:srgbClr val="000000"/>
                </a:solidFill>
                <a:effectLst/>
                <a:latin typeface="Franklin Gothic Medium"/>
              </a:rPr>
              <a:t>, L. mucosae, and L. </a:t>
            </a:r>
            <a:r>
              <a:rPr lang="en-US" sz="3400" b="0" i="1" dirty="0" err="1">
                <a:solidFill>
                  <a:srgbClr val="000000"/>
                </a:solidFill>
                <a:effectLst/>
                <a:latin typeface="Franklin Gothic Medium"/>
              </a:rPr>
              <a:t>rueteri</a:t>
            </a:r>
            <a:r>
              <a:rPr lang="en-US" sz="3400" dirty="0">
                <a:latin typeface="Franklin Gothic Medium"/>
                <a:cs typeface="Calibri"/>
              </a:rPr>
              <a:t> in milk replacer for 7 days</a:t>
            </a:r>
          </a:p>
          <a:p>
            <a:pPr marL="608965" lvl="1"/>
            <a:endParaRPr lang="en-US" sz="3400" dirty="0">
              <a:latin typeface="Franklin Gothic Medium" panose="020B0603020102020204" pitchFamily="34" charset="0"/>
              <a:cs typeface="Calibri" panose="020F0502020204030204" pitchFamily="34" charset="0"/>
            </a:endParaRPr>
          </a:p>
          <a:p>
            <a:pPr marL="456565" indent="-456565">
              <a:buFont typeface="Arial" panose="020B0604020202020204" pitchFamily="34" charset="0"/>
              <a:buChar char="•"/>
            </a:pPr>
            <a:r>
              <a:rPr lang="en-US" sz="3400" b="1" u="sng" dirty="0">
                <a:latin typeface="Franklin Gothic Medium" panose="020B0603020102020204" pitchFamily="34" charset="0"/>
                <a:cs typeface="Calibri" panose="020F0502020204030204" pitchFamily="34" charset="0"/>
              </a:rPr>
              <a:t>Treatment Groups </a:t>
            </a:r>
          </a:p>
          <a:p>
            <a:pPr marL="1066165" lvl="1" indent="-456565">
              <a:buFont typeface="Arial" panose="020B0604020202020204" pitchFamily="34" charset="0"/>
              <a:buChar char="•"/>
            </a:pPr>
            <a:r>
              <a:rPr lang="en-US" sz="3400" dirty="0">
                <a:latin typeface="Franklin Gothic Medium" panose="020B0603020102020204" pitchFamily="34" charset="0"/>
                <a:cs typeface="Calibri" panose="020F0502020204030204" pitchFamily="34" charset="0"/>
              </a:rPr>
              <a:t>Abrupt-Control(AC): n=10   • Abrupt-Probiotic(AP): n=10</a:t>
            </a:r>
          </a:p>
          <a:p>
            <a:pPr marL="1066165" lvl="1" indent="-456565">
              <a:buFont typeface="Arial" panose="020B0604020202020204" pitchFamily="34" charset="0"/>
              <a:buChar char="•"/>
            </a:pPr>
            <a:r>
              <a:rPr lang="en-US" sz="3400" dirty="0">
                <a:latin typeface="Franklin Gothic Medium" panose="020B0603020102020204" pitchFamily="34" charset="0"/>
                <a:cs typeface="Calibri" panose="020F0502020204030204" pitchFamily="34" charset="0"/>
              </a:rPr>
              <a:t>Gradual-Control(GP): n=9   • Gradual-Probiotic(GP): n=9</a:t>
            </a:r>
          </a:p>
          <a:p>
            <a:pPr marL="1066165" lvl="1" indent="-456565">
              <a:buFont typeface="Arial" panose="020B0604020202020204" pitchFamily="34" charset="0"/>
              <a:buChar char="•"/>
            </a:pPr>
            <a:endParaRPr lang="en-US" sz="3400" dirty="0">
              <a:latin typeface="Franklin Gothic Medium" panose="020B0603020102020204" pitchFamily="34" charset="0"/>
              <a:cs typeface="Calibri" panose="020F0502020204030204" pitchFamily="34" charset="0"/>
            </a:endParaRPr>
          </a:p>
        </p:txBody>
      </p:sp>
      <p:grpSp>
        <p:nvGrpSpPr>
          <p:cNvPr id="38" name="Group 37">
            <a:extLst>
              <a:ext uri="{FF2B5EF4-FFF2-40B4-BE49-F238E27FC236}">
                <a16:creationId xmlns:a16="http://schemas.microsoft.com/office/drawing/2014/main" id="{0E3780D6-80C8-3FD6-6862-BB26D9AE9A2C}"/>
              </a:ext>
            </a:extLst>
          </p:cNvPr>
          <p:cNvGrpSpPr/>
          <p:nvPr/>
        </p:nvGrpSpPr>
        <p:grpSpPr>
          <a:xfrm>
            <a:off x="21408330" y="25360176"/>
            <a:ext cx="6127894" cy="3288644"/>
            <a:chOff x="27690671" y="17051989"/>
            <a:chExt cx="4595921" cy="2466483"/>
          </a:xfrm>
        </p:grpSpPr>
        <p:pic>
          <p:nvPicPr>
            <p:cNvPr id="18" name="Picture 17" descr="A logo for a farm&#10;&#10;Description automatically generated">
              <a:extLst>
                <a:ext uri="{FF2B5EF4-FFF2-40B4-BE49-F238E27FC236}">
                  <a16:creationId xmlns:a16="http://schemas.microsoft.com/office/drawing/2014/main" id="{955A9BBB-34F5-B65F-76C3-B06BCB12580A}"/>
                </a:ext>
              </a:extLst>
            </p:cNvPr>
            <p:cNvPicPr>
              <a:picLocks noChangeAspect="1"/>
            </p:cNvPicPr>
            <p:nvPr/>
          </p:nvPicPr>
          <p:blipFill>
            <a:blip r:embed="rId6"/>
            <a:stretch>
              <a:fillRect/>
            </a:stretch>
          </p:blipFill>
          <p:spPr>
            <a:xfrm>
              <a:off x="27690671" y="17333204"/>
              <a:ext cx="1941139" cy="1603005"/>
            </a:xfrm>
            <a:prstGeom prst="rect">
              <a:avLst/>
            </a:prstGeom>
          </p:spPr>
        </p:pic>
        <p:pic>
          <p:nvPicPr>
            <p:cNvPr id="22" name="Picture 21" descr="A green text on a black background&#10;&#10;Description automatically generated">
              <a:extLst>
                <a:ext uri="{FF2B5EF4-FFF2-40B4-BE49-F238E27FC236}">
                  <a16:creationId xmlns:a16="http://schemas.microsoft.com/office/drawing/2014/main" id="{F5AA4DF6-E94C-5298-A394-B564CBBE1155}"/>
                </a:ext>
              </a:extLst>
            </p:cNvPr>
            <p:cNvPicPr>
              <a:picLocks noChangeAspect="1"/>
            </p:cNvPicPr>
            <p:nvPr/>
          </p:nvPicPr>
          <p:blipFill>
            <a:blip r:embed="rId7"/>
            <a:stretch>
              <a:fillRect/>
            </a:stretch>
          </p:blipFill>
          <p:spPr>
            <a:xfrm>
              <a:off x="28705859" y="18919496"/>
              <a:ext cx="2556542" cy="598976"/>
            </a:xfrm>
            <a:prstGeom prst="rect">
              <a:avLst/>
            </a:prstGeom>
          </p:spPr>
        </p:pic>
        <p:pic>
          <p:nvPicPr>
            <p:cNvPr id="29" name="Picture 28" descr="A yellow letter on a black background&#10;&#10;Description automatically generated">
              <a:extLst>
                <a:ext uri="{FF2B5EF4-FFF2-40B4-BE49-F238E27FC236}">
                  <a16:creationId xmlns:a16="http://schemas.microsoft.com/office/drawing/2014/main" id="{0BB9B720-FF01-B3FB-62E7-F2D8BA4A8B2D}"/>
                </a:ext>
              </a:extLst>
            </p:cNvPr>
            <p:cNvPicPr>
              <a:picLocks noChangeAspect="1"/>
            </p:cNvPicPr>
            <p:nvPr/>
          </p:nvPicPr>
          <p:blipFill>
            <a:blip r:embed="rId8"/>
            <a:stretch>
              <a:fillRect/>
            </a:stretch>
          </p:blipFill>
          <p:spPr>
            <a:xfrm>
              <a:off x="29773921" y="17051989"/>
              <a:ext cx="2512671" cy="1764852"/>
            </a:xfrm>
            <a:prstGeom prst="rect">
              <a:avLst/>
            </a:prstGeom>
          </p:spPr>
        </p:pic>
      </p:grpSp>
      <p:sp>
        <p:nvSpPr>
          <p:cNvPr id="31" name="TextBox 30">
            <a:extLst>
              <a:ext uri="{FF2B5EF4-FFF2-40B4-BE49-F238E27FC236}">
                <a16:creationId xmlns:a16="http://schemas.microsoft.com/office/drawing/2014/main" id="{3AA1BC01-E764-C7FC-5088-C609B3A3628C}"/>
              </a:ext>
            </a:extLst>
          </p:cNvPr>
          <p:cNvSpPr txBox="1"/>
          <p:nvPr/>
        </p:nvSpPr>
        <p:spPr>
          <a:xfrm>
            <a:off x="14731630" y="7399232"/>
            <a:ext cx="14457277" cy="6894195"/>
          </a:xfrm>
          <a:prstGeom prst="rect">
            <a:avLst/>
          </a:prstGeom>
          <a:noFill/>
        </p:spPr>
        <p:txBody>
          <a:bodyPr wrap="square" lIns="91440" tIns="45720" rIns="91440" bIns="45720" anchor="t">
            <a:spAutoFit/>
          </a:bodyPr>
          <a:lstStyle/>
          <a:p>
            <a:pPr marL="456565" indent="-456565">
              <a:buFont typeface="Arial" panose="020B0604020202020204" pitchFamily="34" charset="0"/>
              <a:buChar char="•"/>
            </a:pPr>
            <a:r>
              <a:rPr lang="en-US" sz="3400" b="1" u="sng" dirty="0">
                <a:latin typeface="Franklin Gothic Medium"/>
                <a:cs typeface="Calibri"/>
              </a:rPr>
              <a:t>Data Collection</a:t>
            </a:r>
          </a:p>
          <a:p>
            <a:pPr marL="913765" lvl="1" indent="-456565">
              <a:buFont typeface="Arial" panose="020B0604020202020204" pitchFamily="34" charset="0"/>
              <a:buChar char="•"/>
            </a:pPr>
            <a:r>
              <a:rPr lang="en-US" sz="3400" dirty="0">
                <a:latin typeface="Franklin Gothic Medium"/>
                <a:cs typeface="Calibri"/>
              </a:rPr>
              <a:t>Body weight, heart rate, respiratory rate, &amp; rectal core body temperature were measured weekly. </a:t>
            </a:r>
          </a:p>
          <a:p>
            <a:pPr marL="913765" lvl="1" indent="-456565">
              <a:buFont typeface="Arial" panose="020B0604020202020204" pitchFamily="34" charset="0"/>
              <a:buChar char="•"/>
            </a:pPr>
            <a:r>
              <a:rPr lang="en-US" sz="3400" dirty="0">
                <a:latin typeface="Franklin Gothic Medium"/>
                <a:cs typeface="Calibri"/>
              </a:rPr>
              <a:t>Blood samples were obtained on days 3, 7, onset of treatment, and completion of weaning (Figure 1)</a:t>
            </a:r>
            <a:endParaRPr lang="en-US" sz="3400" dirty="0">
              <a:latin typeface="Franklin Gothic Medium" panose="020B0603020102020204" pitchFamily="34" charset="0"/>
              <a:cs typeface="Calibri" panose="020F0502020204030204" pitchFamily="34" charset="0"/>
            </a:endParaRPr>
          </a:p>
          <a:p>
            <a:pPr marL="1066165" lvl="1" indent="-456565">
              <a:buFont typeface="Arial" panose="020B0604020202020204" pitchFamily="34" charset="0"/>
              <a:buChar char="•"/>
            </a:pPr>
            <a:r>
              <a:rPr lang="en-US" sz="3400" dirty="0">
                <a:latin typeface="Franklin Gothic Medium" panose="020B0603020102020204" pitchFamily="34" charset="0"/>
                <a:cs typeface="Calibri" panose="020F0502020204030204" pitchFamily="34" charset="0"/>
              </a:rPr>
              <a:t>Calf starter intake &amp; forage intake were weighed twice daily </a:t>
            </a:r>
          </a:p>
          <a:p>
            <a:pPr marL="608965" indent="-456565">
              <a:buFont typeface="Arial" panose="020B0604020202020204" pitchFamily="34" charset="0"/>
              <a:buChar char="•"/>
            </a:pPr>
            <a:r>
              <a:rPr lang="en-US" sz="3400" b="1" u="sng" dirty="0">
                <a:latin typeface="Franklin Gothic Medium" panose="020B0603020102020204" pitchFamily="34" charset="0"/>
                <a:cs typeface="Calibri" panose="020F0502020204030204" pitchFamily="34" charset="0"/>
              </a:rPr>
              <a:t>Hematology </a:t>
            </a:r>
          </a:p>
          <a:p>
            <a:pPr marL="1066165" lvl="1" indent="-456565">
              <a:buFont typeface="Arial" panose="020B0604020202020204" pitchFamily="34" charset="0"/>
              <a:buChar char="•"/>
            </a:pPr>
            <a:r>
              <a:rPr lang="en-US" sz="3400" dirty="0">
                <a:latin typeface="Franklin Gothic Medium" panose="020B0603020102020204" pitchFamily="34" charset="0"/>
                <a:cs typeface="Calibri" panose="020F0502020204030204" pitchFamily="34" charset="0"/>
              </a:rPr>
              <a:t>Whole blood samples were analyzed for platelets, red and white blood cell counts using a hematology analyzer (Abaxis </a:t>
            </a:r>
            <a:r>
              <a:rPr lang="en-US" sz="3400" dirty="0" err="1">
                <a:latin typeface="Franklin Gothic Medium" panose="020B0603020102020204" pitchFamily="34" charset="0"/>
                <a:cs typeface="Calibri" panose="020F0502020204030204" pitchFamily="34" charset="0"/>
              </a:rPr>
              <a:t>Vetscan</a:t>
            </a:r>
            <a:r>
              <a:rPr lang="en-US" sz="3400" dirty="0">
                <a:latin typeface="Franklin Gothic Medium" panose="020B0603020102020204" pitchFamily="34" charset="0"/>
                <a:cs typeface="Calibri" panose="020F0502020204030204" pitchFamily="34" charset="0"/>
              </a:rPr>
              <a:t> HM5)</a:t>
            </a:r>
          </a:p>
          <a:p>
            <a:pPr marL="608965" indent="-456565">
              <a:buFont typeface="Arial" panose="020B0604020202020204" pitchFamily="34" charset="0"/>
              <a:buChar char="•"/>
            </a:pPr>
            <a:r>
              <a:rPr lang="en-US" sz="3400" b="1" u="sng" dirty="0">
                <a:latin typeface="Franklin Gothic Medium" panose="020B0603020102020204" pitchFamily="34" charset="0"/>
                <a:cs typeface="Calibri" panose="020F0502020204030204" pitchFamily="34" charset="0"/>
              </a:rPr>
              <a:t>Statistical Analysis </a:t>
            </a:r>
          </a:p>
          <a:p>
            <a:pPr marL="1066165" lvl="1" indent="-456565">
              <a:buFont typeface="Arial" panose="020B0604020202020204" pitchFamily="34" charset="0"/>
              <a:buChar char="•"/>
            </a:pPr>
            <a:r>
              <a:rPr lang="en-US" sz="3400" dirty="0">
                <a:latin typeface="Franklin Gothic Medium" panose="020B0603020102020204" pitchFamily="34" charset="0"/>
                <a:cs typeface="Calibri" panose="020F0502020204030204" pitchFamily="34" charset="0"/>
              </a:rPr>
              <a:t>All data were analyzed using PROC MIXED in SAS with weaning pace and probiotic supplementation as fixed effects </a:t>
            </a:r>
          </a:p>
          <a:p>
            <a:pPr marL="1066165" lvl="1" indent="-456565">
              <a:buFont typeface="Arial" panose="020B0604020202020204" pitchFamily="34" charset="0"/>
              <a:buChar char="•"/>
            </a:pPr>
            <a:endParaRPr lang="en-US" sz="3400" dirty="0">
              <a:latin typeface="Franklin Gothic Medium" panose="020B0603020102020204" pitchFamily="34" charset="0"/>
              <a:cs typeface="Calibri" panose="020F0502020204030204" pitchFamily="34" charset="0"/>
            </a:endParaRPr>
          </a:p>
        </p:txBody>
      </p:sp>
      <p:grpSp>
        <p:nvGrpSpPr>
          <p:cNvPr id="176" name="Group 175">
            <a:extLst>
              <a:ext uri="{FF2B5EF4-FFF2-40B4-BE49-F238E27FC236}">
                <a16:creationId xmlns:a16="http://schemas.microsoft.com/office/drawing/2014/main" id="{93327356-4114-A463-9EDB-9B77A388798F}"/>
              </a:ext>
            </a:extLst>
          </p:cNvPr>
          <p:cNvGrpSpPr/>
          <p:nvPr/>
        </p:nvGrpSpPr>
        <p:grpSpPr>
          <a:xfrm>
            <a:off x="14272548" y="14423177"/>
            <a:ext cx="15338870" cy="8382499"/>
            <a:chOff x="675451" y="505391"/>
            <a:chExt cx="8457488" cy="5433870"/>
          </a:xfrm>
        </p:grpSpPr>
        <p:sp>
          <p:nvSpPr>
            <p:cNvPr id="177" name="TextBox 176">
              <a:extLst>
                <a:ext uri="{FF2B5EF4-FFF2-40B4-BE49-F238E27FC236}">
                  <a16:creationId xmlns:a16="http://schemas.microsoft.com/office/drawing/2014/main" id="{4332EBF7-BF75-4C07-779E-CBC1BD8B795B}"/>
                </a:ext>
              </a:extLst>
            </p:cNvPr>
            <p:cNvSpPr txBox="1"/>
            <p:nvPr/>
          </p:nvSpPr>
          <p:spPr>
            <a:xfrm>
              <a:off x="2806326" y="4861890"/>
              <a:ext cx="1677249" cy="1077371"/>
            </a:xfrm>
            <a:prstGeom prst="rect">
              <a:avLst/>
            </a:prstGeom>
            <a:noFill/>
          </p:spPr>
          <p:txBody>
            <a:bodyPr wrap="square" lIns="121920" tIns="60960" rIns="121920" bIns="60960" rtlCol="0" anchor="t">
              <a:spAutoFit/>
            </a:bodyPr>
            <a:lstStyle/>
            <a:p>
              <a:pPr algn="ctr"/>
              <a:r>
                <a:rPr lang="en-US" sz="2000" b="1" dirty="0"/>
                <a:t>Start of </a:t>
              </a:r>
            </a:p>
            <a:p>
              <a:pPr algn="ctr"/>
              <a:r>
                <a:rPr lang="en-US" sz="2000" b="1" dirty="0"/>
                <a:t>Supplementation</a:t>
              </a:r>
              <a:endParaRPr lang="en-US" sz="2000" b="1" dirty="0">
                <a:ea typeface="Calibri"/>
                <a:cs typeface="Calibri"/>
              </a:endParaRPr>
            </a:p>
            <a:p>
              <a:pPr algn="ctr"/>
              <a:r>
                <a:rPr lang="en-US" sz="2000" b="1" dirty="0">
                  <a:ea typeface="Calibri"/>
                  <a:cs typeface="Calibri"/>
                </a:rPr>
                <a:t>&amp; </a:t>
              </a:r>
            </a:p>
            <a:p>
              <a:pPr algn="ctr"/>
              <a:r>
                <a:rPr lang="en-US" sz="2000" b="1" dirty="0">
                  <a:ea typeface="Calibri"/>
                  <a:cs typeface="Calibri"/>
                </a:rPr>
                <a:t>Blood Sampling</a:t>
              </a:r>
            </a:p>
            <a:p>
              <a:pPr algn="ctr"/>
              <a:endParaRPr lang="en-US" sz="2000" b="1" dirty="0">
                <a:ea typeface="Calibri"/>
                <a:cs typeface="Calibri"/>
              </a:endParaRPr>
            </a:p>
          </p:txBody>
        </p:sp>
        <p:sp>
          <p:nvSpPr>
            <p:cNvPr id="178" name="TextBox 177">
              <a:extLst>
                <a:ext uri="{FF2B5EF4-FFF2-40B4-BE49-F238E27FC236}">
                  <a16:creationId xmlns:a16="http://schemas.microsoft.com/office/drawing/2014/main" id="{8D36FBD4-1A3A-B999-D29A-219D9B6C0A94}"/>
                </a:ext>
              </a:extLst>
            </p:cNvPr>
            <p:cNvSpPr txBox="1"/>
            <p:nvPr/>
          </p:nvSpPr>
          <p:spPr>
            <a:xfrm>
              <a:off x="8205107" y="4860418"/>
              <a:ext cx="762805" cy="478831"/>
            </a:xfrm>
            <a:prstGeom prst="rect">
              <a:avLst/>
            </a:prstGeom>
            <a:noFill/>
          </p:spPr>
          <p:txBody>
            <a:bodyPr wrap="square" lIns="121920" tIns="60960" rIns="121920" bIns="60960" rtlCol="0" anchor="t">
              <a:spAutoFit/>
            </a:bodyPr>
            <a:lstStyle/>
            <a:p>
              <a:pPr algn="ctr"/>
              <a:r>
                <a:rPr lang="en-US" sz="2000" b="1" dirty="0">
                  <a:cs typeface="Calibri"/>
                </a:rPr>
                <a:t>Blood Sampling</a:t>
              </a:r>
              <a:endParaRPr lang="en-US" sz="2000" b="1" dirty="0"/>
            </a:p>
          </p:txBody>
        </p:sp>
        <p:cxnSp>
          <p:nvCxnSpPr>
            <p:cNvPr id="179" name="Straight Connector 178">
              <a:extLst>
                <a:ext uri="{FF2B5EF4-FFF2-40B4-BE49-F238E27FC236}">
                  <a16:creationId xmlns:a16="http://schemas.microsoft.com/office/drawing/2014/main" id="{5458A4B9-79D9-D352-AF56-5B7A6224F1BC}"/>
                </a:ext>
              </a:extLst>
            </p:cNvPr>
            <p:cNvCxnSpPr>
              <a:cxnSpLocks/>
            </p:cNvCxnSpPr>
            <p:nvPr/>
          </p:nvCxnSpPr>
          <p:spPr>
            <a:xfrm>
              <a:off x="2779271" y="1667685"/>
              <a:ext cx="4197096" cy="0"/>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80" name="Straight Arrow Connector 179">
              <a:extLst>
                <a:ext uri="{FF2B5EF4-FFF2-40B4-BE49-F238E27FC236}">
                  <a16:creationId xmlns:a16="http://schemas.microsoft.com/office/drawing/2014/main" id="{D84F66BA-911E-4C6A-54CC-2BA3C8AD730D}"/>
                </a:ext>
              </a:extLst>
            </p:cNvPr>
            <p:cNvCxnSpPr>
              <a:cxnSpLocks/>
            </p:cNvCxnSpPr>
            <p:nvPr/>
          </p:nvCxnSpPr>
          <p:spPr>
            <a:xfrm>
              <a:off x="4767978" y="1271016"/>
              <a:ext cx="2" cy="365760"/>
            </a:xfrm>
            <a:prstGeom prst="straightConnector1">
              <a:avLst/>
            </a:prstGeom>
            <a:ln w="2857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81" name="TextBox 180">
              <a:extLst>
                <a:ext uri="{FF2B5EF4-FFF2-40B4-BE49-F238E27FC236}">
                  <a16:creationId xmlns:a16="http://schemas.microsoft.com/office/drawing/2014/main" id="{7DA5882E-0B1C-4C7D-9CD2-2D1FAC33FE0D}"/>
                </a:ext>
              </a:extLst>
            </p:cNvPr>
            <p:cNvSpPr txBox="1"/>
            <p:nvPr/>
          </p:nvSpPr>
          <p:spPr>
            <a:xfrm>
              <a:off x="4470895" y="1024128"/>
              <a:ext cx="691152" cy="278677"/>
            </a:xfrm>
            <a:prstGeom prst="rect">
              <a:avLst/>
            </a:prstGeom>
            <a:noFill/>
          </p:spPr>
          <p:txBody>
            <a:bodyPr wrap="square" lIns="121920" tIns="60960" rIns="121920" bIns="60960" rtlCol="0" anchor="t">
              <a:spAutoFit/>
            </a:bodyPr>
            <a:lstStyle/>
            <a:p>
              <a:r>
                <a:rPr lang="en-US" sz="2000" b="1" dirty="0"/>
                <a:t>Day 49</a:t>
              </a:r>
            </a:p>
          </p:txBody>
        </p:sp>
        <p:cxnSp>
          <p:nvCxnSpPr>
            <p:cNvPr id="182" name="Straight Arrow Connector 181">
              <a:extLst>
                <a:ext uri="{FF2B5EF4-FFF2-40B4-BE49-F238E27FC236}">
                  <a16:creationId xmlns:a16="http://schemas.microsoft.com/office/drawing/2014/main" id="{87C7D34D-3985-B7B0-26E5-398C09EC0E24}"/>
                </a:ext>
              </a:extLst>
            </p:cNvPr>
            <p:cNvCxnSpPr>
              <a:cxnSpLocks/>
            </p:cNvCxnSpPr>
            <p:nvPr/>
          </p:nvCxnSpPr>
          <p:spPr>
            <a:xfrm flipV="1">
              <a:off x="4768288" y="1691640"/>
              <a:ext cx="2" cy="365760"/>
            </a:xfrm>
            <a:prstGeom prst="straightConnector1">
              <a:avLst/>
            </a:prstGeom>
            <a:ln w="2857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83" name="TextBox 182">
              <a:extLst>
                <a:ext uri="{FF2B5EF4-FFF2-40B4-BE49-F238E27FC236}">
                  <a16:creationId xmlns:a16="http://schemas.microsoft.com/office/drawing/2014/main" id="{B874DEAD-70B1-FE1C-EE75-9B23CD9C6612}"/>
                </a:ext>
              </a:extLst>
            </p:cNvPr>
            <p:cNvSpPr txBox="1"/>
            <p:nvPr/>
          </p:nvSpPr>
          <p:spPr>
            <a:xfrm>
              <a:off x="4354303" y="2101132"/>
              <a:ext cx="845131" cy="478832"/>
            </a:xfrm>
            <a:prstGeom prst="rect">
              <a:avLst/>
            </a:prstGeom>
            <a:noFill/>
          </p:spPr>
          <p:txBody>
            <a:bodyPr wrap="square" lIns="121920" tIns="60960" rIns="121920" bIns="60960" rtlCol="0" anchor="t">
              <a:spAutoFit/>
            </a:bodyPr>
            <a:lstStyle/>
            <a:p>
              <a:pPr algn="ctr"/>
              <a:r>
                <a:rPr lang="en-US" sz="2000" b="1" dirty="0"/>
                <a:t>Weaning Begins </a:t>
              </a:r>
              <a:endParaRPr lang="en-US" sz="3600" dirty="0"/>
            </a:p>
          </p:txBody>
        </p:sp>
        <p:cxnSp>
          <p:nvCxnSpPr>
            <p:cNvPr id="184" name="Straight Arrow Connector 183">
              <a:extLst>
                <a:ext uri="{FF2B5EF4-FFF2-40B4-BE49-F238E27FC236}">
                  <a16:creationId xmlns:a16="http://schemas.microsoft.com/office/drawing/2014/main" id="{3B95AFEE-54B1-0EBA-6396-064382A6DA19}"/>
                </a:ext>
              </a:extLst>
            </p:cNvPr>
            <p:cNvCxnSpPr>
              <a:cxnSpLocks/>
            </p:cNvCxnSpPr>
            <p:nvPr/>
          </p:nvCxnSpPr>
          <p:spPr>
            <a:xfrm flipV="1">
              <a:off x="8478955" y="1691640"/>
              <a:ext cx="0" cy="365760"/>
            </a:xfrm>
            <a:prstGeom prst="straightConnector1">
              <a:avLst/>
            </a:prstGeom>
            <a:ln w="2857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85" name="TextBox 184">
              <a:extLst>
                <a:ext uri="{FF2B5EF4-FFF2-40B4-BE49-F238E27FC236}">
                  <a16:creationId xmlns:a16="http://schemas.microsoft.com/office/drawing/2014/main" id="{23EE121F-8779-5AE0-0E87-65B5E405B84D}"/>
                </a:ext>
              </a:extLst>
            </p:cNvPr>
            <p:cNvSpPr txBox="1"/>
            <p:nvPr/>
          </p:nvSpPr>
          <p:spPr>
            <a:xfrm>
              <a:off x="8161303" y="1024128"/>
              <a:ext cx="534487" cy="279318"/>
            </a:xfrm>
            <a:prstGeom prst="rect">
              <a:avLst/>
            </a:prstGeom>
            <a:noFill/>
          </p:spPr>
          <p:txBody>
            <a:bodyPr wrap="none" lIns="121920" tIns="60960" rIns="121920" bIns="60960" rtlCol="0" anchor="t">
              <a:spAutoFit/>
            </a:bodyPr>
            <a:lstStyle/>
            <a:p>
              <a:r>
                <a:rPr lang="en-US" sz="2000" b="1" dirty="0"/>
                <a:t>Day 64</a:t>
              </a:r>
              <a:endParaRPr lang="en-US" sz="2000" b="1" dirty="0">
                <a:ea typeface="Calibri"/>
                <a:cs typeface="Calibri"/>
              </a:endParaRPr>
            </a:p>
          </p:txBody>
        </p:sp>
        <p:cxnSp>
          <p:nvCxnSpPr>
            <p:cNvPr id="186" name="Straight Connector 185">
              <a:extLst>
                <a:ext uri="{FF2B5EF4-FFF2-40B4-BE49-F238E27FC236}">
                  <a16:creationId xmlns:a16="http://schemas.microsoft.com/office/drawing/2014/main" id="{4141B472-64D6-60B2-188C-0DC71B43C5CD}"/>
                </a:ext>
              </a:extLst>
            </p:cNvPr>
            <p:cNvCxnSpPr>
              <a:cxnSpLocks/>
            </p:cNvCxnSpPr>
            <p:nvPr/>
          </p:nvCxnSpPr>
          <p:spPr>
            <a:xfrm flipV="1">
              <a:off x="2787362" y="4471908"/>
              <a:ext cx="5882013" cy="4109"/>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Arrow Connector 186">
              <a:extLst>
                <a:ext uri="{FF2B5EF4-FFF2-40B4-BE49-F238E27FC236}">
                  <a16:creationId xmlns:a16="http://schemas.microsoft.com/office/drawing/2014/main" id="{79241C85-1E91-E712-48CC-65ED6ABD5CAC}"/>
                </a:ext>
              </a:extLst>
            </p:cNvPr>
            <p:cNvCxnSpPr>
              <a:cxnSpLocks/>
            </p:cNvCxnSpPr>
            <p:nvPr/>
          </p:nvCxnSpPr>
          <p:spPr>
            <a:xfrm>
              <a:off x="3626987" y="4078780"/>
              <a:ext cx="0" cy="365760"/>
            </a:xfrm>
            <a:prstGeom prst="straightConnector1">
              <a:avLst/>
            </a:prstGeom>
            <a:ln w="2857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8" name="Straight Arrow Connector 187">
              <a:extLst>
                <a:ext uri="{FF2B5EF4-FFF2-40B4-BE49-F238E27FC236}">
                  <a16:creationId xmlns:a16="http://schemas.microsoft.com/office/drawing/2014/main" id="{9A854B2E-0140-34F2-29AC-65B1271F2E11}"/>
                </a:ext>
              </a:extLst>
            </p:cNvPr>
            <p:cNvCxnSpPr>
              <a:cxnSpLocks/>
            </p:cNvCxnSpPr>
            <p:nvPr/>
          </p:nvCxnSpPr>
          <p:spPr>
            <a:xfrm flipV="1">
              <a:off x="3626987" y="4499404"/>
              <a:ext cx="0" cy="365760"/>
            </a:xfrm>
            <a:prstGeom prst="straightConnector1">
              <a:avLst/>
            </a:prstGeom>
            <a:ln w="2857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9" name="Straight Arrow Connector 188">
              <a:extLst>
                <a:ext uri="{FF2B5EF4-FFF2-40B4-BE49-F238E27FC236}">
                  <a16:creationId xmlns:a16="http://schemas.microsoft.com/office/drawing/2014/main" id="{4DE09785-862F-6F2C-0501-F5F14F3FA89A}"/>
                </a:ext>
              </a:extLst>
            </p:cNvPr>
            <p:cNvCxnSpPr>
              <a:cxnSpLocks/>
            </p:cNvCxnSpPr>
            <p:nvPr/>
          </p:nvCxnSpPr>
          <p:spPr>
            <a:xfrm>
              <a:off x="7446488" y="4078780"/>
              <a:ext cx="0" cy="365760"/>
            </a:xfrm>
            <a:prstGeom prst="straightConnector1">
              <a:avLst/>
            </a:prstGeom>
            <a:ln w="2857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0" name="Straight Arrow Connector 189">
              <a:extLst>
                <a:ext uri="{FF2B5EF4-FFF2-40B4-BE49-F238E27FC236}">
                  <a16:creationId xmlns:a16="http://schemas.microsoft.com/office/drawing/2014/main" id="{4E29402C-AF12-FB75-3543-63D950623F9A}"/>
                </a:ext>
              </a:extLst>
            </p:cNvPr>
            <p:cNvCxnSpPr>
              <a:cxnSpLocks/>
            </p:cNvCxnSpPr>
            <p:nvPr/>
          </p:nvCxnSpPr>
          <p:spPr>
            <a:xfrm flipV="1">
              <a:off x="8585934" y="4499404"/>
              <a:ext cx="0" cy="365760"/>
            </a:xfrm>
            <a:prstGeom prst="straightConnector1">
              <a:avLst/>
            </a:prstGeom>
            <a:ln w="2857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1" name="TextBox 190">
              <a:extLst>
                <a:ext uri="{FF2B5EF4-FFF2-40B4-BE49-F238E27FC236}">
                  <a16:creationId xmlns:a16="http://schemas.microsoft.com/office/drawing/2014/main" id="{31AF5105-B5F7-8140-C009-6753CE6717FC}"/>
                </a:ext>
              </a:extLst>
            </p:cNvPr>
            <p:cNvSpPr txBox="1"/>
            <p:nvPr/>
          </p:nvSpPr>
          <p:spPr>
            <a:xfrm>
              <a:off x="3351908" y="3813604"/>
              <a:ext cx="691151" cy="278677"/>
            </a:xfrm>
            <a:prstGeom prst="rect">
              <a:avLst/>
            </a:prstGeom>
            <a:noFill/>
          </p:spPr>
          <p:txBody>
            <a:bodyPr wrap="square" lIns="121920" tIns="60960" rIns="121920" bIns="60960" rtlCol="0" anchor="t">
              <a:spAutoFit/>
            </a:bodyPr>
            <a:lstStyle/>
            <a:p>
              <a:r>
                <a:rPr lang="en-US" sz="2000" b="1" dirty="0"/>
                <a:t>Day 50</a:t>
              </a:r>
            </a:p>
          </p:txBody>
        </p:sp>
        <p:sp>
          <p:nvSpPr>
            <p:cNvPr id="192" name="TextBox 191">
              <a:extLst>
                <a:ext uri="{FF2B5EF4-FFF2-40B4-BE49-F238E27FC236}">
                  <a16:creationId xmlns:a16="http://schemas.microsoft.com/office/drawing/2014/main" id="{7029FADD-1239-843A-062D-0B3A7BA71CD4}"/>
                </a:ext>
              </a:extLst>
            </p:cNvPr>
            <p:cNvSpPr txBox="1"/>
            <p:nvPr/>
          </p:nvSpPr>
          <p:spPr>
            <a:xfrm>
              <a:off x="7106830" y="3813604"/>
              <a:ext cx="500547" cy="259367"/>
            </a:xfrm>
            <a:prstGeom prst="rect">
              <a:avLst/>
            </a:prstGeom>
            <a:noFill/>
          </p:spPr>
          <p:txBody>
            <a:bodyPr wrap="none" rtlCol="0">
              <a:spAutoFit/>
            </a:bodyPr>
            <a:lstStyle/>
            <a:p>
              <a:r>
                <a:rPr lang="en-US" sz="2000" b="1" dirty="0"/>
                <a:t>Day 57</a:t>
              </a:r>
            </a:p>
          </p:txBody>
        </p:sp>
        <p:cxnSp>
          <p:nvCxnSpPr>
            <p:cNvPr id="193" name="Straight Connector 192">
              <a:extLst>
                <a:ext uri="{FF2B5EF4-FFF2-40B4-BE49-F238E27FC236}">
                  <a16:creationId xmlns:a16="http://schemas.microsoft.com/office/drawing/2014/main" id="{95B01CA2-91BE-2B36-5850-48FF9B19ED6F}"/>
                </a:ext>
              </a:extLst>
            </p:cNvPr>
            <p:cNvCxnSpPr>
              <a:cxnSpLocks/>
            </p:cNvCxnSpPr>
            <p:nvPr/>
          </p:nvCxnSpPr>
          <p:spPr>
            <a:xfrm flipV="1">
              <a:off x="7091983" y="1673352"/>
              <a:ext cx="1474400" cy="2170"/>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Arrow Connector 193">
              <a:extLst>
                <a:ext uri="{FF2B5EF4-FFF2-40B4-BE49-F238E27FC236}">
                  <a16:creationId xmlns:a16="http://schemas.microsoft.com/office/drawing/2014/main" id="{1F3BD42A-9BFE-66DA-29AC-9AFADE949D35}"/>
                </a:ext>
              </a:extLst>
            </p:cNvPr>
            <p:cNvCxnSpPr>
              <a:cxnSpLocks/>
            </p:cNvCxnSpPr>
            <p:nvPr/>
          </p:nvCxnSpPr>
          <p:spPr>
            <a:xfrm>
              <a:off x="7485713" y="1271016"/>
              <a:ext cx="0" cy="365760"/>
            </a:xfrm>
            <a:prstGeom prst="straightConnector1">
              <a:avLst/>
            </a:prstGeom>
            <a:ln w="2857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5" name="TextBox 194">
              <a:extLst>
                <a:ext uri="{FF2B5EF4-FFF2-40B4-BE49-F238E27FC236}">
                  <a16:creationId xmlns:a16="http://schemas.microsoft.com/office/drawing/2014/main" id="{2FB48335-D380-D374-0ECE-9B2431ADD314}"/>
                </a:ext>
              </a:extLst>
            </p:cNvPr>
            <p:cNvSpPr txBox="1"/>
            <p:nvPr/>
          </p:nvSpPr>
          <p:spPr>
            <a:xfrm>
              <a:off x="7173146" y="1024128"/>
              <a:ext cx="534487" cy="279318"/>
            </a:xfrm>
            <a:prstGeom prst="rect">
              <a:avLst/>
            </a:prstGeom>
            <a:noFill/>
          </p:spPr>
          <p:txBody>
            <a:bodyPr wrap="none" lIns="121920" tIns="60960" rIns="121920" bIns="60960" rtlCol="0" anchor="t">
              <a:spAutoFit/>
            </a:bodyPr>
            <a:lstStyle/>
            <a:p>
              <a:r>
                <a:rPr lang="en-US" sz="2000" b="1" dirty="0"/>
                <a:t>Day 63</a:t>
              </a:r>
              <a:endParaRPr lang="en-US" sz="2000" b="1" dirty="0">
                <a:ea typeface="Calibri"/>
                <a:cs typeface="Calibri"/>
              </a:endParaRPr>
            </a:p>
          </p:txBody>
        </p:sp>
        <p:sp>
          <p:nvSpPr>
            <p:cNvPr id="196" name="TextBox 195">
              <a:extLst>
                <a:ext uri="{FF2B5EF4-FFF2-40B4-BE49-F238E27FC236}">
                  <a16:creationId xmlns:a16="http://schemas.microsoft.com/office/drawing/2014/main" id="{E1E4D7D7-D5CA-78B6-23CE-6E41FEE57681}"/>
                </a:ext>
              </a:extLst>
            </p:cNvPr>
            <p:cNvSpPr txBox="1"/>
            <p:nvPr/>
          </p:nvSpPr>
          <p:spPr>
            <a:xfrm>
              <a:off x="7967006" y="2091425"/>
              <a:ext cx="989042" cy="478831"/>
            </a:xfrm>
            <a:prstGeom prst="rect">
              <a:avLst/>
            </a:prstGeom>
            <a:noFill/>
          </p:spPr>
          <p:txBody>
            <a:bodyPr wrap="square" lIns="121920" tIns="60960" rIns="121920" bIns="60960" rtlCol="0" anchor="t">
              <a:spAutoFit/>
            </a:bodyPr>
            <a:lstStyle/>
            <a:p>
              <a:pPr algn="ctr"/>
              <a:r>
                <a:rPr lang="en-US" sz="2000" b="1" dirty="0">
                  <a:cs typeface="Calibri"/>
                </a:rPr>
                <a:t>Blood </a:t>
              </a:r>
              <a:r>
                <a:rPr lang="en-US" sz="2000" b="1" dirty="0">
                  <a:ea typeface="Calibri"/>
                  <a:cs typeface="Calibri"/>
                </a:rPr>
                <a:t>Sampling</a:t>
              </a:r>
            </a:p>
          </p:txBody>
        </p:sp>
        <p:cxnSp>
          <p:nvCxnSpPr>
            <p:cNvPr id="197" name="Straight Arrow Connector 196">
              <a:extLst>
                <a:ext uri="{FF2B5EF4-FFF2-40B4-BE49-F238E27FC236}">
                  <a16:creationId xmlns:a16="http://schemas.microsoft.com/office/drawing/2014/main" id="{0A3FF1B0-8F0E-B67C-F7ED-4FE98496D60F}"/>
                </a:ext>
              </a:extLst>
            </p:cNvPr>
            <p:cNvCxnSpPr>
              <a:cxnSpLocks/>
            </p:cNvCxnSpPr>
            <p:nvPr/>
          </p:nvCxnSpPr>
          <p:spPr>
            <a:xfrm flipV="1">
              <a:off x="7485713" y="1691640"/>
              <a:ext cx="0" cy="365760"/>
            </a:xfrm>
            <a:prstGeom prst="straightConnector1">
              <a:avLst/>
            </a:prstGeom>
            <a:ln w="2857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8" name="TextBox 197">
              <a:extLst>
                <a:ext uri="{FF2B5EF4-FFF2-40B4-BE49-F238E27FC236}">
                  <a16:creationId xmlns:a16="http://schemas.microsoft.com/office/drawing/2014/main" id="{56CA70DE-5E40-F00A-4201-8F1236BAFE4B}"/>
                </a:ext>
              </a:extLst>
            </p:cNvPr>
            <p:cNvSpPr txBox="1"/>
            <p:nvPr/>
          </p:nvSpPr>
          <p:spPr>
            <a:xfrm>
              <a:off x="7049706" y="2074875"/>
              <a:ext cx="874210" cy="478832"/>
            </a:xfrm>
            <a:prstGeom prst="rect">
              <a:avLst/>
            </a:prstGeom>
            <a:noFill/>
          </p:spPr>
          <p:txBody>
            <a:bodyPr wrap="square" lIns="121920" tIns="60960" rIns="121920" bIns="60960" rtlCol="0" anchor="t">
              <a:spAutoFit/>
            </a:bodyPr>
            <a:lstStyle/>
            <a:p>
              <a:r>
                <a:rPr lang="en-US" sz="2000" b="1" dirty="0"/>
                <a:t>Weaning</a:t>
              </a:r>
            </a:p>
            <a:p>
              <a:r>
                <a:rPr lang="en-US" sz="2000" b="1" dirty="0"/>
                <a:t>complete </a:t>
              </a:r>
            </a:p>
          </p:txBody>
        </p:sp>
        <p:cxnSp>
          <p:nvCxnSpPr>
            <p:cNvPr id="199" name="Straight Arrow Connector 198">
              <a:extLst>
                <a:ext uri="{FF2B5EF4-FFF2-40B4-BE49-F238E27FC236}">
                  <a16:creationId xmlns:a16="http://schemas.microsoft.com/office/drawing/2014/main" id="{43C813C9-EFBD-57A4-179E-7C1077D315C2}"/>
                </a:ext>
              </a:extLst>
            </p:cNvPr>
            <p:cNvCxnSpPr>
              <a:cxnSpLocks/>
            </p:cNvCxnSpPr>
            <p:nvPr/>
          </p:nvCxnSpPr>
          <p:spPr>
            <a:xfrm>
              <a:off x="8587353" y="4078780"/>
              <a:ext cx="0" cy="365760"/>
            </a:xfrm>
            <a:prstGeom prst="straightConnector1">
              <a:avLst/>
            </a:prstGeom>
            <a:ln w="2857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0" name="Straight Arrow Connector 199">
              <a:extLst>
                <a:ext uri="{FF2B5EF4-FFF2-40B4-BE49-F238E27FC236}">
                  <a16:creationId xmlns:a16="http://schemas.microsoft.com/office/drawing/2014/main" id="{6A9D26AC-F257-D771-3D0F-A2C5B05AAEE4}"/>
                </a:ext>
              </a:extLst>
            </p:cNvPr>
            <p:cNvCxnSpPr>
              <a:cxnSpLocks/>
            </p:cNvCxnSpPr>
            <p:nvPr/>
          </p:nvCxnSpPr>
          <p:spPr>
            <a:xfrm flipV="1">
              <a:off x="7446488" y="4499404"/>
              <a:ext cx="0" cy="365760"/>
            </a:xfrm>
            <a:prstGeom prst="straightConnector1">
              <a:avLst/>
            </a:prstGeom>
            <a:ln w="2857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01" name="TextBox 200">
              <a:extLst>
                <a:ext uri="{FF2B5EF4-FFF2-40B4-BE49-F238E27FC236}">
                  <a16:creationId xmlns:a16="http://schemas.microsoft.com/office/drawing/2014/main" id="{3098B792-B1B1-29D6-16D9-D500F21AD948}"/>
                </a:ext>
              </a:extLst>
            </p:cNvPr>
            <p:cNvSpPr txBox="1"/>
            <p:nvPr/>
          </p:nvSpPr>
          <p:spPr>
            <a:xfrm>
              <a:off x="6804384" y="4868034"/>
              <a:ext cx="1434157" cy="278677"/>
            </a:xfrm>
            <a:prstGeom prst="rect">
              <a:avLst/>
            </a:prstGeom>
            <a:noFill/>
          </p:spPr>
          <p:txBody>
            <a:bodyPr wrap="square" lIns="121920" tIns="60960" rIns="121920" bIns="60960" rtlCol="0" anchor="t">
              <a:spAutoFit/>
            </a:bodyPr>
            <a:lstStyle/>
            <a:p>
              <a:pPr algn="ctr"/>
              <a:r>
                <a:rPr lang="en-US" sz="2000" b="1" dirty="0"/>
                <a:t>Weaning Complete</a:t>
              </a:r>
            </a:p>
          </p:txBody>
        </p:sp>
        <p:cxnSp>
          <p:nvCxnSpPr>
            <p:cNvPr id="202" name="Straight Arrow Connector 201">
              <a:extLst>
                <a:ext uri="{FF2B5EF4-FFF2-40B4-BE49-F238E27FC236}">
                  <a16:creationId xmlns:a16="http://schemas.microsoft.com/office/drawing/2014/main" id="{BF0EBF71-CCAD-B14A-562C-7615C688BE69}"/>
                </a:ext>
              </a:extLst>
            </p:cNvPr>
            <p:cNvCxnSpPr>
              <a:cxnSpLocks/>
            </p:cNvCxnSpPr>
            <p:nvPr/>
          </p:nvCxnSpPr>
          <p:spPr>
            <a:xfrm flipH="1">
              <a:off x="4978209" y="4078780"/>
              <a:ext cx="3994" cy="365760"/>
            </a:xfrm>
            <a:prstGeom prst="straightConnector1">
              <a:avLst/>
            </a:prstGeom>
            <a:ln w="2857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3" name="Straight Arrow Connector 202">
              <a:extLst>
                <a:ext uri="{FF2B5EF4-FFF2-40B4-BE49-F238E27FC236}">
                  <a16:creationId xmlns:a16="http://schemas.microsoft.com/office/drawing/2014/main" id="{6DAA9AC3-D9E1-0EA6-EDBA-D324B65C8F21}"/>
                </a:ext>
              </a:extLst>
            </p:cNvPr>
            <p:cNvCxnSpPr>
              <a:cxnSpLocks/>
            </p:cNvCxnSpPr>
            <p:nvPr/>
          </p:nvCxnSpPr>
          <p:spPr>
            <a:xfrm flipV="1">
              <a:off x="4978209" y="4499404"/>
              <a:ext cx="0" cy="365760"/>
            </a:xfrm>
            <a:prstGeom prst="straightConnector1">
              <a:avLst/>
            </a:prstGeom>
            <a:ln w="2857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04" name="TextBox 203">
              <a:extLst>
                <a:ext uri="{FF2B5EF4-FFF2-40B4-BE49-F238E27FC236}">
                  <a16:creationId xmlns:a16="http://schemas.microsoft.com/office/drawing/2014/main" id="{4C271352-B7C6-CDCD-F167-2648326E321C}"/>
                </a:ext>
              </a:extLst>
            </p:cNvPr>
            <p:cNvSpPr txBox="1"/>
            <p:nvPr/>
          </p:nvSpPr>
          <p:spPr>
            <a:xfrm>
              <a:off x="4555023" y="4860418"/>
              <a:ext cx="860622" cy="478832"/>
            </a:xfrm>
            <a:prstGeom prst="rect">
              <a:avLst/>
            </a:prstGeom>
            <a:noFill/>
          </p:spPr>
          <p:txBody>
            <a:bodyPr wrap="square" lIns="121920" tIns="60960" rIns="121920" bIns="60960" rtlCol="0" anchor="t">
              <a:spAutoFit/>
            </a:bodyPr>
            <a:lstStyle/>
            <a:p>
              <a:pPr algn="ctr"/>
              <a:r>
                <a:rPr lang="en-US" sz="2000" b="1" dirty="0"/>
                <a:t>Weaning </a:t>
              </a:r>
            </a:p>
            <a:p>
              <a:pPr algn="ctr"/>
              <a:r>
                <a:rPr lang="en-US" sz="2000" b="1" dirty="0"/>
                <a:t>Begins </a:t>
              </a:r>
              <a:endParaRPr lang="en-US" sz="3600" dirty="0">
                <a:ea typeface="Calibri" panose="020F0502020204030204"/>
                <a:cs typeface="Calibri" panose="020F0502020204030204"/>
              </a:endParaRPr>
            </a:p>
          </p:txBody>
        </p:sp>
        <p:sp>
          <p:nvSpPr>
            <p:cNvPr id="205" name="TextBox 204">
              <a:extLst>
                <a:ext uri="{FF2B5EF4-FFF2-40B4-BE49-F238E27FC236}">
                  <a16:creationId xmlns:a16="http://schemas.microsoft.com/office/drawing/2014/main" id="{B1F03E57-1241-79B0-4BCB-4DE4D25E0DDF}"/>
                </a:ext>
              </a:extLst>
            </p:cNvPr>
            <p:cNvSpPr txBox="1"/>
            <p:nvPr/>
          </p:nvSpPr>
          <p:spPr>
            <a:xfrm>
              <a:off x="4636627" y="3813604"/>
              <a:ext cx="500547" cy="259367"/>
            </a:xfrm>
            <a:prstGeom prst="rect">
              <a:avLst/>
            </a:prstGeom>
            <a:noFill/>
          </p:spPr>
          <p:txBody>
            <a:bodyPr wrap="none" rtlCol="0">
              <a:spAutoFit/>
            </a:bodyPr>
            <a:lstStyle/>
            <a:p>
              <a:r>
                <a:rPr lang="en-US" sz="2000" b="1" dirty="0"/>
                <a:t>Day 54</a:t>
              </a:r>
            </a:p>
          </p:txBody>
        </p:sp>
        <p:cxnSp>
          <p:nvCxnSpPr>
            <p:cNvPr id="206" name="Straight Arrow Connector 205">
              <a:extLst>
                <a:ext uri="{FF2B5EF4-FFF2-40B4-BE49-F238E27FC236}">
                  <a16:creationId xmlns:a16="http://schemas.microsoft.com/office/drawing/2014/main" id="{0EE512DB-6D9E-F60B-6A4B-DD65DE6D7956}"/>
                </a:ext>
              </a:extLst>
            </p:cNvPr>
            <p:cNvCxnSpPr>
              <a:cxnSpLocks/>
            </p:cNvCxnSpPr>
            <p:nvPr/>
          </p:nvCxnSpPr>
          <p:spPr>
            <a:xfrm>
              <a:off x="3512815" y="1271016"/>
              <a:ext cx="0" cy="365760"/>
            </a:xfrm>
            <a:prstGeom prst="straightConnector1">
              <a:avLst/>
            </a:prstGeom>
            <a:ln w="2857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07" name="TextBox 206">
              <a:extLst>
                <a:ext uri="{FF2B5EF4-FFF2-40B4-BE49-F238E27FC236}">
                  <a16:creationId xmlns:a16="http://schemas.microsoft.com/office/drawing/2014/main" id="{E1D245C7-C0E0-7AAF-3917-9D1C5504DCC7}"/>
                </a:ext>
              </a:extLst>
            </p:cNvPr>
            <p:cNvSpPr txBox="1"/>
            <p:nvPr/>
          </p:nvSpPr>
          <p:spPr>
            <a:xfrm>
              <a:off x="3227904" y="1024128"/>
              <a:ext cx="534487" cy="279318"/>
            </a:xfrm>
            <a:prstGeom prst="rect">
              <a:avLst/>
            </a:prstGeom>
            <a:noFill/>
          </p:spPr>
          <p:txBody>
            <a:bodyPr wrap="none" lIns="121920" tIns="60960" rIns="121920" bIns="60960" rtlCol="0" anchor="t">
              <a:spAutoFit/>
            </a:bodyPr>
            <a:lstStyle/>
            <a:p>
              <a:r>
                <a:rPr lang="en-US" sz="2000" b="1" dirty="0"/>
                <a:t>Day 45</a:t>
              </a:r>
              <a:endParaRPr lang="en-US" sz="2000" b="1" dirty="0">
                <a:ea typeface="Calibri"/>
                <a:cs typeface="Calibri"/>
              </a:endParaRPr>
            </a:p>
          </p:txBody>
        </p:sp>
        <p:cxnSp>
          <p:nvCxnSpPr>
            <p:cNvPr id="208" name="Straight Arrow Connector 207">
              <a:extLst>
                <a:ext uri="{FF2B5EF4-FFF2-40B4-BE49-F238E27FC236}">
                  <a16:creationId xmlns:a16="http://schemas.microsoft.com/office/drawing/2014/main" id="{8493E3C9-95E6-C258-788B-6B7EEB33B90A}"/>
                </a:ext>
              </a:extLst>
            </p:cNvPr>
            <p:cNvCxnSpPr>
              <a:cxnSpLocks/>
            </p:cNvCxnSpPr>
            <p:nvPr/>
          </p:nvCxnSpPr>
          <p:spPr>
            <a:xfrm flipV="1">
              <a:off x="3508550" y="1691640"/>
              <a:ext cx="0" cy="365760"/>
            </a:xfrm>
            <a:prstGeom prst="straightConnector1">
              <a:avLst/>
            </a:prstGeom>
            <a:ln w="2857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09" name="TextBox 208">
              <a:extLst>
                <a:ext uri="{FF2B5EF4-FFF2-40B4-BE49-F238E27FC236}">
                  <a16:creationId xmlns:a16="http://schemas.microsoft.com/office/drawing/2014/main" id="{6D6031FA-9B98-7CB2-E676-A08B019F530F}"/>
                </a:ext>
              </a:extLst>
            </p:cNvPr>
            <p:cNvSpPr txBox="1"/>
            <p:nvPr/>
          </p:nvSpPr>
          <p:spPr>
            <a:xfrm>
              <a:off x="2707059" y="2115524"/>
              <a:ext cx="1607127" cy="877858"/>
            </a:xfrm>
            <a:prstGeom prst="rect">
              <a:avLst/>
            </a:prstGeom>
            <a:noFill/>
          </p:spPr>
          <p:txBody>
            <a:bodyPr wrap="square" lIns="121920" tIns="60960" rIns="121920" bIns="60960" rtlCol="0" anchor="t">
              <a:spAutoFit/>
            </a:bodyPr>
            <a:lstStyle/>
            <a:p>
              <a:pPr algn="ctr"/>
              <a:r>
                <a:rPr lang="en-US" sz="2000" b="1" dirty="0"/>
                <a:t>Start of </a:t>
              </a:r>
            </a:p>
            <a:p>
              <a:pPr algn="ctr"/>
              <a:r>
                <a:rPr lang="en-US" sz="2000" b="1" dirty="0"/>
                <a:t>Supplementation</a:t>
              </a:r>
            </a:p>
            <a:p>
              <a:pPr algn="ctr"/>
              <a:r>
                <a:rPr lang="en-US" sz="2000" b="1" dirty="0">
                  <a:ea typeface="Calibri"/>
                  <a:cs typeface="Calibri" panose="020F0502020204030204"/>
                </a:rPr>
                <a:t>&amp;</a:t>
              </a:r>
            </a:p>
            <a:p>
              <a:pPr algn="ctr"/>
              <a:r>
                <a:rPr lang="en-US" sz="2000" b="1" dirty="0">
                  <a:cs typeface="Calibri" panose="020F0502020204030204"/>
                </a:rPr>
                <a:t>Blood Sampling</a:t>
              </a:r>
              <a:endParaRPr lang="en-US" sz="2000" b="1" dirty="0">
                <a:ea typeface="Calibri"/>
                <a:cs typeface="Calibri" panose="020F0502020204030204"/>
              </a:endParaRPr>
            </a:p>
          </p:txBody>
        </p:sp>
        <p:sp>
          <p:nvSpPr>
            <p:cNvPr id="210" name="TextBox 209">
              <a:extLst>
                <a:ext uri="{FF2B5EF4-FFF2-40B4-BE49-F238E27FC236}">
                  <a16:creationId xmlns:a16="http://schemas.microsoft.com/office/drawing/2014/main" id="{D21D6CA5-86AF-1CD8-4C7C-973BA6EC447A}"/>
                </a:ext>
              </a:extLst>
            </p:cNvPr>
            <p:cNvSpPr txBox="1"/>
            <p:nvPr/>
          </p:nvSpPr>
          <p:spPr>
            <a:xfrm>
              <a:off x="8223052" y="3813604"/>
              <a:ext cx="744862" cy="278677"/>
            </a:xfrm>
            <a:prstGeom prst="rect">
              <a:avLst/>
            </a:prstGeom>
            <a:noFill/>
          </p:spPr>
          <p:txBody>
            <a:bodyPr wrap="square" lIns="121920" tIns="60960" rIns="121920" bIns="60960" anchor="t">
              <a:spAutoFit/>
            </a:bodyPr>
            <a:lstStyle/>
            <a:p>
              <a:r>
                <a:rPr lang="en-US" sz="2000" b="1" dirty="0"/>
                <a:t>Day 58 </a:t>
              </a:r>
            </a:p>
          </p:txBody>
        </p:sp>
        <p:cxnSp>
          <p:nvCxnSpPr>
            <p:cNvPr id="211" name="Straight Connector 210">
              <a:extLst>
                <a:ext uri="{FF2B5EF4-FFF2-40B4-BE49-F238E27FC236}">
                  <a16:creationId xmlns:a16="http://schemas.microsoft.com/office/drawing/2014/main" id="{D47E49C8-1E72-CE85-656F-2D4414CC3E2B}"/>
                </a:ext>
              </a:extLst>
            </p:cNvPr>
            <p:cNvCxnSpPr>
              <a:cxnSpLocks/>
            </p:cNvCxnSpPr>
            <p:nvPr/>
          </p:nvCxnSpPr>
          <p:spPr>
            <a:xfrm>
              <a:off x="7079978" y="1564594"/>
              <a:ext cx="0" cy="228600"/>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a:extLst>
                <a:ext uri="{FF2B5EF4-FFF2-40B4-BE49-F238E27FC236}">
                  <a16:creationId xmlns:a16="http://schemas.microsoft.com/office/drawing/2014/main" id="{B35C8723-D4D6-048D-716E-B36010C7968C}"/>
                </a:ext>
              </a:extLst>
            </p:cNvPr>
            <p:cNvCxnSpPr>
              <a:cxnSpLocks/>
            </p:cNvCxnSpPr>
            <p:nvPr/>
          </p:nvCxnSpPr>
          <p:spPr>
            <a:xfrm>
              <a:off x="6983462" y="1564594"/>
              <a:ext cx="0" cy="22860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213" name="TextBox 212">
              <a:extLst>
                <a:ext uri="{FF2B5EF4-FFF2-40B4-BE49-F238E27FC236}">
                  <a16:creationId xmlns:a16="http://schemas.microsoft.com/office/drawing/2014/main" id="{1D233584-C080-89B6-8C29-0FE8C5E0B8D9}"/>
                </a:ext>
              </a:extLst>
            </p:cNvPr>
            <p:cNvSpPr txBox="1"/>
            <p:nvPr/>
          </p:nvSpPr>
          <p:spPr>
            <a:xfrm>
              <a:off x="4077747" y="512517"/>
              <a:ext cx="1665418" cy="341370"/>
            </a:xfrm>
            <a:prstGeom prst="rect">
              <a:avLst/>
            </a:prstGeom>
            <a:solidFill>
              <a:srgbClr val="548235">
                <a:alpha val="49020"/>
              </a:srgbClr>
            </a:solidFill>
          </p:spPr>
          <p:txBody>
            <a:bodyPr wrap="square" rtlCol="0">
              <a:spAutoFit/>
            </a:bodyPr>
            <a:lstStyle/>
            <a:p>
              <a:pPr algn="ctr"/>
              <a:r>
                <a:rPr lang="en-US" sz="2800" b="1" dirty="0"/>
                <a:t>Gradual Weaning</a:t>
              </a:r>
            </a:p>
          </p:txBody>
        </p:sp>
        <p:sp>
          <p:nvSpPr>
            <p:cNvPr id="214" name="TextBox 213">
              <a:extLst>
                <a:ext uri="{FF2B5EF4-FFF2-40B4-BE49-F238E27FC236}">
                  <a16:creationId xmlns:a16="http://schemas.microsoft.com/office/drawing/2014/main" id="{947AEEE8-C057-A712-BC53-961465B7B2AA}"/>
                </a:ext>
              </a:extLst>
            </p:cNvPr>
            <p:cNvSpPr txBox="1"/>
            <p:nvPr/>
          </p:nvSpPr>
          <p:spPr>
            <a:xfrm>
              <a:off x="4115399" y="3291990"/>
              <a:ext cx="1596743" cy="341370"/>
            </a:xfrm>
            <a:prstGeom prst="rect">
              <a:avLst/>
            </a:prstGeom>
            <a:solidFill>
              <a:srgbClr val="DD0000">
                <a:alpha val="45882"/>
              </a:srgbClr>
            </a:solidFill>
            <a:ln>
              <a:solidFill>
                <a:schemeClr val="accent2">
                  <a:lumMod val="60000"/>
                  <a:lumOff val="40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800" b="1" dirty="0"/>
                <a:t>Abrupt Weaning </a:t>
              </a:r>
            </a:p>
          </p:txBody>
        </p:sp>
        <p:cxnSp>
          <p:nvCxnSpPr>
            <p:cNvPr id="215" name="Straight Connector 214">
              <a:extLst>
                <a:ext uri="{FF2B5EF4-FFF2-40B4-BE49-F238E27FC236}">
                  <a16:creationId xmlns:a16="http://schemas.microsoft.com/office/drawing/2014/main" id="{49CACC92-7501-0083-AEF2-C0E4BE4AC42A}"/>
                </a:ext>
              </a:extLst>
            </p:cNvPr>
            <p:cNvCxnSpPr>
              <a:cxnSpLocks/>
            </p:cNvCxnSpPr>
            <p:nvPr/>
          </p:nvCxnSpPr>
          <p:spPr>
            <a:xfrm>
              <a:off x="8581764" y="1560168"/>
              <a:ext cx="0" cy="22860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a:extLst>
                <a:ext uri="{FF2B5EF4-FFF2-40B4-BE49-F238E27FC236}">
                  <a16:creationId xmlns:a16="http://schemas.microsoft.com/office/drawing/2014/main" id="{83D46BC4-7E5D-E29B-E505-2ECAAE5B2521}"/>
                </a:ext>
              </a:extLst>
            </p:cNvPr>
            <p:cNvCxnSpPr>
              <a:cxnSpLocks/>
            </p:cNvCxnSpPr>
            <p:nvPr/>
          </p:nvCxnSpPr>
          <p:spPr>
            <a:xfrm>
              <a:off x="8669375" y="4379001"/>
              <a:ext cx="0" cy="22860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a:extLst>
                <a:ext uri="{FF2B5EF4-FFF2-40B4-BE49-F238E27FC236}">
                  <a16:creationId xmlns:a16="http://schemas.microsoft.com/office/drawing/2014/main" id="{D0154C9C-AB1E-24CB-5357-23B3F2DD69A2}"/>
                </a:ext>
              </a:extLst>
            </p:cNvPr>
            <p:cNvCxnSpPr>
              <a:cxnSpLocks/>
            </p:cNvCxnSpPr>
            <p:nvPr/>
          </p:nvCxnSpPr>
          <p:spPr>
            <a:xfrm flipV="1">
              <a:off x="1016301" y="4468058"/>
              <a:ext cx="1643750" cy="700"/>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a:extLst>
                <a:ext uri="{FF2B5EF4-FFF2-40B4-BE49-F238E27FC236}">
                  <a16:creationId xmlns:a16="http://schemas.microsoft.com/office/drawing/2014/main" id="{DDDDA93A-E0F5-351D-D620-5B8B06130103}"/>
                </a:ext>
              </a:extLst>
            </p:cNvPr>
            <p:cNvCxnSpPr>
              <a:cxnSpLocks/>
            </p:cNvCxnSpPr>
            <p:nvPr/>
          </p:nvCxnSpPr>
          <p:spPr>
            <a:xfrm>
              <a:off x="2771480" y="1565822"/>
              <a:ext cx="0" cy="22860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a:extLst>
                <a:ext uri="{FF2B5EF4-FFF2-40B4-BE49-F238E27FC236}">
                  <a16:creationId xmlns:a16="http://schemas.microsoft.com/office/drawing/2014/main" id="{C752081E-9D0B-0EBC-3ABC-78249DD39F4E}"/>
                </a:ext>
              </a:extLst>
            </p:cNvPr>
            <p:cNvCxnSpPr>
              <a:cxnSpLocks/>
            </p:cNvCxnSpPr>
            <p:nvPr/>
          </p:nvCxnSpPr>
          <p:spPr>
            <a:xfrm>
              <a:off x="2786891" y="4360557"/>
              <a:ext cx="0" cy="22860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220" name="Straight Connector 219">
              <a:extLst>
                <a:ext uri="{FF2B5EF4-FFF2-40B4-BE49-F238E27FC236}">
                  <a16:creationId xmlns:a16="http://schemas.microsoft.com/office/drawing/2014/main" id="{BD5B9173-AA3A-1535-0960-7DD825ECCC61}"/>
                </a:ext>
              </a:extLst>
            </p:cNvPr>
            <p:cNvCxnSpPr>
              <a:cxnSpLocks/>
            </p:cNvCxnSpPr>
            <p:nvPr/>
          </p:nvCxnSpPr>
          <p:spPr>
            <a:xfrm>
              <a:off x="2662513" y="4360558"/>
              <a:ext cx="0" cy="22860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a:extLst>
                <a:ext uri="{FF2B5EF4-FFF2-40B4-BE49-F238E27FC236}">
                  <a16:creationId xmlns:a16="http://schemas.microsoft.com/office/drawing/2014/main" id="{E1CBC26C-1E17-F4AC-8FA8-BC5E5FF00F15}"/>
                </a:ext>
              </a:extLst>
            </p:cNvPr>
            <p:cNvCxnSpPr>
              <a:cxnSpLocks/>
            </p:cNvCxnSpPr>
            <p:nvPr/>
          </p:nvCxnSpPr>
          <p:spPr>
            <a:xfrm>
              <a:off x="1015609" y="4357608"/>
              <a:ext cx="0" cy="22860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222" name="Straight Arrow Connector 221">
              <a:extLst>
                <a:ext uri="{FF2B5EF4-FFF2-40B4-BE49-F238E27FC236}">
                  <a16:creationId xmlns:a16="http://schemas.microsoft.com/office/drawing/2014/main" id="{76D07AA8-F357-C57E-B873-140BE563A5BC}"/>
                </a:ext>
              </a:extLst>
            </p:cNvPr>
            <p:cNvCxnSpPr>
              <a:cxnSpLocks/>
            </p:cNvCxnSpPr>
            <p:nvPr/>
          </p:nvCxnSpPr>
          <p:spPr>
            <a:xfrm>
              <a:off x="1114482" y="4078780"/>
              <a:ext cx="0" cy="365760"/>
            </a:xfrm>
            <a:prstGeom prst="straightConnector1">
              <a:avLst/>
            </a:prstGeom>
            <a:ln w="2857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3" name="Straight Arrow Connector 222">
              <a:extLst>
                <a:ext uri="{FF2B5EF4-FFF2-40B4-BE49-F238E27FC236}">
                  <a16:creationId xmlns:a16="http://schemas.microsoft.com/office/drawing/2014/main" id="{2E003153-D8D6-7BEE-4349-9130B6FAB003}"/>
                </a:ext>
              </a:extLst>
            </p:cNvPr>
            <p:cNvCxnSpPr>
              <a:cxnSpLocks/>
            </p:cNvCxnSpPr>
            <p:nvPr/>
          </p:nvCxnSpPr>
          <p:spPr>
            <a:xfrm>
              <a:off x="2279607" y="4078780"/>
              <a:ext cx="0" cy="365760"/>
            </a:xfrm>
            <a:prstGeom prst="straightConnector1">
              <a:avLst/>
            </a:prstGeom>
            <a:ln w="2857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4" name="Straight Arrow Connector 223">
              <a:extLst>
                <a:ext uri="{FF2B5EF4-FFF2-40B4-BE49-F238E27FC236}">
                  <a16:creationId xmlns:a16="http://schemas.microsoft.com/office/drawing/2014/main" id="{58A36B45-4E2E-90B8-10AD-72FD4C42C64B}"/>
                </a:ext>
              </a:extLst>
            </p:cNvPr>
            <p:cNvCxnSpPr>
              <a:cxnSpLocks/>
            </p:cNvCxnSpPr>
            <p:nvPr/>
          </p:nvCxnSpPr>
          <p:spPr>
            <a:xfrm flipV="1">
              <a:off x="1114482" y="4499404"/>
              <a:ext cx="0" cy="365760"/>
            </a:xfrm>
            <a:prstGeom prst="straightConnector1">
              <a:avLst/>
            </a:prstGeom>
            <a:ln w="2857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5" name="Straight Arrow Connector 224">
              <a:extLst>
                <a:ext uri="{FF2B5EF4-FFF2-40B4-BE49-F238E27FC236}">
                  <a16:creationId xmlns:a16="http://schemas.microsoft.com/office/drawing/2014/main" id="{6CB4561C-55C2-829D-A897-39489EC2E304}"/>
                </a:ext>
              </a:extLst>
            </p:cNvPr>
            <p:cNvCxnSpPr>
              <a:cxnSpLocks/>
            </p:cNvCxnSpPr>
            <p:nvPr/>
          </p:nvCxnSpPr>
          <p:spPr>
            <a:xfrm flipV="1">
              <a:off x="2275213" y="4499404"/>
              <a:ext cx="0" cy="365760"/>
            </a:xfrm>
            <a:prstGeom prst="straightConnector1">
              <a:avLst/>
            </a:prstGeom>
            <a:ln w="2857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26" name="TextBox 225">
              <a:extLst>
                <a:ext uri="{FF2B5EF4-FFF2-40B4-BE49-F238E27FC236}">
                  <a16:creationId xmlns:a16="http://schemas.microsoft.com/office/drawing/2014/main" id="{E0A55C9B-992F-EEE5-5B33-F3F9C6CE4F5B}"/>
                </a:ext>
              </a:extLst>
            </p:cNvPr>
            <p:cNvSpPr txBox="1"/>
            <p:nvPr/>
          </p:nvSpPr>
          <p:spPr>
            <a:xfrm>
              <a:off x="839403" y="3813604"/>
              <a:ext cx="494713" cy="279318"/>
            </a:xfrm>
            <a:prstGeom prst="rect">
              <a:avLst/>
            </a:prstGeom>
            <a:noFill/>
          </p:spPr>
          <p:txBody>
            <a:bodyPr wrap="none" lIns="121920" tIns="60960" rIns="121920" bIns="60960" rtlCol="0" anchor="t">
              <a:spAutoFit/>
            </a:bodyPr>
            <a:lstStyle/>
            <a:p>
              <a:r>
                <a:rPr lang="en-US" sz="2000" b="1" dirty="0"/>
                <a:t>Day 3 </a:t>
              </a:r>
            </a:p>
          </p:txBody>
        </p:sp>
        <p:sp>
          <p:nvSpPr>
            <p:cNvPr id="227" name="TextBox 226">
              <a:extLst>
                <a:ext uri="{FF2B5EF4-FFF2-40B4-BE49-F238E27FC236}">
                  <a16:creationId xmlns:a16="http://schemas.microsoft.com/office/drawing/2014/main" id="{415059E2-E075-DD91-0C73-60C8F00B4D59}"/>
                </a:ext>
              </a:extLst>
            </p:cNvPr>
            <p:cNvSpPr txBox="1">
              <a:spLocks/>
            </p:cNvSpPr>
            <p:nvPr/>
          </p:nvSpPr>
          <p:spPr>
            <a:xfrm>
              <a:off x="2016819" y="3813604"/>
              <a:ext cx="494713" cy="279318"/>
            </a:xfrm>
            <a:prstGeom prst="rect">
              <a:avLst/>
            </a:prstGeom>
            <a:noFill/>
          </p:spPr>
          <p:txBody>
            <a:bodyPr wrap="none" lIns="121920" tIns="60960" rIns="121920" bIns="60960" rtlCol="0" anchor="t">
              <a:spAutoFit/>
            </a:bodyPr>
            <a:lstStyle/>
            <a:p>
              <a:r>
                <a:rPr lang="en-US" sz="2000" b="1" dirty="0"/>
                <a:t>Day 7 </a:t>
              </a:r>
            </a:p>
          </p:txBody>
        </p:sp>
        <p:sp>
          <p:nvSpPr>
            <p:cNvPr id="228" name="TextBox 227">
              <a:extLst>
                <a:ext uri="{FF2B5EF4-FFF2-40B4-BE49-F238E27FC236}">
                  <a16:creationId xmlns:a16="http://schemas.microsoft.com/office/drawing/2014/main" id="{68045E18-2531-0736-A028-D85A31370CBE}"/>
                </a:ext>
              </a:extLst>
            </p:cNvPr>
            <p:cNvSpPr txBox="1"/>
            <p:nvPr/>
          </p:nvSpPr>
          <p:spPr>
            <a:xfrm>
              <a:off x="1890119" y="4932624"/>
              <a:ext cx="778485" cy="478831"/>
            </a:xfrm>
            <a:prstGeom prst="rect">
              <a:avLst/>
            </a:prstGeom>
            <a:noFill/>
          </p:spPr>
          <p:txBody>
            <a:bodyPr wrap="square" lIns="121920" tIns="60960" rIns="121920" bIns="60960" rtlCol="0" anchor="t">
              <a:spAutoFit/>
            </a:bodyPr>
            <a:lstStyle/>
            <a:p>
              <a:pPr algn="ctr"/>
              <a:r>
                <a:rPr lang="en-US" sz="2000" b="1" dirty="0"/>
                <a:t>Blood Sampling</a:t>
              </a:r>
            </a:p>
          </p:txBody>
        </p:sp>
        <p:sp>
          <p:nvSpPr>
            <p:cNvPr id="229" name="TextBox 228">
              <a:extLst>
                <a:ext uri="{FF2B5EF4-FFF2-40B4-BE49-F238E27FC236}">
                  <a16:creationId xmlns:a16="http://schemas.microsoft.com/office/drawing/2014/main" id="{6A3E53AF-A9D7-BE09-0B25-6B164B1C6EB3}"/>
                </a:ext>
              </a:extLst>
            </p:cNvPr>
            <p:cNvSpPr txBox="1"/>
            <p:nvPr/>
          </p:nvSpPr>
          <p:spPr>
            <a:xfrm>
              <a:off x="675451" y="4932624"/>
              <a:ext cx="862713" cy="478831"/>
            </a:xfrm>
            <a:prstGeom prst="rect">
              <a:avLst/>
            </a:prstGeom>
            <a:noFill/>
          </p:spPr>
          <p:txBody>
            <a:bodyPr wrap="square" lIns="121920" tIns="60960" rIns="121920" bIns="60960" rtlCol="0" anchor="t">
              <a:spAutoFit/>
            </a:bodyPr>
            <a:lstStyle/>
            <a:p>
              <a:pPr algn="ctr"/>
              <a:r>
                <a:rPr lang="en-US" sz="2000" b="1" dirty="0">
                  <a:cs typeface="Calibri"/>
                </a:rPr>
                <a:t>Blood Sampling</a:t>
              </a:r>
              <a:endParaRPr lang="en-US" sz="2000" b="1" dirty="0"/>
            </a:p>
          </p:txBody>
        </p:sp>
        <p:cxnSp>
          <p:nvCxnSpPr>
            <p:cNvPr id="230" name="Straight Connector 229">
              <a:extLst>
                <a:ext uri="{FF2B5EF4-FFF2-40B4-BE49-F238E27FC236}">
                  <a16:creationId xmlns:a16="http://schemas.microsoft.com/office/drawing/2014/main" id="{624362BC-43D8-90BB-98E8-A54B426BDA83}"/>
                </a:ext>
              </a:extLst>
            </p:cNvPr>
            <p:cNvCxnSpPr>
              <a:cxnSpLocks/>
            </p:cNvCxnSpPr>
            <p:nvPr/>
          </p:nvCxnSpPr>
          <p:spPr>
            <a:xfrm flipV="1">
              <a:off x="985440" y="1672049"/>
              <a:ext cx="1643750" cy="700"/>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a:extLst>
                <a:ext uri="{FF2B5EF4-FFF2-40B4-BE49-F238E27FC236}">
                  <a16:creationId xmlns:a16="http://schemas.microsoft.com/office/drawing/2014/main" id="{1F613066-FDC9-C134-3897-E7428FE9BC62}"/>
                </a:ext>
              </a:extLst>
            </p:cNvPr>
            <p:cNvCxnSpPr>
              <a:cxnSpLocks/>
            </p:cNvCxnSpPr>
            <p:nvPr/>
          </p:nvCxnSpPr>
          <p:spPr>
            <a:xfrm>
              <a:off x="2642676" y="1567111"/>
              <a:ext cx="0" cy="22860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232" name="Straight Connector 231">
              <a:extLst>
                <a:ext uri="{FF2B5EF4-FFF2-40B4-BE49-F238E27FC236}">
                  <a16:creationId xmlns:a16="http://schemas.microsoft.com/office/drawing/2014/main" id="{CD18AA01-CB67-0222-21DB-A9A35882CFFD}"/>
                </a:ext>
              </a:extLst>
            </p:cNvPr>
            <p:cNvCxnSpPr>
              <a:cxnSpLocks/>
            </p:cNvCxnSpPr>
            <p:nvPr/>
          </p:nvCxnSpPr>
          <p:spPr>
            <a:xfrm>
              <a:off x="1003392" y="1562871"/>
              <a:ext cx="0" cy="22860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233" name="Straight Arrow Connector 232">
              <a:extLst>
                <a:ext uri="{FF2B5EF4-FFF2-40B4-BE49-F238E27FC236}">
                  <a16:creationId xmlns:a16="http://schemas.microsoft.com/office/drawing/2014/main" id="{63B7F74B-0B97-9334-41D5-B06885A34EF9}"/>
                </a:ext>
              </a:extLst>
            </p:cNvPr>
            <p:cNvCxnSpPr>
              <a:cxnSpLocks/>
            </p:cNvCxnSpPr>
            <p:nvPr/>
          </p:nvCxnSpPr>
          <p:spPr>
            <a:xfrm>
              <a:off x="1120626" y="1271016"/>
              <a:ext cx="0" cy="365760"/>
            </a:xfrm>
            <a:prstGeom prst="straightConnector1">
              <a:avLst/>
            </a:prstGeom>
            <a:ln w="2857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34" name="Straight Arrow Connector 233">
              <a:extLst>
                <a:ext uri="{FF2B5EF4-FFF2-40B4-BE49-F238E27FC236}">
                  <a16:creationId xmlns:a16="http://schemas.microsoft.com/office/drawing/2014/main" id="{0773C2A9-AC07-4F5B-3EB3-0F5E8F160BCA}"/>
                </a:ext>
              </a:extLst>
            </p:cNvPr>
            <p:cNvCxnSpPr>
              <a:cxnSpLocks/>
            </p:cNvCxnSpPr>
            <p:nvPr/>
          </p:nvCxnSpPr>
          <p:spPr>
            <a:xfrm>
              <a:off x="2275916" y="1271016"/>
              <a:ext cx="0" cy="365760"/>
            </a:xfrm>
            <a:prstGeom prst="straightConnector1">
              <a:avLst/>
            </a:prstGeom>
            <a:ln w="2857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35" name="Straight Arrow Connector 234">
              <a:extLst>
                <a:ext uri="{FF2B5EF4-FFF2-40B4-BE49-F238E27FC236}">
                  <a16:creationId xmlns:a16="http://schemas.microsoft.com/office/drawing/2014/main" id="{7DD92677-E010-A4E1-6C1A-83D4BB724C56}"/>
                </a:ext>
              </a:extLst>
            </p:cNvPr>
            <p:cNvCxnSpPr>
              <a:cxnSpLocks/>
            </p:cNvCxnSpPr>
            <p:nvPr/>
          </p:nvCxnSpPr>
          <p:spPr>
            <a:xfrm flipV="1">
              <a:off x="1120626" y="1691640"/>
              <a:ext cx="0" cy="365760"/>
            </a:xfrm>
            <a:prstGeom prst="straightConnector1">
              <a:avLst/>
            </a:prstGeom>
            <a:ln w="2857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36" name="Straight Arrow Connector 235">
              <a:extLst>
                <a:ext uri="{FF2B5EF4-FFF2-40B4-BE49-F238E27FC236}">
                  <a16:creationId xmlns:a16="http://schemas.microsoft.com/office/drawing/2014/main" id="{40293F0A-F322-C56C-93CB-D71DECA2FD43}"/>
                </a:ext>
              </a:extLst>
            </p:cNvPr>
            <p:cNvCxnSpPr>
              <a:cxnSpLocks/>
            </p:cNvCxnSpPr>
            <p:nvPr/>
          </p:nvCxnSpPr>
          <p:spPr>
            <a:xfrm flipV="1">
              <a:off x="2275916" y="1691640"/>
              <a:ext cx="0" cy="365760"/>
            </a:xfrm>
            <a:prstGeom prst="straightConnector1">
              <a:avLst/>
            </a:prstGeom>
            <a:ln w="2857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37" name="TextBox 236">
              <a:extLst>
                <a:ext uri="{FF2B5EF4-FFF2-40B4-BE49-F238E27FC236}">
                  <a16:creationId xmlns:a16="http://schemas.microsoft.com/office/drawing/2014/main" id="{F0EAE667-33AA-CC24-B02D-9A8FBE03FFD8}"/>
                </a:ext>
              </a:extLst>
            </p:cNvPr>
            <p:cNvSpPr txBox="1"/>
            <p:nvPr/>
          </p:nvSpPr>
          <p:spPr>
            <a:xfrm>
              <a:off x="845547" y="1024128"/>
              <a:ext cx="494713" cy="279318"/>
            </a:xfrm>
            <a:prstGeom prst="rect">
              <a:avLst/>
            </a:prstGeom>
            <a:noFill/>
          </p:spPr>
          <p:txBody>
            <a:bodyPr wrap="none" lIns="121920" tIns="60960" rIns="121920" bIns="60960" rtlCol="0" anchor="t">
              <a:spAutoFit/>
            </a:bodyPr>
            <a:lstStyle/>
            <a:p>
              <a:r>
                <a:rPr lang="en-US" sz="2000" b="1" dirty="0"/>
                <a:t>Day 3 </a:t>
              </a:r>
              <a:endParaRPr lang="en-US" sz="2000" b="1" dirty="0">
                <a:ea typeface="Calibri"/>
                <a:cs typeface="Calibri"/>
              </a:endParaRPr>
            </a:p>
          </p:txBody>
        </p:sp>
        <p:sp>
          <p:nvSpPr>
            <p:cNvPr id="238" name="TextBox 237">
              <a:extLst>
                <a:ext uri="{FF2B5EF4-FFF2-40B4-BE49-F238E27FC236}">
                  <a16:creationId xmlns:a16="http://schemas.microsoft.com/office/drawing/2014/main" id="{A7D9F6FE-28B0-A08E-67E9-9BD8D7E11247}"/>
                </a:ext>
              </a:extLst>
            </p:cNvPr>
            <p:cNvSpPr txBox="1"/>
            <p:nvPr/>
          </p:nvSpPr>
          <p:spPr>
            <a:xfrm>
              <a:off x="2003296" y="1024128"/>
              <a:ext cx="494713" cy="279318"/>
            </a:xfrm>
            <a:prstGeom prst="rect">
              <a:avLst/>
            </a:prstGeom>
            <a:noFill/>
          </p:spPr>
          <p:txBody>
            <a:bodyPr wrap="none" lIns="121920" tIns="60960" rIns="121920" bIns="60960" rtlCol="0" anchor="t">
              <a:spAutoFit/>
            </a:bodyPr>
            <a:lstStyle/>
            <a:p>
              <a:r>
                <a:rPr lang="en-US" sz="2000" b="1" dirty="0"/>
                <a:t>Day 7 </a:t>
              </a:r>
              <a:endParaRPr lang="en-US" sz="2000" b="1" dirty="0">
                <a:ea typeface="Calibri"/>
                <a:cs typeface="Calibri"/>
              </a:endParaRPr>
            </a:p>
          </p:txBody>
        </p:sp>
        <p:sp>
          <p:nvSpPr>
            <p:cNvPr id="239" name="TextBox 238">
              <a:extLst>
                <a:ext uri="{FF2B5EF4-FFF2-40B4-BE49-F238E27FC236}">
                  <a16:creationId xmlns:a16="http://schemas.microsoft.com/office/drawing/2014/main" id="{224454D5-F514-79F9-F7E5-D42E9EB6BFB5}"/>
                </a:ext>
              </a:extLst>
            </p:cNvPr>
            <p:cNvSpPr txBox="1"/>
            <p:nvPr/>
          </p:nvSpPr>
          <p:spPr>
            <a:xfrm>
              <a:off x="1863534" y="2106866"/>
              <a:ext cx="831654" cy="478831"/>
            </a:xfrm>
            <a:prstGeom prst="rect">
              <a:avLst/>
            </a:prstGeom>
            <a:noFill/>
          </p:spPr>
          <p:txBody>
            <a:bodyPr wrap="square" lIns="121920" tIns="60960" rIns="121920" bIns="60960" rtlCol="0" anchor="t">
              <a:spAutoFit/>
            </a:bodyPr>
            <a:lstStyle/>
            <a:p>
              <a:pPr algn="ctr"/>
              <a:r>
                <a:rPr lang="en-US" sz="2000" b="1" dirty="0">
                  <a:cs typeface="Calibri"/>
                </a:rPr>
                <a:t>Blood </a:t>
              </a:r>
              <a:r>
                <a:rPr lang="en-US" sz="2000" b="1" dirty="0"/>
                <a:t>Sampling</a:t>
              </a:r>
            </a:p>
          </p:txBody>
        </p:sp>
        <p:sp>
          <p:nvSpPr>
            <p:cNvPr id="240" name="TextBox 239">
              <a:extLst>
                <a:ext uri="{FF2B5EF4-FFF2-40B4-BE49-F238E27FC236}">
                  <a16:creationId xmlns:a16="http://schemas.microsoft.com/office/drawing/2014/main" id="{B16F10FE-63EE-40EA-C966-C7EA60DA9E46}"/>
                </a:ext>
              </a:extLst>
            </p:cNvPr>
            <p:cNvSpPr txBox="1"/>
            <p:nvPr/>
          </p:nvSpPr>
          <p:spPr>
            <a:xfrm>
              <a:off x="705302" y="2106865"/>
              <a:ext cx="831655" cy="478831"/>
            </a:xfrm>
            <a:prstGeom prst="rect">
              <a:avLst/>
            </a:prstGeom>
            <a:noFill/>
          </p:spPr>
          <p:txBody>
            <a:bodyPr wrap="square" lIns="121920" tIns="60960" rIns="121920" bIns="60960" rtlCol="0" anchor="t">
              <a:spAutoFit/>
            </a:bodyPr>
            <a:lstStyle/>
            <a:p>
              <a:pPr algn="ctr"/>
              <a:r>
                <a:rPr lang="en-US" sz="2000" b="1" dirty="0">
                  <a:cs typeface="Calibri"/>
                </a:rPr>
                <a:t>Blood Sampling</a:t>
              </a:r>
              <a:endParaRPr lang="en-US" sz="2000" b="1" dirty="0"/>
            </a:p>
          </p:txBody>
        </p:sp>
        <p:cxnSp>
          <p:nvCxnSpPr>
            <p:cNvPr id="241" name="Straight Arrow Connector 240">
              <a:extLst>
                <a:ext uri="{FF2B5EF4-FFF2-40B4-BE49-F238E27FC236}">
                  <a16:creationId xmlns:a16="http://schemas.microsoft.com/office/drawing/2014/main" id="{14FFFB85-FB1B-27B7-1DB4-EA21386AEAB2}"/>
                </a:ext>
              </a:extLst>
            </p:cNvPr>
            <p:cNvCxnSpPr>
              <a:cxnSpLocks/>
            </p:cNvCxnSpPr>
            <p:nvPr/>
          </p:nvCxnSpPr>
          <p:spPr>
            <a:xfrm>
              <a:off x="8478955" y="1271016"/>
              <a:ext cx="0" cy="365760"/>
            </a:xfrm>
            <a:prstGeom prst="straightConnector1">
              <a:avLst/>
            </a:prstGeom>
            <a:ln w="2857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42" name="Straight Arrow Connector 241">
              <a:extLst>
                <a:ext uri="{FF2B5EF4-FFF2-40B4-BE49-F238E27FC236}">
                  <a16:creationId xmlns:a16="http://schemas.microsoft.com/office/drawing/2014/main" id="{4E38849D-0CE0-6E09-ABD3-22C07ABC1B93}"/>
                </a:ext>
              </a:extLst>
            </p:cNvPr>
            <p:cNvCxnSpPr>
              <a:cxnSpLocks/>
            </p:cNvCxnSpPr>
            <p:nvPr/>
          </p:nvCxnSpPr>
          <p:spPr>
            <a:xfrm>
              <a:off x="6151306" y="4078780"/>
              <a:ext cx="0" cy="365760"/>
            </a:xfrm>
            <a:prstGeom prst="straightConnector1">
              <a:avLst/>
            </a:prstGeom>
            <a:ln w="2857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43" name="Straight Arrow Connector 242">
              <a:extLst>
                <a:ext uri="{FF2B5EF4-FFF2-40B4-BE49-F238E27FC236}">
                  <a16:creationId xmlns:a16="http://schemas.microsoft.com/office/drawing/2014/main" id="{3D471634-AD3D-D44F-2B1C-49314A178BD4}"/>
                </a:ext>
              </a:extLst>
            </p:cNvPr>
            <p:cNvCxnSpPr>
              <a:cxnSpLocks/>
            </p:cNvCxnSpPr>
            <p:nvPr/>
          </p:nvCxnSpPr>
          <p:spPr>
            <a:xfrm flipV="1">
              <a:off x="6151306" y="4499404"/>
              <a:ext cx="0" cy="365760"/>
            </a:xfrm>
            <a:prstGeom prst="straightConnector1">
              <a:avLst/>
            </a:prstGeom>
            <a:ln w="2857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44" name="TextBox 243">
              <a:extLst>
                <a:ext uri="{FF2B5EF4-FFF2-40B4-BE49-F238E27FC236}">
                  <a16:creationId xmlns:a16="http://schemas.microsoft.com/office/drawing/2014/main" id="{54116E5A-13D8-1963-B9A4-E16D5EF62CAB}"/>
                </a:ext>
              </a:extLst>
            </p:cNvPr>
            <p:cNvSpPr txBox="1"/>
            <p:nvPr/>
          </p:nvSpPr>
          <p:spPr>
            <a:xfrm>
              <a:off x="5820734" y="3813604"/>
              <a:ext cx="534487" cy="279318"/>
            </a:xfrm>
            <a:prstGeom prst="rect">
              <a:avLst/>
            </a:prstGeom>
            <a:noFill/>
          </p:spPr>
          <p:txBody>
            <a:bodyPr wrap="none" lIns="121920" tIns="60960" rIns="121920" bIns="60960" rtlCol="0" anchor="t">
              <a:spAutoFit/>
            </a:bodyPr>
            <a:lstStyle/>
            <a:p>
              <a:r>
                <a:rPr lang="en-US" sz="2000" b="1" dirty="0"/>
                <a:t>Day 56</a:t>
              </a:r>
            </a:p>
          </p:txBody>
        </p:sp>
        <p:sp>
          <p:nvSpPr>
            <p:cNvPr id="245" name="TextBox 244">
              <a:extLst>
                <a:ext uri="{FF2B5EF4-FFF2-40B4-BE49-F238E27FC236}">
                  <a16:creationId xmlns:a16="http://schemas.microsoft.com/office/drawing/2014/main" id="{BE8BD61C-685B-0207-DAC0-5076A2741BE6}"/>
                </a:ext>
              </a:extLst>
            </p:cNvPr>
            <p:cNvSpPr txBox="1"/>
            <p:nvPr/>
          </p:nvSpPr>
          <p:spPr>
            <a:xfrm>
              <a:off x="5424009" y="4855995"/>
              <a:ext cx="1459396" cy="478832"/>
            </a:xfrm>
            <a:prstGeom prst="rect">
              <a:avLst/>
            </a:prstGeom>
            <a:noFill/>
          </p:spPr>
          <p:txBody>
            <a:bodyPr wrap="square" lIns="121920" tIns="60960" rIns="121920" bIns="60960" rtlCol="0" anchor="t">
              <a:spAutoFit/>
            </a:bodyPr>
            <a:lstStyle/>
            <a:p>
              <a:pPr algn="ctr"/>
              <a:r>
                <a:rPr lang="en-US" sz="2000" b="1" dirty="0">
                  <a:ea typeface="Calibri"/>
                  <a:cs typeface="Calibri"/>
                </a:rPr>
                <a:t>End of </a:t>
              </a:r>
              <a:endParaRPr lang="en-US" sz="3600">
                <a:ea typeface="Calibri"/>
                <a:cs typeface="Calibri"/>
              </a:endParaRPr>
            </a:p>
            <a:p>
              <a:pPr algn="ctr"/>
              <a:r>
                <a:rPr lang="en-US" sz="2000" b="1" dirty="0">
                  <a:ea typeface="Calibri"/>
                  <a:cs typeface="Calibri"/>
                </a:rPr>
                <a:t>Supplementation</a:t>
              </a:r>
              <a:endParaRPr lang="en-US" sz="3600" dirty="0">
                <a:ea typeface="Calibri"/>
                <a:cs typeface="Calibri"/>
              </a:endParaRPr>
            </a:p>
          </p:txBody>
        </p:sp>
        <p:cxnSp>
          <p:nvCxnSpPr>
            <p:cNvPr id="246" name="Straight Arrow Connector 245">
              <a:extLst>
                <a:ext uri="{FF2B5EF4-FFF2-40B4-BE49-F238E27FC236}">
                  <a16:creationId xmlns:a16="http://schemas.microsoft.com/office/drawing/2014/main" id="{9B1CB6AC-7670-5B17-1BBE-53B053B87E96}"/>
                </a:ext>
              </a:extLst>
            </p:cNvPr>
            <p:cNvCxnSpPr>
              <a:cxnSpLocks/>
            </p:cNvCxnSpPr>
            <p:nvPr/>
          </p:nvCxnSpPr>
          <p:spPr>
            <a:xfrm>
              <a:off x="6213137" y="1271016"/>
              <a:ext cx="0" cy="365760"/>
            </a:xfrm>
            <a:prstGeom prst="straightConnector1">
              <a:avLst/>
            </a:prstGeom>
            <a:ln w="2857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47" name="Straight Arrow Connector 246">
              <a:extLst>
                <a:ext uri="{FF2B5EF4-FFF2-40B4-BE49-F238E27FC236}">
                  <a16:creationId xmlns:a16="http://schemas.microsoft.com/office/drawing/2014/main" id="{7537C371-7F6D-5214-D324-A3F5033232F5}"/>
                </a:ext>
              </a:extLst>
            </p:cNvPr>
            <p:cNvCxnSpPr>
              <a:cxnSpLocks/>
            </p:cNvCxnSpPr>
            <p:nvPr/>
          </p:nvCxnSpPr>
          <p:spPr>
            <a:xfrm flipV="1">
              <a:off x="6213137" y="1691640"/>
              <a:ext cx="0" cy="365760"/>
            </a:xfrm>
            <a:prstGeom prst="straightConnector1">
              <a:avLst/>
            </a:prstGeom>
            <a:ln w="2857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48" name="TextBox 247">
              <a:extLst>
                <a:ext uri="{FF2B5EF4-FFF2-40B4-BE49-F238E27FC236}">
                  <a16:creationId xmlns:a16="http://schemas.microsoft.com/office/drawing/2014/main" id="{DECAF7BE-6610-2678-2187-73BB3B04A0F7}"/>
                </a:ext>
              </a:extLst>
            </p:cNvPr>
            <p:cNvSpPr txBox="1"/>
            <p:nvPr/>
          </p:nvSpPr>
          <p:spPr>
            <a:xfrm>
              <a:off x="5484288" y="2123574"/>
              <a:ext cx="1486390" cy="478832"/>
            </a:xfrm>
            <a:prstGeom prst="rect">
              <a:avLst/>
            </a:prstGeom>
            <a:noFill/>
          </p:spPr>
          <p:txBody>
            <a:bodyPr wrap="square" lIns="121920" tIns="60960" rIns="121920" bIns="60960" rtlCol="0" anchor="ctr">
              <a:spAutoFit/>
            </a:bodyPr>
            <a:lstStyle/>
            <a:p>
              <a:pPr algn="ctr"/>
              <a:r>
                <a:rPr lang="en-US" sz="2000" b="1" dirty="0"/>
                <a:t>End of </a:t>
              </a:r>
            </a:p>
            <a:p>
              <a:pPr algn="ctr"/>
              <a:r>
                <a:rPr lang="en-US" sz="2000" b="1" dirty="0"/>
                <a:t>Supplementation</a:t>
              </a:r>
              <a:endParaRPr lang="en-US" sz="2000" b="1" dirty="0">
                <a:ea typeface="Calibri"/>
                <a:cs typeface="Calibri" panose="020F0502020204030204"/>
              </a:endParaRPr>
            </a:p>
          </p:txBody>
        </p:sp>
        <p:sp>
          <p:nvSpPr>
            <p:cNvPr id="249" name="TextBox 248">
              <a:extLst>
                <a:ext uri="{FF2B5EF4-FFF2-40B4-BE49-F238E27FC236}">
                  <a16:creationId xmlns:a16="http://schemas.microsoft.com/office/drawing/2014/main" id="{31390A0B-64D6-737E-6EC6-7C4D56302A44}"/>
                </a:ext>
              </a:extLst>
            </p:cNvPr>
            <p:cNvSpPr txBox="1"/>
            <p:nvPr/>
          </p:nvSpPr>
          <p:spPr>
            <a:xfrm>
              <a:off x="6011800" y="1024128"/>
              <a:ext cx="534487" cy="279318"/>
            </a:xfrm>
            <a:prstGeom prst="rect">
              <a:avLst/>
            </a:prstGeom>
            <a:noFill/>
          </p:spPr>
          <p:txBody>
            <a:bodyPr wrap="none" lIns="121920" tIns="60960" rIns="121920" bIns="60960" rtlCol="0" anchor="t">
              <a:spAutoFit/>
            </a:bodyPr>
            <a:lstStyle/>
            <a:p>
              <a:r>
                <a:rPr lang="en-US" sz="2000" b="1" dirty="0"/>
                <a:t>Day 51</a:t>
              </a:r>
            </a:p>
          </p:txBody>
        </p:sp>
        <p:sp>
          <p:nvSpPr>
            <p:cNvPr id="250" name="Rectangle 249">
              <a:extLst>
                <a:ext uri="{FF2B5EF4-FFF2-40B4-BE49-F238E27FC236}">
                  <a16:creationId xmlns:a16="http://schemas.microsoft.com/office/drawing/2014/main" id="{41A28941-607E-5C28-003D-D9FE46346DB2}"/>
                </a:ext>
              </a:extLst>
            </p:cNvPr>
            <p:cNvSpPr/>
            <p:nvPr/>
          </p:nvSpPr>
          <p:spPr>
            <a:xfrm>
              <a:off x="705302" y="3291989"/>
              <a:ext cx="8427637" cy="2471179"/>
            </a:xfrm>
            <a:prstGeom prst="rect">
              <a:avLst/>
            </a:pr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3600" dirty="0"/>
            </a:p>
          </p:txBody>
        </p:sp>
        <p:sp>
          <p:nvSpPr>
            <p:cNvPr id="251" name="Rectangle 250">
              <a:extLst>
                <a:ext uri="{FF2B5EF4-FFF2-40B4-BE49-F238E27FC236}">
                  <a16:creationId xmlns:a16="http://schemas.microsoft.com/office/drawing/2014/main" id="{76AE958E-C6D1-5F90-A451-12388F40968C}"/>
                </a:ext>
              </a:extLst>
            </p:cNvPr>
            <p:cNvSpPr/>
            <p:nvPr/>
          </p:nvSpPr>
          <p:spPr>
            <a:xfrm>
              <a:off x="705301" y="505391"/>
              <a:ext cx="8427637" cy="2540399"/>
            </a:xfrm>
            <a:prstGeom prst="rect">
              <a:avLst/>
            </a:pr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800"/>
            </a:p>
          </p:txBody>
        </p:sp>
      </p:grpSp>
      <p:sp>
        <p:nvSpPr>
          <p:cNvPr id="252" name="TextBox 251">
            <a:extLst>
              <a:ext uri="{FF2B5EF4-FFF2-40B4-BE49-F238E27FC236}">
                <a16:creationId xmlns:a16="http://schemas.microsoft.com/office/drawing/2014/main" id="{DD76911D-5656-A97F-76D6-97108FFF45ED}"/>
              </a:ext>
            </a:extLst>
          </p:cNvPr>
          <p:cNvSpPr txBox="1"/>
          <p:nvPr/>
        </p:nvSpPr>
        <p:spPr>
          <a:xfrm>
            <a:off x="14344613" y="22604984"/>
            <a:ext cx="15284728" cy="830997"/>
          </a:xfrm>
          <a:prstGeom prst="rect">
            <a:avLst/>
          </a:prstGeom>
          <a:noFill/>
        </p:spPr>
        <p:txBody>
          <a:bodyPr wrap="square" rtlCol="0">
            <a:spAutoFit/>
          </a:bodyPr>
          <a:lstStyle/>
          <a:p>
            <a:r>
              <a:rPr lang="en-US" sz="2400" b="1" dirty="0">
                <a:latin typeface="Franklin Gothic Medium" panose="020B0603020102020204" pitchFamily="34" charset="0"/>
              </a:rPr>
              <a:t>Figure 1</a:t>
            </a:r>
            <a:r>
              <a:rPr lang="en-US" sz="2400" dirty="0">
                <a:latin typeface="Franklin Gothic Medium" panose="020B0603020102020204" pitchFamily="34" charset="0"/>
              </a:rPr>
              <a:t>:</a:t>
            </a:r>
            <a:r>
              <a:rPr lang="en-US" sz="2400" dirty="0">
                <a:latin typeface="Franklin Gothic Book" panose="020B0503020102020204" pitchFamily="34" charset="0"/>
              </a:rPr>
              <a:t> Schedule depicting sampling times, weaning schedule, and supplementation period for abrupt and gradual weaning paces </a:t>
            </a:r>
          </a:p>
        </p:txBody>
      </p:sp>
      <p:sp>
        <p:nvSpPr>
          <p:cNvPr id="254" name="TextBox 253">
            <a:extLst>
              <a:ext uri="{FF2B5EF4-FFF2-40B4-BE49-F238E27FC236}">
                <a16:creationId xmlns:a16="http://schemas.microsoft.com/office/drawing/2014/main" id="{DBE7F68C-B2DF-B6B4-495F-BEB41CB718CA}"/>
              </a:ext>
            </a:extLst>
          </p:cNvPr>
          <p:cNvSpPr txBox="1"/>
          <p:nvPr/>
        </p:nvSpPr>
        <p:spPr>
          <a:xfrm>
            <a:off x="30049732" y="6301586"/>
            <a:ext cx="13414486" cy="1077218"/>
          </a:xfrm>
          <a:prstGeom prst="rect">
            <a:avLst/>
          </a:prstGeom>
          <a:solidFill>
            <a:schemeClr val="accent3">
              <a:lumMod val="60000"/>
              <a:lumOff val="40000"/>
            </a:schemeClr>
          </a:solidFill>
        </p:spPr>
        <p:txBody>
          <a:bodyPr wrap="square" rtlCol="0" anchor="ctr">
            <a:spAutoFit/>
          </a:bodyPr>
          <a:lstStyle/>
          <a:p>
            <a:r>
              <a:rPr lang="en-US" sz="6400" dirty="0">
                <a:latin typeface="Franklin Gothic Demi" panose="020B0603020102020204" pitchFamily="34" charset="0"/>
              </a:rPr>
              <a:t>Results </a:t>
            </a:r>
          </a:p>
        </p:txBody>
      </p:sp>
      <p:sp>
        <p:nvSpPr>
          <p:cNvPr id="1031" name="Rectangle 1030">
            <a:extLst>
              <a:ext uri="{FF2B5EF4-FFF2-40B4-BE49-F238E27FC236}">
                <a16:creationId xmlns:a16="http://schemas.microsoft.com/office/drawing/2014/main" id="{8E5C793D-1F85-8FB2-E334-93CEFFDE573E}"/>
              </a:ext>
            </a:extLst>
          </p:cNvPr>
          <p:cNvSpPr/>
          <p:nvPr/>
        </p:nvSpPr>
        <p:spPr>
          <a:xfrm>
            <a:off x="30100532" y="7543840"/>
            <a:ext cx="13363948" cy="7896653"/>
          </a:xfrm>
          <a:prstGeom prst="rect">
            <a:avLst/>
          </a:prstGeom>
          <a:solidFill>
            <a:schemeClr val="accent4">
              <a:lumMod val="40000"/>
              <a:lumOff val="60000"/>
            </a:schemeClr>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3360"/>
          </a:p>
        </p:txBody>
      </p:sp>
      <p:sp>
        <p:nvSpPr>
          <p:cNvPr id="1024" name="TextBox 1023">
            <a:extLst>
              <a:ext uri="{FF2B5EF4-FFF2-40B4-BE49-F238E27FC236}">
                <a16:creationId xmlns:a16="http://schemas.microsoft.com/office/drawing/2014/main" id="{F056128E-4674-293F-4A61-6BC0D0160EB6}"/>
              </a:ext>
            </a:extLst>
          </p:cNvPr>
          <p:cNvSpPr txBox="1"/>
          <p:nvPr/>
        </p:nvSpPr>
        <p:spPr>
          <a:xfrm>
            <a:off x="30618189" y="14596145"/>
            <a:ext cx="12785213" cy="830997"/>
          </a:xfrm>
          <a:prstGeom prst="rect">
            <a:avLst/>
          </a:prstGeom>
          <a:noFill/>
        </p:spPr>
        <p:txBody>
          <a:bodyPr wrap="square" rtlCol="0">
            <a:spAutoFit/>
          </a:bodyPr>
          <a:lstStyle/>
          <a:p>
            <a:r>
              <a:rPr lang="en-US" sz="2400" b="1" dirty="0">
                <a:latin typeface="Franklin Gothic Medium" panose="020B0603020102020204" pitchFamily="34" charset="0"/>
              </a:rPr>
              <a:t>Chart 1</a:t>
            </a:r>
            <a:r>
              <a:rPr lang="en-US" sz="2400" dirty="0">
                <a:latin typeface="Franklin Gothic Medium" panose="020B0603020102020204" pitchFamily="34" charset="0"/>
              </a:rPr>
              <a:t>: </a:t>
            </a:r>
            <a:r>
              <a:rPr lang="en-US" sz="2400" dirty="0">
                <a:latin typeface="Franklin Gothic Book" panose="020B0503020102020204" pitchFamily="34" charset="0"/>
              </a:rPr>
              <a:t>Average Daily Gain During Treatment (ADGTX) in abruptly weaned calves was greater by 0.42 kg than gradually weaned calves </a:t>
            </a:r>
            <a:r>
              <a:rPr lang="en-US" sz="2400" i="1" dirty="0">
                <a:latin typeface="Franklin Gothic Book" panose="020B0503020102020204" pitchFamily="34" charset="0"/>
              </a:rPr>
              <a:t>(P = 0.009) </a:t>
            </a:r>
            <a:endParaRPr lang="en-US" sz="2400" dirty="0">
              <a:latin typeface="Franklin Gothic Book" panose="020B0503020102020204" pitchFamily="34" charset="0"/>
            </a:endParaRPr>
          </a:p>
        </p:txBody>
      </p:sp>
      <p:sp>
        <p:nvSpPr>
          <p:cNvPr id="24" name="TextBox 23">
            <a:extLst>
              <a:ext uri="{FF2B5EF4-FFF2-40B4-BE49-F238E27FC236}">
                <a16:creationId xmlns:a16="http://schemas.microsoft.com/office/drawing/2014/main" id="{DBEBB750-604D-4415-CFB1-AE7CC527FEAC}"/>
              </a:ext>
            </a:extLst>
          </p:cNvPr>
          <p:cNvSpPr txBox="1"/>
          <p:nvPr/>
        </p:nvSpPr>
        <p:spPr>
          <a:xfrm>
            <a:off x="30098998" y="24648746"/>
            <a:ext cx="13411200" cy="1077218"/>
          </a:xfrm>
          <a:prstGeom prst="rect">
            <a:avLst/>
          </a:prstGeom>
          <a:solidFill>
            <a:schemeClr val="accent3">
              <a:lumMod val="60000"/>
              <a:lumOff val="40000"/>
            </a:schemeClr>
          </a:solidFill>
        </p:spPr>
        <p:txBody>
          <a:bodyPr wrap="square" rtlCol="0" anchor="ctr">
            <a:spAutoFit/>
          </a:bodyPr>
          <a:lstStyle/>
          <a:p>
            <a:r>
              <a:rPr lang="en-US" sz="6400" dirty="0">
                <a:latin typeface="Franklin Gothic Demi" panose="020B0603020102020204" pitchFamily="34" charset="0"/>
              </a:rPr>
              <a:t>Summary/Conclusion</a:t>
            </a:r>
          </a:p>
        </p:txBody>
      </p:sp>
      <p:sp>
        <p:nvSpPr>
          <p:cNvPr id="35" name="TextBox 34">
            <a:extLst>
              <a:ext uri="{FF2B5EF4-FFF2-40B4-BE49-F238E27FC236}">
                <a16:creationId xmlns:a16="http://schemas.microsoft.com/office/drawing/2014/main" id="{86CCFCF7-98C8-5E42-FDA7-10964EDB20D1}"/>
              </a:ext>
            </a:extLst>
          </p:cNvPr>
          <p:cNvSpPr txBox="1"/>
          <p:nvPr/>
        </p:nvSpPr>
        <p:spPr>
          <a:xfrm>
            <a:off x="30249800" y="25909431"/>
            <a:ext cx="13411200" cy="6370975"/>
          </a:xfrm>
          <a:prstGeom prst="rect">
            <a:avLst/>
          </a:prstGeom>
          <a:noFill/>
          <a:ln>
            <a:noFill/>
          </a:ln>
        </p:spPr>
        <p:txBody>
          <a:bodyPr wrap="square" lIns="91440" tIns="45720" rIns="91440" bIns="45720" rtlCol="0" anchor="t">
            <a:spAutoFit/>
          </a:bodyPr>
          <a:lstStyle/>
          <a:p>
            <a:pPr marL="457200" indent="-457200">
              <a:buFont typeface="Arial" panose="020B0604020202020204" pitchFamily="34" charset="0"/>
              <a:buChar char="•"/>
            </a:pPr>
            <a:r>
              <a:rPr lang="en-US" sz="3400" dirty="0">
                <a:latin typeface="Franklin Gothic Medium"/>
              </a:rPr>
              <a:t>This study showed that at the weaning time,</a:t>
            </a:r>
            <a:r>
              <a:rPr lang="en-US" sz="3400" dirty="0">
                <a:solidFill>
                  <a:srgbClr val="FF0000"/>
                </a:solidFill>
                <a:latin typeface="Franklin Gothic Medium"/>
              </a:rPr>
              <a:t> </a:t>
            </a:r>
            <a:r>
              <a:rPr lang="en-US" sz="3400" dirty="0">
                <a:latin typeface="Franklin Gothic Medium"/>
              </a:rPr>
              <a:t>abruptly weaned calves have a greater average daily gain compared with gradual weaning.</a:t>
            </a:r>
          </a:p>
          <a:p>
            <a:pPr marL="914400" lvl="1" indent="-457200">
              <a:buFont typeface="Arial" panose="020B0604020202020204" pitchFamily="34" charset="0"/>
              <a:buChar char="•"/>
            </a:pPr>
            <a:r>
              <a:rPr lang="en-US" sz="3400" dirty="0">
                <a:latin typeface="Franklin Gothic Medium"/>
                <a:ea typeface="Calibri"/>
                <a:cs typeface="Calibri"/>
              </a:rPr>
              <a:t>However, this contradicts findings from a previous study conducted by our lab, where gradually weaned calves showed increased average daily gain.</a:t>
            </a:r>
            <a:r>
              <a:rPr lang="en-US" sz="3400" baseline="30000" dirty="0">
                <a:latin typeface="Franklin Gothic Medium"/>
                <a:ea typeface="Calibri"/>
                <a:cs typeface="Calibri"/>
              </a:rPr>
              <a:t>4</a:t>
            </a:r>
            <a:r>
              <a:rPr lang="en-US" sz="3400" dirty="0">
                <a:latin typeface="Franklin Gothic Medium"/>
                <a:ea typeface="Calibri"/>
                <a:cs typeface="Calibri"/>
              </a:rPr>
              <a:t> </a:t>
            </a:r>
            <a:endParaRPr lang="en-US" dirty="0">
              <a:latin typeface="Calibri"/>
              <a:ea typeface="Calibri"/>
              <a:cs typeface="Calibri"/>
            </a:endParaRPr>
          </a:p>
          <a:p>
            <a:pPr marL="635000" indent="-635000">
              <a:buFont typeface="Arial"/>
              <a:buChar char="•"/>
            </a:pPr>
            <a:r>
              <a:rPr lang="en-US" sz="3400" dirty="0">
                <a:latin typeface="Franklin Gothic Medium"/>
                <a:ea typeface="Calibri"/>
                <a:cs typeface="Calibri"/>
              </a:rPr>
              <a:t>Neither probiotic supplementation nor weaning pace showed  any significant influence on health measures, hematology, or feed intakes</a:t>
            </a:r>
          </a:p>
          <a:p>
            <a:pPr marL="608965" indent="-608965">
              <a:buFont typeface="Arial" panose="020B0604020202020204" pitchFamily="34" charset="0"/>
              <a:buChar char="•"/>
            </a:pPr>
            <a:r>
              <a:rPr lang="en-US" sz="3400" dirty="0">
                <a:latin typeface="Franklin Gothic Medium"/>
              </a:rPr>
              <a:t>By observing indicators of stress and illness, as well as productivity measures during weaning of calves, this study has demonstrated potential methods for helping to prevent increased stress and disease incidence, while increasing calf productivity. </a:t>
            </a:r>
          </a:p>
        </p:txBody>
      </p:sp>
      <p:sp>
        <p:nvSpPr>
          <p:cNvPr id="11" name="TextBox 10">
            <a:extLst>
              <a:ext uri="{FF2B5EF4-FFF2-40B4-BE49-F238E27FC236}">
                <a16:creationId xmlns:a16="http://schemas.microsoft.com/office/drawing/2014/main" id="{A29508AA-B45D-275A-A0F6-A615D444F128}"/>
              </a:ext>
            </a:extLst>
          </p:cNvPr>
          <p:cNvSpPr txBox="1"/>
          <p:nvPr/>
        </p:nvSpPr>
        <p:spPr>
          <a:xfrm>
            <a:off x="304308" y="13677860"/>
            <a:ext cx="13411200" cy="1077218"/>
          </a:xfrm>
          <a:prstGeom prst="rect">
            <a:avLst/>
          </a:prstGeom>
          <a:solidFill>
            <a:schemeClr val="accent3">
              <a:lumMod val="60000"/>
              <a:lumOff val="40000"/>
            </a:schemeClr>
          </a:solidFill>
        </p:spPr>
        <p:txBody>
          <a:bodyPr wrap="square" lIns="91440" tIns="45720" rIns="91440" bIns="45720" rtlCol="0" anchor="ctr">
            <a:spAutoFit/>
          </a:bodyPr>
          <a:lstStyle/>
          <a:p>
            <a:r>
              <a:rPr lang="en-US" sz="6400" dirty="0">
                <a:latin typeface="Franklin Gothic Demi"/>
              </a:rPr>
              <a:t>Objectives</a:t>
            </a:r>
            <a:endParaRPr lang="en-US" sz="8533" dirty="0">
              <a:latin typeface="Franklin Gothic Demi" panose="020B0603020102020204" pitchFamily="34" charset="0"/>
            </a:endParaRPr>
          </a:p>
        </p:txBody>
      </p:sp>
      <p:sp>
        <p:nvSpPr>
          <p:cNvPr id="15" name="TextBox 14">
            <a:extLst>
              <a:ext uri="{FF2B5EF4-FFF2-40B4-BE49-F238E27FC236}">
                <a16:creationId xmlns:a16="http://schemas.microsoft.com/office/drawing/2014/main" id="{67E2970F-AF2F-4752-8105-2849F9055E6A}"/>
              </a:ext>
            </a:extLst>
          </p:cNvPr>
          <p:cNvSpPr txBox="1"/>
          <p:nvPr/>
        </p:nvSpPr>
        <p:spPr>
          <a:xfrm>
            <a:off x="304308" y="14966872"/>
            <a:ext cx="13224600" cy="4278094"/>
          </a:xfrm>
          <a:prstGeom prst="rect">
            <a:avLst/>
          </a:prstGeom>
          <a:noFill/>
        </p:spPr>
        <p:txBody>
          <a:bodyPr wrap="square" rtlCol="0">
            <a:spAutoFit/>
          </a:bodyPr>
          <a:lstStyle/>
          <a:p>
            <a:pPr marL="571500" indent="-571500">
              <a:buFont typeface="Arial" panose="020B0604020202020204" pitchFamily="34" charset="0"/>
              <a:buChar char="•"/>
            </a:pPr>
            <a:r>
              <a:rPr lang="en-US" sz="3400" dirty="0">
                <a:latin typeface="Franklin Gothic Medium" panose="020B0603020102020204" pitchFamily="34" charset="0"/>
              </a:rPr>
              <a:t>To Observe:</a:t>
            </a:r>
          </a:p>
          <a:p>
            <a:pPr marL="1028700" lvl="1" indent="-571500">
              <a:buFont typeface="Arial" panose="020B0604020202020204" pitchFamily="34" charset="0"/>
              <a:buChar char="•"/>
            </a:pPr>
            <a:r>
              <a:rPr lang="en-US" sz="3400" dirty="0">
                <a:latin typeface="Franklin Gothic Medium" panose="020B0603020102020204" pitchFamily="34" charset="0"/>
              </a:rPr>
              <a:t>The effect of novel bovine calf-gut originated </a:t>
            </a:r>
            <a:r>
              <a:rPr lang="en-US" sz="3400" i="1" dirty="0">
                <a:latin typeface="Franklin Gothic Medium" panose="020B0603020102020204" pitchFamily="34" charset="0"/>
              </a:rPr>
              <a:t>Lactobacillus </a:t>
            </a:r>
            <a:r>
              <a:rPr lang="en-US" sz="3400" dirty="0">
                <a:latin typeface="Franklin Gothic Medium" panose="020B0603020102020204" pitchFamily="34" charset="0"/>
              </a:rPr>
              <a:t>supplemented as a direct fed microbe during weaning on vital signs, hematology, feed intakes, and average daily gain.</a:t>
            </a:r>
          </a:p>
          <a:p>
            <a:pPr marL="1028700" lvl="1" indent="-571500">
              <a:buFont typeface="Arial" panose="020B0604020202020204" pitchFamily="34" charset="0"/>
              <a:buChar char="•"/>
            </a:pPr>
            <a:r>
              <a:rPr lang="en-US" sz="3400" dirty="0">
                <a:latin typeface="Franklin Gothic Medium" panose="020B0603020102020204" pitchFamily="34" charset="0"/>
              </a:rPr>
              <a:t>The effect of weaning on vital signs, hematology, feed intakes, and average daily gain</a:t>
            </a:r>
          </a:p>
          <a:p>
            <a:pPr marL="571500" indent="-571500">
              <a:buFont typeface="Arial" panose="020B0604020202020204" pitchFamily="34" charset="0"/>
              <a:buChar char="•"/>
            </a:pPr>
            <a:r>
              <a:rPr lang="en-US" sz="3400" dirty="0">
                <a:latin typeface="Franklin Gothic Medium" panose="020B0603020102020204" pitchFamily="34" charset="0"/>
              </a:rPr>
              <a:t>To Discern any interactions between weaning pace and probiotic supplementation</a:t>
            </a:r>
          </a:p>
        </p:txBody>
      </p:sp>
      <p:pic>
        <p:nvPicPr>
          <p:cNvPr id="20" name="Picture 19">
            <a:extLst>
              <a:ext uri="{FF2B5EF4-FFF2-40B4-BE49-F238E27FC236}">
                <a16:creationId xmlns:a16="http://schemas.microsoft.com/office/drawing/2014/main" id="{FB3CEEC5-4C2B-674A-C333-2B1E1EB5120E}"/>
              </a:ext>
            </a:extLst>
          </p:cNvPr>
          <p:cNvPicPr>
            <a:picLocks noChangeAspect="1"/>
          </p:cNvPicPr>
          <p:nvPr/>
        </p:nvPicPr>
        <p:blipFill>
          <a:blip r:embed="rId9"/>
          <a:stretch>
            <a:fillRect/>
          </a:stretch>
        </p:blipFill>
        <p:spPr>
          <a:xfrm>
            <a:off x="39427566" y="2138564"/>
            <a:ext cx="3295817" cy="3631277"/>
          </a:xfrm>
          <a:prstGeom prst="rect">
            <a:avLst/>
          </a:prstGeom>
        </p:spPr>
      </p:pic>
      <p:pic>
        <p:nvPicPr>
          <p:cNvPr id="1026" name="Picture 2" descr="Hyrum Rassmussen">
            <a:extLst>
              <a:ext uri="{FF2B5EF4-FFF2-40B4-BE49-F238E27FC236}">
                <a16:creationId xmlns:a16="http://schemas.microsoft.com/office/drawing/2014/main" id="{BAC521C3-2437-7405-EA14-2959054A1F6D}"/>
              </a:ext>
            </a:extLst>
          </p:cNvPr>
          <p:cNvPicPr>
            <a:picLocks noChangeAspect="1" noChangeArrowheads="1"/>
          </p:cNvPicPr>
          <p:nvPr/>
        </p:nvPicPr>
        <p:blipFill rotWithShape="1">
          <a:blip r:embed="rId10">
            <a:extLst>
              <a:ext uri="{28A0092B-C50C-407E-A947-70E740481C1C}">
                <a14:useLocalDpi xmlns:a14="http://schemas.microsoft.com/office/drawing/2010/main" val="0"/>
              </a:ext>
            </a:extLst>
          </a:blip>
          <a:srcRect l="11248" t="3455" r="11570" b="12942"/>
          <a:stretch/>
        </p:blipFill>
        <p:spPr bwMode="auto">
          <a:xfrm>
            <a:off x="1575248" y="2002468"/>
            <a:ext cx="3295817" cy="3569991"/>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a:extLst>
              <a:ext uri="{FF2B5EF4-FFF2-40B4-BE49-F238E27FC236}">
                <a16:creationId xmlns:a16="http://schemas.microsoft.com/office/drawing/2014/main" id="{95A894AF-0D4A-2AEB-8BA2-D2C3A02C2C19}"/>
              </a:ext>
            </a:extLst>
          </p:cNvPr>
          <p:cNvSpPr txBox="1"/>
          <p:nvPr/>
        </p:nvSpPr>
        <p:spPr>
          <a:xfrm>
            <a:off x="1295674" y="1239291"/>
            <a:ext cx="3854966" cy="707886"/>
          </a:xfrm>
          <a:prstGeom prst="rect">
            <a:avLst/>
          </a:prstGeom>
          <a:noFill/>
        </p:spPr>
        <p:txBody>
          <a:bodyPr wrap="none" rtlCol="0">
            <a:spAutoFit/>
          </a:bodyPr>
          <a:lstStyle/>
          <a:p>
            <a:r>
              <a:rPr lang="en-US" sz="3600" b="1" dirty="0">
                <a:solidFill>
                  <a:schemeClr val="bg1"/>
                </a:solidFill>
                <a:latin typeface="Franklin Gothic Medium" panose="020B0603020102020204" pitchFamily="34" charset="0"/>
              </a:rPr>
              <a:t>Abstract </a:t>
            </a:r>
            <a:r>
              <a:rPr lang="en-US" sz="3600" b="1" i="0" dirty="0">
                <a:solidFill>
                  <a:schemeClr val="bg1"/>
                </a:solidFill>
                <a:effectLst/>
                <a:latin typeface="Franklin Gothic Medium" panose="020B0603020102020204" pitchFamily="34" charset="0"/>
              </a:rPr>
              <a:t>#</a:t>
            </a:r>
            <a:r>
              <a:rPr lang="en-US" sz="4000" b="1" i="0" dirty="0">
                <a:solidFill>
                  <a:schemeClr val="bg1"/>
                </a:solidFill>
                <a:effectLst/>
                <a:latin typeface="Franklin Gothic Medium" panose="020B0603020102020204" pitchFamily="34" charset="0"/>
              </a:rPr>
              <a:t>91229</a:t>
            </a:r>
            <a:endParaRPr lang="en-US" sz="3600" b="1" dirty="0">
              <a:latin typeface="Franklin Gothic Medium" panose="020B0603020102020204" pitchFamily="34" charset="0"/>
            </a:endParaRPr>
          </a:p>
        </p:txBody>
      </p:sp>
      <p:graphicFrame>
        <p:nvGraphicFramePr>
          <p:cNvPr id="2" name="Chart 1">
            <a:extLst>
              <a:ext uri="{FF2B5EF4-FFF2-40B4-BE49-F238E27FC236}">
                <a16:creationId xmlns:a16="http://schemas.microsoft.com/office/drawing/2014/main" id="{A62E078D-713C-4468-B21C-10C58A8A0F9F}"/>
              </a:ext>
              <a:ext uri="{147F2762-F138-4A5C-976F-8EAC2B608ADB}">
                <a16:predDERef xmlns:a16="http://schemas.microsoft.com/office/drawing/2014/main" pred="{9298789C-2573-0389-34D6-EBD25B2FA307}"/>
              </a:ext>
            </a:extLst>
          </p:cNvPr>
          <p:cNvGraphicFramePr>
            <a:graphicFrameLocks/>
          </p:cNvGraphicFramePr>
          <p:nvPr>
            <p:extLst>
              <p:ext uri="{D42A27DB-BD31-4B8C-83A1-F6EECF244321}">
                <p14:modId xmlns:p14="http://schemas.microsoft.com/office/powerpoint/2010/main" val="1967886336"/>
              </p:ext>
            </p:extLst>
          </p:nvPr>
        </p:nvGraphicFramePr>
        <p:xfrm>
          <a:off x="30595394" y="7790085"/>
          <a:ext cx="12370915" cy="6680399"/>
        </p:xfrm>
        <a:graphic>
          <a:graphicData uri="http://schemas.openxmlformats.org/drawingml/2006/chart">
            <c:chart xmlns:c="http://schemas.openxmlformats.org/drawingml/2006/chart" xmlns:r="http://schemas.openxmlformats.org/officeDocument/2006/relationships" r:id="rId11"/>
          </a:graphicData>
        </a:graphic>
      </p:graphicFrame>
      <p:sp>
        <p:nvSpPr>
          <p:cNvPr id="4" name="TextBox 3">
            <a:extLst>
              <a:ext uri="{FF2B5EF4-FFF2-40B4-BE49-F238E27FC236}">
                <a16:creationId xmlns:a16="http://schemas.microsoft.com/office/drawing/2014/main" id="{8319612F-7CC8-6589-BB8E-D62A91CBE3E7}"/>
              </a:ext>
            </a:extLst>
          </p:cNvPr>
          <p:cNvSpPr txBox="1"/>
          <p:nvPr/>
        </p:nvSpPr>
        <p:spPr>
          <a:xfrm>
            <a:off x="14241813" y="13671957"/>
            <a:ext cx="15541379" cy="646331"/>
          </a:xfrm>
          <a:prstGeom prst="rect">
            <a:avLst/>
          </a:prstGeom>
          <a:noFill/>
          <a:ln w="28575">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3600" dirty="0">
                <a:latin typeface="Franklin Gothic Medium" panose="020B0603020102020204" pitchFamily="34" charset="0"/>
                <a:cs typeface="Calibri" panose="020F0502020204030204"/>
              </a:rPr>
              <a:t>Study Timeline </a:t>
            </a:r>
          </a:p>
        </p:txBody>
      </p:sp>
      <p:sp>
        <p:nvSpPr>
          <p:cNvPr id="3" name="Rectangle 2">
            <a:extLst>
              <a:ext uri="{FF2B5EF4-FFF2-40B4-BE49-F238E27FC236}">
                <a16:creationId xmlns:a16="http://schemas.microsoft.com/office/drawing/2014/main" id="{4D86C350-6204-BE3A-BECF-C17ADD0E5BF1}"/>
              </a:ext>
            </a:extLst>
          </p:cNvPr>
          <p:cNvSpPr/>
          <p:nvPr/>
        </p:nvSpPr>
        <p:spPr>
          <a:xfrm>
            <a:off x="30090997" y="15772040"/>
            <a:ext cx="13363948" cy="8660581"/>
          </a:xfrm>
          <a:prstGeom prst="rect">
            <a:avLst/>
          </a:prstGeom>
          <a:solidFill>
            <a:schemeClr val="accent4">
              <a:lumMod val="40000"/>
              <a:lumOff val="60000"/>
            </a:schemeClr>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3360" dirty="0"/>
          </a:p>
        </p:txBody>
      </p:sp>
      <p:graphicFrame>
        <p:nvGraphicFramePr>
          <p:cNvPr id="16" name="Table 15">
            <a:extLst>
              <a:ext uri="{FF2B5EF4-FFF2-40B4-BE49-F238E27FC236}">
                <a16:creationId xmlns:a16="http://schemas.microsoft.com/office/drawing/2014/main" id="{A0279D4E-DCE3-46CE-4236-6FF784919BAF}"/>
              </a:ext>
            </a:extLst>
          </p:cNvPr>
          <p:cNvGraphicFramePr>
            <a:graphicFrameLocks noGrp="1"/>
          </p:cNvGraphicFramePr>
          <p:nvPr>
            <p:extLst>
              <p:ext uri="{D42A27DB-BD31-4B8C-83A1-F6EECF244321}">
                <p14:modId xmlns:p14="http://schemas.microsoft.com/office/powerpoint/2010/main" val="3151953136"/>
              </p:ext>
            </p:extLst>
          </p:nvPr>
        </p:nvGraphicFramePr>
        <p:xfrm>
          <a:off x="30390116" y="16529211"/>
          <a:ext cx="12810812" cy="6903720"/>
        </p:xfrm>
        <a:graphic>
          <a:graphicData uri="http://schemas.openxmlformats.org/drawingml/2006/table">
            <a:tbl>
              <a:tblPr/>
              <a:tblGrid>
                <a:gridCol w="2320388">
                  <a:extLst>
                    <a:ext uri="{9D8B030D-6E8A-4147-A177-3AD203B41FA5}">
                      <a16:colId xmlns:a16="http://schemas.microsoft.com/office/drawing/2014/main" val="4005591365"/>
                    </a:ext>
                  </a:extLst>
                </a:gridCol>
                <a:gridCol w="1168307">
                  <a:extLst>
                    <a:ext uri="{9D8B030D-6E8A-4147-A177-3AD203B41FA5}">
                      <a16:colId xmlns:a16="http://schemas.microsoft.com/office/drawing/2014/main" val="1883672850"/>
                    </a:ext>
                  </a:extLst>
                </a:gridCol>
                <a:gridCol w="1168307">
                  <a:extLst>
                    <a:ext uri="{9D8B030D-6E8A-4147-A177-3AD203B41FA5}">
                      <a16:colId xmlns:a16="http://schemas.microsoft.com/office/drawing/2014/main" val="52453136"/>
                    </a:ext>
                  </a:extLst>
                </a:gridCol>
                <a:gridCol w="1168307">
                  <a:extLst>
                    <a:ext uri="{9D8B030D-6E8A-4147-A177-3AD203B41FA5}">
                      <a16:colId xmlns:a16="http://schemas.microsoft.com/office/drawing/2014/main" val="3292205074"/>
                    </a:ext>
                  </a:extLst>
                </a:gridCol>
                <a:gridCol w="1168307">
                  <a:extLst>
                    <a:ext uri="{9D8B030D-6E8A-4147-A177-3AD203B41FA5}">
                      <a16:colId xmlns:a16="http://schemas.microsoft.com/office/drawing/2014/main" val="1716865777"/>
                    </a:ext>
                  </a:extLst>
                </a:gridCol>
                <a:gridCol w="1058778">
                  <a:extLst>
                    <a:ext uri="{9D8B030D-6E8A-4147-A177-3AD203B41FA5}">
                      <a16:colId xmlns:a16="http://schemas.microsoft.com/office/drawing/2014/main" val="947821317"/>
                    </a:ext>
                  </a:extLst>
                </a:gridCol>
                <a:gridCol w="1168307">
                  <a:extLst>
                    <a:ext uri="{9D8B030D-6E8A-4147-A177-3AD203B41FA5}">
                      <a16:colId xmlns:a16="http://schemas.microsoft.com/office/drawing/2014/main" val="3620039920"/>
                    </a:ext>
                  </a:extLst>
                </a:gridCol>
                <a:gridCol w="2421804">
                  <a:extLst>
                    <a:ext uri="{9D8B030D-6E8A-4147-A177-3AD203B41FA5}">
                      <a16:colId xmlns:a16="http://schemas.microsoft.com/office/drawing/2014/main" val="3908371990"/>
                    </a:ext>
                  </a:extLst>
                </a:gridCol>
                <a:gridCol w="1168307">
                  <a:extLst>
                    <a:ext uri="{9D8B030D-6E8A-4147-A177-3AD203B41FA5}">
                      <a16:colId xmlns:a16="http://schemas.microsoft.com/office/drawing/2014/main" val="1813756809"/>
                    </a:ext>
                  </a:extLst>
                </a:gridCol>
              </a:tblGrid>
              <a:tr h="333375">
                <a:tc rowSpan="2">
                  <a:txBody>
                    <a:bodyPr/>
                    <a:lstStyle/>
                    <a:p>
                      <a:pPr algn="ctr" fontAlgn="b"/>
                      <a:r>
                        <a:rPr lang="en-US" sz="2400" b="0" i="0" u="none" strike="noStrike" dirty="0">
                          <a:solidFill>
                            <a:srgbClr val="000000"/>
                          </a:solidFill>
                          <a:effectLst/>
                          <a:latin typeface="Aptos Narrow" panose="020B0004020202020204" pitchFamily="34" charset="0"/>
                        </a:rPr>
                        <a:t>Data</a:t>
                      </a:r>
                    </a:p>
                  </a:txBody>
                  <a:tcPr marL="9525" marR="9525" marT="9525"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gridSpan="4">
                  <a:txBody>
                    <a:bodyPr/>
                    <a:lstStyle/>
                    <a:p>
                      <a:pPr algn="ctr" fontAlgn="b"/>
                      <a:r>
                        <a:rPr lang="en-US" sz="2400" b="0" i="0" u="none" strike="noStrike" dirty="0">
                          <a:solidFill>
                            <a:srgbClr val="000000"/>
                          </a:solidFill>
                          <a:effectLst/>
                          <a:latin typeface="Aptos Narrow" panose="020B0004020202020204" pitchFamily="34" charset="0"/>
                        </a:rPr>
                        <a:t>Treatments </a:t>
                      </a:r>
                    </a:p>
                  </a:txBody>
                  <a:tcPr marL="9525" marR="9525" marT="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fontAlgn="ctr"/>
                      <a:r>
                        <a:rPr lang="en-US" sz="2400" b="0" i="0" u="none" strike="noStrike">
                          <a:solidFill>
                            <a:srgbClr val="000000"/>
                          </a:solidFill>
                          <a:effectLst/>
                          <a:latin typeface="Aptos Narrow" panose="020B0004020202020204" pitchFamily="34" charset="0"/>
                        </a:rPr>
                        <a:t>SEM</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gridSpan="3">
                  <a:txBody>
                    <a:bodyPr/>
                    <a:lstStyle/>
                    <a:p>
                      <a:pPr algn="ctr" fontAlgn="b"/>
                      <a:r>
                        <a:rPr lang="en-US" sz="2400" b="0" i="0" u="none" strike="noStrike" dirty="0">
                          <a:solidFill>
                            <a:srgbClr val="000000"/>
                          </a:solidFill>
                          <a:effectLst/>
                          <a:latin typeface="Aptos Narrow" panose="020B0004020202020204" pitchFamily="34" charset="0"/>
                        </a:rPr>
                        <a:t>P-Value</a:t>
                      </a:r>
                    </a:p>
                  </a:txBody>
                  <a:tcPr marL="9525" marR="9525" marT="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18891784"/>
                  </a:ext>
                </a:extLst>
              </a:tr>
              <a:tr h="333375">
                <a:tc vMerge="1">
                  <a:txBody>
                    <a:bodyPr/>
                    <a:lstStyle/>
                    <a:p>
                      <a:endParaRPr lang="en-US"/>
                    </a:p>
                  </a:txBody>
                  <a:tcPr/>
                </a:tc>
                <a:tc>
                  <a:txBody>
                    <a:bodyPr/>
                    <a:lstStyle/>
                    <a:p>
                      <a:pPr algn="ctr" fontAlgn="ctr"/>
                      <a:r>
                        <a:rPr lang="en-US" sz="2400" b="0" i="0" u="none" strike="noStrike" dirty="0">
                          <a:solidFill>
                            <a:srgbClr val="000000"/>
                          </a:solidFill>
                          <a:effectLst/>
                          <a:latin typeface="Aptos Narrow" panose="020B0004020202020204" pitchFamily="34" charset="0"/>
                        </a:rPr>
                        <a:t>GC</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GP</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AC</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AP</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vMerge="1">
                  <a:txBody>
                    <a:bodyPr/>
                    <a:lstStyle/>
                    <a:p>
                      <a:endParaRPr lang="en-US"/>
                    </a:p>
                  </a:txBody>
                  <a:tcPr/>
                </a:tc>
                <a:tc>
                  <a:txBody>
                    <a:bodyPr/>
                    <a:lstStyle/>
                    <a:p>
                      <a:pPr algn="ctr" fontAlgn="ctr"/>
                      <a:r>
                        <a:rPr lang="en-US" sz="2400" b="0" i="0" u="none" strike="noStrike" dirty="0">
                          <a:solidFill>
                            <a:srgbClr val="000000"/>
                          </a:solidFill>
                          <a:effectLst/>
                          <a:latin typeface="Aptos Narrow" panose="020B0004020202020204" pitchFamily="34" charset="0"/>
                        </a:rPr>
                        <a:t>Pace</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Supplementation</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P x S</a:t>
                      </a:r>
                    </a:p>
                  </a:txBody>
                  <a:tcPr marL="9525" marR="9525" marT="9525"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191512507"/>
                  </a:ext>
                </a:extLst>
              </a:tr>
              <a:tr h="647700">
                <a:tc>
                  <a:txBody>
                    <a:bodyPr/>
                    <a:lstStyle/>
                    <a:p>
                      <a:pPr algn="ctr" fontAlgn="b"/>
                      <a:r>
                        <a:rPr lang="en-US" sz="2400" b="0" i="0" u="none" strike="noStrike" dirty="0">
                          <a:solidFill>
                            <a:srgbClr val="000000"/>
                          </a:solidFill>
                          <a:effectLst/>
                          <a:latin typeface="Aptos Narrow" panose="020B0004020202020204" pitchFamily="34" charset="0"/>
                        </a:rPr>
                        <a:t>White Blood cells (10</a:t>
                      </a:r>
                      <a:r>
                        <a:rPr lang="en-US" sz="2400" b="0" i="0" u="none" strike="noStrike" baseline="30000" dirty="0">
                          <a:solidFill>
                            <a:srgbClr val="000000"/>
                          </a:solidFill>
                          <a:effectLst/>
                          <a:latin typeface="Aptos Narrow" panose="020B0004020202020204" pitchFamily="34" charset="0"/>
                        </a:rPr>
                        <a:t>9</a:t>
                      </a:r>
                      <a:r>
                        <a:rPr lang="en-US" sz="2400" b="0" i="0" u="none" strike="noStrike" dirty="0">
                          <a:solidFill>
                            <a:srgbClr val="000000"/>
                          </a:solidFill>
                          <a:effectLst/>
                          <a:latin typeface="Aptos Narrow" panose="020B0004020202020204" pitchFamily="34" charset="0"/>
                        </a:rPr>
                        <a:t>/L)</a:t>
                      </a:r>
                    </a:p>
                  </a:txBody>
                  <a:tcPr marL="9525" marR="9525" marT="9525"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ctr"/>
                      <a:r>
                        <a:rPr lang="en-US" sz="2400" b="0" i="0" u="none" strike="noStrike">
                          <a:solidFill>
                            <a:srgbClr val="000000"/>
                          </a:solidFill>
                          <a:effectLst/>
                          <a:latin typeface="Aptos Narrow" panose="020B0004020202020204" pitchFamily="34" charset="0"/>
                        </a:rPr>
                        <a:t>10.9</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a:solidFill>
                            <a:srgbClr val="000000"/>
                          </a:solidFill>
                          <a:effectLst/>
                          <a:latin typeface="Aptos Narrow" panose="020B0004020202020204" pitchFamily="34" charset="0"/>
                        </a:rPr>
                        <a:t>8.9</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a:solidFill>
                            <a:srgbClr val="000000"/>
                          </a:solidFill>
                          <a:effectLst/>
                          <a:latin typeface="Aptos Narrow" panose="020B0004020202020204" pitchFamily="34" charset="0"/>
                        </a:rPr>
                        <a:t>8.6</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8.45</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a:solidFill>
                            <a:srgbClr val="000000"/>
                          </a:solidFill>
                          <a:effectLst/>
                          <a:latin typeface="Aptos Narrow" panose="020B0004020202020204" pitchFamily="34" charset="0"/>
                        </a:rPr>
                        <a:t>0.33   </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0.38</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0.85</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0.67</a:t>
                      </a:r>
                    </a:p>
                  </a:txBody>
                  <a:tcPr marL="9525" marR="9525" marT="9525"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735198977"/>
                  </a:ext>
                </a:extLst>
              </a:tr>
              <a:tr h="647700">
                <a:tc>
                  <a:txBody>
                    <a:bodyPr/>
                    <a:lstStyle/>
                    <a:p>
                      <a:pPr algn="ctr" fontAlgn="b"/>
                      <a:r>
                        <a:rPr lang="en-US" sz="2400" b="0" i="0" u="none" strike="noStrike" dirty="0">
                          <a:solidFill>
                            <a:srgbClr val="000000"/>
                          </a:solidFill>
                          <a:effectLst/>
                          <a:latin typeface="Aptos Narrow" panose="020B0004020202020204" pitchFamily="34" charset="0"/>
                        </a:rPr>
                        <a:t>Red Blood Cells (10</a:t>
                      </a:r>
                      <a:r>
                        <a:rPr lang="en-US" sz="2400" b="0" i="0" u="none" strike="noStrike" baseline="30000" dirty="0">
                          <a:solidFill>
                            <a:srgbClr val="000000"/>
                          </a:solidFill>
                          <a:effectLst/>
                          <a:latin typeface="Aptos Narrow" panose="020B0004020202020204" pitchFamily="34" charset="0"/>
                        </a:rPr>
                        <a:t>12</a:t>
                      </a:r>
                      <a:r>
                        <a:rPr lang="en-US" sz="2400" b="0" i="0" u="none" strike="noStrike" dirty="0">
                          <a:solidFill>
                            <a:srgbClr val="000000"/>
                          </a:solidFill>
                          <a:effectLst/>
                          <a:latin typeface="Aptos Narrow" panose="020B0004020202020204" pitchFamily="34" charset="0"/>
                        </a:rPr>
                        <a:t>/L)</a:t>
                      </a:r>
                    </a:p>
                  </a:txBody>
                  <a:tcPr marL="9525" marR="9525" marT="9525"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ctr"/>
                      <a:r>
                        <a:rPr lang="en-US" sz="2400" b="0" i="0" u="none" strike="noStrike">
                          <a:solidFill>
                            <a:srgbClr val="000000"/>
                          </a:solidFill>
                          <a:effectLst/>
                          <a:latin typeface="Aptos Narrow" panose="020B0004020202020204" pitchFamily="34" charset="0"/>
                        </a:rPr>
                        <a:t>10.51</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a:solidFill>
                            <a:srgbClr val="000000"/>
                          </a:solidFill>
                          <a:effectLst/>
                          <a:latin typeface="Aptos Narrow" panose="020B0004020202020204" pitchFamily="34" charset="0"/>
                        </a:rPr>
                        <a:t>11.23</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10.54</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a:solidFill>
                            <a:srgbClr val="000000"/>
                          </a:solidFill>
                          <a:effectLst/>
                          <a:latin typeface="Aptos Narrow" panose="020B0004020202020204" pitchFamily="34" charset="0"/>
                        </a:rPr>
                        <a:t>10.83</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0.17</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0.87</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0.50</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0.37</a:t>
                      </a:r>
                    </a:p>
                  </a:txBody>
                  <a:tcPr marL="9525" marR="9525" marT="9525"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389018241"/>
                  </a:ext>
                </a:extLst>
              </a:tr>
              <a:tr h="647700">
                <a:tc>
                  <a:txBody>
                    <a:bodyPr/>
                    <a:lstStyle/>
                    <a:p>
                      <a:pPr algn="ctr" fontAlgn="b"/>
                      <a:r>
                        <a:rPr lang="en-US" sz="2400" b="0" i="0" u="none" strike="noStrike" dirty="0">
                          <a:solidFill>
                            <a:srgbClr val="000000"/>
                          </a:solidFill>
                          <a:effectLst/>
                          <a:latin typeface="Aptos Narrow" panose="020B0004020202020204" pitchFamily="34" charset="0"/>
                        </a:rPr>
                        <a:t>Platelets (10</a:t>
                      </a:r>
                      <a:r>
                        <a:rPr lang="en-US" sz="2400" b="0" i="0" u="none" strike="noStrike" baseline="30000" dirty="0">
                          <a:solidFill>
                            <a:srgbClr val="000000"/>
                          </a:solidFill>
                          <a:effectLst/>
                          <a:latin typeface="Aptos Narrow" panose="020B0004020202020204" pitchFamily="34" charset="0"/>
                        </a:rPr>
                        <a:t>9</a:t>
                      </a:r>
                      <a:r>
                        <a:rPr lang="en-US" sz="2400" b="0" i="0" u="none" strike="noStrike" dirty="0">
                          <a:solidFill>
                            <a:srgbClr val="000000"/>
                          </a:solidFill>
                          <a:effectLst/>
                          <a:latin typeface="Aptos Narrow" panose="020B0004020202020204" pitchFamily="34" charset="0"/>
                        </a:rPr>
                        <a:t>/L)</a:t>
                      </a:r>
                    </a:p>
                  </a:txBody>
                  <a:tcPr marL="9525" marR="9525" marT="9525"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ctr"/>
                      <a:r>
                        <a:rPr lang="en-US" sz="2400" b="0" i="0" u="none" strike="noStrike">
                          <a:solidFill>
                            <a:srgbClr val="000000"/>
                          </a:solidFill>
                          <a:effectLst/>
                          <a:latin typeface="Aptos Narrow" panose="020B0004020202020204" pitchFamily="34" charset="0"/>
                        </a:rPr>
                        <a:t>370</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a:solidFill>
                            <a:srgbClr val="000000"/>
                          </a:solidFill>
                          <a:effectLst/>
                          <a:latin typeface="Aptos Narrow" panose="020B0004020202020204" pitchFamily="34" charset="0"/>
                        </a:rPr>
                        <a:t>271.17</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a:solidFill>
                            <a:srgbClr val="000000"/>
                          </a:solidFill>
                          <a:effectLst/>
                          <a:latin typeface="Aptos Narrow" panose="020B0004020202020204" pitchFamily="34" charset="0"/>
                        </a:rPr>
                        <a:t>399.2</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a:solidFill>
                            <a:srgbClr val="000000"/>
                          </a:solidFill>
                          <a:effectLst/>
                          <a:latin typeface="Aptos Narrow" panose="020B0004020202020204" pitchFamily="34" charset="0"/>
                        </a:rPr>
                        <a:t>374</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14.67</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0.45</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0.78</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0.96</a:t>
                      </a:r>
                    </a:p>
                  </a:txBody>
                  <a:tcPr marL="9525" marR="9525" marT="9525"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760966170"/>
                  </a:ext>
                </a:extLst>
              </a:tr>
              <a:tr h="647700">
                <a:tc>
                  <a:txBody>
                    <a:bodyPr/>
                    <a:lstStyle/>
                    <a:p>
                      <a:pPr algn="ctr" fontAlgn="b"/>
                      <a:r>
                        <a:rPr lang="en-US" sz="2400" b="0" i="0" u="none" strike="noStrike" dirty="0">
                          <a:solidFill>
                            <a:srgbClr val="000000"/>
                          </a:solidFill>
                          <a:effectLst/>
                          <a:latin typeface="Aptos Narrow" panose="020B0004020202020204" pitchFamily="34" charset="0"/>
                        </a:rPr>
                        <a:t>Starter Intake(Kg)</a:t>
                      </a:r>
                    </a:p>
                  </a:txBody>
                  <a:tcPr marL="9525" marR="9525" marT="9525"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6.08</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5.96</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4.96</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4.57</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0.12</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0.97</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0.96</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0.93</a:t>
                      </a:r>
                    </a:p>
                  </a:txBody>
                  <a:tcPr marL="9525" marR="9525" marT="9525"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116096152"/>
                  </a:ext>
                </a:extLst>
              </a:tr>
              <a:tr h="647700">
                <a:tc>
                  <a:txBody>
                    <a:bodyPr/>
                    <a:lstStyle/>
                    <a:p>
                      <a:pPr algn="ctr" fontAlgn="b"/>
                      <a:r>
                        <a:rPr lang="en-US" sz="2400" b="0" i="0" u="none" strike="noStrike" dirty="0">
                          <a:solidFill>
                            <a:srgbClr val="000000"/>
                          </a:solidFill>
                          <a:effectLst/>
                          <a:latin typeface="Aptos Narrow" panose="020B0004020202020204" pitchFamily="34" charset="0"/>
                        </a:rPr>
                        <a:t>Forage intake (Kg)</a:t>
                      </a:r>
                    </a:p>
                  </a:txBody>
                  <a:tcPr marL="9525" marR="9525" marT="9525"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0.48</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0.52</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0.38</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0.41</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0.02</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0.97</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0.89</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0.93</a:t>
                      </a:r>
                    </a:p>
                  </a:txBody>
                  <a:tcPr marL="9525" marR="9525" marT="9525"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500418084"/>
                  </a:ext>
                </a:extLst>
              </a:tr>
              <a:tr h="647700">
                <a:tc>
                  <a:txBody>
                    <a:bodyPr/>
                    <a:lstStyle/>
                    <a:p>
                      <a:pPr algn="ctr" fontAlgn="b"/>
                      <a:r>
                        <a:rPr lang="en-US" sz="2400" b="0" i="0" u="none" strike="noStrike">
                          <a:solidFill>
                            <a:srgbClr val="000000"/>
                          </a:solidFill>
                          <a:effectLst/>
                          <a:latin typeface="Aptos Narrow" panose="020B0004020202020204" pitchFamily="34" charset="0"/>
                        </a:rPr>
                        <a:t>Respiration Rate (per min)</a:t>
                      </a:r>
                    </a:p>
                  </a:txBody>
                  <a:tcPr marL="9525" marR="9525" marT="9525"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23.83</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a:solidFill>
                            <a:srgbClr val="000000"/>
                          </a:solidFill>
                          <a:effectLst/>
                          <a:latin typeface="Aptos Narrow" panose="020B0004020202020204" pitchFamily="34" charset="0"/>
                        </a:rPr>
                        <a:t>18.76</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a:solidFill>
                            <a:srgbClr val="000000"/>
                          </a:solidFill>
                          <a:effectLst/>
                          <a:latin typeface="Aptos Narrow" panose="020B0004020202020204" pitchFamily="34" charset="0"/>
                        </a:rPr>
                        <a:t>18.73</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a:solidFill>
                            <a:srgbClr val="000000"/>
                          </a:solidFill>
                          <a:effectLst/>
                          <a:latin typeface="Aptos Narrow" panose="020B0004020202020204" pitchFamily="34" charset="0"/>
                        </a:rPr>
                        <a:t>26.74</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0.55</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0.69</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0.50</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0.55</a:t>
                      </a:r>
                    </a:p>
                  </a:txBody>
                  <a:tcPr marL="9525" marR="9525" marT="9525"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749226989"/>
                  </a:ext>
                </a:extLst>
              </a:tr>
              <a:tr h="647700">
                <a:tc>
                  <a:txBody>
                    <a:bodyPr/>
                    <a:lstStyle/>
                    <a:p>
                      <a:pPr algn="ctr" fontAlgn="b"/>
                      <a:r>
                        <a:rPr lang="en-US" sz="2400" b="0" i="0" u="none" strike="noStrike" dirty="0">
                          <a:solidFill>
                            <a:srgbClr val="000000"/>
                          </a:solidFill>
                          <a:effectLst/>
                          <a:latin typeface="Aptos Narrow" panose="020B0004020202020204" pitchFamily="34" charset="0"/>
                        </a:rPr>
                        <a:t>Heart Rate           (per min.)</a:t>
                      </a:r>
                    </a:p>
                  </a:txBody>
                  <a:tcPr marL="9525" marR="9525" marT="9525"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ctr"/>
                      <a:r>
                        <a:rPr lang="en-US" sz="2400" b="0" i="0" u="none" strike="noStrike">
                          <a:solidFill>
                            <a:srgbClr val="000000"/>
                          </a:solidFill>
                          <a:effectLst/>
                          <a:latin typeface="Aptos Narrow" panose="020B0004020202020204" pitchFamily="34" charset="0"/>
                        </a:rPr>
                        <a:t>130.21</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a:solidFill>
                            <a:srgbClr val="000000"/>
                          </a:solidFill>
                          <a:effectLst/>
                          <a:latin typeface="Aptos Narrow" panose="020B0004020202020204" pitchFamily="34" charset="0"/>
                        </a:rPr>
                        <a:t>142.54</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a:solidFill>
                            <a:srgbClr val="000000"/>
                          </a:solidFill>
                          <a:effectLst/>
                          <a:latin typeface="Aptos Narrow" panose="020B0004020202020204" pitchFamily="34" charset="0"/>
                        </a:rPr>
                        <a:t>133.29</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a:solidFill>
                            <a:srgbClr val="000000"/>
                          </a:solidFill>
                          <a:effectLst/>
                          <a:latin typeface="Aptos Narrow" panose="020B0004020202020204" pitchFamily="34" charset="0"/>
                        </a:rPr>
                        <a:t>125.95</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1.4</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0.27</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0.48</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0.36</a:t>
                      </a:r>
                    </a:p>
                  </a:txBody>
                  <a:tcPr marL="9525" marR="9525" marT="9525"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043505653"/>
                  </a:ext>
                </a:extLst>
              </a:tr>
              <a:tr h="971550">
                <a:tc>
                  <a:txBody>
                    <a:bodyPr/>
                    <a:lstStyle/>
                    <a:p>
                      <a:pPr algn="ctr" fontAlgn="b"/>
                      <a:r>
                        <a:rPr lang="en-US" sz="2400" b="0" i="0" u="none" strike="noStrike" dirty="0">
                          <a:solidFill>
                            <a:srgbClr val="000000"/>
                          </a:solidFill>
                          <a:effectLst/>
                          <a:latin typeface="Aptos Narrow" panose="020B0004020202020204" pitchFamily="34" charset="0"/>
                        </a:rPr>
                        <a:t>Body Core Temperature (°C)</a:t>
                      </a:r>
                    </a:p>
                  </a:txBody>
                  <a:tcPr marL="9525" marR="9525" marT="9525"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38.72</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a:solidFill>
                            <a:srgbClr val="000000"/>
                          </a:solidFill>
                          <a:effectLst/>
                          <a:latin typeface="Aptos Narrow" panose="020B0004020202020204" pitchFamily="34" charset="0"/>
                        </a:rPr>
                        <a:t>38.77</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a:solidFill>
                            <a:srgbClr val="000000"/>
                          </a:solidFill>
                          <a:effectLst/>
                          <a:latin typeface="Aptos Narrow" panose="020B0004020202020204" pitchFamily="34" charset="0"/>
                        </a:rPr>
                        <a:t>38.87</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38.76</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0.03</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0.76</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0.81</a:t>
                      </a: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en-US" sz="2400" b="0" i="0" u="none" strike="noStrike" dirty="0">
                          <a:solidFill>
                            <a:srgbClr val="000000"/>
                          </a:solidFill>
                          <a:effectLst/>
                          <a:latin typeface="Aptos Narrow" panose="020B0004020202020204" pitchFamily="34" charset="0"/>
                        </a:rPr>
                        <a:t>0.73</a:t>
                      </a:r>
                    </a:p>
                  </a:txBody>
                  <a:tcPr marL="9525" marR="9525" marT="9525"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431956138"/>
                  </a:ext>
                </a:extLst>
              </a:tr>
            </a:tbl>
          </a:graphicData>
        </a:graphic>
      </p:graphicFrame>
      <p:sp>
        <p:nvSpPr>
          <p:cNvPr id="17" name="TextBox 16">
            <a:extLst>
              <a:ext uri="{FF2B5EF4-FFF2-40B4-BE49-F238E27FC236}">
                <a16:creationId xmlns:a16="http://schemas.microsoft.com/office/drawing/2014/main" id="{3FEBB298-5558-E6E4-C5FA-7C6856F413EE}"/>
              </a:ext>
            </a:extLst>
          </p:cNvPr>
          <p:cNvSpPr txBox="1"/>
          <p:nvPr/>
        </p:nvSpPr>
        <p:spPr>
          <a:xfrm>
            <a:off x="30765208" y="23520315"/>
            <a:ext cx="12201102" cy="830997"/>
          </a:xfrm>
          <a:prstGeom prst="rect">
            <a:avLst/>
          </a:prstGeom>
          <a:noFill/>
        </p:spPr>
        <p:txBody>
          <a:bodyPr wrap="square" rtlCol="0">
            <a:spAutoFit/>
          </a:bodyPr>
          <a:lstStyle/>
          <a:p>
            <a:r>
              <a:rPr lang="en-US" sz="2400" b="1" dirty="0">
                <a:latin typeface="Franklin Gothic Book" panose="020B0503020102020204" pitchFamily="34" charset="0"/>
              </a:rPr>
              <a:t>Table 1: </a:t>
            </a:r>
            <a:r>
              <a:rPr lang="en-US" sz="2400" dirty="0">
                <a:latin typeface="Franklin Gothic Book" panose="020B0503020102020204" pitchFamily="34" charset="0"/>
              </a:rPr>
              <a:t>Neither weaning pace or probiotic supplementation influenced health, hematology,</a:t>
            </a:r>
            <a:r>
              <a:rPr lang="en-US" sz="2400" b="1" dirty="0">
                <a:latin typeface="Franklin Gothic Book" panose="020B0503020102020204" pitchFamily="34" charset="0"/>
              </a:rPr>
              <a:t> </a:t>
            </a:r>
            <a:r>
              <a:rPr lang="en-US" sz="2400" dirty="0">
                <a:latin typeface="Franklin Gothic Book" panose="020B0503020102020204" pitchFamily="34" charset="0"/>
              </a:rPr>
              <a:t>or intake measures  </a:t>
            </a:r>
            <a:endParaRPr lang="en-US" sz="2400" b="1" dirty="0">
              <a:latin typeface="Franklin Gothic Book" panose="020B0503020102020204" pitchFamily="34" charset="0"/>
            </a:endParaRPr>
          </a:p>
        </p:txBody>
      </p:sp>
      <p:sp>
        <p:nvSpPr>
          <p:cNvPr id="19" name="TextBox 18">
            <a:extLst>
              <a:ext uri="{FF2B5EF4-FFF2-40B4-BE49-F238E27FC236}">
                <a16:creationId xmlns:a16="http://schemas.microsoft.com/office/drawing/2014/main" id="{D88C1509-1F71-A939-92EF-BF3E0D204CDA}"/>
              </a:ext>
            </a:extLst>
          </p:cNvPr>
          <p:cNvSpPr txBox="1"/>
          <p:nvPr/>
        </p:nvSpPr>
        <p:spPr>
          <a:xfrm>
            <a:off x="34029088" y="15871957"/>
            <a:ext cx="6527108" cy="646331"/>
          </a:xfrm>
          <a:prstGeom prst="rect">
            <a:avLst/>
          </a:prstGeom>
          <a:noFill/>
        </p:spPr>
        <p:txBody>
          <a:bodyPr wrap="none" rtlCol="0">
            <a:spAutoFit/>
          </a:bodyPr>
          <a:lstStyle/>
          <a:p>
            <a:r>
              <a:rPr lang="en-US" sz="3600" dirty="0">
                <a:latin typeface="Franklin Gothic Medium" panose="020B0603020102020204" pitchFamily="34" charset="0"/>
              </a:rPr>
              <a:t>Health, Hematology, and Intake </a:t>
            </a:r>
          </a:p>
        </p:txBody>
      </p:sp>
    </p:spTree>
    <p:extLst>
      <p:ext uri="{BB962C8B-B14F-4D97-AF65-F5344CB8AC3E}">
        <p14:creationId xmlns:p14="http://schemas.microsoft.com/office/powerpoint/2010/main" val="1236682544"/>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621</TotalTime>
  <Words>1138</Words>
  <Application>Microsoft Macintosh PowerPoint</Application>
  <PresentationFormat>Custom</PresentationFormat>
  <Paragraphs>199</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Aptos Narrow</vt:lpstr>
      <vt:lpstr>Arial</vt:lpstr>
      <vt:lpstr>Calibri</vt:lpstr>
      <vt:lpstr>Calibri Light</vt:lpstr>
      <vt:lpstr>Franklin Gothic Book</vt:lpstr>
      <vt:lpstr>Franklin Gothic Demi</vt:lpstr>
      <vt:lpstr>Franklin Gothic Medium</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Rasmussen, Hyrum (rasm6381@vandals.uidaho.edu)</dc:creator>
  <cp:lastModifiedBy>Rasmussen, Hyrum (rasm6381@vandals.uidaho.edu)</cp:lastModifiedBy>
  <cp:revision>30</cp:revision>
  <cp:lastPrinted>2024-05-29T17:57:50Z</cp:lastPrinted>
  <dcterms:created xsi:type="dcterms:W3CDTF">2023-11-29T16:41:58Z</dcterms:created>
  <dcterms:modified xsi:type="dcterms:W3CDTF">2024-06-07T18:42:21Z</dcterms:modified>
</cp:coreProperties>
</file>