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5" r:id="rId2"/>
    <p:sldId id="455" r:id="rId3"/>
    <p:sldId id="456" r:id="rId4"/>
    <p:sldId id="457" r:id="rId5"/>
    <p:sldId id="459" r:id="rId6"/>
    <p:sldId id="460" r:id="rId7"/>
    <p:sldId id="461" r:id="rId8"/>
    <p:sldId id="462" r:id="rId9"/>
    <p:sldId id="458" r:id="rId10"/>
    <p:sldId id="466" r:id="rId11"/>
  </p:sldIdLst>
  <p:sldSz cx="9144000" cy="6858000" type="letter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3840">
          <p15:clr>
            <a:srgbClr val="A4A3A4"/>
          </p15:clr>
        </p15:guide>
        <p15:guide id="4" pos="2880">
          <p15:clr>
            <a:srgbClr val="A4A3A4"/>
          </p15:clr>
        </p15:guide>
        <p15:guide id="5" pos="23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452E"/>
    <a:srgbClr val="333300"/>
    <a:srgbClr val="003300"/>
    <a:srgbClr val="990000"/>
    <a:srgbClr val="800000"/>
    <a:srgbClr val="7DB658"/>
    <a:srgbClr val="3FA85D"/>
    <a:srgbClr val="008B5D"/>
    <a:srgbClr val="ED6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7" autoAdjust="0"/>
    <p:restoredTop sz="97778" autoAdjust="0"/>
  </p:normalViewPr>
  <p:slideViewPr>
    <p:cSldViewPr>
      <p:cViewPr varScale="1">
        <p:scale>
          <a:sx n="60" d="100"/>
          <a:sy n="60" d="100"/>
        </p:scale>
        <p:origin x="219" y="45"/>
      </p:cViewPr>
      <p:guideLst>
        <p:guide orient="horz" pos="2160"/>
        <p:guide orient="horz" pos="720"/>
        <p:guide orient="horz" pos="3840"/>
        <p:guide pos="2880"/>
        <p:guide pos="23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0"/>
    </p:cViewPr>
  </p:sorterViewPr>
  <p:notesViewPr>
    <p:cSldViewPr>
      <p:cViewPr>
        <p:scale>
          <a:sx n="100" d="100"/>
          <a:sy n="100" d="100"/>
        </p:scale>
        <p:origin x="994" y="-3014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42" tIns="46671" rIns="93342" bIns="4667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42" tIns="46671" rIns="93342" bIns="4667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127"/>
            <a:ext cx="3077739" cy="4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42" tIns="46671" rIns="93342" bIns="4667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127"/>
            <a:ext cx="3077739" cy="46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42" tIns="46671" rIns="93342" bIns="4667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BDE685-634B-4A05-B730-510786E228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78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31" tIns="46665" rIns="93331" bIns="4666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31" tIns="46665" rIns="93331" bIns="4666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6500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60167"/>
            <a:ext cx="5208482" cy="422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31" tIns="46665" rIns="93331" bIns="46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732"/>
            <a:ext cx="3077739" cy="46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31" tIns="46665" rIns="93331" bIns="4666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18732"/>
            <a:ext cx="3077739" cy="46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331" tIns="46665" rIns="93331" bIns="4666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525C0B-2A92-4023-916A-8E4ECB6700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620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58403" indent="-291694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66774" indent="-23335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33484" indent="-23335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100194" indent="-23335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66904" indent="-2333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3033613" indent="-2333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500323" indent="-2333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967033" indent="-2333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E024F1C-CAFF-43DA-A212-BACB3693317C}" type="slidenum">
              <a:rPr lang="en-US" altLang="en-US" sz="120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4850"/>
            <a:ext cx="4695825" cy="352107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60167"/>
            <a:ext cx="5208482" cy="422289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How many of you eat meat?</a:t>
            </a:r>
          </a:p>
          <a:p>
            <a:pPr eaLnBrk="1" hangingPunct="1"/>
            <a:r>
              <a:rPr lang="en-US" altLang="en-US"/>
              <a:t>How many of you have been a vegetarian?</a:t>
            </a:r>
          </a:p>
          <a:p>
            <a:pPr eaLnBrk="1" hangingPunct="1"/>
            <a:r>
              <a:rPr lang="en-US" altLang="en-US"/>
              <a:t>How many of you who eat meat are choosy about the meat you eat?</a:t>
            </a:r>
          </a:p>
          <a:p>
            <a:pPr eaLnBrk="1" hangingPunct="1"/>
            <a:r>
              <a:rPr lang="en-US" altLang="en-US"/>
              <a:t>How many of you keep kosher?</a:t>
            </a:r>
          </a:p>
        </p:txBody>
      </p:sp>
    </p:spTree>
    <p:extLst>
      <p:ext uri="{BB962C8B-B14F-4D97-AF65-F5344CB8AC3E}">
        <p14:creationId xmlns:p14="http://schemas.microsoft.com/office/powerpoint/2010/main" val="851759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58403" indent="-291694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66774" indent="-23335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33484" indent="-23335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100194" indent="-23335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66904" indent="-2333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3033613" indent="-2333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500323" indent="-2333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967033" indent="-23335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2E024F1C-CAFF-43DA-A212-BACB3693317C}" type="slidenum">
              <a:rPr lang="en-US" altLang="en-US" sz="1200">
                <a:latin typeface="Arial" panose="020B0604020202020204" pitchFamily="34" charset="0"/>
              </a:rPr>
              <a:pPr/>
              <a:t>10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6500" y="704850"/>
            <a:ext cx="4695825" cy="3521075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60167"/>
            <a:ext cx="5208482" cy="4222890"/>
          </a:xfrm>
          <a:noFill/>
        </p:spPr>
        <p:txBody>
          <a:bodyPr/>
          <a:lstStyle/>
          <a:p>
            <a:pPr eaLnBrk="1" hangingPunct="1"/>
            <a:r>
              <a:rPr lang="en-US" altLang="en-US"/>
              <a:t>How many of you eat meat?</a:t>
            </a:r>
          </a:p>
          <a:p>
            <a:pPr eaLnBrk="1" hangingPunct="1"/>
            <a:r>
              <a:rPr lang="en-US" altLang="en-US"/>
              <a:t>How many of you have been a vegetarian?</a:t>
            </a:r>
          </a:p>
          <a:p>
            <a:pPr eaLnBrk="1" hangingPunct="1"/>
            <a:r>
              <a:rPr lang="en-US" altLang="en-US"/>
              <a:t>How many of you who eat meat are choosy about the meat you eat?</a:t>
            </a:r>
          </a:p>
          <a:p>
            <a:pPr eaLnBrk="1" hangingPunct="1"/>
            <a:r>
              <a:rPr lang="en-US" altLang="en-US"/>
              <a:t>How many of you keep kosher?</a:t>
            </a:r>
          </a:p>
        </p:txBody>
      </p:sp>
    </p:spTree>
    <p:extLst>
      <p:ext uri="{BB962C8B-B14F-4D97-AF65-F5344CB8AC3E}">
        <p14:creationId xmlns:p14="http://schemas.microsoft.com/office/powerpoint/2010/main" val="2835129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25C0B-2A92-4023-916A-8E4ECB67004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13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25C0B-2A92-4023-916A-8E4ECB67004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8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25C0B-2A92-4023-916A-8E4ECB67004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727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25C0B-2A92-4023-916A-8E4ECB67004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874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25C0B-2A92-4023-916A-8E4ECB67004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8275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25C0B-2A92-4023-916A-8E4ECB67004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854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25C0B-2A92-4023-916A-8E4ECB67004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104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525C0B-2A92-4023-916A-8E4ECB67004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079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1535113"/>
          </a:xfrm>
          <a:prstGeom prst="rect">
            <a:avLst/>
          </a:prstGeom>
          <a:solidFill>
            <a:srgbClr val="00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27688"/>
            <a:ext cx="63341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92113"/>
            <a:ext cx="7772400" cy="11430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16764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r>
              <a:rPr lang="en-US" altLang="en-US" dirty="0"/>
              <a:t>Copyright © 2019 </a:t>
            </a:r>
            <a:r>
              <a:rPr lang="en-US" altLang="en-US" dirty="0" err="1"/>
              <a:t>Robariah</a:t>
            </a:r>
            <a:r>
              <a:rPr lang="en-US" altLang="en-US" dirty="0"/>
              <a:t> Farms. All rights reserved.</a:t>
            </a:r>
          </a:p>
          <a:p>
            <a:pPr>
              <a:defRPr/>
            </a:pPr>
            <a:r>
              <a:rPr lang="en-US" altLang="en-US" sz="900" b="1" dirty="0"/>
              <a:t>CONFIDENTIAL. DO NOT DISTRIBUTE.</a:t>
            </a:r>
          </a:p>
        </p:txBody>
      </p:sp>
    </p:spTree>
    <p:extLst>
      <p:ext uri="{BB962C8B-B14F-4D97-AF65-F5344CB8AC3E}">
        <p14:creationId xmlns:p14="http://schemas.microsoft.com/office/powerpoint/2010/main" val="18700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2019 Robariah Farms. All rights reserved. CONFIDENTIAL. DO NOT DISTRIBUTE.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B3A22-702C-4BDB-9C52-F12376FE8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40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392113"/>
            <a:ext cx="2090737" cy="562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1950" y="392113"/>
            <a:ext cx="6119813" cy="562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2019 Robariah Farms. All rights reserved. CONFIDENTIAL. DO NOT DISTRIBUTE.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2660B-4D68-4157-98FE-30DAF9D44C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416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61950" y="392113"/>
            <a:ext cx="8362950" cy="562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2019 Robariah Farms. All rights reserved. CONFIDENTIAL. DO NOT DISTRIBUTE.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E3A16-175E-40AF-A8EF-8470852D84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50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2019 Robariah Farms. All rights reserved. CONFIDENTIAL. DO NOT DISTRIBUTE.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405E9-7367-4FB7-A30E-F563EAD7C4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924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2019 Robariah Farms. All rights reserved. CONFIDENTIAL. DO NOT DISTRIBUTE.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FD0C-0C88-4662-8DA0-6CF50B8E41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23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219200"/>
            <a:ext cx="41052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219200"/>
            <a:ext cx="41052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2019 Robariah Farms. All rights reserved. CONFIDENTIAL. DO NOT DISTRIBUTE.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3692-134C-4E70-A39F-6AB6F45BD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33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2019 Robariah Farms. All rights reserved. CONFIDENTIAL. DO NOT DISTRIBUTE.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235CE-266C-4279-857C-6826085AD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48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2019 Robariah Farms. All rights reserved. CONFIDENTIAL. DO NOT DISTRIBUTE.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8184-DE3D-4DAB-B8AD-C1857361FB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72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2019 Robariah Farms. All rights reserved. CONFIDENTIAL. DO NOT DISTRIBUTE.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7494C-C4C2-40D1-8F70-7C52F6079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2019 Robariah Farms. All rights reserved. CONFIDENTIAL. DO NOT DISTRIBUTE.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86CDC-D41A-403E-992C-C5B16BF8B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207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2019 Robariah Farms. All rights reserved. CONFIDENTIAL. DO NOT DISTRIBUTE.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439B1-5948-495A-B6C6-3A812E3CE1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202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1950" y="392113"/>
            <a:ext cx="836295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1950" y="1219200"/>
            <a:ext cx="83629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03500" y="6172200"/>
            <a:ext cx="4122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Copyright © 2019 Robariah Farms. All rights reserved. CONFIDENTIAL. DO NOT DISTRIBUTE.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55050" y="6172200"/>
            <a:ext cx="4889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00">
                <a:solidFill>
                  <a:srgbClr val="808080"/>
                </a:solidFill>
              </a:defRPr>
            </a:lvl1pPr>
          </a:lstStyle>
          <a:p>
            <a:pPr>
              <a:defRPr/>
            </a:pPr>
            <a:fld id="{04EAB5A7-1BDF-484A-A437-5CD8385116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1" descr="Pearson_Bound_Whit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238" y="6359525"/>
            <a:ext cx="1528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5627688"/>
            <a:ext cx="6350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4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99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Verdana" panose="020B060403050404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Verdana" panose="020B060403050404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Verdana" panose="020B060403050404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990000"/>
          </a:solidFill>
          <a:latin typeface="Verdana" panose="020B060403050404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anose="020B060403050404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"/>
          <a:stretch/>
        </p:blipFill>
        <p:spPr>
          <a:xfrm>
            <a:off x="-1588" y="-1219200"/>
            <a:ext cx="5410200" cy="80772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48200" y="0"/>
            <a:ext cx="5254625" cy="6858000"/>
          </a:xfrm>
          <a:prstGeom prst="rect">
            <a:avLst/>
          </a:prstGeom>
          <a:solidFill>
            <a:srgbClr val="3B491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0" y="2057400"/>
            <a:ext cx="4495800" cy="3276600"/>
          </a:xfrm>
        </p:spPr>
        <p:txBody>
          <a:bodyPr/>
          <a:lstStyle/>
          <a:p>
            <a:pPr algn="ctr" eaLnBrk="1" hangingPunct="1"/>
            <a:r>
              <a:rPr lang="en-US" altLang="en-US" sz="48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Robariah</a:t>
            </a:r>
            <a:r>
              <a:rPr lang="en-US" altLang="en-US" sz="4800" dirty="0">
                <a:solidFill>
                  <a:schemeClr val="bg1"/>
                </a:solidFill>
                <a:latin typeface="Goudy Old Style" panose="02020502050305020303" pitchFamily="18" charset="0"/>
              </a:rPr>
              <a:t> Farms</a:t>
            </a:r>
            <a:br>
              <a:rPr lang="en-US" altLang="en-US" sz="4800" dirty="0">
                <a:solidFill>
                  <a:schemeClr val="bg1"/>
                </a:solidFill>
                <a:latin typeface="Goudy Old Style" panose="02020502050305020303" pitchFamily="18" charset="0"/>
              </a:rPr>
            </a:br>
            <a:br>
              <a:rPr lang="en-US" altLang="en-US" sz="1050" dirty="0">
                <a:solidFill>
                  <a:schemeClr val="bg1"/>
                </a:solidFill>
                <a:latin typeface="Goudy Old Style" panose="02020502050305020303" pitchFamily="18" charset="0"/>
              </a:rPr>
            </a:br>
            <a:r>
              <a:rPr lang="en-US" altLang="en-US" dirty="0">
                <a:solidFill>
                  <a:schemeClr val="bg1"/>
                </a:solidFill>
                <a:latin typeface="Goudy Old Style" panose="02020502050305020303" pitchFamily="18" charset="0"/>
              </a:rPr>
              <a:t>Local</a:t>
            </a:r>
            <a:br>
              <a:rPr lang="en-US" altLang="en-US" dirty="0">
                <a:solidFill>
                  <a:schemeClr val="bg1"/>
                </a:solidFill>
                <a:latin typeface="Goudy Old Style" panose="02020502050305020303" pitchFamily="18" charset="0"/>
              </a:rPr>
            </a:br>
            <a:r>
              <a:rPr lang="en-US" altLang="en-US" dirty="0">
                <a:solidFill>
                  <a:schemeClr val="bg1"/>
                </a:solidFill>
                <a:latin typeface="Goudy Old Style" panose="02020502050305020303" pitchFamily="18" charset="0"/>
              </a:rPr>
              <a:t>Kosher</a:t>
            </a:r>
            <a:br>
              <a:rPr lang="en-US" altLang="en-US" dirty="0">
                <a:solidFill>
                  <a:schemeClr val="bg1"/>
                </a:solidFill>
                <a:latin typeface="Goudy Old Style" panose="02020502050305020303" pitchFamily="18" charset="0"/>
              </a:rPr>
            </a:br>
            <a:r>
              <a:rPr lang="en-US" altLang="en-US" dirty="0">
                <a:solidFill>
                  <a:schemeClr val="bg1"/>
                </a:solidFill>
                <a:latin typeface="Goudy Old Style" panose="02020502050305020303" pitchFamily="18" charset="0"/>
              </a:rPr>
              <a:t>Pasture-Raised</a:t>
            </a:r>
            <a:br>
              <a:rPr lang="en-US" altLang="en-US" b="0" dirty="0">
                <a:solidFill>
                  <a:schemeClr val="bg1"/>
                </a:solidFill>
                <a:latin typeface="Playfair Display" panose="00000500000000000000" pitchFamily="2" charset="0"/>
              </a:rPr>
            </a:br>
            <a:endParaRPr lang="en-US" altLang="en-US" b="0" dirty="0">
              <a:solidFill>
                <a:schemeClr val="bg1"/>
              </a:solidFill>
              <a:latin typeface="Playfair Display" panose="00000500000000000000" pitchFamily="2" charset="0"/>
            </a:endParaRPr>
          </a:p>
        </p:txBody>
      </p:sp>
      <p:sp>
        <p:nvSpPr>
          <p:cNvPr id="15366" name="Text Box 2"/>
          <p:cNvSpPr txBox="1">
            <a:spLocks noChangeArrowheads="1"/>
          </p:cNvSpPr>
          <p:nvPr/>
        </p:nvSpPr>
        <p:spPr bwMode="auto">
          <a:xfrm>
            <a:off x="4953000" y="5105400"/>
            <a:ext cx="3581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  <a:latin typeface="Goudy Old Style" panose="02020502050305020303" pitchFamily="18" charset="0"/>
              </a:rPr>
              <a:t>5 Capt. Lathrop Dr.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  <a:latin typeface="Goudy Old Style" panose="02020502050305020303" pitchFamily="18" charset="0"/>
              </a:rPr>
              <a:t>Deerfield, MA 01373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info@robariah.com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800" b="1" dirty="0">
                <a:solidFill>
                  <a:srgbClr val="FFFFFF"/>
                </a:solidFill>
                <a:latin typeface="Goudy Old Style" panose="02020502050305020303" pitchFamily="18" charset="0"/>
              </a:rPr>
              <a:t>robariahfarms.com</a:t>
            </a:r>
            <a:endParaRPr lang="en-US" altLang="en-US" dirty="0">
              <a:latin typeface="Goudy Old Style" panose="02020502050305020303" pitchFamily="18" charset="0"/>
            </a:endParaRPr>
          </a:p>
        </p:txBody>
      </p:sp>
      <p:pic>
        <p:nvPicPr>
          <p:cNvPr id="15367" name="Picture 2" descr="Robariah_Farms_logo_whi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17512"/>
            <a:ext cx="1236662" cy="164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astured poultry sounds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063" y="61309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03500" y="6400800"/>
            <a:ext cx="412273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Copyright ©  </a:t>
            </a:r>
            <a:r>
              <a:rPr lang="en-US" altLang="en-US" dirty="0" err="1"/>
              <a:t>Robariah</a:t>
            </a:r>
            <a:r>
              <a:rPr lang="en-US" altLang="en-US" dirty="0"/>
              <a:t> Farms. All rights reserved.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"/>
          <a:stretch/>
        </p:blipFill>
        <p:spPr>
          <a:xfrm>
            <a:off x="-1588" y="-1219200"/>
            <a:ext cx="5410200" cy="807720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648200" y="0"/>
            <a:ext cx="5254625" cy="6858000"/>
          </a:xfrm>
          <a:prstGeom prst="rect">
            <a:avLst/>
          </a:prstGeom>
          <a:solidFill>
            <a:srgbClr val="3B491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76209" y="3095811"/>
            <a:ext cx="4122738" cy="2873375"/>
          </a:xfrm>
        </p:spPr>
        <p:txBody>
          <a:bodyPr/>
          <a:lstStyle/>
          <a:p>
            <a:pPr algn="ctr" eaLnBrk="1" hangingPunct="1"/>
            <a:br>
              <a:rPr lang="en-US" altLang="en-US" sz="1050" b="0" dirty="0">
                <a:solidFill>
                  <a:schemeClr val="bg1"/>
                </a:solidFill>
                <a:latin typeface="Playfair Display" panose="00000500000000000000" pitchFamily="2" charset="0"/>
              </a:rPr>
            </a:br>
            <a:br>
              <a:rPr lang="en-US" altLang="en-US" sz="1050" b="0" dirty="0">
                <a:solidFill>
                  <a:schemeClr val="bg1"/>
                </a:solidFill>
                <a:latin typeface="Playfair Display" panose="00000500000000000000" pitchFamily="2" charset="0"/>
              </a:rPr>
            </a:br>
            <a:br>
              <a:rPr lang="en-US" altLang="en-US" sz="1050" b="0" dirty="0">
                <a:solidFill>
                  <a:schemeClr val="bg1"/>
                </a:solidFill>
                <a:latin typeface="Playfair Display" panose="00000500000000000000" pitchFamily="2" charset="0"/>
              </a:rPr>
            </a:br>
            <a:r>
              <a:rPr lang="en-US" altLang="en-US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Local </a:t>
            </a:r>
            <a:br>
              <a:rPr lang="en-US" altLang="en-US" sz="3200" dirty="0">
                <a:solidFill>
                  <a:schemeClr val="bg1"/>
                </a:solidFill>
                <a:latin typeface="Goudy Old Style" panose="02020502050305020303" pitchFamily="18" charset="0"/>
              </a:rPr>
            </a:br>
            <a:r>
              <a:rPr lang="en-US" altLang="en-US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Kosher</a:t>
            </a:r>
            <a:br>
              <a:rPr lang="en-US" altLang="en-US" sz="3200" dirty="0">
                <a:latin typeface="Goudy Old Style" panose="02020502050305020303" pitchFamily="18" charset="0"/>
              </a:rPr>
            </a:br>
            <a:r>
              <a:rPr lang="en-US" altLang="en-US" sz="3200" dirty="0">
                <a:solidFill>
                  <a:schemeClr val="bg1"/>
                </a:solidFill>
                <a:latin typeface="Goudy Old Style" panose="02020502050305020303" pitchFamily="18" charset="0"/>
              </a:rPr>
              <a:t>Pasture-Raised</a:t>
            </a:r>
            <a:br>
              <a:rPr lang="en-US" altLang="en-US" sz="2400" dirty="0">
                <a:solidFill>
                  <a:schemeClr val="bg1"/>
                </a:solidFill>
                <a:latin typeface="Goudy Old Style" panose="02020502050305020303" pitchFamily="18" charset="0"/>
              </a:rPr>
            </a:br>
            <a:endParaRPr lang="en-US" altLang="en-US" sz="2400" dirty="0">
              <a:solidFill>
                <a:schemeClr val="bg1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15367" name="Picture 2" descr="Robariah_Farms_logo_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2026333" cy="269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03500" y="6400800"/>
            <a:ext cx="412273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Copyright ©  </a:t>
            </a:r>
            <a:r>
              <a:rPr lang="en-US" altLang="en-US" dirty="0" err="1"/>
              <a:t>Robariah</a:t>
            </a:r>
            <a:r>
              <a:rPr lang="en-US" altLang="en-US" dirty="0"/>
              <a:t> Farms. All rights reserved.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391406" y="5334000"/>
            <a:ext cx="358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b="1" dirty="0">
                <a:solidFill>
                  <a:srgbClr val="FFFFFF"/>
                </a:solidFill>
                <a:latin typeface="Goudy Old Style" panose="02020502050305020303" pitchFamily="18" charset="0"/>
              </a:rPr>
              <a:t>Deerfield, MA</a:t>
            </a:r>
          </a:p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b="1" dirty="0">
                <a:solidFill>
                  <a:srgbClr val="FFFFFF"/>
                </a:solidFill>
                <a:latin typeface="Goudy Old Style" panose="02020502050305020303" pitchFamily="18" charset="0"/>
              </a:rPr>
              <a:t> </a:t>
            </a:r>
            <a:r>
              <a:rPr lang="en-US" altLang="en-US" sz="16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info@robariah.com</a:t>
            </a:r>
          </a:p>
          <a:p>
            <a:pPr algn="ctr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600" b="1" dirty="0">
                <a:solidFill>
                  <a:srgbClr val="FFFFFF"/>
                </a:solidFill>
                <a:latin typeface="Goudy Old Style" panose="02020502050305020303" pitchFamily="18" charset="0"/>
              </a:rPr>
              <a:t>robariahfarms.com</a:t>
            </a:r>
            <a:endParaRPr lang="en-US" altLang="en-US" sz="2000" b="1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39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950" y="1676400"/>
            <a:ext cx="8401050" cy="1752600"/>
          </a:xfrm>
        </p:spPr>
        <p:txBody>
          <a:bodyPr/>
          <a:lstStyle/>
          <a:p>
            <a:r>
              <a:rPr lang="en-US" dirty="0"/>
              <a:t>The mission of </a:t>
            </a:r>
            <a:r>
              <a:rPr lang="en-US" dirty="0" err="1"/>
              <a:t>Robariah</a:t>
            </a:r>
            <a:r>
              <a:rPr lang="en-US" dirty="0"/>
              <a:t> Farms is to provide the </a:t>
            </a:r>
            <a:br>
              <a:rPr lang="en-US" dirty="0"/>
            </a:br>
            <a:r>
              <a:rPr lang="en-US" dirty="0"/>
              <a:t>New England community with </a:t>
            </a:r>
            <a:r>
              <a:rPr lang="en-US" b="1" dirty="0"/>
              <a:t>locally</a:t>
            </a:r>
            <a:r>
              <a:rPr lang="en-US" dirty="0"/>
              <a:t> grown, </a:t>
            </a:r>
            <a:br>
              <a:rPr lang="en-US" dirty="0"/>
            </a:br>
            <a:r>
              <a:rPr lang="en-US" b="1" dirty="0"/>
              <a:t>pasture</a:t>
            </a:r>
            <a:r>
              <a:rPr lang="en-US" dirty="0"/>
              <a:t>-raised, </a:t>
            </a:r>
            <a:r>
              <a:rPr lang="en-US" b="1" dirty="0"/>
              <a:t>kosher</a:t>
            </a:r>
            <a:r>
              <a:rPr lang="en-US" dirty="0"/>
              <a:t> meat.</a:t>
            </a:r>
          </a:p>
        </p:txBody>
      </p:sp>
      <p:pic>
        <p:nvPicPr>
          <p:cNvPr id="5" name="image7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-4419600" y="2176145"/>
            <a:ext cx="3859530" cy="2167255"/>
          </a:xfrm>
          <a:prstGeom prst="rect">
            <a:avLst/>
          </a:prstGeom>
          <a:ln/>
        </p:spPr>
      </p:pic>
      <p:pic>
        <p:nvPicPr>
          <p:cNvPr id="6" name="image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4288538" y="4734560"/>
            <a:ext cx="3597405" cy="2103120"/>
          </a:xfrm>
          <a:prstGeom prst="rect">
            <a:avLst/>
          </a:prstGeom>
          <a:ln/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2603500" y="6400800"/>
            <a:ext cx="412273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Copyright ©  </a:t>
            </a:r>
            <a:r>
              <a:rPr lang="en-US" altLang="en-US" dirty="0" err="1"/>
              <a:t>Robariah</a:t>
            </a:r>
            <a:r>
              <a:rPr lang="en-US" altLang="en-US" dirty="0"/>
              <a:t> Farms. All rights reserved.</a:t>
            </a:r>
          </a:p>
        </p:txBody>
      </p:sp>
      <p:pic>
        <p:nvPicPr>
          <p:cNvPr id="7" name="image5.jpg"/>
          <p:cNvPicPr>
            <a:picLocks noChangeAspect="1"/>
          </p:cNvPicPr>
          <p:nvPr/>
        </p:nvPicPr>
        <p:blipFill rotWithShape="1">
          <a:blip r:embed="rId5"/>
          <a:srcRect t="18771"/>
          <a:stretch/>
        </p:blipFill>
        <p:spPr>
          <a:xfrm>
            <a:off x="6270966" y="2533965"/>
            <a:ext cx="2297431" cy="1752601"/>
          </a:xfrm>
          <a:prstGeom prst="rect">
            <a:avLst/>
          </a:prstGeom>
          <a:ln/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45A4F542-8167-4FE2-BF24-FC595CB63C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r="20078"/>
          <a:stretch/>
        </p:blipFill>
        <p:spPr bwMode="auto">
          <a:xfrm>
            <a:off x="6270966" y="4341285"/>
            <a:ext cx="2722197" cy="200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63A9D7-AC0F-47F8-88F7-832A69546A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7"/>
          <a:stretch/>
        </p:blipFill>
        <p:spPr>
          <a:xfrm>
            <a:off x="1262197" y="4612099"/>
            <a:ext cx="2670497" cy="1710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7E79E8-746E-4ED1-A44B-8981807946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22"/>
          <a:stretch/>
        </p:blipFill>
        <p:spPr>
          <a:xfrm>
            <a:off x="1380819" y="2999911"/>
            <a:ext cx="2547579" cy="15625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B3204B-B680-4CCF-B64C-78AA1DAEFFC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79"/>
          <a:stretch/>
        </p:blipFill>
        <p:spPr>
          <a:xfrm>
            <a:off x="4005105" y="3259772"/>
            <a:ext cx="2134799" cy="306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90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"/>
          <a:stretch/>
        </p:blipFill>
        <p:spPr>
          <a:xfrm flipH="1">
            <a:off x="6925574" y="3886201"/>
            <a:ext cx="1837426" cy="2743199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Farm Description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950" y="1676400"/>
            <a:ext cx="8401050" cy="2971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Locally </a:t>
            </a:r>
            <a:r>
              <a:rPr lang="en-US" dirty="0"/>
              <a:t>established</a:t>
            </a:r>
            <a:r>
              <a:rPr lang="en-US" b="1" dirty="0"/>
              <a:t> </a:t>
            </a:r>
            <a:r>
              <a:rPr lang="en-US" dirty="0"/>
              <a:t>in Deerfield, MA, in 2010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Family</a:t>
            </a:r>
            <a:r>
              <a:rPr lang="en-US" dirty="0"/>
              <a:t> operated on 10 acres of leased pasture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Raises </a:t>
            </a:r>
            <a:r>
              <a:rPr lang="en-US" b="1" dirty="0"/>
              <a:t>slower growing breeds </a:t>
            </a:r>
            <a:r>
              <a:rPr lang="en-US" dirty="0"/>
              <a:t>that thrive on pasture and produce more nutritious, succulent meat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Rotates mobile coops daily for </a:t>
            </a:r>
            <a:r>
              <a:rPr lang="en-US" b="1" dirty="0"/>
              <a:t>high animal welfare </a:t>
            </a:r>
            <a:r>
              <a:rPr lang="en-US" dirty="0"/>
              <a:t>(air, space, pasture, nutrition) and soil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Conducts </a:t>
            </a:r>
            <a:r>
              <a:rPr lang="en-US" b="1" dirty="0"/>
              <a:t>kosher</a:t>
            </a:r>
            <a:r>
              <a:rPr lang="en-US" dirty="0"/>
              <a:t> processing for humane, ethical standards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2603500" y="6400800"/>
            <a:ext cx="412273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Copyright ©  </a:t>
            </a:r>
            <a:r>
              <a:rPr lang="en-US" altLang="en-US" dirty="0" err="1"/>
              <a:t>Robariah</a:t>
            </a:r>
            <a:r>
              <a:rPr lang="en-US" altLang="en-US" dirty="0"/>
              <a:t> Farms. All rights reserved.</a:t>
            </a: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011" y="5879395"/>
            <a:ext cx="994410" cy="57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22" y="5926017"/>
            <a:ext cx="1273078" cy="49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A24A808-CFF5-B431-2368-681BB3AF8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239" y="5765240"/>
            <a:ext cx="2939143" cy="65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1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950" y="1676400"/>
            <a:ext cx="8401050" cy="1752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Develop a successful </a:t>
            </a:r>
            <a:r>
              <a:rPr lang="en-US" sz="2200" b="1" dirty="0"/>
              <a:t>5-year business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Conduct </a:t>
            </a:r>
            <a:r>
              <a:rPr lang="en-US" sz="2200" b="1" dirty="0"/>
              <a:t>farm research </a:t>
            </a:r>
            <a:r>
              <a:rPr lang="en-US" sz="2200" dirty="0"/>
              <a:t>to explore viability of local kosher processing.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Develop </a:t>
            </a:r>
            <a:r>
              <a:rPr lang="en-US" sz="2200" b="1" dirty="0"/>
              <a:t>core group</a:t>
            </a:r>
            <a:r>
              <a:rPr lang="en-US" sz="2200" dirty="0"/>
              <a:t> of local customer families to serve as farm ambassadors.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Purchase and install </a:t>
            </a:r>
            <a:r>
              <a:rPr lang="en-US" sz="2200" b="1" dirty="0"/>
              <a:t>kosher processing equipment </a:t>
            </a:r>
            <a:r>
              <a:rPr lang="en-US" sz="2200" dirty="0"/>
              <a:t>in local partner facility.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Diversify product line to include </a:t>
            </a:r>
            <a:r>
              <a:rPr lang="en-US" sz="2200" b="1" dirty="0"/>
              <a:t>duck, lamb, and beef</a:t>
            </a:r>
            <a:r>
              <a:rPr lang="en-US" sz="22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Increase overall production and efficiencies with strategic </a:t>
            </a:r>
            <a:r>
              <a:rPr lang="en-US" sz="2200" b="1" dirty="0"/>
              <a:t>capital improvement </a:t>
            </a:r>
            <a:r>
              <a:rPr lang="en-US" sz="2200" dirty="0"/>
              <a:t>purchases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2603500" y="6400800"/>
            <a:ext cx="412273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Copyright ©  </a:t>
            </a:r>
            <a:r>
              <a:rPr lang="en-US" altLang="en-US" dirty="0" err="1"/>
              <a:t>Robariah</a:t>
            </a:r>
            <a:r>
              <a:rPr lang="en-US" altLang="en-US" dirty="0"/>
              <a:t> Farms.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0191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Industry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950" y="1676400"/>
            <a:ext cx="8401050" cy="1752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The absence of local kosher poultry processors is a significant problem with market </a:t>
            </a:r>
            <a:r>
              <a:rPr lang="en-US" sz="1800" b="1" dirty="0"/>
              <a:t>demand rising </a:t>
            </a:r>
            <a:r>
              <a:rPr lang="en-US" sz="1800" dirty="0"/>
              <a:t>for sustainably raised, locally produced kosher meat.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“…</a:t>
            </a:r>
            <a:r>
              <a:rPr lang="en-US" sz="1800" b="1" dirty="0"/>
              <a:t>significant demand </a:t>
            </a:r>
            <a:r>
              <a:rPr lang="en-US" sz="1800" dirty="0"/>
              <a:t>for slaughter and processing services, and potential supply of inputs for slaughter/processing services. 59% of the farmers who responded said they would more than double their herds with additional processing capacity…” </a:t>
            </a:r>
            <a:r>
              <a:rPr lang="en-US" sz="1050" i="1" dirty="0"/>
              <a:t>“Demand and Options for Local Meat Processing [in the CT River Valley]” June 2008</a:t>
            </a:r>
            <a:endParaRPr lang="en-US" sz="1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b="1" dirty="0"/>
              <a:t>44%</a:t>
            </a:r>
            <a:r>
              <a:rPr lang="en-US" sz="1800" dirty="0"/>
              <a:t> of the kosher market is Jewish consumers </a:t>
            </a:r>
            <a:r>
              <a:rPr lang="en-US" sz="1050" dirty="0"/>
              <a:t>(2009 Mintel market research report)</a:t>
            </a:r>
            <a:endParaRPr lang="en-US" sz="18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New England, 4–5% of the population is Jewish—almost double the national percentage.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15% of those who purchase kosher products do so for religious reasons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62% of those who seek out kosher products buy the items for food quality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19% of the kosher market is Muslim (for Halal)</a:t>
            </a:r>
            <a:endParaRPr lang="en-US" sz="1600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2603500" y="6400800"/>
            <a:ext cx="412273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Copyright ©  </a:t>
            </a:r>
            <a:r>
              <a:rPr lang="en-US" altLang="en-US" dirty="0" err="1"/>
              <a:t>Robariah</a:t>
            </a:r>
            <a:r>
              <a:rPr lang="en-US" altLang="en-US" dirty="0"/>
              <a:t> Farms.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72258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Competition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950" y="1676400"/>
            <a:ext cx="8401050" cy="1752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Local, non-kosher meat </a:t>
            </a:r>
            <a:r>
              <a:rPr lang="en-US" sz="2000" dirty="0"/>
              <a:t>(i.e., locally raised meat that is pasture-raised or confined indoors, and is conventionally processed and not kosher).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Non-local, conventionally raised, kosher meat </a:t>
            </a:r>
            <a:r>
              <a:rPr lang="en-US" sz="2000" dirty="0"/>
              <a:t>(i.e., meat raised elsewhere in the US or other countries that is mass-produced in confined indoor environments and processed kosher).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Non-local, pasture-raised, kosher meat </a:t>
            </a:r>
            <a:r>
              <a:rPr lang="en-US" sz="2000" dirty="0"/>
              <a:t>(i.e., sustainably raised meat produced elsewhere in the US or other countries that is processed kosher and shipped frozen).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2603500" y="6400800"/>
            <a:ext cx="412273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Copyright ©  </a:t>
            </a:r>
            <a:r>
              <a:rPr lang="en-US" altLang="en-US" dirty="0" err="1"/>
              <a:t>Robariah</a:t>
            </a:r>
            <a:r>
              <a:rPr lang="en-US" altLang="en-US" dirty="0"/>
              <a:t> Farms. All rights reserved.</a:t>
            </a:r>
          </a:p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666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Our Customers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950" y="1676400"/>
            <a:ext cx="6572250" cy="1752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Direct to Consumer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CSA pick-up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Food co-ops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and regional farm and food co-op stores focused on local products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Restaurants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High-end restaurants focus on local products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/>
              <a:t>Institutional dining facilities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Retreat/conference centers, summer camps, and educational institutions focused on local products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2603500" y="6400800"/>
            <a:ext cx="412273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Copyright ©  </a:t>
            </a:r>
            <a:r>
              <a:rPr lang="en-US" altLang="en-US" dirty="0" err="1"/>
              <a:t>Robariah</a:t>
            </a:r>
            <a:r>
              <a:rPr lang="en-US" altLang="en-US" dirty="0"/>
              <a:t> Farms. All rights reserved.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7162800" y="3962400"/>
            <a:ext cx="762000" cy="762000"/>
          </a:xfrm>
          <a:prstGeom prst="ellipse">
            <a:avLst/>
          </a:prstGeom>
          <a:solidFill>
            <a:srgbClr val="006600">
              <a:alpha val="74902"/>
            </a:srgb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2979920"/>
            <a:ext cx="2743200" cy="2667000"/>
          </a:xfrm>
          <a:prstGeom prst="ellipse">
            <a:avLst/>
          </a:prstGeom>
          <a:solidFill>
            <a:srgbClr val="006600">
              <a:alpha val="25098"/>
            </a:srgb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610350" y="3399020"/>
            <a:ext cx="1866900" cy="1828800"/>
          </a:xfrm>
          <a:prstGeom prst="ellipse">
            <a:avLst/>
          </a:prstGeom>
          <a:solidFill>
            <a:srgbClr val="006600">
              <a:alpha val="50196"/>
            </a:srgb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48500" y="4110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Western Mass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3505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Boston Area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9730" y="2958638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England</a:t>
            </a:r>
          </a:p>
        </p:txBody>
      </p:sp>
    </p:spTree>
    <p:extLst>
      <p:ext uri="{BB962C8B-B14F-4D97-AF65-F5344CB8AC3E}">
        <p14:creationId xmlns:p14="http://schemas.microsoft.com/office/powerpoint/2010/main" val="401066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Marketing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950" y="1676400"/>
            <a:ext cx="8401050" cy="1752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Positive word-of-mouth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E-mail campaigns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Educational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Marketing collateral at CSA pick-up locations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Paid advertising in targeted publications and online media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2603500" y="6400800"/>
            <a:ext cx="412273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Copyright ©  </a:t>
            </a:r>
            <a:r>
              <a:rPr lang="en-US" altLang="en-US" dirty="0" err="1"/>
              <a:t>Robariah</a:t>
            </a:r>
            <a:r>
              <a:rPr lang="en-US" altLang="en-US" dirty="0"/>
              <a:t> Farms.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2510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Testimonials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6710" y="2316163"/>
            <a:ext cx="8401050" cy="982980"/>
          </a:xfrm>
        </p:spPr>
        <p:txBody>
          <a:bodyPr/>
          <a:lstStyle/>
          <a:p>
            <a:r>
              <a:rPr lang="en-US" sz="1800" b="1" i="1" dirty="0"/>
              <a:t>“Our customers say they are delicious! Including one customer that bought 15, and she may well buy some more from the ones remaining. I had a couple myself and they are exceptional.”  </a:t>
            </a:r>
            <a:r>
              <a:rPr lang="en-US" sz="2000" b="1" i="1" dirty="0"/>
              <a:t> </a:t>
            </a:r>
            <a:r>
              <a:rPr lang="en-US" sz="1600" i="1" dirty="0"/>
              <a:t>- Alex </a:t>
            </a:r>
            <a:r>
              <a:rPr lang="en-US" sz="1600" i="1" dirty="0" err="1"/>
              <a:t>Khitrik</a:t>
            </a:r>
            <a:r>
              <a:rPr lang="en-US" sz="1600" i="1" dirty="0"/>
              <a:t>, Owner of Inna’s Kitchen</a:t>
            </a:r>
            <a:br>
              <a:rPr lang="en-US" sz="1200" b="1" i="1" dirty="0"/>
            </a:br>
            <a:endParaRPr lang="en-US" sz="1200" b="1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2603500" y="6400800"/>
            <a:ext cx="4122738" cy="4572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Copyright ©  </a:t>
            </a:r>
            <a:r>
              <a:rPr lang="en-US" altLang="en-US" dirty="0" err="1"/>
              <a:t>Robariah</a:t>
            </a:r>
            <a:r>
              <a:rPr lang="en-US" altLang="en-US" dirty="0"/>
              <a:t> Farms. All rights reserved.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46710" y="1824514"/>
            <a:ext cx="8308181" cy="476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/>
              <a:t>"It's the best I've ever had!"      </a:t>
            </a:r>
            <a:r>
              <a:rPr lang="en-US" sz="1800" i="1" dirty="0"/>
              <a:t>- </a:t>
            </a:r>
            <a:r>
              <a:rPr lang="en-US" sz="1800" i="1" dirty="0" err="1"/>
              <a:t>Batshua</a:t>
            </a:r>
            <a:r>
              <a:rPr lang="en-US" sz="1800" i="1" dirty="0"/>
              <a:t> bat </a:t>
            </a:r>
            <a:r>
              <a:rPr lang="en-US" sz="1800" i="1" dirty="0" err="1"/>
              <a:t>Yehonatan</a:t>
            </a:r>
            <a:br>
              <a:rPr lang="en-US" sz="1800" i="1" dirty="0"/>
            </a:br>
            <a:endParaRPr lang="en-US" sz="1800" i="1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304800" y="2895600"/>
            <a:ext cx="8534400" cy="185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sz="1800" b="1" i="1" dirty="0"/>
            </a:br>
            <a:endParaRPr lang="en-US" sz="1800" b="1" i="1" dirty="0"/>
          </a:p>
          <a:p>
            <a:r>
              <a:rPr lang="en-US" sz="1800" b="1" i="1" dirty="0"/>
              <a:t>"It's so rare that we truly know where our meat comes from and how it was raised. But with the chickens we got from </a:t>
            </a:r>
            <a:r>
              <a:rPr lang="en-US" sz="1800" b="1" i="1" dirty="0" err="1"/>
              <a:t>Robariah</a:t>
            </a:r>
            <a:r>
              <a:rPr lang="en-US" sz="1800" b="1" i="1" dirty="0"/>
              <a:t> Farms there was nothing we didn't know. And they tasted great! It's really been a terrific experience that we plan on repeating next year."    		</a:t>
            </a:r>
            <a:r>
              <a:rPr lang="en-US" sz="1600" i="1" dirty="0"/>
              <a:t>- Sam K. Weber</a:t>
            </a:r>
            <a:br>
              <a:rPr lang="en-US" sz="1800" b="1" i="1" dirty="0"/>
            </a:br>
            <a:endParaRPr lang="en-US" sz="1800" b="1" i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1143000" y="4876800"/>
            <a:ext cx="7848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/>
              <a:t>“Your chickens are the best I've had! I mean, it's hard to eat other chicken after I've had yours. I certainly don't like to buy any other chickens, just the ones from your farm.” </a:t>
            </a:r>
          </a:p>
          <a:p>
            <a:r>
              <a:rPr lang="en-US" sz="1800" i="1" dirty="0"/>
              <a:t>					</a:t>
            </a:r>
            <a:r>
              <a:rPr lang="en-US" sz="1600" i="1" dirty="0"/>
              <a:t>- Rachel </a:t>
            </a:r>
            <a:r>
              <a:rPr lang="en-US" sz="1600" i="1" dirty="0" err="1"/>
              <a:t>Barbanel</a:t>
            </a:r>
            <a:r>
              <a:rPr lang="en-US" sz="1600" i="1" dirty="0"/>
              <a:t>-Fried, </a:t>
            </a:r>
            <a:r>
              <a:rPr lang="en-US" sz="1600" i="1" dirty="0" err="1"/>
              <a:t>Psy.D</a:t>
            </a:r>
            <a:r>
              <a:rPr lang="en-US" sz="1600" i="1" dirty="0"/>
              <a:t>.</a:t>
            </a:r>
          </a:p>
        </p:txBody>
      </p:sp>
      <p:pic>
        <p:nvPicPr>
          <p:cNvPr id="4" name="Pastured poultry sound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3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60397" y="6286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8B5D"/>
      </a:dk2>
      <a:lt2>
        <a:srgbClr val="808080"/>
      </a:lt2>
      <a:accent1>
        <a:srgbClr val="19976D"/>
      </a:accent1>
      <a:accent2>
        <a:srgbClr val="33A27D"/>
      </a:accent2>
      <a:accent3>
        <a:srgbClr val="FFFFFF"/>
      </a:accent3>
      <a:accent4>
        <a:srgbClr val="000000"/>
      </a:accent4>
      <a:accent5>
        <a:srgbClr val="ABC9BA"/>
      </a:accent5>
      <a:accent6>
        <a:srgbClr val="2D9271"/>
      </a:accent6>
      <a:hlink>
        <a:srgbClr val="4CAE8E"/>
      </a:hlink>
      <a:folHlink>
        <a:srgbClr val="66B99E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292F82"/>
        </a:dk2>
        <a:lt2>
          <a:srgbClr val="808080"/>
        </a:lt2>
        <a:accent1>
          <a:srgbClr val="1A4A8D"/>
        </a:accent1>
        <a:accent2>
          <a:srgbClr val="0A5893"/>
        </a:accent2>
        <a:accent3>
          <a:srgbClr val="FFFFFF"/>
        </a:accent3>
        <a:accent4>
          <a:srgbClr val="000000"/>
        </a:accent4>
        <a:accent5>
          <a:srgbClr val="ABB1C5"/>
        </a:accent5>
        <a:accent6>
          <a:srgbClr val="084F85"/>
        </a:accent6>
        <a:hlink>
          <a:srgbClr val="0C6C9A"/>
        </a:hlink>
        <a:folHlink>
          <a:srgbClr val="0E75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3980</TotalTime>
  <Words>872</Words>
  <Application>Microsoft Office PowerPoint</Application>
  <PresentationFormat>Letter Paper (8.5x11 in)</PresentationFormat>
  <Paragraphs>89</Paragraphs>
  <Slides>10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Goudy Old Style</vt:lpstr>
      <vt:lpstr>Open Sans</vt:lpstr>
      <vt:lpstr>Playfair Display</vt:lpstr>
      <vt:lpstr>Verdana</vt:lpstr>
      <vt:lpstr>Wingdings</vt:lpstr>
      <vt:lpstr>Blank Presentation</vt:lpstr>
      <vt:lpstr>Robariah Farms  Local Kosher Pasture-Raised </vt:lpstr>
      <vt:lpstr>Mission</vt:lpstr>
      <vt:lpstr>Farm Description</vt:lpstr>
      <vt:lpstr>Goals</vt:lpstr>
      <vt:lpstr>Our Industry</vt:lpstr>
      <vt:lpstr>Our Competition</vt:lpstr>
      <vt:lpstr>Our Customers</vt:lpstr>
      <vt:lpstr>Marketing</vt:lpstr>
      <vt:lpstr>Testimonials</vt:lpstr>
      <vt:lpstr>   Local  Kosher Pasture-Raised </vt:lpstr>
    </vt:vector>
  </TitlesOfParts>
  <Company>Pearson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Albanese</dc:creator>
  <cp:lastModifiedBy>Shemariah Blum-Evitts</cp:lastModifiedBy>
  <cp:revision>356</cp:revision>
  <cp:lastPrinted>2019-11-26T12:50:16Z</cp:lastPrinted>
  <dcterms:created xsi:type="dcterms:W3CDTF">2011-01-20T22:09:28Z</dcterms:created>
  <dcterms:modified xsi:type="dcterms:W3CDTF">2023-02-12T19:27:01Z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Open">
    <vt:lpwstr>1</vt:lpwstr>
  </property>
</Properties>
</file>