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illian\Desktop\Sulfide%20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S-0 Fermented Wine</c:v>
          </c:tx>
          <c:spPr>
            <a:solidFill>
              <a:srgbClr val="009900"/>
            </a:solidFill>
            <a:ln>
              <a:noFill/>
            </a:ln>
            <a:effectLst/>
          </c:spPr>
          <c:invertIfNegative val="0"/>
          <c:cat>
            <c:strRef>
              <c:f>'DCM-MeOH NP'!$B$17:$B$22</c:f>
              <c:strCache>
                <c:ptCount val="6"/>
                <c:pt idx="0">
                  <c:v>0-30</c:v>
                </c:pt>
                <c:pt idx="1">
                  <c:v>30-40</c:v>
                </c:pt>
                <c:pt idx="2">
                  <c:v>40-50</c:v>
                </c:pt>
                <c:pt idx="3">
                  <c:v>50-60</c:v>
                </c:pt>
                <c:pt idx="4">
                  <c:v>60-85</c:v>
                </c:pt>
                <c:pt idx="5">
                  <c:v>85-100</c:v>
                </c:pt>
              </c:strCache>
            </c:strRef>
          </c:cat>
          <c:val>
            <c:numRef>
              <c:f>'DCM-MeOH NP'!$C$17:$C$22</c:f>
              <c:numCache>
                <c:formatCode>General</c:formatCode>
                <c:ptCount val="6"/>
                <c:pt idx="0">
                  <c:v>0</c:v>
                </c:pt>
                <c:pt idx="1">
                  <c:v>4.0199999999999996</c:v>
                </c:pt>
                <c:pt idx="2">
                  <c:v>4.6900000000000004</c:v>
                </c:pt>
                <c:pt idx="3">
                  <c:v>4.6900000000000004</c:v>
                </c:pt>
                <c:pt idx="4">
                  <c:v>5.36</c:v>
                </c:pt>
                <c:pt idx="5">
                  <c:v>2.68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CE2-4B5F-981C-2D084882951B}"/>
            </c:ext>
          </c:extLst>
        </c:ser>
        <c:ser>
          <c:idx val="1"/>
          <c:order val="1"/>
          <c:tx>
            <c:v>Control</c:v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'DCM-MeOH NP'!$B$17:$B$22</c:f>
              <c:strCache>
                <c:ptCount val="6"/>
                <c:pt idx="0">
                  <c:v>0-30</c:v>
                </c:pt>
                <c:pt idx="1">
                  <c:v>30-40</c:v>
                </c:pt>
                <c:pt idx="2">
                  <c:v>40-50</c:v>
                </c:pt>
                <c:pt idx="3">
                  <c:v>50-60</c:v>
                </c:pt>
                <c:pt idx="4">
                  <c:v>60-85</c:v>
                </c:pt>
                <c:pt idx="5">
                  <c:v>85-100</c:v>
                </c:pt>
              </c:strCache>
            </c:strRef>
          </c:cat>
          <c:val>
            <c:numRef>
              <c:f>'DCM-MeOH NP'!$D$17:$D$22</c:f>
              <c:numCache>
                <c:formatCode>General</c:formatCode>
                <c:ptCount val="6"/>
                <c:pt idx="0">
                  <c:v>0</c:v>
                </c:pt>
                <c:pt idx="1">
                  <c:v>4.0199999999999996</c:v>
                </c:pt>
                <c:pt idx="2">
                  <c:v>2.68</c:v>
                </c:pt>
                <c:pt idx="3">
                  <c:v>2.0099999999999998</c:v>
                </c:pt>
                <c:pt idx="4">
                  <c:v>4.6900000000000004</c:v>
                </c:pt>
                <c:pt idx="5">
                  <c:v>1.34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CE2-4B5F-981C-2D084882951B}"/>
            </c:ext>
          </c:extLst>
        </c:ser>
        <c:ser>
          <c:idx val="2"/>
          <c:order val="2"/>
          <c:tx>
            <c:v>Difference</c:v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'DCM-MeOH NP'!$B$17:$B$22</c:f>
              <c:strCache>
                <c:ptCount val="6"/>
                <c:pt idx="0">
                  <c:v>0-30</c:v>
                </c:pt>
                <c:pt idx="1">
                  <c:v>30-40</c:v>
                </c:pt>
                <c:pt idx="2">
                  <c:v>40-50</c:v>
                </c:pt>
                <c:pt idx="3">
                  <c:v>50-60</c:v>
                </c:pt>
                <c:pt idx="4">
                  <c:v>60-85</c:v>
                </c:pt>
                <c:pt idx="5">
                  <c:v>85-100</c:v>
                </c:pt>
              </c:strCache>
            </c:strRef>
          </c:cat>
          <c:val>
            <c:numRef>
              <c:f>'DCM-MeOH NP'!$E$17:$E$22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2.0100000000000002</c:v>
                </c:pt>
                <c:pt idx="3">
                  <c:v>2.6800000000000006</c:v>
                </c:pt>
                <c:pt idx="4">
                  <c:v>0.66999999999999993</c:v>
                </c:pt>
                <c:pt idx="5">
                  <c:v>1.34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CE2-4B5F-981C-2D08488295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04777736"/>
        <c:axId val="404776168"/>
      </c:barChart>
      <c:catAx>
        <c:axId val="4047777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%MeOH in DCM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4776168"/>
        <c:crosses val="autoZero"/>
        <c:auto val="1"/>
        <c:lblAlgn val="ctr"/>
        <c:lblOffset val="100"/>
        <c:noMultiLvlLbl val="0"/>
      </c:catAx>
      <c:valAx>
        <c:axId val="404776168"/>
        <c:scaling>
          <c:orientation val="minMax"/>
          <c:max val="7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TCEP-releasable H2S (µg/L)</a:t>
                </a:r>
              </a:p>
            </c:rich>
          </c:tx>
          <c:layout>
            <c:manualLayout>
              <c:xMode val="edge"/>
              <c:yMode val="edge"/>
              <c:x val="4.6027738235903575E-3"/>
              <c:y val="4.018451516160675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4777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973B-6A30-41F2-AC11-2DE1F9C98F29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EB5B-411A-425C-86BF-4E8E845D3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642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973B-6A30-41F2-AC11-2DE1F9C98F29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EB5B-411A-425C-86BF-4E8E845D3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92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973B-6A30-41F2-AC11-2DE1F9C98F29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EB5B-411A-425C-86BF-4E8E845D3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3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973B-6A30-41F2-AC11-2DE1F9C98F29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EB5B-411A-425C-86BF-4E8E845D3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1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973B-6A30-41F2-AC11-2DE1F9C98F29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EB5B-411A-425C-86BF-4E8E845D3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2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973B-6A30-41F2-AC11-2DE1F9C98F29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EB5B-411A-425C-86BF-4E8E845D3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16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973B-6A30-41F2-AC11-2DE1F9C98F29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EB5B-411A-425C-86BF-4E8E845D3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483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973B-6A30-41F2-AC11-2DE1F9C98F29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EB5B-411A-425C-86BF-4E8E845D3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382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973B-6A30-41F2-AC11-2DE1F9C98F29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EB5B-411A-425C-86BF-4E8E845D3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958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973B-6A30-41F2-AC11-2DE1F9C98F29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EB5B-411A-425C-86BF-4E8E845D3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1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973B-6A30-41F2-AC11-2DE1F9C98F29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EB5B-411A-425C-86BF-4E8E845D3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572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4973B-6A30-41F2-AC11-2DE1F9C98F29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2EB5B-411A-425C-86BF-4E8E845D3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09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450398075"/>
              </p:ext>
            </p:extLst>
          </p:nvPr>
        </p:nvGraphicFramePr>
        <p:xfrm>
          <a:off x="2635624" y="1290918"/>
          <a:ext cx="6346451" cy="3866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9852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Jillian Jastrzembski</dc:creator>
  <cp:lastModifiedBy>Jillian Jastrzembski</cp:lastModifiedBy>
  <cp:revision>1</cp:revision>
  <dcterms:created xsi:type="dcterms:W3CDTF">2016-11-16T17:50:13Z</dcterms:created>
  <dcterms:modified xsi:type="dcterms:W3CDTF">2016-11-16T17:50:41Z</dcterms:modified>
</cp:coreProperties>
</file>