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6" r:id="rId7"/>
    <p:sldId id="268" r:id="rId8"/>
    <p:sldId id="267" r:id="rId9"/>
    <p:sldId id="259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3"/>
    <p:restoredTop sz="94803"/>
  </p:normalViewPr>
  <p:slideViewPr>
    <p:cSldViewPr snapToGrid="0" snapToObjects="1">
      <p:cViewPr varScale="1">
        <p:scale>
          <a:sx n="82" d="100"/>
          <a:sy n="82" d="100"/>
        </p:scale>
        <p:origin x="17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Traci\Documents\Files\Ripple%20Rock\Grants\NCR-SARE%20Grant%20Oxygen\SARE%20Grant%20Oxyg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raci/Documents/Files/Ripple%20Rock/Grants/NCR-SARE%20Grant%20Oxygen/SARE%20Grant%20Oxyge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/>
              <a:t>Production</a:t>
            </a:r>
            <a:r>
              <a:rPr lang="en-US" sz="2000" baseline="0"/>
              <a:t> Results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Sheet1!$B$5:$C$5</c:f>
              <c:strCache>
                <c:ptCount val="2"/>
                <c:pt idx="0">
                  <c:v>Pond Fish</c:v>
                </c:pt>
                <c:pt idx="1">
                  <c:v>(fish)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Sheet1!$D$3:$F$4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Sheet1!$D$5:$F$5</c:f>
              <c:numCache>
                <c:formatCode>_(* #,##0_);_(* \(#,##0\);_(* "-"??_);_(@_)</c:formatCode>
                <c:ptCount val="3"/>
                <c:pt idx="0">
                  <c:v>6776</c:v>
                </c:pt>
                <c:pt idx="1">
                  <c:v>7730</c:v>
                </c:pt>
                <c:pt idx="2">
                  <c:v>7260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58-CD44-A2CF-03E5D279FB4F}"/>
            </c:ext>
          </c:extLst>
        </c:ser>
        <c:ser>
          <c:idx val="1"/>
          <c:order val="1"/>
          <c:tx>
            <c:strRef>
              <c:f>Sheet1!$B$6:$C$6</c:f>
              <c:strCache>
                <c:ptCount val="2"/>
                <c:pt idx="0">
                  <c:v>Food Fish</c:v>
                </c:pt>
                <c:pt idx="1">
                  <c:v>(lbs)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Sheet1!$D$3:$F$4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Sheet1!$D$6:$F$6</c:f>
              <c:numCache>
                <c:formatCode>_(* #,##0_);_(* \(#,##0\);_(* "-"??_);_(@_)</c:formatCode>
                <c:ptCount val="3"/>
                <c:pt idx="0">
                  <c:v>29738</c:v>
                </c:pt>
                <c:pt idx="1">
                  <c:v>29896</c:v>
                </c:pt>
                <c:pt idx="2">
                  <c:v>37231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58-CD44-A2CF-03E5D279F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93995695"/>
        <c:axId val="958914863"/>
      </c:barChart>
      <c:catAx>
        <c:axId val="993995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8914863"/>
        <c:crosses val="autoZero"/>
        <c:auto val="1"/>
        <c:lblAlgn val="ctr"/>
        <c:lblOffset val="100"/>
        <c:noMultiLvlLbl val="0"/>
      </c:catAx>
      <c:valAx>
        <c:axId val="958914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3995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>
                <a:solidFill>
                  <a:schemeClr val="bg1"/>
                </a:solidFill>
              </a:rPr>
              <a:t>Tilapia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Sheet1!$B$5:$C$5</c:f>
              <c:strCache>
                <c:ptCount val="2"/>
                <c:pt idx="0">
                  <c:v>Pond Fish</c:v>
                </c:pt>
                <c:pt idx="1">
                  <c:v>(fish)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9844103994043001E-2"/>
                  <c:y val="6.33333333333333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C7-F544-AB63-003AD91486F1}"/>
                </c:ext>
              </c:extLst>
            </c:dLbl>
            <c:dLbl>
              <c:idx val="1"/>
              <c:layout>
                <c:manualLayout>
                  <c:x val="-4.7832031559435426E-2"/>
                  <c:y val="4.66666666666666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C7-F544-AB63-003AD91486F1}"/>
                </c:ext>
              </c:extLst>
            </c:dLbl>
            <c:dLbl>
              <c:idx val="2"/>
              <c:layout>
                <c:manualLayout>
                  <c:x val="-4.9844103994043071E-2"/>
                  <c:y val="4.3333333333333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C7-F544-AB63-003AD91486F1}"/>
                </c:ext>
              </c:extLst>
            </c:dLbl>
            <c:dLbl>
              <c:idx val="3"/>
              <c:layout>
                <c:manualLayout>
                  <c:x val="-4.7832031559435502E-2"/>
                  <c:y val="4.3333333333333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C7-F544-AB63-003AD91486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Sheet1!$D$3:$G$4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 (Projected)</c:v>
                </c:pt>
              </c:strCache>
            </c:strRef>
          </c:cat>
          <c:val>
            <c:numRef>
              <c:f>Sheet1!$D$5:$G$5</c:f>
              <c:numCache>
                <c:formatCode>_(* #,##0_);_(* \(#,##0\);_(* "-"??_);_(@_)</c:formatCode>
                <c:ptCount val="4"/>
                <c:pt idx="0">
                  <c:v>6776</c:v>
                </c:pt>
                <c:pt idx="1">
                  <c:v>7730</c:v>
                </c:pt>
                <c:pt idx="2">
                  <c:v>7260</c:v>
                </c:pt>
                <c:pt idx="3">
                  <c:v>7500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C7-F544-AB63-003AD91486F1}"/>
            </c:ext>
          </c:extLst>
        </c:ser>
        <c:ser>
          <c:idx val="1"/>
          <c:order val="1"/>
          <c:tx>
            <c:strRef>
              <c:f>Sheet1!$B$6:$C$6</c:f>
              <c:strCache>
                <c:ptCount val="2"/>
                <c:pt idx="0">
                  <c:v>Food Fish</c:v>
                </c:pt>
                <c:pt idx="1">
                  <c:v>(lbs)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0321931589537258E-2"/>
                  <c:y val="5.6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7-F544-AB63-003AD91486F1}"/>
                </c:ext>
              </c:extLst>
            </c:dLbl>
            <c:dLbl>
              <c:idx val="1"/>
              <c:layout>
                <c:manualLayout>
                  <c:x val="-4.4346076458752513E-2"/>
                  <c:y val="5.6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C7-F544-AB63-003AD91486F1}"/>
                </c:ext>
              </c:extLst>
            </c:dLbl>
            <c:dLbl>
              <c:idx val="2"/>
              <c:layout>
                <c:manualLayout>
                  <c:x val="-3.8309859154929654E-2"/>
                  <c:y val="4.3333333333333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C7-F544-AB63-003AD91486F1}"/>
                </c:ext>
              </c:extLst>
            </c:dLbl>
            <c:dLbl>
              <c:idx val="3"/>
              <c:layout>
                <c:manualLayout>
                  <c:x val="-4.4346076458752513E-2"/>
                  <c:y val="4.3333333333333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C7-F544-AB63-003AD91486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Sheet1!$D$3:$G$4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 (Projected)</c:v>
                </c:pt>
              </c:strCache>
            </c:strRef>
          </c:cat>
          <c:val>
            <c:numRef>
              <c:f>Sheet1!$D$6:$G$6</c:f>
              <c:numCache>
                <c:formatCode>_(* #,##0_);_(* \(#,##0\);_(* "-"??_);_(@_)</c:formatCode>
                <c:ptCount val="4"/>
                <c:pt idx="0">
                  <c:v>29738</c:v>
                </c:pt>
                <c:pt idx="1">
                  <c:v>29896</c:v>
                </c:pt>
                <c:pt idx="2">
                  <c:v>37231</c:v>
                </c:pt>
                <c:pt idx="3">
                  <c:v>45036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FC7-F544-AB63-003AD91486F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99421583"/>
        <c:axId val="999375663"/>
      </c:lineChart>
      <c:catAx>
        <c:axId val="999421583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375663"/>
        <c:crosses val="autoZero"/>
        <c:auto val="1"/>
        <c:lblAlgn val="ctr"/>
        <c:lblOffset val="100"/>
        <c:noMultiLvlLbl val="0"/>
      </c:catAx>
      <c:valAx>
        <c:axId val="999375663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421583"/>
        <c:crosses val="autoZero"/>
        <c:crossBetween val="between"/>
      </c:valAx>
      <c:spPr>
        <a:noFill/>
        <a:ln w="38100">
          <a:solidFill>
            <a:schemeClr val="accent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1094-FAC2-E44C-9B72-4D59B464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89C26-EDCE-2B41-B666-3D726D8F2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085B9-5AF5-F840-8C07-5FC95DA3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1C327-61C1-384E-A300-F63F0832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6E18-D173-6F4D-93E7-F9E39DEE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8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BCC5-8DDE-714E-BE9A-55B7645B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8F3FD-43EB-4F4B-B8A2-3D04BAEB3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CAA2A-89FA-A94B-A6AD-22384FE3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7F37D-1CFA-0942-B87B-E252AF78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77003-EE11-7142-853F-2A2B1353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6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99B14-8196-F248-95D3-BABE00E4C6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CAF74-2C35-3840-9F42-1017B5718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5D7E9-164C-2346-8043-8732305B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7D3B1-F237-0549-9FD2-6EE4085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3F878-FC4F-9345-93E2-CBB9C9B6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54EF2-C4E8-4C43-9EA6-36CFE7CB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D3299-E3AB-9948-8284-B2ED843FB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9C12A-23A3-694F-95E9-D2E1818A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39059-35AD-0B49-B66B-DB254204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89776-AD0D-834D-B521-210449853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659C-B2DC-B444-9E1E-43FE7B22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D34C9-EEC6-654F-8A3E-8F6637929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DB2BF-4317-9743-9B45-9D76A0CD8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1A6E3-1289-2447-876A-28C2C3FC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15D1F-44E2-AA4E-88F0-C13B2A5E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19224-352D-164A-A1AC-4B3B1290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F0BFC-3FBD-2A42-8BDF-E889EC5E3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E546B-406C-7E4C-B7CE-A651EA900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7A022-B829-BA42-8250-BA0F5C86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2EF69-235E-CA42-9AC4-5DD9F2EC9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DBD06-760C-F241-8D0D-B27D9129A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291D-18B1-BA4C-9910-4DC21104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2E187-39A8-904B-A6C4-9D63CE76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94C75-828E-BA46-91E3-A58EE4879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5FAED-AC1D-1A47-BDD6-220E35381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F25BF-F59A-DD4E-A3E2-19282906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CE1517-0051-294A-AA89-2753BDFD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EAEABE-B324-F14C-B574-00C5E3F1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53EC3-8309-5E41-BB89-BDA6CF02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4003-D929-2248-9201-EC126D26E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3D84CD-19BC-C64C-89B6-A2CCAFE9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2A375-5D99-964B-8A0E-A67897D8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56D1C-A13F-1842-8298-88D5CECE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7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DE8B67-839C-354E-BC19-C3F2A016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04680-2405-764A-BB6B-19B6A353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90D30-9454-6B49-898E-BC56EDB69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9388-11EC-6940-B943-8475015EF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D5806-DDA5-7F44-B891-859F0963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2BAB3-42C9-9C4A-998D-EB2A466BB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FD7D9-776B-0A4A-90BB-C100F29CD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8EB00-1C69-BA44-8A8C-101E691F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D5BF0-2C91-3C4D-A772-44F23D85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05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DE4F-4267-0040-905A-1321E56B0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9C7B6-CE37-AC4F-AE5E-1ACF88423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0C336-9CE7-4C42-A91C-C1A2DE2BE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21E48-041B-2D4D-B330-62CBB298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722EB-9DC0-F34D-99EF-ACE7B5DE1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AA144-3965-C54C-9AF3-54DC4835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96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D59CF-70AF-D046-99A6-B967248B0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D5A5F-FA4D-F043-9FA0-AD4B7FF36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BFD2F-FA45-444A-8F66-BF68E757A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D9D19-6105-564F-8D2A-61158A9BA25C}" type="datetimeFigureOut">
              <a:rPr lang="en-US" smtClean="0"/>
              <a:t>10/8/21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5A907-0008-264B-B923-6B3C21995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B2BEB-2289-9141-824A-AB9E6939D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427FC-E133-2540-8659-4B68CADD6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3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D5F9E5-920E-A041-BB0B-8865F13EB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8575" y="299848"/>
            <a:ext cx="4087305" cy="4656153"/>
          </a:xfrm>
        </p:spPr>
        <p:txBody>
          <a:bodyPr anchor="t">
            <a:noAutofit/>
          </a:bodyPr>
          <a:lstStyle/>
          <a:p>
            <a:r>
              <a:rPr lang="en-US" sz="3600" b="1" dirty="0"/>
              <a:t>RIPPLE ROCK FISH FARMS LLC</a:t>
            </a:r>
          </a:p>
          <a:p>
            <a:endParaRPr lang="en-US" sz="2000" dirty="0"/>
          </a:p>
          <a:p>
            <a:r>
              <a:rPr lang="en-US" sz="3200" i="1" dirty="0"/>
              <a:t>NCR-SARE GRANT</a:t>
            </a:r>
          </a:p>
          <a:p>
            <a:endParaRPr lang="en-US" sz="2000" dirty="0"/>
          </a:p>
          <a:p>
            <a:r>
              <a:rPr lang="en-US" dirty="0"/>
              <a:t>March 2020 – March 2022</a:t>
            </a:r>
          </a:p>
          <a:p>
            <a:endParaRPr lang="en-US" dirty="0"/>
          </a:p>
          <a:p>
            <a:r>
              <a:rPr lang="en-US" dirty="0"/>
              <a:t>Improving oxygen transfer in a RAS system, to increase production and promote the sustainability of raising tilapia indoors.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DDD3E6E-5CC8-7142-A33B-C3B538E9A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2" r="386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29288AD-BD6A-6748-BBC5-B21E8AADD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65" y="5450682"/>
            <a:ext cx="2436434" cy="11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55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7522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90A0D-72AC-3F43-8344-0211A67B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127" y="932688"/>
            <a:ext cx="3361677" cy="32735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dirty="0">
                <a:solidFill>
                  <a:srgbClr val="FFFFFF"/>
                </a:solidFill>
              </a:rPr>
              <a:t>Success!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7521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 descr="A picture containing indoor, white goods, clothes dryer&#10;&#10;Description automatically generated">
            <a:extLst>
              <a:ext uri="{FF2B5EF4-FFF2-40B4-BE49-F238E27FC236}">
                <a16:creationId xmlns:a16="http://schemas.microsoft.com/office/drawing/2014/main" id="{92FBA29C-EA18-694F-93FC-89251D5BC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80" r="29508" b="-2"/>
          <a:stretch/>
        </p:blipFill>
        <p:spPr>
          <a:xfrm rot="5400000">
            <a:off x="1090323" y="-173758"/>
            <a:ext cx="5957557" cy="72055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4594" y="4843002"/>
            <a:ext cx="1351062" cy="1568472"/>
          </a:xfrm>
          <a:prstGeom prst="rect">
            <a:avLst/>
          </a:prstGeom>
          <a:solidFill>
            <a:srgbClr val="715F42"/>
          </a:solidFill>
          <a:ln w="25400">
            <a:solidFill>
              <a:srgbClr val="715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3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kitchen, ceiling&#10;&#10;Description automatically generated">
            <a:extLst>
              <a:ext uri="{FF2B5EF4-FFF2-40B4-BE49-F238E27FC236}">
                <a16:creationId xmlns:a16="http://schemas.microsoft.com/office/drawing/2014/main" id="{12DFF004-32B9-B74E-A2C0-C31853C09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58" r="-1" b="25257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4721-0DD2-1544-BBD4-593C306F8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331" y="5018750"/>
            <a:ext cx="5240696" cy="1808600"/>
          </a:xfrm>
        </p:spPr>
        <p:txBody>
          <a:bodyPr anchor="ctr">
            <a:normAutofit fontScale="70000" lnSpcReduction="2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sz="2900" dirty="0">
                <a:solidFill>
                  <a:schemeClr val="bg1"/>
                </a:solidFill>
              </a:rPr>
              <a:t>Ripple Rock Fish Farms LLC (Craig &amp; Traci Bell)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900" dirty="0">
                <a:solidFill>
                  <a:schemeClr val="bg1"/>
                </a:solidFill>
              </a:rPr>
              <a:t>Stagecoach Fish Farms (CJ Johnson)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900" dirty="0">
                <a:solidFill>
                  <a:schemeClr val="bg1"/>
                </a:solidFill>
              </a:rPr>
              <a:t>-   Freedom Fish Farms (Curtis Gram)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78CBDF5-5B9B-EF4A-8F8C-B5222EE09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71" y="5106401"/>
            <a:ext cx="2436434" cy="110747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3832BD4-A43E-9346-B3DB-B4AF5E497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588" y="5105751"/>
            <a:ext cx="1587500" cy="1270000"/>
          </a:xfrm>
          <a:prstGeom prst="rect">
            <a:avLst/>
          </a:prstGeom>
        </p:spPr>
      </p:pic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F96F71FC-D338-1D49-BC1B-EB8875DA9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190" y="5029551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21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floor, ceiling, area&#10;&#10;Description automatically generated">
            <a:extLst>
              <a:ext uri="{FF2B5EF4-FFF2-40B4-BE49-F238E27FC236}">
                <a16:creationId xmlns:a16="http://schemas.microsoft.com/office/drawing/2014/main" id="{0C63017F-D042-E84E-AAD4-C21E3C9F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4" r="2" b="1850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70944-D7CA-FB4E-B973-9F9F636E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892" y="924734"/>
            <a:ext cx="4887685" cy="5008532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problem: It’s never enough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Oxygen readings are low… stop feeding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Oxygen goes back up … turn on the feeders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Growth rates are compromised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Profitability suffers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57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F6CE2-9CBA-1442-B4F4-BDD7B333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8182" y="751563"/>
            <a:ext cx="4887685" cy="5353146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3200" dirty="0"/>
              <a:t>The journey with oxygen:</a:t>
            </a:r>
          </a:p>
          <a:p>
            <a:pPr lvl="1">
              <a:lnSpc>
                <a:spcPct val="170000"/>
              </a:lnSpc>
            </a:pPr>
            <a:r>
              <a:rPr lang="en-US" sz="2800" dirty="0"/>
              <a:t>Blower</a:t>
            </a:r>
          </a:p>
          <a:p>
            <a:pPr lvl="1">
              <a:lnSpc>
                <a:spcPct val="170000"/>
              </a:lnSpc>
            </a:pPr>
            <a:r>
              <a:rPr lang="en-US" sz="3200" dirty="0"/>
              <a:t>Liquid bottles (cost, transport)</a:t>
            </a:r>
          </a:p>
          <a:p>
            <a:pPr lvl="1">
              <a:lnSpc>
                <a:spcPct val="170000"/>
              </a:lnSpc>
            </a:pPr>
            <a:r>
              <a:rPr lang="en-US" sz="3200" dirty="0"/>
              <a:t>Home health concentrators</a:t>
            </a:r>
          </a:p>
          <a:p>
            <a:pPr lvl="1">
              <a:lnSpc>
                <a:spcPct val="170000"/>
              </a:lnSpc>
            </a:pPr>
            <a:endParaRPr lang="en-US" sz="3200" dirty="0"/>
          </a:p>
          <a:p>
            <a:pPr>
              <a:lnSpc>
                <a:spcPct val="170000"/>
              </a:lnSpc>
            </a:pPr>
            <a:r>
              <a:rPr lang="en-US" sz="3200" dirty="0"/>
              <a:t>Oxygen Transfer Options:</a:t>
            </a:r>
          </a:p>
          <a:p>
            <a:pPr lvl="1">
              <a:lnSpc>
                <a:spcPct val="170000"/>
              </a:lnSpc>
            </a:pPr>
            <a:r>
              <a:rPr lang="en-US" sz="3200" dirty="0" err="1"/>
              <a:t>Airstones</a:t>
            </a:r>
            <a:endParaRPr lang="en-US" sz="3200" dirty="0"/>
          </a:p>
          <a:p>
            <a:pPr lvl="1">
              <a:lnSpc>
                <a:spcPct val="170000"/>
              </a:lnSpc>
            </a:pPr>
            <a:r>
              <a:rPr lang="en-US" sz="3200" dirty="0"/>
              <a:t>Ceramic Diffusers</a:t>
            </a:r>
          </a:p>
          <a:p>
            <a:pPr lvl="1">
              <a:lnSpc>
                <a:spcPct val="170000"/>
              </a:lnSpc>
            </a:pPr>
            <a:endParaRPr lang="en-US" sz="3200" dirty="0"/>
          </a:p>
          <a:p>
            <a:pPr marL="457200" lvl="1" indent="0">
              <a:lnSpc>
                <a:spcPct val="170000"/>
              </a:lnSpc>
              <a:buNone/>
            </a:pPr>
            <a:endParaRPr lang="en-US" sz="3200" dirty="0"/>
          </a:p>
          <a:p>
            <a:pPr lvl="1">
              <a:lnSpc>
                <a:spcPct val="170000"/>
              </a:lnSpc>
            </a:pPr>
            <a:endParaRPr lang="en-US" sz="3200" dirty="0"/>
          </a:p>
        </p:txBody>
      </p:sp>
      <p:pic>
        <p:nvPicPr>
          <p:cNvPr id="4" name="Picture 3" descr="A picture containing appliance, kitchen appliance&#10;&#10;Description automatically generated">
            <a:extLst>
              <a:ext uri="{FF2B5EF4-FFF2-40B4-BE49-F238E27FC236}">
                <a16:creationId xmlns:a16="http://schemas.microsoft.com/office/drawing/2014/main" id="{E680E3C9-F491-E84F-921C-21E340549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234" y="3545175"/>
            <a:ext cx="3086677" cy="3086677"/>
          </a:xfrm>
          <a:prstGeom prst="rect">
            <a:avLst/>
          </a:prstGeom>
        </p:spPr>
      </p:pic>
      <p:pic>
        <p:nvPicPr>
          <p:cNvPr id="7" name="Picture 6" descr="A picture containing several, trash&#10;&#10;Description automatically generated">
            <a:extLst>
              <a:ext uri="{FF2B5EF4-FFF2-40B4-BE49-F238E27FC236}">
                <a16:creationId xmlns:a16="http://schemas.microsoft.com/office/drawing/2014/main" id="{141BC646-7BE6-CE49-8BF5-CB4C2B96B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56" y="466750"/>
            <a:ext cx="3806627" cy="28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98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7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DEAF2-4DDF-544C-9356-8088512E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FAIL:</a:t>
            </a:r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0245B3C-899D-7841-A859-B6DC2C2F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12438" y="1126674"/>
            <a:ext cx="6139535" cy="46046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20063D2D-C9AA-2F43-9362-F189F141C3E3}"/>
              </a:ext>
            </a:extLst>
          </p:cNvPr>
          <p:cNvSpPr/>
          <p:nvPr/>
        </p:nvSpPr>
        <p:spPr>
          <a:xfrm>
            <a:off x="6923314" y="22206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DFFF2-272C-9948-8AB1-27D250A9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66" y="408537"/>
            <a:ext cx="4887685" cy="1777419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Oxygen Transfer </a:t>
            </a:r>
            <a:br>
              <a:rPr lang="en-US" sz="4000" dirty="0"/>
            </a:br>
            <a:r>
              <a:rPr lang="en-US" sz="4000" dirty="0"/>
              <a:t>Re-Engineered: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32B7-AC6E-414D-98BF-EA4EA0C6C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791" y="2185956"/>
            <a:ext cx="4887685" cy="3209544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Parts:</a:t>
            </a:r>
          </a:p>
          <a:p>
            <a:pPr>
              <a:lnSpc>
                <a:spcPct val="150000"/>
              </a:lnSpc>
            </a:pPr>
            <a:r>
              <a:rPr lang="en-US" dirty="0"/>
              <a:t>Home Health Oxygen Concentrator</a:t>
            </a:r>
          </a:p>
          <a:p>
            <a:pPr>
              <a:lnSpc>
                <a:spcPct val="150000"/>
              </a:lnSpc>
            </a:pPr>
            <a:r>
              <a:rPr lang="en-US" dirty="0"/>
              <a:t>Venturi Injector</a:t>
            </a:r>
          </a:p>
          <a:p>
            <a:pPr>
              <a:lnSpc>
                <a:spcPct val="150000"/>
              </a:lnSpc>
            </a:pPr>
            <a:r>
              <a:rPr lang="en-US" dirty="0"/>
              <a:t>Oxygen Saturator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DE84F07-65E1-0440-9F83-5364C6A90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7" r="14967" b="2"/>
          <a:stretch/>
        </p:blipFill>
        <p:spPr>
          <a:xfrm rot="5400000">
            <a:off x="6445425" y="877397"/>
            <a:ext cx="5710645" cy="51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6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90A0D-72AC-3F43-8344-0211A67B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O2 Readings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indoor, white goods, clothes dryer&#10;&#10;Description automatically generated">
            <a:extLst>
              <a:ext uri="{FF2B5EF4-FFF2-40B4-BE49-F238E27FC236}">
                <a16:creationId xmlns:a16="http://schemas.microsoft.com/office/drawing/2014/main" id="{92FBA29C-EA18-694F-93FC-89251D5BC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4" r="32779" b="2"/>
          <a:stretch/>
        </p:blipFill>
        <p:spPr>
          <a:xfrm rot="5400000">
            <a:off x="1060707" y="1724925"/>
            <a:ext cx="3997637" cy="5401422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indoor, different, lined&#10;&#10;Description automatically generated">
            <a:extLst>
              <a:ext uri="{FF2B5EF4-FFF2-40B4-BE49-F238E27FC236}">
                <a16:creationId xmlns:a16="http://schemas.microsoft.com/office/drawing/2014/main" id="{855E466D-7000-FE4C-BA04-495D1E3A6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5" r="25537" b="2"/>
          <a:stretch/>
        </p:blipFill>
        <p:spPr>
          <a:xfrm rot="5400000">
            <a:off x="7174213" y="1724488"/>
            <a:ext cx="3997637" cy="5402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D8187-5D4E-644A-9E86-414322C45EF7}"/>
              </a:ext>
            </a:extLst>
          </p:cNvPr>
          <p:cNvSpPr txBox="1"/>
          <p:nvPr/>
        </p:nvSpPr>
        <p:spPr>
          <a:xfrm>
            <a:off x="3059525" y="1614684"/>
            <a:ext cx="7144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(Prior </a:t>
            </a:r>
            <a:r>
              <a:rPr lang="en-US" sz="2000" dirty="0">
                <a:solidFill>
                  <a:schemeClr val="bg1"/>
                </a:solidFill>
              </a:rPr>
              <a:t>readings</a:t>
            </a:r>
            <a:r>
              <a:rPr lang="en-US" dirty="0">
                <a:solidFill>
                  <a:schemeClr val="bg1"/>
                </a:solidFill>
              </a:rPr>
              <a:t> often dropped between 2.0 mg/L and 3.0mg/L)</a:t>
            </a:r>
          </a:p>
        </p:txBody>
      </p:sp>
    </p:spTree>
    <p:extLst>
      <p:ext uri="{BB962C8B-B14F-4D97-AF65-F5344CB8AC3E}">
        <p14:creationId xmlns:p14="http://schemas.microsoft.com/office/powerpoint/2010/main" val="80782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A03E26-B0C8-B34D-BA82-2F01A5FAD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29" y="2320895"/>
            <a:ext cx="3812583" cy="3363132"/>
          </a:xfrm>
        </p:spPr>
        <p:txBody>
          <a:bodyPr>
            <a:noAutofit/>
          </a:bodyPr>
          <a:lstStyle/>
          <a:p>
            <a:r>
              <a:rPr lang="en-US" sz="2800" dirty="0"/>
              <a:t>Production levels were static in 2018 and 2019. 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By addressing oxygen saturation in 2020, production levels grew more than 25%.</a:t>
            </a:r>
          </a:p>
        </p:txBody>
      </p:sp>
      <p:graphicFrame>
        <p:nvGraphicFramePr>
          <p:cNvPr id="26" name="Content Placeholder 16">
            <a:extLst>
              <a:ext uri="{FF2B5EF4-FFF2-40B4-BE49-F238E27FC236}">
                <a16:creationId xmlns:a16="http://schemas.microsoft.com/office/drawing/2014/main" id="{18771F5B-71BF-9D4C-829E-6FE27FFAF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43277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678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D39CEDE-5355-2D4F-9D80-DDC073FB84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5565090"/>
              </p:ext>
            </p:extLst>
          </p:nvPr>
        </p:nvGraphicFramePr>
        <p:xfrm>
          <a:off x="2407289" y="843204"/>
          <a:ext cx="7376656" cy="4458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3A050AD-D143-4E44-953C-7C596823AB52}"/>
              </a:ext>
            </a:extLst>
          </p:cNvPr>
          <p:cNvSpPr txBox="1"/>
          <p:nvPr/>
        </p:nvSpPr>
        <p:spPr>
          <a:xfrm>
            <a:off x="1348353" y="5783963"/>
            <a:ext cx="99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Topline sales increased 23% in 2020 and is projected to increase 50% in 2021.</a:t>
            </a:r>
          </a:p>
        </p:txBody>
      </p:sp>
    </p:spTree>
    <p:extLst>
      <p:ext uri="{BB962C8B-B14F-4D97-AF65-F5344CB8AC3E}">
        <p14:creationId xmlns:p14="http://schemas.microsoft.com/office/powerpoint/2010/main" val="1440460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E72D-BF10-F940-8911-F0D7B9632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65" y="1417320"/>
            <a:ext cx="4887685" cy="4332424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Benefits:</a:t>
            </a:r>
          </a:p>
          <a:p>
            <a:pPr lvl="1">
              <a:lnSpc>
                <a:spcPct val="150000"/>
              </a:lnSpc>
            </a:pPr>
            <a:r>
              <a:rPr lang="en-US" sz="3600" dirty="0"/>
              <a:t>Cost-effective to install</a:t>
            </a:r>
          </a:p>
          <a:p>
            <a:pPr lvl="1">
              <a:lnSpc>
                <a:spcPct val="150000"/>
              </a:lnSpc>
            </a:pPr>
            <a:r>
              <a:rPr lang="en-US" sz="3600" dirty="0"/>
              <a:t>Increase in production</a:t>
            </a:r>
          </a:p>
          <a:p>
            <a:pPr lvl="1">
              <a:lnSpc>
                <a:spcPct val="150000"/>
              </a:lnSpc>
            </a:pPr>
            <a:r>
              <a:rPr lang="en-US" sz="3600" dirty="0"/>
              <a:t>Increase in profitability</a:t>
            </a:r>
          </a:p>
          <a:p>
            <a:pPr lvl="2">
              <a:lnSpc>
                <a:spcPct val="150000"/>
              </a:lnSpc>
            </a:pPr>
            <a:endParaRPr lang="en-US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ABD80DC-8328-6347-A159-46236CCBC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1" r="23013" b="2"/>
          <a:stretch/>
        </p:blipFill>
        <p:spPr>
          <a:xfrm>
            <a:off x="6749145" y="573678"/>
            <a:ext cx="5103206" cy="57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01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210</Words>
  <Application>Microsoft Macintosh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FAIL:</vt:lpstr>
      <vt:lpstr>Oxygen Transfer  Re-Engineered:</vt:lpstr>
      <vt:lpstr>O2 Readings</vt:lpstr>
      <vt:lpstr>Production levels were static in 2018 and 2019.    By addressing oxygen saturation in 2020, production levels grew more than 25%.</vt:lpstr>
      <vt:lpstr>PowerPoint Presentation</vt:lpstr>
      <vt:lpstr>PowerPoint Presentation</vt:lpstr>
      <vt:lpstr>Success!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</cp:revision>
  <dcterms:created xsi:type="dcterms:W3CDTF">2021-02-19T22:18:35Z</dcterms:created>
  <dcterms:modified xsi:type="dcterms:W3CDTF">2021-10-08T15:54:02Z</dcterms:modified>
</cp:coreProperties>
</file>