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5143500" type="screen16x9"/>
  <p:notesSz cx="6858000" cy="9144000"/>
  <p:embeddedFontLst>
    <p:embeddedFont>
      <p:font typeface="Barlow" panose="020F0502020204030204" pitchFamily="2" charset="0"/>
      <p:regular r:id="rId38"/>
      <p:bold r:id="rId39"/>
      <p:italic r:id="rId40"/>
      <p:boldItalic r:id="rId41"/>
    </p:embeddedFont>
    <p:embeddedFont>
      <p:font typeface="Barlow Medium" panose="020F0502020204030204" pitchFamily="2" charset="0"/>
      <p:regular r:id="rId42"/>
      <p:bold r:id="rId43"/>
      <p:italic r:id="rId44"/>
      <p:boldItalic r:id="rId45"/>
    </p:embeddedFont>
    <p:embeddedFont>
      <p:font typeface="Gill Sans" panose="020B0604020202020204" charset="0"/>
      <p:regular r:id="rId46"/>
      <p:bold r:id="rId47"/>
    </p:embeddedFont>
    <p:embeddedFont>
      <p:font typeface="Lato" panose="020F0502020204030204" pitchFamily="34" charset="0"/>
      <p:regular r:id="rId48"/>
      <p:bold r:id="rId49"/>
      <p:italic r:id="rId50"/>
      <p:boldItalic r:id="rId51"/>
    </p:embeddedFont>
    <p:embeddedFont>
      <p:font typeface="Old Standard TT" panose="020B0604020202020204" charset="0"/>
      <p:regular r:id="rId52"/>
      <p:bold r:id="rId53"/>
      <p:italic r:id="rId54"/>
    </p:embeddedFont>
    <p:embeddedFont>
      <p:font typeface="Open Sans" panose="020F0502020204030204" pitchFamily="34" charset="0"/>
      <p:regular r:id="rId55"/>
      <p:bold r:id="rId56"/>
      <p:italic r:id="rId57"/>
      <p:boldItalic r:id="rId58"/>
    </p:embeddedFont>
    <p:embeddedFont>
      <p:font typeface="Proxima Nova" panose="020B0604020202020204" charset="0"/>
      <p:regular r:id="rId59"/>
      <p:bold r:id="rId60"/>
      <p:italic r:id="rId61"/>
      <p:boldItalic r:id="rId62"/>
    </p:embeddedFont>
    <p:embeddedFont>
      <p:font typeface="Rajdhani" panose="020B0604020202020204" charset="0"/>
      <p:regular r:id="rId63"/>
      <p:bold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2.xml"/><Relationship Id="rId61"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4.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 Id="rId34" Type="http://schemas.openxmlformats.org/officeDocument/2006/relationships/slide" Target="slides/slide31.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c56540aaff_3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c56540aaff_3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c56540aaff_3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c56540aaff_3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56540aaff_3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56540aaff_3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People say that capitalism is too hard to define. So then, on the left, it just becomes a catchall for everything we don’t like.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It’s a simple definition and of course there’s much more that we could explore: racial capitalism, patriarchy, class struggle, property relations, and much more. the assumptions about human nature,  how capitalism is built on conquest,  colonialism, imperialism, extraction, exploitation, blind growth.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c56540aaff_3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298450" algn="l" rtl="0">
              <a:spcBef>
                <a:spcPts val="0"/>
              </a:spcBef>
              <a:spcAft>
                <a:spcPts val="0"/>
              </a:spcAft>
              <a:buSzPts val="1100"/>
              <a:buChar char="●"/>
            </a:pPr>
            <a:r>
              <a:rPr lang="en" sz="1100">
                <a:solidFill>
                  <a:schemeClr val="dk1"/>
                </a:solidFill>
              </a:rPr>
              <a:t>The capitalists benefit from stealing the surplus that people and workers - predominantly underpaid or unpaid Black and brown labor - have created through this process. The Just Transition Framework tells us that the </a:t>
            </a:r>
            <a:r>
              <a:rPr lang="en" sz="1100" i="1">
                <a:solidFill>
                  <a:schemeClr val="dk1"/>
                </a:solidFill>
              </a:rPr>
              <a:t>purpose</a:t>
            </a:r>
            <a:r>
              <a:rPr lang="en" sz="1100">
                <a:solidFill>
                  <a:schemeClr val="dk1"/>
                </a:solidFill>
              </a:rPr>
              <a:t> of capitalism is the enclosure of wealth and power, upheld by the </a:t>
            </a:r>
            <a:r>
              <a:rPr lang="en" sz="1100" i="1">
                <a:solidFill>
                  <a:schemeClr val="dk1"/>
                </a:solidFill>
              </a:rPr>
              <a:t>myth</a:t>
            </a:r>
            <a:r>
              <a:rPr lang="en" sz="1100">
                <a:solidFill>
                  <a:schemeClr val="dk1"/>
                </a:solidFill>
              </a:rPr>
              <a:t> of white supremacy and heteropatriarchy. And it is an endless cycle, supported by each aspect here.</a:t>
            </a:r>
            <a:endParaRPr sz="1100">
              <a:solidFill>
                <a:schemeClr val="dk1"/>
              </a:solidFill>
            </a:endParaRPr>
          </a:p>
          <a:p>
            <a:pPr marL="457200" lvl="0" indent="-298450" algn="l" rtl="0">
              <a:spcBef>
                <a:spcPts val="0"/>
              </a:spcBef>
              <a:spcAft>
                <a:spcPts val="0"/>
              </a:spcAft>
              <a:buSzPts val="1100"/>
              <a:buChar char="●"/>
            </a:pPr>
            <a:r>
              <a:rPr lang="en" sz="1100">
                <a:solidFill>
                  <a:schemeClr val="dk1"/>
                </a:solidFill>
              </a:rPr>
              <a:t>The wealth is held and multiplied via banks, Wall Street, Hedge Funds that place bets on the extraction of labor and land in order to sustain &amp; protect that surplus. </a:t>
            </a:r>
            <a:endParaRPr sz="1100">
              <a:solidFill>
                <a:schemeClr val="dk1"/>
              </a:solidFill>
            </a:endParaRPr>
          </a:p>
          <a:p>
            <a:pPr marL="457200" lvl="0" indent="-298450" algn="l" rtl="0">
              <a:spcBef>
                <a:spcPts val="0"/>
              </a:spcBef>
              <a:spcAft>
                <a:spcPts val="0"/>
              </a:spcAft>
              <a:buSzPts val="1100"/>
              <a:buChar char="●"/>
            </a:pPr>
            <a:r>
              <a:rPr lang="en" sz="1100">
                <a:solidFill>
                  <a:schemeClr val="dk1"/>
                </a:solidFill>
              </a:rPr>
              <a:t>Even philanthropy encloses wealth through tax deductions for the wealthy and philanthropic endowments that are privately managed by mostly white trustees, and minimally provided to communities most impacted by racial capitalism. Scholar Ruth Wilson Gilmore calls this “twice stolen wealth”</a:t>
            </a:r>
            <a:endParaRPr sz="1100">
              <a:solidFill>
                <a:schemeClr val="dk1"/>
              </a:solidFill>
            </a:endParaRPr>
          </a:p>
          <a:p>
            <a:pPr marL="457200" lvl="0" indent="-298450" algn="l" rtl="0">
              <a:spcBef>
                <a:spcPts val="0"/>
              </a:spcBef>
              <a:spcAft>
                <a:spcPts val="0"/>
              </a:spcAft>
              <a:buSzPts val="1100"/>
              <a:buChar char="●"/>
            </a:pPr>
            <a:r>
              <a:rPr lang="en" sz="1100">
                <a:solidFill>
                  <a:schemeClr val="dk1"/>
                </a:solidFill>
              </a:rPr>
              <a:t>At every step, here, wealth is consolidated, isolated, extracted - serving racial capitalism and harming everyone else. </a:t>
            </a:r>
            <a:endParaRPr sz="1100">
              <a:solidFill>
                <a:schemeClr val="dk1"/>
              </a:solidFill>
            </a:endParaRPr>
          </a:p>
          <a:p>
            <a:pPr marL="914400" lvl="1" indent="-984250" algn="l" rtl="0">
              <a:spcBef>
                <a:spcPts val="0"/>
              </a:spcBef>
              <a:spcAft>
                <a:spcPts val="0"/>
              </a:spcAft>
              <a:buSzPts val="1100"/>
              <a:buChar char="○"/>
            </a:pPr>
            <a:r>
              <a:rPr lang="en" sz="1100" strike="sngStrike">
                <a:solidFill>
                  <a:schemeClr val="dk1"/>
                </a:solidFill>
              </a:rPr>
              <a:t>If you’re lucky enough to have an employer contribute to your retirement, the amount is based on how much you make.</a:t>
            </a:r>
            <a:r>
              <a:rPr lang="en" sz="1100">
                <a:solidFill>
                  <a:schemeClr val="dk1"/>
                </a:solidFill>
              </a:rPr>
              <a:t> </a:t>
            </a:r>
            <a:endParaRPr sz="1100">
              <a:solidFill>
                <a:schemeClr val="dk1"/>
              </a:solidFill>
            </a:endParaRPr>
          </a:p>
          <a:p>
            <a:pPr marL="457200" lvl="0" indent="-298450" algn="l" rtl="0">
              <a:spcBef>
                <a:spcPts val="0"/>
              </a:spcBef>
              <a:spcAft>
                <a:spcPts val="0"/>
              </a:spcAft>
              <a:buSzPts val="1100"/>
              <a:buChar char="●"/>
            </a:pPr>
            <a:r>
              <a:rPr lang="en" sz="1100"/>
              <a:t>In this system, if you don’t own or buy things, you don’t have value</a:t>
            </a:r>
            <a:endParaRPr sz="1100"/>
          </a:p>
          <a:p>
            <a:pPr marL="457200" lvl="0" indent="-298450" algn="l" rtl="0">
              <a:spcBef>
                <a:spcPts val="0"/>
              </a:spcBef>
              <a:spcAft>
                <a:spcPts val="0"/>
              </a:spcAft>
              <a:buSzPts val="1100"/>
              <a:buChar char="●"/>
            </a:pPr>
            <a:r>
              <a:rPr lang="en" sz="1100"/>
              <a:t>You can see, in this wheel, how very looooooong these chains have become - directly tied to climate devastation. Ali will show how the SE alternative is very much about shortening supply chains.</a:t>
            </a:r>
            <a:endParaRPr sz="1100"/>
          </a:p>
          <a:p>
            <a:pPr marL="0" lvl="0" indent="0" algn="l" rtl="0">
              <a:spcBef>
                <a:spcPts val="0"/>
              </a:spcBef>
              <a:spcAft>
                <a:spcPts val="0"/>
              </a:spcAft>
              <a:buNone/>
            </a:pPr>
            <a:endParaRPr sz="1100"/>
          </a:p>
        </p:txBody>
      </p:sp>
      <p:sp>
        <p:nvSpPr>
          <p:cNvPr id="387" name="Google Shape;387;g2c56540aaff_3_255:notes"/>
          <p:cNvSpPr>
            <a:spLocks noGrp="1" noRot="1" noChangeAspect="1"/>
          </p:cNvSpPr>
          <p:nvPr>
            <p:ph type="sldImg" idx="2"/>
          </p:nvPr>
        </p:nvSpPr>
        <p:spPr>
          <a:xfrm>
            <a:off x="382036"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56540aaff_3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c56540aaff_3_28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explore each sector - capitalist exploitation → solidarity economy alternatives</a:t>
            </a:r>
            <a:endParaRPr sz="1000"/>
          </a:p>
          <a:p>
            <a:pPr marL="0" lvl="0" indent="0" algn="l" rtl="0">
              <a:spcBef>
                <a:spcPts val="0"/>
              </a:spcBef>
              <a:spcAft>
                <a:spcPts val="0"/>
              </a:spcAft>
              <a:buNone/>
            </a:pP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c56540aaff_3_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2c56540aaff_3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There are a variety of ways that communities can organize their resources. And historically, resource production and distribution was at a small and local scale. But colonization and the entrance of capitalism has redefined what we even think of as “THE” economy. </a:t>
            </a: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2c56540aaff_3_1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solidarity economy value chains are when each link in that chain is a solidarity economy coop, group or other entity.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Now, why does this matter?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Right now in New York all cooperatives and groups exist - for the most part - in the dominant economy’s supply chain. This means they have to compete with corporations and economics models that are much, much larger than them, that receive huge government support (think back to the proposed Amazon deal here) and crucially operate with very different values.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matters then because: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Often when coops/groups work with other coops they treat each other better, which can mean lower costs, collective buying power and care and more.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More than that though, strengthening local cooperative economics can lead to community wealth building - and as we know our groups in neighborhoods that have been locked out of wealth for decades.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Finally, if we want to challenge and present a real alternative to how economics happens in our city, we need to bring this holistic vision - where we’ve covered each link with a solidarity economy approach that can grow independently as an autonomous force. That’s how real economic power that can become transformative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100">
              <a:solidFill>
                <a:schemeClr val="dk1"/>
              </a:solidFill>
            </a:endParaRPr>
          </a:p>
        </p:txBody>
      </p:sp>
      <p:sp>
        <p:nvSpPr>
          <p:cNvPr id="1485" name="Google Shape;1485;g2c56540aaff_3_1350:notes"/>
          <p:cNvSpPr>
            <a:spLocks noGrp="1" noRot="1" noChangeAspect="1"/>
          </p:cNvSpPr>
          <p:nvPr>
            <p:ph type="sldImg" idx="2"/>
          </p:nvPr>
        </p:nvSpPr>
        <p:spPr>
          <a:xfrm>
            <a:off x="382036"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c56540aaff_3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c56540aaff_3_13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explore each sector - capitalist exploitation → solidarity economy alternatives</a:t>
            </a:r>
            <a:endParaRPr sz="1000"/>
          </a:p>
          <a:p>
            <a:pPr marL="0" lvl="0" indent="0" algn="l" rtl="0">
              <a:spcBef>
                <a:spcPts val="0"/>
              </a:spcBef>
              <a:spcAft>
                <a:spcPts val="0"/>
              </a:spcAft>
              <a:buNone/>
            </a:pP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2c56540aaff_3_1906:notes"/>
          <p:cNvSpPr>
            <a:spLocks noGrp="1" noRot="1" noChangeAspect="1"/>
          </p:cNvSpPr>
          <p:nvPr>
            <p:ph type="sldImg" idx="2"/>
          </p:nvPr>
        </p:nvSpPr>
        <p:spPr>
          <a:xfrm>
            <a:off x="381753"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043" name="Google Shape;2043;g2c56540aaff_3_1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43"/>
              <a:buFont typeface="Arial"/>
              <a:buNone/>
            </a:pPr>
            <a:r>
              <a:rPr lang="en">
                <a:solidFill>
                  <a:srgbClr val="252525"/>
                </a:solidFill>
                <a:highlight>
                  <a:srgbClr val="FFFFFF"/>
                </a:highlight>
              </a:rPr>
              <a:t>Cooperatives are defined differently by different people. Here’s one basic definition of a cooperative. In your experience - in particular those of you that are part of cooperatives - how do you define what a cooperative is? </a:t>
            </a:r>
            <a:endParaRPr/>
          </a:p>
          <a:p>
            <a:pPr marL="0" lvl="0" indent="0" algn="l" rtl="0">
              <a:spcBef>
                <a:spcPts val="0"/>
              </a:spcBef>
              <a:spcAft>
                <a:spcPts val="0"/>
              </a:spcAft>
              <a:buClr>
                <a:schemeClr val="dk1"/>
              </a:buClr>
              <a:buSzPts val="943"/>
              <a:buFont typeface="Arial"/>
              <a:buNone/>
            </a:pPr>
            <a:endParaRPr>
              <a:solidFill>
                <a:srgbClr val="252525"/>
              </a:solidFill>
              <a:highlight>
                <a:srgbClr val="FFFFFF"/>
              </a:highlight>
            </a:endParaRPr>
          </a:p>
          <a:p>
            <a:pPr marL="0" lvl="0" indent="0" algn="l" rtl="0">
              <a:spcBef>
                <a:spcPts val="0"/>
              </a:spcBef>
              <a:spcAft>
                <a:spcPts val="0"/>
              </a:spcAft>
              <a:buClr>
                <a:schemeClr val="dk1"/>
              </a:buClr>
              <a:buSzPts val="943"/>
              <a:buFont typeface="Arial"/>
              <a:buNone/>
            </a:pPr>
            <a:r>
              <a:rPr lang="en">
                <a:solidFill>
                  <a:srgbClr val="252525"/>
                </a:solidFill>
                <a:highlight>
                  <a:srgbClr val="FFFFFF"/>
                </a:highlight>
              </a:rPr>
              <a:t>Are there particular principles or values that are most important to you? </a:t>
            </a:r>
            <a:endParaRPr/>
          </a:p>
          <a:p>
            <a:pPr marL="0" lvl="0" indent="0" algn="l" rtl="0">
              <a:spcBef>
                <a:spcPts val="0"/>
              </a:spcBef>
              <a:spcAft>
                <a:spcPts val="0"/>
              </a:spcAft>
              <a:buClr>
                <a:schemeClr val="dk1"/>
              </a:buClr>
              <a:buSzPts val="1100"/>
              <a:buFont typeface="Arial"/>
              <a:buNone/>
            </a:pPr>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c56540aaff_3_1912:notes"/>
          <p:cNvSpPr>
            <a:spLocks noGrp="1" noRot="1" noChangeAspect="1"/>
          </p:cNvSpPr>
          <p:nvPr>
            <p:ph type="sldImg" idx="2"/>
          </p:nvPr>
        </p:nvSpPr>
        <p:spPr>
          <a:xfrm>
            <a:off x="330200" y="685488"/>
            <a:ext cx="61977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0" name="Google Shape;2050;g2c56540aaff_3_19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There are different types of cooperatives but they all have things in common, they are all democratically owned, profits are shared and controlled by their members (which means they are autonomous), and they are motivated by services to their members, which falls within the solidarity economy and resource sharing. </a:t>
            </a:r>
            <a:endParaRPr/>
          </a:p>
          <a:p>
            <a:pPr marL="0" lvl="0" indent="0" algn="l" rtl="0">
              <a:lnSpc>
                <a:spcPct val="100000"/>
              </a:lnSpc>
              <a:spcBef>
                <a:spcPts val="0"/>
              </a:spcBef>
              <a:spcAft>
                <a:spcPts val="0"/>
              </a:spcAft>
              <a:buSzPts val="1400"/>
              <a:buNone/>
            </a:pPr>
            <a:r>
              <a:rPr lang="en"/>
              <a:t>All cooperatives are creating an alternative to our capitalist society because they are driven by a plight for equality, better wages and dignified work. While they are still functioning within the capitalist system, there are places in the world like Mondragon, Spain or Emilia Romagna, Italy – a region of 4.2 million people and more than 7500 coops, where 10% of all employment is through cooperatives – it’s a system where you go eat a restaurant and it’s worker owned, you go to withdraw money from the bank and it’s a credit union. </a:t>
            </a:r>
            <a:endParaRPr/>
          </a:p>
          <a:p>
            <a:pPr marL="0" lvl="0" indent="0" algn="l" rtl="0">
              <a:lnSpc>
                <a:spcPct val="100000"/>
              </a:lnSpc>
              <a:spcBef>
                <a:spcPts val="0"/>
              </a:spcBef>
              <a:spcAft>
                <a:spcPts val="0"/>
              </a:spcAft>
              <a:buSzPts val="1400"/>
              <a:buNone/>
            </a:pPr>
            <a:r>
              <a:rPr lang="en"/>
              <a:t>Another thing they all have in common is that they are driven by 7 cooperative principles, which we will be discussing later.</a:t>
            </a:r>
            <a:endParaRPr/>
          </a:p>
        </p:txBody>
      </p:sp>
      <p:sp>
        <p:nvSpPr>
          <p:cNvPr id="2051" name="Google Shape;2051;g2c56540aaff_3_1912: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c0623cc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bc0623c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2c56540aaff_3_19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2c56540aaff_3_1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2c56540aaff_3_1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6" name="Google Shape;2076;g2c56540aaff_3_1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What’s missing?</a:t>
            </a:r>
            <a:endParaRPr i="1"/>
          </a:p>
          <a:p>
            <a:pPr marL="457200" lvl="0" indent="-298450" algn="l" rtl="0">
              <a:spcBef>
                <a:spcPts val="0"/>
              </a:spcBef>
              <a:spcAft>
                <a:spcPts val="0"/>
              </a:spcAft>
              <a:buSzPts val="1100"/>
              <a:buChar char="●"/>
            </a:pPr>
            <a:r>
              <a:rPr lang="en"/>
              <a:t>Mention REJC of USFWC → new explicit principles</a:t>
            </a:r>
            <a:endParaRPr/>
          </a:p>
          <a:p>
            <a:pPr marL="457200" lvl="0" indent="-298450" algn="l" rtl="0">
              <a:spcBef>
                <a:spcPts val="0"/>
              </a:spcBef>
              <a:spcAft>
                <a:spcPts val="0"/>
              </a:spcAft>
              <a:buSzPts val="1100"/>
              <a:buChar char="●"/>
            </a:pPr>
            <a:r>
              <a:rPr lang="en"/>
              <a:t>Next Generation Principles</a:t>
            </a:r>
            <a:endParaRPr/>
          </a:p>
          <a:p>
            <a:pPr marL="457200" lvl="0" indent="-298450" algn="l" rtl="0">
              <a:spcBef>
                <a:spcPts val="0"/>
              </a:spcBef>
              <a:spcAft>
                <a:spcPts val="0"/>
              </a:spcAft>
              <a:buSzPts val="1100"/>
              <a:buChar char="●"/>
            </a:pPr>
            <a:r>
              <a:rPr lang="en"/>
              <a:t>Next Economy Enterprises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2c56540aaff_3_19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2c56540aaff_3_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2c56540aaff_3_19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2c56540aaff_3_1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2c5c344320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2c5c3443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g2c56540aaff_3_1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8" name="Google Shape;2108;g2c56540aaff_3_1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2c55775844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5" name="Google Shape;2115;g2c55775844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how you both met, decided on which coop model, talk about developing partners, existing and welcoming potential partners,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c463f51ce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c463f51c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2c54018cb09_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2c54018cb09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2c54018cb09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2c54018cb09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b5358ec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bb5358ec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Provide background on SARE grant (collaboration from 2021-2024). These partners on the slide to support Black farmers in NYS to increase their financial and social sustainability through educational skillshares. </a:t>
            </a:r>
            <a:endParaRPr i="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2c54018cb09_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2c54018cb09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2c54018cb09_4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2c54018cb09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c54018cb09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c54018cb09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c54018cb09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c54018cb09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b5358ec8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b5358ec8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c504c39c6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c504c39c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c504c39c6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c504c39c6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504c39c6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504c39c6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c557758445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c55775844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c56540aaff_3_5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c56540aaff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14"/>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57" name="Google Shape;57;p14"/>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58" name="Google Shape;58;p14"/>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0"/>
        <p:cNvGrpSpPr/>
        <p:nvPr/>
      </p:nvGrpSpPr>
      <p:grpSpPr>
        <a:xfrm>
          <a:off x="0" y="0"/>
          <a:ext cx="0" cy="0"/>
          <a:chOff x="0" y="0"/>
          <a:chExt cx="0" cy="0"/>
        </a:xfrm>
      </p:grpSpPr>
      <p:cxnSp>
        <p:nvCxnSpPr>
          <p:cNvPr id="61" name="Google Shape;61;p15"/>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62" name="Google Shape;62;p15"/>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1" name="Google Shape;71;p17"/>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21"/>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87" name="Google Shape;87;p21"/>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88" name="Google Shape;88;p2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9" name="Google Shape;8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96" name="Google Shape;96;p23"/>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4"/>
        <p:cNvGrpSpPr/>
        <p:nvPr/>
      </p:nvGrpSpPr>
      <p:grpSpPr>
        <a:xfrm>
          <a:off x="0" y="0"/>
          <a:ext cx="0" cy="0"/>
          <a:chOff x="0" y="0"/>
          <a:chExt cx="0" cy="0"/>
        </a:xfrm>
      </p:grpSpPr>
      <p:cxnSp>
        <p:nvCxnSpPr>
          <p:cNvPr id="105" name="Google Shape;105;p26"/>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06" name="Google Shape;106;p26"/>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07" name="Google Shape;107;p26"/>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9"/>
        <p:cNvGrpSpPr/>
        <p:nvPr/>
      </p:nvGrpSpPr>
      <p:grpSpPr>
        <a:xfrm>
          <a:off x="0" y="0"/>
          <a:ext cx="0" cy="0"/>
          <a:chOff x="0" y="0"/>
          <a:chExt cx="0" cy="0"/>
        </a:xfrm>
      </p:grpSpPr>
      <p:cxnSp>
        <p:nvCxnSpPr>
          <p:cNvPr id="110" name="Google Shape;110;p27"/>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1" name="Google Shape;111;p27"/>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2" name="Google Shape;11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2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 name="Google Shape;116;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0" name="Google Shape;120;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1" name="Google Shape;121;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2" name="Google Shape;12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5" name="Google Shape;1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8" name="Google Shape;128;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30"/>
        <p:cNvGrpSpPr/>
        <p:nvPr/>
      </p:nvGrpSpPr>
      <p:grpSpPr>
        <a:xfrm>
          <a:off x="0" y="0"/>
          <a:ext cx="0" cy="0"/>
          <a:chOff x="0" y="0"/>
          <a:chExt cx="0" cy="0"/>
        </a:xfrm>
      </p:grpSpPr>
      <p:sp>
        <p:nvSpPr>
          <p:cNvPr id="131" name="Google Shape;131;p32"/>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2" name="Google Shape;13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33"/>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 name="Google Shape;135;p33"/>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136" name="Google Shape;136;p33"/>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7" name="Google Shape;137;p3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8" name="Google Shape;138;p3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139" name="Google Shape;13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34"/>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142" name="Google Shape;142;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3"/>
        <p:cNvGrpSpPr/>
        <p:nvPr/>
      </p:nvGrpSpPr>
      <p:grpSpPr>
        <a:xfrm>
          <a:off x="0" y="0"/>
          <a:ext cx="0" cy="0"/>
          <a:chOff x="0" y="0"/>
          <a:chExt cx="0" cy="0"/>
        </a:xfrm>
      </p:grpSpPr>
      <p:sp>
        <p:nvSpPr>
          <p:cNvPr id="144" name="Google Shape;144;p35"/>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5"/>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146" name="Google Shape;146;p35"/>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47" name="Google Shape;14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150"/>
        <p:cNvGrpSpPr/>
        <p:nvPr/>
      </p:nvGrpSpPr>
      <p:grpSpPr>
        <a:xfrm>
          <a:off x="0" y="0"/>
          <a:ext cx="0" cy="0"/>
          <a:chOff x="0" y="0"/>
          <a:chExt cx="0" cy="0"/>
        </a:xfrm>
      </p:grpSpPr>
      <p:sp>
        <p:nvSpPr>
          <p:cNvPr id="151" name="Google Shape;151;p3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ctr" anchorCtr="0">
            <a:noAutofit/>
          </a:bodyPr>
          <a:lstStyle>
            <a:lvl1pPr lvl="0" rtl="0">
              <a:buNone/>
              <a:defRPr>
                <a:solidFill>
                  <a:srgbClr val="9FC5E8"/>
                </a:solidFill>
              </a:defRPr>
            </a:lvl1pPr>
            <a:lvl2pPr lvl="1" rtl="0">
              <a:buNone/>
              <a:defRPr>
                <a:solidFill>
                  <a:srgbClr val="9FC5E8"/>
                </a:solidFill>
              </a:defRPr>
            </a:lvl2pPr>
            <a:lvl3pPr lvl="2" rtl="0">
              <a:buNone/>
              <a:defRPr>
                <a:solidFill>
                  <a:srgbClr val="9FC5E8"/>
                </a:solidFill>
              </a:defRPr>
            </a:lvl3pPr>
            <a:lvl4pPr lvl="3" rtl="0">
              <a:buNone/>
              <a:defRPr>
                <a:solidFill>
                  <a:srgbClr val="9FC5E8"/>
                </a:solidFill>
              </a:defRPr>
            </a:lvl4pPr>
            <a:lvl5pPr lvl="4" rtl="0">
              <a:buNone/>
              <a:defRPr>
                <a:solidFill>
                  <a:srgbClr val="9FC5E8"/>
                </a:solidFill>
              </a:defRPr>
            </a:lvl5pPr>
            <a:lvl6pPr lvl="5" rtl="0">
              <a:buNone/>
              <a:defRPr>
                <a:solidFill>
                  <a:srgbClr val="9FC5E8"/>
                </a:solidFill>
              </a:defRPr>
            </a:lvl6pPr>
            <a:lvl7pPr lvl="6" rtl="0">
              <a:buNone/>
              <a:defRPr>
                <a:solidFill>
                  <a:srgbClr val="9FC5E8"/>
                </a:solidFill>
              </a:defRPr>
            </a:lvl7pPr>
            <a:lvl8pPr lvl="7" rtl="0">
              <a:buNone/>
              <a:defRPr>
                <a:solidFill>
                  <a:srgbClr val="9FC5E8"/>
                </a:solidFill>
              </a:defRPr>
            </a:lvl8pPr>
            <a:lvl9pPr lvl="8" rtl="0">
              <a:buNone/>
              <a:defRPr>
                <a:solidFill>
                  <a:srgbClr val="9FC5E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p3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FF6600"/>
              </a:buClr>
              <a:buSzPts val="2800"/>
              <a:buFont typeface="Source Sans Pro"/>
              <a:buNone/>
              <a:defRPr sz="4400" b="1" i="0" u="none" strike="noStrike" cap="none">
                <a:solidFill>
                  <a:srgbClr val="FF6600"/>
                </a:solidFill>
                <a:latin typeface="Source Sans Pro"/>
                <a:ea typeface="Source Sans Pro"/>
                <a:cs typeface="Source Sans Pro"/>
                <a:sym typeface="Source Sans Pro"/>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54" name="Google Shape;154;p3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3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3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38"/>
          <p:cNvSpPr/>
          <p:nvPr/>
        </p:nvSpPr>
        <p:spPr>
          <a:xfrm>
            <a:off x="0" y="5029200"/>
            <a:ext cx="9144000" cy="114300"/>
          </a:xfrm>
          <a:prstGeom prst="rect">
            <a:avLst/>
          </a:prstGeom>
          <a:solidFill>
            <a:srgbClr val="9900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400" b="0" i="0" u="none" strike="noStrike" cap="none">
                <a:solidFill>
                  <a:schemeClr val="lt1"/>
                </a:solidFill>
                <a:latin typeface="Source Sans Pro"/>
                <a:ea typeface="Source Sans Pro"/>
                <a:cs typeface="Source Sans Pro"/>
                <a:sym typeface="Source Sans Pro"/>
              </a:rPr>
              <a:t>Center for Family Life | Cooperative Development Program</a:t>
            </a:r>
            <a:endParaRPr sz="1400" b="0" i="0" u="none" strike="noStrike" cap="none">
              <a:solidFill>
                <a:schemeClr val="lt1"/>
              </a:solidFill>
              <a:latin typeface="Source Sans Pro"/>
              <a:ea typeface="Source Sans Pro"/>
              <a:cs typeface="Source Sans Pro"/>
              <a:sym typeface="Source Sans Pro"/>
            </a:endParaRPr>
          </a:p>
        </p:txBody>
      </p:sp>
      <p:sp>
        <p:nvSpPr>
          <p:cNvPr id="158" name="Google Shape;158;p38"/>
          <p:cNvSpPr txBox="1">
            <a:spLocks noGrp="1"/>
          </p:cNvSpPr>
          <p:nvPr>
            <p:ph type="sldNum" idx="12"/>
          </p:nvPr>
        </p:nvSpPr>
        <p:spPr>
          <a:xfrm>
            <a:off x="7010400" y="4743450"/>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9933"/>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FF9933"/>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FF9933"/>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FF9933"/>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FF9933"/>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FF9933"/>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FF9933"/>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FF9933"/>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FF9933"/>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rgbClr val="6FA8DC"/>
        </a:solidFill>
        <a:effectLst/>
      </p:bgPr>
    </p:bg>
    <p:spTree>
      <p:nvGrpSpPr>
        <p:cNvPr id="1" name="Shape 159"/>
        <p:cNvGrpSpPr/>
        <p:nvPr/>
      </p:nvGrpSpPr>
      <p:grpSpPr>
        <a:xfrm>
          <a:off x="0" y="0"/>
          <a:ext cx="0" cy="0"/>
          <a:chOff x="0" y="0"/>
          <a:chExt cx="0" cy="0"/>
        </a:xfrm>
      </p:grpSpPr>
      <p:sp>
        <p:nvSpPr>
          <p:cNvPr id="160" name="Google Shape;160;p39"/>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61"/>
        <p:cNvGrpSpPr/>
        <p:nvPr/>
      </p:nvGrpSpPr>
      <p:grpSpPr>
        <a:xfrm>
          <a:off x="0" y="0"/>
          <a:ext cx="0" cy="0"/>
          <a:chOff x="0" y="0"/>
          <a:chExt cx="0" cy="0"/>
        </a:xfrm>
      </p:grpSpPr>
      <p:grpSp>
        <p:nvGrpSpPr>
          <p:cNvPr id="162" name="Google Shape;162;p40"/>
          <p:cNvGrpSpPr/>
          <p:nvPr/>
        </p:nvGrpSpPr>
        <p:grpSpPr>
          <a:xfrm>
            <a:off x="218" y="3708336"/>
            <a:ext cx="9143345" cy="1231682"/>
            <a:chOff x="218" y="898161"/>
            <a:chExt cx="9143345" cy="1231682"/>
          </a:xfrm>
        </p:grpSpPr>
        <p:sp>
          <p:nvSpPr>
            <p:cNvPr id="163" name="Google Shape;163;p40"/>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40"/>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40"/>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40"/>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40"/>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40"/>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40"/>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40"/>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40"/>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40"/>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40"/>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40"/>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40"/>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40"/>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40"/>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40"/>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40"/>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40"/>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40"/>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40"/>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40"/>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40"/>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40"/>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40"/>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40"/>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40"/>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40"/>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40"/>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40"/>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40"/>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40"/>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40"/>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40"/>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40"/>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40"/>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40"/>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40"/>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40"/>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40"/>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40"/>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40"/>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40"/>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40"/>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40"/>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40"/>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8" name="Google Shape;208;p40"/>
          <p:cNvSpPr txBox="1">
            <a:spLocks noGrp="1"/>
          </p:cNvSpPr>
          <p:nvPr>
            <p:ph type="title"/>
          </p:nvPr>
        </p:nvSpPr>
        <p:spPr>
          <a:xfrm>
            <a:off x="1241875" y="455000"/>
            <a:ext cx="6660300" cy="396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40"/>
          <p:cNvSpPr txBox="1">
            <a:spLocks noGrp="1"/>
          </p:cNvSpPr>
          <p:nvPr>
            <p:ph type="body" idx="1"/>
          </p:nvPr>
        </p:nvSpPr>
        <p:spPr>
          <a:xfrm>
            <a:off x="1241875" y="1125350"/>
            <a:ext cx="2074800" cy="2845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0" name="Google Shape;210;p40"/>
          <p:cNvSpPr txBox="1">
            <a:spLocks noGrp="1"/>
          </p:cNvSpPr>
          <p:nvPr>
            <p:ph type="body" idx="2"/>
          </p:nvPr>
        </p:nvSpPr>
        <p:spPr>
          <a:xfrm>
            <a:off x="3534626" y="1125350"/>
            <a:ext cx="2074800" cy="2845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1" name="Google Shape;211;p40"/>
          <p:cNvSpPr txBox="1">
            <a:spLocks noGrp="1"/>
          </p:cNvSpPr>
          <p:nvPr>
            <p:ph type="body" idx="3"/>
          </p:nvPr>
        </p:nvSpPr>
        <p:spPr>
          <a:xfrm>
            <a:off x="5827377" y="1125350"/>
            <a:ext cx="2074800" cy="2845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212" name="Google Shape;212;p40"/>
          <p:cNvSpPr txBox="1">
            <a:spLocks noGrp="1"/>
          </p:cNvSpPr>
          <p:nvPr>
            <p:ph type="sldNum" idx="12"/>
          </p:nvPr>
        </p:nvSpPr>
        <p:spPr>
          <a:xfrm>
            <a:off x="4297650" y="4413799"/>
            <a:ext cx="548700" cy="72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13" name="Google Shape;213;p40"/>
          <p:cNvGrpSpPr/>
          <p:nvPr/>
        </p:nvGrpSpPr>
        <p:grpSpPr>
          <a:xfrm>
            <a:off x="138350" y="3775000"/>
            <a:ext cx="8847940" cy="1250750"/>
            <a:chOff x="138350" y="260325"/>
            <a:chExt cx="8847940" cy="1250750"/>
          </a:xfrm>
        </p:grpSpPr>
        <p:sp>
          <p:nvSpPr>
            <p:cNvPr id="214" name="Google Shape;214;p40"/>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0"/>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0"/>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0"/>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0"/>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0"/>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0"/>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0"/>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0"/>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0"/>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0"/>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0"/>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0"/>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0"/>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0"/>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40"/>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CUSTOM_14">
    <p:bg>
      <p:bgPr>
        <a:solidFill>
          <a:schemeClr val="accent6"/>
        </a:solidFill>
        <a:effectLst/>
      </p:bgPr>
    </p:bg>
    <p:spTree>
      <p:nvGrpSpPr>
        <p:cNvPr id="1" name="Shape 240"/>
        <p:cNvGrpSpPr/>
        <p:nvPr/>
      </p:nvGrpSpPr>
      <p:grpSpPr>
        <a:xfrm>
          <a:off x="0" y="0"/>
          <a:ext cx="0" cy="0"/>
          <a:chOff x="0" y="0"/>
          <a:chExt cx="0" cy="0"/>
        </a:xfrm>
      </p:grpSpPr>
      <p:sp>
        <p:nvSpPr>
          <p:cNvPr id="241" name="Google Shape;241;p41"/>
          <p:cNvSpPr/>
          <p:nvPr/>
        </p:nvSpPr>
        <p:spPr>
          <a:xfrm>
            <a:off x="0" y="4203174"/>
            <a:ext cx="793699" cy="940326"/>
          </a:xfrm>
          <a:custGeom>
            <a:avLst/>
            <a:gdLst/>
            <a:ahLst/>
            <a:cxnLst/>
            <a:rect l="l" t="t" r="r" b="b"/>
            <a:pathLst>
              <a:path w="46152" h="54686" extrusionOk="0">
                <a:moveTo>
                  <a:pt x="19120" y="0"/>
                </a:moveTo>
                <a:cubicBezTo>
                  <a:pt x="12615" y="0"/>
                  <a:pt x="6670" y="1368"/>
                  <a:pt x="3066" y="2424"/>
                </a:cubicBezTo>
                <a:cubicBezTo>
                  <a:pt x="2031" y="2735"/>
                  <a:pt x="995" y="3045"/>
                  <a:pt x="1" y="3356"/>
                </a:cubicBezTo>
                <a:lnTo>
                  <a:pt x="1" y="4703"/>
                </a:lnTo>
                <a:cubicBezTo>
                  <a:pt x="1119" y="4350"/>
                  <a:pt x="2258" y="3998"/>
                  <a:pt x="3418" y="3646"/>
                </a:cubicBezTo>
                <a:cubicBezTo>
                  <a:pt x="6940" y="2631"/>
                  <a:pt x="12781" y="1264"/>
                  <a:pt x="19120" y="1264"/>
                </a:cubicBezTo>
                <a:cubicBezTo>
                  <a:pt x="21481" y="1264"/>
                  <a:pt x="23925" y="1471"/>
                  <a:pt x="26349" y="1927"/>
                </a:cubicBezTo>
                <a:cubicBezTo>
                  <a:pt x="31859" y="3004"/>
                  <a:pt x="37244" y="5510"/>
                  <a:pt x="41346" y="10523"/>
                </a:cubicBezTo>
                <a:cubicBezTo>
                  <a:pt x="43811" y="13547"/>
                  <a:pt x="44846" y="16447"/>
                  <a:pt x="44515" y="19409"/>
                </a:cubicBezTo>
                <a:cubicBezTo>
                  <a:pt x="43811" y="25644"/>
                  <a:pt x="36892" y="30989"/>
                  <a:pt x="31341" y="35297"/>
                </a:cubicBezTo>
                <a:lnTo>
                  <a:pt x="31051" y="35504"/>
                </a:lnTo>
                <a:cubicBezTo>
                  <a:pt x="24443" y="40641"/>
                  <a:pt x="17794" y="44950"/>
                  <a:pt x="11248" y="48347"/>
                </a:cubicBezTo>
                <a:cubicBezTo>
                  <a:pt x="7458" y="50315"/>
                  <a:pt x="3708" y="51972"/>
                  <a:pt x="1" y="53339"/>
                </a:cubicBezTo>
                <a:lnTo>
                  <a:pt x="1" y="54685"/>
                </a:lnTo>
                <a:cubicBezTo>
                  <a:pt x="3895" y="53298"/>
                  <a:pt x="7851" y="51558"/>
                  <a:pt x="11849" y="49486"/>
                </a:cubicBezTo>
                <a:cubicBezTo>
                  <a:pt x="18436" y="46048"/>
                  <a:pt x="25168" y="41698"/>
                  <a:pt x="31838" y="36519"/>
                </a:cubicBezTo>
                <a:lnTo>
                  <a:pt x="32128" y="36312"/>
                </a:lnTo>
                <a:cubicBezTo>
                  <a:pt x="37887" y="31859"/>
                  <a:pt x="45012" y="26328"/>
                  <a:pt x="45779" y="19554"/>
                </a:cubicBezTo>
                <a:cubicBezTo>
                  <a:pt x="46151" y="16282"/>
                  <a:pt x="44991" y="12967"/>
                  <a:pt x="42319" y="9715"/>
                </a:cubicBezTo>
                <a:cubicBezTo>
                  <a:pt x="36126" y="2134"/>
                  <a:pt x="27198" y="0"/>
                  <a:pt x="19120" y="0"/>
                </a:cubicBezTo>
                <a:close/>
              </a:path>
            </a:pathLst>
          </a:custGeom>
          <a:solidFill>
            <a:srgbClr val="FEE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1"/>
          <p:cNvSpPr/>
          <p:nvPr/>
        </p:nvSpPr>
        <p:spPr>
          <a:xfrm>
            <a:off x="-2" y="185404"/>
            <a:ext cx="1025437" cy="1611956"/>
          </a:xfrm>
          <a:custGeom>
            <a:avLst/>
            <a:gdLst/>
            <a:ahLst/>
            <a:cxnLst/>
            <a:rect l="l" t="t" r="r" b="b"/>
            <a:pathLst>
              <a:path w="36126" h="56794" extrusionOk="0">
                <a:moveTo>
                  <a:pt x="1" y="0"/>
                </a:moveTo>
                <a:lnTo>
                  <a:pt x="1" y="45778"/>
                </a:lnTo>
                <a:cubicBezTo>
                  <a:pt x="498" y="46006"/>
                  <a:pt x="995" y="46255"/>
                  <a:pt x="1513" y="46503"/>
                </a:cubicBezTo>
                <a:cubicBezTo>
                  <a:pt x="7830" y="49548"/>
                  <a:pt x="14293" y="52283"/>
                  <a:pt x="20880" y="54748"/>
                </a:cubicBezTo>
                <a:cubicBezTo>
                  <a:pt x="23490" y="55721"/>
                  <a:pt x="26199" y="56793"/>
                  <a:pt x="28635" y="56793"/>
                </a:cubicBezTo>
                <a:cubicBezTo>
                  <a:pt x="31072" y="56793"/>
                  <a:pt x="33236" y="55721"/>
                  <a:pt x="34759" y="52407"/>
                </a:cubicBezTo>
                <a:cubicBezTo>
                  <a:pt x="35836" y="50066"/>
                  <a:pt x="35939" y="47415"/>
                  <a:pt x="35981" y="44846"/>
                </a:cubicBezTo>
                <a:cubicBezTo>
                  <a:pt x="36126" y="37990"/>
                  <a:pt x="36043" y="30864"/>
                  <a:pt x="33184" y="24629"/>
                </a:cubicBezTo>
                <a:cubicBezTo>
                  <a:pt x="28607" y="14604"/>
                  <a:pt x="18042" y="8990"/>
                  <a:pt x="8183" y="4081"/>
                </a:cubicBezTo>
                <a:cubicBezTo>
                  <a:pt x="5448" y="2714"/>
                  <a:pt x="2714" y="136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1"/>
          <p:cNvSpPr/>
          <p:nvPr/>
        </p:nvSpPr>
        <p:spPr>
          <a:xfrm>
            <a:off x="7293266" y="248182"/>
            <a:ext cx="163346" cy="146382"/>
          </a:xfrm>
          <a:custGeom>
            <a:avLst/>
            <a:gdLst/>
            <a:ahLst/>
            <a:cxnLst/>
            <a:rect l="l" t="t" r="r" b="b"/>
            <a:pathLst>
              <a:path w="5097" h="4568" extrusionOk="0">
                <a:moveTo>
                  <a:pt x="2355" y="0"/>
                </a:moveTo>
                <a:cubicBezTo>
                  <a:pt x="1461" y="0"/>
                  <a:pt x="560" y="368"/>
                  <a:pt x="187" y="1179"/>
                </a:cubicBezTo>
                <a:cubicBezTo>
                  <a:pt x="22" y="1552"/>
                  <a:pt x="1" y="1945"/>
                  <a:pt x="84" y="2339"/>
                </a:cubicBezTo>
                <a:cubicBezTo>
                  <a:pt x="105" y="2422"/>
                  <a:pt x="146" y="2505"/>
                  <a:pt x="167" y="2608"/>
                </a:cubicBezTo>
                <a:cubicBezTo>
                  <a:pt x="332" y="3043"/>
                  <a:pt x="602" y="3457"/>
                  <a:pt x="933" y="3810"/>
                </a:cubicBezTo>
                <a:cubicBezTo>
                  <a:pt x="1202" y="4141"/>
                  <a:pt x="1534" y="4452"/>
                  <a:pt x="1948" y="4535"/>
                </a:cubicBezTo>
                <a:cubicBezTo>
                  <a:pt x="2039" y="4557"/>
                  <a:pt x="2129" y="4567"/>
                  <a:pt x="2219" y="4567"/>
                </a:cubicBezTo>
                <a:cubicBezTo>
                  <a:pt x="2459" y="4567"/>
                  <a:pt x="2696" y="4495"/>
                  <a:pt x="2922" y="4390"/>
                </a:cubicBezTo>
                <a:cubicBezTo>
                  <a:pt x="3957" y="3872"/>
                  <a:pt x="5097" y="2484"/>
                  <a:pt x="4620" y="1262"/>
                </a:cubicBezTo>
                <a:cubicBezTo>
                  <a:pt x="4454" y="847"/>
                  <a:pt x="4123" y="537"/>
                  <a:pt x="3750" y="330"/>
                </a:cubicBezTo>
                <a:cubicBezTo>
                  <a:pt x="3350" y="115"/>
                  <a:pt x="2854" y="0"/>
                  <a:pt x="2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1"/>
          <p:cNvSpPr/>
          <p:nvPr/>
        </p:nvSpPr>
        <p:spPr>
          <a:xfrm>
            <a:off x="8493106" y="4203170"/>
            <a:ext cx="95598" cy="91488"/>
          </a:xfrm>
          <a:custGeom>
            <a:avLst/>
            <a:gdLst/>
            <a:ahLst/>
            <a:cxnLst/>
            <a:rect l="l" t="t" r="r" b="b"/>
            <a:pathLst>
              <a:path w="2983" h="2855" extrusionOk="0">
                <a:moveTo>
                  <a:pt x="1256" y="1"/>
                </a:moveTo>
                <a:cubicBezTo>
                  <a:pt x="1048" y="1"/>
                  <a:pt x="845" y="50"/>
                  <a:pt x="663" y="166"/>
                </a:cubicBezTo>
                <a:cubicBezTo>
                  <a:pt x="435" y="311"/>
                  <a:pt x="290" y="539"/>
                  <a:pt x="207" y="809"/>
                </a:cubicBezTo>
                <a:cubicBezTo>
                  <a:pt x="0" y="1554"/>
                  <a:pt x="332" y="2631"/>
                  <a:pt x="1181" y="2839"/>
                </a:cubicBezTo>
                <a:cubicBezTo>
                  <a:pt x="1240" y="2849"/>
                  <a:pt x="1300" y="2854"/>
                  <a:pt x="1361" y="2854"/>
                </a:cubicBezTo>
                <a:cubicBezTo>
                  <a:pt x="1536" y="2854"/>
                  <a:pt x="1716" y="2812"/>
                  <a:pt x="1885" y="2735"/>
                </a:cubicBezTo>
                <a:cubicBezTo>
                  <a:pt x="1927" y="2714"/>
                  <a:pt x="1989" y="2694"/>
                  <a:pt x="2030" y="2673"/>
                </a:cubicBezTo>
                <a:cubicBezTo>
                  <a:pt x="2279" y="2507"/>
                  <a:pt x="2486" y="2279"/>
                  <a:pt x="2672" y="2051"/>
                </a:cubicBezTo>
                <a:cubicBezTo>
                  <a:pt x="2817" y="1844"/>
                  <a:pt x="2962" y="1616"/>
                  <a:pt x="2962" y="1347"/>
                </a:cubicBezTo>
                <a:cubicBezTo>
                  <a:pt x="2983" y="1140"/>
                  <a:pt x="2879" y="954"/>
                  <a:pt x="2755" y="788"/>
                </a:cubicBezTo>
                <a:cubicBezTo>
                  <a:pt x="2436" y="378"/>
                  <a:pt x="1827"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1"/>
          <p:cNvSpPr/>
          <p:nvPr/>
        </p:nvSpPr>
        <p:spPr>
          <a:xfrm>
            <a:off x="316166" y="3692940"/>
            <a:ext cx="161359" cy="144715"/>
          </a:xfrm>
          <a:custGeom>
            <a:avLst/>
            <a:gdLst/>
            <a:ahLst/>
            <a:cxnLst/>
            <a:rect l="l" t="t" r="r" b="b"/>
            <a:pathLst>
              <a:path w="5035" h="4516" extrusionOk="0">
                <a:moveTo>
                  <a:pt x="2572" y="0"/>
                </a:moveTo>
                <a:cubicBezTo>
                  <a:pt x="1508" y="0"/>
                  <a:pt x="334" y="574"/>
                  <a:pt x="84" y="1657"/>
                </a:cubicBezTo>
                <a:cubicBezTo>
                  <a:pt x="1" y="2029"/>
                  <a:pt x="63" y="2423"/>
                  <a:pt x="229" y="2754"/>
                </a:cubicBezTo>
                <a:cubicBezTo>
                  <a:pt x="249" y="2837"/>
                  <a:pt x="291" y="2920"/>
                  <a:pt x="353" y="3003"/>
                </a:cubicBezTo>
                <a:cubicBezTo>
                  <a:pt x="581" y="3417"/>
                  <a:pt x="933" y="3728"/>
                  <a:pt x="1327" y="4018"/>
                </a:cubicBezTo>
                <a:cubicBezTo>
                  <a:pt x="1637" y="4267"/>
                  <a:pt x="2031" y="4494"/>
                  <a:pt x="2445" y="4515"/>
                </a:cubicBezTo>
                <a:cubicBezTo>
                  <a:pt x="2756" y="4515"/>
                  <a:pt x="3087" y="4370"/>
                  <a:pt x="3336" y="4163"/>
                </a:cubicBezTo>
                <a:cubicBezTo>
                  <a:pt x="4247" y="3459"/>
                  <a:pt x="5034" y="1926"/>
                  <a:pt x="4330" y="828"/>
                </a:cubicBezTo>
                <a:cubicBezTo>
                  <a:pt x="4102" y="476"/>
                  <a:pt x="3729" y="227"/>
                  <a:pt x="3315" y="103"/>
                </a:cubicBezTo>
                <a:cubicBezTo>
                  <a:pt x="3084" y="34"/>
                  <a:pt x="2831" y="0"/>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1"/>
          <p:cNvSpPr/>
          <p:nvPr/>
        </p:nvSpPr>
        <p:spPr>
          <a:xfrm>
            <a:off x="8755649" y="1205424"/>
            <a:ext cx="161340" cy="144715"/>
          </a:xfrm>
          <a:custGeom>
            <a:avLst/>
            <a:gdLst/>
            <a:ahLst/>
            <a:cxnLst/>
            <a:rect l="l" t="t" r="r" b="b"/>
            <a:pathLst>
              <a:path w="5034" h="4516" extrusionOk="0">
                <a:moveTo>
                  <a:pt x="2572" y="1"/>
                </a:moveTo>
                <a:cubicBezTo>
                  <a:pt x="1507" y="1"/>
                  <a:pt x="333" y="574"/>
                  <a:pt x="83" y="1657"/>
                </a:cubicBezTo>
                <a:cubicBezTo>
                  <a:pt x="0" y="2030"/>
                  <a:pt x="63" y="2424"/>
                  <a:pt x="228" y="2755"/>
                </a:cubicBezTo>
                <a:cubicBezTo>
                  <a:pt x="249" y="2838"/>
                  <a:pt x="290" y="2921"/>
                  <a:pt x="353" y="3004"/>
                </a:cubicBezTo>
                <a:cubicBezTo>
                  <a:pt x="580" y="3418"/>
                  <a:pt x="933" y="3729"/>
                  <a:pt x="1326" y="4019"/>
                </a:cubicBezTo>
                <a:cubicBezTo>
                  <a:pt x="1637" y="4267"/>
                  <a:pt x="2030" y="4495"/>
                  <a:pt x="2445" y="4516"/>
                </a:cubicBezTo>
                <a:cubicBezTo>
                  <a:pt x="2755" y="4516"/>
                  <a:pt x="3087" y="4371"/>
                  <a:pt x="3335" y="4164"/>
                </a:cubicBezTo>
                <a:cubicBezTo>
                  <a:pt x="4247" y="3459"/>
                  <a:pt x="5034" y="1927"/>
                  <a:pt x="4330" y="829"/>
                </a:cubicBezTo>
                <a:cubicBezTo>
                  <a:pt x="4102" y="477"/>
                  <a:pt x="3729" y="228"/>
                  <a:pt x="3315" y="104"/>
                </a:cubicBezTo>
                <a:cubicBezTo>
                  <a:pt x="3084" y="35"/>
                  <a:pt x="2831" y="1"/>
                  <a:pt x="2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1"/>
          <p:cNvSpPr/>
          <p:nvPr/>
        </p:nvSpPr>
        <p:spPr>
          <a:xfrm>
            <a:off x="5633505" y="4616876"/>
            <a:ext cx="2316968" cy="528274"/>
          </a:xfrm>
          <a:custGeom>
            <a:avLst/>
            <a:gdLst/>
            <a:ahLst/>
            <a:cxnLst/>
            <a:rect l="l" t="t" r="r" b="b"/>
            <a:pathLst>
              <a:path w="101499" h="23142" extrusionOk="0">
                <a:moveTo>
                  <a:pt x="64724" y="1"/>
                </a:moveTo>
                <a:cubicBezTo>
                  <a:pt x="59208" y="1"/>
                  <a:pt x="54304" y="674"/>
                  <a:pt x="50977" y="1289"/>
                </a:cubicBezTo>
                <a:cubicBezTo>
                  <a:pt x="29642" y="5245"/>
                  <a:pt x="12553" y="12578"/>
                  <a:pt x="0" y="23142"/>
                </a:cubicBezTo>
                <a:lnTo>
                  <a:pt x="2486" y="23142"/>
                </a:lnTo>
                <a:cubicBezTo>
                  <a:pt x="14686" y="13406"/>
                  <a:pt x="31030" y="6612"/>
                  <a:pt x="51267" y="2863"/>
                </a:cubicBezTo>
                <a:cubicBezTo>
                  <a:pt x="54533" y="2254"/>
                  <a:pt x="59360" y="1586"/>
                  <a:pt x="64779" y="1586"/>
                </a:cubicBezTo>
                <a:cubicBezTo>
                  <a:pt x="69500" y="1586"/>
                  <a:pt x="74669" y="2093"/>
                  <a:pt x="79645" y="3588"/>
                </a:cubicBezTo>
                <a:cubicBezTo>
                  <a:pt x="86274" y="5597"/>
                  <a:pt x="92571" y="9346"/>
                  <a:pt x="96983" y="16016"/>
                </a:cubicBezTo>
                <a:cubicBezTo>
                  <a:pt x="98619" y="18502"/>
                  <a:pt x="99593" y="20843"/>
                  <a:pt x="99924" y="23142"/>
                </a:cubicBezTo>
                <a:lnTo>
                  <a:pt x="101499" y="23142"/>
                </a:lnTo>
                <a:cubicBezTo>
                  <a:pt x="101167" y="20532"/>
                  <a:pt x="100090" y="17860"/>
                  <a:pt x="98288" y="15146"/>
                </a:cubicBezTo>
                <a:cubicBezTo>
                  <a:pt x="90174" y="2885"/>
                  <a:pt x="76138" y="1"/>
                  <a:pt x="64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1"/>
          <p:cNvSpPr/>
          <p:nvPr/>
        </p:nvSpPr>
        <p:spPr>
          <a:xfrm>
            <a:off x="587899" y="4651193"/>
            <a:ext cx="205809" cy="217938"/>
          </a:xfrm>
          <a:custGeom>
            <a:avLst/>
            <a:gdLst/>
            <a:ahLst/>
            <a:cxnLst/>
            <a:rect l="l" t="t" r="r" b="b"/>
            <a:pathLst>
              <a:path w="6422" h="6801" extrusionOk="0">
                <a:moveTo>
                  <a:pt x="3816" y="1"/>
                </a:moveTo>
                <a:cubicBezTo>
                  <a:pt x="3309" y="1"/>
                  <a:pt x="2838" y="338"/>
                  <a:pt x="2258" y="733"/>
                </a:cubicBezTo>
                <a:cubicBezTo>
                  <a:pt x="1119" y="1521"/>
                  <a:pt x="0" y="2577"/>
                  <a:pt x="104" y="3903"/>
                </a:cubicBezTo>
                <a:cubicBezTo>
                  <a:pt x="124" y="4193"/>
                  <a:pt x="207" y="4483"/>
                  <a:pt x="352" y="4793"/>
                </a:cubicBezTo>
                <a:cubicBezTo>
                  <a:pt x="888" y="5973"/>
                  <a:pt x="1809" y="6801"/>
                  <a:pt x="2939" y="6801"/>
                </a:cubicBezTo>
                <a:cubicBezTo>
                  <a:pt x="3338" y="6801"/>
                  <a:pt x="3762" y="6698"/>
                  <a:pt x="4205" y="6471"/>
                </a:cubicBezTo>
                <a:cubicBezTo>
                  <a:pt x="5303" y="5933"/>
                  <a:pt x="6318" y="5208"/>
                  <a:pt x="6380" y="3882"/>
                </a:cubicBezTo>
                <a:cubicBezTo>
                  <a:pt x="6421" y="2805"/>
                  <a:pt x="5676" y="1106"/>
                  <a:pt x="4744" y="381"/>
                </a:cubicBezTo>
                <a:cubicBezTo>
                  <a:pt x="4405" y="110"/>
                  <a:pt x="4105" y="1"/>
                  <a:pt x="3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1"/>
          <p:cNvSpPr/>
          <p:nvPr/>
        </p:nvSpPr>
        <p:spPr>
          <a:xfrm>
            <a:off x="905899" y="4869115"/>
            <a:ext cx="119537" cy="130615"/>
          </a:xfrm>
          <a:custGeom>
            <a:avLst/>
            <a:gdLst/>
            <a:ahLst/>
            <a:cxnLst/>
            <a:rect l="l" t="t" r="r" b="b"/>
            <a:pathLst>
              <a:path w="3730" h="4076" extrusionOk="0">
                <a:moveTo>
                  <a:pt x="1798" y="1"/>
                </a:moveTo>
                <a:cubicBezTo>
                  <a:pt x="864" y="1"/>
                  <a:pt x="311" y="2004"/>
                  <a:pt x="1" y="3196"/>
                </a:cubicBezTo>
                <a:cubicBezTo>
                  <a:pt x="49" y="3850"/>
                  <a:pt x="387" y="4075"/>
                  <a:pt x="800" y="4075"/>
                </a:cubicBezTo>
                <a:cubicBezTo>
                  <a:pt x="1276" y="4075"/>
                  <a:pt x="1853" y="3775"/>
                  <a:pt x="2197" y="3486"/>
                </a:cubicBezTo>
                <a:cubicBezTo>
                  <a:pt x="3067" y="2740"/>
                  <a:pt x="3729" y="1933"/>
                  <a:pt x="2880" y="793"/>
                </a:cubicBezTo>
                <a:cubicBezTo>
                  <a:pt x="2472" y="229"/>
                  <a:pt x="2114" y="1"/>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1"/>
          <p:cNvSpPr/>
          <p:nvPr/>
        </p:nvSpPr>
        <p:spPr>
          <a:xfrm>
            <a:off x="7968438" y="3"/>
            <a:ext cx="1034376" cy="1135386"/>
          </a:xfrm>
          <a:custGeom>
            <a:avLst/>
            <a:gdLst/>
            <a:ahLst/>
            <a:cxnLst/>
            <a:rect l="l" t="t" r="r" b="b"/>
            <a:pathLst>
              <a:path w="41202" h="45230" extrusionOk="0">
                <a:moveTo>
                  <a:pt x="13796" y="0"/>
                </a:moveTo>
                <a:cubicBezTo>
                  <a:pt x="12926" y="1015"/>
                  <a:pt x="12222" y="1968"/>
                  <a:pt x="11684" y="2734"/>
                </a:cubicBezTo>
                <a:cubicBezTo>
                  <a:pt x="3771" y="13899"/>
                  <a:pt x="1" y="24670"/>
                  <a:pt x="457" y="34696"/>
                </a:cubicBezTo>
                <a:cubicBezTo>
                  <a:pt x="539" y="36519"/>
                  <a:pt x="767" y="38859"/>
                  <a:pt x="1907" y="40889"/>
                </a:cubicBezTo>
                <a:cubicBezTo>
                  <a:pt x="3294" y="43396"/>
                  <a:pt x="5428" y="44825"/>
                  <a:pt x="8224" y="45157"/>
                </a:cubicBezTo>
                <a:cubicBezTo>
                  <a:pt x="8648" y="45206"/>
                  <a:pt x="9074" y="45230"/>
                  <a:pt x="9501" y="45230"/>
                </a:cubicBezTo>
                <a:cubicBezTo>
                  <a:pt x="12625" y="45230"/>
                  <a:pt x="15778" y="43990"/>
                  <a:pt x="18001" y="42878"/>
                </a:cubicBezTo>
                <a:cubicBezTo>
                  <a:pt x="18105" y="42816"/>
                  <a:pt x="18209" y="42754"/>
                  <a:pt x="18312" y="42712"/>
                </a:cubicBezTo>
                <a:cubicBezTo>
                  <a:pt x="21150" y="41221"/>
                  <a:pt x="23863" y="39232"/>
                  <a:pt x="25624" y="37306"/>
                </a:cubicBezTo>
                <a:cubicBezTo>
                  <a:pt x="29208" y="33432"/>
                  <a:pt x="32294" y="28565"/>
                  <a:pt x="34842" y="22868"/>
                </a:cubicBezTo>
                <a:cubicBezTo>
                  <a:pt x="36789" y="18518"/>
                  <a:pt x="38446" y="13651"/>
                  <a:pt x="39730" y="8389"/>
                </a:cubicBezTo>
                <a:lnTo>
                  <a:pt x="39793" y="8161"/>
                </a:lnTo>
                <a:cubicBezTo>
                  <a:pt x="40414" y="5613"/>
                  <a:pt x="41118" y="2714"/>
                  <a:pt x="41201" y="0"/>
                </a:cubicBezTo>
                <a:lnTo>
                  <a:pt x="40393" y="0"/>
                </a:lnTo>
                <a:cubicBezTo>
                  <a:pt x="40290" y="2610"/>
                  <a:pt x="39606" y="5469"/>
                  <a:pt x="38985" y="7975"/>
                </a:cubicBezTo>
                <a:lnTo>
                  <a:pt x="38923" y="8203"/>
                </a:lnTo>
                <a:cubicBezTo>
                  <a:pt x="37659" y="13402"/>
                  <a:pt x="36023" y="18228"/>
                  <a:pt x="34096" y="22537"/>
                </a:cubicBezTo>
                <a:cubicBezTo>
                  <a:pt x="31590" y="28150"/>
                  <a:pt x="28524" y="32935"/>
                  <a:pt x="25023" y="36747"/>
                </a:cubicBezTo>
                <a:cubicBezTo>
                  <a:pt x="21931" y="40129"/>
                  <a:pt x="15069" y="44396"/>
                  <a:pt x="9503" y="44396"/>
                </a:cubicBezTo>
                <a:cubicBezTo>
                  <a:pt x="9104" y="44396"/>
                  <a:pt x="8712" y="44374"/>
                  <a:pt x="8328" y="44328"/>
                </a:cubicBezTo>
                <a:cubicBezTo>
                  <a:pt x="5801" y="44038"/>
                  <a:pt x="3874" y="42754"/>
                  <a:pt x="2632" y="40496"/>
                </a:cubicBezTo>
                <a:cubicBezTo>
                  <a:pt x="1575" y="38611"/>
                  <a:pt x="1347" y="36395"/>
                  <a:pt x="1285" y="34675"/>
                </a:cubicBezTo>
                <a:cubicBezTo>
                  <a:pt x="829" y="24815"/>
                  <a:pt x="4558" y="14231"/>
                  <a:pt x="12346" y="3211"/>
                </a:cubicBezTo>
                <a:cubicBezTo>
                  <a:pt x="12968" y="2320"/>
                  <a:pt x="13838" y="1201"/>
                  <a:pt x="14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41"/>
          <p:cNvGrpSpPr/>
          <p:nvPr/>
        </p:nvGrpSpPr>
        <p:grpSpPr>
          <a:xfrm>
            <a:off x="1546774" y="88236"/>
            <a:ext cx="509835" cy="466288"/>
            <a:chOff x="5177300" y="2314950"/>
            <a:chExt cx="341575" cy="312400"/>
          </a:xfrm>
        </p:grpSpPr>
        <p:sp>
          <p:nvSpPr>
            <p:cNvPr id="252" name="Google Shape;252;p41"/>
            <p:cNvSpPr/>
            <p:nvPr/>
          </p:nvSpPr>
          <p:spPr>
            <a:xfrm>
              <a:off x="5432525" y="2418550"/>
              <a:ext cx="86350" cy="84750"/>
            </a:xfrm>
            <a:custGeom>
              <a:avLst/>
              <a:gdLst/>
              <a:ahLst/>
              <a:cxnLst/>
              <a:rect l="l" t="t" r="r" b="b"/>
              <a:pathLst>
                <a:path w="3454" h="3390" extrusionOk="0">
                  <a:moveTo>
                    <a:pt x="2010" y="0"/>
                  </a:moveTo>
                  <a:cubicBezTo>
                    <a:pt x="1940" y="0"/>
                    <a:pt x="1869" y="5"/>
                    <a:pt x="1794" y="14"/>
                  </a:cubicBezTo>
                  <a:cubicBezTo>
                    <a:pt x="1137" y="92"/>
                    <a:pt x="491" y="270"/>
                    <a:pt x="223" y="927"/>
                  </a:cubicBezTo>
                  <a:cubicBezTo>
                    <a:pt x="1" y="1462"/>
                    <a:pt x="56" y="2453"/>
                    <a:pt x="391" y="2988"/>
                  </a:cubicBezTo>
                  <a:cubicBezTo>
                    <a:pt x="584" y="3293"/>
                    <a:pt x="798" y="3389"/>
                    <a:pt x="1049" y="3389"/>
                  </a:cubicBezTo>
                  <a:cubicBezTo>
                    <a:pt x="1246" y="3389"/>
                    <a:pt x="1466" y="3330"/>
                    <a:pt x="1716" y="3266"/>
                  </a:cubicBezTo>
                  <a:cubicBezTo>
                    <a:pt x="2451" y="3077"/>
                    <a:pt x="3198" y="2754"/>
                    <a:pt x="3398" y="2063"/>
                  </a:cubicBezTo>
                  <a:cubicBezTo>
                    <a:pt x="3431" y="1918"/>
                    <a:pt x="3454" y="1751"/>
                    <a:pt x="3431" y="1573"/>
                  </a:cubicBezTo>
                  <a:cubicBezTo>
                    <a:pt x="3359" y="696"/>
                    <a:pt x="2885" y="0"/>
                    <a:pt x="20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1"/>
            <p:cNvSpPr/>
            <p:nvPr/>
          </p:nvSpPr>
          <p:spPr>
            <a:xfrm>
              <a:off x="5294125" y="2467825"/>
              <a:ext cx="67950" cy="66125"/>
            </a:xfrm>
            <a:custGeom>
              <a:avLst/>
              <a:gdLst/>
              <a:ahLst/>
              <a:cxnLst/>
              <a:rect l="l" t="t" r="r" b="b"/>
              <a:pathLst>
                <a:path w="2718" h="2645" extrusionOk="0">
                  <a:moveTo>
                    <a:pt x="1275" y="0"/>
                  </a:moveTo>
                  <a:cubicBezTo>
                    <a:pt x="1162" y="0"/>
                    <a:pt x="1049" y="16"/>
                    <a:pt x="936" y="48"/>
                  </a:cubicBezTo>
                  <a:cubicBezTo>
                    <a:pt x="279" y="237"/>
                    <a:pt x="1" y="360"/>
                    <a:pt x="56" y="1128"/>
                  </a:cubicBezTo>
                  <a:cubicBezTo>
                    <a:pt x="101" y="1640"/>
                    <a:pt x="212" y="2253"/>
                    <a:pt x="647" y="2520"/>
                  </a:cubicBezTo>
                  <a:cubicBezTo>
                    <a:pt x="779" y="2606"/>
                    <a:pt x="941" y="2644"/>
                    <a:pt x="1114" y="2644"/>
                  </a:cubicBezTo>
                  <a:cubicBezTo>
                    <a:pt x="1683" y="2644"/>
                    <a:pt x="2375" y="2235"/>
                    <a:pt x="2563" y="1774"/>
                  </a:cubicBezTo>
                  <a:cubicBezTo>
                    <a:pt x="2607" y="1663"/>
                    <a:pt x="2629" y="1551"/>
                    <a:pt x="2641" y="1440"/>
                  </a:cubicBezTo>
                  <a:cubicBezTo>
                    <a:pt x="2718" y="666"/>
                    <a:pt x="2021"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1"/>
            <p:cNvSpPr/>
            <p:nvPr/>
          </p:nvSpPr>
          <p:spPr>
            <a:xfrm>
              <a:off x="5388250" y="2314950"/>
              <a:ext cx="56075" cy="48575"/>
            </a:xfrm>
            <a:custGeom>
              <a:avLst/>
              <a:gdLst/>
              <a:ahLst/>
              <a:cxnLst/>
              <a:rect l="l" t="t" r="r" b="b"/>
              <a:pathLst>
                <a:path w="2243" h="1943" extrusionOk="0">
                  <a:moveTo>
                    <a:pt x="1563" y="1"/>
                  </a:moveTo>
                  <a:cubicBezTo>
                    <a:pt x="1381" y="1"/>
                    <a:pt x="1190" y="39"/>
                    <a:pt x="1048" y="92"/>
                  </a:cubicBezTo>
                  <a:cubicBezTo>
                    <a:pt x="468" y="304"/>
                    <a:pt x="1" y="593"/>
                    <a:pt x="201" y="1317"/>
                  </a:cubicBezTo>
                  <a:cubicBezTo>
                    <a:pt x="331" y="1770"/>
                    <a:pt x="519" y="1942"/>
                    <a:pt x="730" y="1942"/>
                  </a:cubicBezTo>
                  <a:cubicBezTo>
                    <a:pt x="1189" y="1942"/>
                    <a:pt x="1759" y="1133"/>
                    <a:pt x="2095" y="638"/>
                  </a:cubicBezTo>
                  <a:cubicBezTo>
                    <a:pt x="2242" y="150"/>
                    <a:pt x="1920" y="1"/>
                    <a:pt x="1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1"/>
            <p:cNvSpPr/>
            <p:nvPr/>
          </p:nvSpPr>
          <p:spPr>
            <a:xfrm>
              <a:off x="5177300" y="2521175"/>
              <a:ext cx="46950" cy="42600"/>
            </a:xfrm>
            <a:custGeom>
              <a:avLst/>
              <a:gdLst/>
              <a:ahLst/>
              <a:cxnLst/>
              <a:rect l="l" t="t" r="r" b="b"/>
              <a:pathLst>
                <a:path w="1878" h="1704" extrusionOk="0">
                  <a:moveTo>
                    <a:pt x="937" y="0"/>
                  </a:moveTo>
                  <a:cubicBezTo>
                    <a:pt x="450" y="0"/>
                    <a:pt x="242" y="363"/>
                    <a:pt x="129" y="888"/>
                  </a:cubicBezTo>
                  <a:cubicBezTo>
                    <a:pt x="0" y="1460"/>
                    <a:pt x="298" y="1704"/>
                    <a:pt x="691" y="1704"/>
                  </a:cubicBezTo>
                  <a:cubicBezTo>
                    <a:pt x="1116" y="1704"/>
                    <a:pt x="1652" y="1418"/>
                    <a:pt x="1878" y="955"/>
                  </a:cubicBezTo>
                  <a:cubicBezTo>
                    <a:pt x="1755" y="309"/>
                    <a:pt x="1744" y="75"/>
                    <a:pt x="1065" y="8"/>
                  </a:cubicBezTo>
                  <a:cubicBezTo>
                    <a:pt x="1020" y="3"/>
                    <a:pt x="978" y="0"/>
                    <a:pt x="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1"/>
            <p:cNvSpPr/>
            <p:nvPr/>
          </p:nvSpPr>
          <p:spPr>
            <a:xfrm>
              <a:off x="5343250" y="2595575"/>
              <a:ext cx="38775" cy="31775"/>
            </a:xfrm>
            <a:custGeom>
              <a:avLst/>
              <a:gdLst/>
              <a:ahLst/>
              <a:cxnLst/>
              <a:rect l="l" t="t" r="r" b="b"/>
              <a:pathLst>
                <a:path w="1551" h="1271" extrusionOk="0">
                  <a:moveTo>
                    <a:pt x="924" y="1"/>
                  </a:moveTo>
                  <a:cubicBezTo>
                    <a:pt x="894" y="1"/>
                    <a:pt x="863" y="2"/>
                    <a:pt x="831" y="6"/>
                  </a:cubicBezTo>
                  <a:cubicBezTo>
                    <a:pt x="531" y="39"/>
                    <a:pt x="230" y="184"/>
                    <a:pt x="130" y="485"/>
                  </a:cubicBezTo>
                  <a:cubicBezTo>
                    <a:pt x="1" y="871"/>
                    <a:pt x="619" y="1270"/>
                    <a:pt x="1032" y="1270"/>
                  </a:cubicBezTo>
                  <a:cubicBezTo>
                    <a:pt x="1155" y="1270"/>
                    <a:pt x="1260" y="1235"/>
                    <a:pt x="1322" y="1153"/>
                  </a:cubicBezTo>
                  <a:lnTo>
                    <a:pt x="1466" y="1053"/>
                  </a:lnTo>
                  <a:cubicBezTo>
                    <a:pt x="1551" y="547"/>
                    <a:pt x="1445" y="1"/>
                    <a:pt x="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41"/>
          <p:cNvSpPr/>
          <p:nvPr/>
        </p:nvSpPr>
        <p:spPr>
          <a:xfrm rot="5400000">
            <a:off x="7425303" y="2050006"/>
            <a:ext cx="2393912" cy="1043496"/>
          </a:xfrm>
          <a:custGeom>
            <a:avLst/>
            <a:gdLst/>
            <a:ahLst/>
            <a:cxnLst/>
            <a:rect l="l" t="t" r="r" b="b"/>
            <a:pathLst>
              <a:path w="74426" h="32447" extrusionOk="0">
                <a:moveTo>
                  <a:pt x="11455" y="0"/>
                </a:moveTo>
                <a:cubicBezTo>
                  <a:pt x="4764" y="8721"/>
                  <a:pt x="0" y="18353"/>
                  <a:pt x="10689" y="22081"/>
                </a:cubicBezTo>
                <a:cubicBezTo>
                  <a:pt x="17276" y="24360"/>
                  <a:pt x="24712" y="22744"/>
                  <a:pt x="31361" y="25395"/>
                </a:cubicBezTo>
                <a:cubicBezTo>
                  <a:pt x="38368" y="28167"/>
                  <a:pt x="44051" y="32446"/>
                  <a:pt x="51684" y="32446"/>
                </a:cubicBezTo>
                <a:cubicBezTo>
                  <a:pt x="52152" y="32446"/>
                  <a:pt x="52628" y="32430"/>
                  <a:pt x="53111" y="32397"/>
                </a:cubicBezTo>
                <a:cubicBezTo>
                  <a:pt x="60133" y="31920"/>
                  <a:pt x="62722" y="26203"/>
                  <a:pt x="63468" y="19927"/>
                </a:cubicBezTo>
                <a:cubicBezTo>
                  <a:pt x="64255" y="13423"/>
                  <a:pt x="66513" y="11993"/>
                  <a:pt x="70676" y="7229"/>
                </a:cubicBezTo>
                <a:cubicBezTo>
                  <a:pt x="72520" y="5075"/>
                  <a:pt x="74074" y="2548"/>
                  <a:pt x="744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Google Shape;52;p13"/>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02" name="Google Shape;102;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103" name="Google Shape;10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our-sci.net/new-market-module-hylo-updates/"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forms/d/e/1FAIpQLScZYpAVzIbKStPE02Xa0GoJ5EqvdHIuInUHR4g4EMuqyBYB9g/viewfor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61"/>
        <p:cNvGrpSpPr/>
        <p:nvPr/>
      </p:nvGrpSpPr>
      <p:grpSpPr>
        <a:xfrm>
          <a:off x="0" y="0"/>
          <a:ext cx="0" cy="0"/>
          <a:chOff x="0" y="0"/>
          <a:chExt cx="0" cy="0"/>
        </a:xfrm>
      </p:grpSpPr>
      <p:sp>
        <p:nvSpPr>
          <p:cNvPr id="262" name="Google Shape;262;p42"/>
          <p:cNvSpPr txBox="1">
            <a:spLocks noGrp="1"/>
          </p:cNvSpPr>
          <p:nvPr>
            <p:ph type="ctrTitle"/>
          </p:nvPr>
        </p:nvSpPr>
        <p:spPr>
          <a:xfrm>
            <a:off x="5172450" y="1228550"/>
            <a:ext cx="3612000" cy="932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Welcome!</a:t>
            </a:r>
            <a:endParaRPr/>
          </a:p>
        </p:txBody>
      </p:sp>
      <p:sp>
        <p:nvSpPr>
          <p:cNvPr id="263" name="Google Shape;263;p42"/>
          <p:cNvSpPr txBox="1">
            <a:spLocks noGrp="1"/>
          </p:cNvSpPr>
          <p:nvPr>
            <p:ph type="subTitle" idx="1"/>
          </p:nvPr>
        </p:nvSpPr>
        <p:spPr>
          <a:xfrm>
            <a:off x="4572000" y="2375825"/>
            <a:ext cx="44874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1840" b="1" i="1">
                <a:solidFill>
                  <a:schemeClr val="dk1"/>
                </a:solidFill>
              </a:rPr>
              <a:t>CO-OP + Community Building</a:t>
            </a:r>
            <a:endParaRPr sz="1840" b="1" i="1">
              <a:solidFill>
                <a:schemeClr val="dk1"/>
              </a:solidFill>
            </a:endParaRPr>
          </a:p>
          <a:p>
            <a:pPr marL="0" lvl="0" indent="0" algn="ctr" rtl="0">
              <a:lnSpc>
                <a:spcPct val="80000"/>
              </a:lnSpc>
              <a:spcBef>
                <a:spcPts val="0"/>
              </a:spcBef>
              <a:spcAft>
                <a:spcPts val="0"/>
              </a:spcAft>
              <a:buSzPts val="605"/>
              <a:buNone/>
            </a:pPr>
            <a:endParaRPr sz="1840" b="1" i="1">
              <a:solidFill>
                <a:schemeClr val="dk1"/>
              </a:solidFill>
            </a:endParaRPr>
          </a:p>
          <a:p>
            <a:pPr marL="0" lvl="0" indent="0" algn="ctr" rtl="0">
              <a:lnSpc>
                <a:spcPct val="80000"/>
              </a:lnSpc>
              <a:spcBef>
                <a:spcPts val="0"/>
              </a:spcBef>
              <a:spcAft>
                <a:spcPts val="0"/>
              </a:spcAft>
              <a:buSzPts val="605"/>
              <a:buNone/>
            </a:pPr>
            <a:r>
              <a:rPr lang="en" sz="1840" i="1">
                <a:solidFill>
                  <a:schemeClr val="dk1"/>
                </a:solidFill>
              </a:rPr>
              <a:t>Poughkeepsie, New York </a:t>
            </a:r>
            <a:endParaRPr sz="1840" i="1">
              <a:solidFill>
                <a:schemeClr val="dk1"/>
              </a:solidFill>
            </a:endParaRPr>
          </a:p>
          <a:p>
            <a:pPr marL="0" lvl="0" indent="0" algn="ctr" rtl="0">
              <a:lnSpc>
                <a:spcPct val="80000"/>
              </a:lnSpc>
              <a:spcBef>
                <a:spcPts val="0"/>
              </a:spcBef>
              <a:spcAft>
                <a:spcPts val="0"/>
              </a:spcAft>
              <a:buSzPts val="605"/>
              <a:buNone/>
            </a:pPr>
            <a:endParaRPr sz="1840" i="1">
              <a:solidFill>
                <a:schemeClr val="dk1"/>
              </a:solidFill>
            </a:endParaRPr>
          </a:p>
          <a:p>
            <a:pPr marL="0" lvl="0" indent="0" algn="ctr" rtl="0">
              <a:lnSpc>
                <a:spcPct val="80000"/>
              </a:lnSpc>
              <a:spcBef>
                <a:spcPts val="0"/>
              </a:spcBef>
              <a:spcAft>
                <a:spcPts val="0"/>
              </a:spcAft>
              <a:buSzPts val="605"/>
              <a:buNone/>
            </a:pPr>
            <a:r>
              <a:rPr lang="en" sz="1840" i="1">
                <a:solidFill>
                  <a:schemeClr val="dk1"/>
                </a:solidFill>
              </a:rPr>
              <a:t>March 23, 2024</a:t>
            </a:r>
            <a:endParaRPr sz="1840" i="1">
              <a:solidFill>
                <a:schemeClr val="dk1"/>
              </a:solidFill>
            </a:endParaRPr>
          </a:p>
        </p:txBody>
      </p:sp>
      <p:pic>
        <p:nvPicPr>
          <p:cNvPr id="264" name="Google Shape;264;p42"/>
          <p:cNvPicPr preferRelativeResize="0"/>
          <p:nvPr/>
        </p:nvPicPr>
        <p:blipFill>
          <a:blip r:embed="rId3">
            <a:alphaModFix/>
          </a:blip>
          <a:stretch>
            <a:fillRect/>
          </a:stretch>
        </p:blipFill>
        <p:spPr>
          <a:xfrm>
            <a:off x="164900" y="182051"/>
            <a:ext cx="4487400" cy="4595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44"/>
        <p:cNvGrpSpPr/>
        <p:nvPr/>
      </p:nvGrpSpPr>
      <p:grpSpPr>
        <a:xfrm>
          <a:off x="0" y="0"/>
          <a:ext cx="0" cy="0"/>
          <a:chOff x="0" y="0"/>
          <a:chExt cx="0" cy="0"/>
        </a:xfrm>
      </p:grpSpPr>
      <p:sp>
        <p:nvSpPr>
          <p:cNvPr id="345" name="Google Shape;345;p51"/>
          <p:cNvSpPr txBox="1"/>
          <p:nvPr/>
        </p:nvSpPr>
        <p:spPr>
          <a:xfrm>
            <a:off x="1428825" y="1591700"/>
            <a:ext cx="17145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lt1"/>
                </a:solidFill>
                <a:latin typeface="Proxima Nova"/>
                <a:ea typeface="Proxima Nova"/>
                <a:cs typeface="Proxima Nova"/>
                <a:sym typeface="Proxima Nova"/>
              </a:rPr>
              <a:t>Economy:</a:t>
            </a:r>
            <a:endParaRPr sz="2600" b="1">
              <a:solidFill>
                <a:schemeClr val="lt1"/>
              </a:solidFill>
              <a:latin typeface="Proxima Nova"/>
              <a:ea typeface="Proxima Nova"/>
              <a:cs typeface="Proxima Nova"/>
              <a:sym typeface="Proxima Nova"/>
            </a:endParaRPr>
          </a:p>
        </p:txBody>
      </p:sp>
      <p:sp>
        <p:nvSpPr>
          <p:cNvPr id="346" name="Google Shape;346;p51"/>
          <p:cNvSpPr txBox="1"/>
          <p:nvPr/>
        </p:nvSpPr>
        <p:spPr>
          <a:xfrm>
            <a:off x="1581225" y="2157450"/>
            <a:ext cx="5686500" cy="6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Proxima Nova"/>
                <a:ea typeface="Proxima Nova"/>
                <a:cs typeface="Proxima Nova"/>
                <a:sym typeface="Proxima Nova"/>
              </a:rPr>
              <a:t>A system that creates and distributes resources </a:t>
            </a:r>
            <a:endParaRPr sz="2000">
              <a:solidFill>
                <a:schemeClr val="lt1"/>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Capitalist Supply Chains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5"/>
        <p:cNvGrpSpPr/>
        <p:nvPr/>
      </p:nvGrpSpPr>
      <p:grpSpPr>
        <a:xfrm>
          <a:off x="0" y="0"/>
          <a:ext cx="0" cy="0"/>
          <a:chOff x="0" y="0"/>
          <a:chExt cx="0" cy="0"/>
        </a:xfrm>
      </p:grpSpPr>
      <p:sp>
        <p:nvSpPr>
          <p:cNvPr id="356" name="Google Shape;356;p53"/>
          <p:cNvSpPr txBox="1">
            <a:spLocks noGrp="1"/>
          </p:cNvSpPr>
          <p:nvPr>
            <p:ph type="title"/>
          </p:nvPr>
        </p:nvSpPr>
        <p:spPr>
          <a:xfrm>
            <a:off x="1446725" y="58140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t>Capitalism is an economic system in which private individuals and corporations largely control the production and distribution of resources, and where the maximization of profit &amp; enclosure of wealth is prioritized above all else.</a:t>
            </a:r>
            <a:r>
              <a:rPr lang="en" sz="2300"/>
              <a:t> </a:t>
            </a:r>
            <a:endParaRPr sz="9200"/>
          </a:p>
        </p:txBody>
      </p:sp>
      <p:grpSp>
        <p:nvGrpSpPr>
          <p:cNvPr id="357" name="Google Shape;357;p53"/>
          <p:cNvGrpSpPr/>
          <p:nvPr/>
        </p:nvGrpSpPr>
        <p:grpSpPr>
          <a:xfrm>
            <a:off x="85716" y="3750978"/>
            <a:ext cx="1224197" cy="1165518"/>
            <a:chOff x="4694531" y="2250235"/>
            <a:chExt cx="1090502" cy="1018186"/>
          </a:xfrm>
        </p:grpSpPr>
        <p:sp>
          <p:nvSpPr>
            <p:cNvPr id="358" name="Google Shape;358;p53"/>
            <p:cNvSpPr/>
            <p:nvPr/>
          </p:nvSpPr>
          <p:spPr>
            <a:xfrm>
              <a:off x="4694531" y="2250235"/>
              <a:ext cx="1090502" cy="1018186"/>
            </a:xfrm>
            <a:custGeom>
              <a:avLst/>
              <a:gdLst/>
              <a:ahLst/>
              <a:cxnLst/>
              <a:rect l="l" t="t" r="r" b="b"/>
              <a:pathLst>
                <a:path w="24565" h="22936" extrusionOk="0">
                  <a:moveTo>
                    <a:pt x="12304" y="1"/>
                  </a:moveTo>
                  <a:cubicBezTo>
                    <a:pt x="11753" y="1"/>
                    <a:pt x="11196" y="40"/>
                    <a:pt x="10635" y="122"/>
                  </a:cubicBezTo>
                  <a:cubicBezTo>
                    <a:pt x="4354" y="1033"/>
                    <a:pt x="0" y="6855"/>
                    <a:pt x="912" y="13122"/>
                  </a:cubicBezTo>
                  <a:cubicBezTo>
                    <a:pt x="1738" y="18828"/>
                    <a:pt x="6647" y="22935"/>
                    <a:pt x="12259" y="22935"/>
                  </a:cubicBezTo>
                  <a:cubicBezTo>
                    <a:pt x="12812" y="22935"/>
                    <a:pt x="13371" y="22895"/>
                    <a:pt x="13934" y="22813"/>
                  </a:cubicBezTo>
                  <a:cubicBezTo>
                    <a:pt x="20211" y="21901"/>
                    <a:pt x="24565" y="16083"/>
                    <a:pt x="23657" y="9816"/>
                  </a:cubicBezTo>
                  <a:cubicBezTo>
                    <a:pt x="22827" y="4109"/>
                    <a:pt x="17918" y="1"/>
                    <a:pt x="12304" y="1"/>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3"/>
            <p:cNvSpPr/>
            <p:nvPr/>
          </p:nvSpPr>
          <p:spPr>
            <a:xfrm>
              <a:off x="4824199" y="2371334"/>
              <a:ext cx="831161" cy="775937"/>
            </a:xfrm>
            <a:custGeom>
              <a:avLst/>
              <a:gdLst/>
              <a:ahLst/>
              <a:cxnLst/>
              <a:rect l="l" t="t" r="r" b="b"/>
              <a:pathLst>
                <a:path w="18723" h="17479" extrusionOk="0">
                  <a:moveTo>
                    <a:pt x="9375" y="1"/>
                  </a:moveTo>
                  <a:cubicBezTo>
                    <a:pt x="8956" y="1"/>
                    <a:pt x="8532" y="31"/>
                    <a:pt x="8106" y="92"/>
                  </a:cubicBezTo>
                  <a:cubicBezTo>
                    <a:pt x="3320" y="789"/>
                    <a:pt x="0" y="5226"/>
                    <a:pt x="697" y="9999"/>
                  </a:cubicBezTo>
                  <a:cubicBezTo>
                    <a:pt x="1328" y="14348"/>
                    <a:pt x="5067" y="17478"/>
                    <a:pt x="9342" y="17478"/>
                  </a:cubicBezTo>
                  <a:cubicBezTo>
                    <a:pt x="9763" y="17478"/>
                    <a:pt x="10189" y="17448"/>
                    <a:pt x="10617" y="17386"/>
                  </a:cubicBezTo>
                  <a:cubicBezTo>
                    <a:pt x="15406" y="16690"/>
                    <a:pt x="18723" y="12257"/>
                    <a:pt x="18029" y="7479"/>
                  </a:cubicBezTo>
                  <a:cubicBezTo>
                    <a:pt x="17395" y="3131"/>
                    <a:pt x="13655" y="1"/>
                    <a:pt x="9375"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3"/>
            <p:cNvSpPr/>
            <p:nvPr/>
          </p:nvSpPr>
          <p:spPr>
            <a:xfrm>
              <a:off x="4841911" y="2356596"/>
              <a:ext cx="782507" cy="470782"/>
            </a:xfrm>
            <a:custGeom>
              <a:avLst/>
              <a:gdLst/>
              <a:ahLst/>
              <a:cxnLst/>
              <a:rect l="l" t="t" r="r" b="b"/>
              <a:pathLst>
                <a:path w="17627" h="10605" extrusionOk="0">
                  <a:moveTo>
                    <a:pt x="8959" y="0"/>
                  </a:moveTo>
                  <a:cubicBezTo>
                    <a:pt x="8916" y="0"/>
                    <a:pt x="8873" y="1"/>
                    <a:pt x="8830" y="1"/>
                  </a:cubicBezTo>
                  <a:cubicBezTo>
                    <a:pt x="8348" y="12"/>
                    <a:pt x="7864" y="55"/>
                    <a:pt x="7379" y="141"/>
                  </a:cubicBezTo>
                  <a:cubicBezTo>
                    <a:pt x="6895" y="227"/>
                    <a:pt x="6421" y="353"/>
                    <a:pt x="5969" y="511"/>
                  </a:cubicBezTo>
                  <a:cubicBezTo>
                    <a:pt x="5513" y="665"/>
                    <a:pt x="5083" y="866"/>
                    <a:pt x="4673" y="1085"/>
                  </a:cubicBezTo>
                  <a:cubicBezTo>
                    <a:pt x="4264" y="1301"/>
                    <a:pt x="3880" y="1556"/>
                    <a:pt x="3524" y="1824"/>
                  </a:cubicBezTo>
                  <a:cubicBezTo>
                    <a:pt x="3169" y="2094"/>
                    <a:pt x="2843" y="2384"/>
                    <a:pt x="2545" y="2689"/>
                  </a:cubicBezTo>
                  <a:cubicBezTo>
                    <a:pt x="1949" y="3296"/>
                    <a:pt x="1478" y="3964"/>
                    <a:pt x="1112" y="4620"/>
                  </a:cubicBezTo>
                  <a:cubicBezTo>
                    <a:pt x="750" y="5281"/>
                    <a:pt x="499" y="5941"/>
                    <a:pt x="334" y="6559"/>
                  </a:cubicBezTo>
                  <a:cubicBezTo>
                    <a:pt x="0" y="7793"/>
                    <a:pt x="14" y="8842"/>
                    <a:pt x="90" y="9538"/>
                  </a:cubicBezTo>
                  <a:cubicBezTo>
                    <a:pt x="172" y="10235"/>
                    <a:pt x="303" y="10604"/>
                    <a:pt x="340" y="10604"/>
                  </a:cubicBezTo>
                  <a:cubicBezTo>
                    <a:pt x="341" y="10604"/>
                    <a:pt x="341" y="10604"/>
                    <a:pt x="341" y="10604"/>
                  </a:cubicBezTo>
                  <a:cubicBezTo>
                    <a:pt x="395" y="10593"/>
                    <a:pt x="352" y="10209"/>
                    <a:pt x="352" y="9524"/>
                  </a:cubicBezTo>
                  <a:cubicBezTo>
                    <a:pt x="355" y="8842"/>
                    <a:pt x="416" y="7844"/>
                    <a:pt x="786" y="6691"/>
                  </a:cubicBezTo>
                  <a:cubicBezTo>
                    <a:pt x="973" y="6118"/>
                    <a:pt x="1235" y="5503"/>
                    <a:pt x="1594" y="4894"/>
                  </a:cubicBezTo>
                  <a:cubicBezTo>
                    <a:pt x="1960" y="4291"/>
                    <a:pt x="2416" y="3680"/>
                    <a:pt x="2982" y="3124"/>
                  </a:cubicBezTo>
                  <a:cubicBezTo>
                    <a:pt x="3266" y="2848"/>
                    <a:pt x="3575" y="2578"/>
                    <a:pt x="3908" y="2338"/>
                  </a:cubicBezTo>
                  <a:cubicBezTo>
                    <a:pt x="4246" y="2090"/>
                    <a:pt x="4601" y="1860"/>
                    <a:pt x="4985" y="1663"/>
                  </a:cubicBezTo>
                  <a:cubicBezTo>
                    <a:pt x="5366" y="1462"/>
                    <a:pt x="5764" y="1282"/>
                    <a:pt x="6188" y="1139"/>
                  </a:cubicBezTo>
                  <a:cubicBezTo>
                    <a:pt x="6608" y="996"/>
                    <a:pt x="7046" y="880"/>
                    <a:pt x="7495" y="798"/>
                  </a:cubicBezTo>
                  <a:cubicBezTo>
                    <a:pt x="7947" y="722"/>
                    <a:pt x="8396" y="679"/>
                    <a:pt x="8840" y="669"/>
                  </a:cubicBezTo>
                  <a:cubicBezTo>
                    <a:pt x="8899" y="668"/>
                    <a:pt x="8958" y="667"/>
                    <a:pt x="9016" y="667"/>
                  </a:cubicBezTo>
                  <a:cubicBezTo>
                    <a:pt x="9401" y="667"/>
                    <a:pt x="9780" y="698"/>
                    <a:pt x="10150" y="744"/>
                  </a:cubicBezTo>
                  <a:cubicBezTo>
                    <a:pt x="10578" y="798"/>
                    <a:pt x="10994" y="895"/>
                    <a:pt x="11393" y="1009"/>
                  </a:cubicBezTo>
                  <a:cubicBezTo>
                    <a:pt x="11791" y="1121"/>
                    <a:pt x="12171" y="1268"/>
                    <a:pt x="12531" y="1430"/>
                  </a:cubicBezTo>
                  <a:cubicBezTo>
                    <a:pt x="13255" y="1753"/>
                    <a:pt x="13894" y="2169"/>
                    <a:pt x="14447" y="2614"/>
                  </a:cubicBezTo>
                  <a:cubicBezTo>
                    <a:pt x="14993" y="3063"/>
                    <a:pt x="15448" y="3547"/>
                    <a:pt x="15821" y="4021"/>
                  </a:cubicBezTo>
                  <a:cubicBezTo>
                    <a:pt x="16568" y="4976"/>
                    <a:pt x="16970" y="5895"/>
                    <a:pt x="17207" y="6534"/>
                  </a:cubicBezTo>
                  <a:cubicBezTo>
                    <a:pt x="17442" y="7171"/>
                    <a:pt x="17536" y="7543"/>
                    <a:pt x="17586" y="7543"/>
                  </a:cubicBezTo>
                  <a:cubicBezTo>
                    <a:pt x="17586" y="7543"/>
                    <a:pt x="17587" y="7543"/>
                    <a:pt x="17587" y="7542"/>
                  </a:cubicBezTo>
                  <a:cubicBezTo>
                    <a:pt x="17627" y="7535"/>
                    <a:pt x="17623" y="7144"/>
                    <a:pt x="17458" y="6454"/>
                  </a:cubicBezTo>
                  <a:cubicBezTo>
                    <a:pt x="17290" y="5773"/>
                    <a:pt x="16941" y="4786"/>
                    <a:pt x="16205" y="3741"/>
                  </a:cubicBezTo>
                  <a:cubicBezTo>
                    <a:pt x="15836" y="3221"/>
                    <a:pt x="15373" y="2686"/>
                    <a:pt x="14806" y="2190"/>
                  </a:cubicBezTo>
                  <a:cubicBezTo>
                    <a:pt x="14235" y="1699"/>
                    <a:pt x="13564" y="1236"/>
                    <a:pt x="12792" y="870"/>
                  </a:cubicBezTo>
                  <a:cubicBezTo>
                    <a:pt x="12408" y="686"/>
                    <a:pt x="12002" y="525"/>
                    <a:pt x="11575" y="396"/>
                  </a:cubicBezTo>
                  <a:cubicBezTo>
                    <a:pt x="11148" y="267"/>
                    <a:pt x="10703" y="159"/>
                    <a:pt x="10243" y="95"/>
                  </a:cubicBezTo>
                  <a:cubicBezTo>
                    <a:pt x="9825" y="36"/>
                    <a:pt x="9395" y="0"/>
                    <a:pt x="8959"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3"/>
            <p:cNvSpPr/>
            <p:nvPr/>
          </p:nvSpPr>
          <p:spPr>
            <a:xfrm>
              <a:off x="5058586" y="2488083"/>
              <a:ext cx="386747" cy="570799"/>
            </a:xfrm>
            <a:custGeom>
              <a:avLst/>
              <a:gdLst/>
              <a:ahLst/>
              <a:cxnLst/>
              <a:rect l="l" t="t" r="r" b="b"/>
              <a:pathLst>
                <a:path w="8712" h="12858" extrusionOk="0">
                  <a:moveTo>
                    <a:pt x="3209" y="3500"/>
                  </a:moveTo>
                  <a:lnTo>
                    <a:pt x="3518" y="5409"/>
                  </a:lnTo>
                  <a:cubicBezTo>
                    <a:pt x="2894" y="5316"/>
                    <a:pt x="2452" y="5122"/>
                    <a:pt x="2377" y="4652"/>
                  </a:cubicBezTo>
                  <a:cubicBezTo>
                    <a:pt x="2304" y="4211"/>
                    <a:pt x="2524" y="3772"/>
                    <a:pt x="3209" y="3500"/>
                  </a:cubicBezTo>
                  <a:close/>
                  <a:moveTo>
                    <a:pt x="5233" y="7506"/>
                  </a:moveTo>
                  <a:cubicBezTo>
                    <a:pt x="5844" y="7617"/>
                    <a:pt x="6275" y="7807"/>
                    <a:pt x="6350" y="8277"/>
                  </a:cubicBezTo>
                  <a:cubicBezTo>
                    <a:pt x="6418" y="8708"/>
                    <a:pt x="6177" y="9106"/>
                    <a:pt x="5528" y="9361"/>
                  </a:cubicBezTo>
                  <a:lnTo>
                    <a:pt x="5233" y="7506"/>
                  </a:lnTo>
                  <a:close/>
                  <a:moveTo>
                    <a:pt x="4032" y="0"/>
                  </a:moveTo>
                  <a:lnTo>
                    <a:pt x="2685" y="216"/>
                  </a:lnTo>
                  <a:lnTo>
                    <a:pt x="2925" y="1708"/>
                  </a:lnTo>
                  <a:cubicBezTo>
                    <a:pt x="840" y="2290"/>
                    <a:pt x="0" y="3683"/>
                    <a:pt x="227" y="5108"/>
                  </a:cubicBezTo>
                  <a:cubicBezTo>
                    <a:pt x="535" y="7032"/>
                    <a:pt x="2283" y="7261"/>
                    <a:pt x="3833" y="7384"/>
                  </a:cubicBezTo>
                  <a:lnTo>
                    <a:pt x="4193" y="9630"/>
                  </a:lnTo>
                  <a:cubicBezTo>
                    <a:pt x="4079" y="9637"/>
                    <a:pt x="3965" y="9641"/>
                    <a:pt x="3850" y="9641"/>
                  </a:cubicBezTo>
                  <a:cubicBezTo>
                    <a:pt x="2975" y="9641"/>
                    <a:pt x="2096" y="9438"/>
                    <a:pt x="1433" y="9092"/>
                  </a:cubicBezTo>
                  <a:lnTo>
                    <a:pt x="955" y="10854"/>
                  </a:lnTo>
                  <a:cubicBezTo>
                    <a:pt x="1623" y="11223"/>
                    <a:pt x="2619" y="11432"/>
                    <a:pt x="3681" y="11432"/>
                  </a:cubicBezTo>
                  <a:cubicBezTo>
                    <a:pt x="3943" y="11432"/>
                    <a:pt x="4210" y="11419"/>
                    <a:pt x="4476" y="11393"/>
                  </a:cubicBezTo>
                  <a:lnTo>
                    <a:pt x="4709" y="12857"/>
                  </a:lnTo>
                  <a:lnTo>
                    <a:pt x="6056" y="12642"/>
                  </a:lnTo>
                  <a:lnTo>
                    <a:pt x="5815" y="11138"/>
                  </a:lnTo>
                  <a:cubicBezTo>
                    <a:pt x="7882" y="10542"/>
                    <a:pt x="8712" y="9171"/>
                    <a:pt x="8489" y="7771"/>
                  </a:cubicBezTo>
                  <a:cubicBezTo>
                    <a:pt x="8184" y="5876"/>
                    <a:pt x="6465" y="5639"/>
                    <a:pt x="4915" y="5528"/>
                  </a:cubicBezTo>
                  <a:lnTo>
                    <a:pt x="4548" y="3242"/>
                  </a:lnTo>
                  <a:cubicBezTo>
                    <a:pt x="4611" y="3239"/>
                    <a:pt x="4673" y="3238"/>
                    <a:pt x="4736" y="3238"/>
                  </a:cubicBezTo>
                  <a:cubicBezTo>
                    <a:pt x="5367" y="3238"/>
                    <a:pt x="6038" y="3357"/>
                    <a:pt x="6719" y="3611"/>
                  </a:cubicBezTo>
                  <a:lnTo>
                    <a:pt x="7125" y="1849"/>
                  </a:lnTo>
                  <a:cubicBezTo>
                    <a:pt x="6479" y="1570"/>
                    <a:pt x="5703" y="1442"/>
                    <a:pt x="4899" y="1442"/>
                  </a:cubicBezTo>
                  <a:cubicBezTo>
                    <a:pt x="4689" y="1442"/>
                    <a:pt x="4476" y="1451"/>
                    <a:pt x="4264" y="1468"/>
                  </a:cubicBezTo>
                  <a:lnTo>
                    <a:pt x="403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53"/>
          <p:cNvSpPr/>
          <p:nvPr/>
        </p:nvSpPr>
        <p:spPr>
          <a:xfrm>
            <a:off x="5899229" y="1639278"/>
            <a:ext cx="44" cy="44"/>
          </a:xfrm>
          <a:custGeom>
            <a:avLst/>
            <a:gdLst/>
            <a:ahLst/>
            <a:cxnLst/>
            <a:rect l="l" t="t" r="r" b="b"/>
            <a:pathLst>
              <a:path w="1" h="1" extrusionOk="0">
                <a:moveTo>
                  <a:pt x="1" y="1"/>
                </a:moveTo>
                <a:lnTo>
                  <a:pt x="1" y="1"/>
                </a:lnTo>
                <a:lnTo>
                  <a:pt x="1" y="1"/>
                </a:lnTo>
                <a:lnTo>
                  <a:pt x="1" y="1"/>
                </a:lnTo>
                <a:close/>
              </a:path>
            </a:pathLst>
          </a:custGeom>
          <a:solidFill>
            <a:srgbClr val="95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3"/>
          <p:cNvSpPr/>
          <p:nvPr/>
        </p:nvSpPr>
        <p:spPr>
          <a:xfrm>
            <a:off x="5899229" y="1639278"/>
            <a:ext cx="44" cy="44"/>
          </a:xfrm>
          <a:custGeom>
            <a:avLst/>
            <a:gdLst/>
            <a:ahLst/>
            <a:cxnLst/>
            <a:rect l="l" t="t" r="r" b="b"/>
            <a:pathLst>
              <a:path w="1" h="1" extrusionOk="0">
                <a:moveTo>
                  <a:pt x="1" y="1"/>
                </a:moveTo>
                <a:lnTo>
                  <a:pt x="1" y="1"/>
                </a:lnTo>
                <a:lnTo>
                  <a:pt x="1" y="1"/>
                </a:lnTo>
                <a:lnTo>
                  <a:pt x="1" y="1"/>
                </a:lnTo>
                <a:close/>
              </a:path>
            </a:pathLst>
          </a:custGeom>
          <a:solidFill>
            <a:srgbClr val="95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53"/>
          <p:cNvGrpSpPr/>
          <p:nvPr/>
        </p:nvGrpSpPr>
        <p:grpSpPr>
          <a:xfrm>
            <a:off x="583003" y="644888"/>
            <a:ext cx="6608995" cy="3497794"/>
            <a:chOff x="4089562" y="596016"/>
            <a:chExt cx="4545076" cy="4119899"/>
          </a:xfrm>
        </p:grpSpPr>
        <p:grpSp>
          <p:nvGrpSpPr>
            <p:cNvPr id="365" name="Google Shape;365;p53"/>
            <p:cNvGrpSpPr/>
            <p:nvPr/>
          </p:nvGrpSpPr>
          <p:grpSpPr>
            <a:xfrm>
              <a:off x="6208458" y="4139123"/>
              <a:ext cx="623499" cy="576793"/>
              <a:chOff x="2681574" y="1237063"/>
              <a:chExt cx="340338" cy="314998"/>
            </a:xfrm>
          </p:grpSpPr>
          <p:sp>
            <p:nvSpPr>
              <p:cNvPr id="366" name="Google Shape;366;p53"/>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3"/>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3"/>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3"/>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53"/>
            <p:cNvGrpSpPr/>
            <p:nvPr/>
          </p:nvGrpSpPr>
          <p:grpSpPr>
            <a:xfrm rot="756199">
              <a:off x="8106510" y="1414495"/>
              <a:ext cx="502396" cy="423275"/>
              <a:chOff x="2681574" y="1237063"/>
              <a:chExt cx="340338" cy="314998"/>
            </a:xfrm>
          </p:grpSpPr>
          <p:sp>
            <p:nvSpPr>
              <p:cNvPr id="371" name="Google Shape;371;p53"/>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3"/>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3"/>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3"/>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53"/>
            <p:cNvGrpSpPr/>
            <p:nvPr/>
          </p:nvGrpSpPr>
          <p:grpSpPr>
            <a:xfrm rot="4421280">
              <a:off x="4109838" y="1944564"/>
              <a:ext cx="569153" cy="479566"/>
              <a:chOff x="2681574" y="1237063"/>
              <a:chExt cx="340338" cy="314998"/>
            </a:xfrm>
          </p:grpSpPr>
          <p:sp>
            <p:nvSpPr>
              <p:cNvPr id="376" name="Google Shape;376;p53"/>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3"/>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3"/>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3"/>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3"/>
            <p:cNvGrpSpPr/>
            <p:nvPr/>
          </p:nvGrpSpPr>
          <p:grpSpPr>
            <a:xfrm>
              <a:off x="4980432" y="596016"/>
              <a:ext cx="773384" cy="715644"/>
              <a:chOff x="2681574" y="1237063"/>
              <a:chExt cx="340338" cy="314998"/>
            </a:xfrm>
          </p:grpSpPr>
          <p:sp>
            <p:nvSpPr>
              <p:cNvPr id="381" name="Google Shape;381;p53"/>
              <p:cNvSpPr/>
              <p:nvPr/>
            </p:nvSpPr>
            <p:spPr>
              <a:xfrm>
                <a:off x="2681574" y="1237063"/>
                <a:ext cx="340338" cy="314998"/>
              </a:xfrm>
              <a:custGeom>
                <a:avLst/>
                <a:gdLst/>
                <a:ahLst/>
                <a:cxnLst/>
                <a:rect l="l" t="t" r="r" b="b"/>
                <a:pathLst>
                  <a:path w="9227" h="8540" extrusionOk="0">
                    <a:moveTo>
                      <a:pt x="6425" y="0"/>
                    </a:moveTo>
                    <a:cubicBezTo>
                      <a:pt x="6425" y="0"/>
                      <a:pt x="6228" y="2011"/>
                      <a:pt x="3964" y="2884"/>
                    </a:cubicBezTo>
                    <a:cubicBezTo>
                      <a:pt x="2562" y="3427"/>
                      <a:pt x="1" y="4855"/>
                      <a:pt x="254" y="5974"/>
                    </a:cubicBezTo>
                    <a:lnTo>
                      <a:pt x="2369" y="8540"/>
                    </a:lnTo>
                    <a:cubicBezTo>
                      <a:pt x="2369" y="8540"/>
                      <a:pt x="3746" y="7084"/>
                      <a:pt x="5677" y="6442"/>
                    </a:cubicBezTo>
                    <a:cubicBezTo>
                      <a:pt x="7574" y="5813"/>
                      <a:pt x="9226" y="3160"/>
                      <a:pt x="9226" y="3160"/>
                    </a:cubicBezTo>
                    <a:lnTo>
                      <a:pt x="642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3"/>
              <p:cNvSpPr/>
              <p:nvPr/>
            </p:nvSpPr>
            <p:spPr>
              <a:xfrm>
                <a:off x="2798758" y="1347238"/>
                <a:ext cx="136733" cy="114897"/>
              </a:xfrm>
              <a:custGeom>
                <a:avLst/>
                <a:gdLst/>
                <a:ahLst/>
                <a:cxnLst/>
                <a:rect l="l" t="t" r="r" b="b"/>
                <a:pathLst>
                  <a:path w="3707" h="3115" extrusionOk="0">
                    <a:moveTo>
                      <a:pt x="2035" y="1"/>
                    </a:moveTo>
                    <a:cubicBezTo>
                      <a:pt x="1894" y="1"/>
                      <a:pt x="1751" y="21"/>
                      <a:pt x="1608" y="63"/>
                    </a:cubicBezTo>
                    <a:cubicBezTo>
                      <a:pt x="813" y="299"/>
                      <a:pt x="1" y="1239"/>
                      <a:pt x="232" y="2035"/>
                    </a:cubicBezTo>
                    <a:cubicBezTo>
                      <a:pt x="409" y="2631"/>
                      <a:pt x="1028" y="3114"/>
                      <a:pt x="1736" y="3114"/>
                    </a:cubicBezTo>
                    <a:cubicBezTo>
                      <a:pt x="1972" y="3114"/>
                      <a:pt x="2218" y="3061"/>
                      <a:pt x="2461" y="2939"/>
                    </a:cubicBezTo>
                    <a:cubicBezTo>
                      <a:pt x="3200" y="2568"/>
                      <a:pt x="3706" y="1868"/>
                      <a:pt x="3470" y="1077"/>
                    </a:cubicBezTo>
                    <a:cubicBezTo>
                      <a:pt x="3276" y="424"/>
                      <a:pt x="2682" y="1"/>
                      <a:pt x="20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3"/>
              <p:cNvSpPr/>
              <p:nvPr/>
            </p:nvSpPr>
            <p:spPr>
              <a:xfrm>
                <a:off x="2831807" y="1370734"/>
                <a:ext cx="68385" cy="74950"/>
              </a:xfrm>
              <a:custGeom>
                <a:avLst/>
                <a:gdLst/>
                <a:ahLst/>
                <a:cxnLst/>
                <a:rect l="l" t="t" r="r" b="b"/>
                <a:pathLst>
                  <a:path w="1854" h="2032" extrusionOk="0">
                    <a:moveTo>
                      <a:pt x="529" y="422"/>
                    </a:moveTo>
                    <a:cubicBezTo>
                      <a:pt x="613" y="541"/>
                      <a:pt x="712" y="676"/>
                      <a:pt x="827" y="825"/>
                    </a:cubicBezTo>
                    <a:cubicBezTo>
                      <a:pt x="796" y="842"/>
                      <a:pt x="770" y="856"/>
                      <a:pt x="744" y="873"/>
                    </a:cubicBezTo>
                    <a:cubicBezTo>
                      <a:pt x="630" y="737"/>
                      <a:pt x="525" y="615"/>
                      <a:pt x="433" y="523"/>
                    </a:cubicBezTo>
                    <a:cubicBezTo>
                      <a:pt x="442" y="515"/>
                      <a:pt x="446" y="501"/>
                      <a:pt x="450" y="493"/>
                    </a:cubicBezTo>
                    <a:cubicBezTo>
                      <a:pt x="476" y="467"/>
                      <a:pt x="503" y="445"/>
                      <a:pt x="529" y="422"/>
                    </a:cubicBezTo>
                    <a:close/>
                    <a:moveTo>
                      <a:pt x="363" y="642"/>
                    </a:moveTo>
                    <a:cubicBezTo>
                      <a:pt x="424" y="733"/>
                      <a:pt x="503" y="838"/>
                      <a:pt x="587" y="952"/>
                    </a:cubicBezTo>
                    <a:cubicBezTo>
                      <a:pt x="569" y="956"/>
                      <a:pt x="547" y="969"/>
                      <a:pt x="534" y="973"/>
                    </a:cubicBezTo>
                    <a:cubicBezTo>
                      <a:pt x="512" y="978"/>
                      <a:pt x="494" y="978"/>
                      <a:pt x="476" y="978"/>
                    </a:cubicBezTo>
                    <a:cubicBezTo>
                      <a:pt x="460" y="978"/>
                      <a:pt x="446" y="973"/>
                      <a:pt x="433" y="969"/>
                    </a:cubicBezTo>
                    <a:cubicBezTo>
                      <a:pt x="407" y="961"/>
                      <a:pt x="377" y="939"/>
                      <a:pt x="359" y="908"/>
                    </a:cubicBezTo>
                    <a:cubicBezTo>
                      <a:pt x="315" y="851"/>
                      <a:pt x="302" y="785"/>
                      <a:pt x="329" y="707"/>
                    </a:cubicBezTo>
                    <a:cubicBezTo>
                      <a:pt x="333" y="685"/>
                      <a:pt x="355" y="664"/>
                      <a:pt x="363" y="642"/>
                    </a:cubicBezTo>
                    <a:close/>
                    <a:moveTo>
                      <a:pt x="1286" y="1027"/>
                    </a:moveTo>
                    <a:cubicBezTo>
                      <a:pt x="1295" y="1027"/>
                      <a:pt x="1303" y="1028"/>
                      <a:pt x="1311" y="1031"/>
                    </a:cubicBezTo>
                    <a:cubicBezTo>
                      <a:pt x="1382" y="1039"/>
                      <a:pt x="1456" y="1100"/>
                      <a:pt x="1482" y="1170"/>
                    </a:cubicBezTo>
                    <a:cubicBezTo>
                      <a:pt x="1513" y="1227"/>
                      <a:pt x="1509" y="1310"/>
                      <a:pt x="1486" y="1384"/>
                    </a:cubicBezTo>
                    <a:cubicBezTo>
                      <a:pt x="1408" y="1279"/>
                      <a:pt x="1321" y="1162"/>
                      <a:pt x="1224" y="1035"/>
                    </a:cubicBezTo>
                    <a:cubicBezTo>
                      <a:pt x="1245" y="1032"/>
                      <a:pt x="1266" y="1027"/>
                      <a:pt x="1286" y="1027"/>
                    </a:cubicBezTo>
                    <a:close/>
                    <a:moveTo>
                      <a:pt x="1053" y="1104"/>
                    </a:moveTo>
                    <a:cubicBezTo>
                      <a:pt x="1180" y="1262"/>
                      <a:pt x="1303" y="1406"/>
                      <a:pt x="1408" y="1524"/>
                    </a:cubicBezTo>
                    <a:cubicBezTo>
                      <a:pt x="1386" y="1555"/>
                      <a:pt x="1373" y="1594"/>
                      <a:pt x="1347" y="1620"/>
                    </a:cubicBezTo>
                    <a:cubicBezTo>
                      <a:pt x="1342" y="1624"/>
                      <a:pt x="1338" y="1629"/>
                      <a:pt x="1333" y="1638"/>
                    </a:cubicBezTo>
                    <a:cubicBezTo>
                      <a:pt x="1233" y="1498"/>
                      <a:pt x="1111" y="1332"/>
                      <a:pt x="970" y="1152"/>
                    </a:cubicBezTo>
                    <a:cubicBezTo>
                      <a:pt x="992" y="1140"/>
                      <a:pt x="1015" y="1126"/>
                      <a:pt x="1037" y="1114"/>
                    </a:cubicBezTo>
                    <a:cubicBezTo>
                      <a:pt x="1041" y="1109"/>
                      <a:pt x="1045" y="1109"/>
                      <a:pt x="1053" y="1104"/>
                    </a:cubicBezTo>
                    <a:close/>
                    <a:moveTo>
                      <a:pt x="290" y="1"/>
                    </a:moveTo>
                    <a:cubicBezTo>
                      <a:pt x="288" y="1"/>
                      <a:pt x="286" y="1"/>
                      <a:pt x="285" y="3"/>
                    </a:cubicBezTo>
                    <a:cubicBezTo>
                      <a:pt x="267" y="12"/>
                      <a:pt x="315" y="104"/>
                      <a:pt x="403" y="235"/>
                    </a:cubicBezTo>
                    <a:cubicBezTo>
                      <a:pt x="363" y="261"/>
                      <a:pt x="324" y="275"/>
                      <a:pt x="280" y="305"/>
                    </a:cubicBezTo>
                    <a:cubicBezTo>
                      <a:pt x="272" y="313"/>
                      <a:pt x="258" y="327"/>
                      <a:pt x="250" y="340"/>
                    </a:cubicBezTo>
                    <a:cubicBezTo>
                      <a:pt x="217" y="311"/>
                      <a:pt x="194" y="294"/>
                      <a:pt x="179" y="294"/>
                    </a:cubicBezTo>
                    <a:cubicBezTo>
                      <a:pt x="176" y="294"/>
                      <a:pt x="173" y="295"/>
                      <a:pt x="171" y="297"/>
                    </a:cubicBezTo>
                    <a:cubicBezTo>
                      <a:pt x="162" y="305"/>
                      <a:pt x="175" y="335"/>
                      <a:pt x="202" y="388"/>
                    </a:cubicBezTo>
                    <a:cubicBezTo>
                      <a:pt x="145" y="445"/>
                      <a:pt x="88" y="511"/>
                      <a:pt x="49" y="602"/>
                    </a:cubicBezTo>
                    <a:cubicBezTo>
                      <a:pt x="22" y="672"/>
                      <a:pt x="0" y="747"/>
                      <a:pt x="4" y="838"/>
                    </a:cubicBezTo>
                    <a:cubicBezTo>
                      <a:pt x="10" y="926"/>
                      <a:pt x="36" y="1013"/>
                      <a:pt x="79" y="1092"/>
                    </a:cubicBezTo>
                    <a:cubicBezTo>
                      <a:pt x="131" y="1166"/>
                      <a:pt x="202" y="1235"/>
                      <a:pt x="298" y="1279"/>
                    </a:cubicBezTo>
                    <a:cubicBezTo>
                      <a:pt x="341" y="1301"/>
                      <a:pt x="394" y="1314"/>
                      <a:pt x="446" y="1323"/>
                    </a:cubicBezTo>
                    <a:cubicBezTo>
                      <a:pt x="466" y="1325"/>
                      <a:pt x="487" y="1326"/>
                      <a:pt x="508" y="1326"/>
                    </a:cubicBezTo>
                    <a:cubicBezTo>
                      <a:pt x="537" y="1326"/>
                      <a:pt x="567" y="1324"/>
                      <a:pt x="595" y="1319"/>
                    </a:cubicBezTo>
                    <a:cubicBezTo>
                      <a:pt x="678" y="1301"/>
                      <a:pt x="748" y="1271"/>
                      <a:pt x="809" y="1241"/>
                    </a:cubicBezTo>
                    <a:cubicBezTo>
                      <a:pt x="962" y="1428"/>
                      <a:pt x="1106" y="1598"/>
                      <a:pt x="1228" y="1729"/>
                    </a:cubicBezTo>
                    <a:cubicBezTo>
                      <a:pt x="1150" y="1791"/>
                      <a:pt x="1075" y="1848"/>
                      <a:pt x="1023" y="1887"/>
                    </a:cubicBezTo>
                    <a:cubicBezTo>
                      <a:pt x="932" y="1949"/>
                      <a:pt x="883" y="1987"/>
                      <a:pt x="892" y="2009"/>
                    </a:cubicBezTo>
                    <a:cubicBezTo>
                      <a:pt x="897" y="2024"/>
                      <a:pt x="918" y="2031"/>
                      <a:pt x="954" y="2031"/>
                    </a:cubicBezTo>
                    <a:cubicBezTo>
                      <a:pt x="984" y="2031"/>
                      <a:pt x="1025" y="2026"/>
                      <a:pt x="1075" y="2014"/>
                    </a:cubicBezTo>
                    <a:cubicBezTo>
                      <a:pt x="1154" y="1996"/>
                      <a:pt x="1263" y="1953"/>
                      <a:pt x="1377" y="1891"/>
                    </a:cubicBezTo>
                    <a:cubicBezTo>
                      <a:pt x="1461" y="1972"/>
                      <a:pt x="1516" y="2015"/>
                      <a:pt x="1538" y="2015"/>
                    </a:cubicBezTo>
                    <a:cubicBezTo>
                      <a:pt x="1540" y="2015"/>
                      <a:pt x="1542" y="2014"/>
                      <a:pt x="1543" y="2014"/>
                    </a:cubicBezTo>
                    <a:cubicBezTo>
                      <a:pt x="1557" y="2001"/>
                      <a:pt x="1525" y="1939"/>
                      <a:pt x="1464" y="1838"/>
                    </a:cubicBezTo>
                    <a:cubicBezTo>
                      <a:pt x="1486" y="1826"/>
                      <a:pt x="1499" y="1822"/>
                      <a:pt x="1521" y="1808"/>
                    </a:cubicBezTo>
                    <a:cubicBezTo>
                      <a:pt x="1547" y="1786"/>
                      <a:pt x="1569" y="1756"/>
                      <a:pt x="1596" y="1729"/>
                    </a:cubicBezTo>
                    <a:cubicBezTo>
                      <a:pt x="1695" y="1833"/>
                      <a:pt x="1762" y="1893"/>
                      <a:pt x="1786" y="1893"/>
                    </a:cubicBezTo>
                    <a:cubicBezTo>
                      <a:pt x="1789" y="1893"/>
                      <a:pt x="1791" y="1892"/>
                      <a:pt x="1793" y="1891"/>
                    </a:cubicBezTo>
                    <a:cubicBezTo>
                      <a:pt x="1810" y="1878"/>
                      <a:pt x="1761" y="1786"/>
                      <a:pt x="1670" y="1646"/>
                    </a:cubicBezTo>
                    <a:cubicBezTo>
                      <a:pt x="1700" y="1608"/>
                      <a:pt x="1727" y="1568"/>
                      <a:pt x="1753" y="1520"/>
                    </a:cubicBezTo>
                    <a:cubicBezTo>
                      <a:pt x="1814" y="1398"/>
                      <a:pt x="1854" y="1231"/>
                      <a:pt x="1793" y="1052"/>
                    </a:cubicBezTo>
                    <a:cubicBezTo>
                      <a:pt x="1731" y="882"/>
                      <a:pt x="1587" y="737"/>
                      <a:pt x="1390" y="690"/>
                    </a:cubicBezTo>
                    <a:cubicBezTo>
                      <a:pt x="1338" y="676"/>
                      <a:pt x="1285" y="672"/>
                      <a:pt x="1237" y="672"/>
                    </a:cubicBezTo>
                    <a:cubicBezTo>
                      <a:pt x="1184" y="676"/>
                      <a:pt x="1137" y="685"/>
                      <a:pt x="1093" y="698"/>
                    </a:cubicBezTo>
                    <a:cubicBezTo>
                      <a:pt x="1053" y="711"/>
                      <a:pt x="1023" y="729"/>
                      <a:pt x="988" y="747"/>
                    </a:cubicBezTo>
                    <a:cubicBezTo>
                      <a:pt x="861" y="589"/>
                      <a:pt x="739" y="449"/>
                      <a:pt x="639" y="331"/>
                    </a:cubicBezTo>
                    <a:cubicBezTo>
                      <a:pt x="691" y="291"/>
                      <a:pt x="739" y="257"/>
                      <a:pt x="783" y="231"/>
                    </a:cubicBezTo>
                    <a:cubicBezTo>
                      <a:pt x="870" y="166"/>
                      <a:pt x="914" y="121"/>
                      <a:pt x="905" y="99"/>
                    </a:cubicBezTo>
                    <a:cubicBezTo>
                      <a:pt x="901" y="88"/>
                      <a:pt x="883" y="83"/>
                      <a:pt x="853" y="83"/>
                    </a:cubicBezTo>
                    <a:cubicBezTo>
                      <a:pt x="823" y="83"/>
                      <a:pt x="781" y="88"/>
                      <a:pt x="726" y="99"/>
                    </a:cubicBezTo>
                    <a:cubicBezTo>
                      <a:pt x="669" y="113"/>
                      <a:pt x="603" y="134"/>
                      <a:pt x="529" y="166"/>
                    </a:cubicBezTo>
                    <a:cubicBezTo>
                      <a:pt x="521" y="170"/>
                      <a:pt x="508" y="178"/>
                      <a:pt x="498" y="182"/>
                    </a:cubicBezTo>
                    <a:cubicBezTo>
                      <a:pt x="392" y="72"/>
                      <a:pt x="314" y="1"/>
                      <a:pt x="290"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3"/>
              <p:cNvSpPr/>
              <p:nvPr/>
            </p:nvSpPr>
            <p:spPr>
              <a:xfrm>
                <a:off x="2700128" y="1258825"/>
                <a:ext cx="302900" cy="276785"/>
              </a:xfrm>
              <a:custGeom>
                <a:avLst/>
                <a:gdLst/>
                <a:ahLst/>
                <a:cxnLst/>
                <a:rect l="l" t="t" r="r" b="b"/>
                <a:pathLst>
                  <a:path w="8212" h="7504" extrusionOk="0">
                    <a:moveTo>
                      <a:pt x="6123" y="179"/>
                    </a:moveTo>
                    <a:lnTo>
                      <a:pt x="8090" y="2504"/>
                    </a:lnTo>
                    <a:cubicBezTo>
                      <a:pt x="7251" y="4309"/>
                      <a:pt x="5573" y="5340"/>
                      <a:pt x="4379" y="5673"/>
                    </a:cubicBezTo>
                    <a:cubicBezTo>
                      <a:pt x="3318" y="5974"/>
                      <a:pt x="2159" y="7106"/>
                      <a:pt x="1923" y="7347"/>
                    </a:cubicBezTo>
                    <a:lnTo>
                      <a:pt x="123" y="5144"/>
                    </a:lnTo>
                    <a:cubicBezTo>
                      <a:pt x="660" y="3859"/>
                      <a:pt x="2636" y="3046"/>
                      <a:pt x="3942" y="2508"/>
                    </a:cubicBezTo>
                    <a:cubicBezTo>
                      <a:pt x="4173" y="2413"/>
                      <a:pt x="4393" y="2321"/>
                      <a:pt x="4580" y="2238"/>
                    </a:cubicBezTo>
                    <a:cubicBezTo>
                      <a:pt x="4803" y="2141"/>
                      <a:pt x="4996" y="2014"/>
                      <a:pt x="5157" y="1875"/>
                    </a:cubicBezTo>
                    <a:cubicBezTo>
                      <a:pt x="5742" y="1377"/>
                      <a:pt x="5983" y="709"/>
                      <a:pt x="6053" y="477"/>
                    </a:cubicBezTo>
                    <a:cubicBezTo>
                      <a:pt x="6065" y="437"/>
                      <a:pt x="6105" y="302"/>
                      <a:pt x="6123" y="179"/>
                    </a:cubicBezTo>
                    <a:close/>
                    <a:moveTo>
                      <a:pt x="6105" y="1"/>
                    </a:moveTo>
                    <a:lnTo>
                      <a:pt x="6018" y="57"/>
                    </a:lnTo>
                    <a:cubicBezTo>
                      <a:pt x="6061" y="175"/>
                      <a:pt x="5769" y="1595"/>
                      <a:pt x="4536" y="2141"/>
                    </a:cubicBezTo>
                    <a:cubicBezTo>
                      <a:pt x="4353" y="2224"/>
                      <a:pt x="4135" y="2316"/>
                      <a:pt x="3903" y="2408"/>
                    </a:cubicBezTo>
                    <a:cubicBezTo>
                      <a:pt x="2977" y="2793"/>
                      <a:pt x="1718" y="3309"/>
                      <a:pt x="857" y="4043"/>
                    </a:cubicBezTo>
                    <a:cubicBezTo>
                      <a:pt x="476" y="4362"/>
                      <a:pt x="175" y="4725"/>
                      <a:pt x="14" y="5135"/>
                    </a:cubicBezTo>
                    <a:lnTo>
                      <a:pt x="0" y="5166"/>
                    </a:lnTo>
                    <a:lnTo>
                      <a:pt x="1914" y="7504"/>
                    </a:lnTo>
                    <a:lnTo>
                      <a:pt x="1958" y="7460"/>
                    </a:lnTo>
                    <a:cubicBezTo>
                      <a:pt x="1971" y="7447"/>
                      <a:pt x="3273" y="6096"/>
                      <a:pt x="4409" y="5778"/>
                    </a:cubicBezTo>
                    <a:cubicBezTo>
                      <a:pt x="5629" y="5432"/>
                      <a:pt x="7350" y="4374"/>
                      <a:pt x="8199" y="2518"/>
                    </a:cubicBezTo>
                    <a:lnTo>
                      <a:pt x="8211" y="2486"/>
                    </a:lnTo>
                    <a:lnTo>
                      <a:pt x="6105"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1000"/>
                                        <p:tgtEl>
                                          <p:spTgt spid="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cxnSp>
        <p:nvCxnSpPr>
          <p:cNvPr id="389" name="Google Shape;389;p54"/>
          <p:cNvCxnSpPr/>
          <p:nvPr/>
        </p:nvCxnSpPr>
        <p:spPr>
          <a:xfrm rot="10800000" flipH="1">
            <a:off x="2143900" y="2670975"/>
            <a:ext cx="2512200" cy="892500"/>
          </a:xfrm>
          <a:prstGeom prst="straightConnector1">
            <a:avLst/>
          </a:prstGeom>
          <a:noFill/>
          <a:ln w="9525" cap="flat" cmpd="sng">
            <a:solidFill>
              <a:schemeClr val="accent6"/>
            </a:solidFill>
            <a:prstDash val="solid"/>
            <a:round/>
            <a:headEnd type="none" w="med" len="med"/>
            <a:tailEnd type="none" w="med" len="med"/>
          </a:ln>
        </p:spPr>
      </p:cxnSp>
      <p:cxnSp>
        <p:nvCxnSpPr>
          <p:cNvPr id="390" name="Google Shape;390;p54"/>
          <p:cNvCxnSpPr/>
          <p:nvPr/>
        </p:nvCxnSpPr>
        <p:spPr>
          <a:xfrm>
            <a:off x="4665025" y="2670950"/>
            <a:ext cx="9300" cy="2392200"/>
          </a:xfrm>
          <a:prstGeom prst="straightConnector1">
            <a:avLst/>
          </a:prstGeom>
          <a:noFill/>
          <a:ln w="9525" cap="flat" cmpd="sng">
            <a:solidFill>
              <a:schemeClr val="accent6"/>
            </a:solidFill>
            <a:prstDash val="solid"/>
            <a:round/>
            <a:headEnd type="none" w="med" len="med"/>
            <a:tailEnd type="none" w="med" len="med"/>
          </a:ln>
        </p:spPr>
      </p:cxnSp>
      <p:sp>
        <p:nvSpPr>
          <p:cNvPr id="391" name="Google Shape;39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rgbClr val="FFFFFF"/>
                </a:solidFill>
                <a:latin typeface="Open Sans"/>
                <a:ea typeface="Open Sans"/>
                <a:cs typeface="Open Sans"/>
                <a:sym typeface="Open Sans"/>
              </a:rPr>
              <a:t>CAPITALISM WHEEL aka “Supply Chain” </a:t>
            </a: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90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900">
              <a:solidFill>
                <a:srgbClr val="FFFFFF"/>
              </a:solidFill>
              <a:latin typeface="Open Sans"/>
              <a:ea typeface="Open Sans"/>
              <a:cs typeface="Open Sans"/>
              <a:sym typeface="Open Sans"/>
            </a:endParaRPr>
          </a:p>
        </p:txBody>
      </p:sp>
      <p:cxnSp>
        <p:nvCxnSpPr>
          <p:cNvPr id="392" name="Google Shape;392;p54"/>
          <p:cNvCxnSpPr/>
          <p:nvPr/>
        </p:nvCxnSpPr>
        <p:spPr>
          <a:xfrm flipH="1">
            <a:off x="4622675" y="628275"/>
            <a:ext cx="1726200" cy="2090700"/>
          </a:xfrm>
          <a:prstGeom prst="straightConnector1">
            <a:avLst/>
          </a:prstGeom>
          <a:noFill/>
          <a:ln w="9525" cap="flat" cmpd="sng">
            <a:solidFill>
              <a:schemeClr val="accent6"/>
            </a:solidFill>
            <a:prstDash val="solid"/>
            <a:round/>
            <a:headEnd type="none" w="med" len="med"/>
            <a:tailEnd type="none" w="med" len="med"/>
          </a:ln>
        </p:spPr>
      </p:cxnSp>
      <p:cxnSp>
        <p:nvCxnSpPr>
          <p:cNvPr id="393" name="Google Shape;393;p54"/>
          <p:cNvCxnSpPr/>
          <p:nvPr/>
        </p:nvCxnSpPr>
        <p:spPr>
          <a:xfrm>
            <a:off x="3303250" y="711075"/>
            <a:ext cx="1362000" cy="1959900"/>
          </a:xfrm>
          <a:prstGeom prst="straightConnector1">
            <a:avLst/>
          </a:prstGeom>
          <a:noFill/>
          <a:ln w="9525" cap="flat" cmpd="sng">
            <a:solidFill>
              <a:schemeClr val="accent6"/>
            </a:solidFill>
            <a:prstDash val="solid"/>
            <a:round/>
            <a:headEnd type="none" w="med" len="med"/>
            <a:tailEnd type="none" w="med" len="med"/>
          </a:ln>
        </p:spPr>
      </p:cxnSp>
      <p:cxnSp>
        <p:nvCxnSpPr>
          <p:cNvPr id="394" name="Google Shape;394;p54"/>
          <p:cNvCxnSpPr/>
          <p:nvPr/>
        </p:nvCxnSpPr>
        <p:spPr>
          <a:xfrm>
            <a:off x="4609825" y="2643350"/>
            <a:ext cx="2567100" cy="966000"/>
          </a:xfrm>
          <a:prstGeom prst="straightConnector1">
            <a:avLst/>
          </a:prstGeom>
          <a:noFill/>
          <a:ln w="9525" cap="flat" cmpd="sng">
            <a:solidFill>
              <a:schemeClr val="accent6"/>
            </a:solidFill>
            <a:prstDash val="solid"/>
            <a:round/>
            <a:headEnd type="none" w="med" len="med"/>
            <a:tailEnd type="none" w="med" len="med"/>
          </a:ln>
        </p:spPr>
      </p:cxnSp>
      <p:sp>
        <p:nvSpPr>
          <p:cNvPr id="395" name="Google Shape;395;p54"/>
          <p:cNvSpPr txBox="1"/>
          <p:nvPr/>
        </p:nvSpPr>
        <p:spPr>
          <a:xfrm>
            <a:off x="1126325" y="1555100"/>
            <a:ext cx="25122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Surplus Allocation</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Enclosure of wealth &amp; power</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Banks, Wall Street, Hedge Funds</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Retirement accounts</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Ownership</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2100" b="1">
              <a:solidFill>
                <a:schemeClr val="dk2"/>
              </a:solidFill>
              <a:latin typeface="Lato"/>
              <a:ea typeface="Lato"/>
              <a:cs typeface="Lato"/>
              <a:sym typeface="Lato"/>
            </a:endParaRPr>
          </a:p>
        </p:txBody>
      </p:sp>
      <p:sp>
        <p:nvSpPr>
          <p:cNvPr id="396" name="Google Shape;396;p54"/>
          <p:cNvSpPr txBox="1"/>
          <p:nvPr/>
        </p:nvSpPr>
        <p:spPr>
          <a:xfrm>
            <a:off x="3822121" y="1162987"/>
            <a:ext cx="123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7" name="Google Shape;397;p54"/>
          <p:cNvSpPr txBox="1"/>
          <p:nvPr/>
        </p:nvSpPr>
        <p:spPr>
          <a:xfrm>
            <a:off x="3600375" y="518300"/>
            <a:ext cx="23106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2"/>
                </a:solidFill>
                <a:latin typeface="Lato"/>
                <a:ea typeface="Lato"/>
                <a:cs typeface="Lato"/>
                <a:sym typeface="Lato"/>
              </a:rPr>
              <a:t>Creation</a:t>
            </a:r>
            <a:endParaRPr sz="2000" b="1">
              <a:solidFill>
                <a:schemeClr val="accent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Calibri"/>
                <a:ea typeface="Calibri"/>
                <a:cs typeface="Calibri"/>
                <a:sym typeface="Calibri"/>
              </a:rPr>
              <a:t>Extraction (mining, polluting, deforestation…)</a:t>
            </a: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Imperialism &amp; militarism</a:t>
            </a: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Land grabs</a:t>
            </a:r>
            <a:endParaRPr>
              <a:solidFill>
                <a:schemeClr val="dk2"/>
              </a:solidFill>
              <a:latin typeface="Calibri"/>
              <a:ea typeface="Calibri"/>
              <a:cs typeface="Calibri"/>
              <a:sym typeface="Calibri"/>
            </a:endParaRPr>
          </a:p>
        </p:txBody>
      </p:sp>
      <p:sp>
        <p:nvSpPr>
          <p:cNvPr id="398" name="Google Shape;398;p54"/>
          <p:cNvSpPr txBox="1"/>
          <p:nvPr/>
        </p:nvSpPr>
        <p:spPr>
          <a:xfrm>
            <a:off x="6063450" y="1390425"/>
            <a:ext cx="23106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2"/>
                </a:solidFill>
                <a:latin typeface="Lato"/>
                <a:ea typeface="Lato"/>
                <a:cs typeface="Lato"/>
                <a:sym typeface="Lato"/>
              </a:rPr>
              <a:t>Production</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Commodity production (natural resources + toxic chemicals = toxic products)</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Private ownership;</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Wage labor</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Exploitation of labor</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Monopolies</a:t>
            </a:r>
            <a:endParaRPr sz="1300">
              <a:solidFill>
                <a:schemeClr val="dk2"/>
              </a:solidFill>
              <a:latin typeface="Lato"/>
              <a:ea typeface="Lato"/>
              <a:cs typeface="Lato"/>
              <a:sym typeface="Lato"/>
            </a:endParaRPr>
          </a:p>
          <a:p>
            <a:pPr marL="0" lvl="0" indent="0" algn="ctr" rtl="0">
              <a:spcBef>
                <a:spcPts val="0"/>
              </a:spcBef>
              <a:spcAft>
                <a:spcPts val="0"/>
              </a:spcAft>
              <a:buNone/>
            </a:pPr>
            <a:endParaRPr sz="2100" b="1">
              <a:solidFill>
                <a:schemeClr val="dk2"/>
              </a:solidFill>
              <a:latin typeface="Lato"/>
              <a:ea typeface="Lato"/>
              <a:cs typeface="Lato"/>
              <a:sym typeface="Lato"/>
            </a:endParaRPr>
          </a:p>
        </p:txBody>
      </p:sp>
      <p:sp>
        <p:nvSpPr>
          <p:cNvPr id="399" name="Google Shape;399;p54"/>
          <p:cNvSpPr txBox="1"/>
          <p:nvPr/>
        </p:nvSpPr>
        <p:spPr>
          <a:xfrm>
            <a:off x="4760710" y="3769296"/>
            <a:ext cx="2489100" cy="12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Exchange/Transfer</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Maximization of profit</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Market exchange/sale</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2100" b="1">
              <a:solidFill>
                <a:schemeClr val="dk1"/>
              </a:solidFill>
              <a:latin typeface="Lato"/>
              <a:ea typeface="Lato"/>
              <a:cs typeface="Lato"/>
              <a:sym typeface="Lato"/>
            </a:endParaRPr>
          </a:p>
        </p:txBody>
      </p:sp>
      <p:sp>
        <p:nvSpPr>
          <p:cNvPr id="400" name="Google Shape;400;p54"/>
          <p:cNvSpPr txBox="1"/>
          <p:nvPr/>
        </p:nvSpPr>
        <p:spPr>
          <a:xfrm>
            <a:off x="2111075" y="3796063"/>
            <a:ext cx="23511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Consumption/Use</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Consumerism</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Disposability</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Data</a:t>
            </a:r>
            <a:endParaRPr sz="1300" b="1">
              <a:solidFill>
                <a:schemeClr val="dk2"/>
              </a:solidFill>
              <a:latin typeface="Lato"/>
              <a:ea typeface="Lato"/>
              <a:cs typeface="Lato"/>
              <a:sym typeface="Lato"/>
            </a:endParaRPr>
          </a:p>
        </p:txBody>
      </p:sp>
      <p:cxnSp>
        <p:nvCxnSpPr>
          <p:cNvPr id="401" name="Google Shape;401;p54"/>
          <p:cNvCxnSpPr/>
          <p:nvPr/>
        </p:nvCxnSpPr>
        <p:spPr>
          <a:xfrm flipH="1">
            <a:off x="4622675" y="628275"/>
            <a:ext cx="1726200" cy="209070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54"/>
          <p:cNvCxnSpPr/>
          <p:nvPr/>
        </p:nvCxnSpPr>
        <p:spPr>
          <a:xfrm>
            <a:off x="3303250" y="711075"/>
            <a:ext cx="1362000" cy="195990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54"/>
          <p:cNvCxnSpPr/>
          <p:nvPr/>
        </p:nvCxnSpPr>
        <p:spPr>
          <a:xfrm rot="10800000" flipH="1">
            <a:off x="2143900" y="2670975"/>
            <a:ext cx="2512200" cy="89250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54"/>
          <p:cNvCxnSpPr/>
          <p:nvPr/>
        </p:nvCxnSpPr>
        <p:spPr>
          <a:xfrm>
            <a:off x="4665025" y="2670950"/>
            <a:ext cx="9300" cy="239220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54"/>
          <p:cNvCxnSpPr/>
          <p:nvPr/>
        </p:nvCxnSpPr>
        <p:spPr>
          <a:xfrm>
            <a:off x="4609825" y="2643350"/>
            <a:ext cx="2567100" cy="966000"/>
          </a:xfrm>
          <a:prstGeom prst="straightConnector1">
            <a:avLst/>
          </a:prstGeom>
          <a:noFill/>
          <a:ln w="9525" cap="flat" cmpd="sng">
            <a:solidFill>
              <a:schemeClr val="lt1"/>
            </a:solidFill>
            <a:prstDash val="solid"/>
            <a:round/>
            <a:headEnd type="none" w="med" len="med"/>
            <a:tailEnd type="none" w="med" len="med"/>
          </a:ln>
        </p:spPr>
      </p:cxnSp>
      <p:sp>
        <p:nvSpPr>
          <p:cNvPr id="406" name="Google Shape;406;p54"/>
          <p:cNvSpPr/>
          <p:nvPr/>
        </p:nvSpPr>
        <p:spPr>
          <a:xfrm rot="508348">
            <a:off x="5756177" y="936753"/>
            <a:ext cx="816511" cy="182136"/>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4"/>
          <p:cNvSpPr/>
          <p:nvPr/>
        </p:nvSpPr>
        <p:spPr>
          <a:xfrm rot="7224727">
            <a:off x="6469000" y="3503185"/>
            <a:ext cx="619893" cy="238827"/>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4"/>
          <p:cNvSpPr/>
          <p:nvPr/>
        </p:nvSpPr>
        <p:spPr>
          <a:xfrm rot="-10798747">
            <a:off x="4294904" y="4602620"/>
            <a:ext cx="823200" cy="179400"/>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4"/>
          <p:cNvSpPr/>
          <p:nvPr/>
        </p:nvSpPr>
        <p:spPr>
          <a:xfrm rot="-7528318">
            <a:off x="2174581" y="3234610"/>
            <a:ext cx="668959" cy="227235"/>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4"/>
          <p:cNvSpPr/>
          <p:nvPr/>
        </p:nvSpPr>
        <p:spPr>
          <a:xfrm rot="-911700">
            <a:off x="2885458" y="975431"/>
            <a:ext cx="802351" cy="187309"/>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4"/>
          <p:cNvSpPr/>
          <p:nvPr/>
        </p:nvSpPr>
        <p:spPr>
          <a:xfrm>
            <a:off x="3856875" y="1882200"/>
            <a:ext cx="1610700" cy="15384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4"/>
          <p:cNvSpPr txBox="1"/>
          <p:nvPr/>
        </p:nvSpPr>
        <p:spPr>
          <a:xfrm>
            <a:off x="3983025" y="2241525"/>
            <a:ext cx="1358400" cy="64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100" b="1">
                <a:solidFill>
                  <a:srgbClr val="FFFFFF"/>
                </a:solidFill>
                <a:latin typeface="Calibri"/>
                <a:ea typeface="Calibri"/>
                <a:cs typeface="Calibri"/>
                <a:sym typeface="Calibri"/>
              </a:rPr>
              <a:t>Capitalist Economy  </a:t>
            </a:r>
            <a:br>
              <a:rPr lang="en" sz="2100" b="1" i="0" u="none" strike="noStrike" cap="none">
                <a:solidFill>
                  <a:srgbClr val="FFFFFF"/>
                </a:solidFill>
                <a:latin typeface="Calibri"/>
                <a:ea typeface="Calibri"/>
                <a:cs typeface="Calibri"/>
                <a:sym typeface="Calibri"/>
              </a:rPr>
            </a:br>
            <a:endParaRPr sz="2100" b="1" i="0" u="none" strike="noStrike" cap="none">
              <a:solidFill>
                <a:srgbClr val="FFFFFF"/>
              </a:solidFill>
              <a:latin typeface="Calibri"/>
              <a:ea typeface="Calibri"/>
              <a:cs typeface="Calibri"/>
              <a:sym typeface="Calibri"/>
            </a:endParaRPr>
          </a:p>
        </p:txBody>
      </p:sp>
      <p:sp>
        <p:nvSpPr>
          <p:cNvPr id="413" name="Google Shape;413;p54"/>
          <p:cNvSpPr txBox="1">
            <a:spLocks noGrp="1"/>
          </p:cNvSpPr>
          <p:nvPr>
            <p:ph type="title"/>
          </p:nvPr>
        </p:nvSpPr>
        <p:spPr>
          <a:xfrm>
            <a:off x="311700" y="10350"/>
            <a:ext cx="85206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Capitalism Wheel aka “Supply Chain”</a:t>
            </a: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5"/>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Solidarity Economy Alternatives</a:t>
            </a:r>
            <a:endParaRPr/>
          </a:p>
        </p:txBody>
      </p:sp>
      <p:grpSp>
        <p:nvGrpSpPr>
          <p:cNvPr id="419" name="Google Shape;419;p55"/>
          <p:cNvGrpSpPr/>
          <p:nvPr/>
        </p:nvGrpSpPr>
        <p:grpSpPr>
          <a:xfrm>
            <a:off x="11375" y="3"/>
            <a:ext cx="889129" cy="770026"/>
            <a:chOff x="26409" y="15789"/>
            <a:chExt cx="1192661" cy="1032898"/>
          </a:xfrm>
        </p:grpSpPr>
        <p:sp>
          <p:nvSpPr>
            <p:cNvPr id="420" name="Google Shape;420;p55"/>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5"/>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5"/>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5"/>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5"/>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5"/>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5"/>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5"/>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5"/>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5"/>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5"/>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5"/>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5"/>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5"/>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5"/>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5"/>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5"/>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5"/>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5"/>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5"/>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5"/>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5"/>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5"/>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5"/>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5"/>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5"/>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5"/>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5"/>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5"/>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5"/>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5"/>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5"/>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5"/>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5"/>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5"/>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5"/>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5"/>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5"/>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5"/>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5"/>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5"/>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5"/>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5"/>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5"/>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5"/>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5"/>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5"/>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5"/>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5"/>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5"/>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5"/>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5"/>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5"/>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5"/>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5"/>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5"/>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5"/>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5"/>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5"/>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5"/>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5"/>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5"/>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5"/>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5"/>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5"/>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5"/>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5"/>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5"/>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5"/>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5"/>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5"/>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5"/>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5"/>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5"/>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5"/>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5"/>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5"/>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5"/>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5"/>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5"/>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5"/>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5"/>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5"/>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5"/>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5"/>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5"/>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5"/>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5"/>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5"/>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5"/>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5"/>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5"/>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5"/>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5"/>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5"/>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5"/>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5"/>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5"/>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5"/>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5"/>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5"/>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5"/>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5"/>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5"/>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5"/>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5"/>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5"/>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5"/>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5"/>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5"/>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5"/>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5"/>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5"/>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5"/>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5"/>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5"/>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5"/>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5"/>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5"/>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5"/>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5"/>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5"/>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5"/>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5"/>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5"/>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5"/>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5"/>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5"/>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5"/>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5"/>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5"/>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5"/>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5"/>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5"/>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5"/>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5"/>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5"/>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5"/>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5"/>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5"/>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5"/>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5"/>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5"/>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5"/>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5"/>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5"/>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5"/>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5"/>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5"/>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5"/>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5"/>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5"/>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5"/>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5"/>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5"/>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5"/>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5"/>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5"/>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5"/>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5"/>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5"/>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5"/>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5"/>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5"/>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5"/>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5"/>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5"/>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5"/>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5"/>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5"/>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5"/>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5"/>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5"/>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5"/>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5"/>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5"/>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5"/>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5"/>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5"/>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5"/>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5"/>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5"/>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5"/>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5"/>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5"/>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5"/>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5"/>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5"/>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5"/>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5"/>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5"/>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5"/>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5"/>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5"/>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5"/>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5"/>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5"/>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5"/>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5"/>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5"/>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5"/>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5"/>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5"/>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5"/>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5"/>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5"/>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5"/>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5"/>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5"/>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5"/>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5"/>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5"/>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5"/>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5"/>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5"/>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5"/>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5"/>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5"/>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5"/>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5"/>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5"/>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5"/>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5"/>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5"/>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5"/>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5"/>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5"/>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5"/>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5"/>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5"/>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5"/>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5"/>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5"/>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5"/>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5"/>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5"/>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5"/>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5"/>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5"/>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5"/>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5"/>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5"/>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5"/>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5"/>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5"/>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5"/>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5"/>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5"/>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5"/>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5"/>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5"/>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5"/>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5"/>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5"/>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5"/>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5"/>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5"/>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55"/>
          <p:cNvGrpSpPr/>
          <p:nvPr/>
        </p:nvGrpSpPr>
        <p:grpSpPr>
          <a:xfrm rot="10800000">
            <a:off x="8243475" y="4373465"/>
            <a:ext cx="889129" cy="770026"/>
            <a:chOff x="26409" y="15789"/>
            <a:chExt cx="1192661" cy="1032898"/>
          </a:xfrm>
        </p:grpSpPr>
        <p:sp>
          <p:nvSpPr>
            <p:cNvPr id="682" name="Google Shape;682;p55"/>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5"/>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5"/>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5"/>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5"/>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5"/>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5"/>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5"/>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5"/>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5"/>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5"/>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5"/>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5"/>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5"/>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5"/>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5"/>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5"/>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5"/>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5"/>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5"/>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5"/>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5"/>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5"/>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5"/>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5"/>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5"/>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5"/>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5"/>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5"/>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5"/>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5"/>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5"/>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5"/>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5"/>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5"/>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5"/>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5"/>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5"/>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5"/>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5"/>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5"/>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5"/>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5"/>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5"/>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5"/>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5"/>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5"/>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5"/>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5"/>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5"/>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5"/>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5"/>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5"/>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5"/>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5"/>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5"/>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5"/>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5"/>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5"/>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5"/>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5"/>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5"/>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5"/>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5"/>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5"/>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5"/>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5"/>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5"/>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5"/>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5"/>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5"/>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5"/>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5"/>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5"/>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5"/>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5"/>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5"/>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5"/>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5"/>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5"/>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5"/>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5"/>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5"/>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5"/>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5"/>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5"/>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5"/>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5"/>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5"/>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5"/>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5"/>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5"/>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5"/>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5"/>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5"/>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5"/>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5"/>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5"/>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5"/>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5"/>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5"/>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5"/>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5"/>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5"/>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5"/>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5"/>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5"/>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5"/>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5"/>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5"/>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5"/>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5"/>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5"/>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5"/>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5"/>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5"/>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5"/>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5"/>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5"/>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5"/>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5"/>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5"/>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5"/>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5"/>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5"/>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5"/>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5"/>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5"/>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5"/>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5"/>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5"/>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5"/>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5"/>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5"/>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5"/>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5"/>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5"/>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5"/>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5"/>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5"/>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5"/>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5"/>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5"/>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5"/>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5"/>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5"/>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5"/>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5"/>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5"/>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5"/>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5"/>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5"/>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5"/>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5"/>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5"/>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5"/>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5"/>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5"/>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5"/>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5"/>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5"/>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5"/>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5"/>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5"/>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5"/>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5"/>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5"/>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5"/>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5"/>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5"/>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5"/>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5"/>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5"/>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5"/>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5"/>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5"/>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5"/>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5"/>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5"/>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5"/>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5"/>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5"/>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5"/>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5"/>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5"/>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5"/>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5"/>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5"/>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5"/>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5"/>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5"/>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5"/>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5"/>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5"/>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5"/>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5"/>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5"/>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5"/>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5"/>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5"/>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5"/>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5"/>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5"/>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5"/>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5"/>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5"/>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5"/>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5"/>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5"/>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5"/>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5"/>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5"/>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5"/>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5"/>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5"/>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5"/>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5"/>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5"/>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5"/>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5"/>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5"/>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5"/>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5"/>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5"/>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5"/>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5"/>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5"/>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5"/>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5"/>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5"/>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5"/>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5"/>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5"/>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5"/>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5"/>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5"/>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5"/>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5"/>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5"/>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5"/>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5"/>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5"/>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5"/>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5"/>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5"/>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5"/>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5"/>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5"/>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5"/>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5"/>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5"/>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5"/>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5"/>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5"/>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5"/>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5"/>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5"/>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5"/>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5"/>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5"/>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5"/>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6"/>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900" i="1"/>
              <a:t>“Solidarity Economy value chains happen when each link in a supply chain is a solidarity economy coop, group or other entity.”  </a:t>
            </a:r>
            <a:endParaRPr sz="2900" i="1"/>
          </a:p>
          <a:p>
            <a:pPr marL="0" lvl="0" indent="0" algn="l" rtl="0">
              <a:spcBef>
                <a:spcPts val="0"/>
              </a:spcBef>
              <a:spcAft>
                <a:spcPts val="0"/>
              </a:spcAft>
              <a:buNone/>
            </a:pPr>
            <a:endParaRPr sz="2900" i="1"/>
          </a:p>
          <a:p>
            <a:pPr marL="0" lvl="0" indent="0" algn="l" rtl="0">
              <a:spcBef>
                <a:spcPts val="0"/>
              </a:spcBef>
              <a:spcAft>
                <a:spcPts val="0"/>
              </a:spcAft>
              <a:buNone/>
            </a:pPr>
            <a:endParaRPr sz="2900" i="1"/>
          </a:p>
          <a:p>
            <a:pPr marL="0" lvl="0" indent="0" algn="l" rtl="0">
              <a:spcBef>
                <a:spcPts val="0"/>
              </a:spcBef>
              <a:spcAft>
                <a:spcPts val="0"/>
              </a:spcAft>
              <a:buNone/>
            </a:pPr>
            <a:endParaRPr sz="2900"/>
          </a:p>
        </p:txBody>
      </p:sp>
      <p:sp>
        <p:nvSpPr>
          <p:cNvPr id="948" name="Google Shape;948;p56"/>
          <p:cNvSpPr/>
          <p:nvPr/>
        </p:nvSpPr>
        <p:spPr>
          <a:xfrm>
            <a:off x="6510354" y="2066853"/>
            <a:ext cx="44" cy="44"/>
          </a:xfrm>
          <a:custGeom>
            <a:avLst/>
            <a:gdLst/>
            <a:ahLst/>
            <a:cxnLst/>
            <a:rect l="l" t="t" r="r" b="b"/>
            <a:pathLst>
              <a:path w="1" h="1" extrusionOk="0">
                <a:moveTo>
                  <a:pt x="1" y="1"/>
                </a:moveTo>
                <a:lnTo>
                  <a:pt x="1" y="1"/>
                </a:lnTo>
                <a:lnTo>
                  <a:pt x="1" y="1"/>
                </a:lnTo>
                <a:lnTo>
                  <a:pt x="1" y="1"/>
                </a:lnTo>
                <a:close/>
              </a:path>
            </a:pathLst>
          </a:custGeom>
          <a:solidFill>
            <a:srgbClr val="95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Rajdhani"/>
              <a:ea typeface="Rajdhani"/>
              <a:cs typeface="Rajdhani"/>
              <a:sym typeface="Rajdhani"/>
            </a:endParaRPr>
          </a:p>
        </p:txBody>
      </p:sp>
      <p:grpSp>
        <p:nvGrpSpPr>
          <p:cNvPr id="949" name="Google Shape;949;p56"/>
          <p:cNvGrpSpPr/>
          <p:nvPr/>
        </p:nvGrpSpPr>
        <p:grpSpPr>
          <a:xfrm>
            <a:off x="7905035" y="3487143"/>
            <a:ext cx="921144" cy="1561106"/>
            <a:chOff x="4321997" y="3141168"/>
            <a:chExt cx="921144" cy="1561106"/>
          </a:xfrm>
        </p:grpSpPr>
        <p:sp>
          <p:nvSpPr>
            <p:cNvPr id="950" name="Google Shape;950;p56"/>
            <p:cNvSpPr/>
            <p:nvPr/>
          </p:nvSpPr>
          <p:spPr>
            <a:xfrm>
              <a:off x="4321997" y="3141168"/>
              <a:ext cx="921144" cy="1187366"/>
            </a:xfrm>
            <a:custGeom>
              <a:avLst/>
              <a:gdLst/>
              <a:ahLst/>
              <a:cxnLst/>
              <a:rect l="l" t="t" r="r" b="b"/>
              <a:pathLst>
                <a:path w="20750" h="26747" extrusionOk="0">
                  <a:moveTo>
                    <a:pt x="2574" y="0"/>
                  </a:moveTo>
                  <a:cubicBezTo>
                    <a:pt x="1560" y="0"/>
                    <a:pt x="524" y="638"/>
                    <a:pt x="269" y="1627"/>
                  </a:cubicBezTo>
                  <a:cubicBezTo>
                    <a:pt x="0" y="2664"/>
                    <a:pt x="607" y="3716"/>
                    <a:pt x="1264" y="4552"/>
                  </a:cubicBezTo>
                  <a:cubicBezTo>
                    <a:pt x="2240" y="5797"/>
                    <a:pt x="3396" y="6900"/>
                    <a:pt x="4680" y="7811"/>
                  </a:cubicBezTo>
                  <a:cubicBezTo>
                    <a:pt x="4910" y="7977"/>
                    <a:pt x="5162" y="8152"/>
                    <a:pt x="5251" y="8425"/>
                  </a:cubicBezTo>
                  <a:cubicBezTo>
                    <a:pt x="5412" y="8913"/>
                    <a:pt x="4946" y="9402"/>
                    <a:pt x="4461" y="9563"/>
                  </a:cubicBezTo>
                  <a:cubicBezTo>
                    <a:pt x="3916" y="9746"/>
                    <a:pt x="3320" y="9688"/>
                    <a:pt x="2745" y="9756"/>
                  </a:cubicBezTo>
                  <a:cubicBezTo>
                    <a:pt x="2175" y="9824"/>
                    <a:pt x="1554" y="10076"/>
                    <a:pt x="1335" y="10618"/>
                  </a:cubicBezTo>
                  <a:cubicBezTo>
                    <a:pt x="1034" y="11368"/>
                    <a:pt x="1662" y="12158"/>
                    <a:pt x="2283" y="12672"/>
                  </a:cubicBezTo>
                  <a:cubicBezTo>
                    <a:pt x="3521" y="13705"/>
                    <a:pt x="4935" y="14519"/>
                    <a:pt x="6443" y="15072"/>
                  </a:cubicBezTo>
                  <a:cubicBezTo>
                    <a:pt x="6981" y="15270"/>
                    <a:pt x="7552" y="15445"/>
                    <a:pt x="7986" y="15826"/>
                  </a:cubicBezTo>
                  <a:cubicBezTo>
                    <a:pt x="8424" y="16207"/>
                    <a:pt x="8686" y="16867"/>
                    <a:pt x="8424" y="17384"/>
                  </a:cubicBezTo>
                  <a:cubicBezTo>
                    <a:pt x="8209" y="17803"/>
                    <a:pt x="7723" y="17991"/>
                    <a:pt x="7244" y="17991"/>
                  </a:cubicBezTo>
                  <a:cubicBezTo>
                    <a:pt x="7133" y="17991"/>
                    <a:pt x="7023" y="17981"/>
                    <a:pt x="6917" y="17962"/>
                  </a:cubicBezTo>
                  <a:cubicBezTo>
                    <a:pt x="6350" y="17857"/>
                    <a:pt x="5843" y="17549"/>
                    <a:pt x="5305" y="17348"/>
                  </a:cubicBezTo>
                  <a:cubicBezTo>
                    <a:pt x="4931" y="17206"/>
                    <a:pt x="4517" y="17126"/>
                    <a:pt x="4111" y="17126"/>
                  </a:cubicBezTo>
                  <a:cubicBezTo>
                    <a:pt x="3419" y="17126"/>
                    <a:pt x="2751" y="17358"/>
                    <a:pt x="2344" y="17908"/>
                  </a:cubicBezTo>
                  <a:cubicBezTo>
                    <a:pt x="1917" y="18482"/>
                    <a:pt x="1881" y="19279"/>
                    <a:pt x="2096" y="19964"/>
                  </a:cubicBezTo>
                  <a:cubicBezTo>
                    <a:pt x="2308" y="20650"/>
                    <a:pt x="2745" y="21238"/>
                    <a:pt x="3209" y="21781"/>
                  </a:cubicBezTo>
                  <a:cubicBezTo>
                    <a:pt x="4828" y="23680"/>
                    <a:pt x="6902" y="25209"/>
                    <a:pt x="9246" y="26024"/>
                  </a:cubicBezTo>
                  <a:cubicBezTo>
                    <a:pt x="10555" y="26477"/>
                    <a:pt x="11811" y="26747"/>
                    <a:pt x="13072" y="26747"/>
                  </a:cubicBezTo>
                  <a:cubicBezTo>
                    <a:pt x="14065" y="26747"/>
                    <a:pt x="15061" y="26579"/>
                    <a:pt x="16087" y="26203"/>
                  </a:cubicBezTo>
                  <a:cubicBezTo>
                    <a:pt x="19885" y="23551"/>
                    <a:pt x="20749" y="18626"/>
                    <a:pt x="20599" y="14196"/>
                  </a:cubicBezTo>
                  <a:cubicBezTo>
                    <a:pt x="20574" y="13457"/>
                    <a:pt x="20653" y="12678"/>
                    <a:pt x="20301" y="12029"/>
                  </a:cubicBezTo>
                  <a:cubicBezTo>
                    <a:pt x="20028" y="11528"/>
                    <a:pt x="19475" y="11148"/>
                    <a:pt x="18933" y="11148"/>
                  </a:cubicBezTo>
                  <a:cubicBezTo>
                    <a:pt x="18776" y="11148"/>
                    <a:pt x="18619" y="11180"/>
                    <a:pt x="18471" y="11250"/>
                  </a:cubicBezTo>
                  <a:cubicBezTo>
                    <a:pt x="17921" y="11509"/>
                    <a:pt x="17681" y="12147"/>
                    <a:pt x="17373" y="12675"/>
                  </a:cubicBezTo>
                  <a:cubicBezTo>
                    <a:pt x="16967" y="13378"/>
                    <a:pt x="16356" y="13959"/>
                    <a:pt x="15639" y="14330"/>
                  </a:cubicBezTo>
                  <a:cubicBezTo>
                    <a:pt x="15341" y="14484"/>
                    <a:pt x="15000" y="14601"/>
                    <a:pt x="14672" y="14601"/>
                  </a:cubicBezTo>
                  <a:cubicBezTo>
                    <a:pt x="14481" y="14601"/>
                    <a:pt x="14294" y="14561"/>
                    <a:pt x="14124" y="14466"/>
                  </a:cubicBezTo>
                  <a:cubicBezTo>
                    <a:pt x="13485" y="14114"/>
                    <a:pt x="13410" y="13235"/>
                    <a:pt x="13413" y="12499"/>
                  </a:cubicBezTo>
                  <a:cubicBezTo>
                    <a:pt x="13424" y="11128"/>
                    <a:pt x="13432" y="9760"/>
                    <a:pt x="13442" y="8389"/>
                  </a:cubicBezTo>
                  <a:cubicBezTo>
                    <a:pt x="13445" y="7654"/>
                    <a:pt x="13445" y="6903"/>
                    <a:pt x="13220" y="6206"/>
                  </a:cubicBezTo>
                  <a:cubicBezTo>
                    <a:pt x="12990" y="5507"/>
                    <a:pt x="12484" y="4861"/>
                    <a:pt x="11784" y="4664"/>
                  </a:cubicBezTo>
                  <a:cubicBezTo>
                    <a:pt x="11666" y="4631"/>
                    <a:pt x="11543" y="4615"/>
                    <a:pt x="11419" y="4615"/>
                  </a:cubicBezTo>
                  <a:cubicBezTo>
                    <a:pt x="10815" y="4615"/>
                    <a:pt x="10198" y="4993"/>
                    <a:pt x="10075" y="5590"/>
                  </a:cubicBezTo>
                  <a:cubicBezTo>
                    <a:pt x="10011" y="5891"/>
                    <a:pt x="10072" y="6203"/>
                    <a:pt x="10054" y="6505"/>
                  </a:cubicBezTo>
                  <a:cubicBezTo>
                    <a:pt x="10032" y="6814"/>
                    <a:pt x="9888" y="7151"/>
                    <a:pt x="9602" y="7233"/>
                  </a:cubicBezTo>
                  <a:cubicBezTo>
                    <a:pt x="9555" y="7247"/>
                    <a:pt x="9508" y="7253"/>
                    <a:pt x="9462" y="7253"/>
                  </a:cubicBezTo>
                  <a:cubicBezTo>
                    <a:pt x="9216" y="7253"/>
                    <a:pt x="8978" y="7077"/>
                    <a:pt x="8794" y="6896"/>
                  </a:cubicBezTo>
                  <a:cubicBezTo>
                    <a:pt x="8033" y="6156"/>
                    <a:pt x="7520" y="5199"/>
                    <a:pt x="7039" y="4247"/>
                  </a:cubicBezTo>
                  <a:cubicBezTo>
                    <a:pt x="6557" y="3296"/>
                    <a:pt x="6091" y="2323"/>
                    <a:pt x="5402" y="1516"/>
                  </a:cubicBezTo>
                  <a:cubicBezTo>
                    <a:pt x="4713" y="704"/>
                    <a:pt x="3762" y="62"/>
                    <a:pt x="2710" y="4"/>
                  </a:cubicBezTo>
                  <a:cubicBezTo>
                    <a:pt x="2665" y="2"/>
                    <a:pt x="2619" y="0"/>
                    <a:pt x="2574"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6"/>
            <p:cNvSpPr/>
            <p:nvPr/>
          </p:nvSpPr>
          <p:spPr>
            <a:xfrm>
              <a:off x="4380949" y="3168602"/>
              <a:ext cx="665088" cy="1533672"/>
            </a:xfrm>
            <a:custGeom>
              <a:avLst/>
              <a:gdLst/>
              <a:ahLst/>
              <a:cxnLst/>
              <a:rect l="l" t="t" r="r" b="b"/>
              <a:pathLst>
                <a:path w="14982" h="34548" extrusionOk="0">
                  <a:moveTo>
                    <a:pt x="0" y="0"/>
                  </a:moveTo>
                  <a:cubicBezTo>
                    <a:pt x="0" y="4"/>
                    <a:pt x="25" y="25"/>
                    <a:pt x="72" y="72"/>
                  </a:cubicBezTo>
                  <a:cubicBezTo>
                    <a:pt x="125" y="118"/>
                    <a:pt x="201" y="183"/>
                    <a:pt x="291" y="266"/>
                  </a:cubicBezTo>
                  <a:cubicBezTo>
                    <a:pt x="485" y="434"/>
                    <a:pt x="768" y="686"/>
                    <a:pt x="1124" y="1019"/>
                  </a:cubicBezTo>
                  <a:cubicBezTo>
                    <a:pt x="1838" y="1684"/>
                    <a:pt x="2843" y="2681"/>
                    <a:pt x="3934" y="4049"/>
                  </a:cubicBezTo>
                  <a:cubicBezTo>
                    <a:pt x="4480" y="4731"/>
                    <a:pt x="5047" y="5502"/>
                    <a:pt x="5643" y="6342"/>
                  </a:cubicBezTo>
                  <a:cubicBezTo>
                    <a:pt x="6238" y="7182"/>
                    <a:pt x="6866" y="8083"/>
                    <a:pt x="7491" y="9056"/>
                  </a:cubicBezTo>
                  <a:cubicBezTo>
                    <a:pt x="8115" y="10029"/>
                    <a:pt x="8744" y="11073"/>
                    <a:pt x="9304" y="12200"/>
                  </a:cubicBezTo>
                  <a:cubicBezTo>
                    <a:pt x="9587" y="12760"/>
                    <a:pt x="9842" y="13349"/>
                    <a:pt x="10096" y="13949"/>
                  </a:cubicBezTo>
                  <a:cubicBezTo>
                    <a:pt x="10355" y="14547"/>
                    <a:pt x="10613" y="15158"/>
                    <a:pt x="10879" y="15771"/>
                  </a:cubicBezTo>
                  <a:cubicBezTo>
                    <a:pt x="11924" y="18238"/>
                    <a:pt x="12843" y="20620"/>
                    <a:pt x="13499" y="22846"/>
                  </a:cubicBezTo>
                  <a:cubicBezTo>
                    <a:pt x="14160" y="25072"/>
                    <a:pt x="14551" y="27132"/>
                    <a:pt x="14723" y="28876"/>
                  </a:cubicBezTo>
                  <a:cubicBezTo>
                    <a:pt x="14899" y="30624"/>
                    <a:pt x="14864" y="32053"/>
                    <a:pt x="14791" y="33029"/>
                  </a:cubicBezTo>
                  <a:cubicBezTo>
                    <a:pt x="14752" y="33517"/>
                    <a:pt x="14716" y="33898"/>
                    <a:pt x="14680" y="34156"/>
                  </a:cubicBezTo>
                  <a:cubicBezTo>
                    <a:pt x="14666" y="34279"/>
                    <a:pt x="14655" y="34375"/>
                    <a:pt x="14648" y="34447"/>
                  </a:cubicBezTo>
                  <a:cubicBezTo>
                    <a:pt x="14640" y="34515"/>
                    <a:pt x="14637" y="34547"/>
                    <a:pt x="14640" y="34547"/>
                  </a:cubicBezTo>
                  <a:cubicBezTo>
                    <a:pt x="14645" y="34547"/>
                    <a:pt x="14652" y="34515"/>
                    <a:pt x="14662" y="34451"/>
                  </a:cubicBezTo>
                  <a:cubicBezTo>
                    <a:pt x="14673" y="34378"/>
                    <a:pt x="14688" y="34282"/>
                    <a:pt x="14709" y="34160"/>
                  </a:cubicBezTo>
                  <a:cubicBezTo>
                    <a:pt x="14752" y="33905"/>
                    <a:pt x="14799" y="33525"/>
                    <a:pt x="14845" y="33033"/>
                  </a:cubicBezTo>
                  <a:cubicBezTo>
                    <a:pt x="14932" y="32053"/>
                    <a:pt x="14982" y="30624"/>
                    <a:pt x="14817" y="28869"/>
                  </a:cubicBezTo>
                  <a:cubicBezTo>
                    <a:pt x="14659" y="27114"/>
                    <a:pt x="14274" y="25043"/>
                    <a:pt x="13618" y="22810"/>
                  </a:cubicBezTo>
                  <a:cubicBezTo>
                    <a:pt x="12965" y="20574"/>
                    <a:pt x="12049" y="18183"/>
                    <a:pt x="11001" y="15718"/>
                  </a:cubicBezTo>
                  <a:cubicBezTo>
                    <a:pt x="10739" y="15104"/>
                    <a:pt x="10477" y="14494"/>
                    <a:pt x="10222" y="13894"/>
                  </a:cubicBezTo>
                  <a:cubicBezTo>
                    <a:pt x="9964" y="13295"/>
                    <a:pt x="9709" y="12703"/>
                    <a:pt x="9422" y="12140"/>
                  </a:cubicBezTo>
                  <a:cubicBezTo>
                    <a:pt x="8855" y="11009"/>
                    <a:pt x="8227" y="9960"/>
                    <a:pt x="7595" y="8988"/>
                  </a:cubicBezTo>
                  <a:cubicBezTo>
                    <a:pt x="6967" y="8015"/>
                    <a:pt x="6332" y="7114"/>
                    <a:pt x="5732" y="6274"/>
                  </a:cubicBezTo>
                  <a:cubicBezTo>
                    <a:pt x="5133" y="5438"/>
                    <a:pt x="4558" y="4670"/>
                    <a:pt x="4006" y="3988"/>
                  </a:cubicBezTo>
                  <a:cubicBezTo>
                    <a:pt x="2903" y="2624"/>
                    <a:pt x="1884" y="1634"/>
                    <a:pt x="1159" y="980"/>
                  </a:cubicBezTo>
                  <a:cubicBezTo>
                    <a:pt x="797" y="653"/>
                    <a:pt x="506" y="406"/>
                    <a:pt x="309" y="244"/>
                  </a:cubicBezTo>
                  <a:cubicBezTo>
                    <a:pt x="211" y="166"/>
                    <a:pt x="140" y="105"/>
                    <a:pt x="82" y="61"/>
                  </a:cubicBezTo>
                  <a:cubicBezTo>
                    <a:pt x="29" y="18"/>
                    <a:pt x="4" y="0"/>
                    <a:pt x="0"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6"/>
            <p:cNvSpPr/>
            <p:nvPr/>
          </p:nvSpPr>
          <p:spPr>
            <a:xfrm>
              <a:off x="4797120" y="3348164"/>
              <a:ext cx="48477" cy="359002"/>
            </a:xfrm>
            <a:custGeom>
              <a:avLst/>
              <a:gdLst/>
              <a:ahLst/>
              <a:cxnLst/>
              <a:rect l="l" t="t" r="r" b="b"/>
              <a:pathLst>
                <a:path w="1092" h="8087" extrusionOk="0">
                  <a:moveTo>
                    <a:pt x="1081" y="1"/>
                  </a:moveTo>
                  <a:lnTo>
                    <a:pt x="1081" y="1"/>
                  </a:lnTo>
                  <a:cubicBezTo>
                    <a:pt x="1074" y="1"/>
                    <a:pt x="1041" y="108"/>
                    <a:pt x="991" y="309"/>
                  </a:cubicBezTo>
                  <a:cubicBezTo>
                    <a:pt x="937" y="510"/>
                    <a:pt x="876" y="801"/>
                    <a:pt x="808" y="1167"/>
                  </a:cubicBezTo>
                  <a:cubicBezTo>
                    <a:pt x="668" y="1892"/>
                    <a:pt x="528" y="2908"/>
                    <a:pt x="413" y="4028"/>
                  </a:cubicBezTo>
                  <a:cubicBezTo>
                    <a:pt x="302" y="5133"/>
                    <a:pt x="198" y="6135"/>
                    <a:pt x="123" y="6899"/>
                  </a:cubicBezTo>
                  <a:cubicBezTo>
                    <a:pt x="87" y="7244"/>
                    <a:pt x="54" y="7535"/>
                    <a:pt x="29" y="7767"/>
                  </a:cubicBezTo>
                  <a:cubicBezTo>
                    <a:pt x="7" y="7972"/>
                    <a:pt x="0" y="8087"/>
                    <a:pt x="7" y="8087"/>
                  </a:cubicBezTo>
                  <a:cubicBezTo>
                    <a:pt x="7" y="8087"/>
                    <a:pt x="8" y="8087"/>
                    <a:pt x="8" y="8087"/>
                  </a:cubicBezTo>
                  <a:cubicBezTo>
                    <a:pt x="19" y="8087"/>
                    <a:pt x="44" y="7976"/>
                    <a:pt x="80" y="7775"/>
                  </a:cubicBezTo>
                  <a:cubicBezTo>
                    <a:pt x="118" y="7570"/>
                    <a:pt x="166" y="7276"/>
                    <a:pt x="216" y="6910"/>
                  </a:cubicBezTo>
                  <a:cubicBezTo>
                    <a:pt x="320" y="6178"/>
                    <a:pt x="431" y="5161"/>
                    <a:pt x="546" y="4042"/>
                  </a:cubicBezTo>
                  <a:cubicBezTo>
                    <a:pt x="661" y="2922"/>
                    <a:pt x="786" y="1910"/>
                    <a:pt x="901" y="1182"/>
                  </a:cubicBezTo>
                  <a:cubicBezTo>
                    <a:pt x="955" y="819"/>
                    <a:pt x="1006" y="524"/>
                    <a:pt x="1041" y="320"/>
                  </a:cubicBezTo>
                  <a:cubicBezTo>
                    <a:pt x="1077" y="119"/>
                    <a:pt x="1092" y="4"/>
                    <a:pt x="1081"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6"/>
            <p:cNvSpPr/>
            <p:nvPr/>
          </p:nvSpPr>
          <p:spPr>
            <a:xfrm>
              <a:off x="4377886" y="3628362"/>
              <a:ext cx="419731" cy="78930"/>
            </a:xfrm>
            <a:custGeom>
              <a:avLst/>
              <a:gdLst/>
              <a:ahLst/>
              <a:cxnLst/>
              <a:rect l="l" t="t" r="r" b="b"/>
              <a:pathLst>
                <a:path w="9455" h="1778" extrusionOk="0">
                  <a:moveTo>
                    <a:pt x="209" y="1"/>
                  </a:moveTo>
                  <a:cubicBezTo>
                    <a:pt x="74" y="1"/>
                    <a:pt x="0" y="4"/>
                    <a:pt x="0" y="9"/>
                  </a:cubicBezTo>
                  <a:cubicBezTo>
                    <a:pt x="0" y="20"/>
                    <a:pt x="137" y="34"/>
                    <a:pt x="378" y="55"/>
                  </a:cubicBezTo>
                  <a:cubicBezTo>
                    <a:pt x="622" y="77"/>
                    <a:pt x="974" y="106"/>
                    <a:pt x="1405" y="156"/>
                  </a:cubicBezTo>
                  <a:cubicBezTo>
                    <a:pt x="2270" y="249"/>
                    <a:pt x="3461" y="422"/>
                    <a:pt x="4768" y="666"/>
                  </a:cubicBezTo>
                  <a:cubicBezTo>
                    <a:pt x="6074" y="917"/>
                    <a:pt x="7248" y="1190"/>
                    <a:pt x="8088" y="1417"/>
                  </a:cubicBezTo>
                  <a:cubicBezTo>
                    <a:pt x="8511" y="1524"/>
                    <a:pt x="8848" y="1621"/>
                    <a:pt x="9085" y="1685"/>
                  </a:cubicBezTo>
                  <a:cubicBezTo>
                    <a:pt x="9288" y="1745"/>
                    <a:pt x="9415" y="1777"/>
                    <a:pt x="9445" y="1777"/>
                  </a:cubicBezTo>
                  <a:cubicBezTo>
                    <a:pt x="9449" y="1777"/>
                    <a:pt x="9451" y="1776"/>
                    <a:pt x="9451" y="1775"/>
                  </a:cubicBezTo>
                  <a:cubicBezTo>
                    <a:pt x="9455" y="1768"/>
                    <a:pt x="9330" y="1718"/>
                    <a:pt x="9100" y="1635"/>
                  </a:cubicBezTo>
                  <a:cubicBezTo>
                    <a:pt x="8870" y="1553"/>
                    <a:pt x="8533" y="1442"/>
                    <a:pt x="8113" y="1319"/>
                  </a:cubicBezTo>
                  <a:cubicBezTo>
                    <a:pt x="7276" y="1072"/>
                    <a:pt x="6103" y="781"/>
                    <a:pt x="4793" y="534"/>
                  </a:cubicBezTo>
                  <a:cubicBezTo>
                    <a:pt x="3482" y="285"/>
                    <a:pt x="2283" y="128"/>
                    <a:pt x="1415" y="60"/>
                  </a:cubicBezTo>
                  <a:cubicBezTo>
                    <a:pt x="981" y="24"/>
                    <a:pt x="625" y="9"/>
                    <a:pt x="381" y="2"/>
                  </a:cubicBezTo>
                  <a:cubicBezTo>
                    <a:pt x="316" y="1"/>
                    <a:pt x="258" y="1"/>
                    <a:pt x="209"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6"/>
            <p:cNvSpPr/>
            <p:nvPr/>
          </p:nvSpPr>
          <p:spPr>
            <a:xfrm>
              <a:off x="4980013" y="3637507"/>
              <a:ext cx="211663" cy="535906"/>
            </a:xfrm>
            <a:custGeom>
              <a:avLst/>
              <a:gdLst/>
              <a:ahLst/>
              <a:cxnLst/>
              <a:rect l="l" t="t" r="r" b="b"/>
              <a:pathLst>
                <a:path w="4768" h="12072" extrusionOk="0">
                  <a:moveTo>
                    <a:pt x="4764" y="0"/>
                  </a:moveTo>
                  <a:lnTo>
                    <a:pt x="4764" y="0"/>
                  </a:lnTo>
                  <a:cubicBezTo>
                    <a:pt x="4760" y="0"/>
                    <a:pt x="4739" y="40"/>
                    <a:pt x="4699" y="119"/>
                  </a:cubicBezTo>
                  <a:cubicBezTo>
                    <a:pt x="4656" y="209"/>
                    <a:pt x="4602" y="323"/>
                    <a:pt x="4538" y="460"/>
                  </a:cubicBezTo>
                  <a:cubicBezTo>
                    <a:pt x="4397" y="758"/>
                    <a:pt x="4208" y="1192"/>
                    <a:pt x="3981" y="1734"/>
                  </a:cubicBezTo>
                  <a:cubicBezTo>
                    <a:pt x="3526" y="2818"/>
                    <a:pt x="2944" y="4333"/>
                    <a:pt x="2323" y="6013"/>
                  </a:cubicBezTo>
                  <a:cubicBezTo>
                    <a:pt x="1702" y="7696"/>
                    <a:pt x="1132" y="9214"/>
                    <a:pt x="701" y="10306"/>
                  </a:cubicBezTo>
                  <a:cubicBezTo>
                    <a:pt x="489" y="10833"/>
                    <a:pt x="313" y="11271"/>
                    <a:pt x="184" y="11594"/>
                  </a:cubicBezTo>
                  <a:cubicBezTo>
                    <a:pt x="130" y="11734"/>
                    <a:pt x="83" y="11853"/>
                    <a:pt x="47" y="11946"/>
                  </a:cubicBezTo>
                  <a:cubicBezTo>
                    <a:pt x="15" y="12028"/>
                    <a:pt x="1" y="12072"/>
                    <a:pt x="4" y="12072"/>
                  </a:cubicBezTo>
                  <a:cubicBezTo>
                    <a:pt x="4" y="12072"/>
                    <a:pt x="5" y="12072"/>
                    <a:pt x="5" y="12072"/>
                  </a:cubicBezTo>
                  <a:cubicBezTo>
                    <a:pt x="14" y="12072"/>
                    <a:pt x="35" y="12032"/>
                    <a:pt x="69" y="11957"/>
                  </a:cubicBezTo>
                  <a:cubicBezTo>
                    <a:pt x="116" y="11866"/>
                    <a:pt x="169" y="11752"/>
                    <a:pt x="231" y="11616"/>
                  </a:cubicBezTo>
                  <a:cubicBezTo>
                    <a:pt x="370" y="11318"/>
                    <a:pt x="561" y="10884"/>
                    <a:pt x="791" y="10342"/>
                  </a:cubicBezTo>
                  <a:cubicBezTo>
                    <a:pt x="1246" y="9257"/>
                    <a:pt x="1828" y="7743"/>
                    <a:pt x="2449" y="6063"/>
                  </a:cubicBezTo>
                  <a:cubicBezTo>
                    <a:pt x="3070" y="4380"/>
                    <a:pt x="3637" y="2861"/>
                    <a:pt x="4071" y="1770"/>
                  </a:cubicBezTo>
                  <a:cubicBezTo>
                    <a:pt x="4283" y="1242"/>
                    <a:pt x="4455" y="805"/>
                    <a:pt x="4584" y="482"/>
                  </a:cubicBezTo>
                  <a:cubicBezTo>
                    <a:pt x="4642" y="341"/>
                    <a:pt x="4689" y="223"/>
                    <a:pt x="4725" y="129"/>
                  </a:cubicBezTo>
                  <a:cubicBezTo>
                    <a:pt x="4753" y="48"/>
                    <a:pt x="4768" y="5"/>
                    <a:pt x="4764"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6"/>
            <p:cNvSpPr/>
            <p:nvPr/>
          </p:nvSpPr>
          <p:spPr>
            <a:xfrm>
              <a:off x="4422677" y="3993702"/>
              <a:ext cx="557747" cy="179790"/>
            </a:xfrm>
            <a:custGeom>
              <a:avLst/>
              <a:gdLst/>
              <a:ahLst/>
              <a:cxnLst/>
              <a:rect l="l" t="t" r="r" b="b"/>
              <a:pathLst>
                <a:path w="12564" h="4050" extrusionOk="0">
                  <a:moveTo>
                    <a:pt x="8" y="0"/>
                  </a:moveTo>
                  <a:cubicBezTo>
                    <a:pt x="3" y="0"/>
                    <a:pt x="1" y="1"/>
                    <a:pt x="0" y="2"/>
                  </a:cubicBezTo>
                  <a:cubicBezTo>
                    <a:pt x="0" y="6"/>
                    <a:pt x="43" y="24"/>
                    <a:pt x="126" y="52"/>
                  </a:cubicBezTo>
                  <a:cubicBezTo>
                    <a:pt x="227" y="85"/>
                    <a:pt x="345" y="125"/>
                    <a:pt x="492" y="175"/>
                  </a:cubicBezTo>
                  <a:cubicBezTo>
                    <a:pt x="830" y="286"/>
                    <a:pt x="1282" y="433"/>
                    <a:pt x="1834" y="612"/>
                  </a:cubicBezTo>
                  <a:cubicBezTo>
                    <a:pt x="2972" y="978"/>
                    <a:pt x="4534" y="1506"/>
                    <a:pt x="6260" y="2091"/>
                  </a:cubicBezTo>
                  <a:cubicBezTo>
                    <a:pt x="7987" y="2676"/>
                    <a:pt x="9555" y="3186"/>
                    <a:pt x="10700" y="3531"/>
                  </a:cubicBezTo>
                  <a:cubicBezTo>
                    <a:pt x="11271" y="3706"/>
                    <a:pt x="11734" y="3839"/>
                    <a:pt x="12057" y="3925"/>
                  </a:cubicBezTo>
                  <a:cubicBezTo>
                    <a:pt x="12204" y="3965"/>
                    <a:pt x="12330" y="3998"/>
                    <a:pt x="12430" y="4026"/>
                  </a:cubicBezTo>
                  <a:cubicBezTo>
                    <a:pt x="12495" y="4040"/>
                    <a:pt x="12538" y="4050"/>
                    <a:pt x="12553" y="4050"/>
                  </a:cubicBezTo>
                  <a:cubicBezTo>
                    <a:pt x="12557" y="4050"/>
                    <a:pt x="12559" y="4049"/>
                    <a:pt x="12559" y="4048"/>
                  </a:cubicBezTo>
                  <a:cubicBezTo>
                    <a:pt x="12563" y="4044"/>
                    <a:pt x="12520" y="4026"/>
                    <a:pt x="12438" y="3998"/>
                  </a:cubicBezTo>
                  <a:cubicBezTo>
                    <a:pt x="12337" y="3965"/>
                    <a:pt x="12219" y="3925"/>
                    <a:pt x="12072" y="3875"/>
                  </a:cubicBezTo>
                  <a:cubicBezTo>
                    <a:pt x="11734" y="3768"/>
                    <a:pt x="11282" y="3620"/>
                    <a:pt x="10725" y="3441"/>
                  </a:cubicBezTo>
                  <a:cubicBezTo>
                    <a:pt x="9591" y="3072"/>
                    <a:pt x="8030" y="2543"/>
                    <a:pt x="6303" y="1962"/>
                  </a:cubicBezTo>
                  <a:cubicBezTo>
                    <a:pt x="4577" y="1377"/>
                    <a:pt x="3008" y="864"/>
                    <a:pt x="1864" y="519"/>
                  </a:cubicBezTo>
                  <a:cubicBezTo>
                    <a:pt x="1292" y="347"/>
                    <a:pt x="830" y="211"/>
                    <a:pt x="507" y="125"/>
                  </a:cubicBezTo>
                  <a:cubicBezTo>
                    <a:pt x="356" y="85"/>
                    <a:pt x="234" y="52"/>
                    <a:pt x="133" y="27"/>
                  </a:cubicBezTo>
                  <a:cubicBezTo>
                    <a:pt x="65" y="10"/>
                    <a:pt x="23" y="0"/>
                    <a:pt x="8"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56"/>
          <p:cNvSpPr/>
          <p:nvPr/>
        </p:nvSpPr>
        <p:spPr>
          <a:xfrm>
            <a:off x="5899229" y="1639278"/>
            <a:ext cx="44" cy="44"/>
          </a:xfrm>
          <a:custGeom>
            <a:avLst/>
            <a:gdLst/>
            <a:ahLst/>
            <a:cxnLst/>
            <a:rect l="l" t="t" r="r" b="b"/>
            <a:pathLst>
              <a:path w="1" h="1" extrusionOk="0">
                <a:moveTo>
                  <a:pt x="1" y="1"/>
                </a:moveTo>
                <a:lnTo>
                  <a:pt x="1" y="1"/>
                </a:lnTo>
                <a:lnTo>
                  <a:pt x="1" y="1"/>
                </a:lnTo>
                <a:lnTo>
                  <a:pt x="1" y="1"/>
                </a:lnTo>
                <a:close/>
              </a:path>
            </a:pathLst>
          </a:custGeom>
          <a:solidFill>
            <a:srgbClr val="95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Rajdhani"/>
              <a:ea typeface="Rajdhani"/>
              <a:cs typeface="Rajdhani"/>
              <a:sym typeface="Rajdhani"/>
            </a:endParaRPr>
          </a:p>
        </p:txBody>
      </p:sp>
      <p:sp>
        <p:nvSpPr>
          <p:cNvPr id="957" name="Google Shape;957;p56"/>
          <p:cNvSpPr/>
          <p:nvPr/>
        </p:nvSpPr>
        <p:spPr>
          <a:xfrm>
            <a:off x="7008840" y="1119367"/>
            <a:ext cx="69519" cy="69519"/>
          </a:xfrm>
          <a:custGeom>
            <a:avLst/>
            <a:gdLst/>
            <a:ahLst/>
            <a:cxnLst/>
            <a:rect l="l" t="t" r="r" b="b"/>
            <a:pathLst>
              <a:path w="1566" h="1566" extrusionOk="0">
                <a:moveTo>
                  <a:pt x="783" y="1"/>
                </a:moveTo>
                <a:lnTo>
                  <a:pt x="507" y="507"/>
                </a:lnTo>
                <a:lnTo>
                  <a:pt x="0" y="784"/>
                </a:lnTo>
                <a:lnTo>
                  <a:pt x="507" y="1060"/>
                </a:lnTo>
                <a:lnTo>
                  <a:pt x="783" y="1566"/>
                </a:lnTo>
                <a:lnTo>
                  <a:pt x="1060" y="1060"/>
                </a:lnTo>
                <a:lnTo>
                  <a:pt x="1565" y="784"/>
                </a:lnTo>
                <a:lnTo>
                  <a:pt x="1060" y="507"/>
                </a:lnTo>
                <a:lnTo>
                  <a:pt x="783"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Rajdhani"/>
              <a:ea typeface="Rajdhani"/>
              <a:cs typeface="Rajdhani"/>
              <a:sym typeface="Rajdhani"/>
            </a:endParaRPr>
          </a:p>
        </p:txBody>
      </p:sp>
      <p:sp>
        <p:nvSpPr>
          <p:cNvPr id="958" name="Google Shape;958;p56"/>
          <p:cNvSpPr/>
          <p:nvPr/>
        </p:nvSpPr>
        <p:spPr>
          <a:xfrm rot="10800000" flipH="1">
            <a:off x="0" y="348297"/>
            <a:ext cx="948586" cy="1303126"/>
          </a:xfrm>
          <a:custGeom>
            <a:avLst/>
            <a:gdLst/>
            <a:ahLst/>
            <a:cxnLst/>
            <a:rect l="l" t="t" r="r" b="b"/>
            <a:pathLst>
              <a:path w="10250" h="14081" extrusionOk="0">
                <a:moveTo>
                  <a:pt x="464" y="1"/>
                </a:moveTo>
                <a:cubicBezTo>
                  <a:pt x="311" y="1"/>
                  <a:pt x="156" y="21"/>
                  <a:pt x="0" y="63"/>
                </a:cubicBezTo>
                <a:lnTo>
                  <a:pt x="0" y="14081"/>
                </a:lnTo>
                <a:lnTo>
                  <a:pt x="8372" y="14081"/>
                </a:lnTo>
                <a:cubicBezTo>
                  <a:pt x="10250" y="10505"/>
                  <a:pt x="8261" y="8835"/>
                  <a:pt x="6056" y="8835"/>
                </a:cubicBezTo>
                <a:cubicBezTo>
                  <a:pt x="5843" y="8835"/>
                  <a:pt x="5628" y="8851"/>
                  <a:pt x="5413" y="8882"/>
                </a:cubicBezTo>
                <a:cubicBezTo>
                  <a:pt x="5266" y="8904"/>
                  <a:pt x="5124" y="8914"/>
                  <a:pt x="4988" y="8914"/>
                </a:cubicBezTo>
                <a:cubicBezTo>
                  <a:pt x="2877" y="8914"/>
                  <a:pt x="2084" y="6458"/>
                  <a:pt x="3020" y="4741"/>
                </a:cubicBezTo>
                <a:cubicBezTo>
                  <a:pt x="3943" y="3049"/>
                  <a:pt x="2361" y="1"/>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56"/>
          <p:cNvGrpSpPr/>
          <p:nvPr/>
        </p:nvGrpSpPr>
        <p:grpSpPr>
          <a:xfrm rot="10800000">
            <a:off x="8254863" y="4373465"/>
            <a:ext cx="889129" cy="770026"/>
            <a:chOff x="26409" y="15789"/>
            <a:chExt cx="1192661" cy="1032898"/>
          </a:xfrm>
        </p:grpSpPr>
        <p:sp>
          <p:nvSpPr>
            <p:cNvPr id="960" name="Google Shape;960;p56"/>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6"/>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6"/>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6"/>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6"/>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6"/>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6"/>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6"/>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6"/>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6"/>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6"/>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6"/>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6"/>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6"/>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6"/>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6"/>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6"/>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6"/>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6"/>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6"/>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6"/>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6"/>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6"/>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6"/>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6"/>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6"/>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6"/>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6"/>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6"/>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6"/>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6"/>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6"/>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6"/>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6"/>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6"/>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6"/>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6"/>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6"/>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6"/>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6"/>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6"/>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6"/>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6"/>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6"/>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6"/>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6"/>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6"/>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6"/>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6"/>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6"/>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6"/>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6"/>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6"/>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6"/>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6"/>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6"/>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6"/>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6"/>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6"/>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6"/>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6"/>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6"/>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6"/>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6"/>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6"/>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6"/>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6"/>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6"/>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6"/>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6"/>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6"/>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6"/>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6"/>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6"/>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6"/>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6"/>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6"/>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6"/>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6"/>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6"/>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6"/>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6"/>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6"/>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6"/>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6"/>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6"/>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6"/>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6"/>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6"/>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6"/>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6"/>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6"/>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6"/>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6"/>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6"/>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6"/>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6"/>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6"/>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6"/>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6"/>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6"/>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6"/>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6"/>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6"/>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6"/>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6"/>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6"/>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6"/>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6"/>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6"/>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6"/>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6"/>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6"/>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6"/>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6"/>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6"/>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6"/>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6"/>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6"/>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6"/>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6"/>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6"/>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6"/>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6"/>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6"/>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6"/>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6"/>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6"/>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6"/>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6"/>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6"/>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6"/>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6"/>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6"/>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6"/>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6"/>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6"/>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6"/>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6"/>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6"/>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6"/>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6"/>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6"/>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6"/>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6"/>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6"/>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6"/>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6"/>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6"/>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6"/>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6"/>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6"/>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6"/>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6"/>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6"/>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6"/>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6"/>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6"/>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6"/>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6"/>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6"/>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6"/>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6"/>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6"/>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6"/>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6"/>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6"/>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6"/>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6"/>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6"/>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6"/>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6"/>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6"/>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6"/>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6"/>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6"/>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6"/>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6"/>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6"/>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6"/>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6"/>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6"/>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6"/>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6"/>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6"/>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6"/>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6"/>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6"/>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6"/>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6"/>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6"/>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6"/>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6"/>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6"/>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6"/>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6"/>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6"/>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6"/>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6"/>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6"/>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6"/>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6"/>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6"/>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6"/>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6"/>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56"/>
          <p:cNvGrpSpPr/>
          <p:nvPr/>
        </p:nvGrpSpPr>
        <p:grpSpPr>
          <a:xfrm>
            <a:off x="22763" y="3"/>
            <a:ext cx="889129" cy="770026"/>
            <a:chOff x="26409" y="15789"/>
            <a:chExt cx="1192661" cy="1032898"/>
          </a:xfrm>
        </p:grpSpPr>
        <p:sp>
          <p:nvSpPr>
            <p:cNvPr id="1222" name="Google Shape;1222;p56"/>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6"/>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6"/>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6"/>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6"/>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6"/>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6"/>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6"/>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6"/>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6"/>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6"/>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6"/>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6"/>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6"/>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6"/>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6"/>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6"/>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6"/>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6"/>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6"/>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6"/>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6"/>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6"/>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6"/>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6"/>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6"/>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6"/>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6"/>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6"/>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6"/>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6"/>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6"/>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6"/>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6"/>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6"/>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6"/>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6"/>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6"/>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6"/>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6"/>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6"/>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6"/>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6"/>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6"/>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6"/>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6"/>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6"/>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6"/>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6"/>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6"/>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6"/>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6"/>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6"/>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6"/>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6"/>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6"/>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6"/>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6"/>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6"/>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6"/>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6"/>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6"/>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6"/>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6"/>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6"/>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6"/>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6"/>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6"/>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6"/>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6"/>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6"/>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6"/>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6"/>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6"/>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6"/>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6"/>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6"/>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6"/>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6"/>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6"/>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6"/>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6"/>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6"/>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6"/>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6"/>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6"/>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6"/>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6"/>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6"/>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6"/>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6"/>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6"/>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6"/>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6"/>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6"/>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6"/>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6"/>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6"/>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6"/>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6"/>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6"/>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6"/>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6"/>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6"/>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6"/>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6"/>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6"/>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6"/>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6"/>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6"/>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6"/>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6"/>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6"/>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6"/>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6"/>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6"/>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6"/>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6"/>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6"/>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6"/>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6"/>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6"/>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6"/>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6"/>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6"/>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6"/>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6"/>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6"/>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6"/>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6"/>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6"/>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6"/>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6"/>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6"/>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6"/>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6"/>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6"/>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6"/>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6"/>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6"/>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6"/>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6"/>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6"/>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6"/>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6"/>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6"/>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6"/>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6"/>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6"/>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6"/>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6"/>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6"/>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6"/>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6"/>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6"/>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6"/>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6"/>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6"/>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6"/>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6"/>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6"/>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6"/>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6"/>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6"/>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6"/>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6"/>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6"/>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6"/>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6"/>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6"/>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6"/>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6"/>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6"/>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6"/>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6"/>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6"/>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6"/>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6"/>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6"/>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6"/>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6"/>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6"/>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6"/>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6"/>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6"/>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6"/>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6"/>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6"/>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6"/>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6"/>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6"/>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6"/>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6"/>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6"/>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6"/>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6"/>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6"/>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6"/>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6"/>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6"/>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6"/>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6"/>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6"/>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6"/>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6"/>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6"/>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6"/>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6"/>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6"/>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6"/>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6"/>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6"/>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6"/>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6"/>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6"/>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6"/>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6"/>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6"/>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6"/>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6"/>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6"/>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6"/>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6"/>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6"/>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6"/>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6"/>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6"/>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6"/>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6"/>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6"/>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6"/>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6"/>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6"/>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6"/>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6"/>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6"/>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6"/>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6"/>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6"/>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6"/>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6"/>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6"/>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6"/>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6"/>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6"/>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6"/>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6"/>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6"/>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6"/>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6"/>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6"/>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6"/>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6"/>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6"/>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6"/>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6"/>
        <p:cNvGrpSpPr/>
        <p:nvPr/>
      </p:nvGrpSpPr>
      <p:grpSpPr>
        <a:xfrm>
          <a:off x="0" y="0"/>
          <a:ext cx="0" cy="0"/>
          <a:chOff x="0" y="0"/>
          <a:chExt cx="0" cy="0"/>
        </a:xfrm>
      </p:grpSpPr>
      <p:cxnSp>
        <p:nvCxnSpPr>
          <p:cNvPr id="1487" name="Google Shape;1487;p57"/>
          <p:cNvCxnSpPr/>
          <p:nvPr/>
        </p:nvCxnSpPr>
        <p:spPr>
          <a:xfrm rot="10800000" flipH="1">
            <a:off x="2143900" y="2670975"/>
            <a:ext cx="2512200" cy="892500"/>
          </a:xfrm>
          <a:prstGeom prst="straightConnector1">
            <a:avLst/>
          </a:prstGeom>
          <a:noFill/>
          <a:ln w="9525" cap="flat" cmpd="sng">
            <a:solidFill>
              <a:schemeClr val="accent6"/>
            </a:solidFill>
            <a:prstDash val="solid"/>
            <a:round/>
            <a:headEnd type="none" w="med" len="med"/>
            <a:tailEnd type="none" w="med" len="med"/>
          </a:ln>
        </p:spPr>
      </p:cxnSp>
      <p:cxnSp>
        <p:nvCxnSpPr>
          <p:cNvPr id="1488" name="Google Shape;1488;p57"/>
          <p:cNvCxnSpPr/>
          <p:nvPr/>
        </p:nvCxnSpPr>
        <p:spPr>
          <a:xfrm>
            <a:off x="4665025" y="2670950"/>
            <a:ext cx="9300" cy="2392200"/>
          </a:xfrm>
          <a:prstGeom prst="straightConnector1">
            <a:avLst/>
          </a:prstGeom>
          <a:noFill/>
          <a:ln w="9525" cap="flat" cmpd="sng">
            <a:solidFill>
              <a:schemeClr val="accent6"/>
            </a:solidFill>
            <a:prstDash val="solid"/>
            <a:round/>
            <a:headEnd type="none" w="med" len="med"/>
            <a:tailEnd type="none" w="med" len="med"/>
          </a:ln>
        </p:spPr>
      </p:cxnSp>
      <p:sp>
        <p:nvSpPr>
          <p:cNvPr id="1489" name="Google Shape;148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rgbClr val="FFFFFF"/>
                </a:solidFill>
                <a:latin typeface="Open Sans"/>
                <a:ea typeface="Open Sans"/>
                <a:cs typeface="Open Sans"/>
                <a:sym typeface="Open Sans"/>
              </a:rPr>
              <a:t>CAPITALISM WHEEL aka “Supply Chain” </a:t>
            </a: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35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900">
              <a:solidFill>
                <a:srgbClr val="FFFFFF"/>
              </a:solidFill>
              <a:latin typeface="Open Sans"/>
              <a:ea typeface="Open Sans"/>
              <a:cs typeface="Open Sans"/>
              <a:sym typeface="Open Sans"/>
            </a:endParaRPr>
          </a:p>
          <a:p>
            <a:pPr marL="0" lvl="0" indent="0" algn="l" rtl="0">
              <a:lnSpc>
                <a:spcPct val="115000"/>
              </a:lnSpc>
              <a:spcBef>
                <a:spcPts val="0"/>
              </a:spcBef>
              <a:spcAft>
                <a:spcPts val="0"/>
              </a:spcAft>
              <a:buNone/>
            </a:pPr>
            <a:endParaRPr sz="1900">
              <a:solidFill>
                <a:srgbClr val="FFFFFF"/>
              </a:solidFill>
              <a:latin typeface="Open Sans"/>
              <a:ea typeface="Open Sans"/>
              <a:cs typeface="Open Sans"/>
              <a:sym typeface="Open Sans"/>
            </a:endParaRPr>
          </a:p>
        </p:txBody>
      </p:sp>
      <p:cxnSp>
        <p:nvCxnSpPr>
          <p:cNvPr id="1490" name="Google Shape;1490;p57"/>
          <p:cNvCxnSpPr/>
          <p:nvPr/>
        </p:nvCxnSpPr>
        <p:spPr>
          <a:xfrm flipH="1">
            <a:off x="4622675" y="628275"/>
            <a:ext cx="1726200" cy="2090700"/>
          </a:xfrm>
          <a:prstGeom prst="straightConnector1">
            <a:avLst/>
          </a:prstGeom>
          <a:noFill/>
          <a:ln w="9525" cap="flat" cmpd="sng">
            <a:solidFill>
              <a:schemeClr val="accent6"/>
            </a:solidFill>
            <a:prstDash val="solid"/>
            <a:round/>
            <a:headEnd type="none" w="med" len="med"/>
            <a:tailEnd type="none" w="med" len="med"/>
          </a:ln>
        </p:spPr>
      </p:cxnSp>
      <p:cxnSp>
        <p:nvCxnSpPr>
          <p:cNvPr id="1491" name="Google Shape;1491;p57"/>
          <p:cNvCxnSpPr/>
          <p:nvPr/>
        </p:nvCxnSpPr>
        <p:spPr>
          <a:xfrm>
            <a:off x="3303250" y="711075"/>
            <a:ext cx="1362000" cy="1959900"/>
          </a:xfrm>
          <a:prstGeom prst="straightConnector1">
            <a:avLst/>
          </a:prstGeom>
          <a:noFill/>
          <a:ln w="9525" cap="flat" cmpd="sng">
            <a:solidFill>
              <a:schemeClr val="accent6"/>
            </a:solidFill>
            <a:prstDash val="solid"/>
            <a:round/>
            <a:headEnd type="none" w="med" len="med"/>
            <a:tailEnd type="none" w="med" len="med"/>
          </a:ln>
        </p:spPr>
      </p:cxnSp>
      <p:cxnSp>
        <p:nvCxnSpPr>
          <p:cNvPr id="1492" name="Google Shape;1492;p57"/>
          <p:cNvCxnSpPr/>
          <p:nvPr/>
        </p:nvCxnSpPr>
        <p:spPr>
          <a:xfrm>
            <a:off x="4609825" y="2643350"/>
            <a:ext cx="2567100" cy="966000"/>
          </a:xfrm>
          <a:prstGeom prst="straightConnector1">
            <a:avLst/>
          </a:prstGeom>
          <a:noFill/>
          <a:ln w="9525" cap="flat" cmpd="sng">
            <a:solidFill>
              <a:schemeClr val="accent6"/>
            </a:solidFill>
            <a:prstDash val="solid"/>
            <a:round/>
            <a:headEnd type="none" w="med" len="med"/>
            <a:tailEnd type="none" w="med" len="med"/>
          </a:ln>
        </p:spPr>
      </p:cxnSp>
      <p:sp>
        <p:nvSpPr>
          <p:cNvPr id="1493" name="Google Shape;1493;p57"/>
          <p:cNvSpPr txBox="1"/>
          <p:nvPr/>
        </p:nvSpPr>
        <p:spPr>
          <a:xfrm>
            <a:off x="1126325" y="1555100"/>
            <a:ext cx="25122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Surplus Allocation</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Community Development Credit Unions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Cooperative Loan Funds /</a:t>
            </a:r>
            <a:br>
              <a:rPr lang="en" sz="1300">
                <a:solidFill>
                  <a:schemeClr val="dk2"/>
                </a:solidFill>
                <a:latin typeface="Lato"/>
                <a:ea typeface="Lato"/>
                <a:cs typeface="Lato"/>
                <a:sym typeface="Lato"/>
              </a:rPr>
            </a:br>
            <a:r>
              <a:rPr lang="en" sz="1300">
                <a:solidFill>
                  <a:schemeClr val="dk2"/>
                </a:solidFill>
                <a:latin typeface="Lato"/>
                <a:ea typeface="Lato"/>
                <a:cs typeface="Lato"/>
                <a:sym typeface="Lato"/>
              </a:rPr>
              <a:t>Public Banking</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2100" b="1">
              <a:solidFill>
                <a:schemeClr val="dk2"/>
              </a:solidFill>
              <a:latin typeface="Lato"/>
              <a:ea typeface="Lato"/>
              <a:cs typeface="Lato"/>
              <a:sym typeface="Lato"/>
            </a:endParaRPr>
          </a:p>
        </p:txBody>
      </p:sp>
      <p:sp>
        <p:nvSpPr>
          <p:cNvPr id="1494" name="Google Shape;1494;p57"/>
          <p:cNvSpPr txBox="1"/>
          <p:nvPr/>
        </p:nvSpPr>
        <p:spPr>
          <a:xfrm>
            <a:off x="3822121" y="1162987"/>
            <a:ext cx="123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95" name="Google Shape;1495;p57"/>
          <p:cNvSpPr txBox="1"/>
          <p:nvPr/>
        </p:nvSpPr>
        <p:spPr>
          <a:xfrm>
            <a:off x="3600375" y="518300"/>
            <a:ext cx="23106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2"/>
                </a:solidFill>
                <a:latin typeface="Lato"/>
                <a:ea typeface="Lato"/>
                <a:cs typeface="Lato"/>
                <a:sym typeface="Lato"/>
              </a:rPr>
              <a:t>Creation</a:t>
            </a:r>
            <a:endParaRPr sz="2000" b="1">
              <a:solidFill>
                <a:schemeClr val="accent2"/>
              </a:solidFill>
              <a:latin typeface="Lato"/>
              <a:ea typeface="Lato"/>
              <a:cs typeface="Lato"/>
              <a:sym typeface="Lato"/>
            </a:endParaRPr>
          </a:p>
          <a:p>
            <a:pPr marL="0" lvl="0" indent="0" algn="ctr" rtl="0">
              <a:spcBef>
                <a:spcPts val="0"/>
              </a:spcBef>
              <a:spcAft>
                <a:spcPts val="0"/>
              </a:spcAft>
              <a:buNone/>
            </a:pPr>
            <a:r>
              <a:rPr lang="en">
                <a:solidFill>
                  <a:schemeClr val="dk2"/>
                </a:solidFill>
                <a:latin typeface="Calibri"/>
                <a:ea typeface="Calibri"/>
                <a:cs typeface="Calibri"/>
                <a:sym typeface="Calibri"/>
              </a:rPr>
              <a:t>Community Land Trusts /</a:t>
            </a: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Cooperative Energy /</a:t>
            </a:r>
            <a:br>
              <a:rPr lang="en">
                <a:solidFill>
                  <a:schemeClr val="dk2"/>
                </a:solidFill>
                <a:latin typeface="Calibri"/>
                <a:ea typeface="Calibri"/>
                <a:cs typeface="Calibri"/>
                <a:sym typeface="Calibri"/>
              </a:rPr>
            </a:br>
            <a:r>
              <a:rPr lang="en">
                <a:solidFill>
                  <a:schemeClr val="dk2"/>
                </a:solidFill>
                <a:latin typeface="Calibri"/>
                <a:ea typeface="Calibri"/>
                <a:cs typeface="Calibri"/>
                <a:sym typeface="Calibri"/>
              </a:rPr>
              <a:t>Collective Farms</a:t>
            </a:r>
            <a:endParaRPr>
              <a:solidFill>
                <a:schemeClr val="dk2"/>
              </a:solidFill>
              <a:latin typeface="Calibri"/>
              <a:ea typeface="Calibri"/>
              <a:cs typeface="Calibri"/>
              <a:sym typeface="Calibri"/>
            </a:endParaRPr>
          </a:p>
        </p:txBody>
      </p:sp>
      <p:sp>
        <p:nvSpPr>
          <p:cNvPr id="1496" name="Google Shape;1496;p57"/>
          <p:cNvSpPr txBox="1"/>
          <p:nvPr/>
        </p:nvSpPr>
        <p:spPr>
          <a:xfrm>
            <a:off x="6063450" y="1390425"/>
            <a:ext cx="231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2"/>
                </a:solidFill>
                <a:latin typeface="Lato"/>
                <a:ea typeface="Lato"/>
                <a:cs typeface="Lato"/>
                <a:sym typeface="Lato"/>
              </a:rPr>
              <a:t>Production</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Community Gardens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Worker Cooperatives /</a:t>
            </a:r>
            <a:br>
              <a:rPr lang="en" sz="1300">
                <a:solidFill>
                  <a:schemeClr val="dk2"/>
                </a:solidFill>
                <a:latin typeface="Lato"/>
                <a:ea typeface="Lato"/>
                <a:cs typeface="Lato"/>
                <a:sym typeface="Lato"/>
              </a:rPr>
            </a:br>
            <a:r>
              <a:rPr lang="en" sz="1300">
                <a:solidFill>
                  <a:schemeClr val="dk2"/>
                </a:solidFill>
                <a:latin typeface="Lato"/>
                <a:ea typeface="Lato"/>
                <a:cs typeface="Lato"/>
                <a:sym typeface="Lato"/>
              </a:rPr>
              <a:t>Mutual Aid</a:t>
            </a:r>
            <a:endParaRPr sz="1300">
              <a:solidFill>
                <a:schemeClr val="dk2"/>
              </a:solidFill>
              <a:latin typeface="Lato"/>
              <a:ea typeface="Lato"/>
              <a:cs typeface="Lato"/>
              <a:sym typeface="Lato"/>
            </a:endParaRPr>
          </a:p>
          <a:p>
            <a:pPr marL="0" lvl="0" indent="0" algn="ctr" rtl="0">
              <a:spcBef>
                <a:spcPts val="0"/>
              </a:spcBef>
              <a:spcAft>
                <a:spcPts val="0"/>
              </a:spcAft>
              <a:buNone/>
            </a:pPr>
            <a:endParaRPr sz="2100" b="1">
              <a:solidFill>
                <a:schemeClr val="dk2"/>
              </a:solidFill>
              <a:latin typeface="Lato"/>
              <a:ea typeface="Lato"/>
              <a:cs typeface="Lato"/>
              <a:sym typeface="Lato"/>
            </a:endParaRPr>
          </a:p>
        </p:txBody>
      </p:sp>
      <p:sp>
        <p:nvSpPr>
          <p:cNvPr id="1497" name="Google Shape;1497;p57"/>
          <p:cNvSpPr txBox="1"/>
          <p:nvPr/>
        </p:nvSpPr>
        <p:spPr>
          <a:xfrm>
            <a:off x="4760710" y="3769296"/>
            <a:ext cx="2489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Exchange/Transfer</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Sliding Scale Pricing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Joint Purchasing Agreements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Time Banks</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2100" b="1">
              <a:solidFill>
                <a:schemeClr val="dk1"/>
              </a:solidFill>
              <a:latin typeface="Lato"/>
              <a:ea typeface="Lato"/>
              <a:cs typeface="Lato"/>
              <a:sym typeface="Lato"/>
            </a:endParaRPr>
          </a:p>
        </p:txBody>
      </p:sp>
      <p:sp>
        <p:nvSpPr>
          <p:cNvPr id="1498" name="Google Shape;1498;p57"/>
          <p:cNvSpPr txBox="1"/>
          <p:nvPr/>
        </p:nvSpPr>
        <p:spPr>
          <a:xfrm>
            <a:off x="2111075" y="3796063"/>
            <a:ext cx="23511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accent2"/>
                </a:solidFill>
                <a:latin typeface="Lato"/>
                <a:ea typeface="Lato"/>
                <a:cs typeface="Lato"/>
                <a:sym typeface="Lato"/>
              </a:rPr>
              <a:t>Consumption/Use</a:t>
            </a:r>
            <a:endParaRPr sz="2000" b="1">
              <a:solidFill>
                <a:schemeClr val="accent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Consumer Cooperatives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Housing Cooperatives /</a:t>
            </a:r>
            <a:endParaRPr sz="1300">
              <a:solidFill>
                <a:schemeClr val="dk2"/>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1300">
                <a:solidFill>
                  <a:schemeClr val="dk2"/>
                </a:solidFill>
                <a:latin typeface="Lato"/>
                <a:ea typeface="Lato"/>
                <a:cs typeface="Lato"/>
                <a:sym typeface="Lato"/>
              </a:rPr>
              <a:t>Food Coops</a:t>
            </a:r>
            <a:endParaRPr sz="1300">
              <a:solidFill>
                <a:schemeClr val="dk2"/>
              </a:solidFill>
              <a:latin typeface="Lato"/>
              <a:ea typeface="Lato"/>
              <a:cs typeface="Lato"/>
              <a:sym typeface="Lato"/>
            </a:endParaRPr>
          </a:p>
        </p:txBody>
      </p:sp>
      <p:cxnSp>
        <p:nvCxnSpPr>
          <p:cNvPr id="1499" name="Google Shape;1499;p57"/>
          <p:cNvCxnSpPr/>
          <p:nvPr/>
        </p:nvCxnSpPr>
        <p:spPr>
          <a:xfrm flipH="1">
            <a:off x="4622675" y="628275"/>
            <a:ext cx="1726200" cy="2090700"/>
          </a:xfrm>
          <a:prstGeom prst="straightConnector1">
            <a:avLst/>
          </a:prstGeom>
          <a:noFill/>
          <a:ln w="9525" cap="flat" cmpd="sng">
            <a:solidFill>
              <a:schemeClr val="lt1"/>
            </a:solidFill>
            <a:prstDash val="solid"/>
            <a:round/>
            <a:headEnd type="none" w="med" len="med"/>
            <a:tailEnd type="none" w="med" len="med"/>
          </a:ln>
        </p:spPr>
      </p:cxnSp>
      <p:cxnSp>
        <p:nvCxnSpPr>
          <p:cNvPr id="1500" name="Google Shape;1500;p57"/>
          <p:cNvCxnSpPr/>
          <p:nvPr/>
        </p:nvCxnSpPr>
        <p:spPr>
          <a:xfrm>
            <a:off x="3303250" y="711075"/>
            <a:ext cx="1362000" cy="1959900"/>
          </a:xfrm>
          <a:prstGeom prst="straightConnector1">
            <a:avLst/>
          </a:prstGeom>
          <a:noFill/>
          <a:ln w="9525" cap="flat" cmpd="sng">
            <a:solidFill>
              <a:schemeClr val="lt1"/>
            </a:solidFill>
            <a:prstDash val="solid"/>
            <a:round/>
            <a:headEnd type="none" w="med" len="med"/>
            <a:tailEnd type="none" w="med" len="med"/>
          </a:ln>
        </p:spPr>
      </p:cxnSp>
      <p:cxnSp>
        <p:nvCxnSpPr>
          <p:cNvPr id="1501" name="Google Shape;1501;p57"/>
          <p:cNvCxnSpPr/>
          <p:nvPr/>
        </p:nvCxnSpPr>
        <p:spPr>
          <a:xfrm rot="10800000" flipH="1">
            <a:off x="2143900" y="2670975"/>
            <a:ext cx="2512200" cy="892500"/>
          </a:xfrm>
          <a:prstGeom prst="straightConnector1">
            <a:avLst/>
          </a:prstGeom>
          <a:noFill/>
          <a:ln w="9525" cap="flat" cmpd="sng">
            <a:solidFill>
              <a:schemeClr val="lt1"/>
            </a:solidFill>
            <a:prstDash val="solid"/>
            <a:round/>
            <a:headEnd type="none" w="med" len="med"/>
            <a:tailEnd type="none" w="med" len="med"/>
          </a:ln>
        </p:spPr>
      </p:cxnSp>
      <p:cxnSp>
        <p:nvCxnSpPr>
          <p:cNvPr id="1502" name="Google Shape;1502;p57"/>
          <p:cNvCxnSpPr/>
          <p:nvPr/>
        </p:nvCxnSpPr>
        <p:spPr>
          <a:xfrm>
            <a:off x="4665025" y="2670950"/>
            <a:ext cx="9300" cy="2392200"/>
          </a:xfrm>
          <a:prstGeom prst="straightConnector1">
            <a:avLst/>
          </a:prstGeom>
          <a:noFill/>
          <a:ln w="9525" cap="flat" cmpd="sng">
            <a:solidFill>
              <a:schemeClr val="lt1"/>
            </a:solidFill>
            <a:prstDash val="solid"/>
            <a:round/>
            <a:headEnd type="none" w="med" len="med"/>
            <a:tailEnd type="none" w="med" len="med"/>
          </a:ln>
        </p:spPr>
      </p:cxnSp>
      <p:cxnSp>
        <p:nvCxnSpPr>
          <p:cNvPr id="1503" name="Google Shape;1503;p57"/>
          <p:cNvCxnSpPr/>
          <p:nvPr/>
        </p:nvCxnSpPr>
        <p:spPr>
          <a:xfrm>
            <a:off x="4609825" y="2643350"/>
            <a:ext cx="2567100" cy="966000"/>
          </a:xfrm>
          <a:prstGeom prst="straightConnector1">
            <a:avLst/>
          </a:prstGeom>
          <a:noFill/>
          <a:ln w="9525" cap="flat" cmpd="sng">
            <a:solidFill>
              <a:schemeClr val="lt1"/>
            </a:solidFill>
            <a:prstDash val="solid"/>
            <a:round/>
            <a:headEnd type="none" w="med" len="med"/>
            <a:tailEnd type="none" w="med" len="med"/>
          </a:ln>
        </p:spPr>
      </p:cxnSp>
      <p:sp>
        <p:nvSpPr>
          <p:cNvPr id="1504" name="Google Shape;1504;p57"/>
          <p:cNvSpPr/>
          <p:nvPr/>
        </p:nvSpPr>
        <p:spPr>
          <a:xfrm rot="508348">
            <a:off x="5756177" y="936753"/>
            <a:ext cx="816511" cy="182136"/>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7"/>
          <p:cNvSpPr/>
          <p:nvPr/>
        </p:nvSpPr>
        <p:spPr>
          <a:xfrm rot="7224727">
            <a:off x="6469000" y="3503185"/>
            <a:ext cx="619893" cy="238827"/>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7"/>
          <p:cNvSpPr/>
          <p:nvPr/>
        </p:nvSpPr>
        <p:spPr>
          <a:xfrm rot="-10798747">
            <a:off x="4294904" y="4602620"/>
            <a:ext cx="823200" cy="179400"/>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7"/>
          <p:cNvSpPr/>
          <p:nvPr/>
        </p:nvSpPr>
        <p:spPr>
          <a:xfrm rot="-7528318">
            <a:off x="2174581" y="3234610"/>
            <a:ext cx="668959" cy="227235"/>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7"/>
          <p:cNvSpPr/>
          <p:nvPr/>
        </p:nvSpPr>
        <p:spPr>
          <a:xfrm rot="-911700">
            <a:off x="2885458" y="975431"/>
            <a:ext cx="802351" cy="187309"/>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7"/>
          <p:cNvSpPr/>
          <p:nvPr/>
        </p:nvSpPr>
        <p:spPr>
          <a:xfrm>
            <a:off x="3856875" y="1882200"/>
            <a:ext cx="1610700" cy="1538400"/>
          </a:xfrm>
          <a:prstGeom prst="ellipse">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7"/>
          <p:cNvSpPr txBox="1"/>
          <p:nvPr/>
        </p:nvSpPr>
        <p:spPr>
          <a:xfrm>
            <a:off x="3983025" y="2241525"/>
            <a:ext cx="1358400" cy="64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100" b="1">
                <a:solidFill>
                  <a:srgbClr val="FFFFFF"/>
                </a:solidFill>
                <a:latin typeface="Calibri"/>
                <a:ea typeface="Calibri"/>
                <a:cs typeface="Calibri"/>
                <a:sym typeface="Calibri"/>
              </a:rPr>
              <a:t>Solidarity Economy  </a:t>
            </a:r>
            <a:br>
              <a:rPr lang="en" sz="2100" b="1" i="0" u="none" strike="noStrike" cap="none">
                <a:solidFill>
                  <a:srgbClr val="FFFFFF"/>
                </a:solidFill>
                <a:latin typeface="Calibri"/>
                <a:ea typeface="Calibri"/>
                <a:cs typeface="Calibri"/>
                <a:sym typeface="Calibri"/>
              </a:rPr>
            </a:br>
            <a:endParaRPr sz="2100" b="1" i="0" u="none" strike="noStrike" cap="none">
              <a:solidFill>
                <a:srgbClr val="FFFFFF"/>
              </a:solidFill>
              <a:latin typeface="Calibri"/>
              <a:ea typeface="Calibri"/>
              <a:cs typeface="Calibri"/>
              <a:sym typeface="Calibri"/>
            </a:endParaRPr>
          </a:p>
        </p:txBody>
      </p:sp>
      <p:sp>
        <p:nvSpPr>
          <p:cNvPr id="1511" name="Google Shape;1511;p57"/>
          <p:cNvSpPr txBox="1">
            <a:spLocks noGrp="1"/>
          </p:cNvSpPr>
          <p:nvPr>
            <p:ph type="title"/>
          </p:nvPr>
        </p:nvSpPr>
        <p:spPr>
          <a:xfrm>
            <a:off x="311700" y="10350"/>
            <a:ext cx="85206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Solidarity Economy Wheel aka “Value Chains”</a:t>
            </a: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58"/>
          <p:cNvSpPr txBox="1">
            <a:spLocks noGrp="1"/>
          </p:cNvSpPr>
          <p:nvPr>
            <p:ph type="title"/>
          </p:nvPr>
        </p:nvSpPr>
        <p:spPr>
          <a:xfrm>
            <a:off x="285825" y="2057400"/>
            <a:ext cx="83478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Cooperative Model</a:t>
            </a:r>
            <a:endParaRPr/>
          </a:p>
        </p:txBody>
      </p:sp>
      <p:grpSp>
        <p:nvGrpSpPr>
          <p:cNvPr id="1517" name="Google Shape;1517;p58"/>
          <p:cNvGrpSpPr/>
          <p:nvPr/>
        </p:nvGrpSpPr>
        <p:grpSpPr>
          <a:xfrm>
            <a:off x="11375" y="3"/>
            <a:ext cx="889129" cy="770026"/>
            <a:chOff x="26409" y="15789"/>
            <a:chExt cx="1192661" cy="1032898"/>
          </a:xfrm>
        </p:grpSpPr>
        <p:sp>
          <p:nvSpPr>
            <p:cNvPr id="1518" name="Google Shape;1518;p58"/>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8"/>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8"/>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8"/>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8"/>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8"/>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8"/>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8"/>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8"/>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8"/>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8"/>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8"/>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8"/>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8"/>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8"/>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8"/>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8"/>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8"/>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8"/>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8"/>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8"/>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8"/>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8"/>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8"/>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8"/>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8"/>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8"/>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8"/>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8"/>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8"/>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8"/>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8"/>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8"/>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8"/>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8"/>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8"/>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8"/>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8"/>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8"/>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8"/>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8"/>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8"/>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8"/>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8"/>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8"/>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8"/>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8"/>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8"/>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8"/>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8"/>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8"/>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8"/>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8"/>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8"/>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8"/>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8"/>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8"/>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8"/>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8"/>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8"/>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8"/>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8"/>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8"/>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8"/>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8"/>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8"/>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8"/>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8"/>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8"/>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8"/>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8"/>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8"/>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8"/>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8"/>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8"/>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8"/>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8"/>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8"/>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8"/>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8"/>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8"/>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8"/>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8"/>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8"/>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8"/>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8"/>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8"/>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8"/>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8"/>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8"/>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8"/>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8"/>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8"/>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8"/>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8"/>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8"/>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8"/>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8"/>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8"/>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8"/>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8"/>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8"/>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8"/>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8"/>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8"/>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8"/>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8"/>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8"/>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8"/>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8"/>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8"/>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8"/>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8"/>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8"/>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8"/>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8"/>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8"/>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8"/>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8"/>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8"/>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8"/>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8"/>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8"/>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8"/>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8"/>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8"/>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8"/>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8"/>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8"/>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8"/>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8"/>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8"/>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8"/>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8"/>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8"/>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8"/>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8"/>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8"/>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8"/>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8"/>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8"/>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8"/>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8"/>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8"/>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8"/>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8"/>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8"/>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8"/>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8"/>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8"/>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8"/>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8"/>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8"/>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8"/>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8"/>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8"/>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8"/>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8"/>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8"/>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8"/>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8"/>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8"/>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8"/>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8"/>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8"/>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8"/>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8"/>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8"/>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8"/>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8"/>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8"/>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8"/>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8"/>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8"/>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8"/>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8"/>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8"/>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8"/>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8"/>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8"/>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8"/>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8"/>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8"/>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8"/>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8"/>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8"/>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8"/>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8"/>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8"/>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8"/>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8"/>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8"/>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8"/>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8"/>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8"/>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8"/>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8"/>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8"/>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8"/>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8"/>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8"/>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8"/>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8"/>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8"/>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8"/>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8"/>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8"/>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8"/>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8"/>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8"/>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8"/>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8"/>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8"/>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8"/>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8"/>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8"/>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8"/>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8"/>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8"/>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8"/>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8"/>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8"/>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8"/>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8"/>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8"/>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8"/>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8"/>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8"/>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8"/>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8"/>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8"/>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8"/>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8"/>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8"/>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8"/>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8"/>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8"/>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8"/>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9" name="Google Shape;1779;p58"/>
          <p:cNvGrpSpPr/>
          <p:nvPr/>
        </p:nvGrpSpPr>
        <p:grpSpPr>
          <a:xfrm rot="10800000">
            <a:off x="8243475" y="4373465"/>
            <a:ext cx="889129" cy="770026"/>
            <a:chOff x="26409" y="15789"/>
            <a:chExt cx="1192661" cy="1032898"/>
          </a:xfrm>
        </p:grpSpPr>
        <p:sp>
          <p:nvSpPr>
            <p:cNvPr id="1780" name="Google Shape;1780;p58"/>
            <p:cNvSpPr/>
            <p:nvPr/>
          </p:nvSpPr>
          <p:spPr>
            <a:xfrm>
              <a:off x="132864" y="1027036"/>
              <a:ext cx="15583" cy="10006"/>
            </a:xfrm>
            <a:custGeom>
              <a:avLst/>
              <a:gdLst/>
              <a:ahLst/>
              <a:cxnLst/>
              <a:rect l="l" t="t" r="r" b="b"/>
              <a:pathLst>
                <a:path w="95" h="61" extrusionOk="0">
                  <a:moveTo>
                    <a:pt x="65" y="0"/>
                  </a:moveTo>
                  <a:cubicBezTo>
                    <a:pt x="33" y="0"/>
                    <a:pt x="4" y="25"/>
                    <a:pt x="0" y="60"/>
                  </a:cubicBezTo>
                  <a:cubicBezTo>
                    <a:pt x="33" y="43"/>
                    <a:pt x="65" y="26"/>
                    <a:pt x="95" y="7"/>
                  </a:cubicBezTo>
                  <a:cubicBezTo>
                    <a:pt x="85" y="2"/>
                    <a:pt x="75"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8"/>
            <p:cNvSpPr/>
            <p:nvPr/>
          </p:nvSpPr>
          <p:spPr>
            <a:xfrm>
              <a:off x="79718" y="1027036"/>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8"/>
            <p:cNvSpPr/>
            <p:nvPr/>
          </p:nvSpPr>
          <p:spPr>
            <a:xfrm>
              <a:off x="26409" y="1027036"/>
              <a:ext cx="25261" cy="21652"/>
            </a:xfrm>
            <a:custGeom>
              <a:avLst/>
              <a:gdLst/>
              <a:ahLst/>
              <a:cxnLst/>
              <a:rect l="l" t="t" r="r" b="b"/>
              <a:pathLst>
                <a:path w="154" h="132" extrusionOk="0">
                  <a:moveTo>
                    <a:pt x="66" y="0"/>
                  </a:moveTo>
                  <a:cubicBezTo>
                    <a:pt x="33" y="0"/>
                    <a:pt x="0" y="26"/>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8"/>
            <p:cNvSpPr/>
            <p:nvPr/>
          </p:nvSpPr>
          <p:spPr>
            <a:xfrm>
              <a:off x="186010" y="973726"/>
              <a:ext cx="17387" cy="19027"/>
            </a:xfrm>
            <a:custGeom>
              <a:avLst/>
              <a:gdLst/>
              <a:ahLst/>
              <a:cxnLst/>
              <a:rect l="l" t="t" r="r" b="b"/>
              <a:pathLst>
                <a:path w="106" h="116" extrusionOk="0">
                  <a:moveTo>
                    <a:pt x="66" y="1"/>
                  </a:moveTo>
                  <a:cubicBezTo>
                    <a:pt x="33" y="1"/>
                    <a:pt x="1" y="28"/>
                    <a:pt x="1" y="66"/>
                  </a:cubicBezTo>
                  <a:cubicBezTo>
                    <a:pt x="1" y="85"/>
                    <a:pt x="10" y="103"/>
                    <a:pt x="23" y="115"/>
                  </a:cubicBezTo>
                  <a:cubicBezTo>
                    <a:pt x="51" y="84"/>
                    <a:pt x="79" y="49"/>
                    <a:pt x="105" y="14"/>
                  </a:cubicBezTo>
                  <a:cubicBezTo>
                    <a:pt x="93" y="5"/>
                    <a:pt x="80"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8"/>
            <p:cNvSpPr/>
            <p:nvPr/>
          </p:nvSpPr>
          <p:spPr>
            <a:xfrm>
              <a:off x="132864" y="973562"/>
              <a:ext cx="25261" cy="21980"/>
            </a:xfrm>
            <a:custGeom>
              <a:avLst/>
              <a:gdLst/>
              <a:ahLst/>
              <a:cxnLst/>
              <a:rect l="l" t="t" r="r" b="b"/>
              <a:pathLst>
                <a:path w="154" h="134" extrusionOk="0">
                  <a:moveTo>
                    <a:pt x="66" y="1"/>
                  </a:moveTo>
                  <a:cubicBezTo>
                    <a:pt x="33" y="1"/>
                    <a:pt x="0" y="27"/>
                    <a:pt x="0" y="67"/>
                  </a:cubicBezTo>
                  <a:cubicBezTo>
                    <a:pt x="0" y="104"/>
                    <a:pt x="30" y="133"/>
                    <a:pt x="66" y="133"/>
                  </a:cubicBezTo>
                  <a:cubicBezTo>
                    <a:pt x="124" y="133"/>
                    <a:pt x="153" y="62"/>
                    <a:pt x="112" y="21"/>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8"/>
            <p:cNvSpPr/>
            <p:nvPr/>
          </p:nvSpPr>
          <p:spPr>
            <a:xfrm>
              <a:off x="79718" y="973562"/>
              <a:ext cx="25261" cy="21980"/>
            </a:xfrm>
            <a:custGeom>
              <a:avLst/>
              <a:gdLst/>
              <a:ahLst/>
              <a:cxnLst/>
              <a:rect l="l" t="t" r="r" b="b"/>
              <a:pathLst>
                <a:path w="154" h="134" extrusionOk="0">
                  <a:moveTo>
                    <a:pt x="66" y="1"/>
                  </a:moveTo>
                  <a:cubicBezTo>
                    <a:pt x="32" y="1"/>
                    <a:pt x="0" y="27"/>
                    <a:pt x="0" y="67"/>
                  </a:cubicBezTo>
                  <a:cubicBezTo>
                    <a:pt x="0" y="104"/>
                    <a:pt x="30" y="133"/>
                    <a:pt x="66" y="133"/>
                  </a:cubicBezTo>
                  <a:cubicBezTo>
                    <a:pt x="124" y="133"/>
                    <a:pt x="153" y="62"/>
                    <a:pt x="112" y="21"/>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8"/>
            <p:cNvSpPr/>
            <p:nvPr/>
          </p:nvSpPr>
          <p:spPr>
            <a:xfrm>
              <a:off x="26409" y="973726"/>
              <a:ext cx="21652" cy="21816"/>
            </a:xfrm>
            <a:custGeom>
              <a:avLst/>
              <a:gdLst/>
              <a:ahLst/>
              <a:cxnLst/>
              <a:rect l="l" t="t" r="r" b="b"/>
              <a:pathLst>
                <a:path w="132" h="133" extrusionOk="0">
                  <a:moveTo>
                    <a:pt x="67" y="0"/>
                  </a:moveTo>
                  <a:cubicBezTo>
                    <a:pt x="29" y="0"/>
                    <a:pt x="0" y="30"/>
                    <a:pt x="0" y="66"/>
                  </a:cubicBezTo>
                  <a:cubicBezTo>
                    <a:pt x="0" y="103"/>
                    <a:pt x="29" y="132"/>
                    <a:pt x="67" y="132"/>
                  </a:cubicBezTo>
                  <a:cubicBezTo>
                    <a:pt x="103" y="132"/>
                    <a:pt x="132" y="103"/>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8"/>
            <p:cNvSpPr/>
            <p:nvPr/>
          </p:nvSpPr>
          <p:spPr>
            <a:xfrm>
              <a:off x="186010" y="920580"/>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8"/>
            <p:cNvSpPr/>
            <p:nvPr/>
          </p:nvSpPr>
          <p:spPr>
            <a:xfrm>
              <a:off x="132864" y="920416"/>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8"/>
            <p:cNvSpPr/>
            <p:nvPr/>
          </p:nvSpPr>
          <p:spPr>
            <a:xfrm>
              <a:off x="79718" y="920416"/>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8"/>
            <p:cNvSpPr/>
            <p:nvPr/>
          </p:nvSpPr>
          <p:spPr>
            <a:xfrm>
              <a:off x="26409" y="920580"/>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8"/>
            <p:cNvSpPr/>
            <p:nvPr/>
          </p:nvSpPr>
          <p:spPr>
            <a:xfrm>
              <a:off x="235055" y="867270"/>
              <a:ext cx="15583" cy="20668"/>
            </a:xfrm>
            <a:custGeom>
              <a:avLst/>
              <a:gdLst/>
              <a:ahLst/>
              <a:cxnLst/>
              <a:rect l="l" t="t" r="r" b="b"/>
              <a:pathLst>
                <a:path w="95" h="126" extrusionOk="0">
                  <a:moveTo>
                    <a:pt x="92" y="0"/>
                  </a:moveTo>
                  <a:cubicBezTo>
                    <a:pt x="22" y="0"/>
                    <a:pt x="1" y="95"/>
                    <a:pt x="63" y="125"/>
                  </a:cubicBezTo>
                  <a:cubicBezTo>
                    <a:pt x="75" y="85"/>
                    <a:pt x="85" y="43"/>
                    <a:pt x="94" y="1"/>
                  </a:cubicBezTo>
                  <a:cubicBezTo>
                    <a:pt x="93" y="1"/>
                    <a:pt x="93" y="0"/>
                    <a:pt x="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8"/>
            <p:cNvSpPr/>
            <p:nvPr/>
          </p:nvSpPr>
          <p:spPr>
            <a:xfrm>
              <a:off x="186010" y="867270"/>
              <a:ext cx="25425" cy="21652"/>
            </a:xfrm>
            <a:custGeom>
              <a:avLst/>
              <a:gdLst/>
              <a:ahLst/>
              <a:cxnLst/>
              <a:rect l="l" t="t" r="r" b="b"/>
              <a:pathLst>
                <a:path w="155" h="132" extrusionOk="0">
                  <a:moveTo>
                    <a:pt x="67" y="1"/>
                  </a:moveTo>
                  <a:cubicBezTo>
                    <a:pt x="33" y="1"/>
                    <a:pt x="1" y="27"/>
                    <a:pt x="1" y="67"/>
                  </a:cubicBezTo>
                  <a:cubicBezTo>
                    <a:pt x="1" y="103"/>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8"/>
            <p:cNvSpPr/>
            <p:nvPr/>
          </p:nvSpPr>
          <p:spPr>
            <a:xfrm>
              <a:off x="132864" y="867270"/>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8"/>
            <p:cNvSpPr/>
            <p:nvPr/>
          </p:nvSpPr>
          <p:spPr>
            <a:xfrm>
              <a:off x="79718" y="867270"/>
              <a:ext cx="25261" cy="21652"/>
            </a:xfrm>
            <a:custGeom>
              <a:avLst/>
              <a:gdLst/>
              <a:ahLst/>
              <a:cxnLst/>
              <a:rect l="l" t="t" r="r" b="b"/>
              <a:pathLst>
                <a:path w="154" h="132" extrusionOk="0">
                  <a:moveTo>
                    <a:pt x="66" y="1"/>
                  </a:moveTo>
                  <a:cubicBezTo>
                    <a:pt x="32"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8"/>
            <p:cNvSpPr/>
            <p:nvPr/>
          </p:nvSpPr>
          <p:spPr>
            <a:xfrm>
              <a:off x="26409" y="867270"/>
              <a:ext cx="25261" cy="21652"/>
            </a:xfrm>
            <a:custGeom>
              <a:avLst/>
              <a:gdLst/>
              <a:ahLst/>
              <a:cxnLst/>
              <a:rect l="l" t="t" r="r" b="b"/>
              <a:pathLst>
                <a:path w="154" h="132" extrusionOk="0">
                  <a:moveTo>
                    <a:pt x="66" y="1"/>
                  </a:moveTo>
                  <a:cubicBezTo>
                    <a:pt x="33" y="1"/>
                    <a:pt x="0" y="27"/>
                    <a:pt x="0" y="67"/>
                  </a:cubicBezTo>
                  <a:cubicBezTo>
                    <a:pt x="0" y="103"/>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8"/>
            <p:cNvSpPr/>
            <p:nvPr/>
          </p:nvSpPr>
          <p:spPr>
            <a:xfrm>
              <a:off x="237679" y="814124"/>
              <a:ext cx="20340" cy="21652"/>
            </a:xfrm>
            <a:custGeom>
              <a:avLst/>
              <a:gdLst/>
              <a:ahLst/>
              <a:cxnLst/>
              <a:rect l="l" t="t" r="r" b="b"/>
              <a:pathLst>
                <a:path w="124" h="132" extrusionOk="0">
                  <a:moveTo>
                    <a:pt x="76" y="0"/>
                  </a:moveTo>
                  <a:cubicBezTo>
                    <a:pt x="32" y="0"/>
                    <a:pt x="1" y="43"/>
                    <a:pt x="13" y="84"/>
                  </a:cubicBezTo>
                  <a:cubicBezTo>
                    <a:pt x="21" y="114"/>
                    <a:pt x="48" y="132"/>
                    <a:pt x="75" y="132"/>
                  </a:cubicBezTo>
                  <a:cubicBezTo>
                    <a:pt x="88" y="132"/>
                    <a:pt x="100" y="128"/>
                    <a:pt x="112" y="120"/>
                  </a:cubicBezTo>
                  <a:cubicBezTo>
                    <a:pt x="116" y="87"/>
                    <a:pt x="120" y="54"/>
                    <a:pt x="123" y="20"/>
                  </a:cubicBezTo>
                  <a:cubicBezTo>
                    <a:pt x="111" y="8"/>
                    <a:pt x="94" y="0"/>
                    <a:pt x="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8"/>
            <p:cNvSpPr/>
            <p:nvPr/>
          </p:nvSpPr>
          <p:spPr>
            <a:xfrm>
              <a:off x="186010" y="814124"/>
              <a:ext cx="21816" cy="21652"/>
            </a:xfrm>
            <a:custGeom>
              <a:avLst/>
              <a:gdLst/>
              <a:ahLst/>
              <a:cxnLst/>
              <a:rect l="l" t="t" r="r" b="b"/>
              <a:pathLst>
                <a:path w="133" h="132" extrusionOk="0">
                  <a:moveTo>
                    <a:pt x="67" y="0"/>
                  </a:moveTo>
                  <a:cubicBezTo>
                    <a:pt x="30" y="0"/>
                    <a:pt x="1" y="29"/>
                    <a:pt x="1" y="65"/>
                  </a:cubicBezTo>
                  <a:cubicBezTo>
                    <a:pt x="1" y="102"/>
                    <a:pt x="30"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8"/>
            <p:cNvSpPr/>
            <p:nvPr/>
          </p:nvSpPr>
          <p:spPr>
            <a:xfrm>
              <a:off x="132864" y="813960"/>
              <a:ext cx="25261" cy="21816"/>
            </a:xfrm>
            <a:custGeom>
              <a:avLst/>
              <a:gdLst/>
              <a:ahLst/>
              <a:cxnLst/>
              <a:rect l="l" t="t" r="r" b="b"/>
              <a:pathLst>
                <a:path w="154" h="133" extrusionOk="0">
                  <a:moveTo>
                    <a:pt x="66" y="1"/>
                  </a:moveTo>
                  <a:cubicBezTo>
                    <a:pt x="33" y="1"/>
                    <a:pt x="0" y="27"/>
                    <a:pt x="0" y="66"/>
                  </a:cubicBezTo>
                  <a:cubicBezTo>
                    <a:pt x="0" y="103"/>
                    <a:pt x="30" y="133"/>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8"/>
            <p:cNvSpPr/>
            <p:nvPr/>
          </p:nvSpPr>
          <p:spPr>
            <a:xfrm>
              <a:off x="79718" y="813960"/>
              <a:ext cx="25261" cy="21816"/>
            </a:xfrm>
            <a:custGeom>
              <a:avLst/>
              <a:gdLst/>
              <a:ahLst/>
              <a:cxnLst/>
              <a:rect l="l" t="t" r="r" b="b"/>
              <a:pathLst>
                <a:path w="154" h="133" extrusionOk="0">
                  <a:moveTo>
                    <a:pt x="66" y="1"/>
                  </a:moveTo>
                  <a:cubicBezTo>
                    <a:pt x="32" y="1"/>
                    <a:pt x="0" y="27"/>
                    <a:pt x="0" y="66"/>
                  </a:cubicBezTo>
                  <a:cubicBezTo>
                    <a:pt x="0" y="103"/>
                    <a:pt x="30" y="133"/>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8"/>
            <p:cNvSpPr/>
            <p:nvPr/>
          </p:nvSpPr>
          <p:spPr>
            <a:xfrm>
              <a:off x="26409" y="814124"/>
              <a:ext cx="21652" cy="21652"/>
            </a:xfrm>
            <a:custGeom>
              <a:avLst/>
              <a:gdLst/>
              <a:ahLst/>
              <a:cxnLst/>
              <a:rect l="l" t="t" r="r" b="b"/>
              <a:pathLst>
                <a:path w="132" h="132" extrusionOk="0">
                  <a:moveTo>
                    <a:pt x="67" y="0"/>
                  </a:moveTo>
                  <a:cubicBezTo>
                    <a:pt x="29" y="0"/>
                    <a:pt x="0" y="29"/>
                    <a:pt x="0" y="65"/>
                  </a:cubicBezTo>
                  <a:cubicBezTo>
                    <a:pt x="0" y="102"/>
                    <a:pt x="29" y="132"/>
                    <a:pt x="67" y="132"/>
                  </a:cubicBezTo>
                  <a:cubicBezTo>
                    <a:pt x="103" y="132"/>
                    <a:pt x="132" y="102"/>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8"/>
            <p:cNvSpPr/>
            <p:nvPr/>
          </p:nvSpPr>
          <p:spPr>
            <a:xfrm>
              <a:off x="239319" y="760815"/>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8"/>
            <p:cNvSpPr/>
            <p:nvPr/>
          </p:nvSpPr>
          <p:spPr>
            <a:xfrm>
              <a:off x="186010" y="760979"/>
              <a:ext cx="21816" cy="21488"/>
            </a:xfrm>
            <a:custGeom>
              <a:avLst/>
              <a:gdLst/>
              <a:ahLst/>
              <a:cxnLst/>
              <a:rect l="l" t="t" r="r" b="b"/>
              <a:pathLst>
                <a:path w="133" h="131" extrusionOk="0">
                  <a:moveTo>
                    <a:pt x="67" y="0"/>
                  </a:moveTo>
                  <a:cubicBezTo>
                    <a:pt x="30" y="0"/>
                    <a:pt x="1" y="29"/>
                    <a:pt x="1" y="65"/>
                  </a:cubicBezTo>
                  <a:cubicBezTo>
                    <a:pt x="1" y="101"/>
                    <a:pt x="30"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8"/>
            <p:cNvSpPr/>
            <p:nvPr/>
          </p:nvSpPr>
          <p:spPr>
            <a:xfrm>
              <a:off x="132864" y="760815"/>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8"/>
            <p:cNvSpPr/>
            <p:nvPr/>
          </p:nvSpPr>
          <p:spPr>
            <a:xfrm>
              <a:off x="79718" y="760815"/>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8"/>
            <p:cNvSpPr/>
            <p:nvPr/>
          </p:nvSpPr>
          <p:spPr>
            <a:xfrm>
              <a:off x="26409" y="760979"/>
              <a:ext cx="21652" cy="21488"/>
            </a:xfrm>
            <a:custGeom>
              <a:avLst/>
              <a:gdLst/>
              <a:ahLst/>
              <a:cxnLst/>
              <a:rect l="l" t="t" r="r" b="b"/>
              <a:pathLst>
                <a:path w="132" h="131" extrusionOk="0">
                  <a:moveTo>
                    <a:pt x="67" y="0"/>
                  </a:moveTo>
                  <a:cubicBezTo>
                    <a:pt x="29" y="0"/>
                    <a:pt x="0" y="29"/>
                    <a:pt x="0" y="65"/>
                  </a:cubicBezTo>
                  <a:cubicBezTo>
                    <a:pt x="0" y="101"/>
                    <a:pt x="29" y="131"/>
                    <a:pt x="67" y="131"/>
                  </a:cubicBezTo>
                  <a:cubicBezTo>
                    <a:pt x="103" y="131"/>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8"/>
            <p:cNvSpPr/>
            <p:nvPr/>
          </p:nvSpPr>
          <p:spPr>
            <a:xfrm>
              <a:off x="239319" y="707669"/>
              <a:ext cx="25261" cy="21652"/>
            </a:xfrm>
            <a:custGeom>
              <a:avLst/>
              <a:gdLst/>
              <a:ahLst/>
              <a:cxnLst/>
              <a:rect l="l" t="t" r="r" b="b"/>
              <a:pathLst>
                <a:path w="154" h="132" extrusionOk="0">
                  <a:moveTo>
                    <a:pt x="67" y="0"/>
                  </a:moveTo>
                  <a:cubicBezTo>
                    <a:pt x="33" y="0"/>
                    <a:pt x="1" y="26"/>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8"/>
            <p:cNvSpPr/>
            <p:nvPr/>
          </p:nvSpPr>
          <p:spPr>
            <a:xfrm>
              <a:off x="186010" y="707505"/>
              <a:ext cx="21816" cy="21816"/>
            </a:xfrm>
            <a:custGeom>
              <a:avLst/>
              <a:gdLst/>
              <a:ahLst/>
              <a:cxnLst/>
              <a:rect l="l" t="t" r="r" b="b"/>
              <a:pathLst>
                <a:path w="133" h="133" extrusionOk="0">
                  <a:moveTo>
                    <a:pt x="67" y="1"/>
                  </a:moveTo>
                  <a:cubicBezTo>
                    <a:pt x="30" y="1"/>
                    <a:pt x="1" y="30"/>
                    <a:pt x="1" y="67"/>
                  </a:cubicBezTo>
                  <a:cubicBezTo>
                    <a:pt x="1" y="103"/>
                    <a:pt x="30"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8"/>
            <p:cNvSpPr/>
            <p:nvPr/>
          </p:nvSpPr>
          <p:spPr>
            <a:xfrm>
              <a:off x="132864" y="707669"/>
              <a:ext cx="25261" cy="21652"/>
            </a:xfrm>
            <a:custGeom>
              <a:avLst/>
              <a:gdLst/>
              <a:ahLst/>
              <a:cxnLst/>
              <a:rect l="l" t="t" r="r" b="b"/>
              <a:pathLst>
                <a:path w="154" h="132" extrusionOk="0">
                  <a:moveTo>
                    <a:pt x="67" y="0"/>
                  </a:moveTo>
                  <a:cubicBezTo>
                    <a:pt x="33" y="0"/>
                    <a:pt x="0" y="26"/>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8"/>
            <p:cNvSpPr/>
            <p:nvPr/>
          </p:nvSpPr>
          <p:spPr>
            <a:xfrm>
              <a:off x="79718" y="707669"/>
              <a:ext cx="25261" cy="21652"/>
            </a:xfrm>
            <a:custGeom>
              <a:avLst/>
              <a:gdLst/>
              <a:ahLst/>
              <a:cxnLst/>
              <a:rect l="l" t="t" r="r" b="b"/>
              <a:pathLst>
                <a:path w="154" h="132" extrusionOk="0">
                  <a:moveTo>
                    <a:pt x="66" y="0"/>
                  </a:moveTo>
                  <a:cubicBezTo>
                    <a:pt x="33" y="0"/>
                    <a:pt x="0" y="26"/>
                    <a:pt x="0" y="66"/>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8"/>
            <p:cNvSpPr/>
            <p:nvPr/>
          </p:nvSpPr>
          <p:spPr>
            <a:xfrm>
              <a:off x="26409" y="707505"/>
              <a:ext cx="21652" cy="21816"/>
            </a:xfrm>
            <a:custGeom>
              <a:avLst/>
              <a:gdLst/>
              <a:ahLst/>
              <a:cxnLst/>
              <a:rect l="l" t="t" r="r" b="b"/>
              <a:pathLst>
                <a:path w="132" h="133" extrusionOk="0">
                  <a:moveTo>
                    <a:pt x="67" y="1"/>
                  </a:moveTo>
                  <a:cubicBezTo>
                    <a:pt x="29" y="1"/>
                    <a:pt x="0" y="30"/>
                    <a:pt x="0" y="67"/>
                  </a:cubicBezTo>
                  <a:cubicBezTo>
                    <a:pt x="0" y="103"/>
                    <a:pt x="29" y="133"/>
                    <a:pt x="67" y="133"/>
                  </a:cubicBezTo>
                  <a:cubicBezTo>
                    <a:pt x="103" y="133"/>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8"/>
            <p:cNvSpPr/>
            <p:nvPr/>
          </p:nvSpPr>
          <p:spPr>
            <a:xfrm>
              <a:off x="239319" y="654359"/>
              <a:ext cx="25261" cy="21816"/>
            </a:xfrm>
            <a:custGeom>
              <a:avLst/>
              <a:gdLst/>
              <a:ahLst/>
              <a:cxnLst/>
              <a:rect l="l" t="t" r="r" b="b"/>
              <a:pathLst>
                <a:path w="154" h="133" extrusionOk="0">
                  <a:moveTo>
                    <a:pt x="66" y="0"/>
                  </a:moveTo>
                  <a:cubicBezTo>
                    <a:pt x="33" y="0"/>
                    <a:pt x="1" y="27"/>
                    <a:pt x="1" y="66"/>
                  </a:cubicBezTo>
                  <a:cubicBezTo>
                    <a:pt x="1" y="103"/>
                    <a:pt x="30" y="132"/>
                    <a:pt x="66" y="132"/>
                  </a:cubicBezTo>
                  <a:cubicBezTo>
                    <a:pt x="124" y="132"/>
                    <a:pt x="154"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8"/>
            <p:cNvSpPr/>
            <p:nvPr/>
          </p:nvSpPr>
          <p:spPr>
            <a:xfrm>
              <a:off x="186010" y="654359"/>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8"/>
            <p:cNvSpPr/>
            <p:nvPr/>
          </p:nvSpPr>
          <p:spPr>
            <a:xfrm>
              <a:off x="132864" y="654359"/>
              <a:ext cx="25261" cy="21816"/>
            </a:xfrm>
            <a:custGeom>
              <a:avLst/>
              <a:gdLst/>
              <a:ahLst/>
              <a:cxnLst/>
              <a:rect l="l" t="t" r="r" b="b"/>
              <a:pathLst>
                <a:path w="154" h="133" extrusionOk="0">
                  <a:moveTo>
                    <a:pt x="66" y="0"/>
                  </a:moveTo>
                  <a:cubicBezTo>
                    <a:pt x="33" y="0"/>
                    <a:pt x="0" y="27"/>
                    <a:pt x="0" y="66"/>
                  </a:cubicBezTo>
                  <a:cubicBezTo>
                    <a:pt x="0" y="103"/>
                    <a:pt x="30" y="132"/>
                    <a:pt x="66" y="132"/>
                  </a:cubicBezTo>
                  <a:cubicBezTo>
                    <a:pt x="124" y="132"/>
                    <a:pt x="153" y="62"/>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8"/>
            <p:cNvSpPr/>
            <p:nvPr/>
          </p:nvSpPr>
          <p:spPr>
            <a:xfrm>
              <a:off x="79718" y="654359"/>
              <a:ext cx="25261" cy="21816"/>
            </a:xfrm>
            <a:custGeom>
              <a:avLst/>
              <a:gdLst/>
              <a:ahLst/>
              <a:cxnLst/>
              <a:rect l="l" t="t" r="r" b="b"/>
              <a:pathLst>
                <a:path w="154" h="133" extrusionOk="0">
                  <a:moveTo>
                    <a:pt x="66" y="0"/>
                  </a:moveTo>
                  <a:cubicBezTo>
                    <a:pt x="32" y="0"/>
                    <a:pt x="0" y="27"/>
                    <a:pt x="0" y="66"/>
                  </a:cubicBezTo>
                  <a:cubicBezTo>
                    <a:pt x="0" y="103"/>
                    <a:pt x="30" y="132"/>
                    <a:pt x="66" y="132"/>
                  </a:cubicBezTo>
                  <a:cubicBezTo>
                    <a:pt x="124" y="132"/>
                    <a:pt x="153" y="62"/>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8"/>
            <p:cNvSpPr/>
            <p:nvPr/>
          </p:nvSpPr>
          <p:spPr>
            <a:xfrm>
              <a:off x="26409" y="654359"/>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8"/>
            <p:cNvSpPr/>
            <p:nvPr/>
          </p:nvSpPr>
          <p:spPr>
            <a:xfrm>
              <a:off x="292465" y="601213"/>
              <a:ext cx="15091" cy="17879"/>
            </a:xfrm>
            <a:custGeom>
              <a:avLst/>
              <a:gdLst/>
              <a:ahLst/>
              <a:cxnLst/>
              <a:rect l="l" t="t" r="r" b="b"/>
              <a:pathLst>
                <a:path w="92" h="109" extrusionOk="0">
                  <a:moveTo>
                    <a:pt x="67" y="0"/>
                  </a:moveTo>
                  <a:cubicBezTo>
                    <a:pt x="32" y="0"/>
                    <a:pt x="1" y="28"/>
                    <a:pt x="1" y="66"/>
                  </a:cubicBezTo>
                  <a:cubicBezTo>
                    <a:pt x="1" y="82"/>
                    <a:pt x="6" y="96"/>
                    <a:pt x="17" y="109"/>
                  </a:cubicBezTo>
                  <a:cubicBezTo>
                    <a:pt x="39" y="73"/>
                    <a:pt x="65" y="38"/>
                    <a:pt x="92" y="5"/>
                  </a:cubicBezTo>
                  <a:cubicBezTo>
                    <a:pt x="84" y="2"/>
                    <a:pt x="75"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8"/>
            <p:cNvSpPr/>
            <p:nvPr/>
          </p:nvSpPr>
          <p:spPr>
            <a:xfrm>
              <a:off x="239319" y="601213"/>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8"/>
            <p:cNvSpPr/>
            <p:nvPr/>
          </p:nvSpPr>
          <p:spPr>
            <a:xfrm>
              <a:off x="186010" y="601213"/>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8"/>
            <p:cNvSpPr/>
            <p:nvPr/>
          </p:nvSpPr>
          <p:spPr>
            <a:xfrm>
              <a:off x="132864" y="601213"/>
              <a:ext cx="25261" cy="21652"/>
            </a:xfrm>
            <a:custGeom>
              <a:avLst/>
              <a:gdLst/>
              <a:ahLst/>
              <a:cxnLst/>
              <a:rect l="l" t="t" r="r" b="b"/>
              <a:pathLst>
                <a:path w="154" h="132"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8"/>
            <p:cNvSpPr/>
            <p:nvPr/>
          </p:nvSpPr>
          <p:spPr>
            <a:xfrm>
              <a:off x="79718" y="601213"/>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8"/>
            <p:cNvSpPr/>
            <p:nvPr/>
          </p:nvSpPr>
          <p:spPr>
            <a:xfrm>
              <a:off x="26409" y="601213"/>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8"/>
            <p:cNvSpPr/>
            <p:nvPr/>
          </p:nvSpPr>
          <p:spPr>
            <a:xfrm>
              <a:off x="341838" y="547903"/>
              <a:ext cx="25589" cy="19520"/>
            </a:xfrm>
            <a:custGeom>
              <a:avLst/>
              <a:gdLst/>
              <a:ahLst/>
              <a:cxnLst/>
              <a:rect l="l" t="t" r="r" b="b"/>
              <a:pathLst>
                <a:path w="156" h="119" extrusionOk="0">
                  <a:moveTo>
                    <a:pt x="90" y="1"/>
                  </a:moveTo>
                  <a:cubicBezTo>
                    <a:pt x="26" y="1"/>
                    <a:pt x="0" y="82"/>
                    <a:pt x="51" y="119"/>
                  </a:cubicBezTo>
                  <a:cubicBezTo>
                    <a:pt x="83" y="101"/>
                    <a:pt x="118" y="83"/>
                    <a:pt x="155" y="67"/>
                  </a:cubicBezTo>
                  <a:cubicBezTo>
                    <a:pt x="155" y="30"/>
                    <a:pt x="126" y="1"/>
                    <a:pt x="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8"/>
            <p:cNvSpPr/>
            <p:nvPr/>
          </p:nvSpPr>
          <p:spPr>
            <a:xfrm>
              <a:off x="292465" y="547903"/>
              <a:ext cx="25261" cy="21816"/>
            </a:xfrm>
            <a:custGeom>
              <a:avLst/>
              <a:gdLst/>
              <a:ahLst/>
              <a:cxnLst/>
              <a:rect l="l" t="t" r="r" b="b"/>
              <a:pathLst>
                <a:path w="154" h="133" extrusionOk="0">
                  <a:moveTo>
                    <a:pt x="68" y="1"/>
                  </a:moveTo>
                  <a:cubicBezTo>
                    <a:pt x="34" y="1"/>
                    <a:pt x="1" y="27"/>
                    <a:pt x="1" y="67"/>
                  </a:cubicBezTo>
                  <a:cubicBezTo>
                    <a:pt x="1" y="103"/>
                    <a:pt x="30" y="132"/>
                    <a:pt x="66" y="132"/>
                  </a:cubicBezTo>
                  <a:cubicBezTo>
                    <a:pt x="125" y="132"/>
                    <a:pt x="154" y="61"/>
                    <a:pt x="113" y="20"/>
                  </a:cubicBezTo>
                  <a:cubicBezTo>
                    <a:pt x="100" y="7"/>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8"/>
            <p:cNvSpPr/>
            <p:nvPr/>
          </p:nvSpPr>
          <p:spPr>
            <a:xfrm>
              <a:off x="239319" y="547903"/>
              <a:ext cx="25261" cy="21816"/>
            </a:xfrm>
            <a:custGeom>
              <a:avLst/>
              <a:gdLst/>
              <a:ahLst/>
              <a:cxnLst/>
              <a:rect l="l" t="t" r="r" b="b"/>
              <a:pathLst>
                <a:path w="154" h="133" extrusionOk="0">
                  <a:moveTo>
                    <a:pt x="67" y="1"/>
                  </a:moveTo>
                  <a:cubicBezTo>
                    <a:pt x="33" y="1"/>
                    <a:pt x="1" y="27"/>
                    <a:pt x="1" y="67"/>
                  </a:cubicBezTo>
                  <a:cubicBezTo>
                    <a:pt x="1" y="103"/>
                    <a:pt x="30" y="132"/>
                    <a:pt x="66" y="132"/>
                  </a:cubicBezTo>
                  <a:cubicBezTo>
                    <a:pt x="124"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8"/>
            <p:cNvSpPr/>
            <p:nvPr/>
          </p:nvSpPr>
          <p:spPr>
            <a:xfrm>
              <a:off x="186010" y="547903"/>
              <a:ext cx="21816" cy="21816"/>
            </a:xfrm>
            <a:custGeom>
              <a:avLst/>
              <a:gdLst/>
              <a:ahLst/>
              <a:cxnLst/>
              <a:rect l="l" t="t" r="r" b="b"/>
              <a:pathLst>
                <a:path w="133" h="133" extrusionOk="0">
                  <a:moveTo>
                    <a:pt x="67" y="1"/>
                  </a:moveTo>
                  <a:cubicBezTo>
                    <a:pt x="30" y="1"/>
                    <a:pt x="1" y="30"/>
                    <a:pt x="1" y="67"/>
                  </a:cubicBezTo>
                  <a:cubicBezTo>
                    <a:pt x="1" y="103"/>
                    <a:pt x="30"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8"/>
            <p:cNvSpPr/>
            <p:nvPr/>
          </p:nvSpPr>
          <p:spPr>
            <a:xfrm>
              <a:off x="132864" y="547903"/>
              <a:ext cx="25261" cy="21816"/>
            </a:xfrm>
            <a:custGeom>
              <a:avLst/>
              <a:gdLst/>
              <a:ahLst/>
              <a:cxnLst/>
              <a:rect l="l" t="t" r="r" b="b"/>
              <a:pathLst>
                <a:path w="154" h="133" extrusionOk="0">
                  <a:moveTo>
                    <a:pt x="67" y="1"/>
                  </a:moveTo>
                  <a:cubicBezTo>
                    <a:pt x="33" y="1"/>
                    <a:pt x="0" y="27"/>
                    <a:pt x="0" y="67"/>
                  </a:cubicBezTo>
                  <a:cubicBezTo>
                    <a:pt x="0" y="103"/>
                    <a:pt x="30" y="132"/>
                    <a:pt x="66" y="132"/>
                  </a:cubicBezTo>
                  <a:cubicBezTo>
                    <a:pt x="124" y="132"/>
                    <a:pt x="153"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8"/>
            <p:cNvSpPr/>
            <p:nvPr/>
          </p:nvSpPr>
          <p:spPr>
            <a:xfrm>
              <a:off x="79718" y="547903"/>
              <a:ext cx="25261" cy="21816"/>
            </a:xfrm>
            <a:custGeom>
              <a:avLst/>
              <a:gdLst/>
              <a:ahLst/>
              <a:cxnLst/>
              <a:rect l="l" t="t" r="r" b="b"/>
              <a:pathLst>
                <a:path w="154" h="133" extrusionOk="0">
                  <a:moveTo>
                    <a:pt x="66" y="1"/>
                  </a:moveTo>
                  <a:cubicBezTo>
                    <a:pt x="33" y="1"/>
                    <a:pt x="0" y="27"/>
                    <a:pt x="0" y="67"/>
                  </a:cubicBezTo>
                  <a:cubicBezTo>
                    <a:pt x="0" y="103"/>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8"/>
            <p:cNvSpPr/>
            <p:nvPr/>
          </p:nvSpPr>
          <p:spPr>
            <a:xfrm>
              <a:off x="26409" y="547903"/>
              <a:ext cx="21652" cy="21816"/>
            </a:xfrm>
            <a:custGeom>
              <a:avLst/>
              <a:gdLst/>
              <a:ahLst/>
              <a:cxnLst/>
              <a:rect l="l" t="t" r="r" b="b"/>
              <a:pathLst>
                <a:path w="132" h="133" extrusionOk="0">
                  <a:moveTo>
                    <a:pt x="67" y="1"/>
                  </a:moveTo>
                  <a:cubicBezTo>
                    <a:pt x="29" y="1"/>
                    <a:pt x="0" y="30"/>
                    <a:pt x="0" y="67"/>
                  </a:cubicBezTo>
                  <a:cubicBezTo>
                    <a:pt x="0" y="103"/>
                    <a:pt x="29" y="132"/>
                    <a:pt x="67" y="132"/>
                  </a:cubicBezTo>
                  <a:cubicBezTo>
                    <a:pt x="103" y="132"/>
                    <a:pt x="132" y="103"/>
                    <a:pt x="132" y="67"/>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8"/>
            <p:cNvSpPr/>
            <p:nvPr/>
          </p:nvSpPr>
          <p:spPr>
            <a:xfrm>
              <a:off x="830319" y="494758"/>
              <a:ext cx="5413" cy="1476"/>
            </a:xfrm>
            <a:custGeom>
              <a:avLst/>
              <a:gdLst/>
              <a:ahLst/>
              <a:cxnLst/>
              <a:rect l="l" t="t" r="r" b="b"/>
              <a:pathLst>
                <a:path w="33" h="9" extrusionOk="0">
                  <a:moveTo>
                    <a:pt x="32" y="1"/>
                  </a:moveTo>
                  <a:cubicBezTo>
                    <a:pt x="21" y="1"/>
                    <a:pt x="10" y="4"/>
                    <a:pt x="1" y="8"/>
                  </a:cubicBezTo>
                  <a:cubicBezTo>
                    <a:pt x="11" y="6"/>
                    <a:pt x="22" y="4"/>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8"/>
            <p:cNvSpPr/>
            <p:nvPr/>
          </p:nvSpPr>
          <p:spPr>
            <a:xfrm>
              <a:off x="769956" y="494758"/>
              <a:ext cx="23128" cy="13614"/>
            </a:xfrm>
            <a:custGeom>
              <a:avLst/>
              <a:gdLst/>
              <a:ahLst/>
              <a:cxnLst/>
              <a:rect l="l" t="t" r="r" b="b"/>
              <a:pathLst>
                <a:path w="141" h="83" extrusionOk="0">
                  <a:moveTo>
                    <a:pt x="73" y="0"/>
                  </a:moveTo>
                  <a:cubicBezTo>
                    <a:pt x="31" y="0"/>
                    <a:pt x="1" y="42"/>
                    <a:pt x="12" y="83"/>
                  </a:cubicBezTo>
                  <a:cubicBezTo>
                    <a:pt x="55" y="76"/>
                    <a:pt x="97" y="69"/>
                    <a:pt x="140" y="61"/>
                  </a:cubicBezTo>
                  <a:cubicBezTo>
                    <a:pt x="138" y="26"/>
                    <a:pt x="110" y="1"/>
                    <a:pt x="75" y="1"/>
                  </a:cubicBezTo>
                  <a:cubicBezTo>
                    <a:pt x="74" y="0"/>
                    <a:pt x="74" y="0"/>
                    <a:pt x="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8"/>
            <p:cNvSpPr/>
            <p:nvPr/>
          </p:nvSpPr>
          <p:spPr>
            <a:xfrm>
              <a:off x="714186" y="494758"/>
              <a:ext cx="29361" cy="19684"/>
            </a:xfrm>
            <a:custGeom>
              <a:avLst/>
              <a:gdLst/>
              <a:ahLst/>
              <a:cxnLst/>
              <a:rect l="l" t="t" r="r" b="b"/>
              <a:pathLst>
                <a:path w="179" h="120" extrusionOk="0">
                  <a:moveTo>
                    <a:pt x="91" y="1"/>
                  </a:moveTo>
                  <a:cubicBezTo>
                    <a:pt x="27" y="1"/>
                    <a:pt x="1" y="83"/>
                    <a:pt x="54" y="120"/>
                  </a:cubicBezTo>
                  <a:cubicBezTo>
                    <a:pt x="82" y="116"/>
                    <a:pt x="110" y="114"/>
                    <a:pt x="138" y="111"/>
                  </a:cubicBezTo>
                  <a:cubicBezTo>
                    <a:pt x="179" y="69"/>
                    <a:pt x="148" y="1"/>
                    <a:pt x="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8"/>
            <p:cNvSpPr/>
            <p:nvPr/>
          </p:nvSpPr>
          <p:spPr>
            <a:xfrm>
              <a:off x="664977" y="494758"/>
              <a:ext cx="25425" cy="21816"/>
            </a:xfrm>
            <a:custGeom>
              <a:avLst/>
              <a:gdLst/>
              <a:ahLst/>
              <a:cxnLst/>
              <a:rect l="l" t="t" r="r" b="b"/>
              <a:pathLst>
                <a:path w="155" h="133" extrusionOk="0">
                  <a:moveTo>
                    <a:pt x="67" y="0"/>
                  </a:moveTo>
                  <a:cubicBezTo>
                    <a:pt x="33" y="0"/>
                    <a:pt x="0" y="26"/>
                    <a:pt x="0" y="66"/>
                  </a:cubicBezTo>
                  <a:cubicBezTo>
                    <a:pt x="0" y="102"/>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8"/>
            <p:cNvSpPr/>
            <p:nvPr/>
          </p:nvSpPr>
          <p:spPr>
            <a:xfrm>
              <a:off x="611831"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3" y="132"/>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8"/>
            <p:cNvSpPr/>
            <p:nvPr/>
          </p:nvSpPr>
          <p:spPr>
            <a:xfrm>
              <a:off x="558686"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8"/>
            <p:cNvSpPr/>
            <p:nvPr/>
          </p:nvSpPr>
          <p:spPr>
            <a:xfrm>
              <a:off x="505376" y="494758"/>
              <a:ext cx="21652" cy="21816"/>
            </a:xfrm>
            <a:custGeom>
              <a:avLst/>
              <a:gdLst/>
              <a:ahLst/>
              <a:cxnLst/>
              <a:rect l="l" t="t" r="r" b="b"/>
              <a:pathLst>
                <a:path w="132" h="133" extrusionOk="0">
                  <a:moveTo>
                    <a:pt x="66" y="1"/>
                  </a:moveTo>
                  <a:cubicBezTo>
                    <a:pt x="30" y="1"/>
                    <a:pt x="0" y="30"/>
                    <a:pt x="0" y="66"/>
                  </a:cubicBezTo>
                  <a:cubicBezTo>
                    <a:pt x="0" y="102"/>
                    <a:pt x="30" y="132"/>
                    <a:pt x="66" y="132"/>
                  </a:cubicBezTo>
                  <a:cubicBezTo>
                    <a:pt x="102" y="132"/>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8"/>
            <p:cNvSpPr/>
            <p:nvPr/>
          </p:nvSpPr>
          <p:spPr>
            <a:xfrm>
              <a:off x="452230" y="494758"/>
              <a:ext cx="25261" cy="21816"/>
            </a:xfrm>
            <a:custGeom>
              <a:avLst/>
              <a:gdLst/>
              <a:ahLst/>
              <a:cxnLst/>
              <a:rect l="l" t="t" r="r" b="b"/>
              <a:pathLst>
                <a:path w="154" h="133" extrusionOk="0">
                  <a:moveTo>
                    <a:pt x="66" y="0"/>
                  </a:moveTo>
                  <a:cubicBezTo>
                    <a:pt x="32" y="0"/>
                    <a:pt x="0" y="26"/>
                    <a:pt x="0" y="66"/>
                  </a:cubicBezTo>
                  <a:cubicBezTo>
                    <a:pt x="0" y="102"/>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8"/>
            <p:cNvSpPr/>
            <p:nvPr/>
          </p:nvSpPr>
          <p:spPr>
            <a:xfrm>
              <a:off x="398920" y="494758"/>
              <a:ext cx="25425" cy="21816"/>
            </a:xfrm>
            <a:custGeom>
              <a:avLst/>
              <a:gdLst/>
              <a:ahLst/>
              <a:cxnLst/>
              <a:rect l="l" t="t" r="r" b="b"/>
              <a:pathLst>
                <a:path w="155" h="133" extrusionOk="0">
                  <a:moveTo>
                    <a:pt x="67" y="0"/>
                  </a:moveTo>
                  <a:cubicBezTo>
                    <a:pt x="33" y="0"/>
                    <a:pt x="1" y="26"/>
                    <a:pt x="1" y="66"/>
                  </a:cubicBezTo>
                  <a:cubicBezTo>
                    <a:pt x="1" y="102"/>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8"/>
            <p:cNvSpPr/>
            <p:nvPr/>
          </p:nvSpPr>
          <p:spPr>
            <a:xfrm>
              <a:off x="345611"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8"/>
            <p:cNvSpPr/>
            <p:nvPr/>
          </p:nvSpPr>
          <p:spPr>
            <a:xfrm>
              <a:off x="292465"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8"/>
            <p:cNvSpPr/>
            <p:nvPr/>
          </p:nvSpPr>
          <p:spPr>
            <a:xfrm>
              <a:off x="239319" y="494758"/>
              <a:ext cx="25261" cy="21816"/>
            </a:xfrm>
            <a:custGeom>
              <a:avLst/>
              <a:gdLst/>
              <a:ahLst/>
              <a:cxnLst/>
              <a:rect l="l" t="t" r="r" b="b"/>
              <a:pathLst>
                <a:path w="154" h="133" extrusionOk="0">
                  <a:moveTo>
                    <a:pt x="67" y="0"/>
                  </a:moveTo>
                  <a:cubicBezTo>
                    <a:pt x="33" y="0"/>
                    <a:pt x="1" y="26"/>
                    <a:pt x="1" y="66"/>
                  </a:cubicBezTo>
                  <a:cubicBezTo>
                    <a:pt x="1" y="102"/>
                    <a:pt x="30" y="132"/>
                    <a:pt x="66" y="132"/>
                  </a:cubicBezTo>
                  <a:cubicBezTo>
                    <a:pt x="124"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8"/>
            <p:cNvSpPr/>
            <p:nvPr/>
          </p:nvSpPr>
          <p:spPr>
            <a:xfrm>
              <a:off x="186010" y="494758"/>
              <a:ext cx="21816" cy="21816"/>
            </a:xfrm>
            <a:custGeom>
              <a:avLst/>
              <a:gdLst/>
              <a:ahLst/>
              <a:cxnLst/>
              <a:rect l="l" t="t" r="r" b="b"/>
              <a:pathLst>
                <a:path w="133" h="133" extrusionOk="0">
                  <a:moveTo>
                    <a:pt x="67" y="1"/>
                  </a:moveTo>
                  <a:cubicBezTo>
                    <a:pt x="30" y="1"/>
                    <a:pt x="1" y="30"/>
                    <a:pt x="1" y="66"/>
                  </a:cubicBezTo>
                  <a:cubicBezTo>
                    <a:pt x="1" y="102"/>
                    <a:pt x="30"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8"/>
            <p:cNvSpPr/>
            <p:nvPr/>
          </p:nvSpPr>
          <p:spPr>
            <a:xfrm>
              <a:off x="132864" y="494758"/>
              <a:ext cx="25261" cy="21816"/>
            </a:xfrm>
            <a:custGeom>
              <a:avLst/>
              <a:gdLst/>
              <a:ahLst/>
              <a:cxnLst/>
              <a:rect l="l" t="t" r="r" b="b"/>
              <a:pathLst>
                <a:path w="154" h="133" extrusionOk="0">
                  <a:moveTo>
                    <a:pt x="66" y="0"/>
                  </a:moveTo>
                  <a:cubicBezTo>
                    <a:pt x="33" y="0"/>
                    <a:pt x="0" y="26"/>
                    <a:pt x="0" y="66"/>
                  </a:cubicBezTo>
                  <a:cubicBezTo>
                    <a:pt x="0" y="102"/>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8"/>
            <p:cNvSpPr/>
            <p:nvPr/>
          </p:nvSpPr>
          <p:spPr>
            <a:xfrm>
              <a:off x="79718" y="494758"/>
              <a:ext cx="25261" cy="21816"/>
            </a:xfrm>
            <a:custGeom>
              <a:avLst/>
              <a:gdLst/>
              <a:ahLst/>
              <a:cxnLst/>
              <a:rect l="l" t="t" r="r" b="b"/>
              <a:pathLst>
                <a:path w="154" h="133" extrusionOk="0">
                  <a:moveTo>
                    <a:pt x="66" y="0"/>
                  </a:moveTo>
                  <a:cubicBezTo>
                    <a:pt x="32" y="0"/>
                    <a:pt x="0" y="26"/>
                    <a:pt x="0" y="66"/>
                  </a:cubicBezTo>
                  <a:cubicBezTo>
                    <a:pt x="0" y="102"/>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8"/>
            <p:cNvSpPr/>
            <p:nvPr/>
          </p:nvSpPr>
          <p:spPr>
            <a:xfrm>
              <a:off x="26409" y="494758"/>
              <a:ext cx="21652" cy="21816"/>
            </a:xfrm>
            <a:custGeom>
              <a:avLst/>
              <a:gdLst/>
              <a:ahLst/>
              <a:cxnLst/>
              <a:rect l="l" t="t" r="r" b="b"/>
              <a:pathLst>
                <a:path w="132" h="133" extrusionOk="0">
                  <a:moveTo>
                    <a:pt x="67" y="1"/>
                  </a:moveTo>
                  <a:cubicBezTo>
                    <a:pt x="29" y="1"/>
                    <a:pt x="0" y="30"/>
                    <a:pt x="0" y="66"/>
                  </a:cubicBezTo>
                  <a:cubicBezTo>
                    <a:pt x="0" y="102"/>
                    <a:pt x="29" y="132"/>
                    <a:pt x="67" y="132"/>
                  </a:cubicBezTo>
                  <a:cubicBezTo>
                    <a:pt x="103" y="132"/>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8"/>
            <p:cNvSpPr/>
            <p:nvPr/>
          </p:nvSpPr>
          <p:spPr>
            <a:xfrm>
              <a:off x="928081" y="441612"/>
              <a:ext cx="24440" cy="17387"/>
            </a:xfrm>
            <a:custGeom>
              <a:avLst/>
              <a:gdLst/>
              <a:ahLst/>
              <a:cxnLst/>
              <a:rect l="l" t="t" r="r" b="b"/>
              <a:pathLst>
                <a:path w="149" h="106" extrusionOk="0">
                  <a:moveTo>
                    <a:pt x="84" y="0"/>
                  </a:moveTo>
                  <a:cubicBezTo>
                    <a:pt x="30" y="0"/>
                    <a:pt x="0" y="63"/>
                    <a:pt x="34" y="105"/>
                  </a:cubicBezTo>
                  <a:cubicBezTo>
                    <a:pt x="72" y="88"/>
                    <a:pt x="110" y="69"/>
                    <a:pt x="148" y="51"/>
                  </a:cubicBezTo>
                  <a:cubicBezTo>
                    <a:pt x="142" y="21"/>
                    <a:pt x="116" y="0"/>
                    <a:pt x="85" y="0"/>
                  </a:cubicBezTo>
                  <a:cubicBezTo>
                    <a:pt x="85" y="0"/>
                    <a:pt x="84"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8"/>
            <p:cNvSpPr/>
            <p:nvPr/>
          </p:nvSpPr>
          <p:spPr>
            <a:xfrm>
              <a:off x="877888"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8"/>
            <p:cNvSpPr/>
            <p:nvPr/>
          </p:nvSpPr>
          <p:spPr>
            <a:xfrm>
              <a:off x="824742"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8"/>
            <p:cNvSpPr/>
            <p:nvPr/>
          </p:nvSpPr>
          <p:spPr>
            <a:xfrm>
              <a:off x="771432"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8"/>
            <p:cNvSpPr/>
            <p:nvPr/>
          </p:nvSpPr>
          <p:spPr>
            <a:xfrm>
              <a:off x="718287"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8"/>
            <p:cNvSpPr/>
            <p:nvPr/>
          </p:nvSpPr>
          <p:spPr>
            <a:xfrm>
              <a:off x="664977" y="441612"/>
              <a:ext cx="25425" cy="21488"/>
            </a:xfrm>
            <a:custGeom>
              <a:avLst/>
              <a:gdLst/>
              <a:ahLst/>
              <a:cxnLst/>
              <a:rect l="l" t="t" r="r" b="b"/>
              <a:pathLst>
                <a:path w="155" h="131" extrusionOk="0">
                  <a:moveTo>
                    <a:pt x="67" y="0"/>
                  </a:moveTo>
                  <a:cubicBezTo>
                    <a:pt x="33" y="0"/>
                    <a:pt x="0" y="26"/>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8"/>
            <p:cNvSpPr/>
            <p:nvPr/>
          </p:nvSpPr>
          <p:spPr>
            <a:xfrm>
              <a:off x="611831"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3" y="131"/>
                    <a:pt x="132" y="102"/>
                    <a:pt x="132" y="66"/>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8"/>
            <p:cNvSpPr/>
            <p:nvPr/>
          </p:nvSpPr>
          <p:spPr>
            <a:xfrm>
              <a:off x="558686"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8"/>
            <p:cNvSpPr/>
            <p:nvPr/>
          </p:nvSpPr>
          <p:spPr>
            <a:xfrm>
              <a:off x="505376" y="441612"/>
              <a:ext cx="21652" cy="21488"/>
            </a:xfrm>
            <a:custGeom>
              <a:avLst/>
              <a:gdLst/>
              <a:ahLst/>
              <a:cxnLst/>
              <a:rect l="l" t="t" r="r" b="b"/>
              <a:pathLst>
                <a:path w="132" h="131" extrusionOk="0">
                  <a:moveTo>
                    <a:pt x="66" y="0"/>
                  </a:moveTo>
                  <a:cubicBezTo>
                    <a:pt x="30" y="0"/>
                    <a:pt x="0" y="30"/>
                    <a:pt x="0" y="66"/>
                  </a:cubicBezTo>
                  <a:cubicBezTo>
                    <a:pt x="0" y="102"/>
                    <a:pt x="30" y="131"/>
                    <a:pt x="66" y="131"/>
                  </a:cubicBezTo>
                  <a:cubicBezTo>
                    <a:pt x="102" y="131"/>
                    <a:pt x="132" y="102"/>
                    <a:pt x="132" y="66"/>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8"/>
            <p:cNvSpPr/>
            <p:nvPr/>
          </p:nvSpPr>
          <p:spPr>
            <a:xfrm>
              <a:off x="452230" y="441612"/>
              <a:ext cx="25261" cy="21488"/>
            </a:xfrm>
            <a:custGeom>
              <a:avLst/>
              <a:gdLst/>
              <a:ahLst/>
              <a:cxnLst/>
              <a:rect l="l" t="t" r="r" b="b"/>
              <a:pathLst>
                <a:path w="154" h="131" extrusionOk="0">
                  <a:moveTo>
                    <a:pt x="66" y="0"/>
                  </a:moveTo>
                  <a:cubicBezTo>
                    <a:pt x="32" y="0"/>
                    <a:pt x="0" y="26"/>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8"/>
            <p:cNvSpPr/>
            <p:nvPr/>
          </p:nvSpPr>
          <p:spPr>
            <a:xfrm>
              <a:off x="398920" y="441612"/>
              <a:ext cx="25425" cy="21488"/>
            </a:xfrm>
            <a:custGeom>
              <a:avLst/>
              <a:gdLst/>
              <a:ahLst/>
              <a:cxnLst/>
              <a:rect l="l" t="t" r="r" b="b"/>
              <a:pathLst>
                <a:path w="155" h="131" extrusionOk="0">
                  <a:moveTo>
                    <a:pt x="66" y="0"/>
                  </a:moveTo>
                  <a:cubicBezTo>
                    <a:pt x="33" y="0"/>
                    <a:pt x="1" y="26"/>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8"/>
            <p:cNvSpPr/>
            <p:nvPr/>
          </p:nvSpPr>
          <p:spPr>
            <a:xfrm>
              <a:off x="345611"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8"/>
            <p:cNvSpPr/>
            <p:nvPr/>
          </p:nvSpPr>
          <p:spPr>
            <a:xfrm>
              <a:off x="292465" y="441612"/>
              <a:ext cx="25261" cy="21488"/>
            </a:xfrm>
            <a:custGeom>
              <a:avLst/>
              <a:gdLst/>
              <a:ahLst/>
              <a:cxnLst/>
              <a:rect l="l" t="t" r="r" b="b"/>
              <a:pathLst>
                <a:path w="154" h="131" extrusionOk="0">
                  <a:moveTo>
                    <a:pt x="67" y="0"/>
                  </a:moveTo>
                  <a:cubicBezTo>
                    <a:pt x="33" y="0"/>
                    <a:pt x="1" y="26"/>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8"/>
            <p:cNvSpPr/>
            <p:nvPr/>
          </p:nvSpPr>
          <p:spPr>
            <a:xfrm>
              <a:off x="239319" y="441612"/>
              <a:ext cx="25261" cy="21488"/>
            </a:xfrm>
            <a:custGeom>
              <a:avLst/>
              <a:gdLst/>
              <a:ahLst/>
              <a:cxnLst/>
              <a:rect l="l" t="t" r="r" b="b"/>
              <a:pathLst>
                <a:path w="154" h="131" extrusionOk="0">
                  <a:moveTo>
                    <a:pt x="66" y="0"/>
                  </a:moveTo>
                  <a:cubicBezTo>
                    <a:pt x="33" y="0"/>
                    <a:pt x="1" y="26"/>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8"/>
            <p:cNvSpPr/>
            <p:nvPr/>
          </p:nvSpPr>
          <p:spPr>
            <a:xfrm>
              <a:off x="186010" y="441612"/>
              <a:ext cx="21816" cy="21488"/>
            </a:xfrm>
            <a:custGeom>
              <a:avLst/>
              <a:gdLst/>
              <a:ahLst/>
              <a:cxnLst/>
              <a:rect l="l" t="t" r="r" b="b"/>
              <a:pathLst>
                <a:path w="133" h="131" extrusionOk="0">
                  <a:moveTo>
                    <a:pt x="67" y="0"/>
                  </a:moveTo>
                  <a:cubicBezTo>
                    <a:pt x="30" y="0"/>
                    <a:pt x="1" y="30"/>
                    <a:pt x="1" y="66"/>
                  </a:cubicBezTo>
                  <a:cubicBezTo>
                    <a:pt x="1" y="102"/>
                    <a:pt x="30"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8"/>
            <p:cNvSpPr/>
            <p:nvPr/>
          </p:nvSpPr>
          <p:spPr>
            <a:xfrm>
              <a:off x="132864" y="441612"/>
              <a:ext cx="25261" cy="21488"/>
            </a:xfrm>
            <a:custGeom>
              <a:avLst/>
              <a:gdLst/>
              <a:ahLst/>
              <a:cxnLst/>
              <a:rect l="l" t="t" r="r" b="b"/>
              <a:pathLst>
                <a:path w="154" h="131" extrusionOk="0">
                  <a:moveTo>
                    <a:pt x="66" y="0"/>
                  </a:moveTo>
                  <a:cubicBezTo>
                    <a:pt x="33" y="0"/>
                    <a:pt x="0" y="26"/>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8"/>
            <p:cNvSpPr/>
            <p:nvPr/>
          </p:nvSpPr>
          <p:spPr>
            <a:xfrm>
              <a:off x="79718" y="441612"/>
              <a:ext cx="25261" cy="21488"/>
            </a:xfrm>
            <a:custGeom>
              <a:avLst/>
              <a:gdLst/>
              <a:ahLst/>
              <a:cxnLst/>
              <a:rect l="l" t="t" r="r" b="b"/>
              <a:pathLst>
                <a:path w="154" h="131" extrusionOk="0">
                  <a:moveTo>
                    <a:pt x="66" y="0"/>
                  </a:moveTo>
                  <a:cubicBezTo>
                    <a:pt x="32" y="0"/>
                    <a:pt x="0" y="26"/>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8"/>
            <p:cNvSpPr/>
            <p:nvPr/>
          </p:nvSpPr>
          <p:spPr>
            <a:xfrm>
              <a:off x="26409" y="441612"/>
              <a:ext cx="21652" cy="21488"/>
            </a:xfrm>
            <a:custGeom>
              <a:avLst/>
              <a:gdLst/>
              <a:ahLst/>
              <a:cxnLst/>
              <a:rect l="l" t="t" r="r" b="b"/>
              <a:pathLst>
                <a:path w="132" h="131" extrusionOk="0">
                  <a:moveTo>
                    <a:pt x="67" y="0"/>
                  </a:moveTo>
                  <a:cubicBezTo>
                    <a:pt x="29" y="0"/>
                    <a:pt x="0" y="30"/>
                    <a:pt x="0" y="66"/>
                  </a:cubicBezTo>
                  <a:cubicBezTo>
                    <a:pt x="0" y="102"/>
                    <a:pt x="29" y="131"/>
                    <a:pt x="67" y="131"/>
                  </a:cubicBezTo>
                  <a:cubicBezTo>
                    <a:pt x="103" y="131"/>
                    <a:pt x="132" y="102"/>
                    <a:pt x="132" y="66"/>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8"/>
            <p:cNvSpPr/>
            <p:nvPr/>
          </p:nvSpPr>
          <p:spPr>
            <a:xfrm>
              <a:off x="1037653" y="388302"/>
              <a:ext cx="15911" cy="12302"/>
            </a:xfrm>
            <a:custGeom>
              <a:avLst/>
              <a:gdLst/>
              <a:ahLst/>
              <a:cxnLst/>
              <a:rect l="l" t="t" r="r" b="b"/>
              <a:pathLst>
                <a:path w="97" h="75" extrusionOk="0">
                  <a:moveTo>
                    <a:pt x="65" y="0"/>
                  </a:moveTo>
                  <a:cubicBezTo>
                    <a:pt x="29" y="0"/>
                    <a:pt x="0" y="30"/>
                    <a:pt x="0" y="67"/>
                  </a:cubicBezTo>
                  <a:cubicBezTo>
                    <a:pt x="0" y="69"/>
                    <a:pt x="0" y="72"/>
                    <a:pt x="1" y="75"/>
                  </a:cubicBezTo>
                  <a:cubicBezTo>
                    <a:pt x="33" y="53"/>
                    <a:pt x="65" y="32"/>
                    <a:pt x="97" y="8"/>
                  </a:cubicBezTo>
                  <a:cubicBezTo>
                    <a:pt x="87" y="4"/>
                    <a:pt x="77"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8"/>
            <p:cNvSpPr/>
            <p:nvPr/>
          </p:nvSpPr>
          <p:spPr>
            <a:xfrm>
              <a:off x="984507" y="388302"/>
              <a:ext cx="25261" cy="21652"/>
            </a:xfrm>
            <a:custGeom>
              <a:avLst/>
              <a:gdLst/>
              <a:ahLst/>
              <a:cxnLst/>
              <a:rect l="l" t="t" r="r" b="b"/>
              <a:pathLst>
                <a:path w="154" h="132" extrusionOk="0">
                  <a:moveTo>
                    <a:pt x="66" y="1"/>
                  </a:moveTo>
                  <a:cubicBezTo>
                    <a:pt x="32" y="1"/>
                    <a:pt x="0" y="27"/>
                    <a:pt x="0" y="67"/>
                  </a:cubicBezTo>
                  <a:cubicBezTo>
                    <a:pt x="0" y="103"/>
                    <a:pt x="29" y="132"/>
                    <a:pt x="65" y="132"/>
                  </a:cubicBezTo>
                  <a:cubicBezTo>
                    <a:pt x="124" y="132"/>
                    <a:pt x="153" y="61"/>
                    <a:pt x="111"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8"/>
            <p:cNvSpPr/>
            <p:nvPr/>
          </p:nvSpPr>
          <p:spPr>
            <a:xfrm>
              <a:off x="931033"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3" y="103"/>
                    <a:pt x="133" y="67"/>
                  </a:cubicBezTo>
                  <a:cubicBezTo>
                    <a:pt x="133"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8"/>
            <p:cNvSpPr/>
            <p:nvPr/>
          </p:nvSpPr>
          <p:spPr>
            <a:xfrm>
              <a:off x="877888" y="388302"/>
              <a:ext cx="25261" cy="21652"/>
            </a:xfrm>
            <a:custGeom>
              <a:avLst/>
              <a:gdLst/>
              <a:ahLst/>
              <a:cxnLst/>
              <a:rect l="l" t="t" r="r" b="b"/>
              <a:pathLst>
                <a:path w="154" h="132" extrusionOk="0">
                  <a:moveTo>
                    <a:pt x="67" y="1"/>
                  </a:moveTo>
                  <a:cubicBezTo>
                    <a:pt x="34"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8"/>
            <p:cNvSpPr/>
            <p:nvPr/>
          </p:nvSpPr>
          <p:spPr>
            <a:xfrm>
              <a:off x="82474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8"/>
            <p:cNvSpPr/>
            <p:nvPr/>
          </p:nvSpPr>
          <p:spPr>
            <a:xfrm>
              <a:off x="771432"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3" y="19"/>
                  </a:cubicBezTo>
                  <a:cubicBezTo>
                    <a:pt x="100" y="6"/>
                    <a:pt x="84"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8"/>
            <p:cNvSpPr/>
            <p:nvPr/>
          </p:nvSpPr>
          <p:spPr>
            <a:xfrm>
              <a:off x="718287"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8"/>
            <p:cNvSpPr/>
            <p:nvPr/>
          </p:nvSpPr>
          <p:spPr>
            <a:xfrm>
              <a:off x="664977" y="388302"/>
              <a:ext cx="25425" cy="21652"/>
            </a:xfrm>
            <a:custGeom>
              <a:avLst/>
              <a:gdLst/>
              <a:ahLst/>
              <a:cxnLst/>
              <a:rect l="l" t="t" r="r" b="b"/>
              <a:pathLst>
                <a:path w="155" h="132" extrusionOk="0">
                  <a:moveTo>
                    <a:pt x="67" y="1"/>
                  </a:moveTo>
                  <a:cubicBezTo>
                    <a:pt x="33" y="1"/>
                    <a:pt x="0" y="27"/>
                    <a:pt x="0" y="67"/>
                  </a:cubicBezTo>
                  <a:cubicBezTo>
                    <a:pt x="0" y="103"/>
                    <a:pt x="31" y="132"/>
                    <a:pt x="67" y="132"/>
                  </a:cubicBezTo>
                  <a:cubicBezTo>
                    <a:pt x="125" y="132"/>
                    <a:pt x="155" y="61"/>
                    <a:pt x="113" y="19"/>
                  </a:cubicBezTo>
                  <a:cubicBezTo>
                    <a:pt x="100"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8"/>
            <p:cNvSpPr/>
            <p:nvPr/>
          </p:nvSpPr>
          <p:spPr>
            <a:xfrm>
              <a:off x="611831"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3" y="132"/>
                    <a:pt x="132" y="103"/>
                    <a:pt x="132" y="67"/>
                  </a:cubicBezTo>
                  <a:cubicBezTo>
                    <a:pt x="132" y="30"/>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8"/>
            <p:cNvSpPr/>
            <p:nvPr/>
          </p:nvSpPr>
          <p:spPr>
            <a:xfrm>
              <a:off x="558686"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8"/>
            <p:cNvSpPr/>
            <p:nvPr/>
          </p:nvSpPr>
          <p:spPr>
            <a:xfrm>
              <a:off x="505376" y="388302"/>
              <a:ext cx="21652" cy="21652"/>
            </a:xfrm>
            <a:custGeom>
              <a:avLst/>
              <a:gdLst/>
              <a:ahLst/>
              <a:cxnLst/>
              <a:rect l="l" t="t" r="r" b="b"/>
              <a:pathLst>
                <a:path w="132" h="132" extrusionOk="0">
                  <a:moveTo>
                    <a:pt x="66" y="0"/>
                  </a:moveTo>
                  <a:cubicBezTo>
                    <a:pt x="30" y="0"/>
                    <a:pt x="0" y="30"/>
                    <a:pt x="0" y="67"/>
                  </a:cubicBezTo>
                  <a:cubicBezTo>
                    <a:pt x="0" y="103"/>
                    <a:pt x="30" y="132"/>
                    <a:pt x="66" y="132"/>
                  </a:cubicBezTo>
                  <a:cubicBezTo>
                    <a:pt x="102" y="132"/>
                    <a:pt x="132" y="103"/>
                    <a:pt x="132" y="67"/>
                  </a:cubicBezTo>
                  <a:cubicBezTo>
                    <a:pt x="132" y="30"/>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8"/>
            <p:cNvSpPr/>
            <p:nvPr/>
          </p:nvSpPr>
          <p:spPr>
            <a:xfrm>
              <a:off x="452230" y="388302"/>
              <a:ext cx="25261" cy="21652"/>
            </a:xfrm>
            <a:custGeom>
              <a:avLst/>
              <a:gdLst/>
              <a:ahLst/>
              <a:cxnLst/>
              <a:rect l="l" t="t" r="r" b="b"/>
              <a:pathLst>
                <a:path w="154" h="132" extrusionOk="0">
                  <a:moveTo>
                    <a:pt x="67" y="1"/>
                  </a:moveTo>
                  <a:cubicBezTo>
                    <a:pt x="33" y="1"/>
                    <a:pt x="0" y="27"/>
                    <a:pt x="0" y="67"/>
                  </a:cubicBezTo>
                  <a:cubicBezTo>
                    <a:pt x="0" y="103"/>
                    <a:pt x="29" y="132"/>
                    <a:pt x="65" y="132"/>
                  </a:cubicBezTo>
                  <a:cubicBezTo>
                    <a:pt x="124" y="132"/>
                    <a:pt x="153" y="61"/>
                    <a:pt x="113"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8"/>
            <p:cNvSpPr/>
            <p:nvPr/>
          </p:nvSpPr>
          <p:spPr>
            <a:xfrm>
              <a:off x="398920" y="388302"/>
              <a:ext cx="25425" cy="21652"/>
            </a:xfrm>
            <a:custGeom>
              <a:avLst/>
              <a:gdLst/>
              <a:ahLst/>
              <a:cxnLst/>
              <a:rect l="l" t="t" r="r" b="b"/>
              <a:pathLst>
                <a:path w="155" h="132" extrusionOk="0">
                  <a:moveTo>
                    <a:pt x="67" y="1"/>
                  </a:moveTo>
                  <a:cubicBezTo>
                    <a:pt x="33" y="1"/>
                    <a:pt x="1" y="27"/>
                    <a:pt x="1" y="67"/>
                  </a:cubicBezTo>
                  <a:cubicBezTo>
                    <a:pt x="1" y="103"/>
                    <a:pt x="30" y="132"/>
                    <a:pt x="66" y="132"/>
                  </a:cubicBezTo>
                  <a:cubicBezTo>
                    <a:pt x="125"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8"/>
            <p:cNvSpPr/>
            <p:nvPr/>
          </p:nvSpPr>
          <p:spPr>
            <a:xfrm>
              <a:off x="345611"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8"/>
            <p:cNvSpPr/>
            <p:nvPr/>
          </p:nvSpPr>
          <p:spPr>
            <a:xfrm>
              <a:off x="292465" y="388302"/>
              <a:ext cx="25261" cy="21652"/>
            </a:xfrm>
            <a:custGeom>
              <a:avLst/>
              <a:gdLst/>
              <a:ahLst/>
              <a:cxnLst/>
              <a:rect l="l" t="t" r="r" b="b"/>
              <a:pathLst>
                <a:path w="154" h="132" extrusionOk="0">
                  <a:moveTo>
                    <a:pt x="68" y="1"/>
                  </a:moveTo>
                  <a:cubicBezTo>
                    <a:pt x="34" y="1"/>
                    <a:pt x="1" y="27"/>
                    <a:pt x="1" y="67"/>
                  </a:cubicBezTo>
                  <a:cubicBezTo>
                    <a:pt x="1" y="103"/>
                    <a:pt x="30" y="132"/>
                    <a:pt x="66" y="132"/>
                  </a:cubicBezTo>
                  <a:cubicBezTo>
                    <a:pt x="125" y="132"/>
                    <a:pt x="154" y="61"/>
                    <a:pt x="113" y="19"/>
                  </a:cubicBezTo>
                  <a:cubicBezTo>
                    <a:pt x="100" y="6"/>
                    <a:pt x="84" y="1"/>
                    <a:pt x="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8"/>
            <p:cNvSpPr/>
            <p:nvPr/>
          </p:nvSpPr>
          <p:spPr>
            <a:xfrm>
              <a:off x="239319" y="388302"/>
              <a:ext cx="25261" cy="21652"/>
            </a:xfrm>
            <a:custGeom>
              <a:avLst/>
              <a:gdLst/>
              <a:ahLst/>
              <a:cxnLst/>
              <a:rect l="l" t="t" r="r" b="b"/>
              <a:pathLst>
                <a:path w="154" h="132" extrusionOk="0">
                  <a:moveTo>
                    <a:pt x="67" y="1"/>
                  </a:moveTo>
                  <a:cubicBezTo>
                    <a:pt x="33" y="1"/>
                    <a:pt x="1" y="27"/>
                    <a:pt x="1" y="67"/>
                  </a:cubicBezTo>
                  <a:cubicBezTo>
                    <a:pt x="1" y="103"/>
                    <a:pt x="30" y="132"/>
                    <a:pt x="66" y="132"/>
                  </a:cubicBezTo>
                  <a:cubicBezTo>
                    <a:pt x="124" y="132"/>
                    <a:pt x="154"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8"/>
            <p:cNvSpPr/>
            <p:nvPr/>
          </p:nvSpPr>
          <p:spPr>
            <a:xfrm>
              <a:off x="186010" y="388302"/>
              <a:ext cx="21816" cy="21652"/>
            </a:xfrm>
            <a:custGeom>
              <a:avLst/>
              <a:gdLst/>
              <a:ahLst/>
              <a:cxnLst/>
              <a:rect l="l" t="t" r="r" b="b"/>
              <a:pathLst>
                <a:path w="133" h="132" extrusionOk="0">
                  <a:moveTo>
                    <a:pt x="67" y="0"/>
                  </a:moveTo>
                  <a:cubicBezTo>
                    <a:pt x="30" y="0"/>
                    <a:pt x="1" y="30"/>
                    <a:pt x="1" y="67"/>
                  </a:cubicBezTo>
                  <a:cubicBezTo>
                    <a:pt x="1" y="103"/>
                    <a:pt x="30"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132864" y="388302"/>
              <a:ext cx="25261" cy="21652"/>
            </a:xfrm>
            <a:custGeom>
              <a:avLst/>
              <a:gdLst/>
              <a:ahLst/>
              <a:cxnLst/>
              <a:rect l="l" t="t" r="r" b="b"/>
              <a:pathLst>
                <a:path w="154" h="132" extrusionOk="0">
                  <a:moveTo>
                    <a:pt x="67" y="1"/>
                  </a:moveTo>
                  <a:cubicBezTo>
                    <a:pt x="33" y="1"/>
                    <a:pt x="0" y="27"/>
                    <a:pt x="0" y="67"/>
                  </a:cubicBezTo>
                  <a:cubicBezTo>
                    <a:pt x="0" y="103"/>
                    <a:pt x="30" y="132"/>
                    <a:pt x="66" y="132"/>
                  </a:cubicBezTo>
                  <a:cubicBezTo>
                    <a:pt x="124" y="132"/>
                    <a:pt x="153" y="61"/>
                    <a:pt x="112" y="19"/>
                  </a:cubicBezTo>
                  <a:cubicBezTo>
                    <a:pt x="99" y="6"/>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79718" y="388302"/>
              <a:ext cx="25261" cy="21652"/>
            </a:xfrm>
            <a:custGeom>
              <a:avLst/>
              <a:gdLst/>
              <a:ahLst/>
              <a:cxnLst/>
              <a:rect l="l" t="t" r="r" b="b"/>
              <a:pathLst>
                <a:path w="154" h="132" extrusionOk="0">
                  <a:moveTo>
                    <a:pt x="66" y="1"/>
                  </a:moveTo>
                  <a:cubicBezTo>
                    <a:pt x="33" y="1"/>
                    <a:pt x="0" y="27"/>
                    <a:pt x="0" y="67"/>
                  </a:cubicBezTo>
                  <a:cubicBezTo>
                    <a:pt x="0" y="103"/>
                    <a:pt x="30" y="132"/>
                    <a:pt x="66" y="132"/>
                  </a:cubicBezTo>
                  <a:cubicBezTo>
                    <a:pt x="124" y="132"/>
                    <a:pt x="153" y="61"/>
                    <a:pt x="112" y="19"/>
                  </a:cubicBezTo>
                  <a:cubicBezTo>
                    <a:pt x="98" y="6"/>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26409" y="388302"/>
              <a:ext cx="21652" cy="21652"/>
            </a:xfrm>
            <a:custGeom>
              <a:avLst/>
              <a:gdLst/>
              <a:ahLst/>
              <a:cxnLst/>
              <a:rect l="l" t="t" r="r" b="b"/>
              <a:pathLst>
                <a:path w="132" h="132" extrusionOk="0">
                  <a:moveTo>
                    <a:pt x="67" y="0"/>
                  </a:moveTo>
                  <a:cubicBezTo>
                    <a:pt x="29" y="0"/>
                    <a:pt x="0" y="30"/>
                    <a:pt x="0" y="67"/>
                  </a:cubicBezTo>
                  <a:cubicBezTo>
                    <a:pt x="0" y="103"/>
                    <a:pt x="29" y="132"/>
                    <a:pt x="67" y="132"/>
                  </a:cubicBezTo>
                  <a:cubicBezTo>
                    <a:pt x="103" y="132"/>
                    <a:pt x="132" y="103"/>
                    <a:pt x="132" y="67"/>
                  </a:cubicBezTo>
                  <a:cubicBezTo>
                    <a:pt x="132" y="30"/>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1086533" y="335156"/>
              <a:ext cx="25425" cy="20668"/>
            </a:xfrm>
            <a:custGeom>
              <a:avLst/>
              <a:gdLst/>
              <a:ahLst/>
              <a:cxnLst/>
              <a:rect l="l" t="t" r="r" b="b"/>
              <a:pathLst>
                <a:path w="155" h="126" extrusionOk="0">
                  <a:moveTo>
                    <a:pt x="93" y="0"/>
                  </a:moveTo>
                  <a:cubicBezTo>
                    <a:pt x="22" y="0"/>
                    <a:pt x="0" y="97"/>
                    <a:pt x="66" y="125"/>
                  </a:cubicBezTo>
                  <a:cubicBezTo>
                    <a:pt x="96" y="100"/>
                    <a:pt x="125" y="74"/>
                    <a:pt x="154" y="47"/>
                  </a:cubicBezTo>
                  <a:cubicBezTo>
                    <a:pt x="147" y="19"/>
                    <a:pt x="122" y="0"/>
                    <a:pt x="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8"/>
            <p:cNvSpPr/>
            <p:nvPr/>
          </p:nvSpPr>
          <p:spPr>
            <a:xfrm>
              <a:off x="1037653"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8"/>
            <p:cNvSpPr/>
            <p:nvPr/>
          </p:nvSpPr>
          <p:spPr>
            <a:xfrm>
              <a:off x="984507" y="334992"/>
              <a:ext cx="25261" cy="21816"/>
            </a:xfrm>
            <a:custGeom>
              <a:avLst/>
              <a:gdLst/>
              <a:ahLst/>
              <a:cxnLst/>
              <a:rect l="l" t="t" r="r" b="b"/>
              <a:pathLst>
                <a:path w="154" h="133" extrusionOk="0">
                  <a:moveTo>
                    <a:pt x="65" y="1"/>
                  </a:moveTo>
                  <a:cubicBezTo>
                    <a:pt x="32" y="1"/>
                    <a:pt x="0" y="27"/>
                    <a:pt x="0" y="66"/>
                  </a:cubicBezTo>
                  <a:cubicBezTo>
                    <a:pt x="0" y="102"/>
                    <a:pt x="29" y="132"/>
                    <a:pt x="65" y="133"/>
                  </a:cubicBezTo>
                  <a:cubicBezTo>
                    <a:pt x="124" y="133"/>
                    <a:pt x="153" y="62"/>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8"/>
            <p:cNvSpPr/>
            <p:nvPr/>
          </p:nvSpPr>
          <p:spPr>
            <a:xfrm>
              <a:off x="931033"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3" y="101"/>
                    <a:pt x="133" y="65"/>
                  </a:cubicBezTo>
                  <a:cubicBezTo>
                    <a:pt x="133"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8"/>
            <p:cNvSpPr/>
            <p:nvPr/>
          </p:nvSpPr>
          <p:spPr>
            <a:xfrm>
              <a:off x="877888"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8"/>
            <p:cNvSpPr/>
            <p:nvPr/>
          </p:nvSpPr>
          <p:spPr>
            <a:xfrm>
              <a:off x="824742"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771432"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4"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718287"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664977" y="334992"/>
              <a:ext cx="25425" cy="21816"/>
            </a:xfrm>
            <a:custGeom>
              <a:avLst/>
              <a:gdLst/>
              <a:ahLst/>
              <a:cxnLst/>
              <a:rect l="l" t="t" r="r" b="b"/>
              <a:pathLst>
                <a:path w="155" h="133" extrusionOk="0">
                  <a:moveTo>
                    <a:pt x="67" y="1"/>
                  </a:moveTo>
                  <a:cubicBezTo>
                    <a:pt x="33" y="1"/>
                    <a:pt x="0" y="27"/>
                    <a:pt x="0" y="66"/>
                  </a:cubicBezTo>
                  <a:cubicBezTo>
                    <a:pt x="0" y="102"/>
                    <a:pt x="31" y="132"/>
                    <a:pt x="67" y="133"/>
                  </a:cubicBezTo>
                  <a:cubicBezTo>
                    <a:pt x="125" y="133"/>
                    <a:pt x="155" y="62"/>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611831"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3" y="132"/>
                    <a:pt x="132" y="101"/>
                    <a:pt x="132" y="65"/>
                  </a:cubicBezTo>
                  <a:cubicBezTo>
                    <a:pt x="132" y="29"/>
                    <a:pt x="10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558686"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505376" y="335156"/>
              <a:ext cx="21652" cy="21652"/>
            </a:xfrm>
            <a:custGeom>
              <a:avLst/>
              <a:gdLst/>
              <a:ahLst/>
              <a:cxnLst/>
              <a:rect l="l" t="t" r="r" b="b"/>
              <a:pathLst>
                <a:path w="132" h="132" extrusionOk="0">
                  <a:moveTo>
                    <a:pt x="66" y="0"/>
                  </a:moveTo>
                  <a:cubicBezTo>
                    <a:pt x="30" y="0"/>
                    <a:pt x="0" y="29"/>
                    <a:pt x="0" y="65"/>
                  </a:cubicBezTo>
                  <a:cubicBezTo>
                    <a:pt x="0" y="101"/>
                    <a:pt x="30" y="132"/>
                    <a:pt x="66" y="132"/>
                  </a:cubicBezTo>
                  <a:cubicBezTo>
                    <a:pt x="102" y="132"/>
                    <a:pt x="132" y="101"/>
                    <a:pt x="132" y="65"/>
                  </a:cubicBezTo>
                  <a:cubicBezTo>
                    <a:pt x="132" y="29"/>
                    <a:pt x="10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452230" y="334992"/>
              <a:ext cx="25261" cy="21816"/>
            </a:xfrm>
            <a:custGeom>
              <a:avLst/>
              <a:gdLst/>
              <a:ahLst/>
              <a:cxnLst/>
              <a:rect l="l" t="t" r="r" b="b"/>
              <a:pathLst>
                <a:path w="154" h="133" extrusionOk="0">
                  <a:moveTo>
                    <a:pt x="66" y="1"/>
                  </a:moveTo>
                  <a:cubicBezTo>
                    <a:pt x="32" y="1"/>
                    <a:pt x="0" y="27"/>
                    <a:pt x="0" y="66"/>
                  </a:cubicBezTo>
                  <a:cubicBezTo>
                    <a:pt x="0" y="102"/>
                    <a:pt x="29" y="133"/>
                    <a:pt x="65" y="133"/>
                  </a:cubicBezTo>
                  <a:cubicBezTo>
                    <a:pt x="124" y="133"/>
                    <a:pt x="153" y="62"/>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398920" y="334992"/>
              <a:ext cx="25425" cy="21816"/>
            </a:xfrm>
            <a:custGeom>
              <a:avLst/>
              <a:gdLst/>
              <a:ahLst/>
              <a:cxnLst/>
              <a:rect l="l" t="t" r="r" b="b"/>
              <a:pathLst>
                <a:path w="155" h="133" extrusionOk="0">
                  <a:moveTo>
                    <a:pt x="66" y="1"/>
                  </a:moveTo>
                  <a:cubicBezTo>
                    <a:pt x="33" y="1"/>
                    <a:pt x="1" y="27"/>
                    <a:pt x="1" y="66"/>
                  </a:cubicBezTo>
                  <a:cubicBezTo>
                    <a:pt x="1" y="102"/>
                    <a:pt x="30" y="132"/>
                    <a:pt x="66" y="133"/>
                  </a:cubicBezTo>
                  <a:cubicBezTo>
                    <a:pt x="125"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345611"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292465" y="334992"/>
              <a:ext cx="25261" cy="21816"/>
            </a:xfrm>
            <a:custGeom>
              <a:avLst/>
              <a:gdLst/>
              <a:ahLst/>
              <a:cxnLst/>
              <a:rect l="l" t="t" r="r" b="b"/>
              <a:pathLst>
                <a:path w="154" h="133" extrusionOk="0">
                  <a:moveTo>
                    <a:pt x="67" y="1"/>
                  </a:moveTo>
                  <a:cubicBezTo>
                    <a:pt x="33" y="1"/>
                    <a:pt x="1" y="27"/>
                    <a:pt x="1" y="66"/>
                  </a:cubicBezTo>
                  <a:cubicBezTo>
                    <a:pt x="1" y="102"/>
                    <a:pt x="30" y="133"/>
                    <a:pt x="66" y="133"/>
                  </a:cubicBezTo>
                  <a:cubicBezTo>
                    <a:pt x="125" y="133"/>
                    <a:pt x="154" y="62"/>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239319" y="334992"/>
              <a:ext cx="25261" cy="21816"/>
            </a:xfrm>
            <a:custGeom>
              <a:avLst/>
              <a:gdLst/>
              <a:ahLst/>
              <a:cxnLst/>
              <a:rect l="l" t="t" r="r" b="b"/>
              <a:pathLst>
                <a:path w="154" h="133" extrusionOk="0">
                  <a:moveTo>
                    <a:pt x="66" y="1"/>
                  </a:moveTo>
                  <a:cubicBezTo>
                    <a:pt x="33" y="1"/>
                    <a:pt x="1" y="27"/>
                    <a:pt x="1" y="66"/>
                  </a:cubicBezTo>
                  <a:cubicBezTo>
                    <a:pt x="1" y="102"/>
                    <a:pt x="30" y="132"/>
                    <a:pt x="66" y="133"/>
                  </a:cubicBezTo>
                  <a:cubicBezTo>
                    <a:pt x="124" y="133"/>
                    <a:pt x="154"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86010" y="335156"/>
              <a:ext cx="21816" cy="21652"/>
            </a:xfrm>
            <a:custGeom>
              <a:avLst/>
              <a:gdLst/>
              <a:ahLst/>
              <a:cxnLst/>
              <a:rect l="l" t="t" r="r" b="b"/>
              <a:pathLst>
                <a:path w="133" h="132" extrusionOk="0">
                  <a:moveTo>
                    <a:pt x="67" y="0"/>
                  </a:moveTo>
                  <a:cubicBezTo>
                    <a:pt x="30" y="0"/>
                    <a:pt x="1" y="29"/>
                    <a:pt x="1" y="65"/>
                  </a:cubicBezTo>
                  <a:cubicBezTo>
                    <a:pt x="1" y="101"/>
                    <a:pt x="30"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32864" y="334992"/>
              <a:ext cx="25261" cy="21816"/>
            </a:xfrm>
            <a:custGeom>
              <a:avLst/>
              <a:gdLst/>
              <a:ahLst/>
              <a:cxnLst/>
              <a:rect l="l" t="t" r="r" b="b"/>
              <a:pathLst>
                <a:path w="154" h="133" extrusionOk="0">
                  <a:moveTo>
                    <a:pt x="66" y="1"/>
                  </a:moveTo>
                  <a:cubicBezTo>
                    <a:pt x="33" y="1"/>
                    <a:pt x="0" y="27"/>
                    <a:pt x="0" y="66"/>
                  </a:cubicBezTo>
                  <a:cubicBezTo>
                    <a:pt x="0" y="102"/>
                    <a:pt x="30" y="132"/>
                    <a:pt x="66" y="133"/>
                  </a:cubicBezTo>
                  <a:cubicBezTo>
                    <a:pt x="124" y="133"/>
                    <a:pt x="153" y="62"/>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79718" y="334992"/>
              <a:ext cx="25261" cy="21816"/>
            </a:xfrm>
            <a:custGeom>
              <a:avLst/>
              <a:gdLst/>
              <a:ahLst/>
              <a:cxnLst/>
              <a:rect l="l" t="t" r="r" b="b"/>
              <a:pathLst>
                <a:path w="154" h="133" extrusionOk="0">
                  <a:moveTo>
                    <a:pt x="66" y="1"/>
                  </a:moveTo>
                  <a:cubicBezTo>
                    <a:pt x="32" y="1"/>
                    <a:pt x="0" y="27"/>
                    <a:pt x="0" y="66"/>
                  </a:cubicBezTo>
                  <a:cubicBezTo>
                    <a:pt x="0" y="102"/>
                    <a:pt x="30" y="132"/>
                    <a:pt x="66" y="133"/>
                  </a:cubicBezTo>
                  <a:cubicBezTo>
                    <a:pt x="124" y="133"/>
                    <a:pt x="153" y="62"/>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26409" y="335156"/>
              <a:ext cx="21652" cy="21652"/>
            </a:xfrm>
            <a:custGeom>
              <a:avLst/>
              <a:gdLst/>
              <a:ahLst/>
              <a:cxnLst/>
              <a:rect l="l" t="t" r="r" b="b"/>
              <a:pathLst>
                <a:path w="132" h="132" extrusionOk="0">
                  <a:moveTo>
                    <a:pt x="67" y="0"/>
                  </a:moveTo>
                  <a:cubicBezTo>
                    <a:pt x="29" y="0"/>
                    <a:pt x="0" y="29"/>
                    <a:pt x="0" y="65"/>
                  </a:cubicBezTo>
                  <a:cubicBezTo>
                    <a:pt x="0" y="101"/>
                    <a:pt x="29" y="132"/>
                    <a:pt x="67" y="132"/>
                  </a:cubicBezTo>
                  <a:cubicBezTo>
                    <a:pt x="103" y="132"/>
                    <a:pt x="132" y="101"/>
                    <a:pt x="132" y="65"/>
                  </a:cubicBezTo>
                  <a:cubicBezTo>
                    <a:pt x="132" y="29"/>
                    <a:pt x="10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139843" y="282010"/>
              <a:ext cx="24933" cy="21160"/>
            </a:xfrm>
            <a:custGeom>
              <a:avLst/>
              <a:gdLst/>
              <a:ahLst/>
              <a:cxnLst/>
              <a:rect l="l" t="t" r="r" b="b"/>
              <a:pathLst>
                <a:path w="152" h="129" extrusionOk="0">
                  <a:moveTo>
                    <a:pt x="90" y="0"/>
                  </a:moveTo>
                  <a:cubicBezTo>
                    <a:pt x="15" y="0"/>
                    <a:pt x="1" y="108"/>
                    <a:pt x="75" y="128"/>
                  </a:cubicBezTo>
                  <a:cubicBezTo>
                    <a:pt x="101" y="99"/>
                    <a:pt x="127" y="69"/>
                    <a:pt x="151" y="40"/>
                  </a:cubicBezTo>
                  <a:cubicBezTo>
                    <a:pt x="141" y="15"/>
                    <a:pt x="118" y="0"/>
                    <a:pt x="92" y="0"/>
                  </a:cubicBezTo>
                  <a:cubicBezTo>
                    <a:pt x="91" y="0"/>
                    <a:pt x="91"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8"/>
            <p:cNvSpPr/>
            <p:nvPr/>
          </p:nvSpPr>
          <p:spPr>
            <a:xfrm>
              <a:off x="1090798" y="281846"/>
              <a:ext cx="25425" cy="21652"/>
            </a:xfrm>
            <a:custGeom>
              <a:avLst/>
              <a:gdLst/>
              <a:ahLst/>
              <a:cxnLst/>
              <a:rect l="l" t="t" r="r" b="b"/>
              <a:pathLst>
                <a:path w="155" h="132" extrusionOk="0">
                  <a:moveTo>
                    <a:pt x="66" y="1"/>
                  </a:moveTo>
                  <a:cubicBezTo>
                    <a:pt x="33" y="1"/>
                    <a:pt x="0" y="27"/>
                    <a:pt x="0" y="66"/>
                  </a:cubicBezTo>
                  <a:cubicBezTo>
                    <a:pt x="0" y="102"/>
                    <a:pt x="29" y="132"/>
                    <a:pt x="67"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8"/>
            <p:cNvSpPr/>
            <p:nvPr/>
          </p:nvSpPr>
          <p:spPr>
            <a:xfrm>
              <a:off x="1037653"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8"/>
            <p:cNvSpPr/>
            <p:nvPr/>
          </p:nvSpPr>
          <p:spPr>
            <a:xfrm>
              <a:off x="984507" y="281846"/>
              <a:ext cx="25261" cy="21652"/>
            </a:xfrm>
            <a:custGeom>
              <a:avLst/>
              <a:gdLst/>
              <a:ahLst/>
              <a:cxnLst/>
              <a:rect l="l" t="t" r="r" b="b"/>
              <a:pathLst>
                <a:path w="154" h="132" extrusionOk="0">
                  <a:moveTo>
                    <a:pt x="65" y="1"/>
                  </a:moveTo>
                  <a:cubicBezTo>
                    <a:pt x="32" y="1"/>
                    <a:pt x="0" y="27"/>
                    <a:pt x="0" y="66"/>
                  </a:cubicBezTo>
                  <a:cubicBezTo>
                    <a:pt x="0" y="102"/>
                    <a:pt x="29" y="132"/>
                    <a:pt x="65" y="132"/>
                  </a:cubicBezTo>
                  <a:cubicBezTo>
                    <a:pt x="124" y="132"/>
                    <a:pt x="153" y="61"/>
                    <a:pt x="111" y="20"/>
                  </a:cubicBezTo>
                  <a:cubicBezTo>
                    <a:pt x="98" y="7"/>
                    <a:pt x="82" y="1"/>
                    <a:pt x="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8"/>
            <p:cNvSpPr/>
            <p:nvPr/>
          </p:nvSpPr>
          <p:spPr>
            <a:xfrm>
              <a:off x="931033" y="281846"/>
              <a:ext cx="25589" cy="21652"/>
            </a:xfrm>
            <a:custGeom>
              <a:avLst/>
              <a:gdLst/>
              <a:ahLst/>
              <a:cxnLst/>
              <a:rect l="l" t="t" r="r" b="b"/>
              <a:pathLst>
                <a:path w="156"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8"/>
            <p:cNvSpPr/>
            <p:nvPr/>
          </p:nvSpPr>
          <p:spPr>
            <a:xfrm>
              <a:off x="877888"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2"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8"/>
            <p:cNvSpPr/>
            <p:nvPr/>
          </p:nvSpPr>
          <p:spPr>
            <a:xfrm>
              <a:off x="824742"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8"/>
            <p:cNvSpPr/>
            <p:nvPr/>
          </p:nvSpPr>
          <p:spPr>
            <a:xfrm>
              <a:off x="771432"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4"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8"/>
            <p:cNvSpPr/>
            <p:nvPr/>
          </p:nvSpPr>
          <p:spPr>
            <a:xfrm>
              <a:off x="718287"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8"/>
            <p:cNvSpPr/>
            <p:nvPr/>
          </p:nvSpPr>
          <p:spPr>
            <a:xfrm>
              <a:off x="664977" y="281846"/>
              <a:ext cx="25425" cy="21652"/>
            </a:xfrm>
            <a:custGeom>
              <a:avLst/>
              <a:gdLst/>
              <a:ahLst/>
              <a:cxnLst/>
              <a:rect l="l" t="t" r="r" b="b"/>
              <a:pathLst>
                <a:path w="155" h="132" extrusionOk="0">
                  <a:moveTo>
                    <a:pt x="67" y="1"/>
                  </a:moveTo>
                  <a:cubicBezTo>
                    <a:pt x="33" y="1"/>
                    <a:pt x="0" y="27"/>
                    <a:pt x="0" y="66"/>
                  </a:cubicBezTo>
                  <a:cubicBezTo>
                    <a:pt x="0" y="102"/>
                    <a:pt x="31" y="132"/>
                    <a:pt x="67" y="132"/>
                  </a:cubicBezTo>
                  <a:cubicBezTo>
                    <a:pt x="125" y="132"/>
                    <a:pt x="155" y="61"/>
                    <a:pt x="113" y="20"/>
                  </a:cubicBezTo>
                  <a:cubicBezTo>
                    <a:pt x="99"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8"/>
            <p:cNvSpPr/>
            <p:nvPr/>
          </p:nvSpPr>
          <p:spPr>
            <a:xfrm>
              <a:off x="611831"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8"/>
            <p:cNvSpPr/>
            <p:nvPr/>
          </p:nvSpPr>
          <p:spPr>
            <a:xfrm>
              <a:off x="558686"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8"/>
            <p:cNvSpPr/>
            <p:nvPr/>
          </p:nvSpPr>
          <p:spPr>
            <a:xfrm>
              <a:off x="505376" y="281846"/>
              <a:ext cx="25425" cy="21652"/>
            </a:xfrm>
            <a:custGeom>
              <a:avLst/>
              <a:gdLst/>
              <a:ahLst/>
              <a:cxnLst/>
              <a:rect l="l" t="t" r="r" b="b"/>
              <a:pathLst>
                <a:path w="155" h="132" extrusionOk="0">
                  <a:moveTo>
                    <a:pt x="66" y="1"/>
                  </a:moveTo>
                  <a:cubicBezTo>
                    <a:pt x="32" y="1"/>
                    <a:pt x="0" y="27"/>
                    <a:pt x="0" y="66"/>
                  </a:cubicBezTo>
                  <a:cubicBezTo>
                    <a:pt x="0" y="102"/>
                    <a:pt x="30" y="132"/>
                    <a:pt x="66" y="132"/>
                  </a:cubicBezTo>
                  <a:cubicBezTo>
                    <a:pt x="125" y="132"/>
                    <a:pt x="154"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8"/>
            <p:cNvSpPr/>
            <p:nvPr/>
          </p:nvSpPr>
          <p:spPr>
            <a:xfrm>
              <a:off x="452230" y="281846"/>
              <a:ext cx="25261" cy="21652"/>
            </a:xfrm>
            <a:custGeom>
              <a:avLst/>
              <a:gdLst/>
              <a:ahLst/>
              <a:cxnLst/>
              <a:rect l="l" t="t" r="r" b="b"/>
              <a:pathLst>
                <a:path w="154" h="132" extrusionOk="0">
                  <a:moveTo>
                    <a:pt x="66" y="1"/>
                  </a:moveTo>
                  <a:cubicBezTo>
                    <a:pt x="32" y="1"/>
                    <a:pt x="0" y="27"/>
                    <a:pt x="0" y="66"/>
                  </a:cubicBezTo>
                  <a:cubicBezTo>
                    <a:pt x="0" y="102"/>
                    <a:pt x="29" y="132"/>
                    <a:pt x="65" y="132"/>
                  </a:cubicBezTo>
                  <a:cubicBezTo>
                    <a:pt x="124" y="132"/>
                    <a:pt x="153" y="61"/>
                    <a:pt x="113"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8"/>
            <p:cNvSpPr/>
            <p:nvPr/>
          </p:nvSpPr>
          <p:spPr>
            <a:xfrm>
              <a:off x="398920" y="281846"/>
              <a:ext cx="25425" cy="21652"/>
            </a:xfrm>
            <a:custGeom>
              <a:avLst/>
              <a:gdLst/>
              <a:ahLst/>
              <a:cxnLst/>
              <a:rect l="l" t="t" r="r" b="b"/>
              <a:pathLst>
                <a:path w="155" h="132" extrusionOk="0">
                  <a:moveTo>
                    <a:pt x="66" y="1"/>
                  </a:moveTo>
                  <a:cubicBezTo>
                    <a:pt x="33" y="1"/>
                    <a:pt x="1" y="27"/>
                    <a:pt x="1" y="66"/>
                  </a:cubicBezTo>
                  <a:cubicBezTo>
                    <a:pt x="1" y="102"/>
                    <a:pt x="30" y="132"/>
                    <a:pt x="66" y="132"/>
                  </a:cubicBezTo>
                  <a:cubicBezTo>
                    <a:pt x="125"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8"/>
            <p:cNvSpPr/>
            <p:nvPr/>
          </p:nvSpPr>
          <p:spPr>
            <a:xfrm>
              <a:off x="345611"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6"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8"/>
            <p:cNvSpPr/>
            <p:nvPr/>
          </p:nvSpPr>
          <p:spPr>
            <a:xfrm>
              <a:off x="292465" y="281846"/>
              <a:ext cx="25261" cy="21652"/>
            </a:xfrm>
            <a:custGeom>
              <a:avLst/>
              <a:gdLst/>
              <a:ahLst/>
              <a:cxnLst/>
              <a:rect l="l" t="t" r="r" b="b"/>
              <a:pathLst>
                <a:path w="154" h="132" extrusionOk="0">
                  <a:moveTo>
                    <a:pt x="67" y="1"/>
                  </a:moveTo>
                  <a:cubicBezTo>
                    <a:pt x="33" y="1"/>
                    <a:pt x="1" y="27"/>
                    <a:pt x="1" y="66"/>
                  </a:cubicBezTo>
                  <a:cubicBezTo>
                    <a:pt x="1" y="102"/>
                    <a:pt x="30" y="132"/>
                    <a:pt x="66" y="132"/>
                  </a:cubicBezTo>
                  <a:cubicBezTo>
                    <a:pt x="125" y="132"/>
                    <a:pt x="154"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8"/>
            <p:cNvSpPr/>
            <p:nvPr/>
          </p:nvSpPr>
          <p:spPr>
            <a:xfrm>
              <a:off x="239319" y="281846"/>
              <a:ext cx="25261" cy="21652"/>
            </a:xfrm>
            <a:custGeom>
              <a:avLst/>
              <a:gdLst/>
              <a:ahLst/>
              <a:cxnLst/>
              <a:rect l="l" t="t" r="r" b="b"/>
              <a:pathLst>
                <a:path w="154" h="132" extrusionOk="0">
                  <a:moveTo>
                    <a:pt x="66" y="1"/>
                  </a:moveTo>
                  <a:cubicBezTo>
                    <a:pt x="33" y="1"/>
                    <a:pt x="1" y="27"/>
                    <a:pt x="1" y="66"/>
                  </a:cubicBezTo>
                  <a:cubicBezTo>
                    <a:pt x="1" y="102"/>
                    <a:pt x="30" y="132"/>
                    <a:pt x="66" y="132"/>
                  </a:cubicBezTo>
                  <a:cubicBezTo>
                    <a:pt x="124" y="132"/>
                    <a:pt x="154"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8"/>
            <p:cNvSpPr/>
            <p:nvPr/>
          </p:nvSpPr>
          <p:spPr>
            <a:xfrm>
              <a:off x="186010" y="281846"/>
              <a:ext cx="25425" cy="21652"/>
            </a:xfrm>
            <a:custGeom>
              <a:avLst/>
              <a:gdLst/>
              <a:ahLst/>
              <a:cxnLst/>
              <a:rect l="l" t="t" r="r" b="b"/>
              <a:pathLst>
                <a:path w="155" h="132" extrusionOk="0">
                  <a:moveTo>
                    <a:pt x="67" y="1"/>
                  </a:moveTo>
                  <a:cubicBezTo>
                    <a:pt x="33" y="1"/>
                    <a:pt x="1" y="27"/>
                    <a:pt x="1" y="66"/>
                  </a:cubicBezTo>
                  <a:cubicBezTo>
                    <a:pt x="1" y="102"/>
                    <a:pt x="30" y="132"/>
                    <a:pt x="67" y="132"/>
                  </a:cubicBezTo>
                  <a:cubicBezTo>
                    <a:pt x="125" y="132"/>
                    <a:pt x="155" y="61"/>
                    <a:pt x="113" y="20"/>
                  </a:cubicBezTo>
                  <a:cubicBezTo>
                    <a:pt x="100" y="7"/>
                    <a:pt x="8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8"/>
            <p:cNvSpPr/>
            <p:nvPr/>
          </p:nvSpPr>
          <p:spPr>
            <a:xfrm>
              <a:off x="132864" y="281846"/>
              <a:ext cx="25261" cy="21652"/>
            </a:xfrm>
            <a:custGeom>
              <a:avLst/>
              <a:gdLst/>
              <a:ahLst/>
              <a:cxnLst/>
              <a:rect l="l" t="t" r="r" b="b"/>
              <a:pathLst>
                <a:path w="154" h="132" extrusionOk="0">
                  <a:moveTo>
                    <a:pt x="66" y="1"/>
                  </a:moveTo>
                  <a:cubicBezTo>
                    <a:pt x="33" y="1"/>
                    <a:pt x="0" y="27"/>
                    <a:pt x="0" y="66"/>
                  </a:cubicBezTo>
                  <a:cubicBezTo>
                    <a:pt x="0" y="102"/>
                    <a:pt x="30" y="132"/>
                    <a:pt x="66" y="132"/>
                  </a:cubicBezTo>
                  <a:cubicBezTo>
                    <a:pt x="124" y="132"/>
                    <a:pt x="153" y="61"/>
                    <a:pt x="112" y="20"/>
                  </a:cubicBezTo>
                  <a:cubicBezTo>
                    <a:pt x="99"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8"/>
            <p:cNvSpPr/>
            <p:nvPr/>
          </p:nvSpPr>
          <p:spPr>
            <a:xfrm>
              <a:off x="79718" y="281846"/>
              <a:ext cx="25261" cy="21652"/>
            </a:xfrm>
            <a:custGeom>
              <a:avLst/>
              <a:gdLst/>
              <a:ahLst/>
              <a:cxnLst/>
              <a:rect l="l" t="t" r="r" b="b"/>
              <a:pathLst>
                <a:path w="154" h="132" extrusionOk="0">
                  <a:moveTo>
                    <a:pt x="66" y="1"/>
                  </a:moveTo>
                  <a:cubicBezTo>
                    <a:pt x="32" y="1"/>
                    <a:pt x="0" y="27"/>
                    <a:pt x="0" y="66"/>
                  </a:cubicBezTo>
                  <a:cubicBezTo>
                    <a:pt x="0" y="102"/>
                    <a:pt x="30" y="132"/>
                    <a:pt x="66" y="132"/>
                  </a:cubicBezTo>
                  <a:cubicBezTo>
                    <a:pt x="124" y="132"/>
                    <a:pt x="153" y="61"/>
                    <a:pt x="112" y="20"/>
                  </a:cubicBezTo>
                  <a:cubicBezTo>
                    <a:pt x="98" y="7"/>
                    <a:pt x="8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8"/>
            <p:cNvSpPr/>
            <p:nvPr/>
          </p:nvSpPr>
          <p:spPr>
            <a:xfrm>
              <a:off x="26409" y="281846"/>
              <a:ext cx="25261" cy="21652"/>
            </a:xfrm>
            <a:custGeom>
              <a:avLst/>
              <a:gdLst/>
              <a:ahLst/>
              <a:cxnLst/>
              <a:rect l="l" t="t" r="r" b="b"/>
              <a:pathLst>
                <a:path w="154" h="132" extrusionOk="0">
                  <a:moveTo>
                    <a:pt x="66" y="1"/>
                  </a:moveTo>
                  <a:cubicBezTo>
                    <a:pt x="33" y="1"/>
                    <a:pt x="0" y="27"/>
                    <a:pt x="0" y="66"/>
                  </a:cubicBezTo>
                  <a:cubicBezTo>
                    <a:pt x="0" y="102"/>
                    <a:pt x="29" y="132"/>
                    <a:pt x="67" y="132"/>
                  </a:cubicBezTo>
                  <a:cubicBezTo>
                    <a:pt x="124" y="132"/>
                    <a:pt x="153" y="61"/>
                    <a:pt x="113" y="20"/>
                  </a:cubicBezTo>
                  <a:cubicBezTo>
                    <a:pt x="99" y="7"/>
                    <a:pt x="8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8"/>
            <p:cNvSpPr/>
            <p:nvPr/>
          </p:nvSpPr>
          <p:spPr>
            <a:xfrm>
              <a:off x="1197254" y="228865"/>
              <a:ext cx="9678" cy="14599"/>
            </a:xfrm>
            <a:custGeom>
              <a:avLst/>
              <a:gdLst/>
              <a:ahLst/>
              <a:cxnLst/>
              <a:rect l="l" t="t" r="r" b="b"/>
              <a:pathLst>
                <a:path w="59" h="89" extrusionOk="0">
                  <a:moveTo>
                    <a:pt x="59" y="0"/>
                  </a:moveTo>
                  <a:lnTo>
                    <a:pt x="59" y="0"/>
                  </a:lnTo>
                  <a:cubicBezTo>
                    <a:pt x="26" y="3"/>
                    <a:pt x="0" y="32"/>
                    <a:pt x="0" y="65"/>
                  </a:cubicBezTo>
                  <a:cubicBezTo>
                    <a:pt x="0" y="73"/>
                    <a:pt x="2" y="81"/>
                    <a:pt x="5" y="89"/>
                  </a:cubicBezTo>
                  <a:cubicBezTo>
                    <a:pt x="24" y="59"/>
                    <a:pt x="42" y="29"/>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8"/>
            <p:cNvSpPr/>
            <p:nvPr/>
          </p:nvSpPr>
          <p:spPr>
            <a:xfrm>
              <a:off x="1140335" y="228537"/>
              <a:ext cx="25261" cy="21816"/>
            </a:xfrm>
            <a:custGeom>
              <a:avLst/>
              <a:gdLst/>
              <a:ahLst/>
              <a:cxnLst/>
              <a:rect l="l" t="t" r="r" b="b"/>
              <a:pathLst>
                <a:path w="154" h="133"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8"/>
            <p:cNvSpPr/>
            <p:nvPr/>
          </p:nvSpPr>
          <p:spPr>
            <a:xfrm>
              <a:off x="1090798"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8"/>
            <p:cNvSpPr/>
            <p:nvPr/>
          </p:nvSpPr>
          <p:spPr>
            <a:xfrm>
              <a:off x="1037653" y="228701"/>
              <a:ext cx="25261" cy="21652"/>
            </a:xfrm>
            <a:custGeom>
              <a:avLst/>
              <a:gdLst/>
              <a:ahLst/>
              <a:cxnLst/>
              <a:rect l="l" t="t" r="r" b="b"/>
              <a:pathLst>
                <a:path w="154" h="132" extrusionOk="0">
                  <a:moveTo>
                    <a:pt x="66" y="0"/>
                  </a:moveTo>
                  <a:cubicBezTo>
                    <a:pt x="33" y="0"/>
                    <a:pt x="0" y="26"/>
                    <a:pt x="0" y="65"/>
                  </a:cubicBezTo>
                  <a:cubicBezTo>
                    <a:pt x="0" y="102"/>
                    <a:pt x="29" y="132"/>
                    <a:pt x="65" y="132"/>
                  </a:cubicBezTo>
                  <a:cubicBezTo>
                    <a:pt x="124" y="132"/>
                    <a:pt x="153" y="61"/>
                    <a:pt x="112" y="19"/>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8"/>
            <p:cNvSpPr/>
            <p:nvPr/>
          </p:nvSpPr>
          <p:spPr>
            <a:xfrm>
              <a:off x="984507" y="228701"/>
              <a:ext cx="25261" cy="21652"/>
            </a:xfrm>
            <a:custGeom>
              <a:avLst/>
              <a:gdLst/>
              <a:ahLst/>
              <a:cxnLst/>
              <a:rect l="l" t="t" r="r" b="b"/>
              <a:pathLst>
                <a:path w="154" h="132" extrusionOk="0">
                  <a:moveTo>
                    <a:pt x="66" y="0"/>
                  </a:moveTo>
                  <a:cubicBezTo>
                    <a:pt x="32" y="0"/>
                    <a:pt x="0" y="26"/>
                    <a:pt x="0" y="65"/>
                  </a:cubicBezTo>
                  <a:cubicBezTo>
                    <a:pt x="0" y="102"/>
                    <a:pt x="29" y="132"/>
                    <a:pt x="65" y="132"/>
                  </a:cubicBezTo>
                  <a:cubicBezTo>
                    <a:pt x="124" y="132"/>
                    <a:pt x="153" y="61"/>
                    <a:pt x="111"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8"/>
            <p:cNvSpPr/>
            <p:nvPr/>
          </p:nvSpPr>
          <p:spPr>
            <a:xfrm>
              <a:off x="931033"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8"/>
            <p:cNvSpPr/>
            <p:nvPr/>
          </p:nvSpPr>
          <p:spPr>
            <a:xfrm>
              <a:off x="877888" y="228701"/>
              <a:ext cx="25261" cy="21652"/>
            </a:xfrm>
            <a:custGeom>
              <a:avLst/>
              <a:gdLst/>
              <a:ahLst/>
              <a:cxnLst/>
              <a:rect l="l" t="t" r="r" b="b"/>
              <a:pathLst>
                <a:path w="154" h="132" extrusionOk="0">
                  <a:moveTo>
                    <a:pt x="67" y="0"/>
                  </a:moveTo>
                  <a:cubicBezTo>
                    <a:pt x="34" y="0"/>
                    <a:pt x="1" y="27"/>
                    <a:pt x="1" y="66"/>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8"/>
            <p:cNvSpPr/>
            <p:nvPr/>
          </p:nvSpPr>
          <p:spPr>
            <a:xfrm>
              <a:off x="82474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8"/>
            <p:cNvSpPr/>
            <p:nvPr/>
          </p:nvSpPr>
          <p:spPr>
            <a:xfrm>
              <a:off x="771432"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8"/>
            <p:cNvSpPr/>
            <p:nvPr/>
          </p:nvSpPr>
          <p:spPr>
            <a:xfrm>
              <a:off x="718287" y="228701"/>
              <a:ext cx="25261" cy="21652"/>
            </a:xfrm>
            <a:custGeom>
              <a:avLst/>
              <a:gdLst/>
              <a:ahLst/>
              <a:cxnLst/>
              <a:rect l="l" t="t" r="r" b="b"/>
              <a:pathLst>
                <a:path w="154" h="132" extrusionOk="0">
                  <a:moveTo>
                    <a:pt x="67" y="0"/>
                  </a:moveTo>
                  <a:cubicBezTo>
                    <a:pt x="33" y="0"/>
                    <a:pt x="1" y="26"/>
                    <a:pt x="1" y="65"/>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8"/>
            <p:cNvSpPr/>
            <p:nvPr/>
          </p:nvSpPr>
          <p:spPr>
            <a:xfrm>
              <a:off x="664977" y="228701"/>
              <a:ext cx="25425" cy="21652"/>
            </a:xfrm>
            <a:custGeom>
              <a:avLst/>
              <a:gdLst/>
              <a:ahLst/>
              <a:cxnLst/>
              <a:rect l="l" t="t" r="r" b="b"/>
              <a:pathLst>
                <a:path w="155" h="132" extrusionOk="0">
                  <a:moveTo>
                    <a:pt x="67" y="0"/>
                  </a:moveTo>
                  <a:cubicBezTo>
                    <a:pt x="33" y="0"/>
                    <a:pt x="0" y="26"/>
                    <a:pt x="0" y="65"/>
                  </a:cubicBezTo>
                  <a:cubicBezTo>
                    <a:pt x="0" y="102"/>
                    <a:pt x="31" y="132"/>
                    <a:pt x="67" y="132"/>
                  </a:cubicBezTo>
                  <a:cubicBezTo>
                    <a:pt x="125" y="132"/>
                    <a:pt x="155" y="61"/>
                    <a:pt x="113" y="19"/>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8"/>
            <p:cNvSpPr/>
            <p:nvPr/>
          </p:nvSpPr>
          <p:spPr>
            <a:xfrm>
              <a:off x="611831"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3" y="133"/>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8"/>
            <p:cNvSpPr/>
            <p:nvPr/>
          </p:nvSpPr>
          <p:spPr>
            <a:xfrm>
              <a:off x="558686" y="228701"/>
              <a:ext cx="25261" cy="21652"/>
            </a:xfrm>
            <a:custGeom>
              <a:avLst/>
              <a:gdLst/>
              <a:ahLst/>
              <a:cxnLst/>
              <a:rect l="l" t="t" r="r" b="b"/>
              <a:pathLst>
                <a:path w="154" h="132" extrusionOk="0">
                  <a:moveTo>
                    <a:pt x="67" y="0"/>
                  </a:moveTo>
                  <a:cubicBezTo>
                    <a:pt x="33" y="0"/>
                    <a:pt x="0" y="27"/>
                    <a:pt x="0" y="66"/>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8"/>
            <p:cNvSpPr/>
            <p:nvPr/>
          </p:nvSpPr>
          <p:spPr>
            <a:xfrm>
              <a:off x="505376" y="228537"/>
              <a:ext cx="21652" cy="21816"/>
            </a:xfrm>
            <a:custGeom>
              <a:avLst/>
              <a:gdLst/>
              <a:ahLst/>
              <a:cxnLst/>
              <a:rect l="l" t="t" r="r" b="b"/>
              <a:pathLst>
                <a:path w="132" h="133" extrusionOk="0">
                  <a:moveTo>
                    <a:pt x="66" y="1"/>
                  </a:moveTo>
                  <a:cubicBezTo>
                    <a:pt x="30" y="1"/>
                    <a:pt x="0" y="30"/>
                    <a:pt x="0" y="66"/>
                  </a:cubicBezTo>
                  <a:cubicBezTo>
                    <a:pt x="0" y="103"/>
                    <a:pt x="30" y="133"/>
                    <a:pt x="66" y="133"/>
                  </a:cubicBezTo>
                  <a:cubicBezTo>
                    <a:pt x="102" y="133"/>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8"/>
            <p:cNvSpPr/>
            <p:nvPr/>
          </p:nvSpPr>
          <p:spPr>
            <a:xfrm>
              <a:off x="452230" y="228701"/>
              <a:ext cx="25261" cy="21652"/>
            </a:xfrm>
            <a:custGeom>
              <a:avLst/>
              <a:gdLst/>
              <a:ahLst/>
              <a:cxnLst/>
              <a:rect l="l" t="t" r="r" b="b"/>
              <a:pathLst>
                <a:path w="154" h="132" extrusionOk="0">
                  <a:moveTo>
                    <a:pt x="67" y="0"/>
                  </a:moveTo>
                  <a:cubicBezTo>
                    <a:pt x="33" y="0"/>
                    <a:pt x="0" y="27"/>
                    <a:pt x="0" y="66"/>
                  </a:cubicBezTo>
                  <a:cubicBezTo>
                    <a:pt x="0" y="102"/>
                    <a:pt x="29" y="132"/>
                    <a:pt x="65" y="132"/>
                  </a:cubicBezTo>
                  <a:cubicBezTo>
                    <a:pt x="124" y="132"/>
                    <a:pt x="153" y="61"/>
                    <a:pt x="113"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8"/>
            <p:cNvSpPr/>
            <p:nvPr/>
          </p:nvSpPr>
          <p:spPr>
            <a:xfrm>
              <a:off x="398920" y="228701"/>
              <a:ext cx="25425" cy="21652"/>
            </a:xfrm>
            <a:custGeom>
              <a:avLst/>
              <a:gdLst/>
              <a:ahLst/>
              <a:cxnLst/>
              <a:rect l="l" t="t" r="r" b="b"/>
              <a:pathLst>
                <a:path w="155" h="132" extrusionOk="0">
                  <a:moveTo>
                    <a:pt x="67" y="0"/>
                  </a:moveTo>
                  <a:cubicBezTo>
                    <a:pt x="33" y="0"/>
                    <a:pt x="1" y="26"/>
                    <a:pt x="1" y="65"/>
                  </a:cubicBezTo>
                  <a:cubicBezTo>
                    <a:pt x="1" y="102"/>
                    <a:pt x="30" y="132"/>
                    <a:pt x="66" y="132"/>
                  </a:cubicBezTo>
                  <a:cubicBezTo>
                    <a:pt x="125"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8"/>
            <p:cNvSpPr/>
            <p:nvPr/>
          </p:nvSpPr>
          <p:spPr>
            <a:xfrm>
              <a:off x="345611"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8"/>
            <p:cNvSpPr/>
            <p:nvPr/>
          </p:nvSpPr>
          <p:spPr>
            <a:xfrm>
              <a:off x="292465" y="228701"/>
              <a:ext cx="25261" cy="21652"/>
            </a:xfrm>
            <a:custGeom>
              <a:avLst/>
              <a:gdLst/>
              <a:ahLst/>
              <a:cxnLst/>
              <a:rect l="l" t="t" r="r" b="b"/>
              <a:pathLst>
                <a:path w="154" h="132" extrusionOk="0">
                  <a:moveTo>
                    <a:pt x="68" y="0"/>
                  </a:moveTo>
                  <a:cubicBezTo>
                    <a:pt x="34" y="0"/>
                    <a:pt x="1" y="27"/>
                    <a:pt x="1" y="66"/>
                  </a:cubicBezTo>
                  <a:cubicBezTo>
                    <a:pt x="1" y="102"/>
                    <a:pt x="30" y="132"/>
                    <a:pt x="66" y="132"/>
                  </a:cubicBezTo>
                  <a:cubicBezTo>
                    <a:pt x="125" y="132"/>
                    <a:pt x="154" y="61"/>
                    <a:pt x="113" y="19"/>
                  </a:cubicBezTo>
                  <a:cubicBezTo>
                    <a:pt x="100" y="6"/>
                    <a:pt x="84" y="0"/>
                    <a:pt x="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8"/>
            <p:cNvSpPr/>
            <p:nvPr/>
          </p:nvSpPr>
          <p:spPr>
            <a:xfrm>
              <a:off x="239319" y="228701"/>
              <a:ext cx="25261" cy="21652"/>
            </a:xfrm>
            <a:custGeom>
              <a:avLst/>
              <a:gdLst/>
              <a:ahLst/>
              <a:cxnLst/>
              <a:rect l="l" t="t" r="r" b="b"/>
              <a:pathLst>
                <a:path w="154" h="132" extrusionOk="0">
                  <a:moveTo>
                    <a:pt x="67" y="0"/>
                  </a:moveTo>
                  <a:cubicBezTo>
                    <a:pt x="33" y="0"/>
                    <a:pt x="1" y="27"/>
                    <a:pt x="1" y="66"/>
                  </a:cubicBezTo>
                  <a:cubicBezTo>
                    <a:pt x="1" y="102"/>
                    <a:pt x="30" y="132"/>
                    <a:pt x="66" y="132"/>
                  </a:cubicBezTo>
                  <a:cubicBezTo>
                    <a:pt x="124" y="132"/>
                    <a:pt x="154"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8"/>
            <p:cNvSpPr/>
            <p:nvPr/>
          </p:nvSpPr>
          <p:spPr>
            <a:xfrm>
              <a:off x="186010" y="228537"/>
              <a:ext cx="21816" cy="21816"/>
            </a:xfrm>
            <a:custGeom>
              <a:avLst/>
              <a:gdLst/>
              <a:ahLst/>
              <a:cxnLst/>
              <a:rect l="l" t="t" r="r" b="b"/>
              <a:pathLst>
                <a:path w="133" h="133" extrusionOk="0">
                  <a:moveTo>
                    <a:pt x="67" y="1"/>
                  </a:moveTo>
                  <a:cubicBezTo>
                    <a:pt x="30" y="1"/>
                    <a:pt x="1" y="30"/>
                    <a:pt x="1" y="66"/>
                  </a:cubicBezTo>
                  <a:cubicBezTo>
                    <a:pt x="1" y="103"/>
                    <a:pt x="30"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8"/>
            <p:cNvSpPr/>
            <p:nvPr/>
          </p:nvSpPr>
          <p:spPr>
            <a:xfrm>
              <a:off x="132864" y="228701"/>
              <a:ext cx="25261" cy="21652"/>
            </a:xfrm>
            <a:custGeom>
              <a:avLst/>
              <a:gdLst/>
              <a:ahLst/>
              <a:cxnLst/>
              <a:rect l="l" t="t" r="r" b="b"/>
              <a:pathLst>
                <a:path w="154" h="132" extrusionOk="0">
                  <a:moveTo>
                    <a:pt x="67" y="0"/>
                  </a:moveTo>
                  <a:cubicBezTo>
                    <a:pt x="33" y="0"/>
                    <a:pt x="0" y="26"/>
                    <a:pt x="0" y="65"/>
                  </a:cubicBezTo>
                  <a:cubicBezTo>
                    <a:pt x="0" y="102"/>
                    <a:pt x="30" y="132"/>
                    <a:pt x="66" y="132"/>
                  </a:cubicBezTo>
                  <a:cubicBezTo>
                    <a:pt x="124" y="132"/>
                    <a:pt x="153" y="61"/>
                    <a:pt x="112" y="19"/>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8"/>
            <p:cNvSpPr/>
            <p:nvPr/>
          </p:nvSpPr>
          <p:spPr>
            <a:xfrm>
              <a:off x="79718" y="228701"/>
              <a:ext cx="25261" cy="21652"/>
            </a:xfrm>
            <a:custGeom>
              <a:avLst/>
              <a:gdLst/>
              <a:ahLst/>
              <a:cxnLst/>
              <a:rect l="l" t="t" r="r" b="b"/>
              <a:pathLst>
                <a:path w="154" h="132" extrusionOk="0">
                  <a:moveTo>
                    <a:pt x="66" y="0"/>
                  </a:moveTo>
                  <a:cubicBezTo>
                    <a:pt x="33" y="0"/>
                    <a:pt x="0" y="26"/>
                    <a:pt x="0" y="65"/>
                  </a:cubicBezTo>
                  <a:cubicBezTo>
                    <a:pt x="0" y="102"/>
                    <a:pt x="30" y="132"/>
                    <a:pt x="66" y="132"/>
                  </a:cubicBezTo>
                  <a:cubicBezTo>
                    <a:pt x="124" y="132"/>
                    <a:pt x="153" y="61"/>
                    <a:pt x="112" y="19"/>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8"/>
            <p:cNvSpPr/>
            <p:nvPr/>
          </p:nvSpPr>
          <p:spPr>
            <a:xfrm>
              <a:off x="26409" y="228537"/>
              <a:ext cx="21652" cy="21816"/>
            </a:xfrm>
            <a:custGeom>
              <a:avLst/>
              <a:gdLst/>
              <a:ahLst/>
              <a:cxnLst/>
              <a:rect l="l" t="t" r="r" b="b"/>
              <a:pathLst>
                <a:path w="132" h="133" extrusionOk="0">
                  <a:moveTo>
                    <a:pt x="67" y="1"/>
                  </a:moveTo>
                  <a:cubicBezTo>
                    <a:pt x="29" y="1"/>
                    <a:pt x="0" y="30"/>
                    <a:pt x="0" y="66"/>
                  </a:cubicBezTo>
                  <a:cubicBezTo>
                    <a:pt x="0" y="103"/>
                    <a:pt x="29" y="133"/>
                    <a:pt x="67" y="133"/>
                  </a:cubicBezTo>
                  <a:cubicBezTo>
                    <a:pt x="103" y="133"/>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8"/>
            <p:cNvSpPr/>
            <p:nvPr/>
          </p:nvSpPr>
          <p:spPr>
            <a:xfrm>
              <a:off x="1193481" y="175391"/>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8"/>
            <p:cNvSpPr/>
            <p:nvPr/>
          </p:nvSpPr>
          <p:spPr>
            <a:xfrm>
              <a:off x="1140335" y="175391"/>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8"/>
            <p:cNvSpPr/>
            <p:nvPr/>
          </p:nvSpPr>
          <p:spPr>
            <a:xfrm>
              <a:off x="1090798"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8"/>
            <p:cNvSpPr/>
            <p:nvPr/>
          </p:nvSpPr>
          <p:spPr>
            <a:xfrm>
              <a:off x="1037653"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8"/>
            <p:cNvSpPr/>
            <p:nvPr/>
          </p:nvSpPr>
          <p:spPr>
            <a:xfrm>
              <a:off x="984507" y="175391"/>
              <a:ext cx="25261" cy="21816"/>
            </a:xfrm>
            <a:custGeom>
              <a:avLst/>
              <a:gdLst/>
              <a:ahLst/>
              <a:cxnLst/>
              <a:rect l="l" t="t" r="r" b="b"/>
              <a:pathLst>
                <a:path w="154" h="133" extrusionOk="0">
                  <a:moveTo>
                    <a:pt x="65" y="0"/>
                  </a:moveTo>
                  <a:cubicBezTo>
                    <a:pt x="32" y="0"/>
                    <a:pt x="0" y="27"/>
                    <a:pt x="0" y="66"/>
                  </a:cubicBezTo>
                  <a:cubicBezTo>
                    <a:pt x="0" y="102"/>
                    <a:pt x="29" y="131"/>
                    <a:pt x="65" y="133"/>
                  </a:cubicBezTo>
                  <a:cubicBezTo>
                    <a:pt x="124" y="133"/>
                    <a:pt x="153" y="62"/>
                    <a:pt x="111" y="20"/>
                  </a:cubicBezTo>
                  <a:cubicBezTo>
                    <a:pt x="98" y="7"/>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8"/>
            <p:cNvSpPr/>
            <p:nvPr/>
          </p:nvSpPr>
          <p:spPr>
            <a:xfrm>
              <a:off x="931033"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8"/>
            <p:cNvSpPr/>
            <p:nvPr/>
          </p:nvSpPr>
          <p:spPr>
            <a:xfrm>
              <a:off x="877888"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2"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8"/>
            <p:cNvSpPr/>
            <p:nvPr/>
          </p:nvSpPr>
          <p:spPr>
            <a:xfrm>
              <a:off x="824742"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8"/>
            <p:cNvSpPr/>
            <p:nvPr/>
          </p:nvSpPr>
          <p:spPr>
            <a:xfrm>
              <a:off x="771432" y="175391"/>
              <a:ext cx="25261" cy="21816"/>
            </a:xfrm>
            <a:custGeom>
              <a:avLst/>
              <a:gdLst/>
              <a:ahLst/>
              <a:cxnLst/>
              <a:rect l="l" t="t" r="r" b="b"/>
              <a:pathLst>
                <a:path w="154" h="133" extrusionOk="0">
                  <a:moveTo>
                    <a:pt x="67" y="0"/>
                  </a:moveTo>
                  <a:cubicBezTo>
                    <a:pt x="33" y="0"/>
                    <a:pt x="1" y="27"/>
                    <a:pt x="1" y="66"/>
                  </a:cubicBezTo>
                  <a:cubicBezTo>
                    <a:pt x="1" y="102"/>
                    <a:pt x="30" y="131"/>
                    <a:pt x="66" y="133"/>
                  </a:cubicBezTo>
                  <a:cubicBezTo>
                    <a:pt x="124"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8"/>
            <p:cNvSpPr/>
            <p:nvPr/>
          </p:nvSpPr>
          <p:spPr>
            <a:xfrm>
              <a:off x="718287"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8"/>
            <p:cNvSpPr/>
            <p:nvPr/>
          </p:nvSpPr>
          <p:spPr>
            <a:xfrm>
              <a:off x="664977" y="175391"/>
              <a:ext cx="25425" cy="21816"/>
            </a:xfrm>
            <a:custGeom>
              <a:avLst/>
              <a:gdLst/>
              <a:ahLst/>
              <a:cxnLst/>
              <a:rect l="l" t="t" r="r" b="b"/>
              <a:pathLst>
                <a:path w="155" h="133" extrusionOk="0">
                  <a:moveTo>
                    <a:pt x="67" y="0"/>
                  </a:moveTo>
                  <a:cubicBezTo>
                    <a:pt x="33" y="0"/>
                    <a:pt x="0" y="27"/>
                    <a:pt x="0" y="66"/>
                  </a:cubicBezTo>
                  <a:cubicBezTo>
                    <a:pt x="0" y="102"/>
                    <a:pt x="31" y="131"/>
                    <a:pt x="67" y="133"/>
                  </a:cubicBezTo>
                  <a:cubicBezTo>
                    <a:pt x="125" y="133"/>
                    <a:pt x="155" y="62"/>
                    <a:pt x="113" y="20"/>
                  </a:cubicBezTo>
                  <a:cubicBezTo>
                    <a:pt x="99"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8"/>
            <p:cNvSpPr/>
            <p:nvPr/>
          </p:nvSpPr>
          <p:spPr>
            <a:xfrm>
              <a:off x="611831"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8"/>
            <p:cNvSpPr/>
            <p:nvPr/>
          </p:nvSpPr>
          <p:spPr>
            <a:xfrm>
              <a:off x="558686"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8"/>
            <p:cNvSpPr/>
            <p:nvPr/>
          </p:nvSpPr>
          <p:spPr>
            <a:xfrm>
              <a:off x="505376" y="175391"/>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8"/>
            <p:cNvSpPr/>
            <p:nvPr/>
          </p:nvSpPr>
          <p:spPr>
            <a:xfrm>
              <a:off x="452230" y="175391"/>
              <a:ext cx="25261" cy="21816"/>
            </a:xfrm>
            <a:custGeom>
              <a:avLst/>
              <a:gdLst/>
              <a:ahLst/>
              <a:cxnLst/>
              <a:rect l="l" t="t" r="r" b="b"/>
              <a:pathLst>
                <a:path w="154" h="133" extrusionOk="0">
                  <a:moveTo>
                    <a:pt x="66" y="0"/>
                  </a:moveTo>
                  <a:cubicBezTo>
                    <a:pt x="32" y="0"/>
                    <a:pt x="0" y="27"/>
                    <a:pt x="0" y="66"/>
                  </a:cubicBezTo>
                  <a:cubicBezTo>
                    <a:pt x="0" y="102"/>
                    <a:pt x="29" y="133"/>
                    <a:pt x="65" y="133"/>
                  </a:cubicBezTo>
                  <a:cubicBezTo>
                    <a:pt x="124" y="131"/>
                    <a:pt x="153" y="62"/>
                    <a:pt x="113"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8"/>
            <p:cNvSpPr/>
            <p:nvPr/>
          </p:nvSpPr>
          <p:spPr>
            <a:xfrm>
              <a:off x="398920" y="175391"/>
              <a:ext cx="25425" cy="21816"/>
            </a:xfrm>
            <a:custGeom>
              <a:avLst/>
              <a:gdLst/>
              <a:ahLst/>
              <a:cxnLst/>
              <a:rect l="l" t="t" r="r" b="b"/>
              <a:pathLst>
                <a:path w="155" h="133" extrusionOk="0">
                  <a:moveTo>
                    <a:pt x="66" y="0"/>
                  </a:moveTo>
                  <a:cubicBezTo>
                    <a:pt x="33" y="0"/>
                    <a:pt x="1" y="27"/>
                    <a:pt x="1" y="66"/>
                  </a:cubicBezTo>
                  <a:cubicBezTo>
                    <a:pt x="1" y="102"/>
                    <a:pt x="30" y="131"/>
                    <a:pt x="66" y="133"/>
                  </a:cubicBezTo>
                  <a:cubicBezTo>
                    <a:pt x="125"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8"/>
            <p:cNvSpPr/>
            <p:nvPr/>
          </p:nvSpPr>
          <p:spPr>
            <a:xfrm>
              <a:off x="345611"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8"/>
            <p:cNvSpPr/>
            <p:nvPr/>
          </p:nvSpPr>
          <p:spPr>
            <a:xfrm>
              <a:off x="292465" y="175391"/>
              <a:ext cx="25261" cy="21816"/>
            </a:xfrm>
            <a:custGeom>
              <a:avLst/>
              <a:gdLst/>
              <a:ahLst/>
              <a:cxnLst/>
              <a:rect l="l" t="t" r="r" b="b"/>
              <a:pathLst>
                <a:path w="154" h="133" extrusionOk="0">
                  <a:moveTo>
                    <a:pt x="67" y="0"/>
                  </a:moveTo>
                  <a:cubicBezTo>
                    <a:pt x="33" y="0"/>
                    <a:pt x="1" y="27"/>
                    <a:pt x="1" y="66"/>
                  </a:cubicBezTo>
                  <a:cubicBezTo>
                    <a:pt x="1" y="102"/>
                    <a:pt x="30" y="133"/>
                    <a:pt x="66" y="133"/>
                  </a:cubicBezTo>
                  <a:cubicBezTo>
                    <a:pt x="125" y="133"/>
                    <a:pt x="154" y="62"/>
                    <a:pt x="113" y="20"/>
                  </a:cubicBezTo>
                  <a:cubicBezTo>
                    <a:pt x="100" y="7"/>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8"/>
            <p:cNvSpPr/>
            <p:nvPr/>
          </p:nvSpPr>
          <p:spPr>
            <a:xfrm>
              <a:off x="239319" y="175391"/>
              <a:ext cx="25261" cy="21816"/>
            </a:xfrm>
            <a:custGeom>
              <a:avLst/>
              <a:gdLst/>
              <a:ahLst/>
              <a:cxnLst/>
              <a:rect l="l" t="t" r="r" b="b"/>
              <a:pathLst>
                <a:path w="154" h="133" extrusionOk="0">
                  <a:moveTo>
                    <a:pt x="66" y="0"/>
                  </a:moveTo>
                  <a:cubicBezTo>
                    <a:pt x="33" y="0"/>
                    <a:pt x="1" y="27"/>
                    <a:pt x="1" y="66"/>
                  </a:cubicBezTo>
                  <a:cubicBezTo>
                    <a:pt x="1" y="102"/>
                    <a:pt x="30" y="131"/>
                    <a:pt x="66" y="133"/>
                  </a:cubicBezTo>
                  <a:cubicBezTo>
                    <a:pt x="124" y="133"/>
                    <a:pt x="154"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8"/>
            <p:cNvSpPr/>
            <p:nvPr/>
          </p:nvSpPr>
          <p:spPr>
            <a:xfrm>
              <a:off x="186010" y="175391"/>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8"/>
            <p:cNvSpPr/>
            <p:nvPr/>
          </p:nvSpPr>
          <p:spPr>
            <a:xfrm>
              <a:off x="132864" y="175391"/>
              <a:ext cx="25261" cy="21816"/>
            </a:xfrm>
            <a:custGeom>
              <a:avLst/>
              <a:gdLst/>
              <a:ahLst/>
              <a:cxnLst/>
              <a:rect l="l" t="t" r="r" b="b"/>
              <a:pathLst>
                <a:path w="154" h="133" extrusionOk="0">
                  <a:moveTo>
                    <a:pt x="66" y="0"/>
                  </a:moveTo>
                  <a:cubicBezTo>
                    <a:pt x="33" y="0"/>
                    <a:pt x="0" y="27"/>
                    <a:pt x="0" y="66"/>
                  </a:cubicBezTo>
                  <a:cubicBezTo>
                    <a:pt x="0" y="102"/>
                    <a:pt x="30" y="131"/>
                    <a:pt x="66" y="133"/>
                  </a:cubicBezTo>
                  <a:cubicBezTo>
                    <a:pt x="124" y="133"/>
                    <a:pt x="153" y="62"/>
                    <a:pt x="112" y="20"/>
                  </a:cubicBezTo>
                  <a:cubicBezTo>
                    <a:pt x="99"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8"/>
            <p:cNvSpPr/>
            <p:nvPr/>
          </p:nvSpPr>
          <p:spPr>
            <a:xfrm>
              <a:off x="79718" y="175391"/>
              <a:ext cx="25261" cy="21816"/>
            </a:xfrm>
            <a:custGeom>
              <a:avLst/>
              <a:gdLst/>
              <a:ahLst/>
              <a:cxnLst/>
              <a:rect l="l" t="t" r="r" b="b"/>
              <a:pathLst>
                <a:path w="154" h="133" extrusionOk="0">
                  <a:moveTo>
                    <a:pt x="66" y="0"/>
                  </a:moveTo>
                  <a:cubicBezTo>
                    <a:pt x="32" y="0"/>
                    <a:pt x="0" y="27"/>
                    <a:pt x="0" y="66"/>
                  </a:cubicBezTo>
                  <a:cubicBezTo>
                    <a:pt x="0" y="102"/>
                    <a:pt x="30" y="131"/>
                    <a:pt x="66" y="133"/>
                  </a:cubicBezTo>
                  <a:cubicBezTo>
                    <a:pt x="124" y="133"/>
                    <a:pt x="153" y="62"/>
                    <a:pt x="112" y="20"/>
                  </a:cubicBezTo>
                  <a:cubicBezTo>
                    <a:pt x="98" y="7"/>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8"/>
            <p:cNvSpPr/>
            <p:nvPr/>
          </p:nvSpPr>
          <p:spPr>
            <a:xfrm>
              <a:off x="26409" y="175391"/>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8"/>
            <p:cNvSpPr/>
            <p:nvPr/>
          </p:nvSpPr>
          <p:spPr>
            <a:xfrm>
              <a:off x="1193481" y="122245"/>
              <a:ext cx="25589" cy="21652"/>
            </a:xfrm>
            <a:custGeom>
              <a:avLst/>
              <a:gdLst/>
              <a:ahLst/>
              <a:cxnLst/>
              <a:rect l="l" t="t" r="r" b="b"/>
              <a:pathLst>
                <a:path w="156" h="132" extrusionOk="0">
                  <a:moveTo>
                    <a:pt x="89" y="1"/>
                  </a:moveTo>
                  <a:cubicBezTo>
                    <a:pt x="30" y="1"/>
                    <a:pt x="1" y="71"/>
                    <a:pt x="43" y="112"/>
                  </a:cubicBezTo>
                  <a:cubicBezTo>
                    <a:pt x="56" y="126"/>
                    <a:pt x="73" y="132"/>
                    <a:pt x="89" y="132"/>
                  </a:cubicBezTo>
                  <a:cubicBezTo>
                    <a:pt x="123"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8"/>
            <p:cNvSpPr/>
            <p:nvPr/>
          </p:nvSpPr>
          <p:spPr>
            <a:xfrm>
              <a:off x="1140335" y="122245"/>
              <a:ext cx="25261" cy="21652"/>
            </a:xfrm>
            <a:custGeom>
              <a:avLst/>
              <a:gdLst/>
              <a:ahLst/>
              <a:cxnLst/>
              <a:rect l="l" t="t" r="r" b="b"/>
              <a:pathLst>
                <a:path w="154" h="132" extrusionOk="0">
                  <a:moveTo>
                    <a:pt x="89" y="1"/>
                  </a:moveTo>
                  <a:cubicBezTo>
                    <a:pt x="30" y="1"/>
                    <a:pt x="1" y="71"/>
                    <a:pt x="43" y="112"/>
                  </a:cubicBezTo>
                  <a:cubicBezTo>
                    <a:pt x="56" y="126"/>
                    <a:pt x="72" y="132"/>
                    <a:pt x="88" y="132"/>
                  </a:cubicBezTo>
                  <a:cubicBezTo>
                    <a:pt x="122"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8"/>
            <p:cNvSpPr/>
            <p:nvPr/>
          </p:nvSpPr>
          <p:spPr>
            <a:xfrm>
              <a:off x="1090798" y="122245"/>
              <a:ext cx="25425" cy="21652"/>
            </a:xfrm>
            <a:custGeom>
              <a:avLst/>
              <a:gdLst/>
              <a:ahLst/>
              <a:cxnLst/>
              <a:rect l="l" t="t" r="r" b="b"/>
              <a:pathLst>
                <a:path w="155" h="132" extrusionOk="0">
                  <a:moveTo>
                    <a:pt x="66" y="0"/>
                  </a:moveTo>
                  <a:cubicBezTo>
                    <a:pt x="33" y="0"/>
                    <a:pt x="0" y="27"/>
                    <a:pt x="0" y="66"/>
                  </a:cubicBezTo>
                  <a:cubicBezTo>
                    <a:pt x="0" y="102"/>
                    <a:pt x="29" y="131"/>
                    <a:pt x="67"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8"/>
            <p:cNvSpPr/>
            <p:nvPr/>
          </p:nvSpPr>
          <p:spPr>
            <a:xfrm>
              <a:off x="1037653"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8"/>
            <p:cNvSpPr/>
            <p:nvPr/>
          </p:nvSpPr>
          <p:spPr>
            <a:xfrm>
              <a:off x="984507" y="122245"/>
              <a:ext cx="25261" cy="21652"/>
            </a:xfrm>
            <a:custGeom>
              <a:avLst/>
              <a:gdLst/>
              <a:ahLst/>
              <a:cxnLst/>
              <a:rect l="l" t="t" r="r" b="b"/>
              <a:pathLst>
                <a:path w="154" h="132" extrusionOk="0">
                  <a:moveTo>
                    <a:pt x="65" y="0"/>
                  </a:moveTo>
                  <a:cubicBezTo>
                    <a:pt x="32" y="0"/>
                    <a:pt x="0" y="27"/>
                    <a:pt x="0" y="66"/>
                  </a:cubicBezTo>
                  <a:cubicBezTo>
                    <a:pt x="0" y="102"/>
                    <a:pt x="29" y="131"/>
                    <a:pt x="65" y="131"/>
                  </a:cubicBezTo>
                  <a:cubicBezTo>
                    <a:pt x="124" y="131"/>
                    <a:pt x="153" y="60"/>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8"/>
            <p:cNvSpPr/>
            <p:nvPr/>
          </p:nvSpPr>
          <p:spPr>
            <a:xfrm>
              <a:off x="931033" y="122245"/>
              <a:ext cx="25589" cy="21652"/>
            </a:xfrm>
            <a:custGeom>
              <a:avLst/>
              <a:gdLst/>
              <a:ahLst/>
              <a:cxnLst/>
              <a:rect l="l" t="t" r="r" b="b"/>
              <a:pathLst>
                <a:path w="156"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8"/>
            <p:cNvSpPr/>
            <p:nvPr/>
          </p:nvSpPr>
          <p:spPr>
            <a:xfrm>
              <a:off x="877888"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8"/>
            <p:cNvSpPr/>
            <p:nvPr/>
          </p:nvSpPr>
          <p:spPr>
            <a:xfrm>
              <a:off x="824742"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8"/>
            <p:cNvSpPr/>
            <p:nvPr/>
          </p:nvSpPr>
          <p:spPr>
            <a:xfrm>
              <a:off x="771432"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4"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8"/>
            <p:cNvSpPr/>
            <p:nvPr/>
          </p:nvSpPr>
          <p:spPr>
            <a:xfrm>
              <a:off x="718287"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8"/>
            <p:cNvSpPr/>
            <p:nvPr/>
          </p:nvSpPr>
          <p:spPr>
            <a:xfrm>
              <a:off x="664977" y="122245"/>
              <a:ext cx="25425" cy="21652"/>
            </a:xfrm>
            <a:custGeom>
              <a:avLst/>
              <a:gdLst/>
              <a:ahLst/>
              <a:cxnLst/>
              <a:rect l="l" t="t" r="r" b="b"/>
              <a:pathLst>
                <a:path w="155" h="132" extrusionOk="0">
                  <a:moveTo>
                    <a:pt x="67" y="0"/>
                  </a:moveTo>
                  <a:cubicBezTo>
                    <a:pt x="33" y="0"/>
                    <a:pt x="0" y="27"/>
                    <a:pt x="0" y="66"/>
                  </a:cubicBezTo>
                  <a:cubicBezTo>
                    <a:pt x="0" y="102"/>
                    <a:pt x="31" y="131"/>
                    <a:pt x="67" y="131"/>
                  </a:cubicBezTo>
                  <a:cubicBezTo>
                    <a:pt x="125" y="131"/>
                    <a:pt x="155" y="60"/>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8"/>
            <p:cNvSpPr/>
            <p:nvPr/>
          </p:nvSpPr>
          <p:spPr>
            <a:xfrm>
              <a:off x="611831"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8"/>
            <p:cNvSpPr/>
            <p:nvPr/>
          </p:nvSpPr>
          <p:spPr>
            <a:xfrm>
              <a:off x="558686"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8"/>
            <p:cNvSpPr/>
            <p:nvPr/>
          </p:nvSpPr>
          <p:spPr>
            <a:xfrm>
              <a:off x="505376" y="122245"/>
              <a:ext cx="25425" cy="21652"/>
            </a:xfrm>
            <a:custGeom>
              <a:avLst/>
              <a:gdLst/>
              <a:ahLst/>
              <a:cxnLst/>
              <a:rect l="l" t="t" r="r" b="b"/>
              <a:pathLst>
                <a:path w="155" h="132" extrusionOk="0">
                  <a:moveTo>
                    <a:pt x="66" y="0"/>
                  </a:moveTo>
                  <a:cubicBezTo>
                    <a:pt x="32" y="0"/>
                    <a:pt x="0" y="27"/>
                    <a:pt x="0" y="66"/>
                  </a:cubicBezTo>
                  <a:cubicBezTo>
                    <a:pt x="0" y="102"/>
                    <a:pt x="30" y="131"/>
                    <a:pt x="66" y="131"/>
                  </a:cubicBezTo>
                  <a:cubicBezTo>
                    <a:pt x="125" y="131"/>
                    <a:pt x="154"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8"/>
            <p:cNvSpPr/>
            <p:nvPr/>
          </p:nvSpPr>
          <p:spPr>
            <a:xfrm>
              <a:off x="452230" y="122245"/>
              <a:ext cx="25261" cy="21652"/>
            </a:xfrm>
            <a:custGeom>
              <a:avLst/>
              <a:gdLst/>
              <a:ahLst/>
              <a:cxnLst/>
              <a:rect l="l" t="t" r="r" b="b"/>
              <a:pathLst>
                <a:path w="154" h="132" extrusionOk="0">
                  <a:moveTo>
                    <a:pt x="66" y="0"/>
                  </a:moveTo>
                  <a:cubicBezTo>
                    <a:pt x="32" y="0"/>
                    <a:pt x="0" y="27"/>
                    <a:pt x="0" y="66"/>
                  </a:cubicBezTo>
                  <a:cubicBezTo>
                    <a:pt x="0" y="102"/>
                    <a:pt x="29" y="131"/>
                    <a:pt x="65" y="131"/>
                  </a:cubicBezTo>
                  <a:cubicBezTo>
                    <a:pt x="124" y="131"/>
                    <a:pt x="153" y="60"/>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8"/>
            <p:cNvSpPr/>
            <p:nvPr/>
          </p:nvSpPr>
          <p:spPr>
            <a:xfrm>
              <a:off x="398920" y="122245"/>
              <a:ext cx="25425" cy="21652"/>
            </a:xfrm>
            <a:custGeom>
              <a:avLst/>
              <a:gdLst/>
              <a:ahLst/>
              <a:cxnLst/>
              <a:rect l="l" t="t" r="r" b="b"/>
              <a:pathLst>
                <a:path w="155" h="132" extrusionOk="0">
                  <a:moveTo>
                    <a:pt x="66" y="0"/>
                  </a:moveTo>
                  <a:cubicBezTo>
                    <a:pt x="33" y="0"/>
                    <a:pt x="1" y="27"/>
                    <a:pt x="1" y="66"/>
                  </a:cubicBezTo>
                  <a:cubicBezTo>
                    <a:pt x="1" y="102"/>
                    <a:pt x="30" y="131"/>
                    <a:pt x="66" y="131"/>
                  </a:cubicBezTo>
                  <a:cubicBezTo>
                    <a:pt x="125"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8"/>
            <p:cNvSpPr/>
            <p:nvPr/>
          </p:nvSpPr>
          <p:spPr>
            <a:xfrm>
              <a:off x="345611"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6"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8"/>
            <p:cNvSpPr/>
            <p:nvPr/>
          </p:nvSpPr>
          <p:spPr>
            <a:xfrm>
              <a:off x="292465" y="122245"/>
              <a:ext cx="25261" cy="21652"/>
            </a:xfrm>
            <a:custGeom>
              <a:avLst/>
              <a:gdLst/>
              <a:ahLst/>
              <a:cxnLst/>
              <a:rect l="l" t="t" r="r" b="b"/>
              <a:pathLst>
                <a:path w="154" h="132" extrusionOk="0">
                  <a:moveTo>
                    <a:pt x="67" y="0"/>
                  </a:moveTo>
                  <a:cubicBezTo>
                    <a:pt x="33" y="0"/>
                    <a:pt x="1" y="27"/>
                    <a:pt x="1" y="66"/>
                  </a:cubicBezTo>
                  <a:cubicBezTo>
                    <a:pt x="1" y="102"/>
                    <a:pt x="30" y="131"/>
                    <a:pt x="66" y="131"/>
                  </a:cubicBezTo>
                  <a:cubicBezTo>
                    <a:pt x="125" y="131"/>
                    <a:pt x="154"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8"/>
            <p:cNvSpPr/>
            <p:nvPr/>
          </p:nvSpPr>
          <p:spPr>
            <a:xfrm>
              <a:off x="239319" y="122245"/>
              <a:ext cx="25261" cy="21652"/>
            </a:xfrm>
            <a:custGeom>
              <a:avLst/>
              <a:gdLst/>
              <a:ahLst/>
              <a:cxnLst/>
              <a:rect l="l" t="t" r="r" b="b"/>
              <a:pathLst>
                <a:path w="154" h="132" extrusionOk="0">
                  <a:moveTo>
                    <a:pt x="66" y="0"/>
                  </a:moveTo>
                  <a:cubicBezTo>
                    <a:pt x="33" y="0"/>
                    <a:pt x="1" y="27"/>
                    <a:pt x="1" y="66"/>
                  </a:cubicBezTo>
                  <a:cubicBezTo>
                    <a:pt x="1" y="102"/>
                    <a:pt x="30" y="131"/>
                    <a:pt x="66" y="131"/>
                  </a:cubicBezTo>
                  <a:cubicBezTo>
                    <a:pt x="124" y="131"/>
                    <a:pt x="154"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8"/>
            <p:cNvSpPr/>
            <p:nvPr/>
          </p:nvSpPr>
          <p:spPr>
            <a:xfrm>
              <a:off x="186010" y="122245"/>
              <a:ext cx="25425" cy="21652"/>
            </a:xfrm>
            <a:custGeom>
              <a:avLst/>
              <a:gdLst/>
              <a:ahLst/>
              <a:cxnLst/>
              <a:rect l="l" t="t" r="r" b="b"/>
              <a:pathLst>
                <a:path w="155" h="132" extrusionOk="0">
                  <a:moveTo>
                    <a:pt x="67" y="0"/>
                  </a:moveTo>
                  <a:cubicBezTo>
                    <a:pt x="33" y="0"/>
                    <a:pt x="1" y="27"/>
                    <a:pt x="1" y="66"/>
                  </a:cubicBezTo>
                  <a:cubicBezTo>
                    <a:pt x="1" y="102"/>
                    <a:pt x="30" y="131"/>
                    <a:pt x="67" y="131"/>
                  </a:cubicBezTo>
                  <a:cubicBezTo>
                    <a:pt x="125" y="131"/>
                    <a:pt x="155" y="60"/>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8"/>
            <p:cNvSpPr/>
            <p:nvPr/>
          </p:nvSpPr>
          <p:spPr>
            <a:xfrm>
              <a:off x="132864" y="122245"/>
              <a:ext cx="25261" cy="21652"/>
            </a:xfrm>
            <a:custGeom>
              <a:avLst/>
              <a:gdLst/>
              <a:ahLst/>
              <a:cxnLst/>
              <a:rect l="l" t="t" r="r" b="b"/>
              <a:pathLst>
                <a:path w="154" h="132" extrusionOk="0">
                  <a:moveTo>
                    <a:pt x="66" y="0"/>
                  </a:moveTo>
                  <a:cubicBezTo>
                    <a:pt x="33" y="0"/>
                    <a:pt x="0" y="27"/>
                    <a:pt x="0" y="66"/>
                  </a:cubicBezTo>
                  <a:cubicBezTo>
                    <a:pt x="0" y="102"/>
                    <a:pt x="30" y="131"/>
                    <a:pt x="66" y="131"/>
                  </a:cubicBezTo>
                  <a:cubicBezTo>
                    <a:pt x="124" y="131"/>
                    <a:pt x="153" y="60"/>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8"/>
            <p:cNvSpPr/>
            <p:nvPr/>
          </p:nvSpPr>
          <p:spPr>
            <a:xfrm>
              <a:off x="79718" y="122245"/>
              <a:ext cx="25261" cy="21652"/>
            </a:xfrm>
            <a:custGeom>
              <a:avLst/>
              <a:gdLst/>
              <a:ahLst/>
              <a:cxnLst/>
              <a:rect l="l" t="t" r="r" b="b"/>
              <a:pathLst>
                <a:path w="154" h="132" extrusionOk="0">
                  <a:moveTo>
                    <a:pt x="66" y="0"/>
                  </a:moveTo>
                  <a:cubicBezTo>
                    <a:pt x="32" y="0"/>
                    <a:pt x="0" y="27"/>
                    <a:pt x="0" y="66"/>
                  </a:cubicBezTo>
                  <a:cubicBezTo>
                    <a:pt x="0" y="102"/>
                    <a:pt x="30" y="131"/>
                    <a:pt x="66" y="131"/>
                  </a:cubicBezTo>
                  <a:cubicBezTo>
                    <a:pt x="124" y="131"/>
                    <a:pt x="153" y="60"/>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8"/>
            <p:cNvSpPr/>
            <p:nvPr/>
          </p:nvSpPr>
          <p:spPr>
            <a:xfrm>
              <a:off x="26409" y="122245"/>
              <a:ext cx="25261" cy="21652"/>
            </a:xfrm>
            <a:custGeom>
              <a:avLst/>
              <a:gdLst/>
              <a:ahLst/>
              <a:cxnLst/>
              <a:rect l="l" t="t" r="r" b="b"/>
              <a:pathLst>
                <a:path w="154" h="132" extrusionOk="0">
                  <a:moveTo>
                    <a:pt x="66" y="0"/>
                  </a:moveTo>
                  <a:cubicBezTo>
                    <a:pt x="33" y="0"/>
                    <a:pt x="0" y="27"/>
                    <a:pt x="0" y="66"/>
                  </a:cubicBezTo>
                  <a:cubicBezTo>
                    <a:pt x="0" y="102"/>
                    <a:pt x="29" y="131"/>
                    <a:pt x="67" y="131"/>
                  </a:cubicBezTo>
                  <a:cubicBezTo>
                    <a:pt x="124" y="131"/>
                    <a:pt x="153" y="60"/>
                    <a:pt x="113" y="20"/>
                  </a:cubicBezTo>
                  <a:cubicBezTo>
                    <a:pt x="99" y="6"/>
                    <a:pt x="83"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8"/>
            <p:cNvSpPr/>
            <p:nvPr/>
          </p:nvSpPr>
          <p:spPr>
            <a:xfrm>
              <a:off x="1193481" y="68935"/>
              <a:ext cx="25589" cy="21652"/>
            </a:xfrm>
            <a:custGeom>
              <a:avLst/>
              <a:gdLst/>
              <a:ahLst/>
              <a:cxnLst/>
              <a:rect l="l" t="t" r="r" b="b"/>
              <a:pathLst>
                <a:path w="156" h="132" extrusionOk="0">
                  <a:moveTo>
                    <a:pt x="89" y="1"/>
                  </a:moveTo>
                  <a:cubicBezTo>
                    <a:pt x="30" y="1"/>
                    <a:pt x="1" y="72"/>
                    <a:pt x="43" y="113"/>
                  </a:cubicBezTo>
                  <a:cubicBezTo>
                    <a:pt x="56" y="126"/>
                    <a:pt x="72" y="132"/>
                    <a:pt x="88" y="132"/>
                  </a:cubicBezTo>
                  <a:cubicBezTo>
                    <a:pt x="122" y="132"/>
                    <a:pt x="155" y="106"/>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8"/>
            <p:cNvSpPr/>
            <p:nvPr/>
          </p:nvSpPr>
          <p:spPr>
            <a:xfrm>
              <a:off x="1140335" y="68935"/>
              <a:ext cx="25261" cy="21652"/>
            </a:xfrm>
            <a:custGeom>
              <a:avLst/>
              <a:gdLst/>
              <a:ahLst/>
              <a:cxnLst/>
              <a:rect l="l" t="t" r="r" b="b"/>
              <a:pathLst>
                <a:path w="154" h="132" extrusionOk="0">
                  <a:moveTo>
                    <a:pt x="89" y="1"/>
                  </a:moveTo>
                  <a:cubicBezTo>
                    <a:pt x="30" y="1"/>
                    <a:pt x="1" y="72"/>
                    <a:pt x="43" y="113"/>
                  </a:cubicBezTo>
                  <a:cubicBezTo>
                    <a:pt x="55" y="126"/>
                    <a:pt x="72" y="132"/>
                    <a:pt x="87" y="132"/>
                  </a:cubicBezTo>
                  <a:cubicBezTo>
                    <a:pt x="121" y="132"/>
                    <a:pt x="154" y="106"/>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8"/>
            <p:cNvSpPr/>
            <p:nvPr/>
          </p:nvSpPr>
          <p:spPr>
            <a:xfrm>
              <a:off x="1090798"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8"/>
            <p:cNvSpPr/>
            <p:nvPr/>
          </p:nvSpPr>
          <p:spPr>
            <a:xfrm>
              <a:off x="1037653"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8"/>
            <p:cNvSpPr/>
            <p:nvPr/>
          </p:nvSpPr>
          <p:spPr>
            <a:xfrm>
              <a:off x="984507" y="68935"/>
              <a:ext cx="25261" cy="21816"/>
            </a:xfrm>
            <a:custGeom>
              <a:avLst/>
              <a:gdLst/>
              <a:ahLst/>
              <a:cxnLst/>
              <a:rect l="l" t="t" r="r" b="b"/>
              <a:pathLst>
                <a:path w="154" h="133" extrusionOk="0">
                  <a:moveTo>
                    <a:pt x="65" y="0"/>
                  </a:moveTo>
                  <a:cubicBezTo>
                    <a:pt x="32" y="0"/>
                    <a:pt x="0" y="26"/>
                    <a:pt x="0" y="66"/>
                  </a:cubicBezTo>
                  <a:cubicBezTo>
                    <a:pt x="0" y="103"/>
                    <a:pt x="29" y="132"/>
                    <a:pt x="65" y="132"/>
                  </a:cubicBezTo>
                  <a:cubicBezTo>
                    <a:pt x="124" y="132"/>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8"/>
            <p:cNvSpPr/>
            <p:nvPr/>
          </p:nvSpPr>
          <p:spPr>
            <a:xfrm>
              <a:off x="931033"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3" y="103"/>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8"/>
            <p:cNvSpPr/>
            <p:nvPr/>
          </p:nvSpPr>
          <p:spPr>
            <a:xfrm>
              <a:off x="877888"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8"/>
            <p:cNvSpPr/>
            <p:nvPr/>
          </p:nvSpPr>
          <p:spPr>
            <a:xfrm>
              <a:off x="824742"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8"/>
            <p:cNvSpPr/>
            <p:nvPr/>
          </p:nvSpPr>
          <p:spPr>
            <a:xfrm>
              <a:off x="771432"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4"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8"/>
            <p:cNvSpPr/>
            <p:nvPr/>
          </p:nvSpPr>
          <p:spPr>
            <a:xfrm>
              <a:off x="718287"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8"/>
            <p:cNvSpPr/>
            <p:nvPr/>
          </p:nvSpPr>
          <p:spPr>
            <a:xfrm>
              <a:off x="664977" y="68935"/>
              <a:ext cx="25425" cy="21816"/>
            </a:xfrm>
            <a:custGeom>
              <a:avLst/>
              <a:gdLst/>
              <a:ahLst/>
              <a:cxnLst/>
              <a:rect l="l" t="t" r="r" b="b"/>
              <a:pathLst>
                <a:path w="155" h="133" extrusionOk="0">
                  <a:moveTo>
                    <a:pt x="67" y="0"/>
                  </a:moveTo>
                  <a:cubicBezTo>
                    <a:pt x="33" y="0"/>
                    <a:pt x="0" y="26"/>
                    <a:pt x="0" y="66"/>
                  </a:cubicBezTo>
                  <a:cubicBezTo>
                    <a:pt x="0" y="103"/>
                    <a:pt x="31" y="132"/>
                    <a:pt x="67" y="132"/>
                  </a:cubicBezTo>
                  <a:cubicBezTo>
                    <a:pt x="125" y="132"/>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8"/>
            <p:cNvSpPr/>
            <p:nvPr/>
          </p:nvSpPr>
          <p:spPr>
            <a:xfrm>
              <a:off x="611831"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3" y="132"/>
                    <a:pt x="132" y="103"/>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8"/>
            <p:cNvSpPr/>
            <p:nvPr/>
          </p:nvSpPr>
          <p:spPr>
            <a:xfrm>
              <a:off x="558686"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8"/>
            <p:cNvSpPr/>
            <p:nvPr/>
          </p:nvSpPr>
          <p:spPr>
            <a:xfrm>
              <a:off x="505376" y="68935"/>
              <a:ext cx="21652" cy="21816"/>
            </a:xfrm>
            <a:custGeom>
              <a:avLst/>
              <a:gdLst/>
              <a:ahLst/>
              <a:cxnLst/>
              <a:rect l="l" t="t" r="r" b="b"/>
              <a:pathLst>
                <a:path w="132" h="133" extrusionOk="0">
                  <a:moveTo>
                    <a:pt x="66" y="1"/>
                  </a:moveTo>
                  <a:cubicBezTo>
                    <a:pt x="30" y="1"/>
                    <a:pt x="0" y="30"/>
                    <a:pt x="0" y="66"/>
                  </a:cubicBezTo>
                  <a:cubicBezTo>
                    <a:pt x="0" y="103"/>
                    <a:pt x="30" y="132"/>
                    <a:pt x="66" y="132"/>
                  </a:cubicBezTo>
                  <a:cubicBezTo>
                    <a:pt x="102" y="132"/>
                    <a:pt x="132" y="103"/>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8"/>
            <p:cNvSpPr/>
            <p:nvPr/>
          </p:nvSpPr>
          <p:spPr>
            <a:xfrm>
              <a:off x="452230" y="68935"/>
              <a:ext cx="25261" cy="21816"/>
            </a:xfrm>
            <a:custGeom>
              <a:avLst/>
              <a:gdLst/>
              <a:ahLst/>
              <a:cxnLst/>
              <a:rect l="l" t="t" r="r" b="b"/>
              <a:pathLst>
                <a:path w="154" h="133" extrusionOk="0">
                  <a:moveTo>
                    <a:pt x="66" y="0"/>
                  </a:moveTo>
                  <a:cubicBezTo>
                    <a:pt x="32" y="0"/>
                    <a:pt x="0" y="26"/>
                    <a:pt x="0" y="66"/>
                  </a:cubicBezTo>
                  <a:cubicBezTo>
                    <a:pt x="0" y="103"/>
                    <a:pt x="29" y="132"/>
                    <a:pt x="65" y="132"/>
                  </a:cubicBezTo>
                  <a:cubicBezTo>
                    <a:pt x="124" y="132"/>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8"/>
            <p:cNvSpPr/>
            <p:nvPr/>
          </p:nvSpPr>
          <p:spPr>
            <a:xfrm>
              <a:off x="398920" y="68935"/>
              <a:ext cx="25425" cy="21816"/>
            </a:xfrm>
            <a:custGeom>
              <a:avLst/>
              <a:gdLst/>
              <a:ahLst/>
              <a:cxnLst/>
              <a:rect l="l" t="t" r="r" b="b"/>
              <a:pathLst>
                <a:path w="155" h="133" extrusionOk="0">
                  <a:moveTo>
                    <a:pt x="66" y="0"/>
                  </a:moveTo>
                  <a:cubicBezTo>
                    <a:pt x="33" y="0"/>
                    <a:pt x="1" y="26"/>
                    <a:pt x="1" y="66"/>
                  </a:cubicBezTo>
                  <a:cubicBezTo>
                    <a:pt x="1" y="103"/>
                    <a:pt x="30" y="132"/>
                    <a:pt x="66" y="132"/>
                  </a:cubicBezTo>
                  <a:cubicBezTo>
                    <a:pt x="125"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8"/>
            <p:cNvSpPr/>
            <p:nvPr/>
          </p:nvSpPr>
          <p:spPr>
            <a:xfrm>
              <a:off x="345611"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8"/>
            <p:cNvSpPr/>
            <p:nvPr/>
          </p:nvSpPr>
          <p:spPr>
            <a:xfrm>
              <a:off x="292465" y="68935"/>
              <a:ext cx="25261" cy="21816"/>
            </a:xfrm>
            <a:custGeom>
              <a:avLst/>
              <a:gdLst/>
              <a:ahLst/>
              <a:cxnLst/>
              <a:rect l="l" t="t" r="r" b="b"/>
              <a:pathLst>
                <a:path w="154" h="133" extrusionOk="0">
                  <a:moveTo>
                    <a:pt x="67" y="0"/>
                  </a:moveTo>
                  <a:cubicBezTo>
                    <a:pt x="33" y="0"/>
                    <a:pt x="1" y="26"/>
                    <a:pt x="1" y="66"/>
                  </a:cubicBezTo>
                  <a:cubicBezTo>
                    <a:pt x="1" y="103"/>
                    <a:pt x="30" y="132"/>
                    <a:pt x="66" y="132"/>
                  </a:cubicBezTo>
                  <a:cubicBezTo>
                    <a:pt x="125" y="132"/>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8"/>
            <p:cNvSpPr/>
            <p:nvPr/>
          </p:nvSpPr>
          <p:spPr>
            <a:xfrm>
              <a:off x="239319" y="68935"/>
              <a:ext cx="25261" cy="21816"/>
            </a:xfrm>
            <a:custGeom>
              <a:avLst/>
              <a:gdLst/>
              <a:ahLst/>
              <a:cxnLst/>
              <a:rect l="l" t="t" r="r" b="b"/>
              <a:pathLst>
                <a:path w="154" h="133" extrusionOk="0">
                  <a:moveTo>
                    <a:pt x="66" y="0"/>
                  </a:moveTo>
                  <a:cubicBezTo>
                    <a:pt x="33" y="0"/>
                    <a:pt x="1" y="26"/>
                    <a:pt x="1" y="66"/>
                  </a:cubicBezTo>
                  <a:cubicBezTo>
                    <a:pt x="1" y="103"/>
                    <a:pt x="30" y="132"/>
                    <a:pt x="66" y="132"/>
                  </a:cubicBezTo>
                  <a:cubicBezTo>
                    <a:pt x="124" y="132"/>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8"/>
            <p:cNvSpPr/>
            <p:nvPr/>
          </p:nvSpPr>
          <p:spPr>
            <a:xfrm>
              <a:off x="186010" y="68935"/>
              <a:ext cx="21816" cy="21816"/>
            </a:xfrm>
            <a:custGeom>
              <a:avLst/>
              <a:gdLst/>
              <a:ahLst/>
              <a:cxnLst/>
              <a:rect l="l" t="t" r="r" b="b"/>
              <a:pathLst>
                <a:path w="133" h="133" extrusionOk="0">
                  <a:moveTo>
                    <a:pt x="67" y="1"/>
                  </a:moveTo>
                  <a:cubicBezTo>
                    <a:pt x="30" y="1"/>
                    <a:pt x="1" y="30"/>
                    <a:pt x="1" y="66"/>
                  </a:cubicBezTo>
                  <a:cubicBezTo>
                    <a:pt x="1" y="103"/>
                    <a:pt x="30"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8"/>
            <p:cNvSpPr/>
            <p:nvPr/>
          </p:nvSpPr>
          <p:spPr>
            <a:xfrm>
              <a:off x="132864" y="68935"/>
              <a:ext cx="25261" cy="21816"/>
            </a:xfrm>
            <a:custGeom>
              <a:avLst/>
              <a:gdLst/>
              <a:ahLst/>
              <a:cxnLst/>
              <a:rect l="l" t="t" r="r" b="b"/>
              <a:pathLst>
                <a:path w="154" h="133" extrusionOk="0">
                  <a:moveTo>
                    <a:pt x="66" y="0"/>
                  </a:moveTo>
                  <a:cubicBezTo>
                    <a:pt x="33" y="0"/>
                    <a:pt x="0" y="26"/>
                    <a:pt x="0" y="66"/>
                  </a:cubicBezTo>
                  <a:cubicBezTo>
                    <a:pt x="0" y="103"/>
                    <a:pt x="30" y="132"/>
                    <a:pt x="66" y="132"/>
                  </a:cubicBezTo>
                  <a:cubicBezTo>
                    <a:pt x="124" y="132"/>
                    <a:pt x="153"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8"/>
            <p:cNvSpPr/>
            <p:nvPr/>
          </p:nvSpPr>
          <p:spPr>
            <a:xfrm>
              <a:off x="79718" y="68935"/>
              <a:ext cx="25261" cy="21816"/>
            </a:xfrm>
            <a:custGeom>
              <a:avLst/>
              <a:gdLst/>
              <a:ahLst/>
              <a:cxnLst/>
              <a:rect l="l" t="t" r="r" b="b"/>
              <a:pathLst>
                <a:path w="154" h="133" extrusionOk="0">
                  <a:moveTo>
                    <a:pt x="66" y="0"/>
                  </a:moveTo>
                  <a:cubicBezTo>
                    <a:pt x="32" y="0"/>
                    <a:pt x="0" y="26"/>
                    <a:pt x="0" y="66"/>
                  </a:cubicBezTo>
                  <a:cubicBezTo>
                    <a:pt x="0" y="103"/>
                    <a:pt x="30" y="132"/>
                    <a:pt x="66" y="132"/>
                  </a:cubicBezTo>
                  <a:cubicBezTo>
                    <a:pt x="124" y="132"/>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8"/>
            <p:cNvSpPr/>
            <p:nvPr/>
          </p:nvSpPr>
          <p:spPr>
            <a:xfrm>
              <a:off x="26409" y="68935"/>
              <a:ext cx="21652" cy="21816"/>
            </a:xfrm>
            <a:custGeom>
              <a:avLst/>
              <a:gdLst/>
              <a:ahLst/>
              <a:cxnLst/>
              <a:rect l="l" t="t" r="r" b="b"/>
              <a:pathLst>
                <a:path w="132" h="133" extrusionOk="0">
                  <a:moveTo>
                    <a:pt x="67" y="1"/>
                  </a:moveTo>
                  <a:cubicBezTo>
                    <a:pt x="29" y="1"/>
                    <a:pt x="0" y="30"/>
                    <a:pt x="0" y="66"/>
                  </a:cubicBezTo>
                  <a:cubicBezTo>
                    <a:pt x="0" y="103"/>
                    <a:pt x="29" y="132"/>
                    <a:pt x="67" y="132"/>
                  </a:cubicBezTo>
                  <a:cubicBezTo>
                    <a:pt x="103" y="132"/>
                    <a:pt x="132" y="103"/>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8"/>
            <p:cNvSpPr/>
            <p:nvPr/>
          </p:nvSpPr>
          <p:spPr>
            <a:xfrm>
              <a:off x="119348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6"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8"/>
            <p:cNvSpPr/>
            <p:nvPr/>
          </p:nvSpPr>
          <p:spPr>
            <a:xfrm>
              <a:off x="1140335" y="15789"/>
              <a:ext cx="25261" cy="21652"/>
            </a:xfrm>
            <a:custGeom>
              <a:avLst/>
              <a:gdLst/>
              <a:ahLst/>
              <a:cxnLst/>
              <a:rect l="l" t="t" r="r" b="b"/>
              <a:pathLst>
                <a:path w="154" h="132" extrusionOk="0">
                  <a:moveTo>
                    <a:pt x="89" y="1"/>
                  </a:moveTo>
                  <a:cubicBezTo>
                    <a:pt x="30" y="1"/>
                    <a:pt x="1" y="72"/>
                    <a:pt x="43" y="112"/>
                  </a:cubicBezTo>
                  <a:cubicBezTo>
                    <a:pt x="56" y="126"/>
                    <a:pt x="72" y="132"/>
                    <a:pt x="88" y="132"/>
                  </a:cubicBezTo>
                  <a:cubicBezTo>
                    <a:pt x="122" y="132"/>
                    <a:pt x="154" y="105"/>
                    <a:pt x="154" y="66"/>
                  </a:cubicBezTo>
                  <a:cubicBezTo>
                    <a:pt x="154"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8"/>
            <p:cNvSpPr/>
            <p:nvPr/>
          </p:nvSpPr>
          <p:spPr>
            <a:xfrm>
              <a:off x="1090798"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8"/>
            <p:cNvSpPr/>
            <p:nvPr/>
          </p:nvSpPr>
          <p:spPr>
            <a:xfrm>
              <a:off x="1037653"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8"/>
            <p:cNvSpPr/>
            <p:nvPr/>
          </p:nvSpPr>
          <p:spPr>
            <a:xfrm>
              <a:off x="984507" y="15789"/>
              <a:ext cx="25261" cy="21652"/>
            </a:xfrm>
            <a:custGeom>
              <a:avLst/>
              <a:gdLst/>
              <a:ahLst/>
              <a:cxnLst/>
              <a:rect l="l" t="t" r="r" b="b"/>
              <a:pathLst>
                <a:path w="154" h="132" extrusionOk="0">
                  <a:moveTo>
                    <a:pt x="65" y="0"/>
                  </a:moveTo>
                  <a:cubicBezTo>
                    <a:pt x="32" y="0"/>
                    <a:pt x="0" y="26"/>
                    <a:pt x="0" y="66"/>
                  </a:cubicBezTo>
                  <a:cubicBezTo>
                    <a:pt x="0" y="102"/>
                    <a:pt x="29" y="131"/>
                    <a:pt x="65" y="131"/>
                  </a:cubicBezTo>
                  <a:cubicBezTo>
                    <a:pt x="124" y="131"/>
                    <a:pt x="153" y="61"/>
                    <a:pt x="111" y="20"/>
                  </a:cubicBezTo>
                  <a:cubicBezTo>
                    <a:pt x="98" y="6"/>
                    <a:pt x="82"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8"/>
            <p:cNvSpPr/>
            <p:nvPr/>
          </p:nvSpPr>
          <p:spPr>
            <a:xfrm>
              <a:off x="931033"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3" y="102"/>
                    <a:pt x="133" y="66"/>
                  </a:cubicBezTo>
                  <a:cubicBezTo>
                    <a:pt x="133"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8"/>
            <p:cNvSpPr/>
            <p:nvPr/>
          </p:nvSpPr>
          <p:spPr>
            <a:xfrm>
              <a:off x="877888"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5" y="131"/>
                    <a:pt x="154" y="61"/>
                    <a:pt x="112"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8"/>
            <p:cNvSpPr/>
            <p:nvPr/>
          </p:nvSpPr>
          <p:spPr>
            <a:xfrm>
              <a:off x="824742"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8"/>
            <p:cNvSpPr/>
            <p:nvPr/>
          </p:nvSpPr>
          <p:spPr>
            <a:xfrm>
              <a:off x="771432" y="15789"/>
              <a:ext cx="25261" cy="21652"/>
            </a:xfrm>
            <a:custGeom>
              <a:avLst/>
              <a:gdLst/>
              <a:ahLst/>
              <a:cxnLst/>
              <a:rect l="l" t="t" r="r" b="b"/>
              <a:pathLst>
                <a:path w="154" h="132" extrusionOk="0">
                  <a:moveTo>
                    <a:pt x="67" y="0"/>
                  </a:moveTo>
                  <a:cubicBezTo>
                    <a:pt x="33" y="0"/>
                    <a:pt x="1" y="26"/>
                    <a:pt x="1" y="66"/>
                  </a:cubicBezTo>
                  <a:cubicBezTo>
                    <a:pt x="1" y="102"/>
                    <a:pt x="30" y="131"/>
                    <a:pt x="66" y="131"/>
                  </a:cubicBezTo>
                  <a:cubicBezTo>
                    <a:pt x="124" y="131"/>
                    <a:pt x="154" y="61"/>
                    <a:pt x="113" y="20"/>
                  </a:cubicBezTo>
                  <a:cubicBezTo>
                    <a:pt x="100"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8"/>
            <p:cNvSpPr/>
            <p:nvPr/>
          </p:nvSpPr>
          <p:spPr>
            <a:xfrm>
              <a:off x="718287"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8"/>
            <p:cNvSpPr/>
            <p:nvPr/>
          </p:nvSpPr>
          <p:spPr>
            <a:xfrm>
              <a:off x="664977" y="15789"/>
              <a:ext cx="25425" cy="21652"/>
            </a:xfrm>
            <a:custGeom>
              <a:avLst/>
              <a:gdLst/>
              <a:ahLst/>
              <a:cxnLst/>
              <a:rect l="l" t="t" r="r" b="b"/>
              <a:pathLst>
                <a:path w="155" h="132" extrusionOk="0">
                  <a:moveTo>
                    <a:pt x="67" y="0"/>
                  </a:moveTo>
                  <a:cubicBezTo>
                    <a:pt x="33" y="0"/>
                    <a:pt x="0" y="26"/>
                    <a:pt x="0" y="66"/>
                  </a:cubicBezTo>
                  <a:cubicBezTo>
                    <a:pt x="0" y="102"/>
                    <a:pt x="31" y="131"/>
                    <a:pt x="67" y="131"/>
                  </a:cubicBezTo>
                  <a:cubicBezTo>
                    <a:pt x="125" y="131"/>
                    <a:pt x="155" y="61"/>
                    <a:pt x="113" y="20"/>
                  </a:cubicBezTo>
                  <a:cubicBezTo>
                    <a:pt x="99" y="6"/>
                    <a:pt x="83"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8"/>
            <p:cNvSpPr/>
            <p:nvPr/>
          </p:nvSpPr>
          <p:spPr>
            <a:xfrm>
              <a:off x="611831"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3" y="131"/>
                    <a:pt x="132" y="102"/>
                    <a:pt x="132" y="66"/>
                  </a:cubicBezTo>
                  <a:cubicBezTo>
                    <a:pt x="132" y="30"/>
                    <a:pt x="103"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8"/>
            <p:cNvSpPr/>
            <p:nvPr/>
          </p:nvSpPr>
          <p:spPr>
            <a:xfrm>
              <a:off x="558686"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8"/>
            <p:cNvSpPr/>
            <p:nvPr/>
          </p:nvSpPr>
          <p:spPr>
            <a:xfrm>
              <a:off x="505376" y="15789"/>
              <a:ext cx="21652" cy="21652"/>
            </a:xfrm>
            <a:custGeom>
              <a:avLst/>
              <a:gdLst/>
              <a:ahLst/>
              <a:cxnLst/>
              <a:rect l="l" t="t" r="r" b="b"/>
              <a:pathLst>
                <a:path w="132" h="132" extrusionOk="0">
                  <a:moveTo>
                    <a:pt x="66" y="1"/>
                  </a:moveTo>
                  <a:cubicBezTo>
                    <a:pt x="30" y="1"/>
                    <a:pt x="0" y="30"/>
                    <a:pt x="0" y="66"/>
                  </a:cubicBezTo>
                  <a:cubicBezTo>
                    <a:pt x="0" y="102"/>
                    <a:pt x="30" y="131"/>
                    <a:pt x="66" y="131"/>
                  </a:cubicBezTo>
                  <a:cubicBezTo>
                    <a:pt x="102" y="131"/>
                    <a:pt x="132" y="102"/>
                    <a:pt x="132" y="66"/>
                  </a:cubicBezTo>
                  <a:cubicBezTo>
                    <a:pt x="132" y="30"/>
                    <a:pt x="102" y="1"/>
                    <a:pt x="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8"/>
            <p:cNvSpPr/>
            <p:nvPr/>
          </p:nvSpPr>
          <p:spPr>
            <a:xfrm>
              <a:off x="452230" y="15789"/>
              <a:ext cx="25261" cy="21652"/>
            </a:xfrm>
            <a:custGeom>
              <a:avLst/>
              <a:gdLst/>
              <a:ahLst/>
              <a:cxnLst/>
              <a:rect l="l" t="t" r="r" b="b"/>
              <a:pathLst>
                <a:path w="154" h="132" extrusionOk="0">
                  <a:moveTo>
                    <a:pt x="66" y="0"/>
                  </a:moveTo>
                  <a:cubicBezTo>
                    <a:pt x="32" y="0"/>
                    <a:pt x="0" y="26"/>
                    <a:pt x="0" y="66"/>
                  </a:cubicBezTo>
                  <a:cubicBezTo>
                    <a:pt x="0" y="102"/>
                    <a:pt x="29" y="131"/>
                    <a:pt x="65" y="131"/>
                  </a:cubicBezTo>
                  <a:cubicBezTo>
                    <a:pt x="124" y="131"/>
                    <a:pt x="153" y="61"/>
                    <a:pt x="113"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8"/>
            <p:cNvSpPr/>
            <p:nvPr/>
          </p:nvSpPr>
          <p:spPr>
            <a:xfrm>
              <a:off x="398920" y="15789"/>
              <a:ext cx="25425" cy="21652"/>
            </a:xfrm>
            <a:custGeom>
              <a:avLst/>
              <a:gdLst/>
              <a:ahLst/>
              <a:cxnLst/>
              <a:rect l="l" t="t" r="r" b="b"/>
              <a:pathLst>
                <a:path w="155" h="132" extrusionOk="0">
                  <a:moveTo>
                    <a:pt x="66" y="0"/>
                  </a:moveTo>
                  <a:cubicBezTo>
                    <a:pt x="33" y="0"/>
                    <a:pt x="1" y="26"/>
                    <a:pt x="1" y="66"/>
                  </a:cubicBezTo>
                  <a:cubicBezTo>
                    <a:pt x="1" y="102"/>
                    <a:pt x="30" y="131"/>
                    <a:pt x="66" y="131"/>
                  </a:cubicBezTo>
                  <a:cubicBezTo>
                    <a:pt x="125"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8"/>
            <p:cNvSpPr/>
            <p:nvPr/>
          </p:nvSpPr>
          <p:spPr>
            <a:xfrm>
              <a:off x="345611"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8"/>
            <p:cNvSpPr/>
            <p:nvPr/>
          </p:nvSpPr>
          <p:spPr>
            <a:xfrm>
              <a:off x="288856" y="15789"/>
              <a:ext cx="25425" cy="21652"/>
            </a:xfrm>
            <a:custGeom>
              <a:avLst/>
              <a:gdLst/>
              <a:ahLst/>
              <a:cxnLst/>
              <a:rect l="l" t="t" r="r" b="b"/>
              <a:pathLst>
                <a:path w="155" h="132" extrusionOk="0">
                  <a:moveTo>
                    <a:pt x="88" y="1"/>
                  </a:moveTo>
                  <a:cubicBezTo>
                    <a:pt x="29" y="1"/>
                    <a:pt x="0" y="72"/>
                    <a:pt x="42" y="112"/>
                  </a:cubicBezTo>
                  <a:cubicBezTo>
                    <a:pt x="55" y="126"/>
                    <a:pt x="72" y="132"/>
                    <a:pt x="88" y="132"/>
                  </a:cubicBezTo>
                  <a:cubicBezTo>
                    <a:pt x="122" y="132"/>
                    <a:pt x="154" y="105"/>
                    <a:pt x="154" y="66"/>
                  </a:cubicBezTo>
                  <a:cubicBezTo>
                    <a:pt x="154" y="30"/>
                    <a:pt x="124" y="1"/>
                    <a:pt x="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8"/>
            <p:cNvSpPr/>
            <p:nvPr/>
          </p:nvSpPr>
          <p:spPr>
            <a:xfrm>
              <a:off x="239319" y="15789"/>
              <a:ext cx="25261" cy="21652"/>
            </a:xfrm>
            <a:custGeom>
              <a:avLst/>
              <a:gdLst/>
              <a:ahLst/>
              <a:cxnLst/>
              <a:rect l="l" t="t" r="r" b="b"/>
              <a:pathLst>
                <a:path w="154" h="132" extrusionOk="0">
                  <a:moveTo>
                    <a:pt x="66" y="0"/>
                  </a:moveTo>
                  <a:cubicBezTo>
                    <a:pt x="33" y="0"/>
                    <a:pt x="1" y="26"/>
                    <a:pt x="1" y="66"/>
                  </a:cubicBezTo>
                  <a:cubicBezTo>
                    <a:pt x="1" y="102"/>
                    <a:pt x="30" y="131"/>
                    <a:pt x="66" y="131"/>
                  </a:cubicBezTo>
                  <a:cubicBezTo>
                    <a:pt x="124" y="131"/>
                    <a:pt x="154" y="61"/>
                    <a:pt x="112" y="20"/>
                  </a:cubicBezTo>
                  <a:cubicBezTo>
                    <a:pt x="99"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8"/>
            <p:cNvSpPr/>
            <p:nvPr/>
          </p:nvSpPr>
          <p:spPr>
            <a:xfrm>
              <a:off x="186010" y="15789"/>
              <a:ext cx="21816" cy="21652"/>
            </a:xfrm>
            <a:custGeom>
              <a:avLst/>
              <a:gdLst/>
              <a:ahLst/>
              <a:cxnLst/>
              <a:rect l="l" t="t" r="r" b="b"/>
              <a:pathLst>
                <a:path w="133" h="132" extrusionOk="0">
                  <a:moveTo>
                    <a:pt x="67" y="1"/>
                  </a:moveTo>
                  <a:cubicBezTo>
                    <a:pt x="30" y="1"/>
                    <a:pt x="1" y="30"/>
                    <a:pt x="1" y="66"/>
                  </a:cubicBezTo>
                  <a:cubicBezTo>
                    <a:pt x="1" y="102"/>
                    <a:pt x="30"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8"/>
            <p:cNvSpPr/>
            <p:nvPr/>
          </p:nvSpPr>
          <p:spPr>
            <a:xfrm>
              <a:off x="129091" y="15789"/>
              <a:ext cx="25589" cy="21652"/>
            </a:xfrm>
            <a:custGeom>
              <a:avLst/>
              <a:gdLst/>
              <a:ahLst/>
              <a:cxnLst/>
              <a:rect l="l" t="t" r="r" b="b"/>
              <a:pathLst>
                <a:path w="156" h="132" extrusionOk="0">
                  <a:moveTo>
                    <a:pt x="89" y="1"/>
                  </a:moveTo>
                  <a:cubicBezTo>
                    <a:pt x="30" y="1"/>
                    <a:pt x="1" y="72"/>
                    <a:pt x="43" y="112"/>
                  </a:cubicBezTo>
                  <a:cubicBezTo>
                    <a:pt x="56" y="126"/>
                    <a:pt x="73" y="132"/>
                    <a:pt x="89" y="132"/>
                  </a:cubicBezTo>
                  <a:cubicBezTo>
                    <a:pt x="123" y="132"/>
                    <a:pt x="155" y="105"/>
                    <a:pt x="155" y="66"/>
                  </a:cubicBezTo>
                  <a:cubicBezTo>
                    <a:pt x="155" y="30"/>
                    <a:pt x="125" y="1"/>
                    <a:pt x="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8"/>
            <p:cNvSpPr/>
            <p:nvPr/>
          </p:nvSpPr>
          <p:spPr>
            <a:xfrm>
              <a:off x="79718" y="15789"/>
              <a:ext cx="25261" cy="21652"/>
            </a:xfrm>
            <a:custGeom>
              <a:avLst/>
              <a:gdLst/>
              <a:ahLst/>
              <a:cxnLst/>
              <a:rect l="l" t="t" r="r" b="b"/>
              <a:pathLst>
                <a:path w="154" h="132" extrusionOk="0">
                  <a:moveTo>
                    <a:pt x="66" y="0"/>
                  </a:moveTo>
                  <a:cubicBezTo>
                    <a:pt x="32" y="0"/>
                    <a:pt x="0" y="26"/>
                    <a:pt x="0" y="66"/>
                  </a:cubicBezTo>
                  <a:cubicBezTo>
                    <a:pt x="0" y="102"/>
                    <a:pt x="30" y="131"/>
                    <a:pt x="66" y="131"/>
                  </a:cubicBezTo>
                  <a:cubicBezTo>
                    <a:pt x="124" y="131"/>
                    <a:pt x="153" y="61"/>
                    <a:pt x="112" y="20"/>
                  </a:cubicBezTo>
                  <a:cubicBezTo>
                    <a:pt x="98" y="6"/>
                    <a:pt x="82" y="0"/>
                    <a:pt x="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8"/>
            <p:cNvSpPr/>
            <p:nvPr/>
          </p:nvSpPr>
          <p:spPr>
            <a:xfrm>
              <a:off x="26409" y="15789"/>
              <a:ext cx="21652" cy="21652"/>
            </a:xfrm>
            <a:custGeom>
              <a:avLst/>
              <a:gdLst/>
              <a:ahLst/>
              <a:cxnLst/>
              <a:rect l="l" t="t" r="r" b="b"/>
              <a:pathLst>
                <a:path w="132" h="132" extrusionOk="0">
                  <a:moveTo>
                    <a:pt x="67" y="1"/>
                  </a:moveTo>
                  <a:cubicBezTo>
                    <a:pt x="29" y="1"/>
                    <a:pt x="0" y="30"/>
                    <a:pt x="0" y="66"/>
                  </a:cubicBezTo>
                  <a:cubicBezTo>
                    <a:pt x="0" y="102"/>
                    <a:pt x="29" y="131"/>
                    <a:pt x="67" y="131"/>
                  </a:cubicBezTo>
                  <a:cubicBezTo>
                    <a:pt x="103" y="131"/>
                    <a:pt x="132" y="102"/>
                    <a:pt x="132" y="66"/>
                  </a:cubicBezTo>
                  <a:cubicBezTo>
                    <a:pt x="132" y="30"/>
                    <a:pt x="103"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4"/>
        <p:cNvGrpSpPr/>
        <p:nvPr/>
      </p:nvGrpSpPr>
      <p:grpSpPr>
        <a:xfrm>
          <a:off x="0" y="0"/>
          <a:ext cx="0" cy="0"/>
          <a:chOff x="0" y="0"/>
          <a:chExt cx="0" cy="0"/>
        </a:xfrm>
      </p:grpSpPr>
      <p:pic>
        <p:nvPicPr>
          <p:cNvPr id="2045" name="Google Shape;2045;p59" descr="CEANYC_logo_simple-02.png"/>
          <p:cNvPicPr preferRelativeResize="0"/>
          <p:nvPr/>
        </p:nvPicPr>
        <p:blipFill rotWithShape="1">
          <a:blip r:embed="rId3">
            <a:alphaModFix/>
          </a:blip>
          <a:srcRect/>
          <a:stretch/>
        </p:blipFill>
        <p:spPr>
          <a:xfrm>
            <a:off x="232610" y="4656621"/>
            <a:ext cx="400429" cy="347853"/>
          </a:xfrm>
          <a:prstGeom prst="rect">
            <a:avLst/>
          </a:prstGeom>
          <a:noFill/>
          <a:ln>
            <a:noFill/>
          </a:ln>
        </p:spPr>
      </p:pic>
      <p:sp>
        <p:nvSpPr>
          <p:cNvPr id="2046" name="Google Shape;2046;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Cooperative</a:t>
            </a:r>
            <a:endParaRPr/>
          </a:p>
        </p:txBody>
      </p:sp>
      <p:sp>
        <p:nvSpPr>
          <p:cNvPr id="2047" name="Google Shape;2047;p59"/>
          <p:cNvSpPr txBox="1">
            <a:spLocks noGrp="1"/>
          </p:cNvSpPr>
          <p:nvPr>
            <p:ph type="body" idx="1"/>
          </p:nvPr>
        </p:nvSpPr>
        <p:spPr>
          <a:xfrm>
            <a:off x="311700" y="11289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an autonomous association of people united voluntarily to meet their common economic, social and cultural needs and aspirations through a jointly owned and democratically controlled business.</a:t>
            </a:r>
            <a:endParaRPr sz="2200"/>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47"/>
                                        </p:tgtEl>
                                        <p:attrNameLst>
                                          <p:attrName>style.visibility</p:attrName>
                                        </p:attrNameLst>
                                      </p:cBhvr>
                                      <p:to>
                                        <p:strVal val="visible"/>
                                      </p:to>
                                    </p:set>
                                    <p:anim calcmode="lin" valueType="num">
                                      <p:cBhvr additive="base">
                                        <p:cTn id="7" dur="1000"/>
                                        <p:tgtEl>
                                          <p:spTgt spid="204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60"/>
          <p:cNvSpPr txBox="1">
            <a:spLocks noGrp="1"/>
          </p:cNvSpPr>
          <p:nvPr>
            <p:ph type="title"/>
          </p:nvPr>
        </p:nvSpPr>
        <p:spPr>
          <a:xfrm>
            <a:off x="311700" y="555600"/>
            <a:ext cx="3557700" cy="75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6600"/>
              </a:buClr>
              <a:buSzPts val="4400"/>
              <a:buFont typeface="Calibri"/>
              <a:buNone/>
            </a:pPr>
            <a:r>
              <a:rPr lang="en">
                <a:solidFill>
                  <a:schemeClr val="dk1"/>
                </a:solidFill>
                <a:highlight>
                  <a:schemeClr val="lt1"/>
                </a:highlight>
              </a:rPr>
              <a:t>Types of Cooperatives</a:t>
            </a:r>
            <a:endParaRPr>
              <a:solidFill>
                <a:schemeClr val="dk1"/>
              </a:solidFill>
              <a:highlight>
                <a:schemeClr val="lt1"/>
              </a:highlight>
            </a:endParaRPr>
          </a:p>
        </p:txBody>
      </p:sp>
      <p:sp>
        <p:nvSpPr>
          <p:cNvPr id="2054" name="Google Shape;2054;p60" descr="data:image/png;base64,iVBORw0KGgoAAAANSUhEUgAAAZcAAAB8CAMAAACSTA3KAAABDlBMVEX////cAC4aFxsAAADbACG6urvaABrcACztlpIXFBjzvbYWEhcSDhPyt63aAB2UlJbbACXaABD09PRYWFr0wb31yscGAAjxsKr76N8sLC/bACTaABcAAAXla3j+9/UNCA7iS0tKSk3ZAABpaWvW19jj4+Pt7u6BgYM1NDfGxsevr7Cmp6jR0tMiISQ9PD8fHSH87+6cnJ3jV2KIiIlwcHLkWVj42NP30cbunZrfMTv539v41Mnqhn9cXF/ofIPoeHXgPFDlX1nuo53fMTbvrLDiST7gP1HiTVXnbmbpe3jkWFLjTkHpe27dHzreJi/tlYHvno7qhYnnaFXncnj0wbfhTV3slpfmcnnupKjyuLnKk7U9AAAROklEQVR4nO1da3vaxhLGCCwUFBDCyDZQZAwSYLDBgeCY2E1i9yR227gnp+nt//+Ro9XeZqWRoX1o3Dzd9xOW9iLN7M595VxOQ0NDQ0NDQ0NDQ0NDQ0NDQ0NDQ0NDQ0NDQ0NDQ0NDQ0NDQ0NDQ0Pja0Xj4qmfQAPB7PKPp34EDQT3tV+f+hE00tgrON8/9TNopNC5Nc3CUz+ERgqlys5ObfbUT6GRwF5tZ2en9fmpH0NDxey9GfGl8uqpn0NDxVUhYstO89unfg4NBY0W2S47zsvOUz+JBkDnMmbLjumsV/yz1bKxf3Oz31iutJXwN+NTZYeitnq0XWdZenHk7LYqEVqVh/cvSiu9wf4+NAom40tl/5Fmrz89tAqOydvumKZTqN1+Ovhiz/kvA5diRPFfZTbav20J9gGYhdrd45tM4y/iqimo7PyS0eb5hwrCFMqZpnmT7tB4tik+a1GI4nUN0PgtSqTZi90srsS9Wj8nTYCDh9buZmh91OYDBiDFiMpYIk32a84jXCEoPCT6NTCZh8J58UVe86vDVQVSabeRatC5zxRhgKGV10qn7ypru3CWlr7Um35VaDgK0dORmM67DdhC9L/C0bt1O0yglV4JGrncg0p0513ifuddYTP6mjvL7GEf46e25hBcJahuOur9zssN2aIGCzobqxfzgzbH0mgk7SxzVyXTG5wtKNXBXmtsrF50qBRB5yilBlT9vV/DaLnjFCoVZEe0RLTg9435UkF8n3897tPkq/wO7i9r+Ma4OrjY/3RUS7LGNLmu+BNq/zX2YP9uYE5G4ZO83/mAk3f3WXx7dXXZVAdovmEdbzdWL7UneO9/OBSPksN5KRu8ypBGogxgdadylrulM1T8OYU0do+++Gv/41HCyG42heI/yDCqzFtpG9yohkPhPr76eRdjy6c9BFh84d+NDOUha2I+ZZjIzs9glGcqY45jlpWQnqajWbARVritxZRHJIyy/Hw1JrCv7A2awHmB6CXzo3ZUNsIMV84iXoWKuZhzajXTXRPci/fS7AhL1Bx96Rf8StF5iVpbzjf09gyzCmIcqwtfaWg2IzG4xLICOj65KXD9wQMjzzDdHTd4SIxzAzcWCUPuY111fHJT3KCCynygziG+myI4d4lxZjBISbbFVTPdiw+rsRYXLZTudGEffMwSY7vfJQf6GbCQiMH3qHrRackN0TlG6U4jVn9kijEnJZCeg7bOLzhLm799+Rf86sBECp4koXIqM8JlfkwVJkH33nzfuXCQcXV8cj1WLCD/DqW9+Zbcyyy0MD+kB2yZAs7l7DtU7Wuvch0675lF9Suu+EmBSobTGaF5nx7x7kji+4N7jN2FvQYCYHGH86pAX1x15cXqZCtvH4jxTrYy3vZQqrBYyx7OFxJ8fJ6ZQBHxAIAORJZ4RKKWx8AWGBkSki8TcHU7fBmL8RZbGW9rWJom8yVeY4ogUgV/RFspK31s7q6zdzPMiR0zjSOwX6pGnsEqy6sn8qrhbuX15202oFHdynhbw625U6BKuIPbwoVfs2IBhLqX6+zdDPMbgZJD7vmcA3ZdXh20xdXudl5fzGMUtzPglkDCXtxoxRyNiPTf5zpYhCsGD9NkIytrkwasUg/P7DyykLvianu+nfcXIwJp+Q/AkkSJHRZrQTX0jtl8hC/rw1w/b55DBt/X6E8twZeRuOq25dXtqOlwWOYDbkcubgc0NWzeUh9kH1/atdmsmentrzsamx3vTOEYdBsJRVI+hWo/L/iyHbXfP2Wctk7/SXwpUd+CeRNL3Knf/TzDLQLCs3VZlFlr49z+LegGFYkk2DlQ+9shgOC/f72dAbeCJaM3k+wr3KSt3HSy6iVTweQU9rICOCk40BOSisTvyasLb9tqXxh43mA7A24FvF6MnT/qfEDJ3/w2U784b9ZNgQWTcSgB0CkX+3njXFx0gdqHZOwXzweDXoTBfDzKEEfB+aC3COjvcDzv9RaxYzo30tP8CbiTk+pgQaaeV0+yDIdRddGTtksY9Yhmn4+z7YwSX8s8mPIbrvhfzrLsZKW8DAWWQ0ahJPwntlTwUpEEp5JbwqodLcqRU9j2/Age8Q+vmZ0gfNBIcwTXhuF5Rkiu93tR87htd5K7lmay9GQZEcNT9vchm6rOG9iMwtcGn9prR7/KA8b4AW8YrZ7iYTS1wTZ9OD6Lrnr0Safn+BpaigIXnmzHCiSIsJp9i696s7kuu4WrfaeShnIgCfiPVpBzKYAxYE3ZapuceZ5gIRN8zHMfG0JzTGwv7kQuV/NCGPrWRJpj/SDPBuImuHgIpstc8feY/Hl+aggfi6LcbtM1wbkdNZwbZI9TVrvnZcMGzY1DzGcCZXq80AstKCIGGZ4zi/qlT7k2vgFoLDGLwbl7vp8GDOjMpeE1rQucie1in4WU9n6CNDHTqEziY7TnwWFMjVgnDQzARnsoN2AYcinpsYiMdG1yCqPjyd2FUc6nYPtkvbjc+TImJ3S62Krv143EErIph1XAQorKHl3dGSmY/QucYeZletijisPR3F2ieZvWHrJMFHRt+K4ckhDMejrBaBMxxicCosf2hXF+7Ql6A4bHLSUvpevv12P50hdUpPJPaLd48S/UgTjahKcu72kXffqL+GAj30s1t9Ju2ArWixXoJ+AyClabVxlBLicdTG6AsIv5MfcGK1EqrIvduPhLS1C5EHqcLZZPpL68TcRJnf1dFqv3XCz5FOwzyTNmmcsIHVVxXIpapyEUtOVYs8hxopsBbzkc8qmDqDtvZLeNNn9Wy0uof7XYmJ+JyKiJ+SUjKJw+368MG1lrmHpZn0Pur+VLLMeFO1O2e+PRudxkZBWCSI7oFJ6i+ytP9xKntXVI9od7mDAyuJFuEPUjBreH82JxzumfLw8j1V/kz2WJHZdjspRwojsfD86Efd5TX/1GCSeaFXoVjxubbzvJA0usVyq7pQzbaqD5tPU55Mxlzd/Xiw2frsElHJUG0rg6AZ686GT3pbeaJ9YS0E1kAwZCr5PRiyC2QLSAiNgQqdbnM3tTauMxeUX5cp58/PJhrs64alEmh1zKlqcBfPNlotiYFYHhkRjTXKEHis3LpNrfg83My84FNt76HPIiLYkVUEnjdrlBMEh0I4ScpIgzBPacUZ2Ekx4gfUQtt8yIG4cwZUCbSk2+VuIFXuRTd6kB5k4hXwbJx/d7gsseM8FcvmxU1Z88gcRihq9xu2u3kXuL2VXJM90rJVNQKOEHklrrvv/r1pMiKAEPy2G5J0KNEzF3Avlik+3RFfSyypQ6gvaWT1QIn5YwKZA2AY0FMMll5ZHAXChWhH3mKiylms+ocrknkxa8C4xn5F4lxRJbwx28CLnyCnVtkp8pObiE3DZrB7l7zO85XhdTC6YJEZRE0jl3w8nJoCutUCKIgOUVifTxZDIaS8OXbTCxgaxDIk24mCNLmGp9S5Buwtwkv56YOhidL4YymldXwhJ5u9w76U+KwobwBn2GBWOeNZSDrVK1+zwnlZH0fZdbISHlRA75tcIWkvlHj9Qo8UkUUATZAkBlg9B//2TeOyPboS2JYeWVRWt5VFQI/VE+ZTJd2H3UH+Kiimj2WJNbp9P4biQ2OZvl1O5oPKgPyW7w5KORnRxIi8E/pDPJReLxUIB8PPEuyMEvXu6K1yOZzRy29JXvknZeJQ4lVQ7wA0lYpYYKaaHmp10B6QOKXEl/Po2sVN9OumtE/QyldcZEuoxRcjEo+RLvAr59ovujWMp483jS8qHr+ny7sKlHPaNteH7SviOqqC+jq0Pq/sIdlIZ4bySFyE9149lFs9XJrVIBe3ggafbsKGF6kYxZA8shV1IFmkmAHHKXB2FcV2rTMt36bnWK+5WxyBb6QXBBDCDEoKtyKjSErIrNJcsI4hCD1XY5TxmPg+tU+IfdP4G5I+41hvnHBDN/7ZWJSBf2CbgG7tiTY8kpU9k0f7u5iCyyg9f73z6kTpiTxD96IMn8fIAA6hyQQ5bZYldYwYyKbg+GNSzbUHoFNjQCYtRTqXzhJ7FQJbOR7G4Y34hML/ooRsCWik1DmJMp5Eqk2qVm6wMzOTYCYjZKAVBOweZviDr1zEVcZjiQv0eCKhXqMp1Kq3Z8XGtVUsrHrJGI5jeYVDQrtTSOQd4TeB5AkYTAz4uXobRyic3T7p5fC7Ue6ZORsL1EBi2dyhcC01DsszKz3LwRc4mMMVvwdObgEOguw8j3zoc86+mFYF+KGgS5g6aHKXBD4hW6JXgKBrOH2bHkZxt/tSKyhckhMvRAEgpzB6gq6dFZZel0yRiAZRNujUSuv+zXq6PQBXSHZrIwoEQ0UXDbTXKKr/RpvDLIcqcmmsXWRJkmmwfiUfzDxbjvSgMyth/kqHxfyqxoT8plAdpmhVOX+yJ4voR+GTbjaxcImvExZsyGy+ALDIBKtR8JFHFVxgBonES4DBZz1bhqpmay3Ap80QK+MP0yFkP4oUo/i/dknOI+YFXduXa3r64k/zqi8qHMHbCpA8CXDGQdwueFYHh+kR5LRr6HkcEWWqG3t3HpmPMjeETpVUL/EeSQz8jfMtrL0ljSkTRgcxmxFeuYyf2RUBI8baDEbqx2oERjhH0N9Ho/MTLxQGUQTpTYhJ4IB7CF5hY52BBZxyR5uvB5VgomZqq5EWMKLx/jMYZdGAAFWhQtHYvdb6lKPSqVpINezsPmvlBRkrP+2cmkCMyGeJnnErHOeG0rEVS29cRWLJ/SgcfCrSQPPOHRyvKUz+wKk4OFKcO60Y7By3nRPFUMlhR5/Fjy8nIDxnC25DZXL4VlbvXfEl0ZwHgBaj9IqH3ZKiaqOzpTCzS5OWbJMicQDbXVqKUouqjDUGY8DQg9WH6g8iVqQqYe+xbsU+RcAoWiMpLp1YtBMO6K3cxmzpZErEJvhhtkvH5vdblOx5g17jdm1NVifS5njR9++ulNvGtgIFcmwEcgFNxXueed9hZnIPsSCxOxpodCRQVWlhch9uVczkILoOEO4lIVuL1Gd9E7BOY6Wf2C/aDExgV70wCpIj9P37CUXTVk0v/Cs+ZYcq5z92hBmFm4FclI9EASisjo+KHx482rOxKfljELqkiSxGDKwIAL2bOJ+OLEgdFkWNCUSFbmRWhH6CAQ7KQrGYZQuTYZgWFsj2wWuV9czH2NB8bWhMfCNNlSjPh7dAS8xAJ8r+3mY6a9bBbMK2nw/qmPWv5veXR0cLWEslip6ZIxAJZDHqhEtryhIE4RmsnAAnIPlWoA45oXDIiaG7kLLaaXwLxcLCUzbmV7KGyQHMwCwaqKeZoxltFlbkCGLUZp2qTJlIxIDDg/vLpL+5GUK4V7mCjbXO23Pue+b/y3tHp3QIgnVx9ITZTlVap9wyHMcvjGYgTdyrSZTBD56YAq14HI2AvDSdhSNgvzytyAL8hchFUtVtsvzsUWiQbiQ1hlJSMwTkRuyoZRZdO+qiGHgQRq1OW+OEbvHsOKpOV9a1fdeqbZbDVLaprsoYWUI2HYPZ7lGv/Zv4g/JNcHR4+A2gdXGX2Ca6Nt2+Wybftx0Rg4sxTmeuK3knYKekbbJ318w66Cqfh9V5SIcSFUFReAUB1NDc8mIRQ7cvcHoawXMyIbRPz2lUxkLlgYUa+omxV3O62K26XHQdd659G7HJ39by5rlaYTn6F0Cq3K0W+pD4XvP98YUevVTSnekkFRQqr9EFwVinwyqJ+dnp51e+eB2iTMjcRvlThxn+np2fV5CHvI28lZ5OPAAgl33OseRlPXF8Qiy/VFoxHwTFLFYeHJgkwePfFiS6cQMcxWN1fv3r99+/bDXWnvif7JiBsGQfgnC/H/Sh9smOCvDEMm38bsGhoaGhoaGhoaGhoaGhoaGhoaGhoaGhoaGhoaGhoaGhoaGhoaGhoafw/+DzblwEJ4xnArAAAAAElFTkSuQmCC"/>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5" name="Google Shape;2055;p60" descr="data:image/jpeg;base64,/9j/4AAQSkZJRgABAQAAAQABAAD/2wCEAAkGBxMREhUUExQUFhUVGBYVFxUVFxsXFhYeGBUWGBYXHBgYHCggGBsmGxgVITEhJSkrLi4uGCAzODMtNygtLisBCgoKDg0OGxAQGywmICYsLCwsLSwxLDQsLy0tLCwsLCwsLCwsLCwsLCwsLCwsLCwsLCwsLCwsLCwsLCwsLCwsLP/AABEIAK0AvgMBEQACEQEDEQH/xAAcAAACAgMBAQAAAAAAAAAAAAAABQQGAQMHAgj/xABEEAACAQIDBQYCBgcGBgMAAAABAgMAEQQSIQUGEzFBIlFhcYGRMqEjM0JSwdEHFGJyseHwNHOCksLxFUN0orLiNVNj/8QAGgEBAAMBAQEAAAAAAAAAAAAAAAIEBQMBBv/EAEARAAIBAgIGCAUEAAQEBwAAAAABAgMRBCEFEjFBUZETFBUiMmFx0VJTgaGxQsHh8DNyc/EjQ4KSBjQ1YqLC0v/aAAwDAQACEQMRAD8A7jQBQBQBQBQBQBQBQHiWVVF2IA7zpQEWXaFhcLp95zw19219hUWyajd2F8+1/wD9FHhGhY+WZiB8qg6i4lmGFm9keeX22/chHa5udZSPF1X5KmnvUOkLCwMvL7hHtl1NwPK7MfLrr7U6U97OXxfb+TYN5WB7SpbzI+Zp03E9ejE/C3yuS4d4I3FnUgHyZf69KmqqZXngKsdmZOgSJxeNrfuG1v8ADy+VTVnsKkoyg7SR7IlXkRIO49lvcaH2HnXuZHIkI1wDYjwPMV6eHqgCgCgCgCgCgCgCgCgCgCgCgME0BAxm0lXqB+0dSf3V5nz5edRlJI6U6UqjtFCLF7TLHsXB++xu/p0X0rhKpwNOjgUs6nIWYicDtOw82Op9+dQzZejBRVoogT7chTqT5CukaMpZIk8tovl3vhX7Eh9QPwqzHAVJcDjKtFb/ALMXSb5tc5VXL0BUk+rBtfauvZlTiitLEyvk1yfuScNvrH/zI2HitiPY2NHoupuaJRxfxLkSDtzBuL5yh8ip+VVp6PrRz1eRYeOjq6sm2vqW/Zm0FskjxHKbMs8WYAg8rr+V/KuSbi+8rFGpTVRWpVL/APtlt+jf8Frw+IWRQyMGU9Qb13TTzRmzhKD1ZKzNtekQoAoAoAoAoAoAoAoAoAoAoDxNKqAliAB1NG7HsYuTsir7S2s0jdklVB5adrz/ACqvKq3sNWjgIpXqbeAlx+0EiBaRtTrqbk1GMJTdkX1FRWWSKntLe8m4iFh3/wA/yrSo6Nbzm7HCeKhHw5/gr0+0pHNy3t+fOtGGEpQ3XK0sTUlvt6EVmJ5knzqwklsRxbb2nmvTwzQBQBao3ktxNKL3jHZe3cThjeGV1H3b3U+GU6VzlTp1Nq9yE6XFF43d3+jZgJ04Uh/5sI7B7s8fX0+V6oVcCleVNkJwnq22rdf9jpOAxySqGVlYNyZDdW8j3+FU2mnZlR5EuvAR3lKHtfCTofunuPh414ekivTwKAKAKAKAKAKAKAj43GLEuZj5DqfAV5KSSuzpTpyqS1YlUx+PeY3bQDko5D8zVWU3I2sPho0l58Sr7c3hEREcQzysQoC66k2AAHMk9K7U6F1rzyieYrF08PG8uSKXt9Z45SmJBWQWJUkG19R8JIrVpYjDUlaN+Rj19KQ1rTv6WFvFFdev0fPkcO0qHF8g4op1+j58h2lQ4vkHFFOv0fPkO0qHF8g4op1+j58h2lQ4vkHFFOv0fPkO0qHF8g4op1+j58h2lQ4vkHFFOv0fPkO0sPxfIm7O2dNiDaGKSTUKSiEqCeWZrWXzJArzr1FvfyOsMfTl4b8jzLhZElMBQ8XME4Y1bMTYAZeZvblXksXQbvnc9Wk6cH0efpYue6+y9qQTFUhZLEZzJlEZ7NxmN+3yAzLcg2vXCtUo1Fle/p/eX4O3Wac3qzi/X+/3idQ2PtdJhlzxGZR9Ikcgkym5B1HiD0BqmV2k7uDur2v/AHeMiL0ImiLsHKdQfhPd+z+Xh5a+HpIr08CgCgCgCgCgNGMxSxKWb0HUnuFeNpK7J06cpy1YlQxmLaVszeg6Ad1VZScnc3qNGNKNkVLereDhXijPbPxH7vh51ewWD6V68tn5I1q2pktpSIpmV1dSQ6sHDdQykEH0IFbNShCpHVewyq1NVV3uNzOPxLzuZJXZ3bmzHU20FcOoUfPmVZ6Pozd5X5kfhCvOz6PnzI9mUPPmHCFOz6PnzHZlDz5meD4GnUKPnzHZlDz5hwhTs+j58x2ZQ8+YcEeNOoUfPmOzKHnzDhCnZ9Hz5jsyh58zHCFOz6PnzHZlDz5jLZW18RhgwgleMPYsFtrblzHjXqwNFceZ0hgqcFaLa+v8EWOZ1kEoZ+IGDhybtmBuGueZuOtedQo+fMj2fR1tbO/qTNo7bxU6cOaeV0JJKsdCSb625662Ogr3qFF8eZOWDhJWbfM17I2g2GcOhIZTcEcx+Y7x1qEsBFeBl3CRpUKMqVrpu/8Af2O57o7yJjocwsJF0dO4948DVCcHCVmVa1Ho3lmnsf8Ad47lTMCP6HcfeoHE8YaXMDf4lOVh4/kQQfWvEetG6vTwKAKAKAwxtqeQoCobVx3Ge/2Roo/H1qrOWszdwmH6KOe17fYre8m1xhorj42uEH8W8hXfCYd1p23LadatRQjc5u7kkkm5OpJ619IkkrIzG23djbdPGiHEpmtlf6Nr8u1oD72rK03hXXwU1HbHvL6fwSpu0iHtfBGGeSK3wsQvkfh+RFW8DiViMNCtxV3+5GSs7Fk2jhkbCSQKBxMHkdiObZheX2JPtXz2Fr1IY6GJm+7Xul5Wfd5r8nVpatuAl3aQCUzMLrAjSkd5Asg9WI9q19LylKiqEPFUah9H4n9FchDbcd7x7RmSHCMjsC8ZZ8o5ns89PE1j6KweGqYjExqRTUZJK+5Zk5ydlYrGOxkspXiszECy3FjqfLvr6TD4ahQT6FJJ7bHJtvaWjC4JGgkwa/XxqJw3UyWuy+gyrXzVbE1IYmGkJf4Um4W4Q3P6u7OqSa1d5A3htiIIcUBZvqZgOjLyJ7ufzFXtFJ4TE1cE3l44ej2/31IzzSkQN34VMvEf6uAGV/HL8K+rWFXtKVJKj0VPx1HqL67X9FdkYLO5YN7tpzL+rmNmXPFmYINLkjwrB0FgcNPpo1YqWrOyvwOtSTysa91MZLI87SsSywGxYWI1JHTvrrprDUKNOjGkkk6ivbZwPKbbbuQd18diJJ0Us0kZ+sDjMgW2pJPKrmmcLhKOGnOKUZ/p1cpa25K20jCTbFG1uHxpOF9XmOW3K3h4Vq4Lperw6bxWV/UhK18iVu1tp8HOsqHQGzL0Zeor3E0ekjdbUSjaS1JbH9nx9/I+gNnY1J40lQ3VxcH8Kx2rFCUXFuL2oxMcjq3R7IfP7B97j1FRCzRKr0iFAFAFAJd5MZlURjm2p8v5/ga5VZWVi9gaOvPWexfkrbGwueQ1NV1nkjZbscv25tI4iZn+zyQdyjl786+nwtBUaajv3+plVamvK5AqwcwoC54qJZTBjiLqsRaTxki+BfViP8tfH0ZyoRq6Ni+852j/AJJ7X9Ffmd3naYm3X2hlxQ4huJ7xyX5Hif8AsfnWvpnCa+CapLOnaUf+n+DnB97M97VwpwcLQn4pZCfHhxmye7XPpUcFiI4/ERxC8MIpf9cs5clZfU9ktVWJ+8WOkigwfDdkvEb5Ta9glqo6KwtGvisV0kFK08rr1JTk1FWFmy5WkdsTMTIMOoYZjfM1zwkv3Zjf0rRxtOFKnHB0Eouq7Zbo/rlyy9SEXfvPcZwm8PDlEvAgDZrswD5jf4ub8yL15X0P0tB0XWna1knq2y2fpPVUs72H2Iw6LPJDf6DHJnjbosnMet7e4rDpVqksLDEf83DytJcYb/t+GTaztuZXtoxthoBAwtJKeJIPuqpIjX1IZvat/CzjjMS8RHOEFqx8285P6ZR5nNrVVhtvXj5IlwoSRkBhBIU2vyrL0LhKNeWIdSClao9qJzk1ax53OxbyPiHdizcA9om50vapaew9OlToU4RSj0iyWzPaKbbbYYPFHaGH4DNlxCC62OVZgBqGA0Lf799eV6C0ViusxjelLJ73B8U+H+3A8T11beVaSMqSrAgg2IPMEdK+nhOM4qUXdPYzkeKkDpX6Itu5WbCudGu8fn9oevOs7GUbLXRxr3feOm42DOjL1I0PcRqp9CBWa1dHGLs7nvDyZlU94F/xr1EWbKAKAKApe0cVxZGbpyHkOVVJyuzfwtLo6aW/aVrfHHcLDkD4pDkHlzb5aetXNH0terd7FmMTO0LcTnVfQmcZoDKIWIABJOgAFyfAAc6jKSinKTslvewDLEDFRQcJ1dYWa9iBbNpoSOR05Gs+k8DXxPTQadRK3nb03+pJ6yVmQ8JhJJCeGjuVsTlF7dx05Vbr4ijRX/Fklfi9p4k3sJ+08LjJmMk0UpIXVihAAW/hy5mqGDr6Ow8FSoVIpX2X3slJSebQYfbeJYJGtnsMqLw1Y+QuL9K9q6MwcHOtO8b5yetJL1eYU5bDZtKfGPGVkRhGDmNogoBHUlR/GoYSno6nVUqU05tWV5Nv6Xf4PZa7WYkrYOY7kixzRxxmKXLFZk+j1W2oINr1jQqaMhVnVjOOtPKXeyf02E7TtYV43FvM5kkOZm5nyFq08Ph6eHpqlSVorYiLd82PExW0GVfomYBQFJhVtOliV5Viyo6JjKX/ABEm3nabWfnZk7z4EFtu4gMxzBWKmNgEUaXNxYDnerq0XhJQSs2rqS7zee57SOu7niDZWKQqyQzArZlIU6W5Gp1dIYGcXCdWDTyaugoy3I8baknaTNiFKuR1XISB10GvdepaPhhYUtTCyTinud7MSvfMg1eIkjZ2MaCVJV0aNgw9OfyuPWozjrRcXvPGrqx9HYHFCWNJF5OoYeovWBJWdmUjaiW9yfc3PzvXgPVAFARNqy5InPhYeulRk7I60Ya9RR8ym1UPoihb74wyShByiB92te/sK29GRtBt73+DNrycpPyK5WocAoBlu9i0imDSXClXQsvNMy2zDxFZ2lMPUr4dxpWumnZ7HZ3s/UlBpPM9Y7ZDxRl45FlgJF3jOl+mdeh1+dQw2kadet0dWDhVS2SW7fqvej1xaV9wqvWpYgPN6j24P+mi/wBdY2hktSt/qz/YnPd6Efdj+1wf3g/ga7aZ/wDIVv8AKzyHiQ1ii/U5HxLsrK5mVFjuwckkZXNrLbqDrpWbOp2hSjhIJqUdRtyy1UrO8Vtd9zWRO2q9Yqwr6VnIsu9eGU4hm40anJH2TmzaRjuW2vnXz2ha0o4SMejk1rSzWrbxPi75eh0qLPaVo8q+hW05ll3jwys0BMsaH9XiFmzX+1r2VOlfO6KrShGslTlL/izzVvLi0dZrZnuK2a+iOQ63ePYxfP8As71jaVS6TDf6sScN/oJb1sWIBXoCgO2fopx3EwKqTcxM0fpfMvyIHpWPjI2qt8SrVXeLjVU5hQBQCjeaS0QH3mHy1/KudV90uYGN6tys1WNs5vtuNkMgkFnMhBFwbWNyLg205VtYFPWS4L8mcssPrPbJ3/cT1qJWODdwr08JGBWIsRKWVSDZlF7N0JHUVXxDrKKdFJu+aeV1vs9z4HqtvJbYmOKGSKNzIZSpZspVQEuQADqST1qqqFWtiIV6sdVQTsr3bb23aySR7dJWQrNaREZ7dxqTNEUv2IY4zcW1XNf01FZ2jcNUw8ain+qcpL0drEpO9jVsXErFiIpGvlRgxtqba9K6aRoTr4WpShtkrI8i7O5MwO1EDTRygnDzMzG3xISSVkXxGlVcTgKjhTq0bKrBJLg1vi/JklJZp7BRIACbG4vobWuOht0rVi24pyVmQHe2J8NiJTJxXW6oMvCJ+FQOd/CsbAUsZhKCpdGnZt31uLb4HSTi3e4hNbaOY+2niMPOYiZXQpEkZHDLare5vfxrEwdHF4VVIqClrTlJd6223l5HRuLtmI3AubG4voeVx0NulbMbtK+05jDZGNSNcQGveSFo1sL6nlfuFUMfhqladFw/TNSfoiUXa4trRImaAKA6Z+hfE64iPX7D26dRWdj4+FnCstjOo1nHAKAKAr+9XOP/AB/6K4Vtxp6N/V9P3K9ODla3Oxtbne2lcTRqX1Hbgzm+3VIYAkmxcXOpNja9buCaSk/QqVoPVhD1FdaRUCgCuVWm6kbKTXmjtQrKlLWcVLyewxVbqc/mz+3sXO0KfyKfJ+5mnU5/On9vYdoU/kU+T9zFOpz+dP7ew7Qp/Ip8n7hTqc/mz+3sO0KfyKfJ+4Xp1OfzZ/b2HaFP5FPk/cM3lTqU/mz+3sO0KfyKfJ+4Xp1OfzZ/b2HaFP5FPk/cL06nP5s/t7DtCn8inyfuGbyp1KfzZ/b2HaFP5FPk/cM3lXvUqnzZ/b2HaFP5FPk/cM3lTqU/mz+3sO0KfyKfJ+4XqxRpOmrOTl6lTEVlVldQUfKOwzXU4BQHQP0Nf2mb+6H/AJVRx/hXqca2xHXayyuFAFAId6l+rP7w98v5VxrbjR0dLvSXl/fyIK4Gsc/3hg+lt+2497mtOhU1aUn5L7NHjp604fX7piOdbE/vMPatim7peiMqas/qzXXQgbcHFnkRfvOi+7AVyr1OjpTm9yb5K56ldjvfDZypIJorcKUnlyV1NmXw5X96xtA4ypUpOhX/AMSFtu+LzT/vkTqRs7oU7NwfFexOVAC0j9FRdWPnbQeJFamLxHQU9ZK8nlFcZPYvfyIRV2MN8cMseJsgAQxxsoHdlt+FUNA151sJrVHeWtJPn/JKorPIZbH2bG0L4Zv7RLHx1v8AZt9WnnbU/vVn4/G1oYmOLj/hQlqPzv4pfR5LzROMVbV3kXcaEHEOHUG0b6ML2II6HrVn/wARVHHCRlB7ZRzXAjSXeI+xNpyyzRowWVXZVZGjU6E2Y6DSwub+Fd9I4KhRw06kW4OKbTUpbVsWbzu8rCMm3Yb7WwUSYTECJQQMSFUjU8o+yDzOpItWVgcVXqY+i6zavSu9y2yza2bCUktV24iZVTCDtBXxJGiHtJDcc26NJ4chWu5VMe7QbjR4rJz9N6j57XuIeH1GOJxbRYDDOmQO7OGYorE9pz9oVQo4eNfSdenO+rFRslKStkuDRNu0E0KhvFPbnF58KO//AI1pvQ+Gvfvf98/chrsdHaL/APDxN2OJximbhpy7rZbVjrCU+1Xh7y1NRO2tLb63uT1nqXKzjsa8xDPluBbsqF635KLV9Hh8NTw8XGnezd823+bnJu5HqweBQHQ/0MxnjztY2Eai/S5Y6fKqGPfdijhW3HWqzDgFAFAKd5Y7xA/dYH3uPxrnVXdLmBlasisVWNsp+8uH+lPo3yIqzCVqbT4WO1JXlF8GVzaUWWx+8WPvY1s4Opr38kv3MvF09R/VkKrpUGu60ebFRX5KTIf8Clv4gVl6Znq4GouKUf8AuaRKn4ibuxiFnWTCynSa7xk/Zk56efd4eNU9MUZYaUMdRWcMpLjD+P7sJQd+6yJtOI4WP9XNuK/amI1sB9XGD/3HzFWsJUWNrdaXgjlDzf6pf/VfU8ktVWHW18EJpMLI/wBUMOHlP7MWpHmcwHrWPgcTLDUsRSh4+l1YLznkuVrk5K7T8hUNvR8cT8A8QNmvxmt3Wy5bWtpatR6Kq9W6r0vdtbwLne973zuR11e9iz4HCBcbxo/q54GkB/a7OYfwPqa+bxGIlPR3V6vjp1FF+mdn+x1S711vFOy8WcXA0UZWLEqCRkAQTi2oNhofKtTGUFgMTGvUTnReXevJwfFX3f7EE9ZWW09bJxb4bAM4FnTE6qw8EBB7vOoY3D0sZpVU2+7KltX1s/4EW4wv5kHbOzUmQ4vDXKEkyx/aibmT5dfnyq9o/G1MPUWBxfi/RLdJbvr/ALbSMo3WsiTiMa8WzsKY2sSzg6A9X+8DVejhqVfS2IVRXso72ty4NEm2oKxXcZjpJiDI2bLoNFHP90Ct+hhaVBNU1a/m3+Wzk5N7R23/AMUv9+axl/65L/TRP/l/UrlfQnMKAKA6x+hnC2hmk+84X/Kt/wDVWXjpd9LyK9Z52Oi1ROIUAUBH2hDnjdepBt58xXkldWJ056k1LgUqqZ9JcRbzQfC/mp/iPxrpDNNHWlK0iq7SivGP2SPblWlgqnf9V9yvjafd9H9hO62Nq14y1lcypKzsSMBjmhYslrlWTUX0YWNvGq+Kw1PEQUajyTT22zWaPNbVzI8TlSCpsVIIPcQbg12m4Ti4ys08n9SPSR4o94rENI7O5uzEknzqFGFKjTVOFkkrIOpF53Qwl3gmaAQHJkAC3C9qwINr38BVGGjMLDEvFJvWvfblfjYl0yta6FVaevHiiOvHih1s/eeeGMRrwyq3tmW5F+YvflWPitDYPE1XWm3d2vZ2WXkTjXSVroUQSlGVlJDKQQRzBFatRU6kHCdmnk0QVSK3oabR3jmnjaNxGAzBmyrYki2t7+ArMwmicJhaqq05O6VleV0kybrpq10RdlbVkwzFoyNRZlYXVh4irWNweHxkFCrud007NejIxqqOxok/8ffIsZjw7IpJVWjuFLEk2u3iar9mUOkdVVJqTSTakle2WeRLp42tkRMbj+KAOHCljf6NMhPnrrVrD0IUW30kpX+KV+RF1YvejJ2m/AGH7OQNn5dq/nfl6VFYWh1p4q/etq7creg6WNrXRDq6mnsCaewzXp6YoDv24ezTh8DCh+Igu3XVyW/EVh4ievUbKc3eVywVxIhQBQBQFM2tswriLqbCzG33gdbDxBB+dVpxzNWhW7sZ8Mn6PY/75i3HYfiRsveNPPpUIuzuaSyKW6XBU+IIqxSk4Ty9UWa0VOF+OTEm0Iira9w9elb2Gmpwy4mJiIOM8yI63FeYmi60NVGdi8O69PVT3mvg1Q7NnxRmdkz+JBwadmz4odkz+JBwadmz4odkz+JBwadmz4odkz+JGOD407NnxR52TP4kZ4PjTs2fFHvZM/iQcHxp2bPih2TP4kHBp2bPih2TP4kHBp2bPih2TP4kHBp2bPih2TP4kHBp2bPih2TP4ke41tV7C0HRg4t7zRweGdCDi3fO57q0XB9uPsc4vGRoRdFOeTyXUD1Nh71wxNTo6be/cQm7RO/AWrEKhmgCgCgCgF22sKXQMvxxnMtufiP67qhNXWR3w9RRlaWx5MrGKUXDL8Lagd33h6H5WqvJb0bOHk2tSW1f1P6lV3hwWVuIBo3PwP8AOvU8r8DQoST7jEGPw3EXT4hy/EVoYTEqEs9jKuLwzkstqEZFbaMcK9Bi9AZoAoBhsqdAHWS1gBIt/voRbzuCbjraqGMpVJOMqd7+F/5Xt9LbnuJRfElSYaBs/aQNnOT6TRkzJ2ySbBiC+mnLlpVaFbFRcLp6tu93dkrPJcVszz83mSsiHtZYlYCK1rElgxa/aYAa8tAvvVvBOvKLlW27lZLcs+dyMrbiBV0iZoDFAFAZoDKqSQBqToBXjaSuwlfI7f8Ao53c/VMPmcfSy9pvAfZWsXEVuklfduK9aV3Zbi21wOIUAUAUAUAUBX9r4HISR8Dm57kbo37p5H/auM4l7D1nlxX3XD1W4r2Kw4IZHHPQjurjmmbEJqSUolNx2FaF8reanoRS9jSpyVSN+YvxODVyD8LfI/zrQw2NcFqSzKOJwKk9eJpx2BVVzDkDr5E1cw+KnOWrLesvUpYjDxjHWibsQoZ5O0nCsxiUMoDED6Ne9T38tR41xpOUKcMn0mSm2m7fE+D8tuWxZFR7fIJsPhlGlmORmP0nJgUGTTnzb2pTq4ycs8lrJeHc0+99lzPGomZcPhVaw1HY14nPNKyty7ksajCtjZQ1nk+9lq8IprnK6/k9tEw2Dw6h2zBgEug4guxEbkjTX4wo9aksTi5OMbNO9n3di1lb/wCLb/ItEkLFhsgGhBI0z9pA3CzFe+xJ588tq4Opjddy2WT3ZO2ta/rZel7ju2IcUcScRVYcULlUkDLmBGcqxPMjNa4FqtzlXqKEpx7jd3bbZrJNJbE7Xs3ffkeZK5uRIGVOMw4i/WFSO0pZgq6aFwCpJ7udcZSxUJz6Bdx+G62NJNvPNReaS45rI97tszEWEwt1Vm6NmkD9VdVBC9zAsfKvZ18bZzjHerRtucW835Oy9RaJuwkMCOjCwIc5s0i2UWazCxOYHQWP41yrVMVUpyhLY1laLzd1dPJWttv7MJRK6vKt57TmZoDpP6ONz8xXETDQaqD3/wBc/asrFYhzeqtn5PKs1TWqvFv8vL1OqVSKQUAUAUAUAUAUB5dAQQRcHQg0PU7Zoqm3cE0WXKhdSyqGBAKgm3avzANtb8r91cJwNHD4mz/K/dfuvquAm2jgVlUo4tbkeqmuOzaa9Kra0oMqOMwjRNlceTdGoaUJqavEUbUhbmCSvd3Vs6OrwtqS8X5MjSNCd9ePh4cBZWsZIUBM2Xlztmy3yPw81sue3YvfTvtfS9qqYzX6Nat7ay1rbdW+drZ+ts7XsSja5Pgw0bBeOwzEquhVSgLuO1b4uQ1PIGqVStVi5dWjkrve08lsvs2vJbWuJ6kt4RYOICNvhfMvEUSD6EXPbB66AG3T1pPEV25w2xs9V6vjdl3bbuHn9D2yMthMMCAwfV1Q9saBi4zgAm4+Hn499eKvjJJuNsk3se63dd7We3+oWiKcXGEcqNcvZJ5gkaMR4XvWpQnKcFOW/P0T2J+dtpzZprqAtQBQF33G3HfFFZprpCDcDk0lu7uHjVLE4lQTjHacp1NXZtOxwQqihVAVVFgByArLbuVjZXgCgCgCgCgCgCgCgMMoIsRcHQg8jQFY27sSUWeCzBQbxN8TDTQN4a2v3+VuM6d9hdoYtwf9/qf538RBIiSqVZTpoVYWZT/XWuDVjYo11LvQZXsfsV47lO2nd9oenWhpQrxnlLJ/YrWJwHMp/lPP0rYw2kU+7V5+5m4rRrXepcvYjCANoDlbqraexq660oZyV48V+69ikqEZ5RdpcH+z9zxJh2XmprpCvTn4ZI5ToVIeKLNVq7HILUG09x3BBW4INwe61cKtailqzkrM708NWn4YvkYyHurzrdD40S6liPgfIzwz3VB43Dr9aJrR2Jf6GbIsKzGwFcpaTw62Xf09zstE4jfZer9rlh3e2WscgedBKADaI8r6WLd456VSraW1lamn6knoids5pfQ6Tht5ZWsqxJc6BVufSqKrye4r1NGUoK8p5FmwbSFQZAqk/ZXW3r31YV7ZmPNRUu7sN9ekQoAoAoAoAoAoAoAoAoCNisBHJ8Sgn71tR6144p7SUJyg7xZX8bsJ01Ttjw+IenWuEqTWw1aOPi8p5fgre0NkxyHtJZu8dlvbka5M1aWIaXdeXNCDHbvnoVYdz9lvfl866U686T7krHeXRVlapC/p/bkD9Qkj+zJb0cVOpiOkzlFX4o9pUoxyjN24P+SFNApJ7Vj3Gq+s9zZfWzOKZqMHivv/ACrxuT3nROK/T9jAhPhUbE9c2xYFm6f1615dHjmT4NkD7R9BXmsc3UY0weDHJB6/1zrzORwqVFBXkWvZG7EjWJGQdWb4j5L+dWIUHvMXFaVgso5v7cy3bO2ZHAOyNerHVj+XlVqMFHYYNbEVKzvN+xNqRxCgCgCgCgCgCgCgCgCgCgCgCgNOIwiSfGoPmNffmK8aT2kozlB3i7Cyfd6M/CWXw5iubpJluGPqx25irF7n3+HhHxN0P/aDXN4cvU9MSjtv+fyJ8TuLOT2eD6ux/ilcnhZbrGhDT1BeJS5L/wDRHl3ExK2sIn8Fa1v8yiovDTR1jp3DSed16r2bPK7nYr/6V9ZF/OvOrz4EnpnC/E+TJWH3MxTfFw0Hnf8AgKksNPecKmm8OvCm/sOMFuPGNZZC/gNBXaOGjvZn1dOVZf4aS+7LDgtlww/Aig9/M+55V3jCMdiMqriKtV3nJsm1I4hQBQBQBQBQBQBQBQBQBQBQBQBQBQBQBQBQBQBQBQBQBQBQBQBQBQBQBQBQBQH/2Q=="/>
          <p:cNvSpPr/>
          <p:nvPr/>
        </p:nvSpPr>
        <p:spPr>
          <a:xfrm>
            <a:off x="307975" y="5953"/>
            <a:ext cx="3048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6" name="Google Shape;2056;p60" descr="data:image/jpeg;base64,/9j/4AAQSkZJRgABAQAAAQABAAD/2wCEAAkGBxQSEhUUEhQWFhUWGSEaGBgXFxwcHRocHBgdGBwcGB0cHCggHh0nHBsYITEhJSkrLi4uHCAzODMsNygtLisBCgoKDg0OGxAQGy4kICY0NCwsLCwsLCwsLCwsLCwsLCwsLCwsLCwsLCwsLCwsLCwsLCwsLCwsLCwsLCwsLCwsLP/AABEIASgAqwMBEQACEQEDEQH/xAAcAAABBQEBAQAAAAAAAAAAAAAHAAMEBQYCAQj/xABOEAACAQIDBAcEBQcJBgYDAAABAhEAAwQSIQUGBzETIkFRYXGBMpGhsRQjQnLBFSRSc5KywjM0U2KCotHS4SVEY7Pw8TVDg5Oj4hYXw//EABsBAAEFAQEAAAAAAAAAAAAAAAACAwQFBgEH/8QAPxEAAQMCAwQIBQIFAwQDAQAAAQACAwQRBRIhMUFRcQYTIjJhgZGxFDOhwdEjNBVCUuHwJGJyFkNT8YKSsiX/2gAMAwEAAhEDEQA/ANjv1vhiMHiOitC2Va2GBYEkEswJ0I7uVRZpnMNgtDhOFQ1cWd5Nwdyy93iLjjENbWO62NfOSfhTBqpFct6P0Y23PmmDv5jjm+uHW/qL1fu6aes1z4iTil/wOiFjl2eJ15pDfvHBCnTScwOfKuYR2AgQVPlR8RJayP4JRl+cN04XNvyvL+++0NCbxUNyi2oB+7K60GeTahmD0HdDbnmfyvE36x4n6+ZEaomniOrzo+Ik4pTsEoj/ACfUr1d+8dmzdN2RlyLl90fjR8RJfauHA6LLbL53N17c3+xzf+cB91E/EGuGokQ3AqIDu38yvMPv5j1M9Nn8HRY/ugH410VEi6/A6JwsG25E/wB15jN+sdcy/W5Mpn6tQs+czI8DpQaiQrkeCUbAezfmfbYnLXEDHDN9arTyzW16v3Yj4zR8TIkuwGiNuyR57V3f4h41kCh0UjmyoMx85kD0FdNTJZJZgFG1xNifAle4TiJjU9pkuD+ug+akUCpkRJ0fo37ARyP5T97iXjCZUWVHdkJ+Jaumqem29HaUCzi4+Y/CZbiLjtetb1af5PkP0Rry+PPWufFPS/8Ap+j8fX67E3ieIOOdSvSKsmQyIAQP0RMiPMT41w1MiUzAaNpBIJ8CfruTicRccDOa2dIg2/joRr8PKu/EvST0fpP93qoz7948knp4kRARIHlpzrnxEnFPDBKIADJ9SnMPv/jkQp0isex2QFh5HQe8GgVMlkh2BUb33AI8AdPuu8PxCxy5ZdHAMnMglh3EiNPLWuipeFx+A0br2BHmuMXv/jnbMLotgD2URY8zmBPxrhqZDsXY8Bo2CxF+Z/CLmwLzvhrL3ZztbUtpGpUE6DlVg0nKLrFVbGNne1mwE2Q54wW4xFhu+2R7m/8AtUOrGoK1PRo/pSDxCwaORqDGhHoRBHuJqItE9rXCzv8ALKZc2NiFIBw96W5fVPr5aUvI7gmRW07rkSN9QvfyJidfza/pz+pf/LR1b+C58dTf+RvqFa3MNtFrKYRrF0p7SA2tQOcB+xZExI+VOWlLcttFBbJh7ZTUh4B2HX7b+aq7Ow8S5IXD3iRz+rbT3imxG87lNdX0zQCZG6+K7u7u4tQScNe05/VsfkK71T+C43EaVxsJG+qk2d18ddEjDXIAgZgqaeTEE10QyO3Jh2J0MTrZxrwuV3h9zMc4YjDsMukMVUnyBOvnyrogkO5DsZomkAv9AVTYzCvadrdxcrqYZZBg8+wkU0QQbFT4pWysEjDcFMk1xOJULl77Crpdhvdt3cRh7ZNhTEM4NxSAJ0ETqdNOR5U91ZcCWjRVprmQyNgnd2/DuquubPvKSDauggwR0bf4U3kdwU0VMLhcPFuYUjD7CxTkBcPeJPKbbAHSebAD40oRPOwJp9fTMF3SD1B9lNtbCxOGbpL2Ca4mU9VlzDrLoTlkyDr6dlKEbmG5bdRX19NUNyRzZTfaNNm7Xiquzsy8ykrZusFAJIRuR5Hl8qRkcdbKaauBpAMjdfFSdkbBv4m50dtCGgklwVAjvJHPwrrInONgE1U4hBTszvPpYrxtk4o9U2L5FudOjchdZaNI1PdzoyP4IFZSXzB7dbbx5XUfG7Pu2cvS23t5xK5xBIHPQ69opLmlu1PQ1MU1+rcDbbZRc0ajmNa4E8RcWX0Vs28XtW3PNkVj6qDVuw3aCvLpmBkjmjcShxxicdJhxPWCuSPAlY+R91Qqs7FqujIOSQ8vusmmwr30a3ikZYe50awYZWzZVPd7Q+VMiMhoerh9fF176Zw2C58Ra5R8tggCTJjWrRedm19F7FC4lFCEooQlFCEooQlFCECd+rGTH4gFcoLBh3EMoM+pn1mquoFpCvQsHfnomWN7aKot4hreYI+jAqxHJlPMdYTHpSASNinOjZKAXN2aj/AnMXj3urbW40i0uS3oBC9xga8u2guJFjuSIqdkTnOZ/Nqea3/Bx/5yvZ1D6nOPwFS6Q7Qs30mb2o3cwiUKmLLJRQhKKEL2hC8ihCUUIQx4xgZsNprD6+qaVCq9y1fRnZJrw+6Hd+QACBynSNQddSPlzFRCtOyxJI/zkvoXYyxh7I7ra/uirZndC8zqNZn8z7rB8YcMsYe5HWlkJ8IzAe+fjUarGgK0XRl5zSM3Wv57Fh8LtK8ws4fpCLS3VKrpAYvMnTXUk6morXuNm7lfzUsLesnDe0QbnyX0FVqvOEqEJUISoQlQhKhCVCEF+IGKZNp3GyqcqqAHWVINvtB5+0fUVXTuIkW4waEPoA251J2bdqyzuCFAUDKIJHNtSZbx1j0FMFXTWkOJJ2/RN1xLRN4OAZcTyzZk84ho9Jmp1JsKyPSW+ePkUSKlrMJUISoQlQhKhCVCEOuMYHR4cxrnbXwy6j3ge6olXsC0vRq/WyWO77ob7TFrN9RnyFRPSRIbtEqII8ahuy37K1VOZsn6wF76W2WX0JgRFtB/UXly5DlVsBovM5Td7j4lYPjE46LDjtzsfQLH4iotWdAFo+jIPWyHw+6HOy7mW/ZY8luoT5BwTUNmjgtRUguheBwPsvourdeYpUISoQlQhKhCVCEqEIJcSkI2hdkkyqET2DLEDwkH31W1PzFvMBING23E+6y9MK5SoQiPwcHWxXlb+b1NpN6yvSY/LHP7Im1MWUXtCEqEJUISoQlQhDjjJOTDfo5nnzhY+GaodXsC0/Rm2eTjYe6GSpmIXvMe/SoYFyta52UF3BfRuFshEVByVQo9BFW42Ly178ziUPuMVsZMO0a5mE+BUH8Ki1Y0BWk6Mu/Ukb4D3Qxc6GoQ2rWuFxZfSVh5UHvAPvFW42Ly1ws4hOV1cSoQou1LdxrTrZYJcKkIxEgN2EiuOvbRORFgkBeLjeEMtobb2xhEzXgMkxnKIw5wDK8pnSQKhufOzatVBR4TVOyxk34XsqvF8Qcc6gB0SO1EAJ88xIjypo1MhU2PAKNjrkE8z/6XCb/Y4EHpgfA21g+cAH40fESJRwKiItlPqqbbO1bmKum7djOQB1RAgcoFNveXm5U+kpY6WPq49m3VQaQpKkrhS7hLIa6xAMKpmYloHOAZ1ruW5s3VMmbIzPNZuvHdu81J2Rtu/hGY2XyFtGBUHke0MOY1+NLZI5mxM1NFT1bR1guN1lZYffHaDMQl53ZuSi2rHv6oCTypYnlJsCokmEUDG3e0ADfcj11TuK3q2laPRPeOeQdBbZgT9nqggH+rzrpmlGl03HhmHSjrWt02bwOevutLugNqX2V7t57dpHGYXLYDXBzIAKTHjpz0p+LrXauKqcT/AIbC0sibdxG46BEepSzaVCEqEIb8Y7wy4ZNc2ZmjsgAA+skfGolXsAWn6Mtd1kjt1gEPNlqDfshhKm4gI8C4B+FQ2d4LT1N+pfbbY+y+iIq3Xl5uhxxisNGHf7ILKR4kBh8FNQ6sGwK1XRl4zSM36FD7ZmFF29atkwHuKpPgzAH4VEYLuAWmqZDFC943C6+iLaBQANABAHgKt15iSSbld0ISoQlQhM4vCrdRkuAMrCGB7Qa4RcWKUx7mODmmxCHG8vDcyrYGAOTI7nTxVjJ8xUSSluewtPQdILAip8iB9CNEPsTZNpntXEi4pgydVIOunIg9/rUQgtJBC00bxMGyMPZP1/CYpKeXSqTPhqffH4ihJLgCL71oN2dpXcAVxXRq9q7NvUiTlILZY1U+ehp+Jzo+1uVViFPHXXp81nN18NffyVTtnEi5fu3AhQOxcKeYDGfxmm3m7iVOo4+rhawm9ha/JaXcHY+LdmezFlHXKb7LJCzJ6EHmToJ5U/Ax+0aKoxmrpQ0Nf2iDfKDpf/ciJsDdLD4WGVc90STdeC5JJPPs59lS2RNaszVYlPUaONm7mjYr+KcUBe0ISoQlQhDHjGozYYzrFwR4SmtQ6vYFqujJP6g3afdDq3cykN+iQ3uM1DadVqXtzNLeIsvo+y+ZQe8A+8TVwNi8tcLEhDLjDmz4fU5cr6TpIK6x3wedQ6vctX0Zy5ZOOnoh4twqQw5qZHmNahjaFp3tzNLeK+kbLyAe8TVuDdeWkWNl3XVxKhCVCEqELw0IVZtrYNjFIVvWwe5howMRII1pD2NcLFSaasmpn5o3W8NyEm9+59zA9cN0lkmA0ar3Z9I15TynzqBLAWbNQtnhuLsqzkdo4eh5LOWrZYwPHmQOQJOp05CmQLq3e8MF3J/B4W5iLgtWwXdzoo8tSewadvlXWtLzYJmWWKnZ1j9AET939x2Lrfx79JdXLlRSMoCaLnMdY6D/AFqcyD+Z+1ZCrxcBhhpBZpvcnab7bcFu1EVJVCvaEJUISoQlQhKhCF/GNDnwxgRDie2ZTSoVXuWr6MkWk8vuh7dtMqqzKQGBKkjRgDBjv10qLY6Fadr2vJaDqND4L6Mw5lFPeB8qthsXl0je0UOeMZ1ww+//AAVEq9y1PRnbJ5fdDS5yPlUMLVr6QwYhEH9UfKrcbF5Y/vFP11JSoQlQhKhCVCEqELi5bBBBAIPYRNG1A0NwhRxF3fwuHZXtv0b3G1tASMs9ZwBqoHd29lQaiNjdVsMErqqZpYRcAbd/gPG/0W23L2NhbFkPhiLmca3e1vD+rH6PvqTExrR2VQ4nV1E8pE2lv5dwWjinVWr2hCVCEqEJUISoQlQhDPjINcL/AOp/BUOr3LU9GT83y+6H2MxVw2xZZgVtFsoEGC3tQw5gkTziolzo0rSxRR5zK0autfy2aL6Gwf8AJp90fKrYbF5pJ3zzQ44x+1hu6H+aVEq9y1HRnZJ5fdDm/aIUEiAykjxEkT7wR6VDIWoY5riQN21fReznBtWyORRT/dFW42Ly+UWeR4qTXUhKhCVCEqEJUIXhNCFg95uItu1mt4YdK40Ln2F8v0vTTxqLLUhugWgoMBklAfN2W8N5/CFuLxT3WL3XZ3PNmMmoJJdqVsIoY4m5GAAeCsd3d47+CctaMqfaRvZbx8D4ilxyujUWuw6Grb29DuI2j8ot7r732Mb1VJS7Em23xKnkw8te8CrCOZr9ixVdhk1Ibu1buIWiBp1Vy9oQlQhKhCVCEqEIccY7Jy4Z/shnU+bBSP3TUOrGgK0/Rp4D5G7yAfS/5QyZJ0GpOgioe9a29hdfR2GSEUdyge4VcDYvLXuu4lDjjGROGGs9fyjqfGahVe5ajoyD+pw0+6Ht/ClVUtEOpZdZ0zFYMcjIPOopBG1aaOVr3FrdoNj6I/bvXs+FsMPtWkOv3BVow3aCvNqtuWd4PE+6saWmEqEJUISoQqbbu8uHwkdM8MeSqCzHxgch4mBSHyNZtUykoJ6o/pDz2BCve3fS7jOooNqyDOUHVvFyP3eXnUCWcv0C2GHYNHS9t3ad9By/Ky9MK5Xd20ymGBBgGD3ESD5EGupDHteLtN1xXEtOWbzIwZGKspkEGCD3iugkahIexsjS14uCt/u1xJZYTGLmEx0qwCPvroIHaR7qlxVO5yzNd0eBu+nP/wAT9kTbF9XUMhDKdQQZB8jU0G+xZRzS02cLFO0LiVCEqEJUIWD4vYkDDWrfa9yfRVJ/EVFqj2LLQ9HIy6pc7gPcoYpfXLaUAhluFmYxqCVgAxMDKdD31DuLALVOjdme4nQiwGq+iAatV5mdChrxjt64Zvvj901EqxsWr6Mu+YOR90NWMAmoS1a+hd37HR4awn6NpB7lFW7BZoXmNW/PO93En3VjSkwlQheGhCH2197MbfZ7WAw1wZWZDdKzMdXqzCrrrqT5VGfK86MC0VNhtJE0SVUg1F8o++/6LHXt0to3HLPYuM7almdDPrm+FRTDITchXrMVw+Ngax4A4AH8LhdzMcf92fmBzTt/tcu89lHUScEv+M0Q/wC57/hRtp7BuYW7bt4mLYeDmBzALmAY6do7q46IsIDk5BXx1MTnwakbjpruTO3rVhb7rhmLWRGViZnQTB7RM0mTKHdnYnKJ0zoQZxZ29V9IUtXOwt2cRjFdrAQhCFIZoMkTppHLxp1kTni4VfV4nBSuDZb666BTLe4mPLFegiBzLpB8AQedK+Hk4Jg45RAA5vKxurDYWy9r4QsLFpgNSVYoUJ7wM/tUtjJmbFEq6nCqqxldrxAIPnoiLu3tDFXVb6Vh+gKwB1w2fTU6cuz31Mjc494WWYrYYI3DqJMwPhayu6WoaVCEqEIZcY8RrhrfZ129eqo+ZqHVnYFqujLBeR/Ie6GzHSoS1R1C+kcOZVT3gfKrgbF5a8WcQh5xiJyYYR1czdbxgQPUSfSotXsC0vRkDPJxsEMLnI+VQbrXBfR2zlAtWwNAEWP2RVwNi8tlN3nmpNdSEqEJUIXkUIXtCEqEIVcYQenw/d0bR55hP4VCq9oWu6M26uTmPusRhmGS4umZguUZMxMNJCtPU0knQyBFRRsK0EoIe1+4XvrYajfxTd1VhSrEkjrCIymSAJ7ZAB9fCuEDclsc7MQ4W4eI4+qJPBv2MT95P3WqbSbCsr0m+ZHyKI9S1mEqEJUISoQlQhKhCHHGHDDJh7n2szJz7Cubl5rzqJVjQFabo1I7PIzdYH7fdDG8sZhIMSJHI+XhUK2q17TexX0bgf5NJ/RHyFW7dgXlsvfdzKyPFjC5sGHH/l3Fb0IKfxCo9ULsurro9Jlq8v8AUCPuhVfZRZyL0bFjmLwwdOrl6PURl7ZEz4VCdbLZa9jXOmLzcWFraWOu1Hnd7aCYjD27lsypWNRBBXqkHyIIq0Y4OaCF53VQvhmcx+0KypSjpUISoQlQhKhCVCEKuMQ+uw/3H0/tLUGr2ha7oz8uTmPusbirQsNba1eDkqHlAyshI9lp5HXsqO4ZbWKvY39e1zZGWA011B8QuPpQ+j9FGpui5PgEKQdPGRB7TRm7Fl3qT8R1l9MuW3ne6IvBz+TxHfnX90/61LpNhWY6S36yPkiLUtZpKhCVCEqEJUISoQhzxisr0eHeTmzlQOwgrJnskED3molWBlC03Rp7use3da/1QyBAgnWDqPAQefjqPSoOzVaw5nXb4bV9F4S+Hto40DKGA8CJq4B0Xl8rC15adxsshxZxOXBqn9JdUeiy/wCApipNmK76Ox5qvNwB/CENVy3F0f8AdXCm1hLCMuVltrmEAQ0SZA0matoxZgC8zrpBJUPcDcXNuStZpajJTQhKaEJTQhKaEJTQhC/jFa+swzdmV1+KmoVWNhWs6Mu7MjeRQ8qGtRsXlC6iVwcc/nI7OofXrj8Km0h2rJ9JgLxnn9kSpqYsslNCEpoQlNCEpoQlNC4h5xjH1WHMn+UOnZ7HPzH4molWOyFpejR/Vfy+6FzDSoK2K+hNgYgXcNZddA1tSB3dUaVbsN2grzGqjLJntO0E+6wHGLEdfD2+4M3xVR+NRas7FpOjLOzI/kPdYjH7Meylm40Zb6Z0Kns0kHuIkVFcwtAPFaGGpZM98YvdpsVZWt9ccqsv0hjmESyqSvipjQ0sVEgFrqI7BqJxByW5E/VP2t/8csfWqYEa217BzOnOu/EScU07AqM/yn1KYub6Y4tm+kMD3BUA92WK58RJfanW4NRBuXJ9TdOnfzHyT0w5RHRp7x1edd+Ik4pH8Dov6fqVGTe7Ghw/0m4SOwxl9ViD7q518l73TxwijLcvVj63UrE7+Y5xHTBfFEUH3ma6aiQ70zHgVGw3y35lRjvhjj/vVz3IPktc6+Tinf4RRf8AjH1/KrcftK9fy9Nca4VBCljJAJk6+dNueXbVLgpYYL9U0C/BRKSn0qEKy2Tt6/hldbFzJngsQqk9XlBIMczS2SObsUOpoIKlwdK29lOO+uOgg4htRHspp5Quh8aX8RJxUf8Ag1FcHJ9SouB3kxVliyYi5J55mLg+jyPWkiV43p6XDaWUWcweWnspVzfXHGfzhtRGioP4dD40rr5OKZGDUQ/k+pXn/wCaY7KF+ktA7cqT6nLJo6+Tiu/waizXyfU/lOLvzjx/vBPmif5a78RJxSTglF/R9Smr2+WOYEHEOJM9UKseAIEx4Vzr5OKU3B6Jtv0/dQMdtnEXlyXrz3FnNDGYIBEjtGhNIMjnaEqTDRU8Ls0bAD4KE0aRPLXzk8vCI9ZpBUgZtb7NyOu4/wDMMN+rFWsXcC86xT95JzKw3F5FGIsGSSbZBHgG0jxMt7qjVYFwtD0aLjDIPH7LDMjFc2uQNlEmQCRmgemugqJqtCCwPy/zHX7XTbOsAcjrJnn3QI0+MzXClgOuTfRe3MoiGmQCdIg9o8Y766bbkMzG+YW1+i4zDvriVZdEULgN0gP8PXu86EFwG0rwamBqe7t0512yC4DUlKuLqU0ISDA8jRsQvCwHM0ISDA8iKEJ3KF1eQCCREeIEz2SK7bimy8nRltDre/8Al01nHePfXE5ZIOO8UIsuwuhMjSNO3WeXu+IoGxcJ1tZczXV1dNE6Gf8At21y6S29tQncHhukbLIWAzEmYAVSx5a9ldaLmyRNL1Tc1r7Bp4lMVxOo7bitOz8N+rA92n4VaxdwLznFRask5rGcX8DFyxen2gbZHkSwPxPwqNVt2OV70amu18Xn9kPKhrUo37jYG0cDhz0aElAScokntJMc5HwqzhAyDRee4pLJ8XIMx28Va/kHDZs30ezmnNPRrM9/LnTmRvBQ/iprWzm3NVe92yLP0PEstq0ri0xDZFBEDNzjTlSJWjIdFKw+plFTHdxIzDeqnczcmwMMr4i2Lly6oYhx7AOoCjsMRJ5zTcULQ3UKbiWLzunLYnWa02Ft/itjg9nWrK5bVtEUdiqB6+fjUgNA2Klkmkkdme4kroYO3mz5EzHTNlE+/nRYLnWPtlubc0LOIW5iYZDfw5IQsAyEzlLEwVPOJgQahzwhvaC1uD4u+Z3Uy6m2h5cUR8FsLDoFK2LQIAEi2s++KlBjeCzEtXO8m7z6rLcVsJbTCBltoGN1QWCgGMrHmB4UxUgBmiuOj8j3VWUuNrHfyV5ujs6z9Fw7i1bDNaRiwQSSUAJmJp2NoyjRV2ITympeC42ud/ionEbAWjgbrlFzIAynlBzAdngSPWkztGQp/BppBWMaCbHQ8ljuGuyGGOPTW4y2M4VgJ65XK0dmk+NMUzLO1V3jtW19KOrd/NbTw2opLsyyDItWwZn2F5668vE++pmUcFkjPKf5j6lVu8mDsrhcQWtLHRsTlQTopIPLmDrNJkADDon6SWU1DAHHaN6CGCw4YHMwBlQqzqxZwDp2qBMwR2VWNAK9BqJHN0ANtbnhYceKOx3dwxKMbFqUEDqCOzsjw0q0yN4LzsVk4BAedfFYjivs+1as2DatInXIlVjTKTGmkSSaj1TQGiwV/wBHZnyTPD3E6bzvuh3ftFGKtzHOCDzE9nnUK1lqmPbI0OGz8LihKRL3S35wmGwlqzdZw6AgwhI1YnmPAipkUzQwBZPEcGqp6l8jALHx8FE4uC90lnMVNkyUgQQ0AMGM69hHLtrlXfTgnejfVZX2Ha38liUsWjYZzdi8GAW1kMMpiWz8gRroe7xqNZuW99VoHSSiYNDLtI1N9h5I0cPzOz8PH6JHuYg1Yw9wLB4sLVsnNXO0sQbdq44ElEZgO8hSY+FOE2F1CiYHyNaTtICEm1uIt+/YuWjZtAXEKkgtIDCDEnnUB1S5zSLLYwdH4oZWyZzob+iL2DTKijuUD3Cp42LGSG7yfH7qi3629cwWHFy0qszOEBbksgmSJBPKIFNzSZG3VhhVEyrn6t5sLX0VpsPGm/h7V0iDctqxHiRNONNwCodTF1Uzo+BsqfiQD+Tr+UAkZTr4XFNNzdwqZg9vjGA+PsVosO0qpIgkDT0pwbFXO7xWO4s25wYMwFuLpHMmVEnsAk/CmKofpq76POtV2ttBV9uh/McL+pT9wU5F3Qq/EP3Un/I+6reJQQ4G4GUswGZIB0IYdYxoAAe2k1ABYVJwUuFYwtNuPJZvhLcL3sQxnS3bWSSYjNoJ5CQTFM0puSVadIW5I42+JPsidUxZZNYq2WVgIkggTy5dtcOxKYbOBXzq9prVwo3tW3g+atBifEVU2IdY8V6aHNkhzN2EaeYX0ah0q3XmB2ofcYCRZsQxg3DK6QeqSCdJkcuf2jUWq7oWj6NAGZ9xu+6FtQFskqEI47p7GsDB4ebSEm0rElQSSwzEkkd5NWkbG5QvO6+rnNTJZx2neVmeMbaYYdkufgtR6rcrjoyNZDy+6GlQ1rEbeG1ors+zJ55mHgC7EVZwD9MLz7GXh1a+3gPQK43h/mt/9U/7hpb+6VCpfns5j3Xz9bunKUkBWIJnlpMEmJgSaqhwXpUjGk57agG3mvo61yHlVwNi8vdtKxnFmzOCDadS6p94ZNP2hUeqH6au+jz7VduIP5V1uSPzDDfql+VORdwKBiX7yX/kfdR+Il0rs7EkdqgejMFPwNcm7hTmENDq2MHj9leYH+TTWeqNe/QUtuwKDJ3zzWW4qx9BMmD0iZR+kc2o9xJ9Kaqe4rfo/cVosNx9lb7mj8xw0kH6lNR90fLl6UuLuBQcRt8VJbifdN79D8wxP6s0S9wpeF/vI+ayfByzpiX1mUXw0DH361HpBoVc9Jn3dG3mURcRiFtjM7BRIEkxqxCgepIHrUwmyzLWlxsAnKElATe62Ux2ID6npS3dIMMP7pAqrlFpCvRMNcH0TMv9P5R5tHQeVWg2Lzw7VhuLlhThbbkDOLoAPbBVpH4+lRqodhX3R1xFSW7iPuEKsOgZgGYIDzYgmPQc6gAXK2cji1pLRc8OKbrhS19AbqmcFhv1KfuCraPuheaV2lTIPE+6yXGG2OhsNOouEAd4KyfdA99MVY7IVz0acRM8eH3QuVuYgGe8ctQdO46R5E1BWwLbkeH+ao57h3c2AwxIiLYXzyys+sT61ZwfLC87xVuWskAO9W208GL1q5aYkLcQoSOYDCDHjThFxZQ4pDHI143G6Hu1OGNpLNx1v3CyozDMFjQEwYANRHUrQL3Wlh6RzOka1zBYm2/8oiYB81tD3oD7wKljYs1ILPI8VmuKFots+5H2WQnyzj/EH0pmo+WVa4E4NrW3339lZbln8wwv6lf3aXF3AomJfu5OZ903v3P5PxUf0R593b6xRN3Cu4Zb4yPmrXZqZbVsEzCKJ7+qNaU3YFElN5HHxWY4qYdWwLMZm26Msd5bIZ8IY/Cmqlt4yrfAHltYGjeCD6Ky3EI+gYaBH1Y7I11n4zrS4u4FExS4rJL8Svd+Uc4HEBInozMieqNWjxyzBolvkNlzDC0VcebZf/0s9wfT82vN33Y9yL/jTNJ3FZ9JDeoaOA+5VvxJxHR4C40wQ1sqe4i6rA/CnZzZhKg4PH1lW1u6xvysVpMOxKqTzIBPupwKtcLEgIOcVcJkxpbsu21b1EofkNfHwqBVCz7rbdH5s9Jl/pJHrqi9s55tIQCJUGDzGg0PjU8bFi5RZ7h4lYvi6z/R7YVSU6SXaOWhCjn2kns/1j1V8qvejgb8Q651tp90J6r1tUqEI9bmfzHDfql+VW0fcC82xP8AdycysnxjPUww/rMfgP8AGo9UdArvoyO3IfAIZlyQASYHId084qDqtaGgEkBGzhuT+T7MkH2ogRAzsI8fOrSD5YXn2MgCtfb/ADRaYmnVWLK7W30wJsXQL6sSjAKA0kwRA0pl0rLHVW0GE1nWNPVm1xqr3YjTh7JmZtoZ5T1RrTje6FX1AtK8eJ91QcUMQUwDgfbdF9M2Y/Kmqk2jKssCjD61t9wJ+in7in/Z+G/VilxdwKNin7yTmUt+0nZ+JA/oyfdqfgK5N3CjC3AVkZ8Qpu77hsNYKmQbawZn7I7aWzuhR6kETPB4lVPEoH8nXo/qf81abn+WVOwU/wCtZ5+xT+4VzNs/DHuSP2SV/Cuwm7AmsVblrJB4qRveD9CxMAk9E/IwfZNKk7hTVB+6jvxHuqHhNbjBMYIzXWM98BVke6PSmaUdhWPSE3q7cAPypPFJgNnXe8sgHnnHPwpVSf0ym8CF65nn7LR7LvZ7Nth9pFPKOag8uynm7AquZuWRw8ShvxgwzG5ZuBGyhCrPHVHWGUHuOp85FQ6sHQ2Wo6NSNDXsJ10sN+wre7qsxweHL+10STP3RUqPuhZ6uDRUyBuy591kuL91ugsqA8G4SxA6uimAx751HkaYqu6Fb9G2jr3E2vbTjt/y6FlQFs0qCgI87kj8ww36pflVrH3AvN8T/dycysjxj5Ybzf8AhqPV7ledGdsnl90NKhLWI38Ob2bZ9jSIzL55XZZ9YqzgP6YXnuMsy1smvj6i60OJ9lvun5U6dirm94L5s+z6fhVOdq9TX0bsr+RtaR9Wun9kVbt2BeXz/NdzPus5xStzs+4f0Xtn/wCQL+NNVI/TKs8BdatbyPspvD+5m2fh/BI/ZYj8KVD3AmMWFq2TmnN+TGAxWsfVN8uXry9a7L3CkYZ+8j5hTdgWsmGsKTJW0g9yilM7oTFU7NO88SfdVXEc/wCzr/kv/MWm5/llTMG/ex8/svOHl0tgLMoVCrlBMdaD7Qg9pnnrXYPlhcxhobWP1vr6eCm74X8mDv8AtS1tlGVSxkqQOQMeZ0pUh7BTOHtzVMfMH6qr4YKRs+3Oks5GkaZzH/em6fSMXUvHSDWut4eymb97OuYjBvasqGcspAJA5MCYJMAwKVMwuYQExhdRHT1LZJDYC/spW6eEezhLNq6uV0TKRIPLTmNOWtKjBDQCmq+VktS+Rmwm6oeKtt/oeZHZQGAdQdGVurqO2Gy/Gmqm+S4VhgBZ8WA4X008CP7XWh3Xuh8Jh2AIBtLAPPRQKdjN2hVta0sqHtPE+6pOKNoHAOTzV0I8DnC/Imm6juKwwEkVrR4H2KDNVq3iVCEf90x+ZYb9Sn7oq2j7gXmmIa1UnM+6x/GNfq8Mf6zD+6P8KjVewK86MntyDwHuhjHb2d//AF5ioa11xsRt4bE/k+zIj2vUdI0H1FWUHywvP8at8a+x4ewWgx0dG88spns7DTp2FV0ffHNfNx9j0/Cqcr1IbV9HbM/kbf3F/dFW7dgXl03zHcys9xP/APDrvL2rc/8Aury9Ypqo+WVZ4F++Z5+xUjh6ANn4eJ9kzPfnafSaVB8sJrFyTWyX4p7fi1mwGJHdaJ/Z634V2UXYUjC3ZayM+I+qk7rpGEw47rKfuClR90JmtN6mQ+J91A4hmNn4iBMqB73UTSJ/llScHF62PmmOGZb8n2sw7XC/dzmK5T/LCcxsN+Nfl8PWyut4LhXDX2XmtpyO3UITTj+6VApWh0zAdlx7qt4fqBs/D5ZIydvfmM/GRSIe4FKxe/xsl+K0JNOquSBoQsxxKwxfZ97KfZyufEKwJH4+lM1AvGVa4JIGVrL79PUK33dQLhbABkC0kHv6opxgs0KDVOLp3k8T7qk4nH/Z937yf8xabqPllWGBfvW+fsUGGWI1BkTpOngZHPymqxbwOvfSy5oSkf8AdUfmWGn+hT9wVbR90LzSuINTJzPuspxhjoLGuvSmB4ZGn8KYqu6Fc9G79e/l9whaXMAdgJI9Yn5CoNzsWwygOzI2cNnnZ9jWYzj3XGEenKrKn+WFgMabatf5ewWixSZkZR2qR7xFOnUWVaw2cCg/i+G2LS2zZrTFVJIDNJgchKjWoJpXjVbWLpDTOeG2IvyRW2E+bDWT32kP9wd1TWd0LHVAtM8eJ91G3r2OcXhrlkMFLQQSJEqwYT4aRXJGZ22T1BVfCztlteyf2BswYbD27I1yLBPe3Njr3sSa6xuVoCaqqgzzOkO8qv3/AL2TZ+II7Uy/tMFPwJpExswqVhDc1bGPH2T25VzNgMMef1SjXvAg/EV2I3YE3iTctXIPEp3enZZxWGuWQQC4EEzAIYMJjyrsjM7SEiiqRTVDZSL2Xm6+zXw2Gt2XYMyAiVED2iRz8DRG3K0AorahtRO6VosCpu1Hi1cMgQjankOqedddsKZhF5GjxHuoO6OHNvBYZSIItLI8SJPzrkQswAp/EHh9VI4cSs9xYxr28NbVGK57kMQYMBS0SDPOPdTNU4hmis+j0LJKhxcL2Gl+N1Z8Py4wiW3mUiCTqVdFuidTEZ8vPs7OVOQ3yaqFipYalzm7/sbK425hxcw95DqGtsNfFTS3i7SFEp3lkrXDcR7rjd3+a2P1SfuChndC7VfPfzPumd6di/TMO1nPkzFTmiYysG5SO6uSMztypyhqzSziUC9tyFu9e5RwNoXTfDywUL0ZU6+OY8oqDJT9WL3Wuw/GRVy9Xkt43v8ASyydR1eI+7pAjBYYFgx6JdR3ZRHwgVbRjsheaYg4GqksLalZHjED0eHPZnb35RH41Hq9gV50ZI6yQeA90MkWZ1AgTrOvgIHOoIC1rjbdf7eKLHDbbNhMEtt79tXRnJV2VSAXJHM6jXn41YU7hkAusVjlLMatzwwkG2oB4LYptGyZIu2yBqYddPPWpGYKmMMg2tPoomN2zh+iuN09qAp1zr3HxpLnCx1TkdNN1jRkO0bisJw/33S1aTDYo5QuiXD7IHYr90cp5cqjQTgDK5aLGMGkfIZoBfeRv5hb6zt7DOCVxFkgGCekX/GpWdvFZx1JO02cw+hU6zeVwGVgwPIgyD6iuggphzS02OiynEjAYi/YCWMuQEvdkxogzKB6j3x2TTNQ1zm2Ct8Fnggmzy3vsbzOize4W+9qxaXD4iVVSclwCRBMw8ajUnX30zBOAMrlaYxg0kspmh1vtG/yW2be/BD/AHq13+0Kk9aziqEYZWH/ALbvRN299MCVDfSbYnsYkN6qRNHWs4pRwqsBt1ZWQ3y36tYi02GshsrsFe6w6uTMM0AdYgjyMTHZUeWoa4ZQrrDsFlif10u0C4bvvu8FssPvVgsqgYmyNNBnAgDz5eRqQJGW2qjfh1Xc3jPosDxM23h8V0HQXM5XNmjMAAcveBrIqJUva4DKtJgFJPAX9a2wNlc7i704dLB+kXUt3swUzpmVVCodNICiPOnYZm5e0VX4thk/XWhaS3b66laPEb44ESDibZ8iW+QNOulYNpVazCq06iMqLu/vNgkw9q39JtLkQLDNBECI60GhsjLbU5VYfVmVzurOp4Ked7cFE/SrP7Y74pXWs4pgYbVn/tu9CstxD3hw97BhLV5HLuhIVgWCg5pK8xy7Y1imKiRpZorbBqKeOqzPaQADtCF1QFskedy1jAYYH+iX5TVtF3AvNsTINXJzKzvGD+bWf13/APN6Zqu6Fa9G/wBw/wD4/cIUVXraIkbk7l4XFYRL15WZ2LCQ7CMrlRAB7h21NhgY5lysniuLVNPVGOMgAW3DhdM757k4TC2FuWyykXFVszTKs0HmNCBrp3azRLC1rdErDMYqqiYsdroToN4CttqcNcKbbNZLo4UletmBIEic0nw0I50o0rLaKJT9IKoPAksQTrpb2UHdXcXDYnB2bzm5ncZiVaO0jLERHjzpMdOxzASpFfjVTBUujZaw2XCY3T3Cs3uluX2Lot17aKDGiOVzMRrJjkPxrkVO03JS8QxyaPKyLQkAk7dovotjsvdOzhpGHe9bnmBcJH7LSvrE1IZE1ndVHUYjLUEGUA+X4ssm2GxFzaBwOIxN+5ZKFuqQpyx1c5VR2yD2cqZLXGTITorgSQMoRVwxta8G2uvuVB3v3Zw+HxeEt21cJeaHXNOgdFhSTIJzHtpE0TWuaAFJw7Eqiemmc8i7RobeBU7ffdDC4TBvdtKwfMoBLsYzOARBMcpFdmhYxhICYwrFaqpqmxvcLa7vBN7j7n2MXYa9fVjmYrbytl6qgLJCwM0g94ohgY9tylYris9NKIoTsFzcX1PNecQNz8PhsOL1gMhVgpElg2YxJLEkEeHfRPC1rbhGD4rPPUdXKb3ueVglw23cw2JsvcvWg7LcyiWaIyq3sgx20U0THNuQu45X1MEwjjeQLX8+aibX3fw9ra1mwUixdg5cxAkhhAPMDMAIntrj42iUC2idp6+okw18gd2277a7lP4jbvYexZtfR7IW690IuWZaVOhk9pj1ilTxtDRYb1HwXEJ5Zndc8loBJur/AGVuFg7dmLtvpGIlnuHrDT7MQFjw99OtgYBqFW1GNVckl2usNwH+apvafD/CtYZbCZLkSj5mOupEkkyuvy7qHU7C3QJUGOVTZg6R127xYKu4ebtYa9hBcv2Udy7KS0nRWiI5DzHhSIImFmoUvGcQqI6nLE8htgdNNyZ3+2XgbGHfoEspfVkEAjMAWBPVnu8OVcmYxrNBqlYRU1k9QBI5xZrxshrUFa9Hfcm7nwGGJ0+rA/Z6v4VaxOuwLzfFIg2skHis1xiufUWF77pPuQj+Kmao9kK26NN/WefD7oWVAWyRm4XMPyeg7nefDrk/IirKm+WFgse/eu5D2CHPEV82PxGsxA7dPq10/wC1Q6gnOVqMDYBRs02/lGbCRewy9aQ9oAsD+knMR261YjVqwz/05jpsP3VfuonQYC0GBHRoZEQeqT2d+lIjGVlk9Wu66qcRvKhcN8YLuDzaz0lwtPe1wv66MNaIDdt0/jMJiqcp4Nt5ABe7pJcXF7RDEFemUgA9rJP7uUehrkYOZ10V5jNPAWjWxv6psZvy3qDlGE6p7Nbgn46Ua9d5JfZGF6HXPr6KLxHwxN3AOJkYlVjzZWn0yUioGreaewaQCOdp/oJ/z1UrikpOz3jsdCfLOB8yKVUj9MpvAD/rW8j7KVw6s5dn2J+0C3ozEj4GuwC0YTGMPzVr/DT0Tm/2F6XAXxIGVc+v9Qh4+EV2YXYUnCperq2Hy9dFRcIsROGuJBlbkzBg5lHbykQdO6O+mqQ9hWPSSMipDuIUreuwV2js+6JJLtbyxIAgkmewwSfTzpUg7bSo9BJejqIzwB+q44o3Ojs4e8NTaxCOF/SgEx8K7UGwB8UrA255ZItzmkX4K93qt9JgcQCSs2mOh1ELmj4QfWlyasKgULslUw2vZwTW5pI2fhidYtDlHKNB7oFEXywlYkB8ZIB/UVVcLLhOEeVKr0zlZPMGCY7oMjzBpFN3VLx1oFQ2x1yi/ohzvqv5/iT/AMTn/ZXT5VCn75Wqwkj4OMeH3KpaaVkjzuVH0DDRy6Jflr8atou4F5xid/i5L8SstxiP1WH/AFjfuVHqtgVv0a+bJy+6F1QVsEZeFhH0BYAnO+bzzdvpFWVN8tYPHwRWm/AeyxfEHd/ELib+I6MmyxDZwQQBlVesJkajuqNURuzF1tFe4LXwGBkGazuHnfREbcZwcBho/owPUaH4g1MiPYCzGKNIrJAeJUveTF9Dhb9z9G2xHiYgfGK7IbNJTNHEZahjOJCp+GjL+T7QSBBYNH6WYyT4kQfdTdOQWCymY2HCtfm8uVlltr70XcBtDFhERxcKNDEiCLSgGR66Uy+UxyFXFLhkdbRxFziCLjTmU9ubvLdxe089xQAbBQKpMKAytOvMk/OuxSl8l/BN4nhsdJQgNN+1v33BWw3p2VdxH0boiq9FfW4xJ7ACOroZOvLSpEjC61lSUNRHD1mcd5pCi8R74TZ96RObKo8y419OdJqDaMp7BIy6tZbdr6BLZLmzshGX2lwuYaxr0ebn2c6Gm0VxwXKgCXEXDcX/AHU/ZF3p8DbJ63SWRObWSUgz6zS2nMwKPUM6mqc3ZZ33Wa4QXfza7bPtJd1E96ry9QfjTNKeyR4q16RN/wBQ1+4hXu+OFLJYZSVa3ibRlYGjP0bSe7K55fKadlFwCq3D5A1z2kXBaR9Lj2UPiEF6LDsykkYq1BH2etqT4EAjzIpM1rDmn8IzdZIAf5HeeitN8LZbA4kLM9E0R900uUXYVGw9wbVRk8QhRs3fvEWLAsKLLIq5RnUkx3GGAPOoDahwbay2NRglPNKZSSCdfP0RA4WvOATSId/I9cnT3x6VLpu4s1jzbVh5D2WN4g7uXrd29iiqiy9wRDSesAskRpLD4io08TgS5XuC4jE6NlP/ADAH8rGVGK0CPG46RgMMCI+rHx1/1q1iHYC85xQ3rJCOKy/GJfqsOf67D3rP4UzV90K26Mn9WQeH3QvqAtgjBwnecERliLrSf0uRn0BA9KsabuLC9IG2rPIKl4j71vmvYJbYCwoLzqQYcgCI8OdN1Ex1YFPwTDGuDKou8lquHSxs+xz1DHXxduXhT0HcCp8YINbJbipu+FkvgsQqjMTaaB6TS5BdhTOHvDKqNxNtQqXhUQcAsfpvP7X+EU1TfLU7H7/GnkPZY7fHY9/EbRxAsWi5AQtlgRNtYzEkCTHwqPMxzpDYK7wushp6Fhlda97eqncM8HesY65buo1smySQy6xnWCCNI1P/AEKXTNc15BCj47PFPStfG6/a+y3u2dtdBdw9vIW6d8kgxl0mYjWpTn5SBxWcp6UzMkeDbILqu4j4YPs+8T9jK48ww+YJHrSKgXjKlYK8trWW36eoSw1hfyQFcll+i6z+rmNO78KAP0vJce8/xEuGhz/dPbi3c2zsOSeVuJGkZSV94iuw/LCTirctbIPH3VVwpRPo94r232EnmQAuWfQ/E0in7p5qVjxd1zM39IWu2lgxetlCYkqZ8VYMPiBT5F1TxyFjsw/y4sqHf9j0FpcpIbE2QT+j9YDJ8zp60zPq0cwrDCgOtcb7Gu89Fe7WMWLsjN9W2nf1Tp6067ulQIdZGjxHuqndS3hbuGtXLNtCMuXN0YBkaNMieYPnSIw0tuApdcaiKZzJHG9+Poo+4FnJYvDNIGJvADsUB4ge7N/arkIsDzKcxV2aVptbst89NqxnEbeO+b17CdUWQV+z1jor8ye/uio9TKblivsDw6HqmVNzm15cFhqiFaRHjchYwGGH/DHx1q1i7gXnGKG9ZJzKz3F8D6NZ7xe/gb/SmaruhWfRs/6h/L7hCoLoTpp4ifQcz6VAWyLhcBGDhSPzH/1H+YqxpvlrD9ID/rDyHssNxMSNoXNfaVG8urH4fGotSO2VocAdejaOBPuifuuej2fYOXLlsglTpHVnWp0ejAshXduseAb3dt81N2fiBicMjxAvWw0d2dZ/GlA5mpiVhgmLf6T7FUvDqz0eENrttXblsmIkrcIk+MRTcAsyynYw4vqes/qa0+oUjYjFsfjiBCgWlPiwQsT+yyj0rre+5N1AApYRvOY+V7fZO4hmG0bQgZThrnmSLtrn4CdPM109/wAk20D4Rx35h7FQN+LZZ8AFMN9LSD2QFYmfQUiba3mpOFnK2e+zIfcKbvyk4DEj/hk6eGv4UuYXYUzhRy1kfMJzdvD5sDZS4VuBrIBIHVZSvLygxRGOwEisfaqe5oIsdOKn7OwFuxbFuygRF5KOyTJ5+NLa0NFgo80z5nl8hud5Wa3DwrWbmOtMsRiCwI5FXEqB5LHvpmEEZh4qzxWUSshkBv2beY2q22Tef6Xi0ckqOia2CZAVkIMd3WRtPXtpxpOYqJM1nURubt1B5g/grnfN4w0xMXbR919K5Iez6e67QC81vB3/AOSrHa09BdymD0bQe45TBpTu6bKPBbrW32XHuqjh/bVdnYbKAJSTHeSSfWefjSIe4FLxZxNZJfimeH9llsXSy5Q2JukL+iM+Ugn7UMDrXIb2PNLxVzXSttr2W+yG/EZj+Ub89mSPLo1/Gah1HzCtVgdhRMt4+6zhpgq4R23Fadn4b9WB7tPwq1iPYC85xVtqyTms3xgvDoLCdpuFp+6hH8VM1Z7ICtejTLzPd4fcfhCyoC2KLnCRGGEcn2TdJX0VQfiDVhSdxYjpE5pqgBtsL/5yWd4n7ExDYi5fW0TaFoS4iAFBnNrOnyimqiJ7nXCssBroGQCJzrOvs5og7wt0WAvwYy2GA8ItkDnUp+jDyWbpBnq2A73D3Te5F4vgMMTz6MD9nq/hRDqwJWKMDKuQDiVE3FQhcXPP6Zd07tRHwpEOw807ihBMVv6G+ynbJ2S9rF4q7m6l8oVXuZVysflS2ts4nimJ6lskEcdtW3F/Am4UTE4ydq2rekLhrjeMs6D5L8aSXfqgeBTrIv8AQOk/3AfQrjfJfrcA32hilAA5kFWzemgmuTbWnxSsOPYmH+w+4XXEcn8n3oMTkBJ7jcUH4Uqe+Q2XMHt8YwkXtf2KsmwK2sEbQYhUs5M05TASJkcj2zSrWbZRutdJU9YRqXX+qpuF2Je5gENxmYhmALEkwDoNe7lTdMSYwSp2ORsjrHBgsLDZpuU3Zl1/yhjFOULktMBMkyGXMR2co/silt75CjTNb8LE4bbu+ydsEflC7oQfo6TMQ8XHgjt6skH7woB7fkkuB+Fb/wAj5aD3TG/9kPgrgaMua3m1jq9Ksx4xMVyYdg/5vTmFPLKppG2xt/8AUq5xWFW5aa0fYdSpjuIjT0pwtBFlCZI5jw8bQbqJu5scYSwthWLBSSCQAdTmMx4k60ljAxuUJ6sqTUymVwsSq/cq/cdcTnEKMVdCaR1c0n+8TSYiSDfipGJMY10eQ/yNvzssvvxu3iEvX8fadFVQDH2oyBG0IK8qZmicCXgq3wnEIXRMo5Gk39Ntx4ocu0mT8gPDkNKgnVasNDRYI5cP/wDw/D/dP7xqzh7gXn2L/vZOf2Wf4w2x0Fhu0XSPQoxP7opuqHZCsejTj17x/t+4QsqAtkthuhvx9Cs9C1nOuYsCGgydYMjlM6/CpMVRkbYhUGJYKaqXrWvsdNqsNtcR1v4e5aGHYG4jJLOCBmEToJPwpx1UCLAKNTdHnxSteZBob6XUPbfEF8ThnsGyqFxlLBydJ1gR28udIfU5m5bKRSYC2Cds2e9tbW3pbC4gthsOlnoFbICA2cidZEjL499EdTlbay5V4CJ5nS57X12KBs3fbEWb966oQi82Z7ZnLmiJXWQfn7qQ2oc0k8VJnwWCWJkZJu0WDt/IhXF3ilfI6ti0D3lmIjy0+dOfFngoQ6NRA6vJHKyz2B3pvW8W2LYK9xgQQZAggAAdwED/AKNMtmIfmKspcKhfSimaSADfT/ApG299MRiWssQidC+dcoJlhyJk+enia6+dzyPBNUuCwwNeLk5hY8lN2zxDvYiybXQ20DRmOYtMEHQaRqPGlvqS4Wso9N0fihkzl5NtgUnEcTbr22RsPaOYQZJKkEQZX/WumqJ3JtvRyNrw4SH0VbuxvtdwVroltpcTMWEkgieY0nSfCkR1BYLWUuvwaOrk6wuIOzcdics7/X1xFy+LdrNcVUK9aAELEdsz1jXfiHZi6ybdgMLoWxZjoSd2+34TF3fW+cWMUqW1fo+iK9YqRMzzmZrhqHZswTjcFiFOacuJF81/8CW19+MTibL2bq2crxJVWBEGRHXI7K66oc4WK7TYJBTyiVhNx/nBStmcRcVat5GCXYEKzyCPPL7Xzrrap4FimZ+j9PI/M0lvLX32Ju5xExxbMHtgRGUWxl89STI86T8TInG9H6MCxvzv/ZRdl764vDoUR1ILlyXWTLEltZHMma42oe1OT4LSzOzEEaW0PBO7V37xWItPafogjiGyoQY8yxrr6h7hZIp8DpoJBI0m412/2WYphXKOm4H/AIfh/un941ZwjsBeeYv+9k5rNcYcR9Xh7fe7P+yuX+Omqs6AKz6NR/qvf4W+v9kMKgrYJ6xhbjz0dt3jnkRmjzgGKUGk7Am5Jo47Z3AczZe3sK6NluKyNEhWUgmeWh1176C0g2K42Zj25mEEcwuL1lkMOrKe5lKn3HWuEEbUpkjXi7CCPBJrLABirBW9lipAP3SRB9KLFdD2kloIuNo4Lu1g7jCVt3GHOVRiI75AruV3BIdPE02c4A8wm0tkmACT3AEn3DWualLL2gXJFuO5K1ZZmyqrM36Kgk+4a0WOwLjpGNbmcQBxuF2cLcGabbwhh+o3VPc2nVPnRlPBcE0RIGYa7NRryTNcTilW9nXmAK2brA8itpyD5ELBpWV20BMOqoGmzntB5hNWcO7nKiO5HMKpYjzAE1wAnQBLfKxgu5wA52Sv4d0MOjIe5lKn4iggjaF1kjHi7HA8jdL6O+TPkbJMZ8pyzyjNETRY2vZHWMz5MwzcN6VjDO5i2juRqQiliPOBQATsXHzRxi73AcyB7ri5bKmGBUjmGBBHmDrXDcbkprg8Xab8k+mz7xEizdIiZFt4iJmYiIpWR3BNGphBtnHqE3h8M9yejR3jnkRmieU5QYmuAE7AlySxx99wHM2XDoVJDAgjmCII8wdRRYjaltcHC7TccRsXNC6i/uPtgjA2AR7IK+iuyj4AVYQvOQLDYrSD4t546+oBVVxi/wB25/b8vs/Gm6vcpvRnbJ5fdDWoS1iIfDbGLawmMdyyqhViyCWAy6kAyNPLvqZTOAYSVlcdiMlVE1guSNh2Xuq/ZA+n7VFzM72rZFzNcgMEtgFZgAe32d00ln6kt9yk1H+hw3qyAHO0sOJ/srLidhhetWcXbZHAJts1s5lgklTPbBBHmaVVC7Q4KL0fl6uR9O4WvqLqt3hb/ZGA++fgHpEnyW3UuiH/APUn5fcLZbrXYw2zkNx0LISFUDLcyrOVyQSNNRBB0NSYu626ocQaTUTuABAPmLncspuo5bbbllCEtdlR2aEf6+tMRfOKucRAGEsAN+7qqXaWAxeAvrfdCrG4zocwOaDmIOUnQqdZ7CabcHRvzKfBPTV0BgadgAPhuFvNaPiXtUi3atW1yDEKL13vYwoVT5QOXcKdqJDYDiqvAaVpkfI43ydlvhtQ8qGtUiFuvty+Nl4phcObD5VtGF6qwNAI19Z51Nikd1RPBZXEKKE4jG22j9T4m5UHhniCL+JZmaOgZmK+1IYGR3tq3vpumOpPgpGPxjqYmtH8wA9FK4mXibGDylrlsqXF5ozOSBoYA7CDy7u6l1Ju0BM4AwCaUnsnZlGxabZ2yFGBGBLpnewWK5uvnc5s2U/ZDTr4U8G9jJvVTNVuNZ8WAbB2nCw+6ynDG1cP00IctzogF5SHl41OmhFMUwPaAV1j747QOdqL38tFxxJBFjCC+VOLFs9KRExAiY058vWK5UbG32ruBEGWUxA9XfRbbbS3foY6E3S3QadH0ZUnJzYvrHl2VJffJos/TdX8T+oBbNvvfbussVw7F84bHLh5D5E6OIBz9fkTpyA51Hp82RwG1aDG+pFRCZdmt+S54mRmw2cr9J6KL4U6A6RPqXjwrlTuvt3pWAXtJl7l+zfz/ssVUVaFFLcnZjNgrTQdcx/+Ro7anwjsBY3FZwKt45ewUfjG382H3/4KTV7k90Z2yeX3Q1qEtYvQT3nXnXbncuFoJvvGxd2rzLOVmWRBykiR3GOY8KASNiS6Nrh2hfyC86VsuXM2WZyycs94HKfGi+ltyMjc2awvxtr6r1rzFQpZiq8lJMCecDkPSi5ta6BG0OLgBc7TvK9+kP1eu/U9nrHq/d16vpQHHiudVHc9ka7dBrzXlu8ynMrMrfpKxB156gzQCQbhddG1zcrgCOFguruKd/bd3jlmdmjviT20FxO1JZDGw9hoHIDy9FxcvM0ZmZoEDMSYHcJ5DwovfaltYxvdAHILiuJS7FwgFQSFPMAmDHKRyNdudiSWNJvbX/N6Vu4yzlYrIgwSJHcY5jwouUOY11swuvGuEgAkkDkCTA8h2dlG1cDGgkgDXboE4MS+YPnfOOTZjmHkZkUZjtuudTHlyZRbhbReWMQ6ElHdCeZVipPmQdaLkbCh8UbwA5oIHEArh3LGWJJPaTJ95rhuUprQ0WaLctE8MddAyi7dyxEdI0R3RMR4UrO7im/h4b3yD0Cbs4h0nI7pPPKxWfODrXASNiW+Jj++0HyXBM6nma4lAACw2LyhdR13Cadn4bSISPcSJ9YmrOE9gLzvFhask5qj4jbuYnGXLJsKrKisDLBTJI7+yAKRUROfayn4JiFPSNeJb3Ntyx93h9j1iLSt924unnmIqOaaRXYx+jO8+i5O4OP/AKEf+4n+aufDSLv8eov6j6FPYbh3jmnMtu3H6dwGfLJm+MV0UzykP6QUbdlzyH5T+G4Z4tpzNaSOXWJn3LpShSv4pt/SOmHdDj6Jy5wwxQUkXLJPYJYT6kUfCu4pI6SU5OrXW8kwvDXGxM2R4Zz/AJIrnwr/AATh6RUl9jvT+65ThvjSYItAd/Sf/WaPhXrp6Q0ltM3p/dTf/wBXYj+ms+5v8K78I7imP+pYf6D9E6eFd2NMSk93RtHvzfhSvhDxSP8AqZl/ln1H4SThXd7cTbHlbY/xCufCHih3SaPdGfUfhdXOFdz7OJQ+dsj4hjXfhPFcb0mZvjPr/ZQ34Y4udHsEd+Zh/BSfhXcU+OklNbVrvp+U4nC/E9t2yP2j+FHwjuKS7pJBuY76KFi+HONQwgt3B3q4HvDRSTSvGxPR9IaRw7VweV/ZPJwzxhHtWAe7O3+Su/Cv4pJ6R0o/ld9PyvDw0xvfZP8Abb/JR8K/iu/9RUvB3p/dPWOGGKPt3LK+RZv4RXRSO3lNu6SU47rCfQKK/DjGhiALZUTDZ4Dd2kSCfH31z4V906OkNJlBN78LJu3w8xxOqWx53B+E1z4Z6U7pBRjYSfJSLnDXGBoBskR7WcgT3Rlmumlem29IqUi5DuVkTt29nNhsLassQWRYJHKeZieyTU1jMrQFkq2o6+d0oG0r/9k="/>
          <p:cNvSpPr/>
          <p:nvPr/>
        </p:nvSpPr>
        <p:spPr>
          <a:xfrm>
            <a:off x="460375" y="120253"/>
            <a:ext cx="3048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7" name="Google Shape;2057;p60"/>
          <p:cNvSpPr txBox="1">
            <a:spLocks noGrp="1"/>
          </p:cNvSpPr>
          <p:nvPr>
            <p:ph type="body" idx="1"/>
          </p:nvPr>
        </p:nvSpPr>
        <p:spPr>
          <a:xfrm>
            <a:off x="460375" y="1382675"/>
            <a:ext cx="3011400" cy="36237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0">
                <a:solidFill>
                  <a:schemeClr val="accent2"/>
                </a:solidFill>
                <a:highlight>
                  <a:schemeClr val="lt1"/>
                </a:highlight>
                <a:latin typeface="Barlow Medium"/>
                <a:ea typeface="Barlow Medium"/>
                <a:cs typeface="Barlow Medium"/>
                <a:sym typeface="Barlow Medium"/>
              </a:rPr>
              <a:t>Commonalities:</a:t>
            </a:r>
            <a:endParaRPr sz="1800" b="0">
              <a:solidFill>
                <a:schemeClr val="accent2"/>
              </a:solidFill>
              <a:highlight>
                <a:schemeClr val="lt1"/>
              </a:highlight>
              <a:latin typeface="Barlow Medium"/>
              <a:ea typeface="Barlow Medium"/>
              <a:cs typeface="Barlow Medium"/>
              <a:sym typeface="Barlow Medium"/>
            </a:endParaRPr>
          </a:p>
          <a:p>
            <a:pPr marL="342900" lvl="0" indent="-323850" algn="l" rtl="0">
              <a:lnSpc>
                <a:spcPct val="80000"/>
              </a:lnSpc>
              <a:spcBef>
                <a:spcPts val="0"/>
              </a:spcBef>
              <a:spcAft>
                <a:spcPts val="0"/>
              </a:spcAft>
              <a:buClr>
                <a:schemeClr val="accent3"/>
              </a:buClr>
              <a:buSzPts val="2100"/>
              <a:buFont typeface="Barlow Medium"/>
              <a:buChar char="•"/>
            </a:pPr>
            <a:r>
              <a:rPr lang="en" sz="1500" b="0">
                <a:latin typeface="Barlow Medium"/>
                <a:ea typeface="Barlow Medium"/>
                <a:cs typeface="Barlow Medium"/>
                <a:sym typeface="Barlow Medium"/>
              </a:rPr>
              <a:t>Democratically owned</a:t>
            </a:r>
            <a:r>
              <a:rPr lang="en" sz="1500">
                <a:latin typeface="Barlow Medium"/>
                <a:ea typeface="Barlow Medium"/>
                <a:cs typeface="Barlow Medium"/>
                <a:sym typeface="Barlow Medium"/>
              </a:rPr>
              <a:t> (1 member, 1 vote)</a:t>
            </a:r>
            <a:endParaRPr sz="1500" b="0">
              <a:latin typeface="Barlow Medium"/>
              <a:ea typeface="Barlow Medium"/>
              <a:cs typeface="Barlow Medium"/>
              <a:sym typeface="Barlow Medium"/>
            </a:endParaRPr>
          </a:p>
          <a:p>
            <a:pPr marL="342900" lvl="0" indent="-323850" algn="l" rtl="0">
              <a:lnSpc>
                <a:spcPct val="80000"/>
              </a:lnSpc>
              <a:spcBef>
                <a:spcPts val="480"/>
              </a:spcBef>
              <a:spcAft>
                <a:spcPts val="0"/>
              </a:spcAft>
              <a:buClr>
                <a:schemeClr val="accent3"/>
              </a:buClr>
              <a:buSzPts val="2100"/>
              <a:buFont typeface="Barlow Medium"/>
              <a:buChar char="•"/>
            </a:pPr>
            <a:r>
              <a:rPr lang="en" sz="1500" b="0">
                <a:latin typeface="Barlow Medium"/>
                <a:ea typeface="Barlow Medium"/>
                <a:cs typeface="Barlow Medium"/>
                <a:sym typeface="Barlow Medium"/>
              </a:rPr>
              <a:t>Profits shared and controlled by members</a:t>
            </a:r>
            <a:endParaRPr sz="1500" b="0">
              <a:latin typeface="Barlow Medium"/>
              <a:ea typeface="Barlow Medium"/>
              <a:cs typeface="Barlow Medium"/>
              <a:sym typeface="Barlow Medium"/>
            </a:endParaRPr>
          </a:p>
          <a:p>
            <a:pPr marL="342900" lvl="0" indent="-323850" algn="l" rtl="0">
              <a:lnSpc>
                <a:spcPct val="80000"/>
              </a:lnSpc>
              <a:spcBef>
                <a:spcPts val="480"/>
              </a:spcBef>
              <a:spcAft>
                <a:spcPts val="0"/>
              </a:spcAft>
              <a:buClr>
                <a:schemeClr val="accent3"/>
              </a:buClr>
              <a:buSzPts val="2100"/>
              <a:buFont typeface="Barlow Medium"/>
              <a:buChar char="•"/>
            </a:pPr>
            <a:r>
              <a:rPr lang="en" sz="1500" b="0">
                <a:latin typeface="Barlow Medium"/>
                <a:ea typeface="Barlow Medium"/>
                <a:cs typeface="Barlow Medium"/>
                <a:sym typeface="Barlow Medium"/>
              </a:rPr>
              <a:t>Motivated by services to their members, not profit</a:t>
            </a:r>
            <a:endParaRPr sz="1500" b="0">
              <a:latin typeface="Barlow Medium"/>
              <a:ea typeface="Barlow Medium"/>
              <a:cs typeface="Barlow Medium"/>
              <a:sym typeface="Barlow Medium"/>
            </a:endParaRPr>
          </a:p>
          <a:p>
            <a:pPr marL="342900" lvl="0" indent="-323850" algn="l" rtl="0">
              <a:lnSpc>
                <a:spcPct val="80000"/>
              </a:lnSpc>
              <a:spcBef>
                <a:spcPts val="480"/>
              </a:spcBef>
              <a:spcAft>
                <a:spcPts val="0"/>
              </a:spcAft>
              <a:buClr>
                <a:schemeClr val="accent3"/>
              </a:buClr>
              <a:buSzPts val="2100"/>
              <a:buFont typeface="Barlow Medium"/>
              <a:buChar char="•"/>
            </a:pPr>
            <a:r>
              <a:rPr lang="en" sz="1500">
                <a:latin typeface="Barlow Medium"/>
                <a:ea typeface="Barlow Medium"/>
                <a:cs typeface="Barlow Medium"/>
                <a:sym typeface="Barlow Medium"/>
              </a:rPr>
              <a:t>Committed to a non-exploitative economy</a:t>
            </a:r>
            <a:endParaRPr sz="1500">
              <a:latin typeface="Barlow Medium"/>
              <a:ea typeface="Barlow Medium"/>
              <a:cs typeface="Barlow Medium"/>
              <a:sym typeface="Barlow Medium"/>
            </a:endParaRPr>
          </a:p>
          <a:p>
            <a:pPr marL="342900" lvl="0" indent="-323850" algn="l" rtl="0">
              <a:lnSpc>
                <a:spcPct val="80000"/>
              </a:lnSpc>
              <a:spcBef>
                <a:spcPts val="480"/>
              </a:spcBef>
              <a:spcAft>
                <a:spcPts val="0"/>
              </a:spcAft>
              <a:buClr>
                <a:schemeClr val="accent3"/>
              </a:buClr>
              <a:buSzPts val="2100"/>
              <a:buFont typeface="Barlow Medium"/>
              <a:buChar char="•"/>
            </a:pPr>
            <a:r>
              <a:rPr lang="en" sz="1500">
                <a:latin typeface="Barlow Medium"/>
                <a:ea typeface="Barlow Medium"/>
                <a:cs typeface="Barlow Medium"/>
                <a:sym typeface="Barlow Medium"/>
              </a:rPr>
              <a:t>Committed to community &amp; collaborations between cooperatives</a:t>
            </a:r>
            <a:endParaRPr sz="1500">
              <a:latin typeface="Barlow Medium"/>
              <a:ea typeface="Barlow Medium"/>
              <a:cs typeface="Barlow Medium"/>
              <a:sym typeface="Barlow Medium"/>
            </a:endParaRPr>
          </a:p>
          <a:p>
            <a:pPr marL="0" lvl="0" indent="0" algn="l" rtl="0">
              <a:lnSpc>
                <a:spcPct val="95000"/>
              </a:lnSpc>
              <a:spcBef>
                <a:spcPts val="0"/>
              </a:spcBef>
              <a:spcAft>
                <a:spcPts val="1600"/>
              </a:spcAft>
              <a:buNone/>
            </a:pPr>
            <a:endParaRPr sz="1500" b="0">
              <a:solidFill>
                <a:schemeClr val="lt1"/>
              </a:solidFill>
              <a:latin typeface="Barlow Medium"/>
              <a:ea typeface="Barlow Medium"/>
              <a:cs typeface="Barlow Medium"/>
              <a:sym typeface="Barlow Medium"/>
            </a:endParaRPr>
          </a:p>
        </p:txBody>
      </p:sp>
      <p:sp>
        <p:nvSpPr>
          <p:cNvPr id="2058" name="Google Shape;2058;p60"/>
          <p:cNvSpPr/>
          <p:nvPr/>
        </p:nvSpPr>
        <p:spPr>
          <a:xfrm>
            <a:off x="5769338" y="2112750"/>
            <a:ext cx="1429500" cy="1375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000000"/>
              </a:buClr>
              <a:buSzPts val="2000"/>
              <a:buFont typeface="Arial"/>
              <a:buNone/>
            </a:pPr>
            <a:r>
              <a:rPr lang="en" sz="2000">
                <a:solidFill>
                  <a:schemeClr val="lt1"/>
                </a:solidFill>
                <a:latin typeface="Barlow"/>
                <a:ea typeface="Barlow"/>
                <a:cs typeface="Barlow"/>
                <a:sym typeface="Barlow"/>
              </a:rPr>
              <a:t>Coops</a:t>
            </a:r>
            <a:endParaRPr/>
          </a:p>
        </p:txBody>
      </p:sp>
      <p:sp>
        <p:nvSpPr>
          <p:cNvPr id="2059" name="Google Shape;2059;p60"/>
          <p:cNvSpPr/>
          <p:nvPr/>
        </p:nvSpPr>
        <p:spPr>
          <a:xfrm>
            <a:off x="4104625" y="1425150"/>
            <a:ext cx="1429500" cy="13752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b="1">
                <a:solidFill>
                  <a:schemeClr val="dk2"/>
                </a:solidFill>
                <a:latin typeface="Barlow"/>
                <a:ea typeface="Barlow"/>
                <a:cs typeface="Barlow"/>
                <a:sym typeface="Barlow"/>
              </a:rPr>
              <a:t>Worker</a:t>
            </a:r>
            <a:endParaRPr b="1">
              <a:solidFill>
                <a:schemeClr val="dk2"/>
              </a:solidFill>
            </a:endParaRPr>
          </a:p>
        </p:txBody>
      </p:sp>
      <p:sp>
        <p:nvSpPr>
          <p:cNvPr id="2060" name="Google Shape;2060;p60"/>
          <p:cNvSpPr/>
          <p:nvPr/>
        </p:nvSpPr>
        <p:spPr>
          <a:xfrm>
            <a:off x="7198888" y="3393600"/>
            <a:ext cx="1429500" cy="1375200"/>
          </a:xfrm>
          <a:prstGeom prst="ellipse">
            <a:avLst/>
          </a:prstGeom>
          <a:solidFill>
            <a:srgbClr val="9225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300" b="1">
                <a:solidFill>
                  <a:schemeClr val="lt1"/>
                </a:solidFill>
                <a:latin typeface="Barlow"/>
                <a:ea typeface="Barlow"/>
                <a:cs typeface="Barlow"/>
                <a:sym typeface="Barlow"/>
              </a:rPr>
              <a:t>Purchasing</a:t>
            </a:r>
            <a:endParaRPr sz="700" b="1"/>
          </a:p>
        </p:txBody>
      </p:sp>
      <p:sp>
        <p:nvSpPr>
          <p:cNvPr id="2061" name="Google Shape;2061;p60"/>
          <p:cNvSpPr/>
          <p:nvPr/>
        </p:nvSpPr>
        <p:spPr>
          <a:xfrm>
            <a:off x="4464038" y="3393600"/>
            <a:ext cx="1429500" cy="13752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b="1">
                <a:solidFill>
                  <a:schemeClr val="lt1"/>
                </a:solidFill>
                <a:latin typeface="Barlow"/>
                <a:ea typeface="Barlow"/>
                <a:cs typeface="Barlow"/>
                <a:sym typeface="Barlow"/>
              </a:rPr>
              <a:t>Consumer</a:t>
            </a:r>
            <a:endParaRPr b="1"/>
          </a:p>
        </p:txBody>
      </p:sp>
      <p:cxnSp>
        <p:nvCxnSpPr>
          <p:cNvPr id="2062" name="Google Shape;2062;p60"/>
          <p:cNvCxnSpPr>
            <a:stCxn id="2058" idx="5"/>
            <a:endCxn id="2060" idx="1"/>
          </p:cNvCxnSpPr>
          <p:nvPr/>
        </p:nvCxnSpPr>
        <p:spPr>
          <a:xfrm>
            <a:off x="6989492" y="3286557"/>
            <a:ext cx="418800" cy="308400"/>
          </a:xfrm>
          <a:prstGeom prst="straightConnector1">
            <a:avLst/>
          </a:prstGeom>
          <a:noFill/>
          <a:ln w="9525" cap="flat" cmpd="sng">
            <a:solidFill>
              <a:schemeClr val="dk2"/>
            </a:solidFill>
            <a:prstDash val="solid"/>
            <a:round/>
            <a:headEnd type="none" w="med" len="med"/>
            <a:tailEnd type="none" w="med" len="med"/>
          </a:ln>
        </p:spPr>
      </p:cxnSp>
      <p:cxnSp>
        <p:nvCxnSpPr>
          <p:cNvPr id="2063" name="Google Shape;2063;p60"/>
          <p:cNvCxnSpPr>
            <a:stCxn id="2058" idx="1"/>
            <a:endCxn id="2059" idx="6"/>
          </p:cNvCxnSpPr>
          <p:nvPr/>
        </p:nvCxnSpPr>
        <p:spPr>
          <a:xfrm rot="10800000">
            <a:off x="5534083" y="2112843"/>
            <a:ext cx="444600" cy="201300"/>
          </a:xfrm>
          <a:prstGeom prst="straightConnector1">
            <a:avLst/>
          </a:prstGeom>
          <a:noFill/>
          <a:ln w="9525" cap="flat" cmpd="sng">
            <a:solidFill>
              <a:schemeClr val="dk2"/>
            </a:solidFill>
            <a:prstDash val="solid"/>
            <a:round/>
            <a:headEnd type="none" w="med" len="med"/>
            <a:tailEnd type="none" w="med" len="med"/>
          </a:ln>
        </p:spPr>
      </p:cxnSp>
      <p:cxnSp>
        <p:nvCxnSpPr>
          <p:cNvPr id="2064" name="Google Shape;2064;p60"/>
          <p:cNvCxnSpPr>
            <a:stCxn id="2058" idx="3"/>
            <a:endCxn id="2061" idx="7"/>
          </p:cNvCxnSpPr>
          <p:nvPr/>
        </p:nvCxnSpPr>
        <p:spPr>
          <a:xfrm flipH="1">
            <a:off x="5684083" y="3286557"/>
            <a:ext cx="294600" cy="308400"/>
          </a:xfrm>
          <a:prstGeom prst="straightConnector1">
            <a:avLst/>
          </a:prstGeom>
          <a:noFill/>
          <a:ln w="9525" cap="flat" cmpd="sng">
            <a:solidFill>
              <a:schemeClr val="dk2"/>
            </a:solidFill>
            <a:prstDash val="solid"/>
            <a:round/>
            <a:headEnd type="none" w="med" len="med"/>
            <a:tailEnd type="none" w="med" len="med"/>
          </a:ln>
        </p:spPr>
      </p:cxnSp>
      <p:sp>
        <p:nvSpPr>
          <p:cNvPr id="2065" name="Google Shape;2065;p60"/>
          <p:cNvSpPr/>
          <p:nvPr/>
        </p:nvSpPr>
        <p:spPr>
          <a:xfrm>
            <a:off x="7434075" y="1425150"/>
            <a:ext cx="1429500" cy="1375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b="1">
                <a:solidFill>
                  <a:schemeClr val="lt1"/>
                </a:solidFill>
                <a:latin typeface="Barlow"/>
                <a:ea typeface="Barlow"/>
                <a:cs typeface="Barlow"/>
                <a:sym typeface="Barlow"/>
              </a:rPr>
              <a:t>Producer</a:t>
            </a:r>
            <a:endParaRPr b="1">
              <a:solidFill>
                <a:schemeClr val="lt1"/>
              </a:solidFill>
            </a:endParaRPr>
          </a:p>
        </p:txBody>
      </p:sp>
      <p:sp>
        <p:nvSpPr>
          <p:cNvPr id="2066" name="Google Shape;2066;p60"/>
          <p:cNvSpPr/>
          <p:nvPr/>
        </p:nvSpPr>
        <p:spPr>
          <a:xfrm>
            <a:off x="5769350" y="228600"/>
            <a:ext cx="1429500" cy="13752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b="1">
                <a:solidFill>
                  <a:schemeClr val="lt1"/>
                </a:solidFill>
                <a:latin typeface="Barlow"/>
                <a:ea typeface="Barlow"/>
                <a:cs typeface="Barlow"/>
                <a:sym typeface="Barlow"/>
              </a:rPr>
              <a:t>Hybrid</a:t>
            </a:r>
            <a:endParaRPr b="1">
              <a:solidFill>
                <a:schemeClr val="lt1"/>
              </a:solidFill>
            </a:endParaRPr>
          </a:p>
        </p:txBody>
      </p:sp>
      <p:cxnSp>
        <p:nvCxnSpPr>
          <p:cNvPr id="2067" name="Google Shape;2067;p60"/>
          <p:cNvCxnSpPr>
            <a:stCxn id="2066" idx="4"/>
            <a:endCxn id="2058" idx="0"/>
          </p:cNvCxnSpPr>
          <p:nvPr/>
        </p:nvCxnSpPr>
        <p:spPr>
          <a:xfrm>
            <a:off x="6484100" y="1603800"/>
            <a:ext cx="0" cy="509100"/>
          </a:xfrm>
          <a:prstGeom prst="straightConnector1">
            <a:avLst/>
          </a:prstGeom>
          <a:noFill/>
          <a:ln w="9525" cap="flat" cmpd="sng">
            <a:solidFill>
              <a:schemeClr val="dk2"/>
            </a:solidFill>
            <a:prstDash val="solid"/>
            <a:round/>
            <a:headEnd type="none" w="med" len="med"/>
            <a:tailEnd type="none" w="med" len="med"/>
          </a:ln>
        </p:spPr>
      </p:cxnSp>
      <p:cxnSp>
        <p:nvCxnSpPr>
          <p:cNvPr id="2068" name="Google Shape;2068;p60"/>
          <p:cNvCxnSpPr>
            <a:stCxn id="2065" idx="2"/>
            <a:endCxn id="2058" idx="7"/>
          </p:cNvCxnSpPr>
          <p:nvPr/>
        </p:nvCxnSpPr>
        <p:spPr>
          <a:xfrm flipH="1">
            <a:off x="6989475" y="2112750"/>
            <a:ext cx="444600" cy="201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68"/>
        <p:cNvGrpSpPr/>
        <p:nvPr/>
      </p:nvGrpSpPr>
      <p:grpSpPr>
        <a:xfrm>
          <a:off x="0" y="0"/>
          <a:ext cx="0" cy="0"/>
          <a:chOff x="0" y="0"/>
          <a:chExt cx="0" cy="0"/>
        </a:xfrm>
      </p:grpSpPr>
      <p:sp>
        <p:nvSpPr>
          <p:cNvPr id="269" name="Google Shape;269;p43"/>
          <p:cNvSpPr txBox="1">
            <a:spLocks noGrp="1"/>
          </p:cNvSpPr>
          <p:nvPr>
            <p:ph type="ctrTitle"/>
          </p:nvPr>
        </p:nvSpPr>
        <p:spPr>
          <a:xfrm>
            <a:off x="469525" y="3243375"/>
            <a:ext cx="7419900" cy="1217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1460" b="1" u="sng">
                <a:latin typeface="Gill Sans"/>
                <a:ea typeface="Gill Sans"/>
                <a:cs typeface="Gill Sans"/>
                <a:sym typeface="Gill Sans"/>
              </a:rPr>
              <a:t>Purpose</a:t>
            </a:r>
            <a:endParaRPr sz="1460" b="1" u="sng">
              <a:latin typeface="Gill Sans"/>
              <a:ea typeface="Gill Sans"/>
              <a:cs typeface="Gill Sans"/>
              <a:sym typeface="Gill Sans"/>
            </a:endParaRPr>
          </a:p>
          <a:p>
            <a:pPr marL="457200" lvl="0" indent="-321310" algn="l" rtl="0">
              <a:lnSpc>
                <a:spcPct val="115000"/>
              </a:lnSpc>
              <a:spcBef>
                <a:spcPts val="0"/>
              </a:spcBef>
              <a:spcAft>
                <a:spcPts val="0"/>
              </a:spcAft>
              <a:buSzPts val="1460"/>
              <a:buFont typeface="Gill Sans"/>
              <a:buChar char="●"/>
            </a:pPr>
            <a:r>
              <a:rPr lang="en" sz="1460">
                <a:latin typeface="Gill Sans"/>
                <a:ea typeface="Gill Sans"/>
                <a:cs typeface="Gill Sans"/>
                <a:sym typeface="Gill Sans"/>
              </a:rPr>
              <a:t>To increase financial and social sustainability, and improve mental health, well-being, and community connections for Black Farmers Statewide.</a:t>
            </a:r>
            <a:endParaRPr sz="1460">
              <a:latin typeface="Gill Sans"/>
              <a:ea typeface="Gill Sans"/>
              <a:cs typeface="Gill Sans"/>
              <a:sym typeface="Gill Sans"/>
            </a:endParaRPr>
          </a:p>
          <a:p>
            <a:pPr marL="457200" lvl="0" indent="-321310" algn="l" rtl="0">
              <a:lnSpc>
                <a:spcPct val="115000"/>
              </a:lnSpc>
              <a:spcBef>
                <a:spcPts val="0"/>
              </a:spcBef>
              <a:spcAft>
                <a:spcPts val="0"/>
              </a:spcAft>
              <a:buSzPts val="1460"/>
              <a:buFont typeface="Gill Sans"/>
              <a:buChar char="●"/>
            </a:pPr>
            <a:r>
              <a:rPr lang="en" sz="1460">
                <a:latin typeface="Gill Sans"/>
                <a:ea typeface="Gill Sans"/>
                <a:cs typeface="Gill Sans"/>
                <a:sym typeface="Gill Sans"/>
              </a:rPr>
              <a:t>To network Black farmers statewide to support and grow our individual and collective power.</a:t>
            </a:r>
            <a:endParaRPr sz="1460">
              <a:latin typeface="Gill Sans"/>
              <a:ea typeface="Gill Sans"/>
              <a:cs typeface="Gill Sans"/>
              <a:sym typeface="Gill Sans"/>
            </a:endParaRPr>
          </a:p>
          <a:p>
            <a:pPr marL="0" lvl="0" indent="0" algn="l" rtl="0">
              <a:lnSpc>
                <a:spcPct val="115000"/>
              </a:lnSpc>
              <a:spcBef>
                <a:spcPts val="0"/>
              </a:spcBef>
              <a:spcAft>
                <a:spcPts val="0"/>
              </a:spcAft>
              <a:buSzPts val="990"/>
              <a:buNone/>
            </a:pPr>
            <a:endParaRPr sz="1460">
              <a:latin typeface="Gill Sans"/>
              <a:ea typeface="Gill Sans"/>
              <a:cs typeface="Gill Sans"/>
              <a:sym typeface="Gill Sans"/>
            </a:endParaRPr>
          </a:p>
          <a:p>
            <a:pPr marL="0" lvl="0" indent="0" algn="l" rtl="0">
              <a:spcBef>
                <a:spcPts val="0"/>
              </a:spcBef>
              <a:spcAft>
                <a:spcPts val="0"/>
              </a:spcAft>
              <a:buSzPts val="990"/>
              <a:buNone/>
            </a:pPr>
            <a:endParaRPr sz="4880"/>
          </a:p>
        </p:txBody>
      </p:sp>
      <p:sp>
        <p:nvSpPr>
          <p:cNvPr id="270" name="Google Shape;270;p43"/>
          <p:cNvSpPr txBox="1">
            <a:spLocks noGrp="1"/>
          </p:cNvSpPr>
          <p:nvPr>
            <p:ph type="subTitle" idx="1"/>
          </p:nvPr>
        </p:nvSpPr>
        <p:spPr>
          <a:xfrm>
            <a:off x="469525" y="320725"/>
            <a:ext cx="8804400" cy="93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523"/>
              <a:buNone/>
            </a:pPr>
            <a:r>
              <a:rPr lang="en" sz="2730" b="1">
                <a:solidFill>
                  <a:schemeClr val="dk1"/>
                </a:solidFill>
                <a:latin typeface="Muli"/>
                <a:ea typeface="Muli"/>
                <a:cs typeface="Muli"/>
                <a:sym typeface="Muli"/>
              </a:rPr>
              <a:t>USDA SARE Northeast Grant: </a:t>
            </a:r>
            <a:endParaRPr sz="2730" b="1">
              <a:solidFill>
                <a:schemeClr val="dk1"/>
              </a:solidFill>
              <a:latin typeface="Muli"/>
              <a:ea typeface="Muli"/>
              <a:cs typeface="Muli"/>
              <a:sym typeface="Muli"/>
            </a:endParaRPr>
          </a:p>
          <a:p>
            <a:pPr marL="0" lvl="0" indent="0" algn="l" rtl="0">
              <a:spcBef>
                <a:spcPts val="0"/>
              </a:spcBef>
              <a:spcAft>
                <a:spcPts val="0"/>
              </a:spcAft>
              <a:buSzPts val="523"/>
              <a:buNone/>
            </a:pPr>
            <a:endParaRPr sz="2029" b="1">
              <a:solidFill>
                <a:schemeClr val="dk1"/>
              </a:solidFill>
              <a:latin typeface="Muli"/>
              <a:ea typeface="Muli"/>
              <a:cs typeface="Muli"/>
              <a:sym typeface="Muli"/>
            </a:endParaRPr>
          </a:p>
          <a:p>
            <a:pPr marL="0" lvl="0" indent="0" algn="l" rtl="0">
              <a:spcBef>
                <a:spcPts val="0"/>
              </a:spcBef>
              <a:spcAft>
                <a:spcPts val="0"/>
              </a:spcAft>
              <a:buSzPts val="523"/>
              <a:buNone/>
            </a:pPr>
            <a:r>
              <a:rPr lang="en" sz="2029" b="1">
                <a:solidFill>
                  <a:schemeClr val="dk1"/>
                </a:solidFill>
                <a:latin typeface="Muli"/>
                <a:ea typeface="Muli"/>
                <a:cs typeface="Muli"/>
                <a:sym typeface="Muli"/>
              </a:rPr>
              <a:t>Building and Strengthening Social and Economic Sustainability Among NY State Black Farmers</a:t>
            </a:r>
            <a:endParaRPr sz="2029" b="1">
              <a:solidFill>
                <a:schemeClr val="dk1"/>
              </a:solidFill>
              <a:latin typeface="Muli"/>
              <a:ea typeface="Muli"/>
              <a:cs typeface="Muli"/>
              <a:sym typeface="Muli"/>
            </a:endParaRPr>
          </a:p>
          <a:p>
            <a:pPr marL="0" lvl="0" indent="0" algn="l" rtl="0">
              <a:spcBef>
                <a:spcPts val="0"/>
              </a:spcBef>
              <a:spcAft>
                <a:spcPts val="0"/>
              </a:spcAft>
              <a:buSzPts val="523"/>
              <a:buNone/>
            </a:pPr>
            <a:endParaRPr sz="133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61"/>
          <p:cNvSpPr txBox="1">
            <a:spLocks noGrp="1"/>
          </p:cNvSpPr>
          <p:nvPr>
            <p:ph type="title"/>
          </p:nvPr>
        </p:nvSpPr>
        <p:spPr>
          <a:xfrm>
            <a:off x="104850" y="1257300"/>
            <a:ext cx="7943700" cy="176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7 International Cooperative Principles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62"/>
          <p:cNvSpPr txBox="1">
            <a:spLocks noGrp="1"/>
          </p:cNvSpPr>
          <p:nvPr>
            <p:ph type="title"/>
          </p:nvPr>
        </p:nvSpPr>
        <p:spPr>
          <a:xfrm>
            <a:off x="311700" y="445025"/>
            <a:ext cx="8520600" cy="572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7 International Cooperative Principles</a:t>
            </a:r>
            <a:endParaRPr>
              <a:solidFill>
                <a:srgbClr val="FFFFFF"/>
              </a:solidFill>
            </a:endParaRPr>
          </a:p>
        </p:txBody>
      </p:sp>
      <p:sp>
        <p:nvSpPr>
          <p:cNvPr id="2079" name="Google Shape;2079;p62"/>
          <p:cNvSpPr txBox="1">
            <a:spLocks noGrp="1"/>
          </p:cNvSpPr>
          <p:nvPr>
            <p:ph type="body" idx="1"/>
          </p:nvPr>
        </p:nvSpPr>
        <p:spPr>
          <a:xfrm>
            <a:off x="588600" y="715275"/>
            <a:ext cx="7966800" cy="3803100"/>
          </a:xfrm>
          <a:prstGeom prst="rect">
            <a:avLst/>
          </a:prstGeom>
          <a:solidFill>
            <a:srgbClr val="FFFFFF"/>
          </a:solidFill>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AutoNum type="arabicPeriod"/>
            </a:pPr>
            <a:r>
              <a:rPr lang="en" b="1"/>
              <a:t>Open and Voluntary Membership</a:t>
            </a:r>
            <a:endParaRPr b="1"/>
          </a:p>
          <a:p>
            <a:pPr marL="457200" lvl="0" indent="-342900" algn="l" rtl="0">
              <a:lnSpc>
                <a:spcPct val="150000"/>
              </a:lnSpc>
              <a:spcBef>
                <a:spcPts val="1000"/>
              </a:spcBef>
              <a:spcAft>
                <a:spcPts val="0"/>
              </a:spcAft>
              <a:buSzPts val="1800"/>
              <a:buAutoNum type="arabicPeriod"/>
            </a:pPr>
            <a:r>
              <a:rPr lang="en" b="1"/>
              <a:t>Democratic Member Control</a:t>
            </a:r>
            <a:endParaRPr b="1"/>
          </a:p>
          <a:p>
            <a:pPr marL="457200" lvl="0" indent="-342900" algn="l" rtl="0">
              <a:lnSpc>
                <a:spcPct val="150000"/>
              </a:lnSpc>
              <a:spcBef>
                <a:spcPts val="1000"/>
              </a:spcBef>
              <a:spcAft>
                <a:spcPts val="0"/>
              </a:spcAft>
              <a:buSzPts val="1800"/>
              <a:buAutoNum type="arabicPeriod"/>
            </a:pPr>
            <a:r>
              <a:rPr lang="en" b="1"/>
              <a:t>Member Economic Participation</a:t>
            </a:r>
            <a:endParaRPr b="1"/>
          </a:p>
          <a:p>
            <a:pPr marL="457200" lvl="0" indent="-342900" algn="l" rtl="0">
              <a:lnSpc>
                <a:spcPct val="150000"/>
              </a:lnSpc>
              <a:spcBef>
                <a:spcPts val="1000"/>
              </a:spcBef>
              <a:spcAft>
                <a:spcPts val="0"/>
              </a:spcAft>
              <a:buSzPts val="1800"/>
              <a:buAutoNum type="arabicPeriod"/>
            </a:pPr>
            <a:r>
              <a:rPr lang="en" b="1"/>
              <a:t>Autonomy &amp; Independence</a:t>
            </a:r>
            <a:endParaRPr b="1"/>
          </a:p>
          <a:p>
            <a:pPr marL="457200" lvl="0" indent="-342900" algn="l" rtl="0">
              <a:lnSpc>
                <a:spcPct val="150000"/>
              </a:lnSpc>
              <a:spcBef>
                <a:spcPts val="1000"/>
              </a:spcBef>
              <a:spcAft>
                <a:spcPts val="0"/>
              </a:spcAft>
              <a:buSzPts val="1800"/>
              <a:buAutoNum type="arabicPeriod"/>
            </a:pPr>
            <a:r>
              <a:rPr lang="en" b="1"/>
              <a:t>Education, Training &amp; Information</a:t>
            </a:r>
            <a:endParaRPr b="1"/>
          </a:p>
          <a:p>
            <a:pPr marL="457200" lvl="0" indent="-342900" algn="l" rtl="0">
              <a:lnSpc>
                <a:spcPct val="150000"/>
              </a:lnSpc>
              <a:spcBef>
                <a:spcPts val="1000"/>
              </a:spcBef>
              <a:spcAft>
                <a:spcPts val="0"/>
              </a:spcAft>
              <a:buSzPts val="1800"/>
              <a:buAutoNum type="arabicPeriod"/>
            </a:pPr>
            <a:r>
              <a:rPr lang="en" b="1"/>
              <a:t>Cooperation Among Cooperatives</a:t>
            </a:r>
            <a:endParaRPr b="1"/>
          </a:p>
          <a:p>
            <a:pPr marL="457200" lvl="0" indent="-342900" algn="l" rtl="0">
              <a:lnSpc>
                <a:spcPct val="150000"/>
              </a:lnSpc>
              <a:spcBef>
                <a:spcPts val="1000"/>
              </a:spcBef>
              <a:spcAft>
                <a:spcPts val="1000"/>
              </a:spcAft>
              <a:buSzPts val="1800"/>
              <a:buAutoNum type="arabicPeriod"/>
            </a:pPr>
            <a:r>
              <a:rPr lang="en" b="1"/>
              <a:t>Concern for the Community</a:t>
            </a:r>
            <a:endParaRPr b="1"/>
          </a:p>
        </p:txBody>
      </p:sp>
      <p:pic>
        <p:nvPicPr>
          <p:cNvPr id="2080" name="Google Shape;2080;p62"/>
          <p:cNvPicPr preferRelativeResize="0"/>
          <p:nvPr/>
        </p:nvPicPr>
        <p:blipFill>
          <a:blip r:embed="rId3">
            <a:alphaModFix/>
          </a:blip>
          <a:stretch>
            <a:fillRect/>
          </a:stretch>
        </p:blipFill>
        <p:spPr>
          <a:xfrm>
            <a:off x="6438075" y="715287"/>
            <a:ext cx="1065800" cy="397850"/>
          </a:xfrm>
          <a:prstGeom prst="rect">
            <a:avLst/>
          </a:prstGeom>
          <a:noFill/>
          <a:ln>
            <a:noFill/>
          </a:ln>
        </p:spPr>
      </p:pic>
      <p:pic>
        <p:nvPicPr>
          <p:cNvPr id="2081" name="Google Shape;2081;p62"/>
          <p:cNvPicPr preferRelativeResize="0"/>
          <p:nvPr/>
        </p:nvPicPr>
        <p:blipFill>
          <a:blip r:embed="rId4">
            <a:alphaModFix/>
          </a:blip>
          <a:stretch>
            <a:fillRect/>
          </a:stretch>
        </p:blipFill>
        <p:spPr>
          <a:xfrm>
            <a:off x="6686788" y="1203090"/>
            <a:ext cx="568375" cy="591623"/>
          </a:xfrm>
          <a:prstGeom prst="rect">
            <a:avLst/>
          </a:prstGeom>
          <a:noFill/>
          <a:ln>
            <a:noFill/>
          </a:ln>
        </p:spPr>
      </p:pic>
      <p:pic>
        <p:nvPicPr>
          <p:cNvPr id="2082" name="Google Shape;2082;p62"/>
          <p:cNvPicPr preferRelativeResize="0"/>
          <p:nvPr/>
        </p:nvPicPr>
        <p:blipFill rotWithShape="1">
          <a:blip r:embed="rId5">
            <a:alphaModFix/>
          </a:blip>
          <a:srcRect t="15895"/>
          <a:stretch/>
        </p:blipFill>
        <p:spPr>
          <a:xfrm>
            <a:off x="6734425" y="1884675"/>
            <a:ext cx="568375" cy="478047"/>
          </a:xfrm>
          <a:prstGeom prst="rect">
            <a:avLst/>
          </a:prstGeom>
          <a:noFill/>
          <a:ln>
            <a:noFill/>
          </a:ln>
        </p:spPr>
      </p:pic>
      <p:pic>
        <p:nvPicPr>
          <p:cNvPr id="2083" name="Google Shape;2083;p62"/>
          <p:cNvPicPr preferRelativeResize="0"/>
          <p:nvPr/>
        </p:nvPicPr>
        <p:blipFill>
          <a:blip r:embed="rId6">
            <a:alphaModFix/>
          </a:blip>
          <a:stretch>
            <a:fillRect/>
          </a:stretch>
        </p:blipFill>
        <p:spPr>
          <a:xfrm>
            <a:off x="6686798" y="2661275"/>
            <a:ext cx="568375" cy="568396"/>
          </a:xfrm>
          <a:prstGeom prst="rect">
            <a:avLst/>
          </a:prstGeom>
          <a:noFill/>
          <a:ln>
            <a:noFill/>
          </a:ln>
        </p:spPr>
      </p:pic>
      <p:pic>
        <p:nvPicPr>
          <p:cNvPr id="2084" name="Google Shape;2084;p62"/>
          <p:cNvPicPr preferRelativeResize="0"/>
          <p:nvPr/>
        </p:nvPicPr>
        <p:blipFill>
          <a:blip r:embed="rId7">
            <a:alphaModFix/>
          </a:blip>
          <a:stretch>
            <a:fillRect/>
          </a:stretch>
        </p:blipFill>
        <p:spPr>
          <a:xfrm>
            <a:off x="6734437" y="3229671"/>
            <a:ext cx="663975" cy="610092"/>
          </a:xfrm>
          <a:prstGeom prst="rect">
            <a:avLst/>
          </a:prstGeom>
          <a:noFill/>
          <a:ln>
            <a:noFill/>
          </a:ln>
        </p:spPr>
      </p:pic>
      <p:pic>
        <p:nvPicPr>
          <p:cNvPr id="2085" name="Google Shape;2085;p62"/>
          <p:cNvPicPr preferRelativeResize="0"/>
          <p:nvPr/>
        </p:nvPicPr>
        <p:blipFill>
          <a:blip r:embed="rId8">
            <a:alphaModFix/>
          </a:blip>
          <a:stretch>
            <a:fillRect/>
          </a:stretch>
        </p:blipFill>
        <p:spPr>
          <a:xfrm>
            <a:off x="6212713" y="3839775"/>
            <a:ext cx="1707400" cy="66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9">
                                            <p:txEl>
                                              <p:pRg st="0" end="0"/>
                                            </p:txEl>
                                          </p:spTgt>
                                        </p:tgtEl>
                                        <p:attrNameLst>
                                          <p:attrName>style.visibility</p:attrName>
                                        </p:attrNameLst>
                                      </p:cBhvr>
                                      <p:to>
                                        <p:strVal val="visible"/>
                                      </p:to>
                                    </p:set>
                                    <p:animEffect transition="in" filter="fade">
                                      <p:cBhvr>
                                        <p:cTn id="7" dur="1000"/>
                                        <p:tgtEl>
                                          <p:spTgt spid="20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9">
                                            <p:txEl>
                                              <p:pRg st="1" end="1"/>
                                            </p:txEl>
                                          </p:spTgt>
                                        </p:tgtEl>
                                        <p:attrNameLst>
                                          <p:attrName>style.visibility</p:attrName>
                                        </p:attrNameLst>
                                      </p:cBhvr>
                                      <p:to>
                                        <p:strVal val="visible"/>
                                      </p:to>
                                    </p:set>
                                    <p:animEffect transition="in" filter="fade">
                                      <p:cBhvr>
                                        <p:cTn id="12" dur="1000"/>
                                        <p:tgtEl>
                                          <p:spTgt spid="20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9">
                                            <p:txEl>
                                              <p:pRg st="2" end="2"/>
                                            </p:txEl>
                                          </p:spTgt>
                                        </p:tgtEl>
                                        <p:attrNameLst>
                                          <p:attrName>style.visibility</p:attrName>
                                        </p:attrNameLst>
                                      </p:cBhvr>
                                      <p:to>
                                        <p:strVal val="visible"/>
                                      </p:to>
                                    </p:set>
                                    <p:animEffect transition="in" filter="fade">
                                      <p:cBhvr>
                                        <p:cTn id="17" dur="1000"/>
                                        <p:tgtEl>
                                          <p:spTgt spid="20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9">
                                            <p:txEl>
                                              <p:pRg st="3" end="3"/>
                                            </p:txEl>
                                          </p:spTgt>
                                        </p:tgtEl>
                                        <p:attrNameLst>
                                          <p:attrName>style.visibility</p:attrName>
                                        </p:attrNameLst>
                                      </p:cBhvr>
                                      <p:to>
                                        <p:strVal val="visible"/>
                                      </p:to>
                                    </p:set>
                                    <p:animEffect transition="in" filter="fade">
                                      <p:cBhvr>
                                        <p:cTn id="22" dur="1000"/>
                                        <p:tgtEl>
                                          <p:spTgt spid="20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9">
                                            <p:txEl>
                                              <p:pRg st="4" end="4"/>
                                            </p:txEl>
                                          </p:spTgt>
                                        </p:tgtEl>
                                        <p:attrNameLst>
                                          <p:attrName>style.visibility</p:attrName>
                                        </p:attrNameLst>
                                      </p:cBhvr>
                                      <p:to>
                                        <p:strVal val="visible"/>
                                      </p:to>
                                    </p:set>
                                    <p:animEffect transition="in" filter="fade">
                                      <p:cBhvr>
                                        <p:cTn id="27" dur="1000"/>
                                        <p:tgtEl>
                                          <p:spTgt spid="20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9">
                                            <p:txEl>
                                              <p:pRg st="5" end="5"/>
                                            </p:txEl>
                                          </p:spTgt>
                                        </p:tgtEl>
                                        <p:attrNameLst>
                                          <p:attrName>style.visibility</p:attrName>
                                        </p:attrNameLst>
                                      </p:cBhvr>
                                      <p:to>
                                        <p:strVal val="visible"/>
                                      </p:to>
                                    </p:set>
                                    <p:animEffect transition="in" filter="fade">
                                      <p:cBhvr>
                                        <p:cTn id="32" dur="1000"/>
                                        <p:tgtEl>
                                          <p:spTgt spid="20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79">
                                            <p:txEl>
                                              <p:pRg st="6" end="6"/>
                                            </p:txEl>
                                          </p:spTgt>
                                        </p:tgtEl>
                                        <p:attrNameLst>
                                          <p:attrName>style.visibility</p:attrName>
                                        </p:attrNameLst>
                                      </p:cBhvr>
                                      <p:to>
                                        <p:strVal val="visible"/>
                                      </p:to>
                                    </p:set>
                                    <p:animEffect transition="in" filter="fade">
                                      <p:cBhvr>
                                        <p:cTn id="37" dur="1000"/>
                                        <p:tgtEl>
                                          <p:spTgt spid="20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63"/>
          <p:cNvSpPr txBox="1">
            <a:spLocks noGrp="1"/>
          </p:cNvSpPr>
          <p:nvPr>
            <p:ph type="ctrTitle"/>
          </p:nvPr>
        </p:nvSpPr>
        <p:spPr>
          <a:xfrm>
            <a:off x="47700" y="1400175"/>
            <a:ext cx="83667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Black Farmers + Cooperatives </a:t>
            </a:r>
            <a:endParaRPr/>
          </a:p>
        </p:txBody>
      </p:sp>
      <p:sp>
        <p:nvSpPr>
          <p:cNvPr id="2091" name="Google Shape;2091;p63"/>
          <p:cNvSpPr txBox="1">
            <a:spLocks noGrp="1"/>
          </p:cNvSpPr>
          <p:nvPr>
            <p:ph type="subTitle" idx="1"/>
          </p:nvPr>
        </p:nvSpPr>
        <p:spPr>
          <a:xfrm>
            <a:off x="47700" y="3172788"/>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Fannie Lou Hamer &amp; Freedom Farm Cooperative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64"/>
          <p:cNvSpPr txBox="1">
            <a:spLocks noGrp="1"/>
          </p:cNvSpPr>
          <p:nvPr>
            <p:ph type="body" idx="1"/>
          </p:nvPr>
        </p:nvSpPr>
        <p:spPr>
          <a:xfrm>
            <a:off x="5019975" y="280925"/>
            <a:ext cx="3751200" cy="466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Freedom Farm Cooperative </a:t>
            </a:r>
            <a:endParaRPr sz="2200" b="1"/>
          </a:p>
        </p:txBody>
      </p:sp>
      <p:pic>
        <p:nvPicPr>
          <p:cNvPr id="2097" name="Google Shape;2097;p64"/>
          <p:cNvPicPr preferRelativeResize="0"/>
          <p:nvPr/>
        </p:nvPicPr>
        <p:blipFill>
          <a:blip r:embed="rId3">
            <a:alphaModFix/>
          </a:blip>
          <a:stretch>
            <a:fillRect/>
          </a:stretch>
        </p:blipFill>
        <p:spPr>
          <a:xfrm>
            <a:off x="152400" y="152400"/>
            <a:ext cx="4394522" cy="4838700"/>
          </a:xfrm>
          <a:prstGeom prst="rect">
            <a:avLst/>
          </a:prstGeom>
          <a:noFill/>
          <a:ln>
            <a:noFill/>
          </a:ln>
        </p:spPr>
      </p:pic>
      <p:sp>
        <p:nvSpPr>
          <p:cNvPr id="2098" name="Google Shape;2098;p64"/>
          <p:cNvSpPr txBox="1"/>
          <p:nvPr/>
        </p:nvSpPr>
        <p:spPr>
          <a:xfrm>
            <a:off x="5092475" y="1145775"/>
            <a:ext cx="3633000" cy="3429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1500 families were members</a:t>
            </a:r>
            <a:endParaRPr sz="1800">
              <a:solidFill>
                <a:schemeClr val="accent3"/>
              </a:solidFill>
              <a:latin typeface="Proxima Nova"/>
              <a:ea typeface="Proxima Nova"/>
              <a:cs typeface="Proxima Nova"/>
              <a:sym typeface="Proxima Nova"/>
            </a:endParaRPr>
          </a:p>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Cultivated over 680 acres in rural Mississippi </a:t>
            </a:r>
            <a:endParaRPr sz="1800">
              <a:solidFill>
                <a:schemeClr val="accent3"/>
              </a:solidFill>
              <a:latin typeface="Proxima Nova"/>
              <a:ea typeface="Proxima Nova"/>
              <a:cs typeface="Proxima Nova"/>
              <a:sym typeface="Proxima Nova"/>
            </a:endParaRPr>
          </a:p>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Pig Bank </a:t>
            </a:r>
            <a:endParaRPr sz="1800">
              <a:solidFill>
                <a:schemeClr val="accent3"/>
              </a:solidFill>
              <a:latin typeface="Proxima Nova"/>
              <a:ea typeface="Proxima Nova"/>
              <a:cs typeface="Proxima Nova"/>
              <a:sym typeface="Proxima Nova"/>
            </a:endParaRPr>
          </a:p>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Space for activism and mobilization </a:t>
            </a:r>
            <a:endParaRPr sz="1800">
              <a:solidFill>
                <a:schemeClr val="accent3"/>
              </a:solidFill>
              <a:latin typeface="Proxima Nova"/>
              <a:ea typeface="Proxima Nova"/>
              <a:cs typeface="Proxima Nova"/>
              <a:sym typeface="Proxima Nova"/>
            </a:endParaRPr>
          </a:p>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People were asked to pay $1 month but many didn’t </a:t>
            </a:r>
            <a:endParaRPr sz="1800">
              <a:solidFill>
                <a:schemeClr val="accent3"/>
              </a:solidFill>
              <a:latin typeface="Proxima Nova"/>
              <a:ea typeface="Proxima Nova"/>
              <a:cs typeface="Proxima Nova"/>
              <a:sym typeface="Proxima Nova"/>
            </a:endParaRPr>
          </a:p>
          <a:p>
            <a:pPr marL="457200" lvl="0" indent="-342900" algn="l" rtl="0">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Only requirement was that you had to be poor.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65"/>
          <p:cNvSpPr txBox="1">
            <a:spLocks noGrp="1"/>
          </p:cNvSpPr>
          <p:nvPr>
            <p:ph type="body" idx="1"/>
          </p:nvPr>
        </p:nvSpPr>
        <p:spPr>
          <a:xfrm>
            <a:off x="5033375" y="152400"/>
            <a:ext cx="3751200" cy="46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t>Freedom Farm Cooperative Challenges</a:t>
            </a:r>
            <a:endParaRPr sz="2200" b="1"/>
          </a:p>
          <a:p>
            <a:pPr marL="0" lvl="0" indent="0" algn="l" rtl="0">
              <a:spcBef>
                <a:spcPts val="1600"/>
              </a:spcBef>
              <a:spcAft>
                <a:spcPts val="0"/>
              </a:spcAft>
              <a:buNone/>
            </a:pPr>
            <a:r>
              <a:rPr lang="en" sz="2200" b="1"/>
              <a:t> </a:t>
            </a:r>
            <a:endParaRPr sz="2200" b="1"/>
          </a:p>
          <a:p>
            <a:pPr marL="0" lvl="0" indent="0" algn="l" rtl="0">
              <a:spcBef>
                <a:spcPts val="1600"/>
              </a:spcBef>
              <a:spcAft>
                <a:spcPts val="1600"/>
              </a:spcAft>
              <a:buNone/>
            </a:pPr>
            <a:endParaRPr sz="2200" b="1"/>
          </a:p>
        </p:txBody>
      </p:sp>
      <p:pic>
        <p:nvPicPr>
          <p:cNvPr id="2104" name="Google Shape;2104;p65"/>
          <p:cNvPicPr preferRelativeResize="0"/>
          <p:nvPr/>
        </p:nvPicPr>
        <p:blipFill>
          <a:blip r:embed="rId3">
            <a:alphaModFix/>
          </a:blip>
          <a:stretch>
            <a:fillRect/>
          </a:stretch>
        </p:blipFill>
        <p:spPr>
          <a:xfrm>
            <a:off x="152400" y="152400"/>
            <a:ext cx="4394522" cy="4838700"/>
          </a:xfrm>
          <a:prstGeom prst="rect">
            <a:avLst/>
          </a:prstGeom>
          <a:noFill/>
          <a:ln>
            <a:noFill/>
          </a:ln>
        </p:spPr>
      </p:pic>
      <p:sp>
        <p:nvSpPr>
          <p:cNvPr id="2105" name="Google Shape;2105;p65"/>
          <p:cNvSpPr txBox="1"/>
          <p:nvPr/>
        </p:nvSpPr>
        <p:spPr>
          <a:xfrm>
            <a:off x="4877650" y="1145775"/>
            <a:ext cx="3847800" cy="3429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Fannie Lou Hamer carried much of the work and leadership . </a:t>
            </a:r>
            <a:endParaRPr sz="1800">
              <a:solidFill>
                <a:schemeClr val="accent3"/>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Folks were often targeted by the state and white folks b/c of their work </a:t>
            </a:r>
            <a:endParaRPr sz="1800">
              <a:solidFill>
                <a:schemeClr val="accent3"/>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Still up against the same oppressive forces.</a:t>
            </a:r>
            <a:endParaRPr sz="1800">
              <a:solidFill>
                <a:schemeClr val="accent3"/>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Required an immense amount of labor and effort to sustain itself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66"/>
          <p:cNvSpPr txBox="1">
            <a:spLocks noGrp="1"/>
          </p:cNvSpPr>
          <p:nvPr>
            <p:ph type="body" idx="1"/>
          </p:nvPr>
        </p:nvSpPr>
        <p:spPr>
          <a:xfrm>
            <a:off x="5081200" y="923875"/>
            <a:ext cx="3751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5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r>
              <a:rPr lang="en" sz="2050">
                <a:solidFill>
                  <a:srgbClr val="000000"/>
                </a:solidFill>
                <a:highlight>
                  <a:srgbClr val="FFFFFF"/>
                </a:highlight>
                <a:latin typeface="Roboto"/>
                <a:ea typeface="Roboto"/>
                <a:cs typeface="Roboto"/>
                <a:sym typeface="Roboto"/>
              </a:rPr>
              <a:t>“Never to forget where we came from and always praise the bridges that carried us over”</a:t>
            </a:r>
            <a:endParaRPr sz="2350">
              <a:solidFill>
                <a:srgbClr val="000000"/>
              </a:solidFill>
              <a:highlight>
                <a:srgbClr val="FFFFFF"/>
              </a:highlight>
              <a:latin typeface="Arial"/>
              <a:ea typeface="Arial"/>
              <a:cs typeface="Arial"/>
              <a:sym typeface="Arial"/>
            </a:endParaRPr>
          </a:p>
          <a:p>
            <a:pPr marL="0" lvl="0" indent="0" algn="l" rtl="0">
              <a:spcBef>
                <a:spcPts val="1600"/>
              </a:spcBef>
              <a:spcAft>
                <a:spcPts val="0"/>
              </a:spcAft>
              <a:buNone/>
            </a:pPr>
            <a:endParaRPr sz="1650">
              <a:solidFill>
                <a:srgbClr val="000000"/>
              </a:solidFill>
              <a:highlight>
                <a:srgbClr val="FFFFFF"/>
              </a:highlight>
              <a:latin typeface="Arial"/>
              <a:ea typeface="Arial"/>
              <a:cs typeface="Arial"/>
              <a:sym typeface="Arial"/>
            </a:endParaRPr>
          </a:p>
          <a:p>
            <a:pPr marL="0" lvl="0" indent="0" algn="l" rtl="0">
              <a:spcBef>
                <a:spcPts val="1600"/>
              </a:spcBef>
              <a:spcAft>
                <a:spcPts val="1600"/>
              </a:spcAft>
              <a:buNone/>
            </a:pPr>
            <a:endParaRPr sz="1650">
              <a:solidFill>
                <a:srgbClr val="000000"/>
              </a:solidFill>
              <a:highlight>
                <a:srgbClr val="FFFFFF"/>
              </a:highlight>
              <a:latin typeface="Arial"/>
              <a:ea typeface="Arial"/>
              <a:cs typeface="Arial"/>
              <a:sym typeface="Arial"/>
            </a:endParaRPr>
          </a:p>
        </p:txBody>
      </p:sp>
      <p:pic>
        <p:nvPicPr>
          <p:cNvPr id="2111" name="Google Shape;2111;p66"/>
          <p:cNvPicPr preferRelativeResize="0"/>
          <p:nvPr/>
        </p:nvPicPr>
        <p:blipFill>
          <a:blip r:embed="rId3">
            <a:alphaModFix/>
          </a:blip>
          <a:stretch>
            <a:fillRect/>
          </a:stretch>
        </p:blipFill>
        <p:spPr>
          <a:xfrm>
            <a:off x="232900" y="923875"/>
            <a:ext cx="4788698" cy="3190876"/>
          </a:xfrm>
          <a:prstGeom prst="rect">
            <a:avLst/>
          </a:prstGeom>
          <a:noFill/>
          <a:ln>
            <a:noFill/>
          </a:ln>
        </p:spPr>
      </p:pic>
      <p:sp>
        <p:nvSpPr>
          <p:cNvPr id="2112" name="Google Shape;2112;p66"/>
          <p:cNvSpPr txBox="1"/>
          <p:nvPr/>
        </p:nvSpPr>
        <p:spPr>
          <a:xfrm>
            <a:off x="866825" y="296300"/>
            <a:ext cx="4991100" cy="4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accent3"/>
                </a:solidFill>
                <a:latin typeface="Proxima Nova"/>
                <a:ea typeface="Proxima Nova"/>
                <a:cs typeface="Proxima Nova"/>
                <a:sym typeface="Proxima Nova"/>
              </a:rPr>
              <a:t>Fannie Lou Hamer</a:t>
            </a:r>
            <a:endParaRPr sz="2500">
              <a:solidFill>
                <a:schemeClr val="accent3"/>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16"/>
        <p:cNvGrpSpPr/>
        <p:nvPr/>
      </p:nvGrpSpPr>
      <p:grpSpPr>
        <a:xfrm>
          <a:off x="0" y="0"/>
          <a:ext cx="0" cy="0"/>
          <a:chOff x="0" y="0"/>
          <a:chExt cx="0" cy="0"/>
        </a:xfrm>
      </p:grpSpPr>
      <p:pic>
        <p:nvPicPr>
          <p:cNvPr id="2117" name="Google Shape;2117;p67"/>
          <p:cNvPicPr preferRelativeResize="0"/>
          <p:nvPr/>
        </p:nvPicPr>
        <p:blipFill>
          <a:blip r:embed="rId3">
            <a:alphaModFix/>
          </a:blip>
          <a:stretch>
            <a:fillRect/>
          </a:stretch>
        </p:blipFill>
        <p:spPr>
          <a:xfrm>
            <a:off x="570663" y="347275"/>
            <a:ext cx="7728426" cy="4376475"/>
          </a:xfrm>
          <a:prstGeom prst="rect">
            <a:avLst/>
          </a:prstGeom>
          <a:noFill/>
          <a:ln>
            <a:noFill/>
          </a:ln>
        </p:spPr>
      </p:pic>
      <p:sp>
        <p:nvSpPr>
          <p:cNvPr id="2118" name="Google Shape;2118;p67"/>
          <p:cNvSpPr/>
          <p:nvPr/>
        </p:nvSpPr>
        <p:spPr>
          <a:xfrm>
            <a:off x="1131700" y="3094975"/>
            <a:ext cx="2152200" cy="1558500"/>
          </a:xfrm>
          <a:prstGeom prst="rect">
            <a:avLst/>
          </a:prstGeom>
          <a:solidFill>
            <a:srgbClr val="D0A61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22"/>
        <p:cNvGrpSpPr/>
        <p:nvPr/>
      </p:nvGrpSpPr>
      <p:grpSpPr>
        <a:xfrm>
          <a:off x="0" y="0"/>
          <a:ext cx="0" cy="0"/>
          <a:chOff x="0" y="0"/>
          <a:chExt cx="0" cy="0"/>
        </a:xfrm>
      </p:grpSpPr>
      <p:sp>
        <p:nvSpPr>
          <p:cNvPr id="2123" name="Google Shape;2123;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2860">
                <a:latin typeface="Calibri"/>
                <a:ea typeface="Calibri"/>
                <a:cs typeface="Calibri"/>
                <a:sym typeface="Calibri"/>
              </a:rPr>
              <a:t>The Mission:</a:t>
            </a:r>
            <a:endParaRPr sz="2860">
              <a:latin typeface="Calibri"/>
              <a:ea typeface="Calibri"/>
              <a:cs typeface="Calibri"/>
              <a:sym typeface="Calibri"/>
            </a:endParaRPr>
          </a:p>
          <a:p>
            <a:pPr marL="0" lvl="0" indent="0" algn="l" rtl="0">
              <a:spcBef>
                <a:spcPts val="0"/>
              </a:spcBef>
              <a:spcAft>
                <a:spcPts val="0"/>
              </a:spcAft>
              <a:buSzPts val="990"/>
              <a:buNone/>
            </a:pPr>
            <a:endParaRPr sz="2520" b="1">
              <a:latin typeface="Muli"/>
              <a:ea typeface="Muli"/>
              <a:cs typeface="Muli"/>
              <a:sym typeface="Muli"/>
            </a:endParaRPr>
          </a:p>
        </p:txBody>
      </p:sp>
      <p:sp>
        <p:nvSpPr>
          <p:cNvPr id="2124" name="Google Shape;2124;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NYS Black Farmer Co-op:</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We are an inclusive ecosystem of New York State Black farmers moving products throughout the state to strengthen Black and underserved communities, growing and accessing new market shares on a multi-regional scale. We work collaboratively to advance community health and well-being by educating, cultivating, and producing food and farmers centering sustainability and food sovereignty.</a:t>
            </a:r>
            <a:endParaRPr sz="1800"/>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28"/>
        <p:cNvGrpSpPr/>
        <p:nvPr/>
      </p:nvGrpSpPr>
      <p:grpSpPr>
        <a:xfrm>
          <a:off x="0" y="0"/>
          <a:ext cx="0" cy="0"/>
          <a:chOff x="0" y="0"/>
          <a:chExt cx="0" cy="0"/>
        </a:xfrm>
      </p:grpSpPr>
      <p:sp>
        <p:nvSpPr>
          <p:cNvPr id="2129" name="Google Shape;2129;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2815">
                <a:latin typeface="Calibri"/>
                <a:ea typeface="Calibri"/>
                <a:cs typeface="Calibri"/>
                <a:sym typeface="Calibri"/>
              </a:rPr>
              <a:t>Key Activities:</a:t>
            </a:r>
            <a:endParaRPr sz="2815">
              <a:latin typeface="Calibri"/>
              <a:ea typeface="Calibri"/>
              <a:cs typeface="Calibri"/>
              <a:sym typeface="Calibri"/>
            </a:endParaRPr>
          </a:p>
          <a:p>
            <a:pPr marL="0" lvl="0" indent="0" algn="l" rtl="0">
              <a:spcBef>
                <a:spcPts val="0"/>
              </a:spcBef>
              <a:spcAft>
                <a:spcPts val="0"/>
              </a:spcAft>
              <a:buSzPts val="990"/>
              <a:buNone/>
            </a:pPr>
            <a:endParaRPr sz="1720" b="1">
              <a:latin typeface="Muli"/>
              <a:ea typeface="Muli"/>
              <a:cs typeface="Muli"/>
              <a:sym typeface="Muli"/>
            </a:endParaRPr>
          </a:p>
        </p:txBody>
      </p:sp>
      <p:sp>
        <p:nvSpPr>
          <p:cNvPr id="2130" name="Google Shape;2130;p69"/>
          <p:cNvSpPr txBox="1">
            <a:spLocks noGrp="1"/>
          </p:cNvSpPr>
          <p:nvPr>
            <p:ph type="body" idx="1"/>
          </p:nvPr>
        </p:nvSpPr>
        <p:spPr>
          <a:xfrm>
            <a:off x="921300" y="1260625"/>
            <a:ext cx="8520600" cy="3416400"/>
          </a:xfrm>
          <a:prstGeom prst="rect">
            <a:avLst/>
          </a:prstGeom>
        </p:spPr>
        <p:txBody>
          <a:bodyPr spcFirstLastPara="1" wrap="square" lIns="91425" tIns="91425" rIns="91425" bIns="91425" anchor="t" anchorCtr="0">
            <a:normAutofit fontScale="47500" lnSpcReduction="20000"/>
          </a:bodyPr>
          <a:lstStyle/>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Connect with Black farmers throughout NYS who grow food </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Pickup produce from the farmers and distribute it to markets that serve underserved populations</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Take phone calls, emails, and logistics out of the farmers hands and into centralized automated systems</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Take phone calls (and other types of) requests for bulk quantities of produce</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Prioritize aggregating produce, but also shared butchering, aggregation and packaging for meat, and value-added products</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Share buying of equipment and produce (inputs for the farm season)</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Inter-member buying and selling of produce and shared member pricing, farm-to-farm</a:t>
            </a:r>
            <a:endParaRPr sz="3152">
              <a:solidFill>
                <a:schemeClr val="dk1"/>
              </a:solidFill>
              <a:latin typeface="Calibri"/>
              <a:ea typeface="Calibri"/>
              <a:cs typeface="Calibri"/>
              <a:sym typeface="Calibri"/>
            </a:endParaRPr>
          </a:p>
          <a:p>
            <a:pPr marL="457200" lvl="0" indent="-323698" algn="l" rtl="0">
              <a:spcBef>
                <a:spcPts val="0"/>
              </a:spcBef>
              <a:spcAft>
                <a:spcPts val="0"/>
              </a:spcAft>
              <a:buClr>
                <a:schemeClr val="dk1"/>
              </a:buClr>
              <a:buSzPct val="100000"/>
              <a:buFont typeface="Calibri"/>
              <a:buChar char="●"/>
            </a:pPr>
            <a:r>
              <a:rPr lang="en" sz="3152">
                <a:solidFill>
                  <a:schemeClr val="dk1"/>
                </a:solidFill>
                <a:latin typeface="Calibri"/>
                <a:ea typeface="Calibri"/>
                <a:cs typeface="Calibri"/>
                <a:sym typeface="Calibri"/>
              </a:rPr>
              <a:t>Shared equipment - borrow equipment for a week on a shared schedule</a:t>
            </a:r>
            <a:endParaRPr sz="3152"/>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ct val="45833"/>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34"/>
        <p:cNvGrpSpPr/>
        <p:nvPr/>
      </p:nvGrpSpPr>
      <p:grpSpPr>
        <a:xfrm>
          <a:off x="0" y="0"/>
          <a:ext cx="0" cy="0"/>
          <a:chOff x="0" y="0"/>
          <a:chExt cx="0" cy="0"/>
        </a:xfrm>
      </p:grpSpPr>
      <p:sp>
        <p:nvSpPr>
          <p:cNvPr id="2135" name="Google Shape;2135;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28947"/>
              <a:buFont typeface="Arial"/>
              <a:buNone/>
            </a:pPr>
            <a:r>
              <a:rPr lang="en" sz="3800">
                <a:latin typeface="Calibri"/>
                <a:ea typeface="Calibri"/>
                <a:cs typeface="Calibri"/>
                <a:sym typeface="Calibri"/>
              </a:rPr>
              <a:t>Customer Segment I:</a:t>
            </a:r>
            <a:endParaRPr b="1">
              <a:latin typeface="Muli"/>
              <a:ea typeface="Muli"/>
              <a:cs typeface="Muli"/>
              <a:sym typeface="Muli"/>
            </a:endParaRPr>
          </a:p>
        </p:txBody>
      </p:sp>
      <p:sp>
        <p:nvSpPr>
          <p:cNvPr id="2136" name="Google Shape;2136;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47500" lnSpcReduction="10000"/>
          </a:bodyPr>
          <a:lstStyle/>
          <a:p>
            <a:pPr marL="457200" lvl="0" indent="-343217" algn="l" rtl="0">
              <a:spcBef>
                <a:spcPts val="0"/>
              </a:spcBef>
              <a:spcAft>
                <a:spcPts val="0"/>
              </a:spcAft>
              <a:buClr>
                <a:schemeClr val="dk1"/>
              </a:buClr>
              <a:buSzPct val="100000"/>
              <a:buFont typeface="Calibri"/>
              <a:buChar char="●"/>
            </a:pPr>
            <a:r>
              <a:rPr lang="en" sz="3800">
                <a:solidFill>
                  <a:schemeClr val="dk1"/>
                </a:solidFill>
                <a:latin typeface="Calibri"/>
                <a:ea typeface="Calibri"/>
                <a:cs typeface="Calibri"/>
                <a:sym typeface="Calibri"/>
              </a:rPr>
              <a:t>Black farmers and other farmers of color in New York State!</a:t>
            </a:r>
            <a:endParaRPr sz="3800">
              <a:solidFill>
                <a:schemeClr val="dk1"/>
              </a:solidFill>
              <a:latin typeface="Calibri"/>
              <a:ea typeface="Calibri"/>
              <a:cs typeface="Calibri"/>
              <a:sym typeface="Calibri"/>
            </a:endParaRPr>
          </a:p>
          <a:p>
            <a:pPr marL="457200" lvl="0" indent="-343217" algn="l" rtl="0">
              <a:spcBef>
                <a:spcPts val="0"/>
              </a:spcBef>
              <a:spcAft>
                <a:spcPts val="0"/>
              </a:spcAft>
              <a:buClr>
                <a:schemeClr val="dk1"/>
              </a:buClr>
              <a:buSzPct val="100000"/>
              <a:buFont typeface="Calibri"/>
              <a:buChar char="●"/>
            </a:pPr>
            <a:r>
              <a:rPr lang="en" sz="3800">
                <a:solidFill>
                  <a:schemeClr val="dk1"/>
                </a:solidFill>
                <a:latin typeface="Calibri"/>
                <a:ea typeface="Calibri"/>
                <a:cs typeface="Calibri"/>
                <a:sym typeface="Calibri"/>
              </a:rPr>
              <a:t>Farmers seeking access to distribution systems and a plan for distribution</a:t>
            </a:r>
            <a:endParaRPr sz="3800">
              <a:solidFill>
                <a:schemeClr val="dk1"/>
              </a:solidFill>
              <a:latin typeface="Calibri"/>
              <a:ea typeface="Calibri"/>
              <a:cs typeface="Calibri"/>
              <a:sym typeface="Calibri"/>
            </a:endParaRPr>
          </a:p>
          <a:p>
            <a:pPr marL="457200" lvl="0" indent="-343217" algn="l" rtl="0">
              <a:spcBef>
                <a:spcPts val="0"/>
              </a:spcBef>
              <a:spcAft>
                <a:spcPts val="0"/>
              </a:spcAft>
              <a:buClr>
                <a:schemeClr val="dk1"/>
              </a:buClr>
              <a:buSzPct val="100000"/>
              <a:buFont typeface="Calibri"/>
              <a:buChar char="●"/>
            </a:pPr>
            <a:r>
              <a:rPr lang="en" sz="3800">
                <a:solidFill>
                  <a:schemeClr val="dk1"/>
                </a:solidFill>
                <a:latin typeface="Calibri"/>
                <a:ea typeface="Calibri"/>
                <a:cs typeface="Calibri"/>
                <a:sym typeface="Calibri"/>
              </a:rPr>
              <a:t>Farmers seeking business sustainability</a:t>
            </a:r>
            <a:endParaRPr sz="3800">
              <a:solidFill>
                <a:schemeClr val="dk1"/>
              </a:solidFill>
              <a:latin typeface="Calibri"/>
              <a:ea typeface="Calibri"/>
              <a:cs typeface="Calibri"/>
              <a:sym typeface="Calibri"/>
            </a:endParaRPr>
          </a:p>
          <a:p>
            <a:pPr marL="457200" lvl="0" indent="-343217" algn="l" rtl="0">
              <a:spcBef>
                <a:spcPts val="0"/>
              </a:spcBef>
              <a:spcAft>
                <a:spcPts val="0"/>
              </a:spcAft>
              <a:buClr>
                <a:schemeClr val="dk1"/>
              </a:buClr>
              <a:buSzPct val="100000"/>
              <a:buFont typeface="Calibri"/>
              <a:buChar char="●"/>
            </a:pPr>
            <a:r>
              <a:rPr lang="en" sz="3800">
                <a:solidFill>
                  <a:schemeClr val="dk1"/>
                </a:solidFill>
                <a:latin typeface="Calibri"/>
                <a:ea typeface="Calibri"/>
                <a:cs typeface="Calibri"/>
                <a:sym typeface="Calibri"/>
              </a:rPr>
              <a:t>Farmers seeking support to transition to non-gmo and environmentally sustainable growing practices</a:t>
            </a:r>
            <a:endParaRPr sz="3800">
              <a:solidFill>
                <a:schemeClr val="dk1"/>
              </a:solidFill>
              <a:latin typeface="Calibri"/>
              <a:ea typeface="Calibri"/>
              <a:cs typeface="Calibri"/>
              <a:sym typeface="Calibri"/>
            </a:endParaRPr>
          </a:p>
          <a:p>
            <a:pPr marL="457200" lvl="0" indent="-343217" algn="l" rtl="0">
              <a:spcBef>
                <a:spcPts val="0"/>
              </a:spcBef>
              <a:spcAft>
                <a:spcPts val="0"/>
              </a:spcAft>
              <a:buClr>
                <a:schemeClr val="dk1"/>
              </a:buClr>
              <a:buSzPct val="100000"/>
              <a:buFont typeface="Calibri"/>
              <a:buChar char="●"/>
            </a:pPr>
            <a:r>
              <a:rPr lang="en" sz="3800">
                <a:solidFill>
                  <a:schemeClr val="dk1"/>
                </a:solidFill>
                <a:latin typeface="Calibri"/>
                <a:ea typeface="Calibri"/>
                <a:cs typeface="Calibri"/>
                <a:sym typeface="Calibri"/>
              </a:rPr>
              <a:t>Beginning farmers needing training and support to establish their farm business</a:t>
            </a:r>
            <a:endParaRPr sz="3800">
              <a:solidFill>
                <a:schemeClr val="dk1"/>
              </a:solidFill>
              <a:latin typeface="Calibri"/>
              <a:ea typeface="Calibri"/>
              <a:cs typeface="Calibri"/>
              <a:sym typeface="Calibri"/>
            </a:endParaRPr>
          </a:p>
          <a:p>
            <a:pPr marL="0" lvl="0" indent="0" algn="l" rtl="0">
              <a:spcBef>
                <a:spcPts val="0"/>
              </a:spcBef>
              <a:spcAft>
                <a:spcPts val="0"/>
              </a:spcAft>
              <a:buNone/>
            </a:pPr>
            <a:endParaRPr sz="2550">
              <a:solidFill>
                <a:schemeClr val="dk1"/>
              </a:solidFill>
              <a:latin typeface="Calibri"/>
              <a:ea typeface="Calibri"/>
              <a:cs typeface="Calibri"/>
              <a:sym typeface="Calibri"/>
            </a:endParaRPr>
          </a:p>
          <a:p>
            <a:pPr marL="914400" lvl="0" indent="0" algn="l" rtl="0">
              <a:spcBef>
                <a:spcPts val="0"/>
              </a:spcBef>
              <a:spcAft>
                <a:spcPts val="0"/>
              </a:spcAft>
              <a:buNone/>
            </a:pPr>
            <a:endParaRPr sz="2550"/>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74"/>
        <p:cNvGrpSpPr/>
        <p:nvPr/>
      </p:nvGrpSpPr>
      <p:grpSpPr>
        <a:xfrm>
          <a:off x="0" y="0"/>
          <a:ext cx="0" cy="0"/>
          <a:chOff x="0" y="0"/>
          <a:chExt cx="0" cy="0"/>
        </a:xfrm>
      </p:grpSpPr>
      <p:pic>
        <p:nvPicPr>
          <p:cNvPr id="275" name="Google Shape;275;p44"/>
          <p:cNvPicPr preferRelativeResize="0"/>
          <p:nvPr/>
        </p:nvPicPr>
        <p:blipFill rotWithShape="1">
          <a:blip r:embed="rId3">
            <a:alphaModFix/>
          </a:blip>
          <a:srcRect l="3942" t="26976" r="3951" b="20374"/>
          <a:stretch/>
        </p:blipFill>
        <p:spPr>
          <a:xfrm>
            <a:off x="5553650" y="1867562"/>
            <a:ext cx="2116075" cy="1209625"/>
          </a:xfrm>
          <a:prstGeom prst="rect">
            <a:avLst/>
          </a:prstGeom>
          <a:noFill/>
          <a:ln>
            <a:noFill/>
          </a:ln>
        </p:spPr>
      </p:pic>
      <p:sp>
        <p:nvSpPr>
          <p:cNvPr id="276" name="Google Shape;276;p44"/>
          <p:cNvSpPr txBox="1">
            <a:spLocks noGrp="1"/>
          </p:cNvSpPr>
          <p:nvPr>
            <p:ph type="title"/>
          </p:nvPr>
        </p:nvSpPr>
        <p:spPr>
          <a:xfrm>
            <a:off x="321050" y="393825"/>
            <a:ext cx="837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b="1">
                <a:latin typeface="Muli"/>
                <a:ea typeface="Muli"/>
                <a:cs typeface="Muli"/>
                <a:sym typeface="Muli"/>
              </a:rPr>
              <a:t>Sustainable Agriculture Research and Education (SARE)</a:t>
            </a:r>
            <a:endParaRPr sz="2320" b="1">
              <a:latin typeface="Muli"/>
              <a:ea typeface="Muli"/>
              <a:cs typeface="Muli"/>
              <a:sym typeface="Muli"/>
            </a:endParaRPr>
          </a:p>
          <a:p>
            <a:pPr marL="0" lvl="0" indent="0" algn="ctr" rtl="0">
              <a:spcBef>
                <a:spcPts val="0"/>
              </a:spcBef>
              <a:spcAft>
                <a:spcPts val="0"/>
              </a:spcAft>
              <a:buSzPts val="990"/>
              <a:buNone/>
            </a:pPr>
            <a:r>
              <a:rPr lang="en" sz="2720" b="1">
                <a:latin typeface="Muli"/>
                <a:ea typeface="Muli"/>
                <a:cs typeface="Muli"/>
                <a:sym typeface="Muli"/>
              </a:rPr>
              <a:t> Partners</a:t>
            </a:r>
            <a:endParaRPr sz="2720" b="1">
              <a:latin typeface="Muli"/>
              <a:ea typeface="Muli"/>
              <a:cs typeface="Muli"/>
              <a:sym typeface="Muli"/>
            </a:endParaRPr>
          </a:p>
        </p:txBody>
      </p:sp>
      <p:pic>
        <p:nvPicPr>
          <p:cNvPr id="277" name="Google Shape;277;p44"/>
          <p:cNvPicPr preferRelativeResize="0"/>
          <p:nvPr/>
        </p:nvPicPr>
        <p:blipFill>
          <a:blip r:embed="rId4">
            <a:alphaModFix/>
          </a:blip>
          <a:stretch>
            <a:fillRect/>
          </a:stretch>
        </p:blipFill>
        <p:spPr>
          <a:xfrm>
            <a:off x="4572000" y="3292976"/>
            <a:ext cx="2485275" cy="1337076"/>
          </a:xfrm>
          <a:prstGeom prst="rect">
            <a:avLst/>
          </a:prstGeom>
          <a:noFill/>
          <a:ln>
            <a:noFill/>
          </a:ln>
        </p:spPr>
      </p:pic>
      <p:pic>
        <p:nvPicPr>
          <p:cNvPr id="278" name="Google Shape;278;p44"/>
          <p:cNvPicPr preferRelativeResize="0"/>
          <p:nvPr/>
        </p:nvPicPr>
        <p:blipFill>
          <a:blip r:embed="rId5">
            <a:alphaModFix/>
          </a:blip>
          <a:stretch>
            <a:fillRect/>
          </a:stretch>
        </p:blipFill>
        <p:spPr>
          <a:xfrm>
            <a:off x="3499207" y="1553716"/>
            <a:ext cx="1706096" cy="1706096"/>
          </a:xfrm>
          <a:prstGeom prst="rect">
            <a:avLst/>
          </a:prstGeom>
          <a:noFill/>
          <a:ln>
            <a:noFill/>
          </a:ln>
        </p:spPr>
      </p:pic>
      <p:pic>
        <p:nvPicPr>
          <p:cNvPr id="279" name="Google Shape;279;p44"/>
          <p:cNvPicPr preferRelativeResize="0"/>
          <p:nvPr/>
        </p:nvPicPr>
        <p:blipFill>
          <a:blip r:embed="rId6">
            <a:alphaModFix/>
          </a:blip>
          <a:stretch>
            <a:fillRect/>
          </a:stretch>
        </p:blipFill>
        <p:spPr>
          <a:xfrm>
            <a:off x="1797675" y="3495975"/>
            <a:ext cx="2615700" cy="931075"/>
          </a:xfrm>
          <a:prstGeom prst="rect">
            <a:avLst/>
          </a:prstGeom>
          <a:noFill/>
          <a:ln>
            <a:noFill/>
          </a:ln>
        </p:spPr>
      </p:pic>
      <p:pic>
        <p:nvPicPr>
          <p:cNvPr id="280" name="Google Shape;280;p44"/>
          <p:cNvPicPr preferRelativeResize="0"/>
          <p:nvPr/>
        </p:nvPicPr>
        <p:blipFill>
          <a:blip r:embed="rId7">
            <a:alphaModFix/>
          </a:blip>
          <a:stretch>
            <a:fillRect/>
          </a:stretch>
        </p:blipFill>
        <p:spPr>
          <a:xfrm>
            <a:off x="1243775" y="1660100"/>
            <a:ext cx="1599700" cy="1599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40"/>
        <p:cNvGrpSpPr/>
        <p:nvPr/>
      </p:nvGrpSpPr>
      <p:grpSpPr>
        <a:xfrm>
          <a:off x="0" y="0"/>
          <a:ext cx="0" cy="0"/>
          <a:chOff x="0" y="0"/>
          <a:chExt cx="0" cy="0"/>
        </a:xfrm>
      </p:grpSpPr>
      <p:sp>
        <p:nvSpPr>
          <p:cNvPr id="2141" name="Google Shape;2141;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2352"/>
              <a:buFont typeface="Arial"/>
              <a:buNone/>
            </a:pPr>
            <a:r>
              <a:rPr lang="en" sz="3400">
                <a:latin typeface="Calibri"/>
                <a:ea typeface="Calibri"/>
                <a:cs typeface="Calibri"/>
                <a:sym typeface="Calibri"/>
              </a:rPr>
              <a:t>Customer Segment II:</a:t>
            </a:r>
            <a:endParaRPr sz="3400">
              <a:latin typeface="Calibri"/>
              <a:ea typeface="Calibri"/>
              <a:cs typeface="Calibri"/>
              <a:sym typeface="Calibri"/>
            </a:endParaRPr>
          </a:p>
          <a:p>
            <a:pPr marL="0" lvl="0" indent="0" algn="l" rtl="0">
              <a:spcBef>
                <a:spcPts val="0"/>
              </a:spcBef>
              <a:spcAft>
                <a:spcPts val="0"/>
              </a:spcAft>
              <a:buNone/>
            </a:pPr>
            <a:endParaRPr b="1">
              <a:latin typeface="Muli"/>
              <a:ea typeface="Muli"/>
              <a:cs typeface="Muli"/>
              <a:sym typeface="Muli"/>
            </a:endParaRPr>
          </a:p>
        </p:txBody>
      </p:sp>
      <p:sp>
        <p:nvSpPr>
          <p:cNvPr id="2142" name="Google Shape;2142;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55000" lnSpcReduction="20000"/>
          </a:bodyPr>
          <a:lstStyle/>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Markets who want to buy specifically from Black farmers</a:t>
            </a:r>
            <a:endParaRPr sz="3400">
              <a:solidFill>
                <a:schemeClr val="dk1"/>
              </a:solidFill>
              <a:latin typeface="Calibri"/>
              <a:ea typeface="Calibri"/>
              <a:cs typeface="Calibri"/>
              <a:sym typeface="Calibri"/>
            </a:endParaRPr>
          </a:p>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People in need of nutrient dense foods</a:t>
            </a:r>
            <a:endParaRPr sz="3400">
              <a:solidFill>
                <a:schemeClr val="dk1"/>
              </a:solidFill>
              <a:latin typeface="Calibri"/>
              <a:ea typeface="Calibri"/>
              <a:cs typeface="Calibri"/>
              <a:sym typeface="Calibri"/>
            </a:endParaRPr>
          </a:p>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Farmers markets</a:t>
            </a:r>
            <a:endParaRPr sz="3400">
              <a:solidFill>
                <a:schemeClr val="dk1"/>
              </a:solidFill>
              <a:latin typeface="Calibri"/>
              <a:ea typeface="Calibri"/>
              <a:cs typeface="Calibri"/>
              <a:sym typeface="Calibri"/>
            </a:endParaRPr>
          </a:p>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Food co-ops</a:t>
            </a:r>
            <a:endParaRPr sz="3400">
              <a:solidFill>
                <a:schemeClr val="dk1"/>
              </a:solidFill>
              <a:latin typeface="Calibri"/>
              <a:ea typeface="Calibri"/>
              <a:cs typeface="Calibri"/>
              <a:sym typeface="Calibri"/>
            </a:endParaRPr>
          </a:p>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Black-owned food business and restaurants</a:t>
            </a:r>
            <a:endParaRPr sz="3400">
              <a:solidFill>
                <a:schemeClr val="dk1"/>
              </a:solidFill>
              <a:latin typeface="Calibri"/>
              <a:ea typeface="Calibri"/>
              <a:cs typeface="Calibri"/>
              <a:sym typeface="Calibri"/>
            </a:endParaRPr>
          </a:p>
          <a:p>
            <a:pPr marL="457200" lvl="0" indent="-347345" algn="l" rtl="0">
              <a:spcBef>
                <a:spcPts val="0"/>
              </a:spcBef>
              <a:spcAft>
                <a:spcPts val="0"/>
              </a:spcAft>
              <a:buClr>
                <a:schemeClr val="dk1"/>
              </a:buClr>
              <a:buSzPct val="100000"/>
              <a:buFont typeface="Calibri"/>
              <a:buChar char="●"/>
            </a:pPr>
            <a:r>
              <a:rPr lang="en" sz="3400">
                <a:solidFill>
                  <a:schemeClr val="dk1"/>
                </a:solidFill>
                <a:latin typeface="Calibri"/>
                <a:ea typeface="Calibri"/>
                <a:cs typeface="Calibri"/>
                <a:sym typeface="Calibri"/>
              </a:rPr>
              <a:t>Schools, hospitals, institutions and other housing, senior housing</a:t>
            </a:r>
            <a:endParaRPr sz="3400">
              <a:solidFill>
                <a:schemeClr val="dk1"/>
              </a:solidFill>
              <a:latin typeface="Calibri"/>
              <a:ea typeface="Calibri"/>
              <a:cs typeface="Calibri"/>
              <a:sym typeface="Calibri"/>
            </a:endParaRPr>
          </a:p>
          <a:p>
            <a:pPr marL="0" lvl="0" indent="0" algn="l" rtl="0">
              <a:spcBef>
                <a:spcPts val="0"/>
              </a:spcBef>
              <a:spcAft>
                <a:spcPts val="0"/>
              </a:spcAft>
              <a:buNone/>
            </a:pPr>
            <a:endParaRPr sz="2550">
              <a:solidFill>
                <a:schemeClr val="dk1"/>
              </a:solidFill>
              <a:latin typeface="Calibri"/>
              <a:ea typeface="Calibri"/>
              <a:cs typeface="Calibri"/>
              <a:sym typeface="Calibri"/>
            </a:endParaRPr>
          </a:p>
          <a:p>
            <a:pPr marL="914400" lvl="0" indent="0" algn="l" rtl="0">
              <a:spcBef>
                <a:spcPts val="0"/>
              </a:spcBef>
              <a:spcAft>
                <a:spcPts val="0"/>
              </a:spcAft>
              <a:buNone/>
            </a:pPr>
            <a:endParaRPr sz="2550"/>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46"/>
        <p:cNvGrpSpPr/>
        <p:nvPr/>
      </p:nvGrpSpPr>
      <p:grpSpPr>
        <a:xfrm>
          <a:off x="0" y="0"/>
          <a:ext cx="0" cy="0"/>
          <a:chOff x="0" y="0"/>
          <a:chExt cx="0" cy="0"/>
        </a:xfrm>
      </p:grpSpPr>
      <p:sp>
        <p:nvSpPr>
          <p:cNvPr id="2147" name="Google Shape;2147;p72"/>
          <p:cNvSpPr txBox="1">
            <a:spLocks noGrp="1"/>
          </p:cNvSpPr>
          <p:nvPr>
            <p:ph type="title"/>
          </p:nvPr>
        </p:nvSpPr>
        <p:spPr>
          <a:xfrm>
            <a:off x="311700" y="3172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2960">
                <a:latin typeface="Calibri"/>
                <a:ea typeface="Calibri"/>
                <a:cs typeface="Calibri"/>
                <a:sym typeface="Calibri"/>
              </a:rPr>
              <a:t>Value Proposition:</a:t>
            </a:r>
            <a:endParaRPr sz="2960"/>
          </a:p>
          <a:p>
            <a:pPr marL="0" lvl="0" indent="0" algn="l" rtl="0">
              <a:spcBef>
                <a:spcPts val="0"/>
              </a:spcBef>
              <a:spcAft>
                <a:spcPts val="0"/>
              </a:spcAft>
              <a:buSzPts val="990"/>
              <a:buNone/>
            </a:pPr>
            <a:endParaRPr sz="2520" b="1">
              <a:latin typeface="Muli"/>
              <a:ea typeface="Muli"/>
              <a:cs typeface="Muli"/>
              <a:sym typeface="Muli"/>
            </a:endParaRPr>
          </a:p>
        </p:txBody>
      </p:sp>
      <p:sp>
        <p:nvSpPr>
          <p:cNvPr id="2148" name="Google Shape;2148;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en" sz="2096" i="1">
                <a:solidFill>
                  <a:schemeClr val="dk1"/>
                </a:solidFill>
                <a:latin typeface="Calibri"/>
                <a:ea typeface="Calibri"/>
                <a:cs typeface="Calibri"/>
                <a:sym typeface="Calibri"/>
              </a:rPr>
              <a:t>What problems are we solving for the farmers?</a:t>
            </a:r>
            <a:endParaRPr sz="2096"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096" i="1">
                <a:solidFill>
                  <a:schemeClr val="dk1"/>
                </a:solidFill>
                <a:latin typeface="Calibri"/>
                <a:ea typeface="Calibri"/>
                <a:cs typeface="Calibri"/>
                <a:sym typeface="Calibri"/>
              </a:rPr>
              <a:t>What will we offer them?</a:t>
            </a:r>
            <a:endParaRPr sz="2096"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096" i="1">
                <a:solidFill>
                  <a:schemeClr val="dk1"/>
                </a:solidFill>
                <a:latin typeface="Calibri"/>
                <a:ea typeface="Calibri"/>
                <a:cs typeface="Calibri"/>
                <a:sym typeface="Calibri"/>
              </a:rPr>
              <a:t>What qualifies them to be members?</a:t>
            </a:r>
            <a:endParaRPr sz="3246">
              <a:solidFill>
                <a:schemeClr val="dk1"/>
              </a:solidFill>
              <a:latin typeface="Calibri"/>
              <a:ea typeface="Calibri"/>
              <a:cs typeface="Calibri"/>
              <a:sym typeface="Calibri"/>
            </a:endParaRPr>
          </a:p>
          <a:p>
            <a:pPr marL="914400" lvl="0" indent="0" algn="l" rtl="0">
              <a:spcBef>
                <a:spcPts val="0"/>
              </a:spcBef>
              <a:spcAft>
                <a:spcPts val="0"/>
              </a:spcAft>
              <a:buNone/>
            </a:pPr>
            <a:endParaRPr sz="2550"/>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
        <p:nvSpPr>
          <p:cNvPr id="2149" name="Google Shape;2149;p72"/>
          <p:cNvSpPr txBox="1"/>
          <p:nvPr/>
        </p:nvSpPr>
        <p:spPr>
          <a:xfrm>
            <a:off x="508075" y="2483850"/>
            <a:ext cx="5295600" cy="232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Issues of scale and numbers of Black Farmers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Access to markets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Individual brand visibility</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Established farmers </a:t>
            </a:r>
            <a:endParaRPr sz="22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53"/>
        <p:cNvGrpSpPr/>
        <p:nvPr/>
      </p:nvGrpSpPr>
      <p:grpSpPr>
        <a:xfrm>
          <a:off x="0" y="0"/>
          <a:ext cx="0" cy="0"/>
          <a:chOff x="0" y="0"/>
          <a:chExt cx="0" cy="0"/>
        </a:xfrm>
      </p:grpSpPr>
      <p:sp>
        <p:nvSpPr>
          <p:cNvPr id="2154" name="Google Shape;2154;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uli"/>
                <a:ea typeface="Muli"/>
                <a:cs typeface="Muli"/>
                <a:sym typeface="Muli"/>
              </a:rPr>
              <a:t>A Vision for a Producer Owned Co-op:</a:t>
            </a:r>
            <a:endParaRPr b="1">
              <a:latin typeface="Muli"/>
              <a:ea typeface="Muli"/>
              <a:cs typeface="Muli"/>
              <a:sym typeface="Muli"/>
            </a:endParaRPr>
          </a:p>
        </p:txBody>
      </p:sp>
      <p:sp>
        <p:nvSpPr>
          <p:cNvPr id="2155" name="Google Shape;2155;p73"/>
          <p:cNvSpPr txBox="1">
            <a:spLocks noGrp="1"/>
          </p:cNvSpPr>
          <p:nvPr>
            <p:ph type="body" idx="1"/>
          </p:nvPr>
        </p:nvSpPr>
        <p:spPr>
          <a:xfrm>
            <a:off x="311700" y="1108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45833"/>
              <a:buFont typeface="Arial"/>
              <a:buNone/>
            </a:pPr>
            <a:r>
              <a:rPr lang="en" sz="2400">
                <a:solidFill>
                  <a:schemeClr val="dk1"/>
                </a:solidFill>
                <a:latin typeface="Calibri"/>
                <a:ea typeface="Calibri"/>
                <a:cs typeface="Calibri"/>
                <a:sym typeface="Calibri"/>
              </a:rPr>
              <a:t>Key Partners</a:t>
            </a:r>
            <a:endParaRPr sz="2400">
              <a:solidFill>
                <a:schemeClr val="dk1"/>
              </a:solidFill>
            </a:endParaRPr>
          </a:p>
          <a:p>
            <a:pPr marL="0" lvl="0" indent="0" algn="l" rtl="0">
              <a:spcBef>
                <a:spcPts val="0"/>
              </a:spcBef>
              <a:spcAft>
                <a:spcPts val="0"/>
              </a:spcAft>
              <a:buNone/>
            </a:pPr>
            <a:endParaRPr sz="3400">
              <a:solidFill>
                <a:schemeClr val="dk1"/>
              </a:solidFill>
              <a:latin typeface="Calibri"/>
              <a:ea typeface="Calibri"/>
              <a:cs typeface="Calibri"/>
              <a:sym typeface="Calibri"/>
            </a:endParaRPr>
          </a:p>
          <a:p>
            <a:pPr marL="0" lvl="0" indent="0" algn="l" rtl="0">
              <a:spcBef>
                <a:spcPts val="0"/>
              </a:spcBef>
              <a:spcAft>
                <a:spcPts val="0"/>
              </a:spcAft>
              <a:buNone/>
            </a:pPr>
            <a:endParaRPr sz="3400">
              <a:solidFill>
                <a:schemeClr val="dk1"/>
              </a:solidFill>
              <a:latin typeface="Calibri"/>
              <a:ea typeface="Calibri"/>
              <a:cs typeface="Calibri"/>
              <a:sym typeface="Calibri"/>
            </a:endParaRPr>
          </a:p>
          <a:p>
            <a:pPr marL="914400" lvl="0" indent="0" algn="l" rtl="0">
              <a:spcBef>
                <a:spcPts val="0"/>
              </a:spcBef>
              <a:spcAft>
                <a:spcPts val="0"/>
              </a:spcAft>
              <a:buNone/>
            </a:pPr>
            <a:endParaRPr sz="2550"/>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
        <p:nvSpPr>
          <p:cNvPr id="2156" name="Google Shape;2156;p73"/>
          <p:cNvSpPr txBox="1"/>
          <p:nvPr/>
        </p:nvSpPr>
        <p:spPr>
          <a:xfrm>
            <a:off x="311700" y="1586600"/>
            <a:ext cx="3531000" cy="2694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Employ an “Org-to-Org” partnership approach - the co-op works with partner organizations</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It is important that farmers are cultivated, supported, and introduced to the co-op</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The co-op will partner with orgs training up-and-coming farmers</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Potential partners could include:</a:t>
            </a:r>
            <a:endParaRPr>
              <a:solidFill>
                <a:schemeClr val="dk1"/>
              </a:solidFill>
              <a:latin typeface="Calibri"/>
              <a:ea typeface="Calibri"/>
              <a:cs typeface="Calibri"/>
              <a:sym typeface="Calibri"/>
            </a:endParaRPr>
          </a:p>
          <a:p>
            <a:pPr marL="85725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Technical Assistance (TA) providers</a:t>
            </a:r>
            <a:endParaRPr sz="1200">
              <a:solidFill>
                <a:schemeClr val="dk1"/>
              </a:solidFill>
              <a:latin typeface="Calibri"/>
              <a:ea typeface="Calibri"/>
              <a:cs typeface="Calibri"/>
              <a:sym typeface="Calibri"/>
            </a:endParaRPr>
          </a:p>
          <a:p>
            <a:pPr marL="85725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Funders</a:t>
            </a:r>
            <a:endParaRPr sz="1200">
              <a:solidFill>
                <a:schemeClr val="dk1"/>
              </a:solidFill>
              <a:latin typeface="Calibri"/>
              <a:ea typeface="Calibri"/>
              <a:cs typeface="Calibri"/>
              <a:sym typeface="Calibri"/>
            </a:endParaRPr>
          </a:p>
          <a:p>
            <a:pPr marL="85725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Training &amp; Farmer Support Organizations</a:t>
            </a:r>
            <a:endParaRPr sz="1800">
              <a:solidFill>
                <a:schemeClr val="dk2"/>
              </a:solidFill>
            </a:endParaRPr>
          </a:p>
        </p:txBody>
      </p:sp>
      <p:sp>
        <p:nvSpPr>
          <p:cNvPr id="2157" name="Google Shape;2157;p73"/>
          <p:cNvSpPr txBox="1"/>
          <p:nvPr/>
        </p:nvSpPr>
        <p:spPr>
          <a:xfrm>
            <a:off x="4572000" y="1504925"/>
            <a:ext cx="3776100" cy="242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Potential Partners</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Municipalities, schools, and cooperative extensions (i.e., RIT and SUNY UB)</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Steph Wiley (</a:t>
            </a:r>
            <a:r>
              <a:rPr lang="en" sz="1300" u="sng">
                <a:solidFill>
                  <a:schemeClr val="accent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Hylo</a:t>
            </a:r>
            <a:r>
              <a:rPr lang="en" sz="1300">
                <a:solidFill>
                  <a:schemeClr val="dk1"/>
                </a:solidFill>
                <a:latin typeface="Calibri"/>
                <a:ea typeface="Calibri"/>
                <a:cs typeface="Calibri"/>
                <a:sym typeface="Calibri"/>
              </a:rPr>
              <a:t> and Brooklyn Packers)</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Black Farmer Fund</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Black Farmers United</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Buffalo Go Green</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Corbin Hill Food Project</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Farm School NYC</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Federation of Southern Cooperatives</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Food for the Spirit</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Headwater Co-op</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Northeast Farmers of Color (NEFOC)</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NYS 1115 Waiver project</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Soul Fire Farm</a:t>
            </a:r>
            <a:endParaRPr sz="13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61"/>
        <p:cNvGrpSpPr/>
        <p:nvPr/>
      </p:nvGrpSpPr>
      <p:grpSpPr>
        <a:xfrm>
          <a:off x="0" y="0"/>
          <a:ext cx="0" cy="0"/>
          <a:chOff x="0" y="0"/>
          <a:chExt cx="0" cy="0"/>
        </a:xfrm>
      </p:grpSpPr>
      <p:sp>
        <p:nvSpPr>
          <p:cNvPr id="2162" name="Google Shape;2162;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uli"/>
                <a:ea typeface="Muli"/>
                <a:cs typeface="Muli"/>
                <a:sym typeface="Muli"/>
              </a:rPr>
              <a:t>Next Steps:</a:t>
            </a:r>
            <a:endParaRPr b="1">
              <a:latin typeface="Muli"/>
              <a:ea typeface="Muli"/>
              <a:cs typeface="Muli"/>
              <a:sym typeface="Muli"/>
            </a:endParaRPr>
          </a:p>
        </p:txBody>
      </p:sp>
      <p:sp>
        <p:nvSpPr>
          <p:cNvPr id="2163" name="Google Shape;2163;p74"/>
          <p:cNvSpPr txBox="1">
            <a:spLocks noGrp="1"/>
          </p:cNvSpPr>
          <p:nvPr>
            <p:ph type="body" idx="1"/>
          </p:nvPr>
        </p:nvSpPr>
        <p:spPr>
          <a:xfrm>
            <a:off x="311700" y="1236300"/>
            <a:ext cx="8520600" cy="3416400"/>
          </a:xfrm>
          <a:prstGeom prst="rect">
            <a:avLst/>
          </a:prstGeom>
        </p:spPr>
        <p:txBody>
          <a:bodyPr spcFirstLastPara="1" wrap="square" lIns="91425" tIns="91425" rIns="91425" bIns="91425" anchor="t" anchorCtr="0">
            <a:normAutofit fontScale="40000" lnSpcReduction="20000"/>
          </a:bodyPr>
          <a:lstStyle/>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Recruit potential ecosystem members</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 Additional incorporators</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Develop membership and governance structure</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Develop financial and fundraising plans and begin fundraising</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Release a survey for farmers interested in membership</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Map the geographic location of the farmers, as well as their products and existing resources</a:t>
            </a:r>
            <a:endParaRPr sz="4350">
              <a:solidFill>
                <a:schemeClr val="dk1"/>
              </a:solidFill>
              <a:latin typeface="Calibri"/>
              <a:ea typeface="Calibri"/>
              <a:cs typeface="Calibri"/>
              <a:sym typeface="Calibri"/>
            </a:endParaRPr>
          </a:p>
          <a:p>
            <a:pPr marL="457200" lvl="0" indent="-339090" algn="l" rtl="0">
              <a:spcBef>
                <a:spcPts val="0"/>
              </a:spcBef>
              <a:spcAft>
                <a:spcPts val="0"/>
              </a:spcAft>
              <a:buClr>
                <a:schemeClr val="dk1"/>
              </a:buClr>
              <a:buSzPct val="100000"/>
              <a:buFont typeface="Calibri"/>
              <a:buChar char="●"/>
            </a:pPr>
            <a:r>
              <a:rPr lang="en" sz="4350">
                <a:solidFill>
                  <a:schemeClr val="dk1"/>
                </a:solidFill>
                <a:latin typeface="Calibri"/>
                <a:ea typeface="Calibri"/>
                <a:cs typeface="Calibri"/>
                <a:sym typeface="Calibri"/>
              </a:rPr>
              <a:t>ID underserved communities and markets serving those communities</a:t>
            </a:r>
            <a:endParaRPr sz="4350">
              <a:solidFill>
                <a:schemeClr val="dk1"/>
              </a:solidFill>
              <a:latin typeface="Calibri"/>
              <a:ea typeface="Calibri"/>
              <a:cs typeface="Calibri"/>
              <a:sym typeface="Calibri"/>
            </a:endParaRPr>
          </a:p>
          <a:p>
            <a:pPr marL="0" lvl="0" indent="0" algn="l" rtl="0">
              <a:spcBef>
                <a:spcPts val="0"/>
              </a:spcBef>
              <a:spcAft>
                <a:spcPts val="0"/>
              </a:spcAft>
              <a:buNone/>
            </a:pPr>
            <a:endParaRPr sz="3400">
              <a:solidFill>
                <a:schemeClr val="dk1"/>
              </a:solidFill>
              <a:latin typeface="Calibri"/>
              <a:ea typeface="Calibri"/>
              <a:cs typeface="Calibri"/>
              <a:sym typeface="Calibri"/>
            </a:endParaRPr>
          </a:p>
          <a:p>
            <a:pPr marL="914400" lvl="0" indent="0" algn="l" rtl="0">
              <a:spcBef>
                <a:spcPts val="0"/>
              </a:spcBef>
              <a:spcAft>
                <a:spcPts val="0"/>
              </a:spcAft>
              <a:buNone/>
            </a:pPr>
            <a:endParaRPr sz="2550"/>
          </a:p>
          <a:p>
            <a:pPr marL="91440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0" algn="l" rtl="0">
              <a:spcBef>
                <a:spcPts val="0"/>
              </a:spcBef>
              <a:spcAft>
                <a:spcPts val="1200"/>
              </a:spcAft>
              <a:buNone/>
            </a:pPr>
            <a:endParaRPr>
              <a:solidFill>
                <a:schemeClr val="dk1"/>
              </a:solidFill>
              <a:latin typeface="Muli"/>
              <a:ea typeface="Muli"/>
              <a:cs typeface="Muli"/>
              <a:sym typeface="Mul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uli"/>
                <a:ea typeface="Muli"/>
                <a:cs typeface="Muli"/>
                <a:sym typeface="Muli"/>
              </a:rPr>
              <a:t>SARE skillshare topic areas</a:t>
            </a:r>
            <a:endParaRPr b="1">
              <a:latin typeface="Muli"/>
              <a:ea typeface="Muli"/>
              <a:cs typeface="Muli"/>
              <a:sym typeface="Muli"/>
            </a:endParaRPr>
          </a:p>
        </p:txBody>
      </p:sp>
      <p:sp>
        <p:nvSpPr>
          <p:cNvPr id="286" name="Google Shape;286;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Muli"/>
                <a:ea typeface="Muli"/>
                <a:cs typeface="Muli"/>
                <a:sym typeface="Muli"/>
              </a:rPr>
              <a:t>All skillshares organized through this grant are on topics selected by Black farmers that were surveyed at the beginning of the grant period. These topics include: </a:t>
            </a:r>
            <a:endParaRPr>
              <a:solidFill>
                <a:schemeClr val="dk1"/>
              </a:solidFill>
              <a:latin typeface="Muli"/>
              <a:ea typeface="Muli"/>
              <a:cs typeface="Muli"/>
              <a:sym typeface="Muli"/>
            </a:endParaRPr>
          </a:p>
          <a:p>
            <a:pPr marL="457200" lvl="0" indent="-342900" algn="l" rtl="0">
              <a:spcBef>
                <a:spcPts val="1200"/>
              </a:spcBef>
              <a:spcAft>
                <a:spcPts val="0"/>
              </a:spcAft>
              <a:buClr>
                <a:schemeClr val="dk1"/>
              </a:buClr>
              <a:buSzPts val="1800"/>
              <a:buFont typeface="Muli"/>
              <a:buChar char="●"/>
            </a:pPr>
            <a:r>
              <a:rPr lang="en">
                <a:solidFill>
                  <a:schemeClr val="dk1"/>
                </a:solidFill>
                <a:latin typeface="Muli"/>
                <a:ea typeface="Muli"/>
                <a:cs typeface="Muli"/>
                <a:sym typeface="Muli"/>
              </a:rPr>
              <a:t>Business and entrepreneurship</a:t>
            </a:r>
            <a:endParaRPr>
              <a:solidFill>
                <a:schemeClr val="dk1"/>
              </a:solidFill>
              <a:latin typeface="Muli"/>
              <a:ea typeface="Muli"/>
              <a:cs typeface="Muli"/>
              <a:sym typeface="Muli"/>
            </a:endParaRPr>
          </a:p>
          <a:p>
            <a:pPr marL="457200" lvl="0" indent="-342900" algn="l" rtl="0">
              <a:spcBef>
                <a:spcPts val="0"/>
              </a:spcBef>
              <a:spcAft>
                <a:spcPts val="0"/>
              </a:spcAft>
              <a:buClr>
                <a:schemeClr val="dk1"/>
              </a:buClr>
              <a:buSzPts val="1800"/>
              <a:buFont typeface="Muli"/>
              <a:buChar char="●"/>
            </a:pPr>
            <a:r>
              <a:rPr lang="en">
                <a:solidFill>
                  <a:schemeClr val="dk1"/>
                </a:solidFill>
                <a:latin typeface="Muli"/>
                <a:ea typeface="Muli"/>
                <a:cs typeface="Muli"/>
                <a:sym typeface="Muli"/>
              </a:rPr>
              <a:t>Rural homesteading &amp; self-sufficiency skills</a:t>
            </a:r>
            <a:endParaRPr>
              <a:solidFill>
                <a:schemeClr val="dk1"/>
              </a:solidFill>
              <a:latin typeface="Muli"/>
              <a:ea typeface="Muli"/>
              <a:cs typeface="Muli"/>
              <a:sym typeface="Muli"/>
            </a:endParaRPr>
          </a:p>
          <a:p>
            <a:pPr marL="457200" lvl="0" indent="-342900" algn="l" rtl="0">
              <a:spcBef>
                <a:spcPts val="0"/>
              </a:spcBef>
              <a:spcAft>
                <a:spcPts val="0"/>
              </a:spcAft>
              <a:buClr>
                <a:schemeClr val="dk1"/>
              </a:buClr>
              <a:buSzPts val="1800"/>
              <a:buFont typeface="Muli"/>
              <a:buChar char="●"/>
            </a:pPr>
            <a:r>
              <a:rPr lang="en">
                <a:solidFill>
                  <a:schemeClr val="dk1"/>
                </a:solidFill>
                <a:latin typeface="Muli"/>
                <a:ea typeface="Muli"/>
                <a:cs typeface="Muli"/>
                <a:sym typeface="Muli"/>
              </a:rPr>
              <a:t>Land acquisition/ownership</a:t>
            </a:r>
            <a:endParaRPr>
              <a:solidFill>
                <a:schemeClr val="dk1"/>
              </a:solidFill>
              <a:latin typeface="Muli"/>
              <a:ea typeface="Muli"/>
              <a:cs typeface="Muli"/>
              <a:sym typeface="Mul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90"/>
        <p:cNvGrpSpPr/>
        <p:nvPr/>
      </p:nvGrpSpPr>
      <p:grpSpPr>
        <a:xfrm>
          <a:off x="0" y="0"/>
          <a:ext cx="0" cy="0"/>
          <a:chOff x="0" y="0"/>
          <a:chExt cx="0" cy="0"/>
        </a:xfrm>
      </p:grpSpPr>
      <p:sp>
        <p:nvSpPr>
          <p:cNvPr id="291" name="Google Shape;291;p46"/>
          <p:cNvSpPr txBox="1">
            <a:spLocks noGrp="1"/>
          </p:cNvSpPr>
          <p:nvPr>
            <p:ph type="body" idx="1"/>
          </p:nvPr>
        </p:nvSpPr>
        <p:spPr>
          <a:xfrm>
            <a:off x="427975" y="117985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400" b="1"/>
              <a:t>CO-OP</a:t>
            </a:r>
            <a:r>
              <a:rPr lang="en" sz="3400" b="1" u="sng">
                <a:solidFill>
                  <a:schemeClr val="hlink"/>
                </a:solidFill>
                <a:hlinkClick r:id="rId3"/>
              </a:rPr>
              <a:t> Skillshare Survey</a:t>
            </a:r>
            <a:r>
              <a:rPr lang="en" sz="3400" b="1"/>
              <a:t> + Attendance</a:t>
            </a:r>
            <a:endParaRPr sz="3400" b="1"/>
          </a:p>
        </p:txBody>
      </p:sp>
      <p:pic>
        <p:nvPicPr>
          <p:cNvPr id="292" name="Google Shape;292;p46"/>
          <p:cNvPicPr preferRelativeResize="0"/>
          <p:nvPr/>
        </p:nvPicPr>
        <p:blipFill>
          <a:blip r:embed="rId4">
            <a:alphaModFix/>
          </a:blip>
          <a:stretch>
            <a:fillRect/>
          </a:stretch>
        </p:blipFill>
        <p:spPr>
          <a:xfrm>
            <a:off x="4294925" y="2198375"/>
            <a:ext cx="2220375" cy="2220375"/>
          </a:xfrm>
          <a:prstGeom prst="rect">
            <a:avLst/>
          </a:prstGeom>
          <a:noFill/>
          <a:ln>
            <a:noFill/>
          </a:ln>
        </p:spPr>
      </p:pic>
      <p:sp>
        <p:nvSpPr>
          <p:cNvPr id="293" name="Google Shape;293;p46"/>
          <p:cNvSpPr txBox="1"/>
          <p:nvPr/>
        </p:nvSpPr>
        <p:spPr>
          <a:xfrm>
            <a:off x="625075" y="3246300"/>
            <a:ext cx="4936200" cy="646500"/>
          </a:xfrm>
          <a:prstGeom prst="rect">
            <a:avLst/>
          </a:prstGeom>
          <a:noFill/>
          <a:ln>
            <a:noFill/>
          </a:ln>
          <a:effectLst>
            <a:outerShdw blurRad="314325" dist="3810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38761D"/>
                </a:solidFill>
              </a:rPr>
              <a:t>Scan here</a:t>
            </a:r>
            <a:endParaRPr sz="3000" b="1">
              <a:solidFill>
                <a:srgbClr val="38761D"/>
              </a:solidFill>
            </a:endParaRPr>
          </a:p>
        </p:txBody>
      </p:sp>
      <p:sp>
        <p:nvSpPr>
          <p:cNvPr id="294" name="Google Shape;294;p46"/>
          <p:cNvSpPr/>
          <p:nvPr/>
        </p:nvSpPr>
        <p:spPr>
          <a:xfrm>
            <a:off x="2684500" y="3360375"/>
            <a:ext cx="1233300" cy="49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47625" dir="16140000" algn="bl" rotWithShape="0">
              <a:srgbClr val="38761D">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98"/>
        <p:cNvGrpSpPr/>
        <p:nvPr/>
      </p:nvGrpSpPr>
      <p:grpSpPr>
        <a:xfrm>
          <a:off x="0" y="0"/>
          <a:ext cx="0" cy="0"/>
          <a:chOff x="0" y="0"/>
          <a:chExt cx="0" cy="0"/>
        </a:xfrm>
      </p:grpSpPr>
      <p:sp>
        <p:nvSpPr>
          <p:cNvPr id="299" name="Google Shape;299;p47"/>
          <p:cNvSpPr txBox="1">
            <a:spLocks noGrp="1"/>
          </p:cNvSpPr>
          <p:nvPr>
            <p:ph type="title"/>
          </p:nvPr>
        </p:nvSpPr>
        <p:spPr>
          <a:xfrm>
            <a:off x="55150" y="514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b="1">
                <a:latin typeface="Muli"/>
                <a:ea typeface="Muli"/>
                <a:cs typeface="Muli"/>
                <a:sym typeface="Muli"/>
              </a:rPr>
              <a:t>Moss Fresh Fruits &amp; Vegetables, Albion, NY  </a:t>
            </a:r>
            <a:endParaRPr sz="1920" b="1">
              <a:latin typeface="Muli"/>
              <a:ea typeface="Muli"/>
              <a:cs typeface="Muli"/>
              <a:sym typeface="Muli"/>
            </a:endParaRPr>
          </a:p>
        </p:txBody>
      </p:sp>
      <p:sp>
        <p:nvSpPr>
          <p:cNvPr id="300" name="Google Shape;300;p47"/>
          <p:cNvSpPr txBox="1">
            <a:spLocks noGrp="1"/>
          </p:cNvSpPr>
          <p:nvPr>
            <p:ph type="title"/>
          </p:nvPr>
        </p:nvSpPr>
        <p:spPr>
          <a:xfrm>
            <a:off x="5708100" y="4703625"/>
            <a:ext cx="3435900" cy="363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990"/>
              <a:buNone/>
            </a:pPr>
            <a:r>
              <a:rPr lang="en" sz="1920" b="1">
                <a:latin typeface="Muli"/>
                <a:ea typeface="Muli"/>
                <a:cs typeface="Muli"/>
                <a:sym typeface="Muli"/>
              </a:rPr>
              <a:t>Moss Family Farm</a:t>
            </a:r>
            <a:endParaRPr sz="1920" b="1">
              <a:latin typeface="Muli"/>
              <a:ea typeface="Muli"/>
              <a:cs typeface="Muli"/>
              <a:sym typeface="Muli"/>
            </a:endParaRPr>
          </a:p>
        </p:txBody>
      </p:sp>
      <p:pic>
        <p:nvPicPr>
          <p:cNvPr id="301" name="Google Shape;301;p47"/>
          <p:cNvPicPr preferRelativeResize="0"/>
          <p:nvPr/>
        </p:nvPicPr>
        <p:blipFill rotWithShape="1">
          <a:blip r:embed="rId3">
            <a:alphaModFix/>
          </a:blip>
          <a:srcRect b="32290"/>
          <a:stretch/>
        </p:blipFill>
        <p:spPr>
          <a:xfrm>
            <a:off x="42800" y="597650"/>
            <a:ext cx="1681699" cy="2472499"/>
          </a:xfrm>
          <a:prstGeom prst="rect">
            <a:avLst/>
          </a:prstGeom>
          <a:noFill/>
          <a:ln>
            <a:noFill/>
          </a:ln>
        </p:spPr>
      </p:pic>
      <p:pic>
        <p:nvPicPr>
          <p:cNvPr id="302" name="Google Shape;302;p47"/>
          <p:cNvPicPr preferRelativeResize="0"/>
          <p:nvPr/>
        </p:nvPicPr>
        <p:blipFill rotWithShape="1">
          <a:blip r:embed="rId4">
            <a:alphaModFix/>
          </a:blip>
          <a:srcRect r="4607" b="18106"/>
          <a:stretch/>
        </p:blipFill>
        <p:spPr>
          <a:xfrm>
            <a:off x="3326725" y="597650"/>
            <a:ext cx="1938974" cy="2389226"/>
          </a:xfrm>
          <a:prstGeom prst="rect">
            <a:avLst/>
          </a:prstGeom>
          <a:noFill/>
          <a:ln>
            <a:noFill/>
          </a:ln>
        </p:spPr>
      </p:pic>
      <p:pic>
        <p:nvPicPr>
          <p:cNvPr id="303" name="Google Shape;303;p47"/>
          <p:cNvPicPr preferRelativeResize="0"/>
          <p:nvPr/>
        </p:nvPicPr>
        <p:blipFill rotWithShape="1">
          <a:blip r:embed="rId5">
            <a:alphaModFix/>
          </a:blip>
          <a:srcRect r="3250"/>
          <a:stretch/>
        </p:blipFill>
        <p:spPr>
          <a:xfrm>
            <a:off x="3299100" y="3025300"/>
            <a:ext cx="1966600" cy="2066775"/>
          </a:xfrm>
          <a:prstGeom prst="rect">
            <a:avLst/>
          </a:prstGeom>
          <a:noFill/>
          <a:ln>
            <a:noFill/>
          </a:ln>
        </p:spPr>
      </p:pic>
      <p:pic>
        <p:nvPicPr>
          <p:cNvPr id="304" name="Google Shape;304;p47"/>
          <p:cNvPicPr preferRelativeResize="0"/>
          <p:nvPr/>
        </p:nvPicPr>
        <p:blipFill rotWithShape="1">
          <a:blip r:embed="rId6">
            <a:alphaModFix/>
          </a:blip>
          <a:srcRect r="26610"/>
          <a:stretch/>
        </p:blipFill>
        <p:spPr>
          <a:xfrm>
            <a:off x="1765903" y="1596950"/>
            <a:ext cx="1491774" cy="3495124"/>
          </a:xfrm>
          <a:prstGeom prst="rect">
            <a:avLst/>
          </a:prstGeom>
          <a:noFill/>
          <a:ln>
            <a:noFill/>
          </a:ln>
        </p:spPr>
      </p:pic>
      <p:pic>
        <p:nvPicPr>
          <p:cNvPr id="305" name="Google Shape;305;p47"/>
          <p:cNvPicPr preferRelativeResize="0"/>
          <p:nvPr/>
        </p:nvPicPr>
        <p:blipFill rotWithShape="1">
          <a:blip r:embed="rId7">
            <a:alphaModFix/>
          </a:blip>
          <a:srcRect b="22281"/>
          <a:stretch/>
        </p:blipFill>
        <p:spPr>
          <a:xfrm>
            <a:off x="5359425" y="3640375"/>
            <a:ext cx="1524476" cy="1427151"/>
          </a:xfrm>
          <a:prstGeom prst="rect">
            <a:avLst/>
          </a:prstGeom>
          <a:noFill/>
          <a:ln>
            <a:noFill/>
          </a:ln>
        </p:spPr>
      </p:pic>
      <p:pic>
        <p:nvPicPr>
          <p:cNvPr id="306" name="Google Shape;306;p47"/>
          <p:cNvPicPr preferRelativeResize="0"/>
          <p:nvPr/>
        </p:nvPicPr>
        <p:blipFill rotWithShape="1">
          <a:blip r:embed="rId8">
            <a:alphaModFix/>
          </a:blip>
          <a:srcRect t="13914" r="18705" b="13914"/>
          <a:stretch/>
        </p:blipFill>
        <p:spPr>
          <a:xfrm>
            <a:off x="104350" y="3149850"/>
            <a:ext cx="1620150" cy="1917676"/>
          </a:xfrm>
          <a:prstGeom prst="rect">
            <a:avLst/>
          </a:prstGeom>
          <a:noFill/>
          <a:ln>
            <a:noFill/>
          </a:ln>
        </p:spPr>
      </p:pic>
      <p:pic>
        <p:nvPicPr>
          <p:cNvPr id="307" name="Google Shape;307;p47"/>
          <p:cNvPicPr preferRelativeResize="0"/>
          <p:nvPr/>
        </p:nvPicPr>
        <p:blipFill>
          <a:blip r:embed="rId9">
            <a:alphaModFix/>
          </a:blip>
          <a:stretch>
            <a:fillRect/>
          </a:stretch>
        </p:blipFill>
        <p:spPr>
          <a:xfrm>
            <a:off x="5359408" y="86800"/>
            <a:ext cx="1524508" cy="3495124"/>
          </a:xfrm>
          <a:prstGeom prst="rect">
            <a:avLst/>
          </a:prstGeom>
          <a:noFill/>
          <a:ln>
            <a:noFill/>
          </a:ln>
        </p:spPr>
      </p:pic>
      <p:pic>
        <p:nvPicPr>
          <p:cNvPr id="308" name="Google Shape;308;p47"/>
          <p:cNvPicPr preferRelativeResize="0"/>
          <p:nvPr/>
        </p:nvPicPr>
        <p:blipFill rotWithShape="1">
          <a:blip r:embed="rId10">
            <a:alphaModFix/>
          </a:blip>
          <a:srcRect t="40866"/>
          <a:stretch/>
        </p:blipFill>
        <p:spPr>
          <a:xfrm>
            <a:off x="7018075" y="2712825"/>
            <a:ext cx="2032701" cy="2066776"/>
          </a:xfrm>
          <a:prstGeom prst="rect">
            <a:avLst/>
          </a:prstGeom>
          <a:noFill/>
          <a:ln>
            <a:noFill/>
          </a:ln>
        </p:spPr>
      </p:pic>
      <p:pic>
        <p:nvPicPr>
          <p:cNvPr id="309" name="Google Shape;309;p47"/>
          <p:cNvPicPr preferRelativeResize="0"/>
          <p:nvPr/>
        </p:nvPicPr>
        <p:blipFill rotWithShape="1">
          <a:blip r:embed="rId11">
            <a:alphaModFix/>
          </a:blip>
          <a:srcRect l="20102"/>
          <a:stretch/>
        </p:blipFill>
        <p:spPr>
          <a:xfrm>
            <a:off x="6941150" y="51450"/>
            <a:ext cx="2109624" cy="2553775"/>
          </a:xfrm>
          <a:prstGeom prst="rect">
            <a:avLst/>
          </a:prstGeom>
          <a:noFill/>
          <a:ln>
            <a:noFill/>
          </a:ln>
        </p:spPr>
      </p:pic>
      <p:pic>
        <p:nvPicPr>
          <p:cNvPr id="310" name="Google Shape;310;p47"/>
          <p:cNvPicPr preferRelativeResize="0"/>
          <p:nvPr/>
        </p:nvPicPr>
        <p:blipFill>
          <a:blip r:embed="rId12">
            <a:alphaModFix/>
          </a:blip>
          <a:stretch>
            <a:fillRect/>
          </a:stretch>
        </p:blipFill>
        <p:spPr>
          <a:xfrm>
            <a:off x="1914625" y="597650"/>
            <a:ext cx="1231136" cy="9233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14"/>
        <p:cNvGrpSpPr/>
        <p:nvPr/>
      </p:nvGrpSpPr>
      <p:grpSpPr>
        <a:xfrm>
          <a:off x="0" y="0"/>
          <a:ext cx="0" cy="0"/>
          <a:chOff x="0" y="0"/>
          <a:chExt cx="0" cy="0"/>
        </a:xfrm>
      </p:grpSpPr>
      <p:sp>
        <p:nvSpPr>
          <p:cNvPr id="315" name="Google Shape;315;p48"/>
          <p:cNvSpPr txBox="1">
            <a:spLocks noGrp="1"/>
          </p:cNvSpPr>
          <p:nvPr>
            <p:ph type="title"/>
          </p:nvPr>
        </p:nvSpPr>
        <p:spPr>
          <a:xfrm>
            <a:off x="246225" y="100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uli"/>
                <a:ea typeface="Muli"/>
                <a:cs typeface="Muli"/>
                <a:sym typeface="Muli"/>
              </a:rPr>
              <a:t>Julian Mangano- Restore Forward </a:t>
            </a:r>
            <a:endParaRPr b="1">
              <a:latin typeface="Muli"/>
              <a:ea typeface="Muli"/>
              <a:cs typeface="Muli"/>
              <a:sym typeface="Muli"/>
            </a:endParaRPr>
          </a:p>
        </p:txBody>
      </p:sp>
      <p:pic>
        <p:nvPicPr>
          <p:cNvPr id="316" name="Google Shape;316;p48"/>
          <p:cNvPicPr preferRelativeResize="0"/>
          <p:nvPr/>
        </p:nvPicPr>
        <p:blipFill>
          <a:blip r:embed="rId3">
            <a:alphaModFix/>
          </a:blip>
          <a:stretch>
            <a:fillRect/>
          </a:stretch>
        </p:blipFill>
        <p:spPr>
          <a:xfrm>
            <a:off x="2568700" y="673150"/>
            <a:ext cx="1321276" cy="2546324"/>
          </a:xfrm>
          <a:prstGeom prst="rect">
            <a:avLst/>
          </a:prstGeom>
          <a:noFill/>
          <a:ln>
            <a:noFill/>
          </a:ln>
        </p:spPr>
      </p:pic>
      <p:pic>
        <p:nvPicPr>
          <p:cNvPr id="317" name="Google Shape;317;p48"/>
          <p:cNvPicPr preferRelativeResize="0"/>
          <p:nvPr/>
        </p:nvPicPr>
        <p:blipFill>
          <a:blip r:embed="rId4">
            <a:alphaModFix/>
          </a:blip>
          <a:stretch>
            <a:fillRect/>
          </a:stretch>
        </p:blipFill>
        <p:spPr>
          <a:xfrm>
            <a:off x="118950" y="673150"/>
            <a:ext cx="2374801" cy="2628374"/>
          </a:xfrm>
          <a:prstGeom prst="rect">
            <a:avLst/>
          </a:prstGeom>
          <a:noFill/>
          <a:ln>
            <a:noFill/>
          </a:ln>
        </p:spPr>
      </p:pic>
      <p:pic>
        <p:nvPicPr>
          <p:cNvPr id="318" name="Google Shape;318;p48"/>
          <p:cNvPicPr preferRelativeResize="0"/>
          <p:nvPr/>
        </p:nvPicPr>
        <p:blipFill>
          <a:blip r:embed="rId5">
            <a:alphaModFix/>
          </a:blip>
          <a:stretch>
            <a:fillRect/>
          </a:stretch>
        </p:blipFill>
        <p:spPr>
          <a:xfrm>
            <a:off x="4030800" y="3088599"/>
            <a:ext cx="2292049" cy="1965050"/>
          </a:xfrm>
          <a:prstGeom prst="rect">
            <a:avLst/>
          </a:prstGeom>
          <a:noFill/>
          <a:ln>
            <a:noFill/>
          </a:ln>
        </p:spPr>
      </p:pic>
      <p:pic>
        <p:nvPicPr>
          <p:cNvPr id="319" name="Google Shape;319;p48"/>
          <p:cNvPicPr preferRelativeResize="0"/>
          <p:nvPr/>
        </p:nvPicPr>
        <p:blipFill>
          <a:blip r:embed="rId6">
            <a:alphaModFix/>
          </a:blip>
          <a:stretch>
            <a:fillRect/>
          </a:stretch>
        </p:blipFill>
        <p:spPr>
          <a:xfrm>
            <a:off x="6575175" y="390600"/>
            <a:ext cx="2483050" cy="2483050"/>
          </a:xfrm>
          <a:prstGeom prst="rect">
            <a:avLst/>
          </a:prstGeom>
          <a:noFill/>
          <a:ln>
            <a:noFill/>
          </a:ln>
        </p:spPr>
      </p:pic>
      <p:pic>
        <p:nvPicPr>
          <p:cNvPr id="320" name="Google Shape;320;p48"/>
          <p:cNvPicPr preferRelativeResize="0"/>
          <p:nvPr/>
        </p:nvPicPr>
        <p:blipFill>
          <a:blip r:embed="rId7">
            <a:alphaModFix/>
          </a:blip>
          <a:stretch>
            <a:fillRect/>
          </a:stretch>
        </p:blipFill>
        <p:spPr>
          <a:xfrm>
            <a:off x="6436450" y="2926100"/>
            <a:ext cx="2621773" cy="2127548"/>
          </a:xfrm>
          <a:prstGeom prst="rect">
            <a:avLst/>
          </a:prstGeom>
          <a:noFill/>
          <a:ln>
            <a:noFill/>
          </a:ln>
        </p:spPr>
      </p:pic>
      <p:pic>
        <p:nvPicPr>
          <p:cNvPr id="321" name="Google Shape;321;p48"/>
          <p:cNvPicPr preferRelativeResize="0"/>
          <p:nvPr/>
        </p:nvPicPr>
        <p:blipFill>
          <a:blip r:embed="rId8">
            <a:alphaModFix/>
          </a:blip>
          <a:stretch>
            <a:fillRect/>
          </a:stretch>
        </p:blipFill>
        <p:spPr>
          <a:xfrm>
            <a:off x="4017175" y="673154"/>
            <a:ext cx="2292050" cy="2304975"/>
          </a:xfrm>
          <a:prstGeom prst="rect">
            <a:avLst/>
          </a:prstGeom>
          <a:noFill/>
          <a:ln>
            <a:noFill/>
          </a:ln>
        </p:spPr>
      </p:pic>
      <p:pic>
        <p:nvPicPr>
          <p:cNvPr id="322" name="Google Shape;322;p48"/>
          <p:cNvPicPr preferRelativeResize="0"/>
          <p:nvPr/>
        </p:nvPicPr>
        <p:blipFill>
          <a:blip r:embed="rId9">
            <a:alphaModFix/>
          </a:blip>
          <a:stretch>
            <a:fillRect/>
          </a:stretch>
        </p:blipFill>
        <p:spPr>
          <a:xfrm>
            <a:off x="83650" y="3356325"/>
            <a:ext cx="2234148" cy="1675626"/>
          </a:xfrm>
          <a:prstGeom prst="rect">
            <a:avLst/>
          </a:prstGeom>
          <a:noFill/>
          <a:ln>
            <a:noFill/>
          </a:ln>
        </p:spPr>
      </p:pic>
      <p:pic>
        <p:nvPicPr>
          <p:cNvPr id="323" name="Google Shape;323;p48"/>
          <p:cNvPicPr preferRelativeResize="0"/>
          <p:nvPr/>
        </p:nvPicPr>
        <p:blipFill>
          <a:blip r:embed="rId10">
            <a:alphaModFix/>
          </a:blip>
          <a:stretch>
            <a:fillRect/>
          </a:stretch>
        </p:blipFill>
        <p:spPr>
          <a:xfrm>
            <a:off x="2595924" y="3313296"/>
            <a:ext cx="1321275" cy="17616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27"/>
        <p:cNvGrpSpPr/>
        <p:nvPr/>
      </p:nvGrpSpPr>
      <p:grpSpPr>
        <a:xfrm>
          <a:off x="0" y="0"/>
          <a:ext cx="0" cy="0"/>
          <a:chOff x="0" y="0"/>
          <a:chExt cx="0" cy="0"/>
        </a:xfrm>
      </p:grpSpPr>
      <p:sp>
        <p:nvSpPr>
          <p:cNvPr id="328" name="Google Shape;32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uli"/>
                <a:ea typeface="Muli"/>
                <a:cs typeface="Muli"/>
                <a:sym typeface="Muli"/>
              </a:rPr>
              <a:t>Ashleigh Eubanks</a:t>
            </a:r>
            <a:endParaRPr b="1">
              <a:latin typeface="Muli"/>
              <a:ea typeface="Muli"/>
              <a:cs typeface="Muli"/>
              <a:sym typeface="Muli"/>
            </a:endParaRPr>
          </a:p>
        </p:txBody>
      </p:sp>
      <p:sp>
        <p:nvSpPr>
          <p:cNvPr id="329" name="Google Shape;329;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solidFill>
                <a:schemeClr val="dk1"/>
              </a:solidFill>
              <a:latin typeface="Muli"/>
              <a:ea typeface="Muli"/>
              <a:cs typeface="Muli"/>
              <a:sym typeface="Muli"/>
            </a:endParaRPr>
          </a:p>
        </p:txBody>
      </p:sp>
      <p:pic>
        <p:nvPicPr>
          <p:cNvPr id="330" name="Google Shape;330;p49"/>
          <p:cNvPicPr preferRelativeResize="0"/>
          <p:nvPr/>
        </p:nvPicPr>
        <p:blipFill>
          <a:blip r:embed="rId3">
            <a:alphaModFix/>
          </a:blip>
          <a:stretch>
            <a:fillRect/>
          </a:stretch>
        </p:blipFill>
        <p:spPr>
          <a:xfrm>
            <a:off x="5790150" y="1152472"/>
            <a:ext cx="3042150" cy="2027598"/>
          </a:xfrm>
          <a:prstGeom prst="rect">
            <a:avLst/>
          </a:prstGeom>
          <a:noFill/>
          <a:ln>
            <a:noFill/>
          </a:ln>
        </p:spPr>
      </p:pic>
      <p:pic>
        <p:nvPicPr>
          <p:cNvPr id="331" name="Google Shape;331;p49"/>
          <p:cNvPicPr preferRelativeResize="0"/>
          <p:nvPr/>
        </p:nvPicPr>
        <p:blipFill>
          <a:blip r:embed="rId4">
            <a:alphaModFix/>
          </a:blip>
          <a:stretch>
            <a:fillRect/>
          </a:stretch>
        </p:blipFill>
        <p:spPr>
          <a:xfrm>
            <a:off x="311700" y="1152475"/>
            <a:ext cx="3042147" cy="1910475"/>
          </a:xfrm>
          <a:prstGeom prst="rect">
            <a:avLst/>
          </a:prstGeom>
          <a:noFill/>
          <a:ln>
            <a:noFill/>
          </a:ln>
        </p:spPr>
      </p:pic>
      <p:pic>
        <p:nvPicPr>
          <p:cNvPr id="332" name="Google Shape;332;p49"/>
          <p:cNvPicPr preferRelativeResize="0"/>
          <p:nvPr/>
        </p:nvPicPr>
        <p:blipFill>
          <a:blip r:embed="rId5">
            <a:alphaModFix/>
          </a:blip>
          <a:stretch>
            <a:fillRect/>
          </a:stretch>
        </p:blipFill>
        <p:spPr>
          <a:xfrm>
            <a:off x="3466576" y="1030312"/>
            <a:ext cx="2466074" cy="2271924"/>
          </a:xfrm>
          <a:prstGeom prst="rect">
            <a:avLst/>
          </a:prstGeom>
          <a:noFill/>
          <a:ln>
            <a:noFill/>
          </a:ln>
        </p:spPr>
      </p:pic>
      <p:pic>
        <p:nvPicPr>
          <p:cNvPr id="333" name="Google Shape;333;p49"/>
          <p:cNvPicPr preferRelativeResize="0"/>
          <p:nvPr/>
        </p:nvPicPr>
        <p:blipFill>
          <a:blip r:embed="rId6">
            <a:alphaModFix/>
          </a:blip>
          <a:stretch>
            <a:fillRect/>
          </a:stretch>
        </p:blipFill>
        <p:spPr>
          <a:xfrm rot="-5400000">
            <a:off x="5559514" y="2859713"/>
            <a:ext cx="2119373" cy="1952502"/>
          </a:xfrm>
          <a:prstGeom prst="rect">
            <a:avLst/>
          </a:prstGeom>
          <a:noFill/>
          <a:ln>
            <a:noFill/>
          </a:ln>
        </p:spPr>
      </p:pic>
      <p:pic>
        <p:nvPicPr>
          <p:cNvPr id="334" name="Google Shape;334;p49"/>
          <p:cNvPicPr preferRelativeResize="0"/>
          <p:nvPr/>
        </p:nvPicPr>
        <p:blipFill>
          <a:blip r:embed="rId7">
            <a:alphaModFix/>
          </a:blip>
          <a:stretch>
            <a:fillRect/>
          </a:stretch>
        </p:blipFill>
        <p:spPr>
          <a:xfrm>
            <a:off x="1720875" y="3062950"/>
            <a:ext cx="3366252" cy="183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Co-op Crash Course</a:t>
            </a:r>
            <a:endParaRPr/>
          </a:p>
        </p:txBody>
      </p:sp>
      <p:sp>
        <p:nvSpPr>
          <p:cNvPr id="340" name="Google Shape;340;p50"/>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2000" b="1">
                <a:solidFill>
                  <a:schemeClr val="lt1"/>
                </a:solidFill>
              </a:rPr>
              <a:t>Ashleigh Eubanks</a:t>
            </a:r>
            <a:r>
              <a:rPr lang="en" sz="2000"/>
              <a:t> </a:t>
            </a:r>
            <a:endParaRPr sz="2000"/>
          </a:p>
          <a:p>
            <a:pPr marL="0" lvl="0" indent="0" algn="l" rtl="0">
              <a:lnSpc>
                <a:spcPct val="80000"/>
              </a:lnSpc>
              <a:spcBef>
                <a:spcPts val="0"/>
              </a:spcBef>
              <a:spcAft>
                <a:spcPts val="0"/>
              </a:spcAft>
              <a:buNone/>
            </a:pPr>
            <a:r>
              <a:rPr lang="en" sz="2000"/>
              <a:t>RiseBoro | Central Brooklyn Food Democracy Project</a:t>
            </a:r>
            <a:endParaRPr sz="2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2061</Words>
  <Application>Microsoft Office PowerPoint</Application>
  <PresentationFormat>On-screen Show (16:9)</PresentationFormat>
  <Paragraphs>269</Paragraphs>
  <Slides>33</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Source Sans Pro</vt:lpstr>
      <vt:lpstr>Gill Sans</vt:lpstr>
      <vt:lpstr>Old Standard TT</vt:lpstr>
      <vt:lpstr>Barlow Medium</vt:lpstr>
      <vt:lpstr>Open Sans</vt:lpstr>
      <vt:lpstr>Arial</vt:lpstr>
      <vt:lpstr>Muli</vt:lpstr>
      <vt:lpstr>Rajdhani</vt:lpstr>
      <vt:lpstr>Lato</vt:lpstr>
      <vt:lpstr>Roboto</vt:lpstr>
      <vt:lpstr>Barlow</vt:lpstr>
      <vt:lpstr>Proxima Nova</vt:lpstr>
      <vt:lpstr>Calibri</vt:lpstr>
      <vt:lpstr>Simple Light</vt:lpstr>
      <vt:lpstr>Paperback</vt:lpstr>
      <vt:lpstr>Spearmint</vt:lpstr>
      <vt:lpstr>Welcome!</vt:lpstr>
      <vt:lpstr>Purpose To increase financial and social sustainability, and improve mental health, well-being, and community connections for Black Farmers Statewide. To network Black farmers statewide to support and grow our individual and collective power.  </vt:lpstr>
      <vt:lpstr>Sustainable Agriculture Research and Education (SARE)  Partners</vt:lpstr>
      <vt:lpstr>SARE skillshare topic areas</vt:lpstr>
      <vt:lpstr>PowerPoint Presentation</vt:lpstr>
      <vt:lpstr>Moss Fresh Fruits &amp; Vegetables, Albion, NY  </vt:lpstr>
      <vt:lpstr>Julian Mangano- Restore Forward </vt:lpstr>
      <vt:lpstr>Ashleigh Eubanks</vt:lpstr>
      <vt:lpstr>Co-op Crash Course</vt:lpstr>
      <vt:lpstr>PowerPoint Presentation</vt:lpstr>
      <vt:lpstr>Capitalist Supply Chains</vt:lpstr>
      <vt:lpstr>Capitalism is an economic system in which private individuals and corporations largely control the production and distribution of resources, and where the maximization of profit &amp; enclosure of wealth is prioritized above all else. </vt:lpstr>
      <vt:lpstr>CAPITALISM WHEEL aka “Supply Chain”      </vt:lpstr>
      <vt:lpstr>Solidarity Economy Alternatives</vt:lpstr>
      <vt:lpstr>“Solidarity Economy value chains happen when each link in a supply chain is a solidarity economy coop, group or other entity.”     </vt:lpstr>
      <vt:lpstr>CAPITALISM WHEEL aka “Supply Chain”      </vt:lpstr>
      <vt:lpstr>The Cooperative Model</vt:lpstr>
      <vt:lpstr>Cooperative</vt:lpstr>
      <vt:lpstr>Types of Cooperatives</vt:lpstr>
      <vt:lpstr>  7 International Cooperative Principles</vt:lpstr>
      <vt:lpstr>7 International Cooperative Principles</vt:lpstr>
      <vt:lpstr>Black Farmers + Cooperatives </vt:lpstr>
      <vt:lpstr>PowerPoint Presentation</vt:lpstr>
      <vt:lpstr>PowerPoint Presentation</vt:lpstr>
      <vt:lpstr>PowerPoint Presentation</vt:lpstr>
      <vt:lpstr>PowerPoint Presentation</vt:lpstr>
      <vt:lpstr>The Mission: </vt:lpstr>
      <vt:lpstr>Key Activities: </vt:lpstr>
      <vt:lpstr>Customer Segment I:</vt:lpstr>
      <vt:lpstr>Customer Segment II: </vt:lpstr>
      <vt:lpstr>Value Proposition: </vt:lpstr>
      <vt:lpstr>A Vision for a Producer Owned Co-op:</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Allison DeHonney</dc:creator>
  <cp:lastModifiedBy>Allison DeHonney</cp:lastModifiedBy>
  <cp:revision>1</cp:revision>
  <dcterms:modified xsi:type="dcterms:W3CDTF">2025-01-31T04:45:49Z</dcterms:modified>
</cp:coreProperties>
</file>