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7"/>
  </p:notesMasterIdLst>
  <p:sldIdLst>
    <p:sldId id="329" r:id="rId2"/>
    <p:sldId id="652" r:id="rId3"/>
    <p:sldId id="640" r:id="rId4"/>
    <p:sldId id="639" r:id="rId5"/>
    <p:sldId id="314" r:id="rId6"/>
    <p:sldId id="317" r:id="rId7"/>
    <p:sldId id="321" r:id="rId8"/>
    <p:sldId id="322" r:id="rId9"/>
    <p:sldId id="291" r:id="rId10"/>
    <p:sldId id="650" r:id="rId11"/>
    <p:sldId id="654" r:id="rId12"/>
    <p:sldId id="655" r:id="rId13"/>
    <p:sldId id="643" r:id="rId14"/>
    <p:sldId id="659" r:id="rId15"/>
    <p:sldId id="630" r:id="rId16"/>
    <p:sldId id="665" r:id="rId17"/>
    <p:sldId id="644" r:id="rId18"/>
    <p:sldId id="646" r:id="rId19"/>
    <p:sldId id="712" r:id="rId20"/>
    <p:sldId id="475" r:id="rId21"/>
    <p:sldId id="663" r:id="rId22"/>
    <p:sldId id="641" r:id="rId23"/>
    <p:sldId id="359" r:id="rId24"/>
    <p:sldId id="354" r:id="rId25"/>
    <p:sldId id="353" r:id="rId26"/>
    <p:sldId id="669" r:id="rId27"/>
    <p:sldId id="355" r:id="rId28"/>
    <p:sldId id="356" r:id="rId29"/>
    <p:sldId id="357" r:id="rId30"/>
    <p:sldId id="670" r:id="rId31"/>
    <p:sldId id="667" r:id="rId32"/>
    <p:sldId id="653" r:id="rId33"/>
    <p:sldId id="259" r:id="rId34"/>
    <p:sldId id="358" r:id="rId35"/>
    <p:sldId id="263" r:id="rId36"/>
    <p:sldId id="266" r:id="rId37"/>
    <p:sldId id="267" r:id="rId38"/>
    <p:sldId id="330" r:id="rId39"/>
    <p:sldId id="268" r:id="rId40"/>
    <p:sldId id="352" r:id="rId41"/>
    <p:sldId id="671" r:id="rId42"/>
    <p:sldId id="276" r:id="rId43"/>
    <p:sldId id="261" r:id="rId44"/>
    <p:sldId id="349" r:id="rId45"/>
    <p:sldId id="344" r:id="rId46"/>
    <p:sldId id="274" r:id="rId47"/>
    <p:sldId id="273" r:id="rId48"/>
    <p:sldId id="333" r:id="rId49"/>
    <p:sldId id="336" r:id="rId50"/>
    <p:sldId id="335" r:id="rId51"/>
    <p:sldId id="348" r:id="rId52"/>
    <p:sldId id="286" r:id="rId53"/>
    <p:sldId id="656" r:id="rId54"/>
    <p:sldId id="338" r:id="rId55"/>
    <p:sldId id="66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Maria van Dyke" initials="MvD [2]" lastIdx="1" clrIdx="0">
    <p:extLst>
      <p:ext uri="{19B8F6BF-5375-455C-9EA6-DF929625EA0E}">
        <p15:presenceInfo xmlns:p15="http://schemas.microsoft.com/office/powerpoint/2012/main" userId="b3754f215c9024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33CC33"/>
    <a:srgbClr val="009900"/>
    <a:srgbClr val="FFFFFF"/>
    <a:srgbClr val="00B000"/>
    <a:srgbClr val="42AD25"/>
    <a:srgbClr val="FFCC00"/>
    <a:srgbClr val="66FFFF"/>
    <a:srgbClr val="33CC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894" autoAdjust="0"/>
  </p:normalViewPr>
  <p:slideViewPr>
    <p:cSldViewPr snapToGrid="0">
      <p:cViewPr varScale="1">
        <p:scale>
          <a:sx n="64" d="100"/>
          <a:sy n="64" d="100"/>
        </p:scale>
        <p:origin x="624" y="43"/>
      </p:cViewPr>
      <p:guideLst>
        <p:guide orient="horz" pos="2160"/>
        <p:guide pos="3840"/>
      </p:guideLst>
    </p:cSldViewPr>
  </p:slideViewPr>
  <p:notesTextViewPr>
    <p:cViewPr>
      <p:scale>
        <a:sx n="1" d="1"/>
        <a:sy n="1" d="1"/>
      </p:scale>
      <p:origin x="0" y="0"/>
    </p:cViewPr>
  </p:notesTextViewPr>
  <p:sorterViewPr>
    <p:cViewPr>
      <p:scale>
        <a:sx n="100" d="100"/>
        <a:sy n="100" d="100"/>
      </p:scale>
      <p:origin x="0" y="-1867"/>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bsulogin3.biohpc.cornell.edu\ENTO\ENTO-LAB-Danforth\labshare\NYNHP%20Specimen%20spreadsheets\Working%20Draft%20of%20NY_bees%20v9%20update%20_additions%20from%20NYNHP%20with%20tab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file:///C:\Users\17079\Documents\SARE%20Meetings%20REVIEW%20ASAP\Graphs%20for%20Diversity%20part%20of%20Talk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17079\AppData\Local\Packages\microsoft.windowscommunicationsapps_8wekyb3d8bbwe\LocalState\Files\S0\10\Attachments\apple%20pollinators%2004-01-16%5b21653%5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17079\AppData\Local\Packages\microsoft.windowscommunicationsapps_8wekyb3d8bbwe\LocalState\Files\S0\10\Attachments\apple%20pollinators%2004-01-16%5b21653%5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05403499657328"/>
          <c:y val="0.22897291540919978"/>
          <c:w val="0.77593903468710768"/>
          <c:h val="0.75744874908401805"/>
        </c:manualLayout>
      </c:layout>
      <c:pie3DChart>
        <c:varyColors val="1"/>
        <c:ser>
          <c:idx val="0"/>
          <c:order val="0"/>
          <c:tx>
            <c:strRef>
              <c:f>Sheet6!$P$20</c:f>
              <c:strCache>
                <c:ptCount val="1"/>
                <c:pt idx="0">
                  <c:v>Number of species</c:v>
                </c:pt>
              </c:strCache>
            </c:strRef>
          </c:tx>
          <c:dPt>
            <c:idx val="0"/>
            <c:bubble3D val="0"/>
            <c:spPr>
              <a:solidFill>
                <a:srgbClr val="DADADA">
                  <a:lumMod val="75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653-4357-BD53-C89F681E7499}"/>
              </c:ext>
            </c:extLst>
          </c:dPt>
          <c:dPt>
            <c:idx val="1"/>
            <c:bubble3D val="0"/>
            <c:spPr>
              <a:solidFill>
                <a:srgbClr val="DADADA">
                  <a:lumMod val="5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653-4357-BD53-C89F681E7499}"/>
              </c:ext>
            </c:extLst>
          </c:dPt>
          <c:dPt>
            <c:idx val="2"/>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653-4357-BD53-C89F681E7499}"/>
              </c:ext>
            </c:extLst>
          </c:dPt>
          <c:dPt>
            <c:idx val="3"/>
            <c:bubble3D val="0"/>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653-4357-BD53-C89F681E7499}"/>
              </c:ext>
            </c:extLst>
          </c:dPt>
          <c:dPt>
            <c:idx val="4"/>
            <c:bubble3D val="0"/>
            <c:spPr>
              <a:solidFill>
                <a:srgbClr val="FFFF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1653-4357-BD53-C89F681E7499}"/>
              </c:ext>
            </c:extLst>
          </c:dPt>
          <c:dPt>
            <c:idx val="5"/>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1653-4357-BD53-C89F681E7499}"/>
              </c:ext>
            </c:extLst>
          </c:dPt>
          <c:dPt>
            <c:idx val="6"/>
            <c:bubble3D val="0"/>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1653-4357-BD53-C89F681E7499}"/>
              </c:ext>
            </c:extLst>
          </c:dPt>
          <c:dPt>
            <c:idx val="7"/>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1653-4357-BD53-C89F681E7499}"/>
              </c:ext>
            </c:extLst>
          </c:dPt>
          <c:dLbls>
            <c:dLbl>
              <c:idx val="0"/>
              <c:layout>
                <c:manualLayout>
                  <c:x val="0.20663159496036815"/>
                  <c:y val="-2.7082317813795768E-2"/>
                </c:manualLayout>
              </c:layout>
              <c:tx>
                <c:rich>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fld id="{6C72C7BB-22A5-485F-ADB1-C45F4A0848A8}" type="CATEGORYNAME">
                      <a:rPr lang="en-US" baseline="0" smtClean="0">
                        <a:solidFill>
                          <a:schemeClr val="accent3">
                            <a:lumMod val="40000"/>
                            <a:lumOff val="60000"/>
                          </a:schemeClr>
                        </a:solidFill>
                      </a:rPr>
                      <a:pPr>
                        <a:defRPr sz="2400" b="0"/>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8331938169093906"/>
                      <c:h val="9.1762922961851179E-2"/>
                    </c:manualLayout>
                  </c15:layout>
                  <c15:dlblFieldTable/>
                  <c15:showDataLabelsRange val="0"/>
                </c:ext>
                <c:ext xmlns:c16="http://schemas.microsoft.com/office/drawing/2014/chart" uri="{C3380CC4-5D6E-409C-BE32-E72D297353CC}">
                  <c16:uniqueId val="{00000001-1653-4357-BD53-C89F681E7499}"/>
                </c:ext>
              </c:extLst>
            </c:dLbl>
            <c:dLbl>
              <c:idx val="1"/>
              <c:layout>
                <c:manualLayout>
                  <c:x val="0.12993392942710827"/>
                  <c:y val="4.5137492534098799E-3"/>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r>
                      <a:rPr lang="en-US" dirty="0">
                        <a:solidFill>
                          <a:schemeClr val="accent3">
                            <a:lumMod val="60000"/>
                            <a:lumOff val="40000"/>
                          </a:schemeClr>
                        </a:solidFill>
                      </a:rPr>
                      <a:t>brood parasites</a:t>
                    </a:r>
                  </a:p>
                  <a:p>
                    <a:pPr>
                      <a:defRPr sz="2400" b="0">
                        <a:solidFill>
                          <a:schemeClr val="accent1"/>
                        </a:solidFill>
                      </a:defRPr>
                    </a:pPr>
                    <a:r>
                      <a:rPr lang="en-US" dirty="0">
                        <a:solidFill>
                          <a:schemeClr val="accent3">
                            <a:lumMod val="60000"/>
                            <a:lumOff val="40000"/>
                          </a:schemeClr>
                        </a:solidFill>
                      </a:rPr>
                      <a:t>(solitary)</a:t>
                    </a: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653-4357-BD53-C89F681E7499}"/>
                </c:ext>
              </c:extLst>
            </c:dLbl>
            <c:dLbl>
              <c:idx val="2"/>
              <c:layout>
                <c:manualLayout>
                  <c:x val="6.1771868088297301E-2"/>
                  <c:y val="-0.32724682087221635"/>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tx1"/>
                        </a:solidFill>
                        <a:latin typeface="+mn-lt"/>
                        <a:ea typeface="+mn-ea"/>
                        <a:cs typeface="+mn-cs"/>
                      </a:defRPr>
                    </a:pPr>
                    <a:fld id="{C989EACA-D8C4-4D17-ACB2-D3560F95C428}" type="CATEGORYNAME">
                      <a:rPr lang="en-US">
                        <a:solidFill>
                          <a:srgbClr val="FFFFFF"/>
                        </a:solidFill>
                      </a:rPr>
                      <a:pPr>
                        <a:defRPr sz="2400" b="0">
                          <a:solidFill>
                            <a:schemeClr val="tx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653-4357-BD53-C89F681E7499}"/>
                </c:ext>
              </c:extLst>
            </c:dLbl>
            <c:dLbl>
              <c:idx val="3"/>
              <c:layout>
                <c:manualLayout>
                  <c:x val="-8.3519322619388853E-2"/>
                  <c:y val="9.5766120970967889E-3"/>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995833F5-1352-47EA-ACC5-0A3E44CBDD27}" type="CATEGORYNAME">
                      <a:rPr lang="en-US" baseline="0">
                        <a:solidFill>
                          <a:srgbClr val="92D05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653-4357-BD53-C89F681E7499}"/>
                </c:ext>
              </c:extLst>
            </c:dLbl>
            <c:dLbl>
              <c:idx val="4"/>
              <c:layout>
                <c:manualLayout>
                  <c:x val="-0.19029257524955717"/>
                  <c:y val="-5.0133893085629211E-2"/>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9C05C1D9-0476-45F7-8273-51A2BE6BFCA5}" type="CATEGORYNAME">
                      <a:rPr lang="en-US" baseline="0">
                        <a:solidFill>
                          <a:srgbClr val="FFFF0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653-4357-BD53-C89F681E7499}"/>
                </c:ext>
              </c:extLst>
            </c:dLbl>
            <c:dLbl>
              <c:idx val="5"/>
              <c:layout>
                <c:manualLayout>
                  <c:x val="-0.11404725489206193"/>
                  <c:y val="-0.10326267657156221"/>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CF3FA525-147A-4FC0-99F5-CCF010A5361F}" type="CATEGORYNAME">
                      <a:rPr lang="en-US" baseline="0" smtClean="0">
                        <a:solidFill>
                          <a:srgbClr val="FFC00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653-4357-BD53-C89F681E7499}"/>
                </c:ext>
              </c:extLst>
            </c:dLbl>
            <c:dLbl>
              <c:idx val="6"/>
              <c:layout>
                <c:manualLayout>
                  <c:x val="2.1701918114621282E-2"/>
                  <c:y val="-0.12999393487157407"/>
                </c:manualLayout>
              </c:layout>
              <c:tx>
                <c:rich>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fld id="{35452AE2-34DD-41C8-BF7D-17D4BFC117D3}" type="CATEGORYNAME">
                      <a:rPr lang="en-US" baseline="0" smtClean="0">
                        <a:solidFill>
                          <a:srgbClr val="FF000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2947596557748814"/>
                      <c:h val="7.0628980296062849E-2"/>
                    </c:manualLayout>
                  </c15:layout>
                  <c15:dlblFieldTable/>
                  <c15:showDataLabelsRange val="0"/>
                </c:ext>
                <c:ext xmlns:c16="http://schemas.microsoft.com/office/drawing/2014/chart" uri="{C3380CC4-5D6E-409C-BE32-E72D297353CC}">
                  <c16:uniqueId val="{0000000D-1653-4357-BD53-C89F681E7499}"/>
                </c:ext>
              </c:extLst>
            </c:dLbl>
            <c:dLbl>
              <c:idx val="7"/>
              <c:layout>
                <c:manualLayout>
                  <c:x val="0.14383083867009511"/>
                  <c:y val="-0.11735748058865687"/>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051AF209-2871-4D8E-B06B-1B08C538769A}" type="CATEGORYNAME">
                      <a:rPr lang="en-US" baseline="0" smtClean="0">
                        <a:solidFill>
                          <a:srgbClr val="C0000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653-4357-BD53-C89F681E749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Sheet6!$O$25:$O$32</c:f>
              <c:strCache>
                <c:ptCount val="8"/>
                <c:pt idx="0">
                  <c:v>social parasites</c:v>
                </c:pt>
                <c:pt idx="1">
                  <c:v>cleptoparasites</c:v>
                </c:pt>
                <c:pt idx="2">
                  <c:v>ground</c:v>
                </c:pt>
                <c:pt idx="3">
                  <c:v>stem and cavity</c:v>
                </c:pt>
                <c:pt idx="4">
                  <c:v>rotten wood</c:v>
                </c:pt>
                <c:pt idx="5">
                  <c:v>wood</c:v>
                </c:pt>
                <c:pt idx="6">
                  <c:v>wool carder</c:v>
                </c:pt>
                <c:pt idx="7">
                  <c:v>snail shell</c:v>
                </c:pt>
              </c:strCache>
            </c:strRef>
          </c:cat>
          <c:val>
            <c:numRef>
              <c:f>Sheet6!$P$25:$P$32</c:f>
              <c:numCache>
                <c:formatCode>General</c:formatCode>
                <c:ptCount val="8"/>
                <c:pt idx="0">
                  <c:v>6</c:v>
                </c:pt>
                <c:pt idx="1">
                  <c:v>101</c:v>
                </c:pt>
                <c:pt idx="2">
                  <c:v>259</c:v>
                </c:pt>
                <c:pt idx="3">
                  <c:v>70</c:v>
                </c:pt>
                <c:pt idx="4">
                  <c:v>5</c:v>
                </c:pt>
                <c:pt idx="5">
                  <c:v>4</c:v>
                </c:pt>
                <c:pt idx="6">
                  <c:v>3</c:v>
                </c:pt>
                <c:pt idx="7">
                  <c:v>1</c:v>
                </c:pt>
              </c:numCache>
            </c:numRef>
          </c:val>
          <c:extLst>
            <c:ext xmlns:c16="http://schemas.microsoft.com/office/drawing/2014/chart" uri="{C3380CC4-5D6E-409C-BE32-E72D297353CC}">
              <c16:uniqueId val="{00000010-1653-4357-BD53-C89F681E7499}"/>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231472923386157"/>
          <c:y val="0.30383438003878721"/>
          <c:w val="0.6765060315490401"/>
          <c:h val="0.65150545572033669"/>
        </c:manualLayout>
      </c:layout>
      <c:pie3DChart>
        <c:varyColors val="1"/>
        <c:ser>
          <c:idx val="0"/>
          <c:order val="0"/>
          <c:dPt>
            <c:idx val="0"/>
            <c:bubble3D val="0"/>
            <c:spPr>
              <a:solidFill>
                <a:srgbClr val="FFFF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097-4E45-BC0B-7B42D02A2AB4}"/>
              </c:ext>
            </c:extLst>
          </c:dPt>
          <c:dPt>
            <c:idx val="1"/>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097-4E45-BC0B-7B42D02A2AB4}"/>
              </c:ext>
            </c:extLst>
          </c:dPt>
          <c:dPt>
            <c:idx val="2"/>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097-4E45-BC0B-7B42D02A2AB4}"/>
              </c:ext>
            </c:extLst>
          </c:dPt>
          <c:dPt>
            <c:idx val="3"/>
            <c:bubble3D val="0"/>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097-4E45-BC0B-7B42D02A2AB4}"/>
              </c:ext>
            </c:extLst>
          </c:dPt>
          <c:dLbls>
            <c:dLbl>
              <c:idx val="0"/>
              <c:layout>
                <c:manualLayout>
                  <c:x val="-5.5527227024100477E-2"/>
                  <c:y val="-9.9544474771398342E-2"/>
                </c:manualLayout>
              </c:layout>
              <c:tx>
                <c:rich>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r>
                      <a:rPr lang="en-US" i="1" dirty="0">
                        <a:solidFill>
                          <a:srgbClr val="FFFF00"/>
                        </a:solidFill>
                      </a:rPr>
                      <a:t>Social</a:t>
                    </a:r>
                    <a:r>
                      <a:rPr lang="en-US" dirty="0">
                        <a:solidFill>
                          <a:srgbClr val="FFFF00"/>
                        </a:solidFill>
                      </a:rPr>
                      <a:t> parasite</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3857560833949996"/>
                      <c:h val="9.5438533159625569E-2"/>
                    </c:manualLayout>
                  </c15:layout>
                  <c15:showDataLabelsRange val="0"/>
                </c:ext>
                <c:ext xmlns:c16="http://schemas.microsoft.com/office/drawing/2014/chart" uri="{C3380CC4-5D6E-409C-BE32-E72D297353CC}">
                  <c16:uniqueId val="{00000001-3097-4E45-BC0B-7B42D02A2AB4}"/>
                </c:ext>
              </c:extLst>
            </c:dLbl>
            <c:dLbl>
              <c:idx val="1"/>
              <c:layout>
                <c:manualLayout>
                  <c:x val="9.0981521350931557E-2"/>
                  <c:y val="8.0249648444105218E-2"/>
                </c:manualLayout>
              </c:layout>
              <c:tx>
                <c:rich>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r>
                      <a:rPr lang="en-US" dirty="0">
                        <a:solidFill>
                          <a:srgbClr val="FFC000"/>
                        </a:solidFill>
                      </a:rPr>
                      <a:t>Brood parasites</a:t>
                    </a:r>
                  </a:p>
                  <a:p>
                    <a:pPr>
                      <a:defRPr sz="2400" b="0">
                        <a:solidFill>
                          <a:schemeClr val="accent1"/>
                        </a:solidFill>
                      </a:defRPr>
                    </a:pPr>
                    <a:r>
                      <a:rPr lang="en-US" i="1" dirty="0">
                        <a:solidFill>
                          <a:srgbClr val="FFC000"/>
                        </a:solidFill>
                      </a:rPr>
                      <a:t>solitary</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0086288932897817"/>
                      <c:h val="0.1574707052812632"/>
                    </c:manualLayout>
                  </c15:layout>
                  <c15:showDataLabelsRange val="0"/>
                </c:ext>
                <c:ext xmlns:c16="http://schemas.microsoft.com/office/drawing/2014/chart" uri="{C3380CC4-5D6E-409C-BE32-E72D297353CC}">
                  <c16:uniqueId val="{00000003-3097-4E45-BC0B-7B42D02A2AB4}"/>
                </c:ext>
              </c:extLst>
            </c:dLbl>
            <c:dLbl>
              <c:idx val="2"/>
              <c:layout>
                <c:manualLayout>
                  <c:x val="-9.9024726209378244E-2"/>
                  <c:y val="-1.9924471485874253E-2"/>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CD723C66-1489-432A-B827-5B8CE6D211FD}" type="CATEGORYNAME">
                      <a:rPr lang="en-US">
                        <a:solidFill>
                          <a:srgbClr val="FFFFFF"/>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097-4E45-BC0B-7B42D02A2AB4}"/>
                </c:ext>
              </c:extLst>
            </c:dLbl>
            <c:dLbl>
              <c:idx val="3"/>
              <c:layout>
                <c:manualLayout>
                  <c:x val="-5.8749561400880633E-2"/>
                  <c:y val="-0.13972580972024812"/>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fld id="{DAEC3C29-1BCD-4BD0-9D7F-D862347D8D31}" type="CATEGORYNAME">
                      <a:rPr lang="en-US">
                        <a:solidFill>
                          <a:srgbClr val="92D050"/>
                        </a:solidFill>
                      </a:rPr>
                      <a:pPr>
                        <a:defRPr sz="2400" b="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097-4E45-BC0B-7B42D02A2AB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Sheet6!$C$37:$C$40</c:f>
              <c:strCache>
                <c:ptCount val="4"/>
                <c:pt idx="0">
                  <c:v>social parasites</c:v>
                </c:pt>
                <c:pt idx="1">
                  <c:v>cleptoparasites</c:v>
                </c:pt>
                <c:pt idx="2">
                  <c:v>Solitary</c:v>
                </c:pt>
                <c:pt idx="3">
                  <c:v>Eusocial</c:v>
                </c:pt>
              </c:strCache>
            </c:strRef>
          </c:cat>
          <c:val>
            <c:numRef>
              <c:f>Sheet6!$D$37:$D$40</c:f>
              <c:numCache>
                <c:formatCode>General</c:formatCode>
                <c:ptCount val="4"/>
                <c:pt idx="0">
                  <c:v>6</c:v>
                </c:pt>
                <c:pt idx="1">
                  <c:v>101</c:v>
                </c:pt>
                <c:pt idx="2">
                  <c:v>265</c:v>
                </c:pt>
                <c:pt idx="3">
                  <c:v>78</c:v>
                </c:pt>
              </c:numCache>
            </c:numRef>
          </c:val>
          <c:extLst>
            <c:ext xmlns:c16="http://schemas.microsoft.com/office/drawing/2014/chart" uri="{C3380CC4-5D6E-409C-BE32-E72D297353CC}">
              <c16:uniqueId val="{00000008-3097-4E45-BC0B-7B42D02A2AB4}"/>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3097-4E45-BC0B-7B42D02A2AB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3097-4E45-BC0B-7B42D02A2AB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3097-4E45-BC0B-7B42D02A2AB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3097-4E45-BC0B-7B42D02A2AB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A-3097-4E45-BC0B-7B42D02A2AB4}"/>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C-3097-4E45-BC0B-7B42D02A2AB4}"/>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E-3097-4E45-BC0B-7B42D02A2AB4}"/>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0-3097-4E45-BC0B-7B42D02A2AB4}"/>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Sheet6!$C$37:$C$40</c:f>
              <c:strCache>
                <c:ptCount val="4"/>
                <c:pt idx="0">
                  <c:v>social parasites</c:v>
                </c:pt>
                <c:pt idx="1">
                  <c:v>cleptoparasites</c:v>
                </c:pt>
                <c:pt idx="2">
                  <c:v>Solitary</c:v>
                </c:pt>
                <c:pt idx="3">
                  <c:v>Eusocial</c:v>
                </c:pt>
              </c:strCache>
            </c:strRef>
          </c:cat>
          <c:val>
            <c:numRef>
              <c:f>Sheet6!$E$37:$E$40</c:f>
              <c:numCache>
                <c:formatCode>General</c:formatCode>
                <c:ptCount val="4"/>
                <c:pt idx="0">
                  <c:v>1.3333333333333334E-2</c:v>
                </c:pt>
                <c:pt idx="1">
                  <c:v>0.22444444444444445</c:v>
                </c:pt>
                <c:pt idx="2">
                  <c:v>0.58888888888888891</c:v>
                </c:pt>
                <c:pt idx="3">
                  <c:v>0.17333333333333334</c:v>
                </c:pt>
              </c:numCache>
            </c:numRef>
          </c:val>
          <c:extLst>
            <c:ext xmlns:c16="http://schemas.microsoft.com/office/drawing/2014/chart" uri="{C3380CC4-5D6E-409C-BE32-E72D297353CC}">
              <c16:uniqueId val="{00000011-3097-4E45-BC0B-7B42D02A2AB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489115813648295"/>
          <c:y val="0.24626167439412594"/>
          <c:w val="0.67581329361985676"/>
          <c:h val="0.57786825408276965"/>
        </c:manualLayout>
      </c:layout>
      <c:pie3DChart>
        <c:varyColors val="1"/>
        <c:ser>
          <c:idx val="0"/>
          <c:order val="0"/>
          <c:dPt>
            <c:idx val="0"/>
            <c:bubble3D val="0"/>
            <c:spPr>
              <a:solidFill>
                <a:schemeClr val="accent2">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764-4B4B-AB15-4F0975CD9A9F}"/>
              </c:ext>
            </c:extLst>
          </c:dPt>
          <c:dPt>
            <c:idx val="1"/>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764-4B4B-AB15-4F0975CD9A9F}"/>
              </c:ext>
            </c:extLst>
          </c:dPt>
          <c:dPt>
            <c:idx val="2"/>
            <c:bubble3D val="0"/>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764-4B4B-AB15-4F0975CD9A9F}"/>
              </c:ext>
            </c:extLst>
          </c:dPt>
          <c:dPt>
            <c:idx val="3"/>
            <c:bubble3D val="0"/>
            <c:spPr>
              <a:solidFill>
                <a:srgbClr val="0066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764-4B4B-AB15-4F0975CD9A9F}"/>
              </c:ext>
            </c:extLst>
          </c:dPt>
          <c:dPt>
            <c:idx val="4"/>
            <c:bubble3D val="0"/>
            <c:spPr>
              <a:solidFill>
                <a:srgbClr val="0099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764-4B4B-AB15-4F0975CD9A9F}"/>
              </c:ext>
            </c:extLst>
          </c:dPt>
          <c:dPt>
            <c:idx val="5"/>
            <c:bubble3D val="0"/>
            <c:spPr>
              <a:solidFill>
                <a:srgbClr val="33CC3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C764-4B4B-AB15-4F0975CD9A9F}"/>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C764-4B4B-AB15-4F0975CD9A9F}"/>
              </c:ext>
            </c:extLst>
          </c:dPt>
          <c:dPt>
            <c:idx val="7"/>
            <c:bubble3D val="0"/>
            <c:spPr>
              <a:solidFill>
                <a:srgbClr val="66FFFF"/>
              </a:solidFill>
              <a:ln>
                <a:solidFill>
                  <a:srgbClr val="33CCCC"/>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33CCCC"/>
                </a:contourClr>
              </a:sp3d>
            </c:spPr>
            <c:extLst>
              <c:ext xmlns:c16="http://schemas.microsoft.com/office/drawing/2014/chart" uri="{C3380CC4-5D6E-409C-BE32-E72D297353CC}">
                <c16:uniqueId val="{0000000F-C764-4B4B-AB15-4F0975CD9A9F}"/>
              </c:ext>
            </c:extLst>
          </c:dPt>
          <c:dPt>
            <c:idx val="8"/>
            <c:bubble3D val="0"/>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C764-4B4B-AB15-4F0975CD9A9F}"/>
              </c:ext>
            </c:extLst>
          </c:dPt>
          <c:dPt>
            <c:idx val="9"/>
            <c:bubble3D val="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C764-4B4B-AB15-4F0975CD9A9F}"/>
              </c:ext>
            </c:extLst>
          </c:dPt>
          <c:dPt>
            <c:idx val="10"/>
            <c:bubble3D val="0"/>
            <c:spPr>
              <a:solidFill>
                <a:schemeClr val="bg1">
                  <a:lumMod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E791-415F-96C7-C39620B32269}"/>
              </c:ext>
            </c:extLst>
          </c:dPt>
          <c:dLbls>
            <c:dLbl>
              <c:idx val="0"/>
              <c:layout>
                <c:manualLayout>
                  <c:x val="0.20232004593175854"/>
                  <c:y val="-0.10660192314511428"/>
                </c:manualLayout>
              </c:layout>
              <c:tx>
                <c:rich>
                  <a:bodyPr rot="0" spcFirstLastPara="1" vertOverflow="ellipsis" vert="horz" wrap="square" lIns="0" tIns="0" rIns="0" bIns="0" anchor="ctr" anchorCtr="1">
                    <a:spAutoFit/>
                  </a:bodyPr>
                  <a:lstStyle/>
                  <a:p>
                    <a:pPr>
                      <a:defRPr sz="2400" b="1" i="0" u="none" strike="noStrike" kern="1200" spc="0" baseline="0">
                        <a:solidFill>
                          <a:schemeClr val="accent2"/>
                        </a:solidFill>
                        <a:latin typeface="+mn-lt"/>
                        <a:ea typeface="+mn-ea"/>
                        <a:cs typeface="+mn-cs"/>
                      </a:defRPr>
                    </a:pPr>
                    <a:r>
                      <a:rPr lang="en-US" dirty="0"/>
                      <a:t>Osmia </a:t>
                    </a:r>
                  </a:p>
                  <a:p>
                    <a:pPr>
                      <a:defRPr sz="2400">
                        <a:solidFill>
                          <a:schemeClr val="accent2"/>
                        </a:solidFill>
                      </a:defRPr>
                    </a:pPr>
                    <a:r>
                      <a:rPr lang="en-US" dirty="0"/>
                      <a:t>‘</a:t>
                    </a:r>
                    <a:r>
                      <a:rPr lang="en-US" sz="2000" dirty="0"/>
                      <a:t>Mason bees’</a:t>
                    </a:r>
                  </a:p>
                </c:rich>
              </c:tx>
              <c:spPr>
                <a:noFill/>
                <a:ln>
                  <a:noFill/>
                </a:ln>
                <a:effectLst/>
              </c:spPr>
              <c:txPr>
                <a:bodyPr rot="0" spcFirstLastPara="1" vertOverflow="ellipsis" vert="horz" wrap="square" lIns="0" tIns="0" rIns="0" bIns="0" anchor="ctr" anchorCtr="1">
                  <a:spAutoFit/>
                </a:bodyPr>
                <a:lstStyle/>
                <a:p>
                  <a:pPr>
                    <a:defRPr sz="2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1-C764-4B4B-AB15-4F0975CD9A9F}"/>
                </c:ext>
              </c:extLst>
            </c:dLbl>
            <c:dLbl>
              <c:idx val="1"/>
              <c:layout>
                <c:manualLayout>
                  <c:x val="3.5416666666666666E-2"/>
                  <c:y val="-9.5847296778604402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mn-lt"/>
                        <a:ea typeface="+mn-ea"/>
                        <a:cs typeface="+mn-cs"/>
                      </a:defRPr>
                    </a:pPr>
                    <a:fld id="{38C61111-06D1-4B12-9FCE-CFAF160329C2}" type="CATEGORYNAME">
                      <a:rPr lang="en-US" smtClean="0"/>
                      <a:pPr>
                        <a:defRPr sz="2400">
                          <a:solidFill>
                            <a:srgbClr val="FFC000"/>
                          </a:solidFill>
                        </a:defRPr>
                      </a:pPr>
                      <a:t>[CATEGORY NAME]</a:t>
                    </a:fld>
                    <a:r>
                      <a:rPr lang="en-US" dirty="0"/>
                      <a:t> </a:t>
                    </a:r>
                  </a:p>
                  <a:p>
                    <a:pPr>
                      <a:defRPr sz="2400">
                        <a:solidFill>
                          <a:srgbClr val="FFC000"/>
                        </a:solidFill>
                      </a:defRPr>
                    </a:pPr>
                    <a:r>
                      <a:rPr lang="en-US" dirty="0"/>
                      <a:t>‘Digger bees’</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64-4B4B-AB15-4F0975CD9A9F}"/>
                </c:ext>
              </c:extLst>
            </c:dLbl>
            <c:dLbl>
              <c:idx val="2"/>
              <c:layout>
                <c:manualLayout>
                  <c:x val="6.9707103018372699E-2"/>
                  <c:y val="-4.9676479389052744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FF0000"/>
                        </a:solidFill>
                        <a:latin typeface="+mn-lt"/>
                        <a:ea typeface="+mn-ea"/>
                        <a:cs typeface="+mn-cs"/>
                      </a:defRPr>
                    </a:pPr>
                    <a:fld id="{8101799A-590B-4023-A516-AB916BF4C1C5}" type="CATEGORYNAME">
                      <a:rPr lang="en-US" smtClean="0"/>
                      <a:pPr>
                        <a:defRPr sz="2400">
                          <a:solidFill>
                            <a:srgbClr val="FF0000"/>
                          </a:solidFill>
                        </a:defRPr>
                      </a:pPr>
                      <a:t>[CATEGORY NAME]</a:t>
                    </a:fld>
                    <a:endParaRPr lang="en-US" dirty="0"/>
                  </a:p>
                  <a:p>
                    <a:pPr>
                      <a:defRPr sz="2400">
                        <a:solidFill>
                          <a:srgbClr val="FF0000"/>
                        </a:solidFill>
                      </a:defRPr>
                    </a:pPr>
                    <a:r>
                      <a:rPr lang="en-US" dirty="0"/>
                      <a:t>’Cellophane bee’</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FF0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764-4B4B-AB15-4F0975CD9A9F}"/>
                </c:ext>
              </c:extLst>
            </c:dLbl>
            <c:dLbl>
              <c:idx val="3"/>
              <c:layout>
                <c:manualLayout>
                  <c:x val="0.11570521653543307"/>
                  <c:y val="2.0886846481211791E-3"/>
                </c:manualLayout>
              </c:layout>
              <c:tx>
                <c:rich>
                  <a:bodyPr rot="0" spcFirstLastPara="1" vertOverflow="ellipsis" vert="horz" wrap="square" lIns="38100" tIns="19050" rIns="38100" bIns="19050" anchor="ctr" anchorCtr="1">
                    <a:noAutofit/>
                  </a:bodyPr>
                  <a:lstStyle/>
                  <a:p>
                    <a:pPr>
                      <a:defRPr sz="2100" b="1" i="0" u="none" strike="noStrike" kern="1200" spc="0" baseline="0">
                        <a:solidFill>
                          <a:srgbClr val="009900"/>
                        </a:solidFill>
                        <a:latin typeface="+mn-lt"/>
                        <a:ea typeface="+mn-ea"/>
                        <a:cs typeface="+mn-cs"/>
                      </a:defRPr>
                    </a:pPr>
                    <a:r>
                      <a:rPr lang="en-US" sz="2400" dirty="0">
                        <a:solidFill>
                          <a:srgbClr val="00B000"/>
                        </a:solidFill>
                      </a:rPr>
                      <a:t>Lasioglossum</a:t>
                    </a:r>
                    <a:r>
                      <a:rPr lang="en-US" dirty="0">
                        <a:solidFill>
                          <a:srgbClr val="00B000"/>
                        </a:solidFill>
                      </a:rPr>
                      <a:t> ‘small</a:t>
                    </a:r>
                  </a:p>
                  <a:p>
                    <a:pPr>
                      <a:defRPr sz="2100">
                        <a:solidFill>
                          <a:srgbClr val="009900"/>
                        </a:solidFill>
                      </a:defRPr>
                    </a:pPr>
                    <a:r>
                      <a:rPr lang="en-US" dirty="0">
                        <a:solidFill>
                          <a:srgbClr val="00B000"/>
                        </a:solidFill>
                      </a:rPr>
                      <a:t> sweat bees’</a:t>
                    </a:r>
                  </a:p>
                </c:rich>
              </c:tx>
              <c:spPr>
                <a:noFill/>
                <a:ln>
                  <a:noFill/>
                </a:ln>
                <a:effectLst/>
              </c:spPr>
              <c:txPr>
                <a:bodyPr rot="0" spcFirstLastPara="1" vertOverflow="ellipsis" vert="horz" wrap="square" lIns="38100" tIns="19050" rIns="38100" bIns="19050" anchor="ctr" anchorCtr="1">
                  <a:noAutofit/>
                </a:bodyPr>
                <a:lstStyle/>
                <a:p>
                  <a:pPr>
                    <a:defRPr sz="2100" b="1" i="0" u="none" strike="noStrike" kern="1200" spc="0" baseline="0">
                      <a:solidFill>
                        <a:srgbClr val="0099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5060416666666668"/>
                      <c:h val="0.19876952679084101"/>
                    </c:manualLayout>
                  </c15:layout>
                  <c15:showDataLabelsRange val="0"/>
                </c:ext>
                <c:ext xmlns:c16="http://schemas.microsoft.com/office/drawing/2014/chart" uri="{C3380CC4-5D6E-409C-BE32-E72D297353CC}">
                  <c16:uniqueId val="{00000007-C764-4B4B-AB15-4F0975CD9A9F}"/>
                </c:ext>
              </c:extLst>
            </c:dLbl>
            <c:dLbl>
              <c:idx val="4"/>
              <c:delete val="1"/>
              <c:extLst>
                <c:ext xmlns:c15="http://schemas.microsoft.com/office/drawing/2012/chart" uri="{CE6537A1-D6FC-4f65-9D91-7224C49458BB}">
                  <c15:layout>
                    <c:manualLayout>
                      <c:w val="0.22926566601049869"/>
                      <c:h val="0.1216496285158488"/>
                    </c:manualLayout>
                  </c15:layout>
                </c:ext>
                <c:ext xmlns:c16="http://schemas.microsoft.com/office/drawing/2014/chart" uri="{C3380CC4-5D6E-409C-BE32-E72D297353CC}">
                  <c16:uniqueId val="{00000009-C764-4B4B-AB15-4F0975CD9A9F}"/>
                </c:ext>
              </c:extLst>
            </c:dLbl>
            <c:dLbl>
              <c:idx val="5"/>
              <c:layout>
                <c:manualLayout>
                  <c:x val="-0.1948018372703412"/>
                  <c:y val="0.12345774822687314"/>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92D050"/>
                        </a:solidFill>
                        <a:latin typeface="+mn-lt"/>
                        <a:ea typeface="+mn-ea"/>
                        <a:cs typeface="+mn-cs"/>
                      </a:defRPr>
                    </a:pPr>
                    <a:r>
                      <a:rPr lang="en-US" dirty="0"/>
                      <a:t>Green sweat bees</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92D05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764-4B4B-AB15-4F0975CD9A9F}"/>
                </c:ext>
              </c:extLst>
            </c:dLbl>
            <c:dLbl>
              <c:idx val="6"/>
              <c:layout>
                <c:manualLayout>
                  <c:x val="-0.26766961942257217"/>
                  <c:y val="-0.1224594409479238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r>
                      <a:rPr lang="en-US" dirty="0"/>
                      <a:t>Bumble Bees</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C764-4B4B-AB15-4F0975CD9A9F}"/>
                </c:ext>
              </c:extLst>
            </c:dLbl>
            <c:dLbl>
              <c:idx val="7"/>
              <c:layout>
                <c:manualLayout>
                  <c:x val="-0.23136384514435693"/>
                  <c:y val="-0.21105178569317892"/>
                </c:manualLayout>
              </c:layout>
              <c:tx>
                <c:rich>
                  <a:bodyPr rot="0" spcFirstLastPara="1" vertOverflow="ellipsis" vert="horz" wrap="square" lIns="0" tIns="0" rIns="0" bIns="0" anchor="ctr" anchorCtr="1">
                    <a:noAutofit/>
                  </a:bodyPr>
                  <a:lstStyle/>
                  <a:p>
                    <a:pPr>
                      <a:defRPr sz="2400" b="1" i="0" u="none" strike="noStrike" kern="1200" spc="0" baseline="0">
                        <a:solidFill>
                          <a:srgbClr val="66FFFF"/>
                        </a:solidFill>
                        <a:latin typeface="+mn-lt"/>
                        <a:ea typeface="+mn-ea"/>
                        <a:cs typeface="+mn-cs"/>
                      </a:defRPr>
                    </a:pPr>
                    <a:r>
                      <a:rPr lang="en-US" dirty="0"/>
                      <a:t>Xylocopa</a:t>
                    </a:r>
                  </a:p>
                  <a:p>
                    <a:pPr>
                      <a:defRPr sz="2400">
                        <a:solidFill>
                          <a:srgbClr val="66FFFF"/>
                        </a:solidFill>
                      </a:defRPr>
                    </a:pPr>
                    <a:r>
                      <a:rPr lang="en-US" sz="2000" dirty="0"/>
                      <a:t>Carpenter bee</a:t>
                    </a:r>
                  </a:p>
                </c:rich>
              </c:tx>
              <c:spPr>
                <a:noFill/>
                <a:ln>
                  <a:noFill/>
                </a:ln>
                <a:effectLst/>
              </c:spPr>
              <c:txPr>
                <a:bodyPr rot="0" spcFirstLastPara="1" vertOverflow="ellipsis" vert="horz" wrap="square" lIns="0" tIns="0" rIns="0" bIns="0" anchor="ctr" anchorCtr="1">
                  <a:noAutofit/>
                </a:bodyPr>
                <a:lstStyle/>
                <a:p>
                  <a:pPr>
                    <a:defRPr sz="2400" b="1" i="0" u="none" strike="noStrike" kern="1200" spc="0" baseline="0">
                      <a:solidFill>
                        <a:srgbClr val="66FFFF"/>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6010851377952756"/>
                      <c:h val="0.13427987192303933"/>
                    </c:manualLayout>
                  </c15:layout>
                  <c15:showDataLabelsRange val="0"/>
                </c:ext>
                <c:ext xmlns:c16="http://schemas.microsoft.com/office/drawing/2014/chart" uri="{C3380CC4-5D6E-409C-BE32-E72D297353CC}">
                  <c16:uniqueId val="{0000000F-C764-4B4B-AB15-4F0975CD9A9F}"/>
                </c:ext>
              </c:extLst>
            </c:dLbl>
            <c:dLbl>
              <c:idx val="8"/>
              <c:layout>
                <c:manualLayout>
                  <c:x val="0.15206487860892381"/>
                  <c:y val="-0.17421301846191939"/>
                </c:manualLayout>
              </c:layout>
              <c:tx>
                <c:rich>
                  <a:bodyPr rot="0" spcFirstLastPara="1" vertOverflow="ellipsis" vert="horz" wrap="square" lIns="0" tIns="0" rIns="0" bIns="0" anchor="ctr" anchorCtr="1">
                    <a:noAutofit/>
                  </a:bodyPr>
                  <a:lstStyle/>
                  <a:p>
                    <a:pPr>
                      <a:defRPr sz="2400" b="1" i="0" u="none" strike="noStrike" kern="1200" spc="0" baseline="0">
                        <a:solidFill>
                          <a:srgbClr val="0070C0"/>
                        </a:solidFill>
                        <a:latin typeface="+mn-lt"/>
                        <a:ea typeface="+mn-ea"/>
                        <a:cs typeface="+mn-cs"/>
                      </a:defRPr>
                    </a:pPr>
                    <a:fld id="{172AB513-EEE3-41AC-8691-5E217A1E83A0}" type="CATEGORYNAME">
                      <a:rPr lang="en-US" smtClean="0"/>
                      <a:pPr>
                        <a:defRPr sz="2400">
                          <a:solidFill>
                            <a:srgbClr val="0070C0"/>
                          </a:solidFill>
                        </a:defRPr>
                      </a:pPr>
                      <a:t>[CATEGORY NAME]</a:t>
                    </a:fld>
                    <a:r>
                      <a:rPr lang="en-US" dirty="0"/>
                      <a:t> </a:t>
                    </a:r>
                  </a:p>
                  <a:p>
                    <a:pPr>
                      <a:defRPr sz="2400">
                        <a:solidFill>
                          <a:srgbClr val="0070C0"/>
                        </a:solidFill>
                      </a:defRPr>
                    </a:pPr>
                    <a:r>
                      <a:rPr lang="en-US" sz="2000" dirty="0"/>
                      <a:t>‘small Carpenter</a:t>
                    </a:r>
                    <a:r>
                      <a:rPr lang="en-US" sz="2000" baseline="0" dirty="0"/>
                      <a:t> bees</a:t>
                    </a:r>
                    <a:r>
                      <a:rPr lang="en-US" baseline="0" dirty="0"/>
                      <a:t>’</a:t>
                    </a:r>
                  </a:p>
                </c:rich>
              </c:tx>
              <c:spPr>
                <a:noFill/>
                <a:ln>
                  <a:noFill/>
                </a:ln>
                <a:effectLst/>
              </c:spPr>
              <c:txPr>
                <a:bodyPr rot="0" spcFirstLastPara="1" vertOverflow="ellipsis" vert="horz" wrap="square" lIns="0" tIns="0" rIns="0" bIns="0" anchor="ctr" anchorCtr="1">
                  <a:noAutofit/>
                </a:bodyPr>
                <a:lstStyle/>
                <a:p>
                  <a:pPr>
                    <a:defRPr sz="2400" b="1" i="0" u="none" strike="noStrike" kern="1200" spc="0" baseline="0">
                      <a:solidFill>
                        <a:srgbClr val="0070C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9725000000000001"/>
                      <c:h val="0.15859492955082857"/>
                    </c:manualLayout>
                  </c15:layout>
                  <c15:dlblFieldTable/>
                  <c15:showDataLabelsRange val="0"/>
                </c:ext>
                <c:ext xmlns:c16="http://schemas.microsoft.com/office/drawing/2014/chart" uri="{C3380CC4-5D6E-409C-BE32-E72D297353CC}">
                  <c16:uniqueId val="{00000011-C764-4B4B-AB15-4F0975CD9A9F}"/>
                </c:ext>
              </c:extLst>
            </c:dLbl>
            <c:dLbl>
              <c:idx val="9"/>
              <c:layout>
                <c:manualLayout>
                  <c:x val="0.13716305774278215"/>
                  <c:y val="-6.1036093341652817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00B0F0"/>
                        </a:solidFill>
                        <a:latin typeface="+mn-lt"/>
                        <a:ea typeface="+mn-ea"/>
                        <a:cs typeface="+mn-cs"/>
                      </a:defRPr>
                    </a:pPr>
                    <a:r>
                      <a:rPr lang="en-US" sz="2000" dirty="0"/>
                      <a:t>Honey bee</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00B0F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C764-4B4B-AB15-4F0975CD9A9F}"/>
                </c:ext>
              </c:extLst>
            </c:dLbl>
            <c:dLbl>
              <c:idx val="10"/>
              <c:layout>
                <c:manualLayout>
                  <c:x val="7.3054647590655081E-2"/>
                  <c:y val="9.5664055144275353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bg1">
                            <a:lumMod val="65000"/>
                          </a:schemeClr>
                        </a:solidFill>
                        <a:latin typeface="+mn-lt"/>
                        <a:ea typeface="+mn-ea"/>
                        <a:cs typeface="+mn-cs"/>
                      </a:defRPr>
                    </a:pPr>
                    <a:r>
                      <a:rPr lang="en-US" sz="2000" b="0" dirty="0">
                        <a:solidFill>
                          <a:srgbClr val="000000"/>
                        </a:solidFill>
                      </a:rPr>
                      <a:t>Parasites</a:t>
                    </a:r>
                    <a:endParaRPr lang="en-US" sz="2000" b="0" dirty="0"/>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bg1">
                          <a:lumMod val="6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0047884444096349"/>
                      <c:h val="9.9099232180783842E-2"/>
                    </c:manualLayout>
                  </c15:layout>
                  <c15:showDataLabelsRange val="0"/>
                </c:ext>
                <c:ext xmlns:c16="http://schemas.microsoft.com/office/drawing/2014/chart" uri="{C3380CC4-5D6E-409C-BE32-E72D297353CC}">
                  <c16:uniqueId val="{00000015-E791-415F-96C7-C39620B3226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Sheet1!$D$2:$D$12</c:f>
              <c:strCache>
                <c:ptCount val="11"/>
                <c:pt idx="0">
                  <c:v>Osmia</c:v>
                </c:pt>
                <c:pt idx="1">
                  <c:v>Andrena</c:v>
                </c:pt>
                <c:pt idx="2">
                  <c:v>Colletes</c:v>
                </c:pt>
                <c:pt idx="3">
                  <c:v>Lasioglossum</c:v>
                </c:pt>
                <c:pt idx="4">
                  <c:v>Halictus</c:v>
                </c:pt>
                <c:pt idx="5">
                  <c:v>Green halictids</c:v>
                </c:pt>
                <c:pt idx="6">
                  <c:v>Bombus</c:v>
                </c:pt>
                <c:pt idx="7">
                  <c:v>Xylocopa</c:v>
                </c:pt>
                <c:pt idx="8">
                  <c:v>Ceratina</c:v>
                </c:pt>
                <c:pt idx="9">
                  <c:v>Apis</c:v>
                </c:pt>
                <c:pt idx="10">
                  <c:v>Brood Parasites</c:v>
                </c:pt>
              </c:strCache>
            </c:strRef>
          </c:cat>
          <c:val>
            <c:numRef>
              <c:f>Sheet1!$E$2:$E$12</c:f>
              <c:numCache>
                <c:formatCode>General</c:formatCode>
                <c:ptCount val="11"/>
                <c:pt idx="0">
                  <c:v>8</c:v>
                </c:pt>
                <c:pt idx="1">
                  <c:v>39</c:v>
                </c:pt>
                <c:pt idx="2">
                  <c:v>1</c:v>
                </c:pt>
                <c:pt idx="3">
                  <c:v>37</c:v>
                </c:pt>
                <c:pt idx="4">
                  <c:v>3</c:v>
                </c:pt>
                <c:pt idx="5">
                  <c:v>5</c:v>
                </c:pt>
                <c:pt idx="6">
                  <c:v>10</c:v>
                </c:pt>
                <c:pt idx="7">
                  <c:v>1</c:v>
                </c:pt>
                <c:pt idx="8">
                  <c:v>3</c:v>
                </c:pt>
                <c:pt idx="9">
                  <c:v>1</c:v>
                </c:pt>
                <c:pt idx="10">
                  <c:v>12</c:v>
                </c:pt>
              </c:numCache>
            </c:numRef>
          </c:val>
          <c:extLst>
            <c:ext xmlns:c16="http://schemas.microsoft.com/office/drawing/2014/chart" uri="{C3380CC4-5D6E-409C-BE32-E72D297353CC}">
              <c16:uniqueId val="{00000014-C764-4B4B-AB15-4F0975CD9A9F}"/>
            </c:ext>
          </c:extLst>
        </c:ser>
        <c:dLbls>
          <c:dLblPos val="outEnd"/>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85513267495548"/>
          <c:y val="0.10174829037647948"/>
          <c:w val="0.69721139634372276"/>
          <c:h val="0.89825170962352052"/>
        </c:manualLayout>
      </c:layout>
      <c:pie3DChart>
        <c:varyColors val="1"/>
        <c:ser>
          <c:idx val="0"/>
          <c:order val="0"/>
          <c:dPt>
            <c:idx val="0"/>
            <c:bubble3D val="0"/>
            <c:spPr>
              <a:solidFill>
                <a:schemeClr val="tx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77E-453A-9FFA-6F9501991025}"/>
              </c:ext>
            </c:extLst>
          </c:dPt>
          <c:dPt>
            <c:idx val="1"/>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77E-453A-9FFA-6F9501991025}"/>
              </c:ext>
            </c:extLst>
          </c:dPt>
          <c:dPt>
            <c:idx val="2"/>
            <c:bubble3D val="0"/>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77E-453A-9FFA-6F9501991025}"/>
              </c:ext>
            </c:extLst>
          </c:dPt>
          <c:dPt>
            <c:idx val="3"/>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77E-453A-9FFA-6F9501991025}"/>
              </c:ext>
            </c:extLst>
          </c:dPt>
          <c:dPt>
            <c:idx val="4"/>
            <c:bubble3D val="0"/>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77E-453A-9FFA-6F9501991025}"/>
              </c:ext>
            </c:extLst>
          </c:dPt>
          <c:dPt>
            <c:idx val="5"/>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277E-453A-9FFA-6F9501991025}"/>
              </c:ext>
            </c:extLst>
          </c:dPt>
          <c:dLbls>
            <c:dLbl>
              <c:idx val="0"/>
              <c:layout>
                <c:manualLayout>
                  <c:x val="-9.0106953857999023E-2"/>
                  <c:y val="0.11081953633741744"/>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4590959275932738"/>
                      <c:h val="9.0496024941251779E-2"/>
                    </c:manualLayout>
                  </c15:layout>
                </c:ext>
                <c:ext xmlns:c16="http://schemas.microsoft.com/office/drawing/2014/chart" uri="{C3380CC4-5D6E-409C-BE32-E72D297353CC}">
                  <c16:uniqueId val="{00000001-277E-453A-9FFA-6F9501991025}"/>
                </c:ext>
              </c:extLst>
            </c:dLbl>
            <c:dLbl>
              <c:idx val="1"/>
              <c:layout>
                <c:manualLayout>
                  <c:x val="-0.13851454380338085"/>
                  <c:y val="-0.33629958422417217"/>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7E-453A-9FFA-6F9501991025}"/>
                </c:ext>
              </c:extLst>
            </c:dLbl>
            <c:dLbl>
              <c:idx val="2"/>
              <c:layout>
                <c:manualLayout>
                  <c:x val="-3.1394750089137211E-2"/>
                  <c:y val="-5.540976816870874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92D05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7E-453A-9FFA-6F9501991025}"/>
                </c:ext>
              </c:extLst>
            </c:dLbl>
            <c:dLbl>
              <c:idx val="3"/>
              <c:layout>
                <c:manualLayout>
                  <c:x val="-3.0348258419499327E-2"/>
                  <c:y val="-5.7388688460448319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FF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7E-453A-9FFA-6F9501991025}"/>
                </c:ext>
              </c:extLst>
            </c:dLbl>
            <c:dLbl>
              <c:idx val="4"/>
              <c:layout>
                <c:manualLayout>
                  <c:x val="5.3140022975024202E-2"/>
                  <c:y val="-8.4104190309180579E-2"/>
                </c:manualLayout>
              </c:layout>
              <c:tx>
                <c:rich>
                  <a:bodyPr rot="0" spcFirstLastPara="1" vertOverflow="ellipsis" vert="horz" wrap="square" lIns="38100" tIns="19050" rIns="38100" bIns="19050" anchor="ctr" anchorCtr="1">
                    <a:noAutofit/>
                  </a:bodyPr>
                  <a:lstStyle/>
                  <a:p>
                    <a:pPr>
                      <a:defRPr sz="2400" b="0" i="0" u="none" strike="noStrike" kern="1200" baseline="0">
                        <a:solidFill>
                          <a:srgbClr val="FFC000"/>
                        </a:solidFill>
                        <a:latin typeface="+mn-lt"/>
                        <a:ea typeface="+mn-ea"/>
                        <a:cs typeface="+mn-cs"/>
                      </a:defRPr>
                    </a:pPr>
                    <a:r>
                      <a:rPr lang="en-US" dirty="0"/>
                      <a:t>wood &amp; rotten wood</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FFC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252971809739246"/>
                      <c:h val="7.5060446665682914E-2"/>
                    </c:manualLayout>
                  </c15:layout>
                  <c15:showDataLabelsRange val="0"/>
                </c:ext>
                <c:ext xmlns:c16="http://schemas.microsoft.com/office/drawing/2014/chart" uri="{C3380CC4-5D6E-409C-BE32-E72D297353CC}">
                  <c16:uniqueId val="{00000009-277E-453A-9FFA-6F9501991025}"/>
                </c:ext>
              </c:extLst>
            </c:dLbl>
            <c:dLbl>
              <c:idx val="5"/>
              <c:layout>
                <c:manualLayout>
                  <c:x val="0.22105439062172069"/>
                  <c:y val="-3.5620565251312755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0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7E-453A-9FFA-6F950199102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Apple bee species 2008_2015'!$I$128:$I$133</c:f>
              <c:strCache>
                <c:ptCount val="6"/>
                <c:pt idx="0">
                  <c:v>clepto</c:v>
                </c:pt>
                <c:pt idx="1">
                  <c:v>ground</c:v>
                </c:pt>
                <c:pt idx="2">
                  <c:v>stem</c:v>
                </c:pt>
                <c:pt idx="3">
                  <c:v>cavity</c:v>
                </c:pt>
                <c:pt idx="4">
                  <c:v>wood</c:v>
                </c:pt>
                <c:pt idx="5">
                  <c:v>shell</c:v>
                </c:pt>
              </c:strCache>
            </c:strRef>
          </c:cat>
          <c:val>
            <c:numRef>
              <c:f>'ALL Apple bee species 2008_2015'!$J$128:$J$133</c:f>
              <c:numCache>
                <c:formatCode>0.0</c:formatCode>
                <c:ptCount val="6"/>
                <c:pt idx="0">
                  <c:v>10</c:v>
                </c:pt>
                <c:pt idx="1">
                  <c:v>70</c:v>
                </c:pt>
                <c:pt idx="2">
                  <c:v>8.3333333333333321</c:v>
                </c:pt>
                <c:pt idx="3">
                  <c:v>9.1666666666666661</c:v>
                </c:pt>
                <c:pt idx="4">
                  <c:v>1.6666666666666667</c:v>
                </c:pt>
                <c:pt idx="5">
                  <c:v>0.83333333333333337</c:v>
                </c:pt>
              </c:numCache>
            </c:numRef>
          </c:val>
          <c:extLst>
            <c:ext xmlns:c16="http://schemas.microsoft.com/office/drawing/2014/chart" uri="{C3380CC4-5D6E-409C-BE32-E72D297353CC}">
              <c16:uniqueId val="{0000000C-277E-453A-9FFA-6F9501991025}"/>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195452528091448"/>
          <c:y val="0.1580805158780306"/>
          <c:w val="0.77866888123359579"/>
          <c:h val="0.73907855700368863"/>
        </c:manualLayout>
      </c:layout>
      <c:pie3DChart>
        <c:varyColors val="1"/>
        <c:ser>
          <c:idx val="0"/>
          <c:order val="0"/>
          <c:dPt>
            <c:idx val="0"/>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220-42E1-876F-13CAA6CB187C}"/>
              </c:ext>
            </c:extLst>
          </c:dPt>
          <c:dPt>
            <c:idx val="1"/>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220-42E1-876F-13CAA6CB187C}"/>
              </c:ext>
            </c:extLst>
          </c:dPt>
          <c:dPt>
            <c:idx val="2"/>
            <c:bubble3D val="0"/>
            <c:spPr>
              <a:solidFill>
                <a:schemeClr val="tx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220-42E1-876F-13CAA6CB187C}"/>
              </c:ext>
            </c:extLst>
          </c:dPt>
          <c:dLbls>
            <c:dLbl>
              <c:idx val="0"/>
              <c:layout>
                <c:manualLayout>
                  <c:x val="2.4736508479768313E-2"/>
                  <c:y val="-2.3747043500875167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00B050"/>
                        </a:solidFill>
                        <a:latin typeface="+mn-lt"/>
                        <a:ea typeface="+mn-ea"/>
                        <a:cs typeface="+mn-cs"/>
                      </a:defRPr>
                    </a:pPr>
                    <a:r>
                      <a:rPr lang="en-US" dirty="0"/>
                      <a:t>solitary /</a:t>
                    </a:r>
                  </a:p>
                  <a:p>
                    <a:pPr>
                      <a:defRPr sz="2400">
                        <a:solidFill>
                          <a:srgbClr val="00B050"/>
                        </a:solidFill>
                      </a:defRPr>
                    </a:pPr>
                    <a:r>
                      <a:rPr lang="en-US" dirty="0"/>
                      <a:t>communal</a:t>
                    </a:r>
                    <a:r>
                      <a:rPr lang="en-US" baseline="0" dirty="0"/>
                      <a:t> </a:t>
                    </a:r>
                  </a:p>
                  <a:p>
                    <a:pPr>
                      <a:defRPr sz="2400">
                        <a:solidFill>
                          <a:srgbClr val="00B050"/>
                        </a:solidFill>
                      </a:defRPr>
                    </a:pPr>
                    <a:r>
                      <a:rPr lang="en-US" baseline="0" dirty="0"/>
                      <a:t>52.5%</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00B05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20-42E1-876F-13CAA6CB187C}"/>
                </c:ext>
              </c:extLst>
            </c:dLbl>
            <c:dLbl>
              <c:idx val="1"/>
              <c:layout>
                <c:manualLayout>
                  <c:x val="-4.5732960859919798E-2"/>
                  <c:y val="-4.4086760228563809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mn-lt"/>
                        <a:ea typeface="+mn-ea"/>
                        <a:cs typeface="+mn-cs"/>
                      </a:defRPr>
                    </a:pPr>
                    <a:fld id="{224B3613-6081-469C-8857-8733B7C9ED72}" type="CATEGORYNAME">
                      <a:rPr lang="en-US" smtClean="0"/>
                      <a:pPr>
                        <a:defRPr sz="2400">
                          <a:solidFill>
                            <a:srgbClr val="FFC000"/>
                          </a:solidFill>
                        </a:defRPr>
                      </a:pPr>
                      <a:t>[CATEGORY NAME]</a:t>
                    </a:fld>
                    <a:r>
                      <a:rPr lang="en-US" dirty="0"/>
                      <a:t> / cooperative</a:t>
                    </a:r>
                  </a:p>
                  <a:p>
                    <a:pPr>
                      <a:defRPr sz="2400">
                        <a:solidFill>
                          <a:srgbClr val="FFC000"/>
                        </a:solidFill>
                      </a:defRPr>
                    </a:pPr>
                    <a:r>
                      <a:rPr lang="en-US" dirty="0"/>
                      <a:t>37.5%</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220-42E1-876F-13CAA6CB187C}"/>
                </c:ext>
              </c:extLst>
            </c:dLbl>
            <c:dLbl>
              <c:idx val="2"/>
              <c:layout>
                <c:manualLayout>
                  <c:x val="0.12650009650388155"/>
                  <c:y val="-4.7732024898245323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lumMod val="50000"/>
                          </a:schemeClr>
                        </a:solidFill>
                        <a:latin typeface="+mn-lt"/>
                        <a:ea typeface="+mn-ea"/>
                        <a:cs typeface="+mn-cs"/>
                      </a:defRPr>
                    </a:pPr>
                    <a:r>
                      <a:rPr lang="en-US" dirty="0">
                        <a:solidFill>
                          <a:schemeClr val="accent4">
                            <a:lumMod val="90000"/>
                          </a:schemeClr>
                        </a:solidFill>
                      </a:rPr>
                      <a:t>parasites 10%</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220-42E1-876F-13CAA6CB187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1905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Apple bee species 2008_2015'!$I$139:$I$141</c:f>
              <c:strCache>
                <c:ptCount val="3"/>
                <c:pt idx="0">
                  <c:v>solitary</c:v>
                </c:pt>
                <c:pt idx="1">
                  <c:v>eusocial</c:v>
                </c:pt>
                <c:pt idx="2">
                  <c:v>clepto</c:v>
                </c:pt>
              </c:strCache>
            </c:strRef>
          </c:cat>
          <c:val>
            <c:numRef>
              <c:f>'ALL Apple bee species 2008_2015'!$J$139:$J$141</c:f>
              <c:numCache>
                <c:formatCode>General</c:formatCode>
                <c:ptCount val="3"/>
                <c:pt idx="0">
                  <c:v>52.5</c:v>
                </c:pt>
                <c:pt idx="1">
                  <c:v>37.5</c:v>
                </c:pt>
                <c:pt idx="2">
                  <c:v>10</c:v>
                </c:pt>
              </c:numCache>
            </c:numRef>
          </c:val>
          <c:extLst>
            <c:ext xmlns:c16="http://schemas.microsoft.com/office/drawing/2014/chart" uri="{C3380CC4-5D6E-409C-BE32-E72D297353CC}">
              <c16:uniqueId val="{00000006-4220-42E1-876F-13CAA6CB187C}"/>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rawings/drawing1.xml><?xml version="1.0" encoding="utf-8"?>
<c:userShapes xmlns:c="http://schemas.openxmlformats.org/drawingml/2006/chart">
  <cdr:relSizeAnchor xmlns:cdr="http://schemas.openxmlformats.org/drawingml/2006/chartDrawing">
    <cdr:from>
      <cdr:x>0.15389</cdr:x>
      <cdr:y>0</cdr:y>
    </cdr:from>
    <cdr:to>
      <cdr:x>0.27945</cdr:x>
      <cdr:y>0.16997</cdr:y>
    </cdr:to>
    <cdr:pic>
      <cdr:nvPicPr>
        <cdr:cNvPr id="8" name="chart">
          <a:extLst xmlns:a="http://schemas.openxmlformats.org/drawingml/2006/main">
            <a:ext uri="{FF2B5EF4-FFF2-40B4-BE49-F238E27FC236}">
              <a16:creationId xmlns:a16="http://schemas.microsoft.com/office/drawing/2014/main" id="{5D97062C-BA99-4D4C-77F7-62876EA5DD1A}"/>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6041" t="8057" r="8125" b="6020"/>
        <a:stretch xmlns:a="http://schemas.openxmlformats.org/drawingml/2006/main"/>
      </cdr:blipFill>
      <cdr:spPr>
        <a:xfrm xmlns:a="http://schemas.openxmlformats.org/drawingml/2006/main">
          <a:off x="1876260" y="-469240"/>
          <a:ext cx="1530828" cy="1092888"/>
        </a:xfrm>
        <a:prstGeom xmlns:a="http://schemas.openxmlformats.org/drawingml/2006/main" prst="rect">
          <a:avLst/>
        </a:prstGeom>
      </cdr:spPr>
    </cdr:pic>
  </cdr:relSizeAnchor>
  <cdr:relSizeAnchor xmlns:cdr="http://schemas.openxmlformats.org/drawingml/2006/chartDrawing">
    <cdr:from>
      <cdr:x>0.65107</cdr:x>
      <cdr:y>0.02583</cdr:y>
    </cdr:from>
    <cdr:to>
      <cdr:x>0.80432</cdr:x>
      <cdr:y>0.19679</cdr:y>
    </cdr:to>
    <cdr:pic>
      <cdr:nvPicPr>
        <cdr:cNvPr id="2" name="chart">
          <a:extLst xmlns:a="http://schemas.openxmlformats.org/drawingml/2006/main">
            <a:ext uri="{FF2B5EF4-FFF2-40B4-BE49-F238E27FC236}">
              <a16:creationId xmlns:a16="http://schemas.microsoft.com/office/drawing/2014/main" id="{745C6CE6-C03D-B772-4EBC-D8C8AF9EE54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937884" y="166111"/>
          <a:ext cx="1868424" cy="1099253"/>
        </a:xfrm>
        <a:prstGeom xmlns:a="http://schemas.openxmlformats.org/drawingml/2006/main" prst="rect">
          <a:avLst/>
        </a:prstGeom>
      </cdr:spPr>
    </cdr:pic>
  </cdr:relSizeAnchor>
  <cdr:relSizeAnchor xmlns:cdr="http://schemas.openxmlformats.org/drawingml/2006/chartDrawing">
    <cdr:from>
      <cdr:x>0.02246</cdr:x>
      <cdr:y>0.25284</cdr:y>
    </cdr:from>
    <cdr:to>
      <cdr:x>0.13685</cdr:x>
      <cdr:y>0.47964</cdr:y>
    </cdr:to>
    <cdr:pic>
      <cdr:nvPicPr>
        <cdr:cNvPr id="4" name="chart">
          <a:extLst xmlns:a="http://schemas.openxmlformats.org/drawingml/2006/main">
            <a:ext uri="{FF2B5EF4-FFF2-40B4-BE49-F238E27FC236}">
              <a16:creationId xmlns:a16="http://schemas.microsoft.com/office/drawing/2014/main" id="{4ACE6D07-6B2E-44CD-9A51-C362D37C5F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73828" y="1625702"/>
          <a:ext cx="1394643" cy="1458298"/>
        </a:xfrm>
        <a:prstGeom xmlns:a="http://schemas.openxmlformats.org/drawingml/2006/main" prst="rect">
          <a:avLst/>
        </a:prstGeom>
      </cdr:spPr>
    </cdr:pic>
  </cdr:relSizeAnchor>
  <cdr:relSizeAnchor xmlns:cdr="http://schemas.openxmlformats.org/drawingml/2006/chartDrawing">
    <cdr:from>
      <cdr:x>0.84123</cdr:x>
      <cdr:y>0.80149</cdr:y>
    </cdr:from>
    <cdr:to>
      <cdr:x>0.98782</cdr:x>
      <cdr:y>0.97802</cdr:y>
    </cdr:to>
    <cdr:pic>
      <cdr:nvPicPr>
        <cdr:cNvPr id="12" name="chart">
          <a:extLst xmlns:a="http://schemas.openxmlformats.org/drawingml/2006/main">
            <a:ext uri="{FF2B5EF4-FFF2-40B4-BE49-F238E27FC236}">
              <a16:creationId xmlns:a16="http://schemas.microsoft.com/office/drawing/2014/main" id="{0ECEF0E8-B84E-EFB8-0939-CEB300FE551E}"/>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4"/>
        <a:srcRect xmlns:a="http://schemas.openxmlformats.org/drawingml/2006/main" l="16805" t="17920" r="9584" b="9692"/>
        <a:stretch xmlns:a="http://schemas.openxmlformats.org/drawingml/2006/main"/>
      </cdr:blipFill>
      <cdr:spPr>
        <a:xfrm xmlns:a="http://schemas.openxmlformats.org/drawingml/2006/main">
          <a:off x="10256335" y="5153497"/>
          <a:ext cx="1787225" cy="1135068"/>
        </a:xfrm>
        <a:prstGeom xmlns:a="http://schemas.openxmlformats.org/drawingml/2006/main" prst="rect">
          <a:avLst/>
        </a:prstGeom>
      </cdr:spPr>
    </cdr:pic>
  </cdr:relSizeAnchor>
  <cdr:relSizeAnchor xmlns:cdr="http://schemas.openxmlformats.org/drawingml/2006/chartDrawing">
    <cdr:from>
      <cdr:x>0.74062</cdr:x>
      <cdr:y>0.72602</cdr:y>
    </cdr:from>
    <cdr:to>
      <cdr:x>0.83116</cdr:x>
      <cdr:y>0.86474</cdr:y>
    </cdr:to>
    <cdr:cxnSp macro="">
      <cdr:nvCxnSpPr>
        <cdr:cNvPr id="7" name="Straight Connector 6">
          <a:extLst xmlns:a="http://schemas.openxmlformats.org/drawingml/2006/main">
            <a:ext uri="{FF2B5EF4-FFF2-40B4-BE49-F238E27FC236}">
              <a16:creationId xmlns:a16="http://schemas.microsoft.com/office/drawing/2014/main" id="{60B5C8A6-C054-370D-4BE2-B56E19C4C667}"/>
            </a:ext>
          </a:extLst>
        </cdr:cNvPr>
        <cdr:cNvCxnSpPr/>
      </cdr:nvCxnSpPr>
      <cdr:spPr bwMode="auto">
        <a:xfrm xmlns:a="http://schemas.openxmlformats.org/drawingml/2006/main">
          <a:off x="9029626" y="4668244"/>
          <a:ext cx="1103901" cy="891958"/>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0.17971</cdr:x>
      <cdr:y>0.70742</cdr:y>
    </cdr:from>
    <cdr:to>
      <cdr:x>0.38617</cdr:x>
      <cdr:y>0.8023</cdr:y>
    </cdr:to>
    <cdr:sp macro="" textlink="">
      <cdr:nvSpPr>
        <cdr:cNvPr id="14" name="TextBox 13">
          <a:extLst xmlns:a="http://schemas.openxmlformats.org/drawingml/2006/main">
            <a:ext uri="{FF2B5EF4-FFF2-40B4-BE49-F238E27FC236}">
              <a16:creationId xmlns:a16="http://schemas.microsoft.com/office/drawing/2014/main" id="{F0D9BB6F-7BD9-74DF-6A52-A33255331B84}"/>
            </a:ext>
          </a:extLst>
        </cdr:cNvPr>
        <cdr:cNvSpPr txBox="1"/>
      </cdr:nvSpPr>
      <cdr:spPr>
        <a:xfrm xmlns:a="http://schemas.openxmlformats.org/drawingml/2006/main">
          <a:off x="2191047" y="4548636"/>
          <a:ext cx="2517084" cy="61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rgbClr val="33CC33"/>
              </a:solidFill>
            </a:rPr>
            <a:t>Large sweat bees</a:t>
          </a:r>
        </a:p>
      </cdr:txBody>
    </cdr:sp>
  </cdr:relSizeAnchor>
  <cdr:relSizeAnchor xmlns:cdr="http://schemas.openxmlformats.org/drawingml/2006/chartDrawing">
    <cdr:from>
      <cdr:x>0.20945</cdr:x>
      <cdr:y>0.17409</cdr:y>
    </cdr:from>
    <cdr:to>
      <cdr:x>0.41077</cdr:x>
      <cdr:y>0.305</cdr:y>
    </cdr:to>
    <cdr:cxnSp macro="">
      <cdr:nvCxnSpPr>
        <cdr:cNvPr id="17" name="Straight Connector 16">
          <a:extLst xmlns:a="http://schemas.openxmlformats.org/drawingml/2006/main">
            <a:ext uri="{FF2B5EF4-FFF2-40B4-BE49-F238E27FC236}">
              <a16:creationId xmlns:a16="http://schemas.microsoft.com/office/drawing/2014/main" id="{E0021E01-50CB-825E-BC32-57A57D9D8417}"/>
            </a:ext>
          </a:extLst>
        </cdr:cNvPr>
        <cdr:cNvCxnSpPr/>
      </cdr:nvCxnSpPr>
      <cdr:spPr bwMode="auto">
        <a:xfrm xmlns:a="http://schemas.openxmlformats.org/drawingml/2006/main" flipH="1" flipV="1">
          <a:off x="2553632" y="1119347"/>
          <a:ext cx="2454445" cy="841792"/>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0.26768</cdr:x>
      <cdr:y>0.47514</cdr:y>
    </cdr:from>
    <cdr:to>
      <cdr:x>0.32787</cdr:x>
      <cdr:y>0.7148</cdr:y>
    </cdr:to>
    <cdr:cxnSp macro="">
      <cdr:nvCxnSpPr>
        <cdr:cNvPr id="18" name="Straight Connector 17">
          <a:extLst xmlns:a="http://schemas.openxmlformats.org/drawingml/2006/main">
            <a:ext uri="{FF2B5EF4-FFF2-40B4-BE49-F238E27FC236}">
              <a16:creationId xmlns:a16="http://schemas.microsoft.com/office/drawing/2014/main" id="{E3C5C1DF-B1DE-636C-1EBD-0E172861C70B}"/>
            </a:ext>
          </a:extLst>
        </cdr:cNvPr>
        <cdr:cNvCxnSpPr/>
      </cdr:nvCxnSpPr>
      <cdr:spPr bwMode="auto">
        <a:xfrm xmlns:a="http://schemas.openxmlformats.org/drawingml/2006/main" flipH="1">
          <a:off x="3263495" y="3055119"/>
          <a:ext cx="733927" cy="1540936"/>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0.37116</cdr:x>
      <cdr:y>0.1651</cdr:y>
    </cdr:from>
    <cdr:to>
      <cdr:x>0.43375</cdr:x>
      <cdr:y>0.29565</cdr:y>
    </cdr:to>
    <cdr:cxnSp macro="">
      <cdr:nvCxnSpPr>
        <cdr:cNvPr id="19" name="Straight Connector 18">
          <a:extLst xmlns:a="http://schemas.openxmlformats.org/drawingml/2006/main">
            <a:ext uri="{FF2B5EF4-FFF2-40B4-BE49-F238E27FC236}">
              <a16:creationId xmlns:a16="http://schemas.microsoft.com/office/drawing/2014/main" id="{8859765C-E1C1-A806-F274-7296E233501F}"/>
            </a:ext>
          </a:extLst>
        </cdr:cNvPr>
        <cdr:cNvCxnSpPr/>
      </cdr:nvCxnSpPr>
      <cdr:spPr bwMode="auto">
        <a:xfrm xmlns:a="http://schemas.openxmlformats.org/drawingml/2006/main">
          <a:off x="4525225" y="1061587"/>
          <a:ext cx="763114" cy="839394"/>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0.4532</cdr:x>
      <cdr:y>0.2339</cdr:y>
    </cdr:from>
    <cdr:to>
      <cdr:x>0.48861</cdr:x>
      <cdr:y>0.29003</cdr:y>
    </cdr:to>
    <cdr:cxnSp macro="">
      <cdr:nvCxnSpPr>
        <cdr:cNvPr id="20" name="Straight Connector 19">
          <a:extLst xmlns:a="http://schemas.openxmlformats.org/drawingml/2006/main">
            <a:ext uri="{FF2B5EF4-FFF2-40B4-BE49-F238E27FC236}">
              <a16:creationId xmlns:a16="http://schemas.microsoft.com/office/drawing/2014/main" id="{62D0AECE-46BE-BF7A-1159-136D82E99A17}"/>
            </a:ext>
          </a:extLst>
        </cdr:cNvPr>
        <cdr:cNvCxnSpPr/>
      </cdr:nvCxnSpPr>
      <cdr:spPr bwMode="auto">
        <a:xfrm xmlns:a="http://schemas.openxmlformats.org/drawingml/2006/main" flipH="1">
          <a:off x="5525432" y="1503939"/>
          <a:ext cx="431648" cy="360947"/>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0.61307</cdr:x>
      <cdr:y>0.18779</cdr:y>
    </cdr:from>
    <cdr:to>
      <cdr:x>0.65364</cdr:x>
      <cdr:y>0.25074</cdr:y>
    </cdr:to>
    <cdr:cxnSp macro="">
      <cdr:nvCxnSpPr>
        <cdr:cNvPr id="21" name="Straight Connector 20">
          <a:extLst xmlns:a="http://schemas.openxmlformats.org/drawingml/2006/main">
            <a:ext uri="{FF2B5EF4-FFF2-40B4-BE49-F238E27FC236}">
              <a16:creationId xmlns:a16="http://schemas.microsoft.com/office/drawing/2014/main" id="{41FEC354-DE2C-C03E-570F-F2114056C0E7}"/>
            </a:ext>
          </a:extLst>
        </cdr:cNvPr>
        <cdr:cNvCxnSpPr/>
      </cdr:nvCxnSpPr>
      <cdr:spPr bwMode="auto">
        <a:xfrm xmlns:a="http://schemas.openxmlformats.org/drawingml/2006/main" flipH="1">
          <a:off x="7474548" y="1207442"/>
          <a:ext cx="494628" cy="404781"/>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0.81735</cdr:x>
      <cdr:y>0.46031</cdr:y>
    </cdr:from>
    <cdr:to>
      <cdr:x>0.87276</cdr:x>
      <cdr:y>0.47514</cdr:y>
    </cdr:to>
    <cdr:cxnSp macro="">
      <cdr:nvCxnSpPr>
        <cdr:cNvPr id="22" name="Straight Connector 21">
          <a:extLst xmlns:a="http://schemas.openxmlformats.org/drawingml/2006/main">
            <a:ext uri="{FF2B5EF4-FFF2-40B4-BE49-F238E27FC236}">
              <a16:creationId xmlns:a16="http://schemas.microsoft.com/office/drawing/2014/main" id="{E6561054-5052-F311-C0E6-D3954772305F}"/>
            </a:ext>
          </a:extLst>
        </cdr:cNvPr>
        <cdr:cNvCxnSpPr/>
      </cdr:nvCxnSpPr>
      <cdr:spPr bwMode="auto">
        <a:xfrm xmlns:a="http://schemas.openxmlformats.org/drawingml/2006/main" flipH="1" flipV="1">
          <a:off x="9965085" y="2959760"/>
          <a:ext cx="675625" cy="95359"/>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0.13939</cdr:x>
      <cdr:y>0.34243</cdr:y>
    </cdr:from>
    <cdr:to>
      <cdr:x>0.36959</cdr:x>
      <cdr:y>0.35553</cdr:y>
    </cdr:to>
    <cdr:cxnSp macro="">
      <cdr:nvCxnSpPr>
        <cdr:cNvPr id="23" name="Straight Connector 22">
          <a:extLst xmlns:a="http://schemas.openxmlformats.org/drawingml/2006/main">
            <a:ext uri="{FF2B5EF4-FFF2-40B4-BE49-F238E27FC236}">
              <a16:creationId xmlns:a16="http://schemas.microsoft.com/office/drawing/2014/main" id="{1F997C4B-922C-17EB-6250-A6B06271B3A5}"/>
            </a:ext>
          </a:extLst>
        </cdr:cNvPr>
        <cdr:cNvCxnSpPr/>
      </cdr:nvCxnSpPr>
      <cdr:spPr bwMode="auto">
        <a:xfrm xmlns:a="http://schemas.openxmlformats.org/drawingml/2006/main" flipH="1">
          <a:off x="1699393" y="2201771"/>
          <a:ext cx="2806690" cy="84221"/>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0.16223</cdr:x>
      <cdr:y>0.42488</cdr:y>
    </cdr:from>
    <cdr:to>
      <cdr:x>0.33281</cdr:x>
      <cdr:y>0.65305</cdr:y>
    </cdr:to>
    <cdr:cxnSp macro="">
      <cdr:nvCxnSpPr>
        <cdr:cNvPr id="24" name="Straight Connector 23">
          <a:extLst xmlns:a="http://schemas.openxmlformats.org/drawingml/2006/main">
            <a:ext uri="{FF2B5EF4-FFF2-40B4-BE49-F238E27FC236}">
              <a16:creationId xmlns:a16="http://schemas.microsoft.com/office/drawing/2014/main" id="{5D9293BE-78C3-D1E9-2F9B-41919F11AFBF}"/>
            </a:ext>
          </a:extLst>
        </cdr:cNvPr>
        <cdr:cNvCxnSpPr/>
      </cdr:nvCxnSpPr>
      <cdr:spPr bwMode="auto">
        <a:xfrm xmlns:a="http://schemas.openxmlformats.org/drawingml/2006/main" flipH="1">
          <a:off x="1977897" y="2731954"/>
          <a:ext cx="2079683" cy="1467059"/>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0.53823</cdr:x>
      <cdr:y>0.7904</cdr:y>
    </cdr:from>
    <cdr:to>
      <cdr:x>0.53823</cdr:x>
      <cdr:y>0.80647</cdr:y>
    </cdr:to>
    <cdr:cxnSp macro="">
      <cdr:nvCxnSpPr>
        <cdr:cNvPr id="48" name="Straight Connector 47">
          <a:extLst xmlns:a="http://schemas.openxmlformats.org/drawingml/2006/main">
            <a:ext uri="{FF2B5EF4-FFF2-40B4-BE49-F238E27FC236}">
              <a16:creationId xmlns:a16="http://schemas.microsoft.com/office/drawing/2014/main" id="{0F1C7F99-8CE9-0F1D-2DD2-5EFF9DD301F2}"/>
            </a:ext>
          </a:extLst>
        </cdr:cNvPr>
        <cdr:cNvCxnSpPr/>
      </cdr:nvCxnSpPr>
      <cdr:spPr bwMode="auto">
        <a:xfrm xmlns:a="http://schemas.openxmlformats.org/drawingml/2006/main">
          <a:off x="6562152" y="5082181"/>
          <a:ext cx="0" cy="103341"/>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FFFF"/>
          </a:solidFill>
          <a:prstDash val="solid"/>
          <a:round/>
          <a:headEnd type="none" w="med" len="med"/>
          <a:tailEnd type="none" w="med" len="med"/>
        </a:ln>
        <a:effectLst xmlns:a="http://schemas.openxmlformats.org/drawingml/2006/main"/>
      </cdr:spPr>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4:46.841"/>
    </inkml:context>
    <inkml:brush xml:id="br0">
      <inkml:brushProperty name="width" value="0.1" units="cm"/>
      <inkml:brushProperty name="height" value="0.1" units="cm"/>
    </inkml:brush>
  </inkml:definitions>
  <inkml:trace contextRef="#ctx0" brushRef="#br0">-2147483648-2147483648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4:49.946"/>
    </inkml:context>
    <inkml:brush xml:id="br0">
      <inkml:brushProperty name="width" value="0.1" units="cm"/>
      <inkml:brushProperty name="height" value="0.1" units="cm"/>
    </inkml:brush>
  </inkml:definitions>
  <inkml:trace contextRef="#ctx0" brushRef="#br0">255 131 24575,'-7'0'0,"1"0"0,0 1 0,-1 1 0,2-1 0,-2 1 0,2 0 0,-1 0 0,-1 1 0,2-1 0,-7 4 0,-51 39 0,54-40 0,-100 92 0,119-108 0,2 2 0,-1 0 0,1 0 0,0 1 0,23-11 0,26-17 0,-16 7 0,79-37 0,-65 32 0,-55 31 0,0 1 0,1-2 0,-1 1 0,-1-1 0,1 1 0,0-1 0,0 1 0,0-2 0,-2 1 0,4-6 0,-6 10 0,1 0 0,-1-1 0,0 0 0,0 1 0,0-1 0,0 0 0,0 0 0,0 0 0,0 1 0,0-1 0,-1 1 0,1-1 0,0 1 0,0-1 0,0 0 0,-1 0 0,1 1 0,-1-1 0,1 0 0,0 1 0,-1-1 0,1 1 0,-1 0 0,1-1 0,-1 1 0,0-1 0,1 1 0,-1-1 0,1 1 0,-1 0 0,1-1 0,-1 1 0,1 0 0,-1-1 0,0 1 0,0 0 0,1 0 0,-1-1 0,0 1 0,-1 0 0,-34-4 0,34 4 0,-112 1-1365,88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4:53.363"/>
    </inkml:context>
    <inkml:brush xml:id="br0">
      <inkml:brushProperty name="width" value="0.1" units="cm"/>
      <inkml:brushProperty name="height" value="0.1" units="cm"/>
    </inkml:brush>
  </inkml:definitions>
  <inkml:trace contextRef="#ctx0" brushRef="#br0">170 34 24575,'-4'0'0,"-2"5"0,-1 5 0,-2 1 0,-5 3 0,-5 4 0,-4-2 0,-2-2 0,2-10 0,7-8 0,4-10 0,5-4 0,4-6 0,2-1 0,6 2 0,2 5-8191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4:57.363"/>
    </inkml:context>
    <inkml:brush xml:id="br0">
      <inkml:brushProperty name="width" value="0.1" units="cm"/>
      <inkml:brushProperty name="height" value="0.1" units="cm"/>
    </inkml:brush>
  </inkml:definitions>
  <inkml:trace contextRef="#ctx0" brushRef="#br0">268 109 24575,'6'52'0,"3"73"0,-9-111 0,-1-1 0,0 0 0,-1-1 0,-1 1 0,1-1 0,-2 1 0,-7 15 0,10-24 0,-2 0 0,0 0 0,0 1 0,0-2 0,0 1 0,0-1 0,-1 1 0,-5 3 0,7-5 0,-1 0 0,1 0 0,0-1 0,-1 0 0,0 0 0,2 1 0,-2-1 0,0 0 0,1-1 0,-1 1 0,0 0 0,1-1 0,-1 1 0,0-1 0,1 0 0,-6 0 0,7-1 0,-1 1 0,1-1 0,-1 0 0,1 1 0,-1-1 0,1 0 0,0 0 0,-1 0 0,1 0 0,1 0 0,-1 0 0,0 0 0,0 0 0,0-1 0,0 1 0,0 0 0,0 0 0,1 0 0,-1-1 0,1 0 0,-1 1 0,1 0 0,-1-1 0,1 1 0,0-1 0,0-1 0,-2-46 0,2 41 0,4-60 0,-2-51 0,-3 104 0,0 0 0,-1 0 0,-2-1 0,2 1 0,-11-21 0,11 31-50,0 1-1,0 0 1,-1 0-1,0 0 0,0 0 1,0 0-1,0 0 1,0 1-1,-1-1 1,0 2-1,1-2 0,-2 2 1,1-1-1,-1 1 1,2-1-1,-2 1 1,0 0-1,1 0 0,-1 0 1,0 1-1,0-1 1,0 2-1,0-1 1,0 0-1,0 1 1,-6 0-1,-13-1-6775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5:01.685"/>
    </inkml:context>
    <inkml:brush xml:id="br0">
      <inkml:brushProperty name="width" value="0.1" units="cm"/>
      <inkml:brushProperty name="height" value="0.1" units="cm"/>
    </inkml:brush>
  </inkml:definitions>
  <inkml:trace contextRef="#ctx0" brushRef="#br0">90 0 24575,'1'106'0,"1"-29"0,-11 111 0,8-176 0,-1 0 0,-7 22 0,9-32 0,-1 0 0,1 0 0,-1 0 0,1-1 0,-1 1 0,0 0 0,0-1 0,0 1 0,0 0 0,0-1 0,0 1 0,0-1 0,0 0 0,-1 1 0,1-1 0,0 0 0,-1 0 0,1 0 0,-1 0 0,0 0 0,1 0 0,-1 0 0,0 0 0,1-1 0,-1 1 0,0-1 0,-4 1 0,5-1 0,0-1 0,-1 1 0,1-1 0,0 1 0,-1-1 0,1 0 0,0 1 0,-1-1 0,1 0 0,0 0 0,0 0 0,0 0 0,0 0 0,0 0 0,0 0 0,0 0 0,0-1 0,1 1 0,-1 0 0,0-1 0,1 1 0,-1 0 0,1-1 0,-1 1 0,1-1 0,-1-1 0,-6-41 0,7 42 0,0-181 73,2 92-1511,-2 66-5388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00:35:07.010"/>
    </inkml:context>
    <inkml:brush xml:id="br0">
      <inkml:brushProperty name="width" value="0.1" units="cm"/>
      <inkml:brushProperty name="height" value="0.1" units="cm"/>
    </inkml:brush>
  </inkml:definitions>
  <inkml:trace contextRef="#ctx0" brushRef="#br0">292 0 24575,'-5'0'0,"-7"5"0,-6 2 0,-5 0 0,-3-2 0,-3-1 0,-1-2 0,0-1 0,4 5 0,3 0 0,-1 5 0,-1 1 0,4-3-8191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A1FE98BB-8B21-4F13-B5AD-C1464BFAF0A0}"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9013675A-A89C-4C95-88D6-C84E71338E19}" type="slidenum">
              <a:rPr lang="en-US" smtClean="0"/>
              <a:t>‹#›</a:t>
            </a:fld>
            <a:endParaRPr lang="en-US"/>
          </a:p>
        </p:txBody>
      </p:sp>
    </p:spTree>
    <p:extLst>
      <p:ext uri="{BB962C8B-B14F-4D97-AF65-F5344CB8AC3E}">
        <p14:creationId xmlns:p14="http://schemas.microsoft.com/office/powerpoint/2010/main" val="753976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1</a:t>
            </a:fld>
            <a:endParaRPr lang="en-US"/>
          </a:p>
        </p:txBody>
      </p:sp>
      <p:sp>
        <p:nvSpPr>
          <p:cNvPr id="7" name="Notes Placeholder 2">
            <a:extLst>
              <a:ext uri="{FF2B5EF4-FFF2-40B4-BE49-F238E27FC236}">
                <a16:creationId xmlns:a16="http://schemas.microsoft.com/office/drawing/2014/main" id="{85993F65-C658-EADB-78C5-AD949D88BFC1}"/>
              </a:ext>
            </a:extLst>
          </p:cNvPr>
          <p:cNvSpPr txBox="1">
            <a:spLocks/>
          </p:cNvSpPr>
          <p:nvPr/>
        </p:nvSpPr>
        <p:spPr>
          <a:xfrm>
            <a:off x="459424" y="360919"/>
            <a:ext cx="6396990" cy="658018"/>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9" name="Notes Placeholder 2">
            <a:extLst>
              <a:ext uri="{FF2B5EF4-FFF2-40B4-BE49-F238E27FC236}">
                <a16:creationId xmlns:a16="http://schemas.microsoft.com/office/drawing/2014/main" id="{7324B420-C306-E704-53CB-46BE58837F46}"/>
              </a:ext>
            </a:extLst>
          </p:cNvPr>
          <p:cNvSpPr txBox="1">
            <a:spLocks/>
          </p:cNvSpPr>
          <p:nvPr/>
        </p:nvSpPr>
        <p:spPr>
          <a:xfrm>
            <a:off x="459423" y="1211581"/>
            <a:ext cx="5486400" cy="336042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6427">
              <a:defRPr/>
            </a:pPr>
            <a:endParaRPr lang="en-US" dirty="0"/>
          </a:p>
        </p:txBody>
      </p:sp>
      <p:sp>
        <p:nvSpPr>
          <p:cNvPr id="10" name="Notes Placeholder 2">
            <a:extLst>
              <a:ext uri="{FF2B5EF4-FFF2-40B4-BE49-F238E27FC236}">
                <a16:creationId xmlns:a16="http://schemas.microsoft.com/office/drawing/2014/main" id="{0F036D31-EE67-4FF9-D88D-002459611B2A}"/>
              </a:ext>
            </a:extLst>
          </p:cNvPr>
          <p:cNvSpPr txBox="1">
            <a:spLocks/>
          </p:cNvSpPr>
          <p:nvPr/>
        </p:nvSpPr>
        <p:spPr>
          <a:xfrm>
            <a:off x="459423" y="4764643"/>
            <a:ext cx="548640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base"/>
            <a:endParaRPr lang="en-US" dirty="0">
              <a:solidFill>
                <a:srgbClr val="2A2A2A"/>
              </a:solidFill>
              <a:latin typeface="Merriweather" panose="020B0604020202020204" pitchFamily="2" charset="0"/>
            </a:endParaRPr>
          </a:p>
          <a:p>
            <a:endParaRPr lang="en-US" dirty="0"/>
          </a:p>
        </p:txBody>
      </p:sp>
      <p:sp>
        <p:nvSpPr>
          <p:cNvPr id="11" name="Notes Placeholder 10">
            <a:extLst>
              <a:ext uri="{FF2B5EF4-FFF2-40B4-BE49-F238E27FC236}">
                <a16:creationId xmlns:a16="http://schemas.microsoft.com/office/drawing/2014/main" id="{69086F98-7CFF-862E-67E7-F708D8CF75DB}"/>
              </a:ext>
            </a:extLst>
          </p:cNvPr>
          <p:cNvSpPr>
            <a:spLocks noGrp="1"/>
          </p:cNvSpPr>
          <p:nvPr>
            <p:ph type="body" idx="1"/>
          </p:nvPr>
        </p:nvSpPr>
        <p:spPr>
          <a:xfrm>
            <a:off x="459423" y="360919"/>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funding support from SARE the Northeast Pollinator Partnership is able to facilitate and educational program focused on educating ag service providers about the biology, importance, and conservation of wild native bees so that they can help teach growers how to conserve these important species on their land.</a:t>
            </a:r>
          </a:p>
        </p:txBody>
      </p:sp>
    </p:spTree>
    <p:extLst>
      <p:ext uri="{BB962C8B-B14F-4D97-AF65-F5344CB8AC3E}">
        <p14:creationId xmlns:p14="http://schemas.microsoft.com/office/powerpoint/2010/main" val="2458342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777875" y="1200150"/>
            <a:ext cx="5759450" cy="3240088"/>
          </a:xfrm>
          <a:ln/>
        </p:spPr>
      </p:sp>
      <p:sp>
        <p:nvSpPr>
          <p:cNvPr id="272387" name="Rectangle 3"/>
          <p:cNvSpPr>
            <a:spLocks noGrp="1" noChangeArrowheads="1"/>
          </p:cNvSpPr>
          <p:nvPr>
            <p:ph type="body" idx="1"/>
          </p:nvPr>
        </p:nvSpPr>
        <p:spPr>
          <a:xfrm>
            <a:off x="975360" y="4560571"/>
            <a:ext cx="5364480" cy="1268729"/>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survey confirmed a state total of 430 bee species. The survey found 263 of those species (63%). Please note that there are still non-focal specimens awaiting determination.  This is a good proportion of the total community for such a short study. Realistically it would take 10 years or more to do an exhaustive sampling of the state. </a:t>
            </a:r>
          </a:p>
        </p:txBody>
      </p:sp>
    </p:spTree>
    <p:extLst>
      <p:ext uri="{BB962C8B-B14F-4D97-AF65-F5344CB8AC3E}">
        <p14:creationId xmlns:p14="http://schemas.microsoft.com/office/powerpoint/2010/main" val="58555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2">
            <a:extLst>
              <a:ext uri="{FF2B5EF4-FFF2-40B4-BE49-F238E27FC236}">
                <a16:creationId xmlns:a16="http://schemas.microsoft.com/office/drawing/2014/main" id="{320C727E-38CB-DD33-595B-A2E8CE2C4B1A}"/>
              </a:ext>
            </a:extLst>
          </p:cNvPr>
          <p:cNvSpPr txBox="1">
            <a:spLocks/>
          </p:cNvSpPr>
          <p:nvPr/>
        </p:nvSpPr>
        <p:spPr>
          <a:xfrm>
            <a:off x="388620" y="388620"/>
            <a:ext cx="5486400" cy="296037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6" name="Notes Placeholder 2">
            <a:extLst>
              <a:ext uri="{FF2B5EF4-FFF2-40B4-BE49-F238E27FC236}">
                <a16:creationId xmlns:a16="http://schemas.microsoft.com/office/drawing/2014/main" id="{7615E788-C96E-933A-0F88-234206BEFBF2}"/>
              </a:ext>
            </a:extLst>
          </p:cNvPr>
          <p:cNvSpPr txBox="1">
            <a:spLocks/>
          </p:cNvSpPr>
          <p:nvPr/>
        </p:nvSpPr>
        <p:spPr>
          <a:xfrm>
            <a:off x="388620" y="3246120"/>
            <a:ext cx="5486400" cy="28689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2" name="Notes Placeholder 1">
            <a:extLst>
              <a:ext uri="{FF2B5EF4-FFF2-40B4-BE49-F238E27FC236}">
                <a16:creationId xmlns:a16="http://schemas.microsoft.com/office/drawing/2014/main" id="{8064F5C4-C07F-47A7-D8B2-1094FB796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Due to the huge amount of species diversity it is not surprising that they are also diverse in their nesting strategies….. you can see the majority of the NY species as well as the northeast species are ground nesting bees with the next largest group being the parasitic bees and the stem and cavity nesters. I would like to point out the lesser-known strategies which include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nesting in rotten wood</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fuzzy leaf hairs scraped from fuzzy leaves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 even have a snail shell nester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89058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2">
            <a:extLst>
              <a:ext uri="{FF2B5EF4-FFF2-40B4-BE49-F238E27FC236}">
                <a16:creationId xmlns:a16="http://schemas.microsoft.com/office/drawing/2014/main" id="{320C727E-38CB-DD33-595B-A2E8CE2C4B1A}"/>
              </a:ext>
            </a:extLst>
          </p:cNvPr>
          <p:cNvSpPr txBox="1">
            <a:spLocks/>
          </p:cNvSpPr>
          <p:nvPr/>
        </p:nvSpPr>
        <p:spPr>
          <a:xfrm>
            <a:off x="388620" y="388620"/>
            <a:ext cx="5486400" cy="296037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6" name="Notes Placeholder 2">
            <a:extLst>
              <a:ext uri="{FF2B5EF4-FFF2-40B4-BE49-F238E27FC236}">
                <a16:creationId xmlns:a16="http://schemas.microsoft.com/office/drawing/2014/main" id="{7615E788-C96E-933A-0F88-234206BEFBF2}"/>
              </a:ext>
            </a:extLst>
          </p:cNvPr>
          <p:cNvSpPr txBox="1">
            <a:spLocks/>
          </p:cNvSpPr>
          <p:nvPr/>
        </p:nvSpPr>
        <p:spPr>
          <a:xfrm>
            <a:off x="388620" y="3246120"/>
            <a:ext cx="5486400" cy="28689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2" name="Notes Placeholder 1">
            <a:extLst>
              <a:ext uri="{FF2B5EF4-FFF2-40B4-BE49-F238E27FC236}">
                <a16:creationId xmlns:a16="http://schemas.microsoft.com/office/drawing/2014/main" id="{8064F5C4-C07F-47A7-D8B2-1094FB796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can see that the majority of our bees are solitary THE Opposite social strategy as honey bees.</a:t>
            </a:r>
          </a:p>
        </p:txBody>
      </p:sp>
    </p:spTree>
    <p:extLst>
      <p:ext uri="{BB962C8B-B14F-4D97-AF65-F5344CB8AC3E}">
        <p14:creationId xmlns:p14="http://schemas.microsoft.com/office/powerpoint/2010/main" val="42108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2">
            <a:extLst>
              <a:ext uri="{FF2B5EF4-FFF2-40B4-BE49-F238E27FC236}">
                <a16:creationId xmlns:a16="http://schemas.microsoft.com/office/drawing/2014/main" id="{7D262E5C-A0D0-AD59-498D-C923335C2B8B}"/>
              </a:ext>
            </a:extLst>
          </p:cNvPr>
          <p:cNvSpPr txBox="1">
            <a:spLocks/>
          </p:cNvSpPr>
          <p:nvPr/>
        </p:nvSpPr>
        <p:spPr>
          <a:xfrm>
            <a:off x="308610" y="268605"/>
            <a:ext cx="625221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SQUASH</a:t>
            </a:r>
          </a:p>
          <a:p>
            <a:r>
              <a:rPr lang="en-US" dirty="0"/>
              <a:t>To illustrate this </a:t>
            </a:r>
            <a:r>
              <a:rPr lang="en-US" dirty="0" err="1"/>
              <a:t>coevultionary</a:t>
            </a:r>
            <a:r>
              <a:rPr lang="en-US" dirty="0"/>
              <a:t> </a:t>
            </a:r>
            <a:r>
              <a:rPr lang="en-US" dirty="0" err="1"/>
              <a:t>resltionship</a:t>
            </a:r>
            <a:r>
              <a:rPr lang="en-US" dirty="0"/>
              <a:t> of specialist bees I want to share with you the story of the squash Genus, ‘Cucurbita pepo’ and its specialist bee </a:t>
            </a:r>
            <a:r>
              <a:rPr lang="en-US" i="1" dirty="0" err="1"/>
              <a:t>Eucera</a:t>
            </a:r>
            <a:r>
              <a:rPr lang="en-US" i="1" dirty="0"/>
              <a:t> </a:t>
            </a:r>
            <a:r>
              <a:rPr lang="en-US" i="1" dirty="0" err="1"/>
              <a:t>pruinosa</a:t>
            </a:r>
            <a:r>
              <a:rPr lang="en-US" dirty="0"/>
              <a:t>.</a:t>
            </a:r>
          </a:p>
          <a:p>
            <a:endParaRPr lang="en-US" dirty="0"/>
          </a:p>
          <a:p>
            <a:r>
              <a:rPr lang="en-US" dirty="0"/>
              <a:t>Squash did not occur in North America before Native Americans carried the seeds with them along the migrations trails northward from Mexico, cultivating &amp; trading the seeds along the way.  Squash bees (</a:t>
            </a:r>
            <a:r>
              <a:rPr lang="en-US" i="1" dirty="0" err="1"/>
              <a:t>Eucera</a:t>
            </a:r>
            <a:r>
              <a:rPr lang="en-US" i="1" dirty="0"/>
              <a:t> </a:t>
            </a:r>
            <a:r>
              <a:rPr lang="en-US" i="1" dirty="0" err="1"/>
              <a:t>pruinosa</a:t>
            </a:r>
            <a:r>
              <a:rPr lang="en-US" dirty="0"/>
              <a:t>) followed behind along the trail of squash cultivation. </a:t>
            </a:r>
          </a:p>
          <a:p>
            <a:endParaRPr lang="en-US" dirty="0"/>
          </a:p>
          <a:p>
            <a:r>
              <a:rPr lang="en-US" dirty="0"/>
              <a:t>The reason they followed this path so faithfully is because they are 100% dependent on the pollen of this Cucurbita species to feed their young and the squash bees (</a:t>
            </a:r>
            <a:r>
              <a:rPr lang="en-US" i="1" dirty="0" err="1"/>
              <a:t>Eucera</a:t>
            </a:r>
            <a:r>
              <a:rPr lang="en-US" i="1" dirty="0"/>
              <a:t> </a:t>
            </a:r>
            <a:r>
              <a:rPr lang="en-US" i="1" dirty="0" err="1"/>
              <a:t>pruinosa</a:t>
            </a:r>
            <a:r>
              <a:rPr lang="en-US" dirty="0"/>
              <a:t>) typically find the best soil to build their nests in under the shade of the big Cucurbita leaves where the protected soil is softer, however their nest aggregations can be found in other locations as well. </a:t>
            </a:r>
          </a:p>
          <a:p>
            <a:endParaRPr lang="en-US" dirty="0"/>
          </a:p>
          <a:p>
            <a:pPr>
              <a:defRPr/>
            </a:pPr>
            <a:r>
              <a:rPr lang="en-US" dirty="0">
                <a:solidFill>
                  <a:schemeClr val="tx2"/>
                </a:solidFill>
              </a:rPr>
              <a:t>APPLE FACT* Apple orchards help support at least </a:t>
            </a:r>
            <a:r>
              <a:rPr lang="en-US" b="1" dirty="0">
                <a:solidFill>
                  <a:schemeClr val="tx2"/>
                </a:solidFill>
              </a:rPr>
              <a:t>six</a:t>
            </a:r>
            <a:r>
              <a:rPr lang="en-US" dirty="0">
                <a:solidFill>
                  <a:schemeClr val="tx2"/>
                </a:solidFill>
              </a:rPr>
              <a:t> species of bees that specialize on the pollen specifically from the family Rosaceae of which apple is a member. So you can imagine that these species migrated toward apple orchards as growers </a:t>
            </a:r>
            <a:r>
              <a:rPr lang="en-US" dirty="0" err="1">
                <a:solidFill>
                  <a:schemeClr val="tx2"/>
                </a:solidFill>
              </a:rPr>
              <a:t>becan</a:t>
            </a:r>
            <a:r>
              <a:rPr lang="en-US" dirty="0">
                <a:solidFill>
                  <a:schemeClr val="tx2"/>
                </a:solidFill>
              </a:rPr>
              <a:t> growing them in masse.</a:t>
            </a:r>
          </a:p>
          <a:p>
            <a:endParaRPr lang="en-US" dirty="0"/>
          </a:p>
        </p:txBody>
      </p:sp>
      <p:sp>
        <p:nvSpPr>
          <p:cNvPr id="8" name="Notes Placeholder 2">
            <a:extLst>
              <a:ext uri="{FF2B5EF4-FFF2-40B4-BE49-F238E27FC236}">
                <a16:creationId xmlns:a16="http://schemas.microsoft.com/office/drawing/2014/main" id="{84B91503-4733-8443-5D57-32613CA4CD85}"/>
              </a:ext>
            </a:extLst>
          </p:cNvPr>
          <p:cNvSpPr txBox="1">
            <a:spLocks/>
          </p:cNvSpPr>
          <p:nvPr/>
        </p:nvSpPr>
        <p:spPr>
          <a:xfrm>
            <a:off x="308610" y="3283268"/>
            <a:ext cx="5486400" cy="83439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Specialist Map</a:t>
            </a:r>
          </a:p>
          <a:p>
            <a:r>
              <a:rPr lang="en-US" dirty="0"/>
              <a:t>Looking at this heat map of the number of specialist bees across US states created by Mark Buckner and adapted from Jarrod Fowler and Sam </a:t>
            </a:r>
            <a:r>
              <a:rPr lang="en-US" dirty="0" err="1"/>
              <a:t>Droege</a:t>
            </a:r>
            <a:r>
              <a:rPr lang="en-US" dirty="0"/>
              <a:t>, we can  see that about 20% of our species here in the northeast are specialists, </a:t>
            </a:r>
          </a:p>
          <a:p>
            <a:endParaRPr lang="en-US" dirty="0"/>
          </a:p>
        </p:txBody>
      </p:sp>
      <p:sp>
        <p:nvSpPr>
          <p:cNvPr id="9" name="Rectangle 3">
            <a:extLst>
              <a:ext uri="{FF2B5EF4-FFF2-40B4-BE49-F238E27FC236}">
                <a16:creationId xmlns:a16="http://schemas.microsoft.com/office/drawing/2014/main" id="{04B4F984-9C46-B778-F098-E99997F24738}"/>
              </a:ext>
            </a:extLst>
          </p:cNvPr>
          <p:cNvSpPr txBox="1">
            <a:spLocks noChangeArrowheads="1"/>
          </p:cNvSpPr>
          <p:nvPr/>
        </p:nvSpPr>
        <p:spPr>
          <a:xfrm>
            <a:off x="228600" y="4204813"/>
            <a:ext cx="6583680" cy="1268729"/>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base">
              <a:spcBef>
                <a:spcPct val="0"/>
              </a:spcBef>
              <a:spcAft>
                <a:spcPct val="0"/>
              </a:spcAft>
              <a:buClr>
                <a:srgbClr val="FFCC66"/>
              </a:buClr>
              <a:buFont typeface="Wingdings" panose="05000000000000000000" pitchFamily="2" charset="2"/>
              <a:buNone/>
            </a:pPr>
            <a:endParaRPr lang="en-US" dirty="0">
              <a:solidFill>
                <a:srgbClr val="171717"/>
              </a:solidFill>
              <a:latin typeface="Merriweather Web"/>
            </a:endParaRPr>
          </a:p>
        </p:txBody>
      </p:sp>
      <p:sp>
        <p:nvSpPr>
          <p:cNvPr id="10" name="Notes Placeholder 2">
            <a:extLst>
              <a:ext uri="{FF2B5EF4-FFF2-40B4-BE49-F238E27FC236}">
                <a16:creationId xmlns:a16="http://schemas.microsoft.com/office/drawing/2014/main" id="{1DB998C9-DF7E-1EE6-E149-1087EFB754D2}"/>
              </a:ext>
            </a:extLst>
          </p:cNvPr>
          <p:cNvSpPr txBox="1">
            <a:spLocks/>
          </p:cNvSpPr>
          <p:nvPr/>
        </p:nvSpPr>
        <p:spPr>
          <a:xfrm>
            <a:off x="148590" y="5473541"/>
            <a:ext cx="658368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11" name="Notes Placeholder 10">
            <a:extLst>
              <a:ext uri="{FF2B5EF4-FFF2-40B4-BE49-F238E27FC236}">
                <a16:creationId xmlns:a16="http://schemas.microsoft.com/office/drawing/2014/main" id="{9834B767-3461-5D08-BF68-AD714FB65CA9}"/>
              </a:ext>
            </a:extLst>
          </p:cNvPr>
          <p:cNvSpPr>
            <a:spLocks noGrp="1"/>
          </p:cNvSpPr>
          <p:nvPr>
            <p:ph type="body" idx="1"/>
          </p:nvPr>
        </p:nvSpPr>
        <p:spPr>
          <a:xfrm>
            <a:off x="697230" y="6137910"/>
            <a:ext cx="5486400" cy="3600450"/>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now transition to native bees and apple pollination. Apples, like many of the most high-value crops in New York (and the northeast) are highly dependent on pollinators. This figure shows the contribution of wild bees to the pollination of various crops that are also grown in the NE. This shows that wild bees deposit a significant amount of pollen onto pumpkin, watermelon, apple, cherry and blueberries. Note that this graph is not the NE but demonstrates the variability of wild bee contribution depending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farmscape</a:t>
            </a:r>
            <a:r>
              <a:rPr lang="en-US" sz="1800" dirty="0">
                <a:effectLst/>
                <a:latin typeface="Calibri" panose="020F0502020204030204" pitchFamily="34" charset="0"/>
                <a:ea typeface="Calibri" panose="020F0502020204030204" pitchFamily="34" charset="0"/>
                <a:cs typeface="Times New Roman" panose="02020603050405020304" pitchFamily="18" charset="0"/>
              </a:rPr>
              <a:t>.–these crops need healthy pollinator populations. </a:t>
            </a:r>
          </a:p>
        </p:txBody>
      </p:sp>
    </p:spTree>
    <p:extLst>
      <p:ext uri="{BB962C8B-B14F-4D97-AF65-F5344CB8AC3E}">
        <p14:creationId xmlns:p14="http://schemas.microsoft.com/office/powerpoint/2010/main" val="399774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post docs and grad students in the Danforth lab have conducted a huge amount of research on wild bees in apple orchards since 2009 and there has been concerted effort to learn the dynamics of bee species populations in these orchards and how landscape and management impact them. The specimen collections from these studies are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stored in the Cornell University Insect Collection and are a valuable research tool for future work. Through this work we were able to characterize the bee community that supports apple blossom pollination.</a:t>
            </a:r>
          </a:p>
        </p:txBody>
      </p:sp>
      <p:sp>
        <p:nvSpPr>
          <p:cNvPr id="4" name="Slide Number Placeholder 3"/>
          <p:cNvSpPr>
            <a:spLocks noGrp="1"/>
          </p:cNvSpPr>
          <p:nvPr>
            <p:ph type="sldNum" sz="quarter" idx="10"/>
          </p:nvPr>
        </p:nvSpPr>
        <p:spPr/>
        <p:txBody>
          <a:bodyPr/>
          <a:lstStyle/>
          <a:p>
            <a:fld id="{4D4584FF-1E98-4696-A101-1C330596B12A}" type="slidenum">
              <a:rPr lang="en-US" smtClean="0"/>
              <a:t>14</a:t>
            </a:fld>
            <a:endParaRPr lang="en-US"/>
          </a:p>
        </p:txBody>
      </p:sp>
    </p:spTree>
    <p:extLst>
      <p:ext uri="{BB962C8B-B14F-4D97-AF65-F5344CB8AC3E}">
        <p14:creationId xmlns:p14="http://schemas.microsoft.com/office/powerpoint/2010/main" val="301827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2">
            <a:extLst>
              <a:ext uri="{FF2B5EF4-FFF2-40B4-BE49-F238E27FC236}">
                <a16:creationId xmlns:a16="http://schemas.microsoft.com/office/drawing/2014/main" id="{320C727E-38CB-DD33-595B-A2E8CE2C4B1A}"/>
              </a:ext>
            </a:extLst>
          </p:cNvPr>
          <p:cNvSpPr txBox="1">
            <a:spLocks/>
          </p:cNvSpPr>
          <p:nvPr/>
        </p:nvSpPr>
        <p:spPr>
          <a:xfrm>
            <a:off x="388620" y="388620"/>
            <a:ext cx="5486400" cy="296037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6" name="Notes Placeholder 2">
            <a:extLst>
              <a:ext uri="{FF2B5EF4-FFF2-40B4-BE49-F238E27FC236}">
                <a16:creationId xmlns:a16="http://schemas.microsoft.com/office/drawing/2014/main" id="{7615E788-C96E-933A-0F88-234206BEFBF2}"/>
              </a:ext>
            </a:extLst>
          </p:cNvPr>
          <p:cNvSpPr txBox="1">
            <a:spLocks/>
          </p:cNvSpPr>
          <p:nvPr/>
        </p:nvSpPr>
        <p:spPr>
          <a:xfrm>
            <a:off x="388620" y="3246120"/>
            <a:ext cx="5486400" cy="28689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2" name="Notes Placeholder 1">
            <a:extLst>
              <a:ext uri="{FF2B5EF4-FFF2-40B4-BE49-F238E27FC236}">
                <a16:creationId xmlns:a16="http://schemas.microsoft.com/office/drawing/2014/main" id="{8064F5C4-C07F-47A7-D8B2-1094FB7964B7}"/>
              </a:ext>
            </a:extLst>
          </p:cNvPr>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we found that there is a diverse community of wild native bee species in apple orchards in some 13  genera. If we sum all the species we caught across 28 orchards we found 120 wild bee species with around  15-60 species depending on orchards and weather. The genera with the most species are Lasioglossum and Andrena</a:t>
            </a:r>
          </a:p>
        </p:txBody>
      </p:sp>
    </p:spTree>
    <p:extLst>
      <p:ext uri="{BB962C8B-B14F-4D97-AF65-F5344CB8AC3E}">
        <p14:creationId xmlns:p14="http://schemas.microsoft.com/office/powerpoint/2010/main" val="2592396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while we find quite a diversity of Lasioglossum orchards you can see in this graph that shows the number of individuals per bee family visiting apple, that the most abundant species were the Andrena which are as effective or more effective pollinators than honey bees. We will go into the specifics of their pollination efficiency in  Module 3 (The economic value of pollination) but just know that their presence in our apple bee fauna is incredibly important  </a:t>
            </a:r>
          </a:p>
        </p:txBody>
      </p:sp>
      <p:sp>
        <p:nvSpPr>
          <p:cNvPr id="4" name="Slide Number Placeholder 3"/>
          <p:cNvSpPr>
            <a:spLocks noGrp="1"/>
          </p:cNvSpPr>
          <p:nvPr>
            <p:ph type="sldNum" sz="quarter" idx="10"/>
          </p:nvPr>
        </p:nvSpPr>
        <p:spPr/>
        <p:txBody>
          <a:bodyPr/>
          <a:lstStyle/>
          <a:p>
            <a:fld id="{4D4584FF-1E98-4696-A101-1C330596B12A}" type="slidenum">
              <a:rPr lang="en-US" smtClean="0"/>
              <a:t>16</a:t>
            </a:fld>
            <a:endParaRPr lang="en-US"/>
          </a:p>
        </p:txBody>
      </p:sp>
    </p:spTree>
    <p:extLst>
      <p:ext uri="{BB962C8B-B14F-4D97-AF65-F5344CB8AC3E}">
        <p14:creationId xmlns:p14="http://schemas.microsoft.com/office/powerpoint/2010/main" val="178935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2">
            <a:extLst>
              <a:ext uri="{FF2B5EF4-FFF2-40B4-BE49-F238E27FC236}">
                <a16:creationId xmlns:a16="http://schemas.microsoft.com/office/drawing/2014/main" id="{320C727E-38CB-DD33-595B-A2E8CE2C4B1A}"/>
              </a:ext>
            </a:extLst>
          </p:cNvPr>
          <p:cNvSpPr txBox="1">
            <a:spLocks/>
          </p:cNvSpPr>
          <p:nvPr/>
        </p:nvSpPr>
        <p:spPr>
          <a:xfrm>
            <a:off x="388620" y="388620"/>
            <a:ext cx="5486400" cy="296037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6" name="Notes Placeholder 2">
            <a:extLst>
              <a:ext uri="{FF2B5EF4-FFF2-40B4-BE49-F238E27FC236}">
                <a16:creationId xmlns:a16="http://schemas.microsoft.com/office/drawing/2014/main" id="{7615E788-C96E-933A-0F88-234206BEFBF2}"/>
              </a:ext>
            </a:extLst>
          </p:cNvPr>
          <p:cNvSpPr txBox="1">
            <a:spLocks/>
          </p:cNvSpPr>
          <p:nvPr/>
        </p:nvSpPr>
        <p:spPr>
          <a:xfrm>
            <a:off x="388620" y="3246120"/>
            <a:ext cx="5486400" cy="28689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2" name="Notes Placeholder 1">
            <a:extLst>
              <a:ext uri="{FF2B5EF4-FFF2-40B4-BE49-F238E27FC236}">
                <a16:creationId xmlns:a16="http://schemas.microsoft.com/office/drawing/2014/main" id="{8064F5C4-C07F-47A7-D8B2-1094FB7964B7}"/>
              </a:ext>
            </a:extLst>
          </p:cNvPr>
          <p:cNvSpPr>
            <a:spLocks noGrp="1"/>
          </p:cNvSpPr>
          <p:nvPr>
            <p:ph type="body" idx="1"/>
          </p:nvPr>
        </p:nvSpPr>
        <p:spPr/>
        <p:txBody>
          <a:bodyPr/>
          <a:lstStyle/>
          <a:p>
            <a:pPr marL="742950" marR="0" lvl="1" indent="-285750">
              <a:lnSpc>
                <a:spcPct val="107000"/>
              </a:lnSpc>
              <a:spcBef>
                <a:spcPts val="0"/>
              </a:spcBef>
              <a:spcAft>
                <a:spcPts val="0"/>
              </a:spcAft>
              <a:buFont typeface="Arial" panose="020B0604020202020204" pitchFamily="34" charset="0"/>
              <a:buChar char="•"/>
              <a:tabLst>
                <a:tab pos="1714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pie chart illustrates the proportion of different nesting strategies the wild bee community of apple has. You will see that the majority of the apple bee community (~95%) are ground nesting\</a:t>
            </a:r>
          </a:p>
          <a:p>
            <a:pPr marL="742950" marR="0" lvl="1" indent="-285750">
              <a:lnSpc>
                <a:spcPct val="107000"/>
              </a:lnSpc>
              <a:spcBef>
                <a:spcPts val="0"/>
              </a:spcBef>
              <a:spcAft>
                <a:spcPts val="0"/>
              </a:spcAft>
              <a:buFont typeface="Arial" panose="020B0604020202020204" pitchFamily="34" charset="0"/>
              <a:buChar char="•"/>
              <a:tabLst>
                <a:tab pos="1714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also see that apple supports some of our creative nesters like those that nest in rotten wood or even better, snail shells.</a:t>
            </a:r>
          </a:p>
          <a:p>
            <a:endParaRPr lang="en-US" dirty="0"/>
          </a:p>
        </p:txBody>
      </p:sp>
    </p:spTree>
    <p:extLst>
      <p:ext uri="{BB962C8B-B14F-4D97-AF65-F5344CB8AC3E}">
        <p14:creationId xmlns:p14="http://schemas.microsoft.com/office/powerpoint/2010/main" val="3867869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2">
            <a:extLst>
              <a:ext uri="{FF2B5EF4-FFF2-40B4-BE49-F238E27FC236}">
                <a16:creationId xmlns:a16="http://schemas.microsoft.com/office/drawing/2014/main" id="{320C727E-38CB-DD33-595B-A2E8CE2C4B1A}"/>
              </a:ext>
            </a:extLst>
          </p:cNvPr>
          <p:cNvSpPr txBox="1">
            <a:spLocks/>
          </p:cNvSpPr>
          <p:nvPr/>
        </p:nvSpPr>
        <p:spPr>
          <a:xfrm>
            <a:off x="388620" y="388620"/>
            <a:ext cx="5486400" cy="296037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6" name="Notes Placeholder 2">
            <a:extLst>
              <a:ext uri="{FF2B5EF4-FFF2-40B4-BE49-F238E27FC236}">
                <a16:creationId xmlns:a16="http://schemas.microsoft.com/office/drawing/2014/main" id="{7615E788-C96E-933A-0F88-234206BEFBF2}"/>
              </a:ext>
            </a:extLst>
          </p:cNvPr>
          <p:cNvSpPr txBox="1">
            <a:spLocks/>
          </p:cNvSpPr>
          <p:nvPr/>
        </p:nvSpPr>
        <p:spPr>
          <a:xfrm>
            <a:off x="388620" y="3246120"/>
            <a:ext cx="5486400" cy="28689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2" name="Notes Placeholder 1">
            <a:extLst>
              <a:ext uri="{FF2B5EF4-FFF2-40B4-BE49-F238E27FC236}">
                <a16:creationId xmlns:a16="http://schemas.microsoft.com/office/drawing/2014/main" id="{8064F5C4-C07F-47A7-D8B2-1094FB7964B7}"/>
              </a:ext>
            </a:extLst>
          </p:cNvPr>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mentioned in the beginning, bee species are diverse in many ways. Each species also has a preferred social strategy. </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majority of our bee species in the apple bee community are solitary bees. These are female bees that do all the work to feed and raise their babies all by themselves without the help of other bees.</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bees that visit are the well know honey bee plus several bumble bee species and some small halictid species.</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majority of species are solitary and communal nesters</a:t>
            </a:r>
          </a:p>
          <a:p>
            <a:endParaRPr lang="en-US" dirty="0"/>
          </a:p>
        </p:txBody>
      </p:sp>
    </p:spTree>
    <p:extLst>
      <p:ext uri="{BB962C8B-B14F-4D97-AF65-F5344CB8AC3E}">
        <p14:creationId xmlns:p14="http://schemas.microsoft.com/office/powerpoint/2010/main" val="75827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 species out of 400 in NY. This is an</a:t>
            </a:r>
          </a:p>
        </p:txBody>
      </p:sp>
      <p:sp>
        <p:nvSpPr>
          <p:cNvPr id="4" name="Slide Number Placeholder 3"/>
          <p:cNvSpPr>
            <a:spLocks noGrp="1"/>
          </p:cNvSpPr>
          <p:nvPr>
            <p:ph type="sldNum" sz="quarter" idx="10"/>
          </p:nvPr>
        </p:nvSpPr>
        <p:spPr/>
        <p:txBody>
          <a:bodyPr/>
          <a:lstStyle/>
          <a:p>
            <a:fld id="{4D4584FF-1E98-4696-A101-1C330596B12A}" type="slidenum">
              <a:rPr lang="en-US" smtClean="0"/>
              <a:t>19</a:t>
            </a:fld>
            <a:endParaRPr lang="en-US"/>
          </a:p>
        </p:txBody>
      </p:sp>
    </p:spTree>
    <p:extLst>
      <p:ext uri="{BB962C8B-B14F-4D97-AF65-F5344CB8AC3E}">
        <p14:creationId xmlns:p14="http://schemas.microsoft.com/office/powerpoint/2010/main" val="252051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2</a:t>
            </a:fld>
            <a:endParaRPr lang="en-US"/>
          </a:p>
        </p:txBody>
      </p:sp>
      <p:sp>
        <p:nvSpPr>
          <p:cNvPr id="7" name="Notes Placeholder 2">
            <a:extLst>
              <a:ext uri="{FF2B5EF4-FFF2-40B4-BE49-F238E27FC236}">
                <a16:creationId xmlns:a16="http://schemas.microsoft.com/office/drawing/2014/main" id="{85993F65-C658-EADB-78C5-AD949D88BFC1}"/>
              </a:ext>
            </a:extLst>
          </p:cNvPr>
          <p:cNvSpPr txBox="1">
            <a:spLocks/>
          </p:cNvSpPr>
          <p:nvPr/>
        </p:nvSpPr>
        <p:spPr>
          <a:xfrm>
            <a:off x="459424" y="360919"/>
            <a:ext cx="6396990" cy="658018"/>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9" name="Notes Placeholder 2">
            <a:extLst>
              <a:ext uri="{FF2B5EF4-FFF2-40B4-BE49-F238E27FC236}">
                <a16:creationId xmlns:a16="http://schemas.microsoft.com/office/drawing/2014/main" id="{7324B420-C306-E704-53CB-46BE58837F46}"/>
              </a:ext>
            </a:extLst>
          </p:cNvPr>
          <p:cNvSpPr txBox="1">
            <a:spLocks/>
          </p:cNvSpPr>
          <p:nvPr/>
        </p:nvSpPr>
        <p:spPr>
          <a:xfrm>
            <a:off x="459423" y="1211581"/>
            <a:ext cx="5486400" cy="336042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6427">
              <a:defRPr/>
            </a:pPr>
            <a:endParaRPr lang="en-US" dirty="0"/>
          </a:p>
        </p:txBody>
      </p:sp>
      <p:sp>
        <p:nvSpPr>
          <p:cNvPr id="10" name="Notes Placeholder 2">
            <a:extLst>
              <a:ext uri="{FF2B5EF4-FFF2-40B4-BE49-F238E27FC236}">
                <a16:creationId xmlns:a16="http://schemas.microsoft.com/office/drawing/2014/main" id="{0F036D31-EE67-4FF9-D88D-002459611B2A}"/>
              </a:ext>
            </a:extLst>
          </p:cNvPr>
          <p:cNvSpPr txBox="1">
            <a:spLocks/>
          </p:cNvSpPr>
          <p:nvPr/>
        </p:nvSpPr>
        <p:spPr>
          <a:xfrm>
            <a:off x="459423" y="4764643"/>
            <a:ext cx="548640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base"/>
            <a:endParaRPr lang="en-US" dirty="0">
              <a:solidFill>
                <a:srgbClr val="2A2A2A"/>
              </a:solidFill>
              <a:latin typeface="Merriweather" panose="020B0604020202020204" pitchFamily="2" charset="0"/>
            </a:endParaRPr>
          </a:p>
          <a:p>
            <a:endParaRPr lang="en-US" dirty="0"/>
          </a:p>
        </p:txBody>
      </p:sp>
      <p:sp>
        <p:nvSpPr>
          <p:cNvPr id="11" name="Notes Placeholder 10">
            <a:extLst>
              <a:ext uri="{FF2B5EF4-FFF2-40B4-BE49-F238E27FC236}">
                <a16:creationId xmlns:a16="http://schemas.microsoft.com/office/drawing/2014/main" id="{69086F98-7CFF-862E-67E7-F708D8CF75DB}"/>
              </a:ext>
            </a:extLst>
          </p:cNvPr>
          <p:cNvSpPr>
            <a:spLocks noGrp="1"/>
          </p:cNvSpPr>
          <p:nvPr>
            <p:ph type="body" idx="1"/>
          </p:nvPr>
        </p:nvSpPr>
        <p:spPr>
          <a:xfrm>
            <a:off x="459423" y="360919"/>
            <a:ext cx="5486400" cy="3600450"/>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program consists of 5 modules:</a:t>
            </a:r>
          </a:p>
          <a:p>
            <a:pPr marL="342900" marR="0" lvl="0" indent="-342900">
              <a:lnSpc>
                <a:spcPct val="107000"/>
              </a:lnSpc>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Diversity and ecology of bees in the northeast</a:t>
            </a:r>
          </a:p>
          <a:p>
            <a:pPr marL="342900" marR="0" lvl="0" indent="-342900">
              <a:lnSpc>
                <a:spcPct val="107000"/>
              </a:lnSpc>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Habitat management for wild bees</a:t>
            </a:r>
          </a:p>
          <a:p>
            <a:pPr marL="342900" marR="0" lvl="0" indent="-342900">
              <a:lnSpc>
                <a:spcPct val="107000"/>
              </a:lnSpc>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Quantifying the economic value of wild bees</a:t>
            </a:r>
          </a:p>
          <a:p>
            <a:pPr marL="342900" marR="0" lvl="0" indent="-342900">
              <a:lnSpc>
                <a:spcPct val="107000"/>
              </a:lnSpc>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Balancing effective pest-management while simultaneously protecting wild bees</a:t>
            </a:r>
          </a:p>
          <a:p>
            <a:pPr marL="342900" marR="0" lvl="0" indent="-342900">
              <a:lnSpc>
                <a:spcPct val="107000"/>
              </a:lnSpc>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the NEPP smartphone app to monitor bee abundance </a:t>
            </a:r>
          </a:p>
          <a:p>
            <a:endParaRPr lang="en-US" dirty="0"/>
          </a:p>
        </p:txBody>
      </p:sp>
    </p:spTree>
    <p:extLst>
      <p:ext uri="{BB962C8B-B14F-4D97-AF65-F5344CB8AC3E}">
        <p14:creationId xmlns:p14="http://schemas.microsoft.com/office/powerpoint/2010/main" val="2722572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AGAIN</a:t>
            </a:r>
          </a:p>
          <a:p>
            <a:endParaRPr lang="en-US" dirty="0"/>
          </a:p>
          <a:p>
            <a:r>
              <a:rPr lang="en-US" dirty="0"/>
              <a:t>However, does the abundance and diversity of native bees impact</a:t>
            </a:r>
            <a:r>
              <a:rPr lang="en-US" baseline="0" dirty="0"/>
              <a:t> seed set and therefore fruit production? In 2013 we conducted an experiment to understand if the local bee fauna at an orchard had an impact on seed set and fruit production. This was a complex experiment run by EJ Blitzer, a post-doc in my lab last year. [EXPLAIN AXES, MAKE THIS GRAPH CLEAR]</a:t>
            </a:r>
          </a:p>
        </p:txBody>
      </p:sp>
      <p:sp>
        <p:nvSpPr>
          <p:cNvPr id="4" name="Slide Number Placeholder 3"/>
          <p:cNvSpPr>
            <a:spLocks noGrp="1"/>
          </p:cNvSpPr>
          <p:nvPr>
            <p:ph type="sldNum" sz="quarter" idx="10"/>
          </p:nvPr>
        </p:nvSpPr>
        <p:spPr/>
        <p:txBody>
          <a:bodyPr/>
          <a:lstStyle/>
          <a:p>
            <a:pPr>
              <a:defRPr/>
            </a:pPr>
            <a:fld id="{D0C9021E-3FDE-45FA-A33F-6316D07A7590}"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052036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Numerically, the most abundant</a:t>
            </a:r>
            <a:r>
              <a:rPr lang="en-US" baseline="0" dirty="0"/>
              <a:t> bee group is the genus </a:t>
            </a:r>
            <a:r>
              <a:rPr lang="en-US" baseline="0" dirty="0" err="1"/>
              <a:t>Andrena</a:t>
            </a:r>
            <a:r>
              <a:rPr lang="en-US" baseline="0" dirty="0"/>
              <a:t> (</a:t>
            </a:r>
            <a:r>
              <a:rPr lang="en-US" baseline="0" dirty="0" err="1"/>
              <a:t>Andrenidae</a:t>
            </a:r>
            <a:r>
              <a:rPr lang="en-US" baseline="0" dirty="0"/>
              <a:t>)</a:t>
            </a:r>
            <a:endParaRPr lang="en-US" dirty="0"/>
          </a:p>
        </p:txBody>
      </p:sp>
      <p:sp>
        <p:nvSpPr>
          <p:cNvPr id="4" name="Slide Number Placeholder 3"/>
          <p:cNvSpPr>
            <a:spLocks noGrp="1"/>
          </p:cNvSpPr>
          <p:nvPr>
            <p:ph type="sldNum" sz="quarter" idx="10"/>
          </p:nvPr>
        </p:nvSpPr>
        <p:spPr/>
        <p:txBody>
          <a:bodyPr/>
          <a:lstStyle/>
          <a:p>
            <a:fld id="{4D4584FF-1E98-4696-A101-1C330596B12A}" type="slidenum">
              <a:rPr lang="en-US" smtClean="0"/>
              <a:t>21</a:t>
            </a:fld>
            <a:endParaRPr lang="en-US"/>
          </a:p>
        </p:txBody>
      </p:sp>
    </p:spTree>
    <p:extLst>
      <p:ext uri="{BB962C8B-B14F-4D97-AF65-F5344CB8AC3E}">
        <p14:creationId xmlns:p14="http://schemas.microsoft.com/office/powerpoint/2010/main" val="59110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broadly….</a:t>
            </a:r>
          </a:p>
        </p:txBody>
      </p:sp>
      <p:sp>
        <p:nvSpPr>
          <p:cNvPr id="4" name="Slide Number Placeholder 3"/>
          <p:cNvSpPr>
            <a:spLocks noGrp="1"/>
          </p:cNvSpPr>
          <p:nvPr>
            <p:ph type="sldNum" sz="quarter" idx="5"/>
          </p:nvPr>
        </p:nvSpPr>
        <p:spPr/>
        <p:txBody>
          <a:bodyPr/>
          <a:lstStyle/>
          <a:p>
            <a:fld id="{9013675A-A89C-4C95-88D6-C84E71338E19}" type="slidenum">
              <a:rPr lang="en-US" smtClean="0"/>
              <a:t>22</a:t>
            </a:fld>
            <a:endParaRPr lang="en-US"/>
          </a:p>
        </p:txBody>
      </p:sp>
    </p:spTree>
    <p:extLst>
      <p:ext uri="{BB962C8B-B14F-4D97-AF65-F5344CB8AC3E}">
        <p14:creationId xmlns:p14="http://schemas.microsoft.com/office/powerpoint/2010/main" val="1149434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3675A-A89C-4C95-88D6-C84E71338E19}" type="slidenum">
              <a:rPr lang="en-US" smtClean="0"/>
              <a:t>23</a:t>
            </a:fld>
            <a:endParaRPr lang="en-US"/>
          </a:p>
        </p:txBody>
      </p:sp>
    </p:spTree>
    <p:extLst>
      <p:ext uri="{BB962C8B-B14F-4D97-AF65-F5344CB8AC3E}">
        <p14:creationId xmlns:p14="http://schemas.microsoft.com/office/powerpoint/2010/main" val="404712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abundant non-</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Apis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medium and larger bees on crops were Andrena, Bombus, Osmia,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Peponapis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Prior research has shown that bees in these genera are at least as effective as honey bees in pollinating the crops studied here. A few hundred Bombus and Osmia (both with species commercially managed for pollination) can provide the equivalent pollination service of thousands of honey bees in some fruit crops including apple, blueberry,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caneberry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(Richards 1993,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Ladurner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2004, Cane 2005,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Velthuis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van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Doorn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2006). Andrena was found to be fourfold as effective as honey bees in blueberry pollination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Javorek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2002). Bombus and the pollen specialists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Peponapis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Xenoglossa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have been found to be substantially more effective than honey bees at pollinating squash and pumpkins (Tepedino 1981, Fuchs and Muller 2004). Although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Javorek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(2002) measured the effectiveness of Andrena in blueberry pollination, less research has focused on the pollination effectiveness of other ground-nesting bees that cannot easily be managed (versus relatively well-studied managed bees, such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asBombus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andOsmia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).Andrena can clearly play an important role in crop pollination, especially spring-</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ßowering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fruit crops (McGregor 1976,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Havenith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2000, Tepedino et al. 2007,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Tuell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2009). Batra (1999) conducted a detailed study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ofAndrena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fenningeri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Viereck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promoting its use as an orchard pollinator and proposing techniques for introducing and helping to maintain populations on site. Researchers have documented the diversity and abundance of wild bees 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cropsand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thepositive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correlationsbetweenbeediversity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improved pollination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Chagnon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1993, Winfree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Kremen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2009).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abundant non-</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Apis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medium to larger bees visiting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apple, blueberry, and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caneberry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ßowers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Andrena, Bombus, and Osmia (Table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Abundant genera in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cucurbits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were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Agapostemon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Bombus, Melissodes,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Eucera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pruinosa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cucurbit specialist.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Ten species were netted from all crops: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Apis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mellifera, Augochlora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pura</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Bombus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bimaculatus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B.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griseocollis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B. impatiens, B.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perplexus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Ceratina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calcarata</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Halictus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confusus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H.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ligatus</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Xylocopa virginica</a:t>
            </a:r>
          </a:p>
          <a:p>
            <a:endParaRPr lang="en-US" dirty="0"/>
          </a:p>
        </p:txBody>
      </p:sp>
    </p:spTree>
    <p:extLst>
      <p:ext uri="{BB962C8B-B14F-4D97-AF65-F5344CB8AC3E}">
        <p14:creationId xmlns:p14="http://schemas.microsoft.com/office/powerpoint/2010/main" val="296896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Blue berry 31 to 62 species per blueberry orchard large to small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Nooten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2020</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Rhode Island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Blueberry 40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by Scott, Z et al 2016 –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6FB7"/>
                </a:solidFill>
                <a:effectLst/>
                <a:uLnTx/>
                <a:uFillTx/>
                <a:latin typeface="Merriweather" panose="020B0604020202020204" pitchFamily="2" charset="0"/>
                <a:ea typeface="+mn-ea"/>
                <a:cs typeface="+mn-cs"/>
              </a:rPr>
              <a:t>Benjamin and Winfree (2014)</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studied honey and native bee pollination in commercial highbush blueberry in </a:t>
            </a:r>
            <a:r>
              <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New Jersey</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They found that the European honey bee, </a:t>
            </a:r>
            <a:r>
              <a:rPr kumimoji="0" lang="en-US" sz="1200" b="0" i="1" u="none" strike="noStrike" kern="1200" cap="none" spc="0" normalizeH="0" baseline="0" noProof="0" dirty="0" err="1">
                <a:ln>
                  <a:noFill/>
                </a:ln>
                <a:solidFill>
                  <a:srgbClr val="2A2A2A"/>
                </a:solidFill>
                <a:effectLst/>
                <a:uLnTx/>
                <a:uFillTx/>
                <a:latin typeface="inherit"/>
                <a:ea typeface="+mn-ea"/>
                <a:cs typeface="+mn-cs"/>
              </a:rPr>
              <a:t>Apis</a:t>
            </a:r>
            <a:r>
              <a:rPr kumimoji="0" lang="en-US" sz="1200" b="0" i="1" u="none" strike="noStrike" kern="1200" cap="none" spc="0" normalizeH="0" baseline="0" noProof="0" dirty="0">
                <a:ln>
                  <a:noFill/>
                </a:ln>
                <a:solidFill>
                  <a:srgbClr val="2A2A2A"/>
                </a:solidFill>
                <a:effectLst/>
                <a:uLnTx/>
                <a:uFillTx/>
                <a:latin typeface="inherit"/>
                <a:ea typeface="+mn-ea"/>
                <a:cs typeface="+mn-cs"/>
              </a:rPr>
              <a:t> mellifera</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L., deposited a median of 18.5 tetrads of pollen during a nectar-collecting visit, 24 tetrads during a pollen-collecting visit, and 0.5 tetrads during a secondary nectar-robbing visit. They also found that pollen tetrads deposited by </a:t>
            </a:r>
            <a:r>
              <a:rPr kumimoji="0" lang="en-US" sz="1200" b="0" i="1" u="none" strike="noStrike" kern="1200" cap="none" spc="0" normalizeH="0" baseline="0" noProof="0" dirty="0">
                <a:ln>
                  <a:noFill/>
                </a:ln>
                <a:solidFill>
                  <a:srgbClr val="2A2A2A"/>
                </a:solidFill>
                <a:effectLst/>
                <a:uLnTx/>
                <a:uFillTx/>
                <a:latin typeface="inherit"/>
                <a:ea typeface="+mn-ea"/>
                <a:cs typeface="+mn-cs"/>
              </a:rPr>
              <a:t>Bombus</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spp., large </a:t>
            </a:r>
            <a:r>
              <a:rPr kumimoji="0" lang="en-US" sz="1200" b="0" i="1" u="none" strike="noStrike" kern="1200" cap="none" spc="0" normalizeH="0" baseline="0" noProof="0" dirty="0">
                <a:ln>
                  <a:noFill/>
                </a:ln>
                <a:solidFill>
                  <a:srgbClr val="2A2A2A"/>
                </a:solidFill>
                <a:effectLst/>
                <a:uLnTx/>
                <a:uFillTx/>
                <a:latin typeface="inherit"/>
                <a:ea typeface="+mn-ea"/>
                <a:cs typeface="+mn-cs"/>
              </a:rPr>
              <a:t>Andrena</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spp., medium </a:t>
            </a:r>
            <a:r>
              <a:rPr kumimoji="0" lang="en-US" sz="1200" b="0" i="1" u="none" strike="noStrike" kern="1200" cap="none" spc="0" normalizeH="0" baseline="0" noProof="0" dirty="0">
                <a:ln>
                  <a:noFill/>
                </a:ln>
                <a:solidFill>
                  <a:srgbClr val="2A2A2A"/>
                </a:solidFill>
                <a:effectLst/>
                <a:uLnTx/>
                <a:uFillTx/>
                <a:latin typeface="inherit"/>
                <a:ea typeface="+mn-ea"/>
                <a:cs typeface="+mn-cs"/>
              </a:rPr>
              <a:t>Andrena</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spp., and </a:t>
            </a:r>
            <a:r>
              <a:rPr kumimoji="0" lang="en-US" sz="1200" b="0" i="1" u="none" strike="noStrike" kern="1200" cap="none" spc="0" normalizeH="0" baseline="0" noProof="0" dirty="0">
                <a:ln>
                  <a:noFill/>
                </a:ln>
                <a:solidFill>
                  <a:srgbClr val="2A2A2A"/>
                </a:solidFill>
                <a:effectLst/>
                <a:uLnTx/>
                <a:uFillTx/>
                <a:latin typeface="inherit"/>
                <a:ea typeface="+mn-ea"/>
                <a:cs typeface="+mn-cs"/>
              </a:rPr>
              <a:t>Xylocopa virginica</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were 23.5, 9.0, 11.5, and 2.5 tetrads, respectively. All of their study sites were stocked with domesticated honey bees at densities of 2.5–7.5 hives ha−</a:t>
            </a:r>
            <a:r>
              <a:rPr kumimoji="0" lang="en-US" sz="1200" b="0" i="0" u="none" strike="noStrike" kern="1200" cap="none" spc="0" normalizeH="0" baseline="30000" noProof="0" dirty="0">
                <a:ln>
                  <a:noFill/>
                </a:ln>
                <a:solidFill>
                  <a:srgbClr val="2A2A2A"/>
                </a:solidFill>
                <a:effectLst/>
                <a:uLnTx/>
                <a:uFillTx/>
                <a:latin typeface="Source Sans Pro" panose="020B0503030403020204" pitchFamily="34" charset="0"/>
                <a:ea typeface="+mn-ea"/>
                <a:cs typeface="+mn-cs"/>
              </a:rPr>
              <a:t>1</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Honey bees provided 86% and native bees 14% of the pollination.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Conversely, </a:t>
            </a:r>
            <a:r>
              <a:rPr kumimoji="0" lang="en-US" sz="1200" b="0" i="0" u="none" strike="noStrike" kern="1200" cap="none" spc="0" normalizeH="0" baseline="0" noProof="0" dirty="0">
                <a:ln>
                  <a:noFill/>
                </a:ln>
                <a:solidFill>
                  <a:srgbClr val="006FB7"/>
                </a:solidFill>
                <a:effectLst/>
                <a:uLnTx/>
                <a:uFillTx/>
                <a:latin typeface="Merriweather" panose="020B0604020202020204" pitchFamily="2" charset="0"/>
                <a:ea typeface="+mn-ea"/>
                <a:cs typeface="+mn-cs"/>
              </a:rPr>
              <a:t>Winfree et al. (2007)</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found that native bees were the most important pollinators and alone were sufficient to pollinate commercially grown </a:t>
            </a:r>
            <a:r>
              <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watermelons</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in </a:t>
            </a:r>
            <a:r>
              <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New Jersey </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and </a:t>
            </a:r>
            <a:r>
              <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Pennsylvania. </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Previous studies have shown that native bees contribute to crop pollination at farms near natural habitat, but not in more intensively used agricultural areas (</a:t>
            </a:r>
            <a:r>
              <a:rPr kumimoji="0" lang="en-US" sz="1200" b="0" i="0" u="none" strike="noStrike" kern="1200" cap="none" spc="0" normalizeH="0" baseline="0" noProof="0" dirty="0" err="1">
                <a:ln>
                  <a:noFill/>
                </a:ln>
                <a:solidFill>
                  <a:srgbClr val="006FB7"/>
                </a:solidFill>
                <a:effectLst/>
                <a:uLnTx/>
                <a:uFillTx/>
                <a:latin typeface="Merriweather" panose="020B0604020202020204" pitchFamily="2" charset="0"/>
                <a:ea typeface="+mn-ea"/>
                <a:cs typeface="+mn-cs"/>
              </a:rPr>
              <a:t>Kremen</a:t>
            </a:r>
            <a:r>
              <a:rPr kumimoji="0" lang="en-US" sz="1200" b="0" i="0" u="none" strike="noStrike" kern="1200" cap="none" spc="0" normalizeH="0" baseline="0" noProof="0" dirty="0">
                <a:ln>
                  <a:noFill/>
                </a:ln>
                <a:solidFill>
                  <a:srgbClr val="006FB7"/>
                </a:solidFill>
                <a:effectLst/>
                <a:uLnTx/>
                <a:uFillTx/>
                <a:latin typeface="Merriweather" panose="020B0604020202020204" pitchFamily="2" charset="0"/>
                <a:ea typeface="+mn-ea"/>
                <a:cs typeface="+mn-cs"/>
              </a:rPr>
              <a:t> et al. 2004</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a:t>
            </a:r>
            <a:r>
              <a:rPr kumimoji="0" lang="en-US" sz="1200" b="0" i="0" u="none" strike="noStrike" kern="1200" cap="none" spc="0" normalizeH="0" baseline="0" noProof="0" dirty="0">
                <a:ln>
                  <a:noFill/>
                </a:ln>
                <a:solidFill>
                  <a:srgbClr val="006FB7"/>
                </a:solidFill>
                <a:effectLst/>
                <a:uLnTx/>
                <a:uFillTx/>
                <a:latin typeface="Merriweather" panose="020B0604020202020204" pitchFamily="2" charset="0"/>
                <a:ea typeface="+mn-ea"/>
                <a:cs typeface="+mn-cs"/>
              </a:rPr>
              <a:t>Klein et al. 2007</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  Our study sites were relatively small (0.08–0.8 ha) and native bees are probably adequate for pollination. Only four farms had honey bee hives.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Rhode Island </a:t>
            </a:r>
            <a:r>
              <a:rPr kumimoji="0" lang="en-US" sz="1200" b="0" i="0" u="none" strike="noStrike" kern="1200" cap="none" spc="0" normalizeH="0" baseline="0" noProof="0" dirty="0">
                <a:ln>
                  <a:noFill/>
                </a:ln>
                <a:solidFill>
                  <a:srgbClr val="2A2A2A"/>
                </a:solidFill>
                <a:effectLst/>
                <a:uLnTx/>
                <a:uFillTx/>
                <a:latin typeface="Merriweather" panose="020B0604020202020204" pitchFamily="2" charset="0"/>
                <a:ea typeface="+mn-ea"/>
                <a:cs typeface="+mn-cs"/>
              </a:rPr>
              <a:t>growers should be able to increase their pollination by stocking domesticated honey bees and increasing habitat and forage for native bees beyond blueberry bloom. The largest number of important native bee blueberry pollinators were found in northern Rhode Island. </a:t>
            </a:r>
          </a:p>
          <a:p>
            <a:endParaRPr lang="en-US" dirty="0"/>
          </a:p>
        </p:txBody>
      </p:sp>
    </p:spTree>
    <p:extLst>
      <p:ext uri="{BB962C8B-B14F-4D97-AF65-F5344CB8AC3E}">
        <p14:creationId xmlns:p14="http://schemas.microsoft.com/office/powerpoint/2010/main" val="396372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Decline 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Carnberry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brought about by habitat destruction and pesticide use. </a:t>
            </a:r>
            <a:r>
              <a:rPr lang="en-US" dirty="0"/>
              <a:t>Native bees do not currently exist in high enough numbers to play a significant role in cranberry pollination in many of the intensively managed cranberry bogs (Cane et al. 1996; Loose 2000; </a:t>
            </a:r>
            <a:r>
              <a:rPr lang="en-US" dirty="0" err="1"/>
              <a:t>MacKenzie</a:t>
            </a:r>
            <a:r>
              <a:rPr lang="en-US" dirty="0"/>
              <a:t> and Averill 1995). Therefore, efforts should be made to enhance their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Current state of native bees 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Carnberry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tive</a:t>
            </a:r>
            <a:r>
              <a:rPr lang="en-US" dirty="0"/>
              <a:t> bees for farm pollination services is an attainable goal. The cranberry </a:t>
            </a:r>
            <a:r>
              <a:rPr lang="en-US" dirty="0" err="1"/>
              <a:t>agroecosytem</a:t>
            </a:r>
            <a:r>
              <a:rPr lang="en-US" dirty="0"/>
              <a:t> is diverse in habitats, having deciduous and coniferous forest, open meadow, wetland and riparian corridors. This diversity of habitats provides nesting sites and wild flowering plants necessary for the conservation and augmentation of native bee communities (</a:t>
            </a:r>
            <a:r>
              <a:rPr lang="en-US" dirty="0" err="1"/>
              <a:t>Westrich</a:t>
            </a:r>
            <a:r>
              <a:rPr lang="en-US" dirty="0"/>
              <a:t> 1996). In addition to increasing native bee densities, and thus decreasing the need for honey bees, there are other advantages to managing the cranberry landscape for bees. Increasing habitat complexity, by providing wild flowering plants and nesting sites may also benefit predatory and parasitic wasps (Altieri 1994; Altieri and Whitcomb 1979; </a:t>
            </a:r>
            <a:r>
              <a:rPr lang="en-US" dirty="0" err="1"/>
              <a:t>Andow</a:t>
            </a:r>
            <a:r>
              <a:rPr lang="en-US" dirty="0"/>
              <a:t> 1991; Barbosa 1998; Collins and </a:t>
            </a:r>
            <a:r>
              <a:rPr lang="en-US" dirty="0" err="1"/>
              <a:t>Qualset</a:t>
            </a:r>
            <a:r>
              <a:rPr lang="en-US" dirty="0"/>
              <a:t> 1998; Kim 1993) that attack cranberry insect pests. Providing adjacent habitat creates “stepping stones” that enable these predators and bees to disperse between fields (</a:t>
            </a:r>
            <a:r>
              <a:rPr lang="en-US" dirty="0" err="1"/>
              <a:t>Kruess</a:t>
            </a:r>
            <a:r>
              <a:rPr lang="en-US" dirty="0"/>
              <a:t> and </a:t>
            </a:r>
            <a:r>
              <a:rPr lang="en-US" dirty="0" err="1"/>
              <a:t>Tscharntke</a:t>
            </a:r>
            <a:r>
              <a:rPr lang="en-US" dirty="0"/>
              <a:t> 1994; </a:t>
            </a:r>
            <a:r>
              <a:rPr lang="en-US" dirty="0" err="1"/>
              <a:t>Saure</a:t>
            </a:r>
            <a:r>
              <a:rPr lang="en-US" dirty="0"/>
              <a:t> 1996). The findings of Loose (2000) suggest that cranberry bee communities are localized, even between beds less a kilometer apart, and are responding to the amount of wild flowering plants growing immediately around the periphery of cranberry beds.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Notes for </a:t>
            </a:r>
            <a:r>
              <a:rPr kumimoji="0" lang="en-US" sz="1200" b="1" i="0" u="sng" strike="noStrike" kern="1200" cap="none" spc="0" normalizeH="0" baseline="0" noProof="0" dirty="0" err="1">
                <a:ln>
                  <a:noFill/>
                </a:ln>
                <a:solidFill>
                  <a:prstClr val="black"/>
                </a:solidFill>
                <a:effectLst/>
                <a:uLnTx/>
                <a:uFillTx/>
                <a:latin typeface="Calibri" panose="020F0502020204030204"/>
                <a:ea typeface="+mn-ea"/>
                <a:cs typeface="+mn-cs"/>
              </a:rPr>
              <a:t>Managmen</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 Talk from Drummond better known as Looe et al, 2005 “</a:t>
            </a:r>
            <a:r>
              <a:rPr kumimoji="0" lang="en-US" sz="1200" b="1" i="0" u="sng" strike="noStrike" kern="1200" cap="none" spc="0" normalizeH="0" baseline="0" noProof="0" dirty="0" err="1">
                <a:ln>
                  <a:noFill/>
                </a:ln>
                <a:solidFill>
                  <a:prstClr val="black"/>
                </a:solidFill>
                <a:effectLst/>
                <a:uLnTx/>
                <a:uFillTx/>
                <a:latin typeface="Calibri" panose="020F0502020204030204"/>
                <a:ea typeface="+mn-ea"/>
                <a:cs typeface="+mn-cs"/>
              </a:rPr>
              <a:t>Conservtion</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 &amp; Management of Native Bees in Cranberry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common soil-nesting bee in cranberry in southeastern Massachusetts is M. addenda. </a:t>
            </a:r>
            <a:r>
              <a:rPr lang="en-US" dirty="0"/>
              <a:t>This species was the most abundant bee in southeastern Massachusetts (Loose 2000) and New Jersey (Cane et al. 1996) cranberry beds during bloom. It is common, </a:t>
            </a:r>
            <a:r>
              <a:rPr lang="en-US" dirty="0" err="1"/>
              <a:t>univoltine</a:t>
            </a:r>
            <a:r>
              <a:rPr lang="en-US" dirty="0"/>
              <a:t>, nests in and around cranberry beds, and can withstand the flooding associated with cranberry cultivation. Emergence of the bee in the spring coincides with cranberry bloom, which extends from late June through early July. It is also an efficient pollinator. Cane et al. (1996) found that single nest cell of a female bee of this species contained pollen from at least 1,076 virgin cranberry flowers. </a:t>
            </a:r>
            <a:r>
              <a:rPr lang="en-US" dirty="0" err="1"/>
              <a:t>Marucci</a:t>
            </a:r>
            <a:r>
              <a:rPr lang="en-US" dirty="0"/>
              <a:t> (1967) showed that floral fidelity by this bee to cranberry during bloom appears absolute. Megachile addenda has also been collected on Compositae (Asteraceae) and Fabaceae (Cane et al. 1996), and may use these flowers as forage after cranberry bloom.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Soil nests. </a:t>
            </a:r>
            <a:r>
              <a:rPr lang="en-US" dirty="0"/>
              <a:t>Bees often nest on southerly exposed banks that are well drained and warm. Batra (2001) proposes the term “bee zone” to describe an area that can be maintained by a grower for native bee nesting. The zones should be permanent strips of land along the northern to northwestern edges of the cranberry bed to maximize exposure of nest sites to solar radiation. In most cases the zone should also be protected from cold northwesterly winds that accompany storm fronts in the northeastern USA. Planting a double row of evergreens as a windbreak several meters to the north of the bee zone could also accomplish this. Hummocks and hills are also a part of the landscape that may provide protection to bee nest sites from wind. Bees often select sandy loam banks for nesting, which are common in the cranberry agroecosystem. Clearing banks of vegetation each spring (as vegetation insulates the soil in winter) and keeping them free of insecticide drift will encourage bees. Although, some species of bees can survive submergence under water while in the nest (e.g., M. addenda) many are sensitive to waterlogged soils and thus depend upon undisturbed upland soils for nesting. If it is necessary to construct soil nesting banks, they should be 1 to 2 m MAFES Technical Bulletin 191 17 high, 2 to 3 m wide, and 3 m or more long (Batra 2001). Many species of native bees have short foraging distances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SUMMARY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Native bee species are a natural resource. The cranberry agroecosystem is a natural landscape that is now intensively managed commercially. Although many species of bees potentially can inhabit this landscape, there are many threats to their existence. Conservation of native bee species is a worthwhile investment for growers because honey bees, the major pollinators of cranberry, are in decline worldwide due to parasites, diseases, and global trade pressures that reduce the profitability of cranberry production, resulting in fewer growers being able to afford honey bee rentals. Bumble bees (Bombus spp.) and the leaf-cutter bee M. addenda are both common and effective pollinators of cranberry in Massachusetts. Their densities are tied to the abundance of wild flowering plants around the periphery of cranberry beds throughout the season, the availability of nesting sites, and refuge from insecticides. Including considerations for native bees in management plans of the land around cranberry beds may boost their abundance and diversity and increase their contribution to cranberry pollination. Therefore, a management perspective that MAFES Technical Bulletin 191 21 focuses only on cranberry beds needs to be replaced with a perspective that includes more of the surrounding landscape. </a:t>
            </a:r>
          </a:p>
        </p:txBody>
      </p:sp>
    </p:spTree>
    <p:extLst>
      <p:ext uri="{BB962C8B-B14F-4D97-AF65-F5344CB8AC3E}">
        <p14:creationId xmlns:p14="http://schemas.microsoft.com/office/powerpoint/2010/main" val="2021937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Literature</a:t>
            </a:r>
          </a:p>
          <a:p>
            <a:r>
              <a:rPr lang="en-US" dirty="0"/>
              <a:t>Adamson et al, 2012, </a:t>
            </a:r>
          </a:p>
        </p:txBody>
      </p:sp>
    </p:spTree>
    <p:extLst>
      <p:ext uri="{BB962C8B-B14F-4D97-AF65-F5344CB8AC3E}">
        <p14:creationId xmlns:p14="http://schemas.microsoft.com/office/powerpoint/2010/main" val="281588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abundant non-</a:t>
            </a:r>
            <a:r>
              <a:rPr lang="en-US" dirty="0" err="1"/>
              <a:t>Apis</a:t>
            </a:r>
            <a:r>
              <a:rPr lang="en-US" dirty="0"/>
              <a:t> medium and larger bees on crops were Andrena, Bombus, Osmia, and </a:t>
            </a:r>
            <a:r>
              <a:rPr lang="en-US" dirty="0" err="1"/>
              <a:t>Peponapis</a:t>
            </a:r>
            <a:r>
              <a:rPr lang="en-US" dirty="0"/>
              <a:t>. Prior research has shown that bees in these genera are at least as effective as honey bees in pollinating the crops studied here. A few hundred Bombus and Osmia (both with species commercially managed for pollination) can provide the equivalent pollination service of thousands of honey bees in some fruit crops including apple, blueberry, and </a:t>
            </a:r>
            <a:r>
              <a:rPr lang="en-US" dirty="0" err="1"/>
              <a:t>caneberry</a:t>
            </a:r>
            <a:r>
              <a:rPr lang="en-US" dirty="0"/>
              <a:t> (Richards 1993, </a:t>
            </a:r>
            <a:r>
              <a:rPr lang="en-US" dirty="0" err="1"/>
              <a:t>Ladurner</a:t>
            </a:r>
            <a:r>
              <a:rPr lang="en-US" dirty="0"/>
              <a:t> et al. 2004, Cane 2005, </a:t>
            </a:r>
            <a:r>
              <a:rPr lang="en-US" dirty="0" err="1"/>
              <a:t>Velthuis</a:t>
            </a:r>
            <a:r>
              <a:rPr lang="en-US" dirty="0"/>
              <a:t> and van </a:t>
            </a:r>
            <a:r>
              <a:rPr lang="en-US" dirty="0" err="1"/>
              <a:t>Doorn</a:t>
            </a:r>
            <a:r>
              <a:rPr lang="en-US" dirty="0"/>
              <a:t> 2006). Andrena was found to be fourfold as effective as honey bees in blueberry pollination (</a:t>
            </a:r>
            <a:r>
              <a:rPr lang="en-US" dirty="0" err="1"/>
              <a:t>Javorek</a:t>
            </a:r>
            <a:r>
              <a:rPr lang="en-US" dirty="0"/>
              <a:t> et al. 2002). Bombus and the pollen specialists </a:t>
            </a:r>
            <a:r>
              <a:rPr lang="en-US" dirty="0" err="1"/>
              <a:t>Peponapis</a:t>
            </a:r>
            <a:r>
              <a:rPr lang="en-US" dirty="0"/>
              <a:t> and </a:t>
            </a:r>
            <a:r>
              <a:rPr lang="en-US" dirty="0" err="1"/>
              <a:t>Xenoglossa</a:t>
            </a:r>
            <a:r>
              <a:rPr lang="en-US" dirty="0"/>
              <a:t> have been found to be substantially more effective than honey bees at pollinating squash and pumpkins (Tepedino 1981, Fuchs and Muller 2004). Although </a:t>
            </a:r>
            <a:r>
              <a:rPr lang="en-US" dirty="0" err="1"/>
              <a:t>Javorek</a:t>
            </a:r>
            <a:r>
              <a:rPr lang="en-US" dirty="0"/>
              <a:t> et al. (2002) measured the effectiveness of Andrena in blueberry pollination, less research has focused on the pollination effectiveness of other ground-nesting bees that cannot easily be managed (versus relatively well-studied managed bees, such </a:t>
            </a:r>
            <a:r>
              <a:rPr lang="en-US" dirty="0" err="1"/>
              <a:t>asBombus</a:t>
            </a:r>
            <a:r>
              <a:rPr lang="en-US" dirty="0"/>
              <a:t> </a:t>
            </a:r>
            <a:r>
              <a:rPr lang="en-US" dirty="0" err="1"/>
              <a:t>andOsmia</a:t>
            </a:r>
            <a:r>
              <a:rPr lang="en-US" dirty="0"/>
              <a:t>).Andrena can clearly play an important role in crop pollination, especially spring-</a:t>
            </a:r>
            <a:r>
              <a:rPr lang="en-US" dirty="0" err="1"/>
              <a:t>ßowering</a:t>
            </a:r>
            <a:r>
              <a:rPr lang="en-US" dirty="0"/>
              <a:t> fruit crops (McGregor 1976, </a:t>
            </a:r>
            <a:r>
              <a:rPr lang="en-US" dirty="0" err="1"/>
              <a:t>Havenith</a:t>
            </a:r>
            <a:r>
              <a:rPr lang="en-US" dirty="0"/>
              <a:t> 2000, Tepedino et al. 2007, </a:t>
            </a:r>
            <a:r>
              <a:rPr lang="en-US" dirty="0" err="1"/>
              <a:t>Tuell</a:t>
            </a:r>
            <a:r>
              <a:rPr lang="en-US" dirty="0"/>
              <a:t> et al. 2009). Batra (1999) conducted a detailed study </a:t>
            </a:r>
            <a:r>
              <a:rPr lang="en-US" dirty="0" err="1"/>
              <a:t>ofAndrena</a:t>
            </a:r>
            <a:r>
              <a:rPr lang="en-US" dirty="0"/>
              <a:t> </a:t>
            </a:r>
            <a:r>
              <a:rPr lang="en-US" dirty="0" err="1"/>
              <a:t>fenningeri</a:t>
            </a:r>
            <a:r>
              <a:rPr lang="en-US" dirty="0"/>
              <a:t> </a:t>
            </a:r>
            <a:r>
              <a:rPr lang="en-US" dirty="0" err="1"/>
              <a:t>Viereck</a:t>
            </a:r>
            <a:r>
              <a:rPr lang="en-US" dirty="0"/>
              <a:t>, promoting its use as an orchard pollinator and proposing techniques for introducing and helping to maintain populations on site. Researchers have documented the diversity and abundance of wild bees in </a:t>
            </a:r>
            <a:r>
              <a:rPr lang="en-US" dirty="0" err="1"/>
              <a:t>cropsand</a:t>
            </a:r>
            <a:r>
              <a:rPr lang="en-US" dirty="0"/>
              <a:t> </a:t>
            </a:r>
            <a:r>
              <a:rPr lang="en-US" dirty="0" err="1"/>
              <a:t>thepositive</a:t>
            </a:r>
            <a:r>
              <a:rPr lang="en-US" dirty="0"/>
              <a:t> </a:t>
            </a:r>
            <a:r>
              <a:rPr lang="en-US" dirty="0" err="1"/>
              <a:t>correlationsbetweenbeediversity</a:t>
            </a:r>
            <a:r>
              <a:rPr lang="en-US" dirty="0"/>
              <a:t> and improved pollination (</a:t>
            </a:r>
            <a:r>
              <a:rPr lang="en-US" dirty="0" err="1"/>
              <a:t>Chagnon</a:t>
            </a:r>
            <a:r>
              <a:rPr lang="en-US" dirty="0"/>
              <a:t> et al. 1993, Winfree and </a:t>
            </a:r>
            <a:r>
              <a:rPr lang="en-US" dirty="0" err="1"/>
              <a:t>Kremen</a:t>
            </a:r>
            <a:r>
              <a:rPr lang="en-US" dirty="0"/>
              <a:t> 2009).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abundant non-</a:t>
            </a:r>
            <a:r>
              <a:rPr lang="en-US" dirty="0" err="1"/>
              <a:t>Apis</a:t>
            </a:r>
            <a:r>
              <a:rPr lang="en-US" dirty="0"/>
              <a:t> medium to larger bees visiting </a:t>
            </a:r>
            <a:r>
              <a:rPr lang="en-US" b="1" dirty="0"/>
              <a:t>apple, blueberry, and </a:t>
            </a:r>
            <a:r>
              <a:rPr lang="en-US" b="1" dirty="0" err="1"/>
              <a:t>caneberry</a:t>
            </a:r>
            <a:r>
              <a:rPr lang="en-US" b="1" dirty="0"/>
              <a:t> </a:t>
            </a:r>
            <a:r>
              <a:rPr lang="en-US" dirty="0" err="1"/>
              <a:t>ßowers</a:t>
            </a:r>
            <a:r>
              <a:rPr lang="en-US" dirty="0"/>
              <a:t> were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Andrena, Bombus, and Osmia (Table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Abundant genera in </a:t>
            </a:r>
            <a:r>
              <a:rPr lang="en-US" b="1" dirty="0"/>
              <a:t>cucurbits</a:t>
            </a:r>
            <a:r>
              <a:rPr lang="en-US" dirty="0"/>
              <a:t> were </a:t>
            </a:r>
            <a:r>
              <a:rPr lang="en-US" dirty="0" err="1"/>
              <a:t>Agapostemon</a:t>
            </a:r>
            <a:r>
              <a:rPr lang="en-US" dirty="0"/>
              <a:t>, Bombus, Melissodes, and </a:t>
            </a:r>
            <a:r>
              <a:rPr lang="en-US" dirty="0" err="1"/>
              <a:t>Eucera</a:t>
            </a:r>
            <a:r>
              <a:rPr lang="en-US" dirty="0"/>
              <a:t> </a:t>
            </a:r>
            <a:r>
              <a:rPr lang="en-US" dirty="0" err="1"/>
              <a:t>pruinosa</a:t>
            </a:r>
            <a:r>
              <a:rPr lang="en-US" dirty="0"/>
              <a:t>, a cucurbit specialist.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species were netted from all crops: </a:t>
            </a:r>
            <a:r>
              <a:rPr lang="en-US" b="1" i="1" dirty="0" err="1"/>
              <a:t>Apis</a:t>
            </a:r>
            <a:r>
              <a:rPr lang="en-US" b="1" i="1" dirty="0"/>
              <a:t> mellifera, Augochlora </a:t>
            </a:r>
            <a:r>
              <a:rPr lang="en-US" b="1" i="1" dirty="0" err="1"/>
              <a:t>pura</a:t>
            </a:r>
            <a:r>
              <a:rPr lang="en-US" b="1" i="1" dirty="0"/>
              <a:t>, Bombus </a:t>
            </a:r>
            <a:r>
              <a:rPr lang="en-US" b="1" i="1" dirty="0" err="1"/>
              <a:t>bimaculatus</a:t>
            </a:r>
            <a:r>
              <a:rPr lang="en-US" b="1" i="1" dirty="0"/>
              <a:t>, B. </a:t>
            </a:r>
            <a:r>
              <a:rPr lang="en-US" b="1" i="1" dirty="0" err="1"/>
              <a:t>griseocollis</a:t>
            </a:r>
            <a:r>
              <a:rPr lang="en-US" b="1" i="1" dirty="0"/>
              <a:t>, B. impatiens, B. </a:t>
            </a:r>
            <a:r>
              <a:rPr lang="en-US" b="1" i="1" dirty="0" err="1"/>
              <a:t>perplexus</a:t>
            </a:r>
            <a:r>
              <a:rPr lang="en-US" b="1" i="1" dirty="0"/>
              <a:t>, Ceratina </a:t>
            </a:r>
            <a:r>
              <a:rPr lang="en-US" b="1" i="1" dirty="0" err="1"/>
              <a:t>calcarata</a:t>
            </a:r>
            <a:r>
              <a:rPr lang="en-US" b="1" i="1" dirty="0"/>
              <a:t>, </a:t>
            </a:r>
            <a:r>
              <a:rPr lang="en-US" b="1" i="1" dirty="0" err="1"/>
              <a:t>Halictus</a:t>
            </a:r>
            <a:r>
              <a:rPr lang="en-US" b="1" i="1" dirty="0"/>
              <a:t> </a:t>
            </a:r>
            <a:r>
              <a:rPr lang="en-US" b="1" i="1" dirty="0" err="1"/>
              <a:t>confusus</a:t>
            </a:r>
            <a:r>
              <a:rPr lang="en-US" b="1" i="1" dirty="0"/>
              <a:t>, H. </a:t>
            </a:r>
            <a:r>
              <a:rPr lang="en-US" b="1" i="1" dirty="0" err="1"/>
              <a:t>ligatus</a:t>
            </a:r>
            <a:r>
              <a:rPr lang="en-US" b="1" i="1" dirty="0"/>
              <a:t>, </a:t>
            </a:r>
            <a:r>
              <a:rPr lang="en-US" b="0" i="0" dirty="0"/>
              <a:t>and</a:t>
            </a:r>
            <a:r>
              <a:rPr lang="en-US" b="1" i="1" dirty="0"/>
              <a:t> Xylocopa virginica</a:t>
            </a:r>
          </a:p>
          <a:p>
            <a:endParaRPr lang="en-US" dirty="0"/>
          </a:p>
        </p:txBody>
      </p:sp>
    </p:spTree>
    <p:extLst>
      <p:ext uri="{BB962C8B-B14F-4D97-AF65-F5344CB8AC3E}">
        <p14:creationId xmlns:p14="http://schemas.microsoft.com/office/powerpoint/2010/main" val="2265013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591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3</a:t>
            </a:fld>
            <a:endParaRPr lang="en-US"/>
          </a:p>
        </p:txBody>
      </p:sp>
      <p:sp>
        <p:nvSpPr>
          <p:cNvPr id="7" name="Notes Placeholder 2">
            <a:extLst>
              <a:ext uri="{FF2B5EF4-FFF2-40B4-BE49-F238E27FC236}">
                <a16:creationId xmlns:a16="http://schemas.microsoft.com/office/drawing/2014/main" id="{85993F65-C658-EADB-78C5-AD949D88BFC1}"/>
              </a:ext>
            </a:extLst>
          </p:cNvPr>
          <p:cNvSpPr txBox="1">
            <a:spLocks/>
          </p:cNvSpPr>
          <p:nvPr/>
        </p:nvSpPr>
        <p:spPr>
          <a:xfrm>
            <a:off x="459424" y="360919"/>
            <a:ext cx="6396990" cy="658018"/>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9" name="Notes Placeholder 2">
            <a:extLst>
              <a:ext uri="{FF2B5EF4-FFF2-40B4-BE49-F238E27FC236}">
                <a16:creationId xmlns:a16="http://schemas.microsoft.com/office/drawing/2014/main" id="{7324B420-C306-E704-53CB-46BE58837F46}"/>
              </a:ext>
            </a:extLst>
          </p:cNvPr>
          <p:cNvSpPr txBox="1">
            <a:spLocks/>
          </p:cNvSpPr>
          <p:nvPr/>
        </p:nvSpPr>
        <p:spPr>
          <a:xfrm>
            <a:off x="459423" y="1211581"/>
            <a:ext cx="5486400" cy="336042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6427">
              <a:defRPr/>
            </a:pPr>
            <a:endParaRPr lang="en-US" dirty="0"/>
          </a:p>
        </p:txBody>
      </p:sp>
      <p:sp>
        <p:nvSpPr>
          <p:cNvPr id="10" name="Notes Placeholder 2">
            <a:extLst>
              <a:ext uri="{FF2B5EF4-FFF2-40B4-BE49-F238E27FC236}">
                <a16:creationId xmlns:a16="http://schemas.microsoft.com/office/drawing/2014/main" id="{0F036D31-EE67-4FF9-D88D-002459611B2A}"/>
              </a:ext>
            </a:extLst>
          </p:cNvPr>
          <p:cNvSpPr txBox="1">
            <a:spLocks/>
          </p:cNvSpPr>
          <p:nvPr/>
        </p:nvSpPr>
        <p:spPr>
          <a:xfrm>
            <a:off x="459423" y="4764643"/>
            <a:ext cx="548640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base"/>
            <a:endParaRPr lang="en-US" dirty="0">
              <a:solidFill>
                <a:srgbClr val="2A2A2A"/>
              </a:solidFill>
              <a:latin typeface="Merriweather" panose="020B0604020202020204" pitchFamily="2" charset="0"/>
            </a:endParaRPr>
          </a:p>
          <a:p>
            <a:endParaRPr lang="en-US" dirty="0"/>
          </a:p>
        </p:txBody>
      </p:sp>
      <p:sp>
        <p:nvSpPr>
          <p:cNvPr id="11" name="Notes Placeholder 10">
            <a:extLst>
              <a:ext uri="{FF2B5EF4-FFF2-40B4-BE49-F238E27FC236}">
                <a16:creationId xmlns:a16="http://schemas.microsoft.com/office/drawing/2014/main" id="{69086F98-7CFF-862E-67E7-F708D8CF75DB}"/>
              </a:ext>
            </a:extLst>
          </p:cNvPr>
          <p:cNvSpPr>
            <a:spLocks noGrp="1"/>
          </p:cNvSpPr>
          <p:nvPr>
            <p:ph type="body" idx="1"/>
          </p:nvPr>
        </p:nvSpPr>
        <p:spPr>
          <a:xfrm>
            <a:off x="459423" y="360919"/>
            <a:ext cx="5486400" cy="3600450"/>
          </a:xfrm>
        </p:spPr>
        <p:txBody>
          <a:bodyPr/>
          <a:lstStyle/>
          <a:p>
            <a:r>
              <a:rPr lang="en-US" dirty="0"/>
              <a:t>In this Module we wanted to educate on the diversity of bees and give you a peak at how they live their lives.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bees do when they are not flying or foraging on a flower is often a mystery so we think it will help you if you can catch a glimpse into their mysterious lives.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believe this baseline biological information will help you be able to integrate the ‘why’ and ‘how’ when approaching wild bee conservation and management.</a:t>
            </a:r>
          </a:p>
          <a:p>
            <a:endParaRPr lang="en-US" dirty="0"/>
          </a:p>
          <a:p>
            <a:endParaRPr lang="en-US" dirty="0"/>
          </a:p>
        </p:txBody>
      </p:sp>
    </p:spTree>
    <p:extLst>
      <p:ext uri="{BB962C8B-B14F-4D97-AF65-F5344CB8AC3E}">
        <p14:creationId xmlns:p14="http://schemas.microsoft.com/office/powerpoint/2010/main" val="1384781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1006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32</a:t>
            </a:fld>
            <a:endParaRPr lang="en-US"/>
          </a:p>
        </p:txBody>
      </p:sp>
      <p:sp>
        <p:nvSpPr>
          <p:cNvPr id="9" name="Notes Placeholder 2">
            <a:extLst>
              <a:ext uri="{FF2B5EF4-FFF2-40B4-BE49-F238E27FC236}">
                <a16:creationId xmlns:a16="http://schemas.microsoft.com/office/drawing/2014/main" id="{3F85A853-C8D1-F530-50A8-DF0FB4C43961}"/>
              </a:ext>
            </a:extLst>
          </p:cNvPr>
          <p:cNvSpPr txBox="1">
            <a:spLocks/>
          </p:cNvSpPr>
          <p:nvPr/>
        </p:nvSpPr>
        <p:spPr>
          <a:xfrm>
            <a:off x="468631" y="6732271"/>
            <a:ext cx="6257925" cy="228600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11" name="Notes Placeholder 10">
            <a:extLst>
              <a:ext uri="{FF2B5EF4-FFF2-40B4-BE49-F238E27FC236}">
                <a16:creationId xmlns:a16="http://schemas.microsoft.com/office/drawing/2014/main" id="{DE1D267C-3826-FBC6-3111-E6D1A881239E}"/>
              </a:ext>
            </a:extLst>
          </p:cNvPr>
          <p:cNvSpPr>
            <a:spLocks noGrp="1"/>
          </p:cNvSpPr>
          <p:nvPr>
            <p:ph type="body" sz="quarter" idx="3"/>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H I look forward to sharing what I know about the ……..title……. I think it will help you be able to integrate the ‘why’ into approaching wild bee conservation and management.</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This Modules is the first of a 5 part series education program.</a:t>
            </a:r>
            <a:endParaRPr lang="en-US" sz="1800" dirty="0">
              <a:effectLst/>
              <a:latin typeface="Calibri" panose="020F05020202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897284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see that bees are diverse here in the northeast and even in agriculture with 15-25% of the state diversity visiting pollinator dependent crops. This gives us reason to consider supporting our bee communities.</a:t>
            </a:r>
          </a:p>
          <a:p>
            <a:r>
              <a:rPr lang="en-US" dirty="0"/>
              <a:t>BUT If we want to help bees, we need to understand their natural history. This means we need to fully realize how they fit into an ecosystem in time and space. </a:t>
            </a:r>
          </a:p>
          <a:p>
            <a:endParaRPr lang="en-US" dirty="0"/>
          </a:p>
        </p:txBody>
      </p:sp>
    </p:spTree>
    <p:extLst>
      <p:ext uri="{BB962C8B-B14F-4D97-AF65-F5344CB8AC3E}">
        <p14:creationId xmlns:p14="http://schemas.microsoft.com/office/powerpoint/2010/main" val="3767000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we will now review how north American native bee species live in the order presented here: their social needs, Foraging range, lifecycle, Where they live, what they eat, and what their seasonal activity looks like.</a:t>
            </a:r>
          </a:p>
          <a:p>
            <a:endParaRPr lang="en-US" dirty="0"/>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Levels of Sociality</a:t>
            </a:r>
            <a:endParaRPr lang="en-US" sz="1200" dirty="0">
              <a:solidFill>
                <a:srgbClr val="FFFFCC"/>
              </a:solidFill>
              <a:effectLst/>
            </a:endParaRPr>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Nesting </a:t>
            </a:r>
            <a:r>
              <a:rPr lang="en-US" sz="1200" dirty="0">
                <a:solidFill>
                  <a:srgbClr val="FFFFCC"/>
                </a:solidFill>
                <a:effectLst/>
              </a:rPr>
              <a:t>(Where they live and the materials they need)</a:t>
            </a:r>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Lifecycle </a:t>
            </a:r>
            <a:r>
              <a:rPr lang="en-US" sz="1200" dirty="0">
                <a:solidFill>
                  <a:srgbClr val="FFFFCC"/>
                </a:solidFill>
                <a:effectLst/>
              </a:rPr>
              <a:t>(development stages - lifetime)</a:t>
            </a:r>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Foraging Range </a:t>
            </a:r>
            <a:r>
              <a:rPr lang="en-US" sz="1200" dirty="0">
                <a:solidFill>
                  <a:srgbClr val="FFFFCC"/>
                </a:solidFill>
                <a:effectLst/>
              </a:rPr>
              <a:t>(How far are bees able to travel and still be successful)</a:t>
            </a:r>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Seasonal Activity </a:t>
            </a:r>
            <a:r>
              <a:rPr lang="en-US" sz="1200" dirty="0">
                <a:solidFill>
                  <a:srgbClr val="FFFFCC"/>
                </a:solidFill>
                <a:effectLst/>
              </a:rPr>
              <a:t>(Species distribution across summer)</a:t>
            </a:r>
          </a:p>
          <a:p>
            <a:pPr>
              <a:spcBef>
                <a:spcPts val="0"/>
              </a:spcBef>
              <a:spcAft>
                <a:spcPts val="600"/>
              </a:spcAft>
              <a:buClr>
                <a:schemeClr val="tx1"/>
              </a:buClr>
              <a:buSzPct val="104000"/>
              <a:buFont typeface="Arial" panose="020B0604020202020204" pitchFamily="34" charset="0"/>
              <a:buChar char="•"/>
              <a:defRPr/>
            </a:pPr>
            <a:r>
              <a:rPr lang="en-US" sz="1200" b="1" dirty="0">
                <a:solidFill>
                  <a:srgbClr val="FFFFCC"/>
                </a:solidFill>
                <a:effectLst/>
              </a:rPr>
              <a:t>Floral Resources </a:t>
            </a:r>
            <a:r>
              <a:rPr lang="en-US" sz="1200" dirty="0">
                <a:solidFill>
                  <a:srgbClr val="FFFFCC"/>
                </a:solidFill>
                <a:effectLst/>
              </a:rPr>
              <a:t>(Who eats what &amp; what do they eat?) </a:t>
            </a:r>
          </a:p>
          <a:p>
            <a:endParaRPr lang="en-US" dirty="0"/>
          </a:p>
        </p:txBody>
      </p:sp>
    </p:spTree>
    <p:extLst>
      <p:ext uri="{BB962C8B-B14F-4D97-AF65-F5344CB8AC3E}">
        <p14:creationId xmlns:p14="http://schemas.microsoft.com/office/powerpoint/2010/main" val="533473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480310"/>
          </a:xfrm>
        </p:spPr>
        <p:txBody>
          <a:bodyPr/>
          <a:lstStyle/>
          <a:p>
            <a:r>
              <a:rPr lang="en-US" sz="1400" dirty="0"/>
              <a:t>Reproductive output is highly dependent on the amount of resources you can gather and competition for resources. Sociality has a huge part to play in this process. Everyone is familiar with our social bees like the homey bee and the bumble bee species that occur on the extreme end of social structure/hierarchy. Of the bee species that are </a:t>
            </a:r>
            <a:r>
              <a:rPr lang="en-US" sz="1400" b="1" dirty="0"/>
              <a:t>native </a:t>
            </a:r>
            <a:r>
              <a:rPr lang="en-US" sz="1400" dirty="0"/>
              <a:t>to North America, Bumble bee species are our only native colonial bee species. Meaning that there is a queen and a complex hierarchical caste system. These eusocial species build a large hive population that can exploit floral resources </a:t>
            </a:r>
            <a:r>
              <a:rPr lang="en-US" sz="1400" dirty="0" err="1"/>
              <a:t>en</a:t>
            </a:r>
            <a:r>
              <a:rPr lang="en-US" sz="1400" dirty="0"/>
              <a:t> masse and fly great distances making them resilient to resource fluctuation and ensuring high reproductive output (HB moms lay 20-50K eggs, BB’s less at 100-500 eggs)</a:t>
            </a:r>
          </a:p>
          <a:p>
            <a:endParaRPr lang="en-US" sz="1600" dirty="0"/>
          </a:p>
          <a:p>
            <a:r>
              <a:rPr lang="en-US" sz="1600" dirty="0"/>
              <a:t> </a:t>
            </a:r>
          </a:p>
        </p:txBody>
      </p:sp>
    </p:spTree>
    <p:extLst>
      <p:ext uri="{BB962C8B-B14F-4D97-AF65-F5344CB8AC3E}">
        <p14:creationId xmlns:p14="http://schemas.microsoft.com/office/powerpoint/2010/main" val="2567712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eusocial species with a division of labor and extended brood care are just one type of social species. We also have Cooperative nesting species or cooperative breeders.</a:t>
            </a:r>
          </a:p>
          <a:p>
            <a:endParaRPr lang="en-US" dirty="0"/>
          </a:p>
          <a:p>
            <a:r>
              <a:rPr lang="en-US" dirty="0"/>
              <a:t>These cooperative breeders, such as our small and large carpenters bees, Ceratina and Xylocopa species respectively as well as many of our sweat bee species also live in a community where the mother rears her young all the way to adulthood. Mothers and offspring live in the same nest whether that be stems, decomposing wood, or in the ground and the duties of the offspring is foraging and guarding the nest entrance while the mother forages and delivers pollen and nectar to her young. When mothers get old they die off leaving the nest to their most alpha offspring who can continue on. Some individuals act solitarily but studies show the solitary drifters produce males more so than females</a:t>
            </a:r>
          </a:p>
          <a:p>
            <a:endParaRPr lang="en-US" dirty="0"/>
          </a:p>
          <a:p>
            <a:r>
              <a:rPr lang="en-US" dirty="0"/>
              <a:t>You would imagine these species garner a pretty high reproductive output due to these social behaviors however there is much competition between mother bee and foraging bees with lots of egg replacement behaviors which ultimately keep # of eggs </a:t>
            </a:r>
            <a:r>
              <a:rPr lang="en-US" dirty="0" err="1"/>
              <a:t>layed</a:t>
            </a:r>
            <a:r>
              <a:rPr lang="en-US" dirty="0"/>
              <a:t> per female as low as the solitary bees I will discussing shortly.</a:t>
            </a:r>
          </a:p>
          <a:p>
            <a:endParaRPr lang="en-US" dirty="0"/>
          </a:p>
          <a:p>
            <a:endParaRPr lang="en-US" dirty="0"/>
          </a:p>
        </p:txBody>
      </p:sp>
    </p:spTree>
    <p:extLst>
      <p:ext uri="{BB962C8B-B14F-4D97-AF65-F5344CB8AC3E}">
        <p14:creationId xmlns:p14="http://schemas.microsoft.com/office/powerpoint/2010/main" val="109801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5CF2E46-047C-870B-A369-30AE509805FF}"/>
              </a:ext>
            </a:extLst>
          </p:cNvPr>
          <p:cNvSpPr>
            <a:spLocks noGrp="1"/>
          </p:cNvSpPr>
          <p:nvPr>
            <p:ph type="body" sz="quarter" idx="3"/>
          </p:nvPr>
        </p:nvSpPr>
        <p:spPr/>
        <p:txBody>
          <a:bodyPr/>
          <a:lstStyle/>
          <a:p>
            <a:pPr>
              <a:defRPr/>
            </a:pPr>
            <a:r>
              <a:rPr lang="en-US" b="1" dirty="0"/>
              <a:t>Solitary</a:t>
            </a:r>
          </a:p>
          <a:p>
            <a:pPr>
              <a:defRPr/>
            </a:pPr>
            <a:r>
              <a:rPr lang="en-US" dirty="0"/>
              <a:t>And now we come to the star of our NA native bee community, the solitary bees. I want to take a moment to emphasize the differences between social and solitary species which are important to keep in mind because most of our native and wild species live solitarily lifestyles that are not as well known to the public as the social lifestyle of honey bees which has been made popular Hollywood.</a:t>
            </a:r>
          </a:p>
          <a:p>
            <a:pPr>
              <a:defRPr/>
            </a:pPr>
            <a:r>
              <a:rPr lang="en-US" dirty="0"/>
              <a:t>At the solitary end of the spectrum of sociality responsibilities are very different for the Mother. There are two means of being solitary. Distinctly </a:t>
            </a:r>
            <a:r>
              <a:rPr lang="en-US" b="1" dirty="0"/>
              <a:t>Solitary </a:t>
            </a:r>
            <a:r>
              <a:rPr lang="en-US" dirty="0"/>
              <a:t>females build each of her nests in her own preferred elusive location; </a:t>
            </a:r>
            <a:r>
              <a:rPr lang="en-US" b="1" dirty="0"/>
              <a:t>Communal solitary </a:t>
            </a:r>
            <a:r>
              <a:rPr lang="en-US" dirty="0"/>
              <a:t>species have a tendency to nest near each other in the same location or they share a nest entrance but maintain a solitary lifestyle otherwise.  </a:t>
            </a:r>
          </a:p>
          <a:p>
            <a:pPr>
              <a:defRPr/>
            </a:pPr>
            <a:r>
              <a:rPr lang="en-US" dirty="0"/>
              <a:t>Both Solitary and Communal nesting solitary females work alone, building nests, constructing brood cells, gathering provisions and delivering them to brood cells, and laying her eggs. </a:t>
            </a:r>
            <a:r>
              <a:rPr lang="en-US" b="1" dirty="0"/>
              <a:t>T</a:t>
            </a:r>
            <a:r>
              <a:rPr lang="en-US" b="1" dirty="0">
                <a:latin typeface="TimesNewRomanPSMT"/>
              </a:rPr>
              <a:t>hink single mother….</a:t>
            </a:r>
            <a:endParaRPr lang="en-US" dirty="0"/>
          </a:p>
          <a:p>
            <a:pPr>
              <a:defRPr/>
            </a:pPr>
            <a:r>
              <a:rPr lang="en-US" dirty="0"/>
              <a:t>A benefit of communal nesting is that they can passively protect the nest entrance/entrances from brood parasites since there is always someone coming or going from their nesting area.  </a:t>
            </a:r>
          </a:p>
          <a:p>
            <a:pPr>
              <a:defRPr/>
            </a:pPr>
            <a:r>
              <a:rPr lang="en-US" dirty="0"/>
              <a:t>The majority of bee species here in North America are solitary and communal solitary nesters (about 75% of our species), therefore we should keep it in the forefront of our mind that proximity of resources is more important for these species than social bees since they are doing all the work themselves which slows down their reproductive output.</a:t>
            </a:r>
          </a:p>
          <a:p>
            <a:endParaRPr lang="en-US" dirty="0"/>
          </a:p>
        </p:txBody>
      </p:sp>
    </p:spTree>
    <p:extLst>
      <p:ext uri="{BB962C8B-B14F-4D97-AF65-F5344CB8AC3E}">
        <p14:creationId xmlns:p14="http://schemas.microsoft.com/office/powerpoint/2010/main" val="2960139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the scene with solitary and social bees are their nest parasites, the parasitic bees including the brood parasites that parasitize the solitary bee groups and the social parasites that attack the social bee groups.. These bees only forage for nectar on flowers and instead of collecting pollen they sneak into the nests of their hosts and either destroy the hosts eggs and lay their eggs in their place or they lay their egg in the cells with the host egg and then their offspring quickly develop and destroy the host offspring and feed on the pollen provision thereby obfuscating with all of the </a:t>
            </a:r>
            <a:r>
              <a:rPr lang="en-US" dirty="0" err="1"/>
              <a:t>hardwork</a:t>
            </a:r>
            <a:r>
              <a:rPr lang="en-US" dirty="0"/>
              <a:t> of the solitary mama.</a:t>
            </a:r>
          </a:p>
          <a:p>
            <a:endParaRPr lang="en-US" dirty="0"/>
          </a:p>
          <a:p>
            <a:r>
              <a:rPr lang="en-US" dirty="0"/>
              <a:t>Division of labor </a:t>
            </a:r>
          </a:p>
          <a:p>
            <a:r>
              <a:rPr lang="en-US" dirty="0"/>
              <a:t>Generational overlap</a:t>
            </a:r>
          </a:p>
          <a:p>
            <a:r>
              <a:rPr lang="en-US" dirty="0"/>
              <a:t>Conceptualize sociality by pictures of the nests (</a:t>
            </a:r>
            <a:r>
              <a:rPr lang="en-US" dirty="0" err="1"/>
              <a:t>WikiMEdia</a:t>
            </a:r>
            <a:r>
              <a:rPr lang="en-US" dirty="0"/>
              <a:t> Commons – google images only include creative commons)</a:t>
            </a:r>
          </a:p>
          <a:p>
            <a:endParaRPr lang="en-US" dirty="0"/>
          </a:p>
          <a:p>
            <a:r>
              <a:rPr lang="en-US" dirty="0"/>
              <a:t>Take out </a:t>
            </a:r>
            <a:r>
              <a:rPr lang="en-US" dirty="0" err="1"/>
              <a:t>Nomada</a:t>
            </a:r>
            <a:r>
              <a:rPr lang="en-US" dirty="0"/>
              <a:t> and add </a:t>
            </a:r>
            <a:r>
              <a:rPr lang="en-US" dirty="0" err="1"/>
              <a:t>Dialictus</a:t>
            </a:r>
            <a:endParaRPr lang="en-US" dirty="0"/>
          </a:p>
        </p:txBody>
      </p:sp>
    </p:spTree>
    <p:extLst>
      <p:ext uri="{BB962C8B-B14F-4D97-AF65-F5344CB8AC3E}">
        <p14:creationId xmlns:p14="http://schemas.microsoft.com/office/powerpoint/2010/main" val="4074173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B982A72-C2AC-99CE-931E-AACFA3E9C378}"/>
              </a:ext>
            </a:extLst>
          </p:cNvPr>
          <p:cNvSpPr>
            <a:spLocks noGrp="1"/>
          </p:cNvSpPr>
          <p:nvPr>
            <p:ph type="body" sz="quarter" idx="3"/>
          </p:nvPr>
        </p:nvSpPr>
        <p:spPr/>
        <p:txBody>
          <a:bodyPr/>
          <a:lstStyle/>
          <a:p>
            <a:r>
              <a:rPr lang="en-US" b="1" dirty="0"/>
              <a:t>NESTING</a:t>
            </a:r>
          </a:p>
          <a:p>
            <a:r>
              <a:rPr lang="en-US" dirty="0"/>
              <a:t>In order to protect the homes that our crop pollinating bees live and raise their young in you need to know where they live. With such broad species diversity, the places these native bee species nest are endless. </a:t>
            </a:r>
          </a:p>
          <a:p>
            <a:endParaRPr lang="en-US" dirty="0"/>
          </a:p>
          <a:p>
            <a:r>
              <a:rPr lang="en-US" dirty="0"/>
              <a:t>Broadly there are two main types of nesting (Above ground and Below Ground). Ground nesting bees either nest below ground in the soil where they excavate tunnels and chambers, or they rent abandoned rodent or insect </a:t>
            </a:r>
            <a:r>
              <a:rPr lang="en-US" dirty="0" err="1"/>
              <a:t>buroughs</a:t>
            </a:r>
            <a:r>
              <a:rPr lang="en-US" dirty="0"/>
              <a:t>, </a:t>
            </a:r>
          </a:p>
          <a:p>
            <a:r>
              <a:rPr lang="en-US" dirty="0"/>
              <a:t>Cavity nesting bees nest above ground excavating or renting space in various materials including stems, branches, tree trunks, old beetle burrows, and decomposing wood, to name a few. </a:t>
            </a:r>
          </a:p>
          <a:p>
            <a:endParaRPr lang="en-US" dirty="0"/>
          </a:p>
          <a:p>
            <a:r>
              <a:rPr lang="en-US" b="1" dirty="0"/>
              <a:t>This slide shows four </a:t>
            </a:r>
            <a:r>
              <a:rPr lang="en-US" dirty="0"/>
              <a:t>different species and how and where they nest and what their nest provisions look like (clockwise, Osmia, Megachile, </a:t>
            </a:r>
            <a:r>
              <a:rPr lang="en-US" dirty="0" err="1"/>
              <a:t>Eucera</a:t>
            </a:r>
            <a:r>
              <a:rPr lang="en-US" dirty="0"/>
              <a:t>, Colletes). The Megachile cavity nesters often use leaves stuffed into crevices as are shown here on the right to line their nests and provide physical and chemical protection from pests and fungal pathogens. There is a huge amount of diversity in the way bee species line their nest to protect them from the elements (some using internally made secretions that they paint the nest cell walls with).  Even the way bees mix their provisions varies between species, some species make soupy wet nesting provisions for their young to gobble up and others leave the pollen loose and messy.</a:t>
            </a:r>
          </a:p>
          <a:p>
            <a:endParaRPr lang="en-US" dirty="0"/>
          </a:p>
        </p:txBody>
      </p:sp>
    </p:spTree>
    <p:extLst>
      <p:ext uri="{BB962C8B-B14F-4D97-AF65-F5344CB8AC3E}">
        <p14:creationId xmlns:p14="http://schemas.microsoft.com/office/powerpoint/2010/main" val="2817992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0803B35B-4448-0301-AB17-1A4D1C95745A}"/>
              </a:ext>
            </a:extLst>
          </p:cNvPr>
          <p:cNvSpPr>
            <a:spLocks noGrp="1"/>
          </p:cNvSpPr>
          <p:nvPr>
            <p:ph type="body" sz="quarter" idx="3"/>
          </p:nvPr>
        </p:nvSpPr>
        <p:spPr/>
        <p:txBody>
          <a:bodyPr/>
          <a:lstStyle/>
          <a:p>
            <a:r>
              <a:rPr lang="en-US" b="1" dirty="0"/>
              <a:t>GRAPH</a:t>
            </a:r>
          </a:p>
          <a:p>
            <a:r>
              <a:rPr lang="en-US" dirty="0"/>
              <a:t>Here is a breakdown on where the native bees of new York nest. We presume that these distributions are similar across the northeast due to the similar climate and vegetation.</a:t>
            </a:r>
          </a:p>
          <a:p>
            <a:r>
              <a:rPr lang="en-US" dirty="0"/>
              <a:t>Illustrated in this way you can easily see that ground nesting solitary bees make up the majority of </a:t>
            </a:r>
            <a:r>
              <a:rPr lang="en-US" b="1" dirty="0"/>
              <a:t>non-nest thieving </a:t>
            </a:r>
            <a:r>
              <a:rPr lang="en-US" dirty="0"/>
              <a:t>bee species in our region.</a:t>
            </a:r>
          </a:p>
          <a:p>
            <a:pPr>
              <a:defRPr/>
            </a:pPr>
            <a:r>
              <a:rPr lang="en-US" dirty="0"/>
              <a:t>Seventy percent of northeastern bees are ground nesting and if we look specifically at tree fruit pollination {apples, cherries, plums, peaches), 95% of the pollination is coming from ground nesting species. Therefore, assessing and managing the landscape to provide attractive nesting localities is an important management activity. (Management for bees will be covered in Module 2).  Knowing these ecological traits we can more easily predict where wild bees might be nesting in the landscape and help to protect those areas. </a:t>
            </a:r>
          </a:p>
          <a:p>
            <a:endParaRPr lang="en-US" dirty="0"/>
          </a:p>
        </p:txBody>
      </p:sp>
    </p:spTree>
    <p:extLst>
      <p:ext uri="{BB962C8B-B14F-4D97-AF65-F5344CB8AC3E}">
        <p14:creationId xmlns:p14="http://schemas.microsoft.com/office/powerpoint/2010/main" val="67440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4</a:t>
            </a:fld>
            <a:endParaRPr lang="en-US"/>
          </a:p>
        </p:txBody>
      </p:sp>
      <p:sp>
        <p:nvSpPr>
          <p:cNvPr id="9" name="Notes Placeholder 2">
            <a:extLst>
              <a:ext uri="{FF2B5EF4-FFF2-40B4-BE49-F238E27FC236}">
                <a16:creationId xmlns:a16="http://schemas.microsoft.com/office/drawing/2014/main" id="{3F85A853-C8D1-F530-50A8-DF0FB4C43961}"/>
              </a:ext>
            </a:extLst>
          </p:cNvPr>
          <p:cNvSpPr txBox="1">
            <a:spLocks/>
          </p:cNvSpPr>
          <p:nvPr/>
        </p:nvSpPr>
        <p:spPr>
          <a:xfrm>
            <a:off x="468631" y="6732271"/>
            <a:ext cx="6257925" cy="228600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11" name="Notes Placeholder 10">
            <a:extLst>
              <a:ext uri="{FF2B5EF4-FFF2-40B4-BE49-F238E27FC236}">
                <a16:creationId xmlns:a16="http://schemas.microsoft.com/office/drawing/2014/main" id="{DE1D267C-3826-FBC6-3111-E6D1A881239E}"/>
              </a:ext>
            </a:extLst>
          </p:cNvPr>
          <p:cNvSpPr>
            <a:spLocks noGrp="1"/>
          </p:cNvSpPr>
          <p:nvPr>
            <p:ph type="body" sz="quarter" idx="3"/>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share that everything you will be learning in this module and the following modules is based on research from the research in our bee labs at Cornell as well as colleagues in the NE and as well as the state dept of env conservation, including support from Cornell Cooperative Extension and various non-profit education organizations including Xerces and IPM Inst of NA most notably.</a:t>
            </a:r>
          </a:p>
          <a:p>
            <a:endParaRPr lang="en-US" dirty="0"/>
          </a:p>
        </p:txBody>
      </p:sp>
    </p:spTree>
    <p:extLst>
      <p:ext uri="{BB962C8B-B14F-4D97-AF65-F5344CB8AC3E}">
        <p14:creationId xmlns:p14="http://schemas.microsoft.com/office/powerpoint/2010/main" val="693273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0803B35B-4448-0301-AB17-1A4D1C95745A}"/>
              </a:ext>
            </a:extLst>
          </p:cNvPr>
          <p:cNvSpPr>
            <a:spLocks noGrp="1"/>
          </p:cNvSpPr>
          <p:nvPr>
            <p:ph type="body" sz="quarter" idx="3"/>
          </p:nvPr>
        </p:nvSpPr>
        <p:spPr/>
        <p:txBody>
          <a:bodyPr/>
          <a:lstStyle/>
          <a:p>
            <a:r>
              <a:rPr lang="en-US" b="1" dirty="0"/>
              <a:t>GRAPH</a:t>
            </a:r>
          </a:p>
          <a:p>
            <a:r>
              <a:rPr lang="en-US" dirty="0"/>
              <a:t>Here is a breakdown on where the native bees of new York nest. We presume that these distributions are similar across the northeast due to the similar climate and vegetation.</a:t>
            </a:r>
          </a:p>
          <a:p>
            <a:endParaRPr lang="en-US" dirty="0"/>
          </a:p>
          <a:p>
            <a:r>
              <a:rPr lang="en-US" dirty="0"/>
              <a:t>Illustrated in this way you can easily see that ground nesting solitary bees make up the majority of </a:t>
            </a:r>
            <a:r>
              <a:rPr lang="en-US" b="1" dirty="0"/>
              <a:t>non-nest thieving </a:t>
            </a:r>
            <a:r>
              <a:rPr lang="en-US" dirty="0"/>
              <a:t>bee species in our region.</a:t>
            </a:r>
          </a:p>
          <a:p>
            <a:endParaRPr lang="en-US" dirty="0"/>
          </a:p>
          <a:p>
            <a:pPr>
              <a:defRPr/>
            </a:pPr>
            <a:r>
              <a:rPr lang="en-US" dirty="0"/>
              <a:t>Seventy percent of northeastern bees are ground nesting and if we look specifically at tree fruit pollination {apples, cherries, plums, peaches), 95% of the pollination is coming from ground nesting species. Therefore, assessing and managing the landscape to provide attractive nesting localities is an important management activity. (Management for bees will be covered in Module 2).  Knowing these ecological traits we can more easily predict where wild bees might be nesting in the landscape and help to protect those areas. </a:t>
            </a:r>
          </a:p>
          <a:p>
            <a:endParaRPr lang="en-US" dirty="0"/>
          </a:p>
        </p:txBody>
      </p:sp>
    </p:spTree>
    <p:extLst>
      <p:ext uri="{BB962C8B-B14F-4D97-AF65-F5344CB8AC3E}">
        <p14:creationId xmlns:p14="http://schemas.microsoft.com/office/powerpoint/2010/main" val="3502365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E6245BC-F1DE-83EB-F000-D385AD127FC7}"/>
              </a:ext>
            </a:extLst>
          </p:cNvPr>
          <p:cNvSpPr>
            <a:spLocks noGrp="1"/>
          </p:cNvSpPr>
          <p:nvPr>
            <p:ph type="body" sz="quarter" idx="3"/>
          </p:nvPr>
        </p:nvSpPr>
        <p:spPr/>
        <p:txBody>
          <a:bodyPr/>
          <a:lstStyle/>
          <a:p>
            <a:r>
              <a:rPr lang="en-US" b="1" dirty="0"/>
              <a:t>NEST MATERIALS</a:t>
            </a:r>
          </a:p>
          <a:p>
            <a:r>
              <a:rPr lang="en-US" dirty="0"/>
              <a:t>Our bee species also use materials from the environment to line their nest cells or in some cases construct their nests. It is important that these materials are in proximity to nesting sites and floral resource areas. </a:t>
            </a:r>
          </a:p>
          <a:p>
            <a:endParaRPr lang="en-US" dirty="0"/>
          </a:p>
          <a:p>
            <a:r>
              <a:rPr lang="en-US" dirty="0"/>
              <a:t>For example, the </a:t>
            </a:r>
            <a:r>
              <a:rPr lang="en-US" i="1" dirty="0"/>
              <a:t>Osmia </a:t>
            </a:r>
            <a:r>
              <a:rPr lang="en-US" i="1" dirty="0" err="1"/>
              <a:t>sp</a:t>
            </a:r>
            <a:r>
              <a:rPr lang="en-US" i="1" dirty="0"/>
              <a:t> </a:t>
            </a:r>
            <a:r>
              <a:rPr lang="en-US" dirty="0"/>
              <a:t>up here on the left lines its nest with mud. Here you can see the physical adaptations this Osmia species has (two horn-like projections) above the mandibles which aid in transporting the mud to its nest. </a:t>
            </a:r>
          </a:p>
          <a:p>
            <a:endParaRPr lang="en-US" dirty="0"/>
          </a:p>
          <a:p>
            <a:r>
              <a:rPr lang="en-US" dirty="0"/>
              <a:t>The genus</a:t>
            </a:r>
            <a:r>
              <a:rPr lang="en-US" i="1" dirty="0"/>
              <a:t> </a:t>
            </a:r>
            <a:r>
              <a:rPr lang="en-US" i="1" dirty="0" err="1"/>
              <a:t>Anthidum</a:t>
            </a:r>
            <a:r>
              <a:rPr lang="en-US" i="1" dirty="0"/>
              <a:t> </a:t>
            </a:r>
            <a:r>
              <a:rPr lang="en-US" dirty="0"/>
              <a:t>scrapes the leaves of plants like Mullein and Lamb’s Ear to make a large ball of fuzzy trichomes within which it creates various nest cell spaces, preparing a pollen provision in each one and laying its eggs. </a:t>
            </a:r>
          </a:p>
          <a:p>
            <a:endParaRPr lang="en-US" dirty="0"/>
          </a:p>
          <a:p>
            <a:r>
              <a:rPr lang="en-US" dirty="0"/>
              <a:t>And again here is the leafcutter bee, Megachile who cuts perfect circles out of leaves with their mandibles for lining their nest cells.</a:t>
            </a:r>
          </a:p>
          <a:p>
            <a:endParaRPr lang="en-US" dirty="0"/>
          </a:p>
        </p:txBody>
      </p:sp>
    </p:spTree>
    <p:extLst>
      <p:ext uri="{BB962C8B-B14F-4D97-AF65-F5344CB8AC3E}">
        <p14:creationId xmlns:p14="http://schemas.microsoft.com/office/powerpoint/2010/main" val="3005074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NewRomanPSMT"/>
              </a:rPr>
              <a:t>So now that you have some basic understanding of wild bee social structure and responsibilities, let’s look at reproduction and what goes on in the nests of the </a:t>
            </a:r>
            <a:r>
              <a:rPr lang="en-US" b="1" dirty="0">
                <a:latin typeface="TimesNewRomanPSMT"/>
              </a:rPr>
              <a:t>solitary bees w</a:t>
            </a:r>
            <a:r>
              <a:rPr lang="en-US" dirty="0">
                <a:latin typeface="TimesNewRomanPSMT"/>
              </a:rPr>
              <a:t>ith some lifecycle diagrams and photos. Then I’ll show the eusocial bumble bee lifecycle.</a:t>
            </a:r>
          </a:p>
          <a:p>
            <a:endParaRPr lang="en-US" dirty="0">
              <a:latin typeface="TimesNewRomanPSMT"/>
            </a:endParaRPr>
          </a:p>
          <a:p>
            <a:r>
              <a:rPr lang="en-US" dirty="0">
                <a:latin typeface="TimesNewRomanPSMT"/>
              </a:rPr>
              <a:t>In this visual you can see the egg hatches into a larva, the hatched larva feeds on pollen and continues to grow until it has eaten all the pollen, and then pupates. </a:t>
            </a:r>
          </a:p>
          <a:p>
            <a:r>
              <a:rPr lang="en-US" dirty="0">
                <a:latin typeface="TimesNewRomanPSMT"/>
              </a:rPr>
              <a:t>Depending on the species, the larva will pupate into its final adult stage before Winter or right before it emerges in early Spring the beginning of its foraging window. Similar to bear hibernation, solitary bees slow down their metabolism to overwinter in a state that is called diapause (an an insect term for hibernation)</a:t>
            </a:r>
          </a:p>
          <a:p>
            <a:endParaRPr lang="en-US" dirty="0">
              <a:latin typeface="TimesNewRomanPSMT"/>
            </a:endParaRPr>
          </a:p>
          <a:p>
            <a:r>
              <a:rPr lang="en-US" b="1" dirty="0">
                <a:latin typeface="TimesNewRomanPSMT"/>
              </a:rPr>
              <a:t>Think about it</a:t>
            </a:r>
            <a:r>
              <a:rPr lang="en-US" dirty="0">
                <a:latin typeface="TimesNewRomanPSMT"/>
              </a:rPr>
              <a:t>,… while we think of bees as being flying creatures, the solitary bee species actually live most of their lives inside sitting and waiting in their nest cell.  Their foraging season is only 3-6 weeks long and then they die off leaving their young to finish development into adulthood on their own. During those 11 months in their nests, they are extremely vulnerable to disturbances to vegetation or soil depending on where they nest.</a:t>
            </a:r>
          </a:p>
          <a:p>
            <a:endParaRPr lang="en-US" sz="2100" dirty="0">
              <a:latin typeface="TimesNewRomanPSMT"/>
            </a:endParaRPr>
          </a:p>
          <a:p>
            <a:endParaRPr lang="en-US" dirty="0">
              <a:latin typeface="TimesNewRomanPSMT"/>
            </a:endParaRPr>
          </a:p>
          <a:p>
            <a:endParaRPr lang="en-US" dirty="0"/>
          </a:p>
        </p:txBody>
      </p:sp>
    </p:spTree>
    <p:extLst>
      <p:ext uri="{BB962C8B-B14F-4D97-AF65-F5344CB8AC3E}">
        <p14:creationId xmlns:p14="http://schemas.microsoft.com/office/powerpoint/2010/main" val="277326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5428BCDC-9637-C6ED-EB11-B8535C08B897}"/>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NewRomanPSMT"/>
              </a:rPr>
              <a:t>Here are a few other examples of bee lifecycles. On the left we have a the solitary species of Colletes, and On the right we have all the stages of the cooperative nester Ceratina. Ceratina is typically solitary in the early spring and becomes semi-social later in the season as the mothers care for there young from egg to adulthood and offspring become many foragers plus a guard bee.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NewRomanPS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NewRomanPSMT"/>
              </a:rPr>
              <a:t>USE THIS</a:t>
            </a:r>
          </a:p>
          <a:p>
            <a:endParaRPr lang="en-US" dirty="0"/>
          </a:p>
        </p:txBody>
      </p:sp>
    </p:spTree>
    <p:extLst>
      <p:ext uri="{BB962C8B-B14F-4D97-AF65-F5344CB8AC3E}">
        <p14:creationId xmlns:p14="http://schemas.microsoft.com/office/powerpoint/2010/main" val="2190971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DF21A63-A215-16A0-E921-90486E6E2E6B}"/>
              </a:ext>
            </a:extLst>
          </p:cNvPr>
          <p:cNvSpPr>
            <a:spLocks noGrp="1"/>
          </p:cNvSpPr>
          <p:nvPr>
            <p:ph type="body" sz="quarter" idx="3"/>
          </p:nvPr>
        </p:nvSpPr>
        <p:spPr/>
        <p:txBody>
          <a:bodyPr/>
          <a:lstStyle/>
          <a:p>
            <a:r>
              <a:rPr lang="en-US" dirty="0"/>
              <a:t>And here we get to peak into the elusive life of the bumble bee.  Early in the spring the mated Queen from the previous season emerges from her small ground borough (think abandoned rodent borough) under an insulating pile of leaves. Upon emerging she searches for a good meal of nectar and pollen, then searches for a bigger nesting cavity to build her colony. Once she has found the nesting cavity, she continues to forage for resources to build her nest cells and honey pots, lay her eggs and feed her larva daily. At this first phase she alone cares for her first generation from egg to adulthood which takes about 4-5 weeks. Once she has enough workers to take over foraging responsibilities for her she then transitions to full time egg laying and brood care while her daughters/workers take over 100% of the foraging duties and helping with brood care. In the late summer the (unfertilized) workers begin to lay eggs which produce the males. At this time new queen eggs begin to be reared as well. Once these new queens mature in the Fall, they will leave the nest and mate before they start the cycle over by once again finding a small protected abandoned rodent cavity under leaves and in burrows in it to rest for the Winter.</a:t>
            </a:r>
          </a:p>
          <a:p>
            <a:endParaRPr lang="en-US" dirty="0"/>
          </a:p>
          <a:p>
            <a:r>
              <a:rPr lang="en-US" dirty="0"/>
              <a:t>In a way these BB queens have it easy like Queen Honey bees… they have helpers that take over their foraging work so they can remain in the nest and focus on laying eggs. Albeit a more modern day woman than the honey bee queen since she starts the season off on her own.</a:t>
            </a:r>
          </a:p>
          <a:p>
            <a:endParaRPr lang="en-US" dirty="0"/>
          </a:p>
        </p:txBody>
      </p:sp>
    </p:spTree>
    <p:extLst>
      <p:ext uri="{BB962C8B-B14F-4D97-AF65-F5344CB8AC3E}">
        <p14:creationId xmlns:p14="http://schemas.microsoft.com/office/powerpoint/2010/main" val="4211540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21E7EC1-8A29-754F-492E-4CEB485EBCB3}"/>
              </a:ext>
            </a:extLst>
          </p:cNvPr>
          <p:cNvSpPr>
            <a:spLocks noGrp="1"/>
          </p:cNvSpPr>
          <p:nvPr>
            <p:ph type="body" sz="quarter" idx="3"/>
          </p:nvPr>
        </p:nvSpPr>
        <p:spPr/>
        <p:txBody>
          <a:bodyPr/>
          <a:lstStyle/>
          <a:p>
            <a:pPr defTabSz="966427">
              <a:defRPr/>
            </a:pPr>
            <a:r>
              <a:rPr lang="en-US" b="1" dirty="0"/>
              <a:t>(I have Changed this order, change outline as well)</a:t>
            </a:r>
          </a:p>
          <a:p>
            <a:pPr defTabSz="966427">
              <a:defRPr/>
            </a:pPr>
            <a:r>
              <a:rPr lang="en-US" b="1" dirty="0"/>
              <a:t>Think about Colletes</a:t>
            </a:r>
          </a:p>
          <a:p>
            <a:pPr defTabSz="966427">
              <a:defRPr/>
            </a:pPr>
            <a:r>
              <a:rPr lang="en-US" b="1" dirty="0"/>
              <a:t>Remove back ground and possibly use the bee types in the illustration.</a:t>
            </a:r>
          </a:p>
          <a:p>
            <a:pPr defTabSz="966427">
              <a:defRPr/>
            </a:pPr>
            <a:endParaRPr lang="en-US" b="1" dirty="0"/>
          </a:p>
          <a:p>
            <a:pPr defTabSz="966427">
              <a:defRPr/>
            </a:pPr>
            <a:r>
              <a:rPr lang="en-US" b="1" dirty="0"/>
              <a:t>Redo this graphic in adobe so they all have similar graphics.</a:t>
            </a:r>
          </a:p>
          <a:p>
            <a:pPr defTabSz="966427">
              <a:defRPr/>
            </a:pPr>
            <a:endParaRPr lang="en-US" dirty="0"/>
          </a:p>
          <a:p>
            <a:pPr defTabSz="966427">
              <a:defRPr/>
            </a:pPr>
            <a:r>
              <a:rPr lang="en-US" dirty="0"/>
              <a:t>Wild bees are active in species specific seasons and times of the day.  Meaning that each species emerges from Winter at  its genetically predetermined timeframe which typically tracks the flowering of the plant groups it collects pollen from.  Here you can see that at any given time in the summer we will see a different community of bee species.  This is obviously a broad representation of bee groups, if we showed each species, there would be continuous overriding bell curves. Notice how the social bees populations build and are most abundant come mid-summer, long-term until the weather forces their numbers back down.</a:t>
            </a:r>
          </a:p>
          <a:p>
            <a:pPr marL="171432" indent="-171432" defTabSz="966427">
              <a:buFont typeface="Arial" panose="020B0604020202020204" pitchFamily="34" charset="0"/>
              <a:buChar char="•"/>
              <a:defRPr/>
            </a:pPr>
            <a:r>
              <a:rPr lang="en-US" dirty="0">
                <a:solidFill>
                  <a:srgbClr val="000000"/>
                </a:solidFill>
                <a:latin typeface="Yu Gothic UI" panose="020B0500000000000000" pitchFamily="34" charset="-128"/>
                <a:cs typeface="Times New Roman" panose="02020603050405020304" pitchFamily="18" charset="0"/>
              </a:rPr>
              <a:t>Most solitary bees are active for just a few weeks to a month; </a:t>
            </a:r>
          </a:p>
          <a:p>
            <a:pPr marL="171432" indent="-171432" defTabSz="966427">
              <a:buFont typeface="Arial" panose="020B0604020202020204" pitchFamily="34" charset="0"/>
              <a:buChar char="•"/>
              <a:defRPr/>
            </a:pPr>
            <a:r>
              <a:rPr lang="en-US" dirty="0"/>
              <a:t>S</a:t>
            </a:r>
            <a:r>
              <a:rPr lang="en-US" dirty="0">
                <a:solidFill>
                  <a:srgbClr val="330000"/>
                </a:solidFill>
                <a:latin typeface="Calibri" panose="020F0502020204030204" pitchFamily="34" charset="0"/>
                <a:ea typeface="Calibri" panose="020F0502020204030204" pitchFamily="34" charset="0"/>
                <a:cs typeface="Times New Roman" panose="02020603050405020304" pitchFamily="18" charset="0"/>
              </a:rPr>
              <a:t>pecies not only differ in their season of activity but also in the </a:t>
            </a:r>
            <a:r>
              <a:rPr lang="en-US" b="1" dirty="0">
                <a:solidFill>
                  <a:srgbClr val="330000"/>
                </a:solidFill>
                <a:latin typeface="Calibri" panose="020F0502020204030204" pitchFamily="34" charset="0"/>
                <a:ea typeface="Calibri" panose="020F0502020204030204" pitchFamily="34" charset="0"/>
                <a:cs typeface="Times New Roman" panose="02020603050405020304" pitchFamily="18" charset="0"/>
              </a:rPr>
              <a:t>time of day they forage</a:t>
            </a:r>
            <a:r>
              <a:rPr lang="en-US" dirty="0">
                <a:solidFill>
                  <a:srgbClr val="330000"/>
                </a:solidFill>
                <a:latin typeface="Calibri" panose="020F0502020204030204" pitchFamily="34" charset="0"/>
                <a:ea typeface="Calibri" panose="020F0502020204030204" pitchFamily="34" charset="0"/>
                <a:cs typeface="Times New Roman" panose="02020603050405020304" pitchFamily="18" charset="0"/>
              </a:rPr>
              <a:t>. Take for instance the bees that are specialists on squash. If you want to see these busy characters at work, you need to be in the pumpkin patch at dawn. If you stroll in at 11am on a hot day its likely they have all turned in for the day….however you might find their male counter parts sleeping in a flower.  </a:t>
            </a:r>
          </a:p>
          <a:p>
            <a:pPr marL="171432" indent="-171432" defTabSz="966427">
              <a:buFont typeface="Arial" panose="020B0604020202020204" pitchFamily="34" charset="0"/>
              <a:buChar char="•"/>
              <a:defRPr/>
            </a:pPr>
            <a:r>
              <a:rPr lang="en-US" b="1" dirty="0">
                <a:solidFill>
                  <a:srgbClr val="330000"/>
                </a:solidFill>
                <a:latin typeface="Calibri" panose="020F0502020204030204" pitchFamily="34" charset="0"/>
                <a:ea typeface="Calibri" panose="020F0502020204030204" pitchFamily="34" charset="0"/>
                <a:cs typeface="Times New Roman" panose="02020603050405020304" pitchFamily="18" charset="0"/>
              </a:rPr>
              <a:t>Even temperature and sunshine will determine who is flying</a:t>
            </a:r>
            <a:r>
              <a:rPr lang="en-US" dirty="0">
                <a:solidFill>
                  <a:srgbClr val="330000"/>
                </a:solidFill>
                <a:latin typeface="Calibri" panose="020F0502020204030204" pitchFamily="34" charset="0"/>
                <a:ea typeface="Calibri" panose="020F0502020204030204" pitchFamily="34" charset="0"/>
                <a:cs typeface="Times New Roman" panose="02020603050405020304" pitchFamily="18" charset="0"/>
              </a:rPr>
              <a:t>. On a cool, cloudy day here in the northeast bumble bees and carpenter bees are often the only visitors until some rays of sunshine burst through. These later or warmer parts of the day are when most of the other species get active.  By later afternoon most solitary bees have settled into their nest maintenance duties for the evening.  We only find the Bumble bees, carpenter bees and honey bees into the later hours of the after noon and early evening.</a:t>
            </a:r>
          </a:p>
          <a:p>
            <a:endParaRPr lang="en-US" dirty="0"/>
          </a:p>
        </p:txBody>
      </p:sp>
    </p:spTree>
    <p:extLst>
      <p:ext uri="{BB962C8B-B14F-4D97-AF65-F5344CB8AC3E}">
        <p14:creationId xmlns:p14="http://schemas.microsoft.com/office/powerpoint/2010/main" val="42367306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6640FA4A-8E85-9424-39B8-65610E953C5D}"/>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think of foraging range we are really considering how far the bee can fly to forage for resources and maintain a viable reproductive output to ensure the longevity of its population.  A bees foraging range is constrained by its size. Its size will determine the limitations of the proximity of resources. The smaller the bee, the shorter distances bees fly to look for pollen and nectar for their young. While bees as big as carpenter bees or bumble bee Queens can fly upwards of 5 miles our smaller bees, like this Perdita species mounted on the head of the largest bee known in the world, a Megachile </a:t>
            </a:r>
            <a:r>
              <a:rPr lang="en-US" dirty="0" err="1"/>
              <a:t>pluto</a:t>
            </a:r>
            <a:r>
              <a:rPr lang="en-US" dirty="0"/>
              <a:t>, can be limited to les than 25 meters.</a:t>
            </a:r>
          </a:p>
          <a:p>
            <a:endParaRPr lang="en-US" dirty="0"/>
          </a:p>
        </p:txBody>
      </p:sp>
    </p:spTree>
    <p:extLst>
      <p:ext uri="{BB962C8B-B14F-4D97-AF65-F5344CB8AC3E}">
        <p14:creationId xmlns:p14="http://schemas.microsoft.com/office/powerpoint/2010/main" val="755038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7E8667A-CDA2-9E2A-2DA6-0F9A4ECE0140}"/>
              </a:ext>
            </a:extLst>
          </p:cNvPr>
          <p:cNvSpPr>
            <a:spLocks noGrp="1"/>
          </p:cNvSpPr>
          <p:nvPr>
            <p:ph type="body" sz="quarter" idx="3"/>
          </p:nvPr>
        </p:nvSpPr>
        <p:spPr/>
        <p:txBody>
          <a:bodyPr/>
          <a:lstStyle/>
          <a:p>
            <a:r>
              <a:rPr lang="en-US" b="1" dirty="0" err="1"/>
              <a:t>Polylecty</a:t>
            </a:r>
            <a:endParaRPr lang="en-US" b="1" dirty="0"/>
          </a:p>
          <a:p>
            <a:r>
              <a:rPr lang="en-US" dirty="0"/>
              <a:t>In order to protect and provide rich foraging habitat for our native bees it is important to understand the diversity of their diet choice. </a:t>
            </a:r>
          </a:p>
          <a:p>
            <a:r>
              <a:rPr lang="en-US" dirty="0"/>
              <a:t>AND the plants are not just important for forage as we just learned they are also important for nest building (i.e. oils, leaves, trichomes, </a:t>
            </a:r>
            <a:r>
              <a:rPr lang="en-US" dirty="0" err="1"/>
              <a:t>etc</a:t>
            </a:r>
            <a:r>
              <a:rPr lang="en-US" dirty="0"/>
              <a:t>).   While adult bees are responsible for collecting all the pollen and nectar, it is really their young larvae that are eating the majority of the pollen and nectar they collect. Adults predominantly survive on nectar and one belly full of pollen a day.  </a:t>
            </a:r>
          </a:p>
          <a:p>
            <a:endParaRPr lang="en-US" dirty="0"/>
          </a:p>
          <a:p>
            <a:r>
              <a:rPr lang="en-US" dirty="0"/>
              <a:t>Our native bees coevolved with the plant's native to north America due to various biotic and abiotic influences. Bees are strongly tied to plant species distribution as well as the physical, chemical and nutritional composition of their preferred pollen, These bee plant relationships can also be understood along a spectrum. </a:t>
            </a:r>
          </a:p>
          <a:p>
            <a:endParaRPr lang="en-US" dirty="0"/>
          </a:p>
          <a:p>
            <a:r>
              <a:rPr lang="en-US" dirty="0"/>
              <a:t>The broadest relationships are those where a bee species can develop on the pollen of many different plants species….This behavior is called ‘</a:t>
            </a:r>
            <a:r>
              <a:rPr lang="en-US" dirty="0" err="1"/>
              <a:t>Polylecty</a:t>
            </a:r>
            <a:r>
              <a:rPr lang="en-US" dirty="0"/>
              <a:t>’ also know as generalist foraging.   </a:t>
            </a:r>
          </a:p>
          <a:p>
            <a:endParaRPr lang="en-US" dirty="0"/>
          </a:p>
        </p:txBody>
      </p:sp>
    </p:spTree>
    <p:extLst>
      <p:ext uri="{BB962C8B-B14F-4D97-AF65-F5344CB8AC3E}">
        <p14:creationId xmlns:p14="http://schemas.microsoft.com/office/powerpoint/2010/main" val="1109621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380BDE34-0550-A1F7-AFF2-15C3F9700169}"/>
              </a:ext>
            </a:extLst>
          </p:cNvPr>
          <p:cNvSpPr>
            <a:spLocks noGrp="1"/>
          </p:cNvSpPr>
          <p:nvPr>
            <p:ph type="body" sz="quarter" idx="3"/>
          </p:nvPr>
        </p:nvSpPr>
        <p:spPr/>
        <p:txBody>
          <a:bodyPr/>
          <a:lstStyle/>
          <a:p>
            <a:r>
              <a:rPr lang="en-US" b="1" dirty="0" err="1"/>
              <a:t>Monolecty</a:t>
            </a:r>
            <a:endParaRPr lang="en-US" b="1" dirty="0"/>
          </a:p>
          <a:p>
            <a:r>
              <a:rPr lang="en-US" dirty="0"/>
              <a:t>On the opposite end of this spectrum/continuum from the generalist foraging </a:t>
            </a:r>
            <a:r>
              <a:rPr lang="en-US" dirty="0" err="1"/>
              <a:t>behaviror</a:t>
            </a:r>
            <a:r>
              <a:rPr lang="en-US" dirty="0"/>
              <a:t> of ‘</a:t>
            </a:r>
            <a:r>
              <a:rPr lang="en-US" dirty="0" err="1"/>
              <a:t>Polylecty</a:t>
            </a:r>
            <a:r>
              <a:rPr lang="en-US" dirty="0"/>
              <a:t>’ we find other bee species that have a very narrow diet, utilizing only one plant species to feed their young larvae, This behavior is called ‘</a:t>
            </a:r>
            <a:r>
              <a:rPr lang="en-US" dirty="0" err="1"/>
              <a:t>Monolecty</a:t>
            </a:r>
            <a:r>
              <a:rPr lang="en-US" dirty="0"/>
              <a:t>’.  ‘</a:t>
            </a:r>
            <a:r>
              <a:rPr lang="en-US" dirty="0" err="1"/>
              <a:t>Monolecty</a:t>
            </a:r>
            <a:r>
              <a:rPr lang="en-US" dirty="0"/>
              <a:t>’ is used to describe the most specialized bee species. Species that are narrow specialists have evolved independently to digest a specific plant species’ pollen (For example: the ability to digest its exine or its chemical and amino acid composition). </a:t>
            </a:r>
          </a:p>
          <a:p>
            <a:endParaRPr lang="en-US" dirty="0"/>
          </a:p>
        </p:txBody>
      </p:sp>
    </p:spTree>
    <p:extLst>
      <p:ext uri="{BB962C8B-B14F-4D97-AF65-F5344CB8AC3E}">
        <p14:creationId xmlns:p14="http://schemas.microsoft.com/office/powerpoint/2010/main" val="4253343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594462F1-0183-F87F-EBFB-ACA4DCA59444}"/>
              </a:ext>
            </a:extLst>
          </p:cNvPr>
          <p:cNvSpPr>
            <a:spLocks noGrp="1"/>
          </p:cNvSpPr>
          <p:nvPr>
            <p:ph type="body" sz="quarter" idx="3"/>
          </p:nvPr>
        </p:nvSpPr>
        <p:spPr/>
        <p:txBody>
          <a:bodyPr/>
          <a:lstStyle/>
          <a:p>
            <a:pPr>
              <a:defRPr/>
            </a:pPr>
            <a:r>
              <a:rPr lang="en-US" b="1" dirty="0" err="1"/>
              <a:t>Oligolecty</a:t>
            </a:r>
            <a:endParaRPr lang="en-US" b="1" dirty="0"/>
          </a:p>
          <a:p>
            <a:pPr>
              <a:defRPr/>
            </a:pPr>
            <a:r>
              <a:rPr lang="en-US" dirty="0"/>
              <a:t>OF course we cannot merely put bee species into just two categories. There is a lot of variation happening between these two extremes.  Some bee species will be adapted to a few plant genera in a family, or to a handful of species from one or two families. This is called ‘</a:t>
            </a:r>
            <a:r>
              <a:rPr lang="en-US" dirty="0" err="1"/>
              <a:t>Oligolecty</a:t>
            </a:r>
            <a:r>
              <a:rPr lang="en-US" dirty="0"/>
              <a:t>’ -- or broad specialization.  Understanding this continuum can help us see why bees are important for maintaining plant diversity and ecosystem resiliency.</a:t>
            </a:r>
          </a:p>
          <a:p>
            <a:pPr>
              <a:defRPr/>
            </a:pPr>
            <a:endParaRPr lang="en-US" dirty="0"/>
          </a:p>
          <a:p>
            <a:pPr>
              <a:defRPr/>
            </a:pPr>
            <a:r>
              <a:rPr lang="en-US" dirty="0"/>
              <a:t>Also its important to note and remember that these more specialized bees are further confined by the ‘proximity of resources’.</a:t>
            </a:r>
          </a:p>
          <a:p>
            <a:endParaRPr lang="en-US" dirty="0"/>
          </a:p>
        </p:txBody>
      </p:sp>
    </p:spTree>
    <p:extLst>
      <p:ext uri="{BB962C8B-B14F-4D97-AF65-F5344CB8AC3E}">
        <p14:creationId xmlns:p14="http://schemas.microsoft.com/office/powerpoint/2010/main" val="161924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2">
            <a:extLst>
              <a:ext uri="{FF2B5EF4-FFF2-40B4-BE49-F238E27FC236}">
                <a16:creationId xmlns:a16="http://schemas.microsoft.com/office/drawing/2014/main" id="{901B5D21-54DC-C8D1-DEC7-B0FF92054968}"/>
              </a:ext>
            </a:extLst>
          </p:cNvPr>
          <p:cNvSpPr txBox="1">
            <a:spLocks/>
          </p:cNvSpPr>
          <p:nvPr/>
        </p:nvSpPr>
        <p:spPr>
          <a:xfrm>
            <a:off x="411480" y="454343"/>
            <a:ext cx="5486400" cy="105156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9" name="TextBox 8">
            <a:extLst>
              <a:ext uri="{FF2B5EF4-FFF2-40B4-BE49-F238E27FC236}">
                <a16:creationId xmlns:a16="http://schemas.microsoft.com/office/drawing/2014/main" id="{4A5ACB04-C986-057D-8A34-16F02F8A4C0B}"/>
              </a:ext>
            </a:extLst>
          </p:cNvPr>
          <p:cNvSpPr txBox="1"/>
          <p:nvPr/>
        </p:nvSpPr>
        <p:spPr>
          <a:xfrm>
            <a:off x="411480" y="629098"/>
            <a:ext cx="5795010" cy="1938992"/>
          </a:xfrm>
          <a:prstGeom prst="rect">
            <a:avLst/>
          </a:prstGeom>
          <a:noFill/>
        </p:spPr>
        <p:txBody>
          <a:bodyPr wrap="square" lIns="91430" tIns="45715" rIns="91430" bIns="45715">
            <a:spAutoFit/>
          </a:bodyPr>
          <a:lstStyle/>
          <a:p>
            <a:r>
              <a:rPr lang="en-US" sz="1200" dirty="0"/>
              <a:t>To do this we will now review how north American native bee species live, their differing social habits, their development  stages of their lifecycle, what their seasonal and daily activity looks like, How far they can efficiently forage, what they eat and where they live. A good way to think about life history of bees is by thinking of their .</a:t>
            </a:r>
          </a:p>
          <a:p>
            <a:endParaRPr lang="en-US" sz="1200" dirty="0"/>
          </a:p>
          <a:p>
            <a:r>
              <a:rPr lang="en-US" sz="1200" dirty="0"/>
              <a:t>I organized this portion of the talk considering a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Pyramid of Hierarchical Parameters that control the crest of the triangle THE reproductive output. I will share the information in this order, ending with what could be considered the  baseline resource for our bee community since safe homes are key to population continuity. </a:t>
            </a:r>
            <a:r>
              <a:rPr lang="en-US" sz="12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Butwe</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will start at the top looking at sociality to understand how sociality controls activities of bees.</a:t>
            </a:r>
            <a:endParaRPr lang="en-US" sz="1200" dirty="0"/>
          </a:p>
        </p:txBody>
      </p:sp>
      <p:sp>
        <p:nvSpPr>
          <p:cNvPr id="10" name="Notes Placeholder 2">
            <a:extLst>
              <a:ext uri="{FF2B5EF4-FFF2-40B4-BE49-F238E27FC236}">
                <a16:creationId xmlns:a16="http://schemas.microsoft.com/office/drawing/2014/main" id="{34AEDD08-5583-80DC-AF94-5A6016418F49}"/>
              </a:ext>
            </a:extLst>
          </p:cNvPr>
          <p:cNvSpPr txBox="1">
            <a:spLocks/>
          </p:cNvSpPr>
          <p:nvPr/>
        </p:nvSpPr>
        <p:spPr>
          <a:xfrm>
            <a:off x="411480" y="4014787"/>
            <a:ext cx="548640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And finally let's focus on bee diversity in agriculture and because apple is the biggest pollinator dependent crop in the northeast lets look specifically at Apple, So far, researchers have found 120 species of native bees visiting apple blossoms during New York’ Apple Bloom Season. While our research was limited to  New York, it is likely that similar native bee communities are found in Apple Orchards from Pennsylvania north to Maine and East to Delaware.  Based on this research the Danforth lab has identified some key characteristics of bee communities in the northeast based on these three regions of New York.</a:t>
            </a:r>
          </a:p>
          <a:p>
            <a:pPr marL="285719" indent="-285719">
              <a:spcAft>
                <a:spcPts val="600"/>
              </a:spcAft>
              <a:buFont typeface="Arial" panose="020B0604020202020204" pitchFamily="34" charset="0"/>
              <a:buChar char="•"/>
            </a:pPr>
            <a:r>
              <a:rPr lang="en-US" dirty="0">
                <a:solidFill>
                  <a:schemeClr val="tx2"/>
                </a:solidFill>
              </a:rPr>
              <a:t>The majority of species are solitary and communal nesters</a:t>
            </a:r>
          </a:p>
          <a:p>
            <a:pPr marL="285719" indent="-285719">
              <a:spcAft>
                <a:spcPts val="600"/>
              </a:spcAft>
              <a:buFont typeface="Arial" panose="020B0604020202020204" pitchFamily="34" charset="0"/>
              <a:buChar char="•"/>
            </a:pPr>
            <a:r>
              <a:rPr lang="en-US" dirty="0">
                <a:solidFill>
                  <a:schemeClr val="tx2"/>
                </a:solidFill>
              </a:rPr>
              <a:t>Social bees that visit are Bumble bee species and the Honey bee.</a:t>
            </a:r>
          </a:p>
          <a:p>
            <a:pPr marL="285719" indent="-285719">
              <a:spcAft>
                <a:spcPts val="600"/>
              </a:spcAft>
              <a:buFont typeface="Arial" panose="020B0604020202020204" pitchFamily="34" charset="0"/>
              <a:buChar char="•"/>
            </a:pPr>
            <a:r>
              <a:rPr lang="en-US" dirty="0">
                <a:solidFill>
                  <a:schemeClr val="tx2"/>
                </a:solidFill>
              </a:rPr>
              <a:t>The majority of the bee species (~95%) that forage on apple are ground nesting</a:t>
            </a:r>
          </a:p>
          <a:p>
            <a:pPr>
              <a:spcAft>
                <a:spcPts val="600"/>
              </a:spcAft>
            </a:pPr>
            <a:endParaRPr lang="en-US" dirty="0">
              <a:solidFill>
                <a:schemeClr val="tx2"/>
              </a:solidFill>
            </a:endParaRPr>
          </a:p>
          <a:p>
            <a:pPr>
              <a:spcAft>
                <a:spcPts val="600"/>
              </a:spcAft>
            </a:pPr>
            <a:r>
              <a:rPr lang="en-US" dirty="0">
                <a:solidFill>
                  <a:schemeClr val="tx2"/>
                </a:solidFill>
              </a:rPr>
              <a:t>(Pause) I will have slides prepared for other crops that extension can use based on their audience. (Ill show example at end of talk)</a:t>
            </a:r>
          </a:p>
          <a:p>
            <a:pPr>
              <a:spcAft>
                <a:spcPts val="600"/>
              </a:spcAft>
            </a:pPr>
            <a:r>
              <a:rPr lang="en-US" dirty="0">
                <a:solidFill>
                  <a:schemeClr val="tx2"/>
                </a:solidFill>
              </a:rPr>
              <a:t>BUT now I just want introduce you to the most common bee families in agriculture, our spring bees.</a:t>
            </a:r>
          </a:p>
          <a:p>
            <a:endParaRPr lang="en-US" b="1" dirty="0"/>
          </a:p>
          <a:p>
            <a:pPr fontAlgn="base"/>
            <a:r>
              <a:rPr lang="en-US" b="1" dirty="0"/>
              <a:t>Other Crops</a:t>
            </a:r>
          </a:p>
          <a:p>
            <a:pPr fontAlgn="base"/>
            <a:endParaRPr lang="en-US" dirty="0">
              <a:solidFill>
                <a:srgbClr val="2A2A2A"/>
              </a:solidFill>
              <a:latin typeface="Merriweather" panose="020B0604020202020204" pitchFamily="2" charset="0"/>
            </a:endParaRPr>
          </a:p>
          <a:p>
            <a:endParaRPr lang="en-US" dirty="0"/>
          </a:p>
        </p:txBody>
      </p:sp>
      <p:sp>
        <p:nvSpPr>
          <p:cNvPr id="11" name="Notes Placeholder 10">
            <a:extLst>
              <a:ext uri="{FF2B5EF4-FFF2-40B4-BE49-F238E27FC236}">
                <a16:creationId xmlns:a16="http://schemas.microsoft.com/office/drawing/2014/main" id="{0A96D26D-CE2B-4E74-468B-A73F7A120A6F}"/>
              </a:ext>
            </a:extLst>
          </p:cNvPr>
          <p:cNvSpPr>
            <a:spLocks noGrp="1"/>
          </p:cNvSpPr>
          <p:nvPr>
            <p:ph type="body" idx="1"/>
          </p:nvPr>
        </p:nvSpPr>
        <p:spPr>
          <a:xfrm>
            <a:off x="411480" y="277177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Native bees come in a wide array of sizes, and colors, and “hairstyles’.. They are also varied in their life styles, the places they frequent, the nests they build, the flowers they visit, and their season of activity. They remain ignored or unknown by most of us. This diversity makes them distinct and interesting. Notice there is not a honey bee in this picture, honey bees are not native to North America.</a:t>
            </a:r>
            <a:r>
              <a:rPr lang="en-US" dirty="0"/>
              <a:t> </a:t>
            </a:r>
          </a:p>
          <a:p>
            <a:endParaRPr lang="en-US" dirty="0"/>
          </a:p>
        </p:txBody>
      </p:sp>
    </p:spTree>
    <p:extLst>
      <p:ext uri="{BB962C8B-B14F-4D97-AF65-F5344CB8AC3E}">
        <p14:creationId xmlns:p14="http://schemas.microsoft.com/office/powerpoint/2010/main" val="455943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this coevolutionary relationship of specialist bees I want to share with you the story of the squash Genus, ‘Cucurbita pepo’ and its specialist bee </a:t>
            </a:r>
            <a:r>
              <a:rPr lang="en-US" i="1" dirty="0" err="1"/>
              <a:t>Eucera</a:t>
            </a:r>
            <a:r>
              <a:rPr lang="en-US" i="1" dirty="0"/>
              <a:t> </a:t>
            </a:r>
            <a:r>
              <a:rPr lang="en-US" i="1" dirty="0" err="1"/>
              <a:t>pruinosa</a:t>
            </a:r>
            <a:r>
              <a:rPr lang="en-US" dirty="0"/>
              <a:t>.</a:t>
            </a:r>
          </a:p>
          <a:p>
            <a:endParaRPr lang="en-US" dirty="0"/>
          </a:p>
          <a:p>
            <a:r>
              <a:rPr lang="en-US" dirty="0"/>
              <a:t>Squash did not occur in North America before Native Americans carried the seeds with them along the migrations trails northward from Mexico, cultivating &amp; trading the seeds along the way.  Squash bees (</a:t>
            </a:r>
            <a:r>
              <a:rPr lang="en-US" i="1" dirty="0" err="1"/>
              <a:t>Eucera</a:t>
            </a:r>
            <a:r>
              <a:rPr lang="en-US" i="1" dirty="0"/>
              <a:t> </a:t>
            </a:r>
            <a:r>
              <a:rPr lang="en-US" i="1" dirty="0" err="1"/>
              <a:t>pruinosa</a:t>
            </a:r>
            <a:r>
              <a:rPr lang="en-US" dirty="0"/>
              <a:t>) followed behind along the trail of squash cultivation. </a:t>
            </a:r>
          </a:p>
          <a:p>
            <a:endParaRPr lang="en-US" dirty="0"/>
          </a:p>
          <a:p>
            <a:r>
              <a:rPr lang="en-US" dirty="0"/>
              <a:t>The reason they followed this path so faithfully is because they are 100% dependent on the pollen of this Cucurbita species to feed their young and the squash bees (</a:t>
            </a:r>
            <a:r>
              <a:rPr lang="en-US" i="1" dirty="0" err="1"/>
              <a:t>Eucera</a:t>
            </a:r>
            <a:r>
              <a:rPr lang="en-US" i="1" dirty="0"/>
              <a:t> </a:t>
            </a:r>
            <a:r>
              <a:rPr lang="en-US" i="1" dirty="0" err="1"/>
              <a:t>pruinosa</a:t>
            </a:r>
            <a:r>
              <a:rPr lang="en-US" dirty="0"/>
              <a:t>) typically find the best soil to build their nests in under the shade of the big Cucurbita leaves where the protected soil is softer, however their nest aggregations can be found in other locations as well. </a:t>
            </a:r>
          </a:p>
          <a:p>
            <a:endParaRPr lang="en-US" dirty="0"/>
          </a:p>
          <a:p>
            <a:pPr defTabSz="914303">
              <a:defRPr/>
            </a:pPr>
            <a:r>
              <a:rPr lang="en-US" dirty="0">
                <a:solidFill>
                  <a:schemeClr val="tx2"/>
                </a:solidFill>
              </a:rPr>
              <a:t>APPLE FACT* Apple orchards help support at least </a:t>
            </a:r>
            <a:r>
              <a:rPr lang="en-US" b="1" dirty="0">
                <a:solidFill>
                  <a:schemeClr val="tx2"/>
                </a:solidFill>
              </a:rPr>
              <a:t>six</a:t>
            </a:r>
            <a:r>
              <a:rPr lang="en-US" dirty="0">
                <a:solidFill>
                  <a:schemeClr val="tx2"/>
                </a:solidFill>
              </a:rPr>
              <a:t> species of bees that specialize on the pollen specifically from the family Rosaceae of which apple is a member. So you can imagine that these species migrated toward apple orchards as growers began growing them in masse.</a:t>
            </a:r>
          </a:p>
          <a:p>
            <a:endParaRPr lang="en-US" dirty="0"/>
          </a:p>
        </p:txBody>
      </p:sp>
      <p:sp>
        <p:nvSpPr>
          <p:cNvPr id="4" name="Slide Number Placeholder 3"/>
          <p:cNvSpPr>
            <a:spLocks noGrp="1"/>
          </p:cNvSpPr>
          <p:nvPr>
            <p:ph type="sldNum" sz="quarter" idx="5"/>
          </p:nvPr>
        </p:nvSpPr>
        <p:spPr/>
        <p:txBody>
          <a:bodyPr/>
          <a:lstStyle/>
          <a:p>
            <a:fld id="{9013675A-A89C-4C95-88D6-C84E71338E19}" type="slidenum">
              <a:rPr lang="en-US" smtClean="0"/>
              <a:t>51</a:t>
            </a:fld>
            <a:endParaRPr lang="en-US"/>
          </a:p>
        </p:txBody>
      </p:sp>
    </p:spTree>
    <p:extLst>
      <p:ext uri="{BB962C8B-B14F-4D97-AF65-F5344CB8AC3E}">
        <p14:creationId xmlns:p14="http://schemas.microsoft.com/office/powerpoint/2010/main" val="3912808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777875" y="1200150"/>
            <a:ext cx="5759450" cy="3240088"/>
          </a:xfrm>
          <a:ln/>
        </p:spPr>
      </p:sp>
      <p:sp>
        <p:nvSpPr>
          <p:cNvPr id="5" name="Notes Placeholder 4">
            <a:extLst>
              <a:ext uri="{FF2B5EF4-FFF2-40B4-BE49-F238E27FC236}">
                <a16:creationId xmlns:a16="http://schemas.microsoft.com/office/drawing/2014/main" id="{2F1A9B48-43AA-3A86-CEB2-E8DBF77AFBB8}"/>
              </a:ext>
            </a:extLst>
          </p:cNvPr>
          <p:cNvSpPr>
            <a:spLocks noGrp="1"/>
          </p:cNvSpPr>
          <p:nvPr>
            <p:ph type="body" sz="quarter" idx="3"/>
          </p:nvPr>
        </p:nvSpPr>
        <p:spPr/>
        <p:txBody>
          <a:bodyPr/>
          <a:lstStyle/>
          <a:p>
            <a:pPr fontAlgn="base">
              <a:spcBef>
                <a:spcPct val="0"/>
              </a:spcBef>
              <a:spcAft>
                <a:spcPct val="0"/>
              </a:spcAft>
              <a:buClr>
                <a:srgbClr val="FFCC66"/>
              </a:buClr>
              <a:buFont typeface="Wingdings" panose="05000000000000000000" pitchFamily="2" charset="2"/>
              <a:buNone/>
            </a:pPr>
            <a:r>
              <a:rPr lang="en-US" dirty="0"/>
              <a:t>PROXIMITY OF RESOURCES</a:t>
            </a:r>
          </a:p>
          <a:p>
            <a:pPr fontAlgn="base">
              <a:spcBef>
                <a:spcPct val="0"/>
              </a:spcBef>
              <a:spcAft>
                <a:spcPct val="0"/>
              </a:spcAft>
              <a:buClr>
                <a:srgbClr val="FFCC66"/>
              </a:buClr>
              <a:buFont typeface="Wingdings" panose="05000000000000000000" pitchFamily="2" charset="2"/>
              <a:buNone/>
            </a:pPr>
            <a:r>
              <a:rPr lang="en-US" dirty="0"/>
              <a:t>I hope this talk has demonstrated the biological needs in a clear way so that you can see that supporting these important bee plant relationships is highly dependent on the proximity of healthy, abundant and diverse resources that need to be available at the right time of the season depending on the bees you are trying to support the most.</a:t>
            </a:r>
          </a:p>
          <a:p>
            <a:pPr fontAlgn="base">
              <a:spcBef>
                <a:spcPct val="0"/>
              </a:spcBef>
              <a:spcAft>
                <a:spcPct val="0"/>
              </a:spcAft>
              <a:buClr>
                <a:srgbClr val="FFCC66"/>
              </a:buClr>
              <a:buFont typeface="Wingdings" panose="05000000000000000000" pitchFamily="2" charset="2"/>
              <a:buNone/>
            </a:pPr>
            <a:endParaRPr lang="en-US" dirty="0"/>
          </a:p>
          <a:p>
            <a:pPr fontAlgn="base">
              <a:spcBef>
                <a:spcPct val="0"/>
              </a:spcBef>
              <a:spcAft>
                <a:spcPct val="0"/>
              </a:spcAft>
              <a:buClr>
                <a:srgbClr val="FFCC66"/>
              </a:buClr>
              <a:buFont typeface="Wingdings" panose="05000000000000000000" pitchFamily="2" charset="2"/>
              <a:buNone/>
            </a:pPr>
            <a:r>
              <a:rPr lang="en-US" dirty="0"/>
              <a:t>Apple growers will want to focus on the providing resources for bees of the early Spring to mid to late May. While Strawberry growers will be most interested in making sure resources are available </a:t>
            </a:r>
            <a:r>
              <a:rPr lang="en-US" dirty="0" err="1"/>
              <a:t>fo</a:t>
            </a:r>
            <a:r>
              <a:rPr lang="en-US" dirty="0"/>
              <a:t> the bees that visit their flowers from early May to Early June as well as Berry growers. Remember bees are present in your landscape a week or two before your crop blooms so your goal is to make them stay there until your crop blooms. Module 2 will take you through how to manage your landscape for supporting native bee species with special attention to crop bloom times using Apple as our main example</a:t>
            </a:r>
            <a:r>
              <a:rPr lang="en-US" dirty="0">
                <a:solidFill>
                  <a:srgbClr val="FFFFFF"/>
                </a:solidFill>
              </a:rPr>
              <a:t>.</a:t>
            </a:r>
          </a:p>
          <a:p>
            <a:endParaRPr lang="en-US" dirty="0"/>
          </a:p>
        </p:txBody>
      </p:sp>
    </p:spTree>
    <p:extLst>
      <p:ext uri="{BB962C8B-B14F-4D97-AF65-F5344CB8AC3E}">
        <p14:creationId xmlns:p14="http://schemas.microsoft.com/office/powerpoint/2010/main" val="2697443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200" dirty="0">
                <a:solidFill>
                  <a:srgbClr val="00B0F0"/>
                </a:solidFill>
                <a:latin typeface="Arial" panose="020B0604020202020204" pitchFamily="34" charset="0"/>
              </a:rPr>
              <a:t>As you can see our native bees are industrious creatures and are totally dependent on the landscape and are vulnerable to anything we do to the soil or vegetation. What more they are not domesticated and cared for the way honey bees are. Nobody can come whisk their nests away on a whim if land excavation ensues or pesticides are sprayed. IF the bees survive big nest disturbances, they must rebuild new nests somewhere else and their previous eggs may or may not survive the management activity, the forest clearing or the construction that caused the disturbance. When pesticides are sprayed they typically continue to forage and are thereby exposed to the lethal and sublethal effects of the chemicals.</a:t>
            </a:r>
          </a:p>
          <a:p>
            <a:pPr defTabSz="914303">
              <a:defRPr/>
            </a:pPr>
            <a:endParaRPr lang="en-US" i="1" dirty="0">
              <a:solidFill>
                <a:srgbClr val="00B0F0"/>
              </a:solidFill>
              <a:latin typeface="Arial" panose="020B0604020202020204" pitchFamily="34" charset="0"/>
            </a:endParaRPr>
          </a:p>
          <a:p>
            <a:pPr defTabSz="914303">
              <a:defRPr/>
            </a:pPr>
            <a:endParaRPr lang="en-US" i="1" dirty="0">
              <a:solidFill>
                <a:srgbClr val="00B0F0"/>
              </a:solidFill>
              <a:latin typeface="Arial" panose="020B0604020202020204" pitchFamily="34" charset="0"/>
            </a:endParaRPr>
          </a:p>
          <a:p>
            <a:pPr defTabSz="914303">
              <a:defRPr/>
            </a:pPr>
            <a:r>
              <a:rPr lang="en-US" b="1" dirty="0">
                <a:solidFill>
                  <a:srgbClr val="00B0F0"/>
                </a:solidFill>
                <a:latin typeface="Arial" panose="020B0604020202020204" pitchFamily="34" charset="0"/>
              </a:rPr>
              <a:t>NOTE- Do not need to ‘say’ now but will be in Management Module #2:</a:t>
            </a:r>
            <a:r>
              <a:rPr lang="en-US" i="1" dirty="0">
                <a:solidFill>
                  <a:srgbClr val="00B0F0"/>
                </a:solidFill>
                <a:latin typeface="Arial" panose="020B0604020202020204" pitchFamily="34" charset="0"/>
              </a:rPr>
              <a:t> To help nesting bees, consider leaving patches of open soil close to crops while restricting or eliminating pesticide use. Decaying wood, dead hollowed out stems, and dead trees with beetle burrows can also be used as nesting habitat for the smaller community of tree crop pollinating bees that nest in cavities. These sites will also be used by many Megachilidae that are active just after tree fruit flowering but are important for many native species as well as legume crops. (This will be covered more thoroughly in Module 2/3??)</a:t>
            </a:r>
            <a:endParaRPr lang="en-US" sz="1000" i="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360917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777875" y="1200150"/>
            <a:ext cx="5759450" cy="3240088"/>
          </a:xfrm>
          <a:ln/>
        </p:spPr>
      </p:sp>
      <p:sp>
        <p:nvSpPr>
          <p:cNvPr id="272387" name="Rectangle 3"/>
          <p:cNvSpPr>
            <a:spLocks noGrp="1" noChangeArrowheads="1"/>
          </p:cNvSpPr>
          <p:nvPr>
            <p:ph type="body" idx="1"/>
          </p:nvPr>
        </p:nvSpPr>
        <p:spPr>
          <a:xfrm>
            <a:off x="975360" y="4560571"/>
            <a:ext cx="5364480" cy="4320540"/>
          </a:xfrm>
        </p:spPr>
        <p:txBody>
          <a:bodyPr/>
          <a:lstStyle/>
          <a:p>
            <a:pPr defTabSz="914303" fontAlgn="base">
              <a:spcBef>
                <a:spcPct val="0"/>
              </a:spcBef>
              <a:spcAft>
                <a:spcPct val="0"/>
              </a:spcAft>
              <a:buClr>
                <a:srgbClr val="FFCC66"/>
              </a:buClr>
              <a:defRPr/>
            </a:pPr>
            <a:r>
              <a:rPr lang="en-US" dirty="0"/>
              <a:t>Thank you to our funders  (Bryan - Should I also put all past funders….I definitely intend to on the data modules but there was not data here)</a:t>
            </a:r>
          </a:p>
          <a:p>
            <a:pPr fontAlgn="base">
              <a:spcBef>
                <a:spcPct val="0"/>
              </a:spcBef>
              <a:spcAft>
                <a:spcPct val="0"/>
              </a:spcAft>
              <a:buClr>
                <a:srgbClr val="FFCC66"/>
              </a:buClr>
            </a:pPr>
            <a:endParaRPr lang="en-US" dirty="0">
              <a:solidFill>
                <a:srgbClr val="FFFFFF"/>
              </a:solidFill>
            </a:endParaRPr>
          </a:p>
        </p:txBody>
      </p:sp>
    </p:spTree>
    <p:extLst>
      <p:ext uri="{BB962C8B-B14F-4D97-AF65-F5344CB8AC3E}">
        <p14:creationId xmlns:p14="http://schemas.microsoft.com/office/powerpoint/2010/main" val="1332198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approximately 10</a:t>
            </a:r>
            <a:r>
              <a:rPr lang="en-US" baseline="0" dirty="0"/>
              <a:t> years of surveys we can say that we have pretty well fully characterized the bee fauna of NYS apple orchards. We detected species from 5 of the 7 extant bee families. </a:t>
            </a:r>
            <a:r>
              <a:rPr lang="en-US" dirty="0"/>
              <a:t>Our bee community was </a:t>
            </a:r>
            <a:r>
              <a:rPr lang="en-US" baseline="0" dirty="0"/>
              <a:t>particular diversity in Halictidae and </a:t>
            </a:r>
            <a:r>
              <a:rPr lang="en-US" baseline="0" dirty="0" err="1"/>
              <a:t>Andrenidae</a:t>
            </a:r>
            <a:r>
              <a:rPr lang="en-US" baseline="0" dirty="0"/>
              <a:t>, but also included </a:t>
            </a:r>
            <a:r>
              <a:rPr lang="en-US" baseline="0" dirty="0" err="1"/>
              <a:t>Apidae</a:t>
            </a:r>
            <a:r>
              <a:rPr lang="en-US" baseline="0" dirty="0"/>
              <a:t>, </a:t>
            </a:r>
            <a:r>
              <a:rPr lang="en-US" baseline="0" dirty="0" err="1"/>
              <a:t>Megachilidae</a:t>
            </a:r>
            <a:r>
              <a:rPr lang="en-US" baseline="0" dirty="0"/>
              <a:t>, and </a:t>
            </a:r>
            <a:r>
              <a:rPr lang="en-US" baseline="0" dirty="0" err="1"/>
              <a:t>Colletidae</a:t>
            </a:r>
            <a:r>
              <a:rPr lang="en-US" baseline="0" dirty="0"/>
              <a:t>. In the end we found a total of 120 bee species… let that sink in for a minute. There are ~440 bee species in NYS – we were able to collect nearly ¼ of all of the bee species of NY just in NYS apple orchards. This is an incredibly diverse and interesting fauna.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584FF-1E98-4696-A101-1C330596B1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43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6</a:t>
            </a:fld>
            <a:endParaRPr lang="en-US"/>
          </a:p>
        </p:txBody>
      </p:sp>
      <p:sp>
        <p:nvSpPr>
          <p:cNvPr id="7" name="Notes Placeholder 2">
            <a:extLst>
              <a:ext uri="{FF2B5EF4-FFF2-40B4-BE49-F238E27FC236}">
                <a16:creationId xmlns:a16="http://schemas.microsoft.com/office/drawing/2014/main" id="{6596F7DA-E3E3-0216-9226-E77FC665E9B1}"/>
              </a:ext>
            </a:extLst>
          </p:cNvPr>
          <p:cNvSpPr txBox="1">
            <a:spLocks/>
          </p:cNvSpPr>
          <p:nvPr/>
        </p:nvSpPr>
        <p:spPr>
          <a:xfrm>
            <a:off x="433548" y="229394"/>
            <a:ext cx="5589270" cy="248031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Social</a:t>
            </a:r>
          </a:p>
          <a:p>
            <a:r>
              <a:rPr lang="en-US" dirty="0"/>
              <a:t>Reproductive output is highly dependent on the amount of resources you can gather and competition for resources. Sociality has a huge part to play in this process. Everyone is familiar with our social bees like the honey bee and the bumble bee species that occur on the extreme end of social structure/hierarchy. Of the bee species that are </a:t>
            </a:r>
            <a:r>
              <a:rPr lang="en-US" b="1" dirty="0"/>
              <a:t>native </a:t>
            </a:r>
            <a:r>
              <a:rPr lang="en-US" dirty="0"/>
              <a:t>to North America, Bumble bee species are our only native colonial bee species. Meaning that there is a queen and a complex hierarchical caste system. These eusocial species build a large hive population that can exploit floral resources </a:t>
            </a:r>
            <a:r>
              <a:rPr lang="en-US" dirty="0" err="1"/>
              <a:t>en</a:t>
            </a:r>
            <a:r>
              <a:rPr lang="en-US" dirty="0"/>
              <a:t> masse and fly great distances making them resilient to resource fluctuation and ensuring high reproductive output (HB moms lay 20-50K eggs, BB’s less at 100-500 eggs)</a:t>
            </a:r>
          </a:p>
          <a:p>
            <a:endParaRPr lang="en-US" sz="1600" dirty="0"/>
          </a:p>
          <a:p>
            <a:r>
              <a:rPr lang="en-US" sz="1600" dirty="0"/>
              <a:t> </a:t>
            </a:r>
          </a:p>
        </p:txBody>
      </p:sp>
      <p:sp>
        <p:nvSpPr>
          <p:cNvPr id="8" name="Notes Placeholder 2">
            <a:extLst>
              <a:ext uri="{FF2B5EF4-FFF2-40B4-BE49-F238E27FC236}">
                <a16:creationId xmlns:a16="http://schemas.microsoft.com/office/drawing/2014/main" id="{E2099449-7F62-F3A4-0061-75B4EE8BD9F6}"/>
              </a:ext>
            </a:extLst>
          </p:cNvPr>
          <p:cNvSpPr txBox="1">
            <a:spLocks/>
          </p:cNvSpPr>
          <p:nvPr/>
        </p:nvSpPr>
        <p:spPr>
          <a:xfrm>
            <a:off x="116680" y="2158683"/>
            <a:ext cx="6307773"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Cooperative</a:t>
            </a:r>
          </a:p>
          <a:p>
            <a:endParaRPr lang="en-US" dirty="0"/>
          </a:p>
          <a:p>
            <a:endParaRPr lang="en-US" dirty="0"/>
          </a:p>
        </p:txBody>
      </p:sp>
      <p:sp>
        <p:nvSpPr>
          <p:cNvPr id="10" name="Notes Placeholder 2">
            <a:extLst>
              <a:ext uri="{FF2B5EF4-FFF2-40B4-BE49-F238E27FC236}">
                <a16:creationId xmlns:a16="http://schemas.microsoft.com/office/drawing/2014/main" id="{13C4C912-A460-9437-708C-ADF16ABBCCB5}"/>
              </a:ext>
            </a:extLst>
          </p:cNvPr>
          <p:cNvSpPr txBox="1">
            <a:spLocks/>
          </p:cNvSpPr>
          <p:nvPr/>
        </p:nvSpPr>
        <p:spPr>
          <a:xfrm>
            <a:off x="354330" y="2535873"/>
            <a:ext cx="614934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a:p>
        </p:txBody>
      </p:sp>
      <p:sp>
        <p:nvSpPr>
          <p:cNvPr id="11" name="Notes Placeholder 10">
            <a:extLst>
              <a:ext uri="{FF2B5EF4-FFF2-40B4-BE49-F238E27FC236}">
                <a16:creationId xmlns:a16="http://schemas.microsoft.com/office/drawing/2014/main" id="{CD13BBD0-5C50-0569-19B4-E99B9F2B7DD7}"/>
              </a:ext>
            </a:extLst>
          </p:cNvPr>
          <p:cNvSpPr>
            <a:spLocks noGrp="1"/>
          </p:cNvSpPr>
          <p:nvPr>
            <p:ph type="body" idx="1"/>
          </p:nvPr>
        </p:nvSpPr>
        <p:spPr>
          <a:xfrm>
            <a:off x="685800" y="4336098"/>
            <a:ext cx="5486400" cy="3600450"/>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Across the world we have close to 20,000- bee species spanning seven families.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at this world map of bee diversity hot spots we can see bee diversity is highest in dry arid regions. As you can see on this world map. Tropical areas lack diversity in comparison.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80% of flowering plants around the world rely on animal pollinators – and bees are by far the most important</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Keep in mind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this map is somewhat a product of where research is most and least intense, but it still illustrates the trend. “We still have high levels of undiscovered diversity (~10%).</a:t>
            </a:r>
          </a:p>
        </p:txBody>
      </p:sp>
    </p:spTree>
    <p:extLst>
      <p:ext uri="{BB962C8B-B14F-4D97-AF65-F5344CB8AC3E}">
        <p14:creationId xmlns:p14="http://schemas.microsoft.com/office/powerpoint/2010/main" val="166284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7</a:t>
            </a:fld>
            <a:endParaRPr lang="en-US"/>
          </a:p>
        </p:txBody>
      </p:sp>
      <p:sp>
        <p:nvSpPr>
          <p:cNvPr id="8" name="Notes Placeholder 2">
            <a:extLst>
              <a:ext uri="{FF2B5EF4-FFF2-40B4-BE49-F238E27FC236}">
                <a16:creationId xmlns:a16="http://schemas.microsoft.com/office/drawing/2014/main" id="{489CD732-B8DC-E1E1-1029-3BEC1E12F3C4}"/>
              </a:ext>
            </a:extLst>
          </p:cNvPr>
          <p:cNvSpPr txBox="1">
            <a:spLocks/>
          </p:cNvSpPr>
          <p:nvPr/>
        </p:nvSpPr>
        <p:spPr>
          <a:xfrm>
            <a:off x="605790" y="434341"/>
            <a:ext cx="5486400" cy="160020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9" name="Notes Placeholder 2">
            <a:extLst>
              <a:ext uri="{FF2B5EF4-FFF2-40B4-BE49-F238E27FC236}">
                <a16:creationId xmlns:a16="http://schemas.microsoft.com/office/drawing/2014/main" id="{3DEADDF0-2B51-49F7-3B24-81F84F8C3988}"/>
              </a:ext>
            </a:extLst>
          </p:cNvPr>
          <p:cNvSpPr txBox="1">
            <a:spLocks/>
          </p:cNvSpPr>
          <p:nvPr/>
        </p:nvSpPr>
        <p:spPr>
          <a:xfrm>
            <a:off x="411480" y="800100"/>
            <a:ext cx="587502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latin typeface="TimesNewRomanPSMT"/>
              </a:rPr>
              <a:t>So now that you have some basic understanding of wild bee social structure and responsibilities, let’s look at reproduction and what goes on in the nests of the </a:t>
            </a:r>
            <a:r>
              <a:rPr lang="en-US" b="1" dirty="0">
                <a:latin typeface="TimesNewRomanPSMT"/>
              </a:rPr>
              <a:t>solitary bees w</a:t>
            </a:r>
            <a:r>
              <a:rPr lang="en-US" dirty="0">
                <a:latin typeface="TimesNewRomanPSMT"/>
              </a:rPr>
              <a:t>ith some lifecycle diagrams and photos. Then I’ll show the eusocial bumble bee lifecycle.</a:t>
            </a:r>
          </a:p>
          <a:p>
            <a:endParaRPr lang="en-US" dirty="0">
              <a:latin typeface="TimesNewRomanPSMT"/>
            </a:endParaRPr>
          </a:p>
          <a:p>
            <a:r>
              <a:rPr lang="en-US" dirty="0">
                <a:latin typeface="TimesNewRomanPSMT"/>
              </a:rPr>
              <a:t>In this visual you can see the egg hatches into a larva, the hatched larva feeds on pollen and continues to grow until it has eaten all the pollen, and then pupates. </a:t>
            </a:r>
          </a:p>
          <a:p>
            <a:r>
              <a:rPr lang="en-US" dirty="0">
                <a:latin typeface="TimesNewRomanPSMT"/>
              </a:rPr>
              <a:t>Depending on the species, the larva will pupate into its final adult stage before Winter or right before it emerges in early Spring the beginning of its foraging window. Similar to bear hibernation, solitary bees slow down their metabolism to overwinter in a state that is called diapause (an </a:t>
            </a:r>
            <a:r>
              <a:rPr lang="en-US" dirty="0" err="1">
                <a:latin typeface="TimesNewRomanPSMT"/>
              </a:rPr>
              <a:t>an</a:t>
            </a:r>
            <a:r>
              <a:rPr lang="en-US" dirty="0">
                <a:latin typeface="TimesNewRomanPSMT"/>
              </a:rPr>
              <a:t> insect term for hibernation)</a:t>
            </a:r>
          </a:p>
          <a:p>
            <a:endParaRPr lang="en-US" dirty="0">
              <a:latin typeface="TimesNewRomanPSMT"/>
            </a:endParaRPr>
          </a:p>
          <a:p>
            <a:r>
              <a:rPr lang="en-US" b="1" dirty="0">
                <a:latin typeface="TimesNewRomanPSMT"/>
              </a:rPr>
              <a:t>Think about it</a:t>
            </a:r>
            <a:r>
              <a:rPr lang="en-US" dirty="0">
                <a:latin typeface="TimesNewRomanPSMT"/>
              </a:rPr>
              <a:t>,… while we think of bees as being flying creatures, the solitary bee species actually live most of their lives inside sitting and waiting in their nest cell.  Their foraging season is only 3-6 weeks long and then they die off leaving their young to finish development into adulthood on their own. During those 11 months in their nests, they are extremely vulnerable to disturbances to vegetation or soil depending on where they nest.</a:t>
            </a:r>
          </a:p>
          <a:p>
            <a:endParaRPr lang="en-US" sz="2100" dirty="0">
              <a:latin typeface="TimesNewRomanPSMT"/>
            </a:endParaRPr>
          </a:p>
          <a:p>
            <a:endParaRPr lang="en-US" dirty="0">
              <a:latin typeface="TimesNewRomanPSMT"/>
            </a:endParaRPr>
          </a:p>
          <a:p>
            <a:endParaRPr lang="en-US" dirty="0"/>
          </a:p>
        </p:txBody>
      </p:sp>
      <p:sp>
        <p:nvSpPr>
          <p:cNvPr id="10" name="Notes Placeholder 2">
            <a:extLst>
              <a:ext uri="{FF2B5EF4-FFF2-40B4-BE49-F238E27FC236}">
                <a16:creationId xmlns:a16="http://schemas.microsoft.com/office/drawing/2014/main" id="{3890934D-F9B9-1414-C2A4-D8EE493C48A0}"/>
              </a:ext>
            </a:extLst>
          </p:cNvPr>
          <p:cNvSpPr txBox="1">
            <a:spLocks/>
          </p:cNvSpPr>
          <p:nvPr/>
        </p:nvSpPr>
        <p:spPr>
          <a:xfrm>
            <a:off x="685800" y="7223760"/>
            <a:ext cx="5486400" cy="112014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TimesNewRomanPSMT"/>
            </a:endParaRPr>
          </a:p>
          <a:p>
            <a:endParaRPr lang="en-US" dirty="0"/>
          </a:p>
        </p:txBody>
      </p:sp>
      <p:sp>
        <p:nvSpPr>
          <p:cNvPr id="12" name="Notes Placeholder 11">
            <a:extLst>
              <a:ext uri="{FF2B5EF4-FFF2-40B4-BE49-F238E27FC236}">
                <a16:creationId xmlns:a16="http://schemas.microsoft.com/office/drawing/2014/main" id="{45F0397D-FB81-6A0C-A84F-94C5D0B31AB0}"/>
              </a:ext>
            </a:extLst>
          </p:cNvPr>
          <p:cNvSpPr>
            <a:spLocks noGrp="1"/>
          </p:cNvSpPr>
          <p:nvPr>
            <p:ph type="body" idx="1"/>
          </p:nvPr>
        </p:nvSpPr>
        <p:spPr>
          <a:xfrm>
            <a:off x="535623" y="3897630"/>
            <a:ext cx="5486400" cy="2421575"/>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in North America you can see that the Center of Bee Diversity is in the Southwest US and Northern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mexico</a:t>
            </a:r>
            <a:r>
              <a:rPr lang="en-US" sz="1800" dirty="0">
                <a:effectLst/>
                <a:latin typeface="Calibri" panose="020F0502020204030204" pitchFamily="34" charset="0"/>
                <a:ea typeface="Calibri" panose="020F0502020204030204" pitchFamily="34" charset="0"/>
                <a:cs typeface="Times New Roman" panose="02020603050405020304" pitchFamily="18" charset="0"/>
              </a:rPr>
              <a:t>.. Research has found that the desert southwest of the US was the center of bee speciation back in the mid-cretaceous period following an explosion of flowering plant diversity when the first bees began to broaden their pollen diet.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Of the 20,000 or so bee species, about 4,000</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them are native to the United States.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honeybees are key to the pollination of large industrial ag operations, native bees were here in NA long before European honeybees were brought here on European ships to </a:t>
            </a:r>
            <a:r>
              <a:rPr lang="en-US" sz="1800" dirty="0">
                <a:effectLst/>
                <a:latin typeface="Calibri" panose="020F0502020204030204" pitchFamily="34" charset="0"/>
                <a:ea typeface="Calibri" panose="020F0502020204030204" pitchFamily="34" charset="0"/>
              </a:rPr>
              <a:t>Jamestown, VA in 1622</a:t>
            </a:r>
            <a:r>
              <a:rPr lang="en-US" sz="1800" dirty="0">
                <a:effectLst/>
                <a:latin typeface="Calibri" panose="020F0502020204030204" pitchFamily="34" charset="0"/>
                <a:ea typeface="Calibri" panose="020F0502020204030204" pitchFamily="34" charset="0"/>
                <a:cs typeface="Times New Roman" panose="02020603050405020304" pitchFamily="18" charset="0"/>
              </a:rPr>
              <a:t>. Back then their utility was distinctly tied to the wax they produced for candle making and the honey for sweetener. </a:t>
            </a:r>
            <a:endParaRPr lang="en-US" dirty="0"/>
          </a:p>
        </p:txBody>
      </p:sp>
    </p:spTree>
    <p:extLst>
      <p:ext uri="{BB962C8B-B14F-4D97-AF65-F5344CB8AC3E}">
        <p14:creationId xmlns:p14="http://schemas.microsoft.com/office/powerpoint/2010/main" val="386820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13675A-A89C-4C95-88D6-C84E71338E19}" type="slidenum">
              <a:rPr lang="en-US" smtClean="0"/>
              <a:t>8</a:t>
            </a:fld>
            <a:endParaRPr lang="en-US"/>
          </a:p>
        </p:txBody>
      </p:sp>
      <p:sp>
        <p:nvSpPr>
          <p:cNvPr id="7" name="Notes Placeholder 2">
            <a:extLst>
              <a:ext uri="{FF2B5EF4-FFF2-40B4-BE49-F238E27FC236}">
                <a16:creationId xmlns:a16="http://schemas.microsoft.com/office/drawing/2014/main" id="{65F86896-4DDA-83DC-BDE3-888CECE1E572}"/>
              </a:ext>
            </a:extLst>
          </p:cNvPr>
          <p:cNvSpPr txBox="1">
            <a:spLocks/>
          </p:cNvSpPr>
          <p:nvPr/>
        </p:nvSpPr>
        <p:spPr>
          <a:xfrm>
            <a:off x="537210" y="114300"/>
            <a:ext cx="593217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TimesNewRomanPSMT"/>
            </a:endParaRPr>
          </a:p>
          <a:p>
            <a:endParaRPr lang="en-US" dirty="0"/>
          </a:p>
        </p:txBody>
      </p:sp>
      <p:sp>
        <p:nvSpPr>
          <p:cNvPr id="8" name="Notes Placeholder 2">
            <a:extLst>
              <a:ext uri="{FF2B5EF4-FFF2-40B4-BE49-F238E27FC236}">
                <a16:creationId xmlns:a16="http://schemas.microsoft.com/office/drawing/2014/main" id="{92723DA8-EF63-F4C0-5BED-ED4B71BF9673}"/>
              </a:ext>
            </a:extLst>
          </p:cNvPr>
          <p:cNvSpPr txBox="1">
            <a:spLocks/>
          </p:cNvSpPr>
          <p:nvPr/>
        </p:nvSpPr>
        <p:spPr>
          <a:xfrm>
            <a:off x="685800" y="811133"/>
            <a:ext cx="5486400" cy="153162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Again</a:t>
            </a:r>
          </a:p>
          <a:p>
            <a:pPr fontAlgn="base">
              <a:spcBef>
                <a:spcPct val="0"/>
              </a:spcBef>
              <a:spcAft>
                <a:spcPct val="0"/>
              </a:spcAft>
              <a:buClr>
                <a:srgbClr val="FFCC66"/>
              </a:buClr>
              <a:buFont typeface="Wingdings" panose="05000000000000000000" pitchFamily="2" charset="2"/>
              <a:buNone/>
              <a:defRPr/>
            </a:pPr>
            <a:r>
              <a:rPr lang="en-US" dirty="0">
                <a:solidFill>
                  <a:srgbClr val="FFFFFF"/>
                </a:solidFill>
              </a:rPr>
              <a:t>You can see that proximity of resources if very important to the reproductive tasks and output. The closer the foraging resources are to nest sites the higher the reproductive capacity. A Lack of Nest Sites near forage Can Limit Native Bee Populations.</a:t>
            </a:r>
          </a:p>
        </p:txBody>
      </p:sp>
      <p:sp>
        <p:nvSpPr>
          <p:cNvPr id="9" name="Notes Placeholder 2">
            <a:extLst>
              <a:ext uri="{FF2B5EF4-FFF2-40B4-BE49-F238E27FC236}">
                <a16:creationId xmlns:a16="http://schemas.microsoft.com/office/drawing/2014/main" id="{9DC598C7-43CA-E1AF-C8D1-77D35CC43F54}"/>
              </a:ext>
            </a:extLst>
          </p:cNvPr>
          <p:cNvSpPr txBox="1">
            <a:spLocks/>
          </p:cNvSpPr>
          <p:nvPr/>
        </p:nvSpPr>
        <p:spPr>
          <a:xfrm>
            <a:off x="354330" y="5382736"/>
            <a:ext cx="6149340" cy="360045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6427">
              <a:defRPr/>
            </a:pPr>
            <a:endParaRPr lang="en-US" dirty="0">
              <a:solidFill>
                <a:srgbClr val="33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Notes Placeholder 9">
            <a:extLst>
              <a:ext uri="{FF2B5EF4-FFF2-40B4-BE49-F238E27FC236}">
                <a16:creationId xmlns:a16="http://schemas.microsoft.com/office/drawing/2014/main" id="{9A70AE6B-B580-9989-6821-3CA2393E082E}"/>
              </a:ext>
            </a:extLst>
          </p:cNvPr>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in the Northeast we have more than 600 species of bees, that are supporting resilient landscapes in natural areas as well as a broad diversity of crops.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this talk is directed at the northeast as a whole, we will be using NY as an example. Keep in mind that bee diversity diminishes in the northern latitudes with shorter summers and harsh winters.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b="0" i="0" dirty="0">
                <a:solidFill>
                  <a:srgbClr val="222222"/>
                </a:solidFill>
                <a:effectLst/>
                <a:latin typeface="Arial" panose="020B0604020202020204" pitchFamily="34" charset="0"/>
              </a:rPr>
              <a:t>Dibble, Alison C., Francis A. Drummond, Constance Stubbs, Michael </a:t>
            </a:r>
            <a:r>
              <a:rPr lang="en-US" sz="2800" b="0" i="0" dirty="0" err="1">
                <a:solidFill>
                  <a:srgbClr val="222222"/>
                </a:solidFill>
                <a:effectLst/>
                <a:latin typeface="Arial" panose="020B0604020202020204" pitchFamily="34" charset="0"/>
              </a:rPr>
              <a:t>Veit</a:t>
            </a:r>
            <a:r>
              <a:rPr lang="en-US" sz="2800" b="0" i="0" dirty="0">
                <a:solidFill>
                  <a:srgbClr val="222222"/>
                </a:solidFill>
                <a:effectLst/>
                <a:latin typeface="Arial" panose="020B0604020202020204" pitchFamily="34" charset="0"/>
              </a:rPr>
              <a:t>, and John S. Ascher. "Bees of Maine, with a state species checklist." </a:t>
            </a:r>
            <a:r>
              <a:rPr lang="en-US" sz="2800" b="0" i="1" dirty="0">
                <a:solidFill>
                  <a:srgbClr val="222222"/>
                </a:solidFill>
                <a:effectLst/>
                <a:latin typeface="Arial" panose="020B0604020202020204" pitchFamily="34" charset="0"/>
              </a:rPr>
              <a:t>Northeastern Naturalist</a:t>
            </a:r>
            <a:r>
              <a:rPr lang="en-US" sz="2800" b="0" i="0" dirty="0">
                <a:solidFill>
                  <a:srgbClr val="222222"/>
                </a:solidFill>
                <a:effectLst/>
                <a:latin typeface="Arial" panose="020B0604020202020204" pitchFamily="34" charset="0"/>
              </a:rPr>
              <a:t> 24, no. m15 (2017): 1-48.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32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2">
            <a:extLst>
              <a:ext uri="{FF2B5EF4-FFF2-40B4-BE49-F238E27FC236}">
                <a16:creationId xmlns:a16="http://schemas.microsoft.com/office/drawing/2014/main" id="{2093FA49-5F28-0CB7-4C70-035AFA5D95CE}"/>
              </a:ext>
            </a:extLst>
          </p:cNvPr>
          <p:cNvSpPr txBox="1">
            <a:spLocks/>
          </p:cNvSpPr>
          <p:nvPr/>
        </p:nvSpPr>
        <p:spPr>
          <a:xfrm>
            <a:off x="525780" y="342900"/>
            <a:ext cx="5486400" cy="308610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7" name="Notes Placeholder 2">
            <a:extLst>
              <a:ext uri="{FF2B5EF4-FFF2-40B4-BE49-F238E27FC236}">
                <a16:creationId xmlns:a16="http://schemas.microsoft.com/office/drawing/2014/main" id="{3C6A26F8-37BB-6D0A-E386-30D376C8D556}"/>
              </a:ext>
            </a:extLst>
          </p:cNvPr>
          <p:cNvSpPr txBox="1">
            <a:spLocks/>
          </p:cNvSpPr>
          <p:nvPr/>
        </p:nvSpPr>
        <p:spPr>
          <a:xfrm>
            <a:off x="525780" y="3737610"/>
            <a:ext cx="6069330" cy="156591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
        <p:nvSpPr>
          <p:cNvPr id="8" name="Notes Placeholder 2">
            <a:extLst>
              <a:ext uri="{FF2B5EF4-FFF2-40B4-BE49-F238E27FC236}">
                <a16:creationId xmlns:a16="http://schemas.microsoft.com/office/drawing/2014/main" id="{EAA6AF30-DEAD-93E5-6EA6-FEE6B73F4ADC}"/>
              </a:ext>
            </a:extLst>
          </p:cNvPr>
          <p:cNvSpPr txBox="1">
            <a:spLocks/>
          </p:cNvSpPr>
          <p:nvPr/>
        </p:nvSpPr>
        <p:spPr>
          <a:xfrm>
            <a:off x="525780" y="5303520"/>
            <a:ext cx="5486400" cy="1840230"/>
          </a:xfrm>
          <a:prstGeom prst="rect">
            <a:avLst/>
          </a:prstGeom>
        </p:spPr>
        <p:txBody>
          <a:bodyPr vert="horz" lIns="91430" tIns="45715" rIns="91430" bIns="45715"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endParaRPr lang="en-US" dirty="0"/>
          </a:p>
        </p:txBody>
      </p:sp>
      <p:sp>
        <p:nvSpPr>
          <p:cNvPr id="9" name="Notes Placeholder 8">
            <a:extLst>
              <a:ext uri="{FF2B5EF4-FFF2-40B4-BE49-F238E27FC236}">
                <a16:creationId xmlns:a16="http://schemas.microsoft.com/office/drawing/2014/main" id="{68B07E65-95CD-7489-0BDF-152B59FFD1F6}"/>
              </a:ext>
            </a:extLst>
          </p:cNvPr>
          <p:cNvSpPr>
            <a:spLocks noGrp="1"/>
          </p:cNvSpPr>
          <p:nvPr>
            <p:ph type="body" idx="1"/>
          </p:nvPr>
        </p:nvSpPr>
        <p:spPr>
          <a:xfrm>
            <a:off x="434340" y="2114551"/>
            <a:ext cx="5486400" cy="3600450"/>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let us now home in on New York. Recently, the Empire State Native Pollinator Survey was recently completed. This effort was led by the DEC NY Natural Heritage Program along with collaboration from several state institutions. The intention of the survey was to target a focal selection of bee species that tend to be relatively sensitive in order to assess the conservation status. In the process we also established a comprehensive list of bee species in NYS. The research included net and bowl sampling of 4 habitat types (grassland, forest, wetland, field edge) across the state from late May – October. This was the first statewide survey to ever be conducted.</a:t>
            </a:r>
            <a:endParaRPr lang="en-US" dirty="0"/>
          </a:p>
        </p:txBody>
      </p:sp>
    </p:spTree>
    <p:extLst>
      <p:ext uri="{BB962C8B-B14F-4D97-AF65-F5344CB8AC3E}">
        <p14:creationId xmlns:p14="http://schemas.microsoft.com/office/powerpoint/2010/main" val="96093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8546"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08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08548" name="Rectangle 4"/>
          <p:cNvSpPr>
            <a:spLocks noGrp="1" noChangeArrowheads="1"/>
          </p:cNvSpPr>
          <p:nvPr>
            <p:ph type="dt" sz="quarter" idx="2"/>
          </p:nvPr>
        </p:nvSpPr>
        <p:spPr/>
        <p:txBody>
          <a:bodyPr/>
          <a:lstStyle>
            <a:lvl1pPr>
              <a:defRPr/>
            </a:lvl1pPr>
          </a:lstStyle>
          <a:p>
            <a:fld id="{EF40411F-7F02-4B72-9CC4-08FEE9A03D61}" type="datetime1">
              <a:rPr lang="en-US" smtClean="0">
                <a:solidFill>
                  <a:srgbClr val="FFFFFF"/>
                </a:solidFill>
              </a:rPr>
              <a:t>1/17/2023</a:t>
            </a:fld>
            <a:endParaRPr lang="en-US">
              <a:solidFill>
                <a:srgbClr val="FFFFFF"/>
              </a:solidFill>
            </a:endParaRPr>
          </a:p>
        </p:txBody>
      </p:sp>
      <p:sp>
        <p:nvSpPr>
          <p:cNvPr id="10854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08550" name="Rectangle 6"/>
          <p:cNvSpPr>
            <a:spLocks noGrp="1" noChangeArrowheads="1"/>
          </p:cNvSpPr>
          <p:nvPr>
            <p:ph type="sldNum" sz="quarter" idx="4"/>
          </p:nvPr>
        </p:nvSpPr>
        <p:spPr/>
        <p:txBody>
          <a:bodyPr/>
          <a:lstStyle>
            <a:lvl1pPr>
              <a:defRPr/>
            </a:lvl1pPr>
          </a:lstStyle>
          <a:p>
            <a:fld id="{B1400686-8B2D-459D-8DC3-BAF63090DA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866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6F1ED0-2D6F-4BA7-860E-988DFAE71055}" type="datetime1">
              <a:rPr lang="en-US" smtClean="0">
                <a:solidFill>
                  <a:srgbClr val="FFFFFF"/>
                </a:solidFill>
              </a:rPr>
              <a:t>1/17/2023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97B6E93-FB91-4BE4-87A0-A9BCCBA2310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838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748DD33-D662-4DEE-9D85-FC9115B1F02E}" type="datetime1">
              <a:rPr lang="en-US" smtClean="0">
                <a:solidFill>
                  <a:srgbClr val="FFFFFF"/>
                </a:solidFill>
              </a:rPr>
              <a:t>1/17/2023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7C90F02-3382-4BA0-9209-F89FDF59DD2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69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fld id="{D7393870-7096-47E8-A6AE-5CBD12C551F4}" type="datetime1">
              <a:rPr lang="en-US" smtClean="0">
                <a:solidFill>
                  <a:srgbClr val="FFFFFF"/>
                </a:solidFill>
              </a:rPr>
              <a:t>1/17/2023</a:t>
            </a:fld>
            <a:endParaRPr lang="en-US">
              <a:solidFill>
                <a:srgbClr val="FFFFFF"/>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425F9DE-704D-4977-A992-1F094154F0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726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B54BAED-E29B-477E-A9F1-ECB5C263475A}" type="datetime1">
              <a:rPr lang="en-US" smtClean="0">
                <a:solidFill>
                  <a:srgbClr val="FFFFFF"/>
                </a:solidFill>
              </a:rPr>
              <a:t>1/17/2023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EE90E42-2FC7-4A76-B393-56E7400D56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2293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65CE525-3617-4467-A20E-1E27BE5C0418}" type="datetime1">
              <a:rPr lang="en-US" smtClean="0">
                <a:solidFill>
                  <a:srgbClr val="FFFFFF"/>
                </a:solidFill>
              </a:rPr>
              <a:t>1/17/2023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8D12CAA-778D-41B7-B95A-0A8C1737AA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080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FB5AA00-75C0-433D-8E6F-877A360E61A8}" type="datetime1">
              <a:rPr lang="en-US" smtClean="0">
                <a:solidFill>
                  <a:srgbClr val="FFFFFF"/>
                </a:solidFill>
              </a:rPr>
              <a:t>1/17/2023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CD2B00-04B0-44E0-8751-352BC9F02D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148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A7B3228-D1A8-49ED-A1E2-0DE776AE4B45}" type="datetime1">
              <a:rPr lang="en-US" smtClean="0">
                <a:solidFill>
                  <a:srgbClr val="FFFFFF"/>
                </a:solidFill>
              </a:rPr>
              <a:t>1/17/2023</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479B9F9-C598-4695-B299-F4DAD95BEF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642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253F2F6-BF1F-4B95-B797-1BA74BA0C10D}" type="datetime1">
              <a:rPr lang="en-US" smtClean="0">
                <a:solidFill>
                  <a:srgbClr val="FFFFFF"/>
                </a:solidFill>
              </a:rPr>
              <a:t>1/17/2023</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FB7DEE9-442D-4D0D-8E7B-62B013A80A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0255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4EF66-1865-4818-A13B-6CB70E5397BB}" type="datetime1">
              <a:rPr lang="en-US" smtClean="0">
                <a:solidFill>
                  <a:srgbClr val="FFFFFF"/>
                </a:solidFill>
              </a:rPr>
              <a:t>1/17/2023</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6735210-FC86-4CE5-A29C-2FB414684D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176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8F3D5F0-79B7-41E7-A53A-DC7C4CEAB62A}" type="datetime1">
              <a:rPr lang="en-US" smtClean="0">
                <a:solidFill>
                  <a:srgbClr val="FFFFFF"/>
                </a:solidFill>
              </a:rPr>
              <a:t>1/17/2023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174561-77A2-4711-80EC-8FF7633F86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4399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ACDB3C0-1CF8-4530-8994-6056E2CCA476}" type="datetime1">
              <a:rPr lang="en-US" smtClean="0">
                <a:solidFill>
                  <a:srgbClr val="FFFFFF"/>
                </a:solidFill>
              </a:rPr>
              <a:t>1/17/2023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6CEDC82-8E7E-42BB-AA0E-07BEF99D76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3303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pPr>
            <a:fld id="{09DDC7E0-F78F-4982-83AC-8119D81074BF}" type="datetime1">
              <a:rPr lang="en-US" smtClean="0">
                <a:solidFill>
                  <a:srgbClr val="FFFFFF"/>
                </a:solidFill>
              </a:rPr>
              <a:t>1/17/2023</a:t>
            </a:fld>
            <a:endParaRPr lang="en-US">
              <a:solidFill>
                <a:srgbClr val="FFFFFF"/>
              </a:solidFill>
            </a:endParaRPr>
          </a:p>
        </p:txBody>
      </p:sp>
      <p:sp>
        <p:nvSpPr>
          <p:cNvPr id="10752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pPr>
            <a:endParaRPr lang="en-US">
              <a:solidFill>
                <a:srgbClr val="FFFFFF"/>
              </a:solidFill>
            </a:endParaRPr>
          </a:p>
        </p:txBody>
      </p:sp>
      <p:sp>
        <p:nvSpPr>
          <p:cNvPr id="10752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pPr>
            <a:fld id="{6AE170CF-37A5-4DDF-8089-205A7CF2EC82}"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78732536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hyperlink" Target="https://projects.sare.org/sare_project/ene22-175/" TargetMode="Externa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jpeg"/><Relationship Id="rId7"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chart" Target="../charts/chart3.xml"/><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6.jpe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2.jpe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10" Type="http://schemas.openxmlformats.org/officeDocument/2006/relationships/image" Target="../media/image86.png"/><Relationship Id="rId4" Type="http://schemas.openxmlformats.org/officeDocument/2006/relationships/image" Target="../media/image82.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8.png"/><Relationship Id="rId5" Type="http://schemas.openxmlformats.org/officeDocument/2006/relationships/image" Target="../media/image103.jpe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00.png"/><Relationship Id="rId2" Type="http://schemas.openxmlformats.org/officeDocument/2006/relationships/notesSlide" Target="../notesSlides/notesSlide45.xml"/><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77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image" Target="../media/image1.png"/><Relationship Id="rId10" Type="http://schemas.openxmlformats.org/officeDocument/2006/relationships/image" Target="../media/image790.png"/><Relationship Id="rId4" Type="http://schemas.openxmlformats.org/officeDocument/2006/relationships/image" Target="../media/image760.png"/><Relationship Id="rId9" Type="http://schemas.openxmlformats.org/officeDocument/2006/relationships/customXml" Target="../ink/ink4.xml"/><Relationship Id="rId14" Type="http://schemas.openxmlformats.org/officeDocument/2006/relationships/image" Target="../media/image8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7.png"/><Relationship Id="rId5" Type="http://schemas.microsoft.com/office/2007/relationships/hdphoto" Target="../media/hdphoto6.wdp"/><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20.jpe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26" Type="http://schemas.microsoft.com/office/2007/relationships/hdphoto" Target="../media/hdphoto7.wdp"/><Relationship Id="rId3" Type="http://schemas.openxmlformats.org/officeDocument/2006/relationships/image" Target="../media/image123.jpe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5" Type="http://schemas.openxmlformats.org/officeDocument/2006/relationships/image" Target="../media/image145.png"/><Relationship Id="rId2" Type="http://schemas.openxmlformats.org/officeDocument/2006/relationships/notesSlide" Target="../notesSlides/notesSlide50.xml"/><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131.png"/><Relationship Id="rId24" Type="http://schemas.openxmlformats.org/officeDocument/2006/relationships/image" Target="../media/image144.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png"/><Relationship Id="rId10" Type="http://schemas.openxmlformats.org/officeDocument/2006/relationships/image" Target="../media/image130.png"/><Relationship Id="rId19" Type="http://schemas.openxmlformats.org/officeDocument/2006/relationships/image" Target="../media/image139.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6.jpeg"/></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9.jpeg"/><Relationship Id="rId4" Type="http://schemas.openxmlformats.org/officeDocument/2006/relationships/image" Target="../media/image148.jpeg"/></Relationships>
</file>

<file path=ppt/slides/_rels/slide5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png"/><Relationship Id="rId3" Type="http://schemas.openxmlformats.org/officeDocument/2006/relationships/image" Target="../media/image150.pn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158.pn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gif"/></Relationships>
</file>

<file path=ppt/slides/_rels/slide55.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3.jpeg"/><Relationship Id="rId7"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64.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0.png"/><Relationship Id="rId3" Type="http://schemas.openxmlformats.org/officeDocument/2006/relationships/image" Target="../media/image27.png"/><Relationship Id="rId7" Type="http://schemas.openxmlformats.org/officeDocument/2006/relationships/image" Target="../media/image31.jpeg"/><Relationship Id="rId12"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descr="Merchandising · Cornell University Brand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234854C-C0F9-C666-76A2-DB640DFA1134}"/>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C5EE7242-7F3A-9EE1-0014-FEDB83F314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8" name="TextBox 7">
            <a:extLst>
              <a:ext uri="{FF2B5EF4-FFF2-40B4-BE49-F238E27FC236}">
                <a16:creationId xmlns:a16="http://schemas.microsoft.com/office/drawing/2014/main" id="{B871EFFA-4013-2A4C-1177-9592ECCAB7CB}"/>
              </a:ext>
            </a:extLst>
          </p:cNvPr>
          <p:cNvSpPr txBox="1"/>
          <p:nvPr/>
        </p:nvSpPr>
        <p:spPr>
          <a:xfrm>
            <a:off x="155575" y="28879"/>
            <a:ext cx="4962525" cy="369332"/>
          </a:xfrm>
          <a:prstGeom prst="rect">
            <a:avLst/>
          </a:prstGeom>
          <a:noFill/>
        </p:spPr>
        <p:txBody>
          <a:bodyPr wrap="square" rtlCol="0">
            <a:spAutoFit/>
          </a:bodyPr>
          <a:lstStyle/>
          <a:p>
            <a:r>
              <a:rPr lang="en-US" dirty="0">
                <a:solidFill>
                  <a:srgbClr val="000000"/>
                </a:solidFill>
              </a:rPr>
              <a:t>Introduction</a:t>
            </a:r>
          </a:p>
        </p:txBody>
      </p:sp>
      <p:sp>
        <p:nvSpPr>
          <p:cNvPr id="2" name="TextBox 1">
            <a:extLst>
              <a:ext uri="{FF2B5EF4-FFF2-40B4-BE49-F238E27FC236}">
                <a16:creationId xmlns:a16="http://schemas.microsoft.com/office/drawing/2014/main" id="{898BC010-4C22-015B-7664-7944A8078B9C}"/>
              </a:ext>
            </a:extLst>
          </p:cNvPr>
          <p:cNvSpPr txBox="1"/>
          <p:nvPr/>
        </p:nvSpPr>
        <p:spPr>
          <a:xfrm>
            <a:off x="3812469" y="1316705"/>
            <a:ext cx="7277561" cy="3016210"/>
          </a:xfrm>
          <a:prstGeom prst="rect">
            <a:avLst/>
          </a:prstGeom>
          <a:noFill/>
        </p:spPr>
        <p:txBody>
          <a:bodyPr wrap="square" rtlCol="0">
            <a:spAutoFit/>
          </a:bodyPr>
          <a:lstStyle/>
          <a:p>
            <a:r>
              <a:rPr lang="en-US" sz="3200" b="1" dirty="0">
                <a:solidFill>
                  <a:schemeClr val="tx2"/>
                </a:solidFill>
              </a:rPr>
              <a:t>Northeast Pollinator Partnership </a:t>
            </a:r>
          </a:p>
          <a:p>
            <a:endParaRPr lang="en-US" sz="3200" b="1" dirty="0">
              <a:solidFill>
                <a:schemeClr val="tx2"/>
              </a:solidFill>
            </a:endParaRPr>
          </a:p>
          <a:p>
            <a:r>
              <a:rPr lang="en-US" sz="2400" b="1" dirty="0">
                <a:solidFill>
                  <a:schemeClr val="tx2"/>
                </a:solidFill>
              </a:rPr>
              <a:t>A project to educate agricultural service providers about the biology, importance and conservation of wild bees</a:t>
            </a:r>
          </a:p>
          <a:p>
            <a:endParaRPr lang="en-US" dirty="0"/>
          </a:p>
          <a:p>
            <a:r>
              <a:rPr lang="en-US" dirty="0"/>
              <a:t>For more information on the project: </a:t>
            </a:r>
            <a:r>
              <a:rPr lang="en-US" u="sng" dirty="0">
                <a:hlinkClick r:id="rId4"/>
              </a:rPr>
              <a:t>https://projects.sare.org/sare_project/ene22-175/</a:t>
            </a:r>
            <a:endParaRPr lang="en-US" dirty="0"/>
          </a:p>
        </p:txBody>
      </p:sp>
      <p:grpSp>
        <p:nvGrpSpPr>
          <p:cNvPr id="3" name="Group 2">
            <a:extLst>
              <a:ext uri="{FF2B5EF4-FFF2-40B4-BE49-F238E27FC236}">
                <a16:creationId xmlns:a16="http://schemas.microsoft.com/office/drawing/2014/main" id="{C55BC8B7-2022-0C24-5D1D-C369B7961922}"/>
              </a:ext>
            </a:extLst>
          </p:cNvPr>
          <p:cNvGrpSpPr/>
          <p:nvPr/>
        </p:nvGrpSpPr>
        <p:grpSpPr>
          <a:xfrm>
            <a:off x="-38100" y="476264"/>
            <a:ext cx="3431683" cy="6302057"/>
            <a:chOff x="-53483" y="-11852"/>
            <a:chExt cx="3927393" cy="6869852"/>
          </a:xfrm>
        </p:grpSpPr>
        <p:pic>
          <p:nvPicPr>
            <p:cNvPr id="9" name="Picture 8" descr="A bee on a flower&#10;&#10;Description automatically generated">
              <a:extLst>
                <a:ext uri="{FF2B5EF4-FFF2-40B4-BE49-F238E27FC236}">
                  <a16:creationId xmlns:a16="http://schemas.microsoft.com/office/drawing/2014/main" id="{58046A62-B884-1141-6824-55FE0EA50A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92020" y="1588851"/>
              <a:ext cx="1559292" cy="1600702"/>
            </a:xfrm>
            <a:prstGeom prst="rect">
              <a:avLst/>
            </a:prstGeom>
          </p:spPr>
        </p:pic>
        <p:pic>
          <p:nvPicPr>
            <p:cNvPr id="10" name="Picture 9" descr="A bee on a flower&#10;&#10;Description automatically generated">
              <a:extLst>
                <a:ext uri="{FF2B5EF4-FFF2-40B4-BE49-F238E27FC236}">
                  <a16:creationId xmlns:a16="http://schemas.microsoft.com/office/drawing/2014/main" id="{539DF1AC-B31B-DBB9-D9A5-DD10320F8E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20643" y="4483242"/>
              <a:ext cx="2145951" cy="2374758"/>
            </a:xfrm>
            <a:prstGeom prst="rect">
              <a:avLst/>
            </a:prstGeom>
          </p:spPr>
        </p:pic>
        <p:pic>
          <p:nvPicPr>
            <p:cNvPr id="11" name="Picture 10" descr="A bee on a flower&#10;&#10;Description automatically generated">
              <a:extLst>
                <a:ext uri="{FF2B5EF4-FFF2-40B4-BE49-F238E27FC236}">
                  <a16:creationId xmlns:a16="http://schemas.microsoft.com/office/drawing/2014/main" id="{397FABD4-68F5-DF22-2FAD-EE3D84EAF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6" y="-9024"/>
              <a:ext cx="2446943" cy="2967135"/>
            </a:xfrm>
            <a:prstGeom prst="rect">
              <a:avLst/>
            </a:prstGeom>
          </p:spPr>
        </p:pic>
        <p:pic>
          <p:nvPicPr>
            <p:cNvPr id="12" name="Picture 11" descr="A bee on a flower&#10;&#10;Description automatically generated">
              <a:extLst>
                <a:ext uri="{FF2B5EF4-FFF2-40B4-BE49-F238E27FC236}">
                  <a16:creationId xmlns:a16="http://schemas.microsoft.com/office/drawing/2014/main" id="{FEAED4DE-CABC-A22A-D1DF-601CBFF020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249915" y="2958111"/>
              <a:ext cx="2621061" cy="1959044"/>
            </a:xfrm>
            <a:prstGeom prst="rect">
              <a:avLst/>
            </a:prstGeom>
          </p:spPr>
        </p:pic>
        <p:pic>
          <p:nvPicPr>
            <p:cNvPr id="13" name="Picture 12" descr="A bee on a white flower&#10;&#10;Description automatically generated">
              <a:extLst>
                <a:ext uri="{FF2B5EF4-FFF2-40B4-BE49-F238E27FC236}">
                  <a16:creationId xmlns:a16="http://schemas.microsoft.com/office/drawing/2014/main" id="{28BCC8AB-852F-A559-F79A-AB23376A70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429667" y="-11852"/>
              <a:ext cx="1444243" cy="1600702"/>
            </a:xfrm>
            <a:prstGeom prst="rect">
              <a:avLst/>
            </a:prstGeom>
          </p:spPr>
        </p:pic>
        <p:pic>
          <p:nvPicPr>
            <p:cNvPr id="15" name="Picture 14" descr="A bee on a flower&#10;&#10;Description automatically generated">
              <a:extLst>
                <a:ext uri="{FF2B5EF4-FFF2-40B4-BE49-F238E27FC236}">
                  <a16:creationId xmlns:a16="http://schemas.microsoft.com/office/drawing/2014/main" id="{EC3480B2-96F1-1E66-068E-1E0824694F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8726" y="2958111"/>
              <a:ext cx="1386626" cy="2070399"/>
            </a:xfrm>
            <a:prstGeom prst="rect">
              <a:avLst/>
            </a:prstGeom>
          </p:spPr>
        </p:pic>
        <p:pic>
          <p:nvPicPr>
            <p:cNvPr id="16" name="Picture 15" descr="A bee on a flower&#10;&#10;Description automatically generated">
              <a:extLst>
                <a:ext uri="{FF2B5EF4-FFF2-40B4-BE49-F238E27FC236}">
                  <a16:creationId xmlns:a16="http://schemas.microsoft.com/office/drawing/2014/main" id="{9BAF38CF-6943-7C59-7DDD-CE720AFFAF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53483" y="4811165"/>
              <a:ext cx="1769744" cy="2046835"/>
            </a:xfrm>
            <a:prstGeom prst="rect">
              <a:avLst/>
            </a:prstGeom>
          </p:spPr>
        </p:pic>
      </p:grpSp>
      <p:pic>
        <p:nvPicPr>
          <p:cNvPr id="17" name="Picture 1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712412" y="4811457"/>
            <a:ext cx="2440300" cy="2015215"/>
          </a:xfrm>
          <a:prstGeom prst="rect">
            <a:avLst/>
          </a:prstGeom>
        </p:spPr>
      </p:pic>
    </p:spTree>
    <p:extLst>
      <p:ext uri="{BB962C8B-B14F-4D97-AF65-F5344CB8AC3E}">
        <p14:creationId xmlns:p14="http://schemas.microsoft.com/office/powerpoint/2010/main" val="220371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CE5A0D5-0723-951A-E306-F3972D6BBD2D}"/>
              </a:ext>
            </a:extLst>
          </p:cNvPr>
          <p:cNvPicPr>
            <a:picLocks noChangeAspect="1"/>
          </p:cNvPicPr>
          <p:nvPr/>
        </p:nvPicPr>
        <p:blipFill>
          <a:blip r:embed="rId3"/>
          <a:stretch>
            <a:fillRect/>
          </a:stretch>
        </p:blipFill>
        <p:spPr>
          <a:xfrm>
            <a:off x="497133" y="545939"/>
            <a:ext cx="9865119" cy="4345577"/>
          </a:xfrm>
          <a:prstGeom prst="rect">
            <a:avLst/>
          </a:prstGeom>
        </p:spPr>
      </p:pic>
      <p:pic>
        <p:nvPicPr>
          <p:cNvPr id="5" name="Picture 4">
            <a:extLst>
              <a:ext uri="{FF2B5EF4-FFF2-40B4-BE49-F238E27FC236}">
                <a16:creationId xmlns:a16="http://schemas.microsoft.com/office/drawing/2014/main" id="{17097951-C4BB-EB1F-C313-0EB380BC970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1137" r="3103" b="1"/>
          <a:stretch/>
        </p:blipFill>
        <p:spPr>
          <a:xfrm>
            <a:off x="8779273" y="4192434"/>
            <a:ext cx="3484227" cy="2911443"/>
          </a:xfrm>
          <a:prstGeom prst="rect">
            <a:avLst/>
          </a:prstGeom>
        </p:spPr>
      </p:pic>
      <p:sp>
        <p:nvSpPr>
          <p:cNvPr id="3" name="TextBox 2"/>
          <p:cNvSpPr txBox="1"/>
          <p:nvPr/>
        </p:nvSpPr>
        <p:spPr>
          <a:xfrm>
            <a:off x="1524000" y="-24266"/>
            <a:ext cx="4323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Tahoma"/>
                <a:ea typeface="+mn-ea"/>
                <a:cs typeface="+mn-cs"/>
              </a:rPr>
              <a:t>Managing for Native Bees</a:t>
            </a:r>
          </a:p>
        </p:txBody>
      </p:sp>
      <p:sp>
        <p:nvSpPr>
          <p:cNvPr id="15" name="TextBox 14"/>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extBox 1">
            <a:extLst>
              <a:ext uri="{FF2B5EF4-FFF2-40B4-BE49-F238E27FC236}">
                <a16:creationId xmlns:a16="http://schemas.microsoft.com/office/drawing/2014/main" id="{2FBB3C96-2AB8-9BD7-20F3-1BE3DB2BA255}"/>
              </a:ext>
            </a:extLst>
          </p:cNvPr>
          <p:cNvSpPr txBox="1"/>
          <p:nvPr/>
        </p:nvSpPr>
        <p:spPr>
          <a:xfrm>
            <a:off x="155574" y="28879"/>
            <a:ext cx="621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Empire State Native Pollinator Survey Results</a:t>
            </a:r>
          </a:p>
        </p:txBody>
      </p:sp>
      <p:pic>
        <p:nvPicPr>
          <p:cNvPr id="4" name="Picture 3">
            <a:extLst>
              <a:ext uri="{FF2B5EF4-FFF2-40B4-BE49-F238E27FC236}">
                <a16:creationId xmlns:a16="http://schemas.microsoft.com/office/drawing/2014/main" id="{7F873A39-90E1-AA74-0CC8-E54F5ED3FE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
        <p:nvSpPr>
          <p:cNvPr id="19" name="TextBox 18">
            <a:extLst>
              <a:ext uri="{FF2B5EF4-FFF2-40B4-BE49-F238E27FC236}">
                <a16:creationId xmlns:a16="http://schemas.microsoft.com/office/drawing/2014/main" id="{EEEC7522-967F-5682-0080-674CF9226D92}"/>
              </a:ext>
            </a:extLst>
          </p:cNvPr>
          <p:cNvSpPr txBox="1"/>
          <p:nvPr/>
        </p:nvSpPr>
        <p:spPr>
          <a:xfrm>
            <a:off x="9708131" y="1395298"/>
            <a:ext cx="2213810" cy="584775"/>
          </a:xfrm>
          <a:prstGeom prst="rect">
            <a:avLst/>
          </a:prstGeom>
          <a:noFill/>
        </p:spPr>
        <p:txBody>
          <a:bodyPr wrap="square" rtlCol="0">
            <a:spAutoFit/>
          </a:bodyPr>
          <a:lstStyle/>
          <a:p>
            <a:r>
              <a:rPr lang="en-US" sz="3200" b="1" i="1" dirty="0"/>
              <a:t>61%</a:t>
            </a:r>
          </a:p>
        </p:txBody>
      </p:sp>
      <p:sp>
        <p:nvSpPr>
          <p:cNvPr id="20" name="TextBox 19">
            <a:extLst>
              <a:ext uri="{FF2B5EF4-FFF2-40B4-BE49-F238E27FC236}">
                <a16:creationId xmlns:a16="http://schemas.microsoft.com/office/drawing/2014/main" id="{8EBDB68B-DECB-A46B-81B4-5079A0B81B14}"/>
              </a:ext>
            </a:extLst>
          </p:cNvPr>
          <p:cNvSpPr txBox="1"/>
          <p:nvPr/>
        </p:nvSpPr>
        <p:spPr>
          <a:xfrm>
            <a:off x="5962375" y="2910348"/>
            <a:ext cx="2213810" cy="584775"/>
          </a:xfrm>
          <a:prstGeom prst="rect">
            <a:avLst/>
          </a:prstGeom>
          <a:noFill/>
        </p:spPr>
        <p:txBody>
          <a:bodyPr wrap="square" rtlCol="0">
            <a:spAutoFit/>
          </a:bodyPr>
          <a:lstStyle/>
          <a:p>
            <a:r>
              <a:rPr lang="en-US" sz="3200" b="1" i="1" dirty="0"/>
              <a:t>84%</a:t>
            </a:r>
          </a:p>
        </p:txBody>
      </p:sp>
      <p:sp>
        <p:nvSpPr>
          <p:cNvPr id="22" name="TextBox 21">
            <a:extLst>
              <a:ext uri="{FF2B5EF4-FFF2-40B4-BE49-F238E27FC236}">
                <a16:creationId xmlns:a16="http://schemas.microsoft.com/office/drawing/2014/main" id="{18C9FDF9-557E-9BC7-9BD1-713ABEA61CED}"/>
              </a:ext>
            </a:extLst>
          </p:cNvPr>
          <p:cNvSpPr txBox="1"/>
          <p:nvPr/>
        </p:nvSpPr>
        <p:spPr>
          <a:xfrm>
            <a:off x="2821543" y="4510778"/>
            <a:ext cx="6051721" cy="2062103"/>
          </a:xfrm>
          <a:prstGeom prst="rect">
            <a:avLst/>
          </a:prstGeom>
          <a:noFill/>
        </p:spPr>
        <p:txBody>
          <a:bodyPr wrap="square" rtlCol="0">
            <a:spAutoFit/>
          </a:bodyPr>
          <a:lstStyle/>
          <a:p>
            <a:pPr algn="ctr"/>
            <a:r>
              <a:rPr lang="en-US" sz="4400" b="1" dirty="0"/>
              <a:t>23 %</a:t>
            </a:r>
          </a:p>
          <a:p>
            <a:pPr algn="ctr"/>
            <a:r>
              <a:rPr lang="en-US" dirty="0"/>
              <a:t> </a:t>
            </a:r>
            <a:r>
              <a:rPr lang="en-US" sz="2400" dirty="0"/>
              <a:t>of the ranked focal bee species are </a:t>
            </a:r>
          </a:p>
          <a:p>
            <a:pPr algn="ctr"/>
            <a:r>
              <a:rPr lang="en-US" sz="4000" b="1" dirty="0"/>
              <a:t>AT RISK</a:t>
            </a:r>
          </a:p>
          <a:p>
            <a:pPr algn="ctr"/>
            <a:r>
              <a:rPr lang="en-US" sz="2000" dirty="0"/>
              <a:t>Or last seen before 2000</a:t>
            </a:r>
          </a:p>
        </p:txBody>
      </p:sp>
      <p:sp>
        <p:nvSpPr>
          <p:cNvPr id="24" name="Rectangle 23">
            <a:extLst>
              <a:ext uri="{FF2B5EF4-FFF2-40B4-BE49-F238E27FC236}">
                <a16:creationId xmlns:a16="http://schemas.microsoft.com/office/drawing/2014/main" id="{97757E08-FDAE-7529-FB0F-BB7E5A60D97B}"/>
              </a:ext>
            </a:extLst>
          </p:cNvPr>
          <p:cNvSpPr/>
          <p:nvPr/>
        </p:nvSpPr>
        <p:spPr bwMode="auto">
          <a:xfrm>
            <a:off x="79191" y="574556"/>
            <a:ext cx="11766367" cy="3814680"/>
          </a:xfrm>
          <a:prstGeom prst="rect">
            <a:avLst/>
          </a:prstGeom>
          <a:solidFill>
            <a:srgbClr val="000000">
              <a:alpha val="3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21" name="Rectangle 20">
            <a:extLst>
              <a:ext uri="{FF2B5EF4-FFF2-40B4-BE49-F238E27FC236}">
                <a16:creationId xmlns:a16="http://schemas.microsoft.com/office/drawing/2014/main" id="{A7253736-0A79-EF72-474D-B1622E9E1AB8}"/>
              </a:ext>
            </a:extLst>
          </p:cNvPr>
          <p:cNvSpPr/>
          <p:nvPr/>
        </p:nvSpPr>
        <p:spPr bwMode="auto">
          <a:xfrm>
            <a:off x="928577" y="2589761"/>
            <a:ext cx="6816164" cy="1225951"/>
          </a:xfrm>
          <a:prstGeom prst="rect">
            <a:avLst/>
          </a:prstGeom>
          <a:noFill/>
          <a:ln w="7620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1083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New York</a:t>
            </a:r>
          </a:p>
        </p:txBody>
      </p:sp>
      <p:sp>
        <p:nvSpPr>
          <p:cNvPr id="2" name="TextBox 1"/>
          <p:cNvSpPr txBox="1"/>
          <p:nvPr/>
        </p:nvSpPr>
        <p:spPr>
          <a:xfrm>
            <a:off x="3541933" y="440359"/>
            <a:ext cx="4940199" cy="584775"/>
          </a:xfrm>
          <a:prstGeom prst="rect">
            <a:avLst/>
          </a:prstGeom>
          <a:noFill/>
        </p:spPr>
        <p:txBody>
          <a:bodyPr wrap="none" rtlCol="0">
            <a:spAutoFit/>
          </a:bodyPr>
          <a:lstStyle/>
          <a:p>
            <a:r>
              <a:rPr lang="en-US" sz="3200" dirty="0">
                <a:solidFill>
                  <a:schemeClr val="tx2"/>
                </a:solidFill>
              </a:rPr>
              <a:t>Diverse Nesting Strategies</a:t>
            </a:r>
          </a:p>
        </p:txBody>
      </p:sp>
      <p:graphicFrame>
        <p:nvGraphicFramePr>
          <p:cNvPr id="13" name="Chart 12">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4122317880"/>
              </p:ext>
            </p:extLst>
          </p:nvPr>
        </p:nvGraphicFramePr>
        <p:xfrm>
          <a:off x="0" y="1025134"/>
          <a:ext cx="12080097" cy="591963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35EF735E-DA04-4792-24D5-8AE0F5BFC3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39271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elioxys modestus, Karl Hillig B">
            <a:extLst>
              <a:ext uri="{FF2B5EF4-FFF2-40B4-BE49-F238E27FC236}">
                <a16:creationId xmlns:a16="http://schemas.microsoft.com/office/drawing/2014/main" id="{A7E4656A-4542-3155-C5E6-75F690D02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063" y="4383384"/>
            <a:ext cx="2600131" cy="2291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F6D710A-EBE4-E1F7-5A05-CD8892AB32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a:stretch/>
        </p:blipFill>
        <p:spPr>
          <a:xfrm>
            <a:off x="9052484" y="630682"/>
            <a:ext cx="2830765" cy="1843935"/>
          </a:xfrm>
          <a:prstGeom prst="rect">
            <a:avLst/>
          </a:prstGeom>
        </p:spPr>
      </p:pic>
      <p:pic>
        <p:nvPicPr>
          <p:cNvPr id="8" name="Picture 7">
            <a:extLst>
              <a:ext uri="{FF2B5EF4-FFF2-40B4-BE49-F238E27FC236}">
                <a16:creationId xmlns:a16="http://schemas.microsoft.com/office/drawing/2014/main" id="{DD073A3F-CCED-63C0-3FEF-F00D1423B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60" y="4557328"/>
            <a:ext cx="2871466" cy="2117421"/>
          </a:xfrm>
          <a:prstGeom prst="rect">
            <a:avLst/>
          </a:prstGeom>
        </p:spPr>
      </p:pic>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3" name="Picture 2" descr="bumble bees">
            <a:extLst>
              <a:ext uri="{FF2B5EF4-FFF2-40B4-BE49-F238E27FC236}">
                <a16:creationId xmlns:a16="http://schemas.microsoft.com/office/drawing/2014/main" id="{72AD0666-1FDA-EF7B-F931-A9352CCF6C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260" y="566774"/>
            <a:ext cx="2672412" cy="2284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B0D220-18D1-C78C-8FBF-1A44DBC62884}"/>
              </a:ext>
            </a:extLst>
          </p:cNvPr>
          <p:cNvSpPr txBox="1"/>
          <p:nvPr/>
        </p:nvSpPr>
        <p:spPr>
          <a:xfrm rot="16200000">
            <a:off x="-763506" y="1843246"/>
            <a:ext cx="1773233" cy="246221"/>
          </a:xfrm>
          <a:prstGeom prst="rect">
            <a:avLst/>
          </a:prstGeom>
          <a:noFill/>
        </p:spPr>
        <p:txBody>
          <a:bodyPr wrap="square">
            <a:spAutoFit/>
          </a:bodyPr>
          <a:lstStyle/>
          <a:p>
            <a:r>
              <a:rPr lang="en-US" sz="1000" dirty="0"/>
              <a:t>Photo by S.A. Cameron</a:t>
            </a:r>
          </a:p>
        </p:txBody>
      </p:sp>
      <p:sp>
        <p:nvSpPr>
          <p:cNvPr id="10" name="TextBox 9">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New York</a:t>
            </a:r>
          </a:p>
        </p:txBody>
      </p:sp>
      <p:sp>
        <p:nvSpPr>
          <p:cNvPr id="11" name="TextBox 10"/>
          <p:cNvSpPr txBox="1"/>
          <p:nvPr/>
        </p:nvSpPr>
        <p:spPr>
          <a:xfrm>
            <a:off x="4464871" y="398211"/>
            <a:ext cx="3785395" cy="584775"/>
          </a:xfrm>
          <a:prstGeom prst="rect">
            <a:avLst/>
          </a:prstGeom>
          <a:noFill/>
        </p:spPr>
        <p:txBody>
          <a:bodyPr wrap="none" rtlCol="0">
            <a:spAutoFit/>
          </a:bodyPr>
          <a:lstStyle/>
          <a:p>
            <a:r>
              <a:rPr lang="en-US" sz="3200" dirty="0">
                <a:solidFill>
                  <a:schemeClr val="tx2"/>
                </a:solidFill>
              </a:rPr>
              <a:t>Diversity of sociality</a:t>
            </a:r>
          </a:p>
        </p:txBody>
      </p:sp>
      <p:graphicFrame>
        <p:nvGraphicFramePr>
          <p:cNvPr id="6" name="Chart 5">
            <a:extLst>
              <a:ext uri="{FF2B5EF4-FFF2-40B4-BE49-F238E27FC236}">
                <a16:creationId xmlns:a16="http://schemas.microsoft.com/office/drawing/2014/main" id="{F3AA7A83-ACC5-6472-2837-C52E500AF1A4}"/>
              </a:ext>
            </a:extLst>
          </p:cNvPr>
          <p:cNvGraphicFramePr>
            <a:graphicFrameLocks/>
          </p:cNvGraphicFramePr>
          <p:nvPr>
            <p:extLst>
              <p:ext uri="{D42A27DB-BD31-4B8C-83A1-F6EECF244321}">
                <p14:modId xmlns:p14="http://schemas.microsoft.com/office/powerpoint/2010/main" val="315090913"/>
              </p:ext>
            </p:extLst>
          </p:nvPr>
        </p:nvGraphicFramePr>
        <p:xfrm>
          <a:off x="-94396" y="630683"/>
          <a:ext cx="12286396" cy="6227317"/>
        </p:xfrm>
        <a:graphic>
          <a:graphicData uri="http://schemas.openxmlformats.org/drawingml/2006/chart">
            <c:chart xmlns:c="http://schemas.openxmlformats.org/drawingml/2006/chart" xmlns:r="http://schemas.openxmlformats.org/officeDocument/2006/relationships" r:id="rId7"/>
          </a:graphicData>
        </a:graphic>
      </p:graphicFrame>
      <p:pic>
        <p:nvPicPr>
          <p:cNvPr id="2" name="Picture 1">
            <a:extLst>
              <a:ext uri="{FF2B5EF4-FFF2-40B4-BE49-F238E27FC236}">
                <a16:creationId xmlns:a16="http://schemas.microsoft.com/office/drawing/2014/main" id="{41C1DC2A-7DBF-4A94-408F-477CB7222EC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17225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966"/>
            <a:ext cx="12192000" cy="411480"/>
          </a:xfrm>
          <a:prstGeom prst="rect">
            <a:avLst/>
          </a:prstGeom>
          <a:solidFill>
            <a:schemeClr val="tx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NY apple orchards</a:t>
            </a:r>
          </a:p>
        </p:txBody>
      </p:sp>
      <p:pic>
        <p:nvPicPr>
          <p:cNvPr id="6" name="Picture 5">
            <a:extLst>
              <a:ext uri="{FF2B5EF4-FFF2-40B4-BE49-F238E27FC236}">
                <a16:creationId xmlns:a16="http://schemas.microsoft.com/office/drawing/2014/main" id="{598A8FA5-0CF0-FB29-6F9E-53431D176E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pic>
        <p:nvPicPr>
          <p:cNvPr id="15" name="Picture 14">
            <a:extLst>
              <a:ext uri="{FF2B5EF4-FFF2-40B4-BE49-F238E27FC236}">
                <a16:creationId xmlns:a16="http://schemas.microsoft.com/office/drawing/2014/main" id="{19114091-4D69-EA0F-3E15-E4B8CF1EF642}"/>
              </a:ext>
            </a:extLst>
          </p:cNvPr>
          <p:cNvPicPr>
            <a:picLocks noChangeAspect="1"/>
          </p:cNvPicPr>
          <p:nvPr/>
        </p:nvPicPr>
        <p:blipFill rotWithShape="1">
          <a:blip r:embed="rId4"/>
          <a:srcRect r="12414"/>
          <a:stretch/>
        </p:blipFill>
        <p:spPr>
          <a:xfrm>
            <a:off x="713917" y="998515"/>
            <a:ext cx="10678431" cy="5097636"/>
          </a:xfrm>
          <a:prstGeom prst="rect">
            <a:avLst/>
          </a:prstGeom>
        </p:spPr>
      </p:pic>
      <p:sp>
        <p:nvSpPr>
          <p:cNvPr id="16" name="TextBox 15">
            <a:extLst>
              <a:ext uri="{FF2B5EF4-FFF2-40B4-BE49-F238E27FC236}">
                <a16:creationId xmlns:a16="http://schemas.microsoft.com/office/drawing/2014/main" id="{03741319-B021-B632-1112-FDC79431EBB6}"/>
              </a:ext>
            </a:extLst>
          </p:cNvPr>
          <p:cNvSpPr txBox="1"/>
          <p:nvPr/>
        </p:nvSpPr>
        <p:spPr>
          <a:xfrm>
            <a:off x="9854005" y="6305767"/>
            <a:ext cx="1968649" cy="369332"/>
          </a:xfrm>
          <a:prstGeom prst="rect">
            <a:avLst/>
          </a:prstGeom>
          <a:noFill/>
        </p:spPr>
        <p:txBody>
          <a:bodyPr wrap="square" rtlCol="0">
            <a:spAutoFit/>
          </a:bodyPr>
          <a:lstStyle/>
          <a:p>
            <a:r>
              <a:rPr lang="en-US" dirty="0"/>
              <a:t>Reilly et al, 2020</a:t>
            </a:r>
          </a:p>
        </p:txBody>
      </p:sp>
    </p:spTree>
    <p:extLst>
      <p:ext uri="{BB962C8B-B14F-4D97-AF65-F5344CB8AC3E}">
        <p14:creationId xmlns:p14="http://schemas.microsoft.com/office/powerpoint/2010/main" val="386988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eeDrawer_combo_high2.jpg"/>
          <p:cNvPicPr>
            <a:picLocks noChangeAspect="1"/>
          </p:cNvPicPr>
          <p:nvPr/>
        </p:nvPicPr>
        <p:blipFill>
          <a:blip r:embed="rId3" cstate="print"/>
          <a:srcRect/>
          <a:stretch>
            <a:fillRect/>
          </a:stretch>
        </p:blipFill>
        <p:spPr bwMode="auto">
          <a:xfrm>
            <a:off x="4885676" y="1195046"/>
            <a:ext cx="7250112" cy="5183187"/>
          </a:xfrm>
          <a:prstGeom prst="rect">
            <a:avLst/>
          </a:prstGeom>
          <a:noFill/>
          <a:ln w="9525">
            <a:noFill/>
            <a:miter lim="800000"/>
            <a:headEnd/>
            <a:tailEnd/>
          </a:ln>
        </p:spPr>
      </p:pic>
      <p:sp>
        <p:nvSpPr>
          <p:cNvPr id="45059" name="TextBox 3"/>
          <p:cNvSpPr txBox="1">
            <a:spLocks noChangeArrowheads="1"/>
          </p:cNvSpPr>
          <p:nvPr/>
        </p:nvSpPr>
        <p:spPr bwMode="auto">
          <a:xfrm>
            <a:off x="3376790" y="6234930"/>
            <a:ext cx="4664610" cy="400110"/>
          </a:xfrm>
          <a:prstGeom prst="rect">
            <a:avLst/>
          </a:prstGeom>
          <a:noFill/>
          <a:ln w="9525">
            <a:noFill/>
            <a:miter lim="800000"/>
            <a:headEnd/>
            <a:tailEnd/>
          </a:ln>
        </p:spPr>
        <p:txBody>
          <a:bodyPr wrap="none">
            <a:spAutoFit/>
          </a:bodyPr>
          <a:lstStyle/>
          <a:p>
            <a:r>
              <a:rPr lang="en-US" sz="2000" dirty="0">
                <a:solidFill>
                  <a:schemeClr val="tx2"/>
                </a:solidFill>
              </a:rPr>
              <a:t>Research on Apple Orchards since 2009</a:t>
            </a:r>
          </a:p>
        </p:txBody>
      </p:sp>
      <p:sp>
        <p:nvSpPr>
          <p:cNvPr id="6" name="TextBox 5"/>
          <p:cNvSpPr txBox="1"/>
          <p:nvPr/>
        </p:nvSpPr>
        <p:spPr>
          <a:xfrm>
            <a:off x="0" y="-2966"/>
            <a:ext cx="12192000" cy="411480"/>
          </a:xfrm>
          <a:prstGeom prst="rect">
            <a:avLst/>
          </a:prstGeom>
          <a:solidFill>
            <a:schemeClr val="tx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NY apple orchards</a:t>
            </a:r>
          </a:p>
        </p:txBody>
      </p:sp>
      <p:pic>
        <p:nvPicPr>
          <p:cNvPr id="2" name="Picture 3" descr="DSC_0009.JPG">
            <a:extLst>
              <a:ext uri="{FF2B5EF4-FFF2-40B4-BE49-F238E27FC236}">
                <a16:creationId xmlns:a16="http://schemas.microsoft.com/office/drawing/2014/main" id="{E0CF602D-B366-841A-537D-485C4B63E5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536999"/>
            <a:ext cx="4901617" cy="3249641"/>
          </a:xfrm>
          <a:prstGeom prst="rect">
            <a:avLst/>
          </a:prstGeom>
          <a:noFill/>
          <a:ln w="9525">
            <a:noFill/>
            <a:miter lim="800000"/>
            <a:headEnd/>
            <a:tailEnd/>
          </a:ln>
        </p:spPr>
      </p:pic>
      <p:pic>
        <p:nvPicPr>
          <p:cNvPr id="3" name="Picture 2">
            <a:extLst>
              <a:ext uri="{FF2B5EF4-FFF2-40B4-BE49-F238E27FC236}">
                <a16:creationId xmlns:a16="http://schemas.microsoft.com/office/drawing/2014/main" id="{0661CF33-E16C-58F3-D128-BA4E4C5B0A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
        <p:nvSpPr>
          <p:cNvPr id="4" name="TextBox 3">
            <a:extLst>
              <a:ext uri="{FF2B5EF4-FFF2-40B4-BE49-F238E27FC236}">
                <a16:creationId xmlns:a16="http://schemas.microsoft.com/office/drawing/2014/main" id="{AC836158-3F7E-538E-7081-EFE7BC7EE098}"/>
              </a:ext>
            </a:extLst>
          </p:cNvPr>
          <p:cNvSpPr txBox="1"/>
          <p:nvPr/>
        </p:nvSpPr>
        <p:spPr>
          <a:xfrm>
            <a:off x="9230061" y="6562165"/>
            <a:ext cx="2961939" cy="307777"/>
          </a:xfrm>
          <a:prstGeom prst="rect">
            <a:avLst/>
          </a:prstGeom>
          <a:noFill/>
        </p:spPr>
        <p:txBody>
          <a:bodyPr wrap="square" rtlCol="0">
            <a:spAutoFit/>
          </a:bodyPr>
          <a:lstStyle/>
          <a:p>
            <a:r>
              <a:rPr lang="en-US" sz="1400" baseline="0" dirty="0"/>
              <a:t>Mia Park, EJ Blitzer, Jason Gibbs</a:t>
            </a:r>
            <a:endParaRPr lang="en-US" sz="1400" dirty="0"/>
          </a:p>
        </p:txBody>
      </p:sp>
    </p:spTree>
    <p:extLst>
      <p:ext uri="{BB962C8B-B14F-4D97-AF65-F5344CB8AC3E}">
        <p14:creationId xmlns:p14="http://schemas.microsoft.com/office/powerpoint/2010/main" val="236212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0CCB8EF-C992-449E-9AD6-B1F23C26D045}"/>
              </a:ext>
            </a:extLst>
          </p:cNvPr>
          <p:cNvGraphicFramePr>
            <a:graphicFrameLocks/>
          </p:cNvGraphicFramePr>
          <p:nvPr>
            <p:extLst>
              <p:ext uri="{D42A27DB-BD31-4B8C-83A1-F6EECF244321}">
                <p14:modId xmlns:p14="http://schemas.microsoft.com/office/powerpoint/2010/main" val="4129994824"/>
              </p:ext>
            </p:extLst>
          </p:nvPr>
        </p:nvGraphicFramePr>
        <p:xfrm>
          <a:off x="-14969" y="469240"/>
          <a:ext cx="12192000" cy="642988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F96FE21C-66C3-07D3-3B64-06832DA764A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3345"/>
          <a:stretch/>
        </p:blipFill>
        <p:spPr>
          <a:xfrm>
            <a:off x="6988150" y="5551421"/>
            <a:ext cx="1452466" cy="1277700"/>
          </a:xfrm>
          <a:prstGeom prst="rect">
            <a:avLst/>
          </a:prstGeom>
        </p:spPr>
      </p:pic>
      <p:pic>
        <p:nvPicPr>
          <p:cNvPr id="48133" name="Picture 5" descr="Andrena_haemorrhoa.jp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625741" y="2843279"/>
            <a:ext cx="1292431" cy="136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3666B43C-654A-422B-3228-9F79E5DFE18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312939" y="5390592"/>
            <a:ext cx="2273300" cy="1277700"/>
          </a:xfrm>
          <a:prstGeom prst="rect">
            <a:avLst/>
          </a:prstGeom>
        </p:spPr>
      </p:pic>
      <p:pic>
        <p:nvPicPr>
          <p:cNvPr id="7" name="Picture 6">
            <a:extLst>
              <a:ext uri="{FF2B5EF4-FFF2-40B4-BE49-F238E27FC236}">
                <a16:creationId xmlns:a16="http://schemas.microsoft.com/office/drawing/2014/main" id="{53A4B1AA-593A-92CA-1912-2E925AF38B2B}"/>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73828" y="4204806"/>
            <a:ext cx="1689100" cy="1233650"/>
          </a:xfrm>
          <a:prstGeom prst="rect">
            <a:avLst/>
          </a:prstGeom>
        </p:spPr>
      </p:pic>
      <p:sp>
        <p:nvSpPr>
          <p:cNvPr id="3" name="TextBox 2">
            <a:extLst>
              <a:ext uri="{FF2B5EF4-FFF2-40B4-BE49-F238E27FC236}">
                <a16:creationId xmlns:a16="http://schemas.microsoft.com/office/drawing/2014/main" id="{EF5CAC29-AEEC-0F62-A83F-17DB98735001}"/>
              </a:ext>
            </a:extLst>
          </p:cNvPr>
          <p:cNvSpPr txBox="1"/>
          <p:nvPr/>
        </p:nvSpPr>
        <p:spPr>
          <a:xfrm>
            <a:off x="732020" y="5223012"/>
            <a:ext cx="1405914" cy="215444"/>
          </a:xfrm>
          <a:prstGeom prst="rect">
            <a:avLst/>
          </a:prstGeom>
          <a:noFill/>
        </p:spPr>
        <p:txBody>
          <a:bodyPr wrap="square" rtlCol="0">
            <a:spAutoFit/>
          </a:bodyPr>
          <a:lstStyle/>
          <a:p>
            <a:r>
              <a:rPr lang="en-US" sz="800" b="0" i="0" dirty="0">
                <a:effectLst/>
                <a:latin typeface="Helvetica Neue"/>
              </a:rPr>
              <a:t>Terry Lucas, Cc-by-3.0</a:t>
            </a:r>
            <a:endParaRPr lang="en-US" sz="800" dirty="0"/>
          </a:p>
        </p:txBody>
      </p:sp>
      <p:sp>
        <p:nvSpPr>
          <p:cNvPr id="8" name="TextBox 7">
            <a:extLst>
              <a:ext uri="{FF2B5EF4-FFF2-40B4-BE49-F238E27FC236}">
                <a16:creationId xmlns:a16="http://schemas.microsoft.com/office/drawing/2014/main" id="{78EB082B-C81D-A114-4A7B-3E51673B175C}"/>
              </a:ext>
            </a:extLst>
          </p:cNvPr>
          <p:cNvSpPr txBox="1"/>
          <p:nvPr/>
        </p:nvSpPr>
        <p:spPr>
          <a:xfrm>
            <a:off x="2941714" y="6466340"/>
            <a:ext cx="1549400" cy="230832"/>
          </a:xfrm>
          <a:prstGeom prst="rect">
            <a:avLst/>
          </a:prstGeom>
          <a:noFill/>
        </p:spPr>
        <p:txBody>
          <a:bodyPr wrap="square" rtlCol="0">
            <a:spAutoFit/>
          </a:bodyPr>
          <a:lstStyle/>
          <a:p>
            <a:r>
              <a:rPr lang="en-US" sz="900" dirty="0" err="1"/>
              <a:t>Alvesgaspar</a:t>
            </a:r>
            <a:r>
              <a:rPr lang="en-US" sz="900" dirty="0"/>
              <a:t>, CC BY-SA 3.0</a:t>
            </a:r>
          </a:p>
        </p:txBody>
      </p:sp>
      <p:sp>
        <p:nvSpPr>
          <p:cNvPr id="10" name="TextBox 9">
            <a:extLst>
              <a:ext uri="{FF2B5EF4-FFF2-40B4-BE49-F238E27FC236}">
                <a16:creationId xmlns:a16="http://schemas.microsoft.com/office/drawing/2014/main" id="{59B1E436-45F6-668E-839B-6D34AF6764B4}"/>
              </a:ext>
            </a:extLst>
          </p:cNvPr>
          <p:cNvSpPr txBox="1"/>
          <p:nvPr/>
        </p:nvSpPr>
        <p:spPr>
          <a:xfrm>
            <a:off x="6893757" y="6668292"/>
            <a:ext cx="2120900" cy="230832"/>
          </a:xfrm>
          <a:prstGeom prst="rect">
            <a:avLst/>
          </a:prstGeom>
          <a:noFill/>
        </p:spPr>
        <p:txBody>
          <a:bodyPr wrap="square" rtlCol="0">
            <a:spAutoFit/>
          </a:bodyPr>
          <a:lstStyle/>
          <a:p>
            <a:r>
              <a:rPr lang="en-US" sz="900" dirty="0"/>
              <a:t>Marc Newman, CC BY 3.0 AU</a:t>
            </a:r>
          </a:p>
        </p:txBody>
      </p:sp>
      <p:sp>
        <p:nvSpPr>
          <p:cNvPr id="14" name="TextBox 13">
            <a:extLst>
              <a:ext uri="{FF2B5EF4-FFF2-40B4-BE49-F238E27FC236}">
                <a16:creationId xmlns:a16="http://schemas.microsoft.com/office/drawing/2014/main" id="{A7BC2876-1AA7-CC2D-BE38-CC4729156559}"/>
              </a:ext>
            </a:extLst>
          </p:cNvPr>
          <p:cNvSpPr txBox="1"/>
          <p:nvPr/>
        </p:nvSpPr>
        <p:spPr>
          <a:xfrm>
            <a:off x="2031346" y="1366153"/>
            <a:ext cx="1549400" cy="215444"/>
          </a:xfrm>
          <a:prstGeom prst="rect">
            <a:avLst/>
          </a:prstGeom>
          <a:noFill/>
        </p:spPr>
        <p:txBody>
          <a:bodyPr wrap="square" rtlCol="0">
            <a:spAutoFit/>
          </a:bodyPr>
          <a:lstStyle/>
          <a:p>
            <a:r>
              <a:rPr lang="en-US" sz="800" b="0" i="0" dirty="0">
                <a:effectLst/>
                <a:latin typeface="Helvetica Neue"/>
              </a:rPr>
              <a:t>Judy Gallagher, CC BY 2.0</a:t>
            </a:r>
            <a:endParaRPr lang="en-US" sz="800" dirty="0"/>
          </a:p>
        </p:txBody>
      </p:sp>
      <p:pic>
        <p:nvPicPr>
          <p:cNvPr id="15" name="Picture 14">
            <a:extLst>
              <a:ext uri="{FF2B5EF4-FFF2-40B4-BE49-F238E27FC236}">
                <a16:creationId xmlns:a16="http://schemas.microsoft.com/office/drawing/2014/main" id="{9CD5E17E-9981-A184-38B8-EB7440C8D1FE}"/>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596073" y="505864"/>
            <a:ext cx="914183" cy="1024963"/>
          </a:xfrm>
          <a:prstGeom prst="rect">
            <a:avLst/>
          </a:prstGeom>
        </p:spPr>
      </p:pic>
      <p:sp>
        <p:nvSpPr>
          <p:cNvPr id="13" name="TextBox 12">
            <a:extLst>
              <a:ext uri="{FF2B5EF4-FFF2-40B4-BE49-F238E27FC236}">
                <a16:creationId xmlns:a16="http://schemas.microsoft.com/office/drawing/2014/main" id="{0963CE4B-9A62-8AAA-3D94-ED198CC48118}"/>
              </a:ext>
            </a:extLst>
          </p:cNvPr>
          <p:cNvSpPr txBox="1"/>
          <p:nvPr/>
        </p:nvSpPr>
        <p:spPr>
          <a:xfrm rot="16200000">
            <a:off x="3917856" y="996187"/>
            <a:ext cx="877023" cy="307777"/>
          </a:xfrm>
          <a:prstGeom prst="rect">
            <a:avLst/>
          </a:prstGeom>
          <a:noFill/>
        </p:spPr>
        <p:txBody>
          <a:bodyPr wrap="square" rtlCol="0">
            <a:spAutoFit/>
          </a:bodyPr>
          <a:lstStyle/>
          <a:p>
            <a:r>
              <a:rPr lang="en-US" sz="700" dirty="0">
                <a:latin typeface="Helvetica Neue"/>
              </a:rPr>
              <a:t>L. Shyamal</a:t>
            </a:r>
            <a:r>
              <a:rPr lang="en-US" sz="700" b="0" i="0" dirty="0">
                <a:effectLst/>
                <a:latin typeface="Helvetica Neue"/>
              </a:rPr>
              <a:t>,</a:t>
            </a:r>
          </a:p>
          <a:p>
            <a:r>
              <a:rPr lang="en-US" sz="700" b="0" i="0" dirty="0">
                <a:effectLst/>
                <a:latin typeface="Helvetica Neue"/>
              </a:rPr>
              <a:t> CC BY-SA 3.0</a:t>
            </a:r>
            <a:endParaRPr lang="en-US" sz="700" dirty="0"/>
          </a:p>
        </p:txBody>
      </p:sp>
      <p:sp>
        <p:nvSpPr>
          <p:cNvPr id="16" name="TextBox 15">
            <a:extLst>
              <a:ext uri="{FF2B5EF4-FFF2-40B4-BE49-F238E27FC236}">
                <a16:creationId xmlns:a16="http://schemas.microsoft.com/office/drawing/2014/main" id="{69F20AB9-D7E9-7B41-FCC3-5EAD0E8B1100}"/>
              </a:ext>
            </a:extLst>
          </p:cNvPr>
          <p:cNvSpPr txBox="1"/>
          <p:nvPr/>
        </p:nvSpPr>
        <p:spPr>
          <a:xfrm>
            <a:off x="155575" y="28879"/>
            <a:ext cx="6850343" cy="369332"/>
          </a:xfrm>
          <a:prstGeom prst="rect">
            <a:avLst/>
          </a:prstGeom>
          <a:noFill/>
        </p:spPr>
        <p:txBody>
          <a:bodyPr wrap="square" rtlCol="0">
            <a:spAutoFit/>
          </a:bodyPr>
          <a:lstStyle/>
          <a:p>
            <a:r>
              <a:rPr lang="en-US" dirty="0">
                <a:solidFill>
                  <a:srgbClr val="000000"/>
                </a:solidFill>
              </a:rPr>
              <a:t>Native Bee Diversity – NY apple orchards – Species Diversity</a:t>
            </a:r>
          </a:p>
        </p:txBody>
      </p:sp>
      <p:pic>
        <p:nvPicPr>
          <p:cNvPr id="6" name="Picture 5">
            <a:extLst>
              <a:ext uri="{FF2B5EF4-FFF2-40B4-BE49-F238E27FC236}">
                <a16:creationId xmlns:a16="http://schemas.microsoft.com/office/drawing/2014/main" id="{948BBB53-93B6-473B-16F4-6B7BE21E50C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819243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1078407" y="2931529"/>
            <a:ext cx="1648721" cy="461665"/>
          </a:xfrm>
          <a:prstGeom prst="rect">
            <a:avLst/>
          </a:prstGeom>
          <a:noFill/>
        </p:spPr>
        <p:txBody>
          <a:bodyPr wrap="none" rtlCol="0">
            <a:spAutoFit/>
          </a:bodyPr>
          <a:lstStyle/>
          <a:p>
            <a:r>
              <a:rPr lang="en-US" sz="2400" dirty="0"/>
              <a:t>Bee Family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088257"/>
            <a:ext cx="6531538" cy="5138928"/>
          </a:xfrm>
          <a:prstGeom prst="rect">
            <a:avLst/>
          </a:prstGeom>
        </p:spPr>
      </p:pic>
      <p:pic>
        <p:nvPicPr>
          <p:cNvPr id="24" name="Picture 5" descr="Andrena_haemorrho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4506" y="1842380"/>
            <a:ext cx="2013895" cy="1510421"/>
          </a:xfrm>
          <a:prstGeom prst="rect">
            <a:avLst/>
          </a:prstGeom>
          <a:noFill/>
          <a:ln w="9525">
            <a:noFill/>
            <a:miter lim="800000"/>
            <a:headEnd/>
            <a:tailEnd/>
          </a:ln>
        </p:spPr>
      </p:pic>
      <p:pic>
        <p:nvPicPr>
          <p:cNvPr id="25" name="Picture 3" descr="bumbleb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999" y="2750095"/>
            <a:ext cx="990600" cy="1001817"/>
          </a:xfrm>
          <a:prstGeom prst="rect">
            <a:avLst/>
          </a:prstGeom>
          <a:noFill/>
          <a:ln w="9525">
            <a:noFill/>
            <a:miter lim="800000"/>
            <a:headEnd/>
            <a:tailEnd/>
          </a:ln>
        </p:spPr>
      </p:pic>
      <p:pic>
        <p:nvPicPr>
          <p:cNvPr id="26" name="Picture 3" descr="Osmia_collinsia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2201" y="3823786"/>
            <a:ext cx="1063599" cy="762000"/>
          </a:xfrm>
          <a:prstGeom prst="rect">
            <a:avLst/>
          </a:prstGeom>
          <a:noFill/>
          <a:ln w="9525">
            <a:noFill/>
            <a:miter lim="800000"/>
            <a:headEnd/>
            <a:tailEnd/>
          </a:ln>
        </p:spPr>
      </p:pic>
      <p:pic>
        <p:nvPicPr>
          <p:cNvPr id="27" name="Picture 8" descr="Otoole0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1090" y="4648200"/>
            <a:ext cx="752980" cy="762000"/>
          </a:xfrm>
          <a:prstGeom prst="rect">
            <a:avLst/>
          </a:prstGeom>
          <a:noFill/>
          <a:ln w="9525">
            <a:noFill/>
            <a:miter lim="800000"/>
            <a:headEnd/>
            <a:tailEnd/>
          </a:ln>
        </p:spPr>
      </p:pic>
      <p:sp>
        <p:nvSpPr>
          <p:cNvPr id="30" name="TextBox 29"/>
          <p:cNvSpPr txBox="1"/>
          <p:nvPr/>
        </p:nvSpPr>
        <p:spPr>
          <a:xfrm>
            <a:off x="5097580" y="6256608"/>
            <a:ext cx="2770310" cy="461665"/>
          </a:xfrm>
          <a:prstGeom prst="rect">
            <a:avLst/>
          </a:prstGeom>
          <a:noFill/>
        </p:spPr>
        <p:txBody>
          <a:bodyPr wrap="none" rtlCol="0">
            <a:spAutoFit/>
          </a:bodyPr>
          <a:lstStyle/>
          <a:p>
            <a:r>
              <a:rPr lang="en-US" sz="2400" dirty="0"/>
              <a:t>Number specimens</a:t>
            </a:r>
          </a:p>
        </p:txBody>
      </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040" y="969793"/>
            <a:ext cx="1454157" cy="1176373"/>
          </a:xfrm>
          <a:prstGeom prst="rect">
            <a:avLst/>
          </a:prstGeom>
        </p:spPr>
      </p:pic>
      <p:sp>
        <p:nvSpPr>
          <p:cNvPr id="12" name="TextBox 11"/>
          <p:cNvSpPr txBox="1"/>
          <p:nvPr/>
        </p:nvSpPr>
        <p:spPr>
          <a:xfrm>
            <a:off x="0" y="-2966"/>
            <a:ext cx="12192000" cy="411480"/>
          </a:xfrm>
          <a:prstGeom prst="rect">
            <a:avLst/>
          </a:prstGeom>
          <a:solidFill>
            <a:schemeClr val="tx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69F20AB9-D7E9-7B41-FCC3-5EAD0E8B1100}"/>
              </a:ext>
            </a:extLst>
          </p:cNvPr>
          <p:cNvSpPr txBox="1"/>
          <p:nvPr/>
        </p:nvSpPr>
        <p:spPr>
          <a:xfrm>
            <a:off x="155575" y="28879"/>
            <a:ext cx="6955088" cy="369332"/>
          </a:xfrm>
          <a:prstGeom prst="rect">
            <a:avLst/>
          </a:prstGeom>
          <a:noFill/>
        </p:spPr>
        <p:txBody>
          <a:bodyPr wrap="square" rtlCol="0">
            <a:spAutoFit/>
          </a:bodyPr>
          <a:lstStyle/>
          <a:p>
            <a:r>
              <a:rPr lang="en-US" dirty="0">
                <a:solidFill>
                  <a:srgbClr val="000000"/>
                </a:solidFill>
              </a:rPr>
              <a:t>Native Bee Diversity – NY apple orchards – Bee abundance</a:t>
            </a:r>
          </a:p>
        </p:txBody>
      </p:sp>
      <p:pic>
        <p:nvPicPr>
          <p:cNvPr id="4" name="Picture 3">
            <a:extLst>
              <a:ext uri="{FF2B5EF4-FFF2-40B4-BE49-F238E27FC236}">
                <a16:creationId xmlns:a16="http://schemas.microsoft.com/office/drawing/2014/main" id="{C4789909-C6B4-B14A-7FED-6E58875F30C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30001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graphicFrame>
        <p:nvGraphicFramePr>
          <p:cNvPr id="12" name="Chart 1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757351625"/>
              </p:ext>
            </p:extLst>
          </p:nvPr>
        </p:nvGraphicFramePr>
        <p:xfrm>
          <a:off x="0" y="440359"/>
          <a:ext cx="12135787" cy="64176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9F20AB9-D7E9-7B41-FCC3-5EAD0E8B1100}"/>
              </a:ext>
            </a:extLst>
          </p:cNvPr>
          <p:cNvSpPr txBox="1"/>
          <p:nvPr/>
        </p:nvSpPr>
        <p:spPr>
          <a:xfrm>
            <a:off x="155575" y="28879"/>
            <a:ext cx="8134183" cy="369332"/>
          </a:xfrm>
          <a:prstGeom prst="rect">
            <a:avLst/>
          </a:prstGeom>
          <a:noFill/>
        </p:spPr>
        <p:txBody>
          <a:bodyPr wrap="square" rtlCol="0">
            <a:spAutoFit/>
          </a:bodyPr>
          <a:lstStyle/>
          <a:p>
            <a:r>
              <a:rPr lang="en-US" dirty="0">
                <a:solidFill>
                  <a:srgbClr val="000000"/>
                </a:solidFill>
              </a:rPr>
              <a:t>Native Bee Diversity – NY apple orchards – Nest Diversity of bees in Apple</a:t>
            </a:r>
          </a:p>
        </p:txBody>
      </p:sp>
      <p:sp>
        <p:nvSpPr>
          <p:cNvPr id="2" name="TextBox 1"/>
          <p:cNvSpPr txBox="1"/>
          <p:nvPr/>
        </p:nvSpPr>
        <p:spPr>
          <a:xfrm>
            <a:off x="6304960" y="6244346"/>
            <a:ext cx="5830827" cy="584775"/>
          </a:xfrm>
          <a:prstGeom prst="rect">
            <a:avLst/>
          </a:prstGeom>
          <a:noFill/>
        </p:spPr>
        <p:txBody>
          <a:bodyPr wrap="none" rtlCol="0">
            <a:spAutoFit/>
          </a:bodyPr>
          <a:lstStyle/>
          <a:p>
            <a:r>
              <a:rPr lang="en-US" sz="3200" dirty="0">
                <a:solidFill>
                  <a:schemeClr val="tx2"/>
                </a:solidFill>
              </a:rPr>
              <a:t>Nesting Diversity of Apple Bees</a:t>
            </a:r>
          </a:p>
        </p:txBody>
      </p:sp>
      <p:pic>
        <p:nvPicPr>
          <p:cNvPr id="3" name="Picture 2">
            <a:extLst>
              <a:ext uri="{FF2B5EF4-FFF2-40B4-BE49-F238E27FC236}">
                <a16:creationId xmlns:a16="http://schemas.microsoft.com/office/drawing/2014/main" id="{16A657FB-7424-F27E-9FC8-4607A83FCD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pic>
        <p:nvPicPr>
          <p:cNvPr id="8" name="Picture 7">
            <a:extLst>
              <a:ext uri="{FF2B5EF4-FFF2-40B4-BE49-F238E27FC236}">
                <a16:creationId xmlns:a16="http://schemas.microsoft.com/office/drawing/2014/main" id="{27F89D25-FAB7-BF8E-22B0-A042BA4B9E49}"/>
              </a:ext>
            </a:extLst>
          </p:cNvPr>
          <p:cNvPicPr>
            <a:picLocks noChangeAspect="1"/>
          </p:cNvPicPr>
          <p:nvPr/>
        </p:nvPicPr>
        <p:blipFill rotWithShape="1">
          <a:blip r:embed="rId5"/>
          <a:srcRect l="1084" t="685" r="2524" b="7245"/>
          <a:stretch/>
        </p:blipFill>
        <p:spPr>
          <a:xfrm>
            <a:off x="9083842" y="547935"/>
            <a:ext cx="2964723" cy="1893035"/>
          </a:xfrm>
          <a:prstGeom prst="rect">
            <a:avLst/>
          </a:prstGeom>
        </p:spPr>
      </p:pic>
    </p:spTree>
    <p:extLst>
      <p:ext uri="{BB962C8B-B14F-4D97-AF65-F5344CB8AC3E}">
        <p14:creationId xmlns:p14="http://schemas.microsoft.com/office/powerpoint/2010/main" val="280383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6D710A-EBE4-E1F7-5A05-CD8892AB3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a:stretch/>
        </p:blipFill>
        <p:spPr>
          <a:xfrm>
            <a:off x="1204659" y="440359"/>
            <a:ext cx="2830765" cy="1843935"/>
          </a:xfrm>
          <a:prstGeom prst="rect">
            <a:avLst/>
          </a:prstGeom>
        </p:spPr>
      </p:pic>
      <p:pic>
        <p:nvPicPr>
          <p:cNvPr id="8" name="Picture 7">
            <a:extLst>
              <a:ext uri="{FF2B5EF4-FFF2-40B4-BE49-F238E27FC236}">
                <a16:creationId xmlns:a16="http://schemas.microsoft.com/office/drawing/2014/main" id="{DD073A3F-CCED-63C0-3FEF-F00D1423B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535" y="4711700"/>
            <a:ext cx="2871466" cy="2117421"/>
          </a:xfrm>
          <a:prstGeom prst="rect">
            <a:avLst/>
          </a:prstGeom>
        </p:spPr>
      </p:pic>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3" name="Picture 2" descr="bumble bees">
            <a:extLst>
              <a:ext uri="{FF2B5EF4-FFF2-40B4-BE49-F238E27FC236}">
                <a16:creationId xmlns:a16="http://schemas.microsoft.com/office/drawing/2014/main" id="{72AD0666-1FDA-EF7B-F931-A9352CCF6C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2" y="4573706"/>
            <a:ext cx="2672412" cy="2284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B0D220-18D1-C78C-8FBF-1A44DBC62884}"/>
              </a:ext>
            </a:extLst>
          </p:cNvPr>
          <p:cNvSpPr txBox="1"/>
          <p:nvPr/>
        </p:nvSpPr>
        <p:spPr>
          <a:xfrm rot="16200000">
            <a:off x="1606473" y="5819394"/>
            <a:ext cx="1773233" cy="246221"/>
          </a:xfrm>
          <a:prstGeom prst="rect">
            <a:avLst/>
          </a:prstGeom>
          <a:noFill/>
        </p:spPr>
        <p:txBody>
          <a:bodyPr wrap="square">
            <a:spAutoFit/>
          </a:bodyPr>
          <a:lstStyle/>
          <a:p>
            <a:r>
              <a:rPr lang="en-US" sz="1000" dirty="0"/>
              <a:t>Photo by S.A. Cameron</a:t>
            </a:r>
          </a:p>
        </p:txBody>
      </p:sp>
      <p:graphicFrame>
        <p:nvGraphicFramePr>
          <p:cNvPr id="2" name="Chart 1">
            <a:extLst>
              <a:ext uri="{FF2B5EF4-FFF2-40B4-BE49-F238E27FC236}">
                <a16:creationId xmlns:a16="http://schemas.microsoft.com/office/drawing/2014/main" id="{40D7E5D9-78BA-413C-9567-073DD662DD11}"/>
              </a:ext>
            </a:extLst>
          </p:cNvPr>
          <p:cNvGraphicFramePr>
            <a:graphicFrameLocks/>
          </p:cNvGraphicFramePr>
          <p:nvPr>
            <p:extLst>
              <p:ext uri="{D42A27DB-BD31-4B8C-83A1-F6EECF244321}">
                <p14:modId xmlns:p14="http://schemas.microsoft.com/office/powerpoint/2010/main" val="3089323867"/>
              </p:ext>
            </p:extLst>
          </p:nvPr>
        </p:nvGraphicFramePr>
        <p:xfrm>
          <a:off x="-56212" y="440359"/>
          <a:ext cx="12248212" cy="6417641"/>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69F20AB9-D7E9-7B41-FCC3-5EAD0E8B1100}"/>
              </a:ext>
            </a:extLst>
          </p:cNvPr>
          <p:cNvSpPr txBox="1"/>
          <p:nvPr/>
        </p:nvSpPr>
        <p:spPr>
          <a:xfrm>
            <a:off x="155574" y="28879"/>
            <a:ext cx="9325310" cy="369332"/>
          </a:xfrm>
          <a:prstGeom prst="rect">
            <a:avLst/>
          </a:prstGeom>
          <a:noFill/>
        </p:spPr>
        <p:txBody>
          <a:bodyPr wrap="square" rtlCol="0">
            <a:spAutoFit/>
          </a:bodyPr>
          <a:lstStyle/>
          <a:p>
            <a:r>
              <a:rPr lang="en-US" dirty="0">
                <a:solidFill>
                  <a:srgbClr val="000000"/>
                </a:solidFill>
              </a:rPr>
              <a:t>Native Bee Diversity – NY apple orchards – Social Diversity of bee species in Apple</a:t>
            </a:r>
          </a:p>
        </p:txBody>
      </p:sp>
      <p:sp>
        <p:nvSpPr>
          <p:cNvPr id="11" name="TextBox 10"/>
          <p:cNvSpPr txBox="1"/>
          <p:nvPr/>
        </p:nvSpPr>
        <p:spPr>
          <a:xfrm>
            <a:off x="3320143" y="6244346"/>
            <a:ext cx="5508171" cy="584775"/>
          </a:xfrm>
          <a:prstGeom prst="rect">
            <a:avLst/>
          </a:prstGeom>
          <a:noFill/>
        </p:spPr>
        <p:txBody>
          <a:bodyPr wrap="square" rtlCol="0">
            <a:spAutoFit/>
          </a:bodyPr>
          <a:lstStyle/>
          <a:p>
            <a:r>
              <a:rPr lang="en-US" sz="3200" dirty="0">
                <a:solidFill>
                  <a:schemeClr val="tx2"/>
                </a:solidFill>
              </a:rPr>
              <a:t>Social Diversity of Apple Bees</a:t>
            </a:r>
          </a:p>
        </p:txBody>
      </p:sp>
      <p:pic>
        <p:nvPicPr>
          <p:cNvPr id="6" name="Picture 5">
            <a:extLst>
              <a:ext uri="{FF2B5EF4-FFF2-40B4-BE49-F238E27FC236}">
                <a16:creationId xmlns:a16="http://schemas.microsoft.com/office/drawing/2014/main" id="{C224F505-DC22-DAD5-D9DE-613F0469E4D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374461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58930" y="6343420"/>
            <a:ext cx="2220082" cy="461665"/>
          </a:xfrm>
          <a:prstGeom prst="rect">
            <a:avLst/>
          </a:prstGeom>
          <a:noFill/>
        </p:spPr>
        <p:txBody>
          <a:bodyPr wrap="square" lIns="274320" rIns="274320" rtlCol="0">
            <a:spAutoFit/>
          </a:bodyPr>
          <a:lstStyle/>
          <a:p>
            <a:pPr lvl="0">
              <a:buSzPct val="97000"/>
            </a:pPr>
            <a:r>
              <a:rPr lang="en-US" sz="2400" dirty="0">
                <a:latin typeface="Helvetica" panose="020B0604020202020204" pitchFamily="34" charset="0"/>
                <a:cs typeface="Helvetica" panose="020B0604020202020204" pitchFamily="34" charset="0"/>
              </a:rPr>
              <a:t> </a:t>
            </a:r>
            <a:r>
              <a:rPr lang="en-US" sz="1400" i="1" dirty="0">
                <a:latin typeface="Helvetica" panose="020B0604020202020204" pitchFamily="34" charset="0"/>
                <a:cs typeface="Helvetica" panose="020B0604020202020204" pitchFamily="34" charset="0"/>
              </a:rPr>
              <a:t>(Russo et al. 2015)</a:t>
            </a:r>
          </a:p>
        </p:txBody>
      </p:sp>
      <p:sp>
        <p:nvSpPr>
          <p:cNvPr id="6" name="TextBox 5"/>
          <p:cNvSpPr txBox="1"/>
          <p:nvPr/>
        </p:nvSpPr>
        <p:spPr>
          <a:xfrm>
            <a:off x="1667340" y="800897"/>
            <a:ext cx="8915400" cy="1200329"/>
          </a:xfrm>
          <a:prstGeom prst="rect">
            <a:avLst/>
          </a:prstGeom>
          <a:noFill/>
        </p:spPr>
        <p:txBody>
          <a:bodyPr wrap="square" rtlCol="0">
            <a:spAutoFit/>
          </a:bodyPr>
          <a:lstStyle/>
          <a:p>
            <a:pPr algn="ctr"/>
            <a:r>
              <a:rPr lang="en-US" sz="3600" b="1" dirty="0">
                <a:solidFill>
                  <a:srgbClr val="FFFFCC"/>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Wild Bees are abundant in Apple orchards</a:t>
            </a:r>
          </a:p>
        </p:txBody>
      </p:sp>
      <p:sp>
        <p:nvSpPr>
          <p:cNvPr id="4" name="Right Arrow 3"/>
          <p:cNvSpPr/>
          <p:nvPr/>
        </p:nvSpPr>
        <p:spPr>
          <a:xfrm>
            <a:off x="3338331" y="6403757"/>
            <a:ext cx="5734726" cy="454591"/>
          </a:xfrm>
          <a:prstGeom prst="rightArrow">
            <a:avLst/>
          </a:prstGeom>
          <a:gradFill flip="none" rotWithShape="1">
            <a:gsLst>
              <a:gs pos="26000">
                <a:srgbClr val="C00000"/>
              </a:gs>
              <a:gs pos="100000">
                <a:srgbClr val="006600">
                  <a:tint val="44500"/>
                  <a:satMod val="160000"/>
                  <a:lumMod val="66000"/>
                  <a:lumOff val="34000"/>
                </a:srgbClr>
              </a:gs>
              <a:gs pos="99000">
                <a:srgbClr val="FF9900"/>
              </a:gs>
              <a:gs pos="87000">
                <a:srgbClr val="FF9900"/>
              </a:gs>
              <a:gs pos="100000">
                <a:srgbClr val="0066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84623" y="6435753"/>
            <a:ext cx="5116325" cy="369332"/>
          </a:xfrm>
          <a:prstGeom prst="rect">
            <a:avLst/>
          </a:prstGeom>
          <a:noFill/>
        </p:spPr>
        <p:txBody>
          <a:bodyPr wrap="square" rtlCol="0">
            <a:spAutoFit/>
          </a:bodyPr>
          <a:lstStyle/>
          <a:p>
            <a:r>
              <a:rPr lang="en-US" b="1" dirty="0"/>
              <a:t>Increasing Native Wild Bee Abundance</a:t>
            </a:r>
          </a:p>
        </p:txBody>
      </p:sp>
      <p:pic>
        <p:nvPicPr>
          <p:cNvPr id="7" name="Picture 6"/>
          <p:cNvPicPr>
            <a:picLocks noChangeAspect="1"/>
          </p:cNvPicPr>
          <p:nvPr/>
        </p:nvPicPr>
        <p:blipFill rotWithShape="1">
          <a:blip r:embed="rId3"/>
          <a:srcRect t="-1" b="1103"/>
          <a:stretch/>
        </p:blipFill>
        <p:spPr>
          <a:xfrm>
            <a:off x="2260641" y="2220057"/>
            <a:ext cx="8164291" cy="4178586"/>
          </a:xfrm>
          <a:prstGeom prst="rect">
            <a:avLst/>
          </a:prstGeom>
        </p:spPr>
      </p:pic>
      <p:pic>
        <p:nvPicPr>
          <p:cNvPr id="2" name="Picture 1">
            <a:extLst>
              <a:ext uri="{FF2B5EF4-FFF2-40B4-BE49-F238E27FC236}">
                <a16:creationId xmlns:a16="http://schemas.microsoft.com/office/drawing/2014/main" id="{AB50620E-E9E8-3DA8-FB72-FBA9034E9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000"/>
            <a:ext cx="2602107" cy="1728061"/>
          </a:xfrm>
          <a:prstGeom prst="rect">
            <a:avLst/>
          </a:prstGeom>
          <a:effectLst>
            <a:softEdge rad="393700"/>
          </a:effectLst>
        </p:spPr>
      </p:pic>
      <p:pic>
        <p:nvPicPr>
          <p:cNvPr id="8" name="Picture 7">
            <a:extLst>
              <a:ext uri="{FF2B5EF4-FFF2-40B4-BE49-F238E27FC236}">
                <a16:creationId xmlns:a16="http://schemas.microsoft.com/office/drawing/2014/main" id="{DB8D5E8A-6E7E-1CDC-7B8B-265710AF302D}"/>
              </a:ext>
            </a:extLst>
          </p:cNvPr>
          <p:cNvPicPr>
            <a:picLocks noChangeAspect="1"/>
          </p:cNvPicPr>
          <p:nvPr/>
        </p:nvPicPr>
        <p:blipFill>
          <a:blip r:embed="rId5"/>
          <a:stretch>
            <a:fillRect/>
          </a:stretch>
        </p:blipFill>
        <p:spPr>
          <a:xfrm>
            <a:off x="892886" y="1473923"/>
            <a:ext cx="1548908" cy="1319844"/>
          </a:xfrm>
          <a:prstGeom prst="rect">
            <a:avLst/>
          </a:prstGeom>
          <a:noFill/>
          <a:effectLst>
            <a:softEdge rad="393700"/>
          </a:effectLst>
        </p:spPr>
      </p:pic>
      <p:sp>
        <p:nvSpPr>
          <p:cNvPr id="9" name="TextBox 8">
            <a:extLst>
              <a:ext uri="{FF2B5EF4-FFF2-40B4-BE49-F238E27FC236}">
                <a16:creationId xmlns:a16="http://schemas.microsoft.com/office/drawing/2014/main" id="{4601FD73-6BE7-A51F-3326-5C1442A861F4}"/>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72F85894-7026-1983-25DD-9B4258356136}"/>
              </a:ext>
            </a:extLst>
          </p:cNvPr>
          <p:cNvSpPr txBox="1"/>
          <p:nvPr/>
        </p:nvSpPr>
        <p:spPr>
          <a:xfrm>
            <a:off x="155574" y="28879"/>
            <a:ext cx="9325310" cy="369332"/>
          </a:xfrm>
          <a:prstGeom prst="rect">
            <a:avLst/>
          </a:prstGeom>
          <a:noFill/>
        </p:spPr>
        <p:txBody>
          <a:bodyPr wrap="square" rtlCol="0">
            <a:spAutoFit/>
          </a:bodyPr>
          <a:lstStyle/>
          <a:p>
            <a:r>
              <a:rPr lang="en-US" dirty="0">
                <a:solidFill>
                  <a:srgbClr val="000000"/>
                </a:solidFill>
              </a:rPr>
              <a:t>Native Bee Diversity – NY apple orchards – Social Diversity of bee species in Apple</a:t>
            </a:r>
          </a:p>
        </p:txBody>
      </p:sp>
      <p:pic>
        <p:nvPicPr>
          <p:cNvPr id="11" name="Picture 10">
            <a:extLst>
              <a:ext uri="{FF2B5EF4-FFF2-40B4-BE49-F238E27FC236}">
                <a16:creationId xmlns:a16="http://schemas.microsoft.com/office/drawing/2014/main" id="{AD472636-0F8C-801F-1521-824D264E97E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4874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descr="Merchandising · Cornell University Brand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234854C-C0F9-C666-76A2-DB640DFA1134}"/>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B871EFFA-4013-2A4C-1177-9592ECCAB7CB}"/>
              </a:ext>
            </a:extLst>
          </p:cNvPr>
          <p:cNvSpPr txBox="1"/>
          <p:nvPr/>
        </p:nvSpPr>
        <p:spPr>
          <a:xfrm>
            <a:off x="155575" y="28879"/>
            <a:ext cx="4962525" cy="369332"/>
          </a:xfrm>
          <a:prstGeom prst="rect">
            <a:avLst/>
          </a:prstGeom>
          <a:noFill/>
        </p:spPr>
        <p:txBody>
          <a:bodyPr wrap="square" rtlCol="0">
            <a:spAutoFit/>
          </a:bodyPr>
          <a:lstStyle/>
          <a:p>
            <a:r>
              <a:rPr lang="en-US" dirty="0">
                <a:solidFill>
                  <a:srgbClr val="000000"/>
                </a:solidFill>
              </a:rPr>
              <a:t>Introduction</a:t>
            </a:r>
          </a:p>
        </p:txBody>
      </p:sp>
      <p:sp>
        <p:nvSpPr>
          <p:cNvPr id="2" name="TextBox 1">
            <a:extLst>
              <a:ext uri="{FF2B5EF4-FFF2-40B4-BE49-F238E27FC236}">
                <a16:creationId xmlns:a16="http://schemas.microsoft.com/office/drawing/2014/main" id="{898BC010-4C22-015B-7664-7944A8078B9C}"/>
              </a:ext>
            </a:extLst>
          </p:cNvPr>
          <p:cNvSpPr txBox="1"/>
          <p:nvPr/>
        </p:nvSpPr>
        <p:spPr>
          <a:xfrm>
            <a:off x="3753854" y="1385454"/>
            <a:ext cx="8534400" cy="3970318"/>
          </a:xfrm>
          <a:prstGeom prst="rect">
            <a:avLst/>
          </a:prstGeom>
          <a:noFill/>
        </p:spPr>
        <p:txBody>
          <a:bodyPr wrap="square" rtlCol="0">
            <a:spAutoFit/>
          </a:bodyPr>
          <a:lstStyle/>
          <a:p>
            <a:r>
              <a:rPr lang="en-US" sz="2800" b="1" dirty="0">
                <a:solidFill>
                  <a:schemeClr val="tx2"/>
                </a:solidFill>
              </a:rPr>
              <a:t>Project overview (modules): </a:t>
            </a:r>
          </a:p>
          <a:p>
            <a:endParaRPr lang="en-US" sz="2800" b="1" dirty="0">
              <a:solidFill>
                <a:schemeClr val="tx2"/>
              </a:solidFill>
            </a:endParaRPr>
          </a:p>
          <a:p>
            <a:pPr marL="342900" indent="-342900">
              <a:buFont typeface="+mj-lt"/>
              <a:buAutoNum type="arabicPeriod"/>
            </a:pPr>
            <a:r>
              <a:rPr lang="en-US" sz="2800" dirty="0">
                <a:solidFill>
                  <a:schemeClr val="tx2"/>
                </a:solidFill>
              </a:rPr>
              <a:t>Diversity and ecology of bees in the northeast</a:t>
            </a:r>
          </a:p>
          <a:p>
            <a:pPr marL="342900" indent="-342900">
              <a:buFont typeface="+mj-lt"/>
              <a:buAutoNum type="arabicPeriod"/>
            </a:pPr>
            <a:r>
              <a:rPr lang="en-US" sz="2800" dirty="0">
                <a:solidFill>
                  <a:schemeClr val="tx2"/>
                </a:solidFill>
              </a:rPr>
              <a:t>Habitat management for wild bees</a:t>
            </a:r>
          </a:p>
          <a:p>
            <a:pPr marL="342900" indent="-342900">
              <a:buFont typeface="+mj-lt"/>
              <a:buAutoNum type="arabicPeriod"/>
            </a:pPr>
            <a:r>
              <a:rPr lang="en-US" sz="2800" dirty="0">
                <a:solidFill>
                  <a:schemeClr val="tx2"/>
                </a:solidFill>
              </a:rPr>
              <a:t>Quantifying the economic value of wild bees</a:t>
            </a:r>
          </a:p>
          <a:p>
            <a:pPr marL="342900" indent="-342900">
              <a:buFont typeface="+mj-lt"/>
              <a:buAutoNum type="arabicPeriod"/>
            </a:pPr>
            <a:r>
              <a:rPr lang="en-US" sz="2800" dirty="0">
                <a:solidFill>
                  <a:schemeClr val="tx2"/>
                </a:solidFill>
              </a:rPr>
              <a:t>Balancing effective pest-management while simultaneously protecting wild bees</a:t>
            </a:r>
          </a:p>
          <a:p>
            <a:pPr marL="342900" indent="-342900">
              <a:buFont typeface="+mj-lt"/>
              <a:buAutoNum type="arabicPeriod"/>
            </a:pPr>
            <a:r>
              <a:rPr lang="en-US" sz="2800" dirty="0">
                <a:solidFill>
                  <a:schemeClr val="tx2"/>
                </a:solidFill>
              </a:rPr>
              <a:t>Using the NEPP smartphone app to monitor bee abundance </a:t>
            </a:r>
          </a:p>
        </p:txBody>
      </p:sp>
      <p:grpSp>
        <p:nvGrpSpPr>
          <p:cNvPr id="3" name="Group 2">
            <a:extLst>
              <a:ext uri="{FF2B5EF4-FFF2-40B4-BE49-F238E27FC236}">
                <a16:creationId xmlns:a16="http://schemas.microsoft.com/office/drawing/2014/main" id="{C55BC8B7-2022-0C24-5D1D-C369B7961922}"/>
              </a:ext>
            </a:extLst>
          </p:cNvPr>
          <p:cNvGrpSpPr/>
          <p:nvPr/>
        </p:nvGrpSpPr>
        <p:grpSpPr>
          <a:xfrm>
            <a:off x="-38100" y="476264"/>
            <a:ext cx="3431683" cy="6302057"/>
            <a:chOff x="-53483" y="-11852"/>
            <a:chExt cx="3927393" cy="6869852"/>
          </a:xfrm>
        </p:grpSpPr>
        <p:pic>
          <p:nvPicPr>
            <p:cNvPr id="9" name="Picture 8" descr="A bee on a flower&#10;&#10;Description automatically generated">
              <a:extLst>
                <a:ext uri="{FF2B5EF4-FFF2-40B4-BE49-F238E27FC236}">
                  <a16:creationId xmlns:a16="http://schemas.microsoft.com/office/drawing/2014/main" id="{58046A62-B884-1141-6824-55FE0EA50A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92020" y="1588851"/>
              <a:ext cx="1559292" cy="1600702"/>
            </a:xfrm>
            <a:prstGeom prst="rect">
              <a:avLst/>
            </a:prstGeom>
          </p:spPr>
        </p:pic>
        <p:pic>
          <p:nvPicPr>
            <p:cNvPr id="10" name="Picture 9" descr="A bee on a flower&#10;&#10;Description automatically generated">
              <a:extLst>
                <a:ext uri="{FF2B5EF4-FFF2-40B4-BE49-F238E27FC236}">
                  <a16:creationId xmlns:a16="http://schemas.microsoft.com/office/drawing/2014/main" id="{539DF1AC-B31B-DBB9-D9A5-DD10320F8E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20643" y="4483242"/>
              <a:ext cx="2145951" cy="2374758"/>
            </a:xfrm>
            <a:prstGeom prst="rect">
              <a:avLst/>
            </a:prstGeom>
          </p:spPr>
        </p:pic>
        <p:pic>
          <p:nvPicPr>
            <p:cNvPr id="11" name="Picture 10" descr="A bee on a flower&#10;&#10;Description automatically generated">
              <a:extLst>
                <a:ext uri="{FF2B5EF4-FFF2-40B4-BE49-F238E27FC236}">
                  <a16:creationId xmlns:a16="http://schemas.microsoft.com/office/drawing/2014/main" id="{397FABD4-68F5-DF22-2FAD-EE3D84EAFF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6" y="-9024"/>
              <a:ext cx="2446943" cy="2967135"/>
            </a:xfrm>
            <a:prstGeom prst="rect">
              <a:avLst/>
            </a:prstGeom>
          </p:spPr>
        </p:pic>
        <p:pic>
          <p:nvPicPr>
            <p:cNvPr id="12" name="Picture 11" descr="A bee on a flower&#10;&#10;Description automatically generated">
              <a:extLst>
                <a:ext uri="{FF2B5EF4-FFF2-40B4-BE49-F238E27FC236}">
                  <a16:creationId xmlns:a16="http://schemas.microsoft.com/office/drawing/2014/main" id="{FEAED4DE-CABC-A22A-D1DF-601CBFF020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49915" y="2958111"/>
              <a:ext cx="2621061" cy="1959044"/>
            </a:xfrm>
            <a:prstGeom prst="rect">
              <a:avLst/>
            </a:prstGeom>
          </p:spPr>
        </p:pic>
        <p:pic>
          <p:nvPicPr>
            <p:cNvPr id="13" name="Picture 12" descr="A bee on a white flower&#10;&#10;Description automatically generated">
              <a:extLst>
                <a:ext uri="{FF2B5EF4-FFF2-40B4-BE49-F238E27FC236}">
                  <a16:creationId xmlns:a16="http://schemas.microsoft.com/office/drawing/2014/main" id="{28BCC8AB-852F-A559-F79A-AB23376A70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29667" y="-11852"/>
              <a:ext cx="1444243" cy="1600702"/>
            </a:xfrm>
            <a:prstGeom prst="rect">
              <a:avLst/>
            </a:prstGeom>
          </p:spPr>
        </p:pic>
        <p:pic>
          <p:nvPicPr>
            <p:cNvPr id="15" name="Picture 14" descr="A bee on a flower&#10;&#10;Description automatically generated">
              <a:extLst>
                <a:ext uri="{FF2B5EF4-FFF2-40B4-BE49-F238E27FC236}">
                  <a16:creationId xmlns:a16="http://schemas.microsoft.com/office/drawing/2014/main" id="{EC3480B2-96F1-1E66-068E-1E0824694F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8726" y="2958111"/>
              <a:ext cx="1386626" cy="2070399"/>
            </a:xfrm>
            <a:prstGeom prst="rect">
              <a:avLst/>
            </a:prstGeom>
          </p:spPr>
        </p:pic>
        <p:pic>
          <p:nvPicPr>
            <p:cNvPr id="16" name="Picture 15" descr="A bee on a flower&#10;&#10;Description automatically generated">
              <a:extLst>
                <a:ext uri="{FF2B5EF4-FFF2-40B4-BE49-F238E27FC236}">
                  <a16:creationId xmlns:a16="http://schemas.microsoft.com/office/drawing/2014/main" id="{9BAF38CF-6943-7C59-7DDD-CE720AFFAF6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3483" y="4811165"/>
              <a:ext cx="1769744" cy="2046835"/>
            </a:xfrm>
            <a:prstGeom prst="rect">
              <a:avLst/>
            </a:prstGeom>
          </p:spPr>
        </p:pic>
      </p:grpSp>
      <p:pic>
        <p:nvPicPr>
          <p:cNvPr id="4" name="Picture 3">
            <a:extLst>
              <a:ext uri="{FF2B5EF4-FFF2-40B4-BE49-F238E27FC236}">
                <a16:creationId xmlns:a16="http://schemas.microsoft.com/office/drawing/2014/main" id="{F875F285-9D38-79A3-8D89-AD0379062D5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297472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a:xfrm rot="20550933">
            <a:off x="8180148" y="1918833"/>
            <a:ext cx="1859939" cy="49867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p:nvPr/>
        </p:nvPicPr>
        <p:blipFill>
          <a:blip r:embed="rId3"/>
          <a:stretch>
            <a:fillRect/>
          </a:stretch>
        </p:blipFill>
        <p:spPr>
          <a:xfrm>
            <a:off x="2585892" y="3827216"/>
            <a:ext cx="4455454" cy="2984640"/>
          </a:xfrm>
          <a:prstGeom prst="rect">
            <a:avLst/>
          </a:prstGeom>
        </p:spPr>
      </p:pic>
      <p:sp>
        <p:nvSpPr>
          <p:cNvPr id="10" name="TextBox 9"/>
          <p:cNvSpPr txBox="1"/>
          <p:nvPr/>
        </p:nvSpPr>
        <p:spPr>
          <a:xfrm>
            <a:off x="9870543" y="1417109"/>
            <a:ext cx="2135358" cy="954107"/>
          </a:xfrm>
          <a:prstGeom prst="rect">
            <a:avLst/>
          </a:prstGeom>
          <a:noFill/>
        </p:spPr>
        <p:txBody>
          <a:bodyPr wrap="square" rtlCol="0">
            <a:spAutoFit/>
          </a:bodyPr>
          <a:lstStyle/>
          <a:p>
            <a:pPr algn="ctr"/>
            <a:r>
              <a:rPr lang="en-US" sz="2800" dirty="0"/>
              <a:t>Increased </a:t>
            </a:r>
          </a:p>
          <a:p>
            <a:pPr algn="ctr"/>
            <a:r>
              <a:rPr lang="en-US" sz="2800" b="1" dirty="0"/>
              <a:t>seed set</a:t>
            </a:r>
          </a:p>
        </p:txBody>
      </p:sp>
      <p:sp>
        <p:nvSpPr>
          <p:cNvPr id="15" name="Rectangle 14"/>
          <p:cNvSpPr/>
          <p:nvPr/>
        </p:nvSpPr>
        <p:spPr>
          <a:xfrm>
            <a:off x="7125626" y="1906682"/>
            <a:ext cx="2135358" cy="998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6876237" y="1925559"/>
            <a:ext cx="2547771" cy="954107"/>
          </a:xfrm>
          <a:prstGeom prst="rect">
            <a:avLst/>
          </a:prstGeom>
          <a:noFill/>
        </p:spPr>
        <p:txBody>
          <a:bodyPr wrap="square" rtlCol="0">
            <a:spAutoFit/>
          </a:bodyPr>
          <a:lstStyle/>
          <a:p>
            <a:pPr algn="ctr"/>
            <a:r>
              <a:rPr lang="en-US" sz="2800" dirty="0"/>
              <a:t>Wild Bee </a:t>
            </a:r>
            <a:r>
              <a:rPr lang="en-US" sz="2800" b="1" dirty="0"/>
              <a:t>Abundance</a:t>
            </a:r>
          </a:p>
        </p:txBody>
      </p:sp>
      <p:sp>
        <p:nvSpPr>
          <p:cNvPr id="18" name="Right Arrow Callout 17"/>
          <p:cNvSpPr/>
          <p:nvPr/>
        </p:nvSpPr>
        <p:spPr>
          <a:xfrm>
            <a:off x="7125627" y="4915488"/>
            <a:ext cx="2946408" cy="996696"/>
          </a:xfrm>
          <a:prstGeom prst="rightArrowCallout">
            <a:avLst>
              <a:gd name="adj1" fmla="val 25000"/>
              <a:gd name="adj2" fmla="val 25000"/>
              <a:gd name="adj3" fmla="val 29475"/>
              <a:gd name="adj4" fmla="val 7361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TextBox 18"/>
          <p:cNvSpPr txBox="1"/>
          <p:nvPr/>
        </p:nvSpPr>
        <p:spPr>
          <a:xfrm>
            <a:off x="10036096" y="4842483"/>
            <a:ext cx="2129883" cy="954107"/>
          </a:xfrm>
          <a:prstGeom prst="rect">
            <a:avLst/>
          </a:prstGeom>
          <a:noFill/>
        </p:spPr>
        <p:txBody>
          <a:bodyPr wrap="square" rtlCol="0">
            <a:spAutoFit/>
          </a:bodyPr>
          <a:lstStyle/>
          <a:p>
            <a:r>
              <a:rPr lang="en-US" sz="2800" dirty="0"/>
              <a:t>No effect on</a:t>
            </a:r>
          </a:p>
          <a:p>
            <a:r>
              <a:rPr lang="en-US" sz="2800" b="1" dirty="0"/>
              <a:t>seed set</a:t>
            </a:r>
          </a:p>
        </p:txBody>
      </p:sp>
      <p:sp>
        <p:nvSpPr>
          <p:cNvPr id="21" name="TextBox 20"/>
          <p:cNvSpPr txBox="1"/>
          <p:nvPr/>
        </p:nvSpPr>
        <p:spPr>
          <a:xfrm>
            <a:off x="6896105" y="4915488"/>
            <a:ext cx="2594399" cy="954107"/>
          </a:xfrm>
          <a:prstGeom prst="rect">
            <a:avLst/>
          </a:prstGeom>
          <a:noFill/>
        </p:spPr>
        <p:txBody>
          <a:bodyPr wrap="square" rtlCol="0">
            <a:spAutoFit/>
          </a:bodyPr>
          <a:lstStyle/>
          <a:p>
            <a:pPr algn="ctr"/>
            <a:r>
              <a:rPr lang="en-US" sz="2800" dirty="0"/>
              <a:t>Honey Bee </a:t>
            </a:r>
            <a:r>
              <a:rPr lang="en-US" sz="2800" b="1" dirty="0"/>
              <a:t>Abundance</a:t>
            </a:r>
          </a:p>
        </p:txBody>
      </p:sp>
      <p:sp>
        <p:nvSpPr>
          <p:cNvPr id="24" name="TextBox 23"/>
          <p:cNvSpPr txBox="1"/>
          <p:nvPr/>
        </p:nvSpPr>
        <p:spPr>
          <a:xfrm>
            <a:off x="5437982" y="4347342"/>
            <a:ext cx="1146468" cy="400110"/>
          </a:xfrm>
          <a:prstGeom prst="rect">
            <a:avLst/>
          </a:prstGeom>
          <a:noFill/>
        </p:spPr>
        <p:txBody>
          <a:bodyPr wrap="none" rtlCol="0">
            <a:spAutoFit/>
          </a:bodyPr>
          <a:lstStyle/>
          <a:p>
            <a:r>
              <a:rPr lang="en-US" sz="2000" dirty="0">
                <a:solidFill>
                  <a:prstClr val="black"/>
                </a:solidFill>
              </a:rPr>
              <a:t>p=0.271</a:t>
            </a:r>
          </a:p>
        </p:txBody>
      </p:sp>
      <p:pic>
        <p:nvPicPr>
          <p:cNvPr id="4" name="Picture 3"/>
          <p:cNvPicPr/>
          <p:nvPr/>
        </p:nvPicPr>
        <p:blipFill>
          <a:blip r:embed="rId4"/>
          <a:stretch>
            <a:fillRect/>
          </a:stretch>
        </p:blipFill>
        <p:spPr>
          <a:xfrm>
            <a:off x="2585891" y="1227593"/>
            <a:ext cx="4455454" cy="2745452"/>
          </a:xfrm>
          <a:prstGeom prst="rect">
            <a:avLst/>
          </a:prstGeom>
        </p:spPr>
      </p:pic>
      <p:sp>
        <p:nvSpPr>
          <p:cNvPr id="2" name="Rectangle 1"/>
          <p:cNvSpPr/>
          <p:nvPr/>
        </p:nvSpPr>
        <p:spPr>
          <a:xfrm>
            <a:off x="146354" y="414053"/>
            <a:ext cx="11978022" cy="1040285"/>
          </a:xfrm>
          <a:prstGeom prst="rect">
            <a:avLst/>
          </a:prstGeom>
          <a:solidFill>
            <a:srgbClr val="000000"/>
          </a:solidFill>
        </p:spPr>
        <p:txBody>
          <a:bodyPr wrap="square" lIns="45720" tIns="36576" rIns="45720" bIns="18288">
            <a:spAutoFit/>
          </a:bodyPr>
          <a:lstStyle/>
          <a:p>
            <a:pPr algn="ctr"/>
            <a:r>
              <a:rPr lang="en-US" sz="3200" b="1" dirty="0">
                <a:solidFill>
                  <a:srgbClr val="FFFFCC"/>
                </a:solidFill>
                <a:latin typeface="Tahoma" panose="020B0604030504040204" pitchFamily="34" charset="0"/>
                <a:ea typeface="Tahoma" panose="020B0604030504040204" pitchFamily="34" charset="0"/>
                <a:cs typeface="Tahoma" panose="020B0604030504040204" pitchFamily="34" charset="0"/>
              </a:rPr>
              <a:t>Wild bee abundance NOT honey bee abundance </a:t>
            </a:r>
          </a:p>
          <a:p>
            <a:pPr algn="ctr"/>
            <a:r>
              <a:rPr lang="en-US" sz="3200" b="1" dirty="0">
                <a:solidFill>
                  <a:srgbClr val="FFFFCC"/>
                </a:solidFill>
                <a:latin typeface="Tahoma" panose="020B0604030504040204" pitchFamily="34" charset="0"/>
                <a:ea typeface="Tahoma" panose="020B0604030504040204" pitchFamily="34" charset="0"/>
                <a:cs typeface="Tahoma" panose="020B0604030504040204" pitchFamily="34" charset="0"/>
              </a:rPr>
              <a:t>correlates with seed set in apple </a:t>
            </a:r>
            <a:r>
              <a:rPr lang="en-US" sz="3200" dirty="0">
                <a:solidFill>
                  <a:srgbClr val="FFFFCC"/>
                </a:solidFill>
                <a:latin typeface="Tahoma" panose="020B0604030504040204" pitchFamily="34" charset="0"/>
                <a:ea typeface="Tahoma" panose="020B0604030504040204" pitchFamily="34" charset="0"/>
                <a:cs typeface="Tahoma" panose="020B0604030504040204" pitchFamily="34" charset="0"/>
              </a:rPr>
              <a:t>(better fruit)</a:t>
            </a:r>
            <a:r>
              <a:rPr lang="en-US" sz="2400" b="1" dirty="0">
                <a:solidFill>
                  <a:srgbClr val="FFFFCC"/>
                </a:solidFill>
                <a:latin typeface="Tahoma" panose="020B0604030504040204" pitchFamily="34" charset="0"/>
                <a:ea typeface="Tahoma" panose="020B0604030504040204" pitchFamily="34" charset="0"/>
                <a:cs typeface="Tahoma" panose="020B0604030504040204" pitchFamily="34" charset="0"/>
              </a:rPr>
              <a:t>	</a:t>
            </a:r>
            <a:endParaRPr lang="en-US" sz="1400" b="1" i="1"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424990" y="1517754"/>
            <a:ext cx="1146468" cy="400110"/>
          </a:xfrm>
          <a:prstGeom prst="rect">
            <a:avLst/>
          </a:prstGeom>
          <a:noFill/>
        </p:spPr>
        <p:txBody>
          <a:bodyPr wrap="none" rtlCol="0">
            <a:spAutoFit/>
          </a:bodyPr>
          <a:lstStyle/>
          <a:p>
            <a:r>
              <a:rPr lang="en-US" sz="2000" dirty="0">
                <a:solidFill>
                  <a:prstClr val="black"/>
                </a:solidFill>
              </a:rPr>
              <a:t>p=0.018</a:t>
            </a:r>
          </a:p>
        </p:txBody>
      </p:sp>
      <p:cxnSp>
        <p:nvCxnSpPr>
          <p:cNvPr id="3" name="Straight Connector 2"/>
          <p:cNvCxnSpPr>
            <a:cxnSpLocks/>
          </p:cNvCxnSpPr>
          <p:nvPr/>
        </p:nvCxnSpPr>
        <p:spPr>
          <a:xfrm flipH="1" flipV="1">
            <a:off x="2551942" y="4065474"/>
            <a:ext cx="9628907" cy="20632"/>
          </a:xfrm>
          <a:prstGeom prst="line">
            <a:avLst/>
          </a:prstGeom>
          <a:ln w="92075">
            <a:solidFill>
              <a:srgbClr val="00000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10330"/>
          <a:stretch/>
        </p:blipFill>
        <p:spPr>
          <a:xfrm>
            <a:off x="11151" y="2685398"/>
            <a:ext cx="2388946" cy="1998113"/>
          </a:xfrm>
          <a:prstGeom prst="rect">
            <a:avLst/>
          </a:prstGeom>
        </p:spPr>
      </p:pic>
      <p:sp>
        <p:nvSpPr>
          <p:cNvPr id="5" name="Rectangle 4"/>
          <p:cNvSpPr/>
          <p:nvPr/>
        </p:nvSpPr>
        <p:spPr>
          <a:xfrm>
            <a:off x="10388150" y="6509119"/>
            <a:ext cx="1617751" cy="307777"/>
          </a:xfrm>
          <a:prstGeom prst="rect">
            <a:avLst/>
          </a:prstGeom>
        </p:spPr>
        <p:txBody>
          <a:bodyPr wrap="none">
            <a:spAutoFit/>
          </a:bodyPr>
          <a:lstStyle/>
          <a:p>
            <a:r>
              <a:rPr lang="en-US" sz="1400" dirty="0">
                <a:latin typeface="Helvetica" panose="020B0604020202020204" pitchFamily="34" charset="0"/>
                <a:cs typeface="Helvetica" panose="020B0604020202020204" pitchFamily="34" charset="0"/>
              </a:rPr>
              <a:t> </a:t>
            </a:r>
            <a:r>
              <a:rPr lang="en-US" sz="1400" i="1" dirty="0">
                <a:latin typeface="Helvetica" panose="020B0604020202020204" pitchFamily="34" charset="0"/>
                <a:cs typeface="Helvetica" panose="020B0604020202020204" pitchFamily="34" charset="0"/>
              </a:rPr>
              <a:t>Blitzer et al. 2016</a:t>
            </a:r>
            <a:endParaRPr lang="en-US" sz="1400" dirty="0"/>
          </a:p>
        </p:txBody>
      </p:sp>
      <p:pic>
        <p:nvPicPr>
          <p:cNvPr id="7" name="Picture 6">
            <a:extLst>
              <a:ext uri="{FF2B5EF4-FFF2-40B4-BE49-F238E27FC236}">
                <a16:creationId xmlns:a16="http://schemas.microsoft.com/office/drawing/2014/main" id="{F4A77581-AC52-8D11-C756-FF8CD2F90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65" y="4936952"/>
            <a:ext cx="2602107" cy="1728061"/>
          </a:xfrm>
          <a:prstGeom prst="rect">
            <a:avLst/>
          </a:prstGeom>
          <a:effectLst>
            <a:softEdge rad="393700"/>
          </a:effectLst>
        </p:spPr>
      </p:pic>
      <p:pic>
        <p:nvPicPr>
          <p:cNvPr id="8" name="Picture 7">
            <a:extLst>
              <a:ext uri="{FF2B5EF4-FFF2-40B4-BE49-F238E27FC236}">
                <a16:creationId xmlns:a16="http://schemas.microsoft.com/office/drawing/2014/main" id="{B2047F38-5071-5A67-6C23-EEA9D29F12F7}"/>
              </a:ext>
            </a:extLst>
          </p:cNvPr>
          <p:cNvPicPr>
            <a:picLocks noChangeAspect="1"/>
          </p:cNvPicPr>
          <p:nvPr/>
        </p:nvPicPr>
        <p:blipFill>
          <a:blip r:embed="rId7"/>
          <a:stretch>
            <a:fillRect/>
          </a:stretch>
        </p:blipFill>
        <p:spPr>
          <a:xfrm>
            <a:off x="842721" y="5669875"/>
            <a:ext cx="1548908" cy="1319844"/>
          </a:xfrm>
          <a:prstGeom prst="rect">
            <a:avLst/>
          </a:prstGeom>
          <a:noFill/>
          <a:effectLst>
            <a:softEdge rad="393700"/>
          </a:effectLst>
        </p:spPr>
      </p:pic>
      <p:sp>
        <p:nvSpPr>
          <p:cNvPr id="11" name="TextBox 10">
            <a:extLst>
              <a:ext uri="{FF2B5EF4-FFF2-40B4-BE49-F238E27FC236}">
                <a16:creationId xmlns:a16="http://schemas.microsoft.com/office/drawing/2014/main" id="{71775A47-2D61-5F8D-249D-FEC7C506740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F60FE0FE-92BD-2AEB-C5F3-FF688FE5EFC6}"/>
              </a:ext>
            </a:extLst>
          </p:cNvPr>
          <p:cNvSpPr txBox="1"/>
          <p:nvPr/>
        </p:nvSpPr>
        <p:spPr>
          <a:xfrm>
            <a:off x="155574" y="28879"/>
            <a:ext cx="9325310" cy="369332"/>
          </a:xfrm>
          <a:prstGeom prst="rect">
            <a:avLst/>
          </a:prstGeom>
          <a:noFill/>
        </p:spPr>
        <p:txBody>
          <a:bodyPr wrap="square" rtlCol="0">
            <a:spAutoFit/>
          </a:bodyPr>
          <a:lstStyle/>
          <a:p>
            <a:r>
              <a:rPr lang="en-US" dirty="0">
                <a:solidFill>
                  <a:srgbClr val="000000"/>
                </a:solidFill>
              </a:rPr>
              <a:t>Native Bee Diversity – NY apple orchards – Social Diversity of bee species in Apple</a:t>
            </a:r>
          </a:p>
        </p:txBody>
      </p:sp>
      <p:pic>
        <p:nvPicPr>
          <p:cNvPr id="13" name="Picture 12">
            <a:extLst>
              <a:ext uri="{FF2B5EF4-FFF2-40B4-BE49-F238E27FC236}">
                <a16:creationId xmlns:a16="http://schemas.microsoft.com/office/drawing/2014/main" id="{534611A1-01D1-9828-DDC2-90C86338691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104715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966"/>
            <a:ext cx="12192000" cy="411480"/>
          </a:xfrm>
          <a:prstGeom prst="rect">
            <a:avLst/>
          </a:prstGeom>
          <a:solidFill>
            <a:schemeClr val="tx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NY apple orchards</a:t>
            </a:r>
          </a:p>
        </p:txBody>
      </p:sp>
      <p:sp>
        <p:nvSpPr>
          <p:cNvPr id="16" name="TextBox 15">
            <a:extLst>
              <a:ext uri="{FF2B5EF4-FFF2-40B4-BE49-F238E27FC236}">
                <a16:creationId xmlns:a16="http://schemas.microsoft.com/office/drawing/2014/main" id="{92CF6E6A-B920-32B5-7998-D8EEE2A28AB4}"/>
              </a:ext>
            </a:extLst>
          </p:cNvPr>
          <p:cNvSpPr txBox="1"/>
          <p:nvPr/>
        </p:nvSpPr>
        <p:spPr>
          <a:xfrm>
            <a:off x="759995" y="2827785"/>
            <a:ext cx="10672009" cy="2831544"/>
          </a:xfrm>
          <a:prstGeom prst="rect">
            <a:avLst/>
          </a:prstGeom>
          <a:solidFill>
            <a:srgbClr val="000000"/>
          </a:solidFill>
        </p:spPr>
        <p:txBody>
          <a:bodyPr wrap="square" rtlCol="0">
            <a:spAutoFit/>
          </a:bodyPr>
          <a:lstStyle/>
          <a:p>
            <a:pPr marL="342900" indent="-342900">
              <a:spcAft>
                <a:spcPts val="600"/>
              </a:spcAft>
              <a:buFont typeface="Courier New" panose="02070309020205020404" pitchFamily="49" charset="0"/>
              <a:buChar char="o"/>
            </a:pPr>
            <a:r>
              <a:rPr lang="en-US" sz="2800" b="1" dirty="0">
                <a:solidFill>
                  <a:schemeClr val="tx2"/>
                </a:solidFill>
              </a:rPr>
              <a:t>120</a:t>
            </a:r>
            <a:r>
              <a:rPr lang="en-US" sz="2800" dirty="0">
                <a:solidFill>
                  <a:schemeClr val="tx2"/>
                </a:solidFill>
              </a:rPr>
              <a:t> species of bees have been documented visiting apple flowers in surveys of New York orchards                                     (15-50 species per orchard)</a:t>
            </a:r>
          </a:p>
          <a:p>
            <a:pPr marL="342900" indent="-342900">
              <a:spcAft>
                <a:spcPts val="600"/>
              </a:spcAft>
              <a:buFont typeface="Courier New" panose="02070309020205020404" pitchFamily="49" charset="0"/>
              <a:buChar char="o"/>
            </a:pPr>
            <a:r>
              <a:rPr lang="en-US" sz="2800" dirty="0">
                <a:solidFill>
                  <a:schemeClr val="tx2"/>
                </a:solidFill>
              </a:rPr>
              <a:t>The majority of species are solitary and ground-nesting</a:t>
            </a:r>
          </a:p>
          <a:p>
            <a:pPr marL="342900" indent="-342900">
              <a:spcAft>
                <a:spcPts val="600"/>
              </a:spcAft>
              <a:buFont typeface="Courier New" panose="02070309020205020404" pitchFamily="49" charset="0"/>
              <a:buChar char="o"/>
            </a:pPr>
            <a:r>
              <a:rPr lang="en-US" sz="2800" dirty="0">
                <a:solidFill>
                  <a:schemeClr val="tx2"/>
                </a:solidFill>
              </a:rPr>
              <a:t>Many native bee species are more effective pollinators                 (on a per-bee basis) than honeybees</a:t>
            </a:r>
          </a:p>
        </p:txBody>
      </p:sp>
      <p:sp>
        <p:nvSpPr>
          <p:cNvPr id="4" name="TextBox 3"/>
          <p:cNvSpPr txBox="1"/>
          <p:nvPr/>
        </p:nvSpPr>
        <p:spPr>
          <a:xfrm>
            <a:off x="620053" y="1198671"/>
            <a:ext cx="11182926" cy="1569660"/>
          </a:xfrm>
          <a:prstGeom prst="rect">
            <a:avLst/>
          </a:prstGeom>
          <a:noFill/>
        </p:spPr>
        <p:txBody>
          <a:bodyPr wrap="square" rtlCol="0">
            <a:spAutoFit/>
          </a:bodyPr>
          <a:lstStyle/>
          <a:p>
            <a:pPr algn="ctr"/>
            <a:r>
              <a:rPr lang="en-US" sz="3200" dirty="0">
                <a:solidFill>
                  <a:schemeClr val="tx2"/>
                </a:solidFill>
              </a:rPr>
              <a:t>NYS growers are relying heavily on wild pollinators for their pollination services</a:t>
            </a:r>
          </a:p>
          <a:p>
            <a:pPr algn="ctr"/>
            <a:r>
              <a:rPr lang="en-US" sz="3200" dirty="0">
                <a:solidFill>
                  <a:schemeClr val="tx2"/>
                </a:solidFill>
              </a:rPr>
              <a:t>! </a:t>
            </a:r>
          </a:p>
        </p:txBody>
      </p:sp>
      <p:pic>
        <p:nvPicPr>
          <p:cNvPr id="2" name="Picture 1">
            <a:extLst>
              <a:ext uri="{FF2B5EF4-FFF2-40B4-BE49-F238E27FC236}">
                <a16:creationId xmlns:a16="http://schemas.microsoft.com/office/drawing/2014/main" id="{14E7E614-87DF-45D7-036C-44D7CF14BA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70439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0240" y="1486284"/>
            <a:ext cx="9731519" cy="3662541"/>
          </a:xfrm>
          <a:prstGeom prst="rect">
            <a:avLst/>
          </a:prstGeom>
          <a:noFill/>
        </p:spPr>
        <p:txBody>
          <a:bodyPr wrap="square" rtlCol="0">
            <a:spAutoFit/>
          </a:bodyPr>
          <a:lstStyle/>
          <a:p>
            <a:r>
              <a:rPr lang="en-US" sz="3200" dirty="0">
                <a:solidFill>
                  <a:schemeClr val="tx2"/>
                </a:solidFill>
              </a:rPr>
              <a:t>Take aways…</a:t>
            </a:r>
          </a:p>
          <a:p>
            <a:endParaRPr lang="en-US" sz="3200" dirty="0">
              <a:solidFill>
                <a:schemeClr val="tx2"/>
              </a:solidFill>
            </a:endParaRPr>
          </a:p>
          <a:p>
            <a:pPr marL="457200" indent="-457200">
              <a:buFont typeface="Courier New" panose="02070309020205020404" pitchFamily="49" charset="0"/>
              <a:buChar char="o"/>
            </a:pPr>
            <a:r>
              <a:rPr lang="en-US" sz="2800" dirty="0">
                <a:solidFill>
                  <a:schemeClr val="tx2"/>
                </a:solidFill>
              </a:rPr>
              <a:t>Bees are the primary pollinators of flowering plants around the world</a:t>
            </a:r>
          </a:p>
          <a:p>
            <a:pPr marL="457200" indent="-457200">
              <a:buFont typeface="Courier New" panose="02070309020205020404" pitchFamily="49" charset="0"/>
              <a:buChar char="o"/>
            </a:pPr>
            <a:r>
              <a:rPr lang="en-US" sz="2800" dirty="0">
                <a:solidFill>
                  <a:schemeClr val="tx2"/>
                </a:solidFill>
              </a:rPr>
              <a:t>Wild bees are abundant and valuable pollinators of specialty crops in the Northeast</a:t>
            </a:r>
          </a:p>
          <a:p>
            <a:pPr marL="457200" indent="-457200">
              <a:buFont typeface="Courier New" panose="02070309020205020404" pitchFamily="49" charset="0"/>
              <a:buChar char="o"/>
            </a:pPr>
            <a:r>
              <a:rPr lang="en-US" sz="2800" dirty="0">
                <a:solidFill>
                  <a:schemeClr val="tx2"/>
                </a:solidFill>
              </a:rPr>
              <a:t>Maintaining a diverse bee fauna is crucial to sustainable apple production </a:t>
            </a:r>
          </a:p>
        </p:txBody>
      </p:sp>
      <p:sp>
        <p:nvSpPr>
          <p:cNvPr id="4" name="TextBox 3">
            <a:extLst>
              <a:ext uri="{FF2B5EF4-FFF2-40B4-BE49-F238E27FC236}">
                <a16:creationId xmlns:a16="http://schemas.microsoft.com/office/drawing/2014/main" id="{9B735F06-281C-6837-EFE3-6ECCE73DAAF1}"/>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9F20AB9-D7E9-7B41-FCC3-5EAD0E8B1100}"/>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summary</a:t>
            </a:r>
          </a:p>
        </p:txBody>
      </p:sp>
      <p:pic>
        <p:nvPicPr>
          <p:cNvPr id="2" name="Picture 1">
            <a:extLst>
              <a:ext uri="{FF2B5EF4-FFF2-40B4-BE49-F238E27FC236}">
                <a16:creationId xmlns:a16="http://schemas.microsoft.com/office/drawing/2014/main" id="{460DE6B2-30C6-8472-6B7F-4DE4C21EDF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27867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7C959B-F199-E4E7-FDD1-EB0192044F90}"/>
              </a:ext>
            </a:extLst>
          </p:cNvPr>
          <p:cNvSpPr txBox="1"/>
          <p:nvPr/>
        </p:nvSpPr>
        <p:spPr>
          <a:xfrm>
            <a:off x="1166327" y="1334277"/>
            <a:ext cx="10646228" cy="3662541"/>
          </a:xfrm>
          <a:prstGeom prst="rect">
            <a:avLst/>
          </a:prstGeom>
          <a:noFill/>
        </p:spPr>
        <p:txBody>
          <a:bodyPr wrap="square" rtlCol="0">
            <a:spAutoFit/>
          </a:bodyPr>
          <a:lstStyle/>
          <a:p>
            <a:r>
              <a:rPr lang="en-US" sz="2800" b="1" dirty="0"/>
              <a:t>7 Extra Slides if you want to give talk to these other crop grower audiences</a:t>
            </a:r>
          </a:p>
          <a:p>
            <a:endParaRPr lang="en-US" sz="2800" b="1" dirty="0"/>
          </a:p>
          <a:p>
            <a:r>
              <a:rPr lang="en-US" sz="2800" b="1" dirty="0"/>
              <a:t>Other Crops </a:t>
            </a:r>
          </a:p>
          <a:p>
            <a:r>
              <a:rPr lang="en-US" sz="2400" dirty="0"/>
              <a:t>Blueberry</a:t>
            </a:r>
          </a:p>
          <a:p>
            <a:r>
              <a:rPr lang="en-US" sz="2400" dirty="0"/>
              <a:t>Cranberry</a:t>
            </a:r>
          </a:p>
          <a:p>
            <a:r>
              <a:rPr lang="en-US" sz="2400" dirty="0"/>
              <a:t>Squash &amp; Pumpkin</a:t>
            </a:r>
          </a:p>
          <a:p>
            <a:r>
              <a:rPr lang="en-US" sz="2400" dirty="0" err="1"/>
              <a:t>Caneberries</a:t>
            </a:r>
            <a:r>
              <a:rPr lang="en-US" sz="2400" dirty="0"/>
              <a:t> (Raspberry and Blackberry)</a:t>
            </a:r>
          </a:p>
          <a:p>
            <a:r>
              <a:rPr lang="en-US" sz="2400" dirty="0"/>
              <a:t>Legumes</a:t>
            </a:r>
          </a:p>
        </p:txBody>
      </p:sp>
      <p:pic>
        <p:nvPicPr>
          <p:cNvPr id="3" name="Picture 2">
            <a:extLst>
              <a:ext uri="{FF2B5EF4-FFF2-40B4-BE49-F238E27FC236}">
                <a16:creationId xmlns:a16="http://schemas.microsoft.com/office/drawing/2014/main" id="{0F42AA9B-2285-93CA-9ECA-C78CC734C7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17507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10406743" y="472714"/>
            <a:ext cx="1872343" cy="1066800"/>
          </a:xfrm>
          <a:prstGeom prst="rect">
            <a:avLst/>
          </a:prstGeom>
        </p:spPr>
        <p:txBody>
          <a:bodyPr>
            <a:no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2400" b="1" u="sng" kern="0" dirty="0">
                <a:solidFill>
                  <a:srgbClr val="FFFFCC"/>
                </a:solidFill>
                <a:latin typeface="Tahoma" panose="020B0604030504040204" pitchFamily="34" charset="0"/>
                <a:ea typeface="Tahoma" panose="020B0604030504040204" pitchFamily="34" charset="0"/>
                <a:cs typeface="Tahoma" panose="020B0604030504040204" pitchFamily="34" charset="0"/>
              </a:rPr>
              <a:t>Genera</a:t>
            </a:r>
            <a:r>
              <a:rPr lang="en-CA" sz="2400" b="1" kern="0" dirty="0">
                <a:solidFill>
                  <a:srgbClr val="FFFFCC"/>
                </a:solidFill>
                <a:latin typeface="Tahoma" panose="020B0604030504040204" pitchFamily="34" charset="0"/>
                <a:ea typeface="Tahoma" panose="020B0604030504040204" pitchFamily="34" charset="0"/>
                <a:cs typeface="Tahoma" panose="020B0604030504040204" pitchFamily="34" charset="0"/>
              </a:rPr>
              <a:t> per crop</a:t>
            </a:r>
          </a:p>
          <a:p>
            <a:endParaRPr lang="en-CA" sz="2400" b="1"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Apple </a:t>
            </a: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13</a:t>
            </a:r>
          </a:p>
          <a:p>
            <a:endPar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Blueberry</a:t>
            </a: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13</a:t>
            </a:r>
          </a:p>
          <a:p>
            <a:endPar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2400" kern="0" dirty="0" err="1">
                <a:solidFill>
                  <a:srgbClr val="FFFFCC"/>
                </a:solidFill>
                <a:latin typeface="Tahoma" panose="020B0604030504040204" pitchFamily="34" charset="0"/>
                <a:ea typeface="Tahoma" panose="020B0604030504040204" pitchFamily="34" charset="0"/>
                <a:cs typeface="Tahoma" panose="020B0604030504040204" pitchFamily="34" charset="0"/>
              </a:rPr>
              <a:t>Caneberry</a:t>
            </a:r>
            <a:endPar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15</a:t>
            </a:r>
          </a:p>
          <a:p>
            <a:endPar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Cucurbit</a:t>
            </a:r>
          </a:p>
          <a:p>
            <a:r>
              <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rPr>
              <a:t>19</a:t>
            </a:r>
          </a:p>
          <a:p>
            <a:endParaRPr lang="en-CA" sz="24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CA" sz="1600" kern="0" dirty="0">
                <a:solidFill>
                  <a:srgbClr val="FFFFCC"/>
                </a:solidFill>
                <a:latin typeface="Tahoma" panose="020B0604030504040204" pitchFamily="34" charset="0"/>
                <a:ea typeface="Tahoma" panose="020B0604030504040204" pitchFamily="34" charset="0"/>
                <a:cs typeface="Tahoma" panose="020B0604030504040204" pitchFamily="34" charset="0"/>
              </a:rPr>
              <a:t>With 37-59 </a:t>
            </a:r>
            <a:r>
              <a:rPr lang="en-CA" sz="1600" kern="0" dirty="0" err="1">
                <a:solidFill>
                  <a:srgbClr val="FFFFCC"/>
                </a:solidFill>
                <a:latin typeface="Tahoma" panose="020B0604030504040204" pitchFamily="34" charset="0"/>
                <a:ea typeface="Tahoma" panose="020B0604030504040204" pitchFamily="34" charset="0"/>
                <a:cs typeface="Tahoma" panose="020B0604030504040204" pitchFamily="34" charset="0"/>
              </a:rPr>
              <a:t>sp</a:t>
            </a:r>
            <a:r>
              <a:rPr lang="en-CA" sz="1600" kern="0" dirty="0">
                <a:solidFill>
                  <a:srgbClr val="FFFFCC"/>
                </a:solidFill>
                <a:latin typeface="Tahoma" panose="020B0604030504040204" pitchFamily="34" charset="0"/>
                <a:ea typeface="Tahoma" panose="020B0604030504040204" pitchFamily="34" charset="0"/>
                <a:cs typeface="Tahoma" panose="020B0604030504040204" pitchFamily="34" charset="0"/>
              </a:rPr>
              <a:t> per crop and 12-19 species per farm</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41F87354-23EC-FA02-8219-AD9263B07A15}"/>
              </a:ext>
            </a:extLst>
          </p:cNvPr>
          <p:cNvSpPr txBox="1"/>
          <p:nvPr/>
        </p:nvSpPr>
        <p:spPr>
          <a:xfrm>
            <a:off x="183054" y="28879"/>
            <a:ext cx="10223689" cy="369332"/>
          </a:xfrm>
          <a:prstGeom prst="rect">
            <a:avLst/>
          </a:prstGeom>
          <a:noFill/>
        </p:spPr>
        <p:txBody>
          <a:bodyPr wrap="square" rtlCol="0">
            <a:spAutoFit/>
          </a:bodyPr>
          <a:lstStyle/>
          <a:p>
            <a:r>
              <a:rPr lang="en-US" dirty="0">
                <a:solidFill>
                  <a:srgbClr val="000000"/>
                </a:solidFill>
              </a:rPr>
              <a:t>Native Bee Diversity – other crops; Example from mid-Atlantic that can be applied in the northeast</a:t>
            </a:r>
          </a:p>
        </p:txBody>
      </p:sp>
      <p:pic>
        <p:nvPicPr>
          <p:cNvPr id="4" name="Picture 3">
            <a:extLst>
              <a:ext uri="{FF2B5EF4-FFF2-40B4-BE49-F238E27FC236}">
                <a16:creationId xmlns:a16="http://schemas.microsoft.com/office/drawing/2014/main" id="{163F6B61-32A2-60DA-13B3-2846CEB2AC4B}"/>
              </a:ext>
            </a:extLst>
          </p:cNvPr>
          <p:cNvPicPr>
            <a:picLocks noChangeAspect="1"/>
          </p:cNvPicPr>
          <p:nvPr/>
        </p:nvPicPr>
        <p:blipFill>
          <a:blip r:embed="rId3"/>
          <a:stretch>
            <a:fillRect/>
          </a:stretch>
        </p:blipFill>
        <p:spPr>
          <a:xfrm>
            <a:off x="24845" y="527144"/>
            <a:ext cx="10425440" cy="6189343"/>
          </a:xfrm>
          <a:prstGeom prst="rect">
            <a:avLst/>
          </a:prstGeom>
        </p:spPr>
      </p:pic>
      <p:pic>
        <p:nvPicPr>
          <p:cNvPr id="5" name="Picture 4">
            <a:extLst>
              <a:ext uri="{FF2B5EF4-FFF2-40B4-BE49-F238E27FC236}">
                <a16:creationId xmlns:a16="http://schemas.microsoft.com/office/drawing/2014/main" id="{094B8CDC-FC4F-F162-A62D-139E12E7CD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4380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273358" y="472714"/>
            <a:ext cx="11836924" cy="1066800"/>
          </a:xfrm>
          <a:prstGeom prst="rect">
            <a:avLst/>
          </a:prstGeom>
        </p:spPr>
        <p:txBody>
          <a:bodyPr>
            <a:normAutofit fontScale="92500" lnSpcReduction="20000"/>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Blueberry </a:t>
            </a:r>
          </a:p>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(RI, VT, NH, ME, NY)</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41F87354-23EC-FA02-8219-AD9263B07A15}"/>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pic>
        <p:nvPicPr>
          <p:cNvPr id="21" name="Picture 20">
            <a:extLst>
              <a:ext uri="{FF2B5EF4-FFF2-40B4-BE49-F238E27FC236}">
                <a16:creationId xmlns:a16="http://schemas.microsoft.com/office/drawing/2014/main" id="{83726211-4043-702D-9791-DACD0F5FBDB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24000" y="1728670"/>
            <a:ext cx="3747318" cy="4631464"/>
          </a:xfrm>
          <a:prstGeom prst="rect">
            <a:avLst/>
          </a:prstGeom>
        </p:spPr>
      </p:pic>
      <p:sp>
        <p:nvSpPr>
          <p:cNvPr id="22" name="TextBox 21">
            <a:extLst>
              <a:ext uri="{FF2B5EF4-FFF2-40B4-BE49-F238E27FC236}">
                <a16:creationId xmlns:a16="http://schemas.microsoft.com/office/drawing/2014/main" id="{2495338F-AF9E-9F52-7D74-E8DB2F65A0C5}"/>
              </a:ext>
            </a:extLst>
          </p:cNvPr>
          <p:cNvSpPr txBox="1"/>
          <p:nvPr/>
        </p:nvSpPr>
        <p:spPr>
          <a:xfrm>
            <a:off x="1458007" y="6379688"/>
            <a:ext cx="4023832" cy="369332"/>
          </a:xfrm>
          <a:prstGeom prst="rect">
            <a:avLst/>
          </a:prstGeom>
          <a:noFill/>
        </p:spPr>
        <p:txBody>
          <a:bodyPr wrap="square" rtlCol="0">
            <a:spAutoFit/>
          </a:bodyPr>
          <a:lstStyle/>
          <a:p>
            <a:r>
              <a:rPr lang="en-US" dirty="0"/>
              <a:t>New Hampshire, </a:t>
            </a:r>
            <a:r>
              <a:rPr lang="en-US" dirty="0" err="1"/>
              <a:t>Nooten</a:t>
            </a:r>
            <a:r>
              <a:rPr lang="en-US" dirty="0"/>
              <a:t> et al 2020</a:t>
            </a:r>
          </a:p>
        </p:txBody>
      </p:sp>
      <p:sp>
        <p:nvSpPr>
          <p:cNvPr id="33" name="TextBox 32">
            <a:extLst>
              <a:ext uri="{FF2B5EF4-FFF2-40B4-BE49-F238E27FC236}">
                <a16:creationId xmlns:a16="http://schemas.microsoft.com/office/drawing/2014/main" id="{705806FA-8375-7778-06C1-10E380A3AE08}"/>
              </a:ext>
            </a:extLst>
          </p:cNvPr>
          <p:cNvSpPr txBox="1"/>
          <p:nvPr/>
        </p:nvSpPr>
        <p:spPr>
          <a:xfrm>
            <a:off x="5329240" y="1594093"/>
            <a:ext cx="6362017" cy="5878532"/>
          </a:xfrm>
          <a:prstGeom prst="rect">
            <a:avLst/>
          </a:prstGeom>
          <a:noFill/>
        </p:spPr>
        <p:txBody>
          <a:bodyPr wrap="square">
            <a:spAutoFit/>
          </a:bodyPr>
          <a:lstStyle/>
          <a:p>
            <a:pPr marL="633413" indent="-633413"/>
            <a:r>
              <a:rPr lang="en-US" sz="2000" dirty="0"/>
              <a:t>NH – </a:t>
            </a:r>
            <a:r>
              <a:rPr lang="en-US" sz="2000" b="1" dirty="0"/>
              <a:t>31 - 62 </a:t>
            </a:r>
            <a:r>
              <a:rPr lang="en-US" sz="2000" dirty="0"/>
              <a:t>species (</a:t>
            </a:r>
            <a:r>
              <a:rPr lang="en-US" sz="2000" dirty="0" err="1"/>
              <a:t>Nooten</a:t>
            </a:r>
            <a:r>
              <a:rPr lang="en-US" sz="2000" dirty="0"/>
              <a:t> et al 2020)</a:t>
            </a:r>
          </a:p>
          <a:p>
            <a:pPr marL="633413" indent="-633413"/>
            <a:endParaRPr lang="en-US" sz="2000" dirty="0"/>
          </a:p>
          <a:p>
            <a:pPr marL="571500" indent="-571500"/>
            <a:r>
              <a:rPr lang="en-US" sz="2000" dirty="0"/>
              <a:t>NY – </a:t>
            </a:r>
            <a:r>
              <a:rPr lang="en-US" sz="2000" b="1" dirty="0"/>
              <a:t>68-82</a:t>
            </a:r>
            <a:r>
              <a:rPr lang="en-US" sz="2000" dirty="0"/>
              <a:t> species in commercial blueberry </a:t>
            </a:r>
          </a:p>
          <a:p>
            <a:pPr marL="633413" indent="-633413"/>
            <a:r>
              <a:rPr lang="en-US" sz="2000" b="1" dirty="0"/>
              <a:t>	44-51</a:t>
            </a:r>
            <a:r>
              <a:rPr lang="en-US" sz="2000" dirty="0"/>
              <a:t> species in natural blueberry patches (Mackenzie and </a:t>
            </a:r>
            <a:r>
              <a:rPr lang="en-US" sz="2000" dirty="0" err="1"/>
              <a:t>Eickwort</a:t>
            </a:r>
            <a:r>
              <a:rPr lang="en-US" sz="2000" dirty="0"/>
              <a:t>, 1996)</a:t>
            </a:r>
          </a:p>
          <a:p>
            <a:pPr marL="633413" indent="-633413"/>
            <a:endParaRPr lang="en-US" sz="2000" dirty="0"/>
          </a:p>
          <a:p>
            <a:r>
              <a:rPr lang="en-US" sz="2000" dirty="0"/>
              <a:t>RI –  </a:t>
            </a:r>
            <a:r>
              <a:rPr lang="en-US" sz="2000" b="1" dirty="0"/>
              <a:t>40</a:t>
            </a:r>
            <a:r>
              <a:rPr lang="en-US" sz="2000" dirty="0"/>
              <a:t> species (Scott, Z et al 2016)</a:t>
            </a:r>
          </a:p>
          <a:p>
            <a:endParaRPr lang="en-US" sz="2000" dirty="0"/>
          </a:p>
          <a:p>
            <a:pPr marL="633413" indent="-633413"/>
            <a:r>
              <a:rPr lang="en-US" sz="2000" dirty="0"/>
              <a:t>ME – </a:t>
            </a:r>
            <a:r>
              <a:rPr lang="en-US" sz="2000" b="1" dirty="0"/>
              <a:t>124</a:t>
            </a:r>
            <a:r>
              <a:rPr lang="en-US" sz="2000" dirty="0"/>
              <a:t> species on lowbush blueberry          (Bushman and Drummond, 2015)</a:t>
            </a:r>
          </a:p>
          <a:p>
            <a:pPr marL="633413" indent="-633413"/>
            <a:endParaRPr lang="en-US" sz="2000" dirty="0"/>
          </a:p>
          <a:p>
            <a:r>
              <a:rPr lang="en-US" sz="2000" dirty="0"/>
              <a:t>NJ –  </a:t>
            </a:r>
            <a:r>
              <a:rPr lang="en-US" sz="2000" b="1" dirty="0"/>
              <a:t>44</a:t>
            </a:r>
            <a:r>
              <a:rPr lang="en-US" sz="2000" dirty="0"/>
              <a:t> species (Benjamin and Winfree (2014)</a:t>
            </a:r>
          </a:p>
          <a:p>
            <a:endParaRPr lang="en-US" sz="2000" dirty="0"/>
          </a:p>
          <a:p>
            <a:r>
              <a:rPr lang="en-US" sz="2000" dirty="0"/>
              <a:t>VT –  </a:t>
            </a:r>
            <a:r>
              <a:rPr lang="en-US" sz="2000" b="1" dirty="0"/>
              <a:t>84</a:t>
            </a:r>
            <a:r>
              <a:rPr lang="en-US" sz="2000" dirty="0"/>
              <a:t> species (Nicholson et. al., 2017)</a:t>
            </a:r>
          </a:p>
          <a:p>
            <a:endParaRPr lang="en-US" sz="2000" dirty="0"/>
          </a:p>
          <a:p>
            <a:r>
              <a:rPr lang="en-US" sz="2000" dirty="0"/>
              <a:t>Canada – As low as </a:t>
            </a:r>
            <a:r>
              <a:rPr lang="en-US" sz="2000" b="1" dirty="0"/>
              <a:t>10</a:t>
            </a:r>
            <a:r>
              <a:rPr lang="en-US" sz="2000" dirty="0"/>
              <a:t> species in urban environments</a:t>
            </a:r>
          </a:p>
          <a:p>
            <a:r>
              <a:rPr lang="en-US" sz="2000" dirty="0"/>
              <a:t>	   (Mackenzie &amp; Winston, 1984)</a:t>
            </a:r>
          </a:p>
          <a:p>
            <a:endParaRPr lang="en-US" dirty="0"/>
          </a:p>
          <a:p>
            <a:endParaRPr lang="en-US" dirty="0"/>
          </a:p>
        </p:txBody>
      </p:sp>
      <p:pic>
        <p:nvPicPr>
          <p:cNvPr id="3" name="Picture 2">
            <a:extLst>
              <a:ext uri="{FF2B5EF4-FFF2-40B4-BE49-F238E27FC236}">
                <a16:creationId xmlns:a16="http://schemas.microsoft.com/office/drawing/2014/main" id="{46A0C783-4CB9-11D8-636F-F9CA30153B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4119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1524001" y="615590"/>
            <a:ext cx="9296400" cy="1066800"/>
          </a:xfrm>
          <a:prstGeom prst="rect">
            <a:avLst/>
          </a:prstGeom>
        </p:spPr>
        <p:txBody>
          <a:bodyPr>
            <a:no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36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Cranberry</a:t>
            </a:r>
          </a:p>
          <a:p>
            <a:endParaRPr lang="en-CA" sz="3600" kern="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41F87354-23EC-FA02-8219-AD9263B07A15}"/>
              </a:ext>
            </a:extLst>
          </p:cNvPr>
          <p:cNvSpPr txBox="1"/>
          <p:nvPr/>
        </p:nvSpPr>
        <p:spPr>
          <a:xfrm>
            <a:off x="183054" y="28879"/>
            <a:ext cx="10223689" cy="369332"/>
          </a:xfrm>
          <a:prstGeom prst="rect">
            <a:avLst/>
          </a:prstGeom>
          <a:noFill/>
        </p:spPr>
        <p:txBody>
          <a:bodyPr wrap="square" rtlCol="0">
            <a:spAutoFit/>
          </a:bodyPr>
          <a:lstStyle/>
          <a:p>
            <a:r>
              <a:rPr lang="en-US" dirty="0">
                <a:solidFill>
                  <a:srgbClr val="000000"/>
                </a:solidFill>
              </a:rPr>
              <a:t>Native Bee Diversity – other crops; Example from mid-Atlantic that can be applied in the northeast</a:t>
            </a:r>
          </a:p>
        </p:txBody>
      </p:sp>
      <p:sp>
        <p:nvSpPr>
          <p:cNvPr id="3" name="TextBox 2">
            <a:extLst>
              <a:ext uri="{FF2B5EF4-FFF2-40B4-BE49-F238E27FC236}">
                <a16:creationId xmlns:a16="http://schemas.microsoft.com/office/drawing/2014/main" id="{EB76B35E-503C-08F0-3499-2562D06CF88C}"/>
              </a:ext>
            </a:extLst>
          </p:cNvPr>
          <p:cNvSpPr txBox="1"/>
          <p:nvPr/>
        </p:nvSpPr>
        <p:spPr>
          <a:xfrm>
            <a:off x="4106636" y="2022691"/>
            <a:ext cx="5236029" cy="4524315"/>
          </a:xfrm>
          <a:prstGeom prst="rect">
            <a:avLst/>
          </a:prstGeom>
          <a:noFill/>
        </p:spPr>
        <p:txBody>
          <a:bodyPr wrap="square" numCol="1" rtlCol="0">
            <a:spAutoFit/>
          </a:bodyPr>
          <a:lstStyle/>
          <a:p>
            <a:r>
              <a:rPr lang="en-US" sz="2400" i="1" dirty="0"/>
              <a:t>Bombus</a:t>
            </a:r>
            <a:r>
              <a:rPr lang="en-US" sz="2400" dirty="0"/>
              <a:t> (most efficient/abundant)</a:t>
            </a:r>
          </a:p>
          <a:p>
            <a:r>
              <a:rPr lang="en-US" sz="2400" i="1" dirty="0"/>
              <a:t>Megachile</a:t>
            </a:r>
            <a:r>
              <a:rPr lang="en-US" sz="2400" dirty="0"/>
              <a:t> (most efficient/abundant)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FFFF"/>
                </a:solidFill>
                <a:effectLst/>
                <a:uLnTx/>
                <a:uFillTx/>
                <a:latin typeface="Tahoma"/>
                <a:ea typeface="+mn-ea"/>
                <a:cs typeface="+mn-cs"/>
              </a:rPr>
              <a:t>Melitta</a:t>
            </a:r>
            <a:r>
              <a:rPr kumimoji="0" lang="en-US" sz="2400" b="0" i="1" u="none" strike="noStrike" kern="1200" cap="none" spc="0" normalizeH="0" baseline="0" noProof="0" dirty="0">
                <a:ln>
                  <a:noFill/>
                </a:ln>
                <a:solidFill>
                  <a:srgbClr val="FFFFFF"/>
                </a:solidFill>
                <a:effectLst/>
                <a:uLnTx/>
                <a:uFillTx/>
                <a:latin typeface="Tahoma"/>
                <a:ea typeface="+mn-ea"/>
                <a:cs typeface="+mn-cs"/>
              </a:rPr>
              <a:t> americana </a:t>
            </a:r>
            <a:r>
              <a:rPr kumimoji="0" lang="en-US" sz="2400" b="0" i="0" u="none" strike="noStrike" kern="1200" cap="none" spc="0" normalizeH="0" baseline="0" noProof="0" dirty="0">
                <a:ln>
                  <a:noFill/>
                </a:ln>
                <a:solidFill>
                  <a:srgbClr val="FFFFFF"/>
                </a:solidFill>
                <a:effectLst/>
                <a:uLnTx/>
                <a:uFillTx/>
                <a:latin typeface="Tahoma"/>
                <a:ea typeface="+mn-ea"/>
                <a:cs typeface="+mn-cs"/>
              </a:rPr>
              <a:t>(a specialist)</a:t>
            </a:r>
          </a:p>
          <a:p>
            <a:r>
              <a:rPr lang="en-US" sz="2400" i="1" dirty="0"/>
              <a:t>Andrena</a:t>
            </a:r>
          </a:p>
          <a:p>
            <a:r>
              <a:rPr lang="en-US" sz="2400" i="1" dirty="0"/>
              <a:t>Osmia</a:t>
            </a:r>
          </a:p>
          <a:p>
            <a:r>
              <a:rPr lang="en-US" sz="2400" i="1" dirty="0"/>
              <a:t>Melissodes</a:t>
            </a:r>
          </a:p>
          <a:p>
            <a:r>
              <a:rPr lang="en-US" sz="2400" i="1" dirty="0"/>
              <a:t>Xylocopa</a:t>
            </a:r>
          </a:p>
          <a:p>
            <a:r>
              <a:rPr lang="en-US" sz="2400" i="1" dirty="0"/>
              <a:t>Ceratina</a:t>
            </a:r>
          </a:p>
          <a:p>
            <a:r>
              <a:rPr lang="en-US" sz="2400" i="1" dirty="0" err="1"/>
              <a:t>Agapostemon</a:t>
            </a:r>
            <a:endParaRPr lang="en-US" sz="2400" i="1" dirty="0"/>
          </a:p>
          <a:p>
            <a:r>
              <a:rPr lang="en-US" sz="2400" i="1" dirty="0"/>
              <a:t>Augochlora</a:t>
            </a:r>
          </a:p>
          <a:p>
            <a:endParaRPr lang="en-US" sz="2400" i="1" dirty="0"/>
          </a:p>
          <a:p>
            <a:endParaRPr lang="en-US" sz="2400" i="1" dirty="0"/>
          </a:p>
        </p:txBody>
      </p:sp>
      <p:pic>
        <p:nvPicPr>
          <p:cNvPr id="2050" name="Picture 2">
            <a:extLst>
              <a:ext uri="{FF2B5EF4-FFF2-40B4-BE49-F238E27FC236}">
                <a16:creationId xmlns:a16="http://schemas.microsoft.com/office/drawing/2014/main" id="{7DEB9E05-5BF2-A92E-9D4B-FE3AD3D8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63" y="1585935"/>
            <a:ext cx="3454540" cy="3261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0F320A-68C9-9A6E-57B9-6676D26D89CA}"/>
              </a:ext>
            </a:extLst>
          </p:cNvPr>
          <p:cNvSpPr txBox="1"/>
          <p:nvPr/>
        </p:nvSpPr>
        <p:spPr>
          <a:xfrm>
            <a:off x="2721428" y="4575281"/>
            <a:ext cx="1513115" cy="307777"/>
          </a:xfrm>
          <a:prstGeom prst="rect">
            <a:avLst/>
          </a:prstGeom>
          <a:noFill/>
        </p:spPr>
        <p:txBody>
          <a:bodyPr wrap="square" rtlCol="0">
            <a:spAutoFit/>
          </a:bodyPr>
          <a:lstStyle/>
          <a:p>
            <a:r>
              <a:rPr lang="en-US" sz="1400" dirty="0"/>
              <a:t>by A. Averill</a:t>
            </a:r>
          </a:p>
        </p:txBody>
      </p:sp>
      <p:sp>
        <p:nvSpPr>
          <p:cNvPr id="7" name="TextBox 6">
            <a:extLst>
              <a:ext uri="{FF2B5EF4-FFF2-40B4-BE49-F238E27FC236}">
                <a16:creationId xmlns:a16="http://schemas.microsoft.com/office/drawing/2014/main" id="{AFB76A36-AD4E-0EBE-6F28-D241DDA84FCD}"/>
              </a:ext>
            </a:extLst>
          </p:cNvPr>
          <p:cNvSpPr txBox="1"/>
          <p:nvPr/>
        </p:nvSpPr>
        <p:spPr>
          <a:xfrm>
            <a:off x="1786096" y="5900934"/>
            <a:ext cx="10381966" cy="954107"/>
          </a:xfrm>
          <a:prstGeom prst="rect">
            <a:avLst/>
          </a:prstGeom>
          <a:noFill/>
        </p:spPr>
        <p:txBody>
          <a:bodyPr wrap="square" rtlCol="0">
            <a:spAutoFit/>
          </a:bodyPr>
          <a:lstStyle/>
          <a:p>
            <a:r>
              <a:rPr lang="en-US" sz="2400" dirty="0"/>
              <a:t>However, urban environments cannot support the pollinator community	</a:t>
            </a:r>
            <a:r>
              <a:rPr lang="en-US" sz="3200" dirty="0"/>
              <a:t>	      				</a:t>
            </a:r>
            <a:r>
              <a:rPr lang="en-US" sz="1400" dirty="0"/>
              <a:t>Loose, 2000; Mackenzie &amp; Averill, 1995; Mackenzie and Winston, 1984</a:t>
            </a:r>
          </a:p>
        </p:txBody>
      </p:sp>
      <p:sp>
        <p:nvSpPr>
          <p:cNvPr id="8" name="TextBox 7">
            <a:extLst>
              <a:ext uri="{FF2B5EF4-FFF2-40B4-BE49-F238E27FC236}">
                <a16:creationId xmlns:a16="http://schemas.microsoft.com/office/drawing/2014/main" id="{9B77C0B5-ED74-84DB-A772-03F7BF87DCCA}"/>
              </a:ext>
            </a:extLst>
          </p:cNvPr>
          <p:cNvSpPr txBox="1"/>
          <p:nvPr/>
        </p:nvSpPr>
        <p:spPr>
          <a:xfrm>
            <a:off x="4114801" y="1428302"/>
            <a:ext cx="7901246" cy="523220"/>
          </a:xfrm>
          <a:prstGeom prst="rect">
            <a:avLst/>
          </a:prstGeom>
          <a:noFill/>
        </p:spPr>
        <p:txBody>
          <a:bodyPr wrap="square" rtlCol="0">
            <a:spAutoFit/>
          </a:bodyPr>
          <a:lstStyle/>
          <a:p>
            <a:r>
              <a:rPr lang="en-US" sz="2800" b="1" dirty="0"/>
              <a:t>Maine to Massachusetts</a:t>
            </a:r>
          </a:p>
        </p:txBody>
      </p:sp>
      <p:sp>
        <p:nvSpPr>
          <p:cNvPr id="14" name="TextBox 13">
            <a:extLst>
              <a:ext uri="{FF2B5EF4-FFF2-40B4-BE49-F238E27FC236}">
                <a16:creationId xmlns:a16="http://schemas.microsoft.com/office/drawing/2014/main" id="{53295376-3C41-2F84-F462-EF9FAD9DA03C}"/>
              </a:ext>
            </a:extLst>
          </p:cNvPr>
          <p:cNvSpPr txBox="1"/>
          <p:nvPr/>
        </p:nvSpPr>
        <p:spPr>
          <a:xfrm>
            <a:off x="9199790" y="2022691"/>
            <a:ext cx="3429000" cy="3416320"/>
          </a:xfrm>
          <a:prstGeom prst="rect">
            <a:avLst/>
          </a:prstGeom>
          <a:noFill/>
        </p:spPr>
        <p:txBody>
          <a:bodyPr wrap="square" rtlCol="0">
            <a:spAutoFit/>
          </a:bodyPr>
          <a:lstStyle/>
          <a:p>
            <a:r>
              <a:rPr lang="en-US" sz="2400" i="1" dirty="0" err="1"/>
              <a:t>Augochloropsis</a:t>
            </a:r>
            <a:endParaRPr lang="en-US" sz="2400" i="1" dirty="0"/>
          </a:p>
          <a:p>
            <a:r>
              <a:rPr lang="en-US" sz="2400" i="1" dirty="0"/>
              <a:t>Dialictus</a:t>
            </a:r>
          </a:p>
          <a:p>
            <a:r>
              <a:rPr lang="en-US" sz="2400" i="1" dirty="0" err="1"/>
              <a:t>Dufourea</a:t>
            </a:r>
            <a:endParaRPr lang="en-US" sz="2400" i="1" dirty="0"/>
          </a:p>
          <a:p>
            <a:r>
              <a:rPr lang="en-US" sz="2400" i="1" dirty="0"/>
              <a:t>Lasioglossum</a:t>
            </a:r>
          </a:p>
          <a:p>
            <a:r>
              <a:rPr lang="en-US" sz="2400" i="1" dirty="0" err="1"/>
              <a:t>Halictus</a:t>
            </a:r>
            <a:endParaRPr lang="en-US" sz="2400" i="1" dirty="0"/>
          </a:p>
          <a:p>
            <a:r>
              <a:rPr lang="en-US" sz="2400" i="1" dirty="0" err="1"/>
              <a:t>Sphecodes</a:t>
            </a:r>
            <a:endParaRPr lang="en-US" sz="2400" i="1" dirty="0"/>
          </a:p>
          <a:p>
            <a:r>
              <a:rPr lang="en-US" sz="2400" i="1" dirty="0" err="1"/>
              <a:t>Hoplitis</a:t>
            </a:r>
            <a:endParaRPr lang="en-US" sz="2400" i="1" dirty="0"/>
          </a:p>
          <a:p>
            <a:r>
              <a:rPr lang="en-US" sz="2400" i="1" dirty="0" err="1"/>
              <a:t>Coelioxys</a:t>
            </a:r>
            <a:endParaRPr lang="en-US" sz="2400" i="1" dirty="0"/>
          </a:p>
          <a:p>
            <a:r>
              <a:rPr lang="en-US" sz="2400" i="1" dirty="0" err="1"/>
              <a:t>Apis</a:t>
            </a:r>
            <a:r>
              <a:rPr lang="en-US" sz="2400" i="1" dirty="0"/>
              <a:t> mellifera</a:t>
            </a:r>
            <a:endParaRPr lang="en-US" sz="2400" dirty="0"/>
          </a:p>
        </p:txBody>
      </p:sp>
      <p:sp>
        <p:nvSpPr>
          <p:cNvPr id="15" name="TextBox 14">
            <a:extLst>
              <a:ext uri="{FF2B5EF4-FFF2-40B4-BE49-F238E27FC236}">
                <a16:creationId xmlns:a16="http://schemas.microsoft.com/office/drawing/2014/main" id="{E007B276-F2DF-2BD3-917F-2D4D9352CA74}"/>
              </a:ext>
            </a:extLst>
          </p:cNvPr>
          <p:cNvSpPr txBox="1"/>
          <p:nvPr/>
        </p:nvSpPr>
        <p:spPr>
          <a:xfrm>
            <a:off x="183054" y="4902733"/>
            <a:ext cx="3931747" cy="400110"/>
          </a:xfrm>
          <a:prstGeom prst="rect">
            <a:avLst/>
          </a:prstGeom>
          <a:noFill/>
        </p:spPr>
        <p:txBody>
          <a:bodyPr wrap="square" rtlCol="0">
            <a:spAutoFit/>
          </a:bodyPr>
          <a:lstStyle/>
          <a:p>
            <a:r>
              <a:rPr lang="en-US" sz="2000" dirty="0"/>
              <a:t>80 bee species in the northeast</a:t>
            </a:r>
          </a:p>
        </p:txBody>
      </p:sp>
      <p:pic>
        <p:nvPicPr>
          <p:cNvPr id="16" name="Picture 15">
            <a:extLst>
              <a:ext uri="{FF2B5EF4-FFF2-40B4-BE49-F238E27FC236}">
                <a16:creationId xmlns:a16="http://schemas.microsoft.com/office/drawing/2014/main" id="{6FF64892-9380-8DBD-87AA-521D9D9EE6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50361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273358" y="472714"/>
            <a:ext cx="11836924" cy="1066800"/>
          </a:xfrm>
          <a:prstGeom prst="rect">
            <a:avLst/>
          </a:prstGeom>
        </p:spPr>
        <p:txBody>
          <a:bodyPr>
            <a:normAutofit fontScale="92500" lnSpcReduction="20000"/>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a:t>
            </a:r>
          </a:p>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Squash &amp; Pumpkin</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41F87354-23EC-FA02-8219-AD9263B07A15}"/>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pic>
        <p:nvPicPr>
          <p:cNvPr id="5" name="Picture 4">
            <a:extLst>
              <a:ext uri="{FF2B5EF4-FFF2-40B4-BE49-F238E27FC236}">
                <a16:creationId xmlns:a16="http://schemas.microsoft.com/office/drawing/2014/main" id="{4191077B-C9BD-69D2-B94D-C559C6BDB3DF}"/>
              </a:ext>
            </a:extLst>
          </p:cNvPr>
          <p:cNvPicPr>
            <a:picLocks noChangeAspect="1"/>
          </p:cNvPicPr>
          <p:nvPr/>
        </p:nvPicPr>
        <p:blipFill rotWithShape="1">
          <a:blip r:embed="rId3"/>
          <a:srcRect l="10698" r="21309" b="30000"/>
          <a:stretch/>
        </p:blipFill>
        <p:spPr>
          <a:xfrm>
            <a:off x="641188" y="1502774"/>
            <a:ext cx="2292626" cy="1866900"/>
          </a:xfrm>
          <a:prstGeom prst="rect">
            <a:avLst/>
          </a:prstGeom>
        </p:spPr>
      </p:pic>
      <p:pic>
        <p:nvPicPr>
          <p:cNvPr id="7" name="Picture 6">
            <a:extLst>
              <a:ext uri="{FF2B5EF4-FFF2-40B4-BE49-F238E27FC236}">
                <a16:creationId xmlns:a16="http://schemas.microsoft.com/office/drawing/2014/main" id="{C364D819-0B53-8DCA-F165-DC1503BCB171}"/>
              </a:ext>
            </a:extLst>
          </p:cNvPr>
          <p:cNvPicPr>
            <a:picLocks noChangeAspect="1"/>
          </p:cNvPicPr>
          <p:nvPr/>
        </p:nvPicPr>
        <p:blipFill rotWithShape="1">
          <a:blip r:embed="rId4"/>
          <a:srcRect r="22603" b="21851"/>
          <a:stretch/>
        </p:blipFill>
        <p:spPr>
          <a:xfrm>
            <a:off x="8994687" y="3966352"/>
            <a:ext cx="2611714" cy="1975284"/>
          </a:xfrm>
          <a:prstGeom prst="rect">
            <a:avLst/>
          </a:prstGeom>
        </p:spPr>
      </p:pic>
      <p:pic>
        <p:nvPicPr>
          <p:cNvPr id="1026" name="Picture 2" descr="No photo description available.">
            <a:extLst>
              <a:ext uri="{FF2B5EF4-FFF2-40B4-BE49-F238E27FC236}">
                <a16:creationId xmlns:a16="http://schemas.microsoft.com/office/drawing/2014/main" id="{3804875C-F5C2-FF3D-B47D-F6C5E25E64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272"/>
          <a:stretch/>
        </p:blipFill>
        <p:spPr bwMode="auto">
          <a:xfrm>
            <a:off x="4563766" y="2553427"/>
            <a:ext cx="3111638" cy="2545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CB68C7-2D85-D29E-2D9E-6A4BEFB6A21C}"/>
              </a:ext>
            </a:extLst>
          </p:cNvPr>
          <p:cNvSpPr txBox="1"/>
          <p:nvPr/>
        </p:nvSpPr>
        <p:spPr>
          <a:xfrm>
            <a:off x="717390" y="3581219"/>
            <a:ext cx="2120078" cy="923330"/>
          </a:xfrm>
          <a:prstGeom prst="rect">
            <a:avLst/>
          </a:prstGeom>
          <a:noFill/>
        </p:spPr>
        <p:txBody>
          <a:bodyPr wrap="square" rtlCol="0">
            <a:spAutoFit/>
          </a:bodyPr>
          <a:lstStyle/>
          <a:p>
            <a:r>
              <a:rPr lang="en-US" i="1" dirty="0"/>
              <a:t>Bombus impatiens &amp; B </a:t>
            </a:r>
            <a:r>
              <a:rPr lang="en-US" i="1" dirty="0" err="1"/>
              <a:t>pensylvanicus</a:t>
            </a:r>
            <a:endParaRPr lang="en-US" i="1" dirty="0"/>
          </a:p>
          <a:p>
            <a:r>
              <a:rPr lang="en-US" b="1" dirty="0"/>
              <a:t>Bumble Bee</a:t>
            </a:r>
          </a:p>
        </p:txBody>
      </p:sp>
      <p:sp>
        <p:nvSpPr>
          <p:cNvPr id="4" name="TextBox 3">
            <a:extLst>
              <a:ext uri="{FF2B5EF4-FFF2-40B4-BE49-F238E27FC236}">
                <a16:creationId xmlns:a16="http://schemas.microsoft.com/office/drawing/2014/main" id="{858650DC-D36C-0315-EDCB-7E07F5F3FF86}"/>
              </a:ext>
            </a:extLst>
          </p:cNvPr>
          <p:cNvSpPr txBox="1"/>
          <p:nvPr/>
        </p:nvSpPr>
        <p:spPr>
          <a:xfrm>
            <a:off x="9587660" y="6153329"/>
            <a:ext cx="2292626" cy="646331"/>
          </a:xfrm>
          <a:prstGeom prst="rect">
            <a:avLst/>
          </a:prstGeom>
          <a:noFill/>
        </p:spPr>
        <p:txBody>
          <a:bodyPr wrap="square" rtlCol="0">
            <a:spAutoFit/>
          </a:bodyPr>
          <a:lstStyle/>
          <a:p>
            <a:r>
              <a:rPr lang="en-US" i="1" dirty="0" err="1"/>
              <a:t>Apis</a:t>
            </a:r>
            <a:r>
              <a:rPr lang="en-US" i="1" dirty="0"/>
              <a:t> mellifera</a:t>
            </a:r>
          </a:p>
          <a:p>
            <a:r>
              <a:rPr lang="en-US" b="1" dirty="0"/>
              <a:t>Honey Bee</a:t>
            </a:r>
          </a:p>
        </p:txBody>
      </p:sp>
      <p:sp>
        <p:nvSpPr>
          <p:cNvPr id="6" name="TextBox 5">
            <a:extLst>
              <a:ext uri="{FF2B5EF4-FFF2-40B4-BE49-F238E27FC236}">
                <a16:creationId xmlns:a16="http://schemas.microsoft.com/office/drawing/2014/main" id="{D8F4F86E-ACAC-647D-F2A3-8E9164F557A1}"/>
              </a:ext>
            </a:extLst>
          </p:cNvPr>
          <p:cNvSpPr txBox="1"/>
          <p:nvPr/>
        </p:nvSpPr>
        <p:spPr>
          <a:xfrm>
            <a:off x="5288687" y="5295305"/>
            <a:ext cx="2292626" cy="646331"/>
          </a:xfrm>
          <a:prstGeom prst="rect">
            <a:avLst/>
          </a:prstGeom>
          <a:noFill/>
        </p:spPr>
        <p:txBody>
          <a:bodyPr wrap="square" rtlCol="0">
            <a:spAutoFit/>
          </a:bodyPr>
          <a:lstStyle/>
          <a:p>
            <a:r>
              <a:rPr lang="en-US" i="1" dirty="0" err="1"/>
              <a:t>Eucera</a:t>
            </a:r>
            <a:r>
              <a:rPr lang="en-US" i="1" dirty="0"/>
              <a:t> </a:t>
            </a:r>
            <a:r>
              <a:rPr lang="en-US" i="1" dirty="0" err="1"/>
              <a:t>pruinosa</a:t>
            </a:r>
            <a:endParaRPr lang="en-US" i="1" dirty="0"/>
          </a:p>
          <a:p>
            <a:r>
              <a:rPr lang="en-US" b="1" dirty="0"/>
              <a:t>Squash Bee</a:t>
            </a:r>
          </a:p>
        </p:txBody>
      </p:sp>
      <p:sp>
        <p:nvSpPr>
          <p:cNvPr id="8" name="TextBox 7">
            <a:extLst>
              <a:ext uri="{FF2B5EF4-FFF2-40B4-BE49-F238E27FC236}">
                <a16:creationId xmlns:a16="http://schemas.microsoft.com/office/drawing/2014/main" id="{3A97F745-D5E5-66C7-7FE9-D26851255E49}"/>
              </a:ext>
            </a:extLst>
          </p:cNvPr>
          <p:cNvSpPr txBox="1"/>
          <p:nvPr/>
        </p:nvSpPr>
        <p:spPr>
          <a:xfrm>
            <a:off x="155575" y="4815626"/>
            <a:ext cx="3915682" cy="1938992"/>
          </a:xfrm>
          <a:prstGeom prst="rect">
            <a:avLst/>
          </a:prstGeom>
          <a:noFill/>
          <a:ln w="53975" cmpd="sng">
            <a:solidFill>
              <a:srgbClr val="92D050"/>
            </a:solidFill>
            <a:round/>
            <a:extLst>
              <a:ext uri="{C807C97D-BFC1-408E-A445-0C87EB9F89A2}">
                <ask:lineSketchStyleProps xmlns:ask="http://schemas.microsoft.com/office/drawing/2018/sketchyshapes" sd="1219033472">
                  <a:custGeom>
                    <a:avLst/>
                    <a:gdLst>
                      <a:gd name="connsiteX0" fmla="*/ 0 w 3200400"/>
                      <a:gd name="connsiteY0" fmla="*/ 0 h 1569660"/>
                      <a:gd name="connsiteX1" fmla="*/ 501396 w 3200400"/>
                      <a:gd name="connsiteY1" fmla="*/ 0 h 1569660"/>
                      <a:gd name="connsiteX2" fmla="*/ 938784 w 3200400"/>
                      <a:gd name="connsiteY2" fmla="*/ 0 h 1569660"/>
                      <a:gd name="connsiteX3" fmla="*/ 1536192 w 3200400"/>
                      <a:gd name="connsiteY3" fmla="*/ 0 h 1569660"/>
                      <a:gd name="connsiteX4" fmla="*/ 2037588 w 3200400"/>
                      <a:gd name="connsiteY4" fmla="*/ 0 h 1569660"/>
                      <a:gd name="connsiteX5" fmla="*/ 2538984 w 3200400"/>
                      <a:gd name="connsiteY5" fmla="*/ 0 h 1569660"/>
                      <a:gd name="connsiteX6" fmla="*/ 3200400 w 3200400"/>
                      <a:gd name="connsiteY6" fmla="*/ 0 h 1569660"/>
                      <a:gd name="connsiteX7" fmla="*/ 3200400 w 3200400"/>
                      <a:gd name="connsiteY7" fmla="*/ 491827 h 1569660"/>
                      <a:gd name="connsiteX8" fmla="*/ 3200400 w 3200400"/>
                      <a:gd name="connsiteY8" fmla="*/ 1015047 h 1569660"/>
                      <a:gd name="connsiteX9" fmla="*/ 3200400 w 3200400"/>
                      <a:gd name="connsiteY9" fmla="*/ 1569660 h 1569660"/>
                      <a:gd name="connsiteX10" fmla="*/ 2731008 w 3200400"/>
                      <a:gd name="connsiteY10" fmla="*/ 1569660 h 1569660"/>
                      <a:gd name="connsiteX11" fmla="*/ 2197608 w 3200400"/>
                      <a:gd name="connsiteY11" fmla="*/ 1569660 h 1569660"/>
                      <a:gd name="connsiteX12" fmla="*/ 1696212 w 3200400"/>
                      <a:gd name="connsiteY12" fmla="*/ 1569660 h 1569660"/>
                      <a:gd name="connsiteX13" fmla="*/ 1098804 w 3200400"/>
                      <a:gd name="connsiteY13" fmla="*/ 1569660 h 1569660"/>
                      <a:gd name="connsiteX14" fmla="*/ 501396 w 3200400"/>
                      <a:gd name="connsiteY14" fmla="*/ 1569660 h 1569660"/>
                      <a:gd name="connsiteX15" fmla="*/ 0 w 3200400"/>
                      <a:gd name="connsiteY15" fmla="*/ 1569660 h 1569660"/>
                      <a:gd name="connsiteX16" fmla="*/ 0 w 3200400"/>
                      <a:gd name="connsiteY16" fmla="*/ 1046440 h 1569660"/>
                      <a:gd name="connsiteX17" fmla="*/ 0 w 3200400"/>
                      <a:gd name="connsiteY17" fmla="*/ 538917 h 1569660"/>
                      <a:gd name="connsiteX18" fmla="*/ 0 w 3200400"/>
                      <a:gd name="connsiteY1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0400" h="1569660" extrusionOk="0">
                        <a:moveTo>
                          <a:pt x="0" y="0"/>
                        </a:moveTo>
                        <a:cubicBezTo>
                          <a:pt x="116683" y="-48455"/>
                          <a:pt x="380502" y="8351"/>
                          <a:pt x="501396" y="0"/>
                        </a:cubicBezTo>
                        <a:cubicBezTo>
                          <a:pt x="622290" y="-8351"/>
                          <a:pt x="797595" y="41681"/>
                          <a:pt x="938784" y="0"/>
                        </a:cubicBezTo>
                        <a:cubicBezTo>
                          <a:pt x="1079973" y="-41681"/>
                          <a:pt x="1385052" y="58031"/>
                          <a:pt x="1536192" y="0"/>
                        </a:cubicBezTo>
                        <a:cubicBezTo>
                          <a:pt x="1687332" y="-58031"/>
                          <a:pt x="1863320" y="40162"/>
                          <a:pt x="2037588" y="0"/>
                        </a:cubicBezTo>
                        <a:cubicBezTo>
                          <a:pt x="2211856" y="-40162"/>
                          <a:pt x="2315364" y="18240"/>
                          <a:pt x="2538984" y="0"/>
                        </a:cubicBezTo>
                        <a:cubicBezTo>
                          <a:pt x="2762604" y="-18240"/>
                          <a:pt x="2975307" y="75062"/>
                          <a:pt x="3200400" y="0"/>
                        </a:cubicBezTo>
                        <a:cubicBezTo>
                          <a:pt x="3210355" y="236919"/>
                          <a:pt x="3164813" y="283160"/>
                          <a:pt x="3200400" y="491827"/>
                        </a:cubicBezTo>
                        <a:cubicBezTo>
                          <a:pt x="3235987" y="700494"/>
                          <a:pt x="3155508" y="846551"/>
                          <a:pt x="3200400" y="1015047"/>
                        </a:cubicBezTo>
                        <a:cubicBezTo>
                          <a:pt x="3245292" y="1183543"/>
                          <a:pt x="3138830" y="1309366"/>
                          <a:pt x="3200400" y="1569660"/>
                        </a:cubicBezTo>
                        <a:cubicBezTo>
                          <a:pt x="2987275" y="1602227"/>
                          <a:pt x="2902977" y="1536541"/>
                          <a:pt x="2731008" y="1569660"/>
                        </a:cubicBezTo>
                        <a:cubicBezTo>
                          <a:pt x="2559039" y="1602779"/>
                          <a:pt x="2377316" y="1552186"/>
                          <a:pt x="2197608" y="1569660"/>
                        </a:cubicBezTo>
                        <a:cubicBezTo>
                          <a:pt x="2017900" y="1587134"/>
                          <a:pt x="1805831" y="1553821"/>
                          <a:pt x="1696212" y="1569660"/>
                        </a:cubicBezTo>
                        <a:cubicBezTo>
                          <a:pt x="1586593" y="1585499"/>
                          <a:pt x="1384906" y="1547460"/>
                          <a:pt x="1098804" y="1569660"/>
                        </a:cubicBezTo>
                        <a:cubicBezTo>
                          <a:pt x="812702" y="1591860"/>
                          <a:pt x="646247" y="1534159"/>
                          <a:pt x="501396" y="1569660"/>
                        </a:cubicBezTo>
                        <a:cubicBezTo>
                          <a:pt x="356545" y="1605161"/>
                          <a:pt x="210995" y="1559259"/>
                          <a:pt x="0" y="1569660"/>
                        </a:cubicBezTo>
                        <a:cubicBezTo>
                          <a:pt x="-25094" y="1356957"/>
                          <a:pt x="19689" y="1203706"/>
                          <a:pt x="0" y="1046440"/>
                        </a:cubicBezTo>
                        <a:cubicBezTo>
                          <a:pt x="-19689" y="889174"/>
                          <a:pt x="56431" y="742997"/>
                          <a:pt x="0" y="538917"/>
                        </a:cubicBezTo>
                        <a:cubicBezTo>
                          <a:pt x="-56431" y="334837"/>
                          <a:pt x="61039" y="163869"/>
                          <a:pt x="0" y="0"/>
                        </a:cubicBezTo>
                        <a:close/>
                      </a:path>
                    </a:pathLst>
                  </a:custGeom>
                  <ask:type>
                    <ask:lineSketchNone/>
                  </ask:type>
                </ask:lineSketchStyleProps>
              </a:ext>
            </a:extLst>
          </a:ln>
        </p:spPr>
        <p:txBody>
          <a:bodyPr wrap="square" rtlCol="0">
            <a:spAutoFit/>
          </a:bodyPr>
          <a:lstStyle/>
          <a:p>
            <a:r>
              <a:rPr lang="en-US" sz="2400" b="1" dirty="0"/>
              <a:t>Bumble bees </a:t>
            </a:r>
            <a:r>
              <a:rPr lang="en-US" sz="2400" dirty="0"/>
              <a:t>and the </a:t>
            </a:r>
            <a:r>
              <a:rPr lang="en-US" sz="2400" b="1" dirty="0"/>
              <a:t>Squash bee </a:t>
            </a:r>
            <a:r>
              <a:rPr lang="en-US" sz="2400" dirty="0"/>
              <a:t>are the most abundant and efficient pollinators of squash and cucurbits in general.</a:t>
            </a:r>
          </a:p>
        </p:txBody>
      </p:sp>
      <p:sp>
        <p:nvSpPr>
          <p:cNvPr id="9" name="TextBox 8">
            <a:extLst>
              <a:ext uri="{FF2B5EF4-FFF2-40B4-BE49-F238E27FC236}">
                <a16:creationId xmlns:a16="http://schemas.microsoft.com/office/drawing/2014/main" id="{3CA0102A-AFA1-261B-795B-CC2E9578EF4C}"/>
              </a:ext>
            </a:extLst>
          </p:cNvPr>
          <p:cNvSpPr txBox="1"/>
          <p:nvPr/>
        </p:nvSpPr>
        <p:spPr>
          <a:xfrm>
            <a:off x="8166335" y="1636061"/>
            <a:ext cx="3861167" cy="1754326"/>
          </a:xfrm>
          <a:prstGeom prst="rect">
            <a:avLst/>
          </a:prstGeom>
          <a:noFill/>
          <a:ln w="53975">
            <a:solidFill>
              <a:srgbClr val="92D050"/>
            </a:solidFill>
          </a:ln>
        </p:spPr>
        <p:txBody>
          <a:bodyPr wrap="square" rtlCol="0">
            <a:spAutoFit/>
          </a:bodyPr>
          <a:lstStyle/>
          <a:p>
            <a:r>
              <a:rPr lang="en-US" b="1" dirty="0"/>
              <a:t>But also:</a:t>
            </a:r>
          </a:p>
          <a:p>
            <a:r>
              <a:rPr lang="en-US" i="1" dirty="0"/>
              <a:t>Melissodes </a:t>
            </a:r>
            <a:r>
              <a:rPr lang="en-US" i="1" dirty="0" err="1"/>
              <a:t>bimaculata</a:t>
            </a:r>
            <a:endParaRPr lang="en-US" i="1" dirty="0"/>
          </a:p>
          <a:p>
            <a:r>
              <a:rPr lang="en-US" i="1" dirty="0" err="1"/>
              <a:t>Xenoglossa</a:t>
            </a:r>
            <a:r>
              <a:rPr lang="en-US" i="1" dirty="0"/>
              <a:t> </a:t>
            </a:r>
            <a:r>
              <a:rPr lang="en-US" i="1" dirty="0" err="1"/>
              <a:t>strenua</a:t>
            </a:r>
            <a:r>
              <a:rPr lang="en-US" i="1" dirty="0"/>
              <a:t> &amp;</a:t>
            </a:r>
          </a:p>
          <a:p>
            <a:r>
              <a:rPr lang="en-US" i="1" dirty="0"/>
              <a:t>Xylocopa virginica</a:t>
            </a:r>
          </a:p>
          <a:p>
            <a:endParaRPr lang="en-US" i="1" dirty="0"/>
          </a:p>
          <a:p>
            <a:r>
              <a:rPr lang="en-US" dirty="0"/>
              <a:t>Plus, several other smaller species</a:t>
            </a:r>
          </a:p>
        </p:txBody>
      </p:sp>
      <p:pic>
        <p:nvPicPr>
          <p:cNvPr id="10" name="Picture 9">
            <a:extLst>
              <a:ext uri="{FF2B5EF4-FFF2-40B4-BE49-F238E27FC236}">
                <a16:creationId xmlns:a16="http://schemas.microsoft.com/office/drawing/2014/main" id="{963B165B-62D3-A3E4-A3DB-A21CB6AB9C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59715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273358" y="472714"/>
            <a:ext cx="11836924" cy="1066800"/>
          </a:xfrm>
          <a:prstGeom prst="rect">
            <a:avLst/>
          </a:prstGeom>
        </p:spPr>
        <p:txBody>
          <a:bodyPr>
            <a:norm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Raspberry</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7108EB65-CB45-2347-A5BA-8CA4699B6B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9" name="TextBox 18">
            <a:extLst>
              <a:ext uri="{FF2B5EF4-FFF2-40B4-BE49-F238E27FC236}">
                <a16:creationId xmlns:a16="http://schemas.microsoft.com/office/drawing/2014/main" id="{41F87354-23EC-FA02-8219-AD9263B07A15}"/>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sp>
        <p:nvSpPr>
          <p:cNvPr id="7" name="TextBox 6">
            <a:extLst>
              <a:ext uri="{FF2B5EF4-FFF2-40B4-BE49-F238E27FC236}">
                <a16:creationId xmlns:a16="http://schemas.microsoft.com/office/drawing/2014/main" id="{51C191F4-70D3-72CF-89A6-D17039469B5A}"/>
              </a:ext>
            </a:extLst>
          </p:cNvPr>
          <p:cNvSpPr txBox="1"/>
          <p:nvPr/>
        </p:nvSpPr>
        <p:spPr>
          <a:xfrm>
            <a:off x="3048000" y="2551837"/>
            <a:ext cx="6096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F527A6F8-485F-440B-526A-02B9A3476FAF}"/>
              </a:ext>
            </a:extLst>
          </p:cNvPr>
          <p:cNvSpPr txBox="1"/>
          <p:nvPr/>
        </p:nvSpPr>
        <p:spPr>
          <a:xfrm>
            <a:off x="4195481" y="6535271"/>
            <a:ext cx="7969625" cy="307777"/>
          </a:xfrm>
          <a:prstGeom prst="rect">
            <a:avLst/>
          </a:prstGeom>
          <a:noFill/>
        </p:spPr>
        <p:txBody>
          <a:bodyPr wrap="square" rtlCol="0">
            <a:spAutoFit/>
          </a:bodyPr>
          <a:lstStyle/>
          <a:p>
            <a:r>
              <a:rPr kumimoji="0" lang="en-US" sz="1400" b="0" i="0" u="none" strike="noStrike" kern="1200" cap="none" spc="0" normalizeH="0" baseline="0" noProof="0" dirty="0" err="1">
                <a:ln>
                  <a:noFill/>
                </a:ln>
                <a:solidFill>
                  <a:srgbClr val="FFFFFF"/>
                </a:solidFill>
                <a:effectLst/>
                <a:uLnTx/>
                <a:uFillTx/>
                <a:ea typeface="+mn-ea"/>
                <a:cs typeface="+mn-cs"/>
              </a:rPr>
              <a:t>Andrikopoulos</a:t>
            </a:r>
            <a:r>
              <a:rPr kumimoji="0" lang="en-US" sz="1400" b="0" i="0" u="none" strike="noStrike" kern="1200" cap="none" spc="0" normalizeH="0" baseline="0" noProof="0" dirty="0">
                <a:ln>
                  <a:noFill/>
                </a:ln>
                <a:solidFill>
                  <a:srgbClr val="FFFFFF"/>
                </a:solidFill>
                <a:effectLst/>
                <a:uLnTx/>
                <a:uFillTx/>
                <a:ea typeface="+mn-ea"/>
                <a:cs typeface="+mn-cs"/>
              </a:rPr>
              <a:t> &amp; Cane, 2018ab; Goodwin, 2012; </a:t>
            </a:r>
            <a:r>
              <a:rPr lang="en-US" sz="1400" dirty="0"/>
              <a:t>Hayes, 2017 (VT); Mackenzie and Winston, 1984</a:t>
            </a:r>
          </a:p>
        </p:txBody>
      </p:sp>
      <p:sp>
        <p:nvSpPr>
          <p:cNvPr id="9" name="TextBox 8">
            <a:extLst>
              <a:ext uri="{FF2B5EF4-FFF2-40B4-BE49-F238E27FC236}">
                <a16:creationId xmlns:a16="http://schemas.microsoft.com/office/drawing/2014/main" id="{1A2530FE-D8A5-8803-6BF7-B41D2FE6BE5C}"/>
              </a:ext>
            </a:extLst>
          </p:cNvPr>
          <p:cNvSpPr txBox="1"/>
          <p:nvPr/>
        </p:nvSpPr>
        <p:spPr>
          <a:xfrm>
            <a:off x="2837467" y="1363507"/>
            <a:ext cx="8834579" cy="5078313"/>
          </a:xfrm>
          <a:prstGeom prst="rect">
            <a:avLst/>
          </a:prstGeom>
          <a:noFill/>
        </p:spPr>
        <p:txBody>
          <a:bodyPr wrap="square" rtlCol="0">
            <a:spAutoFit/>
          </a:bodyPr>
          <a:lstStyle/>
          <a:p>
            <a:r>
              <a:rPr lang="en-US" sz="2400" b="1" dirty="0"/>
              <a:t>Raspberries produce more and larger fruit when a variety of  bee species visit the flowers</a:t>
            </a:r>
          </a:p>
          <a:p>
            <a:pPr marL="285750" indent="-285750">
              <a:buFont typeface="Arial" panose="020B0604020202020204" pitchFamily="34" charset="0"/>
              <a:buChar char="•"/>
            </a:pPr>
            <a:endParaRPr lang="en-US" sz="2400" dirty="0"/>
          </a:p>
          <a:p>
            <a:r>
              <a:rPr lang="en-US" sz="2400" dirty="0"/>
              <a:t>Total Species found on Raspberry in </a:t>
            </a:r>
            <a:r>
              <a:rPr lang="en-US" sz="2400" b="1" dirty="0"/>
              <a:t>Vermont</a:t>
            </a:r>
          </a:p>
          <a:p>
            <a:pPr marL="285750" indent="-285750">
              <a:buFont typeface="Arial" panose="020B0604020202020204" pitchFamily="34" charset="0"/>
              <a:buChar char="•"/>
            </a:pPr>
            <a:r>
              <a:rPr lang="en-US" sz="2400" dirty="0"/>
              <a:t>52 species (</a:t>
            </a:r>
            <a:r>
              <a:rPr lang="en-US" sz="2400" b="1" i="1" dirty="0"/>
              <a:t>mostly</a:t>
            </a:r>
            <a:r>
              <a:rPr lang="en-US" sz="2400" dirty="0"/>
              <a:t>  </a:t>
            </a:r>
            <a:r>
              <a:rPr lang="en-US" sz="2400" i="1" dirty="0"/>
              <a:t>Bombus</a:t>
            </a:r>
            <a:r>
              <a:rPr lang="en-US" sz="2400" dirty="0"/>
              <a:t>, </a:t>
            </a:r>
            <a:r>
              <a:rPr lang="en-US" sz="2400" i="1" dirty="0"/>
              <a:t>Andrena</a:t>
            </a:r>
            <a:r>
              <a:rPr lang="en-US" sz="2400" dirty="0"/>
              <a:t>, </a:t>
            </a:r>
            <a:r>
              <a:rPr lang="en-US" sz="2400" i="1" dirty="0"/>
              <a:t>Ceratina. &amp; </a:t>
            </a:r>
            <a:r>
              <a:rPr lang="en-US" sz="2400" i="1" dirty="0" err="1"/>
              <a:t>Apis</a:t>
            </a:r>
            <a:r>
              <a:rPr lang="en-US" sz="2400" dirty="0"/>
              <a:t>)</a:t>
            </a:r>
          </a:p>
          <a:p>
            <a:pPr marL="285750" indent="-285750">
              <a:buFont typeface="Arial" panose="020B0604020202020204" pitchFamily="34" charset="0"/>
              <a:buChar char="•"/>
            </a:pPr>
            <a:endParaRPr lang="en-US" sz="2400" dirty="0"/>
          </a:p>
          <a:p>
            <a:r>
              <a:rPr lang="en-US" sz="2400" dirty="0"/>
              <a:t>Total species found in Raspberry on </a:t>
            </a:r>
            <a:r>
              <a:rPr lang="en-US" sz="2400" b="1" dirty="0"/>
              <a:t>Urban Farms </a:t>
            </a:r>
          </a:p>
          <a:p>
            <a:pPr marL="228600" indent="-228600">
              <a:buFont typeface="Arial" panose="020B0604020202020204" pitchFamily="34" charset="0"/>
              <a:buChar char="•"/>
            </a:pPr>
            <a:r>
              <a:rPr lang="en-US" sz="2400" dirty="0"/>
              <a:t>12 species + </a:t>
            </a:r>
            <a:r>
              <a:rPr lang="en-US" sz="2400" i="1" dirty="0" err="1"/>
              <a:t>Apis</a:t>
            </a:r>
            <a:r>
              <a:rPr lang="en-US" sz="2400" i="1" dirty="0"/>
              <a:t> mellifera</a:t>
            </a:r>
          </a:p>
          <a:p>
            <a:pPr marL="800100" lvl="1" indent="-342900">
              <a:buFont typeface="Courier New" panose="02070309020205020404" pitchFamily="49" charset="0"/>
              <a:buChar char="o"/>
            </a:pPr>
            <a:r>
              <a:rPr lang="en-US" sz="2000" i="1" dirty="0"/>
              <a:t>Bombus</a:t>
            </a:r>
            <a:r>
              <a:rPr lang="en-US" sz="2000" dirty="0"/>
              <a:t> </a:t>
            </a:r>
            <a:r>
              <a:rPr lang="en-US" sz="2000" dirty="0" err="1"/>
              <a:t>sp</a:t>
            </a:r>
            <a:r>
              <a:rPr lang="en-US" sz="2000" dirty="0"/>
              <a:t> (4)		</a:t>
            </a:r>
          </a:p>
          <a:p>
            <a:pPr marL="800100" lvl="1" indent="-342900">
              <a:buFont typeface="Courier New" panose="02070309020205020404" pitchFamily="49" charset="0"/>
              <a:buChar char="o"/>
            </a:pPr>
            <a:r>
              <a:rPr lang="en-US" sz="2000" i="1" dirty="0"/>
              <a:t>Lasioglossum</a:t>
            </a:r>
            <a:r>
              <a:rPr lang="en-US" sz="2000" dirty="0"/>
              <a:t> </a:t>
            </a:r>
            <a:r>
              <a:rPr lang="en-US" sz="2000" dirty="0" err="1"/>
              <a:t>sp</a:t>
            </a:r>
            <a:r>
              <a:rPr lang="en-US" sz="2000" dirty="0"/>
              <a:t> (5)</a:t>
            </a:r>
          </a:p>
          <a:p>
            <a:pPr marL="800100" lvl="1" indent="-342900">
              <a:buFont typeface="Courier New" panose="02070309020205020404" pitchFamily="49" charset="0"/>
              <a:buChar char="o"/>
            </a:pPr>
            <a:r>
              <a:rPr lang="en-US" sz="2000" i="1" dirty="0"/>
              <a:t>Andrena</a:t>
            </a:r>
            <a:r>
              <a:rPr lang="en-US" sz="2000" dirty="0"/>
              <a:t> (3)</a:t>
            </a:r>
          </a:p>
          <a:p>
            <a:pPr marL="285750" indent="-285750">
              <a:buFont typeface="Arial" panose="020B0604020202020204" pitchFamily="34" charset="0"/>
              <a:buChar char="•"/>
            </a:pPr>
            <a:endParaRPr lang="en-US" sz="2400" dirty="0"/>
          </a:p>
          <a:p>
            <a:pPr algn="ctr"/>
            <a:r>
              <a:rPr lang="en-US" sz="2400" dirty="0"/>
              <a:t>“Destruction of nest sites from development and competition from honey bee hives”</a:t>
            </a:r>
          </a:p>
        </p:txBody>
      </p:sp>
      <p:pic>
        <p:nvPicPr>
          <p:cNvPr id="11" name="Picture 10">
            <a:extLst>
              <a:ext uri="{FF2B5EF4-FFF2-40B4-BE49-F238E27FC236}">
                <a16:creationId xmlns:a16="http://schemas.microsoft.com/office/drawing/2014/main" id="{0BA06D53-DA02-6AAD-43BE-FCD8EF521930}"/>
              </a:ext>
            </a:extLst>
          </p:cNvPr>
          <p:cNvPicPr>
            <a:picLocks noChangeAspect="1"/>
          </p:cNvPicPr>
          <p:nvPr/>
        </p:nvPicPr>
        <p:blipFill>
          <a:blip r:embed="rId4"/>
          <a:stretch>
            <a:fillRect/>
          </a:stretch>
        </p:blipFill>
        <p:spPr>
          <a:xfrm>
            <a:off x="-11406" y="398303"/>
            <a:ext cx="2075468" cy="2028828"/>
          </a:xfrm>
          <a:prstGeom prst="rect">
            <a:avLst/>
          </a:prstGeom>
        </p:spPr>
      </p:pic>
      <p:pic>
        <p:nvPicPr>
          <p:cNvPr id="12" name="Picture 11">
            <a:extLst>
              <a:ext uri="{FF2B5EF4-FFF2-40B4-BE49-F238E27FC236}">
                <a16:creationId xmlns:a16="http://schemas.microsoft.com/office/drawing/2014/main" id="{75F24EAB-B353-7AAA-B2F0-18C84DF3F6CC}"/>
              </a:ext>
            </a:extLst>
          </p:cNvPr>
          <p:cNvPicPr>
            <a:picLocks noChangeAspect="1"/>
          </p:cNvPicPr>
          <p:nvPr/>
        </p:nvPicPr>
        <p:blipFill>
          <a:blip r:embed="rId5"/>
          <a:stretch>
            <a:fillRect/>
          </a:stretch>
        </p:blipFill>
        <p:spPr>
          <a:xfrm>
            <a:off x="0" y="2292806"/>
            <a:ext cx="2063690" cy="2660194"/>
          </a:xfrm>
          <a:prstGeom prst="rect">
            <a:avLst/>
          </a:prstGeom>
        </p:spPr>
      </p:pic>
      <p:pic>
        <p:nvPicPr>
          <p:cNvPr id="1026" name="Picture 2" descr="8 Andrena Crataegi Images, Stock Photos &amp; Vectors | Shutterstock">
            <a:extLst>
              <a:ext uri="{FF2B5EF4-FFF2-40B4-BE49-F238E27FC236}">
                <a16:creationId xmlns:a16="http://schemas.microsoft.com/office/drawing/2014/main" id="{F4BC5682-6CC0-29A8-26F4-13FED695A7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22" r="25308" b="17399"/>
          <a:stretch/>
        </p:blipFill>
        <p:spPr bwMode="auto">
          <a:xfrm>
            <a:off x="-10886" y="4919982"/>
            <a:ext cx="2075468" cy="190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3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273358" y="472714"/>
            <a:ext cx="11836924" cy="1066800"/>
          </a:xfrm>
          <a:prstGeom prst="rect">
            <a:avLst/>
          </a:prstGeom>
        </p:spPr>
        <p:txBody>
          <a:bodyPr>
            <a:norm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Legumes</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7108EB65-CB45-2347-A5BA-8CA4699B6B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9" name="TextBox 18">
            <a:extLst>
              <a:ext uri="{FF2B5EF4-FFF2-40B4-BE49-F238E27FC236}">
                <a16:creationId xmlns:a16="http://schemas.microsoft.com/office/drawing/2014/main" id="{41F87354-23EC-FA02-8219-AD9263B07A15}"/>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sp>
        <p:nvSpPr>
          <p:cNvPr id="3" name="TextBox 2">
            <a:extLst>
              <a:ext uri="{FF2B5EF4-FFF2-40B4-BE49-F238E27FC236}">
                <a16:creationId xmlns:a16="http://schemas.microsoft.com/office/drawing/2014/main" id="{5E988451-7B14-4E39-0ABF-80FC3EFCFCB2}"/>
              </a:ext>
            </a:extLst>
          </p:cNvPr>
          <p:cNvSpPr txBox="1"/>
          <p:nvPr/>
        </p:nvSpPr>
        <p:spPr>
          <a:xfrm>
            <a:off x="1251858" y="1457055"/>
            <a:ext cx="10570029" cy="5539978"/>
          </a:xfrm>
          <a:prstGeom prst="rect">
            <a:avLst/>
          </a:prstGeom>
          <a:noFill/>
        </p:spPr>
        <p:txBody>
          <a:bodyPr wrap="square" rtlCol="0">
            <a:spAutoFit/>
          </a:bodyPr>
          <a:lstStyle/>
          <a:p>
            <a:r>
              <a:rPr lang="en-US" sz="2400" dirty="0"/>
              <a:t>No studies in northeast however, the bee genera and known species netted on legume flowers in Tennessee are abundant here in the northeast.</a:t>
            </a:r>
          </a:p>
          <a:p>
            <a:endParaRPr lang="en-US" dirty="0"/>
          </a:p>
          <a:p>
            <a:r>
              <a:rPr lang="en-US" sz="2400" b="1" u="sng" dirty="0"/>
              <a:t>Listed most to least abundant</a:t>
            </a:r>
          </a:p>
          <a:p>
            <a:r>
              <a:rPr lang="en-US" sz="2400" i="1" dirty="0"/>
              <a:t>Lasioglossum </a:t>
            </a:r>
            <a:r>
              <a:rPr lang="en-US" sz="2400" dirty="0" err="1"/>
              <a:t>sp</a:t>
            </a:r>
            <a:endParaRPr lang="en-US" sz="2400" i="1" dirty="0"/>
          </a:p>
          <a:p>
            <a:r>
              <a:rPr lang="en-US" sz="2400" i="1" dirty="0"/>
              <a:t>Megachile </a:t>
            </a:r>
            <a:r>
              <a:rPr lang="en-US" sz="2400" dirty="0" err="1"/>
              <a:t>sp</a:t>
            </a:r>
            <a:endParaRPr lang="en-US" sz="2400" i="1" dirty="0"/>
          </a:p>
          <a:p>
            <a:r>
              <a:rPr lang="en-US" sz="2400" i="1" dirty="0"/>
              <a:t>Bombus </a:t>
            </a:r>
            <a:r>
              <a:rPr lang="en-US" sz="2400" dirty="0" err="1"/>
              <a:t>sp</a:t>
            </a:r>
            <a:endParaRPr lang="en-US" sz="2400" i="1" dirty="0"/>
          </a:p>
          <a:p>
            <a:r>
              <a:rPr lang="en-US" sz="2400" i="1" dirty="0"/>
              <a:t>Melissodes </a:t>
            </a:r>
            <a:r>
              <a:rPr lang="en-US" sz="2400" dirty="0" err="1"/>
              <a:t>sp</a:t>
            </a:r>
            <a:endParaRPr lang="en-US" sz="2400" i="1" dirty="0"/>
          </a:p>
          <a:p>
            <a:r>
              <a:rPr lang="en-US" sz="2400" i="1" dirty="0" err="1"/>
              <a:t>Agapostemon</a:t>
            </a:r>
            <a:r>
              <a:rPr lang="en-US" sz="2400" i="1" dirty="0"/>
              <a:t> </a:t>
            </a:r>
            <a:r>
              <a:rPr lang="en-US" sz="2400" dirty="0" err="1"/>
              <a:t>sp</a:t>
            </a:r>
            <a:endParaRPr lang="en-US" sz="2400" i="1" dirty="0"/>
          </a:p>
          <a:p>
            <a:r>
              <a:rPr lang="en-US" sz="2400" i="1" dirty="0" err="1"/>
              <a:t>Augochlorella</a:t>
            </a:r>
            <a:r>
              <a:rPr lang="en-US" sz="2400" i="1" dirty="0"/>
              <a:t> </a:t>
            </a:r>
            <a:r>
              <a:rPr lang="en-US" sz="2400" dirty="0" err="1"/>
              <a:t>sp</a:t>
            </a:r>
            <a:endParaRPr lang="en-US" sz="2400" i="1" dirty="0"/>
          </a:p>
          <a:p>
            <a:r>
              <a:rPr lang="en-US" sz="2400" i="1" dirty="0" err="1"/>
              <a:t>Halictus</a:t>
            </a:r>
            <a:r>
              <a:rPr lang="en-US" sz="2400" i="1" dirty="0"/>
              <a:t> </a:t>
            </a:r>
            <a:r>
              <a:rPr lang="en-US" sz="2400" dirty="0" err="1"/>
              <a:t>sp</a:t>
            </a:r>
            <a:endParaRPr lang="en-US" sz="2400" dirty="0"/>
          </a:p>
          <a:p>
            <a:r>
              <a:rPr lang="en-US" sz="2400" i="1" dirty="0"/>
              <a:t>Xylocopa virginica</a:t>
            </a:r>
          </a:p>
          <a:p>
            <a:r>
              <a:rPr lang="en-US" sz="2400" i="1" dirty="0"/>
              <a:t>Calliopsis </a:t>
            </a:r>
            <a:r>
              <a:rPr lang="en-US" sz="2400" dirty="0" err="1"/>
              <a:t>sp</a:t>
            </a:r>
            <a:endParaRPr lang="en-US" sz="2400" dirty="0"/>
          </a:p>
          <a:p>
            <a:r>
              <a:rPr lang="en-US" sz="2400" i="1" dirty="0"/>
              <a:t>Augochlora </a:t>
            </a:r>
            <a:r>
              <a:rPr lang="en-US" sz="2400" i="1" dirty="0" err="1"/>
              <a:t>pura</a:t>
            </a:r>
            <a:r>
              <a:rPr lang="en-US" sz="2400" i="1" dirty="0"/>
              <a:t>						</a:t>
            </a:r>
            <a:r>
              <a:rPr lang="en-US" sz="2400" dirty="0"/>
              <a:t>Lawson, 2020 (Thesis)</a:t>
            </a:r>
          </a:p>
          <a:p>
            <a:endParaRPr lang="en-US" sz="2400" i="1" dirty="0"/>
          </a:p>
        </p:txBody>
      </p:sp>
      <p:pic>
        <p:nvPicPr>
          <p:cNvPr id="4" name="Picture 3">
            <a:extLst>
              <a:ext uri="{FF2B5EF4-FFF2-40B4-BE49-F238E27FC236}">
                <a16:creationId xmlns:a16="http://schemas.microsoft.com/office/drawing/2014/main" id="{D80812AB-A329-0D87-D42C-E7B4418FC46B}"/>
              </a:ext>
            </a:extLst>
          </p:cNvPr>
          <p:cNvPicPr>
            <a:picLocks noChangeAspect="1"/>
          </p:cNvPicPr>
          <p:nvPr/>
        </p:nvPicPr>
        <p:blipFill>
          <a:blip r:embed="rId4"/>
          <a:stretch>
            <a:fillRect/>
          </a:stretch>
        </p:blipFill>
        <p:spPr>
          <a:xfrm>
            <a:off x="7119257" y="2567399"/>
            <a:ext cx="3645292" cy="3046857"/>
          </a:xfrm>
          <a:prstGeom prst="rect">
            <a:avLst/>
          </a:prstGeom>
        </p:spPr>
      </p:pic>
      <p:sp>
        <p:nvSpPr>
          <p:cNvPr id="5" name="TextBox 4">
            <a:extLst>
              <a:ext uri="{FF2B5EF4-FFF2-40B4-BE49-F238E27FC236}">
                <a16:creationId xmlns:a16="http://schemas.microsoft.com/office/drawing/2014/main" id="{600EF776-B49C-3592-BBD3-228308D51632}"/>
              </a:ext>
            </a:extLst>
          </p:cNvPr>
          <p:cNvSpPr txBox="1"/>
          <p:nvPr/>
        </p:nvSpPr>
        <p:spPr>
          <a:xfrm>
            <a:off x="9357700" y="5337257"/>
            <a:ext cx="1406849" cy="276999"/>
          </a:xfrm>
          <a:prstGeom prst="rect">
            <a:avLst/>
          </a:prstGeom>
          <a:noFill/>
        </p:spPr>
        <p:txBody>
          <a:bodyPr wrap="square" rtlCol="0">
            <a:spAutoFit/>
          </a:bodyPr>
          <a:lstStyle/>
          <a:p>
            <a:r>
              <a:rPr lang="en-US" sz="1200" dirty="0"/>
              <a:t>by </a:t>
            </a:r>
            <a:r>
              <a:rPr lang="en-US" sz="1200" dirty="0" err="1"/>
              <a:t>MaLisa</a:t>
            </a:r>
            <a:r>
              <a:rPr lang="en-US" sz="1200" dirty="0"/>
              <a:t> Spring</a:t>
            </a:r>
          </a:p>
        </p:txBody>
      </p:sp>
    </p:spTree>
    <p:extLst>
      <p:ext uri="{BB962C8B-B14F-4D97-AF65-F5344CB8AC3E}">
        <p14:creationId xmlns:p14="http://schemas.microsoft.com/office/powerpoint/2010/main" val="165633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6603" b="17354"/>
          <a:stretch/>
        </p:blipFill>
        <p:spPr>
          <a:xfrm>
            <a:off x="807145" y="1199040"/>
            <a:ext cx="1882662" cy="215065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459" y="4252481"/>
            <a:ext cx="3219537" cy="2150650"/>
          </a:xfrm>
          <a:prstGeom prst="rect">
            <a:avLst/>
          </a:prstGeom>
        </p:spPr>
      </p:pic>
      <p:sp>
        <p:nvSpPr>
          <p:cNvPr id="14" name="AutoShape 2" descr="Merchandising · Cornell University Brand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234854C-C0F9-C666-76A2-DB640DFA1134}"/>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B871EFFA-4013-2A4C-1177-9592ECCAB7CB}"/>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Module 1 Outline:</a:t>
            </a:r>
          </a:p>
        </p:txBody>
      </p:sp>
      <p:sp>
        <p:nvSpPr>
          <p:cNvPr id="9" name="TextBox 8"/>
          <p:cNvSpPr txBox="1"/>
          <p:nvPr/>
        </p:nvSpPr>
        <p:spPr>
          <a:xfrm>
            <a:off x="4656882" y="1635335"/>
            <a:ext cx="7119257" cy="4031873"/>
          </a:xfrm>
          <a:prstGeom prst="rect">
            <a:avLst/>
          </a:prstGeom>
          <a:noFill/>
        </p:spPr>
        <p:txBody>
          <a:bodyPr wrap="none" rtlCol="0">
            <a:spAutoFit/>
          </a:bodyPr>
          <a:lstStyle/>
          <a:p>
            <a:r>
              <a:rPr lang="en-US" sz="3200" dirty="0">
                <a:solidFill>
                  <a:schemeClr val="tx2"/>
                </a:solidFill>
              </a:rPr>
              <a:t>1. </a:t>
            </a:r>
            <a:r>
              <a:rPr lang="en-US" sz="3200" b="1" dirty="0">
                <a:solidFill>
                  <a:schemeClr val="tx2"/>
                </a:solidFill>
              </a:rPr>
              <a:t>Bee Diversity</a:t>
            </a:r>
          </a:p>
          <a:p>
            <a:br>
              <a:rPr lang="en-US" sz="3200" dirty="0">
                <a:solidFill>
                  <a:schemeClr val="tx2"/>
                </a:solidFill>
              </a:rPr>
            </a:br>
            <a:r>
              <a:rPr lang="en-US" sz="3200" dirty="0">
                <a:solidFill>
                  <a:schemeClr val="tx2"/>
                </a:solidFill>
              </a:rPr>
              <a:t>   a. Diversity on a global scale</a:t>
            </a:r>
            <a:br>
              <a:rPr lang="en-US" sz="3200" dirty="0">
                <a:solidFill>
                  <a:schemeClr val="tx2"/>
                </a:solidFill>
              </a:rPr>
            </a:br>
            <a:r>
              <a:rPr lang="en-US" sz="3200" dirty="0">
                <a:solidFill>
                  <a:schemeClr val="tx2"/>
                </a:solidFill>
              </a:rPr>
              <a:t>   b. Diversity in the Northeast</a:t>
            </a:r>
            <a:br>
              <a:rPr lang="en-US" sz="3200" dirty="0">
                <a:solidFill>
                  <a:schemeClr val="tx2"/>
                </a:solidFill>
              </a:rPr>
            </a:br>
            <a:r>
              <a:rPr lang="en-US" sz="3200" dirty="0">
                <a:solidFill>
                  <a:schemeClr val="tx2"/>
                </a:solidFill>
              </a:rPr>
              <a:t>   c. Diversity in apple orchards</a:t>
            </a:r>
            <a:br>
              <a:rPr lang="en-US" sz="3200" dirty="0">
                <a:solidFill>
                  <a:schemeClr val="tx2"/>
                </a:solidFill>
              </a:rPr>
            </a:br>
            <a:r>
              <a:rPr lang="en-US" sz="3200" dirty="0">
                <a:solidFill>
                  <a:schemeClr val="tx2"/>
                </a:solidFill>
              </a:rPr>
              <a:t>	</a:t>
            </a:r>
            <a:br>
              <a:rPr lang="en-US" sz="3200" dirty="0">
                <a:solidFill>
                  <a:schemeClr val="tx2"/>
                </a:solidFill>
              </a:rPr>
            </a:br>
            <a:br>
              <a:rPr lang="en-US" sz="3200" dirty="0">
                <a:solidFill>
                  <a:schemeClr val="tx2"/>
                </a:solidFill>
              </a:rPr>
            </a:br>
            <a:r>
              <a:rPr lang="en-US" sz="3200" dirty="0">
                <a:solidFill>
                  <a:schemeClr val="tx2"/>
                </a:solidFill>
              </a:rPr>
              <a:t>2. </a:t>
            </a:r>
            <a:r>
              <a:rPr lang="en-US" sz="3200" b="1" dirty="0">
                <a:solidFill>
                  <a:schemeClr val="tx2"/>
                </a:solidFill>
              </a:rPr>
              <a:t>Wild Bee Life History &amp; Ecology</a:t>
            </a:r>
          </a:p>
        </p:txBody>
      </p:sp>
      <p:sp>
        <p:nvSpPr>
          <p:cNvPr id="10" name="TextBox 9"/>
          <p:cNvSpPr txBox="1"/>
          <p:nvPr/>
        </p:nvSpPr>
        <p:spPr>
          <a:xfrm>
            <a:off x="4656882" y="762000"/>
            <a:ext cx="1954959" cy="769441"/>
          </a:xfrm>
          <a:prstGeom prst="rect">
            <a:avLst/>
          </a:prstGeom>
          <a:noFill/>
        </p:spPr>
        <p:txBody>
          <a:bodyPr wrap="none" rtlCol="0">
            <a:spAutoFit/>
          </a:bodyPr>
          <a:lstStyle/>
          <a:p>
            <a:r>
              <a:rPr lang="en-US" sz="4400" dirty="0">
                <a:solidFill>
                  <a:schemeClr val="tx2"/>
                </a:solidFill>
              </a:rPr>
              <a:t>Outline</a:t>
            </a:r>
          </a:p>
        </p:txBody>
      </p:sp>
      <p:pic>
        <p:nvPicPr>
          <p:cNvPr id="3" name="Picture 2">
            <a:extLst>
              <a:ext uri="{FF2B5EF4-FFF2-40B4-BE49-F238E27FC236}">
                <a16:creationId xmlns:a16="http://schemas.microsoft.com/office/drawing/2014/main" id="{9EE572FB-9A5C-0979-4534-1560610C7B6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4076330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273358" y="472714"/>
            <a:ext cx="11836924" cy="1066800"/>
          </a:xfrm>
          <a:prstGeom prst="rect">
            <a:avLst/>
          </a:prstGeom>
        </p:spPr>
        <p:txBody>
          <a:bodyPr>
            <a:norm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Bee Diversity in Strawberry</a:t>
            </a:r>
          </a:p>
        </p:txBody>
      </p:sp>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7108EB65-CB45-2347-A5BA-8CA4699B6B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9" name="TextBox 18">
            <a:extLst>
              <a:ext uri="{FF2B5EF4-FFF2-40B4-BE49-F238E27FC236}">
                <a16:creationId xmlns:a16="http://schemas.microsoft.com/office/drawing/2014/main" id="{41F87354-23EC-FA02-8219-AD9263B07A15}"/>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sp>
        <p:nvSpPr>
          <p:cNvPr id="3" name="TextBox 2">
            <a:extLst>
              <a:ext uri="{FF2B5EF4-FFF2-40B4-BE49-F238E27FC236}">
                <a16:creationId xmlns:a16="http://schemas.microsoft.com/office/drawing/2014/main" id="{5E988451-7B14-4E39-0ABF-80FC3EFCFCB2}"/>
              </a:ext>
            </a:extLst>
          </p:cNvPr>
          <p:cNvSpPr txBox="1"/>
          <p:nvPr/>
        </p:nvSpPr>
        <p:spPr>
          <a:xfrm>
            <a:off x="788448" y="1243745"/>
            <a:ext cx="11130194" cy="5539978"/>
          </a:xfrm>
          <a:prstGeom prst="rect">
            <a:avLst/>
          </a:prstGeom>
          <a:noFill/>
        </p:spPr>
        <p:txBody>
          <a:bodyPr wrap="square" rtlCol="0">
            <a:spAutoFit/>
          </a:bodyPr>
          <a:lstStyle/>
          <a:p>
            <a:endParaRPr lang="en-US" dirty="0"/>
          </a:p>
          <a:p>
            <a:r>
              <a:rPr lang="en-US" sz="2400" b="1" u="sng" dirty="0"/>
              <a:t>65 species in New York Strawberry</a:t>
            </a:r>
          </a:p>
          <a:p>
            <a:r>
              <a:rPr lang="en-US" sz="2400" i="1" dirty="0"/>
              <a:t>Andrena</a:t>
            </a:r>
          </a:p>
          <a:p>
            <a:r>
              <a:rPr lang="en-US" sz="2400" i="1" dirty="0" err="1"/>
              <a:t>Apis</a:t>
            </a:r>
            <a:r>
              <a:rPr lang="en-US" sz="2400" i="1" dirty="0"/>
              <a:t> mellifera</a:t>
            </a:r>
          </a:p>
          <a:p>
            <a:r>
              <a:rPr lang="en-US" sz="2400" i="1" dirty="0"/>
              <a:t>Bombus</a:t>
            </a:r>
          </a:p>
          <a:p>
            <a:r>
              <a:rPr lang="en-US" sz="2400" i="1" dirty="0"/>
              <a:t>Ceratina</a:t>
            </a:r>
          </a:p>
          <a:p>
            <a:r>
              <a:rPr lang="en-US" sz="2400" i="1" dirty="0" err="1"/>
              <a:t>Nomada</a:t>
            </a:r>
            <a:endParaRPr lang="en-US" sz="2400" i="1" dirty="0"/>
          </a:p>
          <a:p>
            <a:r>
              <a:rPr lang="en-US" sz="2400" i="1" dirty="0"/>
              <a:t>Xylocopa</a:t>
            </a:r>
          </a:p>
          <a:p>
            <a:r>
              <a:rPr lang="en-US" sz="2400" i="1" dirty="0"/>
              <a:t>Hylaeus</a:t>
            </a:r>
          </a:p>
          <a:p>
            <a:r>
              <a:rPr lang="en-US" sz="2400" i="1" dirty="0" err="1"/>
              <a:t>Augochlorella</a:t>
            </a:r>
            <a:endParaRPr lang="en-US" sz="2400" i="1" dirty="0"/>
          </a:p>
          <a:p>
            <a:r>
              <a:rPr lang="en-US" sz="2400" i="1" dirty="0"/>
              <a:t>Augochlora</a:t>
            </a:r>
          </a:p>
          <a:p>
            <a:r>
              <a:rPr lang="en-US" sz="2400" i="1" dirty="0" err="1"/>
              <a:t>Halictus</a:t>
            </a:r>
            <a:endParaRPr lang="en-US" sz="2400" i="1" dirty="0"/>
          </a:p>
          <a:p>
            <a:r>
              <a:rPr lang="en-US" sz="2400" i="1" dirty="0"/>
              <a:t>Lasioglossum								</a:t>
            </a:r>
          </a:p>
          <a:p>
            <a:endParaRPr lang="en-US" sz="2400" i="1" dirty="0"/>
          </a:p>
          <a:p>
            <a:r>
              <a:rPr lang="en-US" sz="2400" i="1" dirty="0"/>
              <a:t>									</a:t>
            </a:r>
            <a:r>
              <a:rPr lang="en-US" sz="1600" dirty="0"/>
              <a:t>Connelly, Poveda, Loeb, 2015</a:t>
            </a:r>
          </a:p>
        </p:txBody>
      </p:sp>
      <p:pic>
        <p:nvPicPr>
          <p:cNvPr id="7" name="Picture 6">
            <a:extLst>
              <a:ext uri="{FF2B5EF4-FFF2-40B4-BE49-F238E27FC236}">
                <a16:creationId xmlns:a16="http://schemas.microsoft.com/office/drawing/2014/main" id="{2ED0B9E1-387B-684D-C037-1E75922B6060}"/>
              </a:ext>
            </a:extLst>
          </p:cNvPr>
          <p:cNvPicPr>
            <a:picLocks noChangeAspect="1"/>
          </p:cNvPicPr>
          <p:nvPr/>
        </p:nvPicPr>
        <p:blipFill>
          <a:blip r:embed="rId4"/>
          <a:stretch>
            <a:fillRect/>
          </a:stretch>
        </p:blipFill>
        <p:spPr>
          <a:xfrm>
            <a:off x="5637008" y="2278240"/>
            <a:ext cx="5689964" cy="3766756"/>
          </a:xfrm>
          <a:prstGeom prst="rect">
            <a:avLst/>
          </a:prstGeom>
        </p:spPr>
      </p:pic>
    </p:spTree>
    <p:extLst>
      <p:ext uri="{BB962C8B-B14F-4D97-AF65-F5344CB8AC3E}">
        <p14:creationId xmlns:p14="http://schemas.microsoft.com/office/powerpoint/2010/main" val="2325782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62EDF-D636-A0FE-BA00-999760121C80}"/>
              </a:ext>
            </a:extLst>
          </p:cNvPr>
          <p:cNvSpPr txBox="1"/>
          <p:nvPr/>
        </p:nvSpPr>
        <p:spPr>
          <a:xfrm>
            <a:off x="2424595" y="2342322"/>
            <a:ext cx="7673561" cy="1938992"/>
          </a:xfrm>
          <a:prstGeom prst="rect">
            <a:avLst/>
          </a:prstGeom>
          <a:noFill/>
        </p:spPr>
        <p:txBody>
          <a:bodyPr wrap="square" rtlCol="0">
            <a:spAutoFit/>
          </a:bodyPr>
          <a:lstStyle/>
          <a:p>
            <a:pPr algn="ctr"/>
            <a:r>
              <a:rPr lang="en-US" sz="4000" dirty="0"/>
              <a:t>NEXT TALK </a:t>
            </a:r>
          </a:p>
          <a:p>
            <a:pPr algn="ctr"/>
            <a:endParaRPr lang="en-US" sz="4000" dirty="0"/>
          </a:p>
          <a:p>
            <a:pPr algn="ctr"/>
            <a:r>
              <a:rPr lang="en-US" sz="4000" b="1" dirty="0"/>
              <a:t>ECOLOGY and LIFE HISTORY</a:t>
            </a:r>
          </a:p>
        </p:txBody>
      </p:sp>
    </p:spTree>
    <p:extLst>
      <p:ext uri="{BB962C8B-B14F-4D97-AF65-F5344CB8AC3E}">
        <p14:creationId xmlns:p14="http://schemas.microsoft.com/office/powerpoint/2010/main" val="228097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853968" y="576414"/>
            <a:ext cx="8326379" cy="1754642"/>
          </a:xfrm>
        </p:spPr>
        <p:txBody>
          <a:bodyPr>
            <a:normAutofit fontScale="90000"/>
          </a:bodyPr>
          <a:lstStyle/>
          <a:p>
            <a:r>
              <a:rPr lang="en-US" dirty="0"/>
              <a:t>Diversity and ecology of </a:t>
            </a:r>
            <a:br>
              <a:rPr lang="en-US" dirty="0"/>
            </a:br>
            <a:r>
              <a:rPr lang="en-US" dirty="0"/>
              <a:t>bees in the northeast</a:t>
            </a:r>
            <a:br>
              <a:rPr lang="en-US" dirty="0"/>
            </a:br>
            <a:r>
              <a:rPr lang="en-US" dirty="0"/>
              <a:t>Part II: Ecology and Life History</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0993" y="5638800"/>
            <a:ext cx="1476375" cy="1219200"/>
          </a:xfrm>
          <a:prstGeom prst="rect">
            <a:avLst/>
          </a:prstGeom>
        </p:spPr>
      </p:pic>
      <p:sp>
        <p:nvSpPr>
          <p:cNvPr id="14" name="AutoShape 2" descr="Merchandising · Cornell University Brand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293" y="5638800"/>
            <a:ext cx="3762375" cy="1219200"/>
          </a:xfrm>
          <a:prstGeom prst="rect">
            <a:avLst/>
          </a:prstGeom>
        </p:spPr>
      </p:pic>
      <p:pic>
        <p:nvPicPr>
          <p:cNvPr id="1028" name="Picture 4" descr="Agriculture and Markets | Agriculture and Markets">
            <a:extLst>
              <a:ext uri="{FF2B5EF4-FFF2-40B4-BE49-F238E27FC236}">
                <a16:creationId xmlns:a16="http://schemas.microsoft.com/office/drawing/2014/main" id="{9C2EBF05-0393-B0B0-5456-43459E4C323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4514" y="5638800"/>
            <a:ext cx="2287117" cy="1219200"/>
          </a:xfrm>
          <a:prstGeom prst="rect">
            <a:avLst/>
          </a:prstGeom>
          <a:solidFill>
            <a:srgbClr val="FFFFFF"/>
          </a:solidFill>
        </p:spPr>
      </p:pic>
      <p:sp>
        <p:nvSpPr>
          <p:cNvPr id="4" name="TextBox 3"/>
          <p:cNvSpPr txBox="1"/>
          <p:nvPr/>
        </p:nvSpPr>
        <p:spPr>
          <a:xfrm>
            <a:off x="5781610" y="3629148"/>
            <a:ext cx="4471096" cy="1384995"/>
          </a:xfrm>
          <a:prstGeom prst="rect">
            <a:avLst/>
          </a:prstGeom>
          <a:noFill/>
        </p:spPr>
        <p:txBody>
          <a:bodyPr wrap="none" rtlCol="0">
            <a:spAutoFit/>
          </a:bodyPr>
          <a:lstStyle/>
          <a:p>
            <a:r>
              <a:rPr lang="en-US" sz="2800" dirty="0">
                <a:solidFill>
                  <a:schemeClr val="tx2"/>
                </a:solidFill>
              </a:rPr>
              <a:t>Maria Van Dyke</a:t>
            </a:r>
          </a:p>
          <a:p>
            <a:r>
              <a:rPr lang="en-US" sz="2800" dirty="0">
                <a:solidFill>
                  <a:schemeClr val="tx2"/>
                </a:solidFill>
              </a:rPr>
              <a:t>Department of Entomology</a:t>
            </a:r>
          </a:p>
          <a:p>
            <a:r>
              <a:rPr lang="en-US" sz="2800" dirty="0">
                <a:solidFill>
                  <a:schemeClr val="tx2"/>
                </a:solidFill>
              </a:rPr>
              <a:t>Cornell University</a:t>
            </a:r>
          </a:p>
        </p:txBody>
      </p:sp>
      <p:pic>
        <p:nvPicPr>
          <p:cNvPr id="16" name="Picture 15"/>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3994" b="19356"/>
          <a:stretch/>
        </p:blipFill>
        <p:spPr>
          <a:xfrm>
            <a:off x="914399" y="890575"/>
            <a:ext cx="2011681" cy="2538426"/>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55575" y="4046111"/>
            <a:ext cx="3565246" cy="2381584"/>
          </a:xfrm>
          <a:prstGeom prst="rect">
            <a:avLst/>
          </a:prstGeom>
        </p:spPr>
      </p:pic>
    </p:spTree>
    <p:extLst>
      <p:ext uri="{BB962C8B-B14F-4D97-AF65-F5344CB8AC3E}">
        <p14:creationId xmlns:p14="http://schemas.microsoft.com/office/powerpoint/2010/main" val="4159614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308BC-4AA9-5B60-489F-73771CD3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796" y="3376351"/>
            <a:ext cx="4777563" cy="3481649"/>
          </a:xfrm>
          <a:prstGeom prst="rect">
            <a:avLst/>
          </a:prstGeom>
        </p:spPr>
      </p:pic>
      <p:sp>
        <p:nvSpPr>
          <p:cNvPr id="181250" name="Rectangle 2"/>
          <p:cNvSpPr>
            <a:spLocks noGrp="1" noChangeArrowheads="1"/>
          </p:cNvSpPr>
          <p:nvPr>
            <p:ph type="title"/>
          </p:nvPr>
        </p:nvSpPr>
        <p:spPr>
          <a:xfrm>
            <a:off x="155575" y="1648776"/>
            <a:ext cx="12023677" cy="1371600"/>
          </a:xfrm>
          <a:noFill/>
          <a:ln>
            <a:noFill/>
          </a:ln>
        </p:spPr>
        <p:txBody>
          <a:bodyPr/>
          <a:lstStyle/>
          <a:p>
            <a:pPr>
              <a:defRPr/>
            </a:pPr>
            <a:r>
              <a:rPr lang="en-US" sz="4000" b="1" dirty="0">
                <a:solidFill>
                  <a:srgbClr val="FFFFCC"/>
                </a:solidFill>
                <a:effectLst/>
              </a:rPr>
              <a:t>To HELP </a:t>
            </a:r>
            <a:br>
              <a:rPr lang="en-US" sz="4000" b="1" dirty="0">
                <a:solidFill>
                  <a:srgbClr val="FFFFCC"/>
                </a:solidFill>
                <a:effectLst/>
              </a:rPr>
            </a:br>
            <a:r>
              <a:rPr lang="en-US" sz="4000" b="1" dirty="0">
                <a:solidFill>
                  <a:srgbClr val="FFFFCC"/>
                </a:solidFill>
                <a:effectLst/>
              </a:rPr>
              <a:t>wild native bee species we need to understand their diverse lifestyles.</a:t>
            </a:r>
          </a:p>
        </p:txBody>
      </p:sp>
      <p:sp>
        <p:nvSpPr>
          <p:cNvPr id="3" name="TextBox 2"/>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02EE3CE2-1090-87B5-278F-624C7AD5A4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5" name="TextBox 4">
            <a:extLst>
              <a:ext uri="{FF2B5EF4-FFF2-40B4-BE49-F238E27FC236}">
                <a16:creationId xmlns:a16="http://schemas.microsoft.com/office/drawing/2014/main" id="{FE69B4DF-6214-5094-D6B4-B6CECE6300B1}"/>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Life History</a:t>
            </a:r>
          </a:p>
        </p:txBody>
      </p:sp>
      <p:sp>
        <p:nvSpPr>
          <p:cNvPr id="9" name="TextBox 8">
            <a:extLst>
              <a:ext uri="{FF2B5EF4-FFF2-40B4-BE49-F238E27FC236}">
                <a16:creationId xmlns:a16="http://schemas.microsoft.com/office/drawing/2014/main" id="{1C2CC7FD-2FAE-4381-B495-2390B731B3A3}"/>
              </a:ext>
            </a:extLst>
          </p:cNvPr>
          <p:cNvSpPr txBox="1"/>
          <p:nvPr/>
        </p:nvSpPr>
        <p:spPr>
          <a:xfrm>
            <a:off x="10685129" y="6552122"/>
            <a:ext cx="1620642" cy="276999"/>
          </a:xfrm>
          <a:prstGeom prst="rect">
            <a:avLst/>
          </a:prstGeom>
          <a:noFill/>
        </p:spPr>
        <p:txBody>
          <a:bodyPr wrap="square" rtlCol="0">
            <a:spAutoFit/>
          </a:bodyPr>
          <a:lstStyle/>
          <a:p>
            <a:r>
              <a:rPr lang="en-US" sz="1200" dirty="0"/>
              <a:t>photo: Sam </a:t>
            </a:r>
            <a:r>
              <a:rPr lang="en-US" sz="1200" dirty="0" err="1"/>
              <a:t>Droege</a:t>
            </a:r>
            <a:endParaRPr lang="en-US" sz="1200" dirty="0"/>
          </a:p>
        </p:txBody>
      </p:sp>
    </p:spTree>
    <p:extLst>
      <p:ext uri="{BB962C8B-B14F-4D97-AF65-F5344CB8AC3E}">
        <p14:creationId xmlns:p14="http://schemas.microsoft.com/office/powerpoint/2010/main" val="3391881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93100" y="824615"/>
            <a:ext cx="11190925" cy="1371600"/>
          </a:xfrm>
          <a:noFill/>
          <a:ln>
            <a:noFill/>
          </a:ln>
        </p:spPr>
        <p:txBody>
          <a:bodyPr/>
          <a:lstStyle/>
          <a:p>
            <a:pPr>
              <a:defRPr/>
            </a:pPr>
            <a:r>
              <a:rPr lang="en-US" sz="4000" b="1" dirty="0">
                <a:solidFill>
                  <a:srgbClr val="FFFFCC"/>
                </a:solidFill>
                <a:effectLst/>
              </a:rPr>
              <a:t>Important Life History Traits</a:t>
            </a:r>
          </a:p>
        </p:txBody>
      </p:sp>
      <p:sp>
        <p:nvSpPr>
          <p:cNvPr id="181251" name="Rectangle 3"/>
          <p:cNvSpPr>
            <a:spLocks noGrp="1" noChangeArrowheads="1"/>
          </p:cNvSpPr>
          <p:nvPr>
            <p:ph type="body" idx="1"/>
          </p:nvPr>
        </p:nvSpPr>
        <p:spPr>
          <a:xfrm>
            <a:off x="3173573" y="2477569"/>
            <a:ext cx="5056028" cy="3993570"/>
          </a:xfrm>
        </p:spPr>
        <p:txBody>
          <a:bodyPr/>
          <a:lstStyle/>
          <a:p>
            <a:pPr marL="0" indent="0">
              <a:lnSpc>
                <a:spcPct val="80000"/>
              </a:lnSpc>
              <a:buClr>
                <a:schemeClr val="tx1"/>
              </a:buClr>
              <a:buSzPct val="104000"/>
              <a:buNone/>
              <a:defRPr/>
            </a:pPr>
            <a:endParaRPr lang="en-US" sz="2400" dirty="0">
              <a:solidFill>
                <a:srgbClr val="FFFFCC"/>
              </a:solidFill>
              <a:effectLst/>
            </a:endParaRPr>
          </a:p>
          <a:p>
            <a:pPr marL="457200" indent="-457200">
              <a:spcBef>
                <a:spcPts val="0"/>
              </a:spcBef>
              <a:spcAft>
                <a:spcPts val="600"/>
              </a:spcAft>
              <a:buClr>
                <a:schemeClr val="tx2"/>
              </a:buClr>
              <a:buSzPct val="104000"/>
              <a:buFont typeface="+mj-lt"/>
              <a:buAutoNum type="arabicPeriod"/>
              <a:defRPr/>
            </a:pPr>
            <a:r>
              <a:rPr lang="en-US" sz="2400" b="1" dirty="0">
                <a:solidFill>
                  <a:srgbClr val="FFFFCC"/>
                </a:solidFill>
                <a:effectLst/>
              </a:rPr>
              <a:t>Social behavior</a:t>
            </a:r>
            <a:endParaRPr lang="en-US" sz="2400" dirty="0">
              <a:solidFill>
                <a:srgbClr val="FFFFCC"/>
              </a:solidFill>
              <a:effectLst/>
            </a:endParaRPr>
          </a:p>
          <a:p>
            <a:pPr marL="457200" indent="-457200">
              <a:spcBef>
                <a:spcPts val="0"/>
              </a:spcBef>
              <a:spcAft>
                <a:spcPts val="600"/>
              </a:spcAft>
              <a:buClr>
                <a:schemeClr val="tx2"/>
              </a:buClr>
              <a:buSzPct val="104000"/>
              <a:buFont typeface="+mj-lt"/>
              <a:buAutoNum type="arabicPeriod"/>
              <a:defRPr/>
            </a:pPr>
            <a:r>
              <a:rPr lang="en-US" sz="2400" b="1" dirty="0">
                <a:solidFill>
                  <a:srgbClr val="FFFFCC"/>
                </a:solidFill>
                <a:effectLst/>
              </a:rPr>
              <a:t>Nesting resources </a:t>
            </a:r>
            <a:endParaRPr lang="en-US" sz="2400" dirty="0">
              <a:solidFill>
                <a:srgbClr val="FFFFCC"/>
              </a:solidFill>
              <a:effectLst/>
            </a:endParaRPr>
          </a:p>
          <a:p>
            <a:pPr marL="457200" indent="-457200">
              <a:spcBef>
                <a:spcPts val="0"/>
              </a:spcBef>
              <a:spcAft>
                <a:spcPts val="600"/>
              </a:spcAft>
              <a:buClr>
                <a:schemeClr val="tx2"/>
              </a:buClr>
              <a:buSzPct val="104000"/>
              <a:buFont typeface="+mj-lt"/>
              <a:buAutoNum type="arabicPeriod"/>
              <a:defRPr/>
            </a:pPr>
            <a:r>
              <a:rPr lang="en-US" sz="2400" b="1" dirty="0">
                <a:solidFill>
                  <a:srgbClr val="FFFFCC"/>
                </a:solidFill>
                <a:effectLst/>
              </a:rPr>
              <a:t>Lifecycle </a:t>
            </a:r>
            <a:endParaRPr lang="en-US" sz="2400" dirty="0">
              <a:solidFill>
                <a:srgbClr val="FFFFCC"/>
              </a:solidFill>
              <a:effectLst/>
            </a:endParaRPr>
          </a:p>
          <a:p>
            <a:pPr marL="457200" indent="-457200">
              <a:spcBef>
                <a:spcPts val="0"/>
              </a:spcBef>
              <a:spcAft>
                <a:spcPts val="600"/>
              </a:spcAft>
              <a:buClr>
                <a:schemeClr val="tx2"/>
              </a:buClr>
              <a:buSzPct val="104000"/>
              <a:buFont typeface="+mj-lt"/>
              <a:buAutoNum type="arabicPeriod"/>
              <a:defRPr/>
            </a:pPr>
            <a:r>
              <a:rPr lang="en-US" sz="2400" b="1" dirty="0">
                <a:solidFill>
                  <a:srgbClr val="FFFFCC"/>
                </a:solidFill>
                <a:effectLst/>
              </a:rPr>
              <a:t>Seasonal Activity</a:t>
            </a:r>
          </a:p>
          <a:p>
            <a:pPr marL="0" indent="0">
              <a:spcBef>
                <a:spcPts val="0"/>
              </a:spcBef>
              <a:spcAft>
                <a:spcPts val="600"/>
              </a:spcAft>
              <a:buClr>
                <a:schemeClr val="tx2"/>
              </a:buClr>
              <a:buSzPct val="104000"/>
              <a:buNone/>
              <a:defRPr/>
            </a:pPr>
            <a:r>
              <a:rPr lang="en-US" sz="2400" b="1" dirty="0">
                <a:solidFill>
                  <a:srgbClr val="FFFFCC"/>
                </a:solidFill>
                <a:effectLst/>
              </a:rPr>
              <a:t>5. Foraging Range</a:t>
            </a:r>
          </a:p>
          <a:p>
            <a:pPr marL="0" indent="0">
              <a:spcBef>
                <a:spcPts val="0"/>
              </a:spcBef>
              <a:spcAft>
                <a:spcPts val="600"/>
              </a:spcAft>
              <a:buClr>
                <a:schemeClr val="tx2"/>
              </a:buClr>
              <a:buSzPct val="104000"/>
              <a:buNone/>
              <a:defRPr/>
            </a:pPr>
            <a:r>
              <a:rPr lang="en-US" sz="2400" b="1" dirty="0">
                <a:solidFill>
                  <a:srgbClr val="FFFFCC"/>
                </a:solidFill>
                <a:effectLst/>
              </a:rPr>
              <a:t>6. Floral resources</a:t>
            </a:r>
            <a:endParaRPr lang="en-US" sz="2400" dirty="0">
              <a:solidFill>
                <a:srgbClr val="FFFFCC"/>
              </a:solidFill>
              <a:effectLst/>
            </a:endParaRPr>
          </a:p>
          <a:p>
            <a:pPr eaLnBrk="1" hangingPunct="1">
              <a:lnSpc>
                <a:spcPct val="80000"/>
              </a:lnSpc>
              <a:buClr>
                <a:schemeClr val="tx1"/>
              </a:buClr>
              <a:buSzPct val="104000"/>
              <a:buFont typeface="Arial" panose="020B0604020202020204" pitchFamily="34" charset="0"/>
              <a:buChar char="•"/>
              <a:defRPr/>
            </a:pPr>
            <a:endParaRPr lang="en-US" sz="2400" dirty="0">
              <a:solidFill>
                <a:srgbClr val="FFFFCC"/>
              </a:solidFill>
              <a:effectLst/>
            </a:endParaRPr>
          </a:p>
          <a:p>
            <a:pPr eaLnBrk="1" hangingPunct="1">
              <a:lnSpc>
                <a:spcPct val="80000"/>
              </a:lnSpc>
              <a:defRPr/>
            </a:pPr>
            <a:endParaRPr lang="en-US" sz="2400" dirty="0">
              <a:solidFill>
                <a:srgbClr val="FFFFCC"/>
              </a:solidFill>
              <a:effectLst/>
            </a:endParaRPr>
          </a:p>
          <a:p>
            <a:pPr eaLnBrk="1" hangingPunct="1">
              <a:lnSpc>
                <a:spcPct val="80000"/>
              </a:lnSpc>
              <a:defRPr/>
            </a:pPr>
            <a:endParaRPr lang="en-US" sz="2400" dirty="0">
              <a:solidFill>
                <a:srgbClr val="FFFFCC"/>
              </a:solidFill>
              <a:effectLst/>
            </a:endParaRPr>
          </a:p>
        </p:txBody>
      </p:sp>
      <p:sp>
        <p:nvSpPr>
          <p:cNvPr id="3" name="TextBox 2"/>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02EE3CE2-1090-87B5-278F-624C7AD5A4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5" name="TextBox 4">
            <a:extLst>
              <a:ext uri="{FF2B5EF4-FFF2-40B4-BE49-F238E27FC236}">
                <a16:creationId xmlns:a16="http://schemas.microsoft.com/office/drawing/2014/main" id="{FE69B4DF-6214-5094-D6B4-B6CECE6300B1}"/>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Life History</a:t>
            </a:r>
          </a:p>
        </p:txBody>
      </p:sp>
    </p:spTree>
    <p:extLst>
      <p:ext uri="{BB962C8B-B14F-4D97-AF65-F5344CB8AC3E}">
        <p14:creationId xmlns:p14="http://schemas.microsoft.com/office/powerpoint/2010/main" val="3924359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0CC49F0B-D5D7-21F0-4436-A8BB6C8C59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3" name="TextBox 2">
            <a:extLst>
              <a:ext uri="{FF2B5EF4-FFF2-40B4-BE49-F238E27FC236}">
                <a16:creationId xmlns:a16="http://schemas.microsoft.com/office/drawing/2014/main" id="{BA3568C0-8F7D-D158-A293-4C9573F013BE}"/>
              </a:ext>
            </a:extLst>
          </p:cNvPr>
          <p:cNvSpPr txBox="1"/>
          <p:nvPr/>
        </p:nvSpPr>
        <p:spPr>
          <a:xfrm>
            <a:off x="155575" y="28879"/>
            <a:ext cx="3848254" cy="369332"/>
          </a:xfrm>
          <a:prstGeom prst="rect">
            <a:avLst/>
          </a:prstGeom>
          <a:noFill/>
        </p:spPr>
        <p:txBody>
          <a:bodyPr wrap="square" rtlCol="0">
            <a:spAutoFit/>
          </a:bodyPr>
          <a:lstStyle/>
          <a:p>
            <a:r>
              <a:rPr lang="en-US" dirty="0">
                <a:solidFill>
                  <a:srgbClr val="000000"/>
                </a:solidFill>
              </a:rPr>
              <a:t>Life History – Sociality</a:t>
            </a:r>
          </a:p>
        </p:txBody>
      </p:sp>
      <p:sp>
        <p:nvSpPr>
          <p:cNvPr id="14" name="Content Placeholder 2">
            <a:extLst>
              <a:ext uri="{FF2B5EF4-FFF2-40B4-BE49-F238E27FC236}">
                <a16:creationId xmlns:a16="http://schemas.microsoft.com/office/drawing/2014/main" id="{46ABEBA7-AFE4-2813-1D4C-8D3AE913CCA6}"/>
              </a:ext>
            </a:extLst>
          </p:cNvPr>
          <p:cNvSpPr txBox="1">
            <a:spLocks/>
          </p:cNvSpPr>
          <p:nvPr/>
        </p:nvSpPr>
        <p:spPr>
          <a:xfrm>
            <a:off x="9608318" y="1769745"/>
            <a:ext cx="2690949" cy="5444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Eusocial</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id="{3DEE13F6-7BB8-62AD-7C3E-CBF06B5AE9D3}"/>
              </a:ext>
            </a:extLst>
          </p:cNvPr>
          <p:cNvCxnSpPr>
            <a:cxnSpLocks/>
          </p:cNvCxnSpPr>
          <p:nvPr/>
        </p:nvCxnSpPr>
        <p:spPr>
          <a:xfrm flipV="1">
            <a:off x="970281" y="2416213"/>
            <a:ext cx="10241280" cy="15174"/>
          </a:xfrm>
          <a:prstGeom prst="line">
            <a:avLst/>
          </a:prstGeom>
          <a:ln w="1778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id="{1B931B4E-6AA7-1673-E30E-70E2BC9DA21A}"/>
              </a:ext>
            </a:extLst>
          </p:cNvPr>
          <p:cNvSpPr/>
          <p:nvPr/>
        </p:nvSpPr>
        <p:spPr bwMode="auto">
          <a:xfrm rot="5400000" flipH="1">
            <a:off x="11166495" y="2287137"/>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39" name="Isosceles Triangle 38">
            <a:extLst>
              <a:ext uri="{FF2B5EF4-FFF2-40B4-BE49-F238E27FC236}">
                <a16:creationId xmlns:a16="http://schemas.microsoft.com/office/drawing/2014/main" id="{C8DC5D5E-8ECB-31EA-1675-ADCD757E1502}"/>
              </a:ext>
            </a:extLst>
          </p:cNvPr>
          <p:cNvSpPr/>
          <p:nvPr/>
        </p:nvSpPr>
        <p:spPr bwMode="auto">
          <a:xfrm rot="16200000">
            <a:off x="695404" y="2279225"/>
            <a:ext cx="293081" cy="280591"/>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 name="TextBox 4">
            <a:extLst>
              <a:ext uri="{FF2B5EF4-FFF2-40B4-BE49-F238E27FC236}">
                <a16:creationId xmlns:a16="http://schemas.microsoft.com/office/drawing/2014/main" id="{6BFA2B20-EAE7-CBEC-E653-63133099F71F}"/>
              </a:ext>
            </a:extLst>
          </p:cNvPr>
          <p:cNvSpPr txBox="1"/>
          <p:nvPr/>
        </p:nvSpPr>
        <p:spPr>
          <a:xfrm>
            <a:off x="5104513" y="2218847"/>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4" name="Picture 3">
            <a:extLst>
              <a:ext uri="{FF2B5EF4-FFF2-40B4-BE49-F238E27FC236}">
                <a16:creationId xmlns:a16="http://schemas.microsoft.com/office/drawing/2014/main" id="{97027349-B5C0-B75C-41AC-93D10BE4029F}"/>
              </a:ext>
            </a:extLst>
          </p:cNvPr>
          <p:cNvPicPr>
            <a:picLocks noChangeAspect="1"/>
          </p:cNvPicPr>
          <p:nvPr/>
        </p:nvPicPr>
        <p:blipFill rotWithShape="1">
          <a:blip r:embed="rId4">
            <a:extLst>
              <a:ext uri="{28A0092B-C50C-407E-A947-70E740481C1C}">
                <a14:useLocalDpi xmlns:a14="http://schemas.microsoft.com/office/drawing/2010/main" val="0"/>
              </a:ext>
            </a:extLst>
          </a:blip>
          <a:srcRect r="14675"/>
          <a:stretch/>
        </p:blipFill>
        <p:spPr>
          <a:xfrm>
            <a:off x="8736523" y="2813493"/>
            <a:ext cx="3399266" cy="2094762"/>
          </a:xfrm>
          <a:prstGeom prst="rect">
            <a:avLst/>
          </a:prstGeom>
          <a:effectLst>
            <a:softEdge rad="31750"/>
          </a:effectLst>
        </p:spPr>
      </p:pic>
      <p:sp>
        <p:nvSpPr>
          <p:cNvPr id="6" name="TextBox 5">
            <a:extLst>
              <a:ext uri="{FF2B5EF4-FFF2-40B4-BE49-F238E27FC236}">
                <a16:creationId xmlns:a16="http://schemas.microsoft.com/office/drawing/2014/main" id="{E6AB1168-1A78-F593-8C5E-AF0B1E3A386D}"/>
              </a:ext>
            </a:extLst>
          </p:cNvPr>
          <p:cNvSpPr txBox="1"/>
          <p:nvPr/>
        </p:nvSpPr>
        <p:spPr>
          <a:xfrm>
            <a:off x="10126320" y="4634489"/>
            <a:ext cx="2305261" cy="253916"/>
          </a:xfrm>
          <a:prstGeom prst="rect">
            <a:avLst/>
          </a:prstGeom>
          <a:noFill/>
        </p:spPr>
        <p:txBody>
          <a:bodyPr wrap="square" rtlCol="0">
            <a:spAutoFit/>
          </a:bodyPr>
          <a:lstStyle/>
          <a:p>
            <a:r>
              <a:rPr lang="en-US" sz="1050" dirty="0"/>
              <a:t>Photo: Steve Buchmann</a:t>
            </a:r>
          </a:p>
        </p:txBody>
      </p:sp>
      <p:sp>
        <p:nvSpPr>
          <p:cNvPr id="7" name="TextBox 6">
            <a:extLst>
              <a:ext uri="{FF2B5EF4-FFF2-40B4-BE49-F238E27FC236}">
                <a16:creationId xmlns:a16="http://schemas.microsoft.com/office/drawing/2014/main" id="{8681301C-D8CE-066E-E795-D30FD15F813A}"/>
              </a:ext>
            </a:extLst>
          </p:cNvPr>
          <p:cNvSpPr txBox="1"/>
          <p:nvPr/>
        </p:nvSpPr>
        <p:spPr>
          <a:xfrm>
            <a:off x="8175590" y="5290361"/>
            <a:ext cx="4359720" cy="646331"/>
          </a:xfrm>
          <a:prstGeom prst="rect">
            <a:avLst/>
          </a:prstGeom>
          <a:noFill/>
        </p:spPr>
        <p:txBody>
          <a:bodyPr wrap="square" rtlCol="0">
            <a:spAutoFit/>
          </a:bodyPr>
          <a:lstStyle/>
          <a:p>
            <a:r>
              <a:rPr lang="en-US" sz="1800" b="1" dirty="0"/>
              <a:t>Honey bee </a:t>
            </a:r>
            <a:r>
              <a:rPr lang="en-US" sz="1800" dirty="0"/>
              <a:t>moms lay 20-50K eggs, </a:t>
            </a:r>
          </a:p>
          <a:p>
            <a:r>
              <a:rPr lang="en-US" sz="1800" b="1" dirty="0"/>
              <a:t>Bumble bee </a:t>
            </a:r>
            <a:r>
              <a:rPr lang="en-US" sz="1800" dirty="0"/>
              <a:t>moms lay 100-500 eggs</a:t>
            </a:r>
            <a:endParaRPr lang="en-US" dirty="0"/>
          </a:p>
        </p:txBody>
      </p:sp>
    </p:spTree>
    <p:extLst>
      <p:ext uri="{BB962C8B-B14F-4D97-AF65-F5344CB8AC3E}">
        <p14:creationId xmlns:p14="http://schemas.microsoft.com/office/powerpoint/2010/main" val="285384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14D144-BE6C-56C2-5663-FA818C08E797}"/>
              </a:ext>
            </a:extLst>
          </p:cNvPr>
          <p:cNvCxnSpPr>
            <a:cxnSpLocks/>
          </p:cNvCxnSpPr>
          <p:nvPr/>
        </p:nvCxnSpPr>
        <p:spPr>
          <a:xfrm flipV="1">
            <a:off x="970281" y="2416213"/>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91568206-CF75-B3CA-3ECD-2DBCF9B108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3" name="Content Placeholder 2">
            <a:extLst>
              <a:ext uri="{FF2B5EF4-FFF2-40B4-BE49-F238E27FC236}">
                <a16:creationId xmlns:a16="http://schemas.microsoft.com/office/drawing/2014/main" id="{2B23B547-9AFA-4584-312C-CD76056AB974}"/>
              </a:ext>
            </a:extLst>
          </p:cNvPr>
          <p:cNvSpPr txBox="1">
            <a:spLocks/>
          </p:cNvSpPr>
          <p:nvPr/>
        </p:nvSpPr>
        <p:spPr>
          <a:xfrm>
            <a:off x="9608319" y="1769745"/>
            <a:ext cx="2527470" cy="5444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Eusocial</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358097D4-8A4E-06AC-8859-702478B3C590}"/>
              </a:ext>
            </a:extLst>
          </p:cNvPr>
          <p:cNvSpPr txBox="1">
            <a:spLocks/>
          </p:cNvSpPr>
          <p:nvPr/>
        </p:nvSpPr>
        <p:spPr>
          <a:xfrm>
            <a:off x="6380114" y="1768952"/>
            <a:ext cx="297824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gn="ctr">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Cooperative</a:t>
            </a: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cxnSp>
        <p:nvCxnSpPr>
          <p:cNvPr id="41" name="Straight Connector 40">
            <a:extLst>
              <a:ext uri="{FF2B5EF4-FFF2-40B4-BE49-F238E27FC236}">
                <a16:creationId xmlns:a16="http://schemas.microsoft.com/office/drawing/2014/main" id="{5C01F379-8AD7-CD29-BF27-0F6011B65051}"/>
              </a:ext>
            </a:extLst>
          </p:cNvPr>
          <p:cNvCxnSpPr>
            <a:cxnSpLocks/>
          </p:cNvCxnSpPr>
          <p:nvPr/>
        </p:nvCxnSpPr>
        <p:spPr>
          <a:xfrm flipV="1">
            <a:off x="970281" y="2416213"/>
            <a:ext cx="10241280" cy="15174"/>
          </a:xfrm>
          <a:prstGeom prst="line">
            <a:avLst/>
          </a:prstGeom>
          <a:ln w="101600">
            <a:solidFill>
              <a:srgbClr val="FFFFCC"/>
            </a:solidFill>
          </a:ln>
          <a:effectLst/>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E2BB8A23-149D-1A27-7180-0FFF3E93993B}"/>
              </a:ext>
            </a:extLst>
          </p:cNvPr>
          <p:cNvSpPr/>
          <p:nvPr/>
        </p:nvSpPr>
        <p:spPr bwMode="auto">
          <a:xfrm rot="5400000" flipH="1">
            <a:off x="11166495" y="2287137"/>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8" name="Isosceles Triangle 47">
            <a:extLst>
              <a:ext uri="{FF2B5EF4-FFF2-40B4-BE49-F238E27FC236}">
                <a16:creationId xmlns:a16="http://schemas.microsoft.com/office/drawing/2014/main" id="{3E9F12DE-AB14-D124-977D-A6D18D9C6EB6}"/>
              </a:ext>
            </a:extLst>
          </p:cNvPr>
          <p:cNvSpPr/>
          <p:nvPr/>
        </p:nvSpPr>
        <p:spPr bwMode="auto">
          <a:xfrm rot="16200000">
            <a:off x="695404" y="2279225"/>
            <a:ext cx="293081" cy="280591"/>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5" name="Right Brace 54">
            <a:extLst>
              <a:ext uri="{FF2B5EF4-FFF2-40B4-BE49-F238E27FC236}">
                <a16:creationId xmlns:a16="http://schemas.microsoft.com/office/drawing/2014/main" id="{B58AC1EB-57E4-CABE-B866-2CD58DDA7D3A}"/>
              </a:ext>
            </a:extLst>
          </p:cNvPr>
          <p:cNvSpPr/>
          <p:nvPr/>
        </p:nvSpPr>
        <p:spPr bwMode="auto">
          <a:xfrm rot="16200000">
            <a:off x="9230036" y="462058"/>
            <a:ext cx="361096" cy="2191279"/>
          </a:xfrm>
          <a:prstGeom prst="righ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56" name="Content Placeholder 2">
            <a:extLst>
              <a:ext uri="{FF2B5EF4-FFF2-40B4-BE49-F238E27FC236}">
                <a16:creationId xmlns:a16="http://schemas.microsoft.com/office/drawing/2014/main" id="{79B2B73D-9209-9CBA-C529-FD43EA52CE45}"/>
              </a:ext>
            </a:extLst>
          </p:cNvPr>
          <p:cNvSpPr txBox="1">
            <a:spLocks/>
          </p:cNvSpPr>
          <p:nvPr/>
        </p:nvSpPr>
        <p:spPr>
          <a:xfrm>
            <a:off x="8321953" y="845881"/>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Social</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D4125293-8086-6A77-00C2-2334E9EEF865}"/>
              </a:ext>
            </a:extLst>
          </p:cNvPr>
          <p:cNvSpPr txBox="1"/>
          <p:nvPr/>
        </p:nvSpPr>
        <p:spPr>
          <a:xfrm>
            <a:off x="5099434" y="2215819"/>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2" name="Picture 1">
            <a:extLst>
              <a:ext uri="{FF2B5EF4-FFF2-40B4-BE49-F238E27FC236}">
                <a16:creationId xmlns:a16="http://schemas.microsoft.com/office/drawing/2014/main" id="{57169139-2891-E53A-0870-4112A6A9F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537340" y="3784273"/>
            <a:ext cx="3240237" cy="778072"/>
          </a:xfrm>
          <a:prstGeom prst="rect">
            <a:avLst/>
          </a:prstGeom>
        </p:spPr>
      </p:pic>
      <p:pic>
        <p:nvPicPr>
          <p:cNvPr id="4" name="Picture 3">
            <a:extLst>
              <a:ext uri="{FF2B5EF4-FFF2-40B4-BE49-F238E27FC236}">
                <a16:creationId xmlns:a16="http://schemas.microsoft.com/office/drawing/2014/main" id="{B0BD2BA5-8516-530B-684F-E6FF4DF0C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308" y="2925867"/>
            <a:ext cx="3399266" cy="1787356"/>
          </a:xfrm>
          <a:prstGeom prst="rect">
            <a:avLst/>
          </a:prstGeom>
          <a:effectLst>
            <a:softEdge rad="31750"/>
          </a:effectLst>
        </p:spPr>
      </p:pic>
      <p:sp>
        <p:nvSpPr>
          <p:cNvPr id="7" name="TextBox 6">
            <a:extLst>
              <a:ext uri="{FF2B5EF4-FFF2-40B4-BE49-F238E27FC236}">
                <a16:creationId xmlns:a16="http://schemas.microsoft.com/office/drawing/2014/main" id="{780FE98C-5292-159F-376F-8489626576CF}"/>
              </a:ext>
            </a:extLst>
          </p:cNvPr>
          <p:cNvSpPr txBox="1"/>
          <p:nvPr/>
        </p:nvSpPr>
        <p:spPr>
          <a:xfrm>
            <a:off x="10571941" y="4452085"/>
            <a:ext cx="2305261" cy="253916"/>
          </a:xfrm>
          <a:prstGeom prst="rect">
            <a:avLst/>
          </a:prstGeom>
          <a:noFill/>
        </p:spPr>
        <p:txBody>
          <a:bodyPr wrap="square" rtlCol="0">
            <a:spAutoFit/>
          </a:bodyPr>
          <a:lstStyle/>
          <a:p>
            <a:r>
              <a:rPr lang="en-US" sz="1050" dirty="0"/>
              <a:t>Photo: Steve Buchmann</a:t>
            </a:r>
          </a:p>
        </p:txBody>
      </p:sp>
      <p:sp>
        <p:nvSpPr>
          <p:cNvPr id="8" name="TextBox 7">
            <a:extLst>
              <a:ext uri="{FF2B5EF4-FFF2-40B4-BE49-F238E27FC236}">
                <a16:creationId xmlns:a16="http://schemas.microsoft.com/office/drawing/2014/main" id="{1134BF3C-BA80-6154-A889-F5A218447ABE}"/>
              </a:ext>
            </a:extLst>
          </p:cNvPr>
          <p:cNvSpPr txBox="1"/>
          <p:nvPr/>
        </p:nvSpPr>
        <p:spPr>
          <a:xfrm rot="16200000">
            <a:off x="6696110" y="4546653"/>
            <a:ext cx="2346255" cy="276999"/>
          </a:xfrm>
          <a:prstGeom prst="rect">
            <a:avLst/>
          </a:prstGeom>
          <a:noFill/>
        </p:spPr>
        <p:txBody>
          <a:bodyPr wrap="square" rtlCol="0">
            <a:spAutoFit/>
          </a:bodyPr>
          <a:lstStyle/>
          <a:p>
            <a:r>
              <a:rPr lang="en-US" sz="1200" dirty="0"/>
              <a:t>Lawson et al, 2020</a:t>
            </a:r>
          </a:p>
        </p:txBody>
      </p:sp>
      <p:sp>
        <p:nvSpPr>
          <p:cNvPr id="9" name="TextBox 8">
            <a:extLst>
              <a:ext uri="{FF2B5EF4-FFF2-40B4-BE49-F238E27FC236}">
                <a16:creationId xmlns:a16="http://schemas.microsoft.com/office/drawing/2014/main" id="{213718EF-3934-B0A6-4C0D-37DD17CE5C61}"/>
              </a:ext>
            </a:extLst>
          </p:cNvPr>
          <p:cNvSpPr txBox="1"/>
          <p:nvPr/>
        </p:nvSpPr>
        <p:spPr>
          <a:xfrm>
            <a:off x="7082408" y="5828933"/>
            <a:ext cx="2421153" cy="923330"/>
          </a:xfrm>
          <a:prstGeom prst="rect">
            <a:avLst/>
          </a:prstGeom>
          <a:noFill/>
        </p:spPr>
        <p:txBody>
          <a:bodyPr wrap="square" rtlCol="0">
            <a:spAutoFit/>
          </a:bodyPr>
          <a:lstStyle/>
          <a:p>
            <a:r>
              <a:rPr lang="en-US" dirty="0"/>
              <a:t>Cooperative moms lay </a:t>
            </a:r>
          </a:p>
          <a:p>
            <a:r>
              <a:rPr lang="en-US" dirty="0"/>
              <a:t>10-30 eggs (carpenter bees)</a:t>
            </a:r>
          </a:p>
        </p:txBody>
      </p:sp>
      <p:sp>
        <p:nvSpPr>
          <p:cNvPr id="19" name="TextBox 18">
            <a:extLst>
              <a:ext uri="{FF2B5EF4-FFF2-40B4-BE49-F238E27FC236}">
                <a16:creationId xmlns:a16="http://schemas.microsoft.com/office/drawing/2014/main" id="{BA3568C0-8F7D-D158-A293-4C9573F013BE}"/>
              </a:ext>
            </a:extLst>
          </p:cNvPr>
          <p:cNvSpPr txBox="1"/>
          <p:nvPr/>
        </p:nvSpPr>
        <p:spPr>
          <a:xfrm>
            <a:off x="155575" y="28879"/>
            <a:ext cx="3848254" cy="369332"/>
          </a:xfrm>
          <a:prstGeom prst="rect">
            <a:avLst/>
          </a:prstGeom>
          <a:noFill/>
        </p:spPr>
        <p:txBody>
          <a:bodyPr wrap="square" rtlCol="0">
            <a:spAutoFit/>
          </a:bodyPr>
          <a:lstStyle/>
          <a:p>
            <a:r>
              <a:rPr lang="en-US" dirty="0">
                <a:solidFill>
                  <a:srgbClr val="000000"/>
                </a:solidFill>
              </a:rPr>
              <a:t>Life History – Sociality</a:t>
            </a:r>
          </a:p>
        </p:txBody>
      </p:sp>
    </p:spTree>
    <p:extLst>
      <p:ext uri="{BB962C8B-B14F-4D97-AF65-F5344CB8AC3E}">
        <p14:creationId xmlns:p14="http://schemas.microsoft.com/office/powerpoint/2010/main" val="2758201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7C429A1A-7F00-2137-241C-F7CBE7EB3A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2" name="Content Placeholder 2">
            <a:extLst>
              <a:ext uri="{FF2B5EF4-FFF2-40B4-BE49-F238E27FC236}">
                <a16:creationId xmlns:a16="http://schemas.microsoft.com/office/drawing/2014/main" id="{158F69E4-8549-C0F7-51C0-D1631B9A5876}"/>
              </a:ext>
            </a:extLst>
          </p:cNvPr>
          <p:cNvSpPr txBox="1">
            <a:spLocks/>
          </p:cNvSpPr>
          <p:nvPr/>
        </p:nvSpPr>
        <p:spPr>
          <a:xfrm>
            <a:off x="192026" y="1722592"/>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Solitary</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id="{25890542-A44E-EB85-19F4-9FEBADDFFE25}"/>
              </a:ext>
            </a:extLst>
          </p:cNvPr>
          <p:cNvSpPr txBox="1">
            <a:spLocks/>
          </p:cNvSpPr>
          <p:nvPr/>
        </p:nvSpPr>
        <p:spPr>
          <a:xfrm>
            <a:off x="9608319" y="1769745"/>
            <a:ext cx="2583682" cy="5444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Eusocial</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2">
            <a:extLst>
              <a:ext uri="{FF2B5EF4-FFF2-40B4-BE49-F238E27FC236}">
                <a16:creationId xmlns:a16="http://schemas.microsoft.com/office/drawing/2014/main" id="{F6EE01C0-CFBF-D14E-5E94-319E2DEB2F37}"/>
              </a:ext>
            </a:extLst>
          </p:cNvPr>
          <p:cNvSpPr txBox="1">
            <a:spLocks/>
          </p:cNvSpPr>
          <p:nvPr/>
        </p:nvSpPr>
        <p:spPr>
          <a:xfrm>
            <a:off x="6380114" y="1768952"/>
            <a:ext cx="297824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gn="ctr">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Cooperative</a:t>
            </a: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cxnSp>
        <p:nvCxnSpPr>
          <p:cNvPr id="53" name="Straight Connector 52">
            <a:extLst>
              <a:ext uri="{FF2B5EF4-FFF2-40B4-BE49-F238E27FC236}">
                <a16:creationId xmlns:a16="http://schemas.microsoft.com/office/drawing/2014/main" id="{7B95B72F-79F6-7B3D-DEC0-2E2B103DC365}"/>
              </a:ext>
            </a:extLst>
          </p:cNvPr>
          <p:cNvCxnSpPr>
            <a:cxnSpLocks/>
          </p:cNvCxnSpPr>
          <p:nvPr/>
        </p:nvCxnSpPr>
        <p:spPr>
          <a:xfrm flipV="1">
            <a:off x="970281" y="2416213"/>
            <a:ext cx="10241280" cy="15174"/>
          </a:xfrm>
          <a:prstGeom prst="line">
            <a:avLst/>
          </a:prstGeom>
          <a:ln w="1016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1BD20AA0-492C-6D3D-A328-5A0005C919B7}"/>
              </a:ext>
            </a:extLst>
          </p:cNvPr>
          <p:cNvSpPr/>
          <p:nvPr/>
        </p:nvSpPr>
        <p:spPr bwMode="auto">
          <a:xfrm rot="5400000" flipH="1">
            <a:off x="11166495" y="2287137"/>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5" name="Isosceles Triangle 54">
            <a:extLst>
              <a:ext uri="{FF2B5EF4-FFF2-40B4-BE49-F238E27FC236}">
                <a16:creationId xmlns:a16="http://schemas.microsoft.com/office/drawing/2014/main" id="{46FC5533-9E20-C6E1-1A88-71C6DA7F1A50}"/>
              </a:ext>
            </a:extLst>
          </p:cNvPr>
          <p:cNvSpPr/>
          <p:nvPr/>
        </p:nvSpPr>
        <p:spPr bwMode="auto">
          <a:xfrm rot="16200000">
            <a:off x="695404" y="2279225"/>
            <a:ext cx="293081" cy="280591"/>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9" name="Content Placeholder 2">
            <a:extLst>
              <a:ext uri="{FF2B5EF4-FFF2-40B4-BE49-F238E27FC236}">
                <a16:creationId xmlns:a16="http://schemas.microsoft.com/office/drawing/2014/main" id="{94CD4D5F-CF9A-A38C-B604-91AD3FFDC127}"/>
              </a:ext>
            </a:extLst>
          </p:cNvPr>
          <p:cNvSpPr txBox="1">
            <a:spLocks/>
          </p:cNvSpPr>
          <p:nvPr/>
        </p:nvSpPr>
        <p:spPr>
          <a:xfrm>
            <a:off x="2233018" y="1746821"/>
            <a:ext cx="2526902"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Communal</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65" name="Right Brace 64">
            <a:extLst>
              <a:ext uri="{FF2B5EF4-FFF2-40B4-BE49-F238E27FC236}">
                <a16:creationId xmlns:a16="http://schemas.microsoft.com/office/drawing/2014/main" id="{FF1C279F-1F9C-89D8-8968-2CDC46D02719}"/>
              </a:ext>
            </a:extLst>
          </p:cNvPr>
          <p:cNvSpPr/>
          <p:nvPr/>
        </p:nvSpPr>
        <p:spPr bwMode="auto">
          <a:xfrm rot="16200000">
            <a:off x="9230036" y="462058"/>
            <a:ext cx="361096" cy="2191279"/>
          </a:xfrm>
          <a:prstGeom prst="righ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66" name="Right Brace 65">
            <a:extLst>
              <a:ext uri="{FF2B5EF4-FFF2-40B4-BE49-F238E27FC236}">
                <a16:creationId xmlns:a16="http://schemas.microsoft.com/office/drawing/2014/main" id="{1F4BBAFC-75E6-DF3F-A049-AB4919843924}"/>
              </a:ext>
            </a:extLst>
          </p:cNvPr>
          <p:cNvSpPr/>
          <p:nvPr/>
        </p:nvSpPr>
        <p:spPr bwMode="auto">
          <a:xfrm rot="16200000">
            <a:off x="2312379" y="358411"/>
            <a:ext cx="361096" cy="2191279"/>
          </a:xfrm>
          <a:prstGeom prst="righ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67" name="Content Placeholder 2">
            <a:extLst>
              <a:ext uri="{FF2B5EF4-FFF2-40B4-BE49-F238E27FC236}">
                <a16:creationId xmlns:a16="http://schemas.microsoft.com/office/drawing/2014/main" id="{1096A930-8ED4-C35A-01F4-2D67FB74E52E}"/>
              </a:ext>
            </a:extLst>
          </p:cNvPr>
          <p:cNvSpPr txBox="1">
            <a:spLocks/>
          </p:cNvSpPr>
          <p:nvPr/>
        </p:nvSpPr>
        <p:spPr>
          <a:xfrm>
            <a:off x="8321953" y="845881"/>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Social</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68" name="Content Placeholder 2">
            <a:extLst>
              <a:ext uri="{FF2B5EF4-FFF2-40B4-BE49-F238E27FC236}">
                <a16:creationId xmlns:a16="http://schemas.microsoft.com/office/drawing/2014/main" id="{486CEE2A-252E-1C64-FBF5-E4E3D8F6DBD3}"/>
              </a:ext>
            </a:extLst>
          </p:cNvPr>
          <p:cNvSpPr txBox="1">
            <a:spLocks/>
          </p:cNvSpPr>
          <p:nvPr/>
        </p:nvSpPr>
        <p:spPr>
          <a:xfrm>
            <a:off x="1414871" y="806516"/>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Solitary</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cxnSp>
        <p:nvCxnSpPr>
          <p:cNvPr id="2" name="Straight Connector 1">
            <a:extLst>
              <a:ext uri="{FF2B5EF4-FFF2-40B4-BE49-F238E27FC236}">
                <a16:creationId xmlns:a16="http://schemas.microsoft.com/office/drawing/2014/main" id="{89481A71-7836-DE99-0FD3-5104F7D9415D}"/>
              </a:ext>
            </a:extLst>
          </p:cNvPr>
          <p:cNvCxnSpPr>
            <a:cxnSpLocks/>
          </p:cNvCxnSpPr>
          <p:nvPr/>
        </p:nvCxnSpPr>
        <p:spPr>
          <a:xfrm flipV="1">
            <a:off x="970281" y="2416213"/>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D676E5-5F5A-514F-8C8C-03769503E681}"/>
              </a:ext>
            </a:extLst>
          </p:cNvPr>
          <p:cNvSpPr txBox="1"/>
          <p:nvPr/>
        </p:nvSpPr>
        <p:spPr>
          <a:xfrm>
            <a:off x="5099434" y="2226452"/>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4" name="Picture 3">
            <a:extLst>
              <a:ext uri="{FF2B5EF4-FFF2-40B4-BE49-F238E27FC236}">
                <a16:creationId xmlns:a16="http://schemas.microsoft.com/office/drawing/2014/main" id="{3EDB8A2C-2D17-9EA7-882A-906C00A0B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981729" y="4124716"/>
            <a:ext cx="4136292" cy="993240"/>
          </a:xfrm>
          <a:prstGeom prst="rect">
            <a:avLst/>
          </a:prstGeom>
        </p:spPr>
      </p:pic>
      <p:pic>
        <p:nvPicPr>
          <p:cNvPr id="5" name="Picture 4">
            <a:extLst>
              <a:ext uri="{FF2B5EF4-FFF2-40B4-BE49-F238E27FC236}">
                <a16:creationId xmlns:a16="http://schemas.microsoft.com/office/drawing/2014/main" id="{21D46649-C6B4-EE68-A466-B348A13027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36523" y="2813493"/>
            <a:ext cx="3399266" cy="2094762"/>
          </a:xfrm>
          <a:prstGeom prst="rect">
            <a:avLst/>
          </a:prstGeom>
          <a:effectLst>
            <a:softEdge rad="31750"/>
          </a:effectLst>
        </p:spPr>
      </p:pic>
      <p:grpSp>
        <p:nvGrpSpPr>
          <p:cNvPr id="11" name="Group 10">
            <a:extLst>
              <a:ext uri="{FF2B5EF4-FFF2-40B4-BE49-F238E27FC236}">
                <a16:creationId xmlns:a16="http://schemas.microsoft.com/office/drawing/2014/main" id="{C0697A3B-041C-0CD5-DEC9-5D392BE01E72}"/>
              </a:ext>
            </a:extLst>
          </p:cNvPr>
          <p:cNvGrpSpPr/>
          <p:nvPr/>
        </p:nvGrpSpPr>
        <p:grpSpPr>
          <a:xfrm>
            <a:off x="2876098" y="2756674"/>
            <a:ext cx="3504016" cy="3128373"/>
            <a:chOff x="2876098" y="2756674"/>
            <a:chExt cx="3504016" cy="3128373"/>
          </a:xfrm>
        </p:grpSpPr>
        <p:pic>
          <p:nvPicPr>
            <p:cNvPr id="8" name="Picture 7">
              <a:extLst>
                <a:ext uri="{FF2B5EF4-FFF2-40B4-BE49-F238E27FC236}">
                  <a16:creationId xmlns:a16="http://schemas.microsoft.com/office/drawing/2014/main" id="{6AE474C6-1CFC-2B4D-82AB-D1CD4181EC8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5400000">
              <a:off x="3063919" y="2568853"/>
              <a:ext cx="3128373" cy="3504016"/>
            </a:xfrm>
            <a:prstGeom prst="rect">
              <a:avLst/>
            </a:prstGeom>
          </p:spPr>
        </p:pic>
        <p:pic>
          <p:nvPicPr>
            <p:cNvPr id="6" name="Picture 5">
              <a:extLst>
                <a:ext uri="{FF2B5EF4-FFF2-40B4-BE49-F238E27FC236}">
                  <a16:creationId xmlns:a16="http://schemas.microsoft.com/office/drawing/2014/main" id="{2DE551EB-D1AB-FCD5-25C1-73ECDE5BA4B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10800000">
              <a:off x="3008884" y="2760507"/>
              <a:ext cx="1159365" cy="1662895"/>
            </a:xfrm>
            <a:prstGeom prst="rect">
              <a:avLst/>
            </a:prstGeom>
          </p:spPr>
        </p:pic>
      </p:grpSp>
      <p:pic>
        <p:nvPicPr>
          <p:cNvPr id="9" name="Picture 8">
            <a:extLst>
              <a:ext uri="{FF2B5EF4-FFF2-40B4-BE49-F238E27FC236}">
                <a16:creationId xmlns:a16="http://schemas.microsoft.com/office/drawing/2014/main" id="{FF3CF5E4-55BC-F53D-C212-B5C1F200F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59" y="3070680"/>
            <a:ext cx="2678842" cy="2678842"/>
          </a:xfrm>
          <a:prstGeom prst="rect">
            <a:avLst/>
          </a:prstGeom>
        </p:spPr>
      </p:pic>
      <p:sp>
        <p:nvSpPr>
          <p:cNvPr id="13" name="TextBox 12">
            <a:extLst>
              <a:ext uri="{FF2B5EF4-FFF2-40B4-BE49-F238E27FC236}">
                <a16:creationId xmlns:a16="http://schemas.microsoft.com/office/drawing/2014/main" id="{2BBAA554-0DEE-1565-8641-C65F5B82219E}"/>
              </a:ext>
            </a:extLst>
          </p:cNvPr>
          <p:cNvSpPr txBox="1"/>
          <p:nvPr/>
        </p:nvSpPr>
        <p:spPr>
          <a:xfrm>
            <a:off x="1559520" y="5969539"/>
            <a:ext cx="3200400" cy="646331"/>
          </a:xfrm>
          <a:prstGeom prst="rect">
            <a:avLst/>
          </a:prstGeom>
          <a:noFill/>
        </p:spPr>
        <p:txBody>
          <a:bodyPr wrap="square" rtlCol="0">
            <a:spAutoFit/>
          </a:bodyPr>
          <a:lstStyle/>
          <a:p>
            <a:r>
              <a:rPr lang="en-US" dirty="0"/>
              <a:t>Most solitary and communal bees lay around 10-15 eggs</a:t>
            </a:r>
          </a:p>
        </p:txBody>
      </p:sp>
      <p:sp>
        <p:nvSpPr>
          <p:cNvPr id="25" name="TextBox 24">
            <a:extLst>
              <a:ext uri="{FF2B5EF4-FFF2-40B4-BE49-F238E27FC236}">
                <a16:creationId xmlns:a16="http://schemas.microsoft.com/office/drawing/2014/main" id="{BA3568C0-8F7D-D158-A293-4C9573F013BE}"/>
              </a:ext>
            </a:extLst>
          </p:cNvPr>
          <p:cNvSpPr txBox="1"/>
          <p:nvPr/>
        </p:nvSpPr>
        <p:spPr>
          <a:xfrm>
            <a:off x="155575" y="28879"/>
            <a:ext cx="3848254" cy="369332"/>
          </a:xfrm>
          <a:prstGeom prst="rect">
            <a:avLst/>
          </a:prstGeom>
          <a:noFill/>
        </p:spPr>
        <p:txBody>
          <a:bodyPr wrap="square" rtlCol="0">
            <a:spAutoFit/>
          </a:bodyPr>
          <a:lstStyle/>
          <a:p>
            <a:r>
              <a:rPr lang="en-US" dirty="0">
                <a:solidFill>
                  <a:srgbClr val="000000"/>
                </a:solidFill>
              </a:rPr>
              <a:t>Life History – Sociality</a:t>
            </a:r>
          </a:p>
        </p:txBody>
      </p:sp>
    </p:spTree>
    <p:extLst>
      <p:ext uri="{BB962C8B-B14F-4D97-AF65-F5344CB8AC3E}">
        <p14:creationId xmlns:p14="http://schemas.microsoft.com/office/powerpoint/2010/main" val="336443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026">
            <a:extLst>
              <a:ext uri="{FF2B5EF4-FFF2-40B4-BE49-F238E27FC236}">
                <a16:creationId xmlns:a16="http://schemas.microsoft.com/office/drawing/2014/main" id="{1163A777-291C-1F47-0294-62D6451427E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617651" y="2974115"/>
            <a:ext cx="448323" cy="468701"/>
          </a:xfrm>
          <a:prstGeom prst="rect">
            <a:avLst/>
          </a:prstGeom>
        </p:spPr>
      </p:pic>
      <p:pic>
        <p:nvPicPr>
          <p:cNvPr id="1028" name="Picture 1027">
            <a:extLst>
              <a:ext uri="{FF2B5EF4-FFF2-40B4-BE49-F238E27FC236}">
                <a16:creationId xmlns:a16="http://schemas.microsoft.com/office/drawing/2014/main" id="{CC154A0E-8CA7-4C01-0AB1-7C654B16665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22590" y="3352591"/>
            <a:ext cx="448323" cy="468701"/>
          </a:xfrm>
          <a:prstGeom prst="rect">
            <a:avLst/>
          </a:prstGeom>
        </p:spPr>
      </p:pic>
      <p:pic>
        <p:nvPicPr>
          <p:cNvPr id="1029" name="Picture 1028">
            <a:extLst>
              <a:ext uri="{FF2B5EF4-FFF2-40B4-BE49-F238E27FC236}">
                <a16:creationId xmlns:a16="http://schemas.microsoft.com/office/drawing/2014/main" id="{4C0366AD-EE99-869F-5165-8FCB65166A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41913" y="3177099"/>
            <a:ext cx="448323" cy="468701"/>
          </a:xfrm>
          <a:prstGeom prst="rect">
            <a:avLst/>
          </a:prstGeom>
        </p:spPr>
      </p:pic>
      <p:pic>
        <p:nvPicPr>
          <p:cNvPr id="1030" name="Picture 1029">
            <a:extLst>
              <a:ext uri="{FF2B5EF4-FFF2-40B4-BE49-F238E27FC236}">
                <a16:creationId xmlns:a16="http://schemas.microsoft.com/office/drawing/2014/main" id="{44C269CD-EC99-C157-70A7-225E59757F3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64406" y="2822365"/>
            <a:ext cx="448323" cy="468701"/>
          </a:xfrm>
          <a:prstGeom prst="rect">
            <a:avLst/>
          </a:prstGeom>
        </p:spPr>
      </p:pic>
      <p:pic>
        <p:nvPicPr>
          <p:cNvPr id="9" name="Picture 8">
            <a:extLst>
              <a:ext uri="{FF2B5EF4-FFF2-40B4-BE49-F238E27FC236}">
                <a16:creationId xmlns:a16="http://schemas.microsoft.com/office/drawing/2014/main" id="{BA1D01FB-5852-1F12-C6B9-C99072A55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4056" y="2627846"/>
            <a:ext cx="1673756" cy="1493281"/>
          </a:xfrm>
          <a:prstGeom prst="rect">
            <a:avLst/>
          </a:prstGeom>
        </p:spPr>
      </p:pic>
      <p:cxnSp>
        <p:nvCxnSpPr>
          <p:cNvPr id="3" name="Straight Connector 2">
            <a:extLst>
              <a:ext uri="{FF2B5EF4-FFF2-40B4-BE49-F238E27FC236}">
                <a16:creationId xmlns:a16="http://schemas.microsoft.com/office/drawing/2014/main" id="{34A91B51-F081-B2D8-98DC-6130DD830F25}"/>
              </a:ext>
            </a:extLst>
          </p:cNvPr>
          <p:cNvCxnSpPr>
            <a:cxnSpLocks/>
          </p:cNvCxnSpPr>
          <p:nvPr/>
        </p:nvCxnSpPr>
        <p:spPr>
          <a:xfrm flipV="1">
            <a:off x="970281" y="2426846"/>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92026" y="1722592"/>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Solitary</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p:cNvSpPr txBox="1">
            <a:spLocks/>
          </p:cNvSpPr>
          <p:nvPr/>
        </p:nvSpPr>
        <p:spPr>
          <a:xfrm>
            <a:off x="9447898" y="1769745"/>
            <a:ext cx="2690949" cy="5444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Eusocial</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p:cNvSpPr txBox="1">
            <a:spLocks/>
          </p:cNvSpPr>
          <p:nvPr/>
        </p:nvSpPr>
        <p:spPr>
          <a:xfrm>
            <a:off x="6219694" y="1768952"/>
            <a:ext cx="297824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gn="ctr">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Cooperative</a:t>
            </a: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96224" y="2929516"/>
            <a:ext cx="448323" cy="468701"/>
          </a:xfrm>
          <a:prstGeom prst="rect">
            <a:avLst/>
          </a:prstGeom>
        </p:spPr>
      </p:pic>
      <p:pic>
        <p:nvPicPr>
          <p:cNvPr id="34" name="Picture 3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998372" y="2929516"/>
            <a:ext cx="448323" cy="468701"/>
          </a:xfrm>
          <a:prstGeom prst="rect">
            <a:avLst/>
          </a:prstGeom>
        </p:spPr>
      </p:pic>
      <p:pic>
        <p:nvPicPr>
          <p:cNvPr id="35" name="Picture 3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973631" y="2955341"/>
            <a:ext cx="448323" cy="468701"/>
          </a:xfrm>
          <a:prstGeom prst="rect">
            <a:avLst/>
          </a:prstGeom>
        </p:spPr>
      </p:pic>
      <p:pic>
        <p:nvPicPr>
          <p:cNvPr id="36" name="Picture 3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21642" y="3363917"/>
            <a:ext cx="448323" cy="468701"/>
          </a:xfrm>
          <a:prstGeom prst="rect">
            <a:avLst/>
          </a:prstGeom>
        </p:spPr>
      </p:pic>
      <p:pic>
        <p:nvPicPr>
          <p:cNvPr id="37" name="Picture 3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623790" y="3363917"/>
            <a:ext cx="448323" cy="468701"/>
          </a:xfrm>
          <a:prstGeom prst="rect">
            <a:avLst/>
          </a:prstGeom>
        </p:spPr>
      </p:pic>
      <p:pic>
        <p:nvPicPr>
          <p:cNvPr id="38" name="Picture 3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99049" y="3389742"/>
            <a:ext cx="448323" cy="468701"/>
          </a:xfrm>
          <a:prstGeom prst="rect">
            <a:avLst/>
          </a:prstGeom>
        </p:spPr>
      </p:pic>
      <p:pic>
        <p:nvPicPr>
          <p:cNvPr id="48" name="Picture 4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076456" y="3398217"/>
            <a:ext cx="448323" cy="468701"/>
          </a:xfrm>
          <a:prstGeom prst="rect">
            <a:avLst/>
          </a:prstGeom>
        </p:spPr>
      </p:pic>
      <p:pic>
        <p:nvPicPr>
          <p:cNvPr id="50" name="Picture 4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516678" y="2929516"/>
            <a:ext cx="448323" cy="468701"/>
          </a:xfrm>
          <a:prstGeom prst="rect">
            <a:avLst/>
          </a:prstGeom>
        </p:spPr>
      </p:pic>
      <p:pic>
        <p:nvPicPr>
          <p:cNvPr id="53" name="Picture 5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0934111" y="2627144"/>
            <a:ext cx="832451" cy="870289"/>
          </a:xfrm>
          <a:prstGeom prst="rect">
            <a:avLst/>
          </a:prstGeom>
        </p:spPr>
      </p:pic>
      <p:sp>
        <p:nvSpPr>
          <p:cNvPr id="52" name="TextBox 51"/>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BA5C692E-D96E-8BA4-8316-50BF0397C89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pic>
        <p:nvPicPr>
          <p:cNvPr id="51" name="Picture 50">
            <a:extLst>
              <a:ext uri="{FF2B5EF4-FFF2-40B4-BE49-F238E27FC236}">
                <a16:creationId xmlns:a16="http://schemas.microsoft.com/office/drawing/2014/main" id="{B78B7992-ADDB-65A6-47D7-2E49C114DDD3}"/>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247552" y="5385199"/>
            <a:ext cx="2110460" cy="1340673"/>
          </a:xfrm>
          <a:prstGeom prst="rect">
            <a:avLst/>
          </a:prstGeom>
        </p:spPr>
      </p:pic>
      <p:sp>
        <p:nvSpPr>
          <p:cNvPr id="54" name="TextBox 53">
            <a:extLst>
              <a:ext uri="{FF2B5EF4-FFF2-40B4-BE49-F238E27FC236}">
                <a16:creationId xmlns:a16="http://schemas.microsoft.com/office/drawing/2014/main" id="{B9F0AEF7-6211-17DC-A22F-253A1AF89E66}"/>
              </a:ext>
            </a:extLst>
          </p:cNvPr>
          <p:cNvSpPr txBox="1"/>
          <p:nvPr/>
        </p:nvSpPr>
        <p:spPr>
          <a:xfrm>
            <a:off x="2620075" y="6517097"/>
            <a:ext cx="1475874" cy="276999"/>
          </a:xfrm>
          <a:prstGeom prst="rect">
            <a:avLst/>
          </a:prstGeom>
          <a:noFill/>
        </p:spPr>
        <p:txBody>
          <a:bodyPr wrap="square" rtlCol="0">
            <a:spAutoFit/>
          </a:bodyPr>
          <a:lstStyle/>
          <a:p>
            <a:r>
              <a:rPr lang="en-US" sz="1200" dirty="0"/>
              <a:t>Michael </a:t>
            </a:r>
            <a:r>
              <a:rPr lang="en-US" sz="1200" dirty="0" err="1"/>
              <a:t>Veit</a:t>
            </a:r>
            <a:endParaRPr lang="en-US" sz="1200" dirty="0"/>
          </a:p>
        </p:txBody>
      </p:sp>
      <p:sp>
        <p:nvSpPr>
          <p:cNvPr id="55" name="TextBox 54">
            <a:extLst>
              <a:ext uri="{FF2B5EF4-FFF2-40B4-BE49-F238E27FC236}">
                <a16:creationId xmlns:a16="http://schemas.microsoft.com/office/drawing/2014/main" id="{B8949AD5-E192-01BF-C5E2-7839D210A521}"/>
              </a:ext>
            </a:extLst>
          </p:cNvPr>
          <p:cNvSpPr txBox="1"/>
          <p:nvPr/>
        </p:nvSpPr>
        <p:spPr>
          <a:xfrm>
            <a:off x="1004136" y="4923534"/>
            <a:ext cx="3383170" cy="461665"/>
          </a:xfrm>
          <a:prstGeom prst="rect">
            <a:avLst/>
          </a:prstGeom>
          <a:noFill/>
        </p:spPr>
        <p:txBody>
          <a:bodyPr wrap="square" rtlCol="0">
            <a:spAutoFit/>
          </a:bodyPr>
          <a:lstStyle/>
          <a:p>
            <a:r>
              <a:rPr lang="en-US" sz="2400" b="1" dirty="0"/>
              <a:t>Brood parasites</a:t>
            </a:r>
          </a:p>
        </p:txBody>
      </p:sp>
      <p:pic>
        <p:nvPicPr>
          <p:cNvPr id="56" name="Picture 55">
            <a:extLst>
              <a:ext uri="{FF2B5EF4-FFF2-40B4-BE49-F238E27FC236}">
                <a16:creationId xmlns:a16="http://schemas.microsoft.com/office/drawing/2014/main" id="{C320E8E9-ACCE-BFAF-182B-504BD2D3C30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799769" y="5385199"/>
            <a:ext cx="1768965" cy="1475980"/>
          </a:xfrm>
          <a:prstGeom prst="rect">
            <a:avLst/>
          </a:prstGeom>
        </p:spPr>
      </p:pic>
      <p:sp>
        <p:nvSpPr>
          <p:cNvPr id="57" name="TextBox 56">
            <a:extLst>
              <a:ext uri="{FF2B5EF4-FFF2-40B4-BE49-F238E27FC236}">
                <a16:creationId xmlns:a16="http://schemas.microsoft.com/office/drawing/2014/main" id="{3C5917CC-C188-C8F2-CBC6-806D7BF22101}"/>
              </a:ext>
            </a:extLst>
          </p:cNvPr>
          <p:cNvSpPr txBox="1"/>
          <p:nvPr/>
        </p:nvSpPr>
        <p:spPr>
          <a:xfrm>
            <a:off x="8923897" y="6470707"/>
            <a:ext cx="1475874" cy="276999"/>
          </a:xfrm>
          <a:prstGeom prst="rect">
            <a:avLst/>
          </a:prstGeom>
          <a:noFill/>
        </p:spPr>
        <p:txBody>
          <a:bodyPr wrap="square" rtlCol="0">
            <a:spAutoFit/>
          </a:bodyPr>
          <a:lstStyle/>
          <a:p>
            <a:r>
              <a:rPr lang="en-US" sz="1200" dirty="0"/>
              <a:t>Tom Murray</a:t>
            </a:r>
          </a:p>
        </p:txBody>
      </p:sp>
      <p:sp>
        <p:nvSpPr>
          <p:cNvPr id="58" name="TextBox 57">
            <a:extLst>
              <a:ext uri="{FF2B5EF4-FFF2-40B4-BE49-F238E27FC236}">
                <a16:creationId xmlns:a16="http://schemas.microsoft.com/office/drawing/2014/main" id="{60B3DC43-CB17-FE97-64D4-77E4666D7BBC}"/>
              </a:ext>
            </a:extLst>
          </p:cNvPr>
          <p:cNvSpPr txBox="1"/>
          <p:nvPr/>
        </p:nvSpPr>
        <p:spPr>
          <a:xfrm>
            <a:off x="8446138" y="4958697"/>
            <a:ext cx="3383170" cy="461665"/>
          </a:xfrm>
          <a:prstGeom prst="rect">
            <a:avLst/>
          </a:prstGeom>
          <a:noFill/>
        </p:spPr>
        <p:txBody>
          <a:bodyPr wrap="square" rtlCol="0">
            <a:spAutoFit/>
          </a:bodyPr>
          <a:lstStyle/>
          <a:p>
            <a:r>
              <a:rPr lang="en-US" sz="2400" b="1" dirty="0"/>
              <a:t>Social parasites</a:t>
            </a:r>
          </a:p>
        </p:txBody>
      </p:sp>
      <p:cxnSp>
        <p:nvCxnSpPr>
          <p:cNvPr id="59" name="Straight Connector 58">
            <a:extLst>
              <a:ext uri="{FF2B5EF4-FFF2-40B4-BE49-F238E27FC236}">
                <a16:creationId xmlns:a16="http://schemas.microsoft.com/office/drawing/2014/main" id="{F9868F61-8DB9-BB0A-E4BF-DAED6D3A570A}"/>
              </a:ext>
            </a:extLst>
          </p:cNvPr>
          <p:cNvCxnSpPr>
            <a:cxnSpLocks/>
          </p:cNvCxnSpPr>
          <p:nvPr/>
        </p:nvCxnSpPr>
        <p:spPr>
          <a:xfrm flipV="1">
            <a:off x="970281" y="2416213"/>
            <a:ext cx="10241280" cy="15174"/>
          </a:xfrm>
          <a:prstGeom prst="line">
            <a:avLst/>
          </a:prstGeom>
          <a:ln w="101600">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F2663266-02BB-A9BE-F563-ADE23B853EED}"/>
              </a:ext>
            </a:extLst>
          </p:cNvPr>
          <p:cNvSpPr/>
          <p:nvPr/>
        </p:nvSpPr>
        <p:spPr bwMode="auto">
          <a:xfrm rot="5400000" flipH="1">
            <a:off x="11166495" y="2287137"/>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61" name="Isosceles Triangle 60">
            <a:extLst>
              <a:ext uri="{FF2B5EF4-FFF2-40B4-BE49-F238E27FC236}">
                <a16:creationId xmlns:a16="http://schemas.microsoft.com/office/drawing/2014/main" id="{1696DE56-6CB4-C81C-4DBE-6B9CFEF6512B}"/>
              </a:ext>
            </a:extLst>
          </p:cNvPr>
          <p:cNvSpPr/>
          <p:nvPr/>
        </p:nvSpPr>
        <p:spPr bwMode="auto">
          <a:xfrm rot="16200000">
            <a:off x="695404" y="2279225"/>
            <a:ext cx="293081" cy="280591"/>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pic>
        <p:nvPicPr>
          <p:cNvPr id="62" name="Picture 61">
            <a:extLst>
              <a:ext uri="{FF2B5EF4-FFF2-40B4-BE49-F238E27FC236}">
                <a16:creationId xmlns:a16="http://schemas.microsoft.com/office/drawing/2014/main" id="{0CC0D427-2D1D-0BE8-BA1D-E195825F17A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0973" y="2690061"/>
            <a:ext cx="448323" cy="468701"/>
          </a:xfrm>
          <a:prstGeom prst="rect">
            <a:avLst/>
          </a:prstGeom>
        </p:spPr>
      </p:pic>
      <p:sp>
        <p:nvSpPr>
          <p:cNvPr id="63" name="Arrow: Left-Up 62">
            <a:extLst>
              <a:ext uri="{FF2B5EF4-FFF2-40B4-BE49-F238E27FC236}">
                <a16:creationId xmlns:a16="http://schemas.microsoft.com/office/drawing/2014/main" id="{05A8C7C5-8F9A-FA14-9105-20E1ADCFF035}"/>
              </a:ext>
            </a:extLst>
          </p:cNvPr>
          <p:cNvSpPr/>
          <p:nvPr/>
        </p:nvSpPr>
        <p:spPr bwMode="auto">
          <a:xfrm rot="2422071">
            <a:off x="8912069" y="3714867"/>
            <a:ext cx="1264951" cy="1228753"/>
          </a:xfrm>
          <a:prstGeom prst="leftUpArrow">
            <a:avLst>
              <a:gd name="adj1" fmla="val 12765"/>
              <a:gd name="adj2" fmla="val 14953"/>
              <a:gd name="adj3" fmla="val 2500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effectLst/>
              <a:latin typeface="Tahoma" pitchFamily="34" charset="0"/>
            </a:endParaRPr>
          </a:p>
        </p:txBody>
      </p:sp>
      <p:sp>
        <p:nvSpPr>
          <p:cNvPr id="1024" name="Arrow: Left-Up 1023">
            <a:extLst>
              <a:ext uri="{FF2B5EF4-FFF2-40B4-BE49-F238E27FC236}">
                <a16:creationId xmlns:a16="http://schemas.microsoft.com/office/drawing/2014/main" id="{523970D5-B338-300F-1B26-0A31B4790607}"/>
              </a:ext>
            </a:extLst>
          </p:cNvPr>
          <p:cNvSpPr/>
          <p:nvPr/>
        </p:nvSpPr>
        <p:spPr bwMode="auto">
          <a:xfrm rot="2422071">
            <a:off x="1560746" y="3558617"/>
            <a:ext cx="1264951" cy="1228753"/>
          </a:xfrm>
          <a:prstGeom prst="leftUpArrow">
            <a:avLst>
              <a:gd name="adj1" fmla="val 12765"/>
              <a:gd name="adj2" fmla="val 14953"/>
              <a:gd name="adj3" fmla="val 2500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effectLst/>
              <a:latin typeface="Tahoma" pitchFamily="34" charset="0"/>
            </a:endParaRPr>
          </a:p>
        </p:txBody>
      </p:sp>
      <p:sp>
        <p:nvSpPr>
          <p:cNvPr id="1025" name="Content Placeholder 2">
            <a:extLst>
              <a:ext uri="{FF2B5EF4-FFF2-40B4-BE49-F238E27FC236}">
                <a16:creationId xmlns:a16="http://schemas.microsoft.com/office/drawing/2014/main" id="{30F3ED71-FBAF-9C40-8FA6-37EF16487AA5}"/>
              </a:ext>
            </a:extLst>
          </p:cNvPr>
          <p:cNvSpPr txBox="1">
            <a:spLocks/>
          </p:cNvSpPr>
          <p:nvPr/>
        </p:nvSpPr>
        <p:spPr>
          <a:xfrm>
            <a:off x="2233018" y="1746821"/>
            <a:ext cx="2526902"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Communal</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031" name="Right Brace 1030">
            <a:extLst>
              <a:ext uri="{FF2B5EF4-FFF2-40B4-BE49-F238E27FC236}">
                <a16:creationId xmlns:a16="http://schemas.microsoft.com/office/drawing/2014/main" id="{7840A83F-E766-58C7-83BC-A11E5EA152B6}"/>
              </a:ext>
            </a:extLst>
          </p:cNvPr>
          <p:cNvSpPr/>
          <p:nvPr/>
        </p:nvSpPr>
        <p:spPr bwMode="auto">
          <a:xfrm rot="16200000">
            <a:off x="2312379" y="358411"/>
            <a:ext cx="361096" cy="2191279"/>
          </a:xfrm>
          <a:prstGeom prst="righ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1032" name="Right Brace 1031">
            <a:extLst>
              <a:ext uri="{FF2B5EF4-FFF2-40B4-BE49-F238E27FC236}">
                <a16:creationId xmlns:a16="http://schemas.microsoft.com/office/drawing/2014/main" id="{A8363364-0883-55C6-C3E6-33549921DB78}"/>
              </a:ext>
            </a:extLst>
          </p:cNvPr>
          <p:cNvSpPr/>
          <p:nvPr/>
        </p:nvSpPr>
        <p:spPr bwMode="auto">
          <a:xfrm rot="16200000">
            <a:off x="9230036" y="462058"/>
            <a:ext cx="361096" cy="2191279"/>
          </a:xfrm>
          <a:prstGeom prst="rightBrace">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1033" name="Content Placeholder 2">
            <a:extLst>
              <a:ext uri="{FF2B5EF4-FFF2-40B4-BE49-F238E27FC236}">
                <a16:creationId xmlns:a16="http://schemas.microsoft.com/office/drawing/2014/main" id="{E3D32EA3-54E9-0467-690B-C5812D8951F5}"/>
              </a:ext>
            </a:extLst>
          </p:cNvPr>
          <p:cNvSpPr txBox="1">
            <a:spLocks/>
          </p:cNvSpPr>
          <p:nvPr/>
        </p:nvSpPr>
        <p:spPr>
          <a:xfrm>
            <a:off x="8321953" y="845881"/>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Social</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034" name="Content Placeholder 2">
            <a:extLst>
              <a:ext uri="{FF2B5EF4-FFF2-40B4-BE49-F238E27FC236}">
                <a16:creationId xmlns:a16="http://schemas.microsoft.com/office/drawing/2014/main" id="{28FE1683-447A-9106-DF4A-B951C533EC34}"/>
              </a:ext>
            </a:extLst>
          </p:cNvPr>
          <p:cNvSpPr txBox="1">
            <a:spLocks/>
          </p:cNvSpPr>
          <p:nvPr/>
        </p:nvSpPr>
        <p:spPr>
          <a:xfrm>
            <a:off x="1414871" y="806516"/>
            <a:ext cx="2249988"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Solitary</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8722B96-7D85-A726-6D7F-6B30E635ADE8}"/>
              </a:ext>
            </a:extLst>
          </p:cNvPr>
          <p:cNvSpPr txBox="1"/>
          <p:nvPr/>
        </p:nvSpPr>
        <p:spPr>
          <a:xfrm>
            <a:off x="5099434" y="2226452"/>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6" name="Picture 5">
            <a:extLst>
              <a:ext uri="{FF2B5EF4-FFF2-40B4-BE49-F238E27FC236}">
                <a16:creationId xmlns:a16="http://schemas.microsoft.com/office/drawing/2014/main" id="{E78A3B3B-6B64-D3E1-6521-E103F8836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801" y="2639387"/>
            <a:ext cx="1423392" cy="1420157"/>
          </a:xfrm>
          <a:prstGeom prst="rect">
            <a:avLst/>
          </a:prstGeom>
        </p:spPr>
      </p:pic>
      <p:pic>
        <p:nvPicPr>
          <p:cNvPr id="10" name="Picture 9">
            <a:extLst>
              <a:ext uri="{FF2B5EF4-FFF2-40B4-BE49-F238E27FC236}">
                <a16:creationId xmlns:a16="http://schemas.microsoft.com/office/drawing/2014/main" id="{800291E3-D0B2-4BDF-A17F-2E290272B8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2633" y="2573829"/>
            <a:ext cx="541320" cy="2251626"/>
          </a:xfrm>
          <a:prstGeom prst="rect">
            <a:avLst/>
          </a:prstGeom>
        </p:spPr>
      </p:pic>
      <p:pic>
        <p:nvPicPr>
          <p:cNvPr id="11" name="Picture 10">
            <a:extLst>
              <a:ext uri="{FF2B5EF4-FFF2-40B4-BE49-F238E27FC236}">
                <a16:creationId xmlns:a16="http://schemas.microsoft.com/office/drawing/2014/main" id="{0835AFD8-944B-53C4-2479-D26F960446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2617" y="2620231"/>
            <a:ext cx="2602696" cy="1365022"/>
          </a:xfrm>
          <a:prstGeom prst="rect">
            <a:avLst/>
          </a:prstGeom>
        </p:spPr>
      </p:pic>
      <p:sp>
        <p:nvSpPr>
          <p:cNvPr id="44" name="TextBox 43">
            <a:extLst>
              <a:ext uri="{FF2B5EF4-FFF2-40B4-BE49-F238E27FC236}">
                <a16:creationId xmlns:a16="http://schemas.microsoft.com/office/drawing/2014/main" id="{BA3568C0-8F7D-D158-A293-4C9573F013BE}"/>
              </a:ext>
            </a:extLst>
          </p:cNvPr>
          <p:cNvSpPr txBox="1"/>
          <p:nvPr/>
        </p:nvSpPr>
        <p:spPr>
          <a:xfrm>
            <a:off x="155575" y="28879"/>
            <a:ext cx="3848254" cy="369332"/>
          </a:xfrm>
          <a:prstGeom prst="rect">
            <a:avLst/>
          </a:prstGeom>
          <a:noFill/>
        </p:spPr>
        <p:txBody>
          <a:bodyPr wrap="square" rtlCol="0">
            <a:spAutoFit/>
          </a:bodyPr>
          <a:lstStyle/>
          <a:p>
            <a:r>
              <a:rPr lang="en-US" dirty="0">
                <a:solidFill>
                  <a:srgbClr val="000000"/>
                </a:solidFill>
              </a:rPr>
              <a:t>Life History – Sociality</a:t>
            </a:r>
          </a:p>
        </p:txBody>
      </p:sp>
    </p:spTree>
    <p:extLst>
      <p:ext uri="{BB962C8B-B14F-4D97-AF65-F5344CB8AC3E}">
        <p14:creationId xmlns:p14="http://schemas.microsoft.com/office/powerpoint/2010/main" val="1332188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E0E01C-38CB-90CF-BFA6-AB4CDFB4DD07}"/>
              </a:ext>
            </a:extLst>
          </p:cNvPr>
          <p:cNvGrpSpPr/>
          <p:nvPr/>
        </p:nvGrpSpPr>
        <p:grpSpPr>
          <a:xfrm>
            <a:off x="37532" y="1976339"/>
            <a:ext cx="8420668" cy="4852782"/>
            <a:chOff x="1524000" y="1944258"/>
            <a:chExt cx="9143996" cy="4852782"/>
          </a:xfrm>
        </p:grpSpPr>
        <p:pic>
          <p:nvPicPr>
            <p:cNvPr id="2050" name="Picture 2" descr="Image result for Osmia be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524001" y="1944258"/>
              <a:ext cx="4607413" cy="20487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ndrena nest"/>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524001" y="3705020"/>
              <a:ext cx="4809393" cy="3092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olitary bee groomi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524000" y="3133835"/>
              <a:ext cx="4809392" cy="13355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egachile bee brood"/>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6060019" y="1950495"/>
              <a:ext cx="4607977" cy="2518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p:cNvPicPr>
            <p:nvPr/>
          </p:nvPicPr>
          <p:blipFill rotWithShape="1">
            <a:blip r:embed="rId7" cstate="email">
              <a:extLst>
                <a:ext uri="{28A0092B-C50C-407E-A947-70E740481C1C}">
                  <a14:useLocalDpi xmlns:a14="http://schemas.microsoft.com/office/drawing/2010/main" val="0"/>
                </a:ext>
              </a:extLst>
            </a:blip>
            <a:srcRect/>
            <a:stretch/>
          </p:blipFill>
          <p:spPr>
            <a:xfrm>
              <a:off x="6060013" y="4478218"/>
              <a:ext cx="4607983" cy="2309944"/>
            </a:xfrm>
            <a:prstGeom prst="rect">
              <a:avLst/>
            </a:prstGeom>
          </p:spPr>
        </p:pic>
      </p:grpSp>
      <p:sp>
        <p:nvSpPr>
          <p:cNvPr id="12" name="TextBox 11"/>
          <p:cNvSpPr txBox="1"/>
          <p:nvPr/>
        </p:nvSpPr>
        <p:spPr>
          <a:xfrm>
            <a:off x="1505340" y="-49835"/>
            <a:ext cx="2821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CC"/>
                </a:solidFill>
                <a:effectLst>
                  <a:outerShdw blurRad="38100" dist="38100" dir="2700000" algn="ctr" rotWithShape="0">
                    <a:srgbClr val="000000"/>
                  </a:outerShdw>
                </a:effectLst>
                <a:uLnTx/>
                <a:uFillTx/>
                <a:latin typeface="Tahoma"/>
                <a:ea typeface="+mn-ea"/>
                <a:cs typeface="+mn-cs"/>
              </a:rPr>
              <a:t>Natural History</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0" name="Rectangle 9"/>
          <p:cNvSpPr/>
          <p:nvPr/>
        </p:nvSpPr>
        <p:spPr bwMode="auto">
          <a:xfrm>
            <a:off x="8457676" y="3578635"/>
            <a:ext cx="3678112" cy="1661185"/>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Below Ground: </a:t>
            </a: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Soil excavators </a:t>
            </a: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&amp; Ground Burrow Renters  </a:t>
            </a: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70% of the species</a:t>
            </a: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l" defTabSz="914400" rtl="0" eaLnBrk="1" fontAlgn="auto" latinLnBrk="0" hangingPunct="1">
              <a:lnSpc>
                <a:spcPct val="80000"/>
              </a:lnSpc>
              <a:spcBef>
                <a:spcPts val="0"/>
              </a:spcBef>
              <a:spcAft>
                <a:spcPts val="600"/>
              </a:spcAft>
              <a:buClr>
                <a:srgbClr val="FFFFFF"/>
              </a:buClr>
              <a:buSzPct val="104000"/>
              <a:buFontTx/>
              <a:buNone/>
              <a:tabLst/>
              <a:defRPr/>
            </a:pP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a:p>
            <a:pPr marL="0" marR="0" lvl="5"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Above Ground: </a:t>
            </a:r>
          </a:p>
          <a:p>
            <a:pPr marL="0" marR="0" lvl="5"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Wood &amp; Stem Excavators &amp; Wood, Stem, or Cavity Renters </a:t>
            </a:r>
            <a:r>
              <a:rPr kumimoji="0" lang="en-US" sz="2000" b="0" i="0" u="none" strike="noStrike" kern="1200" cap="none" spc="0" normalizeH="0" baseline="0" noProof="0" dirty="0">
                <a:ln>
                  <a:noFill/>
                </a:ln>
                <a:solidFill>
                  <a:srgbClr val="FFFFFF"/>
                </a:solidFill>
                <a:effectLst/>
                <a:uLnTx/>
                <a:uFillTx/>
                <a:latin typeface="Tahoma"/>
                <a:ea typeface="+mn-ea"/>
                <a:cs typeface="+mn-cs"/>
              </a:rPr>
              <a:t>(dead trees, stems) </a:t>
            </a:r>
          </a:p>
          <a:p>
            <a:pPr marL="0" marR="0" lvl="5" indent="0" algn="l" defTabSz="914400" rtl="0" eaLnBrk="1" fontAlgn="auto" latinLnBrk="0" hangingPunct="1">
              <a:lnSpc>
                <a:spcPct val="80000"/>
              </a:lnSpc>
              <a:spcBef>
                <a:spcPts val="0"/>
              </a:spcBef>
              <a:spcAft>
                <a:spcPts val="600"/>
              </a:spcAft>
              <a:buClr>
                <a:srgbClr val="FFFFFF"/>
              </a:buClr>
              <a:buSzPct val="104000"/>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30% of the species</a:t>
            </a:r>
          </a:p>
        </p:txBody>
      </p:sp>
      <p:sp>
        <p:nvSpPr>
          <p:cNvPr id="13" name="TextBox 12"/>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3" name="Picture 2">
            <a:extLst>
              <a:ext uri="{FF2B5EF4-FFF2-40B4-BE49-F238E27FC236}">
                <a16:creationId xmlns:a16="http://schemas.microsoft.com/office/drawing/2014/main" id="{2E91A66F-35BD-149F-4E28-00B72551636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4" name="TextBox 3">
            <a:extLst>
              <a:ext uri="{FF2B5EF4-FFF2-40B4-BE49-F238E27FC236}">
                <a16:creationId xmlns:a16="http://schemas.microsoft.com/office/drawing/2014/main" id="{52E81623-B278-7930-053C-69DA68A1C702}"/>
              </a:ext>
            </a:extLst>
          </p:cNvPr>
          <p:cNvSpPr txBox="1"/>
          <p:nvPr/>
        </p:nvSpPr>
        <p:spPr>
          <a:xfrm>
            <a:off x="155574" y="28879"/>
            <a:ext cx="5565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Life History – Nesting resources</a:t>
            </a:r>
          </a:p>
        </p:txBody>
      </p:sp>
      <p:sp>
        <p:nvSpPr>
          <p:cNvPr id="5" name="TextBox 4">
            <a:extLst>
              <a:ext uri="{FF2B5EF4-FFF2-40B4-BE49-F238E27FC236}">
                <a16:creationId xmlns:a16="http://schemas.microsoft.com/office/drawing/2014/main" id="{BA033DED-4BFF-9E96-C403-B54C23FBFE0A}"/>
              </a:ext>
            </a:extLst>
          </p:cNvPr>
          <p:cNvSpPr txBox="1"/>
          <p:nvPr/>
        </p:nvSpPr>
        <p:spPr>
          <a:xfrm>
            <a:off x="674370" y="902970"/>
            <a:ext cx="1051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Tahoma"/>
                <a:ea typeface="+mn-ea"/>
                <a:cs typeface="+mn-cs"/>
              </a:rPr>
              <a:t>Two broad categories of nesting:</a:t>
            </a:r>
            <a:endParaRPr kumimoji="0" lang="en-US" sz="3200" b="0" i="0" u="none" strike="noStrike" kern="1200" cap="none" spc="0" normalizeH="0" baseline="0" noProof="0" dirty="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6233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719497" y="983983"/>
            <a:ext cx="8326379" cy="1754642"/>
          </a:xfrm>
        </p:spPr>
        <p:txBody>
          <a:bodyPr>
            <a:normAutofit fontScale="90000"/>
          </a:bodyPr>
          <a:lstStyle/>
          <a:p>
            <a:r>
              <a:rPr lang="en-US" dirty="0"/>
              <a:t>Diversity and ecology of </a:t>
            </a:r>
            <a:br>
              <a:rPr lang="en-US" dirty="0"/>
            </a:br>
            <a:r>
              <a:rPr lang="en-US" dirty="0"/>
              <a:t>bees in the northeast</a:t>
            </a:r>
            <a:br>
              <a:rPr lang="en-US" dirty="0"/>
            </a:br>
            <a:br>
              <a:rPr lang="en-US" dirty="0"/>
            </a:br>
            <a:r>
              <a:rPr lang="en-US" dirty="0"/>
              <a:t>Part I: Diversity</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0993" y="5638800"/>
            <a:ext cx="1476375" cy="1219200"/>
          </a:xfrm>
          <a:prstGeom prst="rect">
            <a:avLst/>
          </a:prstGeom>
        </p:spPr>
      </p:pic>
      <p:sp>
        <p:nvSpPr>
          <p:cNvPr id="14" name="AutoShape 2" descr="Merchandising · Cornell University Brand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293" y="5638800"/>
            <a:ext cx="3762375" cy="1219200"/>
          </a:xfrm>
          <a:prstGeom prst="rect">
            <a:avLst/>
          </a:prstGeom>
        </p:spPr>
      </p:pic>
      <p:pic>
        <p:nvPicPr>
          <p:cNvPr id="1028" name="Picture 4" descr="Agriculture and Markets | Agriculture and Markets">
            <a:extLst>
              <a:ext uri="{FF2B5EF4-FFF2-40B4-BE49-F238E27FC236}">
                <a16:creationId xmlns:a16="http://schemas.microsoft.com/office/drawing/2014/main" id="{9C2EBF05-0393-B0B0-5456-43459E4C323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4514" y="5638800"/>
            <a:ext cx="2287117" cy="1219200"/>
          </a:xfrm>
          <a:prstGeom prst="rect">
            <a:avLst/>
          </a:prstGeom>
          <a:solidFill>
            <a:srgbClr val="FFFFFF"/>
          </a:solidFill>
        </p:spPr>
      </p:pic>
      <p:grpSp>
        <p:nvGrpSpPr>
          <p:cNvPr id="3" name="Group 2">
            <a:extLst>
              <a:ext uri="{FF2B5EF4-FFF2-40B4-BE49-F238E27FC236}">
                <a16:creationId xmlns:a16="http://schemas.microsoft.com/office/drawing/2014/main" id="{9AC4E924-9C5D-2337-67DD-D17B2D6BEBC3}"/>
              </a:ext>
            </a:extLst>
          </p:cNvPr>
          <p:cNvGrpSpPr/>
          <p:nvPr/>
        </p:nvGrpSpPr>
        <p:grpSpPr>
          <a:xfrm>
            <a:off x="-35965" y="7937"/>
            <a:ext cx="3927393" cy="6869852"/>
            <a:chOff x="-53483" y="-11852"/>
            <a:chExt cx="3927393" cy="6869852"/>
          </a:xfrm>
        </p:grpSpPr>
        <p:pic>
          <p:nvPicPr>
            <p:cNvPr id="7" name="Picture 6" descr="A bee on a flower&#10;&#10;Description automatically generated">
              <a:extLst>
                <a:ext uri="{FF2B5EF4-FFF2-40B4-BE49-F238E27FC236}">
                  <a16:creationId xmlns:a16="http://schemas.microsoft.com/office/drawing/2014/main" id="{C11F6489-E763-ED99-8777-54141A6AE7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292020" y="1588851"/>
              <a:ext cx="1559292" cy="1600702"/>
            </a:xfrm>
            <a:prstGeom prst="rect">
              <a:avLst/>
            </a:prstGeom>
          </p:spPr>
        </p:pic>
        <p:pic>
          <p:nvPicPr>
            <p:cNvPr id="8" name="Picture 7" descr="A bee on a flower&#10;&#10;Description automatically generated">
              <a:extLst>
                <a:ext uri="{FF2B5EF4-FFF2-40B4-BE49-F238E27FC236}">
                  <a16:creationId xmlns:a16="http://schemas.microsoft.com/office/drawing/2014/main" id="{B892B643-21B0-FB5D-5BAA-0DD37AC4E5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720643" y="4483242"/>
              <a:ext cx="2145951" cy="2374758"/>
            </a:xfrm>
            <a:prstGeom prst="rect">
              <a:avLst/>
            </a:prstGeom>
          </p:spPr>
        </p:pic>
        <p:pic>
          <p:nvPicPr>
            <p:cNvPr id="9" name="Picture 8" descr="A bee on a flower&#10;&#10;Description automatically generated">
              <a:extLst>
                <a:ext uri="{FF2B5EF4-FFF2-40B4-BE49-F238E27FC236}">
                  <a16:creationId xmlns:a16="http://schemas.microsoft.com/office/drawing/2014/main" id="{2BBD94EB-209D-B8F3-CF94-735BC00B19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56" y="-9024"/>
              <a:ext cx="2446943" cy="2967135"/>
            </a:xfrm>
            <a:prstGeom prst="rect">
              <a:avLst/>
            </a:prstGeom>
          </p:spPr>
        </p:pic>
        <p:pic>
          <p:nvPicPr>
            <p:cNvPr id="10" name="Picture 9" descr="A bee on a flower&#10;&#10;Description automatically generated">
              <a:extLst>
                <a:ext uri="{FF2B5EF4-FFF2-40B4-BE49-F238E27FC236}">
                  <a16:creationId xmlns:a16="http://schemas.microsoft.com/office/drawing/2014/main" id="{A0B7823E-C6F6-0444-5BB1-CD664EC32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249915" y="2958111"/>
              <a:ext cx="2621061" cy="1959044"/>
            </a:xfrm>
            <a:prstGeom prst="rect">
              <a:avLst/>
            </a:prstGeom>
          </p:spPr>
        </p:pic>
        <p:pic>
          <p:nvPicPr>
            <p:cNvPr id="11" name="Picture 10" descr="A bee on a white flower&#10;&#10;Description automatically generated">
              <a:extLst>
                <a:ext uri="{FF2B5EF4-FFF2-40B4-BE49-F238E27FC236}">
                  <a16:creationId xmlns:a16="http://schemas.microsoft.com/office/drawing/2014/main" id="{590111F5-37CA-21A5-768F-29E06390E3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429667" y="-11852"/>
              <a:ext cx="1444243" cy="1600702"/>
            </a:xfrm>
            <a:prstGeom prst="rect">
              <a:avLst/>
            </a:prstGeom>
          </p:spPr>
        </p:pic>
        <p:pic>
          <p:nvPicPr>
            <p:cNvPr id="12" name="Picture 11" descr="A bee on a flower&#10;&#10;Description automatically generated">
              <a:extLst>
                <a:ext uri="{FF2B5EF4-FFF2-40B4-BE49-F238E27FC236}">
                  <a16:creationId xmlns:a16="http://schemas.microsoft.com/office/drawing/2014/main" id="{5422B262-3601-FC58-C599-92019F9A64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8726" y="2958111"/>
              <a:ext cx="1386626" cy="2070399"/>
            </a:xfrm>
            <a:prstGeom prst="rect">
              <a:avLst/>
            </a:prstGeom>
          </p:spPr>
        </p:pic>
        <p:pic>
          <p:nvPicPr>
            <p:cNvPr id="13" name="Picture 12" descr="A bee on a flower&#10;&#10;Description automatically generated">
              <a:extLst>
                <a:ext uri="{FF2B5EF4-FFF2-40B4-BE49-F238E27FC236}">
                  <a16:creationId xmlns:a16="http://schemas.microsoft.com/office/drawing/2014/main" id="{97FDBD15-96D1-0976-6F9C-E3D8D2E758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3483" y="4811165"/>
              <a:ext cx="1769744" cy="2046835"/>
            </a:xfrm>
            <a:prstGeom prst="rect">
              <a:avLst/>
            </a:prstGeom>
          </p:spPr>
        </p:pic>
      </p:grpSp>
      <p:sp>
        <p:nvSpPr>
          <p:cNvPr id="4" name="TextBox 3"/>
          <p:cNvSpPr txBox="1"/>
          <p:nvPr/>
        </p:nvSpPr>
        <p:spPr>
          <a:xfrm>
            <a:off x="5781610" y="3629148"/>
            <a:ext cx="4471096" cy="1384995"/>
          </a:xfrm>
          <a:prstGeom prst="rect">
            <a:avLst/>
          </a:prstGeom>
          <a:noFill/>
        </p:spPr>
        <p:txBody>
          <a:bodyPr wrap="none" rtlCol="0">
            <a:spAutoFit/>
          </a:bodyPr>
          <a:lstStyle/>
          <a:p>
            <a:r>
              <a:rPr lang="en-US" sz="2800" dirty="0">
                <a:solidFill>
                  <a:schemeClr val="tx2"/>
                </a:solidFill>
              </a:rPr>
              <a:t>Maria Van Dyke</a:t>
            </a:r>
          </a:p>
          <a:p>
            <a:r>
              <a:rPr lang="en-US" sz="2800" dirty="0">
                <a:solidFill>
                  <a:schemeClr val="tx2"/>
                </a:solidFill>
              </a:rPr>
              <a:t>Department of Entomology</a:t>
            </a:r>
          </a:p>
          <a:p>
            <a:r>
              <a:rPr lang="en-US" sz="2800" dirty="0">
                <a:solidFill>
                  <a:schemeClr val="tx2"/>
                </a:solidFill>
              </a:rPr>
              <a:t>Cornell University</a:t>
            </a:r>
          </a:p>
        </p:txBody>
      </p:sp>
      <p:sp>
        <p:nvSpPr>
          <p:cNvPr id="5" name="TextBox 4">
            <a:extLst>
              <a:ext uri="{FF2B5EF4-FFF2-40B4-BE49-F238E27FC236}">
                <a16:creationId xmlns:a16="http://schemas.microsoft.com/office/drawing/2014/main" id="{CDBADC95-2937-D7C2-0255-9CB6729B2F4A}"/>
              </a:ext>
            </a:extLst>
          </p:cNvPr>
          <p:cNvSpPr txBox="1"/>
          <p:nvPr/>
        </p:nvSpPr>
        <p:spPr>
          <a:xfrm>
            <a:off x="-13448" y="0"/>
            <a:ext cx="12205447" cy="411480"/>
          </a:xfrm>
          <a:prstGeom prst="rect">
            <a:avLst/>
          </a:prstGeom>
          <a:solidFill>
            <a:schemeClr val="tx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418512BA-F360-F4FF-8B61-9976D3835F3D}"/>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pic>
        <p:nvPicPr>
          <p:cNvPr id="17" name="Picture 16">
            <a:extLst>
              <a:ext uri="{FF2B5EF4-FFF2-40B4-BE49-F238E27FC236}">
                <a16:creationId xmlns:a16="http://schemas.microsoft.com/office/drawing/2014/main" id="{3E3779A5-2C89-D468-E13B-62A6311C2EA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267349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Box 11"/>
          <p:cNvSpPr txBox="1"/>
          <p:nvPr/>
        </p:nvSpPr>
        <p:spPr>
          <a:xfrm>
            <a:off x="1505340" y="-49835"/>
            <a:ext cx="2821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CC"/>
                </a:solidFill>
                <a:effectLst>
                  <a:outerShdw blurRad="38100" dist="38100" dir="2700000" algn="ctr" rotWithShape="0">
                    <a:srgbClr val="000000"/>
                  </a:outerShdw>
                </a:effectLst>
                <a:uLnTx/>
                <a:uFillTx/>
                <a:latin typeface="Tahoma"/>
                <a:ea typeface="+mn-ea"/>
                <a:cs typeface="+mn-cs"/>
              </a:rPr>
              <a:t>Natural History</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TextBox 12"/>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3" name="Picture 2">
            <a:extLst>
              <a:ext uri="{FF2B5EF4-FFF2-40B4-BE49-F238E27FC236}">
                <a16:creationId xmlns:a16="http://schemas.microsoft.com/office/drawing/2014/main" id="{2E91A66F-35BD-149F-4E28-00B7255163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5" name="TextBox 4">
            <a:extLst>
              <a:ext uri="{FF2B5EF4-FFF2-40B4-BE49-F238E27FC236}">
                <a16:creationId xmlns:a16="http://schemas.microsoft.com/office/drawing/2014/main" id="{BA033DED-4BFF-9E96-C403-B54C23FBFE0A}"/>
              </a:ext>
            </a:extLst>
          </p:cNvPr>
          <p:cNvSpPr txBox="1"/>
          <p:nvPr/>
        </p:nvSpPr>
        <p:spPr>
          <a:xfrm>
            <a:off x="838200" y="638276"/>
            <a:ext cx="1051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Tahoma"/>
                <a:ea typeface="+mn-ea"/>
                <a:cs typeface="+mn-cs"/>
              </a:rPr>
              <a:t>Where do native NYS bee species live?</a:t>
            </a:r>
            <a:endParaRPr kumimoji="0" lang="en-US" sz="32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2" name="Picture 1">
            <a:extLst>
              <a:ext uri="{FF2B5EF4-FFF2-40B4-BE49-F238E27FC236}">
                <a16:creationId xmlns:a16="http://schemas.microsoft.com/office/drawing/2014/main" id="{2A6D3540-9A2B-9968-AFC0-D6AD175F85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32"/>
          <a:stretch/>
        </p:blipFill>
        <p:spPr>
          <a:xfrm>
            <a:off x="1505339" y="1463680"/>
            <a:ext cx="9179789" cy="5370255"/>
          </a:xfrm>
          <a:prstGeom prst="rect">
            <a:avLst/>
          </a:prstGeom>
        </p:spPr>
      </p:pic>
      <p:sp>
        <p:nvSpPr>
          <p:cNvPr id="8" name="TextBox 7">
            <a:extLst>
              <a:ext uri="{FF2B5EF4-FFF2-40B4-BE49-F238E27FC236}">
                <a16:creationId xmlns:a16="http://schemas.microsoft.com/office/drawing/2014/main" id="{52E81623-B278-7930-053C-69DA68A1C702}"/>
              </a:ext>
            </a:extLst>
          </p:cNvPr>
          <p:cNvSpPr txBox="1"/>
          <p:nvPr/>
        </p:nvSpPr>
        <p:spPr>
          <a:xfrm>
            <a:off x="155574" y="28879"/>
            <a:ext cx="5565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Life History – Nesting resources</a:t>
            </a:r>
          </a:p>
        </p:txBody>
      </p:sp>
      <p:sp>
        <p:nvSpPr>
          <p:cNvPr id="6" name="Freeform: Shape 5">
            <a:extLst>
              <a:ext uri="{FF2B5EF4-FFF2-40B4-BE49-F238E27FC236}">
                <a16:creationId xmlns:a16="http://schemas.microsoft.com/office/drawing/2014/main" id="{66F25573-A167-E6B2-ADAC-0382B76B8581}"/>
              </a:ext>
            </a:extLst>
          </p:cNvPr>
          <p:cNvSpPr/>
          <p:nvPr/>
        </p:nvSpPr>
        <p:spPr bwMode="auto">
          <a:xfrm>
            <a:off x="8686800" y="2689412"/>
            <a:ext cx="1896035" cy="4007223"/>
          </a:xfrm>
          <a:custGeom>
            <a:avLst/>
            <a:gdLst>
              <a:gd name="connsiteX0" fmla="*/ 13447 w 1896035"/>
              <a:gd name="connsiteY0" fmla="*/ 0 h 4007223"/>
              <a:gd name="connsiteX1" fmla="*/ 0 w 1896035"/>
              <a:gd name="connsiteY1" fmla="*/ 2823882 h 4007223"/>
              <a:gd name="connsiteX2" fmla="*/ 1896035 w 1896035"/>
              <a:gd name="connsiteY2" fmla="*/ 4007223 h 4007223"/>
              <a:gd name="connsiteX3" fmla="*/ 1761565 w 1896035"/>
              <a:gd name="connsiteY3" fmla="*/ 40341 h 4007223"/>
              <a:gd name="connsiteX4" fmla="*/ 13447 w 1896035"/>
              <a:gd name="connsiteY4" fmla="*/ 0 h 4007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035" h="4007223">
                <a:moveTo>
                  <a:pt x="13447" y="0"/>
                </a:moveTo>
                <a:cubicBezTo>
                  <a:pt x="8965" y="941294"/>
                  <a:pt x="4482" y="1882588"/>
                  <a:pt x="0" y="2823882"/>
                </a:cubicBezTo>
                <a:lnTo>
                  <a:pt x="1896035" y="4007223"/>
                </a:lnTo>
                <a:lnTo>
                  <a:pt x="1761565" y="40341"/>
                </a:lnTo>
                <a:lnTo>
                  <a:pt x="13447" y="0"/>
                </a:ln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363402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Box 11"/>
          <p:cNvSpPr txBox="1"/>
          <p:nvPr/>
        </p:nvSpPr>
        <p:spPr>
          <a:xfrm>
            <a:off x="1505340" y="-49835"/>
            <a:ext cx="2821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CC"/>
                </a:solidFill>
                <a:effectLst>
                  <a:outerShdw blurRad="38100" dist="38100" dir="2700000" algn="ctr" rotWithShape="0">
                    <a:srgbClr val="000000"/>
                  </a:outerShdw>
                </a:effectLst>
                <a:uLnTx/>
                <a:uFillTx/>
                <a:latin typeface="Tahoma"/>
                <a:ea typeface="+mn-ea"/>
                <a:cs typeface="+mn-cs"/>
              </a:rPr>
              <a:t>Natural History</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TextBox 12"/>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3" name="Picture 2">
            <a:extLst>
              <a:ext uri="{FF2B5EF4-FFF2-40B4-BE49-F238E27FC236}">
                <a16:creationId xmlns:a16="http://schemas.microsoft.com/office/drawing/2014/main" id="{2E91A66F-35BD-149F-4E28-00B7255163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5" name="TextBox 4">
            <a:extLst>
              <a:ext uri="{FF2B5EF4-FFF2-40B4-BE49-F238E27FC236}">
                <a16:creationId xmlns:a16="http://schemas.microsoft.com/office/drawing/2014/main" id="{BA033DED-4BFF-9E96-C403-B54C23FBFE0A}"/>
              </a:ext>
            </a:extLst>
          </p:cNvPr>
          <p:cNvSpPr txBox="1"/>
          <p:nvPr/>
        </p:nvSpPr>
        <p:spPr>
          <a:xfrm>
            <a:off x="838200" y="638276"/>
            <a:ext cx="1051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Tahoma"/>
                <a:ea typeface="+mn-ea"/>
                <a:cs typeface="+mn-cs"/>
              </a:rPr>
              <a:t>Where do wild native NYS bee species live?</a:t>
            </a:r>
            <a:endParaRPr kumimoji="0" lang="en-US" sz="32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2" name="Picture 1">
            <a:extLst>
              <a:ext uri="{FF2B5EF4-FFF2-40B4-BE49-F238E27FC236}">
                <a16:creationId xmlns:a16="http://schemas.microsoft.com/office/drawing/2014/main" id="{2A6D3540-9A2B-9968-AFC0-D6AD175F85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32"/>
          <a:stretch/>
        </p:blipFill>
        <p:spPr>
          <a:xfrm>
            <a:off x="1505339" y="1463680"/>
            <a:ext cx="9179789" cy="5370255"/>
          </a:xfrm>
          <a:prstGeom prst="rect">
            <a:avLst/>
          </a:prstGeom>
        </p:spPr>
      </p:pic>
      <p:sp>
        <p:nvSpPr>
          <p:cNvPr id="8" name="TextBox 7">
            <a:extLst>
              <a:ext uri="{FF2B5EF4-FFF2-40B4-BE49-F238E27FC236}">
                <a16:creationId xmlns:a16="http://schemas.microsoft.com/office/drawing/2014/main" id="{52E81623-B278-7930-053C-69DA68A1C702}"/>
              </a:ext>
            </a:extLst>
          </p:cNvPr>
          <p:cNvSpPr txBox="1"/>
          <p:nvPr/>
        </p:nvSpPr>
        <p:spPr>
          <a:xfrm>
            <a:off x="155574" y="28879"/>
            <a:ext cx="5565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Life History – Nesting resources</a:t>
            </a:r>
          </a:p>
        </p:txBody>
      </p:sp>
    </p:spTree>
    <p:extLst>
      <p:ext uri="{BB962C8B-B14F-4D97-AF65-F5344CB8AC3E}">
        <p14:creationId xmlns:p14="http://schemas.microsoft.com/office/powerpoint/2010/main" val="149882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l="-443" t="3872" r="8541" b="1408"/>
          <a:stretch/>
        </p:blipFill>
        <p:spPr>
          <a:xfrm>
            <a:off x="4127537" y="3707872"/>
            <a:ext cx="3906363" cy="301752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4492" t="10696" r="15373" b="13437"/>
          <a:stretch/>
        </p:blipFill>
        <p:spPr>
          <a:xfrm>
            <a:off x="174286" y="3697941"/>
            <a:ext cx="2676240" cy="3037387"/>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69478" y="780188"/>
            <a:ext cx="3738016" cy="2783284"/>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27537" y="780188"/>
            <a:ext cx="3906363" cy="2783284"/>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val="0"/>
              </a:ext>
            </a:extLst>
          </a:blip>
          <a:srcRect l="4799" r="11368"/>
          <a:stretch/>
        </p:blipFill>
        <p:spPr>
          <a:xfrm>
            <a:off x="1499527" y="4056899"/>
            <a:ext cx="2359340" cy="2677723"/>
          </a:xfrm>
          <a:prstGeom prst="rect">
            <a:avLst/>
          </a:prstGeom>
        </p:spPr>
      </p:pic>
      <p:sp>
        <p:nvSpPr>
          <p:cNvPr id="2" name="TextBox 1">
            <a:extLst>
              <a:ext uri="{FF2B5EF4-FFF2-40B4-BE49-F238E27FC236}">
                <a16:creationId xmlns:a16="http://schemas.microsoft.com/office/drawing/2014/main" id="{64E01838-5DF4-86CA-97EC-C8B81BBC24C9}"/>
              </a:ext>
            </a:extLst>
          </p:cNvPr>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3" name="Picture 2">
            <a:extLst>
              <a:ext uri="{FF2B5EF4-FFF2-40B4-BE49-F238E27FC236}">
                <a16:creationId xmlns:a16="http://schemas.microsoft.com/office/drawing/2014/main" id="{55F91F46-11D9-5DFF-0E69-5D332B17C32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12" name="TextBox 11">
            <a:extLst>
              <a:ext uri="{FF2B5EF4-FFF2-40B4-BE49-F238E27FC236}">
                <a16:creationId xmlns:a16="http://schemas.microsoft.com/office/drawing/2014/main" id="{52E81623-B278-7930-053C-69DA68A1C702}"/>
              </a:ext>
            </a:extLst>
          </p:cNvPr>
          <p:cNvSpPr txBox="1"/>
          <p:nvPr/>
        </p:nvSpPr>
        <p:spPr>
          <a:xfrm>
            <a:off x="155574" y="28879"/>
            <a:ext cx="5565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Life History – Nesting resources</a:t>
            </a:r>
          </a:p>
        </p:txBody>
      </p:sp>
      <p:pic>
        <p:nvPicPr>
          <p:cNvPr id="4" name="Picture 3">
            <a:extLst>
              <a:ext uri="{FF2B5EF4-FFF2-40B4-BE49-F238E27FC236}">
                <a16:creationId xmlns:a16="http://schemas.microsoft.com/office/drawing/2014/main" id="{3760A4A8-6009-8237-F811-058AEC4227C6}"/>
              </a:ext>
            </a:extLst>
          </p:cNvPr>
          <p:cNvPicPr>
            <a:picLocks noChangeAspect="1"/>
          </p:cNvPicPr>
          <p:nvPr/>
        </p:nvPicPr>
        <p:blipFill>
          <a:blip r:embed="rId9"/>
          <a:stretch>
            <a:fillRect/>
          </a:stretch>
        </p:blipFill>
        <p:spPr>
          <a:xfrm>
            <a:off x="8209995" y="780186"/>
            <a:ext cx="2676240" cy="3853786"/>
          </a:xfrm>
          <a:prstGeom prst="rect">
            <a:avLst/>
          </a:prstGeom>
        </p:spPr>
      </p:pic>
      <p:pic>
        <p:nvPicPr>
          <p:cNvPr id="6" name="Picture 5">
            <a:extLst>
              <a:ext uri="{FF2B5EF4-FFF2-40B4-BE49-F238E27FC236}">
                <a16:creationId xmlns:a16="http://schemas.microsoft.com/office/drawing/2014/main" id="{A93BD8FB-2E84-D92B-374D-48EB3BF7AD88}"/>
              </a:ext>
            </a:extLst>
          </p:cNvPr>
          <p:cNvPicPr>
            <a:picLocks noChangeAspect="1"/>
          </p:cNvPicPr>
          <p:nvPr/>
        </p:nvPicPr>
        <p:blipFill rotWithShape="1">
          <a:blip r:embed="rId10"/>
          <a:srcRect l="34700" t="2270" r="12877" b="6548"/>
          <a:stretch/>
        </p:blipFill>
        <p:spPr>
          <a:xfrm>
            <a:off x="8238317" y="4690265"/>
            <a:ext cx="1751419" cy="2030910"/>
          </a:xfrm>
          <a:prstGeom prst="rect">
            <a:avLst/>
          </a:prstGeom>
        </p:spPr>
      </p:pic>
      <p:pic>
        <p:nvPicPr>
          <p:cNvPr id="9" name="Picture 8">
            <a:extLst>
              <a:ext uri="{FF2B5EF4-FFF2-40B4-BE49-F238E27FC236}">
                <a16:creationId xmlns:a16="http://schemas.microsoft.com/office/drawing/2014/main" id="{8F759057-9474-BBD1-6F9E-68F0BEDF6462}"/>
              </a:ext>
            </a:extLst>
          </p:cNvPr>
          <p:cNvPicPr>
            <a:picLocks noChangeAspect="1"/>
          </p:cNvPicPr>
          <p:nvPr/>
        </p:nvPicPr>
        <p:blipFill rotWithShape="1">
          <a:blip r:embed="rId11"/>
          <a:srcRect l="32271" r="24204"/>
          <a:stretch/>
        </p:blipFill>
        <p:spPr>
          <a:xfrm>
            <a:off x="10071846" y="764369"/>
            <a:ext cx="1945867" cy="5961025"/>
          </a:xfrm>
          <a:prstGeom prst="rect">
            <a:avLst/>
          </a:prstGeom>
        </p:spPr>
      </p:pic>
    </p:spTree>
    <p:extLst>
      <p:ext uri="{BB962C8B-B14F-4D97-AF65-F5344CB8AC3E}">
        <p14:creationId xmlns:p14="http://schemas.microsoft.com/office/powerpoint/2010/main" val="337480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000" y="-35665"/>
            <a:ext cx="2106386" cy="400110"/>
          </a:xfrm>
          <a:prstGeom prst="rect">
            <a:avLst/>
          </a:prstGeom>
          <a:noFill/>
        </p:spPr>
        <p:txBody>
          <a:bodyPr wrap="square" rtlCol="0">
            <a:spAutoFit/>
          </a:bodyPr>
          <a:lstStyle/>
          <a:p>
            <a:r>
              <a:rPr lang="en-US" sz="2000" dirty="0">
                <a:solidFill>
                  <a:srgbClr val="FFFFCC"/>
                </a:solidFill>
                <a:latin typeface="Tahoma"/>
              </a:rPr>
              <a:t>Biology</a:t>
            </a:r>
          </a:p>
        </p:txBody>
      </p:sp>
      <p:sp>
        <p:nvSpPr>
          <p:cNvPr id="11" name="Rectangle 3"/>
          <p:cNvSpPr txBox="1">
            <a:spLocks noChangeArrowheads="1"/>
          </p:cNvSpPr>
          <p:nvPr/>
        </p:nvSpPr>
        <p:spPr>
          <a:xfrm>
            <a:off x="1742980" y="1223475"/>
            <a:ext cx="8706039" cy="4495800"/>
          </a:xfrm>
          <a:prstGeom prst="rect">
            <a:avLst/>
          </a:prstGeom>
        </p:spPr>
        <p:txBody>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Clr>
                <a:srgbClr val="FFCC66"/>
              </a:buClr>
              <a:buNone/>
            </a:pPr>
            <a:r>
              <a:rPr lang="en-US" b="1" kern="0" dirty="0">
                <a:solidFill>
                  <a:srgbClr val="FFFFCC"/>
                </a:solidFill>
                <a:effectLst/>
                <a:latin typeface="Tahoma"/>
              </a:rPr>
              <a:t>Squash Bees </a:t>
            </a:r>
            <a:r>
              <a:rPr lang="en-US" kern="0" dirty="0">
                <a:solidFill>
                  <a:srgbClr val="FFFFCC"/>
                </a:solidFill>
                <a:effectLst/>
                <a:latin typeface="Tahoma"/>
              </a:rPr>
              <a:t>(</a:t>
            </a:r>
            <a:r>
              <a:rPr lang="en-US" i="1" kern="0" dirty="0" err="1">
                <a:solidFill>
                  <a:srgbClr val="FFFFCC"/>
                </a:solidFill>
                <a:effectLst/>
                <a:latin typeface="Tahoma"/>
              </a:rPr>
              <a:t>Eucera</a:t>
            </a:r>
            <a:r>
              <a:rPr lang="en-US" i="1" kern="0" dirty="0">
                <a:solidFill>
                  <a:srgbClr val="FFFFCC"/>
                </a:solidFill>
                <a:effectLst/>
                <a:latin typeface="Tahoma"/>
              </a:rPr>
              <a:t> </a:t>
            </a:r>
            <a:r>
              <a:rPr lang="en-US" i="1" kern="0" dirty="0" err="1">
                <a:solidFill>
                  <a:srgbClr val="FFFFCC"/>
                </a:solidFill>
                <a:effectLst/>
                <a:latin typeface="Tahoma"/>
              </a:rPr>
              <a:t>pruinosa</a:t>
            </a:r>
            <a:r>
              <a:rPr lang="en-US" kern="0" dirty="0">
                <a:solidFill>
                  <a:srgbClr val="FFFFCC"/>
                </a:solidFill>
                <a:effectLst/>
                <a:latin typeface="Tahoma"/>
              </a:rPr>
              <a:t>)</a:t>
            </a:r>
          </a:p>
          <a:p>
            <a:pPr marL="0" indent="0">
              <a:buClr>
                <a:srgbClr val="FFCC66"/>
              </a:buClr>
              <a:buNone/>
            </a:pPr>
            <a:endParaRPr lang="en-US" b="1" kern="0" dirty="0">
              <a:solidFill>
                <a:srgbClr val="FFFFCC"/>
              </a:solidFill>
              <a:effectLst/>
              <a:latin typeface="Tahoma"/>
            </a:endParaRPr>
          </a:p>
          <a:p>
            <a:pPr marL="0" indent="0">
              <a:buClr>
                <a:srgbClr val="FFCC66"/>
              </a:buClr>
              <a:buNone/>
            </a:pPr>
            <a:endParaRPr lang="en-US" b="1" kern="0" dirty="0">
              <a:solidFill>
                <a:srgbClr val="FFFFCC"/>
              </a:solidFill>
              <a:effectLst/>
              <a:latin typeface="Tahoma"/>
            </a:endParaRPr>
          </a:p>
          <a:p>
            <a:pPr marL="0" indent="0">
              <a:buClr>
                <a:srgbClr val="FFCC66"/>
              </a:buClr>
              <a:buNone/>
            </a:pPr>
            <a:endParaRPr lang="en-US" b="1" kern="0" dirty="0">
              <a:solidFill>
                <a:srgbClr val="FFFFCC"/>
              </a:solidFill>
              <a:effectLst/>
              <a:latin typeface="Tahoma"/>
            </a:endParaRPr>
          </a:p>
          <a:p>
            <a:pPr marL="0" indent="0">
              <a:buClr>
                <a:srgbClr val="FFCC66"/>
              </a:buClr>
              <a:buNone/>
            </a:pPr>
            <a:endParaRPr lang="en-US" b="1" kern="0" dirty="0">
              <a:solidFill>
                <a:srgbClr val="FFFFCC"/>
              </a:solidFill>
              <a:effectLst/>
              <a:latin typeface="Tahoma"/>
            </a:endParaRPr>
          </a:p>
          <a:p>
            <a:pPr marL="0" indent="0">
              <a:buClr>
                <a:srgbClr val="FFCC66"/>
              </a:buClr>
              <a:buNone/>
            </a:pPr>
            <a:endParaRPr lang="en-US" b="1" kern="0" dirty="0">
              <a:solidFill>
                <a:srgbClr val="FFFFCC"/>
              </a:solidFill>
              <a:effectLst/>
              <a:latin typeface="Tahoma"/>
            </a:endParaRPr>
          </a:p>
          <a:p>
            <a:pPr marL="0" indent="0">
              <a:buClr>
                <a:srgbClr val="FFCC66"/>
              </a:buClr>
              <a:buNone/>
            </a:pPr>
            <a:endParaRPr lang="en-US" b="1" kern="0" dirty="0">
              <a:solidFill>
                <a:srgbClr val="FFFFCC"/>
              </a:solidFill>
              <a:effectLst/>
              <a:latin typeface="Tahoma"/>
            </a:endParaRPr>
          </a:p>
          <a:p>
            <a:pPr marL="0" indent="0" algn="ctr">
              <a:buClr>
                <a:srgbClr val="FFCC66"/>
              </a:buClr>
              <a:buNone/>
            </a:pPr>
            <a:endParaRPr lang="en-US" sz="2200" kern="0" dirty="0">
              <a:solidFill>
                <a:srgbClr val="FFFFFF"/>
              </a:solidFill>
              <a:effectLst/>
              <a:latin typeface="Tahoma"/>
            </a:endParaRPr>
          </a:p>
          <a:p>
            <a:pPr marL="0" indent="0" algn="ctr">
              <a:buClr>
                <a:srgbClr val="FFCC66"/>
              </a:buClr>
              <a:buNone/>
            </a:pPr>
            <a:r>
              <a:rPr lang="en-US" sz="2200" kern="0" dirty="0">
                <a:solidFill>
                  <a:srgbClr val="FFFFFF"/>
                </a:solidFill>
                <a:effectLst/>
                <a:latin typeface="Tahoma"/>
              </a:rPr>
              <a:t>The majority of our solitary bees’ lives are spent </a:t>
            </a:r>
          </a:p>
          <a:p>
            <a:pPr marL="0" indent="0" algn="ctr">
              <a:buClr>
                <a:srgbClr val="FFCC66"/>
              </a:buClr>
              <a:buNone/>
            </a:pPr>
            <a:r>
              <a:rPr lang="en-US" sz="2200" kern="0" dirty="0">
                <a:solidFill>
                  <a:srgbClr val="FFFFFF"/>
                </a:solidFill>
                <a:effectLst/>
                <a:latin typeface="Tahoma"/>
              </a:rPr>
              <a:t>in their nest before they emerge (Diapause)</a:t>
            </a:r>
          </a:p>
          <a:p>
            <a:pPr marL="0" indent="0">
              <a:buClr>
                <a:srgbClr val="FFCC66"/>
              </a:buClr>
              <a:buNone/>
            </a:pPr>
            <a:endParaRPr lang="en-US" sz="2200" kern="0" dirty="0">
              <a:solidFill>
                <a:srgbClr val="FFFFFF"/>
              </a:solidFill>
              <a:effectLst/>
              <a:latin typeface="Tahoma"/>
            </a:endParaRPr>
          </a:p>
          <a:p>
            <a:pPr marL="0" indent="0">
              <a:buClr>
                <a:srgbClr val="FFCC66"/>
              </a:buClr>
              <a:buNone/>
            </a:pPr>
            <a:endParaRPr lang="en-US" sz="2400" kern="0" dirty="0">
              <a:solidFill>
                <a:srgbClr val="FFFFFF"/>
              </a:solidFill>
              <a:effectLst/>
              <a:latin typeface="Tahoma"/>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238704"/>
            <a:ext cx="12192000" cy="3016468"/>
          </a:xfrm>
          <a:prstGeom prst="rect">
            <a:avLst/>
          </a:prstGeom>
        </p:spPr>
      </p:pic>
      <p:sp>
        <p:nvSpPr>
          <p:cNvPr id="6" name="TextBox 5"/>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E3FC465B-C557-A9F0-3362-AD97B961FA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3" name="TextBox 2">
            <a:extLst>
              <a:ext uri="{FF2B5EF4-FFF2-40B4-BE49-F238E27FC236}">
                <a16:creationId xmlns:a16="http://schemas.microsoft.com/office/drawing/2014/main" id="{2E8EA38D-848A-E024-D267-5C10B71867C8}"/>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lifecycle</a:t>
            </a:r>
          </a:p>
        </p:txBody>
      </p:sp>
    </p:spTree>
    <p:extLst>
      <p:ext uri="{BB962C8B-B14F-4D97-AF65-F5344CB8AC3E}">
        <p14:creationId xmlns:p14="http://schemas.microsoft.com/office/powerpoint/2010/main" val="1528104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000" y="-35665"/>
            <a:ext cx="2106386" cy="400110"/>
          </a:xfrm>
          <a:prstGeom prst="rect">
            <a:avLst/>
          </a:prstGeom>
          <a:noFill/>
        </p:spPr>
        <p:txBody>
          <a:bodyPr wrap="square" rtlCol="0">
            <a:spAutoFit/>
          </a:bodyPr>
          <a:lstStyle/>
          <a:p>
            <a:r>
              <a:rPr lang="en-US" sz="2000" dirty="0">
                <a:solidFill>
                  <a:srgbClr val="FFFFCC"/>
                </a:solidFill>
                <a:latin typeface="Tahoma"/>
              </a:rPr>
              <a:t>Biology</a:t>
            </a:r>
          </a:p>
        </p:txBody>
      </p:sp>
      <p:sp>
        <p:nvSpPr>
          <p:cNvPr id="11" name="Rectangle 3"/>
          <p:cNvSpPr txBox="1">
            <a:spLocks noChangeArrowheads="1"/>
          </p:cNvSpPr>
          <p:nvPr/>
        </p:nvSpPr>
        <p:spPr>
          <a:xfrm>
            <a:off x="1714185" y="477625"/>
            <a:ext cx="4673060" cy="684534"/>
          </a:xfrm>
          <a:prstGeom prst="rect">
            <a:avLst/>
          </a:prstGeom>
        </p:spPr>
        <p:txBody>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Clr>
                <a:srgbClr val="FFCC66"/>
              </a:buClr>
              <a:buNone/>
            </a:pPr>
            <a:r>
              <a:rPr lang="en-US" sz="2800" b="1" kern="0" dirty="0">
                <a:solidFill>
                  <a:srgbClr val="FFFFCC"/>
                </a:solidFill>
                <a:effectLst/>
                <a:latin typeface="Tahoma"/>
              </a:rPr>
              <a:t>Solitary Lifecycle</a:t>
            </a: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kern="0" dirty="0">
              <a:solidFill>
                <a:srgbClr val="FFFFFF"/>
              </a:solidFill>
              <a:effectLst/>
              <a:latin typeface="Tahoma"/>
            </a:endParaRPr>
          </a:p>
          <a:p>
            <a:pPr marL="0" indent="0">
              <a:buClr>
                <a:srgbClr val="FFCC66"/>
              </a:buClr>
              <a:buNone/>
            </a:pPr>
            <a:endParaRPr lang="en-US" sz="2800" kern="0" dirty="0">
              <a:solidFill>
                <a:srgbClr val="FFFFFF"/>
              </a:solidFill>
              <a:effectLst/>
              <a:latin typeface="Tahoma"/>
            </a:endParaRPr>
          </a:p>
        </p:txBody>
      </p:sp>
      <p:sp>
        <p:nvSpPr>
          <p:cNvPr id="6" name="TextBox 5"/>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E3FC465B-C557-A9F0-3362-AD97B961FA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pic>
        <p:nvPicPr>
          <p:cNvPr id="12" name="Picture 11">
            <a:extLst>
              <a:ext uri="{FF2B5EF4-FFF2-40B4-BE49-F238E27FC236}">
                <a16:creationId xmlns:a16="http://schemas.microsoft.com/office/drawing/2014/main" id="{627C7DCD-D856-7A8C-7E87-B7EE82D295B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037" y="1480468"/>
            <a:ext cx="6082963" cy="5320381"/>
          </a:xfrm>
          <a:prstGeom prst="rect">
            <a:avLst/>
          </a:prstGeom>
          <a:ln w="12700">
            <a:solidFill>
              <a:schemeClr val="tx1"/>
            </a:solidFill>
          </a:ln>
        </p:spPr>
      </p:pic>
      <p:sp>
        <p:nvSpPr>
          <p:cNvPr id="4" name="AutoShape 2" descr="Details are in the caption following the image">
            <a:extLst>
              <a:ext uri="{FF2B5EF4-FFF2-40B4-BE49-F238E27FC236}">
                <a16:creationId xmlns:a16="http://schemas.microsoft.com/office/drawing/2014/main" id="{28CF7792-EBC7-90EB-591B-3BE3AEBB6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5912EF2-5533-1F82-A6B1-8175194371B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19292" y="2339369"/>
            <a:ext cx="5541130" cy="3382485"/>
          </a:xfrm>
          <a:prstGeom prst="rect">
            <a:avLst/>
          </a:prstGeom>
        </p:spPr>
      </p:pic>
      <p:sp>
        <p:nvSpPr>
          <p:cNvPr id="8" name="TextBox 7">
            <a:extLst>
              <a:ext uri="{FF2B5EF4-FFF2-40B4-BE49-F238E27FC236}">
                <a16:creationId xmlns:a16="http://schemas.microsoft.com/office/drawing/2014/main" id="{52F7565C-6473-90E0-1E0B-FD03F049103A}"/>
              </a:ext>
            </a:extLst>
          </p:cNvPr>
          <p:cNvSpPr txBox="1"/>
          <p:nvPr/>
        </p:nvSpPr>
        <p:spPr>
          <a:xfrm>
            <a:off x="7707833" y="1985544"/>
            <a:ext cx="3753748" cy="369332"/>
          </a:xfrm>
          <a:prstGeom prst="rect">
            <a:avLst/>
          </a:prstGeom>
          <a:noFill/>
        </p:spPr>
        <p:txBody>
          <a:bodyPr wrap="square" rtlCol="0">
            <a:spAutoFit/>
          </a:bodyPr>
          <a:lstStyle/>
          <a:p>
            <a:r>
              <a:rPr lang="en-US" i="1" dirty="0"/>
              <a:t>Ceratina</a:t>
            </a:r>
            <a:r>
              <a:rPr lang="en-US" dirty="0"/>
              <a:t> - Small Carpenter Bee</a:t>
            </a:r>
          </a:p>
        </p:txBody>
      </p:sp>
      <p:sp>
        <p:nvSpPr>
          <p:cNvPr id="10" name="TextBox 9">
            <a:extLst>
              <a:ext uri="{FF2B5EF4-FFF2-40B4-BE49-F238E27FC236}">
                <a16:creationId xmlns:a16="http://schemas.microsoft.com/office/drawing/2014/main" id="{FD00E4C9-442F-0D8F-EEAE-E9CBC74097B9}"/>
              </a:ext>
            </a:extLst>
          </p:cNvPr>
          <p:cNvSpPr txBox="1"/>
          <p:nvPr/>
        </p:nvSpPr>
        <p:spPr>
          <a:xfrm>
            <a:off x="3416655" y="6498045"/>
            <a:ext cx="2970590" cy="369332"/>
          </a:xfrm>
          <a:prstGeom prst="rect">
            <a:avLst/>
          </a:prstGeom>
          <a:noFill/>
        </p:spPr>
        <p:txBody>
          <a:bodyPr wrap="square" rtlCol="0">
            <a:spAutoFit/>
          </a:bodyPr>
          <a:lstStyle/>
          <a:p>
            <a:r>
              <a:rPr lang="en-US" i="1" dirty="0">
                <a:solidFill>
                  <a:srgbClr val="000000"/>
                </a:solidFill>
              </a:rPr>
              <a:t>Colletes </a:t>
            </a:r>
            <a:r>
              <a:rPr lang="en-US" dirty="0">
                <a:solidFill>
                  <a:srgbClr val="000000"/>
                </a:solidFill>
              </a:rPr>
              <a:t>sp. </a:t>
            </a:r>
            <a:r>
              <a:rPr lang="en-US" sz="1200" dirty="0">
                <a:solidFill>
                  <a:srgbClr val="000000"/>
                </a:solidFill>
              </a:rPr>
              <a:t>Danforth et al, 2019</a:t>
            </a:r>
          </a:p>
        </p:txBody>
      </p:sp>
      <p:sp>
        <p:nvSpPr>
          <p:cNvPr id="7" name="Rectangle 3">
            <a:extLst>
              <a:ext uri="{FF2B5EF4-FFF2-40B4-BE49-F238E27FC236}">
                <a16:creationId xmlns:a16="http://schemas.microsoft.com/office/drawing/2014/main" id="{DEDBEF6C-5FF6-6DB0-2C5E-885AA1F57761}"/>
              </a:ext>
            </a:extLst>
          </p:cNvPr>
          <p:cNvSpPr txBox="1">
            <a:spLocks noChangeArrowheads="1"/>
          </p:cNvSpPr>
          <p:nvPr/>
        </p:nvSpPr>
        <p:spPr>
          <a:xfrm>
            <a:off x="6692917" y="493715"/>
            <a:ext cx="5510891" cy="684534"/>
          </a:xfrm>
          <a:prstGeom prst="rect">
            <a:avLst/>
          </a:prstGeom>
        </p:spPr>
        <p:txBody>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Clr>
                <a:srgbClr val="FFCC66"/>
              </a:buClr>
              <a:buNone/>
            </a:pPr>
            <a:r>
              <a:rPr lang="en-US" sz="2800" b="1" kern="0" dirty="0">
                <a:solidFill>
                  <a:srgbClr val="FFFFCC"/>
                </a:solidFill>
                <a:effectLst/>
                <a:latin typeface="Tahoma"/>
              </a:rPr>
              <a:t>Cooperative breeder Lifecycle</a:t>
            </a: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b="1" kern="0" dirty="0">
              <a:solidFill>
                <a:srgbClr val="FFFFCC"/>
              </a:solidFill>
              <a:effectLst/>
              <a:latin typeface="Tahoma"/>
            </a:endParaRPr>
          </a:p>
          <a:p>
            <a:pPr marL="0" indent="0">
              <a:buClr>
                <a:srgbClr val="FFCC66"/>
              </a:buClr>
              <a:buNone/>
            </a:pPr>
            <a:endParaRPr lang="en-US" sz="2800" kern="0" dirty="0">
              <a:solidFill>
                <a:srgbClr val="FFFFFF"/>
              </a:solidFill>
              <a:effectLst/>
              <a:latin typeface="Tahoma"/>
            </a:endParaRPr>
          </a:p>
          <a:p>
            <a:pPr marL="0" indent="0">
              <a:buClr>
                <a:srgbClr val="FFCC66"/>
              </a:buClr>
              <a:buNone/>
            </a:pPr>
            <a:endParaRPr lang="en-US" sz="2800" kern="0" dirty="0">
              <a:solidFill>
                <a:srgbClr val="FFFFFF"/>
              </a:solidFill>
              <a:effectLst/>
              <a:latin typeface="Tahoma"/>
            </a:endParaRPr>
          </a:p>
        </p:txBody>
      </p:sp>
      <p:sp>
        <p:nvSpPr>
          <p:cNvPr id="13" name="TextBox 12">
            <a:extLst>
              <a:ext uri="{FF2B5EF4-FFF2-40B4-BE49-F238E27FC236}">
                <a16:creationId xmlns:a16="http://schemas.microsoft.com/office/drawing/2014/main" id="{E334F4F9-B010-4DD5-DF13-37F63F2F4AD6}"/>
              </a:ext>
            </a:extLst>
          </p:cNvPr>
          <p:cNvSpPr txBox="1"/>
          <p:nvPr/>
        </p:nvSpPr>
        <p:spPr>
          <a:xfrm>
            <a:off x="10381974" y="5457161"/>
            <a:ext cx="1821834" cy="276999"/>
          </a:xfrm>
          <a:prstGeom prst="rect">
            <a:avLst/>
          </a:prstGeom>
          <a:noFill/>
        </p:spPr>
        <p:txBody>
          <a:bodyPr wrap="square" rtlCol="0">
            <a:spAutoFit/>
          </a:bodyPr>
          <a:lstStyle/>
          <a:p>
            <a:r>
              <a:rPr lang="en-US" sz="1200" dirty="0"/>
              <a:t>Nguyen &amp; </a:t>
            </a:r>
            <a:r>
              <a:rPr lang="en-US" sz="1200" dirty="0" err="1"/>
              <a:t>Rehan</a:t>
            </a:r>
            <a:r>
              <a:rPr lang="en-US" sz="1200" dirty="0"/>
              <a:t>, 2022</a:t>
            </a:r>
          </a:p>
        </p:txBody>
      </p:sp>
      <p:sp>
        <p:nvSpPr>
          <p:cNvPr id="14" name="TextBox 13">
            <a:extLst>
              <a:ext uri="{FF2B5EF4-FFF2-40B4-BE49-F238E27FC236}">
                <a16:creationId xmlns:a16="http://schemas.microsoft.com/office/drawing/2014/main" id="{2E8EA38D-848A-E024-D267-5C10B71867C8}"/>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lifecycle</a:t>
            </a:r>
          </a:p>
        </p:txBody>
      </p:sp>
    </p:spTree>
    <p:extLst>
      <p:ext uri="{BB962C8B-B14F-4D97-AF65-F5344CB8AC3E}">
        <p14:creationId xmlns:p14="http://schemas.microsoft.com/office/powerpoint/2010/main" val="3864360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000" y="-35665"/>
            <a:ext cx="2106386" cy="400110"/>
          </a:xfrm>
          <a:prstGeom prst="rect">
            <a:avLst/>
          </a:prstGeom>
          <a:noFill/>
        </p:spPr>
        <p:txBody>
          <a:bodyPr wrap="square" rtlCol="0">
            <a:spAutoFit/>
          </a:bodyPr>
          <a:lstStyle/>
          <a:p>
            <a:r>
              <a:rPr lang="en-US" sz="2000" dirty="0">
                <a:solidFill>
                  <a:srgbClr val="FFFFCC"/>
                </a:solidFill>
                <a:latin typeface="Tahoma"/>
              </a:rPr>
              <a:t>Biology</a:t>
            </a:r>
          </a:p>
        </p:txBody>
      </p:sp>
      <p:sp>
        <p:nvSpPr>
          <p:cNvPr id="6" name="TextBox 5"/>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E3FC465B-C557-A9F0-3362-AD97B961FA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pic>
        <p:nvPicPr>
          <p:cNvPr id="1026" name="Picture 2">
            <a:extLst>
              <a:ext uri="{FF2B5EF4-FFF2-40B4-BE49-F238E27FC236}">
                <a16:creationId xmlns:a16="http://schemas.microsoft.com/office/drawing/2014/main" id="{838B9B2A-1511-B5D7-2493-CBA6E84918F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827924"/>
            <a:ext cx="8992553" cy="5391039"/>
          </a:xfrm>
          <a:prstGeom prst="rect">
            <a:avLst/>
          </a:prstGeom>
          <a:solidFill>
            <a:schemeClr val="tx1"/>
          </a:solidFill>
        </p:spPr>
      </p:pic>
      <p:sp>
        <p:nvSpPr>
          <p:cNvPr id="8" name="TextBox 7">
            <a:extLst>
              <a:ext uri="{FF2B5EF4-FFF2-40B4-BE49-F238E27FC236}">
                <a16:creationId xmlns:a16="http://schemas.microsoft.com/office/drawing/2014/main" id="{ECADA357-496E-2E84-CD39-34C87B958002}"/>
              </a:ext>
            </a:extLst>
          </p:cNvPr>
          <p:cNvSpPr txBox="1"/>
          <p:nvPr/>
        </p:nvSpPr>
        <p:spPr>
          <a:xfrm>
            <a:off x="8511541" y="6424062"/>
            <a:ext cx="2005012" cy="369332"/>
          </a:xfrm>
          <a:prstGeom prst="rect">
            <a:avLst/>
          </a:prstGeom>
          <a:noFill/>
        </p:spPr>
        <p:txBody>
          <a:bodyPr wrap="square">
            <a:spAutoFit/>
          </a:bodyPr>
          <a:lstStyle/>
          <a:p>
            <a:r>
              <a:rPr lang="en-US" b="0" i="0" u="none" strike="noStrike" dirty="0">
                <a:solidFill>
                  <a:srgbClr val="000000"/>
                </a:solidFill>
                <a:effectLst/>
                <a:latin typeface="Verlag"/>
              </a:rPr>
              <a:t>Jeremy Hemberger</a:t>
            </a:r>
            <a:endParaRPr lang="en-US" dirty="0">
              <a:solidFill>
                <a:srgbClr val="000000"/>
              </a:solidFill>
            </a:endParaRPr>
          </a:p>
        </p:txBody>
      </p:sp>
      <p:sp>
        <p:nvSpPr>
          <p:cNvPr id="9" name="TextBox 8">
            <a:extLst>
              <a:ext uri="{FF2B5EF4-FFF2-40B4-BE49-F238E27FC236}">
                <a16:creationId xmlns:a16="http://schemas.microsoft.com/office/drawing/2014/main" id="{2E8EA38D-848A-E024-D267-5C10B71867C8}"/>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lifecycle</a:t>
            </a:r>
          </a:p>
        </p:txBody>
      </p:sp>
      <p:sp>
        <p:nvSpPr>
          <p:cNvPr id="4" name="TextBox 3"/>
          <p:cNvSpPr txBox="1"/>
          <p:nvPr/>
        </p:nvSpPr>
        <p:spPr>
          <a:xfrm>
            <a:off x="7408985" y="6248032"/>
            <a:ext cx="1830822" cy="461665"/>
          </a:xfrm>
          <a:prstGeom prst="rect">
            <a:avLst/>
          </a:prstGeom>
          <a:noFill/>
        </p:spPr>
        <p:txBody>
          <a:bodyPr wrap="none" rtlCol="0">
            <a:spAutoFit/>
          </a:bodyPr>
          <a:lstStyle/>
          <a:p>
            <a:r>
              <a:rPr lang="en-US" sz="2400" dirty="0">
                <a:solidFill>
                  <a:schemeClr val="tx2"/>
                </a:solidFill>
              </a:rPr>
              <a:t>Bumblebees</a:t>
            </a:r>
          </a:p>
        </p:txBody>
      </p:sp>
    </p:spTree>
    <p:extLst>
      <p:ext uri="{BB962C8B-B14F-4D97-AF65-F5344CB8AC3E}">
        <p14:creationId xmlns:p14="http://schemas.microsoft.com/office/powerpoint/2010/main" val="638799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600043" y="753945"/>
            <a:ext cx="9524277" cy="3707705"/>
          </a:xfrm>
          <a:prstGeom prst="rect">
            <a:avLst/>
          </a:prstGeom>
          <a:solidFill>
            <a:srgbClr val="000000">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FFFFFF"/>
              </a:solidFill>
              <a:latin typeface="Tahoma" pitchFamily="34" charset="0"/>
            </a:endParaRPr>
          </a:p>
        </p:txBody>
      </p:sp>
      <p:sp>
        <p:nvSpPr>
          <p:cNvPr id="10" name="Text Box 2"/>
          <p:cNvSpPr txBox="1">
            <a:spLocks noChangeArrowheads="1"/>
          </p:cNvSpPr>
          <p:nvPr/>
        </p:nvSpPr>
        <p:spPr bwMode="auto">
          <a:xfrm rot="17683081">
            <a:off x="4017899" y="5871693"/>
            <a:ext cx="1067921"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January</a:t>
            </a:r>
          </a:p>
        </p:txBody>
      </p:sp>
      <p:sp>
        <p:nvSpPr>
          <p:cNvPr id="11" name="Text Box 3"/>
          <p:cNvSpPr txBox="1">
            <a:spLocks noChangeArrowheads="1"/>
          </p:cNvSpPr>
          <p:nvPr/>
        </p:nvSpPr>
        <p:spPr bwMode="auto">
          <a:xfrm rot="17683081">
            <a:off x="4476685" y="5793905"/>
            <a:ext cx="1179041"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February</a:t>
            </a:r>
          </a:p>
        </p:txBody>
      </p:sp>
      <p:sp>
        <p:nvSpPr>
          <p:cNvPr id="13" name="Text Box 4"/>
          <p:cNvSpPr txBox="1">
            <a:spLocks noChangeArrowheads="1"/>
          </p:cNvSpPr>
          <p:nvPr/>
        </p:nvSpPr>
        <p:spPr bwMode="auto">
          <a:xfrm rot="17685333">
            <a:off x="5057466" y="5974087"/>
            <a:ext cx="869469"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March</a:t>
            </a:r>
          </a:p>
        </p:txBody>
      </p:sp>
      <p:sp>
        <p:nvSpPr>
          <p:cNvPr id="15" name="Text Box 5"/>
          <p:cNvSpPr txBox="1">
            <a:spLocks noChangeArrowheads="1"/>
          </p:cNvSpPr>
          <p:nvPr/>
        </p:nvSpPr>
        <p:spPr bwMode="auto">
          <a:xfrm rot="17683081">
            <a:off x="5610414" y="6066956"/>
            <a:ext cx="691471"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April</a:t>
            </a:r>
          </a:p>
        </p:txBody>
      </p:sp>
      <p:sp>
        <p:nvSpPr>
          <p:cNvPr id="16" name="Text Box 6"/>
          <p:cNvSpPr txBox="1">
            <a:spLocks noChangeArrowheads="1"/>
          </p:cNvSpPr>
          <p:nvPr/>
        </p:nvSpPr>
        <p:spPr bwMode="auto">
          <a:xfrm rot="17683081">
            <a:off x="6134912" y="6047905"/>
            <a:ext cx="642997"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May</a:t>
            </a:r>
          </a:p>
        </p:txBody>
      </p:sp>
      <p:sp>
        <p:nvSpPr>
          <p:cNvPr id="17" name="Text Box 7"/>
          <p:cNvSpPr txBox="1">
            <a:spLocks noChangeArrowheads="1"/>
          </p:cNvSpPr>
          <p:nvPr/>
        </p:nvSpPr>
        <p:spPr bwMode="auto">
          <a:xfrm rot="17683081">
            <a:off x="6585904" y="6100293"/>
            <a:ext cx="712054"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June</a:t>
            </a:r>
          </a:p>
        </p:txBody>
      </p:sp>
      <p:sp>
        <p:nvSpPr>
          <p:cNvPr id="18" name="Text Box 8"/>
          <p:cNvSpPr txBox="1">
            <a:spLocks noChangeArrowheads="1"/>
          </p:cNvSpPr>
          <p:nvPr/>
        </p:nvSpPr>
        <p:spPr bwMode="auto">
          <a:xfrm rot="17683081">
            <a:off x="7124632" y="6134424"/>
            <a:ext cx="62228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July</a:t>
            </a:r>
          </a:p>
        </p:txBody>
      </p:sp>
      <p:sp>
        <p:nvSpPr>
          <p:cNvPr id="19" name="Text Box 9"/>
          <p:cNvSpPr txBox="1">
            <a:spLocks noChangeArrowheads="1"/>
          </p:cNvSpPr>
          <p:nvPr/>
        </p:nvSpPr>
        <p:spPr bwMode="auto">
          <a:xfrm rot="17683081">
            <a:off x="7513539" y="5946305"/>
            <a:ext cx="96404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August</a:t>
            </a:r>
          </a:p>
        </p:txBody>
      </p:sp>
      <p:sp>
        <p:nvSpPr>
          <p:cNvPr id="20" name="Text Box 10"/>
          <p:cNvSpPr txBox="1">
            <a:spLocks noChangeArrowheads="1"/>
          </p:cNvSpPr>
          <p:nvPr/>
        </p:nvSpPr>
        <p:spPr bwMode="auto">
          <a:xfrm rot="17676368">
            <a:off x="7907438" y="5749456"/>
            <a:ext cx="1408271"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September</a:t>
            </a:r>
          </a:p>
        </p:txBody>
      </p:sp>
      <p:sp>
        <p:nvSpPr>
          <p:cNvPr id="21" name="Text Box 11"/>
          <p:cNvSpPr txBox="1">
            <a:spLocks noChangeArrowheads="1"/>
          </p:cNvSpPr>
          <p:nvPr/>
        </p:nvSpPr>
        <p:spPr bwMode="auto">
          <a:xfrm rot="17683081">
            <a:off x="8557520" y="5878837"/>
            <a:ext cx="1079142"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October</a:t>
            </a:r>
          </a:p>
        </p:txBody>
      </p:sp>
      <p:sp>
        <p:nvSpPr>
          <p:cNvPr id="22" name="Text Box 12"/>
          <p:cNvSpPr txBox="1">
            <a:spLocks noChangeArrowheads="1"/>
          </p:cNvSpPr>
          <p:nvPr/>
        </p:nvSpPr>
        <p:spPr bwMode="auto">
          <a:xfrm rot="17647086">
            <a:off x="8967617" y="5735168"/>
            <a:ext cx="1338572"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November</a:t>
            </a:r>
          </a:p>
        </p:txBody>
      </p:sp>
      <p:sp>
        <p:nvSpPr>
          <p:cNvPr id="23" name="Text Box 13"/>
          <p:cNvSpPr txBox="1">
            <a:spLocks noChangeArrowheads="1"/>
          </p:cNvSpPr>
          <p:nvPr/>
        </p:nvSpPr>
        <p:spPr bwMode="auto">
          <a:xfrm rot="17676171">
            <a:off x="9365994" y="5754217"/>
            <a:ext cx="1330814"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dirty="0">
                <a:solidFill>
                  <a:srgbClr val="FFFFCC"/>
                </a:solidFill>
                <a:effectLst>
                  <a:outerShdw blurRad="38100" dist="38100" dir="2700000" algn="tl">
                    <a:srgbClr val="000000">
                      <a:alpha val="43137"/>
                    </a:srgbClr>
                  </a:outerShdw>
                </a:effectLst>
                <a:latin typeface="Tahoma"/>
              </a:rPr>
              <a:t>December</a:t>
            </a:r>
          </a:p>
        </p:txBody>
      </p:sp>
      <p:sp>
        <p:nvSpPr>
          <p:cNvPr id="27" name="Text Box 20"/>
          <p:cNvSpPr txBox="1">
            <a:spLocks noChangeArrowheads="1"/>
          </p:cNvSpPr>
          <p:nvPr/>
        </p:nvSpPr>
        <p:spPr bwMode="auto">
          <a:xfrm>
            <a:off x="1022354" y="1358219"/>
            <a:ext cx="2663151"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Honey Bees</a:t>
            </a:r>
          </a:p>
        </p:txBody>
      </p:sp>
      <p:sp>
        <p:nvSpPr>
          <p:cNvPr id="28" name="Text Box 21"/>
          <p:cNvSpPr txBox="1">
            <a:spLocks noChangeArrowheads="1"/>
          </p:cNvSpPr>
          <p:nvPr/>
        </p:nvSpPr>
        <p:spPr bwMode="auto">
          <a:xfrm>
            <a:off x="1022354" y="1962527"/>
            <a:ext cx="2664216"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Bumble Bees</a:t>
            </a:r>
          </a:p>
        </p:txBody>
      </p:sp>
      <p:sp>
        <p:nvSpPr>
          <p:cNvPr id="29" name="Text Box 22"/>
          <p:cNvSpPr txBox="1">
            <a:spLocks noChangeArrowheads="1"/>
          </p:cNvSpPr>
          <p:nvPr/>
        </p:nvSpPr>
        <p:spPr bwMode="auto">
          <a:xfrm>
            <a:off x="1021289" y="3572906"/>
            <a:ext cx="4678766"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Leaf-cutting Bees </a:t>
            </a:r>
            <a:r>
              <a:rPr lang="en-US" sz="1400" dirty="0">
                <a:solidFill>
                  <a:srgbClr val="FFFFCC"/>
                </a:solidFill>
                <a:effectLst>
                  <a:outerShdw blurRad="38100" dist="38100" dir="2700000" algn="tl">
                    <a:srgbClr val="000000">
                      <a:alpha val="43137"/>
                    </a:srgbClr>
                  </a:outerShdw>
                </a:effectLst>
                <a:latin typeface="Tahoma"/>
              </a:rPr>
              <a:t>(</a:t>
            </a:r>
            <a:r>
              <a:rPr lang="en-US" sz="1400" i="1" dirty="0">
                <a:solidFill>
                  <a:srgbClr val="FFFFCC"/>
                </a:solidFill>
                <a:effectLst>
                  <a:outerShdw blurRad="38100" dist="38100" dir="2700000" algn="tl">
                    <a:srgbClr val="000000">
                      <a:alpha val="43137"/>
                    </a:srgbClr>
                  </a:outerShdw>
                </a:effectLst>
                <a:latin typeface="Tahoma"/>
              </a:rPr>
              <a:t>Megachile</a:t>
            </a:r>
            <a:r>
              <a:rPr lang="en-US" sz="1400" dirty="0">
                <a:solidFill>
                  <a:srgbClr val="FFFFCC"/>
                </a:solidFill>
                <a:effectLst>
                  <a:outerShdw blurRad="38100" dist="38100" dir="2700000" algn="tl">
                    <a:srgbClr val="000000">
                      <a:alpha val="43137"/>
                    </a:srgbClr>
                  </a:outerShdw>
                </a:effectLst>
                <a:latin typeface="Tahoma"/>
              </a:rPr>
              <a:t>)</a:t>
            </a:r>
          </a:p>
        </p:txBody>
      </p:sp>
      <p:sp>
        <p:nvSpPr>
          <p:cNvPr id="31" name="Text Box 24"/>
          <p:cNvSpPr txBox="1">
            <a:spLocks noChangeArrowheads="1"/>
          </p:cNvSpPr>
          <p:nvPr/>
        </p:nvSpPr>
        <p:spPr bwMode="auto">
          <a:xfrm>
            <a:off x="1021293" y="3039506"/>
            <a:ext cx="3436407"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Mason Bees </a:t>
            </a:r>
            <a:r>
              <a:rPr lang="en-US" sz="1400" dirty="0">
                <a:solidFill>
                  <a:srgbClr val="FFFFCC"/>
                </a:solidFill>
                <a:effectLst>
                  <a:outerShdw blurRad="38100" dist="38100" dir="2700000" algn="tl">
                    <a:srgbClr val="000000">
                      <a:alpha val="43137"/>
                    </a:srgbClr>
                  </a:outerShdw>
                </a:effectLst>
                <a:latin typeface="Tahoma"/>
              </a:rPr>
              <a:t>(</a:t>
            </a:r>
            <a:r>
              <a:rPr lang="en-US" sz="1400" i="1" dirty="0">
                <a:solidFill>
                  <a:srgbClr val="FFFFCC"/>
                </a:solidFill>
                <a:effectLst>
                  <a:outerShdw blurRad="38100" dist="38100" dir="2700000" algn="tl">
                    <a:srgbClr val="000000">
                      <a:alpha val="43137"/>
                    </a:srgbClr>
                  </a:outerShdw>
                </a:effectLst>
                <a:latin typeface="Tahoma"/>
              </a:rPr>
              <a:t>Osmia</a:t>
            </a:r>
            <a:r>
              <a:rPr lang="en-US" sz="1400" dirty="0">
                <a:solidFill>
                  <a:srgbClr val="FFFFCC"/>
                </a:solidFill>
                <a:effectLst>
                  <a:outerShdw blurRad="38100" dist="38100" dir="2700000" algn="tl">
                    <a:srgbClr val="000000">
                      <a:alpha val="43137"/>
                    </a:srgbClr>
                  </a:outerShdw>
                </a:effectLst>
                <a:latin typeface="Tahoma"/>
              </a:rPr>
              <a:t> </a:t>
            </a:r>
            <a:r>
              <a:rPr lang="en-US" sz="1400" dirty="0" err="1">
                <a:solidFill>
                  <a:srgbClr val="FFFFCC"/>
                </a:solidFill>
                <a:effectLst>
                  <a:outerShdw blurRad="38100" dist="38100" dir="2700000" algn="tl">
                    <a:srgbClr val="000000">
                      <a:alpha val="43137"/>
                    </a:srgbClr>
                  </a:outerShdw>
                </a:effectLst>
                <a:latin typeface="Tahoma"/>
              </a:rPr>
              <a:t>sp</a:t>
            </a:r>
            <a:r>
              <a:rPr lang="en-US" sz="1400" dirty="0">
                <a:solidFill>
                  <a:srgbClr val="FFFFCC"/>
                </a:solidFill>
                <a:effectLst>
                  <a:outerShdw blurRad="38100" dist="38100" dir="2700000" algn="tl">
                    <a:srgbClr val="000000">
                      <a:alpha val="43137"/>
                    </a:srgbClr>
                  </a:outerShdw>
                </a:effectLst>
                <a:latin typeface="Tahoma"/>
              </a:rPr>
              <a:t>)</a:t>
            </a:r>
          </a:p>
        </p:txBody>
      </p:sp>
      <p:sp>
        <p:nvSpPr>
          <p:cNvPr id="33" name="Text Box 31"/>
          <p:cNvSpPr txBox="1">
            <a:spLocks noChangeArrowheads="1"/>
          </p:cNvSpPr>
          <p:nvPr/>
        </p:nvSpPr>
        <p:spPr bwMode="auto">
          <a:xfrm>
            <a:off x="1022877" y="4652278"/>
            <a:ext cx="2662628"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Squash Bees</a:t>
            </a:r>
          </a:p>
        </p:txBody>
      </p:sp>
      <p:sp>
        <p:nvSpPr>
          <p:cNvPr id="34" name="Text Box 24"/>
          <p:cNvSpPr txBox="1">
            <a:spLocks noChangeArrowheads="1"/>
          </p:cNvSpPr>
          <p:nvPr/>
        </p:nvSpPr>
        <p:spPr bwMode="auto">
          <a:xfrm>
            <a:off x="1022354" y="2487460"/>
            <a:ext cx="3934508"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Digger Bees </a:t>
            </a:r>
            <a:r>
              <a:rPr lang="en-US" sz="1400" dirty="0">
                <a:solidFill>
                  <a:srgbClr val="FFFFCC"/>
                </a:solidFill>
                <a:effectLst>
                  <a:outerShdw blurRad="38100" dist="38100" dir="2700000" algn="tl">
                    <a:srgbClr val="000000">
                      <a:alpha val="43137"/>
                    </a:srgbClr>
                  </a:outerShdw>
                </a:effectLst>
                <a:latin typeface="Tahoma"/>
              </a:rPr>
              <a:t>(</a:t>
            </a:r>
            <a:r>
              <a:rPr lang="en-US" sz="1400" i="1" dirty="0" err="1">
                <a:solidFill>
                  <a:srgbClr val="FFFFCC"/>
                </a:solidFill>
                <a:effectLst>
                  <a:outerShdw blurRad="38100" dist="38100" dir="2700000" algn="tl">
                    <a:srgbClr val="000000">
                      <a:alpha val="43137"/>
                    </a:srgbClr>
                  </a:outerShdw>
                </a:effectLst>
                <a:latin typeface="Tahoma"/>
              </a:rPr>
              <a:t>Andrenidae</a:t>
            </a:r>
            <a:r>
              <a:rPr lang="en-US" sz="1400" dirty="0">
                <a:solidFill>
                  <a:srgbClr val="FFFFCC"/>
                </a:solidFill>
                <a:effectLst>
                  <a:outerShdw blurRad="38100" dist="38100" dir="2700000" algn="tl">
                    <a:srgbClr val="000000">
                      <a:alpha val="43137"/>
                    </a:srgbClr>
                  </a:outerShdw>
                </a:effectLst>
                <a:latin typeface="Tahoma"/>
              </a:rPr>
              <a:t>)</a:t>
            </a:r>
          </a:p>
        </p:txBody>
      </p:sp>
      <p:sp>
        <p:nvSpPr>
          <p:cNvPr id="41" name="TextBox 40"/>
          <p:cNvSpPr txBox="1"/>
          <p:nvPr/>
        </p:nvSpPr>
        <p:spPr>
          <a:xfrm>
            <a:off x="0" y="0"/>
            <a:ext cx="12192000" cy="411480"/>
          </a:xfrm>
          <a:prstGeom prst="rect">
            <a:avLst/>
          </a:prstGeom>
          <a:solidFill>
            <a:schemeClr val="tx1"/>
          </a:solidFill>
        </p:spPr>
        <p:txBody>
          <a:bodyPr wrap="square" rtlCol="0">
            <a:spAutoFit/>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47" name="Ink 46">
                <a:extLst>
                  <a:ext uri="{FF2B5EF4-FFF2-40B4-BE49-F238E27FC236}">
                    <a16:creationId xmlns:a16="http://schemas.microsoft.com/office/drawing/2014/main" id="{0D73D10E-CF5E-8328-FF49-E3A971DDCEFA}"/>
                  </a:ext>
                </a:extLst>
              </p14:cNvPr>
              <p14:cNvContentPartPr/>
              <p14:nvPr/>
            </p14:nvContentPartPr>
            <p14:xfrm>
              <a:off x="6074552" y="2710808"/>
              <a:ext cx="45719" cy="45719"/>
            </p14:xfrm>
          </p:contentPart>
        </mc:Choice>
        <mc:Fallback xmlns="">
          <p:pic>
            <p:nvPicPr>
              <p:cNvPr id="47" name="Ink 46">
                <a:extLst>
                  <a:ext uri="{FF2B5EF4-FFF2-40B4-BE49-F238E27FC236}">
                    <a16:creationId xmlns:a16="http://schemas.microsoft.com/office/drawing/2014/main" id="{0D73D10E-CF5E-8328-FF49-E3A971DDCEFA}"/>
                  </a:ext>
                </a:extLst>
              </p:cNvPr>
              <p:cNvPicPr/>
              <p:nvPr/>
            </p:nvPicPr>
            <p:blipFill>
              <a:blip r:embed="rId4"/>
              <a:stretch>
                <a:fillRect/>
              </a:stretch>
            </p:blipFill>
            <p:spPr>
              <a:xfrm>
                <a:off x="3788602" y="424858"/>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5C73BDF8-533E-932D-A401-CD9DB6A1F1A6}"/>
                  </a:ext>
                </a:extLst>
              </p14:cNvPr>
              <p14:cNvContentPartPr/>
              <p14:nvPr/>
            </p14:nvContentPartPr>
            <p14:xfrm>
              <a:off x="5977353" y="2636289"/>
              <a:ext cx="153665" cy="107832"/>
            </p14:xfrm>
          </p:contentPart>
        </mc:Choice>
        <mc:Fallback xmlns="">
          <p:pic>
            <p:nvPicPr>
              <p:cNvPr id="48" name="Ink 47">
                <a:extLst>
                  <a:ext uri="{FF2B5EF4-FFF2-40B4-BE49-F238E27FC236}">
                    <a16:creationId xmlns:a16="http://schemas.microsoft.com/office/drawing/2014/main" id="{5C73BDF8-533E-932D-A401-CD9DB6A1F1A6}"/>
                  </a:ext>
                </a:extLst>
              </p:cNvPr>
              <p:cNvPicPr/>
              <p:nvPr/>
            </p:nvPicPr>
            <p:blipFill>
              <a:blip r:embed="rId6"/>
              <a:stretch>
                <a:fillRect/>
              </a:stretch>
            </p:blipFill>
            <p:spPr>
              <a:xfrm>
                <a:off x="5959359" y="2618377"/>
                <a:ext cx="189292" cy="14329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a:extLst>
                  <a:ext uri="{FF2B5EF4-FFF2-40B4-BE49-F238E27FC236}">
                    <a16:creationId xmlns:a16="http://schemas.microsoft.com/office/drawing/2014/main" id="{B60FE27C-ECA9-FFF9-94E6-D920349A72CC}"/>
                  </a:ext>
                </a:extLst>
              </p14:cNvPr>
              <p14:cNvContentPartPr/>
              <p14:nvPr/>
            </p14:nvContentPartPr>
            <p14:xfrm>
              <a:off x="6545433" y="3180609"/>
              <a:ext cx="61263" cy="45719"/>
            </p14:xfrm>
          </p:contentPart>
        </mc:Choice>
        <mc:Fallback xmlns="">
          <p:pic>
            <p:nvPicPr>
              <p:cNvPr id="49" name="Ink 48">
                <a:extLst>
                  <a:ext uri="{FF2B5EF4-FFF2-40B4-BE49-F238E27FC236}">
                    <a16:creationId xmlns:a16="http://schemas.microsoft.com/office/drawing/2014/main" id="{B60FE27C-ECA9-FFF9-94E6-D920349A72CC}"/>
                  </a:ext>
                </a:extLst>
              </p:cNvPr>
              <p:cNvPicPr/>
              <p:nvPr/>
            </p:nvPicPr>
            <p:blipFill>
              <a:blip r:embed="rId8"/>
              <a:stretch>
                <a:fillRect/>
              </a:stretch>
            </p:blipFill>
            <p:spPr>
              <a:xfrm>
                <a:off x="6527414" y="3162609"/>
                <a:ext cx="96940" cy="8135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0" name="Ink 49">
                <a:extLst>
                  <a:ext uri="{FF2B5EF4-FFF2-40B4-BE49-F238E27FC236}">
                    <a16:creationId xmlns:a16="http://schemas.microsoft.com/office/drawing/2014/main" id="{AE65FAF6-8A46-1FC8-DB3B-8EF24937F4A3}"/>
                  </a:ext>
                </a:extLst>
              </p14:cNvPr>
              <p14:cNvContentPartPr/>
              <p14:nvPr/>
            </p14:nvContentPartPr>
            <p14:xfrm>
              <a:off x="6539673" y="3664449"/>
              <a:ext cx="102218" cy="165197"/>
            </p14:xfrm>
          </p:contentPart>
        </mc:Choice>
        <mc:Fallback xmlns="">
          <p:pic>
            <p:nvPicPr>
              <p:cNvPr id="50" name="Ink 49">
                <a:extLst>
                  <a:ext uri="{FF2B5EF4-FFF2-40B4-BE49-F238E27FC236}">
                    <a16:creationId xmlns:a16="http://schemas.microsoft.com/office/drawing/2014/main" id="{AE65FAF6-8A46-1FC8-DB3B-8EF24937F4A3}"/>
                  </a:ext>
                </a:extLst>
              </p:cNvPr>
              <p:cNvPicPr/>
              <p:nvPr/>
            </p:nvPicPr>
            <p:blipFill>
              <a:blip r:embed="rId10"/>
              <a:stretch>
                <a:fillRect/>
              </a:stretch>
            </p:blipFill>
            <p:spPr>
              <a:xfrm>
                <a:off x="6521677" y="3646454"/>
                <a:ext cx="137850" cy="20082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1" name="Ink 50">
                <a:extLst>
                  <a:ext uri="{FF2B5EF4-FFF2-40B4-BE49-F238E27FC236}">
                    <a16:creationId xmlns:a16="http://schemas.microsoft.com/office/drawing/2014/main" id="{2B839A2B-E5A6-CD54-A306-30EDDAAB1FB6}"/>
                  </a:ext>
                </a:extLst>
              </p14:cNvPr>
              <p14:cNvContentPartPr/>
              <p14:nvPr/>
            </p14:nvContentPartPr>
            <p14:xfrm>
              <a:off x="7818753" y="4735009"/>
              <a:ext cx="33840" cy="167760"/>
            </p14:xfrm>
          </p:contentPart>
        </mc:Choice>
        <mc:Fallback xmlns="">
          <p:pic>
            <p:nvPicPr>
              <p:cNvPr id="51" name="Ink 50">
                <a:extLst>
                  <a:ext uri="{FF2B5EF4-FFF2-40B4-BE49-F238E27FC236}">
                    <a16:creationId xmlns:a16="http://schemas.microsoft.com/office/drawing/2014/main" id="{2B839A2B-E5A6-CD54-A306-30EDDAAB1FB6}"/>
                  </a:ext>
                </a:extLst>
              </p:cNvPr>
              <p:cNvPicPr/>
              <p:nvPr/>
            </p:nvPicPr>
            <p:blipFill>
              <a:blip r:embed="rId12"/>
              <a:stretch>
                <a:fillRect/>
              </a:stretch>
            </p:blipFill>
            <p:spPr>
              <a:xfrm>
                <a:off x="7800559" y="4717009"/>
                <a:ext cx="69863"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2" name="Ink 51">
                <a:extLst>
                  <a:ext uri="{FF2B5EF4-FFF2-40B4-BE49-F238E27FC236}">
                    <a16:creationId xmlns:a16="http://schemas.microsoft.com/office/drawing/2014/main" id="{26184EBC-191E-83BD-3F91-6F98F63E8128}"/>
                  </a:ext>
                </a:extLst>
              </p14:cNvPr>
              <p14:cNvContentPartPr/>
              <p14:nvPr/>
            </p14:nvContentPartPr>
            <p14:xfrm>
              <a:off x="7798593" y="2668689"/>
              <a:ext cx="105480" cy="27360"/>
            </p14:xfrm>
          </p:contentPart>
        </mc:Choice>
        <mc:Fallback xmlns="">
          <p:pic>
            <p:nvPicPr>
              <p:cNvPr id="52" name="Ink 51">
                <a:extLst>
                  <a:ext uri="{FF2B5EF4-FFF2-40B4-BE49-F238E27FC236}">
                    <a16:creationId xmlns:a16="http://schemas.microsoft.com/office/drawing/2014/main" id="{26184EBC-191E-83BD-3F91-6F98F63E8128}"/>
                  </a:ext>
                </a:extLst>
              </p:cNvPr>
              <p:cNvPicPr/>
              <p:nvPr/>
            </p:nvPicPr>
            <p:blipFill>
              <a:blip r:embed="rId14"/>
              <a:stretch>
                <a:fillRect/>
              </a:stretch>
            </p:blipFill>
            <p:spPr>
              <a:xfrm>
                <a:off x="7780593" y="2650689"/>
                <a:ext cx="141120" cy="63000"/>
              </a:xfrm>
              <a:prstGeom prst="rect">
                <a:avLst/>
              </a:prstGeom>
            </p:spPr>
          </p:pic>
        </mc:Fallback>
      </mc:AlternateContent>
      <p:pic>
        <p:nvPicPr>
          <p:cNvPr id="3" name="Picture 2">
            <a:extLst>
              <a:ext uri="{FF2B5EF4-FFF2-40B4-BE49-F238E27FC236}">
                <a16:creationId xmlns:a16="http://schemas.microsoft.com/office/drawing/2014/main" id="{201044E6-049D-D231-65F0-8DF5231CD3C6}"/>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4" name="TextBox 3">
            <a:extLst>
              <a:ext uri="{FF2B5EF4-FFF2-40B4-BE49-F238E27FC236}">
                <a16:creationId xmlns:a16="http://schemas.microsoft.com/office/drawing/2014/main" id="{2C5C1AF9-4213-1B38-9D7B-E9366E8131F8}"/>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Seasonal activity</a:t>
            </a:r>
          </a:p>
        </p:txBody>
      </p:sp>
      <p:pic>
        <p:nvPicPr>
          <p:cNvPr id="43" name="Picture 42">
            <a:extLst>
              <a:ext uri="{FF2B5EF4-FFF2-40B4-BE49-F238E27FC236}">
                <a16:creationId xmlns:a16="http://schemas.microsoft.com/office/drawing/2014/main" id="{7AFCA97A-7676-907F-9500-21B86A0A997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952" r="9827"/>
          <a:stretch/>
        </p:blipFill>
        <p:spPr>
          <a:xfrm>
            <a:off x="5533232" y="968428"/>
            <a:ext cx="4049563" cy="793122"/>
          </a:xfrm>
          <a:prstGeom prst="rect">
            <a:avLst/>
          </a:prstGeom>
        </p:spPr>
      </p:pic>
      <p:pic>
        <p:nvPicPr>
          <p:cNvPr id="44" name="Picture 43">
            <a:extLst>
              <a:ext uri="{FF2B5EF4-FFF2-40B4-BE49-F238E27FC236}">
                <a16:creationId xmlns:a16="http://schemas.microsoft.com/office/drawing/2014/main" id="{5C514CB1-82EF-1DC1-ED61-343C28D8173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5494441" y="2002540"/>
            <a:ext cx="4088354" cy="436716"/>
          </a:xfrm>
          <a:prstGeom prst="rect">
            <a:avLst/>
          </a:prstGeom>
        </p:spPr>
      </p:pic>
      <p:pic>
        <p:nvPicPr>
          <p:cNvPr id="45" name="Picture 44">
            <a:extLst>
              <a:ext uri="{FF2B5EF4-FFF2-40B4-BE49-F238E27FC236}">
                <a16:creationId xmlns:a16="http://schemas.microsoft.com/office/drawing/2014/main" id="{DAAC42F2-FF2B-4190-80A3-A066C9E2C4F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5549231" y="2696050"/>
            <a:ext cx="1432106" cy="321732"/>
          </a:xfrm>
          <a:prstGeom prst="rect">
            <a:avLst/>
          </a:prstGeom>
        </p:spPr>
      </p:pic>
      <p:pic>
        <p:nvPicPr>
          <p:cNvPr id="46" name="Picture 45">
            <a:extLst>
              <a:ext uri="{FF2B5EF4-FFF2-40B4-BE49-F238E27FC236}">
                <a16:creationId xmlns:a16="http://schemas.microsoft.com/office/drawing/2014/main" id="{A087F639-95F4-BA8E-8270-5546B582075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7990886" y="2696072"/>
            <a:ext cx="1397712" cy="321732"/>
          </a:xfrm>
          <a:prstGeom prst="rect">
            <a:avLst/>
          </a:prstGeom>
        </p:spPr>
      </p:pic>
      <p:pic>
        <p:nvPicPr>
          <p:cNvPr id="55" name="Picture 54">
            <a:extLst>
              <a:ext uri="{FF2B5EF4-FFF2-40B4-BE49-F238E27FC236}">
                <a16:creationId xmlns:a16="http://schemas.microsoft.com/office/drawing/2014/main" id="{F1874D7A-713E-B047-552B-0EEF072FFD9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274352" y="3274943"/>
            <a:ext cx="1245480" cy="279805"/>
          </a:xfrm>
          <a:prstGeom prst="rect">
            <a:avLst/>
          </a:prstGeom>
        </p:spPr>
      </p:pic>
      <p:pic>
        <p:nvPicPr>
          <p:cNvPr id="56" name="Picture 55">
            <a:extLst>
              <a:ext uri="{FF2B5EF4-FFF2-40B4-BE49-F238E27FC236}">
                <a16:creationId xmlns:a16="http://schemas.microsoft.com/office/drawing/2014/main" id="{6A7FC182-AFC6-E1B2-7863-1C3CB9918B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981336" y="3799605"/>
            <a:ext cx="1397511" cy="313960"/>
          </a:xfrm>
          <a:prstGeom prst="rect">
            <a:avLst/>
          </a:prstGeom>
        </p:spPr>
      </p:pic>
      <p:pic>
        <p:nvPicPr>
          <p:cNvPr id="57" name="Picture 56">
            <a:extLst>
              <a:ext uri="{FF2B5EF4-FFF2-40B4-BE49-F238E27FC236}">
                <a16:creationId xmlns:a16="http://schemas.microsoft.com/office/drawing/2014/main" id="{4B20A92A-2EA0-E0D0-B1B4-E4C07B719FA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7908113" y="4826543"/>
            <a:ext cx="1153470" cy="259135"/>
          </a:xfrm>
          <a:prstGeom prst="rect">
            <a:avLst/>
          </a:prstGeom>
        </p:spPr>
      </p:pic>
      <p:sp>
        <p:nvSpPr>
          <p:cNvPr id="58" name="Text Box 24">
            <a:extLst>
              <a:ext uri="{FF2B5EF4-FFF2-40B4-BE49-F238E27FC236}">
                <a16:creationId xmlns:a16="http://schemas.microsoft.com/office/drawing/2014/main" id="{DEFCF2C2-865D-998B-4934-1CA759170F6B}"/>
              </a:ext>
            </a:extLst>
          </p:cNvPr>
          <p:cNvSpPr txBox="1">
            <a:spLocks noChangeArrowheads="1"/>
          </p:cNvSpPr>
          <p:nvPr/>
        </p:nvSpPr>
        <p:spPr bwMode="auto">
          <a:xfrm>
            <a:off x="1021288" y="4133394"/>
            <a:ext cx="4511943" cy="52322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800" dirty="0">
                <a:solidFill>
                  <a:srgbClr val="FFFFCC"/>
                </a:solidFill>
                <a:effectLst>
                  <a:outerShdw blurRad="38100" dist="38100" dir="2700000" algn="tl">
                    <a:srgbClr val="000000">
                      <a:alpha val="43137"/>
                    </a:srgbClr>
                  </a:outerShdw>
                </a:effectLst>
                <a:latin typeface="Tahoma"/>
              </a:rPr>
              <a:t>Cellophane Bees </a:t>
            </a:r>
            <a:r>
              <a:rPr lang="en-US" sz="1400" dirty="0">
                <a:solidFill>
                  <a:srgbClr val="FFFFCC"/>
                </a:solidFill>
                <a:effectLst>
                  <a:outerShdw blurRad="38100" dist="38100" dir="2700000" algn="tl">
                    <a:srgbClr val="000000">
                      <a:alpha val="43137"/>
                    </a:srgbClr>
                  </a:outerShdw>
                </a:effectLst>
                <a:latin typeface="Tahoma"/>
              </a:rPr>
              <a:t>(</a:t>
            </a:r>
            <a:r>
              <a:rPr lang="en-US" sz="1400" i="1" dirty="0" err="1">
                <a:solidFill>
                  <a:srgbClr val="FFFFCC"/>
                </a:solidFill>
                <a:effectLst>
                  <a:outerShdw blurRad="38100" dist="38100" dir="2700000" algn="tl">
                    <a:srgbClr val="000000">
                      <a:alpha val="43137"/>
                    </a:srgbClr>
                  </a:outerShdw>
                </a:effectLst>
                <a:latin typeface="Tahoma"/>
              </a:rPr>
              <a:t>Colletes</a:t>
            </a:r>
            <a:r>
              <a:rPr lang="en-US" sz="1400" dirty="0">
                <a:solidFill>
                  <a:srgbClr val="FFFFCC"/>
                </a:solidFill>
                <a:effectLst>
                  <a:outerShdw blurRad="38100" dist="38100" dir="2700000" algn="tl">
                    <a:srgbClr val="000000">
                      <a:alpha val="43137"/>
                    </a:srgbClr>
                  </a:outerShdw>
                </a:effectLst>
                <a:latin typeface="Tahoma"/>
              </a:rPr>
              <a:t>)</a:t>
            </a:r>
          </a:p>
        </p:txBody>
      </p:sp>
      <p:pic>
        <p:nvPicPr>
          <p:cNvPr id="59" name="Picture 58">
            <a:extLst>
              <a:ext uri="{FF2B5EF4-FFF2-40B4-BE49-F238E27FC236}">
                <a16:creationId xmlns:a16="http://schemas.microsoft.com/office/drawing/2014/main" id="{6BCDF5B6-97BC-3EB7-541D-FDEB71B4B98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096000" y="4318188"/>
            <a:ext cx="1153470" cy="259135"/>
          </a:xfrm>
          <a:prstGeom prst="rect">
            <a:avLst/>
          </a:prstGeom>
        </p:spPr>
      </p:pic>
      <p:pic>
        <p:nvPicPr>
          <p:cNvPr id="39" name="Picture 38">
            <a:extLst>
              <a:ext uri="{FF2B5EF4-FFF2-40B4-BE49-F238E27FC236}">
                <a16:creationId xmlns:a16="http://schemas.microsoft.com/office/drawing/2014/main" id="{A087F639-95F4-BA8E-8270-5546B582075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302764" y="2684350"/>
            <a:ext cx="1397712" cy="321732"/>
          </a:xfrm>
          <a:prstGeom prst="rect">
            <a:avLst/>
          </a:prstGeom>
        </p:spPr>
      </p:pic>
      <p:pic>
        <p:nvPicPr>
          <p:cNvPr id="40" name="Picture 39">
            <a:extLst>
              <a:ext uri="{FF2B5EF4-FFF2-40B4-BE49-F238E27FC236}">
                <a16:creationId xmlns:a16="http://schemas.microsoft.com/office/drawing/2014/main" id="{A087F639-95F4-BA8E-8270-5546B582075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853746" y="2696074"/>
            <a:ext cx="1397712" cy="321732"/>
          </a:xfrm>
          <a:prstGeom prst="rect">
            <a:avLst/>
          </a:prstGeom>
        </p:spPr>
      </p:pic>
      <p:pic>
        <p:nvPicPr>
          <p:cNvPr id="42" name="Picture 41">
            <a:extLst>
              <a:ext uri="{FF2B5EF4-FFF2-40B4-BE49-F238E27FC236}">
                <a16:creationId xmlns:a16="http://schemas.microsoft.com/office/drawing/2014/main" id="{A087F639-95F4-BA8E-8270-5546B582075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7451620" y="2684352"/>
            <a:ext cx="1397712" cy="321732"/>
          </a:xfrm>
          <a:prstGeom prst="rect">
            <a:avLst/>
          </a:prstGeom>
        </p:spPr>
      </p:pic>
      <p:pic>
        <p:nvPicPr>
          <p:cNvPr id="53" name="Picture 52">
            <a:extLst>
              <a:ext uri="{FF2B5EF4-FFF2-40B4-BE49-F238E27FC236}">
                <a16:creationId xmlns:a16="http://schemas.microsoft.com/office/drawing/2014/main" id="{6BCDF5B6-97BC-3EB7-541D-FDEB71B4B98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7959968" y="4318189"/>
            <a:ext cx="1153470" cy="259135"/>
          </a:xfrm>
          <a:prstGeom prst="rect">
            <a:avLst/>
          </a:prstGeom>
        </p:spPr>
      </p:pic>
      <p:pic>
        <p:nvPicPr>
          <p:cNvPr id="54" name="Picture 53">
            <a:extLst>
              <a:ext uri="{FF2B5EF4-FFF2-40B4-BE49-F238E27FC236}">
                <a16:creationId xmlns:a16="http://schemas.microsoft.com/office/drawing/2014/main" id="{F1874D7A-713E-B047-552B-0EEF072FFD9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5899217" y="3274944"/>
            <a:ext cx="1245480" cy="279805"/>
          </a:xfrm>
          <a:prstGeom prst="rect">
            <a:avLst/>
          </a:prstGeom>
        </p:spPr>
      </p:pic>
      <p:pic>
        <p:nvPicPr>
          <p:cNvPr id="60" name="Picture 59">
            <a:extLst>
              <a:ext uri="{FF2B5EF4-FFF2-40B4-BE49-F238E27FC236}">
                <a16:creationId xmlns:a16="http://schemas.microsoft.com/office/drawing/2014/main" id="{6A7FC182-AFC6-E1B2-7863-1C3CB9918B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6582755" y="3799606"/>
            <a:ext cx="1397511" cy="313960"/>
          </a:xfrm>
          <a:prstGeom prst="rect">
            <a:avLst/>
          </a:prstGeom>
        </p:spPr>
      </p:pic>
      <p:pic>
        <p:nvPicPr>
          <p:cNvPr id="61" name="Picture 60">
            <a:extLst>
              <a:ext uri="{FF2B5EF4-FFF2-40B4-BE49-F238E27FC236}">
                <a16:creationId xmlns:a16="http://schemas.microsoft.com/office/drawing/2014/main" id="{6A7FC182-AFC6-E1B2-7863-1C3CB9918B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1" t="1" r="34" b="8768"/>
          <a:stretch/>
        </p:blipFill>
        <p:spPr>
          <a:xfrm>
            <a:off x="7497150" y="3787884"/>
            <a:ext cx="1397511" cy="313960"/>
          </a:xfrm>
          <a:prstGeom prst="rect">
            <a:avLst/>
          </a:prstGeom>
        </p:spPr>
      </p:pic>
    </p:spTree>
    <p:extLst>
      <p:ext uri="{BB962C8B-B14F-4D97-AF65-F5344CB8AC3E}">
        <p14:creationId xmlns:p14="http://schemas.microsoft.com/office/powerpoint/2010/main" val="917247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18C4D75-3661-D711-6015-44E3634612BA}"/>
              </a:ext>
            </a:extLst>
          </p:cNvPr>
          <p:cNvCxnSpPr>
            <a:cxnSpLocks/>
          </p:cNvCxnSpPr>
          <p:nvPr/>
        </p:nvCxnSpPr>
        <p:spPr>
          <a:xfrm flipV="1">
            <a:off x="970281" y="3295891"/>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bwMode="auto">
          <a:xfrm rot="16200000">
            <a:off x="749871" y="3192445"/>
            <a:ext cx="234562" cy="225984"/>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28" name="Isosceles Triangle 27"/>
          <p:cNvSpPr/>
          <p:nvPr/>
        </p:nvSpPr>
        <p:spPr bwMode="auto">
          <a:xfrm rot="5400000" flipH="1">
            <a:off x="11143817" y="3166282"/>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30" name="Content Placeholder 2"/>
          <p:cNvSpPr txBox="1">
            <a:spLocks/>
          </p:cNvSpPr>
          <p:nvPr/>
        </p:nvSpPr>
        <p:spPr>
          <a:xfrm>
            <a:off x="-1780" y="2265915"/>
            <a:ext cx="4039432"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Small foraging range </a:t>
            </a:r>
            <a:r>
              <a:rPr lang="en-US" sz="18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(25 meters)</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31" name="Content Placeholder 2"/>
          <p:cNvSpPr txBox="1">
            <a:spLocks/>
          </p:cNvSpPr>
          <p:nvPr/>
        </p:nvSpPr>
        <p:spPr>
          <a:xfrm>
            <a:off x="7852013" y="2254181"/>
            <a:ext cx="3909060" cy="616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Large foraging range  </a:t>
            </a:r>
            <a:r>
              <a:rPr lang="en-US" sz="1600" b="1" dirty="0">
                <a:solidFill>
                  <a:srgbClr val="FFFFFF"/>
                </a:solidFill>
                <a:latin typeface="Tahoma" panose="020B0604030504040204" pitchFamily="34" charset="0"/>
                <a:ea typeface="Tahoma" panose="020B0604030504040204" pitchFamily="34" charset="0"/>
                <a:cs typeface="Tahoma" panose="020B0604030504040204" pitchFamily="34" charset="0"/>
              </a:rPr>
              <a:t>(5+ miles)</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32" name="Picture 2" descr="Eastern Carpenter Bee - Xylocopa virginica - femal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229460" y="3771031"/>
            <a:ext cx="2122996" cy="15982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852013" y="3404311"/>
            <a:ext cx="3094225" cy="461665"/>
          </a:xfrm>
          <a:prstGeom prst="rect">
            <a:avLst/>
          </a:prstGeom>
          <a:noFill/>
        </p:spPr>
        <p:txBody>
          <a:bodyPr wrap="square" rtlCol="0">
            <a:spAutoFit/>
          </a:bodyPr>
          <a:lstStyle/>
          <a:p>
            <a:r>
              <a:rPr lang="en-US" sz="2400" dirty="0">
                <a:solidFill>
                  <a:srgbClr val="FFFFFF"/>
                </a:solidFill>
                <a:latin typeface="Tahoma"/>
              </a:rPr>
              <a:t>Large Bees (25 mm)</a:t>
            </a:r>
          </a:p>
        </p:txBody>
      </p:sp>
      <p:pic>
        <p:nvPicPr>
          <p:cNvPr id="34" name="Picture 4" descr="Image result for perdita bee size comparis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88038" y="3774519"/>
            <a:ext cx="2056676" cy="15476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5" name="Oval 34"/>
          <p:cNvSpPr/>
          <p:nvPr/>
        </p:nvSpPr>
        <p:spPr bwMode="auto">
          <a:xfrm>
            <a:off x="2748650" y="3808831"/>
            <a:ext cx="1196065" cy="628397"/>
          </a:xfrm>
          <a:prstGeom prst="ellipse">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36" name="TextBox 35"/>
          <p:cNvSpPr txBox="1"/>
          <p:nvPr/>
        </p:nvSpPr>
        <p:spPr>
          <a:xfrm>
            <a:off x="1471446" y="3432336"/>
            <a:ext cx="3040050" cy="461665"/>
          </a:xfrm>
          <a:prstGeom prst="rect">
            <a:avLst/>
          </a:prstGeom>
          <a:noFill/>
        </p:spPr>
        <p:txBody>
          <a:bodyPr wrap="square" rtlCol="0">
            <a:spAutoFit/>
          </a:bodyPr>
          <a:lstStyle/>
          <a:p>
            <a:r>
              <a:rPr lang="en-US" sz="2400" dirty="0">
                <a:solidFill>
                  <a:srgbClr val="FFFFFF"/>
                </a:solidFill>
                <a:latin typeface="Tahoma"/>
              </a:rPr>
              <a:t>Small Bees (2-4 mm)</a:t>
            </a:r>
          </a:p>
        </p:txBody>
      </p:sp>
      <p:sp>
        <p:nvSpPr>
          <p:cNvPr id="17" name="TextBox 16"/>
          <p:cNvSpPr txBox="1"/>
          <p:nvPr/>
        </p:nvSpPr>
        <p:spPr>
          <a:xfrm>
            <a:off x="8610440" y="-59725"/>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Natural History</a:t>
            </a:r>
            <a:endParaRPr lang="en-US" dirty="0">
              <a:solidFill>
                <a:srgbClr val="FFFFFF"/>
              </a:solidFill>
              <a:latin typeface="Tahoma"/>
            </a:endParaRPr>
          </a:p>
        </p:txBody>
      </p:sp>
      <p:sp>
        <p:nvSpPr>
          <p:cNvPr id="3" name="TextBox 2"/>
          <p:cNvSpPr txBox="1"/>
          <p:nvPr/>
        </p:nvSpPr>
        <p:spPr>
          <a:xfrm>
            <a:off x="2284508" y="6247704"/>
            <a:ext cx="7612826" cy="400110"/>
          </a:xfrm>
          <a:prstGeom prst="rect">
            <a:avLst/>
          </a:prstGeom>
          <a:noFill/>
        </p:spPr>
        <p:txBody>
          <a:bodyPr wrap="square" rtlCol="0">
            <a:spAutoFit/>
          </a:bodyPr>
          <a:lstStyle/>
          <a:p>
            <a:r>
              <a:rPr lang="en-US" sz="2000" b="1" dirty="0">
                <a:solidFill>
                  <a:srgbClr val="FFFFFF"/>
                </a:solidFill>
                <a:latin typeface="Tahoma"/>
              </a:rPr>
              <a:t>Proximity of resources </a:t>
            </a:r>
            <a:r>
              <a:rPr lang="en-US" sz="2000" dirty="0">
                <a:solidFill>
                  <a:srgbClr val="FFFFFF"/>
                </a:solidFill>
                <a:latin typeface="Tahoma"/>
              </a:rPr>
              <a:t>is extremely important for small species</a:t>
            </a:r>
          </a:p>
        </p:txBody>
      </p:sp>
      <p:sp>
        <p:nvSpPr>
          <p:cNvPr id="18" name="TextBox 17"/>
          <p:cNvSpPr txBox="1"/>
          <p:nvPr/>
        </p:nvSpPr>
        <p:spPr>
          <a:xfrm>
            <a:off x="1759201" y="823911"/>
            <a:ext cx="8047342" cy="523220"/>
          </a:xfrm>
          <a:prstGeom prst="rect">
            <a:avLst/>
          </a:prstGeom>
          <a:noFill/>
        </p:spPr>
        <p:txBody>
          <a:bodyPr wrap="square" rtlCol="0">
            <a:spAutoFit/>
          </a:bodyPr>
          <a:lstStyle/>
          <a:p>
            <a:pPr algn="ctr"/>
            <a:r>
              <a:rPr lang="en-US" sz="2800" b="1" dirty="0">
                <a:solidFill>
                  <a:srgbClr val="FFFFCC"/>
                </a:solidFill>
                <a:latin typeface="Tahoma"/>
              </a:rPr>
              <a:t>Flight distance largely depends on bee size</a:t>
            </a:r>
          </a:p>
        </p:txBody>
      </p:sp>
      <p:sp>
        <p:nvSpPr>
          <p:cNvPr id="20" name="TextBox 19"/>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C47CFC53-E81F-3A77-F5C9-A4A51A5A0D2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4" name="TextBox 3">
            <a:extLst>
              <a:ext uri="{FF2B5EF4-FFF2-40B4-BE49-F238E27FC236}">
                <a16:creationId xmlns:a16="http://schemas.microsoft.com/office/drawing/2014/main" id="{1D6DA28E-556A-E983-91F0-75D5E9F02479}"/>
              </a:ext>
            </a:extLst>
          </p:cNvPr>
          <p:cNvSpPr txBox="1"/>
          <p:nvPr/>
        </p:nvSpPr>
        <p:spPr>
          <a:xfrm>
            <a:off x="155574" y="28879"/>
            <a:ext cx="4514079" cy="369332"/>
          </a:xfrm>
          <a:prstGeom prst="rect">
            <a:avLst/>
          </a:prstGeom>
          <a:noFill/>
        </p:spPr>
        <p:txBody>
          <a:bodyPr wrap="square" rtlCol="0">
            <a:spAutoFit/>
          </a:bodyPr>
          <a:lstStyle/>
          <a:p>
            <a:r>
              <a:rPr lang="en-US" dirty="0">
                <a:solidFill>
                  <a:srgbClr val="000000"/>
                </a:solidFill>
              </a:rPr>
              <a:t>Life History – Foraging range</a:t>
            </a:r>
          </a:p>
        </p:txBody>
      </p:sp>
      <p:sp>
        <p:nvSpPr>
          <p:cNvPr id="6" name="TextBox 5">
            <a:extLst>
              <a:ext uri="{FF2B5EF4-FFF2-40B4-BE49-F238E27FC236}">
                <a16:creationId xmlns:a16="http://schemas.microsoft.com/office/drawing/2014/main" id="{2FA057C0-9E7F-9FBD-3954-94C24A8F59F4}"/>
              </a:ext>
            </a:extLst>
          </p:cNvPr>
          <p:cNvSpPr txBox="1"/>
          <p:nvPr/>
        </p:nvSpPr>
        <p:spPr>
          <a:xfrm>
            <a:off x="5099434" y="3106130"/>
            <a:ext cx="1982974" cy="369332"/>
          </a:xfrm>
          <a:prstGeom prst="rect">
            <a:avLst/>
          </a:prstGeom>
          <a:noFill/>
        </p:spPr>
        <p:txBody>
          <a:bodyPr wrap="square" rtlCol="0">
            <a:spAutoFit/>
          </a:bodyPr>
          <a:lstStyle/>
          <a:p>
            <a:r>
              <a:rPr lang="en-US" dirty="0">
                <a:solidFill>
                  <a:srgbClr val="000000"/>
                </a:solidFill>
                <a:latin typeface="Tahoma"/>
              </a:rPr>
              <a:t>continuum</a:t>
            </a:r>
          </a:p>
        </p:txBody>
      </p:sp>
    </p:spTree>
    <p:extLst>
      <p:ext uri="{BB962C8B-B14F-4D97-AF65-F5344CB8AC3E}">
        <p14:creationId xmlns:p14="http://schemas.microsoft.com/office/powerpoint/2010/main" val="2487052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0959" y="-85022"/>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Natural History</a:t>
            </a:r>
            <a:endParaRPr lang="en-US" dirty="0">
              <a:solidFill>
                <a:srgbClr val="FFFFFF"/>
              </a:solidFill>
              <a:latin typeface="Tahoma"/>
            </a:endParaRPr>
          </a:p>
        </p:txBody>
      </p:sp>
      <p:sp>
        <p:nvSpPr>
          <p:cNvPr id="16" name="Content Placeholder 2"/>
          <p:cNvSpPr txBox="1">
            <a:spLocks/>
          </p:cNvSpPr>
          <p:nvPr/>
        </p:nvSpPr>
        <p:spPr>
          <a:xfrm>
            <a:off x="8942385" y="2190975"/>
            <a:ext cx="3662791"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r>
              <a:rPr lang="en-US" sz="2400" b="1" kern="0"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Polylecty</a:t>
            </a: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Generalist foragers</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36D5E782-DB71-068A-9F4A-667DF6256D0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4" name="TextBox 3">
            <a:extLst>
              <a:ext uri="{FF2B5EF4-FFF2-40B4-BE49-F238E27FC236}">
                <a16:creationId xmlns:a16="http://schemas.microsoft.com/office/drawing/2014/main" id="{E34A84E0-5D98-9A25-3A34-23C96743D147}"/>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Floral resources</a:t>
            </a:r>
          </a:p>
        </p:txBody>
      </p:sp>
      <p:sp>
        <p:nvSpPr>
          <p:cNvPr id="8" name="Isosceles Triangle 7">
            <a:extLst>
              <a:ext uri="{FF2B5EF4-FFF2-40B4-BE49-F238E27FC236}">
                <a16:creationId xmlns:a16="http://schemas.microsoft.com/office/drawing/2014/main" id="{B5876C23-78B0-2785-748E-110CDDB34B5F}"/>
              </a:ext>
            </a:extLst>
          </p:cNvPr>
          <p:cNvSpPr/>
          <p:nvPr/>
        </p:nvSpPr>
        <p:spPr bwMode="auto">
          <a:xfrm rot="16200000">
            <a:off x="749871" y="3192445"/>
            <a:ext cx="234562" cy="225984"/>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9" name="Isosceles Triangle 8">
            <a:extLst>
              <a:ext uri="{FF2B5EF4-FFF2-40B4-BE49-F238E27FC236}">
                <a16:creationId xmlns:a16="http://schemas.microsoft.com/office/drawing/2014/main" id="{4385007D-EAFC-768D-869C-0CF809CBEFFE}"/>
              </a:ext>
            </a:extLst>
          </p:cNvPr>
          <p:cNvSpPr/>
          <p:nvPr/>
        </p:nvSpPr>
        <p:spPr bwMode="auto">
          <a:xfrm rot="5400000" flipH="1">
            <a:off x="11143817" y="3166282"/>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cxnSp>
        <p:nvCxnSpPr>
          <p:cNvPr id="11" name="Straight Connector 10">
            <a:extLst>
              <a:ext uri="{FF2B5EF4-FFF2-40B4-BE49-F238E27FC236}">
                <a16:creationId xmlns:a16="http://schemas.microsoft.com/office/drawing/2014/main" id="{2190D6D8-F44C-EC02-C8F2-45792E924631}"/>
              </a:ext>
            </a:extLst>
          </p:cNvPr>
          <p:cNvCxnSpPr>
            <a:cxnSpLocks/>
          </p:cNvCxnSpPr>
          <p:nvPr/>
        </p:nvCxnSpPr>
        <p:spPr>
          <a:xfrm flipV="1">
            <a:off x="970281" y="3295891"/>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9BBEE9E-DAA3-70DC-FF5B-71EC3B54B8D4}"/>
              </a:ext>
            </a:extLst>
          </p:cNvPr>
          <p:cNvSpPr txBox="1"/>
          <p:nvPr/>
        </p:nvSpPr>
        <p:spPr>
          <a:xfrm>
            <a:off x="5099434" y="3106130"/>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5" name="Picture 4">
            <a:extLst>
              <a:ext uri="{FF2B5EF4-FFF2-40B4-BE49-F238E27FC236}">
                <a16:creationId xmlns:a16="http://schemas.microsoft.com/office/drawing/2014/main" id="{9E7FB671-E475-EB91-7F81-D86697094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3781" y="3684386"/>
            <a:ext cx="512108" cy="1371719"/>
          </a:xfrm>
          <a:prstGeom prst="rect">
            <a:avLst/>
          </a:prstGeom>
        </p:spPr>
      </p:pic>
      <p:pic>
        <p:nvPicPr>
          <p:cNvPr id="6" name="Picture 5">
            <a:extLst>
              <a:ext uri="{FF2B5EF4-FFF2-40B4-BE49-F238E27FC236}">
                <a16:creationId xmlns:a16="http://schemas.microsoft.com/office/drawing/2014/main" id="{E9A69087-DB8E-E480-C339-DA350859F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959" y="3622096"/>
            <a:ext cx="3191806" cy="2298101"/>
          </a:xfrm>
          <a:prstGeom prst="rect">
            <a:avLst/>
          </a:prstGeom>
        </p:spPr>
      </p:pic>
    </p:spTree>
    <p:extLst>
      <p:ext uri="{BB962C8B-B14F-4D97-AF65-F5344CB8AC3E}">
        <p14:creationId xmlns:p14="http://schemas.microsoft.com/office/powerpoint/2010/main" val="2627128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0959" y="-85022"/>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Natural History</a:t>
            </a:r>
            <a:endParaRPr lang="en-US" dirty="0">
              <a:solidFill>
                <a:srgbClr val="FFFFFF"/>
              </a:solidFill>
              <a:latin typeface="Tahoma"/>
            </a:endParaRPr>
          </a:p>
        </p:txBody>
      </p:sp>
      <p:sp>
        <p:nvSpPr>
          <p:cNvPr id="31" name="TextBox 30"/>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B96315DA-2893-1ECA-945D-C0B7D6AB737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9" name="Isosceles Triangle 8">
            <a:extLst>
              <a:ext uri="{FF2B5EF4-FFF2-40B4-BE49-F238E27FC236}">
                <a16:creationId xmlns:a16="http://schemas.microsoft.com/office/drawing/2014/main" id="{6CAA5152-4DED-60C5-53E6-EF8981B14520}"/>
              </a:ext>
            </a:extLst>
          </p:cNvPr>
          <p:cNvSpPr/>
          <p:nvPr/>
        </p:nvSpPr>
        <p:spPr bwMode="auto">
          <a:xfrm rot="16200000">
            <a:off x="749871" y="3192445"/>
            <a:ext cx="234562" cy="225984"/>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Isosceles Triangle 10">
            <a:extLst>
              <a:ext uri="{FF2B5EF4-FFF2-40B4-BE49-F238E27FC236}">
                <a16:creationId xmlns:a16="http://schemas.microsoft.com/office/drawing/2014/main" id="{D074DF2C-4693-69E4-9AA0-9E0006A24998}"/>
              </a:ext>
            </a:extLst>
          </p:cNvPr>
          <p:cNvSpPr/>
          <p:nvPr/>
        </p:nvSpPr>
        <p:spPr bwMode="auto">
          <a:xfrm rot="5400000" flipH="1">
            <a:off x="11143817" y="3166282"/>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cxnSp>
        <p:nvCxnSpPr>
          <p:cNvPr id="12" name="Straight Connector 11">
            <a:extLst>
              <a:ext uri="{FF2B5EF4-FFF2-40B4-BE49-F238E27FC236}">
                <a16:creationId xmlns:a16="http://schemas.microsoft.com/office/drawing/2014/main" id="{DCF21890-B484-E971-90CB-51798AC8667F}"/>
              </a:ext>
            </a:extLst>
          </p:cNvPr>
          <p:cNvCxnSpPr>
            <a:cxnSpLocks/>
          </p:cNvCxnSpPr>
          <p:nvPr/>
        </p:nvCxnSpPr>
        <p:spPr>
          <a:xfrm flipV="1">
            <a:off x="970281" y="3295891"/>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D28C54-F726-EC7C-1954-23AF5784B662}"/>
              </a:ext>
            </a:extLst>
          </p:cNvPr>
          <p:cNvSpPr txBox="1"/>
          <p:nvPr/>
        </p:nvSpPr>
        <p:spPr>
          <a:xfrm>
            <a:off x="5099434" y="3106130"/>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6" name="Picture 5">
            <a:extLst>
              <a:ext uri="{FF2B5EF4-FFF2-40B4-BE49-F238E27FC236}">
                <a16:creationId xmlns:a16="http://schemas.microsoft.com/office/drawing/2014/main" id="{D04B32C5-F336-1DDE-88C8-6B2C9F31C7E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7152" y="3946050"/>
            <a:ext cx="1296296" cy="1891214"/>
          </a:xfrm>
          <a:prstGeom prst="rect">
            <a:avLst/>
          </a:prstGeom>
        </p:spPr>
      </p:pic>
      <p:pic>
        <p:nvPicPr>
          <p:cNvPr id="8" name="Picture 7">
            <a:extLst>
              <a:ext uri="{FF2B5EF4-FFF2-40B4-BE49-F238E27FC236}">
                <a16:creationId xmlns:a16="http://schemas.microsoft.com/office/drawing/2014/main" id="{56F54AFC-E616-256C-DBFB-97B312AC3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959" y="3622096"/>
            <a:ext cx="3191806" cy="2298101"/>
          </a:xfrm>
          <a:prstGeom prst="rect">
            <a:avLst/>
          </a:prstGeom>
        </p:spPr>
      </p:pic>
      <p:pic>
        <p:nvPicPr>
          <p:cNvPr id="14" name="Picture 13">
            <a:extLst>
              <a:ext uri="{FF2B5EF4-FFF2-40B4-BE49-F238E27FC236}">
                <a16:creationId xmlns:a16="http://schemas.microsoft.com/office/drawing/2014/main" id="{6982FAAD-59CB-EF92-C8D2-8E8BB7311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650" y="3839941"/>
            <a:ext cx="2466975" cy="1847850"/>
          </a:xfrm>
          <a:prstGeom prst="rect">
            <a:avLst/>
          </a:prstGeom>
        </p:spPr>
      </p:pic>
      <p:sp>
        <p:nvSpPr>
          <p:cNvPr id="18" name="Content Placeholder 2">
            <a:extLst>
              <a:ext uri="{FF2B5EF4-FFF2-40B4-BE49-F238E27FC236}">
                <a16:creationId xmlns:a16="http://schemas.microsoft.com/office/drawing/2014/main" id="{1B869DAA-86F9-D19F-BA30-1CB8652648C5}"/>
              </a:ext>
            </a:extLst>
          </p:cNvPr>
          <p:cNvSpPr txBox="1">
            <a:spLocks/>
          </p:cNvSpPr>
          <p:nvPr/>
        </p:nvSpPr>
        <p:spPr>
          <a:xfrm>
            <a:off x="-277980" y="2210926"/>
            <a:ext cx="3216175" cy="616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US" sz="2400" b="1" dirty="0" err="1">
                <a:solidFill>
                  <a:srgbClr val="FFFFFF"/>
                </a:solidFill>
                <a:latin typeface="Tahoma" panose="020B0604030504040204" pitchFamily="34" charset="0"/>
                <a:ea typeface="Tahoma" panose="020B0604030504040204" pitchFamily="34" charset="0"/>
                <a:cs typeface="Tahoma" panose="020B0604030504040204" pitchFamily="34" charset="0"/>
              </a:rPr>
              <a:t>Monolecty</a:t>
            </a: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Specialist foragers</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9" name="Content Placeholder 2">
            <a:extLst>
              <a:ext uri="{FF2B5EF4-FFF2-40B4-BE49-F238E27FC236}">
                <a16:creationId xmlns:a16="http://schemas.microsoft.com/office/drawing/2014/main" id="{72F81D9D-1C1F-54E3-9055-F84C238D8BB1}"/>
              </a:ext>
            </a:extLst>
          </p:cNvPr>
          <p:cNvSpPr txBox="1">
            <a:spLocks/>
          </p:cNvSpPr>
          <p:nvPr/>
        </p:nvSpPr>
        <p:spPr>
          <a:xfrm>
            <a:off x="8942385" y="2190975"/>
            <a:ext cx="3662791"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r>
              <a:rPr lang="en-US" sz="2400" b="1" kern="0"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Polylecty</a:t>
            </a: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Generalist foragers</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E34A84E0-5D98-9A25-3A34-23C96743D147}"/>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Floral resources</a:t>
            </a:r>
          </a:p>
        </p:txBody>
      </p:sp>
    </p:spTree>
    <p:extLst>
      <p:ext uri="{BB962C8B-B14F-4D97-AF65-F5344CB8AC3E}">
        <p14:creationId xmlns:p14="http://schemas.microsoft.com/office/powerpoint/2010/main" val="251827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arthropod&#10;&#10;Description automatically generated">
            <a:extLst>
              <a:ext uri="{FF2B5EF4-FFF2-40B4-BE49-F238E27FC236}">
                <a16:creationId xmlns:a16="http://schemas.microsoft.com/office/drawing/2014/main" id="{E93E29D1-3AD3-8903-97BA-21B58B2B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436"/>
            <a:ext cx="12192000" cy="6855327"/>
          </a:xfrm>
          <a:prstGeom prst="rect">
            <a:avLst/>
          </a:prstGeom>
        </p:spPr>
      </p:pic>
      <p:sp>
        <p:nvSpPr>
          <p:cNvPr id="9" name="TextBox 8"/>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D27EAEB-FDD3-2151-DC78-9030DE258EF6}"/>
              </a:ext>
            </a:extLst>
          </p:cNvPr>
          <p:cNvSpPr txBox="1"/>
          <p:nvPr/>
        </p:nvSpPr>
        <p:spPr>
          <a:xfrm>
            <a:off x="155575" y="28879"/>
            <a:ext cx="2681893" cy="369332"/>
          </a:xfrm>
          <a:prstGeom prst="rect">
            <a:avLst/>
          </a:prstGeom>
          <a:noFill/>
        </p:spPr>
        <p:txBody>
          <a:bodyPr wrap="square" rtlCol="0">
            <a:spAutoFit/>
          </a:bodyPr>
          <a:lstStyle/>
          <a:p>
            <a:r>
              <a:rPr lang="en-US" dirty="0">
                <a:solidFill>
                  <a:srgbClr val="000000"/>
                </a:solidFill>
              </a:rPr>
              <a:t>Native Bee Diversity</a:t>
            </a:r>
          </a:p>
        </p:txBody>
      </p:sp>
      <p:sp>
        <p:nvSpPr>
          <p:cNvPr id="6" name="TextBox 5">
            <a:extLst>
              <a:ext uri="{FF2B5EF4-FFF2-40B4-BE49-F238E27FC236}">
                <a16:creationId xmlns:a16="http://schemas.microsoft.com/office/drawing/2014/main" id="{55891D1A-3EDB-F414-6704-2D9DCB9DD7B1}"/>
              </a:ext>
            </a:extLst>
          </p:cNvPr>
          <p:cNvSpPr txBox="1"/>
          <p:nvPr/>
        </p:nvSpPr>
        <p:spPr>
          <a:xfrm>
            <a:off x="155575" y="6550089"/>
            <a:ext cx="2509935" cy="338554"/>
          </a:xfrm>
          <a:prstGeom prst="rect">
            <a:avLst/>
          </a:prstGeom>
          <a:noFill/>
        </p:spPr>
        <p:txBody>
          <a:bodyPr wrap="square" rtlCol="0">
            <a:spAutoFit/>
          </a:bodyPr>
          <a:lstStyle/>
          <a:p>
            <a:r>
              <a:rPr lang="en-US" sz="1600" dirty="0"/>
              <a:t>© Sam </a:t>
            </a:r>
            <a:r>
              <a:rPr lang="en-US" sz="1600" dirty="0" err="1"/>
              <a:t>Droege</a:t>
            </a:r>
            <a:endParaRPr lang="en-US" sz="1600" dirty="0"/>
          </a:p>
        </p:txBody>
      </p:sp>
      <p:pic>
        <p:nvPicPr>
          <p:cNvPr id="3" name="Picture 2">
            <a:extLst>
              <a:ext uri="{FF2B5EF4-FFF2-40B4-BE49-F238E27FC236}">
                <a16:creationId xmlns:a16="http://schemas.microsoft.com/office/drawing/2014/main" id="{586EE04D-DD94-FDF4-27F9-5AB62F7EA2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83556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0959" y="-85022"/>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Natural History</a:t>
            </a:r>
            <a:endParaRPr lang="en-US" dirty="0">
              <a:solidFill>
                <a:srgbClr val="FFFFFF"/>
              </a:solidFill>
              <a:latin typeface="Tahoma"/>
            </a:endParaRPr>
          </a:p>
        </p:txBody>
      </p:sp>
      <p:sp>
        <p:nvSpPr>
          <p:cNvPr id="19" name="Content Placeholder 2"/>
          <p:cNvSpPr txBox="1">
            <a:spLocks/>
          </p:cNvSpPr>
          <p:nvPr/>
        </p:nvSpPr>
        <p:spPr>
          <a:xfrm>
            <a:off x="3823453" y="2212153"/>
            <a:ext cx="4165600"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r>
              <a:rPr lang="en-US" sz="2400" b="1" kern="0"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Oligolecty</a:t>
            </a: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p>
            <a:pPr marL="457188" lvl="1" indent="0">
              <a:lnSpc>
                <a:spcPct val="107000"/>
              </a:lnSpc>
              <a:spcBef>
                <a:spcPts val="0"/>
              </a:spcBef>
              <a:buClr>
                <a:srgbClr val="FFFFFF"/>
              </a:buClr>
              <a:buSzPct val="100000"/>
              <a:buNone/>
            </a:pPr>
            <a:r>
              <a:rPr lang="en-US" sz="2400"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Broad specialist foragers</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23" name="Picture 8" descr="Melilotus officinalis, inflorescence - lateral view of flo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08084" y="3581219"/>
            <a:ext cx="1208491" cy="217685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41F8A1DF-B20C-F821-0F2F-F754D640E42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6" name="Content Placeholder 2">
            <a:extLst>
              <a:ext uri="{FF2B5EF4-FFF2-40B4-BE49-F238E27FC236}">
                <a16:creationId xmlns:a16="http://schemas.microsoft.com/office/drawing/2014/main" id="{B8CB3EF9-6DDB-9F31-F1F7-D46BAC96E8F2}"/>
              </a:ext>
            </a:extLst>
          </p:cNvPr>
          <p:cNvSpPr txBox="1">
            <a:spLocks/>
          </p:cNvSpPr>
          <p:nvPr/>
        </p:nvSpPr>
        <p:spPr>
          <a:xfrm>
            <a:off x="-277980" y="2210926"/>
            <a:ext cx="3216175" cy="616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7000"/>
              </a:lnSpc>
              <a:spcBef>
                <a:spcPts val="0"/>
              </a:spcBef>
              <a:buNone/>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US" sz="2400" b="1" dirty="0" err="1">
                <a:solidFill>
                  <a:srgbClr val="FFFFFF"/>
                </a:solidFill>
                <a:latin typeface="Tahoma" panose="020B0604030504040204" pitchFamily="34" charset="0"/>
                <a:ea typeface="Tahoma" panose="020B0604030504040204" pitchFamily="34" charset="0"/>
                <a:cs typeface="Tahoma" panose="020B0604030504040204" pitchFamily="34" charset="0"/>
              </a:rPr>
              <a:t>Monolecty</a:t>
            </a: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Specialist foragers</a:t>
            </a:r>
          </a:p>
          <a:p>
            <a:pPr marL="457200" lvl="1" indent="0">
              <a:lnSpc>
                <a:spcPct val="107000"/>
              </a:lnSpc>
              <a:spcBef>
                <a:spcPts val="0"/>
              </a:spcBef>
              <a:buNone/>
            </a:pP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7" name="Isosceles Triangle 6">
            <a:extLst>
              <a:ext uri="{FF2B5EF4-FFF2-40B4-BE49-F238E27FC236}">
                <a16:creationId xmlns:a16="http://schemas.microsoft.com/office/drawing/2014/main" id="{F92990BC-861E-7B85-7D5C-A4AEDC8A5907}"/>
              </a:ext>
            </a:extLst>
          </p:cNvPr>
          <p:cNvSpPr/>
          <p:nvPr/>
        </p:nvSpPr>
        <p:spPr bwMode="auto">
          <a:xfrm rot="16200000">
            <a:off x="749871" y="3192445"/>
            <a:ext cx="234562" cy="225984"/>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Isosceles Triangle 7">
            <a:extLst>
              <a:ext uri="{FF2B5EF4-FFF2-40B4-BE49-F238E27FC236}">
                <a16:creationId xmlns:a16="http://schemas.microsoft.com/office/drawing/2014/main" id="{C425E95B-C814-505B-91A5-2881D087837E}"/>
              </a:ext>
            </a:extLst>
          </p:cNvPr>
          <p:cNvSpPr/>
          <p:nvPr/>
        </p:nvSpPr>
        <p:spPr bwMode="auto">
          <a:xfrm rot="5400000" flipH="1">
            <a:off x="11143817" y="3166282"/>
            <a:ext cx="284144" cy="247962"/>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FFFFFF"/>
              </a:solidFill>
              <a:latin typeface="Tahoma" pitchFamily="34" charset="0"/>
            </a:endParaRPr>
          </a:p>
        </p:txBody>
      </p:sp>
      <p:cxnSp>
        <p:nvCxnSpPr>
          <p:cNvPr id="9" name="Straight Connector 8">
            <a:extLst>
              <a:ext uri="{FF2B5EF4-FFF2-40B4-BE49-F238E27FC236}">
                <a16:creationId xmlns:a16="http://schemas.microsoft.com/office/drawing/2014/main" id="{7541FDDE-0099-8877-8D42-1561BFE15478}"/>
              </a:ext>
            </a:extLst>
          </p:cNvPr>
          <p:cNvCxnSpPr>
            <a:cxnSpLocks/>
          </p:cNvCxnSpPr>
          <p:nvPr/>
        </p:nvCxnSpPr>
        <p:spPr>
          <a:xfrm flipV="1">
            <a:off x="970281" y="3295891"/>
            <a:ext cx="10241280" cy="15174"/>
          </a:xfrm>
          <a:prstGeom prst="line">
            <a:avLst/>
          </a:prstGeom>
          <a:ln w="165100">
            <a:solidFill>
              <a:srgbClr val="FFFF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A35171-84C8-9AA3-B34D-D48AEA1E079F}"/>
              </a:ext>
            </a:extLst>
          </p:cNvPr>
          <p:cNvSpPr txBox="1"/>
          <p:nvPr/>
        </p:nvSpPr>
        <p:spPr>
          <a:xfrm>
            <a:off x="5099434" y="3106130"/>
            <a:ext cx="1982974" cy="369332"/>
          </a:xfrm>
          <a:prstGeom prst="rect">
            <a:avLst/>
          </a:prstGeom>
          <a:noFill/>
        </p:spPr>
        <p:txBody>
          <a:bodyPr wrap="square" rtlCol="0">
            <a:spAutoFit/>
          </a:bodyPr>
          <a:lstStyle/>
          <a:p>
            <a:r>
              <a:rPr lang="en-US" dirty="0">
                <a:solidFill>
                  <a:srgbClr val="000000"/>
                </a:solidFill>
                <a:latin typeface="Tahoma"/>
              </a:rPr>
              <a:t>continuum</a:t>
            </a:r>
          </a:p>
        </p:txBody>
      </p:sp>
      <p:pic>
        <p:nvPicPr>
          <p:cNvPr id="22" name="Picture 6" descr="https://s3.amazonaws.com/gs-geo-images/935a0259-780c-4c4a-a78c-c81cb0c2b505_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30451" y="3556144"/>
            <a:ext cx="1268754" cy="21574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926074-ECED-F3FB-DD12-4747601D69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188490" y="3570233"/>
            <a:ext cx="1186284" cy="2189367"/>
          </a:xfrm>
          <a:prstGeom prst="rect">
            <a:avLst/>
          </a:prstGeom>
        </p:spPr>
      </p:pic>
      <p:pic>
        <p:nvPicPr>
          <p:cNvPr id="16" name="Picture 15">
            <a:extLst>
              <a:ext uri="{FF2B5EF4-FFF2-40B4-BE49-F238E27FC236}">
                <a16:creationId xmlns:a16="http://schemas.microsoft.com/office/drawing/2014/main" id="{DD36BE66-8676-A919-C41D-98D8106B48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650" y="3839941"/>
            <a:ext cx="2466975" cy="1847850"/>
          </a:xfrm>
          <a:prstGeom prst="rect">
            <a:avLst/>
          </a:prstGeom>
        </p:spPr>
      </p:pic>
      <p:pic>
        <p:nvPicPr>
          <p:cNvPr id="18" name="Picture 17">
            <a:extLst>
              <a:ext uri="{FF2B5EF4-FFF2-40B4-BE49-F238E27FC236}">
                <a16:creationId xmlns:a16="http://schemas.microsoft.com/office/drawing/2014/main" id="{6F87AEDF-688C-08F8-5C40-18E5CE35A0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0959" y="3622096"/>
            <a:ext cx="3191806" cy="2298101"/>
          </a:xfrm>
          <a:prstGeom prst="rect">
            <a:avLst/>
          </a:prstGeom>
        </p:spPr>
      </p:pic>
      <p:sp>
        <p:nvSpPr>
          <p:cNvPr id="25" name="Content Placeholder 2">
            <a:extLst>
              <a:ext uri="{FF2B5EF4-FFF2-40B4-BE49-F238E27FC236}">
                <a16:creationId xmlns:a16="http://schemas.microsoft.com/office/drawing/2014/main" id="{ABAF619D-0DBC-2512-4BDD-6FBF5BB72004}"/>
              </a:ext>
            </a:extLst>
          </p:cNvPr>
          <p:cNvSpPr txBox="1">
            <a:spLocks/>
          </p:cNvSpPr>
          <p:nvPr/>
        </p:nvSpPr>
        <p:spPr>
          <a:xfrm>
            <a:off x="8942385" y="2190975"/>
            <a:ext cx="3662791" cy="532731"/>
          </a:xfrm>
          <a:prstGeom prst="rect">
            <a:avLst/>
          </a:prstGeom>
        </p:spPr>
        <p:txBody>
          <a:bodyPr>
            <a:noAutofit/>
          </a:bodyPr>
          <a:lstStyle>
            <a:lvl1pPr marL="342891" indent="-342891"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32" indent="-285744"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971" indent="-228594"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160" indent="-228594"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349"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537"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457188" lvl="1" indent="0">
              <a:lnSpc>
                <a:spcPct val="107000"/>
              </a:lnSpc>
              <a:spcBef>
                <a:spcPts val="0"/>
              </a:spcBef>
              <a:buClr>
                <a:srgbClr val="FFFFFF"/>
              </a:buClr>
              <a:buSzPct val="100000"/>
              <a:buNone/>
            </a:pP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r>
              <a:rPr lang="en-US" sz="2400" b="1" kern="0" dirty="0" err="1">
                <a:solidFill>
                  <a:srgbClr val="FFFFFF"/>
                </a:solidFill>
                <a:effectLst/>
                <a:latin typeface="Tahoma" panose="020B0604030504040204" pitchFamily="34" charset="0"/>
                <a:ea typeface="Tahoma" panose="020B0604030504040204" pitchFamily="34" charset="0"/>
                <a:cs typeface="Tahoma" panose="020B0604030504040204" pitchFamily="34" charset="0"/>
              </a:rPr>
              <a:t>Polylecty</a:t>
            </a:r>
            <a:r>
              <a:rPr lang="en-US" sz="2400" b="1"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a:solidFill>
                  <a:srgbClr val="FFFFFF"/>
                </a:solidFill>
                <a:effectLst/>
                <a:latin typeface="Tahoma" panose="020B0604030504040204" pitchFamily="34" charset="0"/>
                <a:ea typeface="Tahoma" panose="020B0604030504040204" pitchFamily="34" charset="0"/>
                <a:cs typeface="Tahoma" panose="020B0604030504040204" pitchFamily="34" charset="0"/>
              </a:rPr>
              <a:t>Generalist foragers</a:t>
            </a:r>
          </a:p>
          <a:p>
            <a:pPr marL="457200" lvl="1" indent="0">
              <a:lnSpc>
                <a:spcPct val="107000"/>
              </a:lnSpc>
              <a:spcBef>
                <a:spcPts val="0"/>
              </a:spcBef>
              <a:buClr>
                <a:srgbClr val="CC3300"/>
              </a:buClr>
              <a:buNone/>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buClr>
                <a:srgbClr val="FFCC66"/>
              </a:buClr>
            </a:pPr>
            <a:endParaRPr lang="en-US" sz="24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34A84E0-5D98-9A25-3A34-23C96743D147}"/>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Floral resources</a:t>
            </a:r>
          </a:p>
        </p:txBody>
      </p:sp>
      <p:sp>
        <p:nvSpPr>
          <p:cNvPr id="5" name="TextBox 4"/>
          <p:cNvSpPr txBox="1"/>
          <p:nvPr/>
        </p:nvSpPr>
        <p:spPr>
          <a:xfrm>
            <a:off x="924023" y="6130814"/>
            <a:ext cx="7171963" cy="400110"/>
          </a:xfrm>
          <a:prstGeom prst="rect">
            <a:avLst/>
          </a:prstGeom>
          <a:noFill/>
        </p:spPr>
        <p:txBody>
          <a:bodyPr wrap="none" rtlCol="0">
            <a:spAutoFit/>
          </a:bodyPr>
          <a:lstStyle/>
          <a:p>
            <a:r>
              <a:rPr lang="en-US" sz="2000" dirty="0"/>
              <a:t>Proximity to floral resources can limit bee reproductive output</a:t>
            </a:r>
          </a:p>
        </p:txBody>
      </p:sp>
    </p:spTree>
    <p:extLst>
      <p:ext uri="{BB962C8B-B14F-4D97-AF65-F5344CB8AC3E}">
        <p14:creationId xmlns:p14="http://schemas.microsoft.com/office/powerpoint/2010/main" val="1702478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98100" y="4435542"/>
            <a:ext cx="4579448" cy="797975"/>
          </a:xfrm>
          <a:prstGeom prst="rect">
            <a:avLst/>
          </a:prstGeom>
          <a:solidFill>
            <a:schemeClr val="bg1"/>
          </a:solidFill>
        </p:spPr>
        <p:txBody>
          <a:bodyPr wrap="square">
            <a:spAutoFit/>
          </a:bodyPr>
          <a:lstStyle/>
          <a:p>
            <a:r>
              <a:rPr lang="en-US" sz="917" dirty="0"/>
              <a:t>Squash bees were able to travel across North America by tracking Native American Cucurbita cultivation. As a result, squash bees are not only found in Mexico, where they originated, but are also found as far north as Vermont.</a:t>
            </a:r>
          </a:p>
          <a:p>
            <a:endParaRPr lang="en-US" sz="917" dirty="0"/>
          </a:p>
          <a:p>
            <a:endParaRPr lang="en-US" sz="917" dirty="0"/>
          </a:p>
        </p:txBody>
      </p:sp>
      <p:sp>
        <p:nvSpPr>
          <p:cNvPr id="2" name="Title 1"/>
          <p:cNvSpPr>
            <a:spLocks noGrp="1"/>
          </p:cNvSpPr>
          <p:nvPr>
            <p:ph type="ctrTitle"/>
          </p:nvPr>
        </p:nvSpPr>
        <p:spPr>
          <a:xfrm>
            <a:off x="322080" y="548972"/>
            <a:ext cx="11797728" cy="838640"/>
          </a:xfrm>
        </p:spPr>
        <p:txBody>
          <a:bodyPr>
            <a:normAutofit fontScale="90000"/>
          </a:bodyPr>
          <a:lstStyle/>
          <a:p>
            <a:r>
              <a:rPr lang="en-US" sz="3600" b="1" dirty="0"/>
              <a:t>The migration of squash and its specialist pollinator</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570205" y="2085627"/>
            <a:ext cx="5102928" cy="3906732"/>
          </a:xfrm>
          <a:prstGeom prst="rect">
            <a:avLst/>
          </a:prstGeom>
        </p:spPr>
      </p:pic>
      <p:sp>
        <p:nvSpPr>
          <p:cNvPr id="13" name="Rectangle 12"/>
          <p:cNvSpPr/>
          <p:nvPr/>
        </p:nvSpPr>
        <p:spPr>
          <a:xfrm>
            <a:off x="394272" y="3220042"/>
            <a:ext cx="3254019" cy="646331"/>
          </a:xfrm>
          <a:prstGeom prst="rect">
            <a:avLst/>
          </a:prstGeom>
        </p:spPr>
        <p:txBody>
          <a:bodyPr wrap="square">
            <a:spAutoFit/>
          </a:bodyPr>
          <a:lstStyle/>
          <a:p>
            <a:r>
              <a:rPr lang="en-US" b="1" kern="1500" dirty="0">
                <a:latin typeface="Trebuchet MS" panose="020B0603020202020204" pitchFamily="34" charset="0"/>
                <a:cs typeface="Arial" panose="020B0604020202020204" pitchFamily="34" charset="0"/>
              </a:rPr>
              <a:t>Squash bees </a:t>
            </a:r>
            <a:r>
              <a:rPr lang="en-US" kern="1500" dirty="0">
                <a:latin typeface="Trebuchet MS" panose="020B0603020202020204" pitchFamily="34" charset="0"/>
                <a:cs typeface="Arial" panose="020B0604020202020204" pitchFamily="34" charset="0"/>
              </a:rPr>
              <a:t>consume only squash pollen. </a:t>
            </a:r>
          </a:p>
        </p:txBody>
      </p:sp>
      <p:pic>
        <p:nvPicPr>
          <p:cNvPr id="15" name="Picture 2" descr="Image result for native american carrying squash seeds"/>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flipH="1">
            <a:off x="4275760" y="4991098"/>
            <a:ext cx="1407226" cy="9866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17710" y="1659864"/>
            <a:ext cx="2621212" cy="1519232"/>
          </a:xfrm>
          <a:prstGeom prst="rect">
            <a:avLst/>
          </a:prstGeom>
        </p:spPr>
      </p:pic>
      <p:sp>
        <p:nvSpPr>
          <p:cNvPr id="28" name="Up Arrow 27"/>
          <p:cNvSpPr/>
          <p:nvPr/>
        </p:nvSpPr>
        <p:spPr>
          <a:xfrm rot="18853843">
            <a:off x="5079056" y="3186538"/>
            <a:ext cx="81366" cy="1846672"/>
          </a:xfrm>
          <a:prstGeom prst="upArrow">
            <a:avLst>
              <a:gd name="adj1" fmla="val 50000"/>
              <a:gd name="adj2" fmla="val 888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
              <a:solidFill>
                <a:schemeClr val="tx1"/>
              </a:solidFill>
            </a:endParaRPr>
          </a:p>
        </p:txBody>
      </p:sp>
      <p:pic>
        <p:nvPicPr>
          <p:cNvPr id="26" name="Picture 2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33727" y="3957644"/>
            <a:ext cx="441390" cy="260646"/>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51695" y="3409976"/>
            <a:ext cx="392172" cy="625358"/>
          </a:xfrm>
          <a:prstGeom prst="rect">
            <a:avLst/>
          </a:prstGeom>
        </p:spPr>
      </p:pic>
      <p:cxnSp>
        <p:nvCxnSpPr>
          <p:cNvPr id="1040" name="Curved Connector 1039"/>
          <p:cNvCxnSpPr>
            <a:cxnSpLocks/>
          </p:cNvCxnSpPr>
          <p:nvPr/>
        </p:nvCxnSpPr>
        <p:spPr>
          <a:xfrm rot="5400000" flipH="1" flipV="1">
            <a:off x="5814428" y="3024454"/>
            <a:ext cx="1529592" cy="2090558"/>
          </a:xfrm>
          <a:prstGeom prst="curvedConnector2">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10104683" flipV="1">
            <a:off x="5729014" y="3829020"/>
            <a:ext cx="350958" cy="365906"/>
          </a:xfrm>
          <a:prstGeom prst="rect">
            <a:avLst/>
          </a:prstGeom>
        </p:spPr>
      </p:pic>
      <p:pic>
        <p:nvPicPr>
          <p:cNvPr id="31" name="Picture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862784" y="3164884"/>
            <a:ext cx="392172" cy="625358"/>
          </a:xfrm>
          <a:prstGeom prst="rect">
            <a:avLst/>
          </a:prstGeom>
        </p:spPr>
      </p:pic>
      <p:pic>
        <p:nvPicPr>
          <p:cNvPr id="1043" name="Picture 104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825019" y="3621227"/>
            <a:ext cx="267632" cy="397474"/>
          </a:xfrm>
          <a:prstGeom prst="rect">
            <a:avLst/>
          </a:prstGeom>
        </p:spPr>
      </p:pic>
      <p:pic>
        <p:nvPicPr>
          <p:cNvPr id="69" name="Picture 6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90928" y="3717188"/>
            <a:ext cx="287968" cy="427676"/>
          </a:xfrm>
          <a:prstGeom prst="rect">
            <a:avLst/>
          </a:prstGeom>
        </p:spPr>
      </p:pic>
      <p:sp>
        <p:nvSpPr>
          <p:cNvPr id="1044" name="Rectangle 1043"/>
          <p:cNvSpPr/>
          <p:nvPr/>
        </p:nvSpPr>
        <p:spPr>
          <a:xfrm>
            <a:off x="8885638" y="3799835"/>
            <a:ext cx="2733663" cy="1477328"/>
          </a:xfrm>
          <a:prstGeom prst="rect">
            <a:avLst/>
          </a:prstGeom>
        </p:spPr>
        <p:txBody>
          <a:bodyPr wrap="square">
            <a:spAutoFit/>
          </a:bodyPr>
          <a:lstStyle/>
          <a:p>
            <a:r>
              <a:rPr lang="en-US" b="1" dirty="0">
                <a:latin typeface="Trebuchet MS" panose="020B0603020202020204" pitchFamily="34" charset="0"/>
              </a:rPr>
              <a:t>Squash bees </a:t>
            </a:r>
            <a:r>
              <a:rPr lang="en-US" dirty="0">
                <a:latin typeface="Trebuchet MS" panose="020B0603020202020204" pitchFamily="34" charset="0"/>
              </a:rPr>
              <a:t>nest in the ground, laying each egg on a soupy mix of pollen and nectar at the end of a series of tunnels.</a:t>
            </a:r>
          </a:p>
        </p:txBody>
      </p:sp>
      <p:pic>
        <p:nvPicPr>
          <p:cNvPr id="1045" name="Picture 2" descr="Image result for squash bee in nest peponapis"/>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551707" y="4018701"/>
            <a:ext cx="2457466" cy="1526616"/>
          </a:xfrm>
          <a:prstGeom prst="rect">
            <a:avLst/>
          </a:prstGeom>
          <a:noFill/>
          <a:extLst>
            <a:ext uri="{909E8E84-426E-40DD-AFC4-6F175D3DCCD1}">
              <a14:hiddenFill xmlns:a14="http://schemas.microsoft.com/office/drawing/2010/main">
                <a:solidFill>
                  <a:srgbClr val="FFFFFF"/>
                </a:solidFill>
              </a14:hiddenFill>
            </a:ext>
          </a:extLst>
        </p:spPr>
      </p:pic>
      <p:sp>
        <p:nvSpPr>
          <p:cNvPr id="1051" name="Rectangle 1050"/>
          <p:cNvSpPr/>
          <p:nvPr/>
        </p:nvSpPr>
        <p:spPr>
          <a:xfrm>
            <a:off x="441324" y="5530889"/>
            <a:ext cx="3065719" cy="646331"/>
          </a:xfrm>
          <a:prstGeom prst="rect">
            <a:avLst/>
          </a:prstGeom>
        </p:spPr>
        <p:txBody>
          <a:bodyPr wrap="square">
            <a:spAutoFit/>
          </a:bodyPr>
          <a:lstStyle/>
          <a:p>
            <a:r>
              <a:rPr lang="en-US" b="1" dirty="0">
                <a:latin typeface="Trebuchet MS" panose="020B0603020202020204" pitchFamily="34" charset="0"/>
              </a:rPr>
              <a:t>Squash bees </a:t>
            </a:r>
            <a:r>
              <a:rPr lang="en-US" dirty="0">
                <a:latin typeface="Trebuchet MS" panose="020B0603020202020204" pitchFamily="34" charset="0"/>
              </a:rPr>
              <a:t>nest underneath squash vines. </a:t>
            </a:r>
          </a:p>
        </p:txBody>
      </p:sp>
      <p:sp>
        <p:nvSpPr>
          <p:cNvPr id="20" name="TextBox 19"/>
          <p:cNvSpPr txBox="1"/>
          <p:nvPr/>
        </p:nvSpPr>
        <p:spPr>
          <a:xfrm>
            <a:off x="2099008" y="2936445"/>
            <a:ext cx="1055185" cy="253916"/>
          </a:xfrm>
          <a:prstGeom prst="rect">
            <a:avLst/>
          </a:prstGeom>
          <a:noFill/>
        </p:spPr>
        <p:txBody>
          <a:bodyPr wrap="square" rtlCol="0">
            <a:spAutoFit/>
          </a:bodyPr>
          <a:lstStyle/>
          <a:p>
            <a:r>
              <a:rPr lang="en-US" sz="1050" dirty="0"/>
              <a:t>Kristen </a:t>
            </a:r>
            <a:r>
              <a:rPr lang="en-US" sz="1050" dirty="0" err="1"/>
              <a:t>Brochu</a:t>
            </a:r>
            <a:endParaRPr lang="en-US" sz="1050" dirty="0"/>
          </a:p>
        </p:txBody>
      </p:sp>
      <p:sp>
        <p:nvSpPr>
          <p:cNvPr id="21" name="TextBox 20"/>
          <p:cNvSpPr txBox="1"/>
          <p:nvPr/>
        </p:nvSpPr>
        <p:spPr>
          <a:xfrm>
            <a:off x="2121523" y="5318331"/>
            <a:ext cx="1451736" cy="253916"/>
          </a:xfrm>
          <a:prstGeom prst="rect">
            <a:avLst/>
          </a:prstGeom>
          <a:noFill/>
        </p:spPr>
        <p:txBody>
          <a:bodyPr wrap="square" rtlCol="0">
            <a:spAutoFit/>
          </a:bodyPr>
          <a:lstStyle/>
          <a:p>
            <a:r>
              <a:rPr lang="en-US" sz="1050" dirty="0"/>
              <a:t>Laura Russo</a:t>
            </a:r>
          </a:p>
        </p:txBody>
      </p:sp>
      <p:pic>
        <p:nvPicPr>
          <p:cNvPr id="1029" name="Picture 102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207206" y="3924705"/>
            <a:ext cx="350960" cy="320970"/>
          </a:xfrm>
          <a:prstGeom prst="rect">
            <a:avLst/>
          </a:prstGeom>
        </p:spPr>
      </p:pic>
      <p:sp>
        <p:nvSpPr>
          <p:cNvPr id="85" name="Up Arrow 84"/>
          <p:cNvSpPr/>
          <p:nvPr/>
        </p:nvSpPr>
        <p:spPr>
          <a:xfrm>
            <a:off x="5652095" y="3259310"/>
            <a:ext cx="74310" cy="1151264"/>
          </a:xfrm>
          <a:prstGeom prst="upArrow">
            <a:avLst>
              <a:gd name="adj1" fmla="val 50000"/>
              <a:gd name="adj2" fmla="val 888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
              <a:solidFill>
                <a:schemeClr val="tx1"/>
              </a:solidFill>
            </a:endParaRPr>
          </a:p>
        </p:txBody>
      </p:sp>
      <p:pic>
        <p:nvPicPr>
          <p:cNvPr id="84" name="Picture 8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95589" y="4148123"/>
            <a:ext cx="392172" cy="625358"/>
          </a:xfrm>
          <a:prstGeom prst="rect">
            <a:avLst/>
          </a:prstGeom>
        </p:spPr>
      </p:pic>
      <p:pic>
        <p:nvPicPr>
          <p:cNvPr id="70" name="Picture 6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35830" y="4372609"/>
            <a:ext cx="267632" cy="397474"/>
          </a:xfrm>
          <a:prstGeom prst="rect">
            <a:avLst/>
          </a:prstGeom>
        </p:spPr>
      </p:pic>
      <p:pic>
        <p:nvPicPr>
          <p:cNvPr id="27" name="Picture 26"/>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455274" y="4599364"/>
            <a:ext cx="453136" cy="267580"/>
          </a:xfrm>
          <a:prstGeom prst="rect">
            <a:avLst/>
          </a:prstGeom>
        </p:spPr>
      </p:pic>
      <p:pic>
        <p:nvPicPr>
          <p:cNvPr id="29" name="Picture 28"/>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221672" y="3700272"/>
            <a:ext cx="376698" cy="222446"/>
          </a:xfrm>
          <a:prstGeom prst="rect">
            <a:avLst/>
          </a:prstGeom>
        </p:spPr>
      </p:pic>
      <p:pic>
        <p:nvPicPr>
          <p:cNvPr id="91" name="Picture 90"/>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1523539" y="0"/>
            <a:ext cx="1150938" cy="376158"/>
          </a:xfrm>
          <a:prstGeom prst="rect">
            <a:avLst/>
          </a:prstGeom>
        </p:spPr>
      </p:pic>
      <p:pic>
        <p:nvPicPr>
          <p:cNvPr id="92" name="Picture 91"/>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2556266" y="0"/>
            <a:ext cx="1140564" cy="376158"/>
          </a:xfrm>
          <a:prstGeom prst="rect">
            <a:avLst/>
          </a:prstGeom>
        </p:spPr>
      </p:pic>
      <p:pic>
        <p:nvPicPr>
          <p:cNvPr id="93" name="Picture 92"/>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a:xfrm>
            <a:off x="3348448" y="1"/>
            <a:ext cx="1140564" cy="355319"/>
          </a:xfrm>
          <a:prstGeom prst="rect">
            <a:avLst/>
          </a:prstGeom>
        </p:spPr>
      </p:pic>
      <p:pic>
        <p:nvPicPr>
          <p:cNvPr id="94" name="Picture 93"/>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4409592" y="0"/>
            <a:ext cx="1140564" cy="222448"/>
          </a:xfrm>
          <a:prstGeom prst="rect">
            <a:avLst/>
          </a:prstGeom>
        </p:spPr>
      </p:pic>
      <p:pic>
        <p:nvPicPr>
          <p:cNvPr id="95" name="Picture 94"/>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5217524" y="1"/>
            <a:ext cx="1140564" cy="185889"/>
          </a:xfrm>
          <a:prstGeom prst="rect">
            <a:avLst/>
          </a:prstGeom>
        </p:spPr>
      </p:pic>
      <p:pic>
        <p:nvPicPr>
          <p:cNvPr id="96" name="Picture 95"/>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a:xfrm>
            <a:off x="6245840" y="0"/>
            <a:ext cx="1140564" cy="168672"/>
          </a:xfrm>
          <a:prstGeom prst="rect">
            <a:avLst/>
          </a:prstGeom>
        </p:spPr>
      </p:pic>
      <p:pic>
        <p:nvPicPr>
          <p:cNvPr id="97" name="Picture 96"/>
          <p:cNvPicPr>
            <a:picLocks noChangeAspect="1"/>
          </p:cNvPicPr>
          <p:nvPr/>
        </p:nvPicPr>
        <p:blipFill rotWithShape="1">
          <a:blip r:embed="rId21" cstate="email">
            <a:extLst>
              <a:ext uri="{28A0092B-C50C-407E-A947-70E740481C1C}">
                <a14:useLocalDpi xmlns:a14="http://schemas.microsoft.com/office/drawing/2010/main" val="0"/>
              </a:ext>
            </a:extLst>
          </a:blip>
          <a:srcRect/>
          <a:stretch/>
        </p:blipFill>
        <p:spPr>
          <a:xfrm>
            <a:off x="7354480" y="0"/>
            <a:ext cx="863312" cy="222448"/>
          </a:xfrm>
          <a:prstGeom prst="rect">
            <a:avLst/>
          </a:prstGeom>
        </p:spPr>
      </p:pic>
      <p:pic>
        <p:nvPicPr>
          <p:cNvPr id="99" name="Picture 98"/>
          <p:cNvPicPr>
            <a:picLocks noChangeAspect="1"/>
          </p:cNvPicPr>
          <p:nvPr/>
        </p:nvPicPr>
        <p:blipFill rotWithShape="1">
          <a:blip r:embed="rId22" cstate="email">
            <a:extLst>
              <a:ext uri="{28A0092B-C50C-407E-A947-70E740481C1C}">
                <a14:useLocalDpi xmlns:a14="http://schemas.microsoft.com/office/drawing/2010/main" val="0"/>
              </a:ext>
            </a:extLst>
          </a:blip>
          <a:srcRect/>
          <a:stretch/>
        </p:blipFill>
        <p:spPr>
          <a:xfrm>
            <a:off x="8115733" y="1"/>
            <a:ext cx="948295" cy="243287"/>
          </a:xfrm>
          <a:prstGeom prst="rect">
            <a:avLst/>
          </a:prstGeom>
        </p:spPr>
      </p:pic>
      <p:pic>
        <p:nvPicPr>
          <p:cNvPr id="98" name="Picture 97"/>
          <p:cNvPicPr>
            <a:picLocks noChangeAspect="1"/>
          </p:cNvPicPr>
          <p:nvPr/>
        </p:nvPicPr>
        <p:blipFill rotWithShape="1">
          <a:blip r:embed="rId23" cstate="email">
            <a:extLst>
              <a:ext uri="{28A0092B-C50C-407E-A947-70E740481C1C}">
                <a14:useLocalDpi xmlns:a14="http://schemas.microsoft.com/office/drawing/2010/main" val="0"/>
              </a:ext>
            </a:extLst>
          </a:blip>
          <a:srcRect/>
          <a:stretch/>
        </p:blipFill>
        <p:spPr>
          <a:xfrm>
            <a:off x="8995454" y="1"/>
            <a:ext cx="948295" cy="289213"/>
          </a:xfrm>
          <a:prstGeom prst="rect">
            <a:avLst/>
          </a:prstGeom>
        </p:spPr>
      </p:pic>
      <p:pic>
        <p:nvPicPr>
          <p:cNvPr id="88" name="Picture 87"/>
          <p:cNvPicPr>
            <a:picLocks noChangeAspect="1"/>
          </p:cNvPicPr>
          <p:nvPr/>
        </p:nvPicPr>
        <p:blipFill rotWithShape="1">
          <a:blip r:embed="rId24" cstate="email">
            <a:extLst>
              <a:ext uri="{28A0092B-C50C-407E-A947-70E740481C1C}">
                <a14:useLocalDpi xmlns:a14="http://schemas.microsoft.com/office/drawing/2010/main" val="0"/>
              </a:ext>
            </a:extLst>
          </a:blip>
          <a:srcRect/>
          <a:stretch/>
        </p:blipFill>
        <p:spPr>
          <a:xfrm>
            <a:off x="9909970" y="376"/>
            <a:ext cx="758031" cy="400610"/>
          </a:xfrm>
          <a:prstGeom prst="rect">
            <a:avLst/>
          </a:prstGeom>
        </p:spPr>
      </p:pic>
      <p:sp>
        <p:nvSpPr>
          <p:cNvPr id="41" name="TextBox 40"/>
          <p:cNvSpPr txBox="1"/>
          <p:nvPr/>
        </p:nvSpPr>
        <p:spPr>
          <a:xfrm>
            <a:off x="7057405" y="5737414"/>
            <a:ext cx="1801120" cy="253916"/>
          </a:xfrm>
          <a:prstGeom prst="rect">
            <a:avLst/>
          </a:prstGeom>
          <a:noFill/>
        </p:spPr>
        <p:txBody>
          <a:bodyPr wrap="square" rtlCol="0">
            <a:spAutoFit/>
          </a:bodyPr>
          <a:lstStyle/>
          <a:p>
            <a:r>
              <a:rPr lang="en-US" sz="1050" dirty="0"/>
              <a:t>Lopez-Uribe </a:t>
            </a:r>
            <a:r>
              <a:rPr lang="en-US" sz="1050" i="1" dirty="0"/>
              <a:t>et al</a:t>
            </a:r>
            <a:r>
              <a:rPr lang="en-US" sz="1050" dirty="0"/>
              <a:t>, 2016</a:t>
            </a:r>
          </a:p>
        </p:txBody>
      </p:sp>
      <p:pic>
        <p:nvPicPr>
          <p:cNvPr id="1026" name="Picture 2" descr="http://dnr.state.il.us/lands/landmgt/parks/i&amp;m/corridor/archeo/sites/images/STARVE3.GIF"/>
          <p:cNvPicPr>
            <a:picLocks noChangeAspect="1" noChangeArrowheads="1"/>
          </p:cNvPicPr>
          <p:nvPr/>
        </p:nvPicPr>
        <p:blipFill>
          <a:blip r:embed="rId25" cstate="email">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4829" y="3831227"/>
            <a:ext cx="1213106" cy="115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C2A864-EC8F-2150-C1A0-C1A153022F4B}"/>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10668000" y="-2189"/>
            <a:ext cx="1150938" cy="376158"/>
          </a:xfrm>
          <a:prstGeom prst="rect">
            <a:avLst/>
          </a:prstGeom>
        </p:spPr>
      </p:pic>
      <p:pic>
        <p:nvPicPr>
          <p:cNvPr id="9" name="Picture 8">
            <a:extLst>
              <a:ext uri="{FF2B5EF4-FFF2-40B4-BE49-F238E27FC236}">
                <a16:creationId xmlns:a16="http://schemas.microsoft.com/office/drawing/2014/main" id="{4204B0F0-D3E8-A5FD-596D-2F2FFADD0213}"/>
              </a:ext>
            </a:extLst>
          </p:cNvPr>
          <p:cNvPicPr>
            <a:picLocks noChangeAspect="1"/>
          </p:cNvPicPr>
          <p:nvPr/>
        </p:nvPicPr>
        <p:blipFill rotWithShape="1">
          <a:blip r:embed="rId27" cstate="email">
            <a:extLst>
              <a:ext uri="{28A0092B-C50C-407E-A947-70E740481C1C}">
                <a14:useLocalDpi xmlns:a14="http://schemas.microsoft.com/office/drawing/2010/main" val="0"/>
              </a:ext>
            </a:extLst>
          </a:blip>
          <a:srcRect/>
          <a:stretch/>
        </p:blipFill>
        <p:spPr>
          <a:xfrm>
            <a:off x="8889156" y="1653371"/>
            <a:ext cx="2998044" cy="1974390"/>
          </a:xfrm>
          <a:prstGeom prst="rect">
            <a:avLst/>
          </a:prstGeom>
        </p:spPr>
      </p:pic>
      <p:sp>
        <p:nvSpPr>
          <p:cNvPr id="33" name="TextBox 32">
            <a:extLst>
              <a:ext uri="{FF2B5EF4-FFF2-40B4-BE49-F238E27FC236}">
                <a16:creationId xmlns:a16="http://schemas.microsoft.com/office/drawing/2014/main" id="{80E53545-DBEC-01AA-6252-D55DEDAE1EE9}"/>
              </a:ext>
            </a:extLst>
          </p:cNvPr>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34" name="Picture 33">
            <a:extLst>
              <a:ext uri="{FF2B5EF4-FFF2-40B4-BE49-F238E27FC236}">
                <a16:creationId xmlns:a16="http://schemas.microsoft.com/office/drawing/2014/main" id="{6C145A4B-4F39-25F8-CEBE-0C454197F8A0}"/>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47" name="TextBox 46">
            <a:extLst>
              <a:ext uri="{FF2B5EF4-FFF2-40B4-BE49-F238E27FC236}">
                <a16:creationId xmlns:a16="http://schemas.microsoft.com/office/drawing/2014/main" id="{E34A84E0-5D98-9A25-3A34-23C96743D147}"/>
              </a:ext>
            </a:extLst>
          </p:cNvPr>
          <p:cNvSpPr txBox="1"/>
          <p:nvPr/>
        </p:nvSpPr>
        <p:spPr>
          <a:xfrm>
            <a:off x="155574" y="28879"/>
            <a:ext cx="5565242" cy="369332"/>
          </a:xfrm>
          <a:prstGeom prst="rect">
            <a:avLst/>
          </a:prstGeom>
          <a:noFill/>
        </p:spPr>
        <p:txBody>
          <a:bodyPr wrap="square" rtlCol="0">
            <a:spAutoFit/>
          </a:bodyPr>
          <a:lstStyle/>
          <a:p>
            <a:r>
              <a:rPr lang="en-US" dirty="0">
                <a:solidFill>
                  <a:srgbClr val="000000"/>
                </a:solidFill>
              </a:rPr>
              <a:t>Life History – Floral resources</a:t>
            </a:r>
          </a:p>
        </p:txBody>
      </p:sp>
    </p:spTree>
    <p:extLst>
      <p:ext uri="{BB962C8B-B14F-4D97-AF65-F5344CB8AC3E}">
        <p14:creationId xmlns:p14="http://schemas.microsoft.com/office/powerpoint/2010/main" val="119930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7" name="Text Box 7"/>
          <p:cNvSpPr txBox="1">
            <a:spLocks noChangeArrowheads="1"/>
          </p:cNvSpPr>
          <p:nvPr/>
        </p:nvSpPr>
        <p:spPr bwMode="auto">
          <a:xfrm>
            <a:off x="1918251" y="4062959"/>
            <a:ext cx="2379219" cy="461665"/>
          </a:xfrm>
          <a:prstGeom prst="rect">
            <a:avLst/>
          </a:prstGeom>
          <a:noFill/>
          <a:ln w="9525">
            <a:noFill/>
            <a:miter lim="800000"/>
            <a:headEnd/>
            <a:tailEnd/>
          </a:ln>
          <a:effectLst/>
        </p:spPr>
        <p:txBody>
          <a:bodyPr wrap="square">
            <a:spAutoFit/>
          </a:bodyPr>
          <a:lstStyle/>
          <a:p>
            <a:pPr fontAlgn="base">
              <a:spcBef>
                <a:spcPct val="0"/>
              </a:spcBef>
              <a:spcAft>
                <a:spcPct val="0"/>
              </a:spcAft>
              <a:buClr>
                <a:srgbClr val="FFCC66"/>
              </a:buClr>
            </a:pPr>
            <a:r>
              <a:rPr lang="en-US" sz="2400" dirty="0">
                <a:solidFill>
                  <a:srgbClr val="FFFFFF"/>
                </a:solidFill>
                <a:latin typeface="Tahoma"/>
              </a:rPr>
              <a:t>Pollen &amp; nectar</a:t>
            </a:r>
          </a:p>
        </p:txBody>
      </p:sp>
      <p:sp>
        <p:nvSpPr>
          <p:cNvPr id="8" name="Rectangle 2"/>
          <p:cNvSpPr txBox="1">
            <a:spLocks noChangeArrowheads="1"/>
          </p:cNvSpPr>
          <p:nvPr/>
        </p:nvSpPr>
        <p:spPr>
          <a:xfrm>
            <a:off x="1524000" y="522338"/>
            <a:ext cx="9144000" cy="1371600"/>
          </a:xfrm>
          <a:prstGeom prst="rect">
            <a:avLst/>
          </a:prstGeom>
        </p:spPr>
        <p:txBody>
          <a:bodyPr/>
          <a:lstStyle/>
          <a:p>
            <a:pPr algn="ctr" fontAlgn="base">
              <a:spcBef>
                <a:spcPct val="0"/>
              </a:spcBef>
              <a:spcAft>
                <a:spcPct val="0"/>
              </a:spcAft>
              <a:defRPr/>
            </a:pPr>
            <a:r>
              <a:rPr lang="en-US" sz="3600" b="1" kern="0" dirty="0">
                <a:solidFill>
                  <a:srgbClr val="FFFFCC"/>
                </a:solidFill>
                <a:effectLst>
                  <a:outerShdw blurRad="38100" dist="38100" dir="2700000" algn="tl">
                    <a:srgbClr val="000000"/>
                  </a:outerShdw>
                </a:effectLst>
                <a:latin typeface="Tahoma"/>
              </a:rPr>
              <a:t>Proximity of Resources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35811" y="3723683"/>
            <a:ext cx="2652138" cy="2720956"/>
          </a:xfrm>
          <a:prstGeom prst="rect">
            <a:avLst/>
          </a:prstGeom>
          <a:ln>
            <a:noFill/>
          </a:ln>
          <a:effectLst>
            <a:outerShdw blurRad="190500" algn="tl" rotWithShape="0">
              <a:srgbClr val="000000">
                <a:alpha val="70000"/>
              </a:srgbClr>
            </a:outerShdw>
          </a:effectLst>
        </p:spPr>
      </p:pic>
      <p:sp>
        <p:nvSpPr>
          <p:cNvPr id="6" name="TextBox 5"/>
          <p:cNvSpPr txBox="1"/>
          <p:nvPr/>
        </p:nvSpPr>
        <p:spPr>
          <a:xfrm>
            <a:off x="4825684" y="1763628"/>
            <a:ext cx="2727583" cy="1569660"/>
          </a:xfrm>
          <a:prstGeom prst="rect">
            <a:avLst/>
          </a:prstGeom>
          <a:noFill/>
        </p:spPr>
        <p:txBody>
          <a:bodyPr wrap="square" rtlCol="0">
            <a:spAutoFit/>
          </a:bodyPr>
          <a:lstStyle/>
          <a:p>
            <a:pPr algn="ctr"/>
            <a:r>
              <a:rPr lang="en-US" sz="2400" dirty="0">
                <a:solidFill>
                  <a:srgbClr val="FFFFFF"/>
                </a:solidFill>
                <a:latin typeface="Tahoma"/>
              </a:rPr>
              <a:t>Reproductive output depends on proximity of resources</a:t>
            </a:r>
          </a:p>
        </p:txBody>
      </p:sp>
      <p:pic>
        <p:nvPicPr>
          <p:cNvPr id="2050" name="Picture 2" descr="Image result for preserved northeast rare plant habitats flower diversity"/>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842748" y="1323376"/>
            <a:ext cx="2185938" cy="27395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access to water osmia"/>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8226624" y="1374087"/>
            <a:ext cx="2211561" cy="2628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ext Box 7"/>
          <p:cNvSpPr txBox="1">
            <a:spLocks noChangeArrowheads="1"/>
          </p:cNvSpPr>
          <p:nvPr/>
        </p:nvSpPr>
        <p:spPr bwMode="auto">
          <a:xfrm>
            <a:off x="5847405" y="6394258"/>
            <a:ext cx="2379219" cy="461665"/>
          </a:xfrm>
          <a:prstGeom prst="rect">
            <a:avLst/>
          </a:prstGeom>
          <a:noFill/>
          <a:ln w="9525">
            <a:noFill/>
            <a:miter lim="800000"/>
            <a:headEnd/>
            <a:tailEnd/>
          </a:ln>
          <a:effectLst/>
        </p:spPr>
        <p:txBody>
          <a:bodyPr wrap="square">
            <a:spAutoFit/>
          </a:bodyPr>
          <a:lstStyle/>
          <a:p>
            <a:pPr fontAlgn="base">
              <a:spcBef>
                <a:spcPct val="0"/>
              </a:spcBef>
              <a:spcAft>
                <a:spcPct val="0"/>
              </a:spcAft>
              <a:buClr>
                <a:srgbClr val="FFCC66"/>
              </a:buClr>
            </a:pPr>
            <a:r>
              <a:rPr lang="en-US" sz="2400" dirty="0">
                <a:solidFill>
                  <a:srgbClr val="FFFFFF"/>
                </a:solidFill>
                <a:latin typeface="Tahoma"/>
              </a:rPr>
              <a:t>Nests</a:t>
            </a:r>
          </a:p>
        </p:txBody>
      </p:sp>
      <p:sp>
        <p:nvSpPr>
          <p:cNvPr id="17" name="Text Box 7"/>
          <p:cNvSpPr txBox="1">
            <a:spLocks noChangeArrowheads="1"/>
          </p:cNvSpPr>
          <p:nvPr/>
        </p:nvSpPr>
        <p:spPr bwMode="auto">
          <a:xfrm>
            <a:off x="8254654" y="4062958"/>
            <a:ext cx="2413347" cy="2062103"/>
          </a:xfrm>
          <a:prstGeom prst="rect">
            <a:avLst/>
          </a:prstGeom>
          <a:noFill/>
          <a:ln w="9525">
            <a:noFill/>
            <a:miter lim="800000"/>
            <a:headEnd/>
            <a:tailEnd/>
          </a:ln>
          <a:effectLst/>
        </p:spPr>
        <p:txBody>
          <a:bodyPr wrap="square">
            <a:spAutoFit/>
          </a:bodyPr>
          <a:lstStyle/>
          <a:p>
            <a:pPr algn="ctr" fontAlgn="base">
              <a:spcBef>
                <a:spcPct val="0"/>
              </a:spcBef>
              <a:spcAft>
                <a:spcPct val="0"/>
              </a:spcAft>
              <a:buClr>
                <a:srgbClr val="FFCC66"/>
              </a:buClr>
            </a:pPr>
            <a:r>
              <a:rPr lang="en-US" sz="2400" dirty="0">
                <a:solidFill>
                  <a:srgbClr val="FFFFFF"/>
                </a:solidFill>
                <a:latin typeface="Tahoma"/>
              </a:rPr>
              <a:t>Access to   clean water</a:t>
            </a:r>
          </a:p>
          <a:p>
            <a:pPr algn="ctr" fontAlgn="base">
              <a:spcBef>
                <a:spcPct val="0"/>
              </a:spcBef>
              <a:spcAft>
                <a:spcPct val="0"/>
              </a:spcAft>
              <a:buClr>
                <a:srgbClr val="FFCC66"/>
              </a:buClr>
            </a:pPr>
            <a:r>
              <a:rPr lang="en-US" sz="2400" dirty="0">
                <a:solidFill>
                  <a:srgbClr val="FFFFFF"/>
                </a:solidFill>
                <a:latin typeface="Tahoma"/>
              </a:rPr>
              <a:t>or moist soils</a:t>
            </a:r>
          </a:p>
          <a:p>
            <a:pPr algn="ctr" fontAlgn="base">
              <a:spcBef>
                <a:spcPct val="0"/>
              </a:spcBef>
              <a:spcAft>
                <a:spcPct val="0"/>
              </a:spcAft>
              <a:buClr>
                <a:srgbClr val="FFCC66"/>
              </a:buClr>
            </a:pPr>
            <a:r>
              <a:rPr lang="en-US" sz="1600" dirty="0">
                <a:solidFill>
                  <a:srgbClr val="FFFFFF"/>
                </a:solidFill>
                <a:latin typeface="Segoe UI" panose="020B0502040204020203" pitchFamily="34" charset="0"/>
                <a:ea typeface="Segoe UI" panose="020B0502040204020203" pitchFamily="34" charset="0"/>
                <a:cs typeface="Segoe UI" panose="020B0502040204020203" pitchFamily="34" charset="0"/>
              </a:rPr>
              <a:t>Especially for social bees &amp; mason bees</a:t>
            </a:r>
          </a:p>
          <a:p>
            <a:pPr algn="ctr" fontAlgn="base">
              <a:spcBef>
                <a:spcPct val="0"/>
              </a:spcBef>
              <a:spcAft>
                <a:spcPct val="0"/>
              </a:spcAft>
              <a:buClr>
                <a:srgbClr val="FFCC66"/>
              </a:buClr>
            </a:pPr>
            <a:endParaRPr lang="en-US" sz="2400" dirty="0">
              <a:solidFill>
                <a:srgbClr val="FFFFFF"/>
              </a:solidFill>
              <a:latin typeface="Tahoma"/>
            </a:endParaRPr>
          </a:p>
        </p:txBody>
      </p:sp>
      <p:cxnSp>
        <p:nvCxnSpPr>
          <p:cNvPr id="10" name="Straight Arrow Connector 9"/>
          <p:cNvCxnSpPr/>
          <p:nvPr/>
        </p:nvCxnSpPr>
        <p:spPr bwMode="auto">
          <a:xfrm>
            <a:off x="4314693" y="1933955"/>
            <a:ext cx="1406123" cy="1738470"/>
          </a:xfrm>
          <a:prstGeom prst="straightConnector1">
            <a:avLst/>
          </a:prstGeom>
          <a:solidFill>
            <a:schemeClr val="accent1"/>
          </a:solidFill>
          <a:ln w="31750" cap="flat" cmpd="sng" algn="ctr">
            <a:solidFill>
              <a:schemeClr val="bg2">
                <a:lumMod val="60000"/>
                <a:lumOff val="40000"/>
              </a:schemeClr>
            </a:solidFill>
            <a:prstDash val="solid"/>
            <a:round/>
            <a:headEnd type="triangle"/>
            <a:tailEnd type="triangle"/>
          </a:ln>
          <a:effectLst/>
        </p:spPr>
      </p:cxnSp>
      <p:cxnSp>
        <p:nvCxnSpPr>
          <p:cNvPr id="20" name="Straight Arrow Connector 19"/>
          <p:cNvCxnSpPr/>
          <p:nvPr/>
        </p:nvCxnSpPr>
        <p:spPr bwMode="auto">
          <a:xfrm flipH="1">
            <a:off x="6558811" y="1952022"/>
            <a:ext cx="1437996" cy="1738470"/>
          </a:xfrm>
          <a:prstGeom prst="straightConnector1">
            <a:avLst/>
          </a:prstGeom>
          <a:solidFill>
            <a:schemeClr val="accent1"/>
          </a:solidFill>
          <a:ln w="31750" cap="flat" cmpd="sng" algn="ctr">
            <a:solidFill>
              <a:schemeClr val="bg2">
                <a:lumMod val="60000"/>
                <a:lumOff val="40000"/>
              </a:schemeClr>
            </a:solidFill>
            <a:prstDash val="solid"/>
            <a:round/>
            <a:headEnd type="triangle"/>
            <a:tailEnd type="triangle"/>
          </a:ln>
          <a:effectLst/>
        </p:spPr>
      </p:cxnSp>
      <p:cxnSp>
        <p:nvCxnSpPr>
          <p:cNvPr id="21" name="Straight Arrow Connector 20"/>
          <p:cNvCxnSpPr/>
          <p:nvPr/>
        </p:nvCxnSpPr>
        <p:spPr bwMode="auto">
          <a:xfrm>
            <a:off x="4197303" y="1606959"/>
            <a:ext cx="3929154" cy="32542"/>
          </a:xfrm>
          <a:prstGeom prst="straightConnector1">
            <a:avLst/>
          </a:prstGeom>
          <a:solidFill>
            <a:schemeClr val="accent1"/>
          </a:solidFill>
          <a:ln w="34925" cap="flat" cmpd="sng" algn="ctr">
            <a:solidFill>
              <a:schemeClr val="bg2">
                <a:lumMod val="60000"/>
                <a:lumOff val="40000"/>
              </a:schemeClr>
            </a:solidFill>
            <a:prstDash val="solid"/>
            <a:round/>
            <a:headEnd type="stealth"/>
            <a:tailEnd type="triangle"/>
          </a:ln>
          <a:effectLst/>
        </p:spPr>
      </p:cxnSp>
      <p:sp>
        <p:nvSpPr>
          <p:cNvPr id="3" name="TextBox 2"/>
          <p:cNvSpPr txBox="1"/>
          <p:nvPr/>
        </p:nvSpPr>
        <p:spPr>
          <a:xfrm>
            <a:off x="1524000" y="-24266"/>
            <a:ext cx="4323404" cy="400110"/>
          </a:xfrm>
          <a:prstGeom prst="rect">
            <a:avLst/>
          </a:prstGeom>
          <a:noFill/>
        </p:spPr>
        <p:txBody>
          <a:bodyPr wrap="square" rtlCol="0">
            <a:spAutoFit/>
          </a:bodyPr>
          <a:lstStyle/>
          <a:p>
            <a:r>
              <a:rPr lang="en-US" sz="2000" dirty="0">
                <a:solidFill>
                  <a:srgbClr val="FFFFCC"/>
                </a:solidFill>
                <a:latin typeface="Tahoma"/>
              </a:rPr>
              <a:t>Managing for Native Bees</a:t>
            </a:r>
          </a:p>
        </p:txBody>
      </p:sp>
      <p:sp>
        <p:nvSpPr>
          <p:cNvPr id="15" name="TextBox 14"/>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FBDDCA9-D769-747B-D517-4B933164E03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5" name="TextBox 4">
            <a:extLst>
              <a:ext uri="{FF2B5EF4-FFF2-40B4-BE49-F238E27FC236}">
                <a16:creationId xmlns:a16="http://schemas.microsoft.com/office/drawing/2014/main" id="{4A1C1D49-CDE3-A96E-499D-004DC8D7409E}"/>
              </a:ext>
            </a:extLst>
          </p:cNvPr>
          <p:cNvSpPr txBox="1"/>
          <p:nvPr/>
        </p:nvSpPr>
        <p:spPr>
          <a:xfrm>
            <a:off x="155573" y="28878"/>
            <a:ext cx="3361350" cy="382601"/>
          </a:xfrm>
          <a:prstGeom prst="rect">
            <a:avLst/>
          </a:prstGeom>
          <a:noFill/>
        </p:spPr>
        <p:txBody>
          <a:bodyPr wrap="square" rtlCol="0">
            <a:spAutoFit/>
          </a:bodyPr>
          <a:lstStyle/>
          <a:p>
            <a:r>
              <a:rPr lang="en-US" sz="1800" dirty="0">
                <a:solidFill>
                  <a:srgbClr val="000000"/>
                </a:solidFill>
                <a:effectLst/>
                <a:latin typeface="Yu Gothic UI" panose="020B0500000000000000" pitchFamily="34" charset="-128"/>
                <a:cs typeface="Times New Roman" panose="02020603050405020304" pitchFamily="18" charset="0"/>
              </a:rPr>
              <a:t>Putting the Pieces Together</a:t>
            </a:r>
            <a:endParaRPr lang="en-US" dirty="0">
              <a:solidFill>
                <a:srgbClr val="000000"/>
              </a:solidFill>
            </a:endParaRPr>
          </a:p>
        </p:txBody>
      </p:sp>
    </p:spTree>
    <p:extLst>
      <p:ext uri="{BB962C8B-B14F-4D97-AF65-F5344CB8AC3E}">
        <p14:creationId xmlns:p14="http://schemas.microsoft.com/office/powerpoint/2010/main" val="1115808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2702" y="1872317"/>
            <a:ext cx="1449298" cy="3181385"/>
          </a:xfrm>
          <a:prstGeom prst="rect">
            <a:avLst/>
          </a:prstGeom>
          <a:noFill/>
          <a:ln w="9525">
            <a:noFill/>
            <a:miter lim="800000"/>
            <a:headEnd/>
            <a:tailEnd/>
          </a:ln>
          <a:effectLst/>
        </p:spPr>
      </p:pic>
      <p:pic>
        <p:nvPicPr>
          <p:cNvPr id="27" name="Picture 26">
            <a:extLst>
              <a:ext uri="{FF2B5EF4-FFF2-40B4-BE49-F238E27FC236}">
                <a16:creationId xmlns:a16="http://schemas.microsoft.com/office/drawing/2014/main" id="{4AB8B6DA-B3C9-6F60-F82F-7C0D05891A0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718784" y="1790456"/>
            <a:ext cx="4473215" cy="3583511"/>
          </a:xfrm>
          <a:prstGeom prst="rect">
            <a:avLst/>
          </a:prstGeom>
        </p:spPr>
      </p:pic>
      <p:sp>
        <p:nvSpPr>
          <p:cNvPr id="7" name="Title 1"/>
          <p:cNvSpPr txBox="1">
            <a:spLocks/>
          </p:cNvSpPr>
          <p:nvPr/>
        </p:nvSpPr>
        <p:spPr>
          <a:xfrm>
            <a:off x="0" y="540670"/>
            <a:ext cx="1199230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ctr" rotWithShape="0">
                    <a:srgbClr val="000000"/>
                  </a:outerShdw>
                </a:effectLst>
                <a:uLnTx/>
                <a:uFillTx/>
                <a:latin typeface="Tahoma" panose="020B0604030504040204" pitchFamily="34" charset="0"/>
                <a:ea typeface="Tahoma" panose="020B0604030504040204" pitchFamily="34" charset="0"/>
                <a:cs typeface="Tahoma" panose="020B0604030504040204" pitchFamily="34" charset="0"/>
              </a:rPr>
              <a:t>Native bees are inextricably tied to the landscape</a:t>
            </a:r>
          </a:p>
        </p:txBody>
      </p:sp>
      <p:pic>
        <p:nvPicPr>
          <p:cNvPr id="10" name="Picture 9">
            <a:extLst>
              <a:ext uri="{FF2B5EF4-FFF2-40B4-BE49-F238E27FC236}">
                <a16:creationId xmlns:a16="http://schemas.microsoft.com/office/drawing/2014/main" id="{9EA2B00B-E55D-F445-911D-35896504C2B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4265975"/>
            <a:ext cx="3760296" cy="2592025"/>
          </a:xfrm>
          <a:prstGeom prst="rect">
            <a:avLst/>
          </a:prstGeom>
          <a:ln w="12700">
            <a:noFill/>
          </a:ln>
        </p:spPr>
      </p:pic>
      <p:pic>
        <p:nvPicPr>
          <p:cNvPr id="2" name="Picture 1">
            <a:extLst>
              <a:ext uri="{FF2B5EF4-FFF2-40B4-BE49-F238E27FC236}">
                <a16:creationId xmlns:a16="http://schemas.microsoft.com/office/drawing/2014/main" id="{0E172F3C-1EA2-2752-753A-58765326E29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199856" y="4398891"/>
            <a:ext cx="3519052" cy="2438089"/>
          </a:xfrm>
          <a:prstGeom prst="rect">
            <a:avLst/>
          </a:prstGeom>
        </p:spPr>
      </p:pic>
      <p:cxnSp>
        <p:nvCxnSpPr>
          <p:cNvPr id="3" name="Straight Connector 2">
            <a:extLst>
              <a:ext uri="{FF2B5EF4-FFF2-40B4-BE49-F238E27FC236}">
                <a16:creationId xmlns:a16="http://schemas.microsoft.com/office/drawing/2014/main" id="{32BF7AA8-D68E-D60D-F93A-E7E971CC586B}"/>
              </a:ext>
            </a:extLst>
          </p:cNvPr>
          <p:cNvCxnSpPr>
            <a:cxnSpLocks/>
          </p:cNvCxnSpPr>
          <p:nvPr/>
        </p:nvCxnSpPr>
        <p:spPr>
          <a:xfrm flipH="1">
            <a:off x="-105103" y="4212182"/>
            <a:ext cx="3944227" cy="0"/>
          </a:xfrm>
          <a:prstGeom prst="line">
            <a:avLst/>
          </a:prstGeom>
          <a:noFill/>
          <a:ln w="101600" cap="flat" cmpd="sng" algn="ctr">
            <a:solidFill>
              <a:srgbClr val="FFFFCC"/>
            </a:solidFill>
            <a:prstDash val="solid"/>
          </a:ln>
          <a:effectLst>
            <a:outerShdw blurRad="50800" dist="38100" dir="2700000" algn="tl" rotWithShape="0">
              <a:prstClr val="black">
                <a:alpha val="40000"/>
              </a:prstClr>
            </a:outerShdw>
          </a:effectLst>
        </p:spPr>
      </p:cxnSp>
      <p:cxnSp>
        <p:nvCxnSpPr>
          <p:cNvPr id="6" name="Straight Connector 5"/>
          <p:cNvCxnSpPr/>
          <p:nvPr/>
        </p:nvCxnSpPr>
        <p:spPr>
          <a:xfrm>
            <a:off x="3818103" y="4158933"/>
            <a:ext cx="0" cy="2743200"/>
          </a:xfrm>
          <a:prstGeom prst="line">
            <a:avLst/>
          </a:prstGeom>
          <a:noFill/>
          <a:ln w="101600" cap="flat" cmpd="sng" algn="ctr">
            <a:solidFill>
              <a:srgbClr val="FFFFCC"/>
            </a:solidFill>
            <a:prstDash val="solid"/>
          </a:ln>
          <a:effectLst>
            <a:outerShdw blurRad="50800" dist="38100" dir="2700000" algn="tl" rotWithShape="0">
              <a:prstClr val="black">
                <a:alpha val="40000"/>
              </a:prstClr>
            </a:outerShdw>
          </a:effectLst>
        </p:spPr>
      </p:cxnSp>
      <p:sp>
        <p:nvSpPr>
          <p:cNvPr id="16" name="TextBox 15">
            <a:extLst>
              <a:ext uri="{FF2B5EF4-FFF2-40B4-BE49-F238E27FC236}">
                <a16:creationId xmlns:a16="http://schemas.microsoft.com/office/drawing/2014/main" id="{688BEB3F-11AB-E459-B0DA-FFA0A98093B1}"/>
              </a:ext>
            </a:extLst>
          </p:cNvPr>
          <p:cNvSpPr txBox="1"/>
          <p:nvPr/>
        </p:nvSpPr>
        <p:spPr>
          <a:xfrm rot="19296112">
            <a:off x="-28574" y="4566640"/>
            <a:ext cx="2427890" cy="923330"/>
          </a:xfrm>
          <a:prstGeom prst="rect">
            <a:avLst/>
          </a:prstGeom>
          <a:solidFill>
            <a:srgbClr val="5F5F5F">
              <a:alpha val="78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HONEY BEES CAN BE MOVED TO SAFE PLACES</a:t>
            </a:r>
          </a:p>
        </p:txBody>
      </p:sp>
      <p:pic>
        <p:nvPicPr>
          <p:cNvPr id="18" name="Picture 17">
            <a:extLst>
              <a:ext uri="{FF2B5EF4-FFF2-40B4-BE49-F238E27FC236}">
                <a16:creationId xmlns:a16="http://schemas.microsoft.com/office/drawing/2014/main" id="{31D5663B-7301-1C11-A0C1-41A30D9913E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595943" y="4927579"/>
            <a:ext cx="2596057" cy="1930422"/>
          </a:xfrm>
          <a:prstGeom prst="rect">
            <a:avLst/>
          </a:prstGeom>
        </p:spPr>
      </p:pic>
      <p:pic>
        <p:nvPicPr>
          <p:cNvPr id="17" name="Picture 16">
            <a:extLst>
              <a:ext uri="{FF2B5EF4-FFF2-40B4-BE49-F238E27FC236}">
                <a16:creationId xmlns:a16="http://schemas.microsoft.com/office/drawing/2014/main" id="{D8D73F40-B6EA-6C46-B724-307D7553067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713657" y="4929945"/>
            <a:ext cx="2060627" cy="1918124"/>
          </a:xfrm>
          <a:prstGeom prst="rect">
            <a:avLst/>
          </a:prstGeom>
        </p:spPr>
      </p:pic>
      <p:pic>
        <p:nvPicPr>
          <p:cNvPr id="19" name="Picture 18">
            <a:extLst>
              <a:ext uri="{FF2B5EF4-FFF2-40B4-BE49-F238E27FC236}">
                <a16:creationId xmlns:a16="http://schemas.microsoft.com/office/drawing/2014/main" id="{D87929C9-BE55-D08B-DD35-9F898C195930}"/>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217723" y="1784037"/>
            <a:ext cx="3519052" cy="2603765"/>
          </a:xfrm>
          <a:prstGeom prst="rect">
            <a:avLst/>
          </a:prstGeom>
        </p:spPr>
      </p:pic>
      <p:pic>
        <p:nvPicPr>
          <p:cNvPr id="20" name="Picture 19">
            <a:extLst>
              <a:ext uri="{FF2B5EF4-FFF2-40B4-BE49-F238E27FC236}">
                <a16:creationId xmlns:a16="http://schemas.microsoft.com/office/drawing/2014/main" id="{C6556E4A-71B3-FFF7-60F3-34501D94A535}"/>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942400" y="1790457"/>
            <a:ext cx="1977957" cy="2131249"/>
          </a:xfrm>
          <a:prstGeom prst="rect">
            <a:avLst/>
          </a:prstGeom>
        </p:spPr>
      </p:pic>
      <p:sp>
        <p:nvSpPr>
          <p:cNvPr id="21" name="TextBox 20">
            <a:extLst>
              <a:ext uri="{FF2B5EF4-FFF2-40B4-BE49-F238E27FC236}">
                <a16:creationId xmlns:a16="http://schemas.microsoft.com/office/drawing/2014/main" id="{0F2DEB01-AC07-7B66-8EE8-95EA0C123EDA}"/>
              </a:ext>
            </a:extLst>
          </p:cNvPr>
          <p:cNvSpPr txBox="1"/>
          <p:nvPr/>
        </p:nvSpPr>
        <p:spPr>
          <a:xfrm>
            <a:off x="2823126" y="3664709"/>
            <a:ext cx="1252518" cy="280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Jaime </a:t>
            </a:r>
            <a:r>
              <a:rPr kumimoji="0" lang="en-US" sz="1200" b="0" i="0" u="none" strike="noStrike" kern="1200" cap="none" spc="0" normalizeH="0" baseline="0" noProof="0" dirty="0" err="1">
                <a:ln>
                  <a:noFill/>
                </a:ln>
                <a:solidFill>
                  <a:srgbClr val="FFFFFF"/>
                </a:solidFill>
                <a:effectLst/>
                <a:uLnTx/>
                <a:uFillTx/>
                <a:latin typeface="Tahoma"/>
                <a:ea typeface="+mn-ea"/>
                <a:cs typeface="+mn-cs"/>
              </a:rPr>
              <a:t>Pawelek</a:t>
            </a: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22" name="TextBox 21">
            <a:extLst>
              <a:ext uri="{FF2B5EF4-FFF2-40B4-BE49-F238E27FC236}">
                <a16:creationId xmlns:a16="http://schemas.microsoft.com/office/drawing/2014/main" id="{EB91B58B-E3B7-F1C6-535F-9076586A78A4}"/>
              </a:ext>
            </a:extLst>
          </p:cNvPr>
          <p:cNvSpPr txBox="1"/>
          <p:nvPr/>
        </p:nvSpPr>
        <p:spPr>
          <a:xfrm>
            <a:off x="8604546" y="6607144"/>
            <a:ext cx="1252518" cy="280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Jaime </a:t>
            </a:r>
            <a:r>
              <a:rPr kumimoji="0" lang="en-US" sz="1200" b="0" i="0" u="none" strike="noStrike" kern="1200" cap="none" spc="0" normalizeH="0" baseline="0" noProof="0" dirty="0" err="1">
                <a:ln>
                  <a:noFill/>
                </a:ln>
                <a:solidFill>
                  <a:srgbClr val="FFFFFF"/>
                </a:solidFill>
                <a:effectLst/>
                <a:uLnTx/>
                <a:uFillTx/>
                <a:latin typeface="Tahoma"/>
                <a:ea typeface="+mn-ea"/>
                <a:cs typeface="+mn-cs"/>
              </a:rPr>
              <a:t>Pawelek</a:t>
            </a: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23" name="TextBox 22">
            <a:extLst>
              <a:ext uri="{FF2B5EF4-FFF2-40B4-BE49-F238E27FC236}">
                <a16:creationId xmlns:a16="http://schemas.microsoft.com/office/drawing/2014/main" id="{E8F858F7-BB46-E6FC-FE41-A42E222DD5A6}"/>
              </a:ext>
            </a:extLst>
          </p:cNvPr>
          <p:cNvSpPr txBox="1"/>
          <p:nvPr/>
        </p:nvSpPr>
        <p:spPr>
          <a:xfrm>
            <a:off x="4161724" y="6577348"/>
            <a:ext cx="16748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gardenerspath.com</a:t>
            </a:r>
          </a:p>
        </p:txBody>
      </p:sp>
      <p:sp>
        <p:nvSpPr>
          <p:cNvPr id="24" name="TextBox 23">
            <a:extLst>
              <a:ext uri="{FF2B5EF4-FFF2-40B4-BE49-F238E27FC236}">
                <a16:creationId xmlns:a16="http://schemas.microsoft.com/office/drawing/2014/main" id="{761B1EEC-91D3-CA02-89F0-55A414426D13}"/>
              </a:ext>
            </a:extLst>
          </p:cNvPr>
          <p:cNvSpPr txBox="1"/>
          <p:nvPr/>
        </p:nvSpPr>
        <p:spPr>
          <a:xfrm>
            <a:off x="11116723" y="4663093"/>
            <a:ext cx="9639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Kelly Gill</a:t>
            </a:r>
          </a:p>
        </p:txBody>
      </p:sp>
      <p:sp>
        <p:nvSpPr>
          <p:cNvPr id="25" name="TextBox 24">
            <a:extLst>
              <a:ext uri="{FF2B5EF4-FFF2-40B4-BE49-F238E27FC236}">
                <a16:creationId xmlns:a16="http://schemas.microsoft.com/office/drawing/2014/main" id="{461AF803-1C5A-BC50-A74A-AE3E80E4E3C2}"/>
              </a:ext>
            </a:extLst>
          </p:cNvPr>
          <p:cNvSpPr txBox="1"/>
          <p:nvPr/>
        </p:nvSpPr>
        <p:spPr>
          <a:xfrm>
            <a:off x="10486834" y="6634355"/>
            <a:ext cx="17051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gardenerspath.com</a:t>
            </a:r>
          </a:p>
        </p:txBody>
      </p:sp>
      <p:sp>
        <p:nvSpPr>
          <p:cNvPr id="26" name="TextBox 25">
            <a:extLst>
              <a:ext uri="{FF2B5EF4-FFF2-40B4-BE49-F238E27FC236}">
                <a16:creationId xmlns:a16="http://schemas.microsoft.com/office/drawing/2014/main" id="{BFFAE6E2-67BB-C62A-9E7B-547FEA3081AB}"/>
              </a:ext>
            </a:extLst>
          </p:cNvPr>
          <p:cNvSpPr txBox="1"/>
          <p:nvPr/>
        </p:nvSpPr>
        <p:spPr>
          <a:xfrm>
            <a:off x="4159915" y="4112695"/>
            <a:ext cx="1252518" cy="280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a:ea typeface="+mn-ea"/>
                <a:cs typeface="+mn-cs"/>
              </a:rPr>
              <a:t>Heather Holm</a:t>
            </a:r>
          </a:p>
        </p:txBody>
      </p:sp>
      <p:pic>
        <p:nvPicPr>
          <p:cNvPr id="30" name="Picture 29">
            <a:extLst>
              <a:ext uri="{FF2B5EF4-FFF2-40B4-BE49-F238E27FC236}">
                <a16:creationId xmlns:a16="http://schemas.microsoft.com/office/drawing/2014/main" id="{45D4126C-BB16-EB33-1915-A523D0B0F771}"/>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7744052" y="1784902"/>
            <a:ext cx="2049225" cy="1577832"/>
          </a:xfrm>
          <a:prstGeom prst="rect">
            <a:avLst/>
          </a:prstGeom>
        </p:spPr>
      </p:pic>
      <p:sp>
        <p:nvSpPr>
          <p:cNvPr id="29" name="TextBox 28">
            <a:extLst>
              <a:ext uri="{FF2B5EF4-FFF2-40B4-BE49-F238E27FC236}">
                <a16:creationId xmlns:a16="http://schemas.microsoft.com/office/drawing/2014/main" id="{B37650E4-EB14-A2A4-ECBE-43EFF74E2A45}"/>
              </a:ext>
            </a:extLst>
          </p:cNvPr>
          <p:cNvSpPr txBox="1"/>
          <p:nvPr/>
        </p:nvSpPr>
        <p:spPr>
          <a:xfrm>
            <a:off x="7736571" y="1782858"/>
            <a:ext cx="1502022" cy="126188"/>
          </a:xfrm>
          <a:prstGeom prst="rect">
            <a:avLst/>
          </a:prstGeom>
          <a:solidFill>
            <a:srgbClr val="FFFFFF"/>
          </a:solidFill>
        </p:spPr>
        <p:txBody>
          <a:bodyPr wrap="square" lIns="9144" tIns="9144" rIns="9144" bIns="914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Cécile Antoine &amp; Philippe Tremblay.</a:t>
            </a:r>
          </a:p>
        </p:txBody>
      </p:sp>
      <p:pic>
        <p:nvPicPr>
          <p:cNvPr id="31" name="Picture 30">
            <a:extLst>
              <a:ext uri="{FF2B5EF4-FFF2-40B4-BE49-F238E27FC236}">
                <a16:creationId xmlns:a16="http://schemas.microsoft.com/office/drawing/2014/main" id="{12667E5C-87B1-1326-B385-2329444A39B8}"/>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101127" y="1790457"/>
            <a:ext cx="1651899" cy="2122026"/>
          </a:xfrm>
          <a:prstGeom prst="rect">
            <a:avLst/>
          </a:prstGeom>
        </p:spPr>
      </p:pic>
      <p:sp>
        <p:nvSpPr>
          <p:cNvPr id="32" name="TextBox 31">
            <a:extLst>
              <a:ext uri="{FF2B5EF4-FFF2-40B4-BE49-F238E27FC236}">
                <a16:creationId xmlns:a16="http://schemas.microsoft.com/office/drawing/2014/main" id="{0A72546D-33FC-6997-7D0E-C57E07A3867E}"/>
              </a:ext>
            </a:extLst>
          </p:cNvPr>
          <p:cNvSpPr txBox="1"/>
          <p:nvPr/>
        </p:nvSpPr>
        <p:spPr>
          <a:xfrm>
            <a:off x="516775" y="3690664"/>
            <a:ext cx="1387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ahoma"/>
                <a:ea typeface="+mn-ea"/>
                <a:cs typeface="+mn-cs"/>
              </a:rPr>
              <a:t>Alanso</a:t>
            </a:r>
            <a:r>
              <a:rPr kumimoji="0" lang="en-US" sz="1200" b="0" i="0" u="none" strike="noStrike" kern="1200" cap="none" spc="0" normalizeH="0" baseline="0" noProof="0" dirty="0">
                <a:ln>
                  <a:noFill/>
                </a:ln>
                <a:solidFill>
                  <a:srgbClr val="FFFFFF"/>
                </a:solidFill>
                <a:effectLst/>
                <a:uLnTx/>
                <a:uFillTx/>
                <a:latin typeface="Tahoma"/>
                <a:ea typeface="+mn-ea"/>
                <a:cs typeface="+mn-cs"/>
              </a:rPr>
              <a:t> </a:t>
            </a:r>
            <a:r>
              <a:rPr kumimoji="0" lang="en-US" sz="1200" b="0" i="0" u="none" strike="noStrike" kern="1200" cap="none" spc="0" normalizeH="0" baseline="0" noProof="0" dirty="0" err="1">
                <a:ln>
                  <a:noFill/>
                </a:ln>
                <a:solidFill>
                  <a:srgbClr val="FFFFFF"/>
                </a:solidFill>
                <a:effectLst/>
                <a:uLnTx/>
                <a:uFillTx/>
                <a:latin typeface="Tahoma"/>
                <a:ea typeface="+mn-ea"/>
                <a:cs typeface="+mn-cs"/>
              </a:rPr>
              <a:t>Abogattas</a:t>
            </a: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4" name="TextBox 3">
            <a:extLst>
              <a:ext uri="{FF2B5EF4-FFF2-40B4-BE49-F238E27FC236}">
                <a16:creationId xmlns:a16="http://schemas.microsoft.com/office/drawing/2014/main" id="{8247F9EB-6860-7FBF-F523-82B205CF5800}"/>
              </a:ext>
            </a:extLst>
          </p:cNvPr>
          <p:cNvSpPr txBox="1"/>
          <p:nvPr/>
        </p:nvSpPr>
        <p:spPr>
          <a:xfrm>
            <a:off x="0" y="0"/>
            <a:ext cx="12192000" cy="41148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5" name="Picture 4">
            <a:extLst>
              <a:ext uri="{FF2B5EF4-FFF2-40B4-BE49-F238E27FC236}">
                <a16:creationId xmlns:a16="http://schemas.microsoft.com/office/drawing/2014/main" id="{1AB07D18-4494-07BB-223F-AA04A2AFE7A7}"/>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685129" y="28879"/>
            <a:ext cx="1450659" cy="362665"/>
          </a:xfrm>
          <a:prstGeom prst="rect">
            <a:avLst/>
          </a:prstGeom>
        </p:spPr>
      </p:pic>
      <p:sp>
        <p:nvSpPr>
          <p:cNvPr id="28" name="TextBox 27">
            <a:extLst>
              <a:ext uri="{FF2B5EF4-FFF2-40B4-BE49-F238E27FC236}">
                <a16:creationId xmlns:a16="http://schemas.microsoft.com/office/drawing/2014/main" id="{4A1C1D49-CDE3-A96E-499D-004DC8D7409E}"/>
              </a:ext>
            </a:extLst>
          </p:cNvPr>
          <p:cNvSpPr txBox="1"/>
          <p:nvPr/>
        </p:nvSpPr>
        <p:spPr>
          <a:xfrm>
            <a:off x="155573" y="28878"/>
            <a:ext cx="3361350" cy="382601"/>
          </a:xfrm>
          <a:prstGeom prst="rect">
            <a:avLst/>
          </a:prstGeom>
          <a:noFill/>
        </p:spPr>
        <p:txBody>
          <a:bodyPr wrap="square" rtlCol="0">
            <a:spAutoFit/>
          </a:bodyPr>
          <a:lstStyle/>
          <a:p>
            <a:r>
              <a:rPr lang="en-US" sz="1800" dirty="0">
                <a:solidFill>
                  <a:srgbClr val="000000"/>
                </a:solidFill>
                <a:effectLst/>
                <a:latin typeface="Yu Gothic UI" panose="020B0500000000000000" pitchFamily="34" charset="-128"/>
                <a:cs typeface="Times New Roman" panose="02020603050405020304" pitchFamily="18" charset="0"/>
              </a:rPr>
              <a:t>Putting the Pieces Together</a:t>
            </a:r>
            <a:endParaRPr lang="en-US" dirty="0">
              <a:solidFill>
                <a:srgbClr val="000000"/>
              </a:solidFill>
            </a:endParaRPr>
          </a:p>
        </p:txBody>
      </p:sp>
    </p:spTree>
    <p:extLst>
      <p:ext uri="{BB962C8B-B14F-4D97-AF65-F5344CB8AC3E}">
        <p14:creationId xmlns:p14="http://schemas.microsoft.com/office/powerpoint/2010/main" val="970686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24266"/>
            <a:ext cx="4109921" cy="7017306"/>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897300B6-3483-6B91-3E2B-10D8DD31379D}"/>
              </a:ext>
            </a:extLst>
          </p:cNvPr>
          <p:cNvSpPr txBox="1"/>
          <p:nvPr/>
        </p:nvSpPr>
        <p:spPr>
          <a:xfrm>
            <a:off x="5597031" y="757143"/>
            <a:ext cx="7325710" cy="1015663"/>
          </a:xfrm>
          <a:prstGeom prst="rect">
            <a:avLst/>
          </a:prstGeom>
          <a:noFill/>
        </p:spPr>
        <p:txBody>
          <a:bodyPr wrap="square" rtlCol="0">
            <a:spAutoFit/>
          </a:bodyPr>
          <a:lstStyle/>
          <a:p>
            <a:r>
              <a:rPr lang="en-US" sz="6000" b="1" dirty="0">
                <a:solidFill>
                  <a:schemeClr val="tx2"/>
                </a:solidFill>
              </a:rPr>
              <a:t>Questions?</a:t>
            </a:r>
          </a:p>
        </p:txBody>
      </p:sp>
      <p:pic>
        <p:nvPicPr>
          <p:cNvPr id="9" name="Picture 10" descr="Image result for andrena female eye">
            <a:extLst>
              <a:ext uri="{FF2B5EF4-FFF2-40B4-BE49-F238E27FC236}">
                <a16:creationId xmlns:a16="http://schemas.microsoft.com/office/drawing/2014/main" id="{18DDAF9E-BABB-37A1-F264-3F815C84DDD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109921" y="2165967"/>
            <a:ext cx="7956330" cy="46743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E5A7448-1F2F-8227-875E-4FF12F639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589" y="829446"/>
            <a:ext cx="2127031" cy="19318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0D02DA-CC5C-8B1E-2814-FD88028EC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50" y="4362356"/>
            <a:ext cx="3824021" cy="956006"/>
          </a:xfrm>
          <a:prstGeom prst="rect">
            <a:avLst/>
          </a:prstGeom>
        </p:spPr>
      </p:pic>
    </p:spTree>
    <p:extLst>
      <p:ext uri="{BB962C8B-B14F-4D97-AF65-F5344CB8AC3E}">
        <p14:creationId xmlns:p14="http://schemas.microsoft.com/office/powerpoint/2010/main" val="2212274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rot="16200000">
            <a:off x="1278038" y="3318076"/>
            <a:ext cx="1046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Family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807" y="1105021"/>
            <a:ext cx="6632373" cy="5105400"/>
          </a:xfrm>
          <a:prstGeom prst="rect">
            <a:avLst/>
          </a:prstGeom>
        </p:spPr>
      </p:pic>
      <p:pic>
        <p:nvPicPr>
          <p:cNvPr id="31" name="Picture 5" descr="Andrena_haemorrho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9878" y="2133600"/>
            <a:ext cx="1441723" cy="1081292"/>
          </a:xfrm>
          <a:prstGeom prst="rect">
            <a:avLst/>
          </a:prstGeom>
          <a:noFill/>
          <a:ln w="9525">
            <a:noFill/>
            <a:miter lim="800000"/>
            <a:headEnd/>
            <a:tailEnd/>
          </a:ln>
        </p:spPr>
      </p:pic>
      <p:pic>
        <p:nvPicPr>
          <p:cNvPr id="32" name="Picture 3" descr="bumbleb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937" y="3048001"/>
            <a:ext cx="990600" cy="1001817"/>
          </a:xfrm>
          <a:prstGeom prst="rect">
            <a:avLst/>
          </a:prstGeom>
          <a:noFill/>
          <a:ln w="9525">
            <a:noFill/>
            <a:miter lim="800000"/>
            <a:headEnd/>
            <a:tailEnd/>
          </a:ln>
        </p:spPr>
      </p:pic>
      <p:pic>
        <p:nvPicPr>
          <p:cNvPr id="33" name="Picture 3" descr="Osmia_collinsia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2298" y="3870378"/>
            <a:ext cx="1063599" cy="762000"/>
          </a:xfrm>
          <a:prstGeom prst="rect">
            <a:avLst/>
          </a:prstGeom>
          <a:noFill/>
          <a:ln w="9525">
            <a:noFill/>
            <a:miter lim="800000"/>
            <a:headEnd/>
            <a:tailEnd/>
          </a:ln>
        </p:spPr>
      </p:pic>
      <p:pic>
        <p:nvPicPr>
          <p:cNvPr id="34" name="Picture 8" descr="Otoole0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4756585"/>
            <a:ext cx="752980" cy="762000"/>
          </a:xfrm>
          <a:prstGeom prst="rect">
            <a:avLst/>
          </a:prstGeom>
          <a:noFill/>
          <a:ln w="9525">
            <a:noFill/>
            <a:miter lim="800000"/>
            <a:headEnd/>
            <a:tailEnd/>
          </a:ln>
        </p:spPr>
      </p:pic>
      <p:sp>
        <p:nvSpPr>
          <p:cNvPr id="35" name="TextBox 2"/>
          <p:cNvSpPr txBox="1">
            <a:spLocks noChangeArrowheads="1"/>
          </p:cNvSpPr>
          <p:nvPr/>
        </p:nvSpPr>
        <p:spPr bwMode="auto">
          <a:xfrm>
            <a:off x="6721411" y="4509996"/>
            <a:ext cx="2346389" cy="12003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Total number bee  species: </a:t>
            </a:r>
            <a:r>
              <a:rPr kumimoji="0" lang="en-US" sz="2400" b="1" i="0" u="none" strike="noStrike" kern="1200" cap="none" spc="0" normalizeH="0" baseline="0" noProof="0" dirty="0">
                <a:ln>
                  <a:noFill/>
                </a:ln>
                <a:solidFill>
                  <a:srgbClr val="FFFFFF"/>
                </a:solidFill>
                <a:effectLst/>
                <a:uLnTx/>
                <a:uFillTx/>
                <a:latin typeface="Tahoma"/>
                <a:ea typeface="+mn-ea"/>
                <a:cs typeface="+mn-cs"/>
              </a:rPr>
              <a:t>120</a:t>
            </a:r>
            <a:r>
              <a:rPr kumimoji="0" lang="en-US" sz="2400" b="0" i="0" u="none" strike="noStrike" kern="1200" cap="none" spc="0" normalizeH="0" baseline="0" noProof="0" dirty="0">
                <a:ln>
                  <a:noFill/>
                </a:ln>
                <a:solidFill>
                  <a:srgbClr val="FFFFFF"/>
                </a:solidFill>
                <a:effectLst/>
                <a:uLnTx/>
                <a:uFillTx/>
                <a:latin typeface="Tahoma"/>
                <a:ea typeface="+mn-ea"/>
                <a:cs typeface="+mn-cs"/>
              </a:rPr>
              <a:t> </a:t>
            </a:r>
          </a:p>
        </p:txBody>
      </p:sp>
      <p:sp>
        <p:nvSpPr>
          <p:cNvPr id="11" name="TextBox 10"/>
          <p:cNvSpPr txBox="1"/>
          <p:nvPr/>
        </p:nvSpPr>
        <p:spPr>
          <a:xfrm>
            <a:off x="5379823" y="6237688"/>
            <a:ext cx="2340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Number species</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22" y="968656"/>
            <a:ext cx="1336679" cy="1081337"/>
          </a:xfrm>
          <a:prstGeom prst="rect">
            <a:avLst/>
          </a:prstGeom>
        </p:spPr>
      </p:pic>
      <p:sp>
        <p:nvSpPr>
          <p:cNvPr id="2" name="TextBox 1"/>
          <p:cNvSpPr txBox="1"/>
          <p:nvPr/>
        </p:nvSpPr>
        <p:spPr>
          <a:xfrm>
            <a:off x="9410393" y="3471804"/>
            <a:ext cx="24124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Tahoma"/>
                <a:ea typeface="+mn-ea"/>
                <a:cs typeface="+mn-cs"/>
              </a:rPr>
              <a:t>120</a:t>
            </a:r>
            <a:r>
              <a:rPr kumimoji="0" lang="en-US" sz="2400" b="0" i="0" u="none" strike="noStrike" kern="1200" cap="none" spc="0" normalizeH="0" baseline="0" noProof="0" dirty="0">
                <a:ln>
                  <a:noFill/>
                </a:ln>
                <a:solidFill>
                  <a:srgbClr val="FFFFCC"/>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CC"/>
                </a:solidFill>
                <a:effectLst/>
                <a:uLnTx/>
                <a:uFillTx/>
                <a:latin typeface="Tahoma"/>
                <a:ea typeface="+mn-ea"/>
                <a:cs typeface="+mn-cs"/>
              </a:rPr>
              <a:t>wild bee species visiting apple blossoms</a:t>
            </a:r>
          </a:p>
        </p:txBody>
      </p:sp>
      <p:sp>
        <p:nvSpPr>
          <p:cNvPr id="4" name="TextBox 3">
            <a:extLst>
              <a:ext uri="{FF2B5EF4-FFF2-40B4-BE49-F238E27FC236}">
                <a16:creationId xmlns:a16="http://schemas.microsoft.com/office/drawing/2014/main" id="{ABE48C96-CA1B-300D-29CA-A6ED9F3F5AC2}"/>
              </a:ext>
            </a:extLst>
          </p:cNvPr>
          <p:cNvSpPr txBox="1"/>
          <p:nvPr/>
        </p:nvSpPr>
        <p:spPr>
          <a:xfrm>
            <a:off x="0" y="-2966"/>
            <a:ext cx="12192000" cy="41148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F2D949A-6255-7284-D0D6-5AB0BD388751}"/>
              </a:ext>
            </a:extLst>
          </p:cNvPr>
          <p:cNvSpPr txBox="1"/>
          <p:nvPr/>
        </p:nvSpPr>
        <p:spPr>
          <a:xfrm>
            <a:off x="155575" y="28879"/>
            <a:ext cx="5483225" cy="369332"/>
          </a:xfrm>
          <a:prstGeom prst="rect">
            <a:avLst/>
          </a:prstGeom>
          <a:noFill/>
        </p:spPr>
        <p:txBody>
          <a:bodyPr wrap="square" rtlCol="0">
            <a:spAutoFit/>
          </a:bodyPr>
          <a:lstStyle/>
          <a:p>
            <a:r>
              <a:rPr lang="en-US" dirty="0">
                <a:solidFill>
                  <a:srgbClr val="000000"/>
                </a:solidFill>
              </a:rPr>
              <a:t>Native Bee Diversity – NY apple orchards</a:t>
            </a:r>
          </a:p>
        </p:txBody>
      </p:sp>
      <p:pic>
        <p:nvPicPr>
          <p:cNvPr id="6" name="Picture 5">
            <a:extLst>
              <a:ext uri="{FF2B5EF4-FFF2-40B4-BE49-F238E27FC236}">
                <a16:creationId xmlns:a16="http://schemas.microsoft.com/office/drawing/2014/main" id="{26B3C01F-AC4C-F782-5AFE-9994826BD75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73562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5A44EBF2-7C88-3880-24A9-6146B36E2539}"/>
              </a:ext>
            </a:extLst>
          </p:cNvPr>
          <p:cNvSpPr txBox="1"/>
          <p:nvPr/>
        </p:nvSpPr>
        <p:spPr>
          <a:xfrm>
            <a:off x="155575" y="28879"/>
            <a:ext cx="3664451" cy="369332"/>
          </a:xfrm>
          <a:prstGeom prst="rect">
            <a:avLst/>
          </a:prstGeom>
          <a:noFill/>
        </p:spPr>
        <p:txBody>
          <a:bodyPr wrap="square" rtlCol="0">
            <a:spAutoFit/>
          </a:bodyPr>
          <a:lstStyle/>
          <a:p>
            <a:r>
              <a:rPr lang="en-US" dirty="0">
                <a:solidFill>
                  <a:srgbClr val="000000"/>
                </a:solidFill>
              </a:rPr>
              <a:t>Native Bee Diversity - World</a:t>
            </a:r>
          </a:p>
        </p:txBody>
      </p:sp>
      <p:grpSp>
        <p:nvGrpSpPr>
          <p:cNvPr id="12" name="Group 11">
            <a:extLst>
              <a:ext uri="{FF2B5EF4-FFF2-40B4-BE49-F238E27FC236}">
                <a16:creationId xmlns:a16="http://schemas.microsoft.com/office/drawing/2014/main" id="{35C58971-A7FD-FE1C-E846-41AB4869DA7C}"/>
              </a:ext>
            </a:extLst>
          </p:cNvPr>
          <p:cNvGrpSpPr>
            <a:grpSpLocks noGrp="1" noUngrp="1" noRot="1" noMove="1" noResize="1"/>
          </p:cNvGrpSpPr>
          <p:nvPr/>
        </p:nvGrpSpPr>
        <p:grpSpPr>
          <a:xfrm>
            <a:off x="-1" y="603858"/>
            <a:ext cx="12192001" cy="5683350"/>
            <a:chOff x="-1" y="603858"/>
            <a:chExt cx="12192001" cy="5683350"/>
          </a:xfrm>
        </p:grpSpPr>
        <p:pic>
          <p:nvPicPr>
            <p:cNvPr id="9" name="Picture 8" descr="A map of the world&#10;&#10;Description automatically generated with low confidence">
              <a:extLst>
                <a:ext uri="{FF2B5EF4-FFF2-40B4-BE49-F238E27FC236}">
                  <a16:creationId xmlns:a16="http://schemas.microsoft.com/office/drawing/2014/main" id="{0120F5A7-CFCF-D9FD-C6ED-0E23CC0F16B9}"/>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a:stretch/>
          </p:blipFill>
          <p:spPr>
            <a:xfrm>
              <a:off x="-1" y="603858"/>
              <a:ext cx="5295901" cy="5478890"/>
            </a:xfrm>
            <a:prstGeom prst="rect">
              <a:avLst/>
            </a:prstGeom>
          </p:spPr>
        </p:pic>
        <p:pic>
          <p:nvPicPr>
            <p:cNvPr id="10" name="Picture 9" descr="A map of the world&#10;&#10;Description automatically generated with low confidence">
              <a:extLst>
                <a:ext uri="{FF2B5EF4-FFF2-40B4-BE49-F238E27FC236}">
                  <a16:creationId xmlns:a16="http://schemas.microsoft.com/office/drawing/2014/main" id="{99E110C6-8EF5-B49D-7F0B-04A637C0FA4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21263"/>
            <a:stretch/>
          </p:blipFill>
          <p:spPr>
            <a:xfrm>
              <a:off x="4956320" y="603858"/>
              <a:ext cx="7235680" cy="5683350"/>
            </a:xfrm>
            <a:prstGeom prst="rect">
              <a:avLst/>
            </a:prstGeom>
          </p:spPr>
        </p:pic>
        <p:sp>
          <p:nvSpPr>
            <p:cNvPr id="11" name="Rectangle 10">
              <a:extLst>
                <a:ext uri="{FF2B5EF4-FFF2-40B4-BE49-F238E27FC236}">
                  <a16:creationId xmlns:a16="http://schemas.microsoft.com/office/drawing/2014/main" id="{85C23241-7C6C-87C3-D5D5-CC5EA71A6E10}"/>
                </a:ext>
              </a:extLst>
            </p:cNvPr>
            <p:cNvSpPr>
              <a:spLocks noGrp="1" noRot="1" noMove="1" noResize="1" noEditPoints="1" noAdjustHandles="1" noChangeArrowheads="1" noChangeShapeType="1"/>
            </p:cNvSpPr>
            <p:nvPr/>
          </p:nvSpPr>
          <p:spPr bwMode="auto">
            <a:xfrm>
              <a:off x="-1" y="5102087"/>
              <a:ext cx="1899804" cy="98066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grpSp>
      <p:sp>
        <p:nvSpPr>
          <p:cNvPr id="14" name="TextBox 13">
            <a:extLst>
              <a:ext uri="{FF2B5EF4-FFF2-40B4-BE49-F238E27FC236}">
                <a16:creationId xmlns:a16="http://schemas.microsoft.com/office/drawing/2014/main" id="{FD072FFB-9701-8748-145A-1EE4FAEE03EF}"/>
              </a:ext>
            </a:extLst>
          </p:cNvPr>
          <p:cNvSpPr txBox="1"/>
          <p:nvPr/>
        </p:nvSpPr>
        <p:spPr>
          <a:xfrm>
            <a:off x="9121373" y="6421679"/>
            <a:ext cx="3070628" cy="369332"/>
          </a:xfrm>
          <a:prstGeom prst="rect">
            <a:avLst/>
          </a:prstGeom>
          <a:noFill/>
        </p:spPr>
        <p:txBody>
          <a:bodyPr wrap="square">
            <a:spAutoFit/>
          </a:bodyPr>
          <a:lstStyle/>
          <a:p>
            <a:r>
              <a:rPr lang="en-US" dirty="0">
                <a:solidFill>
                  <a:srgbClr val="000000"/>
                </a:solidFill>
              </a:rPr>
              <a:t>Michael C. Orr et. al. 2021</a:t>
            </a:r>
          </a:p>
        </p:txBody>
      </p:sp>
      <p:pic>
        <p:nvPicPr>
          <p:cNvPr id="2" name="Picture 1">
            <a:extLst>
              <a:ext uri="{FF2B5EF4-FFF2-40B4-BE49-F238E27FC236}">
                <a16:creationId xmlns:a16="http://schemas.microsoft.com/office/drawing/2014/main" id="{6B72FF10-D26A-CA7F-0996-83544343CA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7300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49DE5D-CB07-26E4-023E-B8E99C48E2EC}"/>
              </a:ext>
            </a:extLst>
          </p:cNvPr>
          <p:cNvGrpSpPr>
            <a:grpSpLocks noGrp="1" noUngrp="1" noRot="1" noMove="1" noResize="1"/>
          </p:cNvGrpSpPr>
          <p:nvPr/>
        </p:nvGrpSpPr>
        <p:grpSpPr>
          <a:xfrm>
            <a:off x="-1" y="259746"/>
            <a:ext cx="12192001" cy="6908470"/>
            <a:chOff x="-1" y="259746"/>
            <a:chExt cx="12192001" cy="690847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14" r="436"/>
            <a:stretch/>
          </p:blipFill>
          <p:spPr>
            <a:xfrm>
              <a:off x="-1" y="259746"/>
              <a:ext cx="12192001" cy="6908470"/>
            </a:xfrm>
            <a:prstGeom prst="rect">
              <a:avLst/>
            </a:prstGeom>
          </p:spPr>
        </p:pic>
        <p:sp>
          <p:nvSpPr>
            <p:cNvPr id="2" name="Rectangle 1">
              <a:extLst>
                <a:ext uri="{FF2B5EF4-FFF2-40B4-BE49-F238E27FC236}">
                  <a16:creationId xmlns:a16="http://schemas.microsoft.com/office/drawing/2014/main" id="{3A4B67DF-4EBC-A5D1-67CE-04171A466950}"/>
                </a:ext>
              </a:extLst>
            </p:cNvPr>
            <p:cNvSpPr>
              <a:spLocks noGrp="1" noRot="1" noMove="1" noResize="1" noEditPoints="1" noAdjustHandles="1" noChangeArrowheads="1" noChangeShapeType="1"/>
            </p:cNvSpPr>
            <p:nvPr/>
          </p:nvSpPr>
          <p:spPr bwMode="auto">
            <a:xfrm>
              <a:off x="9372848" y="5096371"/>
              <a:ext cx="2603241" cy="108208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pitchFamily="34" charset="0"/>
              </a:endParaRPr>
            </a:p>
          </p:txBody>
        </p:sp>
      </p:grpSp>
      <p:sp>
        <p:nvSpPr>
          <p:cNvPr id="7" name="TextBox 6"/>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7B89405-5042-45CA-D6FA-944534A6F66B}"/>
              </a:ext>
            </a:extLst>
          </p:cNvPr>
          <p:cNvSpPr txBox="1"/>
          <p:nvPr/>
        </p:nvSpPr>
        <p:spPr>
          <a:xfrm>
            <a:off x="155575" y="28879"/>
            <a:ext cx="4225220" cy="369332"/>
          </a:xfrm>
          <a:prstGeom prst="rect">
            <a:avLst/>
          </a:prstGeom>
          <a:noFill/>
        </p:spPr>
        <p:txBody>
          <a:bodyPr wrap="square" rtlCol="0">
            <a:spAutoFit/>
          </a:bodyPr>
          <a:lstStyle/>
          <a:p>
            <a:r>
              <a:rPr lang="en-US" dirty="0">
                <a:solidFill>
                  <a:srgbClr val="000000"/>
                </a:solidFill>
              </a:rPr>
              <a:t>Native Bee Diversity – United States</a:t>
            </a:r>
          </a:p>
        </p:txBody>
      </p:sp>
      <p:sp>
        <p:nvSpPr>
          <p:cNvPr id="9" name="TextBox 8">
            <a:extLst>
              <a:ext uri="{FF2B5EF4-FFF2-40B4-BE49-F238E27FC236}">
                <a16:creationId xmlns:a16="http://schemas.microsoft.com/office/drawing/2014/main" id="{80CA889C-86E5-A6AA-4223-DB510C8AB555}"/>
              </a:ext>
            </a:extLst>
          </p:cNvPr>
          <p:cNvSpPr txBox="1"/>
          <p:nvPr/>
        </p:nvSpPr>
        <p:spPr>
          <a:xfrm>
            <a:off x="8905461" y="6488668"/>
            <a:ext cx="3070628" cy="369332"/>
          </a:xfrm>
          <a:prstGeom prst="rect">
            <a:avLst/>
          </a:prstGeom>
          <a:noFill/>
        </p:spPr>
        <p:txBody>
          <a:bodyPr wrap="square">
            <a:spAutoFit/>
          </a:bodyPr>
          <a:lstStyle/>
          <a:p>
            <a:r>
              <a:rPr lang="en-US" dirty="0">
                <a:solidFill>
                  <a:srgbClr val="000000"/>
                </a:solidFill>
              </a:rPr>
              <a:t>Michael C. Orr et. al. 2021</a:t>
            </a:r>
          </a:p>
        </p:txBody>
      </p:sp>
      <p:pic>
        <p:nvPicPr>
          <p:cNvPr id="5" name="Picture 4">
            <a:extLst>
              <a:ext uri="{FF2B5EF4-FFF2-40B4-BE49-F238E27FC236}">
                <a16:creationId xmlns:a16="http://schemas.microsoft.com/office/drawing/2014/main" id="{7C03F2D3-9EA6-BE1C-4742-44FB151C06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105908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3376EA7-DDE6-584C-2CD5-4A96255B53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9969" y="339362"/>
            <a:ext cx="7691451" cy="6645638"/>
          </a:xfrm>
          <a:prstGeom prst="rect">
            <a:avLst/>
          </a:prstGeom>
        </p:spPr>
      </p:pic>
      <p:sp>
        <p:nvSpPr>
          <p:cNvPr id="8" name="TextBox 7"/>
          <p:cNvSpPr txBox="1"/>
          <p:nvPr/>
        </p:nvSpPr>
        <p:spPr>
          <a:xfrm>
            <a:off x="0" y="0"/>
            <a:ext cx="12192000" cy="411480"/>
          </a:xfrm>
          <a:prstGeom prst="rect">
            <a:avLst/>
          </a:prstGeom>
          <a:solidFill>
            <a:schemeClr val="tx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44503C9B-A81C-71EE-4194-1CDE11FEC256}"/>
              </a:ext>
            </a:extLst>
          </p:cNvPr>
          <p:cNvSpPr txBox="1"/>
          <p:nvPr/>
        </p:nvSpPr>
        <p:spPr>
          <a:xfrm>
            <a:off x="75463" y="28879"/>
            <a:ext cx="4797425" cy="369332"/>
          </a:xfrm>
          <a:prstGeom prst="rect">
            <a:avLst/>
          </a:prstGeom>
          <a:noFill/>
        </p:spPr>
        <p:txBody>
          <a:bodyPr wrap="square" rtlCol="0">
            <a:spAutoFit/>
          </a:bodyPr>
          <a:lstStyle/>
          <a:p>
            <a:r>
              <a:rPr lang="en-US" dirty="0">
                <a:solidFill>
                  <a:srgbClr val="000000"/>
                </a:solidFill>
              </a:rPr>
              <a:t>Native Bee Diversity – Northeast U.S.</a:t>
            </a:r>
          </a:p>
        </p:txBody>
      </p:sp>
      <p:sp>
        <p:nvSpPr>
          <p:cNvPr id="4" name="TextBox 3">
            <a:extLst>
              <a:ext uri="{FF2B5EF4-FFF2-40B4-BE49-F238E27FC236}">
                <a16:creationId xmlns:a16="http://schemas.microsoft.com/office/drawing/2014/main" id="{30F62DA7-D0BC-49F7-6D69-3A9FDC6D299A}"/>
              </a:ext>
            </a:extLst>
          </p:cNvPr>
          <p:cNvSpPr txBox="1"/>
          <p:nvPr/>
        </p:nvSpPr>
        <p:spPr>
          <a:xfrm>
            <a:off x="7225220" y="4602311"/>
            <a:ext cx="565954" cy="646331"/>
          </a:xfrm>
          <a:prstGeom prst="rect">
            <a:avLst/>
          </a:prstGeom>
          <a:noFill/>
        </p:spPr>
        <p:txBody>
          <a:bodyPr wrap="square" rtlCol="0">
            <a:spAutoFit/>
          </a:bodyPr>
          <a:lstStyle/>
          <a:p>
            <a:pPr algn="ctr"/>
            <a:r>
              <a:rPr lang="en-US" dirty="0"/>
              <a:t>RI</a:t>
            </a:r>
          </a:p>
          <a:p>
            <a:pPr algn="ctr"/>
            <a:r>
              <a:rPr lang="en-US" dirty="0"/>
              <a:t>200</a:t>
            </a:r>
          </a:p>
        </p:txBody>
      </p:sp>
      <p:sp>
        <p:nvSpPr>
          <p:cNvPr id="21" name="TextBox 20">
            <a:extLst>
              <a:ext uri="{FF2B5EF4-FFF2-40B4-BE49-F238E27FC236}">
                <a16:creationId xmlns:a16="http://schemas.microsoft.com/office/drawing/2014/main" id="{50514A5E-C577-2914-C0A8-352C179D5B88}"/>
              </a:ext>
            </a:extLst>
          </p:cNvPr>
          <p:cNvSpPr txBox="1"/>
          <p:nvPr/>
        </p:nvSpPr>
        <p:spPr>
          <a:xfrm>
            <a:off x="4935694" y="6127125"/>
            <a:ext cx="607635" cy="646331"/>
          </a:xfrm>
          <a:prstGeom prst="rect">
            <a:avLst/>
          </a:prstGeom>
          <a:noFill/>
        </p:spPr>
        <p:txBody>
          <a:bodyPr wrap="square" rtlCol="0">
            <a:spAutoFit/>
          </a:bodyPr>
          <a:lstStyle/>
          <a:p>
            <a:pPr algn="ctr"/>
            <a:r>
              <a:rPr lang="en-US" dirty="0"/>
              <a:t>DE </a:t>
            </a:r>
          </a:p>
          <a:p>
            <a:pPr algn="ctr"/>
            <a:r>
              <a:rPr lang="en-US" dirty="0"/>
              <a:t>222</a:t>
            </a:r>
          </a:p>
        </p:txBody>
      </p:sp>
      <p:sp>
        <p:nvSpPr>
          <p:cNvPr id="22" name="TextBox 21">
            <a:extLst>
              <a:ext uri="{FF2B5EF4-FFF2-40B4-BE49-F238E27FC236}">
                <a16:creationId xmlns:a16="http://schemas.microsoft.com/office/drawing/2014/main" id="{940FAA83-F9DC-DF17-0D42-B51096D0092B}"/>
              </a:ext>
            </a:extLst>
          </p:cNvPr>
          <p:cNvSpPr txBox="1"/>
          <p:nvPr/>
        </p:nvSpPr>
        <p:spPr>
          <a:xfrm>
            <a:off x="5742646" y="5357232"/>
            <a:ext cx="714165" cy="646331"/>
          </a:xfrm>
          <a:prstGeom prst="rect">
            <a:avLst/>
          </a:prstGeom>
          <a:noFill/>
        </p:spPr>
        <p:txBody>
          <a:bodyPr wrap="square" rtlCol="0">
            <a:spAutoFit/>
          </a:bodyPr>
          <a:lstStyle/>
          <a:p>
            <a:pPr algn="ctr"/>
            <a:r>
              <a:rPr lang="en-US" dirty="0"/>
              <a:t>NJ </a:t>
            </a:r>
          </a:p>
          <a:p>
            <a:pPr algn="ctr"/>
            <a:r>
              <a:rPr lang="en-US" dirty="0"/>
              <a:t>400</a:t>
            </a:r>
          </a:p>
        </p:txBody>
      </p:sp>
      <p:sp>
        <p:nvSpPr>
          <p:cNvPr id="23" name="TextBox 22">
            <a:extLst>
              <a:ext uri="{FF2B5EF4-FFF2-40B4-BE49-F238E27FC236}">
                <a16:creationId xmlns:a16="http://schemas.microsoft.com/office/drawing/2014/main" id="{0140B2A9-E5D2-2DE0-E973-6BC5B6A29268}"/>
              </a:ext>
            </a:extLst>
          </p:cNvPr>
          <p:cNvSpPr txBox="1"/>
          <p:nvPr/>
        </p:nvSpPr>
        <p:spPr>
          <a:xfrm>
            <a:off x="7276548" y="1521700"/>
            <a:ext cx="954157" cy="646331"/>
          </a:xfrm>
          <a:prstGeom prst="rect">
            <a:avLst/>
          </a:prstGeom>
          <a:noFill/>
        </p:spPr>
        <p:txBody>
          <a:bodyPr wrap="square" rtlCol="0">
            <a:spAutoFit/>
          </a:bodyPr>
          <a:lstStyle/>
          <a:p>
            <a:pPr algn="ctr"/>
            <a:r>
              <a:rPr lang="en-US" dirty="0"/>
              <a:t>ME </a:t>
            </a:r>
          </a:p>
          <a:p>
            <a:pPr algn="ctr"/>
            <a:r>
              <a:rPr lang="en-US" dirty="0"/>
              <a:t>278</a:t>
            </a:r>
          </a:p>
        </p:txBody>
      </p:sp>
      <p:sp>
        <p:nvSpPr>
          <p:cNvPr id="24" name="TextBox 23">
            <a:extLst>
              <a:ext uri="{FF2B5EF4-FFF2-40B4-BE49-F238E27FC236}">
                <a16:creationId xmlns:a16="http://schemas.microsoft.com/office/drawing/2014/main" id="{B79EABB2-2BA3-5152-386C-360F568EEC9B}"/>
              </a:ext>
            </a:extLst>
          </p:cNvPr>
          <p:cNvSpPr txBox="1"/>
          <p:nvPr/>
        </p:nvSpPr>
        <p:spPr>
          <a:xfrm>
            <a:off x="6493672" y="3007321"/>
            <a:ext cx="787432" cy="646331"/>
          </a:xfrm>
          <a:prstGeom prst="rect">
            <a:avLst/>
          </a:prstGeom>
          <a:noFill/>
        </p:spPr>
        <p:txBody>
          <a:bodyPr wrap="square" rtlCol="0">
            <a:spAutoFit/>
          </a:bodyPr>
          <a:lstStyle/>
          <a:p>
            <a:pPr algn="ctr"/>
            <a:r>
              <a:rPr lang="en-US" dirty="0"/>
              <a:t>NH</a:t>
            </a:r>
          </a:p>
          <a:p>
            <a:pPr algn="ctr"/>
            <a:r>
              <a:rPr lang="en-US" dirty="0"/>
              <a:t>257</a:t>
            </a:r>
          </a:p>
        </p:txBody>
      </p:sp>
      <p:sp>
        <p:nvSpPr>
          <p:cNvPr id="25" name="TextBox 24">
            <a:extLst>
              <a:ext uri="{FF2B5EF4-FFF2-40B4-BE49-F238E27FC236}">
                <a16:creationId xmlns:a16="http://schemas.microsoft.com/office/drawing/2014/main" id="{7828CA3E-86AD-A047-97A2-7CE590E4563D}"/>
              </a:ext>
            </a:extLst>
          </p:cNvPr>
          <p:cNvSpPr txBox="1"/>
          <p:nvPr/>
        </p:nvSpPr>
        <p:spPr>
          <a:xfrm>
            <a:off x="6037862" y="2630396"/>
            <a:ext cx="689713" cy="646331"/>
          </a:xfrm>
          <a:prstGeom prst="rect">
            <a:avLst/>
          </a:prstGeom>
          <a:noFill/>
        </p:spPr>
        <p:txBody>
          <a:bodyPr wrap="square" rtlCol="0">
            <a:spAutoFit/>
          </a:bodyPr>
          <a:lstStyle/>
          <a:p>
            <a:r>
              <a:rPr lang="en-US" dirty="0">
                <a:solidFill>
                  <a:schemeClr val="accent4">
                    <a:lumMod val="50000"/>
                  </a:schemeClr>
                </a:solidFill>
              </a:rPr>
              <a:t> VT</a:t>
            </a:r>
          </a:p>
          <a:p>
            <a:r>
              <a:rPr lang="en-US" dirty="0">
                <a:solidFill>
                  <a:schemeClr val="accent4">
                    <a:lumMod val="50000"/>
                  </a:schemeClr>
                </a:solidFill>
              </a:rPr>
              <a:t>194</a:t>
            </a:r>
          </a:p>
        </p:txBody>
      </p:sp>
      <p:sp>
        <p:nvSpPr>
          <p:cNvPr id="26" name="TextBox 25">
            <a:extLst>
              <a:ext uri="{FF2B5EF4-FFF2-40B4-BE49-F238E27FC236}">
                <a16:creationId xmlns:a16="http://schemas.microsoft.com/office/drawing/2014/main" id="{2E3A21FB-47B5-78B2-5F4D-2CBC9807B197}"/>
              </a:ext>
            </a:extLst>
          </p:cNvPr>
          <p:cNvSpPr txBox="1"/>
          <p:nvPr/>
        </p:nvSpPr>
        <p:spPr>
          <a:xfrm>
            <a:off x="6250497" y="4328745"/>
            <a:ext cx="954157" cy="369332"/>
          </a:xfrm>
          <a:prstGeom prst="rect">
            <a:avLst/>
          </a:prstGeom>
          <a:noFill/>
        </p:spPr>
        <p:txBody>
          <a:bodyPr wrap="square" rtlCol="0">
            <a:spAutoFit/>
          </a:bodyPr>
          <a:lstStyle/>
          <a:p>
            <a:r>
              <a:rPr lang="en-US" dirty="0"/>
              <a:t>CT 333</a:t>
            </a:r>
          </a:p>
        </p:txBody>
      </p:sp>
      <p:sp>
        <p:nvSpPr>
          <p:cNvPr id="27" name="TextBox 26">
            <a:extLst>
              <a:ext uri="{FF2B5EF4-FFF2-40B4-BE49-F238E27FC236}">
                <a16:creationId xmlns:a16="http://schemas.microsoft.com/office/drawing/2014/main" id="{D0A13D3A-C604-4268-CE5B-FF853902D389}"/>
              </a:ext>
            </a:extLst>
          </p:cNvPr>
          <p:cNvSpPr txBox="1"/>
          <p:nvPr/>
        </p:nvSpPr>
        <p:spPr>
          <a:xfrm>
            <a:off x="6322391" y="3850679"/>
            <a:ext cx="954157" cy="369332"/>
          </a:xfrm>
          <a:prstGeom prst="rect">
            <a:avLst/>
          </a:prstGeom>
          <a:noFill/>
        </p:spPr>
        <p:txBody>
          <a:bodyPr wrap="square" rtlCol="0">
            <a:spAutoFit/>
          </a:bodyPr>
          <a:lstStyle/>
          <a:p>
            <a:r>
              <a:rPr lang="en-US" dirty="0"/>
              <a:t>MA 371</a:t>
            </a:r>
          </a:p>
        </p:txBody>
      </p:sp>
      <p:sp>
        <p:nvSpPr>
          <p:cNvPr id="28" name="TextBox 27">
            <a:extLst>
              <a:ext uri="{FF2B5EF4-FFF2-40B4-BE49-F238E27FC236}">
                <a16:creationId xmlns:a16="http://schemas.microsoft.com/office/drawing/2014/main" id="{2F6080EC-D987-755D-1E8C-7ED1C443333B}"/>
              </a:ext>
            </a:extLst>
          </p:cNvPr>
          <p:cNvSpPr txBox="1"/>
          <p:nvPr/>
        </p:nvSpPr>
        <p:spPr>
          <a:xfrm>
            <a:off x="4994530" y="3573680"/>
            <a:ext cx="954157" cy="646331"/>
          </a:xfrm>
          <a:prstGeom prst="rect">
            <a:avLst/>
          </a:prstGeom>
          <a:noFill/>
        </p:spPr>
        <p:txBody>
          <a:bodyPr wrap="square" rtlCol="0">
            <a:spAutoFit/>
          </a:bodyPr>
          <a:lstStyle/>
          <a:p>
            <a:pPr algn="ctr"/>
            <a:r>
              <a:rPr lang="en-US" dirty="0"/>
              <a:t>NY   448</a:t>
            </a:r>
          </a:p>
        </p:txBody>
      </p:sp>
      <p:sp>
        <p:nvSpPr>
          <p:cNvPr id="29" name="TextBox 28">
            <a:extLst>
              <a:ext uri="{FF2B5EF4-FFF2-40B4-BE49-F238E27FC236}">
                <a16:creationId xmlns:a16="http://schemas.microsoft.com/office/drawing/2014/main" id="{23A1A550-39BB-C639-656D-6B8441108AD1}"/>
              </a:ext>
            </a:extLst>
          </p:cNvPr>
          <p:cNvSpPr txBox="1"/>
          <p:nvPr/>
        </p:nvSpPr>
        <p:spPr>
          <a:xfrm>
            <a:off x="3928970" y="5269251"/>
            <a:ext cx="954157" cy="646331"/>
          </a:xfrm>
          <a:prstGeom prst="rect">
            <a:avLst/>
          </a:prstGeom>
          <a:noFill/>
        </p:spPr>
        <p:txBody>
          <a:bodyPr wrap="square" rtlCol="0">
            <a:spAutoFit/>
          </a:bodyPr>
          <a:lstStyle/>
          <a:p>
            <a:r>
              <a:rPr lang="en-US" dirty="0"/>
              <a:t>PA  437</a:t>
            </a:r>
          </a:p>
        </p:txBody>
      </p:sp>
      <p:cxnSp>
        <p:nvCxnSpPr>
          <p:cNvPr id="33" name="Straight Connector 32">
            <a:extLst>
              <a:ext uri="{FF2B5EF4-FFF2-40B4-BE49-F238E27FC236}">
                <a16:creationId xmlns:a16="http://schemas.microsoft.com/office/drawing/2014/main" id="{38DA508C-0E8A-A518-AA14-D436BBA46965}"/>
              </a:ext>
            </a:extLst>
          </p:cNvPr>
          <p:cNvCxnSpPr>
            <a:cxnSpLocks/>
          </p:cNvCxnSpPr>
          <p:nvPr/>
        </p:nvCxnSpPr>
        <p:spPr bwMode="auto">
          <a:xfrm>
            <a:off x="5442256" y="6419351"/>
            <a:ext cx="28544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0561B082-FDAB-15F6-A74D-A7D4EC0763C4}"/>
              </a:ext>
            </a:extLst>
          </p:cNvPr>
          <p:cNvCxnSpPr>
            <a:cxnSpLocks/>
          </p:cNvCxnSpPr>
          <p:nvPr/>
        </p:nvCxnSpPr>
        <p:spPr bwMode="auto">
          <a:xfrm>
            <a:off x="7276548" y="4396177"/>
            <a:ext cx="102152" cy="206134"/>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2" name="Picture 1">
            <a:extLst>
              <a:ext uri="{FF2B5EF4-FFF2-40B4-BE49-F238E27FC236}">
                <a16:creationId xmlns:a16="http://schemas.microsoft.com/office/drawing/2014/main" id="{756AA622-A4AD-2390-1E58-6764EFB67F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
        <p:nvSpPr>
          <p:cNvPr id="5" name="TextBox 4">
            <a:extLst>
              <a:ext uri="{FF2B5EF4-FFF2-40B4-BE49-F238E27FC236}">
                <a16:creationId xmlns:a16="http://schemas.microsoft.com/office/drawing/2014/main" id="{2C2CB336-EF78-67FF-BC1D-2F9ADAD29BAB}"/>
              </a:ext>
            </a:extLst>
          </p:cNvPr>
          <p:cNvSpPr txBox="1"/>
          <p:nvPr/>
        </p:nvSpPr>
        <p:spPr>
          <a:xfrm>
            <a:off x="6731620" y="5872307"/>
            <a:ext cx="5392756" cy="1015663"/>
          </a:xfrm>
          <a:prstGeom prst="rect">
            <a:avLst/>
          </a:prstGeom>
          <a:noFill/>
        </p:spPr>
        <p:txBody>
          <a:bodyPr wrap="square">
            <a:spAutoFit/>
          </a:bodyPr>
          <a:lstStyle/>
          <a:p>
            <a:r>
              <a:rPr lang="en-US" sz="1000" dirty="0"/>
              <a:t>ME: Dibble et al. 2017, "Bees of Maine…" Northeastern Naturalist 24, no. m15 (2017): 1-48.</a:t>
            </a:r>
          </a:p>
          <a:p>
            <a:r>
              <a:rPr lang="en-US" sz="1000" dirty="0"/>
              <a:t>NH:</a:t>
            </a:r>
          </a:p>
          <a:p>
            <a:r>
              <a:rPr lang="en-US" sz="1000" dirty="0"/>
              <a:t>PA:</a:t>
            </a:r>
          </a:p>
          <a:p>
            <a:r>
              <a:rPr lang="en-US" sz="1000" dirty="0"/>
              <a:t>NY:</a:t>
            </a:r>
          </a:p>
          <a:p>
            <a:r>
              <a:rPr lang="en-US" sz="1000" dirty="0"/>
              <a:t>DE, NJ, RI, CT, MA, VT: Summery calculation based on </a:t>
            </a:r>
            <a:r>
              <a:rPr lang="en-US" sz="1000" dirty="0" err="1"/>
              <a:t>Discoverlife</a:t>
            </a:r>
            <a:r>
              <a:rPr lang="en-US" sz="1000" dirty="0"/>
              <a:t> by Mark Buckner from Ascher, J. S. &amp; Pickering, J. </a:t>
            </a:r>
          </a:p>
        </p:txBody>
      </p:sp>
    </p:spTree>
    <p:extLst>
      <p:ext uri="{BB962C8B-B14F-4D97-AF65-F5344CB8AC3E}">
        <p14:creationId xmlns:p14="http://schemas.microsoft.com/office/powerpoint/2010/main" val="269663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18369" y="4348070"/>
            <a:ext cx="1161288" cy="1280140"/>
          </a:xfrm>
          <a:prstGeom prst="rect">
            <a:avLst/>
          </a:prstGeom>
        </p:spPr>
      </p:pic>
      <p:sp>
        <p:nvSpPr>
          <p:cNvPr id="20" name="Title 1"/>
          <p:cNvSpPr txBox="1">
            <a:spLocks/>
          </p:cNvSpPr>
          <p:nvPr/>
        </p:nvSpPr>
        <p:spPr>
          <a:xfrm>
            <a:off x="1524000" y="553459"/>
            <a:ext cx="9144000" cy="1066800"/>
          </a:xfrm>
          <a:prstGeom prst="rect">
            <a:avLst/>
          </a:prstGeom>
        </p:spPr>
        <p:txBody>
          <a:bodyPr>
            <a:normAutofit fontScale="92500"/>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CA" sz="4000" b="1" kern="0" dirty="0">
                <a:solidFill>
                  <a:srgbClr val="FFFFCC"/>
                </a:solidFill>
                <a:latin typeface="Tahoma" panose="020B0604030504040204" pitchFamily="34" charset="0"/>
                <a:ea typeface="Tahoma" panose="020B0604030504040204" pitchFamily="34" charset="0"/>
                <a:cs typeface="Tahoma" panose="020B0604030504040204" pitchFamily="34" charset="0"/>
              </a:rPr>
              <a:t>Empire State Native Pollinator Survey</a:t>
            </a: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99000" y="5604908"/>
            <a:ext cx="922097" cy="960425"/>
          </a:xfrm>
          <a:prstGeom prst="roundRect">
            <a:avLst/>
          </a:prstGeom>
        </p:spPr>
      </p:pic>
      <p:pic>
        <p:nvPicPr>
          <p:cNvPr id="30" name="Picture 29" descr="CK-Bees-2063.jp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1008081" y="5604908"/>
            <a:ext cx="823894" cy="997997"/>
          </a:xfrm>
          <a:prstGeom prst="roundRect">
            <a:avLst/>
          </a:prstGeom>
        </p:spPr>
      </p:pic>
      <p:pic>
        <p:nvPicPr>
          <p:cNvPr id="31" name="Picture 30" descr="CK-Bees-2713.jpg"/>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0931974" y="3315604"/>
            <a:ext cx="1118194" cy="1001401"/>
          </a:xfrm>
          <a:prstGeom prst="roundRect">
            <a:avLst/>
          </a:prstGeom>
        </p:spPr>
      </p:pic>
      <p:pic>
        <p:nvPicPr>
          <p:cNvPr id="32" name="Picture 31" descr="Colletes inaequalis-mod22.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56672" y="3483863"/>
            <a:ext cx="1033734" cy="689086"/>
          </a:xfrm>
          <a:prstGeom prst="roundRect">
            <a:avLst/>
          </a:prstGeom>
        </p:spPr>
      </p:pic>
      <p:sp>
        <p:nvSpPr>
          <p:cNvPr id="36" name="TextBox 35"/>
          <p:cNvSpPr txBox="1"/>
          <p:nvPr/>
        </p:nvSpPr>
        <p:spPr>
          <a:xfrm>
            <a:off x="1524001" y="-31174"/>
            <a:ext cx="2821577" cy="369332"/>
          </a:xfrm>
          <a:prstGeom prst="rect">
            <a:avLst/>
          </a:prstGeom>
          <a:noFill/>
        </p:spPr>
        <p:txBody>
          <a:bodyPr wrap="square" rtlCol="0">
            <a:spAutoFit/>
          </a:bodyPr>
          <a:lstStyle/>
          <a:p>
            <a:r>
              <a:rPr lang="en-US" b="1" dirty="0">
                <a:solidFill>
                  <a:srgbClr val="FFFFCC"/>
                </a:solidFill>
                <a:effectLst>
                  <a:outerShdw blurRad="38100" dist="38100" dir="2700000" algn="ctr" rotWithShape="0">
                    <a:srgbClr val="000000"/>
                  </a:outerShdw>
                </a:effectLst>
                <a:latin typeface="Tahoma"/>
              </a:rPr>
              <a:t>Status of Pollinators</a:t>
            </a:r>
            <a:endParaRPr lang="en-US" dirty="0">
              <a:solidFill>
                <a:srgbClr val="FFFFFF"/>
              </a:solidFill>
              <a:latin typeface="Tahoma"/>
            </a:endParaRPr>
          </a:p>
        </p:txBody>
      </p:sp>
      <p:sp>
        <p:nvSpPr>
          <p:cNvPr id="38" name="TextBox 37"/>
          <p:cNvSpPr txBox="1"/>
          <p:nvPr/>
        </p:nvSpPr>
        <p:spPr>
          <a:xfrm>
            <a:off x="0" y="0"/>
            <a:ext cx="12192000" cy="411480"/>
          </a:xfrm>
          <a:prstGeom prst="rect">
            <a:avLst/>
          </a:prstGeom>
          <a:solidFill>
            <a:schemeClr val="tx1"/>
          </a:solidFill>
        </p:spPr>
        <p:txBody>
          <a:bodyPr wrap="square" rtlCol="0">
            <a:spAutoFit/>
          </a:bodyPr>
          <a:lstStyle/>
          <a:p>
            <a:endParaRPr lang="en-US" dirty="0"/>
          </a:p>
        </p:txBody>
      </p:sp>
      <p:pic>
        <p:nvPicPr>
          <p:cNvPr id="3" name="Picture 2"/>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0801452" y="2236612"/>
            <a:ext cx="1248716" cy="1024128"/>
          </a:xfrm>
          <a:prstGeom prst="rect">
            <a:avLst/>
          </a:prstGeom>
        </p:spPr>
      </p:pic>
      <p:pic>
        <p:nvPicPr>
          <p:cNvPr id="4" name="Picture 3"/>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218369" y="2258568"/>
            <a:ext cx="1336282" cy="1089944"/>
          </a:xfrm>
          <a:prstGeom prst="rect">
            <a:avLst/>
          </a:prstGeom>
        </p:spPr>
      </p:pic>
      <p:pic>
        <p:nvPicPr>
          <p:cNvPr id="4098" name="Picture 2" descr="Photo: Sam Droege &#10;http://www.discoverlife.org/"/>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10649873" y="4361334"/>
            <a:ext cx="1460409" cy="941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61253" y="2979180"/>
            <a:ext cx="1600200" cy="369332"/>
          </a:xfrm>
          <a:prstGeom prst="rect">
            <a:avLst/>
          </a:prstGeom>
          <a:noFill/>
        </p:spPr>
        <p:txBody>
          <a:bodyPr wrap="square" rtlCol="0">
            <a:spAutoFit/>
          </a:bodyPr>
          <a:lstStyle/>
          <a:p>
            <a:r>
              <a:rPr lang="en-US" dirty="0">
                <a:solidFill>
                  <a:srgbClr val="000000"/>
                </a:solidFill>
              </a:rPr>
              <a:t>448 Species</a:t>
            </a:r>
          </a:p>
        </p:txBody>
      </p:sp>
      <p:sp>
        <p:nvSpPr>
          <p:cNvPr id="9" name="TextBox 8">
            <a:extLst>
              <a:ext uri="{FF2B5EF4-FFF2-40B4-BE49-F238E27FC236}">
                <a16:creationId xmlns:a16="http://schemas.microsoft.com/office/drawing/2014/main" id="{8747079E-9C79-509D-8DDD-CED3FE482932}"/>
              </a:ext>
            </a:extLst>
          </p:cNvPr>
          <p:cNvSpPr txBox="1"/>
          <p:nvPr/>
        </p:nvSpPr>
        <p:spPr>
          <a:xfrm>
            <a:off x="155575" y="28879"/>
            <a:ext cx="7994512" cy="369332"/>
          </a:xfrm>
          <a:prstGeom prst="rect">
            <a:avLst/>
          </a:prstGeom>
          <a:noFill/>
        </p:spPr>
        <p:txBody>
          <a:bodyPr wrap="square" rtlCol="0">
            <a:spAutoFit/>
          </a:bodyPr>
          <a:lstStyle/>
          <a:p>
            <a:r>
              <a:rPr lang="en-US" dirty="0">
                <a:solidFill>
                  <a:srgbClr val="000000"/>
                </a:solidFill>
              </a:rPr>
              <a:t>Native Bee Diversity – New York</a:t>
            </a:r>
          </a:p>
        </p:txBody>
      </p:sp>
      <p:pic>
        <p:nvPicPr>
          <p:cNvPr id="10" name="Picture 9">
            <a:extLst>
              <a:ext uri="{FF2B5EF4-FFF2-40B4-BE49-F238E27FC236}">
                <a16:creationId xmlns:a16="http://schemas.microsoft.com/office/drawing/2014/main" id="{A6FC2B30-C790-696A-FC5B-EB746442261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564" b="86077" l="10000" r="90000"/>
                    </a14:imgEffect>
                  </a14:imgLayer>
                </a14:imgProps>
              </a:ext>
              <a:ext uri="{28A0092B-C50C-407E-A947-70E740481C1C}">
                <a14:useLocalDpi xmlns:a14="http://schemas.microsoft.com/office/drawing/2010/main" val="0"/>
              </a:ext>
            </a:extLst>
          </a:blip>
          <a:srcRect b="4359"/>
          <a:stretch/>
        </p:blipFill>
        <p:spPr>
          <a:xfrm>
            <a:off x="3650112" y="962143"/>
            <a:ext cx="7446107" cy="5459632"/>
          </a:xfrm>
          <a:prstGeom prst="rect">
            <a:avLst/>
          </a:prstGeom>
        </p:spPr>
      </p:pic>
      <p:sp>
        <p:nvSpPr>
          <p:cNvPr id="2" name="TextBox 1">
            <a:extLst>
              <a:ext uri="{FF2B5EF4-FFF2-40B4-BE49-F238E27FC236}">
                <a16:creationId xmlns:a16="http://schemas.microsoft.com/office/drawing/2014/main" id="{80B4BCA9-6683-200D-F1A5-FD56383FFB6C}"/>
              </a:ext>
            </a:extLst>
          </p:cNvPr>
          <p:cNvSpPr txBox="1"/>
          <p:nvPr/>
        </p:nvSpPr>
        <p:spPr>
          <a:xfrm>
            <a:off x="2315949" y="4481015"/>
            <a:ext cx="6063469" cy="2031325"/>
          </a:xfrm>
          <a:prstGeom prst="rect">
            <a:avLst/>
          </a:prstGeom>
          <a:noFill/>
        </p:spPr>
        <p:txBody>
          <a:bodyPr wrap="square" lIns="0" tIns="91440" rIns="0" bIns="91440" rtlCol="0">
            <a:spAutoFit/>
          </a:bodyPr>
          <a:lstStyle/>
          <a:p>
            <a:r>
              <a:rPr lang="en-US" sz="2400" b="1" dirty="0">
                <a:solidFill>
                  <a:schemeClr val="tx2"/>
                </a:solidFill>
              </a:rPr>
              <a:t>Goals</a:t>
            </a:r>
          </a:p>
          <a:p>
            <a:pPr marL="396875" indent="-396875">
              <a:buFont typeface="+mj-lt"/>
              <a:buAutoNum type="arabicPeriod"/>
            </a:pPr>
            <a:r>
              <a:rPr lang="en-US" sz="2400" dirty="0">
                <a:solidFill>
                  <a:schemeClr val="tx2"/>
                </a:solidFill>
              </a:rPr>
              <a:t>Establish a comprehensive list of bee species in NYS</a:t>
            </a:r>
          </a:p>
          <a:p>
            <a:pPr marL="396875" indent="-396875">
              <a:buFont typeface="+mj-lt"/>
              <a:buAutoNum type="arabicPeriod"/>
            </a:pPr>
            <a:r>
              <a:rPr lang="en-US" sz="2400" dirty="0">
                <a:solidFill>
                  <a:schemeClr val="tx2"/>
                </a:solidFill>
              </a:rPr>
              <a:t>Assess the conservation status of NY bee species</a:t>
            </a:r>
          </a:p>
        </p:txBody>
      </p:sp>
      <p:sp>
        <p:nvSpPr>
          <p:cNvPr id="8" name="TextBox 7">
            <a:extLst>
              <a:ext uri="{FF2B5EF4-FFF2-40B4-BE49-F238E27FC236}">
                <a16:creationId xmlns:a16="http://schemas.microsoft.com/office/drawing/2014/main" id="{E0079D6B-33A2-0DE8-83A0-582283F769B1}"/>
              </a:ext>
            </a:extLst>
          </p:cNvPr>
          <p:cNvSpPr txBox="1"/>
          <p:nvPr/>
        </p:nvSpPr>
        <p:spPr>
          <a:xfrm>
            <a:off x="1861331" y="1797784"/>
            <a:ext cx="3432313" cy="2000548"/>
          </a:xfrm>
          <a:prstGeom prst="rect">
            <a:avLst/>
          </a:prstGeom>
          <a:noFill/>
        </p:spPr>
        <p:txBody>
          <a:bodyPr wrap="square" rtlCol="0">
            <a:spAutoFit/>
          </a:bodyPr>
          <a:lstStyle/>
          <a:p>
            <a:r>
              <a:rPr lang="en-US" sz="2800" b="1" dirty="0">
                <a:solidFill>
                  <a:schemeClr val="tx2"/>
                </a:solidFill>
              </a:rPr>
              <a:t>Habitats sampled</a:t>
            </a:r>
          </a:p>
          <a:p>
            <a:r>
              <a:rPr lang="en-US" sz="2400" dirty="0">
                <a:solidFill>
                  <a:schemeClr val="tx2"/>
                </a:solidFill>
              </a:rPr>
              <a:t>Grassland/Meadow</a:t>
            </a:r>
          </a:p>
          <a:p>
            <a:r>
              <a:rPr lang="en-US" sz="2400" dirty="0">
                <a:solidFill>
                  <a:schemeClr val="tx2"/>
                </a:solidFill>
              </a:rPr>
              <a:t>Forests</a:t>
            </a:r>
          </a:p>
          <a:p>
            <a:r>
              <a:rPr lang="en-US" sz="2400" dirty="0">
                <a:solidFill>
                  <a:schemeClr val="tx2"/>
                </a:solidFill>
              </a:rPr>
              <a:t>Wetland</a:t>
            </a:r>
          </a:p>
          <a:p>
            <a:r>
              <a:rPr lang="en-US" sz="2400" dirty="0">
                <a:solidFill>
                  <a:schemeClr val="tx2"/>
                </a:solidFill>
              </a:rPr>
              <a:t>Roadsides</a:t>
            </a:r>
          </a:p>
        </p:txBody>
      </p:sp>
      <p:pic>
        <p:nvPicPr>
          <p:cNvPr id="11" name="Picture 10">
            <a:extLst>
              <a:ext uri="{FF2B5EF4-FFF2-40B4-BE49-F238E27FC236}">
                <a16:creationId xmlns:a16="http://schemas.microsoft.com/office/drawing/2014/main" id="{A287CF56-1364-DA0D-8DB0-3A7D40A8817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696542" y="28879"/>
            <a:ext cx="1427834" cy="362665"/>
          </a:xfrm>
          <a:prstGeom prst="rect">
            <a:avLst/>
          </a:prstGeom>
        </p:spPr>
      </p:pic>
    </p:spTree>
    <p:extLst>
      <p:ext uri="{BB962C8B-B14F-4D97-AF65-F5344CB8AC3E}">
        <p14:creationId xmlns:p14="http://schemas.microsoft.com/office/powerpoint/2010/main" val="2068372116"/>
      </p:ext>
    </p:extLst>
  </p:cSld>
  <p:clrMapOvr>
    <a:masterClrMapping/>
  </p:clrMapOvr>
</p:sld>
</file>

<file path=ppt/theme/theme1.xml><?xml version="1.0" encoding="utf-8"?>
<a:theme xmlns:a="http://schemas.openxmlformats.org/drawingml/2006/main" name="Textured">
  <a:themeElements>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108870</TotalTime>
  <Words>10633</Words>
  <Application>Microsoft Office PowerPoint</Application>
  <PresentationFormat>Widescreen</PresentationFormat>
  <Paragraphs>762</Paragraphs>
  <Slides>55</Slides>
  <Notes>54</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Yu Gothic UI</vt:lpstr>
      <vt:lpstr>Arial</vt:lpstr>
      <vt:lpstr>Calibri</vt:lpstr>
      <vt:lpstr>Courier New</vt:lpstr>
      <vt:lpstr>Helvetica</vt:lpstr>
      <vt:lpstr>Helvetica Neue</vt:lpstr>
      <vt:lpstr>inherit</vt:lpstr>
      <vt:lpstr>Merriweather</vt:lpstr>
      <vt:lpstr>Merriweather Web</vt:lpstr>
      <vt:lpstr>Segoe UI</vt:lpstr>
      <vt:lpstr>Source Sans Pro</vt:lpstr>
      <vt:lpstr>Tahoma</vt:lpstr>
      <vt:lpstr>TimesNewRomanPSMT</vt:lpstr>
      <vt:lpstr>Trebuchet MS</vt:lpstr>
      <vt:lpstr>Verlag</vt:lpstr>
      <vt:lpstr>Wingdings</vt:lpstr>
      <vt:lpstr>Textured</vt:lpstr>
      <vt:lpstr>PowerPoint Presentation</vt:lpstr>
      <vt:lpstr>PowerPoint Presentation</vt:lpstr>
      <vt:lpstr>PowerPoint Presentation</vt:lpstr>
      <vt:lpstr>Diversity and ecology of  bees in the northeast  Part I: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and ecology of  bees in the northeast Part II: Ecology and Life History</vt:lpstr>
      <vt:lpstr>To HELP  wild native bee species we need to understand their diverse lifestyles.</vt:lpstr>
      <vt:lpstr>Important Life History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migration of squash and its specialist pollinator</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and Life History of  Non-Apis (non-honey bee)  Bees native to North America</dc:title>
  <dc:creator>Maria T. Van Dyke</dc:creator>
  <cp:lastModifiedBy>Maria van Dyke</cp:lastModifiedBy>
  <cp:revision>155</cp:revision>
  <dcterms:created xsi:type="dcterms:W3CDTF">2022-07-11T14:23:30Z</dcterms:created>
  <dcterms:modified xsi:type="dcterms:W3CDTF">2023-01-20T14:11:27Z</dcterms:modified>
</cp:coreProperties>
</file>