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74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ofnelincoln-my.sharepoint.com/personal/s-swortma6_unl_edu/Documents/Wortman%20Research%20Team%20Folder/Field%20Data/2021%20Data/Community%20Crops%202021%20data_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ofnelincoln-my.sharepoint.com/personal/s-swortma6_unl_edu/Documents/Wortman%20Research%20Team%20Folder/Field%20Data/Data_2022_C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ofnelincoln-my.sharepoint.com/personal/s-swortma6_unl_edu/Documents/Wortman%20Research%20Team%20Folder/Field%20Data/Data_2022_CC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ofnelincoln-my.sharepoint.com/personal/s-swortma6_unl_edu/Documents/Wortman%20Research%20Team%20Folder/Field%20Data/SARE%20Partnership%20Data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Early season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'SAS Analysis'!$K$50:$K$53</c:f>
              <c:strCache>
                <c:ptCount val="4"/>
                <c:pt idx="0">
                  <c:v>Landscape fabric</c:v>
                </c:pt>
                <c:pt idx="1">
                  <c:v>Wood chips</c:v>
                </c:pt>
                <c:pt idx="2">
                  <c:v>Straw mulch</c:v>
                </c:pt>
                <c:pt idx="3">
                  <c:v>Tine weeding</c:v>
                </c:pt>
              </c:strCache>
            </c:strRef>
          </c:cat>
          <c:val>
            <c:numRef>
              <c:f>'SAS Analysis'!$L$50:$L$53</c:f>
              <c:numCache>
                <c:formatCode>0%</c:formatCode>
                <c:ptCount val="4"/>
                <c:pt idx="0">
                  <c:v>0.99833522008390574</c:v>
                </c:pt>
                <c:pt idx="1">
                  <c:v>0.99930927322449881</c:v>
                </c:pt>
                <c:pt idx="2">
                  <c:v>0.91634523334662932</c:v>
                </c:pt>
                <c:pt idx="3">
                  <c:v>0.26291267605633806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C-4BFA-8F27-4E2D8298C0B1}"/>
            </c:ext>
          </c:extLst>
        </c:ser>
        <c:ser>
          <c:idx val="1"/>
          <c:order val="1"/>
          <c:tx>
            <c:v>Mid-season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'SAS Analysis'!$K$50:$K$53</c:f>
              <c:strCache>
                <c:ptCount val="4"/>
                <c:pt idx="0">
                  <c:v>Landscape fabric</c:v>
                </c:pt>
                <c:pt idx="1">
                  <c:v>Wood chips</c:v>
                </c:pt>
                <c:pt idx="2">
                  <c:v>Straw mulch</c:v>
                </c:pt>
                <c:pt idx="3">
                  <c:v>Tine weeding</c:v>
                </c:pt>
              </c:strCache>
            </c:strRef>
          </c:cat>
          <c:val>
            <c:numRef>
              <c:f>'SAS Analysis'!$M$50:$M$53</c:f>
              <c:numCache>
                <c:formatCode>0%</c:formatCode>
                <c:ptCount val="4"/>
                <c:pt idx="0">
                  <c:v>0.88757316493409566</c:v>
                </c:pt>
                <c:pt idx="1">
                  <c:v>0.90011226224024932</c:v>
                </c:pt>
                <c:pt idx="2">
                  <c:v>0.58490566037735847</c:v>
                </c:pt>
                <c:pt idx="3">
                  <c:v>-0.19000876003504028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C-4BFA-8F27-4E2D8298C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813375"/>
        <c:axId val="805817375"/>
      </c:barChart>
      <c:catAx>
        <c:axId val="525813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817375"/>
        <c:crossesAt val="-0.4"/>
        <c:auto val="1"/>
        <c:lblAlgn val="ctr"/>
        <c:lblOffset val="100"/>
        <c:noMultiLvlLbl val="0"/>
      </c:catAx>
      <c:valAx>
        <c:axId val="805817375"/>
        <c:scaling>
          <c:orientation val="minMax"/>
          <c:min val="-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% weed suppression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813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Control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'[Data_2022_CC.xlsx]SAS Analysis'!$K$25:$K$29</c:f>
                <c:numCache>
                  <c:formatCode>General</c:formatCode>
                  <c:ptCount val="5"/>
                  <c:pt idx="0">
                    <c:v>0.30620000000000003</c:v>
                  </c:pt>
                  <c:pt idx="1">
                    <c:v>0.30620000000000003</c:v>
                  </c:pt>
                  <c:pt idx="2">
                    <c:v>0.30620000000000003</c:v>
                  </c:pt>
                  <c:pt idx="3">
                    <c:v>0.30620000000000003</c:v>
                  </c:pt>
                  <c:pt idx="4">
                    <c:v>0.30620000000000003</c:v>
                  </c:pt>
                </c:numCache>
              </c:numRef>
            </c:plus>
            <c:minus>
              <c:numRef>
                <c:f>'[Data_2022_CC.xlsx]SAS Analysis'!$K$25:$K$29</c:f>
                <c:numCache>
                  <c:formatCode>General</c:formatCode>
                  <c:ptCount val="5"/>
                  <c:pt idx="0">
                    <c:v>0.30620000000000003</c:v>
                  </c:pt>
                  <c:pt idx="1">
                    <c:v>0.30620000000000003</c:v>
                  </c:pt>
                  <c:pt idx="2">
                    <c:v>0.30620000000000003</c:v>
                  </c:pt>
                  <c:pt idx="3">
                    <c:v>0.30620000000000003</c:v>
                  </c:pt>
                  <c:pt idx="4">
                    <c:v>0.30620000000000003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'[Data_2022_CC.xlsx]SAS Analysis'!$I$25:$I$29</c:f>
              <c:strCache>
                <c:ptCount val="5"/>
                <c:pt idx="0">
                  <c:v>Farm 2</c:v>
                </c:pt>
                <c:pt idx="1">
                  <c:v>Farm 3</c:v>
                </c:pt>
                <c:pt idx="2">
                  <c:v>Farm 4</c:v>
                </c:pt>
                <c:pt idx="3">
                  <c:v>Farm 5</c:v>
                </c:pt>
                <c:pt idx="4">
                  <c:v>Farm 6</c:v>
                </c:pt>
              </c:strCache>
            </c:strRef>
          </c:cat>
          <c:val>
            <c:numRef>
              <c:f>'[Data_2022_CC.xlsx]SAS Analysis'!$J$25:$J$29</c:f>
              <c:numCache>
                <c:formatCode>General</c:formatCode>
                <c:ptCount val="5"/>
                <c:pt idx="0">
                  <c:v>5.75</c:v>
                </c:pt>
                <c:pt idx="1">
                  <c:v>5.25</c:v>
                </c:pt>
                <c:pt idx="2">
                  <c:v>3</c:v>
                </c:pt>
                <c:pt idx="3">
                  <c:v>4.75</c:v>
                </c:pt>
                <c:pt idx="4">
                  <c:v>7.25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8D-4FF0-8CF1-32D94F3115A6}"/>
            </c:ext>
          </c:extLst>
        </c:ser>
        <c:ser>
          <c:idx val="1"/>
          <c:order val="1"/>
          <c:tx>
            <c:v>Insect barrier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'[Data_2022_CC.xlsx]SAS Analysis'!$K$25:$K$29</c:f>
                <c:numCache>
                  <c:formatCode>General</c:formatCode>
                  <c:ptCount val="5"/>
                  <c:pt idx="0">
                    <c:v>0.30620000000000003</c:v>
                  </c:pt>
                  <c:pt idx="1">
                    <c:v>0.30620000000000003</c:v>
                  </c:pt>
                  <c:pt idx="2">
                    <c:v>0.30620000000000003</c:v>
                  </c:pt>
                  <c:pt idx="3">
                    <c:v>0.30620000000000003</c:v>
                  </c:pt>
                  <c:pt idx="4">
                    <c:v>0.30620000000000003</c:v>
                  </c:pt>
                </c:numCache>
              </c:numRef>
            </c:plus>
            <c:minus>
              <c:numRef>
                <c:f>'[Data_2022_CC.xlsx]SAS Analysis'!$K$25:$K$29</c:f>
                <c:numCache>
                  <c:formatCode>General</c:formatCode>
                  <c:ptCount val="5"/>
                  <c:pt idx="0">
                    <c:v>0.30620000000000003</c:v>
                  </c:pt>
                  <c:pt idx="1">
                    <c:v>0.30620000000000003</c:v>
                  </c:pt>
                  <c:pt idx="2">
                    <c:v>0.30620000000000003</c:v>
                  </c:pt>
                  <c:pt idx="3">
                    <c:v>0.30620000000000003</c:v>
                  </c:pt>
                  <c:pt idx="4">
                    <c:v>0.30620000000000003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'[Data_2022_CC.xlsx]SAS Analysis'!$I$25:$I$29</c:f>
              <c:strCache>
                <c:ptCount val="5"/>
                <c:pt idx="0">
                  <c:v>Farm 2</c:v>
                </c:pt>
                <c:pt idx="1">
                  <c:v>Farm 3</c:v>
                </c:pt>
                <c:pt idx="2">
                  <c:v>Farm 4</c:v>
                </c:pt>
                <c:pt idx="3">
                  <c:v>Farm 5</c:v>
                </c:pt>
                <c:pt idx="4">
                  <c:v>Farm 6</c:v>
                </c:pt>
              </c:strCache>
            </c:strRef>
          </c:cat>
          <c:val>
            <c:numRef>
              <c:f>'[Data_2022_CC.xlsx]SAS Analysis'!$L$25:$L$29</c:f>
              <c:numCache>
                <c:formatCode>General</c:formatCode>
                <c:ptCount val="5"/>
                <c:pt idx="0">
                  <c:v>1</c:v>
                </c:pt>
                <c:pt idx="1">
                  <c:v>1.25</c:v>
                </c:pt>
                <c:pt idx="2">
                  <c:v>1.25</c:v>
                </c:pt>
                <c:pt idx="3">
                  <c:v>2</c:v>
                </c:pt>
                <c:pt idx="4">
                  <c:v>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8D-4FF0-8CF1-32D94F311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220223"/>
        <c:axId val="1825060527"/>
      </c:barChart>
      <c:catAx>
        <c:axId val="693220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5060527"/>
        <c:crosses val="autoZero"/>
        <c:auto val="1"/>
        <c:lblAlgn val="ctr"/>
        <c:lblOffset val="100"/>
        <c:noMultiLvlLbl val="0"/>
      </c:catAx>
      <c:valAx>
        <c:axId val="1825060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Eggplant insect injury rating (1-9)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220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Eggplant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'[Data_2022_CC.xlsx]SAS Analysis'!$D$23:$D$24</c:f>
                <c:numCache>
                  <c:formatCode>General</c:formatCode>
                  <c:ptCount val="2"/>
                  <c:pt idx="0">
                    <c:v>0.90559999999999996</c:v>
                  </c:pt>
                  <c:pt idx="1">
                    <c:v>0.90559999999999996</c:v>
                  </c:pt>
                </c:numCache>
              </c:numRef>
            </c:plus>
            <c:minus>
              <c:numRef>
                <c:f>'[Data_2022_CC.xlsx]SAS Analysis'!$D$23:$D$24</c:f>
                <c:numCache>
                  <c:formatCode>General</c:formatCode>
                  <c:ptCount val="2"/>
                  <c:pt idx="0">
                    <c:v>0.90559999999999996</c:v>
                  </c:pt>
                  <c:pt idx="1">
                    <c:v>0.90559999999999996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'[Data_2022_CC.xlsx]SAS Analysis'!$B$23:$B$24</c:f>
              <c:strCache>
                <c:ptCount val="2"/>
                <c:pt idx="0">
                  <c:v>Control</c:v>
                </c:pt>
                <c:pt idx="1">
                  <c:v>Insect barrier</c:v>
                </c:pt>
              </c:strCache>
            </c:strRef>
          </c:cat>
          <c:val>
            <c:numRef>
              <c:f>'[Data_2022_CC.xlsx]SAS Analysis'!$C$23:$C$24</c:f>
              <c:numCache>
                <c:formatCode>General</c:formatCode>
                <c:ptCount val="2"/>
                <c:pt idx="0">
                  <c:v>9.4760000000000009</c:v>
                </c:pt>
                <c:pt idx="1">
                  <c:v>12.791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99-4EDE-89D3-F27730AFED4B}"/>
            </c:ext>
          </c:extLst>
        </c:ser>
        <c:ser>
          <c:idx val="1"/>
          <c:order val="1"/>
          <c:tx>
            <c:v>Pepper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'[Data_2022_CC.xlsx]SAS Analysis'!$F$23:$F$24</c:f>
                <c:numCache>
                  <c:formatCode>General</c:formatCode>
                  <c:ptCount val="2"/>
                  <c:pt idx="0">
                    <c:v>0.90559999999999996</c:v>
                  </c:pt>
                  <c:pt idx="1">
                    <c:v>0.90559999999999996</c:v>
                  </c:pt>
                </c:numCache>
              </c:numRef>
            </c:plus>
            <c:minus>
              <c:numRef>
                <c:f>'[Data_2022_CC.xlsx]SAS Analysis'!$F$23:$F$24</c:f>
                <c:numCache>
                  <c:formatCode>General</c:formatCode>
                  <c:ptCount val="2"/>
                  <c:pt idx="0">
                    <c:v>0.90559999999999996</c:v>
                  </c:pt>
                  <c:pt idx="1">
                    <c:v>0.90559999999999996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'[Data_2022_CC.xlsx]SAS Analysis'!$B$23:$B$24</c:f>
              <c:strCache>
                <c:ptCount val="2"/>
                <c:pt idx="0">
                  <c:v>Control</c:v>
                </c:pt>
                <c:pt idx="1">
                  <c:v>Insect barrier</c:v>
                </c:pt>
              </c:strCache>
            </c:strRef>
          </c:cat>
          <c:val>
            <c:numRef>
              <c:f>'[Data_2022_CC.xlsx]SAS Analysis'!$E$23:$E$24</c:f>
              <c:numCache>
                <c:formatCode>General</c:formatCode>
                <c:ptCount val="2"/>
                <c:pt idx="0">
                  <c:v>11.506</c:v>
                </c:pt>
                <c:pt idx="1">
                  <c:v>13.19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99-4EDE-89D3-F27730AFE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426368"/>
        <c:axId val="937789712"/>
      </c:barChart>
      <c:catAx>
        <c:axId val="107242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789712"/>
        <c:crosses val="autoZero"/>
        <c:auto val="1"/>
        <c:lblAlgn val="ctr"/>
        <c:lblOffset val="100"/>
        <c:noMultiLvlLbl val="0"/>
      </c:catAx>
      <c:valAx>
        <c:axId val="93778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Marketable</a:t>
                </a:r>
                <a:r>
                  <a:rPr lang="en-US" sz="1800" baseline="0"/>
                  <a:t> yield (kg/plot)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2.8087442219185393E-2"/>
              <c:y val="0.149372454450715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242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Pepper - Control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plus>
            <c:min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'[SARE Partnership Data 2023.xlsx]SAS Results'!$A$42:$A$46</c:f>
              <c:strCache>
                <c:ptCount val="5"/>
                <c:pt idx="0">
                  <c:v>Farm 1</c:v>
                </c:pt>
                <c:pt idx="1">
                  <c:v>Farm 2</c:v>
                </c:pt>
                <c:pt idx="2">
                  <c:v>Farm 3</c:v>
                </c:pt>
                <c:pt idx="3">
                  <c:v>Farm 4</c:v>
                </c:pt>
                <c:pt idx="4">
                  <c:v>Farm 5</c:v>
                </c:pt>
              </c:strCache>
            </c:strRef>
          </c:cat>
          <c:val>
            <c:numRef>
              <c:f>'[SARE Partnership Data 2023.xlsx]SAS Results'!$B$42:$B$46</c:f>
              <c:numCache>
                <c:formatCode>General</c:formatCode>
                <c:ptCount val="5"/>
                <c:pt idx="0">
                  <c:v>1.67</c:v>
                </c:pt>
                <c:pt idx="1">
                  <c:v>1.7749999999999999</c:v>
                </c:pt>
                <c:pt idx="2">
                  <c:v>1.33</c:v>
                </c:pt>
                <c:pt idx="3">
                  <c:v>2</c:v>
                </c:pt>
                <c:pt idx="4">
                  <c:v>1.4450000000000001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B6-4385-8EFB-188FE529A713}"/>
            </c:ext>
          </c:extLst>
        </c:ser>
        <c:ser>
          <c:idx val="1"/>
          <c:order val="1"/>
          <c:tx>
            <c:v>Pepper - Barrier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plus>
            <c:min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'[SARE Partnership Data 2023.xlsx]SAS Results'!$A$42:$A$46</c:f>
              <c:strCache>
                <c:ptCount val="5"/>
                <c:pt idx="0">
                  <c:v>Farm 1</c:v>
                </c:pt>
                <c:pt idx="1">
                  <c:v>Farm 2</c:v>
                </c:pt>
                <c:pt idx="2">
                  <c:v>Farm 3</c:v>
                </c:pt>
                <c:pt idx="3">
                  <c:v>Farm 4</c:v>
                </c:pt>
                <c:pt idx="4">
                  <c:v>Farm 5</c:v>
                </c:pt>
              </c:strCache>
            </c:strRef>
          </c:cat>
          <c:val>
            <c:numRef>
              <c:f>'[SARE Partnership Data 2023.xlsx]SAS Results'!$D$42:$D$46</c:f>
              <c:numCache>
                <c:formatCode>General</c:formatCode>
                <c:ptCount val="5"/>
                <c:pt idx="0">
                  <c:v>1.78</c:v>
                </c:pt>
                <c:pt idx="1">
                  <c:v>1.33</c:v>
                </c:pt>
                <c:pt idx="2">
                  <c:v>1.665</c:v>
                </c:pt>
                <c:pt idx="3">
                  <c:v>1.7749999999999999</c:v>
                </c:pt>
                <c:pt idx="4">
                  <c:v>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B6-4385-8EFB-188FE529A713}"/>
            </c:ext>
          </c:extLst>
        </c:ser>
        <c:ser>
          <c:idx val="2"/>
          <c:order val="2"/>
          <c:tx>
            <c:v>Eggplant - Control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plus>
            <c:min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'[SARE Partnership Data 2023.xlsx]SAS Results'!$F$42:$F$46</c:f>
              <c:numCache>
                <c:formatCode>General</c:formatCode>
                <c:ptCount val="5"/>
                <c:pt idx="0">
                  <c:v>3</c:v>
                </c:pt>
                <c:pt idx="1">
                  <c:v>6.89</c:v>
                </c:pt>
                <c:pt idx="2">
                  <c:v>6.22</c:v>
                </c:pt>
                <c:pt idx="3">
                  <c:v>3.11</c:v>
                </c:pt>
                <c:pt idx="4">
                  <c:v>4.1100000000000003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B6-4385-8EFB-188FE529A713}"/>
            </c:ext>
          </c:extLst>
        </c:ser>
        <c:ser>
          <c:idx val="3"/>
          <c:order val="3"/>
          <c:tx>
            <c:v>Eggplant - Barrier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plus>
            <c:minus>
              <c:numRef>
                <c:f>'[SARE Partnership Data 2023.xlsx]SAS Results'!$C$42:$C$46</c:f>
                <c:numCache>
                  <c:formatCode>General</c:formatCode>
                  <c:ptCount val="5"/>
                  <c:pt idx="0">
                    <c:v>0.27139999999999997</c:v>
                  </c:pt>
                  <c:pt idx="1">
                    <c:v>0.27139999999999997</c:v>
                  </c:pt>
                  <c:pt idx="2">
                    <c:v>0.27139999999999997</c:v>
                  </c:pt>
                  <c:pt idx="3">
                    <c:v>0.27139999999999997</c:v>
                  </c:pt>
                  <c:pt idx="4">
                    <c:v>0.27139999999999997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'[SARE Partnership Data 2023.xlsx]SAS Results'!$H$42:$H$46</c:f>
              <c:numCache>
                <c:formatCode>General</c:formatCode>
                <c:ptCount val="5"/>
                <c:pt idx="0">
                  <c:v>3.335</c:v>
                </c:pt>
                <c:pt idx="1">
                  <c:v>6.4450000000000003</c:v>
                </c:pt>
                <c:pt idx="2">
                  <c:v>3.89</c:v>
                </c:pt>
                <c:pt idx="3">
                  <c:v>3.11</c:v>
                </c:pt>
                <c:pt idx="4">
                  <c:v>2.89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B6-4385-8EFB-188FE529A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2578592"/>
        <c:axId val="1074654720"/>
      </c:barChart>
      <c:catAx>
        <c:axId val="6125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4654720"/>
        <c:crosses val="autoZero"/>
        <c:auto val="1"/>
        <c:lblAlgn val="ctr"/>
        <c:lblOffset val="100"/>
        <c:noMultiLvlLbl val="0"/>
      </c:catAx>
      <c:valAx>
        <c:axId val="107465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Insect injury rating (1-9)</a:t>
                </a:r>
              </a:p>
            </c:rich>
          </c:tx>
          <c:layout>
            <c:manualLayout>
              <c:xMode val="edge"/>
              <c:yMode val="edge"/>
              <c:x val="1.6706864623279936E-2"/>
              <c:y val="0.208079657973920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257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0.67682</cdr:x>
      <cdr:y>0.18858</cdr:y>
    </cdr:from>
    <cdr:to>
      <cdr:x>0.69989</cdr:x>
      <cdr:y>0.22529</cdr:y>
    </cdr:to>
    <cdr:sp macro="" textlink="">
      <cdr:nvSpPr>
        <cdr:cNvPr id="7" name="Star: 5 Points 6">
          <a:extLst xmlns:a="http://schemas.openxmlformats.org/drawingml/2006/main">
            <a:ext uri="{FF2B5EF4-FFF2-40B4-BE49-F238E27FC236}">
              <a16:creationId xmlns:a16="http://schemas.microsoft.com/office/drawing/2014/main" id="{7F1C6431-78E5-F527-ADD5-871026384D33}"/>
            </a:ext>
          </a:extLst>
        </cdr:cNvPr>
        <cdr:cNvSpPr/>
      </cdr:nvSpPr>
      <cdr:spPr>
        <a:xfrm xmlns:a="http://schemas.openxmlformats.org/drawingml/2006/main">
          <a:off x="4364707" y="799149"/>
          <a:ext cx="148775" cy="155563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0.48846</cdr:x>
      <cdr:y>0.16169</cdr:y>
    </cdr:from>
    <cdr:to>
      <cdr:x>0.51153</cdr:x>
      <cdr:y>0.19841</cdr:y>
    </cdr:to>
    <cdr:sp macro="" textlink="">
      <cdr:nvSpPr>
        <cdr:cNvPr id="8" name="Star: 5 Points 7">
          <a:extLst xmlns:a="http://schemas.openxmlformats.org/drawingml/2006/main">
            <a:ext uri="{FF2B5EF4-FFF2-40B4-BE49-F238E27FC236}">
              <a16:creationId xmlns:a16="http://schemas.microsoft.com/office/drawing/2014/main" id="{C4B6E512-C49F-B6DD-36F3-37160E8D2480}"/>
            </a:ext>
          </a:extLst>
        </cdr:cNvPr>
        <cdr:cNvSpPr/>
      </cdr:nvSpPr>
      <cdr:spPr>
        <a:xfrm xmlns:a="http://schemas.openxmlformats.org/drawingml/2006/main">
          <a:off x="3150023" y="685180"/>
          <a:ext cx="148775" cy="155605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0.28784</cdr:x>
      <cdr:y>0.15701</cdr:y>
    </cdr:from>
    <cdr:to>
      <cdr:x>0.31091</cdr:x>
      <cdr:y>0.19373</cdr:y>
    </cdr:to>
    <cdr:sp macro="" textlink="">
      <cdr:nvSpPr>
        <cdr:cNvPr id="9" name="Star: 5 Points 8">
          <a:extLst xmlns:a="http://schemas.openxmlformats.org/drawingml/2006/main">
            <a:ext uri="{FF2B5EF4-FFF2-40B4-BE49-F238E27FC236}">
              <a16:creationId xmlns:a16="http://schemas.microsoft.com/office/drawing/2014/main" id="{E33B07C3-F4A5-3992-71AF-B565DC17C6CA}"/>
            </a:ext>
          </a:extLst>
        </cdr:cNvPr>
        <cdr:cNvSpPr/>
      </cdr:nvSpPr>
      <cdr:spPr>
        <a:xfrm xmlns:a="http://schemas.openxmlformats.org/drawingml/2006/main">
          <a:off x="1856212" y="665368"/>
          <a:ext cx="148774" cy="155605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0.73772</cdr:x>
      <cdr:y>0.18846</cdr:y>
    </cdr:from>
    <cdr:to>
      <cdr:x>0.77633</cdr:x>
      <cdr:y>0.23799</cdr:y>
    </cdr:to>
    <cdr:sp macro="" textlink="">
      <cdr:nvSpPr>
        <cdr:cNvPr id="2" name="Star: 5 Points 1">
          <a:extLst xmlns:a="http://schemas.openxmlformats.org/drawingml/2006/main">
            <a:ext uri="{FF2B5EF4-FFF2-40B4-BE49-F238E27FC236}">
              <a16:creationId xmlns:a16="http://schemas.microsoft.com/office/drawing/2014/main" id="{51BC9022-A20A-4FCB-535B-F38D97E0AEFC}"/>
            </a:ext>
          </a:extLst>
        </cdr:cNvPr>
        <cdr:cNvSpPr/>
      </cdr:nvSpPr>
      <cdr:spPr>
        <a:xfrm xmlns:a="http://schemas.openxmlformats.org/drawingml/2006/main">
          <a:off x="3669236" y="636364"/>
          <a:ext cx="192041" cy="167272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0.59843</cdr:x>
      <cdr:y>0.47775</cdr:y>
    </cdr:from>
    <cdr:to>
      <cdr:x>0.62301</cdr:x>
      <cdr:y>0.52224</cdr:y>
    </cdr:to>
    <cdr:sp macro="" textlink="">
      <cdr:nvSpPr>
        <cdr:cNvPr id="2" name="Star: 5 Points 1">
          <a:extLst xmlns:a="http://schemas.openxmlformats.org/drawingml/2006/main">
            <a:ext uri="{FF2B5EF4-FFF2-40B4-BE49-F238E27FC236}">
              <a16:creationId xmlns:a16="http://schemas.microsoft.com/office/drawing/2014/main" id="{5C37938E-0352-4216-79E4-BE3C701BEC83}"/>
            </a:ext>
          </a:extLst>
        </cdr:cNvPr>
        <cdr:cNvSpPr/>
      </cdr:nvSpPr>
      <cdr:spPr>
        <a:xfrm xmlns:a="http://schemas.openxmlformats.org/drawingml/2006/main" flipH="1">
          <a:off x="3184355" y="1720345"/>
          <a:ext cx="130795" cy="160203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0.92445</cdr:x>
      <cdr:y>0.56521</cdr:y>
    </cdr:from>
    <cdr:to>
      <cdr:x>0.94903</cdr:x>
      <cdr:y>0.6097</cdr:y>
    </cdr:to>
    <cdr:sp macro="" textlink="">
      <cdr:nvSpPr>
        <cdr:cNvPr id="3" name="Star: 5 Points 2">
          <a:extLst xmlns:a="http://schemas.openxmlformats.org/drawingml/2006/main">
            <a:ext uri="{FF2B5EF4-FFF2-40B4-BE49-F238E27FC236}">
              <a16:creationId xmlns:a16="http://schemas.microsoft.com/office/drawing/2014/main" id="{875A8BE0-F45E-7118-34E0-AC597B9B7D32}"/>
            </a:ext>
          </a:extLst>
        </cdr:cNvPr>
        <cdr:cNvSpPr/>
      </cdr:nvSpPr>
      <cdr:spPr>
        <a:xfrm xmlns:a="http://schemas.openxmlformats.org/drawingml/2006/main" flipH="1">
          <a:off x="4919132" y="2035251"/>
          <a:ext cx="130794" cy="160204"/>
        </a:xfrm>
        <a:prstGeom xmlns:a="http://schemas.openxmlformats.org/drawingml/2006/main" prst="star5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E20D-BB24-1E8E-CB00-2A62F466F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85052-A0A7-E7DA-B445-CC4BA5B6E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40B15-6A9D-F480-E18B-EBF0891E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810F0-47BE-A074-3833-04BF891D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EC69-062E-3A27-EF92-35972435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A91C-0CAF-63B1-973F-39C1E79D9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861C0-3AA7-01E7-4BC4-FB82B0EF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0F836-167B-9ABD-146A-40DF8974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76BB3-6265-92E6-C36B-15DDC4147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35A8-A47C-CFE6-BA74-925BBDF7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1E51D2-388D-7AB7-069A-1E4563AFF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F9661A-E421-E474-9C50-91C7783F1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0264-7454-B004-8E46-21F37750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9108D-65AC-3D03-5EB4-D969E134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49BA2-3169-1850-D458-35BFB293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8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6AFD9-FB1A-E23F-D1FB-83F593698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03C9-1D87-1761-1B0F-A12D13273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149FA-CF9F-CF5B-07EE-F3AE4823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A89E-A84B-F879-C0A4-D1E6FE0A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5606B-D3D4-C2A5-9605-B2DBDF96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6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4C0C2-7ED6-7204-5356-94C645F9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CD6EB-AE26-3E1C-FE8C-0338E6A03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FA8A7-7C0D-70E0-27B1-0C4E296E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C73F1-7CFD-FC5F-812E-71569B4A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AB1EA-4486-E527-1D2B-DBBC355C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3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82C2-1252-4FF9-B8C4-A53F1D7B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574A1-22A0-9B2C-EA37-3D8FB5CFAB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52F41-047B-404F-DFCB-185B93C01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76C4D-6913-1DB6-4731-2D16E89B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16A61-BDE7-00D9-C9BB-6B6D866F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9A4AA-98A8-5CFB-95B6-CD12B366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7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41DE-971B-F6E4-30C1-9FB34B47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AC9E2-9612-DE1F-B21B-A4E5D2649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9F1AD-A2EB-ECA4-E3AE-2B71E7196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42DE4-0C65-939F-DD1D-53A38D71D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533555-B917-2654-D93B-9A85369F0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D5D735-5EAB-8C03-562A-8823A79A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158E6E-1EDD-110C-6861-528DADD5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CDEE87-E42A-620F-2576-A914B828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2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AFCA-219B-F2FF-717C-D465F1542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C16E83-4B56-ABD6-3B9C-7DEB5FAC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CC8FE-6C12-5D47-5CDA-2E91DA85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69E4B8-25F5-BBB2-55F1-3D55A507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3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070014-B7BD-8D73-CD3F-48269D84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2D9F3-56CB-C319-F86A-E7449CB3D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A0679-4977-7BD6-7628-7351B19E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8036-A716-C677-81D8-5C0D07ED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D528-D8A5-3FDE-6A68-51B078420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6DB42-F713-12BF-F8D2-061AA489E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B1692-17AD-0CE3-B6B1-2FC47E03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B948D-C2FE-ECA7-37EF-46CFD995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77AD0-63B3-F4B2-7D21-4F457F3DD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A830C-AE1A-C20A-E1E2-1455CBD6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D51328-ACDC-3F18-2E41-D13D14681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7AE1F-6E31-39AA-7333-9C3F187B4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6253E-0A38-4095-2EB0-8764507AE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291B4-A45E-CFAE-5CCC-DC1F3FB0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7E989-5C6B-5644-193B-4F6FCAE7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4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D69186-810C-0C78-2F31-B1AD39DB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7A436-FE71-7D68-6E50-DF7C671C6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5BF55-5CB4-7D79-0921-ADBD68065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2CC4-6AE8-4492-AF8B-2551CC07F5C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F1582-B642-DB01-978F-0A6637769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4CA8F-A68B-AF15-CDD4-D50A570C6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2DF8B-A73D-4B9B-8929-58BF57A98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3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C5B85-2095-CC32-C6E2-CAE9F5A39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0884" y="1953294"/>
            <a:ext cx="82296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SARE Partnership Project Data Summary for Community Crops</a:t>
            </a:r>
            <a:br>
              <a:rPr lang="en-US" dirty="0"/>
            </a:br>
            <a:r>
              <a:rPr lang="en-US" dirty="0"/>
              <a:t>2021-2023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CEE17-2127-8A6B-66F3-ED0F9FA3F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844"/>
            <a:ext cx="9144000" cy="1655762"/>
          </a:xfrm>
        </p:spPr>
        <p:txBody>
          <a:bodyPr/>
          <a:lstStyle/>
          <a:p>
            <a:r>
              <a:rPr lang="en-US" dirty="0"/>
              <a:t>Sam Wortman</a:t>
            </a:r>
          </a:p>
        </p:txBody>
      </p:sp>
    </p:spTree>
    <p:extLst>
      <p:ext uri="{BB962C8B-B14F-4D97-AF65-F5344CB8AC3E}">
        <p14:creationId xmlns:p14="http://schemas.microsoft.com/office/powerpoint/2010/main" val="342806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6B5B-E10E-359F-9E79-89A761FF1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B46B-1BB1-60DB-5B04-3D20948E7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92171"/>
            <a:ext cx="484892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Mulching provided better weed suppression than tine weeding (which was not different from control)</a:t>
            </a:r>
          </a:p>
          <a:p>
            <a:r>
              <a:rPr lang="en-US" dirty="0"/>
              <a:t>Benefits of straw mulch declined over time</a:t>
            </a:r>
          </a:p>
          <a:p>
            <a:r>
              <a:rPr lang="en-US" dirty="0"/>
              <a:t>Control plots were hand-weeded, so mulch provided no yield benefit </a:t>
            </a:r>
          </a:p>
          <a:p>
            <a:r>
              <a:rPr lang="en-US" dirty="0"/>
              <a:t>Landscape fabric was very popular among participants for effectiveness, ease of use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D20C739-F409-8220-B152-6057EBBAF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713174"/>
              </p:ext>
            </p:extLst>
          </p:nvPr>
        </p:nvGraphicFramePr>
        <p:xfrm>
          <a:off x="5519855" y="1905899"/>
          <a:ext cx="6448822" cy="4237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44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854AE-00DD-266D-7F16-53F1EF73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72C52-9271-444E-EC93-C17BA0BD1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687"/>
            <a:ext cx="10515600" cy="1867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All participants adopted landscape fabric for weed control based on 2021 results</a:t>
            </a:r>
          </a:p>
          <a:p>
            <a:r>
              <a:rPr lang="en-US" dirty="0"/>
              <a:t>Tested insect barrier row covers to control flea beetles in 2022, based on anecdotal success with method in 2021</a:t>
            </a:r>
          </a:p>
          <a:p>
            <a:r>
              <a:rPr lang="en-US" dirty="0"/>
              <a:t>Barriers reduced injury in eggplant and increased yield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44B3838-67D3-1175-16C0-F1FF5A0A3D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950997"/>
              </p:ext>
            </p:extLst>
          </p:nvPr>
        </p:nvGraphicFramePr>
        <p:xfrm>
          <a:off x="6391373" y="3495150"/>
          <a:ext cx="5052198" cy="3244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E5396D-0EAA-C7D1-9AF0-0D4A981D9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092124"/>
              </p:ext>
            </p:extLst>
          </p:nvPr>
        </p:nvGraphicFramePr>
        <p:xfrm>
          <a:off x="748429" y="3429000"/>
          <a:ext cx="4973753" cy="337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442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D866-43EC-E729-DCD1-2D9C4998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0990A-C96A-CF3F-1568-7FAF2A52D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393"/>
            <a:ext cx="10515600" cy="4351338"/>
          </a:xfrm>
        </p:spPr>
        <p:txBody>
          <a:bodyPr/>
          <a:lstStyle/>
          <a:p>
            <a:r>
              <a:rPr lang="en-US" dirty="0"/>
              <a:t>Insect barrier trial was repeated in 2023</a:t>
            </a:r>
          </a:p>
          <a:p>
            <a:r>
              <a:rPr lang="en-US" dirty="0"/>
              <a:t>Benefits only observed in eggplant on 2 farms, and the small reductions in insect injury did not affect yield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F2D0E9-630A-7C6A-1C6C-D24444A016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693313"/>
              </p:ext>
            </p:extLst>
          </p:nvPr>
        </p:nvGraphicFramePr>
        <p:xfrm>
          <a:off x="2983832" y="3069413"/>
          <a:ext cx="5321166" cy="3600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494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SARE Partnership Project Data Summary for Community Crops 2021-2023</vt:lpstr>
      <vt:lpstr>2021</vt:lpstr>
      <vt:lpstr>2022</vt:lpstr>
      <vt:lpstr>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SARE Partnership Project Data Summary for Community Crops 2021-2023</dc:title>
  <dc:creator>Samuel Wortman</dc:creator>
  <cp:lastModifiedBy>Samuel Wortman</cp:lastModifiedBy>
  <cp:revision>1</cp:revision>
  <dcterms:created xsi:type="dcterms:W3CDTF">2023-12-16T16:28:36Z</dcterms:created>
  <dcterms:modified xsi:type="dcterms:W3CDTF">2023-12-16T16:43:24Z</dcterms:modified>
</cp:coreProperties>
</file>