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1746" y="11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uofnelincoln-my.sharepoint.com/personal/s-swortma6_unl_edu/Documents/Wortman%20Research%20Team%20Folder/Field%20Data/2021%20Data/Community%20Crops%202021%20data_analysis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uofnelincoln-my.sharepoint.com/personal/s-swortma6_unl_edu/Documents/Wortman%20Research%20Team%20Folder/Field%20Data/Data_2022_CC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uofnelincoln-my.sharepoint.com/personal/s-swortma6_unl_edu/Documents/Wortman%20Research%20Team%20Folder/Field%20Data/Data_2022_CC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uofnelincoln-my.sharepoint.com/personal/s-swortma6_unl_edu/Documents/Wortman%20Research%20Team%20Folder/Field%20Data/SARE%20Partnership%20Data%202023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Early season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'SAS Analysis'!$K$50:$K$53</c:f>
              <c:strCache>
                <c:ptCount val="4"/>
                <c:pt idx="0">
                  <c:v>Landscape fabric</c:v>
                </c:pt>
                <c:pt idx="1">
                  <c:v>Wood chips</c:v>
                </c:pt>
                <c:pt idx="2">
                  <c:v>Straw mulch</c:v>
                </c:pt>
                <c:pt idx="3">
                  <c:v>Tine weeding</c:v>
                </c:pt>
              </c:strCache>
            </c:strRef>
          </c:cat>
          <c:val>
            <c:numRef>
              <c:f>'SAS Analysis'!$L$50:$L$53</c:f>
              <c:numCache>
                <c:formatCode>0%</c:formatCode>
                <c:ptCount val="4"/>
                <c:pt idx="0">
                  <c:v>0.99833522008390574</c:v>
                </c:pt>
                <c:pt idx="1">
                  <c:v>0.99930927322449881</c:v>
                </c:pt>
                <c:pt idx="2">
                  <c:v>0.91634523334662932</c:v>
                </c:pt>
                <c:pt idx="3">
                  <c:v>0.26291267605633806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4C-4BFA-8F27-4E2D8298C0B1}"/>
            </c:ext>
          </c:extLst>
        </c:ser>
        <c:ser>
          <c:idx val="1"/>
          <c:order val="1"/>
          <c:tx>
            <c:v>Mid-season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'SAS Analysis'!$K$50:$K$53</c:f>
              <c:strCache>
                <c:ptCount val="4"/>
                <c:pt idx="0">
                  <c:v>Landscape fabric</c:v>
                </c:pt>
                <c:pt idx="1">
                  <c:v>Wood chips</c:v>
                </c:pt>
                <c:pt idx="2">
                  <c:v>Straw mulch</c:v>
                </c:pt>
                <c:pt idx="3">
                  <c:v>Tine weeding</c:v>
                </c:pt>
              </c:strCache>
            </c:strRef>
          </c:cat>
          <c:val>
            <c:numRef>
              <c:f>'SAS Analysis'!$M$50:$M$53</c:f>
              <c:numCache>
                <c:formatCode>0%</c:formatCode>
                <c:ptCount val="4"/>
                <c:pt idx="0">
                  <c:v>0.88757316493409566</c:v>
                </c:pt>
                <c:pt idx="1">
                  <c:v>0.90011226224024932</c:v>
                </c:pt>
                <c:pt idx="2">
                  <c:v>0.58490566037735847</c:v>
                </c:pt>
                <c:pt idx="3">
                  <c:v>-0.19000876003504028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74C-4BFA-8F27-4E2D8298C0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5813375"/>
        <c:axId val="805817375"/>
      </c:barChart>
      <c:catAx>
        <c:axId val="5258133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5817375"/>
        <c:crossesAt val="-0.4"/>
        <c:auto val="1"/>
        <c:lblAlgn val="ctr"/>
        <c:lblOffset val="100"/>
        <c:noMultiLvlLbl val="0"/>
      </c:catAx>
      <c:valAx>
        <c:axId val="805817375"/>
        <c:scaling>
          <c:orientation val="minMax"/>
          <c:min val="-0.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/>
                  <a:t>% weed suppression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58133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Control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'[Data_2022_CC.xlsx]SAS Analysis'!$K$25:$K$29</c:f>
                <c:numCache>
                  <c:formatCode>General</c:formatCode>
                  <c:ptCount val="5"/>
                  <c:pt idx="0">
                    <c:v>0.30620000000000003</c:v>
                  </c:pt>
                  <c:pt idx="1">
                    <c:v>0.30620000000000003</c:v>
                  </c:pt>
                  <c:pt idx="2">
                    <c:v>0.30620000000000003</c:v>
                  </c:pt>
                  <c:pt idx="3">
                    <c:v>0.30620000000000003</c:v>
                  </c:pt>
                  <c:pt idx="4">
                    <c:v>0.30620000000000003</c:v>
                  </c:pt>
                </c:numCache>
              </c:numRef>
            </c:plus>
            <c:minus>
              <c:numRef>
                <c:f>'[Data_2022_CC.xlsx]SAS Analysis'!$K$25:$K$29</c:f>
                <c:numCache>
                  <c:formatCode>General</c:formatCode>
                  <c:ptCount val="5"/>
                  <c:pt idx="0">
                    <c:v>0.30620000000000003</c:v>
                  </c:pt>
                  <c:pt idx="1">
                    <c:v>0.30620000000000003</c:v>
                  </c:pt>
                  <c:pt idx="2">
                    <c:v>0.30620000000000003</c:v>
                  </c:pt>
                  <c:pt idx="3">
                    <c:v>0.30620000000000003</c:v>
                  </c:pt>
                  <c:pt idx="4">
                    <c:v>0.30620000000000003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'[Data_2022_CC.xlsx]SAS Analysis'!$I$25:$I$29</c:f>
              <c:strCache>
                <c:ptCount val="5"/>
                <c:pt idx="0">
                  <c:v>Farm 2</c:v>
                </c:pt>
                <c:pt idx="1">
                  <c:v>Farm 3</c:v>
                </c:pt>
                <c:pt idx="2">
                  <c:v>Farm 4</c:v>
                </c:pt>
                <c:pt idx="3">
                  <c:v>Farm 5</c:v>
                </c:pt>
                <c:pt idx="4">
                  <c:v>Farm 6</c:v>
                </c:pt>
              </c:strCache>
            </c:strRef>
          </c:cat>
          <c:val>
            <c:numRef>
              <c:f>'[Data_2022_CC.xlsx]SAS Analysis'!$J$25:$J$29</c:f>
              <c:numCache>
                <c:formatCode>General</c:formatCode>
                <c:ptCount val="5"/>
                <c:pt idx="0">
                  <c:v>5.75</c:v>
                </c:pt>
                <c:pt idx="1">
                  <c:v>5.25</c:v>
                </c:pt>
                <c:pt idx="2">
                  <c:v>3</c:v>
                </c:pt>
                <c:pt idx="3">
                  <c:v>4.75</c:v>
                </c:pt>
                <c:pt idx="4">
                  <c:v>7.25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8D-4FF0-8CF1-32D94F3115A6}"/>
            </c:ext>
          </c:extLst>
        </c:ser>
        <c:ser>
          <c:idx val="1"/>
          <c:order val="1"/>
          <c:tx>
            <c:v>Insect barrier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'[Data_2022_CC.xlsx]SAS Analysis'!$K$25:$K$29</c:f>
                <c:numCache>
                  <c:formatCode>General</c:formatCode>
                  <c:ptCount val="5"/>
                  <c:pt idx="0">
                    <c:v>0.30620000000000003</c:v>
                  </c:pt>
                  <c:pt idx="1">
                    <c:v>0.30620000000000003</c:v>
                  </c:pt>
                  <c:pt idx="2">
                    <c:v>0.30620000000000003</c:v>
                  </c:pt>
                  <c:pt idx="3">
                    <c:v>0.30620000000000003</c:v>
                  </c:pt>
                  <c:pt idx="4">
                    <c:v>0.30620000000000003</c:v>
                  </c:pt>
                </c:numCache>
              </c:numRef>
            </c:plus>
            <c:minus>
              <c:numRef>
                <c:f>'[Data_2022_CC.xlsx]SAS Analysis'!$K$25:$K$29</c:f>
                <c:numCache>
                  <c:formatCode>General</c:formatCode>
                  <c:ptCount val="5"/>
                  <c:pt idx="0">
                    <c:v>0.30620000000000003</c:v>
                  </c:pt>
                  <c:pt idx="1">
                    <c:v>0.30620000000000003</c:v>
                  </c:pt>
                  <c:pt idx="2">
                    <c:v>0.30620000000000003</c:v>
                  </c:pt>
                  <c:pt idx="3">
                    <c:v>0.30620000000000003</c:v>
                  </c:pt>
                  <c:pt idx="4">
                    <c:v>0.30620000000000003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'[Data_2022_CC.xlsx]SAS Analysis'!$I$25:$I$29</c:f>
              <c:strCache>
                <c:ptCount val="5"/>
                <c:pt idx="0">
                  <c:v>Farm 2</c:v>
                </c:pt>
                <c:pt idx="1">
                  <c:v>Farm 3</c:v>
                </c:pt>
                <c:pt idx="2">
                  <c:v>Farm 4</c:v>
                </c:pt>
                <c:pt idx="3">
                  <c:v>Farm 5</c:v>
                </c:pt>
                <c:pt idx="4">
                  <c:v>Farm 6</c:v>
                </c:pt>
              </c:strCache>
            </c:strRef>
          </c:cat>
          <c:val>
            <c:numRef>
              <c:f>'[Data_2022_CC.xlsx]SAS Analysis'!$L$25:$L$29</c:f>
              <c:numCache>
                <c:formatCode>General</c:formatCode>
                <c:ptCount val="5"/>
                <c:pt idx="0">
                  <c:v>1</c:v>
                </c:pt>
                <c:pt idx="1">
                  <c:v>1.25</c:v>
                </c:pt>
                <c:pt idx="2">
                  <c:v>1.25</c:v>
                </c:pt>
                <c:pt idx="3">
                  <c:v>2</c:v>
                </c:pt>
                <c:pt idx="4">
                  <c:v>3.25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18D-4FF0-8CF1-32D94F3115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93220223"/>
        <c:axId val="1825060527"/>
      </c:barChart>
      <c:catAx>
        <c:axId val="6932202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5060527"/>
        <c:crosses val="autoZero"/>
        <c:auto val="1"/>
        <c:lblAlgn val="ctr"/>
        <c:lblOffset val="100"/>
        <c:noMultiLvlLbl val="0"/>
      </c:catAx>
      <c:valAx>
        <c:axId val="18250605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/>
                  <a:t>Eggplant insect injury rating (1-9)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32202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Eggplant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'[Data_2022_CC.xlsx]SAS Analysis'!$D$23:$D$24</c:f>
                <c:numCache>
                  <c:formatCode>General</c:formatCode>
                  <c:ptCount val="2"/>
                  <c:pt idx="0">
                    <c:v>0.90559999999999996</c:v>
                  </c:pt>
                  <c:pt idx="1">
                    <c:v>0.90559999999999996</c:v>
                  </c:pt>
                </c:numCache>
              </c:numRef>
            </c:plus>
            <c:minus>
              <c:numRef>
                <c:f>'[Data_2022_CC.xlsx]SAS Analysis'!$D$23:$D$24</c:f>
                <c:numCache>
                  <c:formatCode>General</c:formatCode>
                  <c:ptCount val="2"/>
                  <c:pt idx="0">
                    <c:v>0.90559999999999996</c:v>
                  </c:pt>
                  <c:pt idx="1">
                    <c:v>0.90559999999999996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'[Data_2022_CC.xlsx]SAS Analysis'!$B$23:$B$24</c:f>
              <c:strCache>
                <c:ptCount val="2"/>
                <c:pt idx="0">
                  <c:v>Control</c:v>
                </c:pt>
                <c:pt idx="1">
                  <c:v>Insect barrier</c:v>
                </c:pt>
              </c:strCache>
            </c:strRef>
          </c:cat>
          <c:val>
            <c:numRef>
              <c:f>'[Data_2022_CC.xlsx]SAS Analysis'!$C$23:$C$24</c:f>
              <c:numCache>
                <c:formatCode>General</c:formatCode>
                <c:ptCount val="2"/>
                <c:pt idx="0">
                  <c:v>9.4760000000000009</c:v>
                </c:pt>
                <c:pt idx="1">
                  <c:v>12.791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99-4EDE-89D3-F27730AFED4B}"/>
            </c:ext>
          </c:extLst>
        </c:ser>
        <c:ser>
          <c:idx val="1"/>
          <c:order val="1"/>
          <c:tx>
            <c:v>Pepper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'[Data_2022_CC.xlsx]SAS Analysis'!$F$23:$F$24</c:f>
                <c:numCache>
                  <c:formatCode>General</c:formatCode>
                  <c:ptCount val="2"/>
                  <c:pt idx="0">
                    <c:v>0.90559999999999996</c:v>
                  </c:pt>
                  <c:pt idx="1">
                    <c:v>0.90559999999999996</c:v>
                  </c:pt>
                </c:numCache>
              </c:numRef>
            </c:plus>
            <c:minus>
              <c:numRef>
                <c:f>'[Data_2022_CC.xlsx]SAS Analysis'!$F$23:$F$24</c:f>
                <c:numCache>
                  <c:formatCode>General</c:formatCode>
                  <c:ptCount val="2"/>
                  <c:pt idx="0">
                    <c:v>0.90559999999999996</c:v>
                  </c:pt>
                  <c:pt idx="1">
                    <c:v>0.90559999999999996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'[Data_2022_CC.xlsx]SAS Analysis'!$B$23:$B$24</c:f>
              <c:strCache>
                <c:ptCount val="2"/>
                <c:pt idx="0">
                  <c:v>Control</c:v>
                </c:pt>
                <c:pt idx="1">
                  <c:v>Insect barrier</c:v>
                </c:pt>
              </c:strCache>
            </c:strRef>
          </c:cat>
          <c:val>
            <c:numRef>
              <c:f>'[Data_2022_CC.xlsx]SAS Analysis'!$E$23:$E$24</c:f>
              <c:numCache>
                <c:formatCode>General</c:formatCode>
                <c:ptCount val="2"/>
                <c:pt idx="0">
                  <c:v>11.506</c:v>
                </c:pt>
                <c:pt idx="1">
                  <c:v>13.19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A99-4EDE-89D3-F27730AFED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72426368"/>
        <c:axId val="937789712"/>
      </c:barChart>
      <c:catAx>
        <c:axId val="1072426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7789712"/>
        <c:crosses val="autoZero"/>
        <c:auto val="1"/>
        <c:lblAlgn val="ctr"/>
        <c:lblOffset val="100"/>
        <c:noMultiLvlLbl val="0"/>
      </c:catAx>
      <c:valAx>
        <c:axId val="937789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/>
                  <a:t>Marketable</a:t>
                </a:r>
                <a:r>
                  <a:rPr lang="en-US" sz="1800" baseline="0"/>
                  <a:t> yield (kg/plot)</a:t>
                </a:r>
                <a:endParaRPr lang="en-US" sz="1800"/>
              </a:p>
            </c:rich>
          </c:tx>
          <c:layout>
            <c:manualLayout>
              <c:xMode val="edge"/>
              <c:yMode val="edge"/>
              <c:x val="2.8087442219185393E-2"/>
              <c:y val="0.1493724544507151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72426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Pepper - Control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'[SARE Partnership Data 2023.xlsx]SAS Results'!$C$42:$C$46</c:f>
                <c:numCache>
                  <c:formatCode>General</c:formatCode>
                  <c:ptCount val="5"/>
                  <c:pt idx="0">
                    <c:v>0.27139999999999997</c:v>
                  </c:pt>
                  <c:pt idx="1">
                    <c:v>0.27139999999999997</c:v>
                  </c:pt>
                  <c:pt idx="2">
                    <c:v>0.27139999999999997</c:v>
                  </c:pt>
                  <c:pt idx="3">
                    <c:v>0.27139999999999997</c:v>
                  </c:pt>
                  <c:pt idx="4">
                    <c:v>0.27139999999999997</c:v>
                  </c:pt>
                </c:numCache>
              </c:numRef>
            </c:plus>
            <c:minus>
              <c:numRef>
                <c:f>'[SARE Partnership Data 2023.xlsx]SAS Results'!$C$42:$C$46</c:f>
                <c:numCache>
                  <c:formatCode>General</c:formatCode>
                  <c:ptCount val="5"/>
                  <c:pt idx="0">
                    <c:v>0.27139999999999997</c:v>
                  </c:pt>
                  <c:pt idx="1">
                    <c:v>0.27139999999999997</c:v>
                  </c:pt>
                  <c:pt idx="2">
                    <c:v>0.27139999999999997</c:v>
                  </c:pt>
                  <c:pt idx="3">
                    <c:v>0.27139999999999997</c:v>
                  </c:pt>
                  <c:pt idx="4">
                    <c:v>0.27139999999999997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'[SARE Partnership Data 2023.xlsx]SAS Results'!$A$42:$A$46</c:f>
              <c:strCache>
                <c:ptCount val="5"/>
                <c:pt idx="0">
                  <c:v>Farm 1</c:v>
                </c:pt>
                <c:pt idx="1">
                  <c:v>Farm 2</c:v>
                </c:pt>
                <c:pt idx="2">
                  <c:v>Farm 3</c:v>
                </c:pt>
                <c:pt idx="3">
                  <c:v>Farm 4</c:v>
                </c:pt>
                <c:pt idx="4">
                  <c:v>Farm 5</c:v>
                </c:pt>
              </c:strCache>
            </c:strRef>
          </c:cat>
          <c:val>
            <c:numRef>
              <c:f>'[SARE Partnership Data 2023.xlsx]SAS Results'!$B$42:$B$46</c:f>
              <c:numCache>
                <c:formatCode>General</c:formatCode>
                <c:ptCount val="5"/>
                <c:pt idx="0">
                  <c:v>1.67</c:v>
                </c:pt>
                <c:pt idx="1">
                  <c:v>1.7749999999999999</c:v>
                </c:pt>
                <c:pt idx="2">
                  <c:v>1.33</c:v>
                </c:pt>
                <c:pt idx="3">
                  <c:v>2</c:v>
                </c:pt>
                <c:pt idx="4">
                  <c:v>1.4450000000000001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B6-4385-8EFB-188FE529A713}"/>
            </c:ext>
          </c:extLst>
        </c:ser>
        <c:ser>
          <c:idx val="1"/>
          <c:order val="1"/>
          <c:tx>
            <c:v>Pepper - Barrier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'[SARE Partnership Data 2023.xlsx]SAS Results'!$C$42:$C$46</c:f>
                <c:numCache>
                  <c:formatCode>General</c:formatCode>
                  <c:ptCount val="5"/>
                  <c:pt idx="0">
                    <c:v>0.27139999999999997</c:v>
                  </c:pt>
                  <c:pt idx="1">
                    <c:v>0.27139999999999997</c:v>
                  </c:pt>
                  <c:pt idx="2">
                    <c:v>0.27139999999999997</c:v>
                  </c:pt>
                  <c:pt idx="3">
                    <c:v>0.27139999999999997</c:v>
                  </c:pt>
                  <c:pt idx="4">
                    <c:v>0.27139999999999997</c:v>
                  </c:pt>
                </c:numCache>
              </c:numRef>
            </c:plus>
            <c:minus>
              <c:numRef>
                <c:f>'[SARE Partnership Data 2023.xlsx]SAS Results'!$C$42:$C$46</c:f>
                <c:numCache>
                  <c:formatCode>General</c:formatCode>
                  <c:ptCount val="5"/>
                  <c:pt idx="0">
                    <c:v>0.27139999999999997</c:v>
                  </c:pt>
                  <c:pt idx="1">
                    <c:v>0.27139999999999997</c:v>
                  </c:pt>
                  <c:pt idx="2">
                    <c:v>0.27139999999999997</c:v>
                  </c:pt>
                  <c:pt idx="3">
                    <c:v>0.27139999999999997</c:v>
                  </c:pt>
                  <c:pt idx="4">
                    <c:v>0.27139999999999997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'[SARE Partnership Data 2023.xlsx]SAS Results'!$A$42:$A$46</c:f>
              <c:strCache>
                <c:ptCount val="5"/>
                <c:pt idx="0">
                  <c:v>Farm 1</c:v>
                </c:pt>
                <c:pt idx="1">
                  <c:v>Farm 2</c:v>
                </c:pt>
                <c:pt idx="2">
                  <c:v>Farm 3</c:v>
                </c:pt>
                <c:pt idx="3">
                  <c:v>Farm 4</c:v>
                </c:pt>
                <c:pt idx="4">
                  <c:v>Farm 5</c:v>
                </c:pt>
              </c:strCache>
            </c:strRef>
          </c:cat>
          <c:val>
            <c:numRef>
              <c:f>'[SARE Partnership Data 2023.xlsx]SAS Results'!$D$42:$D$46</c:f>
              <c:numCache>
                <c:formatCode>General</c:formatCode>
                <c:ptCount val="5"/>
                <c:pt idx="0">
                  <c:v>1.78</c:v>
                </c:pt>
                <c:pt idx="1">
                  <c:v>1.33</c:v>
                </c:pt>
                <c:pt idx="2">
                  <c:v>1.665</c:v>
                </c:pt>
                <c:pt idx="3">
                  <c:v>1.7749999999999999</c:v>
                </c:pt>
                <c:pt idx="4">
                  <c:v>1.22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DB6-4385-8EFB-188FE529A713}"/>
            </c:ext>
          </c:extLst>
        </c:ser>
        <c:ser>
          <c:idx val="2"/>
          <c:order val="2"/>
          <c:tx>
            <c:v>Eggplant - Control</c:v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'[SARE Partnership Data 2023.xlsx]SAS Results'!$C$42:$C$46</c:f>
                <c:numCache>
                  <c:formatCode>General</c:formatCode>
                  <c:ptCount val="5"/>
                  <c:pt idx="0">
                    <c:v>0.27139999999999997</c:v>
                  </c:pt>
                  <c:pt idx="1">
                    <c:v>0.27139999999999997</c:v>
                  </c:pt>
                  <c:pt idx="2">
                    <c:v>0.27139999999999997</c:v>
                  </c:pt>
                  <c:pt idx="3">
                    <c:v>0.27139999999999997</c:v>
                  </c:pt>
                  <c:pt idx="4">
                    <c:v>0.27139999999999997</c:v>
                  </c:pt>
                </c:numCache>
              </c:numRef>
            </c:plus>
            <c:minus>
              <c:numRef>
                <c:f>'[SARE Partnership Data 2023.xlsx]SAS Results'!$C$42:$C$46</c:f>
                <c:numCache>
                  <c:formatCode>General</c:formatCode>
                  <c:ptCount val="5"/>
                  <c:pt idx="0">
                    <c:v>0.27139999999999997</c:v>
                  </c:pt>
                  <c:pt idx="1">
                    <c:v>0.27139999999999997</c:v>
                  </c:pt>
                  <c:pt idx="2">
                    <c:v>0.27139999999999997</c:v>
                  </c:pt>
                  <c:pt idx="3">
                    <c:v>0.27139999999999997</c:v>
                  </c:pt>
                  <c:pt idx="4">
                    <c:v>0.27139999999999997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val>
            <c:numRef>
              <c:f>'[SARE Partnership Data 2023.xlsx]SAS Results'!$F$42:$F$46</c:f>
              <c:numCache>
                <c:formatCode>General</c:formatCode>
                <c:ptCount val="5"/>
                <c:pt idx="0">
                  <c:v>3</c:v>
                </c:pt>
                <c:pt idx="1">
                  <c:v>6.89</c:v>
                </c:pt>
                <c:pt idx="2">
                  <c:v>6.22</c:v>
                </c:pt>
                <c:pt idx="3">
                  <c:v>3.11</c:v>
                </c:pt>
                <c:pt idx="4">
                  <c:v>4.1100000000000003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DB6-4385-8EFB-188FE529A713}"/>
            </c:ext>
          </c:extLst>
        </c:ser>
        <c:ser>
          <c:idx val="3"/>
          <c:order val="3"/>
          <c:tx>
            <c:v>Eggplant - Barrier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'[SARE Partnership Data 2023.xlsx]SAS Results'!$C$42:$C$46</c:f>
                <c:numCache>
                  <c:formatCode>General</c:formatCode>
                  <c:ptCount val="5"/>
                  <c:pt idx="0">
                    <c:v>0.27139999999999997</c:v>
                  </c:pt>
                  <c:pt idx="1">
                    <c:v>0.27139999999999997</c:v>
                  </c:pt>
                  <c:pt idx="2">
                    <c:v>0.27139999999999997</c:v>
                  </c:pt>
                  <c:pt idx="3">
                    <c:v>0.27139999999999997</c:v>
                  </c:pt>
                  <c:pt idx="4">
                    <c:v>0.27139999999999997</c:v>
                  </c:pt>
                </c:numCache>
              </c:numRef>
            </c:plus>
            <c:minus>
              <c:numRef>
                <c:f>'[SARE Partnership Data 2023.xlsx]SAS Results'!$C$42:$C$46</c:f>
                <c:numCache>
                  <c:formatCode>General</c:formatCode>
                  <c:ptCount val="5"/>
                  <c:pt idx="0">
                    <c:v>0.27139999999999997</c:v>
                  </c:pt>
                  <c:pt idx="1">
                    <c:v>0.27139999999999997</c:v>
                  </c:pt>
                  <c:pt idx="2">
                    <c:v>0.27139999999999997</c:v>
                  </c:pt>
                  <c:pt idx="3">
                    <c:v>0.27139999999999997</c:v>
                  </c:pt>
                  <c:pt idx="4">
                    <c:v>0.27139999999999997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val>
            <c:numRef>
              <c:f>'[SARE Partnership Data 2023.xlsx]SAS Results'!$H$42:$H$46</c:f>
              <c:numCache>
                <c:formatCode>General</c:formatCode>
                <c:ptCount val="5"/>
                <c:pt idx="0">
                  <c:v>3.335</c:v>
                </c:pt>
                <c:pt idx="1">
                  <c:v>6.4450000000000003</c:v>
                </c:pt>
                <c:pt idx="2">
                  <c:v>3.89</c:v>
                </c:pt>
                <c:pt idx="3">
                  <c:v>3.11</c:v>
                </c:pt>
                <c:pt idx="4">
                  <c:v>2.89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DB6-4385-8EFB-188FE529A7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12578592"/>
        <c:axId val="1074654720"/>
      </c:barChart>
      <c:catAx>
        <c:axId val="612578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74654720"/>
        <c:crosses val="autoZero"/>
        <c:auto val="1"/>
        <c:lblAlgn val="ctr"/>
        <c:lblOffset val="100"/>
        <c:noMultiLvlLbl val="0"/>
      </c:catAx>
      <c:valAx>
        <c:axId val="1074654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/>
                  <a:t>Insect injury rating (1-9)</a:t>
                </a:r>
              </a:p>
            </c:rich>
          </c:tx>
          <c:layout>
            <c:manualLayout>
              <c:xMode val="edge"/>
              <c:yMode val="edge"/>
              <c:x val="1.6706864623279936E-2"/>
              <c:y val="0.208079657973920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2578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0.67682</cdr:x>
      <cdr:y>0.18858</cdr:y>
    </cdr:from>
    <cdr:to>
      <cdr:x>0.69989</cdr:x>
      <cdr:y>0.22529</cdr:y>
    </cdr:to>
    <cdr:sp macro="" textlink="">
      <cdr:nvSpPr>
        <cdr:cNvPr id="7" name="Star: 5 Points 6">
          <a:extLst xmlns:a="http://schemas.openxmlformats.org/drawingml/2006/main">
            <a:ext uri="{FF2B5EF4-FFF2-40B4-BE49-F238E27FC236}">
              <a16:creationId xmlns:a16="http://schemas.microsoft.com/office/drawing/2014/main" id="{7F1C6431-78E5-F527-ADD5-871026384D33}"/>
            </a:ext>
          </a:extLst>
        </cdr:cNvPr>
        <cdr:cNvSpPr/>
      </cdr:nvSpPr>
      <cdr:spPr>
        <a:xfrm xmlns:a="http://schemas.openxmlformats.org/drawingml/2006/main">
          <a:off x="4364707" y="799149"/>
          <a:ext cx="148775" cy="155563"/>
        </a:xfrm>
        <a:prstGeom xmlns:a="http://schemas.openxmlformats.org/drawingml/2006/main" prst="star5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1">
            <a:shade val="15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0.48846</cdr:x>
      <cdr:y>0.16169</cdr:y>
    </cdr:from>
    <cdr:to>
      <cdr:x>0.51153</cdr:x>
      <cdr:y>0.19841</cdr:y>
    </cdr:to>
    <cdr:sp macro="" textlink="">
      <cdr:nvSpPr>
        <cdr:cNvPr id="8" name="Star: 5 Points 7">
          <a:extLst xmlns:a="http://schemas.openxmlformats.org/drawingml/2006/main">
            <a:ext uri="{FF2B5EF4-FFF2-40B4-BE49-F238E27FC236}">
              <a16:creationId xmlns:a16="http://schemas.microsoft.com/office/drawing/2014/main" id="{C4B6E512-C49F-B6DD-36F3-37160E8D2480}"/>
            </a:ext>
          </a:extLst>
        </cdr:cNvPr>
        <cdr:cNvSpPr/>
      </cdr:nvSpPr>
      <cdr:spPr>
        <a:xfrm xmlns:a="http://schemas.openxmlformats.org/drawingml/2006/main">
          <a:off x="3150023" y="685180"/>
          <a:ext cx="148775" cy="155605"/>
        </a:xfrm>
        <a:prstGeom xmlns:a="http://schemas.openxmlformats.org/drawingml/2006/main" prst="star5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1">
            <a:shade val="15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0.28784</cdr:x>
      <cdr:y>0.15701</cdr:y>
    </cdr:from>
    <cdr:to>
      <cdr:x>0.31091</cdr:x>
      <cdr:y>0.19373</cdr:y>
    </cdr:to>
    <cdr:sp macro="" textlink="">
      <cdr:nvSpPr>
        <cdr:cNvPr id="9" name="Star: 5 Points 8">
          <a:extLst xmlns:a="http://schemas.openxmlformats.org/drawingml/2006/main">
            <a:ext uri="{FF2B5EF4-FFF2-40B4-BE49-F238E27FC236}">
              <a16:creationId xmlns:a16="http://schemas.microsoft.com/office/drawing/2014/main" id="{E33B07C3-F4A5-3992-71AF-B565DC17C6CA}"/>
            </a:ext>
          </a:extLst>
        </cdr:cNvPr>
        <cdr:cNvSpPr/>
      </cdr:nvSpPr>
      <cdr:spPr>
        <a:xfrm xmlns:a="http://schemas.openxmlformats.org/drawingml/2006/main">
          <a:off x="1856212" y="665368"/>
          <a:ext cx="148774" cy="155605"/>
        </a:xfrm>
        <a:prstGeom xmlns:a="http://schemas.openxmlformats.org/drawingml/2006/main" prst="star5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1">
            <a:shade val="15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0.73772</cdr:x>
      <cdr:y>0.18846</cdr:y>
    </cdr:from>
    <cdr:to>
      <cdr:x>0.77633</cdr:x>
      <cdr:y>0.23799</cdr:y>
    </cdr:to>
    <cdr:sp macro="" textlink="">
      <cdr:nvSpPr>
        <cdr:cNvPr id="2" name="Star: 5 Points 1">
          <a:extLst xmlns:a="http://schemas.openxmlformats.org/drawingml/2006/main">
            <a:ext uri="{FF2B5EF4-FFF2-40B4-BE49-F238E27FC236}">
              <a16:creationId xmlns:a16="http://schemas.microsoft.com/office/drawing/2014/main" id="{51BC9022-A20A-4FCB-535B-F38D97E0AEFC}"/>
            </a:ext>
          </a:extLst>
        </cdr:cNvPr>
        <cdr:cNvSpPr/>
      </cdr:nvSpPr>
      <cdr:spPr>
        <a:xfrm xmlns:a="http://schemas.openxmlformats.org/drawingml/2006/main">
          <a:off x="3669236" y="636364"/>
          <a:ext cx="192041" cy="167272"/>
        </a:xfrm>
        <a:prstGeom xmlns:a="http://schemas.openxmlformats.org/drawingml/2006/main" prst="star5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1">
            <a:shade val="15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0.59843</cdr:x>
      <cdr:y>0.47775</cdr:y>
    </cdr:from>
    <cdr:to>
      <cdr:x>0.62301</cdr:x>
      <cdr:y>0.52224</cdr:y>
    </cdr:to>
    <cdr:sp macro="" textlink="">
      <cdr:nvSpPr>
        <cdr:cNvPr id="2" name="Star: 5 Points 1">
          <a:extLst xmlns:a="http://schemas.openxmlformats.org/drawingml/2006/main">
            <a:ext uri="{FF2B5EF4-FFF2-40B4-BE49-F238E27FC236}">
              <a16:creationId xmlns:a16="http://schemas.microsoft.com/office/drawing/2014/main" id="{5C37938E-0352-4216-79E4-BE3C701BEC83}"/>
            </a:ext>
          </a:extLst>
        </cdr:cNvPr>
        <cdr:cNvSpPr/>
      </cdr:nvSpPr>
      <cdr:spPr>
        <a:xfrm xmlns:a="http://schemas.openxmlformats.org/drawingml/2006/main" flipH="1">
          <a:off x="3184355" y="1720345"/>
          <a:ext cx="130795" cy="160203"/>
        </a:xfrm>
        <a:prstGeom xmlns:a="http://schemas.openxmlformats.org/drawingml/2006/main" prst="star5">
          <a:avLst/>
        </a:prstGeom>
        <a:solidFill xmlns:a="http://schemas.openxmlformats.org/drawingml/2006/main">
          <a:srgbClr val="FFFF00"/>
        </a:solidFill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15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0.92445</cdr:x>
      <cdr:y>0.56521</cdr:y>
    </cdr:from>
    <cdr:to>
      <cdr:x>0.94903</cdr:x>
      <cdr:y>0.6097</cdr:y>
    </cdr:to>
    <cdr:sp macro="" textlink="">
      <cdr:nvSpPr>
        <cdr:cNvPr id="3" name="Star: 5 Points 2">
          <a:extLst xmlns:a="http://schemas.openxmlformats.org/drawingml/2006/main">
            <a:ext uri="{FF2B5EF4-FFF2-40B4-BE49-F238E27FC236}">
              <a16:creationId xmlns:a16="http://schemas.microsoft.com/office/drawing/2014/main" id="{875A8BE0-F45E-7118-34E0-AC597B9B7D32}"/>
            </a:ext>
          </a:extLst>
        </cdr:cNvPr>
        <cdr:cNvSpPr/>
      </cdr:nvSpPr>
      <cdr:spPr>
        <a:xfrm xmlns:a="http://schemas.openxmlformats.org/drawingml/2006/main" flipH="1">
          <a:off x="4919132" y="2035251"/>
          <a:ext cx="130794" cy="160204"/>
        </a:xfrm>
        <a:prstGeom xmlns:a="http://schemas.openxmlformats.org/drawingml/2006/main" prst="star5">
          <a:avLst/>
        </a:prstGeom>
        <a:solidFill xmlns:a="http://schemas.openxmlformats.org/drawingml/2006/main">
          <a:srgbClr val="FFFF00"/>
        </a:solidFill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15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9E20D-BB24-1E8E-CB00-2A62F466F2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B85052-A0A7-E7DA-B445-CC4BA5B6E9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B40B15-6A9D-F480-E18B-EBF0891E5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2CC4-6AE8-4492-AF8B-2551CC07F5C5}" type="datetimeFigureOut">
              <a:rPr lang="en-US" smtClean="0"/>
              <a:t>12/16/2023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0810F0-47BE-A074-3833-04BF891D6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D6EC69-062E-3A27-EF92-359724353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2DF8B-A73D-4B9B-8929-58BF57A98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887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8A91C-0CAF-63B1-973F-39C1E79D9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5861C0-3AA7-01E7-4BC4-FB82B0EF29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70F836-167B-9ABD-146A-40DF89747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2CC4-6AE8-4492-AF8B-2551CC07F5C5}" type="datetimeFigureOut">
              <a:rPr lang="en-US" smtClean="0"/>
              <a:t>12/16/2023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F76BB3-6265-92E6-C36B-15DDC4147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0335A8-A47C-CFE6-BA74-925BBDF7C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2DF8B-A73D-4B9B-8929-58BF57A98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352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1E51D2-388D-7AB7-069A-1E4563AFFF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F9661A-E421-E474-9C50-91C7783F18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E10264-7454-B004-8E46-21F377503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2CC4-6AE8-4492-AF8B-2551CC07F5C5}" type="datetimeFigureOut">
              <a:rPr lang="en-US" smtClean="0"/>
              <a:t>12/16/2023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69108D-65AC-3D03-5EB4-D969E1349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D49BA2-3169-1850-D458-35BFB2937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2DF8B-A73D-4B9B-8929-58BF57A98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880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6AFD9-FB1A-E23F-D1FB-83F593698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9703C9-1D87-1761-1B0F-A12D132731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8149FA-CF9F-CF5B-07EE-F3AE4823B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2CC4-6AE8-4492-AF8B-2551CC07F5C5}" type="datetimeFigureOut">
              <a:rPr lang="en-US" smtClean="0"/>
              <a:t>12/16/2023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8CA89E-A84B-F879-C0A4-D1E6FE0AE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05606B-D3D4-C2A5-9605-B2DBDF96D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2DF8B-A73D-4B9B-8929-58BF57A98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964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4C0C2-7ED6-7204-5356-94C645F97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2CD6EB-AE26-3E1C-FE8C-0338E6A03D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5FA8A7-7C0D-70E0-27B1-0C4E296EE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2CC4-6AE8-4492-AF8B-2551CC07F5C5}" type="datetimeFigureOut">
              <a:rPr lang="en-US" smtClean="0"/>
              <a:t>12/16/2023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3C73F1-7CFD-FC5F-812E-71569B4A9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2AB1EA-4486-E527-1D2B-DBBC355CC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2DF8B-A73D-4B9B-8929-58BF57A98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637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182C2-1252-4FF9-B8C4-A53F1D7B5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574A1-22A0-9B2C-EA37-3D8FB5CFAB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A52F41-047B-404F-DFCB-185B93C01C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B76C4D-6913-1DB6-4731-2D16E89B3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2CC4-6AE8-4492-AF8B-2551CC07F5C5}" type="datetimeFigureOut">
              <a:rPr lang="en-US" smtClean="0"/>
              <a:t>12/16/2023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D16A61-BDE7-00D9-C9BB-6B6D866FF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E9A4AA-98A8-5CFB-95B6-CD12B3660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2DF8B-A73D-4B9B-8929-58BF57A98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176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841DE-971B-F6E4-30C1-9FB34B472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BAC9E2-9612-DE1F-B21B-A4E5D26490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79F1AD-A2EB-ECA4-E3AE-2B71E71968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E42DE4-0C65-939F-DD1D-53A38D71DB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533555-B917-2654-D93B-9A85369F0A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D5D735-5EAB-8C03-562A-8823A79A9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2CC4-6AE8-4492-AF8B-2551CC07F5C5}" type="datetimeFigureOut">
              <a:rPr lang="en-US" smtClean="0"/>
              <a:t>12/16/2023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F158E6E-1EDD-110C-6861-528DADD56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CDEE87-E42A-620F-2576-A914B8281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2DF8B-A73D-4B9B-8929-58BF57A98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426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7AFCA-219B-F2FF-717C-D465F1542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C16E83-4B56-ABD6-3B9C-7DEB5FAC9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2CC4-6AE8-4492-AF8B-2551CC07F5C5}" type="datetimeFigureOut">
              <a:rPr lang="en-US" smtClean="0"/>
              <a:t>12/16/2023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4CC8FE-6C12-5D47-5CDA-2E91DA856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69E4B8-25F5-BBB2-55F1-3D55A5072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2DF8B-A73D-4B9B-8929-58BF57A98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433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070014-B7BD-8D73-CD3F-48269D843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2CC4-6AE8-4492-AF8B-2551CC07F5C5}" type="datetimeFigureOut">
              <a:rPr lang="en-US" smtClean="0"/>
              <a:t>12/16/2023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72D9F3-56CB-C319-F86A-E7449CB3D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1A0679-4977-7BD6-7628-7351B19E1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2DF8B-A73D-4B9B-8929-58BF57A98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66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B8036-A716-C677-81D8-5C0D07ED8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41D528-D8A5-3FDE-6A68-51B078420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06DB42-F713-12BF-F8D2-061AA489E3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B1692-17AD-0CE3-B6B1-2FC47E038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2CC4-6AE8-4492-AF8B-2551CC07F5C5}" type="datetimeFigureOut">
              <a:rPr lang="en-US" smtClean="0"/>
              <a:t>12/16/2023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9B948D-C2FE-ECA7-37EF-46CFD995C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277AD0-63B3-F4B2-7D21-4F457F3DD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2DF8B-A73D-4B9B-8929-58BF57A98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569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A830C-AE1A-C20A-E1E2-1455CBD6F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D51328-ACDC-3F18-2E41-D13D14681D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17AE1F-6E31-39AA-7333-9C3F187B49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06253E-0A38-4095-2EB0-8764507AE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2CC4-6AE8-4492-AF8B-2551CC07F5C5}" type="datetimeFigureOut">
              <a:rPr lang="en-US" smtClean="0"/>
              <a:t>12/16/2023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B291B4-A45E-CFAE-5CCC-DC1F3FB07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A7E989-5C6B-5644-193B-4F6FCAE72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2DF8B-A73D-4B9B-8929-58BF57A98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940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D69186-810C-0C78-2F31-B1AD39DB7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77A436-FE71-7D68-6E50-DF7C671C6E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75BF55-5CB4-7D79-0921-ADBD680659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32CC4-6AE8-4492-AF8B-2551CC07F5C5}" type="datetimeFigureOut">
              <a:rPr lang="en-US" smtClean="0"/>
              <a:t>12/16/2023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F1582-B642-DB01-978F-0A66377691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D4CA8F-A68B-AF15-CDD4-D50A570C6E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2DF8B-A73D-4B9B-8929-58BF57A98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637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C5B85-2095-CC32-C6E2-CAE9F5A396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60884" y="1953294"/>
            <a:ext cx="82296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SARE Partnership Project Data Summary for Community Crops</a:t>
            </a:r>
            <a:br>
              <a:rPr lang="en-US" dirty="0"/>
            </a:br>
            <a:r>
              <a:rPr lang="en-US" dirty="0"/>
              <a:t>2021-2023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5CEE17-2127-8A6B-66F3-ED0F9FA3FC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48844"/>
            <a:ext cx="9144000" cy="1655762"/>
          </a:xfrm>
        </p:spPr>
        <p:txBody>
          <a:bodyPr/>
          <a:lstStyle/>
          <a:p>
            <a:r>
              <a:rPr lang="en-US" dirty="0"/>
              <a:t>Sam Wortman</a:t>
            </a:r>
          </a:p>
        </p:txBody>
      </p:sp>
    </p:spTree>
    <p:extLst>
      <p:ext uri="{BB962C8B-B14F-4D97-AF65-F5344CB8AC3E}">
        <p14:creationId xmlns:p14="http://schemas.microsoft.com/office/powerpoint/2010/main" val="3428065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36B5B-E10E-359F-9E79-89A761FF1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69B46B-1BB1-60DB-5B04-3D20948E7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792171"/>
            <a:ext cx="4848922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Mulching provided better weed suppression than tine weeding (which was not different from control)</a:t>
            </a:r>
          </a:p>
          <a:p>
            <a:r>
              <a:rPr lang="en-US" dirty="0"/>
              <a:t>Benefits of straw mulch declined over time</a:t>
            </a:r>
          </a:p>
          <a:p>
            <a:r>
              <a:rPr lang="en-US" dirty="0"/>
              <a:t>Control plots were hand-weeded, so mulch provided no yield benefit </a:t>
            </a:r>
          </a:p>
          <a:p>
            <a:r>
              <a:rPr lang="en-US" dirty="0"/>
              <a:t>Landscape fabric was very popular among participants for effectiveness, ease of use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D20C739-F409-8220-B152-6057EBBAFFE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5713174"/>
              </p:ext>
            </p:extLst>
          </p:nvPr>
        </p:nvGraphicFramePr>
        <p:xfrm>
          <a:off x="5519855" y="1905899"/>
          <a:ext cx="6448822" cy="42376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18445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854AE-00DD-266D-7F16-53F1EF73F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872C52-9271-444E-EC93-C17BA0BD16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5687"/>
            <a:ext cx="10515600" cy="18671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All participants adopted landscape fabric for weed control based on 2021 results</a:t>
            </a:r>
          </a:p>
          <a:p>
            <a:r>
              <a:rPr lang="en-US" dirty="0"/>
              <a:t>Tested insect barrier row covers to control flea beetles in 2022, based on anecdotal success with method in 2021</a:t>
            </a:r>
          </a:p>
          <a:p>
            <a:r>
              <a:rPr lang="en-US" dirty="0"/>
              <a:t>Barriers reduced injury in eggplant and increased yield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444B3838-67D3-1175-16C0-F1FF5A0A3D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6950997"/>
              </p:ext>
            </p:extLst>
          </p:nvPr>
        </p:nvGraphicFramePr>
        <p:xfrm>
          <a:off x="6391373" y="3495150"/>
          <a:ext cx="5052198" cy="3244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A6E5396D-0EAA-C7D1-9AF0-0D4A981D90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7092124"/>
              </p:ext>
            </p:extLst>
          </p:nvPr>
        </p:nvGraphicFramePr>
        <p:xfrm>
          <a:off x="748429" y="3429000"/>
          <a:ext cx="4973753" cy="3376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54422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BD866-43EC-E729-DCD1-2D9C4998B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0990A-C96A-CF3F-1568-7FAF2A52DB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8393"/>
            <a:ext cx="10515600" cy="4351338"/>
          </a:xfrm>
        </p:spPr>
        <p:txBody>
          <a:bodyPr/>
          <a:lstStyle/>
          <a:p>
            <a:r>
              <a:rPr lang="en-US" dirty="0"/>
              <a:t>Insect barrier trial was repeated in 2023</a:t>
            </a:r>
          </a:p>
          <a:p>
            <a:r>
              <a:rPr lang="en-US" dirty="0"/>
              <a:t>Benefits only observed in eggplant on 2 farms, and the small reductions in insect injury did not affect yield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4F2D0E9-630A-7C6A-1C6C-D24444A016A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7693313"/>
              </p:ext>
            </p:extLst>
          </p:nvPr>
        </p:nvGraphicFramePr>
        <p:xfrm>
          <a:off x="2983832" y="3069413"/>
          <a:ext cx="5321166" cy="36008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4944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152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SARE Partnership Project Data Summary for Community Crops 2021-2023</vt:lpstr>
      <vt:lpstr>2021</vt:lpstr>
      <vt:lpstr>2022</vt:lpstr>
      <vt:lpstr>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SARE Partnership Project Data Summary for Community Crops 2021-2023</dc:title>
  <dc:creator>Samuel Wortman</dc:creator>
  <cp:lastModifiedBy>Samuel Wortman</cp:lastModifiedBy>
  <cp:revision>1</cp:revision>
  <dcterms:created xsi:type="dcterms:W3CDTF">2023-12-16T16:28:36Z</dcterms:created>
  <dcterms:modified xsi:type="dcterms:W3CDTF">2023-12-16T16:43:24Z</dcterms:modified>
</cp:coreProperties>
</file>