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126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8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3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0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3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6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9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1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8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439D2-D65F-5142-BB39-89C6EA9B1091}" type="datetimeFigureOut">
              <a:rPr lang="en-US" smtClean="0"/>
              <a:t>12/26/2017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10355-2233-134F-8E36-7F2C85DC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9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5927" y="287804"/>
            <a:ext cx="7188073" cy="2385252"/>
          </a:xfrm>
        </p:spPr>
        <p:txBody>
          <a:bodyPr/>
          <a:lstStyle/>
          <a:p>
            <a:r>
              <a:rPr lang="en-US" dirty="0" smtClean="0"/>
              <a:t>SARE </a:t>
            </a:r>
            <a:r>
              <a:rPr lang="en-US" dirty="0" err="1" smtClean="0"/>
              <a:t>Grassfed</a:t>
            </a:r>
            <a:r>
              <a:rPr lang="en-US" dirty="0" smtClean="0"/>
              <a:t> Dairy </a:t>
            </a:r>
            <a:br>
              <a:rPr lang="en-US" dirty="0" smtClean="0"/>
            </a:br>
            <a:r>
              <a:rPr lang="en-US" dirty="0" smtClean="0"/>
              <a:t>Research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898" y="3009900"/>
            <a:ext cx="7054502" cy="3265146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 smtClean="0">
                <a:solidFill>
                  <a:schemeClr val="tx1"/>
                </a:solidFill>
              </a:rPr>
              <a:t>Starting Fall 2016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Will include dairy farms in the Northeast feeding 100% forage rations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Fay Benson – Cornell NY Small Dairy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Heather Darby – University of VT Extension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Sarah Flack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– Sarah Flack Consulting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sare-nationa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54" y="-21670"/>
            <a:ext cx="3169526" cy="316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parts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0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Initial Survey sent to 140+ Farms (83 surveys received)</a:t>
            </a:r>
            <a:r>
              <a:rPr lang="en-US" b="1" dirty="0" smtClean="0"/>
              <a:t> (Thank you to CROPP/Organic Valley and Maple Hill Creamery for help mailing out the surveys!)</a:t>
            </a:r>
          </a:p>
          <a:p>
            <a:r>
              <a:rPr lang="en-US" dirty="0" smtClean="0"/>
              <a:t>Second Survey to farms willing to participate (39 surveys received) </a:t>
            </a:r>
          </a:p>
          <a:p>
            <a:r>
              <a:rPr lang="en-US" dirty="0" smtClean="0"/>
              <a:t>22 farms are now providing monthly data (as of august 2017)</a:t>
            </a:r>
          </a:p>
          <a:p>
            <a:r>
              <a:rPr lang="en-US" dirty="0" smtClean="0"/>
              <a:t>Research trials on high energy forage crops</a:t>
            </a:r>
          </a:p>
          <a:p>
            <a:r>
              <a:rPr lang="en-US" dirty="0" smtClean="0"/>
              <a:t>Project leaders will be sharing information with farmers, milk buyers and service providers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70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survey – 83 farms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Average number of years dairy farming 22</a:t>
            </a:r>
          </a:p>
          <a:p>
            <a:r>
              <a:rPr lang="en-US" dirty="0" smtClean="0"/>
              <a:t>Average years organic 8.5 (longest 29 years)</a:t>
            </a:r>
          </a:p>
          <a:p>
            <a:r>
              <a:rPr lang="en-US" dirty="0" smtClean="0"/>
              <a:t>Average years grass-fed 3.7 (longest 20 years)</a:t>
            </a:r>
          </a:p>
          <a:p>
            <a:r>
              <a:rPr lang="en-US" dirty="0" smtClean="0"/>
              <a:t>Average number of cows 46 (range is micro dairy farms to over 200 head)</a:t>
            </a:r>
          </a:p>
          <a:p>
            <a:r>
              <a:rPr lang="en-US" dirty="0" smtClean="0"/>
              <a:t>16 seasonal dairy farms, 9 semi seasonal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1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318 total owned &amp; rented acres</a:t>
            </a:r>
          </a:p>
          <a:p>
            <a:r>
              <a:rPr lang="en-US" dirty="0" smtClean="0"/>
              <a:t>Of farms that do not report sales or purchase of any forages, </a:t>
            </a:r>
            <a:r>
              <a:rPr lang="en-US" b="1" dirty="0" smtClean="0"/>
              <a:t>5.6 acres per cow </a:t>
            </a:r>
            <a:r>
              <a:rPr lang="en-US" dirty="0" smtClean="0"/>
              <a:t>is average number of total harvested and grazed land per cow. </a:t>
            </a:r>
          </a:p>
          <a:p>
            <a:r>
              <a:rPr lang="en-US" dirty="0" smtClean="0"/>
              <a:t>20 grow some annual crops for harvest or grazing with an average of 8 acres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Initial survey – 83 farms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2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of fall 2016, 10 still feeding some grain to young stock</a:t>
            </a:r>
          </a:p>
          <a:p>
            <a:r>
              <a:rPr lang="en-US" dirty="0"/>
              <a:t>50 feed an energy supplement at least </a:t>
            </a:r>
            <a:r>
              <a:rPr lang="en-US" dirty="0" smtClean="0"/>
              <a:t>occasionally</a:t>
            </a:r>
          </a:p>
          <a:p>
            <a:r>
              <a:rPr lang="en-US" dirty="0"/>
              <a:t>Very wide range of milk </a:t>
            </a:r>
            <a:r>
              <a:rPr lang="en-US" dirty="0" smtClean="0"/>
              <a:t>production.  Self reported average is 9761 </a:t>
            </a:r>
            <a:r>
              <a:rPr lang="en-US" dirty="0" err="1" smtClean="0"/>
              <a:t>lbs</a:t>
            </a:r>
            <a:r>
              <a:rPr lang="en-US" dirty="0" smtClean="0"/>
              <a:t>/cow/</a:t>
            </a:r>
            <a:r>
              <a:rPr lang="en-US" dirty="0" err="1" smtClean="0"/>
              <a:t>yr</a:t>
            </a:r>
            <a:endParaRPr lang="en-US" dirty="0" smtClean="0"/>
          </a:p>
          <a:p>
            <a:r>
              <a:rPr lang="en-US" dirty="0" smtClean="0"/>
              <a:t>Range is just over 6,000/cow to 14,000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survey – 83 farms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1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survey -39 farms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6920"/>
            <a:ext cx="8229600" cy="54403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Farms feed milk for as little as 2 months to over 10</a:t>
            </a:r>
          </a:p>
          <a:p>
            <a:pPr lvl="1"/>
            <a:r>
              <a:rPr lang="en-US" dirty="0" smtClean="0"/>
              <a:t>7 feed milk 3 months or less </a:t>
            </a:r>
          </a:p>
          <a:p>
            <a:pPr lvl="1"/>
            <a:r>
              <a:rPr lang="en-US" dirty="0" smtClean="0"/>
              <a:t>13 feed milk 4 to 5 months</a:t>
            </a:r>
          </a:p>
          <a:p>
            <a:pPr lvl="1"/>
            <a:r>
              <a:rPr lang="en-US" dirty="0" smtClean="0"/>
              <a:t>10 feed milk 6 to 7 months</a:t>
            </a:r>
          </a:p>
          <a:p>
            <a:pPr lvl="1"/>
            <a:r>
              <a:rPr lang="en-US" dirty="0" smtClean="0"/>
              <a:t>5 feed milk 8 to 10 months or longer</a:t>
            </a:r>
          </a:p>
          <a:p>
            <a:r>
              <a:rPr lang="en-US" dirty="0" smtClean="0"/>
              <a:t>9 herds raise calves on dams</a:t>
            </a:r>
          </a:p>
          <a:p>
            <a:r>
              <a:rPr lang="en-US" dirty="0" smtClean="0"/>
              <a:t>7 herds raise calves on nurse cows</a:t>
            </a:r>
          </a:p>
          <a:p>
            <a:r>
              <a:rPr lang="en-US" dirty="0" smtClean="0"/>
              <a:t>23 raise them using some combination of individual bottles and group feeders</a:t>
            </a:r>
          </a:p>
          <a:p>
            <a:r>
              <a:rPr lang="en-US" dirty="0" smtClean="0"/>
              <a:t>18 report they are raising all heifer calves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7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survey -39 farms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Calving intervals – self reported:  </a:t>
            </a:r>
          </a:p>
          <a:p>
            <a:pPr lvl="1"/>
            <a:r>
              <a:rPr lang="en-US" dirty="0" smtClean="0"/>
              <a:t>16 herds report 12 to 14 months</a:t>
            </a:r>
          </a:p>
          <a:p>
            <a:pPr lvl="1"/>
            <a:r>
              <a:rPr lang="en-US" dirty="0" smtClean="0"/>
              <a:t>11 herds report 14 to 16 months</a:t>
            </a:r>
          </a:p>
          <a:p>
            <a:pPr lvl="1"/>
            <a:r>
              <a:rPr lang="en-US" dirty="0" smtClean="0"/>
              <a:t>10 herds report 12 months</a:t>
            </a:r>
            <a:endParaRPr lang="en-US" dirty="0"/>
          </a:p>
          <a:p>
            <a:r>
              <a:rPr lang="en-US" dirty="0" smtClean="0"/>
              <a:t>2 farms milk once/day.  Others milk once/day during late lactation (seasonal herds) or at certain times of year.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0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survey -39 farms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/>
              <a:t>4 farms send heifers off farm (custom grazing) </a:t>
            </a:r>
          </a:p>
          <a:p>
            <a:r>
              <a:rPr lang="en-US" dirty="0"/>
              <a:t>11 </a:t>
            </a:r>
            <a:r>
              <a:rPr lang="en-US" dirty="0" smtClean="0"/>
              <a:t>buying or selling  </a:t>
            </a:r>
            <a:r>
              <a:rPr lang="en-US" dirty="0"/>
              <a:t>some </a:t>
            </a:r>
            <a:r>
              <a:rPr lang="en-US" dirty="0" smtClean="0"/>
              <a:t>forage</a:t>
            </a:r>
          </a:p>
          <a:p>
            <a:r>
              <a:rPr lang="en-US" dirty="0" smtClean="0"/>
              <a:t>33 do intensive or holistic planned </a:t>
            </a:r>
            <a:r>
              <a:rPr lang="en-US" dirty="0"/>
              <a:t>grazing </a:t>
            </a:r>
          </a:p>
          <a:p>
            <a:r>
              <a:rPr lang="en-US" dirty="0"/>
              <a:t>4 have a simple rotational grazing system</a:t>
            </a:r>
          </a:p>
          <a:p>
            <a:r>
              <a:rPr lang="en-US" dirty="0"/>
              <a:t>2 farms have little or no rotation/continuous grazing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/>
          <a:lstStyle/>
          <a:p>
            <a:r>
              <a:rPr lang="en-US" dirty="0" smtClean="0"/>
              <a:t>Monthly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1929172"/>
          </a:xfrm>
        </p:spPr>
        <p:txBody>
          <a:bodyPr/>
          <a:lstStyle/>
          <a:p>
            <a:r>
              <a:rPr lang="en-US" dirty="0" smtClean="0"/>
              <a:t>Farmers send in a monthly survey</a:t>
            </a:r>
          </a:p>
          <a:p>
            <a:r>
              <a:rPr lang="en-US" dirty="0" smtClean="0"/>
              <a:t>Receive a check AND a summary report of their own data and other monthly participants</a:t>
            </a:r>
            <a:endParaRPr lang="en-US" dirty="0"/>
          </a:p>
        </p:txBody>
      </p:sp>
      <p:pic>
        <p:nvPicPr>
          <p:cNvPr id="4" name="Picture 3" descr="#7 snapsho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6" y="1980459"/>
            <a:ext cx="8686800" cy="1152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473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SARE Grassfed Dairy  Research Project</vt:lpstr>
      <vt:lpstr>Overview parts of the project</vt:lpstr>
      <vt:lpstr>Initial survey – 83 farms</vt:lpstr>
      <vt:lpstr>PowerPoint Presentation</vt:lpstr>
      <vt:lpstr>Initial survey – 83 farms</vt:lpstr>
      <vt:lpstr>Second survey -39 farms</vt:lpstr>
      <vt:lpstr>Second survey -39 farms</vt:lpstr>
      <vt:lpstr>Second survey -39 farms</vt:lpstr>
      <vt:lpstr>Monthly Data Collection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SARE Grassfed Dairy  Research Project</dc:title>
  <dc:creator>Sarah Flack</dc:creator>
  <cp:lastModifiedBy>A. Benson</cp:lastModifiedBy>
  <cp:revision>16</cp:revision>
  <dcterms:created xsi:type="dcterms:W3CDTF">2017-03-05T15:18:37Z</dcterms:created>
  <dcterms:modified xsi:type="dcterms:W3CDTF">2017-12-26T15:36:02Z</dcterms:modified>
</cp:coreProperties>
</file>