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3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75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28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15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3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5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40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66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32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0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9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5CC37-13C1-403B-9AC1-20A20573071D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5B929-FDC1-48A2-8D5E-51629E40A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7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82712"/>
              </p:ext>
            </p:extLst>
          </p:nvPr>
        </p:nvGraphicFramePr>
        <p:xfrm>
          <a:off x="1881171" y="2071919"/>
          <a:ext cx="4752828" cy="2538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0404"/>
                <a:gridCol w="897163"/>
                <a:gridCol w="1076952"/>
                <a:gridCol w="1438309"/>
              </a:tblGrid>
              <a:tr h="1298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S</a:t>
                      </a:r>
                      <a:r>
                        <a:rPr lang="en-US" sz="1600" baseline="30000">
                          <a:effectLst/>
                          <a:latin typeface="Garamond" panose="02020404030301010803" pitchFamily="18" charset="0"/>
                        </a:rPr>
                        <a:t>0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 pre-fermentation (µg/L)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Free H</a:t>
                      </a:r>
                      <a:r>
                        <a:rPr lang="en-US" sz="1600" baseline="-25000">
                          <a:effectLst/>
                          <a:latin typeface="Garamond" panose="02020404030301010803" pitchFamily="18" charset="0"/>
                        </a:rPr>
                        <a:t>2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S at bottling (µg/L)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Latent H</a:t>
                      </a:r>
                      <a:r>
                        <a:rPr lang="en-US" sz="1600" baseline="-25000">
                          <a:effectLst/>
                          <a:latin typeface="Garamond" panose="02020404030301010803" pitchFamily="18" charset="0"/>
                        </a:rPr>
                        <a:t>2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S at bottling (µg/L)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Free H</a:t>
                      </a:r>
                      <a:r>
                        <a:rPr lang="en-US" sz="1600" baseline="-25000">
                          <a:effectLst/>
                          <a:latin typeface="Garamond" panose="02020404030301010803" pitchFamily="18" charset="0"/>
                        </a:rPr>
                        <a:t>2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S at 3 months (µg/L)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</a:tr>
              <a:tr h="413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0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nd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nd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nd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</a:tr>
              <a:tr h="413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20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nd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14.5(±3.5)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2.4(±0.2)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</a:tr>
              <a:tr h="413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100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nd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42.0(±7.1)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10.0(±0.9)</a:t>
                      </a:r>
                      <a:endParaRPr lang="en-US" sz="16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40005" marB="40005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81171" y="1435923"/>
            <a:ext cx="170888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Table 1: Free, TCEP-releasable, and storage-evolved H2S in S-fermented wines</a:t>
            </a:r>
            <a:endParaRPr kumimoji="0" lang="en-US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791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Jillian Jastrzembski</dc:creator>
  <cp:lastModifiedBy>Jillian Jastrzembski</cp:lastModifiedBy>
  <cp:revision>1</cp:revision>
  <dcterms:created xsi:type="dcterms:W3CDTF">2016-11-16T17:47:56Z</dcterms:created>
  <dcterms:modified xsi:type="dcterms:W3CDTF">2016-11-16T17:48:28Z</dcterms:modified>
</cp:coreProperties>
</file>