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12"/>
  </p:notesMasterIdLst>
  <p:handoutMasterIdLst>
    <p:handoutMasterId r:id="rId13"/>
  </p:handoutMasterIdLst>
  <p:sldIdLst>
    <p:sldId id="275" r:id="rId2"/>
    <p:sldId id="442" r:id="rId3"/>
    <p:sldId id="444" r:id="rId4"/>
    <p:sldId id="452" r:id="rId5"/>
    <p:sldId id="455" r:id="rId6"/>
    <p:sldId id="447" r:id="rId7"/>
    <p:sldId id="448" r:id="rId8"/>
    <p:sldId id="456" r:id="rId9"/>
    <p:sldId id="457" r:id="rId10"/>
    <p:sldId id="449" r:id="rId11"/>
  </p:sldIdLst>
  <p:sldSz cx="9144000" cy="6858000" type="letter"/>
  <p:notesSz cx="6858000" cy="9296400"/>
  <p:defaultTextStyle>
    <a:defPPr>
      <a:defRPr lang="en-US"/>
    </a:defPPr>
    <a:lvl1pPr algn="l" rtl="0" eaLnBrk="0" fontAlgn="base" hangingPunct="0">
      <a:spcBef>
        <a:spcPct val="0"/>
      </a:spcBef>
      <a:spcAft>
        <a:spcPct val="0"/>
      </a:spcAft>
      <a:defRPr sz="2400" kern="1200">
        <a:solidFill>
          <a:schemeClr val="tx1"/>
        </a:solidFill>
        <a:latin typeface="Verdana" panose="020B060403050404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Verdana" panose="020B060403050404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Verdana" panose="020B060403050404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Verdana" panose="020B060403050404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Verdana" panose="020B060403050404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orient="horz" pos="720">
          <p15:clr>
            <a:srgbClr val="A4A3A4"/>
          </p15:clr>
        </p15:guide>
        <p15:guide id="3" orient="horz" pos="3840">
          <p15:clr>
            <a:srgbClr val="A4A3A4"/>
          </p15:clr>
        </p15:guide>
        <p15:guide id="4" pos="2880">
          <p15:clr>
            <a:srgbClr val="A4A3A4"/>
          </p15:clr>
        </p15:guide>
        <p15:guide id="5" pos="2326">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333300"/>
    <a:srgbClr val="800000"/>
    <a:srgbClr val="7DB658"/>
    <a:srgbClr val="3FA85D"/>
    <a:srgbClr val="008B5D"/>
    <a:srgbClr val="ED6B06"/>
    <a:srgbClr val="F297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2" autoAdjust="0"/>
    <p:restoredTop sz="97778" autoAdjust="0"/>
  </p:normalViewPr>
  <p:slideViewPr>
    <p:cSldViewPr>
      <p:cViewPr varScale="1">
        <p:scale>
          <a:sx n="58" d="100"/>
          <a:sy n="58" d="100"/>
        </p:scale>
        <p:origin x="24" y="31"/>
      </p:cViewPr>
      <p:guideLst>
        <p:guide orient="horz" pos="2160"/>
        <p:guide orient="horz" pos="720"/>
        <p:guide orient="horz" pos="3840"/>
        <p:guide pos="2880"/>
        <p:guide pos="232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740"/>
    </p:cViewPr>
  </p:sorterViewPr>
  <p:notesViewPr>
    <p:cSldViewPr>
      <p:cViewPr>
        <p:scale>
          <a:sx n="100" d="100"/>
          <a:sy n="100" d="100"/>
        </p:scale>
        <p:origin x="994" y="-301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4674"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panose="020B0604020202020204" pitchFamily="34" charset="0"/>
              </a:defRPr>
            </a:lvl1pPr>
          </a:lstStyle>
          <a:p>
            <a:pPr>
              <a:defRPr/>
            </a:pPr>
            <a:endParaRPr lang="en-US" altLang="en-US"/>
          </a:p>
        </p:txBody>
      </p:sp>
      <p:sp>
        <p:nvSpPr>
          <p:cNvPr id="284675" name="Rectangle 3"/>
          <p:cNvSpPr>
            <a:spLocks noGrp="1" noChangeArrowheads="1"/>
          </p:cNvSpPr>
          <p:nvPr>
            <p:ph type="dt" sz="quarter"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panose="020B0604020202020204" pitchFamily="34" charset="0"/>
              </a:defRPr>
            </a:lvl1pPr>
          </a:lstStyle>
          <a:p>
            <a:pPr>
              <a:defRPr/>
            </a:pPr>
            <a:endParaRPr lang="en-US" altLang="en-US"/>
          </a:p>
        </p:txBody>
      </p:sp>
      <p:sp>
        <p:nvSpPr>
          <p:cNvPr id="284676" name="Rectangle 4"/>
          <p:cNvSpPr>
            <a:spLocks noGrp="1" noChangeArrowheads="1"/>
          </p:cNvSpPr>
          <p:nvPr>
            <p:ph type="ftr" sz="quarter" idx="2"/>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panose="020B0604020202020204" pitchFamily="34" charset="0"/>
              </a:defRPr>
            </a:lvl1pPr>
          </a:lstStyle>
          <a:p>
            <a:pPr>
              <a:defRPr/>
            </a:pPr>
            <a:endParaRPr lang="en-US" altLang="en-US"/>
          </a:p>
        </p:txBody>
      </p:sp>
      <p:sp>
        <p:nvSpPr>
          <p:cNvPr id="284677" name="Rectangle 5"/>
          <p:cNvSpPr>
            <a:spLocks noGrp="1" noChangeArrowheads="1"/>
          </p:cNvSpPr>
          <p:nvPr>
            <p:ph type="sldNum" sz="quarter" idx="3"/>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pPr>
              <a:defRPr/>
            </a:pPr>
            <a:fld id="{9DE4DAAE-1782-449C-9398-6EF24B241867}" type="slidenum">
              <a:rPr lang="en-US" altLang="en-US"/>
              <a:pPr>
                <a:defRPr/>
              </a:pPr>
              <a:t>‹#›</a:t>
            </a:fld>
            <a:endParaRPr lang="en-US" altLang="en-US"/>
          </a:p>
        </p:txBody>
      </p:sp>
    </p:spTree>
    <p:extLst>
      <p:ext uri="{BB962C8B-B14F-4D97-AF65-F5344CB8AC3E}">
        <p14:creationId xmlns:p14="http://schemas.microsoft.com/office/powerpoint/2010/main" val="351609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6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29" tIns="45714" rIns="91429" bIns="45714" numCol="1" anchor="t" anchorCtr="0" compatLnSpc="1">
            <a:prstTxWarp prst="textNoShape">
              <a:avLst/>
            </a:prstTxWarp>
          </a:bodyPr>
          <a:lstStyle>
            <a:lvl1pPr>
              <a:defRPr sz="1200">
                <a:latin typeface="Arial" panose="020B0604020202020204" pitchFamily="34" charset="0"/>
              </a:defRPr>
            </a:lvl1pPr>
          </a:lstStyle>
          <a:p>
            <a:pPr>
              <a:defRPr/>
            </a:pPr>
            <a:endParaRPr lang="en-US" altLang="en-US"/>
          </a:p>
        </p:txBody>
      </p:sp>
      <p:sp>
        <p:nvSpPr>
          <p:cNvPr id="4099" name="Rectangle 3"/>
          <p:cNvSpPr>
            <a:spLocks noGrp="1" noChangeArrowheads="1"/>
          </p:cNvSpPr>
          <p:nvPr>
            <p:ph type="dt" idx="1"/>
          </p:nvPr>
        </p:nvSpPr>
        <p:spPr bwMode="auto">
          <a:xfrm>
            <a:off x="3886200" y="0"/>
            <a:ext cx="2971800" cy="46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29" tIns="45714" rIns="91429" bIns="45714" numCol="1" anchor="t" anchorCtr="0" compatLnSpc="1">
            <a:prstTxWarp prst="textNoShape">
              <a:avLst/>
            </a:prstTxWarp>
          </a:bodyPr>
          <a:lstStyle>
            <a:lvl1pPr algn="r">
              <a:defRPr sz="1200">
                <a:latin typeface="Arial" panose="020B0604020202020204" pitchFamily="34" charset="0"/>
              </a:defRPr>
            </a:lvl1pPr>
          </a:lstStyle>
          <a:p>
            <a:pPr>
              <a:defRPr/>
            </a:pPr>
            <a:endParaRPr lang="en-US" altLang="en-US"/>
          </a:p>
        </p:txBody>
      </p:sp>
      <p:sp>
        <p:nvSpPr>
          <p:cNvPr id="13316" name="Rectangle 4"/>
          <p:cNvSpPr>
            <a:spLocks noGrp="1" noRot="1" noChangeAspect="1" noChangeArrowheads="1" noTextEdit="1"/>
          </p:cNvSpPr>
          <p:nvPr>
            <p:ph type="sldImg" idx="2"/>
          </p:nvPr>
        </p:nvSpPr>
        <p:spPr bwMode="auto">
          <a:xfrm>
            <a:off x="1108075"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14400" y="4416425"/>
            <a:ext cx="5029200" cy="4183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2" name="Rectangle 6"/>
          <p:cNvSpPr>
            <a:spLocks noGrp="1" noChangeArrowheads="1"/>
          </p:cNvSpPr>
          <p:nvPr>
            <p:ph type="ftr" sz="quarter" idx="4"/>
          </p:nvPr>
        </p:nvSpPr>
        <p:spPr bwMode="auto">
          <a:xfrm>
            <a:off x="0" y="8831263"/>
            <a:ext cx="2971800" cy="46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29" tIns="45714" rIns="91429" bIns="45714" numCol="1" anchor="b" anchorCtr="0" compatLnSpc="1">
            <a:prstTxWarp prst="textNoShape">
              <a:avLst/>
            </a:prstTxWarp>
          </a:bodyPr>
          <a:lstStyle>
            <a:lvl1pPr>
              <a:defRPr sz="1200">
                <a:latin typeface="Arial" panose="020B0604020202020204" pitchFamily="34" charset="0"/>
              </a:defRPr>
            </a:lvl1pPr>
          </a:lstStyle>
          <a:p>
            <a:pPr>
              <a:defRPr/>
            </a:pPr>
            <a:endParaRPr lang="en-US" altLang="en-US"/>
          </a:p>
        </p:txBody>
      </p:sp>
      <p:sp>
        <p:nvSpPr>
          <p:cNvPr id="4103" name="Rectangle 7"/>
          <p:cNvSpPr>
            <a:spLocks noGrp="1" noChangeArrowheads="1"/>
          </p:cNvSpPr>
          <p:nvPr>
            <p:ph type="sldNum" sz="quarter" idx="5"/>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29" tIns="45714" rIns="91429" bIns="45714" numCol="1" anchor="b" anchorCtr="0" compatLnSpc="1">
            <a:prstTxWarp prst="textNoShape">
              <a:avLst/>
            </a:prstTxWarp>
          </a:bodyPr>
          <a:lstStyle>
            <a:lvl1pPr algn="r">
              <a:defRPr sz="1200">
                <a:latin typeface="Arial" panose="020B0604020202020204" pitchFamily="34" charset="0"/>
              </a:defRPr>
            </a:lvl1pPr>
          </a:lstStyle>
          <a:p>
            <a:pPr>
              <a:defRPr/>
            </a:pPr>
            <a:fld id="{FA57E3CA-2F88-44BF-8E6A-8A68856D8F1B}" type="slidenum">
              <a:rPr lang="en-US" altLang="en-US"/>
              <a:pPr>
                <a:defRPr/>
              </a:pPr>
              <a:t>‹#›</a:t>
            </a:fld>
            <a:endParaRPr lang="en-US" altLang="en-US"/>
          </a:p>
        </p:txBody>
      </p:sp>
    </p:spTree>
    <p:extLst>
      <p:ext uri="{BB962C8B-B14F-4D97-AF65-F5344CB8AC3E}">
        <p14:creationId xmlns:p14="http://schemas.microsoft.com/office/powerpoint/2010/main" val="15132505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n.wikipedia.org/wiki/Shechita#cite_note-9" TargetMode="External"/><Relationship Id="rId3" Type="http://schemas.openxmlformats.org/officeDocument/2006/relationships/hyperlink" Target="https://en.wikipedia.org/wiki/Shechita#cite_note-Forward1-6" TargetMode="External"/><Relationship Id="rId7" Type="http://schemas.openxmlformats.org/officeDocument/2006/relationships/hyperlink" Target="https://en.wikipedia.org/wiki/Shechita#cite_note-8" TargetMode="External"/><Relationship Id="rId12" Type="http://schemas.openxmlformats.org/officeDocument/2006/relationships/hyperlink" Target="https://en.wikipedia.org/wiki/Shechita#cite_note-11"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en.wikipedia.org/wiki/Shechita#cite_note-7" TargetMode="External"/><Relationship Id="rId11" Type="http://schemas.openxmlformats.org/officeDocument/2006/relationships/hyperlink" Target="https://en.wikipedia.org/wiki/Carrion" TargetMode="External"/><Relationship Id="rId5" Type="http://schemas.openxmlformats.org/officeDocument/2006/relationships/hyperlink" Target="https://en.wikipedia.org/wiki/Agriprocessors" TargetMode="External"/><Relationship Id="rId10" Type="http://schemas.openxmlformats.org/officeDocument/2006/relationships/hyperlink" Target="https://en.wikipedia.org/wiki/Nevelah" TargetMode="External"/><Relationship Id="rId4" Type="http://schemas.openxmlformats.org/officeDocument/2006/relationships/hyperlink" Target="https://en.wikipedia.org/wiki/Orthodox_Union" TargetMode="External"/><Relationship Id="rId9" Type="http://schemas.openxmlformats.org/officeDocument/2006/relationships/hyperlink" Target="https://en.wikipedia.org/wiki/Shechita#cite_note-10"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en.wikipedia.org/wiki/Shechita#cite_note-9" TargetMode="External"/><Relationship Id="rId3" Type="http://schemas.openxmlformats.org/officeDocument/2006/relationships/hyperlink" Target="https://en.wikipedia.org/wiki/Shechita#cite_note-Forward1-6" TargetMode="External"/><Relationship Id="rId7" Type="http://schemas.openxmlformats.org/officeDocument/2006/relationships/hyperlink" Target="https://en.wikipedia.org/wiki/Shechita#cite_note-8" TargetMode="External"/><Relationship Id="rId12" Type="http://schemas.openxmlformats.org/officeDocument/2006/relationships/hyperlink" Target="https://en.wikipedia.org/wiki/Shechita#cite_note-11"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n.wikipedia.org/wiki/Shechita#cite_note-7" TargetMode="External"/><Relationship Id="rId11" Type="http://schemas.openxmlformats.org/officeDocument/2006/relationships/hyperlink" Target="https://en.wikipedia.org/wiki/Carrion" TargetMode="External"/><Relationship Id="rId5" Type="http://schemas.openxmlformats.org/officeDocument/2006/relationships/hyperlink" Target="https://en.wikipedia.org/wiki/Agriprocessors" TargetMode="External"/><Relationship Id="rId10" Type="http://schemas.openxmlformats.org/officeDocument/2006/relationships/hyperlink" Target="https://en.wikipedia.org/wiki/Nevelah" TargetMode="External"/><Relationship Id="rId4" Type="http://schemas.openxmlformats.org/officeDocument/2006/relationships/hyperlink" Target="https://en.wikipedia.org/wiki/Orthodox_Union" TargetMode="External"/><Relationship Id="rId9" Type="http://schemas.openxmlformats.org/officeDocument/2006/relationships/hyperlink" Target="https://en.wikipedia.org/wiki/Shechita#cite_note-1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6FAAA272-7EEF-4671-A5FD-72106BA849C1}" type="slidenum">
              <a:rPr lang="en-US" altLang="en-US" sz="1200" smtClean="0">
                <a:latin typeface="Arial" panose="020B0604020202020204" pitchFamily="34" charset="0"/>
              </a:rPr>
              <a:pPr/>
              <a:t>1</a:t>
            </a:fld>
            <a:endParaRPr lang="en-US" altLang="en-US" sz="1200">
              <a:latin typeface="Arial" panose="020B0604020202020204" pitchFamily="34" charset="0"/>
            </a:endParaRPr>
          </a:p>
        </p:txBody>
      </p:sp>
      <p:sp>
        <p:nvSpPr>
          <p:cNvPr id="16387" name="Rectangle 2"/>
          <p:cNvSpPr>
            <a:spLocks noGrp="1" noRot="1" noChangeAspect="1" noChangeArrowheads="1" noTextEdit="1"/>
          </p:cNvSpPr>
          <p:nvPr>
            <p:ph type="sldImg"/>
          </p:nvPr>
        </p:nvSpPr>
        <p:spPr>
          <a:xfrm>
            <a:off x="1108075" y="698500"/>
            <a:ext cx="4648200" cy="3486150"/>
          </a:xfrm>
          <a:ln/>
        </p:spPr>
      </p:sp>
      <p:sp>
        <p:nvSpPr>
          <p:cNvPr id="16388" name="Rectangle 3"/>
          <p:cNvSpPr>
            <a:spLocks noGrp="1" noChangeArrowheads="1"/>
          </p:cNvSpPr>
          <p:nvPr>
            <p:ph type="body" idx="1"/>
          </p:nvPr>
        </p:nvSpPr>
        <p:spPr>
          <a:xfrm>
            <a:off x="914400" y="4416425"/>
            <a:ext cx="5029200" cy="4181475"/>
          </a:xfrm>
          <a:noFill/>
        </p:spPr>
        <p:txBody>
          <a:bodyPr/>
          <a:lstStyle/>
          <a:p>
            <a:pPr eaLnBrk="1" hangingPunct="1"/>
            <a:r>
              <a:rPr lang="en-US" altLang="en-US"/>
              <a:t>How many of you eat meat?</a:t>
            </a:r>
          </a:p>
          <a:p>
            <a:pPr eaLnBrk="1" hangingPunct="1"/>
            <a:r>
              <a:rPr lang="en-US" altLang="en-US"/>
              <a:t>How many of you have been a vegetarian?</a:t>
            </a:r>
          </a:p>
          <a:p>
            <a:pPr eaLnBrk="1" hangingPunct="1"/>
            <a:r>
              <a:rPr lang="en-US" altLang="en-US"/>
              <a:t>How many of you who eat meat are choosy about the meat you eat?</a:t>
            </a:r>
          </a:p>
          <a:p>
            <a:pPr eaLnBrk="1" hangingPunct="1"/>
            <a:r>
              <a:rPr lang="en-US" altLang="en-US"/>
              <a:t>How many of you keep kosher?</a:t>
            </a:r>
          </a:p>
        </p:txBody>
      </p:sp>
    </p:spTree>
    <p:extLst>
      <p:ext uri="{BB962C8B-B14F-4D97-AF65-F5344CB8AC3E}">
        <p14:creationId xmlns:p14="http://schemas.microsoft.com/office/powerpoint/2010/main" val="1419632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6A0FD360-5486-4C72-A754-4D978C9A6929}" type="slidenum">
              <a:rPr lang="en-US" altLang="en-US" sz="1200" smtClean="0">
                <a:latin typeface="Arial" panose="020B0604020202020204" pitchFamily="34" charset="0"/>
              </a:rPr>
              <a:pPr/>
              <a:t>10</a:t>
            </a:fld>
            <a:endParaRPr lang="en-US" altLang="en-US" sz="1200">
              <a:latin typeface="Arial" panose="020B0604020202020204" pitchFamily="34" charset="0"/>
            </a:endParaRPr>
          </a:p>
        </p:txBody>
      </p:sp>
      <p:sp>
        <p:nvSpPr>
          <p:cNvPr id="43011" name="Rectangle 2"/>
          <p:cNvSpPr>
            <a:spLocks noGrp="1" noRot="1" noChangeAspect="1" noChangeArrowheads="1" noTextEdit="1"/>
          </p:cNvSpPr>
          <p:nvPr>
            <p:ph type="sldImg"/>
          </p:nvPr>
        </p:nvSpPr>
        <p:spPr>
          <a:xfrm>
            <a:off x="1111250" y="698500"/>
            <a:ext cx="4646613" cy="3484563"/>
          </a:xfrm>
          <a:ln/>
        </p:spPr>
      </p:sp>
      <p:sp>
        <p:nvSpPr>
          <p:cNvPr id="43012" name="Rectangle 3"/>
          <p:cNvSpPr>
            <a:spLocks noGrp="1" noChangeArrowheads="1"/>
          </p:cNvSpPr>
          <p:nvPr>
            <p:ph type="body" idx="1"/>
          </p:nvPr>
        </p:nvSpPr>
        <p:spPr>
          <a:xfrm>
            <a:off x="912813" y="4416425"/>
            <a:ext cx="5032375" cy="4181475"/>
          </a:xfrm>
          <a:noFill/>
        </p:spPr>
        <p:txBody>
          <a:bodyPr/>
          <a:lstStyle/>
          <a:p>
            <a:pPr eaLnBrk="1" hangingPunct="1"/>
            <a:endParaRPr lang="en-US" altLang="en-US"/>
          </a:p>
        </p:txBody>
      </p:sp>
    </p:spTree>
    <p:extLst>
      <p:ext uri="{BB962C8B-B14F-4D97-AF65-F5344CB8AC3E}">
        <p14:creationId xmlns:p14="http://schemas.microsoft.com/office/powerpoint/2010/main" val="4039696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B2AD608C-0E4F-4A41-B138-20F494B88A21}" type="slidenum">
              <a:rPr lang="en-US" altLang="en-US" sz="1200" smtClean="0">
                <a:latin typeface="Arial" panose="020B0604020202020204" pitchFamily="34" charset="0"/>
              </a:rPr>
              <a:pPr/>
              <a:t>2</a:t>
            </a:fld>
            <a:endParaRPr lang="en-US" altLang="en-US" sz="1200">
              <a:latin typeface="Arial" panose="020B0604020202020204" pitchFamily="34" charset="0"/>
            </a:endParaRPr>
          </a:p>
        </p:txBody>
      </p:sp>
      <p:sp>
        <p:nvSpPr>
          <p:cNvPr id="18435" name="Rectangle 2"/>
          <p:cNvSpPr>
            <a:spLocks noGrp="1" noRot="1" noChangeAspect="1" noChangeArrowheads="1" noTextEdit="1"/>
          </p:cNvSpPr>
          <p:nvPr>
            <p:ph type="sldImg"/>
          </p:nvPr>
        </p:nvSpPr>
        <p:spPr>
          <a:xfrm>
            <a:off x="1143000" y="685800"/>
            <a:ext cx="4648200" cy="3486150"/>
          </a:xfrm>
          <a:ln/>
        </p:spPr>
      </p:sp>
      <p:sp>
        <p:nvSpPr>
          <p:cNvPr id="18436" name="Rectangle 3"/>
          <p:cNvSpPr>
            <a:spLocks noGrp="1" noChangeArrowheads="1"/>
          </p:cNvSpPr>
          <p:nvPr>
            <p:ph type="body" idx="1"/>
          </p:nvPr>
        </p:nvSpPr>
        <p:spPr>
          <a:noFill/>
        </p:spPr>
        <p:txBody>
          <a:bodyPr/>
          <a:lstStyle/>
          <a:p>
            <a:r>
              <a:rPr lang="en-US" altLang="en-US" sz="900"/>
              <a:t>My name is Robert Friedman</a:t>
            </a:r>
          </a:p>
          <a:p>
            <a:r>
              <a:rPr lang="en-US" altLang="en-US" sz="900"/>
              <a:t>Along with my wife, Shemariah, owner of Robariah Farms</a:t>
            </a:r>
          </a:p>
          <a:p>
            <a:r>
              <a:rPr lang="en-US" altLang="en-US" sz="900"/>
              <a:t>We specialize in LOCAL, PASTURE-RAISED, KOSHER meat.</a:t>
            </a:r>
          </a:p>
          <a:p>
            <a:endParaRPr lang="en-US" altLang="en-US" sz="900"/>
          </a:p>
          <a:p>
            <a:r>
              <a:rPr lang="en-US" altLang="en-US" sz="900"/>
              <a:t>Adamah in 2004, met Shemariah and Jacob Fine.</a:t>
            </a:r>
          </a:p>
          <a:p>
            <a:r>
              <a:rPr lang="en-US" altLang="en-US" sz="900"/>
              <a:t>First direct intersection with Judaism and agriculture.</a:t>
            </a:r>
          </a:p>
          <a:p>
            <a:r>
              <a:rPr lang="en-US" altLang="en-US" sz="900"/>
              <a:t>Board of Jewish Farm School from until last year.</a:t>
            </a:r>
          </a:p>
          <a:p>
            <a:r>
              <a:rPr lang="en-US" altLang="en-US" sz="900"/>
              <a:t>Kibbutz in Israel.</a:t>
            </a:r>
          </a:p>
          <a:p>
            <a:endParaRPr lang="en-US" altLang="en-US" sz="900"/>
          </a:p>
          <a:p>
            <a:r>
              <a:rPr lang="en-US" altLang="en-US" sz="900"/>
              <a:t>Shema has masters in Regional Planning.</a:t>
            </a:r>
          </a:p>
          <a:p>
            <a:r>
              <a:rPr lang="en-US" altLang="en-US" sz="900"/>
              <a:t>I am part-time MBA student at Isenberg.</a:t>
            </a:r>
          </a:p>
          <a:p>
            <a:endParaRPr lang="en-US" altLang="en-US" sz="900"/>
          </a:p>
          <a:p>
            <a:endParaRPr lang="en-US" altLang="en-US" sz="900"/>
          </a:p>
          <a:p>
            <a:endParaRPr lang="en-US" altLang="en-US" sz="900"/>
          </a:p>
        </p:txBody>
      </p:sp>
    </p:spTree>
    <p:extLst>
      <p:ext uri="{BB962C8B-B14F-4D97-AF65-F5344CB8AC3E}">
        <p14:creationId xmlns:p14="http://schemas.microsoft.com/office/powerpoint/2010/main" val="3757406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xfrm>
            <a:off x="990600" y="814388"/>
            <a:ext cx="4648200" cy="3486150"/>
          </a:xfrm>
          <a:ln/>
        </p:spPr>
      </p:sp>
      <p:sp>
        <p:nvSpPr>
          <p:cNvPr id="20483" name="Notes Placeholder 2"/>
          <p:cNvSpPr>
            <a:spLocks noGrp="1"/>
          </p:cNvSpPr>
          <p:nvPr>
            <p:ph type="body" idx="1"/>
          </p:nvPr>
        </p:nvSpPr>
        <p:spPr>
          <a:noFill/>
        </p:spPr>
        <p:txBody>
          <a:bodyPr/>
          <a:lstStyle/>
          <a:p>
            <a:r>
              <a:rPr lang="en-US" altLang="en-US" sz="1000" u="sng"/>
              <a:t>1. LOCAL  </a:t>
            </a:r>
            <a:r>
              <a:rPr lang="en-US" altLang="en-US" sz="1000"/>
              <a:t>We are located in Deerfield, MA. </a:t>
            </a:r>
          </a:p>
          <a:p>
            <a:r>
              <a:rPr lang="en-US" altLang="en-US" sz="1000"/>
              <a:t>In the last 4 years, we have raised more than 3,000 chickens, turkeys, and ducks.</a:t>
            </a:r>
          </a:p>
          <a:p>
            <a:r>
              <a:rPr lang="en-US" altLang="en-US" sz="1000"/>
              <a:t>We sell retail and wholesale</a:t>
            </a:r>
          </a:p>
          <a:p>
            <a:r>
              <a:rPr lang="en-US" altLang="en-US" sz="1000"/>
              <a:t>to groceries, restaurants, and institutions in the Pioneer Valley and Boston areas, such as River Valley Market, Green Fields Market, and Atlas Farm Store.</a:t>
            </a:r>
          </a:p>
          <a:p>
            <a:r>
              <a:rPr lang="en-US" altLang="en-US" sz="1000"/>
              <a:t> </a:t>
            </a:r>
          </a:p>
          <a:p>
            <a:r>
              <a:rPr lang="en-US" altLang="en-US" sz="1000"/>
              <a:t>Our customers individuals and entities who are willing to use their purchasing power</a:t>
            </a:r>
          </a:p>
          <a:p>
            <a:r>
              <a:rPr lang="en-US" altLang="en-US" sz="1000"/>
              <a:t>To buy meat from animals that were raised in healthy conditions and processed in human conditions. </a:t>
            </a:r>
          </a:p>
          <a:p>
            <a:r>
              <a:rPr lang="en-US" altLang="en-US" sz="1000"/>
              <a:t>This includes kosher customers seeking a local product and</a:t>
            </a:r>
          </a:p>
          <a:p>
            <a:r>
              <a:rPr lang="en-US" altLang="en-US" sz="1000"/>
              <a:t>Non-kosher customers concerned with animal welfare and sustainability.</a:t>
            </a:r>
          </a:p>
          <a:p>
            <a:r>
              <a:rPr lang="en-US" altLang="en-US" sz="1000"/>
              <a:t> </a:t>
            </a:r>
          </a:p>
          <a:p>
            <a:r>
              <a:rPr lang="en-US" altLang="en-US" sz="1000" u="sng"/>
              <a:t>2. PASTURE-RAISED </a:t>
            </a:r>
            <a:r>
              <a:rPr lang="en-US" altLang="en-US" sz="1000"/>
              <a:t>Our flocks are raised 100% on PASTURE 24/7.</a:t>
            </a:r>
          </a:p>
          <a:p>
            <a:r>
              <a:rPr lang="en-US" altLang="en-US" sz="1000"/>
              <a:t>We provide CONSTANT access to fresh green pasture, sunlight, and ventilation.</a:t>
            </a:r>
          </a:p>
          <a:p>
            <a:r>
              <a:rPr lang="en-US" altLang="en-US" sz="1000"/>
              <a:t> </a:t>
            </a:r>
          </a:p>
          <a:p>
            <a:r>
              <a:rPr lang="en-US" altLang="en-US" sz="1000" u="sng"/>
              <a:t>3. KOSHER </a:t>
            </a:r>
            <a:r>
              <a:rPr lang="en-US" altLang="en-US" sz="1000"/>
              <a:t>We process our birds KOSHER,  to certify that EACH PRODUCT we PRODUCE and SELL  is processed by HIGHLY trained personnel using an established ETHICAL framework. </a:t>
            </a:r>
          </a:p>
          <a:p>
            <a:r>
              <a:rPr lang="en-US" altLang="en-US" sz="1000"/>
              <a:t> </a:t>
            </a:r>
          </a:p>
          <a:p>
            <a:endParaRPr lang="en-US" altLang="en-US" sz="1000"/>
          </a:p>
        </p:txBody>
      </p:sp>
      <p:sp>
        <p:nvSpPr>
          <p:cNvPr id="20484" name="Slide Number Placeholder 3"/>
          <p:cNvSpPr>
            <a:spLocks noGrp="1"/>
          </p:cNvSpPr>
          <p:nvPr>
            <p:ph type="sldNum" sz="quarter" idx="5"/>
          </p:nvPr>
        </p:nvSpPr>
        <p:spPr>
          <a:noFill/>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F4CC62A6-7EE1-4365-90F5-EF97660E5EF0}" type="slidenum">
              <a:rPr lang="en-US" altLang="en-US" sz="1200" smtClean="0">
                <a:latin typeface="Arial" panose="020B0604020202020204" pitchFamily="34" charset="0"/>
              </a:rPr>
              <a:pPr/>
              <a:t>3</a:t>
            </a:fld>
            <a:endParaRPr lang="en-US" altLang="en-US" sz="1200">
              <a:latin typeface="Arial" panose="020B0604020202020204" pitchFamily="34" charset="0"/>
            </a:endParaRPr>
          </a:p>
        </p:txBody>
      </p:sp>
    </p:spTree>
    <p:extLst>
      <p:ext uri="{BB962C8B-B14F-4D97-AF65-F5344CB8AC3E}">
        <p14:creationId xmlns:p14="http://schemas.microsoft.com/office/powerpoint/2010/main" val="4292586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xfrm>
            <a:off x="914400" y="4191000"/>
            <a:ext cx="5257800" cy="4183063"/>
          </a:xfrm>
          <a:noFill/>
        </p:spPr>
        <p:txBody>
          <a:bodyPr/>
          <a:lstStyle/>
          <a:p>
            <a:r>
              <a:rPr lang="en-US" altLang="en-US" sz="800" b="1"/>
              <a:t>Shehiyah</a:t>
            </a:r>
            <a:r>
              <a:rPr lang="en-US" altLang="en-US" sz="800"/>
              <a:t> (</a:t>
            </a:r>
            <a:r>
              <a:rPr lang="he-IL" altLang="en-US" sz="800"/>
              <a:t>שהייה</a:t>
            </a:r>
            <a:r>
              <a:rPr lang="en-US" altLang="en-US" sz="800"/>
              <a:t>; delay or pausing) - A pause or hesitation during the incision of even a moment makes the animal's flesh unkosher. The knife must move in an uninterrupted sweep. Shehiyah occurs if the shochet accidentally stops the slaughtering process after either the trachea or esophagus has been cut, but before they have been cut the majority of the way through. Pausing can happen accidentally if muscle contractions in the animal's neck pull one of these organs out of contact with the blade. The latter case is especially common in turkeys.</a:t>
            </a:r>
          </a:p>
          <a:p>
            <a:r>
              <a:rPr lang="en-US" altLang="en-US" sz="800" b="1"/>
              <a:t>Derasah</a:t>
            </a:r>
            <a:r>
              <a:rPr lang="en-US" altLang="en-US" sz="800"/>
              <a:t> (</a:t>
            </a:r>
            <a:r>
              <a:rPr lang="he-IL" altLang="en-US" sz="800"/>
              <a:t>דרסה</a:t>
            </a:r>
            <a:r>
              <a:rPr lang="en-US" altLang="en-US" sz="800"/>
              <a:t>; pressing/chopping) - The knife must be drawn across the throat by forward/backward movements, not by hacking or pressing. Any undue pressure renders the animal unkosher. Derasah is the forbidden action that occurs when the shochet pushes the knife into the animal's throat without moving it back and forth, chops rather than slices, or positions the animal improperly so that either its head presses down on the blade as it expires or the shochet must push the knife into the throat against the force of gravity. There are those</a:t>
            </a:r>
            <a:r>
              <a:rPr lang="en-US" altLang="en-US" sz="800" baseline="30000">
                <a:hlinkClick r:id="rId3"/>
              </a:rPr>
              <a:t>[6]</a:t>
            </a:r>
            <a:r>
              <a:rPr lang="en-US" altLang="en-US" sz="800"/>
              <a:t> who opine that it is forbidden to have the animal in an upright position during shechita due to the prohibition of </a:t>
            </a:r>
            <a:r>
              <a:rPr lang="en-US" altLang="en-US" sz="800" i="1"/>
              <a:t>derasah</a:t>
            </a:r>
            <a:r>
              <a:rPr lang="en-US" altLang="en-US" sz="800"/>
              <a:t> (pressing). They maintain that the animal must be on its back, lying on its side, suspended upside down by a rope or chain, or placed in a barrel-like pen that turns the animal on its back for slaughter. However the </a:t>
            </a:r>
            <a:r>
              <a:rPr lang="en-US" altLang="en-US" sz="800">
                <a:hlinkClick r:id="rId4" tooltip="Orthodox Union"/>
              </a:rPr>
              <a:t>Orthodox Union</a:t>
            </a:r>
            <a:r>
              <a:rPr lang="en-US" altLang="en-US" sz="800"/>
              <a:t> accepts upright slaughter as long as the head is properly supported and today all cattle processing facilities in the U.S., except for the</a:t>
            </a:r>
            <a:r>
              <a:rPr lang="en-US" altLang="en-US" sz="800">
                <a:hlinkClick r:id="rId5" tooltip="Agriprocessors"/>
              </a:rPr>
              <a:t>Agriprocessors</a:t>
            </a:r>
            <a:r>
              <a:rPr lang="en-US" altLang="en-US" sz="800"/>
              <a:t> plant in Iowa, use upright slaughter pens. South American kosher abattoirs primarily use the rotating pen, shackle and hoist as well as shackle and drag methods of slaughter.</a:t>
            </a:r>
            <a:r>
              <a:rPr lang="en-US" altLang="en-US" sz="800" baseline="30000">
                <a:hlinkClick r:id="rId6"/>
              </a:rPr>
              <a:t>[7]</a:t>
            </a:r>
            <a:endParaRPr lang="en-US" altLang="en-US" sz="800"/>
          </a:p>
          <a:p>
            <a:r>
              <a:rPr lang="en-US" altLang="en-US" sz="800" b="1"/>
              <a:t>Haladah</a:t>
            </a:r>
            <a:r>
              <a:rPr lang="en-US" altLang="en-US" sz="800"/>
              <a:t> (</a:t>
            </a:r>
            <a:r>
              <a:rPr lang="he-IL" altLang="en-US" sz="800"/>
              <a:t>חלדה</a:t>
            </a:r>
            <a:r>
              <a:rPr lang="en-US" altLang="en-US" sz="800"/>
              <a:t>; digging or burying) - The knife must be drawn over the throat so that it is visible while shechita is being performed. It must not be stabbed into the neck or buried by fur, hide, or feathers in the case of a bird. Haladah occurs if the shochet either accidentally cuts into the animal's throat so deeply that the entire width of the knife disappears in the wound, uses a knife that is too short so that the end disappears in the wound, or if a foreign object falls over the knife so the shochet loses sight of the incision.</a:t>
            </a:r>
          </a:p>
          <a:p>
            <a:r>
              <a:rPr lang="en-US" altLang="en-US" sz="800" b="1"/>
              <a:t>Hagramah</a:t>
            </a:r>
            <a:r>
              <a:rPr lang="en-US" altLang="en-US" sz="800"/>
              <a:t> (</a:t>
            </a:r>
            <a:r>
              <a:rPr lang="he-IL" altLang="en-US" sz="800"/>
              <a:t>הגרמה</a:t>
            </a:r>
            <a:r>
              <a:rPr lang="en-US" altLang="en-US" sz="800"/>
              <a:t>; cutting in the wrong location) - The limits within which the knife may be applied are from the large ring in the windpipe to the top of the upper lobe of the lung when it is inflated, and corresponding to the length of the pharynx. Slaughtering above or below these limits renders the meat unkosher.</a:t>
            </a:r>
          </a:p>
          <a:p>
            <a:r>
              <a:rPr lang="en-US" altLang="en-US" sz="800" b="1"/>
              <a:t>Iqqur</a:t>
            </a:r>
            <a:r>
              <a:rPr lang="en-US" altLang="en-US" sz="800"/>
              <a:t> (</a:t>
            </a:r>
            <a:r>
              <a:rPr lang="he-IL" altLang="en-US" sz="800"/>
              <a:t>עיקור</a:t>
            </a:r>
            <a:r>
              <a:rPr lang="en-US" altLang="en-US" sz="800"/>
              <a:t>; tearing) - If either the esophagus or the trachea is torn during the shechita incision the carcass is rendered unkosher and cannot be eaten by Jews. Iqqur occurs if the shochet accidentally uses a chalaf with an imperfection on the blade, such as a scratch or nick, that causes a section of blade to be lower than the surface of the blade.</a:t>
            </a:r>
            <a:r>
              <a:rPr lang="en-US" altLang="en-US" sz="800" baseline="30000">
                <a:hlinkClick r:id="rId7"/>
              </a:rPr>
              <a:t>[8]</a:t>
            </a:r>
            <a:r>
              <a:rPr lang="en-US" altLang="en-US" sz="800" baseline="30000">
                <a:hlinkClick r:id="rId8"/>
              </a:rPr>
              <a:t>[9]</a:t>
            </a:r>
            <a:r>
              <a:rPr lang="en-US" altLang="en-US" sz="800" baseline="30000">
                <a:hlinkClick r:id="rId9"/>
              </a:rPr>
              <a:t>[10]</a:t>
            </a:r>
            <a:endParaRPr lang="en-US" altLang="en-US" sz="800"/>
          </a:p>
          <a:p>
            <a:r>
              <a:rPr lang="en-US" altLang="en-US" sz="800"/>
              <a:t>Breaching any of these five rules renders the animal </a:t>
            </a:r>
            <a:r>
              <a:rPr lang="en-US" altLang="en-US" sz="800" i="1">
                <a:hlinkClick r:id="rId10" tooltip="Nevelah"/>
              </a:rPr>
              <a:t>nevelah</a:t>
            </a:r>
            <a:r>
              <a:rPr lang="en-US" altLang="en-US" sz="800"/>
              <a:t>; the animal is regarded in Jewish law as if it were </a:t>
            </a:r>
            <a:r>
              <a:rPr lang="en-US" altLang="en-US" sz="800">
                <a:hlinkClick r:id="rId11" tooltip="Carrion"/>
              </a:rPr>
              <a:t>carrion</a:t>
            </a:r>
            <a:r>
              <a:rPr lang="en-US" altLang="en-US" sz="800"/>
              <a:t>.</a:t>
            </a:r>
          </a:p>
          <a:p>
            <a:r>
              <a:rPr lang="en-US" altLang="en-US" sz="800"/>
              <a:t>Temple Grandin has stated that she has "observed that if the rules (of the five forbidden techniques) are disobeyed the animal will struggle. If these rules are obeyed the animal has little reaction."</a:t>
            </a:r>
            <a:r>
              <a:rPr lang="en-US" altLang="en-US" sz="800" baseline="30000">
                <a:hlinkClick r:id="rId12"/>
              </a:rPr>
              <a:t>[11]</a:t>
            </a:r>
            <a:endParaRPr lang="en-US" altLang="en-US" sz="800"/>
          </a:p>
        </p:txBody>
      </p:sp>
      <p:sp>
        <p:nvSpPr>
          <p:cNvPr id="34820" name="Slide Number Placeholder 3"/>
          <p:cNvSpPr>
            <a:spLocks noGrp="1"/>
          </p:cNvSpPr>
          <p:nvPr>
            <p:ph type="sldNum" sz="quarter" idx="5"/>
          </p:nvPr>
        </p:nvSpPr>
        <p:spPr>
          <a:noFill/>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96099552-A8CF-4287-B9DB-203C4C389CA3}" type="slidenum">
              <a:rPr lang="en-US" altLang="en-US" sz="1200" smtClean="0">
                <a:latin typeface="Arial" panose="020B0604020202020204" pitchFamily="34" charset="0"/>
              </a:rPr>
              <a:pPr/>
              <a:t>4</a:t>
            </a:fld>
            <a:endParaRPr lang="en-US" altLang="en-US" sz="1200">
              <a:latin typeface="Arial" panose="020B0604020202020204" pitchFamily="34" charset="0"/>
            </a:endParaRPr>
          </a:p>
        </p:txBody>
      </p:sp>
    </p:spTree>
    <p:extLst>
      <p:ext uri="{BB962C8B-B14F-4D97-AF65-F5344CB8AC3E}">
        <p14:creationId xmlns:p14="http://schemas.microsoft.com/office/powerpoint/2010/main" val="3702167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xfrm>
            <a:off x="914400" y="4191000"/>
            <a:ext cx="5257800" cy="4183063"/>
          </a:xfrm>
          <a:noFill/>
        </p:spPr>
        <p:txBody>
          <a:bodyPr/>
          <a:lstStyle/>
          <a:p>
            <a:r>
              <a:rPr lang="en-US" altLang="en-US" sz="800" b="1"/>
              <a:t>Shehiyah</a:t>
            </a:r>
            <a:r>
              <a:rPr lang="en-US" altLang="en-US" sz="800"/>
              <a:t> (</a:t>
            </a:r>
            <a:r>
              <a:rPr lang="he-IL" altLang="en-US" sz="800"/>
              <a:t>שהייה</a:t>
            </a:r>
            <a:r>
              <a:rPr lang="en-US" altLang="en-US" sz="800"/>
              <a:t>; delay or pausing) - A pause or hesitation during the incision of even a moment makes the animal's flesh unkosher. The knife must move in an uninterrupted sweep. Shehiyah occurs if the shochet accidentally stops the slaughtering process after either the trachea or esophagus has been cut, but before they have been cut the majority of the way through. Pausing can happen accidentally if muscle contractions in the animal's neck pull one of these organs out of contact with the blade. The latter case is especially common in turkeys.</a:t>
            </a:r>
          </a:p>
          <a:p>
            <a:r>
              <a:rPr lang="en-US" altLang="en-US" sz="800" b="1"/>
              <a:t>Derasah</a:t>
            </a:r>
            <a:r>
              <a:rPr lang="en-US" altLang="en-US" sz="800"/>
              <a:t> (</a:t>
            </a:r>
            <a:r>
              <a:rPr lang="he-IL" altLang="en-US" sz="800"/>
              <a:t>דרסה</a:t>
            </a:r>
            <a:r>
              <a:rPr lang="en-US" altLang="en-US" sz="800"/>
              <a:t>; pressing/chopping) - The knife must be drawn across the throat by forward/backward movements, not by hacking or pressing. Any undue pressure renders the animal unkosher. Derasah is the forbidden action that occurs when the shochet pushes the knife into the animal's throat without moving it back and forth, chops rather than slices, or positions the animal improperly so that either its head presses down on the blade as it expires or the shochet must push the knife into the throat against the force of gravity. There are those</a:t>
            </a:r>
            <a:r>
              <a:rPr lang="en-US" altLang="en-US" sz="800" baseline="30000">
                <a:hlinkClick r:id="rId3"/>
              </a:rPr>
              <a:t>[6]</a:t>
            </a:r>
            <a:r>
              <a:rPr lang="en-US" altLang="en-US" sz="800"/>
              <a:t> who opine that it is forbidden to have the animal in an upright position during shechita due to the prohibition of </a:t>
            </a:r>
            <a:r>
              <a:rPr lang="en-US" altLang="en-US" sz="800" i="1"/>
              <a:t>derasah</a:t>
            </a:r>
            <a:r>
              <a:rPr lang="en-US" altLang="en-US" sz="800"/>
              <a:t> (pressing). They maintain that the animal must be on its back, lying on its side, suspended upside down by a rope or chain, or placed in a barrel-like pen that turns the animal on its back for slaughter. However the </a:t>
            </a:r>
            <a:r>
              <a:rPr lang="en-US" altLang="en-US" sz="800">
                <a:hlinkClick r:id="rId4" tooltip="Orthodox Union"/>
              </a:rPr>
              <a:t>Orthodox Union</a:t>
            </a:r>
            <a:r>
              <a:rPr lang="en-US" altLang="en-US" sz="800"/>
              <a:t> accepts upright slaughter as long as the head is properly supported and today all cattle processing facilities in the U.S., except for the</a:t>
            </a:r>
            <a:r>
              <a:rPr lang="en-US" altLang="en-US" sz="800">
                <a:hlinkClick r:id="rId5" tooltip="Agriprocessors"/>
              </a:rPr>
              <a:t>Agriprocessors</a:t>
            </a:r>
            <a:r>
              <a:rPr lang="en-US" altLang="en-US" sz="800"/>
              <a:t> plant in Iowa, use upright slaughter pens. South American kosher abattoirs primarily use the rotating pen, shackle and hoist as well as shackle and drag methods of slaughter.</a:t>
            </a:r>
            <a:r>
              <a:rPr lang="en-US" altLang="en-US" sz="800" baseline="30000">
                <a:hlinkClick r:id="rId6"/>
              </a:rPr>
              <a:t>[7]</a:t>
            </a:r>
            <a:endParaRPr lang="en-US" altLang="en-US" sz="800"/>
          </a:p>
          <a:p>
            <a:r>
              <a:rPr lang="en-US" altLang="en-US" sz="800" b="1"/>
              <a:t>Haladah</a:t>
            </a:r>
            <a:r>
              <a:rPr lang="en-US" altLang="en-US" sz="800"/>
              <a:t> (</a:t>
            </a:r>
            <a:r>
              <a:rPr lang="he-IL" altLang="en-US" sz="800"/>
              <a:t>חלדה</a:t>
            </a:r>
            <a:r>
              <a:rPr lang="en-US" altLang="en-US" sz="800"/>
              <a:t>; digging or burying) - The knife must be drawn over the throat so that it is visible while shechita is being performed. It must not be stabbed into the neck or buried by fur, hide, or feathers in the case of a bird. Haladah occurs if the shochet either accidentally cuts into the animal's throat so deeply that the entire width of the knife disappears in the wound, uses a knife that is too short so that the end disappears in the wound, or if a foreign object falls over the knife so the shochet loses sight of the incision.</a:t>
            </a:r>
          </a:p>
          <a:p>
            <a:r>
              <a:rPr lang="en-US" altLang="en-US" sz="800" b="1"/>
              <a:t>Hagramah</a:t>
            </a:r>
            <a:r>
              <a:rPr lang="en-US" altLang="en-US" sz="800"/>
              <a:t> (</a:t>
            </a:r>
            <a:r>
              <a:rPr lang="he-IL" altLang="en-US" sz="800"/>
              <a:t>הגרמה</a:t>
            </a:r>
            <a:r>
              <a:rPr lang="en-US" altLang="en-US" sz="800"/>
              <a:t>; cutting in the wrong location) - The limits within which the knife may be applied are from the large ring in the windpipe to the top of the upper lobe of the lung when it is inflated, and corresponding to the length of the pharynx. Slaughtering above or below these limits renders the meat unkosher.</a:t>
            </a:r>
          </a:p>
          <a:p>
            <a:r>
              <a:rPr lang="en-US" altLang="en-US" sz="800" b="1"/>
              <a:t>Iqqur</a:t>
            </a:r>
            <a:r>
              <a:rPr lang="en-US" altLang="en-US" sz="800"/>
              <a:t> (</a:t>
            </a:r>
            <a:r>
              <a:rPr lang="he-IL" altLang="en-US" sz="800"/>
              <a:t>עיקור</a:t>
            </a:r>
            <a:r>
              <a:rPr lang="en-US" altLang="en-US" sz="800"/>
              <a:t>; tearing) - If either the esophagus or the trachea is torn during the shechita incision the carcass is rendered unkosher and cannot be eaten by Jews. Iqqur occurs if the shochet accidentally uses a chalaf with an imperfection on the blade, such as a scratch or nick, that causes a section of blade to be lower than the surface of the blade.</a:t>
            </a:r>
            <a:r>
              <a:rPr lang="en-US" altLang="en-US" sz="800" baseline="30000">
                <a:hlinkClick r:id="rId7"/>
              </a:rPr>
              <a:t>[8]</a:t>
            </a:r>
            <a:r>
              <a:rPr lang="en-US" altLang="en-US" sz="800" baseline="30000">
                <a:hlinkClick r:id="rId8"/>
              </a:rPr>
              <a:t>[9]</a:t>
            </a:r>
            <a:r>
              <a:rPr lang="en-US" altLang="en-US" sz="800" baseline="30000">
                <a:hlinkClick r:id="rId9"/>
              </a:rPr>
              <a:t>[10]</a:t>
            </a:r>
            <a:endParaRPr lang="en-US" altLang="en-US" sz="800"/>
          </a:p>
          <a:p>
            <a:r>
              <a:rPr lang="en-US" altLang="en-US" sz="800"/>
              <a:t>Breaching any of these five rules renders the animal </a:t>
            </a:r>
            <a:r>
              <a:rPr lang="en-US" altLang="en-US" sz="800" i="1">
                <a:hlinkClick r:id="rId10" tooltip="Nevelah"/>
              </a:rPr>
              <a:t>nevelah</a:t>
            </a:r>
            <a:r>
              <a:rPr lang="en-US" altLang="en-US" sz="800"/>
              <a:t>; the animal is regarded in Jewish law as if it were </a:t>
            </a:r>
            <a:r>
              <a:rPr lang="en-US" altLang="en-US" sz="800">
                <a:hlinkClick r:id="rId11" tooltip="Carrion"/>
              </a:rPr>
              <a:t>carrion</a:t>
            </a:r>
            <a:r>
              <a:rPr lang="en-US" altLang="en-US" sz="800"/>
              <a:t>.</a:t>
            </a:r>
          </a:p>
          <a:p>
            <a:r>
              <a:rPr lang="en-US" altLang="en-US" sz="800"/>
              <a:t>Temple Grandin has stated that she has "observed that if the rules (of the five forbidden techniques) are disobeyed the animal will struggle. If these rules are obeyed the animal has little reaction."</a:t>
            </a:r>
            <a:r>
              <a:rPr lang="en-US" altLang="en-US" sz="800" baseline="30000">
                <a:hlinkClick r:id="rId12"/>
              </a:rPr>
              <a:t>[11]</a:t>
            </a:r>
            <a:endParaRPr lang="en-US" altLang="en-US" sz="800"/>
          </a:p>
        </p:txBody>
      </p:sp>
      <p:sp>
        <p:nvSpPr>
          <p:cNvPr id="34820" name="Slide Number Placeholder 3"/>
          <p:cNvSpPr>
            <a:spLocks noGrp="1"/>
          </p:cNvSpPr>
          <p:nvPr>
            <p:ph type="sldNum" sz="quarter" idx="5"/>
          </p:nvPr>
        </p:nvSpPr>
        <p:spPr>
          <a:noFill/>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96099552-A8CF-4287-B9DB-203C4C389CA3}" type="slidenum">
              <a:rPr lang="en-US" altLang="en-US" sz="1200" smtClean="0">
                <a:latin typeface="Arial" panose="020B0604020202020204" pitchFamily="34" charset="0"/>
              </a:rPr>
              <a:pPr/>
              <a:t>5</a:t>
            </a:fld>
            <a:endParaRPr lang="en-US" altLang="en-US" sz="1200">
              <a:latin typeface="Arial" panose="020B0604020202020204" pitchFamily="34" charset="0"/>
            </a:endParaRPr>
          </a:p>
        </p:txBody>
      </p:sp>
    </p:spTree>
    <p:extLst>
      <p:ext uri="{BB962C8B-B14F-4D97-AF65-F5344CB8AC3E}">
        <p14:creationId xmlns:p14="http://schemas.microsoft.com/office/powerpoint/2010/main" val="474388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p:txBody>
          <a:bodyPr/>
          <a:lstStyle/>
          <a:p>
            <a:pPr>
              <a:defRPr/>
            </a:pPr>
            <a:r>
              <a:rPr lang="en-US" sz="1000" dirty="0"/>
              <a:t>In 2015 we received a sizable grant from SUSTAINABLE AGRICULTURE RESEARCH and EDUCATION (SARE) organization</a:t>
            </a:r>
          </a:p>
          <a:p>
            <a:pPr>
              <a:defRPr/>
            </a:pPr>
            <a:r>
              <a:rPr lang="en-US" sz="1000" dirty="0"/>
              <a:t>To pilot LOCAL KOSHER processing using state-certified facilities.</a:t>
            </a:r>
          </a:p>
          <a:p>
            <a:pPr>
              <a:defRPr/>
            </a:pPr>
            <a:r>
              <a:rPr lang="en-US" sz="1000" dirty="0"/>
              <a:t>We are comparing the economic viability of local kosher processing to larger-scale kosher processors in the region.</a:t>
            </a:r>
          </a:p>
          <a:p>
            <a:pPr>
              <a:defRPr/>
            </a:pPr>
            <a:endParaRPr lang="en-US" altLang="en-US" sz="1000" dirty="0"/>
          </a:p>
          <a:p>
            <a:pPr>
              <a:defRPr/>
            </a:pPr>
            <a:r>
              <a:rPr lang="en-US" altLang="en-US" sz="1000" dirty="0"/>
              <a:t>We are stuck between local and big processors.</a:t>
            </a:r>
          </a:p>
          <a:p>
            <a:pPr>
              <a:defRPr/>
            </a:pPr>
            <a:endParaRPr lang="en-US" altLang="en-US" sz="1000" dirty="0"/>
          </a:p>
          <a:p>
            <a:pPr>
              <a:defRPr/>
            </a:pPr>
            <a:endParaRPr lang="en-US" altLang="en-US" sz="1000" dirty="0"/>
          </a:p>
          <a:p>
            <a:pPr>
              <a:defRPr/>
            </a:pPr>
            <a:r>
              <a:rPr lang="en-US" sz="1000" b="1" dirty="0"/>
              <a:t>Why research kosher? </a:t>
            </a:r>
            <a:r>
              <a:rPr lang="en-US" sz="1000" dirty="0"/>
              <a:t>According to a 2009 Mintel market research report, 44% of the kosher market is Jewish consumers. In Massachusetts and New England, 4-5% of the population is Jewish—almost double the national percentage. While 15% of those who purchase kosher products do so for religious reasons, most who seek out kosher products buy the items for food quality (62%), healthfulness (51%), and food safety (34%). 19% of the kosher market is Muslim who consume food certified as Halal.</a:t>
            </a:r>
          </a:p>
          <a:p>
            <a:pPr>
              <a:defRPr/>
            </a:pPr>
            <a:endParaRPr lang="en-US" altLang="en-US" sz="1000" dirty="0"/>
          </a:p>
          <a:p>
            <a:pPr>
              <a:defRPr/>
            </a:pPr>
            <a:r>
              <a:rPr lang="en-US" altLang="en-US" sz="1000" dirty="0"/>
              <a:t>6 steps to kosher processing:</a:t>
            </a:r>
          </a:p>
          <a:p>
            <a:pPr marL="171450" indent="-171450">
              <a:buFontTx/>
              <a:buChar char="-"/>
              <a:defRPr/>
            </a:pPr>
            <a:r>
              <a:rPr lang="en-US" altLang="en-US" sz="1000" dirty="0"/>
              <a:t>Kill</a:t>
            </a:r>
          </a:p>
          <a:p>
            <a:pPr marL="171450" indent="-171450">
              <a:buFontTx/>
              <a:buChar char="-"/>
              <a:defRPr/>
            </a:pPr>
            <a:r>
              <a:rPr lang="en-US" altLang="en-US" sz="1000" dirty="0"/>
              <a:t>Pluck</a:t>
            </a:r>
          </a:p>
          <a:p>
            <a:pPr marL="171450" indent="-171450">
              <a:buFontTx/>
              <a:buChar char="-"/>
              <a:defRPr/>
            </a:pPr>
            <a:r>
              <a:rPr lang="en-US" altLang="en-US" sz="1000" dirty="0"/>
              <a:t>Eviscerate</a:t>
            </a:r>
          </a:p>
          <a:p>
            <a:pPr marL="171450" indent="-171450">
              <a:buFontTx/>
              <a:buChar char="-"/>
              <a:defRPr/>
            </a:pPr>
            <a:r>
              <a:rPr lang="en-US" altLang="en-US" sz="1000" dirty="0"/>
              <a:t>Soak</a:t>
            </a:r>
          </a:p>
          <a:p>
            <a:pPr marL="171450" indent="-171450">
              <a:buFontTx/>
              <a:buChar char="-"/>
              <a:defRPr/>
            </a:pPr>
            <a:r>
              <a:rPr lang="en-US" altLang="en-US" sz="1000" dirty="0"/>
              <a:t>Salt</a:t>
            </a:r>
          </a:p>
          <a:p>
            <a:pPr marL="171450" indent="-171450">
              <a:buFontTx/>
              <a:buChar char="-"/>
              <a:defRPr/>
            </a:pPr>
            <a:r>
              <a:rPr lang="en-US" altLang="en-US" sz="1000" dirty="0"/>
              <a:t>rinse</a:t>
            </a:r>
          </a:p>
        </p:txBody>
      </p:sp>
      <p:sp>
        <p:nvSpPr>
          <p:cNvPr id="22532" name="Slide Number Placeholder 3"/>
          <p:cNvSpPr>
            <a:spLocks noGrp="1"/>
          </p:cNvSpPr>
          <p:nvPr>
            <p:ph type="sldNum" sz="quarter" idx="5"/>
          </p:nvPr>
        </p:nvSpPr>
        <p:spPr>
          <a:noFill/>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7CC2CEAA-647B-489E-A883-1703E32FED3B}" type="slidenum">
              <a:rPr lang="en-US" altLang="en-US" sz="1200" smtClean="0">
                <a:latin typeface="Arial" panose="020B0604020202020204" pitchFamily="34" charset="0"/>
              </a:rPr>
              <a:pPr/>
              <a:t>6</a:t>
            </a:fld>
            <a:endParaRPr lang="en-US" altLang="en-US" sz="1200">
              <a:latin typeface="Arial" panose="020B0604020202020204" pitchFamily="34" charset="0"/>
            </a:endParaRPr>
          </a:p>
        </p:txBody>
      </p:sp>
    </p:spTree>
    <p:extLst>
      <p:ext uri="{BB962C8B-B14F-4D97-AF65-F5344CB8AC3E}">
        <p14:creationId xmlns:p14="http://schemas.microsoft.com/office/powerpoint/2010/main" val="2576651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p:spPr>
        <p:txBody>
          <a:bodyPr/>
          <a:lstStyle/>
          <a:p>
            <a:endParaRPr lang="en-US" altLang="en-US" sz="1000"/>
          </a:p>
        </p:txBody>
      </p:sp>
      <p:sp>
        <p:nvSpPr>
          <p:cNvPr id="24580" name="Slide Number Placeholder 3"/>
          <p:cNvSpPr>
            <a:spLocks noGrp="1"/>
          </p:cNvSpPr>
          <p:nvPr>
            <p:ph type="sldNum" sz="quarter" idx="5"/>
          </p:nvPr>
        </p:nvSpPr>
        <p:spPr>
          <a:noFill/>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BFF3AFAC-A8D0-41E9-8582-8A0281AE6A13}" type="slidenum">
              <a:rPr lang="en-US" altLang="en-US" sz="1200" smtClean="0">
                <a:latin typeface="Arial" panose="020B0604020202020204" pitchFamily="34" charset="0"/>
              </a:rPr>
              <a:pPr/>
              <a:t>7</a:t>
            </a:fld>
            <a:endParaRPr lang="en-US" altLang="en-US" sz="1200">
              <a:latin typeface="Arial" panose="020B0604020202020204" pitchFamily="34" charset="0"/>
            </a:endParaRPr>
          </a:p>
        </p:txBody>
      </p:sp>
    </p:spTree>
    <p:extLst>
      <p:ext uri="{BB962C8B-B14F-4D97-AF65-F5344CB8AC3E}">
        <p14:creationId xmlns:p14="http://schemas.microsoft.com/office/powerpoint/2010/main" val="905731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p:spPr>
        <p:txBody>
          <a:bodyPr/>
          <a:lstStyle/>
          <a:p>
            <a:endParaRPr lang="en-US" altLang="en-US" sz="1000"/>
          </a:p>
        </p:txBody>
      </p:sp>
      <p:sp>
        <p:nvSpPr>
          <p:cNvPr id="24580" name="Slide Number Placeholder 3"/>
          <p:cNvSpPr>
            <a:spLocks noGrp="1"/>
          </p:cNvSpPr>
          <p:nvPr>
            <p:ph type="sldNum" sz="quarter" idx="5"/>
          </p:nvPr>
        </p:nvSpPr>
        <p:spPr>
          <a:noFill/>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BFF3AFAC-A8D0-41E9-8582-8A0281AE6A13}" type="slidenum">
              <a:rPr lang="en-US" altLang="en-US" sz="1200" smtClean="0">
                <a:latin typeface="Arial" panose="020B0604020202020204" pitchFamily="34" charset="0"/>
              </a:rPr>
              <a:pPr/>
              <a:t>8</a:t>
            </a:fld>
            <a:endParaRPr lang="en-US" altLang="en-US" sz="1200">
              <a:latin typeface="Arial" panose="020B0604020202020204" pitchFamily="34" charset="0"/>
            </a:endParaRPr>
          </a:p>
        </p:txBody>
      </p:sp>
    </p:spTree>
    <p:extLst>
      <p:ext uri="{BB962C8B-B14F-4D97-AF65-F5344CB8AC3E}">
        <p14:creationId xmlns:p14="http://schemas.microsoft.com/office/powerpoint/2010/main" val="3621476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p:spPr>
        <p:txBody>
          <a:bodyPr/>
          <a:lstStyle/>
          <a:p>
            <a:endParaRPr lang="en-US" altLang="en-US" sz="1000"/>
          </a:p>
        </p:txBody>
      </p:sp>
      <p:sp>
        <p:nvSpPr>
          <p:cNvPr id="24580" name="Slide Number Placeholder 3"/>
          <p:cNvSpPr>
            <a:spLocks noGrp="1"/>
          </p:cNvSpPr>
          <p:nvPr>
            <p:ph type="sldNum" sz="quarter" idx="5"/>
          </p:nvPr>
        </p:nvSpPr>
        <p:spPr>
          <a:noFill/>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BFF3AFAC-A8D0-41E9-8582-8A0281AE6A13}" type="slidenum">
              <a:rPr lang="en-US" altLang="en-US" sz="1200" smtClean="0">
                <a:latin typeface="Arial" panose="020B0604020202020204" pitchFamily="34" charset="0"/>
              </a:rPr>
              <a:pPr/>
              <a:t>9</a:t>
            </a:fld>
            <a:endParaRPr lang="en-US" altLang="en-US" sz="1200">
              <a:latin typeface="Arial" panose="020B0604020202020204" pitchFamily="34" charset="0"/>
            </a:endParaRPr>
          </a:p>
        </p:txBody>
      </p:sp>
    </p:spTree>
    <p:extLst>
      <p:ext uri="{BB962C8B-B14F-4D97-AF65-F5344CB8AC3E}">
        <p14:creationId xmlns:p14="http://schemas.microsoft.com/office/powerpoint/2010/main" val="27814642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5627688"/>
            <a:ext cx="633413"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361950" y="392113"/>
            <a:ext cx="7772400" cy="1143000"/>
          </a:xfrm>
        </p:spPr>
        <p:txBody>
          <a:bodyPr/>
          <a:lstStyle>
            <a:lvl1pPr>
              <a:defRPr sz="3600"/>
            </a:lvl1pPr>
          </a:lstStyle>
          <a:p>
            <a:pPr lvl="0"/>
            <a:r>
              <a:rPr lang="en-US" altLang="en-US" noProof="0"/>
              <a:t>Click to edit Master title style</a:t>
            </a:r>
          </a:p>
        </p:txBody>
      </p:sp>
      <p:sp>
        <p:nvSpPr>
          <p:cNvPr id="3075" name="Rectangle 3"/>
          <p:cNvSpPr>
            <a:spLocks noGrp="1" noChangeArrowheads="1"/>
          </p:cNvSpPr>
          <p:nvPr>
            <p:ph type="subTitle" idx="1"/>
          </p:nvPr>
        </p:nvSpPr>
        <p:spPr>
          <a:xfrm>
            <a:off x="361950" y="1676400"/>
            <a:ext cx="6400800" cy="1752600"/>
          </a:xfrm>
        </p:spPr>
        <p:txBody>
          <a:bodyPr/>
          <a:lstStyle>
            <a:lvl1pPr marL="0" indent="0">
              <a:buFontTx/>
              <a:buNone/>
              <a:defRPr sz="2400"/>
            </a:lvl1pPr>
          </a:lstStyle>
          <a:p>
            <a:pPr lvl="0"/>
            <a:r>
              <a:rPr lang="en-US" altLang="en-US" noProof="0"/>
              <a:t>Click to edit Master subtitle style</a:t>
            </a:r>
          </a:p>
        </p:txBody>
      </p:sp>
      <p:sp>
        <p:nvSpPr>
          <p:cNvPr id="5" name="Rectangle 5"/>
          <p:cNvSpPr>
            <a:spLocks noGrp="1" noChangeArrowheads="1"/>
          </p:cNvSpPr>
          <p:nvPr>
            <p:ph type="ftr" sz="quarter" idx="10"/>
          </p:nvPr>
        </p:nvSpPr>
        <p:spPr/>
        <p:txBody>
          <a:bodyPr/>
          <a:lstStyle>
            <a:lvl1pPr algn="ctr">
              <a:defRPr sz="700">
                <a:solidFill>
                  <a:srgbClr val="808080"/>
                </a:solidFill>
              </a:defRPr>
            </a:lvl1pPr>
          </a:lstStyle>
          <a:p>
            <a:pPr>
              <a:defRPr/>
            </a:pPr>
            <a:r>
              <a:rPr lang="en-US" altLang="en-US" dirty="0"/>
              <a:t>Copyright © 2019 </a:t>
            </a:r>
            <a:r>
              <a:rPr lang="en-US" altLang="en-US" dirty="0" err="1"/>
              <a:t>Robariah</a:t>
            </a:r>
            <a:r>
              <a:rPr lang="en-US" altLang="en-US" dirty="0"/>
              <a:t> Farms. All rights reserved.</a:t>
            </a:r>
          </a:p>
        </p:txBody>
      </p:sp>
    </p:spTree>
    <p:extLst>
      <p:ext uri="{BB962C8B-B14F-4D97-AF65-F5344CB8AC3E}">
        <p14:creationId xmlns:p14="http://schemas.microsoft.com/office/powerpoint/2010/main" val="1000858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a:defRPr/>
            </a:lvl1pPr>
          </a:lstStyle>
          <a:p>
            <a:pPr>
              <a:defRPr/>
            </a:pPr>
            <a:r>
              <a:rPr lang="en-US" altLang="en-US"/>
              <a:t>Copyright © 2013 Pearson Education, Inc. or its affiliates. All rights reserved.</a:t>
            </a:r>
          </a:p>
        </p:txBody>
      </p:sp>
      <p:sp>
        <p:nvSpPr>
          <p:cNvPr id="5" name="Rectangle 6"/>
          <p:cNvSpPr>
            <a:spLocks noGrp="1" noChangeArrowheads="1"/>
          </p:cNvSpPr>
          <p:nvPr>
            <p:ph type="sldNum" sz="quarter" idx="11"/>
          </p:nvPr>
        </p:nvSpPr>
        <p:spPr/>
        <p:txBody>
          <a:bodyPr/>
          <a:lstStyle>
            <a:lvl1pPr>
              <a:defRPr/>
            </a:lvl1pPr>
          </a:lstStyle>
          <a:p>
            <a:pPr>
              <a:defRPr/>
            </a:pPr>
            <a:fld id="{CB1A4CBD-45F8-4EAB-B320-E30D141C7EF5}" type="slidenum">
              <a:rPr lang="en-US" altLang="en-US"/>
              <a:pPr>
                <a:defRPr/>
              </a:pPr>
              <a:t>‹#›</a:t>
            </a:fld>
            <a:endParaRPr lang="en-US" altLang="en-US"/>
          </a:p>
        </p:txBody>
      </p:sp>
    </p:spTree>
    <p:extLst>
      <p:ext uri="{BB962C8B-B14F-4D97-AF65-F5344CB8AC3E}">
        <p14:creationId xmlns:p14="http://schemas.microsoft.com/office/powerpoint/2010/main" val="3512848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4163" y="392113"/>
            <a:ext cx="2090737" cy="562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1950" y="392113"/>
            <a:ext cx="6119813" cy="562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a:defRPr/>
            </a:lvl1pPr>
          </a:lstStyle>
          <a:p>
            <a:pPr>
              <a:defRPr/>
            </a:pPr>
            <a:r>
              <a:rPr lang="en-US" altLang="en-US"/>
              <a:t>Copyright © 2013 Pearson Education, Inc. or its affiliates. All rights reserved.</a:t>
            </a:r>
          </a:p>
        </p:txBody>
      </p:sp>
      <p:sp>
        <p:nvSpPr>
          <p:cNvPr id="5" name="Rectangle 6"/>
          <p:cNvSpPr>
            <a:spLocks noGrp="1" noChangeArrowheads="1"/>
          </p:cNvSpPr>
          <p:nvPr>
            <p:ph type="sldNum" sz="quarter" idx="11"/>
          </p:nvPr>
        </p:nvSpPr>
        <p:spPr/>
        <p:txBody>
          <a:bodyPr/>
          <a:lstStyle>
            <a:lvl1pPr>
              <a:defRPr/>
            </a:lvl1pPr>
          </a:lstStyle>
          <a:p>
            <a:pPr>
              <a:defRPr/>
            </a:pPr>
            <a:fld id="{1B2A2729-37F0-48EC-B2CC-0D371113F03B}" type="slidenum">
              <a:rPr lang="en-US" altLang="en-US"/>
              <a:pPr>
                <a:defRPr/>
              </a:pPr>
              <a:t>‹#›</a:t>
            </a:fld>
            <a:endParaRPr lang="en-US" altLang="en-US"/>
          </a:p>
        </p:txBody>
      </p:sp>
    </p:spTree>
    <p:extLst>
      <p:ext uri="{BB962C8B-B14F-4D97-AF65-F5344CB8AC3E}">
        <p14:creationId xmlns:p14="http://schemas.microsoft.com/office/powerpoint/2010/main" val="2329179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61950" y="392113"/>
            <a:ext cx="8362950" cy="562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ftr" sz="quarter" idx="10"/>
          </p:nvPr>
        </p:nvSpPr>
        <p:spPr/>
        <p:txBody>
          <a:bodyPr/>
          <a:lstStyle>
            <a:lvl1pPr>
              <a:defRPr/>
            </a:lvl1pPr>
          </a:lstStyle>
          <a:p>
            <a:pPr>
              <a:defRPr/>
            </a:pPr>
            <a:r>
              <a:rPr lang="en-US" altLang="en-US"/>
              <a:t>Copyright © 2013 Pearson Education, Inc. or its affiliates. All rights reserved.</a:t>
            </a:r>
          </a:p>
        </p:txBody>
      </p:sp>
      <p:sp>
        <p:nvSpPr>
          <p:cNvPr id="4" name="Rectangle 6"/>
          <p:cNvSpPr>
            <a:spLocks noGrp="1" noChangeArrowheads="1"/>
          </p:cNvSpPr>
          <p:nvPr>
            <p:ph type="sldNum" sz="quarter" idx="11"/>
          </p:nvPr>
        </p:nvSpPr>
        <p:spPr/>
        <p:txBody>
          <a:bodyPr/>
          <a:lstStyle>
            <a:lvl1pPr>
              <a:defRPr/>
            </a:lvl1pPr>
          </a:lstStyle>
          <a:p>
            <a:pPr>
              <a:defRPr/>
            </a:pPr>
            <a:fld id="{5BB74973-6C44-4EC8-B7D8-BCCF476E25B3}" type="slidenum">
              <a:rPr lang="en-US" altLang="en-US"/>
              <a:pPr>
                <a:defRPr/>
              </a:pPr>
              <a:t>‹#›</a:t>
            </a:fld>
            <a:endParaRPr lang="en-US" altLang="en-US"/>
          </a:p>
        </p:txBody>
      </p:sp>
    </p:spTree>
    <p:extLst>
      <p:ext uri="{BB962C8B-B14F-4D97-AF65-F5344CB8AC3E}">
        <p14:creationId xmlns:p14="http://schemas.microsoft.com/office/powerpoint/2010/main" val="3852648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en-US" dirty="0"/>
              <a:t>Copyright © 2019 </a:t>
            </a:r>
            <a:r>
              <a:rPr lang="en-US" altLang="en-US" dirty="0" err="1"/>
              <a:t>Robariah</a:t>
            </a:r>
            <a:r>
              <a:rPr lang="en-US" altLang="en-US" dirty="0"/>
              <a:t> Farms. All rights reserved.</a:t>
            </a:r>
          </a:p>
        </p:txBody>
      </p:sp>
      <p:sp>
        <p:nvSpPr>
          <p:cNvPr id="5" name="Rectangle 6"/>
          <p:cNvSpPr>
            <a:spLocks noGrp="1" noChangeArrowheads="1"/>
          </p:cNvSpPr>
          <p:nvPr>
            <p:ph type="sldNum" sz="quarter" idx="11"/>
          </p:nvPr>
        </p:nvSpPr>
        <p:spPr>
          <a:ln/>
        </p:spPr>
        <p:txBody>
          <a:bodyPr/>
          <a:lstStyle>
            <a:lvl1pPr>
              <a:defRPr/>
            </a:lvl1pPr>
          </a:lstStyle>
          <a:p>
            <a:pPr>
              <a:defRPr/>
            </a:pPr>
            <a:fld id="{95D100E9-05A5-4E53-9D1D-69DD5ED56DD6}" type="slidenum">
              <a:rPr lang="en-US" altLang="en-US"/>
              <a:pPr>
                <a:defRPr/>
              </a:pPr>
              <a:t>‹#›</a:t>
            </a:fld>
            <a:endParaRPr lang="en-US" altLang="en-US"/>
          </a:p>
        </p:txBody>
      </p:sp>
    </p:spTree>
    <p:extLst>
      <p:ext uri="{BB962C8B-B14F-4D97-AF65-F5344CB8AC3E}">
        <p14:creationId xmlns:p14="http://schemas.microsoft.com/office/powerpoint/2010/main" val="1639320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p:cNvSpPr>
            <a:spLocks noGrp="1" noChangeArrowheads="1"/>
          </p:cNvSpPr>
          <p:nvPr>
            <p:ph type="ftr" sz="quarter" idx="10"/>
          </p:nvPr>
        </p:nvSpPr>
        <p:spPr/>
        <p:txBody>
          <a:bodyPr/>
          <a:lstStyle>
            <a:lvl1pPr>
              <a:defRPr/>
            </a:lvl1pPr>
          </a:lstStyle>
          <a:p>
            <a:pPr>
              <a:defRPr/>
            </a:pPr>
            <a:r>
              <a:rPr lang="en-US" altLang="en-US"/>
              <a:t>Copyright © 2013 Pearson Education, Inc. or its affiliates. All rights reserved.</a:t>
            </a:r>
          </a:p>
        </p:txBody>
      </p:sp>
      <p:sp>
        <p:nvSpPr>
          <p:cNvPr id="5" name="Rectangle 6"/>
          <p:cNvSpPr>
            <a:spLocks noGrp="1" noChangeArrowheads="1"/>
          </p:cNvSpPr>
          <p:nvPr>
            <p:ph type="sldNum" sz="quarter" idx="11"/>
          </p:nvPr>
        </p:nvSpPr>
        <p:spPr/>
        <p:txBody>
          <a:bodyPr/>
          <a:lstStyle>
            <a:lvl1pPr>
              <a:defRPr/>
            </a:lvl1pPr>
          </a:lstStyle>
          <a:p>
            <a:pPr>
              <a:defRPr/>
            </a:pPr>
            <a:fld id="{08C336D8-2379-4627-8281-6CDDAB777F8F}" type="slidenum">
              <a:rPr lang="en-US" altLang="en-US"/>
              <a:pPr>
                <a:defRPr/>
              </a:pPr>
              <a:t>‹#›</a:t>
            </a:fld>
            <a:endParaRPr lang="en-US" altLang="en-US"/>
          </a:p>
        </p:txBody>
      </p:sp>
    </p:spTree>
    <p:extLst>
      <p:ext uri="{BB962C8B-B14F-4D97-AF65-F5344CB8AC3E}">
        <p14:creationId xmlns:p14="http://schemas.microsoft.com/office/powerpoint/2010/main" val="15124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1950" y="1219200"/>
            <a:ext cx="4105275"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9625" y="1219200"/>
            <a:ext cx="4105275"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p:txBody>
          <a:bodyPr/>
          <a:lstStyle>
            <a:lvl1pPr>
              <a:defRPr/>
            </a:lvl1pPr>
          </a:lstStyle>
          <a:p>
            <a:pPr>
              <a:defRPr/>
            </a:pPr>
            <a:r>
              <a:rPr lang="en-US" altLang="en-US"/>
              <a:t>Copyright © 2013 Pearson Education, Inc. or its affiliates. All rights reserved.</a:t>
            </a:r>
          </a:p>
        </p:txBody>
      </p:sp>
      <p:sp>
        <p:nvSpPr>
          <p:cNvPr id="6" name="Rectangle 6"/>
          <p:cNvSpPr>
            <a:spLocks noGrp="1" noChangeArrowheads="1"/>
          </p:cNvSpPr>
          <p:nvPr>
            <p:ph type="sldNum" sz="quarter" idx="11"/>
          </p:nvPr>
        </p:nvSpPr>
        <p:spPr/>
        <p:txBody>
          <a:bodyPr/>
          <a:lstStyle>
            <a:lvl1pPr>
              <a:defRPr/>
            </a:lvl1pPr>
          </a:lstStyle>
          <a:p>
            <a:pPr>
              <a:defRPr/>
            </a:pPr>
            <a:fld id="{4C7B2020-0037-4906-AD68-583CF37DC45A}" type="slidenum">
              <a:rPr lang="en-US" altLang="en-US"/>
              <a:pPr>
                <a:defRPr/>
              </a:pPr>
              <a:t>‹#›</a:t>
            </a:fld>
            <a:endParaRPr lang="en-US" altLang="en-US"/>
          </a:p>
        </p:txBody>
      </p:sp>
    </p:spTree>
    <p:extLst>
      <p:ext uri="{BB962C8B-B14F-4D97-AF65-F5344CB8AC3E}">
        <p14:creationId xmlns:p14="http://schemas.microsoft.com/office/powerpoint/2010/main" val="2080615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p:txBody>
          <a:bodyPr/>
          <a:lstStyle>
            <a:lvl1pPr>
              <a:defRPr/>
            </a:lvl1pPr>
          </a:lstStyle>
          <a:p>
            <a:pPr>
              <a:defRPr/>
            </a:pPr>
            <a:r>
              <a:rPr lang="en-US" altLang="en-US"/>
              <a:t>Copyright © 2013 Pearson Education, Inc. or its affiliates. All rights reserved.</a:t>
            </a:r>
          </a:p>
        </p:txBody>
      </p:sp>
      <p:sp>
        <p:nvSpPr>
          <p:cNvPr id="8" name="Rectangle 6"/>
          <p:cNvSpPr>
            <a:spLocks noGrp="1" noChangeArrowheads="1"/>
          </p:cNvSpPr>
          <p:nvPr>
            <p:ph type="sldNum" sz="quarter" idx="11"/>
          </p:nvPr>
        </p:nvSpPr>
        <p:spPr/>
        <p:txBody>
          <a:bodyPr/>
          <a:lstStyle>
            <a:lvl1pPr>
              <a:defRPr/>
            </a:lvl1pPr>
          </a:lstStyle>
          <a:p>
            <a:pPr>
              <a:defRPr/>
            </a:pPr>
            <a:fld id="{7BACE220-C8FB-41AF-B2B6-050DEE9475DC}" type="slidenum">
              <a:rPr lang="en-US" altLang="en-US"/>
              <a:pPr>
                <a:defRPr/>
              </a:pPr>
              <a:t>‹#›</a:t>
            </a:fld>
            <a:endParaRPr lang="en-US" altLang="en-US"/>
          </a:p>
        </p:txBody>
      </p:sp>
    </p:spTree>
    <p:extLst>
      <p:ext uri="{BB962C8B-B14F-4D97-AF65-F5344CB8AC3E}">
        <p14:creationId xmlns:p14="http://schemas.microsoft.com/office/powerpoint/2010/main" val="2732377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p:txBody>
          <a:bodyPr/>
          <a:lstStyle>
            <a:lvl1pPr>
              <a:defRPr/>
            </a:lvl1pPr>
          </a:lstStyle>
          <a:p>
            <a:pPr>
              <a:defRPr/>
            </a:pPr>
            <a:r>
              <a:rPr lang="en-US" altLang="en-US"/>
              <a:t>Copyright © 2013 Pearson Education, Inc. or its affiliates. All rights reserved.</a:t>
            </a:r>
          </a:p>
        </p:txBody>
      </p:sp>
      <p:sp>
        <p:nvSpPr>
          <p:cNvPr id="4" name="Rectangle 6"/>
          <p:cNvSpPr>
            <a:spLocks noGrp="1" noChangeArrowheads="1"/>
          </p:cNvSpPr>
          <p:nvPr>
            <p:ph type="sldNum" sz="quarter" idx="11"/>
          </p:nvPr>
        </p:nvSpPr>
        <p:spPr/>
        <p:txBody>
          <a:bodyPr/>
          <a:lstStyle>
            <a:lvl1pPr>
              <a:defRPr/>
            </a:lvl1pPr>
          </a:lstStyle>
          <a:p>
            <a:pPr>
              <a:defRPr/>
            </a:pPr>
            <a:fld id="{460CB4B9-EE86-4B2C-A25E-30D69941E766}" type="slidenum">
              <a:rPr lang="en-US" altLang="en-US"/>
              <a:pPr>
                <a:defRPr/>
              </a:pPr>
              <a:t>‹#›</a:t>
            </a:fld>
            <a:endParaRPr lang="en-US" altLang="en-US"/>
          </a:p>
        </p:txBody>
      </p:sp>
    </p:spTree>
    <p:extLst>
      <p:ext uri="{BB962C8B-B14F-4D97-AF65-F5344CB8AC3E}">
        <p14:creationId xmlns:p14="http://schemas.microsoft.com/office/powerpoint/2010/main" val="1295977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a:lvl1pPr>
          </a:lstStyle>
          <a:p>
            <a:pPr>
              <a:defRPr/>
            </a:pPr>
            <a:r>
              <a:rPr lang="en-US" altLang="en-US"/>
              <a:t>Copyright © 2013 Pearson Education, Inc. or its affiliates. All rights reserved.</a:t>
            </a:r>
          </a:p>
        </p:txBody>
      </p:sp>
      <p:sp>
        <p:nvSpPr>
          <p:cNvPr id="3" name="Rectangle 6"/>
          <p:cNvSpPr>
            <a:spLocks noGrp="1" noChangeArrowheads="1"/>
          </p:cNvSpPr>
          <p:nvPr>
            <p:ph type="sldNum" sz="quarter" idx="11"/>
          </p:nvPr>
        </p:nvSpPr>
        <p:spPr/>
        <p:txBody>
          <a:bodyPr/>
          <a:lstStyle>
            <a:lvl1pPr>
              <a:defRPr/>
            </a:lvl1pPr>
          </a:lstStyle>
          <a:p>
            <a:pPr>
              <a:defRPr/>
            </a:pPr>
            <a:fld id="{06DB2948-C4A4-44E2-B92E-B84655CD8554}" type="slidenum">
              <a:rPr lang="en-US" altLang="en-US"/>
              <a:pPr>
                <a:defRPr/>
              </a:pPr>
              <a:t>‹#›</a:t>
            </a:fld>
            <a:endParaRPr lang="en-US" altLang="en-US"/>
          </a:p>
        </p:txBody>
      </p:sp>
    </p:spTree>
    <p:extLst>
      <p:ext uri="{BB962C8B-B14F-4D97-AF65-F5344CB8AC3E}">
        <p14:creationId xmlns:p14="http://schemas.microsoft.com/office/powerpoint/2010/main" val="2266326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a:defRPr/>
            </a:lvl1pPr>
          </a:lstStyle>
          <a:p>
            <a:pPr>
              <a:defRPr/>
            </a:pPr>
            <a:r>
              <a:rPr lang="en-US" altLang="en-US"/>
              <a:t>Copyright © 2013 Pearson Education, Inc. or its affiliates. All rights reserved.</a:t>
            </a:r>
          </a:p>
        </p:txBody>
      </p:sp>
      <p:sp>
        <p:nvSpPr>
          <p:cNvPr id="6" name="Rectangle 6"/>
          <p:cNvSpPr>
            <a:spLocks noGrp="1" noChangeArrowheads="1"/>
          </p:cNvSpPr>
          <p:nvPr>
            <p:ph type="sldNum" sz="quarter" idx="11"/>
          </p:nvPr>
        </p:nvSpPr>
        <p:spPr/>
        <p:txBody>
          <a:bodyPr/>
          <a:lstStyle>
            <a:lvl1pPr>
              <a:defRPr/>
            </a:lvl1pPr>
          </a:lstStyle>
          <a:p>
            <a:pPr>
              <a:defRPr/>
            </a:pPr>
            <a:fld id="{19A0CD5F-2185-47CE-848A-BFC8BEA7BBFF}" type="slidenum">
              <a:rPr lang="en-US" altLang="en-US"/>
              <a:pPr>
                <a:defRPr/>
              </a:pPr>
              <a:t>‹#›</a:t>
            </a:fld>
            <a:endParaRPr lang="en-US" altLang="en-US"/>
          </a:p>
        </p:txBody>
      </p:sp>
    </p:spTree>
    <p:extLst>
      <p:ext uri="{BB962C8B-B14F-4D97-AF65-F5344CB8AC3E}">
        <p14:creationId xmlns:p14="http://schemas.microsoft.com/office/powerpoint/2010/main" val="2385438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a:defRPr/>
            </a:lvl1pPr>
          </a:lstStyle>
          <a:p>
            <a:pPr>
              <a:defRPr/>
            </a:pPr>
            <a:r>
              <a:rPr lang="en-US" altLang="en-US"/>
              <a:t>Copyright © 2013 Pearson Education, Inc. or its affiliates. All rights reserved.</a:t>
            </a:r>
          </a:p>
        </p:txBody>
      </p:sp>
      <p:sp>
        <p:nvSpPr>
          <p:cNvPr id="6" name="Rectangle 6"/>
          <p:cNvSpPr>
            <a:spLocks noGrp="1" noChangeArrowheads="1"/>
          </p:cNvSpPr>
          <p:nvPr>
            <p:ph type="sldNum" sz="quarter" idx="11"/>
          </p:nvPr>
        </p:nvSpPr>
        <p:spPr/>
        <p:txBody>
          <a:bodyPr/>
          <a:lstStyle>
            <a:lvl1pPr>
              <a:defRPr/>
            </a:lvl1pPr>
          </a:lstStyle>
          <a:p>
            <a:pPr>
              <a:defRPr/>
            </a:pPr>
            <a:fld id="{41407BFE-7FF9-4A95-A1BD-6C7913988F62}" type="slidenum">
              <a:rPr lang="en-US" altLang="en-US"/>
              <a:pPr>
                <a:defRPr/>
              </a:pPr>
              <a:t>‹#›</a:t>
            </a:fld>
            <a:endParaRPr lang="en-US" altLang="en-US"/>
          </a:p>
        </p:txBody>
      </p:sp>
    </p:spTree>
    <p:extLst>
      <p:ext uri="{BB962C8B-B14F-4D97-AF65-F5344CB8AC3E}">
        <p14:creationId xmlns:p14="http://schemas.microsoft.com/office/powerpoint/2010/main" val="194476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1950" y="392113"/>
            <a:ext cx="8362950" cy="67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361950" y="1219200"/>
            <a:ext cx="836295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ftr" sz="quarter" idx="3"/>
          </p:nvPr>
        </p:nvSpPr>
        <p:spPr bwMode="auto">
          <a:xfrm>
            <a:off x="2603500" y="6172200"/>
            <a:ext cx="41227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700">
                <a:solidFill>
                  <a:srgbClr val="808080"/>
                </a:solidFill>
              </a:defRPr>
            </a:lvl1pPr>
          </a:lstStyle>
          <a:p>
            <a:pPr>
              <a:defRPr/>
            </a:pPr>
            <a:r>
              <a:rPr lang="en-US" altLang="en-US" dirty="0"/>
              <a:t>Copyright © 2019 </a:t>
            </a:r>
            <a:r>
              <a:rPr lang="en-US" altLang="en-US" dirty="0" err="1"/>
              <a:t>Robariah</a:t>
            </a:r>
            <a:r>
              <a:rPr lang="en-US" altLang="en-US" dirty="0"/>
              <a:t> Farms. All rights reserved.</a:t>
            </a:r>
          </a:p>
        </p:txBody>
      </p:sp>
      <p:sp>
        <p:nvSpPr>
          <p:cNvPr id="1030" name="Rectangle 6"/>
          <p:cNvSpPr>
            <a:spLocks noGrp="1" noChangeArrowheads="1"/>
          </p:cNvSpPr>
          <p:nvPr>
            <p:ph type="sldNum" sz="quarter" idx="4"/>
          </p:nvPr>
        </p:nvSpPr>
        <p:spPr bwMode="auto">
          <a:xfrm>
            <a:off x="8655050" y="6172200"/>
            <a:ext cx="4889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a:defRPr sz="700">
                <a:solidFill>
                  <a:srgbClr val="808080"/>
                </a:solidFill>
              </a:defRPr>
            </a:lvl1pPr>
          </a:lstStyle>
          <a:p>
            <a:pPr>
              <a:defRPr/>
            </a:pPr>
            <a:fld id="{60C81D0E-A048-4FE7-943E-57D343951618}" type="slidenum">
              <a:rPr lang="en-US" altLang="en-US"/>
              <a:pPr>
                <a:defRPr/>
              </a:pPr>
              <a:t>‹#›</a:t>
            </a:fld>
            <a:endParaRPr lang="en-US" altLang="en-US"/>
          </a:p>
        </p:txBody>
      </p:sp>
      <p:pic>
        <p:nvPicPr>
          <p:cNvPr id="2" name="Picture 11" descr="Pearson_Bound_Whit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15238" y="6359525"/>
            <a:ext cx="152876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8"/>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92113" y="5627688"/>
            <a:ext cx="635000"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5" r:id="rId1"/>
    <p:sldLayoutId id="2147483744"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hf hdr="0" dt="0"/>
  <p:txStyles>
    <p:titleStyle>
      <a:lvl1pPr algn="l" rtl="0" eaLnBrk="0" fontAlgn="base" hangingPunct="0">
        <a:spcBef>
          <a:spcPct val="0"/>
        </a:spcBef>
        <a:spcAft>
          <a:spcPct val="0"/>
        </a:spcAft>
        <a:defRPr sz="3200" b="1" kern="1200">
          <a:solidFill>
            <a:srgbClr val="990000"/>
          </a:solidFill>
          <a:latin typeface="+mj-lt"/>
          <a:ea typeface="+mj-ea"/>
          <a:cs typeface="+mj-cs"/>
        </a:defRPr>
      </a:lvl1pPr>
      <a:lvl2pPr algn="l" rtl="0" eaLnBrk="0" fontAlgn="base" hangingPunct="0">
        <a:spcBef>
          <a:spcPct val="0"/>
        </a:spcBef>
        <a:spcAft>
          <a:spcPct val="0"/>
        </a:spcAft>
        <a:defRPr sz="3200" b="1">
          <a:solidFill>
            <a:srgbClr val="990000"/>
          </a:solidFill>
          <a:latin typeface="Verdana" panose="020B0604030504040204" pitchFamily="34" charset="0"/>
          <a:ea typeface="ＭＳ Ｐゴシック" panose="020B0600070205080204" pitchFamily="34" charset="-128"/>
        </a:defRPr>
      </a:lvl2pPr>
      <a:lvl3pPr algn="l" rtl="0" eaLnBrk="0" fontAlgn="base" hangingPunct="0">
        <a:spcBef>
          <a:spcPct val="0"/>
        </a:spcBef>
        <a:spcAft>
          <a:spcPct val="0"/>
        </a:spcAft>
        <a:defRPr sz="3200" b="1">
          <a:solidFill>
            <a:srgbClr val="990000"/>
          </a:solidFill>
          <a:latin typeface="Verdana" panose="020B0604030504040204" pitchFamily="34" charset="0"/>
          <a:ea typeface="ＭＳ Ｐゴシック" panose="020B0600070205080204" pitchFamily="34" charset="-128"/>
        </a:defRPr>
      </a:lvl3pPr>
      <a:lvl4pPr algn="l" rtl="0" eaLnBrk="0" fontAlgn="base" hangingPunct="0">
        <a:spcBef>
          <a:spcPct val="0"/>
        </a:spcBef>
        <a:spcAft>
          <a:spcPct val="0"/>
        </a:spcAft>
        <a:defRPr sz="3200" b="1">
          <a:solidFill>
            <a:srgbClr val="990000"/>
          </a:solidFill>
          <a:latin typeface="Verdana" panose="020B0604030504040204" pitchFamily="34" charset="0"/>
          <a:ea typeface="ＭＳ Ｐゴシック" panose="020B0600070205080204" pitchFamily="34" charset="-128"/>
        </a:defRPr>
      </a:lvl4pPr>
      <a:lvl5pPr algn="l" rtl="0" eaLnBrk="0" fontAlgn="base" hangingPunct="0">
        <a:spcBef>
          <a:spcPct val="0"/>
        </a:spcBef>
        <a:spcAft>
          <a:spcPct val="0"/>
        </a:spcAft>
        <a:defRPr sz="3200" b="1">
          <a:solidFill>
            <a:srgbClr val="990000"/>
          </a:solidFill>
          <a:latin typeface="Verdana" panose="020B0604030504040204" pitchFamily="34" charset="0"/>
          <a:ea typeface="ＭＳ Ｐゴシック" panose="020B0600070205080204" pitchFamily="34" charset="-128"/>
        </a:defRPr>
      </a:lvl5pPr>
      <a:lvl6pPr marL="457200" algn="l" rtl="0" fontAlgn="base">
        <a:spcBef>
          <a:spcPct val="0"/>
        </a:spcBef>
        <a:spcAft>
          <a:spcPct val="0"/>
        </a:spcAft>
        <a:defRPr sz="2400" b="1">
          <a:solidFill>
            <a:schemeClr val="tx2"/>
          </a:solidFill>
          <a:latin typeface="Verdana" panose="020B0604030504040204" pitchFamily="34" charset="0"/>
          <a:ea typeface="ＭＳ Ｐゴシック" panose="020B0600070205080204" pitchFamily="34" charset="-128"/>
        </a:defRPr>
      </a:lvl6pPr>
      <a:lvl7pPr marL="914400" algn="l" rtl="0" fontAlgn="base">
        <a:spcBef>
          <a:spcPct val="0"/>
        </a:spcBef>
        <a:spcAft>
          <a:spcPct val="0"/>
        </a:spcAft>
        <a:defRPr sz="2400" b="1">
          <a:solidFill>
            <a:schemeClr val="tx2"/>
          </a:solidFill>
          <a:latin typeface="Verdana" panose="020B0604030504040204" pitchFamily="34" charset="0"/>
          <a:ea typeface="ＭＳ Ｐゴシック" panose="020B0600070205080204" pitchFamily="34" charset="-128"/>
        </a:defRPr>
      </a:lvl7pPr>
      <a:lvl8pPr marL="1371600" algn="l" rtl="0" fontAlgn="base">
        <a:spcBef>
          <a:spcPct val="0"/>
        </a:spcBef>
        <a:spcAft>
          <a:spcPct val="0"/>
        </a:spcAft>
        <a:defRPr sz="2400" b="1">
          <a:solidFill>
            <a:schemeClr val="tx2"/>
          </a:solidFill>
          <a:latin typeface="Verdana" panose="020B0604030504040204" pitchFamily="34" charset="0"/>
          <a:ea typeface="ＭＳ Ｐゴシック" panose="020B0600070205080204" pitchFamily="34" charset="-128"/>
        </a:defRPr>
      </a:lvl8pPr>
      <a:lvl9pPr marL="1828800" algn="l" rtl="0" fontAlgn="base">
        <a:spcBef>
          <a:spcPct val="0"/>
        </a:spcBef>
        <a:spcAft>
          <a:spcPct val="0"/>
        </a:spcAft>
        <a:defRPr sz="2400" b="1">
          <a:solidFill>
            <a:schemeClr val="tx2"/>
          </a:solidFill>
          <a:latin typeface="Verdana" panose="020B0604030504040204" pitchFamily="34" charset="0"/>
          <a:ea typeface="ＭＳ Ｐゴシック" panose="020B0600070205080204" pitchFamily="34" charset="-128"/>
        </a:defRPr>
      </a:lvl9pPr>
    </p:titleStyle>
    <p:bodyStyle>
      <a:lvl1pPr marL="342900" indent="-342900" algn="l" rtl="0" eaLnBrk="0" fontAlgn="base" hangingPunct="0">
        <a:spcBef>
          <a:spcPct val="20000"/>
        </a:spcBef>
        <a:spcAft>
          <a:spcPct val="0"/>
        </a:spcAft>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anose="05000000000000000000" pitchFamily="2" charset="2"/>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file:///C:\Users\ufriero\Desktop\RMF\Robariah%20Farms\2016\Marketing\CBI\Pastured%20poultry%20sounds.m4a" TargetMode="External"/><Relationship Id="rId1" Type="http://schemas.microsoft.com/office/2007/relationships/media" Target="file:///C:\Users\ufriero\Desktop\RMF\Robariah%20Farms\2016\Marketing\CBI\Pastured%20poultry%20sounds.m4a" TargetMode="Externa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mailto:info@robariah.com"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18.jpeg"/><Relationship Id="rId12" Type="http://schemas.openxmlformats.org/officeDocument/2006/relationships/image" Target="../media/image22.jpeg"/><Relationship Id="rId2" Type="http://schemas.openxmlformats.org/officeDocument/2006/relationships/video" Target="file:///C:\Users\ufriero\Desktop\RMF\Robariah%20Farms\2016\Marketing\CBI\4C06D901F83F6C70B860C8F128B5BCE0F6552095D525417666100CCD2BB3C32F.wmv" TargetMode="External"/><Relationship Id="rId1" Type="http://schemas.microsoft.com/office/2007/relationships/media" Target="file:///C:\Users\ufriero\Desktop\RMF\Robariah%20Farms\2016\Marketing\CBI\4C06D901F83F6C70B860C8F128B5BCE0F6552095D525417666100CCD2BB3C32F.wmv" TargetMode="External"/><Relationship Id="rId6" Type="http://schemas.openxmlformats.org/officeDocument/2006/relationships/image" Target="../media/image17.jpeg"/><Relationship Id="rId11" Type="http://schemas.openxmlformats.org/officeDocument/2006/relationships/image" Target="../media/image21.jpeg"/><Relationship Id="rId5" Type="http://schemas.openxmlformats.org/officeDocument/2006/relationships/image" Target="../media/image16.jpeg"/><Relationship Id="rId10" Type="http://schemas.openxmlformats.org/officeDocument/2006/relationships/image" Target="../media/image7.png"/><Relationship Id="rId4" Type="http://schemas.openxmlformats.org/officeDocument/2006/relationships/notesSlide" Target="../notesSlides/notesSlide6.xml"/><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ufriero\Desktop\Desktop\RMF\Robariah%20Farms\2019\PowerPT%20and%20media\Video_Local%20Kosher%20Processing.mp4" TargetMode="External"/><Relationship Id="rId1" Type="http://schemas.microsoft.com/office/2007/relationships/media" Target="file:///C:\Users\ufriero\Desktop\Desktop\RMF\Robariah%20Farms\2019\PowerPT%20and%20media\Video_Local%20Kosher%20Processing.mp4" TargetMode="External"/><Relationship Id="rId5" Type="http://schemas.openxmlformats.org/officeDocument/2006/relationships/image" Target="../media/image2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656"/>
          <a:stretch/>
        </p:blipFill>
        <p:spPr>
          <a:xfrm>
            <a:off x="-1588" y="-1219200"/>
            <a:ext cx="5410200" cy="8077200"/>
          </a:xfrm>
          <a:prstGeom prst="rect">
            <a:avLst/>
          </a:prstGeom>
          <a:scene3d>
            <a:camera prst="orthographicFront">
              <a:rot lat="0" lon="0" rev="0"/>
            </a:camera>
            <a:lightRig rig="threePt" dir="t"/>
          </a:scene3d>
        </p:spPr>
      </p:pic>
      <p:sp>
        <p:nvSpPr>
          <p:cNvPr id="15363" name="Rectangle 3"/>
          <p:cNvSpPr>
            <a:spLocks noChangeArrowheads="1"/>
          </p:cNvSpPr>
          <p:nvPr/>
        </p:nvSpPr>
        <p:spPr bwMode="auto">
          <a:xfrm>
            <a:off x="4648200" y="0"/>
            <a:ext cx="5254625" cy="6858000"/>
          </a:xfrm>
          <a:prstGeom prst="rect">
            <a:avLst/>
          </a:prstGeom>
          <a:solidFill>
            <a:srgbClr val="3B491F"/>
          </a:solidFill>
          <a:ln w="9525" algn="ctr">
            <a:solidFill>
              <a:schemeClr val="tx1"/>
            </a:solidFill>
            <a:round/>
            <a:headEnd/>
            <a:tailEnd/>
          </a:ln>
        </p:spPr>
        <p:txBody>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endParaRPr lang="en-US" altLang="en-US"/>
          </a:p>
        </p:txBody>
      </p:sp>
      <p:sp>
        <p:nvSpPr>
          <p:cNvPr id="15364" name="Rectangle 2"/>
          <p:cNvSpPr>
            <a:spLocks noGrp="1" noChangeArrowheads="1"/>
          </p:cNvSpPr>
          <p:nvPr>
            <p:ph type="ctrTitle"/>
          </p:nvPr>
        </p:nvSpPr>
        <p:spPr>
          <a:xfrm>
            <a:off x="4953000" y="1447800"/>
            <a:ext cx="4038600" cy="3276600"/>
          </a:xfrm>
        </p:spPr>
        <p:txBody>
          <a:bodyPr/>
          <a:lstStyle/>
          <a:p>
            <a:pPr eaLnBrk="1" hangingPunct="1"/>
            <a:r>
              <a:rPr lang="en-US" altLang="en-US" sz="4800" dirty="0">
                <a:solidFill>
                  <a:schemeClr val="bg1"/>
                </a:solidFill>
                <a:latin typeface="Goudy Old Style" panose="02020502050305020303" pitchFamily="18" charset="0"/>
              </a:rPr>
              <a:t>Local</a:t>
            </a:r>
            <a:br>
              <a:rPr lang="en-US" altLang="en-US" sz="4800" dirty="0">
                <a:solidFill>
                  <a:schemeClr val="bg1"/>
                </a:solidFill>
                <a:latin typeface="Goudy Old Style" panose="02020502050305020303" pitchFamily="18" charset="0"/>
              </a:rPr>
            </a:br>
            <a:r>
              <a:rPr lang="en-US" altLang="en-US" sz="4800" dirty="0">
                <a:solidFill>
                  <a:schemeClr val="bg1"/>
                </a:solidFill>
                <a:latin typeface="Goudy Old Style" panose="02020502050305020303" pitchFamily="18" charset="0"/>
              </a:rPr>
              <a:t>Kosher Pasture-Raised</a:t>
            </a:r>
            <a:br>
              <a:rPr lang="en-US" altLang="en-US" sz="4800" dirty="0">
                <a:solidFill>
                  <a:schemeClr val="bg1"/>
                </a:solidFill>
                <a:latin typeface="Goudy Old Style" panose="02020502050305020303" pitchFamily="18" charset="0"/>
              </a:rPr>
            </a:br>
            <a:endParaRPr lang="en-US" altLang="en-US" sz="4800" dirty="0">
              <a:solidFill>
                <a:schemeClr val="bg1"/>
              </a:solidFill>
              <a:latin typeface="Goudy Old Style" panose="02020502050305020303" pitchFamily="18" charset="0"/>
            </a:endParaRPr>
          </a:p>
        </p:txBody>
      </p:sp>
      <p:sp>
        <p:nvSpPr>
          <p:cNvPr id="15365" name="Text Box 2"/>
          <p:cNvSpPr txBox="1">
            <a:spLocks noChangeArrowheads="1"/>
          </p:cNvSpPr>
          <p:nvPr/>
        </p:nvSpPr>
        <p:spPr bwMode="auto">
          <a:xfrm>
            <a:off x="4991100" y="282575"/>
            <a:ext cx="3581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9pPr>
          </a:lstStyle>
          <a:p>
            <a:pPr>
              <a:spcBef>
                <a:spcPct val="0"/>
              </a:spcBef>
              <a:spcAft>
                <a:spcPts val="800"/>
              </a:spcAft>
              <a:buFontTx/>
              <a:buNone/>
            </a:pPr>
            <a:r>
              <a:rPr lang="en-US" altLang="en-US" sz="1400" b="1" i="1">
                <a:solidFill>
                  <a:srgbClr val="FFFFFF"/>
                </a:solidFill>
                <a:latin typeface="Goudy Old Style" panose="02020502050305020303" pitchFamily="18" charset="0"/>
              </a:rPr>
              <a:t>Bringing local back to kosher.</a:t>
            </a:r>
            <a:endParaRPr lang="en-US" altLang="en-US" sz="1800">
              <a:latin typeface="Goudy Old Style" panose="02020502050305020303" pitchFamily="18" charset="0"/>
            </a:endParaRPr>
          </a:p>
        </p:txBody>
      </p:sp>
      <p:sp>
        <p:nvSpPr>
          <p:cNvPr id="15366" name="Text Box 2"/>
          <p:cNvSpPr txBox="1">
            <a:spLocks noChangeArrowheads="1"/>
          </p:cNvSpPr>
          <p:nvPr/>
        </p:nvSpPr>
        <p:spPr bwMode="auto">
          <a:xfrm>
            <a:off x="4991100" y="3886200"/>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9pPr>
          </a:lstStyle>
          <a:p>
            <a:pPr>
              <a:spcBef>
                <a:spcPct val="0"/>
              </a:spcBef>
              <a:spcAft>
                <a:spcPts val="800"/>
              </a:spcAft>
              <a:buFontTx/>
              <a:buNone/>
            </a:pPr>
            <a:r>
              <a:rPr lang="en-US" altLang="en-US" sz="1800" b="1">
                <a:solidFill>
                  <a:srgbClr val="FFFFFF"/>
                </a:solidFill>
                <a:latin typeface="Goudy Old Style" panose="02020502050305020303" pitchFamily="18" charset="0"/>
              </a:rPr>
              <a:t>Deerfield, MA</a:t>
            </a:r>
            <a:endParaRPr lang="en-US" altLang="en-US">
              <a:latin typeface="Goudy Old Style" panose="02020502050305020303" pitchFamily="18" charset="0"/>
            </a:endParaRPr>
          </a:p>
        </p:txBody>
      </p:sp>
      <p:pic>
        <p:nvPicPr>
          <p:cNvPr id="15367" name="Picture 2" descr="Robariah_Farms_logo_wh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1950" y="282575"/>
            <a:ext cx="93345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astured poultry sounds.m4a">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9136063" y="6130925"/>
            <a:ext cx="48736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20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2"/>
          <p:cNvSpPr>
            <a:spLocks noGrp="1"/>
          </p:cNvSpPr>
          <p:nvPr>
            <p:ph type="sldNum" sz="quarter" idx="11"/>
          </p:nvPr>
        </p:nvSpPr>
        <p:spPr>
          <a:noFill/>
        </p:spPr>
        <p:txBody>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fld id="{BF3C94C9-FAB8-49D7-ACCE-688DB6BAE711}" type="slidenum">
              <a:rPr lang="en-US" altLang="en-US" sz="700" smtClean="0">
                <a:solidFill>
                  <a:srgbClr val="808080"/>
                </a:solidFill>
              </a:rPr>
              <a:pPr>
                <a:spcBef>
                  <a:spcPct val="0"/>
                </a:spcBef>
                <a:buFontTx/>
                <a:buNone/>
              </a:pPr>
              <a:t>10</a:t>
            </a:fld>
            <a:endParaRPr lang="en-US" altLang="en-US" sz="700">
              <a:solidFill>
                <a:srgbClr val="808080"/>
              </a:solidFill>
            </a:endParaRPr>
          </a:p>
        </p:txBody>
      </p:sp>
      <p:sp>
        <p:nvSpPr>
          <p:cNvPr id="41987" name="Rectangle 2"/>
          <p:cNvSpPr>
            <a:spLocks noGrp="1" noChangeArrowheads="1"/>
          </p:cNvSpPr>
          <p:nvPr>
            <p:ph type="title" idx="4294967295"/>
          </p:nvPr>
        </p:nvSpPr>
        <p:spPr>
          <a:xfrm>
            <a:off x="361950" y="392113"/>
            <a:ext cx="8553450" cy="3951287"/>
          </a:xfrm>
          <a:noFill/>
        </p:spPr>
        <p:txBody>
          <a:bodyPr/>
          <a:lstStyle/>
          <a:p>
            <a:pPr eaLnBrk="1" hangingPunct="1"/>
            <a:br>
              <a:rPr lang="en-US" altLang="en-US"/>
            </a:br>
            <a:br>
              <a:rPr lang="en-US" altLang="en-US"/>
            </a:br>
            <a:endParaRPr lang="en-GB" altLang="en-US" sz="2000"/>
          </a:p>
        </p:txBody>
      </p:sp>
      <p:sp>
        <p:nvSpPr>
          <p:cNvPr id="41988" name="Title 2"/>
          <p:cNvSpPr txBox="1">
            <a:spLocks/>
          </p:cNvSpPr>
          <p:nvPr/>
        </p:nvSpPr>
        <p:spPr bwMode="auto">
          <a:xfrm>
            <a:off x="361950" y="392113"/>
            <a:ext cx="836295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3200" b="1">
                <a:solidFill>
                  <a:srgbClr val="990000"/>
                </a:solidFill>
              </a:rPr>
              <a:t>Contact</a:t>
            </a:r>
          </a:p>
        </p:txBody>
      </p:sp>
      <p:sp>
        <p:nvSpPr>
          <p:cNvPr id="6" name="Content Placeholder 1"/>
          <p:cNvSpPr txBox="1">
            <a:spLocks/>
          </p:cNvSpPr>
          <p:nvPr/>
        </p:nvSpPr>
        <p:spPr>
          <a:xfrm>
            <a:off x="1905000" y="2209800"/>
            <a:ext cx="8362950" cy="4800600"/>
          </a:xfrm>
          <a:prstGeom prst="rect">
            <a:avLst/>
          </a:prstGeom>
        </p:spPr>
        <p:txBody>
          <a:bodyPr/>
          <a:lstStyle>
            <a:lvl1pPr marL="342900" indent="-342900" algn="l" rtl="0" eaLnBrk="0" fontAlgn="base" hangingPunct="0">
              <a:spcBef>
                <a:spcPct val="20000"/>
              </a:spcBef>
              <a:spcAft>
                <a:spcPct val="0"/>
              </a:spcAft>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anose="05000000000000000000" pitchFamily="2" charset="2"/>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Tx/>
              <a:buNone/>
              <a:defRPr/>
            </a:pPr>
            <a:r>
              <a:rPr lang="en-US" altLang="en-US" dirty="0"/>
              <a:t>Web - RobariahFarms.com</a:t>
            </a:r>
          </a:p>
          <a:p>
            <a:pPr marL="457200" lvl="1" indent="0">
              <a:buFontTx/>
              <a:buNone/>
              <a:defRPr/>
            </a:pPr>
            <a:r>
              <a:rPr lang="en-US" altLang="en-US" dirty="0"/>
              <a:t>Email - </a:t>
            </a:r>
            <a:r>
              <a:rPr lang="en-US" altLang="en-US" dirty="0">
                <a:hlinkClick r:id="rId3"/>
              </a:rPr>
              <a:t>info@robariah.com</a:t>
            </a:r>
            <a:endParaRPr lang="en-US" altLang="en-US" dirty="0"/>
          </a:p>
          <a:p>
            <a:pPr marL="457200" lvl="1" indent="0">
              <a:buFontTx/>
              <a:buNone/>
              <a:defRPr/>
            </a:pPr>
            <a:r>
              <a:rPr lang="en-US" altLang="en-US" dirty="0"/>
              <a:t>Twitter - @</a:t>
            </a:r>
            <a:r>
              <a:rPr lang="en-US" altLang="en-US" dirty="0" err="1"/>
              <a:t>RobariahFarms</a:t>
            </a:r>
            <a:endParaRPr lang="en-US" altLang="en-US" dirty="0"/>
          </a:p>
          <a:p>
            <a:pPr marL="457200" lvl="1" indent="0">
              <a:buFontTx/>
              <a:buNone/>
              <a:defRPr/>
            </a:pPr>
            <a:r>
              <a:rPr lang="en-US" altLang="en-US" dirty="0"/>
              <a:t>Facebook – </a:t>
            </a:r>
            <a:r>
              <a:rPr lang="en-US" altLang="en-US" dirty="0" err="1"/>
              <a:t>RobariahFarms</a:t>
            </a:r>
            <a:endParaRPr lang="en-US" altLang="en-US" dirty="0"/>
          </a:p>
          <a:p>
            <a:pPr marL="457200" lvl="1" indent="0">
              <a:buFontTx/>
              <a:buNone/>
              <a:defRPr/>
            </a:pPr>
            <a:endParaRPr lang="en-US" altLang="en-US" dirty="0"/>
          </a:p>
          <a:p>
            <a:pPr marL="457200" lvl="1" indent="0">
              <a:buFontTx/>
              <a:buNone/>
              <a:defRPr/>
            </a:pPr>
            <a:endParaRPr lang="en-US" altLang="en-US" dirty="0"/>
          </a:p>
          <a:p>
            <a:pPr marL="457200" lvl="1" indent="0">
              <a:buFontTx/>
              <a:buNone/>
              <a:defRPr/>
            </a:pPr>
            <a:br>
              <a:rPr lang="en-US" altLang="en-US" dirty="0"/>
            </a:br>
            <a:endParaRPr lang="en-US" altLang="en-US" dirty="0"/>
          </a:p>
          <a:p>
            <a:pPr lvl="1">
              <a:defRPr/>
            </a:pPr>
            <a:endParaRPr lang="en-US"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4"/>
          <p:cNvSpPr>
            <a:spLocks noGrp="1"/>
          </p:cNvSpPr>
          <p:nvPr>
            <p:ph type="sldNum" sz="quarter" idx="11"/>
          </p:nvPr>
        </p:nvSpPr>
        <p:spPr>
          <a:noFill/>
        </p:spPr>
        <p:txBody>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fld id="{F39D25AB-3FE8-4FD9-BA64-C2BC5894AF67}" type="slidenum">
              <a:rPr lang="en-US" altLang="en-US" sz="700" smtClean="0">
                <a:solidFill>
                  <a:srgbClr val="808080"/>
                </a:solidFill>
              </a:rPr>
              <a:pPr>
                <a:spcBef>
                  <a:spcPct val="0"/>
                </a:spcBef>
                <a:buFontTx/>
                <a:buNone/>
              </a:pPr>
              <a:t>2</a:t>
            </a:fld>
            <a:endParaRPr lang="en-US" altLang="en-US" sz="700">
              <a:solidFill>
                <a:srgbClr val="808080"/>
              </a:solidFill>
            </a:endParaRPr>
          </a:p>
        </p:txBody>
      </p:sp>
      <p:sp>
        <p:nvSpPr>
          <p:cNvPr id="17411" name="Rectangle 2"/>
          <p:cNvSpPr>
            <a:spLocks noGrp="1" noChangeArrowheads="1"/>
          </p:cNvSpPr>
          <p:nvPr>
            <p:ph type="title"/>
          </p:nvPr>
        </p:nvSpPr>
        <p:spPr/>
        <p:txBody>
          <a:bodyPr/>
          <a:lstStyle/>
          <a:p>
            <a:pPr eaLnBrk="1" hangingPunct="1"/>
            <a:r>
              <a:rPr lang="en-US" altLang="en-US"/>
              <a:t>Who We Are</a:t>
            </a:r>
            <a:br>
              <a:rPr lang="en-US" altLang="en-US"/>
            </a:br>
            <a:endParaRPr lang="en-US" altLang="en-US"/>
          </a:p>
        </p:txBody>
      </p:sp>
      <p:pic>
        <p:nvPicPr>
          <p:cNvPr id="8" name="Picture 14">
            <a:extLst>
              <a:ext uri="{FF2B5EF4-FFF2-40B4-BE49-F238E27FC236}">
                <a16:creationId xmlns:a16="http://schemas.microsoft.com/office/drawing/2014/main" id="{1E632156-24C2-44F3-A264-3A72D6DA3A49}"/>
              </a:ext>
            </a:extLst>
          </p:cNvPr>
          <p:cNvPicPr>
            <a:picLocks noChangeAspect="1"/>
          </p:cNvPicPr>
          <p:nvPr/>
        </p:nvPicPr>
        <p:blipFill>
          <a:blip r:embed="rId3">
            <a:extLst>
              <a:ext uri="{28A0092B-C50C-407E-A947-70E740481C1C}">
                <a14:useLocalDpi xmlns:a14="http://schemas.microsoft.com/office/drawing/2010/main" val="0"/>
              </a:ext>
            </a:extLst>
          </a:blip>
          <a:srcRect r="20078"/>
          <a:stretch>
            <a:fillRect/>
          </a:stretch>
        </p:blipFill>
        <p:spPr bwMode="auto">
          <a:xfrm>
            <a:off x="431800" y="3776503"/>
            <a:ext cx="3911600" cy="275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18222"/>
          <a:stretch/>
        </p:blipFill>
        <p:spPr>
          <a:xfrm>
            <a:off x="431800" y="1082040"/>
            <a:ext cx="4572000" cy="280416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400" y="2641339"/>
            <a:ext cx="2916872" cy="388916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9285" y="1037273"/>
            <a:ext cx="3149600" cy="23622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1"/>
          <p:cNvSpPr>
            <a:spLocks noGrp="1"/>
          </p:cNvSpPr>
          <p:nvPr>
            <p:ph idx="1"/>
          </p:nvPr>
        </p:nvSpPr>
        <p:spPr/>
        <p:txBody>
          <a:bodyPr/>
          <a:lstStyle/>
          <a:p>
            <a:r>
              <a:rPr lang="en-US" altLang="en-US"/>
              <a:t>Local</a:t>
            </a:r>
          </a:p>
          <a:p>
            <a:r>
              <a:rPr lang="en-US" altLang="en-US"/>
              <a:t>Pasture-Raised</a:t>
            </a:r>
          </a:p>
          <a:p>
            <a:r>
              <a:rPr lang="en-US" altLang="en-US"/>
              <a:t>Kosher</a:t>
            </a:r>
          </a:p>
        </p:txBody>
      </p:sp>
      <p:sp>
        <p:nvSpPr>
          <p:cNvPr id="19459" name="Title 2"/>
          <p:cNvSpPr>
            <a:spLocks noGrp="1"/>
          </p:cNvSpPr>
          <p:nvPr>
            <p:ph type="title"/>
          </p:nvPr>
        </p:nvSpPr>
        <p:spPr/>
        <p:txBody>
          <a:bodyPr/>
          <a:lstStyle/>
          <a:p>
            <a:r>
              <a:rPr lang="en-US" altLang="en-US"/>
              <a:t>What We Do</a:t>
            </a:r>
          </a:p>
        </p:txBody>
      </p:sp>
      <p:sp>
        <p:nvSpPr>
          <p:cNvPr id="19460" name="Footer Placeholder 3"/>
          <p:cNvSpPr>
            <a:spLocks noGrp="1"/>
          </p:cNvSpPr>
          <p:nvPr>
            <p:ph type="ftr" sz="quarter" idx="10"/>
          </p:nvPr>
        </p:nvSpPr>
        <p:spPr>
          <a:noFill/>
        </p:spPr>
        <p:txBody>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700" dirty="0">
                <a:solidFill>
                  <a:srgbClr val="808080"/>
                </a:solidFill>
              </a:rPr>
              <a:t>Copyright © 2019 </a:t>
            </a:r>
            <a:r>
              <a:rPr lang="en-US" altLang="en-US" sz="700" dirty="0" err="1">
                <a:solidFill>
                  <a:srgbClr val="808080"/>
                </a:solidFill>
              </a:rPr>
              <a:t>Robariah</a:t>
            </a:r>
            <a:r>
              <a:rPr lang="en-US" altLang="en-US" sz="700" dirty="0">
                <a:solidFill>
                  <a:srgbClr val="808080"/>
                </a:solidFill>
              </a:rPr>
              <a:t> Farms. All rights reserved.</a:t>
            </a:r>
          </a:p>
        </p:txBody>
      </p:sp>
      <p:sp>
        <p:nvSpPr>
          <p:cNvPr id="19461" name="Slide Number Placeholder 4"/>
          <p:cNvSpPr>
            <a:spLocks noGrp="1"/>
          </p:cNvSpPr>
          <p:nvPr>
            <p:ph type="sldNum" sz="quarter" idx="11"/>
          </p:nvPr>
        </p:nvSpPr>
        <p:spPr>
          <a:noFill/>
        </p:spPr>
        <p:txBody>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fld id="{6B7B743F-9E96-4809-9921-461FD11594FA}" type="slidenum">
              <a:rPr lang="en-US" altLang="en-US" sz="700" smtClean="0">
                <a:solidFill>
                  <a:srgbClr val="808080"/>
                </a:solidFill>
              </a:rPr>
              <a:pPr>
                <a:spcBef>
                  <a:spcPct val="0"/>
                </a:spcBef>
                <a:buFontTx/>
                <a:buNone/>
              </a:pPr>
              <a:t>3</a:t>
            </a:fld>
            <a:endParaRPr lang="en-US" altLang="en-US" sz="700">
              <a:solidFill>
                <a:srgbClr val="808080"/>
              </a:solidFill>
            </a:endParaRPr>
          </a:p>
        </p:txBody>
      </p:sp>
      <p:pic>
        <p:nvPicPr>
          <p:cNvPr id="1946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32575" y="3200400"/>
            <a:ext cx="2493963"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1950" y="3200400"/>
            <a:ext cx="24130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9763" y="3200400"/>
            <a:ext cx="297180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Graphical user interface, text&#10;&#10;Description automatically generated">
            <a:extLst>
              <a:ext uri="{FF2B5EF4-FFF2-40B4-BE49-F238E27FC236}">
                <a16:creationId xmlns:a16="http://schemas.microsoft.com/office/drawing/2014/main" id="{43EA4862-F9CF-6D05-4FF0-F37F7D5D79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3853" y="4775200"/>
            <a:ext cx="2939143" cy="65314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1"/>
          <p:cNvSpPr>
            <a:spLocks noGrp="1"/>
          </p:cNvSpPr>
          <p:nvPr>
            <p:ph idx="1"/>
          </p:nvPr>
        </p:nvSpPr>
        <p:spPr>
          <a:xfrm>
            <a:off x="536575" y="1066800"/>
            <a:ext cx="8362950" cy="4800600"/>
          </a:xfrm>
        </p:spPr>
        <p:txBody>
          <a:bodyPr/>
          <a:lstStyle/>
          <a:p>
            <a:r>
              <a:rPr lang="en-US" dirty="0"/>
              <a:t>Literally means “clean” or “pure” </a:t>
            </a:r>
          </a:p>
          <a:p>
            <a:pPr lvl="1"/>
            <a:r>
              <a:rPr lang="en-US" dirty="0"/>
              <a:t>Refers to food that has been ritually prepared or blessed</a:t>
            </a:r>
          </a:p>
          <a:p>
            <a:r>
              <a:rPr lang="en-US" altLang="en-US" dirty="0"/>
              <a:t>Originated out of Old Testament</a:t>
            </a:r>
          </a:p>
          <a:p>
            <a:pPr lvl="1"/>
            <a:r>
              <a:rPr lang="en-US" dirty="0"/>
              <a:t>Land animals that "chews the cud" and has a completely split hoof is ritually clean (e.g., cows, sheep, goat)</a:t>
            </a:r>
          </a:p>
          <a:p>
            <a:pPr lvl="1"/>
            <a:r>
              <a:rPr lang="en-US" altLang="en-US" dirty="0"/>
              <a:t>Water animals with fins and scales</a:t>
            </a:r>
          </a:p>
          <a:p>
            <a:pPr lvl="1"/>
            <a:r>
              <a:rPr lang="en-US" altLang="en-US" dirty="0"/>
              <a:t>Birds with a c</a:t>
            </a:r>
            <a:r>
              <a:rPr lang="en-US" dirty="0"/>
              <a:t>rop, an extra finger, a gizzard that can be peeled, and is not be a bird of prey</a:t>
            </a:r>
            <a:r>
              <a:rPr lang="en-US" altLang="en-US" dirty="0"/>
              <a:t> </a:t>
            </a:r>
          </a:p>
          <a:p>
            <a:r>
              <a:rPr lang="en-US" altLang="en-US" dirty="0"/>
              <a:t>Oral law codified it</a:t>
            </a:r>
          </a:p>
          <a:p>
            <a:pPr lvl="1"/>
            <a:endParaRPr lang="en-US" altLang="en-US" dirty="0"/>
          </a:p>
          <a:p>
            <a:pPr lvl="1"/>
            <a:endParaRPr lang="en-US" altLang="en-US" dirty="0"/>
          </a:p>
        </p:txBody>
      </p:sp>
      <p:sp>
        <p:nvSpPr>
          <p:cNvPr id="33795" name="Title 2"/>
          <p:cNvSpPr>
            <a:spLocks noGrp="1"/>
          </p:cNvSpPr>
          <p:nvPr>
            <p:ph type="title"/>
          </p:nvPr>
        </p:nvSpPr>
        <p:spPr/>
        <p:txBody>
          <a:bodyPr/>
          <a:lstStyle/>
          <a:p>
            <a:r>
              <a:rPr lang="en-US" altLang="en-US" dirty="0"/>
              <a:t>What is </a:t>
            </a:r>
            <a:r>
              <a:rPr lang="en-US" altLang="en-US" i="1" dirty="0"/>
              <a:t>kosher</a:t>
            </a:r>
            <a:r>
              <a:rPr lang="en-US" altLang="en-US" dirty="0"/>
              <a:t>?</a:t>
            </a:r>
          </a:p>
        </p:txBody>
      </p:sp>
      <p:sp>
        <p:nvSpPr>
          <p:cNvPr id="33796" name="Footer Placeholder 3"/>
          <p:cNvSpPr>
            <a:spLocks noGrp="1"/>
          </p:cNvSpPr>
          <p:nvPr>
            <p:ph type="ftr" sz="quarter" idx="10"/>
          </p:nvPr>
        </p:nvSpPr>
        <p:spPr>
          <a:noFill/>
        </p:spPr>
        <p:txBody>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700" dirty="0">
                <a:solidFill>
                  <a:srgbClr val="808080"/>
                </a:solidFill>
              </a:rPr>
              <a:t>Copyright © 2019 </a:t>
            </a:r>
            <a:r>
              <a:rPr lang="en-US" altLang="en-US" sz="700" dirty="0" err="1">
                <a:solidFill>
                  <a:srgbClr val="808080"/>
                </a:solidFill>
              </a:rPr>
              <a:t>Robariah</a:t>
            </a:r>
            <a:r>
              <a:rPr lang="en-US" altLang="en-US" sz="700" dirty="0">
                <a:solidFill>
                  <a:srgbClr val="808080"/>
                </a:solidFill>
              </a:rPr>
              <a:t> Farms. All rights reserved.</a:t>
            </a:r>
          </a:p>
        </p:txBody>
      </p:sp>
      <p:sp>
        <p:nvSpPr>
          <p:cNvPr id="33797" name="Slide Number Placeholder 4"/>
          <p:cNvSpPr>
            <a:spLocks noGrp="1"/>
          </p:cNvSpPr>
          <p:nvPr>
            <p:ph type="sldNum" sz="quarter" idx="11"/>
          </p:nvPr>
        </p:nvSpPr>
        <p:spPr>
          <a:noFill/>
        </p:spPr>
        <p:txBody>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fld id="{BE1C903B-88BD-4CA2-8F85-AD5649C156D9}" type="slidenum">
              <a:rPr lang="en-US" altLang="en-US" sz="700" smtClean="0">
                <a:solidFill>
                  <a:srgbClr val="808080"/>
                </a:solidFill>
              </a:rPr>
              <a:pPr>
                <a:spcBef>
                  <a:spcPct val="0"/>
                </a:spcBef>
                <a:buFontTx/>
                <a:buNone/>
              </a:pPr>
              <a:t>4</a:t>
            </a:fld>
            <a:endParaRPr lang="en-US" altLang="en-US" sz="700">
              <a:solidFill>
                <a:srgbClr val="808080"/>
              </a:solidFill>
            </a:endParaRPr>
          </a:p>
        </p:txBody>
      </p:sp>
      <p:pic>
        <p:nvPicPr>
          <p:cNvPr id="3379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63200" y="2308225"/>
            <a:ext cx="3094038"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1"/>
          <p:cNvSpPr>
            <a:spLocks noGrp="1"/>
          </p:cNvSpPr>
          <p:nvPr>
            <p:ph idx="1"/>
          </p:nvPr>
        </p:nvSpPr>
        <p:spPr>
          <a:xfrm>
            <a:off x="536575" y="1066800"/>
            <a:ext cx="8362950" cy="4800600"/>
          </a:xfrm>
        </p:spPr>
        <p:txBody>
          <a:bodyPr/>
          <a:lstStyle/>
          <a:p>
            <a:r>
              <a:rPr lang="en-US" altLang="en-US" dirty="0"/>
              <a:t>Five rules of the cut</a:t>
            </a:r>
          </a:p>
          <a:p>
            <a:pPr lvl="1"/>
            <a:r>
              <a:rPr lang="en-US" altLang="en-US" dirty="0" err="1"/>
              <a:t>Shehiyah</a:t>
            </a:r>
            <a:r>
              <a:rPr lang="en-US" altLang="en-US" dirty="0"/>
              <a:t> (</a:t>
            </a:r>
            <a:r>
              <a:rPr lang="he-IL" altLang="en-US" dirty="0">
                <a:cs typeface="Arial" panose="020B0604020202020204" pitchFamily="34" charset="0"/>
              </a:rPr>
              <a:t>שהייה</a:t>
            </a:r>
            <a:r>
              <a:rPr lang="en-US" altLang="en-US" dirty="0"/>
              <a:t>; delay or pausing)</a:t>
            </a:r>
          </a:p>
          <a:p>
            <a:pPr lvl="1"/>
            <a:r>
              <a:rPr lang="en-US" altLang="en-US" dirty="0" err="1"/>
              <a:t>Derasah</a:t>
            </a:r>
            <a:r>
              <a:rPr lang="en-US" altLang="en-US" dirty="0"/>
              <a:t> (</a:t>
            </a:r>
            <a:r>
              <a:rPr lang="he-IL" altLang="en-US" dirty="0">
                <a:cs typeface="Arial" panose="020B0604020202020204" pitchFamily="34" charset="0"/>
              </a:rPr>
              <a:t>דרסה</a:t>
            </a:r>
            <a:r>
              <a:rPr lang="en-US" altLang="en-US" dirty="0"/>
              <a:t>; pressing/chopping) </a:t>
            </a:r>
          </a:p>
          <a:p>
            <a:pPr lvl="1"/>
            <a:r>
              <a:rPr lang="en-US" altLang="en-US" dirty="0" err="1"/>
              <a:t>Haladah</a:t>
            </a:r>
            <a:r>
              <a:rPr lang="en-US" altLang="en-US" dirty="0"/>
              <a:t> (</a:t>
            </a:r>
            <a:r>
              <a:rPr lang="he-IL" altLang="en-US" dirty="0">
                <a:cs typeface="Arial" panose="020B0604020202020204" pitchFamily="34" charset="0"/>
              </a:rPr>
              <a:t>חלדה</a:t>
            </a:r>
            <a:r>
              <a:rPr lang="en-US" altLang="en-US" dirty="0"/>
              <a:t>; digging or burying) </a:t>
            </a:r>
          </a:p>
          <a:p>
            <a:pPr lvl="1"/>
            <a:r>
              <a:rPr lang="en-US" altLang="en-US" dirty="0" err="1"/>
              <a:t>Hagramah</a:t>
            </a:r>
            <a:r>
              <a:rPr lang="en-US" altLang="en-US" dirty="0"/>
              <a:t> (</a:t>
            </a:r>
            <a:r>
              <a:rPr lang="he-IL" altLang="en-US" dirty="0">
                <a:cs typeface="Arial" panose="020B0604020202020204" pitchFamily="34" charset="0"/>
              </a:rPr>
              <a:t>הגרמה</a:t>
            </a:r>
            <a:r>
              <a:rPr lang="en-US" altLang="en-US" dirty="0"/>
              <a:t>; cutting in the wrong location) </a:t>
            </a:r>
          </a:p>
          <a:p>
            <a:pPr lvl="1"/>
            <a:r>
              <a:rPr lang="en-US" altLang="en-US" dirty="0" err="1"/>
              <a:t>Iqqur</a:t>
            </a:r>
            <a:r>
              <a:rPr lang="en-US" altLang="en-US" dirty="0"/>
              <a:t> (</a:t>
            </a:r>
            <a:r>
              <a:rPr lang="he-IL" altLang="en-US" dirty="0">
                <a:cs typeface="Arial" panose="020B0604020202020204" pitchFamily="34" charset="0"/>
              </a:rPr>
              <a:t>עיקור</a:t>
            </a:r>
            <a:r>
              <a:rPr lang="en-US" altLang="en-US" dirty="0"/>
              <a:t>; tearing)</a:t>
            </a:r>
          </a:p>
          <a:p>
            <a:r>
              <a:rPr lang="en-US" altLang="en-US" dirty="0"/>
              <a:t>Prohibition against consuming blood</a:t>
            </a:r>
          </a:p>
          <a:p>
            <a:pPr lvl="1"/>
            <a:r>
              <a:rPr lang="en-US" altLang="en-US" dirty="0"/>
              <a:t>Soak and salt</a:t>
            </a:r>
            <a:br>
              <a:rPr lang="en-US" altLang="en-US" dirty="0"/>
            </a:br>
            <a:endParaRPr lang="en-US" altLang="en-US" dirty="0"/>
          </a:p>
          <a:p>
            <a:pPr lvl="1"/>
            <a:endParaRPr lang="en-US" altLang="en-US" dirty="0"/>
          </a:p>
        </p:txBody>
      </p:sp>
      <p:sp>
        <p:nvSpPr>
          <p:cNvPr id="33795" name="Title 2"/>
          <p:cNvSpPr>
            <a:spLocks noGrp="1"/>
          </p:cNvSpPr>
          <p:nvPr>
            <p:ph type="title"/>
          </p:nvPr>
        </p:nvSpPr>
        <p:spPr/>
        <p:txBody>
          <a:bodyPr/>
          <a:lstStyle/>
          <a:p>
            <a:r>
              <a:rPr lang="en-US" altLang="en-US"/>
              <a:t>What is forbidden in kosher?</a:t>
            </a:r>
          </a:p>
        </p:txBody>
      </p:sp>
      <p:sp>
        <p:nvSpPr>
          <p:cNvPr id="33796" name="Footer Placeholder 3"/>
          <p:cNvSpPr>
            <a:spLocks noGrp="1"/>
          </p:cNvSpPr>
          <p:nvPr>
            <p:ph type="ftr" sz="quarter" idx="10"/>
          </p:nvPr>
        </p:nvSpPr>
        <p:spPr>
          <a:noFill/>
        </p:spPr>
        <p:txBody>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700" dirty="0">
                <a:solidFill>
                  <a:srgbClr val="808080"/>
                </a:solidFill>
              </a:rPr>
              <a:t>Copyright © 2019 </a:t>
            </a:r>
            <a:r>
              <a:rPr lang="en-US" altLang="en-US" sz="700" dirty="0" err="1">
                <a:solidFill>
                  <a:srgbClr val="808080"/>
                </a:solidFill>
              </a:rPr>
              <a:t>Robariah</a:t>
            </a:r>
            <a:r>
              <a:rPr lang="en-US" altLang="en-US" sz="700" dirty="0">
                <a:solidFill>
                  <a:srgbClr val="808080"/>
                </a:solidFill>
              </a:rPr>
              <a:t> Farms. All rights reserved.</a:t>
            </a:r>
          </a:p>
        </p:txBody>
      </p:sp>
      <p:sp>
        <p:nvSpPr>
          <p:cNvPr id="33797" name="Slide Number Placeholder 4"/>
          <p:cNvSpPr>
            <a:spLocks noGrp="1"/>
          </p:cNvSpPr>
          <p:nvPr>
            <p:ph type="sldNum" sz="quarter" idx="11"/>
          </p:nvPr>
        </p:nvSpPr>
        <p:spPr>
          <a:noFill/>
        </p:spPr>
        <p:txBody>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fld id="{BE1C903B-88BD-4CA2-8F85-AD5649C156D9}" type="slidenum">
              <a:rPr lang="en-US" altLang="en-US" sz="700" smtClean="0">
                <a:solidFill>
                  <a:srgbClr val="808080"/>
                </a:solidFill>
              </a:rPr>
              <a:pPr>
                <a:spcBef>
                  <a:spcPct val="0"/>
                </a:spcBef>
                <a:buFontTx/>
                <a:buNone/>
              </a:pPr>
              <a:t>5</a:t>
            </a:fld>
            <a:endParaRPr lang="en-US" altLang="en-US" sz="700">
              <a:solidFill>
                <a:srgbClr val="808080"/>
              </a:solidFill>
            </a:endParaRPr>
          </a:p>
        </p:txBody>
      </p:sp>
      <p:pic>
        <p:nvPicPr>
          <p:cNvPr id="3379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63200" y="2308225"/>
            <a:ext cx="3094038"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936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Content Placeholder 1"/>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7018338" y="3013075"/>
            <a:ext cx="1854200" cy="3295650"/>
          </a:xfrm>
        </p:spPr>
      </p:pic>
      <p:sp>
        <p:nvSpPr>
          <p:cNvPr id="21507" name="Title 2"/>
          <p:cNvSpPr>
            <a:spLocks noGrp="1"/>
          </p:cNvSpPr>
          <p:nvPr>
            <p:ph type="title"/>
          </p:nvPr>
        </p:nvSpPr>
        <p:spPr/>
        <p:txBody>
          <a:bodyPr/>
          <a:lstStyle/>
          <a:p>
            <a:r>
              <a:rPr lang="en-US" altLang="en-US"/>
              <a:t>What it all means</a:t>
            </a:r>
          </a:p>
        </p:txBody>
      </p:sp>
      <p:sp>
        <p:nvSpPr>
          <p:cNvPr id="21508" name="Footer Placeholder 3"/>
          <p:cNvSpPr>
            <a:spLocks noGrp="1"/>
          </p:cNvSpPr>
          <p:nvPr>
            <p:ph type="ftr" sz="quarter" idx="10"/>
          </p:nvPr>
        </p:nvSpPr>
        <p:spPr>
          <a:noFill/>
        </p:spPr>
        <p:txBody>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700" dirty="0">
                <a:solidFill>
                  <a:srgbClr val="808080"/>
                </a:solidFill>
              </a:rPr>
              <a:t>Copyright © 2019 </a:t>
            </a:r>
            <a:r>
              <a:rPr lang="en-US" altLang="en-US" sz="700" dirty="0" err="1">
                <a:solidFill>
                  <a:srgbClr val="808080"/>
                </a:solidFill>
              </a:rPr>
              <a:t>Robariah</a:t>
            </a:r>
            <a:r>
              <a:rPr lang="en-US" altLang="en-US" sz="700" dirty="0">
                <a:solidFill>
                  <a:srgbClr val="808080"/>
                </a:solidFill>
              </a:rPr>
              <a:t> Farms. All rights reserved.</a:t>
            </a:r>
          </a:p>
        </p:txBody>
      </p:sp>
      <p:sp>
        <p:nvSpPr>
          <p:cNvPr id="21509" name="Slide Number Placeholder 4"/>
          <p:cNvSpPr>
            <a:spLocks noGrp="1"/>
          </p:cNvSpPr>
          <p:nvPr>
            <p:ph type="sldNum" sz="quarter" idx="11"/>
          </p:nvPr>
        </p:nvSpPr>
        <p:spPr>
          <a:noFill/>
        </p:spPr>
        <p:txBody>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fld id="{E3076BFD-2222-4D78-A264-6FA752958BE2}" type="slidenum">
              <a:rPr lang="en-US" altLang="en-US" sz="700" smtClean="0">
                <a:solidFill>
                  <a:srgbClr val="808080"/>
                </a:solidFill>
              </a:rPr>
              <a:pPr>
                <a:spcBef>
                  <a:spcPct val="0"/>
                </a:spcBef>
                <a:buFontTx/>
                <a:buNone/>
              </a:pPr>
              <a:t>6</a:t>
            </a:fld>
            <a:endParaRPr lang="en-US" altLang="en-US" sz="700">
              <a:solidFill>
                <a:srgbClr val="808080"/>
              </a:solidFill>
            </a:endParaRPr>
          </a:p>
        </p:txBody>
      </p:sp>
      <p:pic>
        <p:nvPicPr>
          <p:cNvPr id="21510" name="Picture 9"/>
          <p:cNvPicPr>
            <a:picLocks noChangeAspect="1"/>
          </p:cNvPicPr>
          <p:nvPr/>
        </p:nvPicPr>
        <p:blipFill>
          <a:blip r:embed="rId6">
            <a:extLst>
              <a:ext uri="{28A0092B-C50C-407E-A947-70E740481C1C}">
                <a14:useLocalDpi xmlns:a14="http://schemas.microsoft.com/office/drawing/2010/main" val="0"/>
              </a:ext>
            </a:extLst>
          </a:blip>
          <a:srcRect l="14856" t="10880"/>
          <a:stretch>
            <a:fillRect/>
          </a:stretch>
        </p:blipFill>
        <p:spPr bwMode="auto">
          <a:xfrm>
            <a:off x="10058400" y="1600200"/>
            <a:ext cx="1978025"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8"/>
          <p:cNvPicPr>
            <a:picLocks noChangeAspect="1"/>
          </p:cNvPicPr>
          <p:nvPr/>
        </p:nvPicPr>
        <p:blipFill>
          <a:blip r:embed="rId7">
            <a:extLst>
              <a:ext uri="{28A0092B-C50C-407E-A947-70E740481C1C}">
                <a14:useLocalDpi xmlns:a14="http://schemas.microsoft.com/office/drawing/2010/main" val="0"/>
              </a:ext>
            </a:extLst>
          </a:blip>
          <a:srcRect r="14485"/>
          <a:stretch>
            <a:fillRect/>
          </a:stretch>
        </p:blipFill>
        <p:spPr bwMode="auto">
          <a:xfrm>
            <a:off x="2678113" y="1169988"/>
            <a:ext cx="2505075" cy="164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3"/>
          <p:cNvPicPr>
            <a:picLocks noChangeAspect="1"/>
          </p:cNvPicPr>
          <p:nvPr/>
        </p:nvPicPr>
        <p:blipFill>
          <a:blip r:embed="rId8">
            <a:extLst>
              <a:ext uri="{28A0092B-C50C-407E-A947-70E740481C1C}">
                <a14:useLocalDpi xmlns:a14="http://schemas.microsoft.com/office/drawing/2010/main" val="0"/>
              </a:ext>
            </a:extLst>
          </a:blip>
          <a:srcRect t="22110"/>
          <a:stretch>
            <a:fillRect/>
          </a:stretch>
        </p:blipFill>
        <p:spPr bwMode="auto">
          <a:xfrm>
            <a:off x="5648325" y="509588"/>
            <a:ext cx="3224213"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33350" y="955675"/>
            <a:ext cx="2638425"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4"/>
          <p:cNvPicPr>
            <a:picLocks noChangeAspect="1"/>
          </p:cNvPicPr>
          <p:nvPr/>
        </p:nvPicPr>
        <p:blipFill>
          <a:blip r:embed="rId10">
            <a:extLst>
              <a:ext uri="{28A0092B-C50C-407E-A947-70E740481C1C}">
                <a14:useLocalDpi xmlns:a14="http://schemas.microsoft.com/office/drawing/2010/main" val="0"/>
              </a:ext>
            </a:extLst>
          </a:blip>
          <a:srcRect r="20078"/>
          <a:stretch>
            <a:fillRect/>
          </a:stretch>
        </p:blipFill>
        <p:spPr bwMode="auto">
          <a:xfrm>
            <a:off x="9277350" y="3165475"/>
            <a:ext cx="27590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2"/>
          <p:cNvPicPr>
            <a:picLocks noChangeAspect="1"/>
          </p:cNvPicPr>
          <p:nvPr/>
        </p:nvPicPr>
        <p:blipFill>
          <a:blip r:embed="rId11">
            <a:extLst>
              <a:ext uri="{28A0092B-C50C-407E-A947-70E740481C1C}">
                <a14:useLocalDpi xmlns:a14="http://schemas.microsoft.com/office/drawing/2010/main" val="0"/>
              </a:ext>
            </a:extLst>
          </a:blip>
          <a:srcRect l="16597" r="10788"/>
          <a:stretch>
            <a:fillRect/>
          </a:stretch>
        </p:blipFill>
        <p:spPr bwMode="auto">
          <a:xfrm>
            <a:off x="4168775" y="3506788"/>
            <a:ext cx="2667000"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92429" y="3352800"/>
            <a:ext cx="36538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4C06D901F83F6C70B860C8F128B5BCE0F6552095D525417666100CCD2BB3C32F.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13">
            <a:extLst>
              <a:ext uri="{28A0092B-C50C-407E-A947-70E740481C1C}">
                <a14:useLocalDpi xmlns:a14="http://schemas.microsoft.com/office/drawing/2010/main" val="0"/>
              </a:ext>
            </a:extLst>
          </a:blip>
          <a:srcRect l="35001" t="17647" r="34166"/>
          <a:stretch>
            <a:fillRect/>
          </a:stretch>
        </p:blipFill>
        <p:spPr bwMode="auto">
          <a:xfrm>
            <a:off x="9220200" y="1698625"/>
            <a:ext cx="3044825"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fullScrn="1">
              <p:cMediaNode vol="80000" showWhenStopped="0">
                <p:cTn id="7" repeatCount="indefinite" fill="hold" display="0">
                  <p:stCondLst>
                    <p:cond delay="indefinite"/>
                  </p:stCondLst>
                </p:cTn>
                <p:tgtEl>
                  <p:spTgt spid="1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p:cNvSpPr>
            <a:spLocks noGrp="1"/>
          </p:cNvSpPr>
          <p:nvPr>
            <p:ph type="title"/>
          </p:nvPr>
        </p:nvSpPr>
        <p:spPr/>
        <p:txBody>
          <a:bodyPr/>
          <a:lstStyle/>
          <a:p>
            <a:r>
              <a:rPr lang="en-US" altLang="en-US"/>
              <a:t>What it all means</a:t>
            </a:r>
          </a:p>
        </p:txBody>
      </p:sp>
      <p:sp>
        <p:nvSpPr>
          <p:cNvPr id="23555" name="Footer Placeholder 3"/>
          <p:cNvSpPr>
            <a:spLocks noGrp="1"/>
          </p:cNvSpPr>
          <p:nvPr>
            <p:ph type="ftr" sz="quarter" idx="10"/>
          </p:nvPr>
        </p:nvSpPr>
        <p:spPr>
          <a:noFill/>
        </p:spPr>
        <p:txBody>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700" dirty="0">
                <a:solidFill>
                  <a:srgbClr val="808080"/>
                </a:solidFill>
              </a:rPr>
              <a:t>Copyright © 2019 </a:t>
            </a:r>
            <a:r>
              <a:rPr lang="en-US" altLang="en-US" sz="700" dirty="0" err="1">
                <a:solidFill>
                  <a:srgbClr val="808080"/>
                </a:solidFill>
              </a:rPr>
              <a:t>Robariah</a:t>
            </a:r>
            <a:r>
              <a:rPr lang="en-US" altLang="en-US" sz="700" dirty="0">
                <a:solidFill>
                  <a:srgbClr val="808080"/>
                </a:solidFill>
              </a:rPr>
              <a:t> Farms. All rights reserved.</a:t>
            </a:r>
          </a:p>
        </p:txBody>
      </p:sp>
      <p:sp>
        <p:nvSpPr>
          <p:cNvPr id="23556" name="Slide Number Placeholder 4"/>
          <p:cNvSpPr>
            <a:spLocks noGrp="1"/>
          </p:cNvSpPr>
          <p:nvPr>
            <p:ph type="sldNum" sz="quarter" idx="11"/>
          </p:nvPr>
        </p:nvSpPr>
        <p:spPr>
          <a:noFill/>
        </p:spPr>
        <p:txBody>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fld id="{E6984AB0-0B34-40DE-B8AC-599706907D31}" type="slidenum">
              <a:rPr lang="en-US" altLang="en-US" sz="700" smtClean="0">
                <a:solidFill>
                  <a:srgbClr val="808080"/>
                </a:solidFill>
              </a:rPr>
              <a:pPr>
                <a:spcBef>
                  <a:spcPct val="0"/>
                </a:spcBef>
                <a:buFontTx/>
                <a:buNone/>
              </a:pPr>
              <a:t>7</a:t>
            </a:fld>
            <a:endParaRPr lang="en-US" altLang="en-US" sz="700">
              <a:solidFill>
                <a:srgbClr val="808080"/>
              </a:solidFill>
            </a:endParaRPr>
          </a:p>
        </p:txBody>
      </p:sp>
      <p:pic>
        <p:nvPicPr>
          <p:cNvPr id="2" name="20150707_121225.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603250" y="1036638"/>
            <a:ext cx="7880350"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p:cNvSpPr>
            <a:spLocks noGrp="1"/>
          </p:cNvSpPr>
          <p:nvPr>
            <p:ph type="title"/>
          </p:nvPr>
        </p:nvSpPr>
        <p:spPr/>
        <p:txBody>
          <a:bodyPr/>
          <a:lstStyle/>
          <a:p>
            <a:r>
              <a:rPr lang="en-US" altLang="en-US"/>
              <a:t>What it all means</a:t>
            </a:r>
          </a:p>
        </p:txBody>
      </p:sp>
      <p:sp>
        <p:nvSpPr>
          <p:cNvPr id="23555" name="Footer Placeholder 3"/>
          <p:cNvSpPr>
            <a:spLocks noGrp="1"/>
          </p:cNvSpPr>
          <p:nvPr>
            <p:ph type="ftr" sz="quarter" idx="10"/>
          </p:nvPr>
        </p:nvSpPr>
        <p:spPr>
          <a:noFill/>
        </p:spPr>
        <p:txBody>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700" dirty="0">
                <a:solidFill>
                  <a:srgbClr val="808080"/>
                </a:solidFill>
              </a:rPr>
              <a:t>Copyright © 2019 </a:t>
            </a:r>
            <a:r>
              <a:rPr lang="en-US" altLang="en-US" sz="700" dirty="0" err="1">
                <a:solidFill>
                  <a:srgbClr val="808080"/>
                </a:solidFill>
              </a:rPr>
              <a:t>Robariah</a:t>
            </a:r>
            <a:r>
              <a:rPr lang="en-US" altLang="en-US" sz="700" dirty="0">
                <a:solidFill>
                  <a:srgbClr val="808080"/>
                </a:solidFill>
              </a:rPr>
              <a:t> Farms. All rights reserved.</a:t>
            </a:r>
          </a:p>
        </p:txBody>
      </p:sp>
      <p:sp>
        <p:nvSpPr>
          <p:cNvPr id="23556" name="Slide Number Placeholder 4"/>
          <p:cNvSpPr>
            <a:spLocks noGrp="1"/>
          </p:cNvSpPr>
          <p:nvPr>
            <p:ph type="sldNum" sz="quarter" idx="11"/>
          </p:nvPr>
        </p:nvSpPr>
        <p:spPr>
          <a:noFill/>
        </p:spPr>
        <p:txBody>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fld id="{E6984AB0-0B34-40DE-B8AC-599706907D31}" type="slidenum">
              <a:rPr lang="en-US" altLang="en-US" sz="700" smtClean="0">
                <a:solidFill>
                  <a:srgbClr val="808080"/>
                </a:solidFill>
              </a:rPr>
              <a:pPr>
                <a:spcBef>
                  <a:spcPct val="0"/>
                </a:spcBef>
                <a:buFontTx/>
                <a:buNone/>
              </a:pPr>
              <a:t>8</a:t>
            </a:fld>
            <a:endParaRPr lang="en-US" altLang="en-US" sz="700">
              <a:solidFill>
                <a:srgbClr val="808080"/>
              </a:solidFill>
            </a:endParaRPr>
          </a:p>
        </p:txBody>
      </p:sp>
      <p:pic>
        <p:nvPicPr>
          <p:cNvPr id="3" name="Picture 2" descr="A picture containing indoor, floor, table, kitchen&#10;&#10;Description automatically generated">
            <a:extLst>
              <a:ext uri="{FF2B5EF4-FFF2-40B4-BE49-F238E27FC236}">
                <a16:creationId xmlns:a16="http://schemas.microsoft.com/office/drawing/2014/main" id="{17E65927-EA78-4D9E-96D3-ECEC1B3A3D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0798" y="222356"/>
            <a:ext cx="3663682" cy="5928394"/>
          </a:xfrm>
          <a:prstGeom prst="rect">
            <a:avLst/>
          </a:prstGeom>
        </p:spPr>
      </p:pic>
      <p:pic>
        <p:nvPicPr>
          <p:cNvPr id="9" name="Picture 8">
            <a:extLst>
              <a:ext uri="{FF2B5EF4-FFF2-40B4-BE49-F238E27FC236}">
                <a16:creationId xmlns:a16="http://schemas.microsoft.com/office/drawing/2014/main" id="{DBDF24D0-20C5-4FD0-90FE-167CE2F5C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149" y="1123810"/>
            <a:ext cx="3810000" cy="3810000"/>
          </a:xfrm>
          <a:prstGeom prst="rect">
            <a:avLst/>
          </a:prstGeom>
        </p:spPr>
      </p:pic>
      <p:pic>
        <p:nvPicPr>
          <p:cNvPr id="5" name="Picture 4" descr="A picture containing grass, outdoor, lawn mower&#10;&#10;Description automatically generated">
            <a:extLst>
              <a:ext uri="{FF2B5EF4-FFF2-40B4-BE49-F238E27FC236}">
                <a16:creationId xmlns:a16="http://schemas.microsoft.com/office/drawing/2014/main" id="{D07D10F9-6629-48D5-934B-1D43BEF02D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9873"/>
          <a:stretch/>
        </p:blipFill>
        <p:spPr>
          <a:xfrm>
            <a:off x="1026044" y="3429000"/>
            <a:ext cx="3929356" cy="2758440"/>
          </a:xfrm>
          <a:prstGeom prst="rect">
            <a:avLst/>
          </a:prstGeom>
        </p:spPr>
      </p:pic>
      <p:pic>
        <p:nvPicPr>
          <p:cNvPr id="7" name="Picture 6">
            <a:extLst>
              <a:ext uri="{FF2B5EF4-FFF2-40B4-BE49-F238E27FC236}">
                <a16:creationId xmlns:a16="http://schemas.microsoft.com/office/drawing/2014/main" id="{E6567537-FF17-4053-9E39-A901CFAA25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0798" y="3266549"/>
            <a:ext cx="3663682" cy="2945943"/>
          </a:xfrm>
          <a:prstGeom prst="rect">
            <a:avLst/>
          </a:prstGeom>
        </p:spPr>
      </p:pic>
    </p:spTree>
    <p:extLst>
      <p:ext uri="{BB962C8B-B14F-4D97-AF65-F5344CB8AC3E}">
        <p14:creationId xmlns:p14="http://schemas.microsoft.com/office/powerpoint/2010/main" val="1868863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p:cNvSpPr>
            <a:spLocks noGrp="1"/>
          </p:cNvSpPr>
          <p:nvPr>
            <p:ph type="title"/>
          </p:nvPr>
        </p:nvSpPr>
        <p:spPr/>
        <p:txBody>
          <a:bodyPr/>
          <a:lstStyle/>
          <a:p>
            <a:r>
              <a:rPr lang="en-US" altLang="en-US"/>
              <a:t>What it all means</a:t>
            </a:r>
          </a:p>
        </p:txBody>
      </p:sp>
      <p:sp>
        <p:nvSpPr>
          <p:cNvPr id="23555" name="Footer Placeholder 3"/>
          <p:cNvSpPr>
            <a:spLocks noGrp="1"/>
          </p:cNvSpPr>
          <p:nvPr>
            <p:ph type="ftr" sz="quarter" idx="10"/>
          </p:nvPr>
        </p:nvSpPr>
        <p:spPr>
          <a:noFill/>
        </p:spPr>
        <p:txBody>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700" dirty="0">
                <a:solidFill>
                  <a:srgbClr val="808080"/>
                </a:solidFill>
              </a:rPr>
              <a:t>Copyright © 2019 </a:t>
            </a:r>
            <a:r>
              <a:rPr lang="en-US" altLang="en-US" sz="700" dirty="0" err="1">
                <a:solidFill>
                  <a:srgbClr val="808080"/>
                </a:solidFill>
              </a:rPr>
              <a:t>Robariah</a:t>
            </a:r>
            <a:r>
              <a:rPr lang="en-US" altLang="en-US" sz="700" dirty="0">
                <a:solidFill>
                  <a:srgbClr val="808080"/>
                </a:solidFill>
              </a:rPr>
              <a:t> Farms. All rights reserved.</a:t>
            </a:r>
          </a:p>
        </p:txBody>
      </p:sp>
      <p:sp>
        <p:nvSpPr>
          <p:cNvPr id="23556" name="Slide Number Placeholder 4"/>
          <p:cNvSpPr>
            <a:spLocks noGrp="1"/>
          </p:cNvSpPr>
          <p:nvPr>
            <p:ph type="sldNum" sz="quarter" idx="11"/>
          </p:nvPr>
        </p:nvSpPr>
        <p:spPr>
          <a:noFill/>
        </p:spPr>
        <p:txBody>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fld id="{E6984AB0-0B34-40DE-B8AC-599706907D31}" type="slidenum">
              <a:rPr lang="en-US" altLang="en-US" sz="700" smtClean="0">
                <a:solidFill>
                  <a:srgbClr val="808080"/>
                </a:solidFill>
              </a:rPr>
              <a:pPr>
                <a:spcBef>
                  <a:spcPct val="0"/>
                </a:spcBef>
                <a:buFontTx/>
                <a:buNone/>
              </a:pPr>
              <a:t>9</a:t>
            </a:fld>
            <a:endParaRPr lang="en-US" altLang="en-US" sz="700">
              <a:solidFill>
                <a:srgbClr val="808080"/>
              </a:solidFill>
            </a:endParaRPr>
          </a:p>
        </p:txBody>
      </p:sp>
      <p:pic>
        <p:nvPicPr>
          <p:cNvPr id="8" name="Picture 7" descr="A picture containing water, dog&#10;&#10;Description automatically generated">
            <a:extLst>
              <a:ext uri="{FF2B5EF4-FFF2-40B4-BE49-F238E27FC236}">
                <a16:creationId xmlns:a16="http://schemas.microsoft.com/office/drawing/2014/main" id="{69EAC030-091B-4E9D-9A4B-0017B46C62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866" y="1207630"/>
            <a:ext cx="3619467" cy="2035950"/>
          </a:xfrm>
          <a:prstGeom prst="rect">
            <a:avLst/>
          </a:prstGeom>
        </p:spPr>
      </p:pic>
      <p:pic>
        <p:nvPicPr>
          <p:cNvPr id="11" name="Picture 10" descr="A picture containing indoor, table, sitting, bowl&#10;&#10;Description automatically generated">
            <a:extLst>
              <a:ext uri="{FF2B5EF4-FFF2-40B4-BE49-F238E27FC236}">
                <a16:creationId xmlns:a16="http://schemas.microsoft.com/office/drawing/2014/main" id="{93CC4181-D809-4ADA-A255-991688BC32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412"/>
          <a:stretch/>
        </p:blipFill>
        <p:spPr>
          <a:xfrm rot="5400000" flipV="1">
            <a:off x="-319095" y="1753017"/>
            <a:ext cx="2931160" cy="1840386"/>
          </a:xfrm>
          <a:prstGeom prst="rect">
            <a:avLst/>
          </a:prstGeom>
        </p:spPr>
      </p:pic>
      <p:pic>
        <p:nvPicPr>
          <p:cNvPr id="13" name="Picture 12" descr="A picture containing person, indoor, man, table&#10;&#10;Description automatically generated">
            <a:extLst>
              <a:ext uri="{FF2B5EF4-FFF2-40B4-BE49-F238E27FC236}">
                <a16:creationId xmlns:a16="http://schemas.microsoft.com/office/drawing/2014/main" id="{0DE1EF5C-8C0D-4CEC-9E2F-31BAEB47C7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2746" y="3413760"/>
            <a:ext cx="1905200" cy="3387022"/>
          </a:xfrm>
          <a:prstGeom prst="rect">
            <a:avLst/>
          </a:prstGeom>
        </p:spPr>
      </p:pic>
      <p:pic>
        <p:nvPicPr>
          <p:cNvPr id="15" name="Picture 14" descr="A person standing next to a car&#10;&#10;Description automatically generated">
            <a:extLst>
              <a:ext uri="{FF2B5EF4-FFF2-40B4-BE49-F238E27FC236}">
                <a16:creationId xmlns:a16="http://schemas.microsoft.com/office/drawing/2014/main" id="{A33C229F-F3F1-41B0-BBE1-F4747D603D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4895"/>
          <a:stretch/>
        </p:blipFill>
        <p:spPr>
          <a:xfrm>
            <a:off x="6010521" y="1216452"/>
            <a:ext cx="3031260" cy="2270267"/>
          </a:xfrm>
          <a:prstGeom prst="rect">
            <a:avLst/>
          </a:prstGeom>
        </p:spPr>
      </p:pic>
      <p:pic>
        <p:nvPicPr>
          <p:cNvPr id="17" name="Picture 16">
            <a:extLst>
              <a:ext uri="{FF2B5EF4-FFF2-40B4-BE49-F238E27FC236}">
                <a16:creationId xmlns:a16="http://schemas.microsoft.com/office/drawing/2014/main" id="{9D89CED8-717B-4AB9-B407-286DEC408B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4644" b="21167"/>
          <a:stretch/>
        </p:blipFill>
        <p:spPr>
          <a:xfrm>
            <a:off x="4330519" y="3596640"/>
            <a:ext cx="2257017" cy="2575560"/>
          </a:xfrm>
          <a:prstGeom prst="rect">
            <a:avLst/>
          </a:prstGeom>
        </p:spPr>
      </p:pic>
    </p:spTree>
    <p:extLst>
      <p:ext uri="{BB962C8B-B14F-4D97-AF65-F5344CB8AC3E}">
        <p14:creationId xmlns:p14="http://schemas.microsoft.com/office/powerpoint/2010/main" val="4081567337"/>
      </p:ext>
    </p:extLst>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008B5D"/>
      </a:dk2>
      <a:lt2>
        <a:srgbClr val="808080"/>
      </a:lt2>
      <a:accent1>
        <a:srgbClr val="19976D"/>
      </a:accent1>
      <a:accent2>
        <a:srgbClr val="33A27D"/>
      </a:accent2>
      <a:accent3>
        <a:srgbClr val="FFFFFF"/>
      </a:accent3>
      <a:accent4>
        <a:srgbClr val="000000"/>
      </a:accent4>
      <a:accent5>
        <a:srgbClr val="ABC9BA"/>
      </a:accent5>
      <a:accent6>
        <a:srgbClr val="2D9271"/>
      </a:accent6>
      <a:hlink>
        <a:srgbClr val="4CAE8E"/>
      </a:hlink>
      <a:folHlink>
        <a:srgbClr val="66B99E"/>
      </a:folHlink>
    </a:clrScheme>
    <a:fontScheme name="Blank Presentation">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292F82"/>
        </a:dk2>
        <a:lt2>
          <a:srgbClr val="808080"/>
        </a:lt2>
        <a:accent1>
          <a:srgbClr val="1A4A8D"/>
        </a:accent1>
        <a:accent2>
          <a:srgbClr val="0A5893"/>
        </a:accent2>
        <a:accent3>
          <a:srgbClr val="FFFFFF"/>
        </a:accent3>
        <a:accent4>
          <a:srgbClr val="000000"/>
        </a:accent4>
        <a:accent5>
          <a:srgbClr val="ABB1C5"/>
        </a:accent5>
        <a:accent6>
          <a:srgbClr val="084F85"/>
        </a:accent6>
        <a:hlink>
          <a:srgbClr val="0C6C9A"/>
        </a:hlink>
        <a:folHlink>
          <a:srgbClr val="0E75A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4340</TotalTime>
  <Words>2053</Words>
  <Application>Microsoft Office PowerPoint</Application>
  <PresentationFormat>Letter Paper (8.5x11 in)</PresentationFormat>
  <Paragraphs>125</Paragraphs>
  <Slides>10</Slides>
  <Notes>10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Goudy Old Style</vt:lpstr>
      <vt:lpstr>Verdana</vt:lpstr>
      <vt:lpstr>Wingdings</vt:lpstr>
      <vt:lpstr>Blank Presentation</vt:lpstr>
      <vt:lpstr>Local Kosher Pasture-Raised </vt:lpstr>
      <vt:lpstr>Who We Are </vt:lpstr>
      <vt:lpstr>What We Do</vt:lpstr>
      <vt:lpstr>What is kosher?</vt:lpstr>
      <vt:lpstr>What is forbidden in kosher?</vt:lpstr>
      <vt:lpstr>What it all means</vt:lpstr>
      <vt:lpstr>What it all means</vt:lpstr>
      <vt:lpstr>What it all means</vt:lpstr>
      <vt:lpstr>What it all means</vt:lpstr>
      <vt:lpstr>  </vt:lpstr>
    </vt:vector>
  </TitlesOfParts>
  <Company>Pearson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Albanese</dc:creator>
  <cp:lastModifiedBy>Shemariah Blum-Evitts</cp:lastModifiedBy>
  <cp:revision>334</cp:revision>
  <dcterms:created xsi:type="dcterms:W3CDTF">2011-01-20T22:09:28Z</dcterms:created>
  <dcterms:modified xsi:type="dcterms:W3CDTF">2023-02-12T19:51:27Z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toOpen">
    <vt:lpwstr>1</vt:lpwstr>
  </property>
</Properties>
</file>