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0" r:id="rId2"/>
    <p:sldId id="265" r:id="rId3"/>
    <p:sldId id="264" r:id="rId4"/>
    <p:sldId id="259" r:id="rId5"/>
    <p:sldId id="261" r:id="rId6"/>
    <p:sldId id="262" r:id="rId7"/>
    <p:sldId id="263" r:id="rId8"/>
    <p:sldId id="267" r:id="rId9"/>
    <p:sldId id="266" r:id="rId10"/>
    <p:sldId id="257" r:id="rId11"/>
    <p:sldId id="269" r:id="rId12"/>
    <p:sldId id="275" r:id="rId13"/>
    <p:sldId id="276" r:id="rId14"/>
    <p:sldId id="277" r:id="rId15"/>
    <p:sldId id="278" r:id="rId16"/>
    <p:sldId id="279" r:id="rId17"/>
    <p:sldId id="280" r:id="rId18"/>
    <p:sldId id="282" r:id="rId19"/>
    <p:sldId id="283" r:id="rId20"/>
    <p:sldId id="284" r:id="rId21"/>
    <p:sldId id="285" r:id="rId22"/>
    <p:sldId id="286" r:id="rId23"/>
    <p:sldId id="287" r:id="rId24"/>
    <p:sldId id="288" r:id="rId25"/>
    <p:sldId id="289" r:id="rId26"/>
    <p:sldId id="290" r:id="rId27"/>
    <p:sldId id="291" r:id="rId28"/>
    <p:sldId id="268" r:id="rId29"/>
    <p:sldId id="258" r:id="rId30"/>
    <p:sldId id="272" r:id="rId31"/>
    <p:sldId id="273"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1831A-F4D3-4CCB-85F5-DD2A1EA3AB23}"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7F6C2-AB6A-46BA-B9A5-6FB962C0CFE4}" type="slidenum">
              <a:rPr lang="en-US" smtClean="0"/>
              <a:t>‹#›</a:t>
            </a:fld>
            <a:endParaRPr lang="en-US"/>
          </a:p>
        </p:txBody>
      </p:sp>
    </p:spTree>
    <p:extLst>
      <p:ext uri="{BB962C8B-B14F-4D97-AF65-F5344CB8AC3E}">
        <p14:creationId xmlns:p14="http://schemas.microsoft.com/office/powerpoint/2010/main" val="3873691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2e01883d7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32e01883d7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2e01883d7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g32e01883d7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2e01883d7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32e01883d7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2e01883d7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32e01883d77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2e01883d7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32e01883d7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2e01883d7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32e01883d7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9cfbbe31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9cfbbe31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2dfee4290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2dfee4290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2dfee4290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2dfee4290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2dfee4290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2dfee4290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2e01883d7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32e01883d7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2e01883d7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32e01883d7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2e01883d7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32e01883d7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e01883d7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32e01883d7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3A30-AD4D-AAEE-2F53-29D6F39482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AF9A5E-8742-D6EC-CEFE-B1FB1D8B42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E3969-2174-2D6E-ED65-CEB0F43EEDD8}"/>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5" name="Footer Placeholder 4">
            <a:extLst>
              <a:ext uri="{FF2B5EF4-FFF2-40B4-BE49-F238E27FC236}">
                <a16:creationId xmlns:a16="http://schemas.microsoft.com/office/drawing/2014/main" id="{F5279F3D-BC4A-3244-DE0C-57BA53DDD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B1728-A9A5-0EF2-28E6-921FDB71041D}"/>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347162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0A7C-1632-50B2-673B-9463391DF7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446067-54B5-00BD-09FD-5EE2E68AE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F9541-B9F9-A2AF-0CC9-C0B5C30BEEB2}"/>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5" name="Footer Placeholder 4">
            <a:extLst>
              <a:ext uri="{FF2B5EF4-FFF2-40B4-BE49-F238E27FC236}">
                <a16:creationId xmlns:a16="http://schemas.microsoft.com/office/drawing/2014/main" id="{7FBBF960-C674-EFCC-705D-A2C9B8658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0D87D-21D9-FC8F-A902-C1969F77DF3C}"/>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705938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680419-0E77-E78C-8E5A-B3477EFFED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38B949-8111-0620-5CE2-736978BF2E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2317C-16A1-7613-6FCD-5F48718E87C9}"/>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5" name="Footer Placeholder 4">
            <a:extLst>
              <a:ext uri="{FF2B5EF4-FFF2-40B4-BE49-F238E27FC236}">
                <a16:creationId xmlns:a16="http://schemas.microsoft.com/office/drawing/2014/main" id="{BCA87E2A-BE90-1007-C5EE-7BD270F91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6C06C-5501-E7DB-3FC6-D9A5BCC04731}"/>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332634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2 Line">
  <p:cSld name="Title Slide - 2 Line">
    <p:spTree>
      <p:nvGrpSpPr>
        <p:cNvPr id="1" name="Shape 17"/>
        <p:cNvGrpSpPr/>
        <p:nvPr/>
      </p:nvGrpSpPr>
      <p:grpSpPr>
        <a:xfrm>
          <a:off x="0" y="0"/>
          <a:ext cx="0" cy="0"/>
          <a:chOff x="0" y="0"/>
          <a:chExt cx="0" cy="0"/>
        </a:xfrm>
      </p:grpSpPr>
      <p:pic>
        <p:nvPicPr>
          <p:cNvPr id="18" name="Google Shape;18;p4" descr="University of Minnesota Extension&#10;&#10;Making a difference in Minnesota: Environment + Food &amp; Agriculture + Communities + Families + Youth" title="University of Minnesota Extension"/>
          <p:cNvPicPr preferRelativeResize="0"/>
          <p:nvPr/>
        </p:nvPicPr>
        <p:blipFill>
          <a:blip r:embed="rId2">
            <a:alphaModFix/>
          </a:blip>
          <a:stretch>
            <a:fillRect/>
          </a:stretch>
        </p:blipFill>
        <p:spPr>
          <a:xfrm>
            <a:off x="1" y="0"/>
            <a:ext cx="12192004" cy="6827520"/>
          </a:xfrm>
          <a:prstGeom prst="rect">
            <a:avLst/>
          </a:prstGeom>
          <a:noFill/>
          <a:ln>
            <a:noFill/>
          </a:ln>
        </p:spPr>
      </p:pic>
      <p:sp>
        <p:nvSpPr>
          <p:cNvPr id="19" name="Google Shape;19;p4"/>
          <p:cNvSpPr txBox="1">
            <a:spLocks noGrp="1"/>
          </p:cNvSpPr>
          <p:nvPr>
            <p:ph type="ctrTitle"/>
          </p:nvPr>
        </p:nvSpPr>
        <p:spPr>
          <a:xfrm>
            <a:off x="914400" y="2146303"/>
            <a:ext cx="10363200" cy="135043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Font typeface="Raleway"/>
              <a:buNone/>
              <a:defRPr sz="4400" i="0" u="none" strike="noStrike" cap="none">
                <a:solidFill>
                  <a:schemeClr val="lt1"/>
                </a:solidFill>
                <a:latin typeface="Raleway"/>
                <a:ea typeface="Raleway"/>
                <a:cs typeface="Raleway"/>
                <a:sym typeface="Raleway"/>
              </a:defRPr>
            </a:lvl1pPr>
            <a:lvl2pPr marR="0" lvl="1"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3600" b="1" i="0" u="none" strike="noStrike" cap="none">
                <a:solidFill>
                  <a:schemeClr val="lt1"/>
                </a:solidFill>
                <a:latin typeface="Proxima Nova"/>
                <a:ea typeface="Proxima Nova"/>
                <a:cs typeface="Proxima Nova"/>
                <a:sym typeface="Proxima Nova"/>
              </a:defRPr>
            </a:lvl6pPr>
            <a:lvl7pPr marR="0" lvl="6" algn="l" rtl="0">
              <a:spcBef>
                <a:spcPts val="0"/>
              </a:spcBef>
              <a:spcAft>
                <a:spcPts val="0"/>
              </a:spcAft>
              <a:buSzPts val="1400"/>
              <a:buNone/>
              <a:defRPr sz="3600" b="1" i="0" u="none" strike="noStrike" cap="none">
                <a:solidFill>
                  <a:schemeClr val="lt1"/>
                </a:solidFill>
                <a:latin typeface="Proxima Nova"/>
                <a:ea typeface="Proxima Nova"/>
                <a:cs typeface="Proxima Nova"/>
                <a:sym typeface="Proxima Nova"/>
              </a:defRPr>
            </a:lvl7pPr>
            <a:lvl8pPr marR="0" lvl="7" algn="l" rtl="0">
              <a:spcBef>
                <a:spcPts val="0"/>
              </a:spcBef>
              <a:spcAft>
                <a:spcPts val="0"/>
              </a:spcAft>
              <a:buSzPts val="1400"/>
              <a:buNone/>
              <a:defRPr sz="3600" b="1" i="0" u="none" strike="noStrike" cap="none">
                <a:solidFill>
                  <a:schemeClr val="lt1"/>
                </a:solidFill>
                <a:latin typeface="Proxima Nova"/>
                <a:ea typeface="Proxima Nova"/>
                <a:cs typeface="Proxima Nova"/>
                <a:sym typeface="Proxima Nova"/>
              </a:defRPr>
            </a:lvl8pPr>
            <a:lvl9pPr marR="0" lvl="8" algn="l" rtl="0">
              <a:spcBef>
                <a:spcPts val="0"/>
              </a:spcBef>
              <a:spcAft>
                <a:spcPts val="0"/>
              </a:spcAft>
              <a:buSzPts val="1400"/>
              <a:buNone/>
              <a:defRPr sz="3600" b="1" i="0" u="none" strike="noStrike" cap="none">
                <a:solidFill>
                  <a:schemeClr val="lt1"/>
                </a:solidFill>
                <a:latin typeface="Proxima Nova"/>
                <a:ea typeface="Proxima Nova"/>
                <a:cs typeface="Proxima Nova"/>
                <a:sym typeface="Proxima Nova"/>
              </a:defRPr>
            </a:lvl9pPr>
          </a:lstStyle>
          <a:p>
            <a:endParaRPr/>
          </a:p>
        </p:txBody>
      </p:sp>
      <p:sp>
        <p:nvSpPr>
          <p:cNvPr id="20" name="Google Shape;20;p4"/>
          <p:cNvSpPr txBox="1">
            <a:spLocks noGrp="1"/>
          </p:cNvSpPr>
          <p:nvPr>
            <p:ph type="subTitle" idx="1"/>
          </p:nvPr>
        </p:nvSpPr>
        <p:spPr>
          <a:xfrm>
            <a:off x="925690" y="3509429"/>
            <a:ext cx="10368844" cy="618067"/>
          </a:xfrm>
          <a:prstGeom prst="rect">
            <a:avLst/>
          </a:prstGeom>
          <a:noFill/>
          <a:ln>
            <a:noFill/>
          </a:ln>
        </p:spPr>
        <p:txBody>
          <a:bodyPr spcFirstLastPara="1" wrap="square" lIns="91425" tIns="45700" rIns="91425" bIns="45700" anchor="t" anchorCtr="0">
            <a:noAutofit/>
          </a:bodyPr>
          <a:lstStyle>
            <a:lvl1pPr marR="0" lvl="0" algn="l" rtl="0">
              <a:spcBef>
                <a:spcPts val="560"/>
              </a:spcBef>
              <a:spcAft>
                <a:spcPts val="0"/>
              </a:spcAft>
              <a:buSzPts val="2100"/>
              <a:buFont typeface="Raleway"/>
              <a:buNone/>
              <a:defRPr sz="2800" b="1" i="0" u="none" strike="noStrike" cap="none">
                <a:latin typeface="Raleway"/>
                <a:ea typeface="Raleway"/>
                <a:cs typeface="Raleway"/>
                <a:sym typeface="Raleway"/>
              </a:defRPr>
            </a:lvl1pPr>
            <a:lvl2pPr marR="0" lvl="1" algn="l" rtl="0">
              <a:spcBef>
                <a:spcPts val="480"/>
              </a:spcBef>
              <a:spcAft>
                <a:spcPts val="0"/>
              </a:spcAft>
              <a:buClr>
                <a:schemeClr val="accent1"/>
              </a:buClr>
              <a:buSzPts val="1800"/>
              <a:buFont typeface="Arial"/>
              <a:buChar char="–"/>
              <a:defRPr sz="2400" b="0" i="0" u="none" strike="noStrike" cap="none">
                <a:solidFill>
                  <a:schemeClr val="lt1"/>
                </a:solidFill>
                <a:latin typeface="Arial"/>
                <a:ea typeface="Arial"/>
                <a:cs typeface="Arial"/>
                <a:sym typeface="Arial"/>
              </a:defRPr>
            </a:lvl2pPr>
            <a:lvl3pPr marR="0" lvl="2" algn="l" rtl="0">
              <a:spcBef>
                <a:spcPts val="400"/>
              </a:spcBef>
              <a:spcAft>
                <a:spcPts val="0"/>
              </a:spcAft>
              <a:buClr>
                <a:schemeClr val="hlink"/>
              </a:buClr>
              <a:buSzPts val="1500"/>
              <a:buFont typeface="Noto Sans Symbols"/>
              <a:buChar char="▪"/>
              <a:defRPr sz="2000" b="0" i="0" u="none" strike="noStrike" cap="none">
                <a:solidFill>
                  <a:schemeClr val="lt1"/>
                </a:solidFill>
                <a:latin typeface="Arial"/>
                <a:ea typeface="Arial"/>
                <a:cs typeface="Arial"/>
                <a:sym typeface="Arial"/>
              </a:defRPr>
            </a:lvl3pPr>
            <a:lvl4pPr marR="0" lvl="3" algn="l" rtl="0">
              <a:spcBef>
                <a:spcPts val="480"/>
              </a:spcBef>
              <a:spcAft>
                <a:spcPts val="0"/>
              </a:spcAft>
              <a:buClr>
                <a:schemeClr val="lt2"/>
              </a:buClr>
              <a:buSzPts val="1800"/>
              <a:buFont typeface="Arial"/>
              <a:buChar char="–"/>
              <a:defRPr sz="2400" b="0" i="0" u="none" strike="noStrike" cap="none">
                <a:solidFill>
                  <a:schemeClr val="lt1"/>
                </a:solidFill>
                <a:latin typeface="Arial"/>
                <a:ea typeface="Arial"/>
                <a:cs typeface="Arial"/>
                <a:sym typeface="Arial"/>
              </a:defRPr>
            </a:lvl4pPr>
            <a:lvl5pPr marR="0" lvl="4" algn="l" rtl="0">
              <a:spcBef>
                <a:spcPts val="320"/>
              </a:spcBef>
              <a:spcAft>
                <a:spcPts val="0"/>
              </a:spcAft>
              <a:buClr>
                <a:schemeClr val="lt2"/>
              </a:buClr>
              <a:buSzPts val="1200"/>
              <a:buFont typeface="Arial"/>
              <a:buChar char="»"/>
              <a:defRPr sz="1600" b="0" i="0" u="none" strike="noStrike" cap="none">
                <a:solidFill>
                  <a:schemeClr val="lt1"/>
                </a:solidFill>
                <a:latin typeface="Arial"/>
                <a:ea typeface="Arial"/>
                <a:cs typeface="Arial"/>
                <a:sym typeface="Arial"/>
              </a:defRPr>
            </a:lvl5pPr>
            <a:lvl6pPr marR="0" lvl="5" algn="l" rtl="0">
              <a:spcBef>
                <a:spcPts val="320"/>
              </a:spcBef>
              <a:spcAft>
                <a:spcPts val="0"/>
              </a:spcAft>
              <a:buClr>
                <a:schemeClr val="lt2"/>
              </a:buClr>
              <a:buSzPts val="1200"/>
              <a:buFont typeface="Arial"/>
              <a:buChar char="»"/>
              <a:defRPr sz="1600" b="0" i="0" u="none" strike="noStrike" cap="none">
                <a:solidFill>
                  <a:schemeClr val="lt1"/>
                </a:solidFill>
                <a:latin typeface="Arial"/>
                <a:ea typeface="Arial"/>
                <a:cs typeface="Arial"/>
                <a:sym typeface="Arial"/>
              </a:defRPr>
            </a:lvl6pPr>
            <a:lvl7pPr marR="0" lvl="6" algn="l" rtl="0">
              <a:spcBef>
                <a:spcPts val="320"/>
              </a:spcBef>
              <a:spcAft>
                <a:spcPts val="0"/>
              </a:spcAft>
              <a:buClr>
                <a:schemeClr val="lt2"/>
              </a:buClr>
              <a:buSzPts val="1200"/>
              <a:buFont typeface="Arial"/>
              <a:buChar char="»"/>
              <a:defRPr sz="1600" b="0" i="0" u="none" strike="noStrike" cap="none">
                <a:solidFill>
                  <a:schemeClr val="lt1"/>
                </a:solidFill>
                <a:latin typeface="Arial"/>
                <a:ea typeface="Arial"/>
                <a:cs typeface="Arial"/>
                <a:sym typeface="Arial"/>
              </a:defRPr>
            </a:lvl7pPr>
            <a:lvl8pPr marR="0" lvl="7" algn="l" rtl="0">
              <a:spcBef>
                <a:spcPts val="320"/>
              </a:spcBef>
              <a:spcAft>
                <a:spcPts val="0"/>
              </a:spcAft>
              <a:buClr>
                <a:schemeClr val="lt2"/>
              </a:buClr>
              <a:buSzPts val="1200"/>
              <a:buFont typeface="Arial"/>
              <a:buChar char="»"/>
              <a:defRPr sz="1600" b="0" i="0" u="none" strike="noStrike" cap="none">
                <a:solidFill>
                  <a:schemeClr val="lt1"/>
                </a:solidFill>
                <a:latin typeface="Arial"/>
                <a:ea typeface="Arial"/>
                <a:cs typeface="Arial"/>
                <a:sym typeface="Arial"/>
              </a:defRPr>
            </a:lvl8pPr>
            <a:lvl9pPr marR="0" lvl="8" algn="l" rtl="0">
              <a:spcBef>
                <a:spcPts val="320"/>
              </a:spcBef>
              <a:spcAft>
                <a:spcPts val="0"/>
              </a:spcAft>
              <a:buClr>
                <a:schemeClr val="lt2"/>
              </a:buClr>
              <a:buSzPts val="12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1" name="Google Shape;21;p4"/>
          <p:cNvSpPr txBox="1"/>
          <p:nvPr/>
        </p:nvSpPr>
        <p:spPr>
          <a:xfrm>
            <a:off x="461735" y="6644080"/>
            <a:ext cx="10750400" cy="246400"/>
          </a:xfrm>
          <a:prstGeom prst="rect">
            <a:avLst/>
          </a:prstGeom>
          <a:noFill/>
          <a:ln>
            <a:noFill/>
          </a:ln>
        </p:spPr>
        <p:txBody>
          <a:bodyPr spcFirstLastPara="1" wrap="square" lIns="121900" tIns="60933" rIns="121900" bIns="60933" anchor="t" anchorCtr="0">
            <a:noAutofit/>
          </a:bodyPr>
          <a:lstStyle/>
          <a:p>
            <a:pPr marL="0" marR="0" lvl="4" indent="0" algn="l" rtl="0">
              <a:lnSpc>
                <a:spcPct val="100000"/>
              </a:lnSpc>
              <a:spcBef>
                <a:spcPts val="0"/>
              </a:spcBef>
              <a:spcAft>
                <a:spcPts val="0"/>
              </a:spcAft>
              <a:buClr>
                <a:srgbClr val="5C5A5A"/>
              </a:buClr>
              <a:buSzPts val="600"/>
              <a:buFont typeface="Arial"/>
              <a:buNone/>
            </a:pPr>
            <a:r>
              <a:rPr lang="en-US" sz="800" b="1" i="0" u="none" strike="noStrike" cap="none">
                <a:solidFill>
                  <a:srgbClr val="5C5A5A"/>
                </a:solidFill>
                <a:latin typeface="Arial"/>
                <a:ea typeface="Arial"/>
                <a:cs typeface="Arial"/>
                <a:sym typeface="Arial"/>
              </a:rPr>
              <a:t>© </a:t>
            </a:r>
            <a:r>
              <a:rPr lang="en-US" sz="800" b="1">
                <a:solidFill>
                  <a:srgbClr val="5C5A5A"/>
                </a:solidFill>
              </a:rPr>
              <a:t>2024</a:t>
            </a:r>
            <a:r>
              <a:rPr lang="en-US" sz="800" b="1" i="0" u="none" strike="noStrike" cap="none">
                <a:solidFill>
                  <a:srgbClr val="5C5A5A"/>
                </a:solidFill>
                <a:latin typeface="Arial"/>
                <a:ea typeface="Arial"/>
                <a:cs typeface="Arial"/>
                <a:sym typeface="Arial"/>
              </a:rPr>
              <a:t> Regents of the University of Minnesota. All</a:t>
            </a:r>
            <a:r>
              <a:rPr lang="en-US" sz="800" b="1">
                <a:solidFill>
                  <a:srgbClr val="5C5A5A"/>
                </a:solidFill>
              </a:rPr>
              <a:t> </a:t>
            </a:r>
            <a:r>
              <a:rPr lang="en-US" sz="800" b="1" i="0" u="none" strike="noStrike" cap="none">
                <a:solidFill>
                  <a:srgbClr val="5C5A5A"/>
                </a:solidFill>
                <a:latin typeface="Arial"/>
                <a:ea typeface="Arial"/>
                <a:cs typeface="Arial"/>
                <a:sym typeface="Arial"/>
              </a:rPr>
              <a:t>rights reserved.</a:t>
            </a:r>
            <a:endParaRPr sz="1867"/>
          </a:p>
        </p:txBody>
      </p:sp>
      <p:sp>
        <p:nvSpPr>
          <p:cNvPr id="22" name="Google Shape;22;p4"/>
          <p:cNvSpPr txBox="1">
            <a:spLocks noGrp="1"/>
          </p:cNvSpPr>
          <p:nvPr>
            <p:ph type="sldNum" idx="12"/>
          </p:nvPr>
        </p:nvSpPr>
        <p:spPr>
          <a:xfrm>
            <a:off x="11313900" y="6166633"/>
            <a:ext cx="731600" cy="446400"/>
          </a:xfrm>
          <a:prstGeom prst="rect">
            <a:avLst/>
          </a:prstGeom>
        </p:spPr>
        <p:txBody>
          <a:bodyPr spcFirstLastPara="1" wrap="square" lIns="91425" tIns="91425" rIns="91425" bIns="91425" anchor="t" anchorCtr="0">
            <a:noAutofit/>
          </a:bodyPr>
          <a:lstStyle>
            <a:lvl1pPr lvl="0" algn="r" rtl="0">
              <a:buNone/>
              <a:defRPr sz="1333">
                <a:solidFill>
                  <a:srgbClr val="FFFFFF"/>
                </a:solidFill>
              </a:defRPr>
            </a:lvl1pPr>
            <a:lvl2pPr lvl="1" algn="r" rtl="0">
              <a:buNone/>
              <a:defRPr sz="1333">
                <a:solidFill>
                  <a:srgbClr val="FFFFFF"/>
                </a:solidFill>
              </a:defRPr>
            </a:lvl2pPr>
            <a:lvl3pPr lvl="2" algn="r" rtl="0">
              <a:buNone/>
              <a:defRPr sz="1333">
                <a:solidFill>
                  <a:srgbClr val="FFFFFF"/>
                </a:solidFill>
              </a:defRPr>
            </a:lvl3pPr>
            <a:lvl4pPr lvl="3" algn="r" rtl="0">
              <a:buNone/>
              <a:defRPr sz="1333">
                <a:solidFill>
                  <a:srgbClr val="FFFFFF"/>
                </a:solidFill>
              </a:defRPr>
            </a:lvl4pPr>
            <a:lvl5pPr lvl="4" algn="r" rtl="0">
              <a:buNone/>
              <a:defRPr sz="1333">
                <a:solidFill>
                  <a:srgbClr val="FFFFFF"/>
                </a:solidFill>
              </a:defRPr>
            </a:lvl5pPr>
            <a:lvl6pPr lvl="5" algn="r" rtl="0">
              <a:buNone/>
              <a:defRPr sz="1333">
                <a:solidFill>
                  <a:srgbClr val="FFFFFF"/>
                </a:solidFill>
              </a:defRPr>
            </a:lvl6pPr>
            <a:lvl7pPr lvl="6" algn="r" rtl="0">
              <a:buNone/>
              <a:defRPr sz="1333">
                <a:solidFill>
                  <a:srgbClr val="FFFFFF"/>
                </a:solidFill>
              </a:defRPr>
            </a:lvl7pPr>
            <a:lvl8pPr lvl="7" algn="r" rtl="0">
              <a:buNone/>
              <a:defRPr sz="1333">
                <a:solidFill>
                  <a:srgbClr val="FFFFFF"/>
                </a:solidFill>
              </a:defRPr>
            </a:lvl8pPr>
            <a:lvl9pPr lvl="8" algn="r" rtl="0">
              <a:buNone/>
              <a:defRPr sz="1333">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32434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BAED3-AFBF-73C8-EC6B-5285DD232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82491-D544-EFBF-6F25-9B1E42C60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FFB8D-5C99-10C2-0EA5-7732A334AFF3}"/>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5" name="Footer Placeholder 4">
            <a:extLst>
              <a:ext uri="{FF2B5EF4-FFF2-40B4-BE49-F238E27FC236}">
                <a16:creationId xmlns:a16="http://schemas.microsoft.com/office/drawing/2014/main" id="{188A0B6D-C26B-82A4-474A-077BADD86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50481-EA00-1B09-75ED-0D3460EC17AA}"/>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2444720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C0D2-82B8-3142-8716-7CAEECF51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F3605B-40C9-10C6-6DF5-67D5B426F0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08CE5A-7567-623B-DB5F-8E2D1965EBE7}"/>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5" name="Footer Placeholder 4">
            <a:extLst>
              <a:ext uri="{FF2B5EF4-FFF2-40B4-BE49-F238E27FC236}">
                <a16:creationId xmlns:a16="http://schemas.microsoft.com/office/drawing/2014/main" id="{B2CC0F6A-58FD-14E9-5934-EEED49DD5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7A7BC-E7F2-18D5-218B-E30A033AED8C}"/>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305858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5355-AF1A-387A-CD42-B4B7C5C92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669DB-BA78-B29D-6FE3-8B683B1ACC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0C160F-4693-E4D5-8793-3D0F1BE744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28C56-5656-1FA2-6E3D-CE8045269DD6}"/>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6" name="Footer Placeholder 5">
            <a:extLst>
              <a:ext uri="{FF2B5EF4-FFF2-40B4-BE49-F238E27FC236}">
                <a16:creationId xmlns:a16="http://schemas.microsoft.com/office/drawing/2014/main" id="{122D5350-AC14-F5CF-C8E1-284B732389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B3433-FA73-B541-40F3-66F808AB91DF}"/>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3463142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DBB1-949B-06F6-D148-7E61DAD66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5244A-83F3-81F3-720B-164766C626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483EE2-7E91-6465-2F95-A2D3CF1A24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EB0829-B45B-FFAE-DBD6-BD32888F2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DAFF26-2B65-7E01-6E53-09F4CA0BD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90E1E7-1249-8967-7D39-434E7BA48098}"/>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8" name="Footer Placeholder 7">
            <a:extLst>
              <a:ext uri="{FF2B5EF4-FFF2-40B4-BE49-F238E27FC236}">
                <a16:creationId xmlns:a16="http://schemas.microsoft.com/office/drawing/2014/main" id="{8B5267E5-167E-7E02-A45D-3FF40C7230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7D92F6-ADE2-B415-DDD6-86B8EC59EA23}"/>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165668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F43F-0C03-91CD-3ACC-2890A18334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6F8028-687B-2013-C785-F70C128866BD}"/>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4" name="Footer Placeholder 3">
            <a:extLst>
              <a:ext uri="{FF2B5EF4-FFF2-40B4-BE49-F238E27FC236}">
                <a16:creationId xmlns:a16="http://schemas.microsoft.com/office/drawing/2014/main" id="{71553697-D116-C0B2-A70B-9847D08CC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0690D4-76DA-5D0A-402F-E7FBD34D0269}"/>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300525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BB3DE-ADD7-837F-2C2B-66826A44CFFC}"/>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3" name="Footer Placeholder 2">
            <a:extLst>
              <a:ext uri="{FF2B5EF4-FFF2-40B4-BE49-F238E27FC236}">
                <a16:creationId xmlns:a16="http://schemas.microsoft.com/office/drawing/2014/main" id="{5E0EA9E5-46BB-2CEE-41FF-57C147DC33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6CAD1D-9497-4082-8871-3822E7E3F2FE}"/>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3851349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D497B-65F1-E171-16FB-C380F2FE6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DFCAC8-FEE2-1DC4-F954-0F757B1FE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74029-DC37-1245-1264-A22EDB69E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FECD75-40FA-B3F0-3BDA-B77A4DF88BCD}"/>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6" name="Footer Placeholder 5">
            <a:extLst>
              <a:ext uri="{FF2B5EF4-FFF2-40B4-BE49-F238E27FC236}">
                <a16:creationId xmlns:a16="http://schemas.microsoft.com/office/drawing/2014/main" id="{7A0A7E46-68AD-D7EE-CB91-C1E3C72F9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182AE-B608-13B3-5122-15E19615F459}"/>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831280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320B-567B-50F8-4058-B6AD616B4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9A67AC-5495-762A-6197-8F2E72787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13C609-A249-8E55-F1C0-136A7F5F7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99FAD-D938-759B-B6EE-C07356A79CB7}"/>
              </a:ext>
            </a:extLst>
          </p:cNvPr>
          <p:cNvSpPr>
            <a:spLocks noGrp="1"/>
          </p:cNvSpPr>
          <p:nvPr>
            <p:ph type="dt" sz="half" idx="10"/>
          </p:nvPr>
        </p:nvSpPr>
        <p:spPr/>
        <p:txBody>
          <a:bodyPr/>
          <a:lstStyle/>
          <a:p>
            <a:fld id="{226CA383-2767-4029-B9C3-669589CAA919}" type="datetimeFigureOut">
              <a:rPr lang="en-US" smtClean="0"/>
              <a:t>1/21/2025</a:t>
            </a:fld>
            <a:endParaRPr lang="en-US"/>
          </a:p>
        </p:txBody>
      </p:sp>
      <p:sp>
        <p:nvSpPr>
          <p:cNvPr id="6" name="Footer Placeholder 5">
            <a:extLst>
              <a:ext uri="{FF2B5EF4-FFF2-40B4-BE49-F238E27FC236}">
                <a16:creationId xmlns:a16="http://schemas.microsoft.com/office/drawing/2014/main" id="{00499525-8E59-C11D-6007-3F51F6A71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3A90DD-DCE6-DF77-ED6E-98E6477FDDE8}"/>
              </a:ext>
            </a:extLst>
          </p:cNvPr>
          <p:cNvSpPr>
            <a:spLocks noGrp="1"/>
          </p:cNvSpPr>
          <p:nvPr>
            <p:ph type="sldNum" sz="quarter" idx="12"/>
          </p:nvPr>
        </p:nvSpPr>
        <p:spPr/>
        <p:txBody>
          <a:bodyPr/>
          <a:lstStyle/>
          <a:p>
            <a:fld id="{D337FF1C-2DFA-448A-A03A-493C53F75026}" type="slidenum">
              <a:rPr lang="en-US" smtClean="0"/>
              <a:t>‹#›</a:t>
            </a:fld>
            <a:endParaRPr lang="en-US"/>
          </a:p>
        </p:txBody>
      </p:sp>
    </p:spTree>
    <p:extLst>
      <p:ext uri="{BB962C8B-B14F-4D97-AF65-F5344CB8AC3E}">
        <p14:creationId xmlns:p14="http://schemas.microsoft.com/office/powerpoint/2010/main" val="218553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4673A-594B-0DB8-84D3-96E6FF223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3DA07E-9C32-4216-9347-C8542AC91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C50E0-DFD2-A91D-C622-BFB0043178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CA383-2767-4029-B9C3-669589CAA919}" type="datetimeFigureOut">
              <a:rPr lang="en-US" smtClean="0"/>
              <a:t>1/21/2025</a:t>
            </a:fld>
            <a:endParaRPr lang="en-US"/>
          </a:p>
        </p:txBody>
      </p:sp>
      <p:sp>
        <p:nvSpPr>
          <p:cNvPr id="5" name="Footer Placeholder 4">
            <a:extLst>
              <a:ext uri="{FF2B5EF4-FFF2-40B4-BE49-F238E27FC236}">
                <a16:creationId xmlns:a16="http://schemas.microsoft.com/office/drawing/2014/main" id="{C1208748-BC9B-DE19-63C3-9AF050CF7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625922-3199-141D-201A-11AE076010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7FF1C-2DFA-448A-A03A-493C53F75026}" type="slidenum">
              <a:rPr lang="en-US" smtClean="0"/>
              <a:t>‹#›</a:t>
            </a:fld>
            <a:endParaRPr lang="en-US"/>
          </a:p>
        </p:txBody>
      </p:sp>
    </p:spTree>
    <p:extLst>
      <p:ext uri="{BB962C8B-B14F-4D97-AF65-F5344CB8AC3E}">
        <p14:creationId xmlns:p14="http://schemas.microsoft.com/office/powerpoint/2010/main" val="3691676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farmcommons.org/"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72493" y="238539"/>
            <a:ext cx="11018520" cy="1072701"/>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creative lease agreements</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86185202-0A80-5248-349A-2F828FB91961}"/>
              </a:ext>
            </a:extLst>
          </p:cNvPr>
          <p:cNvSpPr>
            <a:spLocks noChangeArrowheads="1"/>
          </p:cNvSpPr>
          <p:nvPr/>
        </p:nvSpPr>
        <p:spPr bwMode="auto">
          <a:xfrm>
            <a:off x="678877" y="1773998"/>
            <a:ext cx="1043920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O</a:t>
            </a: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ur project team:</a:t>
            </a:r>
            <a:endParaRPr kumimoji="0" lang="en-US" altLang="en-US" sz="105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Cindy Hale and Jeff Hall </a:t>
            </a:r>
            <a:r>
              <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Sue and Amy Roper</a:t>
            </a:r>
            <a:r>
              <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Susanne Hinrichs, Extension educator, 								Agricultural Business Management Team</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Rachel Armstrong, CEO and Attorney                                  Julie Allen, program coordinator</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pic>
        <p:nvPicPr>
          <p:cNvPr id="4097" name="Picture 1">
            <a:extLst>
              <a:ext uri="{FF2B5EF4-FFF2-40B4-BE49-F238E27FC236}">
                <a16:creationId xmlns:a16="http://schemas.microsoft.com/office/drawing/2014/main" id="{353117A2-23B2-8144-B7A2-FB26C354B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769" y="5454322"/>
            <a:ext cx="1122506" cy="10333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FBFE66F-6457-2520-6E53-1B6B475D53F2}"/>
              </a:ext>
            </a:extLst>
          </p:cNvPr>
          <p:cNvSpPr>
            <a:spLocks noChangeArrowheads="1"/>
          </p:cNvSpPr>
          <p:nvPr/>
        </p:nvSpPr>
        <p:spPr bwMode="auto">
          <a:xfrm>
            <a:off x="3240606" y="5544791"/>
            <a:ext cx="84329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material is based upon work that is supported by the National Institute of Food and Agriculture, U.S. Department of Agriculture, under agreement number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2023-38640-39573 through the North Central Region SARE program under project number FNC24-1417. USDA is an equal opportunity employer and service provider. Any opinions, findings, conclusions, or recommendations expressed in this publication are those of the author(s) and do not necessarily reflect the view of the U.S. Department of Agriculture.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92890EFE-8778-44CC-E2A1-EC230249F27D}"/>
              </a:ext>
            </a:extLst>
          </p:cNvPr>
          <p:cNvPicPr>
            <a:picLocks noChangeAspect="1"/>
          </p:cNvPicPr>
          <p:nvPr/>
        </p:nvPicPr>
        <p:blipFill>
          <a:blip r:embed="rId3"/>
          <a:stretch>
            <a:fillRect/>
          </a:stretch>
        </p:blipFill>
        <p:spPr>
          <a:xfrm>
            <a:off x="1037801" y="2722349"/>
            <a:ext cx="2099499" cy="839115"/>
          </a:xfrm>
          <a:prstGeom prst="rect">
            <a:avLst/>
          </a:prstGeom>
        </p:spPr>
      </p:pic>
      <p:pic>
        <p:nvPicPr>
          <p:cNvPr id="11" name="Picture 10" descr="Logo&#10;&#10;Description automatically generated">
            <a:extLst>
              <a:ext uri="{FF2B5EF4-FFF2-40B4-BE49-F238E27FC236}">
                <a16:creationId xmlns:a16="http://schemas.microsoft.com/office/drawing/2014/main" id="{EDA88C2C-87EA-A296-0363-8C1C60DF4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584" y="2722349"/>
            <a:ext cx="1068437" cy="955201"/>
          </a:xfrm>
          <a:prstGeom prst="rect">
            <a:avLst/>
          </a:prstGeom>
        </p:spPr>
      </p:pic>
      <p:pic>
        <p:nvPicPr>
          <p:cNvPr id="12" name="Picture 11">
            <a:extLst>
              <a:ext uri="{FF2B5EF4-FFF2-40B4-BE49-F238E27FC236}">
                <a16:creationId xmlns:a16="http://schemas.microsoft.com/office/drawing/2014/main" id="{25E9854E-FDAF-883A-F7A5-E0315FBAE504}"/>
              </a:ext>
            </a:extLst>
          </p:cNvPr>
          <p:cNvPicPr>
            <a:picLocks noChangeAspect="1"/>
          </p:cNvPicPr>
          <p:nvPr/>
        </p:nvPicPr>
        <p:blipFill>
          <a:blip r:embed="rId5"/>
          <a:stretch>
            <a:fillRect/>
          </a:stretch>
        </p:blipFill>
        <p:spPr>
          <a:xfrm>
            <a:off x="6882006" y="4289703"/>
            <a:ext cx="915720" cy="951104"/>
          </a:xfrm>
          <a:prstGeom prst="rect">
            <a:avLst/>
          </a:prstGeom>
        </p:spPr>
      </p:pic>
      <p:pic>
        <p:nvPicPr>
          <p:cNvPr id="14" name="Picture 13" descr="A screenshot of a computer&#10;&#10;Description automatically generated with low confidence">
            <a:extLst>
              <a:ext uri="{FF2B5EF4-FFF2-40B4-BE49-F238E27FC236}">
                <a16:creationId xmlns:a16="http://schemas.microsoft.com/office/drawing/2014/main" id="{D88A0372-E9C6-BAE7-4796-BA759EBB01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9866" y="2895339"/>
            <a:ext cx="2984200" cy="403431"/>
          </a:xfrm>
          <a:prstGeom prst="rect">
            <a:avLst/>
          </a:prstGeom>
        </p:spPr>
      </p:pic>
      <p:pic>
        <p:nvPicPr>
          <p:cNvPr id="16" name="Picture 15" descr="Logo, company name&#10;&#10;Description automatically generated">
            <a:extLst>
              <a:ext uri="{FF2B5EF4-FFF2-40B4-BE49-F238E27FC236}">
                <a16:creationId xmlns:a16="http://schemas.microsoft.com/office/drawing/2014/main" id="{A0FF51CB-C5F0-B352-DC59-A0F434D86B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2162" y="4297830"/>
            <a:ext cx="1800225" cy="666750"/>
          </a:xfrm>
          <a:prstGeom prst="rect">
            <a:avLst/>
          </a:prstGeom>
        </p:spPr>
      </p:pic>
      <p:cxnSp>
        <p:nvCxnSpPr>
          <p:cNvPr id="18" name="Straight Connector 17">
            <a:extLst>
              <a:ext uri="{FF2B5EF4-FFF2-40B4-BE49-F238E27FC236}">
                <a16:creationId xmlns:a16="http://schemas.microsoft.com/office/drawing/2014/main" id="{6541EA25-A74A-22C3-8C9E-9548C6687884}"/>
              </a:ext>
            </a:extLst>
          </p:cNvPr>
          <p:cNvCxnSpPr/>
          <p:nvPr/>
        </p:nvCxnSpPr>
        <p:spPr>
          <a:xfrm>
            <a:off x="999858" y="5301139"/>
            <a:ext cx="1051326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31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3657600" y="589547"/>
            <a:ext cx="7933412" cy="814257"/>
          </a:xfrm>
        </p:spPr>
        <p:txBody>
          <a:bodyPr anchor="b">
            <a:noAutofit/>
          </a:bodyPr>
          <a:lstStyle/>
          <a:p>
            <a:r>
              <a:rPr kumimoji="0" lang="en-US" altLang="en-US" sz="4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Rachel Armstrong, ED and Attorney</a:t>
            </a:r>
            <a:endParaRPr lang="en-US" sz="40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5538244"/>
            <a:ext cx="6851764" cy="652244"/>
          </a:xfrm>
        </p:spPr>
        <p:txBody>
          <a:bodyPr anchor="t">
            <a:normAutofit fontScale="92500" lnSpcReduction="20000"/>
          </a:bodyPr>
          <a:lstStyle/>
          <a:p>
            <a:pPr marL="0" marR="0" lvl="0" indent="0" algn="ctr" defTabSz="914400" rtl="0" eaLnBrk="0" fontAlgn="base" latinLnBrk="0" hangingPunct="0">
              <a:spcBef>
                <a:spcPct val="0"/>
              </a:spcBef>
              <a:spcAft>
                <a:spcPts val="600"/>
              </a:spcAft>
              <a:buClrTx/>
              <a:buSzTx/>
              <a:buFontTx/>
              <a:buNone/>
              <a:tabLst/>
            </a:pPr>
            <a:r>
              <a:rPr kumimoji="0" lang="en-US" altLang="en-US" sz="3500" b="0" i="0" u="none" strike="noStrike" cap="none" normalizeH="0" baseline="0" dirty="0">
                <a:ln>
                  <a:noFill/>
                </a:ln>
                <a:effectLst/>
                <a:hlinkClick r:id="rId2"/>
              </a:rPr>
              <a:t>https://farmcommons.org/</a:t>
            </a:r>
            <a:r>
              <a:rPr kumimoji="0" lang="en-US" altLang="en-US" sz="3500" b="0" i="0" u="none" strike="noStrike" cap="none" normalizeH="0" baseline="0" dirty="0">
                <a:ln>
                  <a:noFill/>
                </a:ln>
                <a:effectLst/>
              </a:rPr>
              <a:t> </a:t>
            </a:r>
            <a:br>
              <a:rPr kumimoji="0" lang="en-US" altLang="en-US" sz="1700" b="0" i="0" u="none" strike="noStrike" cap="none" normalizeH="0" baseline="0" dirty="0">
                <a:ln>
                  <a:noFill/>
                </a:ln>
                <a:effectLst/>
                <a:latin typeface="Arial" panose="020B0604020202020204" pitchFamily="34" charset="0"/>
              </a:rPr>
            </a:br>
            <a:endParaRPr kumimoji="0" lang="en-US" altLang="en-US" sz="1700" b="0" i="0" u="none" strike="noStrike" cap="none" normalizeH="0" baseline="0" dirty="0">
              <a:ln>
                <a:noFill/>
              </a:ln>
              <a:effectLst/>
              <a:latin typeface="Arial" panose="020B0604020202020204" pitchFamily="34" charset="0"/>
            </a:endParaRPr>
          </a:p>
        </p:txBody>
      </p:sp>
      <p:sp>
        <p:nvSpPr>
          <p:cNvPr id="5" name="TextBox 4">
            <a:extLst>
              <a:ext uri="{FF2B5EF4-FFF2-40B4-BE49-F238E27FC236}">
                <a16:creationId xmlns:a16="http://schemas.microsoft.com/office/drawing/2014/main" id="{D37EA41E-0DED-0502-F9C9-5E52E4BC70D3}"/>
              </a:ext>
            </a:extLst>
          </p:cNvPr>
          <p:cNvSpPr txBox="1"/>
          <p:nvPr/>
        </p:nvSpPr>
        <p:spPr>
          <a:xfrm>
            <a:off x="1027652" y="2542287"/>
            <a:ext cx="6094602" cy="1384995"/>
          </a:xfrm>
          <a:prstGeom prst="rect">
            <a:avLst/>
          </a:prstGeom>
          <a:noFill/>
        </p:spPr>
        <p:txBody>
          <a:bodyPr wrap="square">
            <a:spAutoFit/>
          </a:bodyPr>
          <a:lstStyle/>
          <a:p>
            <a:pPr algn="ctr">
              <a:spcAft>
                <a:spcPts val="600"/>
              </a:spcAft>
            </a:pPr>
            <a:r>
              <a:rPr lang="en-US" sz="2800" b="0" dirty="0">
                <a:effectLst/>
              </a:rPr>
              <a:t>We empower agricultural communities to resolve their own legal vulnerabilities, within an ecosystem of support</a:t>
            </a:r>
            <a:endParaRPr lang="en-US" sz="2800" dirty="0"/>
          </a:p>
        </p:txBody>
      </p:sp>
      <p:pic>
        <p:nvPicPr>
          <p:cNvPr id="6" name="Picture 5" descr="Logo, company name&#10;&#10;Description automatically generated">
            <a:extLst>
              <a:ext uri="{FF2B5EF4-FFF2-40B4-BE49-F238E27FC236}">
                <a16:creationId xmlns:a16="http://schemas.microsoft.com/office/drawing/2014/main" id="{757CDECB-AF60-894E-D894-8288500FD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88" y="468634"/>
            <a:ext cx="2945148" cy="1090796"/>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406392B8-DE40-9E8D-BA2F-0B76BBD3A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549" y="2386661"/>
            <a:ext cx="4698710" cy="3276732"/>
          </a:xfrm>
          <a:prstGeom prst="rect">
            <a:avLst/>
          </a:prstGeom>
        </p:spPr>
      </p:pic>
    </p:spTree>
    <p:extLst>
      <p:ext uri="{BB962C8B-B14F-4D97-AF65-F5344CB8AC3E}">
        <p14:creationId xmlns:p14="http://schemas.microsoft.com/office/powerpoint/2010/main" val="3992317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3657600" y="589547"/>
            <a:ext cx="7933412" cy="814257"/>
          </a:xfrm>
        </p:spPr>
        <p:txBody>
          <a:bodyPr anchor="b">
            <a:noAutofit/>
          </a:bodyPr>
          <a:lstStyle/>
          <a:p>
            <a:r>
              <a:rPr kumimoji="0" lang="en-US" altLang="en-US" sz="4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Rachel Armstrong, ED and Attorney</a:t>
            </a:r>
            <a:endParaRPr lang="en-US" sz="40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757CDECB-AF60-894E-D894-8288500FD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8" y="468634"/>
            <a:ext cx="2945148" cy="1090796"/>
          </a:xfrm>
          <a:prstGeom prst="rect">
            <a:avLst/>
          </a:prstGeom>
        </p:spPr>
      </p:pic>
      <p:sp>
        <p:nvSpPr>
          <p:cNvPr id="7" name="Content Placeholder 6">
            <a:extLst>
              <a:ext uri="{FF2B5EF4-FFF2-40B4-BE49-F238E27FC236}">
                <a16:creationId xmlns:a16="http://schemas.microsoft.com/office/drawing/2014/main" id="{9B6ED0B4-918E-5707-F6DE-A9F1582F8036}"/>
              </a:ext>
            </a:extLst>
          </p:cNvPr>
          <p:cNvSpPr>
            <a:spLocks noGrp="1"/>
          </p:cNvSpPr>
          <p:nvPr>
            <p:ph idx="1"/>
          </p:nvPr>
        </p:nvSpPr>
        <p:spPr/>
        <p:txBody>
          <a:bodyPr/>
          <a:lstStyle/>
          <a:p>
            <a:pPr marL="0" indent="0">
              <a:buNone/>
            </a:pPr>
            <a:r>
              <a:rPr lang="en-US" dirty="0"/>
              <a:t>Legally speaking… </a:t>
            </a:r>
          </a:p>
          <a:p>
            <a:r>
              <a:rPr lang="en-US" dirty="0"/>
              <a:t>All kinds of creative arrangements are possible!</a:t>
            </a:r>
          </a:p>
          <a:p>
            <a:r>
              <a:rPr lang="en-US" dirty="0"/>
              <a:t>The central challenge: figuring out what you want together.</a:t>
            </a:r>
          </a:p>
          <a:p>
            <a:endParaRPr lang="en-US" dirty="0"/>
          </a:p>
          <a:p>
            <a:r>
              <a:rPr lang="en-US" dirty="0"/>
              <a:t>Sales agreements</a:t>
            </a:r>
          </a:p>
          <a:p>
            <a:r>
              <a:rPr lang="en-US" dirty="0"/>
              <a:t>Lease agreements</a:t>
            </a:r>
          </a:p>
          <a:p>
            <a:pPr marL="0" indent="0">
              <a:buNone/>
            </a:pPr>
            <a:endParaRPr lang="en-US" dirty="0"/>
          </a:p>
        </p:txBody>
      </p:sp>
    </p:spTree>
    <p:extLst>
      <p:ext uri="{BB962C8B-B14F-4D97-AF65-F5344CB8AC3E}">
        <p14:creationId xmlns:p14="http://schemas.microsoft.com/office/powerpoint/2010/main" val="199463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103844" y="480885"/>
            <a:ext cx="7933412" cy="814257"/>
          </a:xfrm>
        </p:spPr>
        <p:txBody>
          <a:bodyPr anchor="b">
            <a:noAutofit/>
          </a:bodyPr>
          <a:lstStyle/>
          <a:p>
            <a:r>
              <a:rPr kumimoji="0" lang="en-US"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Susanne Hinrichs, Extension educator				Agricultural Business Management Team</a:t>
            </a:r>
          </a:p>
        </p:txBody>
      </p:sp>
      <p:pic>
        <p:nvPicPr>
          <p:cNvPr id="4" name="Content Placeholder 3">
            <a:extLst>
              <a:ext uri="{FF2B5EF4-FFF2-40B4-BE49-F238E27FC236}">
                <a16:creationId xmlns:a16="http://schemas.microsoft.com/office/drawing/2014/main" id="{B9D4ABB3-8685-3B9D-1B8E-1E34E0FC85F1}"/>
              </a:ext>
            </a:extLst>
          </p:cNvPr>
          <p:cNvPicPr>
            <a:picLocks noGrp="1" noChangeAspect="1"/>
          </p:cNvPicPr>
          <p:nvPr>
            <p:ph idx="1"/>
          </p:nvPr>
        </p:nvPicPr>
        <p:blipFill>
          <a:blip r:embed="rId2"/>
          <a:stretch>
            <a:fillRect/>
          </a:stretch>
        </p:blipFill>
        <p:spPr>
          <a:xfrm>
            <a:off x="8194876" y="1760576"/>
            <a:ext cx="3217345" cy="4785657"/>
          </a:xfrm>
          <a:prstGeom prst="rect">
            <a:avLst/>
          </a:prstGeom>
        </p:spPr>
      </p:pic>
      <p:pic>
        <p:nvPicPr>
          <p:cNvPr id="3" name="Picture 2">
            <a:extLst>
              <a:ext uri="{FF2B5EF4-FFF2-40B4-BE49-F238E27FC236}">
                <a16:creationId xmlns:a16="http://schemas.microsoft.com/office/drawing/2014/main" id="{8FE879F7-1011-5671-234D-48AA28D811A7}"/>
              </a:ext>
            </a:extLst>
          </p:cNvPr>
          <p:cNvPicPr>
            <a:picLocks noChangeAspect="1"/>
          </p:cNvPicPr>
          <p:nvPr/>
        </p:nvPicPr>
        <p:blipFill>
          <a:blip r:embed="rId3"/>
          <a:stretch>
            <a:fillRect/>
          </a:stretch>
        </p:blipFill>
        <p:spPr>
          <a:xfrm>
            <a:off x="572493" y="589547"/>
            <a:ext cx="4431781" cy="596934"/>
          </a:xfrm>
          <a:prstGeom prst="rect">
            <a:avLst/>
          </a:prstGeom>
        </p:spPr>
      </p:pic>
      <p:sp>
        <p:nvSpPr>
          <p:cNvPr id="5" name="TextBox 4">
            <a:extLst>
              <a:ext uri="{FF2B5EF4-FFF2-40B4-BE49-F238E27FC236}">
                <a16:creationId xmlns:a16="http://schemas.microsoft.com/office/drawing/2014/main" id="{E90E189F-7244-C114-8882-53F0E7C6CA87}"/>
              </a:ext>
            </a:extLst>
          </p:cNvPr>
          <p:cNvSpPr txBox="1"/>
          <p:nvPr/>
        </p:nvSpPr>
        <p:spPr>
          <a:xfrm>
            <a:off x="779779" y="1964062"/>
            <a:ext cx="6028702" cy="461665"/>
          </a:xfrm>
          <a:prstGeom prst="rect">
            <a:avLst/>
          </a:prstGeom>
          <a:noFill/>
        </p:spPr>
        <p:txBody>
          <a:bodyPr wrap="none" rtlCol="0">
            <a:spAutoFit/>
          </a:bodyPr>
          <a:lstStyle/>
          <a:p>
            <a:r>
              <a:rPr lang="en-US" sz="2400" dirty="0"/>
              <a:t>Farm owner &amp; Beginner farmer Survey Results</a:t>
            </a:r>
          </a:p>
        </p:txBody>
      </p:sp>
      <p:pic>
        <p:nvPicPr>
          <p:cNvPr id="13" name="Picture 12" descr="A group of people holding crates of vegetables&#10;&#10;Description automatically generated">
            <a:extLst>
              <a:ext uri="{FF2B5EF4-FFF2-40B4-BE49-F238E27FC236}">
                <a16:creationId xmlns:a16="http://schemas.microsoft.com/office/drawing/2014/main" id="{731E5680-1C5C-E90D-89A4-DA5C80F5D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003" y="2560814"/>
            <a:ext cx="5419725" cy="3619500"/>
          </a:xfrm>
          <a:prstGeom prst="rect">
            <a:avLst/>
          </a:prstGeom>
        </p:spPr>
      </p:pic>
    </p:spTree>
    <p:extLst>
      <p:ext uri="{BB962C8B-B14F-4D97-AF65-F5344CB8AC3E}">
        <p14:creationId xmlns:p14="http://schemas.microsoft.com/office/powerpoint/2010/main" val="195162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8"/>
          <p:cNvSpPr txBox="1">
            <a:spLocks noGrp="1"/>
          </p:cNvSpPr>
          <p:nvPr>
            <p:ph type="subTitle" idx="1"/>
          </p:nvPr>
        </p:nvSpPr>
        <p:spPr>
          <a:xfrm>
            <a:off x="911589" y="5411029"/>
            <a:ext cx="10368800" cy="618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Clr>
                <a:schemeClr val="accent2"/>
              </a:buClr>
              <a:buSzPts val="2100"/>
              <a:buFont typeface="Noto Sans Symbols"/>
              <a:buNone/>
            </a:pPr>
            <a:endParaRPr/>
          </a:p>
          <a:p>
            <a:pPr marL="0" marR="0" lvl="0" indent="0" algn="l" rtl="0">
              <a:spcBef>
                <a:spcPts val="0"/>
              </a:spcBef>
              <a:spcAft>
                <a:spcPts val="0"/>
              </a:spcAft>
              <a:buClr>
                <a:schemeClr val="accent2"/>
              </a:buClr>
              <a:buSzPts val="2100"/>
              <a:buFont typeface="Noto Sans Symbols"/>
              <a:buNone/>
            </a:pPr>
            <a:endParaRPr/>
          </a:p>
        </p:txBody>
      </p:sp>
      <p:sp>
        <p:nvSpPr>
          <p:cNvPr id="87" name="Google Shape;87;p18"/>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a:p>
        </p:txBody>
      </p:sp>
      <p:sp>
        <p:nvSpPr>
          <p:cNvPr id="88" name="Google Shape;88;p18"/>
          <p:cNvSpPr txBox="1"/>
          <p:nvPr/>
        </p:nvSpPr>
        <p:spPr>
          <a:xfrm>
            <a:off x="5351600" y="1464100"/>
            <a:ext cx="9294000" cy="3621464"/>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360"/>
              </a:spcBef>
              <a:spcAft>
                <a:spcPts val="0"/>
              </a:spcAft>
              <a:buNone/>
            </a:pPr>
            <a:r>
              <a:rPr lang="en-US" sz="2800">
                <a:solidFill>
                  <a:srgbClr val="424D5B"/>
                </a:solidFill>
              </a:rPr>
              <a:t>Farm Owner Respondent Demographics</a:t>
            </a:r>
            <a:endParaRPr sz="2800">
              <a:solidFill>
                <a:srgbClr val="424D5B"/>
              </a:solidFill>
            </a:endParaRPr>
          </a:p>
          <a:p>
            <a:pPr marL="0" marR="0" lvl="0" indent="0" algn="l" rtl="0">
              <a:lnSpc>
                <a:spcPct val="100000"/>
              </a:lnSpc>
              <a:spcBef>
                <a:spcPts val="360"/>
              </a:spcBef>
              <a:spcAft>
                <a:spcPts val="0"/>
              </a:spcAft>
              <a:buNone/>
            </a:pPr>
            <a:r>
              <a:rPr lang="en-US" sz="2800">
                <a:solidFill>
                  <a:srgbClr val="424D5B"/>
                </a:solidFill>
              </a:rPr>
              <a:t>Age:</a:t>
            </a:r>
            <a:endParaRPr sz="2800">
              <a:solidFill>
                <a:srgbClr val="424D5B"/>
              </a:solidFill>
            </a:endParaRPr>
          </a:p>
          <a:p>
            <a:pPr marL="0" marR="0" lvl="0" indent="0" algn="l" rtl="0">
              <a:lnSpc>
                <a:spcPct val="100000"/>
              </a:lnSpc>
              <a:spcBef>
                <a:spcPts val="360"/>
              </a:spcBef>
              <a:spcAft>
                <a:spcPts val="0"/>
              </a:spcAft>
              <a:buNone/>
            </a:pPr>
            <a:r>
              <a:rPr lang="en-US" sz="2800">
                <a:solidFill>
                  <a:srgbClr val="424D5B"/>
                </a:solidFill>
              </a:rPr>
              <a:t>10% younger than 50 years.</a:t>
            </a:r>
            <a:endParaRPr sz="2800">
              <a:solidFill>
                <a:srgbClr val="424D5B"/>
              </a:solidFill>
            </a:endParaRPr>
          </a:p>
          <a:p>
            <a:pPr marL="0" marR="0" lvl="0" indent="0" algn="l" rtl="0">
              <a:lnSpc>
                <a:spcPct val="100000"/>
              </a:lnSpc>
              <a:spcBef>
                <a:spcPts val="360"/>
              </a:spcBef>
              <a:spcAft>
                <a:spcPts val="0"/>
              </a:spcAft>
              <a:buNone/>
            </a:pPr>
            <a:r>
              <a:rPr lang="en-US" sz="2800">
                <a:solidFill>
                  <a:srgbClr val="424D5B"/>
                </a:solidFill>
              </a:rPr>
              <a:t>19% between 50-60 years old</a:t>
            </a:r>
            <a:endParaRPr sz="2800">
              <a:solidFill>
                <a:srgbClr val="424D5B"/>
              </a:solidFill>
            </a:endParaRPr>
          </a:p>
          <a:p>
            <a:pPr marL="0" marR="0" lvl="0" indent="0" algn="l" rtl="0">
              <a:lnSpc>
                <a:spcPct val="100000"/>
              </a:lnSpc>
              <a:spcBef>
                <a:spcPts val="360"/>
              </a:spcBef>
              <a:spcAft>
                <a:spcPts val="0"/>
              </a:spcAft>
              <a:buNone/>
            </a:pPr>
            <a:r>
              <a:rPr lang="en-US" sz="2800">
                <a:solidFill>
                  <a:srgbClr val="424D5B"/>
                </a:solidFill>
              </a:rPr>
              <a:t>24% between 61-65 years old</a:t>
            </a:r>
            <a:endParaRPr sz="2800">
              <a:solidFill>
                <a:srgbClr val="424D5B"/>
              </a:solidFill>
            </a:endParaRPr>
          </a:p>
          <a:p>
            <a:pPr marL="0" marR="0" lvl="0" indent="0" algn="l" rtl="0">
              <a:lnSpc>
                <a:spcPct val="100000"/>
              </a:lnSpc>
              <a:spcBef>
                <a:spcPts val="360"/>
              </a:spcBef>
              <a:spcAft>
                <a:spcPts val="0"/>
              </a:spcAft>
              <a:buNone/>
            </a:pPr>
            <a:r>
              <a:rPr lang="en-US" sz="2800">
                <a:solidFill>
                  <a:srgbClr val="424D5B"/>
                </a:solidFill>
              </a:rPr>
              <a:t>29% between 66-70 years old</a:t>
            </a:r>
            <a:endParaRPr sz="2800">
              <a:solidFill>
                <a:srgbClr val="424D5B"/>
              </a:solidFill>
            </a:endParaRPr>
          </a:p>
          <a:p>
            <a:pPr marL="0" marR="0" lvl="0" indent="0" algn="l" rtl="0">
              <a:lnSpc>
                <a:spcPct val="100000"/>
              </a:lnSpc>
              <a:spcBef>
                <a:spcPts val="360"/>
              </a:spcBef>
              <a:spcAft>
                <a:spcPts val="0"/>
              </a:spcAft>
              <a:buNone/>
            </a:pPr>
            <a:r>
              <a:rPr lang="en-US" sz="2800">
                <a:solidFill>
                  <a:srgbClr val="424D5B"/>
                </a:solidFill>
              </a:rPr>
              <a:t>19% 71 years or older</a:t>
            </a:r>
            <a:endParaRPr sz="1467"/>
          </a:p>
        </p:txBody>
      </p:sp>
      <p:sp>
        <p:nvSpPr>
          <p:cNvPr id="5" name="TextBox 4">
            <a:extLst>
              <a:ext uri="{FF2B5EF4-FFF2-40B4-BE49-F238E27FC236}">
                <a16:creationId xmlns:a16="http://schemas.microsoft.com/office/drawing/2014/main" id="{9A0DC8EF-B52B-55F1-C58C-B6D966276830}"/>
              </a:ext>
            </a:extLst>
          </p:cNvPr>
          <p:cNvSpPr txBox="1"/>
          <p:nvPr/>
        </p:nvSpPr>
        <p:spPr>
          <a:xfrm>
            <a:off x="194309" y="2553091"/>
            <a:ext cx="5038997" cy="1615827"/>
          </a:xfrm>
          <a:prstGeom prst="rect">
            <a:avLst/>
          </a:prstGeom>
          <a:noFill/>
        </p:spPr>
        <p:txBody>
          <a:bodyPr wrap="square">
            <a:spAutoFit/>
          </a:bodyPr>
          <a:lstStyle/>
          <a:p>
            <a:r>
              <a:rPr lang="en-US" sz="3300" b="1" i="0" u="none" strike="noStrike" dirty="0">
                <a:solidFill>
                  <a:srgbClr val="7A0019"/>
                </a:solidFill>
                <a:effectLst/>
                <a:latin typeface="Raleway" pitchFamily="2" charset="0"/>
              </a:rPr>
              <a:t>Farmers looking for a management transition Survey 12/2024</a:t>
            </a:r>
            <a:endParaRPr lang="en-US" sz="3300" dirty="0"/>
          </a:p>
        </p:txBody>
      </p:sp>
      <p:sp>
        <p:nvSpPr>
          <p:cNvPr id="7" name="TextBox 6">
            <a:extLst>
              <a:ext uri="{FF2B5EF4-FFF2-40B4-BE49-F238E27FC236}">
                <a16:creationId xmlns:a16="http://schemas.microsoft.com/office/drawing/2014/main" id="{B5C61DB5-4A95-833A-EDD1-6C2353EE997F}"/>
              </a:ext>
            </a:extLst>
          </p:cNvPr>
          <p:cNvSpPr txBox="1"/>
          <p:nvPr/>
        </p:nvSpPr>
        <p:spPr>
          <a:xfrm>
            <a:off x="5945922" y="5720029"/>
            <a:ext cx="7777698" cy="307777"/>
          </a:xfrm>
          <a:prstGeom prst="rect">
            <a:avLst/>
          </a:prstGeom>
          <a:noFill/>
        </p:spPr>
        <p:txBody>
          <a:bodyPr wrap="square">
            <a:spAutoFit/>
          </a:bodyPr>
          <a:lstStyle/>
          <a:p>
            <a:pPr marL="0" lvl="0" indent="0" algn="l" rtl="0">
              <a:spcBef>
                <a:spcPts val="0"/>
              </a:spcBef>
              <a:spcAft>
                <a:spcPts val="0"/>
              </a:spcAft>
              <a:buNone/>
            </a:pPr>
            <a:r>
              <a:rPr lang="en-US" sz="1400" dirty="0"/>
              <a:t>SARE Grant: Farm Management Transition Survey: Farm Owner Section</a:t>
            </a:r>
          </a:p>
        </p:txBody>
      </p:sp>
    </p:spTree>
    <p:extLst>
      <p:ext uri="{BB962C8B-B14F-4D97-AF65-F5344CB8AC3E}">
        <p14:creationId xmlns:p14="http://schemas.microsoft.com/office/powerpoint/2010/main" val="269244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ctrTitle"/>
          </p:nvPr>
        </p:nvSpPr>
        <p:spPr>
          <a:xfrm>
            <a:off x="139900" y="540600"/>
            <a:ext cx="5297600" cy="1718067"/>
          </a:xfrm>
          <a:prstGeom prst="rect">
            <a:avLst/>
          </a:prstGeom>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300" b="1" kern="1200" dirty="0">
                <a:solidFill>
                  <a:srgbClr val="7A0019"/>
                </a:solidFill>
                <a:latin typeface="Raleway" pitchFamily="2" charset="0"/>
                <a:ea typeface="+mn-ea"/>
                <a:cs typeface="+mn-cs"/>
              </a:rPr>
              <a:t>Types of Agricultural Products produced by respondents</a:t>
            </a:r>
            <a:endParaRPr sz="3300" b="1" kern="1200" dirty="0">
              <a:solidFill>
                <a:srgbClr val="7A0019"/>
              </a:solidFill>
              <a:latin typeface="Raleway" pitchFamily="2" charset="0"/>
              <a:ea typeface="+mn-ea"/>
              <a:cs typeface="+mn-cs"/>
            </a:endParaRPr>
          </a:p>
        </p:txBody>
      </p:sp>
      <p:sp>
        <p:nvSpPr>
          <p:cNvPr id="94" name="Google Shape;94;p19"/>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sp>
        <p:nvSpPr>
          <p:cNvPr id="95" name="Google Shape;95;p19"/>
          <p:cNvSpPr txBox="1"/>
          <p:nvPr/>
        </p:nvSpPr>
        <p:spPr>
          <a:xfrm>
            <a:off x="5437500" y="540600"/>
            <a:ext cx="6260800" cy="448323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360"/>
              </a:spcBef>
              <a:spcAft>
                <a:spcPts val="0"/>
              </a:spcAft>
              <a:buNone/>
            </a:pPr>
            <a:r>
              <a:rPr lang="en-US" sz="2800" dirty="0">
                <a:solidFill>
                  <a:srgbClr val="424D5B"/>
                </a:solidFill>
              </a:rPr>
              <a:t>Most common products: </a:t>
            </a:r>
          </a:p>
          <a:p>
            <a:pPr marL="0" marR="0" lvl="0" indent="0" algn="l" rtl="0">
              <a:lnSpc>
                <a:spcPct val="100000"/>
              </a:lnSpc>
              <a:spcBef>
                <a:spcPts val="360"/>
              </a:spcBef>
              <a:spcAft>
                <a:spcPts val="0"/>
              </a:spcAft>
              <a:buNone/>
            </a:pPr>
            <a:r>
              <a:rPr lang="en-US" sz="2800" dirty="0">
                <a:solidFill>
                  <a:srgbClr val="424D5B"/>
                </a:solidFill>
              </a:rPr>
              <a:t>Vegetables (13%), </a:t>
            </a:r>
            <a:endParaRPr sz="2800" dirty="0">
              <a:solidFill>
                <a:srgbClr val="424D5B"/>
              </a:solidFill>
            </a:endParaRPr>
          </a:p>
          <a:p>
            <a:pPr marL="0" marR="0" lvl="0" indent="0" algn="l" rtl="0">
              <a:lnSpc>
                <a:spcPct val="100000"/>
              </a:lnSpc>
              <a:spcBef>
                <a:spcPts val="360"/>
              </a:spcBef>
              <a:spcAft>
                <a:spcPts val="0"/>
              </a:spcAft>
              <a:buNone/>
            </a:pPr>
            <a:r>
              <a:rPr lang="en-US" sz="2800" dirty="0">
                <a:solidFill>
                  <a:srgbClr val="424D5B"/>
                </a:solidFill>
              </a:rPr>
              <a:t>Fruits (19%), </a:t>
            </a:r>
            <a:endParaRPr sz="2800" dirty="0">
              <a:solidFill>
                <a:srgbClr val="424D5B"/>
              </a:solidFill>
            </a:endParaRPr>
          </a:p>
          <a:p>
            <a:pPr marL="0" marR="0" lvl="0" indent="0" algn="l" rtl="0">
              <a:lnSpc>
                <a:spcPct val="100000"/>
              </a:lnSpc>
              <a:spcBef>
                <a:spcPts val="360"/>
              </a:spcBef>
              <a:spcAft>
                <a:spcPts val="0"/>
              </a:spcAft>
              <a:buNone/>
            </a:pPr>
            <a:r>
              <a:rPr lang="en-US" sz="2800" dirty="0">
                <a:solidFill>
                  <a:srgbClr val="424D5B"/>
                </a:solidFill>
              </a:rPr>
              <a:t>Herbs (11%), </a:t>
            </a:r>
            <a:endParaRPr sz="2800" dirty="0">
              <a:solidFill>
                <a:srgbClr val="424D5B"/>
              </a:solidFill>
            </a:endParaRPr>
          </a:p>
          <a:p>
            <a:pPr marL="0" marR="0" lvl="0" indent="0" algn="l" rtl="0">
              <a:lnSpc>
                <a:spcPct val="100000"/>
              </a:lnSpc>
              <a:spcBef>
                <a:spcPts val="360"/>
              </a:spcBef>
              <a:spcAft>
                <a:spcPts val="0"/>
              </a:spcAft>
              <a:buNone/>
            </a:pPr>
            <a:r>
              <a:rPr lang="en-US" sz="2800" dirty="0">
                <a:solidFill>
                  <a:srgbClr val="424D5B"/>
                </a:solidFill>
              </a:rPr>
              <a:t>Fresh or frozen meat products (10%).</a:t>
            </a:r>
            <a:endParaRPr sz="2800" dirty="0">
              <a:solidFill>
                <a:srgbClr val="424D5B"/>
              </a:solidFill>
            </a:endParaRPr>
          </a:p>
          <a:p>
            <a:pPr marL="0" marR="0" lvl="0" indent="0" algn="l" rtl="0">
              <a:lnSpc>
                <a:spcPct val="100000"/>
              </a:lnSpc>
              <a:spcBef>
                <a:spcPts val="360"/>
              </a:spcBef>
              <a:spcAft>
                <a:spcPts val="0"/>
              </a:spcAft>
              <a:buNone/>
            </a:pPr>
            <a:endParaRPr sz="2800" dirty="0">
              <a:solidFill>
                <a:srgbClr val="424D5B"/>
              </a:solidFill>
            </a:endParaRPr>
          </a:p>
          <a:p>
            <a:pPr marL="0" marR="0" lvl="0" indent="0" algn="l" rtl="0">
              <a:lnSpc>
                <a:spcPct val="100000"/>
              </a:lnSpc>
              <a:spcBef>
                <a:spcPts val="360"/>
              </a:spcBef>
              <a:spcAft>
                <a:spcPts val="0"/>
              </a:spcAft>
              <a:buNone/>
            </a:pPr>
            <a:r>
              <a:rPr lang="en-US" sz="2800" dirty="0">
                <a:solidFill>
                  <a:srgbClr val="424D5B"/>
                </a:solidFill>
              </a:rPr>
              <a:t>Other notable products: Grains, agritourism, livestock, hay, eggs, and value-added products</a:t>
            </a:r>
            <a:r>
              <a:rPr lang="en-US" sz="1467" dirty="0"/>
              <a:t>.</a:t>
            </a:r>
            <a:endParaRPr sz="1467" dirty="0"/>
          </a:p>
        </p:txBody>
      </p:sp>
      <p:sp>
        <p:nvSpPr>
          <p:cNvPr id="96" name="Google Shape;96;p19"/>
          <p:cNvSpPr txBox="1"/>
          <p:nvPr/>
        </p:nvSpPr>
        <p:spPr>
          <a:xfrm>
            <a:off x="5946290" y="5602656"/>
            <a:ext cx="6099210" cy="5639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400" dirty="0"/>
              <a:t>SARE Grant: Farm Management Transition Survey: Farm Owner Section</a:t>
            </a:r>
            <a:endParaRPr sz="1400" dirty="0"/>
          </a:p>
        </p:txBody>
      </p:sp>
      <p:pic>
        <p:nvPicPr>
          <p:cNvPr id="97" name="Google Shape;97;p19"/>
          <p:cNvPicPr preferRelativeResize="0"/>
          <p:nvPr/>
        </p:nvPicPr>
        <p:blipFill>
          <a:blip r:embed="rId3">
            <a:alphaModFix/>
          </a:blip>
          <a:stretch>
            <a:fillRect/>
          </a:stretch>
        </p:blipFill>
        <p:spPr>
          <a:xfrm>
            <a:off x="493700" y="2619410"/>
            <a:ext cx="3751070" cy="2569809"/>
          </a:xfrm>
          <a:prstGeom prst="rect">
            <a:avLst/>
          </a:prstGeom>
          <a:noFill/>
          <a:ln>
            <a:noFill/>
          </a:ln>
        </p:spPr>
      </p:pic>
    </p:spTree>
    <p:extLst>
      <p:ext uri="{BB962C8B-B14F-4D97-AF65-F5344CB8AC3E}">
        <p14:creationId xmlns:p14="http://schemas.microsoft.com/office/powerpoint/2010/main" val="162431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ctrTitle"/>
          </p:nvPr>
        </p:nvSpPr>
        <p:spPr>
          <a:xfrm>
            <a:off x="398133" y="1001486"/>
            <a:ext cx="4719600" cy="1621971"/>
          </a:xfrm>
          <a:prstGeom prst="rect">
            <a:avLst/>
          </a:prstGeom>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300" b="1" kern="1200" dirty="0">
                <a:solidFill>
                  <a:srgbClr val="7A0019"/>
                </a:solidFill>
                <a:latin typeface="Raleway" pitchFamily="2" charset="0"/>
                <a:ea typeface="+mn-ea"/>
                <a:cs typeface="+mn-cs"/>
              </a:rPr>
              <a:t>Ways respondents market their farm products</a:t>
            </a:r>
            <a:endParaRPr sz="3300" b="1" kern="1200" dirty="0">
              <a:solidFill>
                <a:srgbClr val="7A0019"/>
              </a:solidFill>
              <a:latin typeface="Raleway" pitchFamily="2" charset="0"/>
              <a:ea typeface="+mn-ea"/>
              <a:cs typeface="+mn-cs"/>
            </a:endParaRPr>
          </a:p>
        </p:txBody>
      </p:sp>
      <p:sp>
        <p:nvSpPr>
          <p:cNvPr id="103" name="Google Shape;103;p20"/>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sp>
        <p:nvSpPr>
          <p:cNvPr id="104" name="Google Shape;104;p20"/>
          <p:cNvSpPr txBox="1"/>
          <p:nvPr/>
        </p:nvSpPr>
        <p:spPr>
          <a:xfrm>
            <a:off x="5167767" y="540567"/>
            <a:ext cx="6569600" cy="51728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l" rtl="0">
              <a:lnSpc>
                <a:spcPct val="115000"/>
              </a:lnSpc>
              <a:spcBef>
                <a:spcPts val="0"/>
              </a:spcBef>
              <a:spcAft>
                <a:spcPts val="0"/>
              </a:spcAft>
              <a:buNone/>
            </a:pPr>
            <a:r>
              <a:rPr lang="en-US" sz="2800" dirty="0">
                <a:solidFill>
                  <a:srgbClr val="424D5B"/>
                </a:solidFill>
              </a:rPr>
              <a:t>Direct to consumer (24%) </a:t>
            </a:r>
            <a:endParaRPr sz="2800" dirty="0">
              <a:solidFill>
                <a:srgbClr val="424D5B"/>
              </a:solidFill>
            </a:endParaRPr>
          </a:p>
          <a:p>
            <a:pPr marL="609585" lvl="0" indent="0" algn="l" rtl="0">
              <a:lnSpc>
                <a:spcPct val="115000"/>
              </a:lnSpc>
              <a:spcBef>
                <a:spcPts val="1600"/>
              </a:spcBef>
              <a:spcAft>
                <a:spcPts val="0"/>
              </a:spcAft>
              <a:buNone/>
            </a:pPr>
            <a:r>
              <a:rPr lang="en-US" sz="2800" dirty="0">
                <a:solidFill>
                  <a:srgbClr val="424D5B"/>
                </a:solidFill>
              </a:rPr>
              <a:t>Farmers markets (19%)</a:t>
            </a:r>
            <a:endParaRPr sz="2800" dirty="0">
              <a:solidFill>
                <a:srgbClr val="424D5B"/>
              </a:solidFill>
            </a:endParaRPr>
          </a:p>
          <a:p>
            <a:pPr marL="609585" lvl="0" indent="0" algn="l" rtl="0">
              <a:lnSpc>
                <a:spcPct val="115000"/>
              </a:lnSpc>
              <a:spcBef>
                <a:spcPts val="1600"/>
              </a:spcBef>
              <a:spcAft>
                <a:spcPts val="0"/>
              </a:spcAft>
              <a:buNone/>
            </a:pPr>
            <a:r>
              <a:rPr lang="en-US" sz="2800" dirty="0">
                <a:solidFill>
                  <a:srgbClr val="424D5B"/>
                </a:solidFill>
              </a:rPr>
              <a:t>Wholesale (19%)</a:t>
            </a:r>
            <a:endParaRPr sz="2800" dirty="0">
              <a:solidFill>
                <a:srgbClr val="424D5B"/>
              </a:solidFill>
            </a:endParaRPr>
          </a:p>
          <a:p>
            <a:pPr marL="609585" lvl="0" indent="0" algn="l" rtl="0">
              <a:lnSpc>
                <a:spcPct val="115000"/>
              </a:lnSpc>
              <a:spcBef>
                <a:spcPts val="1600"/>
              </a:spcBef>
              <a:spcAft>
                <a:spcPts val="0"/>
              </a:spcAft>
              <a:buNone/>
            </a:pPr>
            <a:r>
              <a:rPr lang="en-US" sz="2800" dirty="0">
                <a:solidFill>
                  <a:srgbClr val="424D5B"/>
                </a:solidFill>
              </a:rPr>
              <a:t>On-farm stands (19%)</a:t>
            </a:r>
            <a:endParaRPr sz="2800" dirty="0">
              <a:solidFill>
                <a:srgbClr val="424D5B"/>
              </a:solidFill>
            </a:endParaRPr>
          </a:p>
          <a:p>
            <a:pPr marL="609585" lvl="0" indent="-397923" algn="l" rtl="0">
              <a:lnSpc>
                <a:spcPct val="115000"/>
              </a:lnSpc>
              <a:spcBef>
                <a:spcPts val="1600"/>
              </a:spcBef>
              <a:spcAft>
                <a:spcPts val="0"/>
              </a:spcAft>
              <a:buSzPts val="1100"/>
              <a:buChar char="●"/>
            </a:pPr>
            <a:r>
              <a:rPr lang="en-US" sz="2800" dirty="0">
                <a:solidFill>
                  <a:srgbClr val="424D5B"/>
                </a:solidFill>
              </a:rPr>
              <a:t>Other methods: Livestock auction, online platforms, food hubs, and off-farm retail stores.</a:t>
            </a:r>
            <a:endParaRPr sz="2800" dirty="0">
              <a:solidFill>
                <a:srgbClr val="424D5B"/>
              </a:solidFill>
            </a:endParaRPr>
          </a:p>
          <a:p>
            <a:pPr marL="0" marR="0" lvl="0" indent="0" algn="l" rtl="0">
              <a:lnSpc>
                <a:spcPct val="100000"/>
              </a:lnSpc>
              <a:spcBef>
                <a:spcPts val="1600"/>
              </a:spcBef>
              <a:spcAft>
                <a:spcPts val="0"/>
              </a:spcAft>
              <a:buNone/>
            </a:pPr>
            <a:endParaRPr sz="2800" dirty="0">
              <a:solidFill>
                <a:srgbClr val="424D5B"/>
              </a:solidFill>
            </a:endParaRPr>
          </a:p>
        </p:txBody>
      </p:sp>
      <p:pic>
        <p:nvPicPr>
          <p:cNvPr id="106" name="Google Shape;106;p20"/>
          <p:cNvPicPr preferRelativeResize="0"/>
          <p:nvPr/>
        </p:nvPicPr>
        <p:blipFill>
          <a:blip r:embed="rId3">
            <a:alphaModFix/>
          </a:blip>
          <a:stretch>
            <a:fillRect/>
          </a:stretch>
        </p:blipFill>
        <p:spPr>
          <a:xfrm>
            <a:off x="267505" y="3315372"/>
            <a:ext cx="5218067" cy="2174200"/>
          </a:xfrm>
          <a:prstGeom prst="rect">
            <a:avLst/>
          </a:prstGeom>
          <a:noFill/>
          <a:ln>
            <a:noFill/>
          </a:ln>
        </p:spPr>
      </p:pic>
      <p:sp>
        <p:nvSpPr>
          <p:cNvPr id="3" name="TextBox 2">
            <a:extLst>
              <a:ext uri="{FF2B5EF4-FFF2-40B4-BE49-F238E27FC236}">
                <a16:creationId xmlns:a16="http://schemas.microsoft.com/office/drawing/2014/main" id="{89BB9A9F-E8E5-8133-B979-621678413BD7}"/>
              </a:ext>
            </a:extLst>
          </p:cNvPr>
          <p:cNvSpPr txBox="1"/>
          <p:nvPr/>
        </p:nvSpPr>
        <p:spPr>
          <a:xfrm>
            <a:off x="6057900" y="5713367"/>
            <a:ext cx="6134100" cy="307777"/>
          </a:xfrm>
          <a:prstGeom prst="rect">
            <a:avLst/>
          </a:prstGeom>
          <a:noFill/>
        </p:spPr>
        <p:txBody>
          <a:bodyPr wrap="square">
            <a:spAutoFit/>
          </a:bodyPr>
          <a:lstStyle/>
          <a:p>
            <a:pPr marL="0" lvl="0" indent="0" algn="l" rtl="0">
              <a:spcBef>
                <a:spcPts val="0"/>
              </a:spcBef>
              <a:spcAft>
                <a:spcPts val="0"/>
              </a:spcAft>
              <a:buNone/>
            </a:pPr>
            <a:r>
              <a:rPr lang="en-US" sz="1400" dirty="0"/>
              <a:t>SARE Grant: Farm Management Transition Survey: Farm Owner Section</a:t>
            </a:r>
          </a:p>
        </p:txBody>
      </p:sp>
    </p:spTree>
    <p:extLst>
      <p:ext uri="{BB962C8B-B14F-4D97-AF65-F5344CB8AC3E}">
        <p14:creationId xmlns:p14="http://schemas.microsoft.com/office/powerpoint/2010/main" val="2182591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ctrTitle"/>
          </p:nvPr>
        </p:nvSpPr>
        <p:spPr>
          <a:xfrm>
            <a:off x="365433" y="877367"/>
            <a:ext cx="4359200" cy="1511200"/>
          </a:xfrm>
          <a:prstGeom prst="rect">
            <a:avLst/>
          </a:prstGeom>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300" b="1" kern="1200" dirty="0">
                <a:solidFill>
                  <a:srgbClr val="7A0019"/>
                </a:solidFill>
                <a:latin typeface="Raleway" pitchFamily="2" charset="0"/>
                <a:ea typeface="+mn-ea"/>
                <a:cs typeface="+mn-cs"/>
              </a:rPr>
              <a:t>Survey respondents size of farm</a:t>
            </a:r>
            <a:endParaRPr sz="3300" b="1" kern="1200" dirty="0">
              <a:solidFill>
                <a:srgbClr val="7A0019"/>
              </a:solidFill>
              <a:latin typeface="Raleway" pitchFamily="2" charset="0"/>
              <a:ea typeface="+mn-ea"/>
              <a:cs typeface="+mn-cs"/>
            </a:endParaRPr>
          </a:p>
        </p:txBody>
      </p:sp>
      <p:sp>
        <p:nvSpPr>
          <p:cNvPr id="112" name="Google Shape;112;p21"/>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
        <p:nvSpPr>
          <p:cNvPr id="113" name="Google Shape;113;p21"/>
          <p:cNvSpPr txBox="1"/>
          <p:nvPr/>
        </p:nvSpPr>
        <p:spPr>
          <a:xfrm>
            <a:off x="6419933" y="1126500"/>
            <a:ext cx="5162800" cy="3856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11662" lvl="0" algn="l" rtl="0">
              <a:lnSpc>
                <a:spcPct val="115000"/>
              </a:lnSpc>
              <a:spcBef>
                <a:spcPts val="0"/>
              </a:spcBef>
              <a:spcAft>
                <a:spcPts val="0"/>
              </a:spcAft>
              <a:buSzPts val="1100"/>
            </a:pPr>
            <a:r>
              <a:rPr lang="en-US" sz="2800" dirty="0">
                <a:solidFill>
                  <a:srgbClr val="424D5B"/>
                </a:solidFill>
              </a:rPr>
              <a:t>Majority of respondents said their farm is small to medium in acreage:</a:t>
            </a:r>
            <a:endParaRPr sz="2800" dirty="0">
              <a:solidFill>
                <a:srgbClr val="424D5B"/>
              </a:solidFill>
            </a:endParaRPr>
          </a:p>
          <a:p>
            <a:pPr marL="821247" lvl="1" algn="l" rtl="0">
              <a:lnSpc>
                <a:spcPct val="115000"/>
              </a:lnSpc>
              <a:spcBef>
                <a:spcPts val="0"/>
              </a:spcBef>
              <a:spcAft>
                <a:spcPts val="0"/>
              </a:spcAft>
              <a:buSzPts val="1100"/>
            </a:pPr>
            <a:r>
              <a:rPr lang="en-US" sz="2800" dirty="0">
                <a:solidFill>
                  <a:srgbClr val="424D5B"/>
                </a:solidFill>
              </a:rPr>
              <a:t>29% farm 1-10 acres.</a:t>
            </a:r>
            <a:endParaRPr sz="2800" dirty="0">
              <a:solidFill>
                <a:srgbClr val="424D5B"/>
              </a:solidFill>
            </a:endParaRPr>
          </a:p>
          <a:p>
            <a:pPr marL="821247" lvl="1" algn="l" rtl="0">
              <a:lnSpc>
                <a:spcPct val="115000"/>
              </a:lnSpc>
              <a:spcBef>
                <a:spcPts val="0"/>
              </a:spcBef>
              <a:spcAft>
                <a:spcPts val="0"/>
              </a:spcAft>
              <a:buSzPts val="1100"/>
            </a:pPr>
            <a:r>
              <a:rPr lang="en-US" sz="2800" dirty="0">
                <a:solidFill>
                  <a:srgbClr val="424D5B"/>
                </a:solidFill>
              </a:rPr>
              <a:t>19% farm 11-20 acres.</a:t>
            </a:r>
            <a:endParaRPr sz="2800" dirty="0">
              <a:solidFill>
                <a:srgbClr val="424D5B"/>
              </a:solidFill>
            </a:endParaRPr>
          </a:p>
          <a:p>
            <a:pPr marL="821247" lvl="1" algn="l" rtl="0">
              <a:lnSpc>
                <a:spcPct val="115000"/>
              </a:lnSpc>
              <a:spcBef>
                <a:spcPts val="0"/>
              </a:spcBef>
              <a:spcAft>
                <a:spcPts val="0"/>
              </a:spcAft>
              <a:buSzPts val="1100"/>
            </a:pPr>
            <a:r>
              <a:rPr lang="en-US" sz="2800" dirty="0">
                <a:solidFill>
                  <a:srgbClr val="424D5B"/>
                </a:solidFill>
              </a:rPr>
              <a:t>14% farm 21-50 acres.</a:t>
            </a:r>
            <a:endParaRPr sz="2800" dirty="0">
              <a:solidFill>
                <a:srgbClr val="424D5B"/>
              </a:solidFill>
            </a:endParaRPr>
          </a:p>
          <a:p>
            <a:pPr marL="0" marR="0" lvl="0" indent="0" algn="l" rtl="0">
              <a:lnSpc>
                <a:spcPct val="100000"/>
              </a:lnSpc>
              <a:spcBef>
                <a:spcPts val="1600"/>
              </a:spcBef>
              <a:spcAft>
                <a:spcPts val="0"/>
              </a:spcAft>
              <a:buNone/>
            </a:pPr>
            <a:endParaRPr sz="2800" dirty="0">
              <a:solidFill>
                <a:srgbClr val="424D5B"/>
              </a:solidFill>
            </a:endParaRPr>
          </a:p>
        </p:txBody>
      </p:sp>
      <p:pic>
        <p:nvPicPr>
          <p:cNvPr id="115" name="Google Shape;115;p21"/>
          <p:cNvPicPr preferRelativeResize="0"/>
          <p:nvPr/>
        </p:nvPicPr>
        <p:blipFill>
          <a:blip r:embed="rId3">
            <a:alphaModFix/>
          </a:blip>
          <a:stretch>
            <a:fillRect/>
          </a:stretch>
        </p:blipFill>
        <p:spPr>
          <a:xfrm>
            <a:off x="609267" y="2608530"/>
            <a:ext cx="3959833" cy="2645167"/>
          </a:xfrm>
          <a:prstGeom prst="rect">
            <a:avLst/>
          </a:prstGeom>
          <a:noFill/>
          <a:ln>
            <a:noFill/>
          </a:ln>
        </p:spPr>
      </p:pic>
      <p:sp>
        <p:nvSpPr>
          <p:cNvPr id="3" name="TextBox 2">
            <a:extLst>
              <a:ext uri="{FF2B5EF4-FFF2-40B4-BE49-F238E27FC236}">
                <a16:creationId xmlns:a16="http://schemas.microsoft.com/office/drawing/2014/main" id="{6D6B9880-3723-0E96-6C63-7FC74B83B2A7}"/>
              </a:ext>
            </a:extLst>
          </p:cNvPr>
          <p:cNvSpPr txBox="1"/>
          <p:nvPr/>
        </p:nvSpPr>
        <p:spPr>
          <a:xfrm>
            <a:off x="6096000" y="5731500"/>
            <a:ext cx="7320867" cy="307777"/>
          </a:xfrm>
          <a:prstGeom prst="rect">
            <a:avLst/>
          </a:prstGeom>
          <a:noFill/>
        </p:spPr>
        <p:txBody>
          <a:bodyPr wrap="square">
            <a:spAutoFit/>
          </a:bodyPr>
          <a:lstStyle/>
          <a:p>
            <a:pPr marL="0" lvl="0" indent="0" algn="l" rtl="0">
              <a:spcBef>
                <a:spcPts val="0"/>
              </a:spcBef>
              <a:spcAft>
                <a:spcPts val="0"/>
              </a:spcAft>
              <a:buNone/>
            </a:pPr>
            <a:r>
              <a:rPr lang="en-US" sz="1400" dirty="0"/>
              <a:t>SARE Grant: Farm Management Transition Survey: Farm Owner Section</a:t>
            </a:r>
          </a:p>
        </p:txBody>
      </p:sp>
    </p:spTree>
    <p:extLst>
      <p:ext uri="{BB962C8B-B14F-4D97-AF65-F5344CB8AC3E}">
        <p14:creationId xmlns:p14="http://schemas.microsoft.com/office/powerpoint/2010/main" val="326298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ctrTitle"/>
          </p:nvPr>
        </p:nvSpPr>
        <p:spPr>
          <a:xfrm>
            <a:off x="365533" y="566649"/>
            <a:ext cx="3896800" cy="1831167"/>
          </a:xfrm>
          <a:prstGeom prst="rect">
            <a:avLst/>
          </a:prstGeom>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300" b="1" kern="1200" dirty="0">
                <a:solidFill>
                  <a:srgbClr val="7A0019"/>
                </a:solidFill>
                <a:latin typeface="Raleway" pitchFamily="2" charset="0"/>
                <a:ea typeface="+mn-ea"/>
                <a:cs typeface="+mn-cs"/>
              </a:rPr>
              <a:t>Approaches tried for mentorship &amp; succession</a:t>
            </a:r>
            <a:endParaRPr sz="3300" b="1" kern="1200" dirty="0">
              <a:solidFill>
                <a:srgbClr val="7A0019"/>
              </a:solidFill>
              <a:latin typeface="Raleway" pitchFamily="2" charset="0"/>
              <a:ea typeface="+mn-ea"/>
              <a:cs typeface="+mn-cs"/>
            </a:endParaRPr>
          </a:p>
        </p:txBody>
      </p:sp>
      <p:sp>
        <p:nvSpPr>
          <p:cNvPr id="121" name="Google Shape;121;p22"/>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17</a:t>
            </a:fld>
            <a:endParaRPr/>
          </a:p>
        </p:txBody>
      </p:sp>
      <p:sp>
        <p:nvSpPr>
          <p:cNvPr id="122" name="Google Shape;122;p22"/>
          <p:cNvSpPr txBox="1"/>
          <p:nvPr/>
        </p:nvSpPr>
        <p:spPr>
          <a:xfrm>
            <a:off x="4262333" y="528167"/>
            <a:ext cx="7590000" cy="534193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278447" marR="0" lvl="1" indent="-457200" algn="l" rtl="0">
              <a:lnSpc>
                <a:spcPct val="115000"/>
              </a:lnSpc>
              <a:spcBef>
                <a:spcPts val="0"/>
              </a:spcBef>
              <a:spcAft>
                <a:spcPts val="0"/>
              </a:spcAft>
              <a:buSzPts val="1100"/>
              <a:buFont typeface="Arial" panose="020B0604020202020204" pitchFamily="34" charset="0"/>
              <a:buChar char="•"/>
            </a:pPr>
            <a:r>
              <a:rPr lang="en-US" sz="2800" dirty="0">
                <a:solidFill>
                  <a:srgbClr val="424D5B"/>
                </a:solidFill>
              </a:rPr>
              <a:t>Paid employees, interns, or beginner farmers (13%).</a:t>
            </a:r>
            <a:endParaRPr sz="2800" dirty="0">
              <a:solidFill>
                <a:srgbClr val="424D5B"/>
              </a:solidFill>
            </a:endParaRPr>
          </a:p>
          <a:p>
            <a:pPr marL="1278447" marR="0" lvl="1" indent="-457200" algn="l" rtl="0">
              <a:lnSpc>
                <a:spcPct val="115000"/>
              </a:lnSpc>
              <a:spcBef>
                <a:spcPts val="0"/>
              </a:spcBef>
              <a:spcAft>
                <a:spcPts val="0"/>
              </a:spcAft>
              <a:buSzPts val="1100"/>
              <a:buFont typeface="Arial" panose="020B0604020202020204" pitchFamily="34" charset="0"/>
              <a:buChar char="•"/>
            </a:pPr>
            <a:r>
              <a:rPr lang="en-US" sz="2800" dirty="0">
                <a:solidFill>
                  <a:srgbClr val="424D5B"/>
                </a:solidFill>
              </a:rPr>
              <a:t>Land leasing (18%).</a:t>
            </a:r>
            <a:endParaRPr sz="2800" dirty="0">
              <a:solidFill>
                <a:srgbClr val="424D5B"/>
              </a:solidFill>
            </a:endParaRPr>
          </a:p>
          <a:p>
            <a:pPr marL="1278447" marR="0" lvl="1" indent="-457200" algn="l" rtl="0">
              <a:lnSpc>
                <a:spcPct val="115000"/>
              </a:lnSpc>
              <a:spcBef>
                <a:spcPts val="0"/>
              </a:spcBef>
              <a:spcAft>
                <a:spcPts val="0"/>
              </a:spcAft>
              <a:buSzPts val="1100"/>
              <a:buFont typeface="Arial" panose="020B0604020202020204" pitchFamily="34" charset="0"/>
              <a:buChar char="•"/>
            </a:pPr>
            <a:r>
              <a:rPr lang="en-US" sz="2800" dirty="0">
                <a:solidFill>
                  <a:srgbClr val="424D5B"/>
                </a:solidFill>
              </a:rPr>
              <a:t>WWOOFing or volunteer programs (13%).</a:t>
            </a:r>
            <a:endParaRPr sz="2800" dirty="0">
              <a:solidFill>
                <a:srgbClr val="424D5B"/>
              </a:solidFill>
            </a:endParaRPr>
          </a:p>
          <a:p>
            <a:pPr marL="1278447" marR="0" lvl="1" indent="-457200" algn="l" rtl="0">
              <a:lnSpc>
                <a:spcPct val="115000"/>
              </a:lnSpc>
              <a:spcBef>
                <a:spcPts val="0"/>
              </a:spcBef>
              <a:spcAft>
                <a:spcPts val="0"/>
              </a:spcAft>
              <a:buSzPts val="1100"/>
              <a:buFont typeface="Arial" panose="020B0604020202020204" pitchFamily="34" charset="0"/>
              <a:buChar char="•"/>
            </a:pPr>
            <a:r>
              <a:rPr lang="en-US" sz="2800" dirty="0">
                <a:solidFill>
                  <a:srgbClr val="424D5B"/>
                </a:solidFill>
              </a:rPr>
              <a:t>Common challenges: </a:t>
            </a:r>
          </a:p>
          <a:p>
            <a:pPr marL="1735647" lvl="2" indent="-457200">
              <a:lnSpc>
                <a:spcPct val="115000"/>
              </a:lnSpc>
              <a:buSzPts val="1100"/>
              <a:buFont typeface="Arial" panose="020B0604020202020204" pitchFamily="34" charset="0"/>
              <a:buChar char="•"/>
            </a:pPr>
            <a:r>
              <a:rPr lang="en-US" sz="2800" dirty="0">
                <a:solidFill>
                  <a:srgbClr val="424D5B"/>
                </a:solidFill>
              </a:rPr>
              <a:t>Prospective farmers not staying,</a:t>
            </a:r>
          </a:p>
          <a:p>
            <a:pPr marL="1735647" lvl="2" indent="-457200">
              <a:lnSpc>
                <a:spcPct val="115000"/>
              </a:lnSpc>
              <a:buSzPts val="1100"/>
              <a:buFont typeface="Arial" panose="020B0604020202020204" pitchFamily="34" charset="0"/>
              <a:buChar char="•"/>
            </a:pPr>
            <a:r>
              <a:rPr lang="en-US" sz="2800" dirty="0">
                <a:solidFill>
                  <a:srgbClr val="424D5B"/>
                </a:solidFill>
              </a:rPr>
              <a:t>differing goals, </a:t>
            </a:r>
          </a:p>
          <a:p>
            <a:pPr marL="1735647" lvl="2" indent="-457200">
              <a:lnSpc>
                <a:spcPct val="115000"/>
              </a:lnSpc>
              <a:buSzPts val="1100"/>
              <a:buFont typeface="Arial" panose="020B0604020202020204" pitchFamily="34" charset="0"/>
              <a:buChar char="•"/>
            </a:pPr>
            <a:r>
              <a:rPr lang="en-US" sz="2800" dirty="0">
                <a:solidFill>
                  <a:srgbClr val="424D5B"/>
                </a:solidFill>
              </a:rPr>
              <a:t>lack of resources.</a:t>
            </a:r>
            <a:endParaRPr sz="2800" dirty="0">
              <a:solidFill>
                <a:srgbClr val="424D5B"/>
              </a:solidFill>
            </a:endParaRPr>
          </a:p>
          <a:p>
            <a:pPr marL="0" marR="0" lvl="0" indent="0" algn="l" rtl="0">
              <a:lnSpc>
                <a:spcPct val="100000"/>
              </a:lnSpc>
              <a:spcBef>
                <a:spcPts val="1600"/>
              </a:spcBef>
              <a:spcAft>
                <a:spcPts val="0"/>
              </a:spcAft>
              <a:buNone/>
            </a:pPr>
            <a:endParaRPr sz="2800" dirty="0">
              <a:solidFill>
                <a:srgbClr val="424D5B"/>
              </a:solidFill>
            </a:endParaRPr>
          </a:p>
        </p:txBody>
      </p:sp>
      <p:pic>
        <p:nvPicPr>
          <p:cNvPr id="124" name="Google Shape;124;p22"/>
          <p:cNvPicPr preferRelativeResize="0"/>
          <p:nvPr/>
        </p:nvPicPr>
        <p:blipFill>
          <a:blip r:embed="rId3">
            <a:alphaModFix/>
          </a:blip>
          <a:stretch>
            <a:fillRect/>
          </a:stretch>
        </p:blipFill>
        <p:spPr>
          <a:xfrm>
            <a:off x="1093433" y="2666291"/>
            <a:ext cx="2441000" cy="2441000"/>
          </a:xfrm>
          <a:prstGeom prst="rect">
            <a:avLst/>
          </a:prstGeom>
          <a:noFill/>
          <a:ln>
            <a:noFill/>
          </a:ln>
        </p:spPr>
      </p:pic>
      <p:sp>
        <p:nvSpPr>
          <p:cNvPr id="3" name="TextBox 2">
            <a:extLst>
              <a:ext uri="{FF2B5EF4-FFF2-40B4-BE49-F238E27FC236}">
                <a16:creationId xmlns:a16="http://schemas.microsoft.com/office/drawing/2014/main" id="{B3F23383-E61D-C025-C970-FF24E04648B9}"/>
              </a:ext>
            </a:extLst>
          </p:cNvPr>
          <p:cNvSpPr txBox="1"/>
          <p:nvPr/>
        </p:nvSpPr>
        <p:spPr>
          <a:xfrm>
            <a:off x="6096000" y="5732911"/>
            <a:ext cx="7761950" cy="307777"/>
          </a:xfrm>
          <a:prstGeom prst="rect">
            <a:avLst/>
          </a:prstGeom>
          <a:noFill/>
        </p:spPr>
        <p:txBody>
          <a:bodyPr wrap="square">
            <a:spAutoFit/>
          </a:bodyPr>
          <a:lstStyle/>
          <a:p>
            <a:pPr marL="0" lvl="0" indent="0" algn="l" rtl="0">
              <a:spcBef>
                <a:spcPts val="0"/>
              </a:spcBef>
              <a:spcAft>
                <a:spcPts val="0"/>
              </a:spcAft>
              <a:buNone/>
            </a:pPr>
            <a:r>
              <a:rPr lang="en-US" sz="1400" dirty="0"/>
              <a:t>SARE Grant: Farm Management Transition Survey: Farm Owner Section</a:t>
            </a:r>
          </a:p>
        </p:txBody>
      </p:sp>
    </p:spTree>
    <p:extLst>
      <p:ext uri="{BB962C8B-B14F-4D97-AF65-F5344CB8AC3E}">
        <p14:creationId xmlns:p14="http://schemas.microsoft.com/office/powerpoint/2010/main" val="3460357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subTitle" idx="1"/>
          </p:nvPr>
        </p:nvSpPr>
        <p:spPr>
          <a:xfrm>
            <a:off x="911589" y="5411029"/>
            <a:ext cx="10368800" cy="618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Clr>
                <a:schemeClr val="accent2"/>
              </a:buClr>
              <a:buSzPts val="2100"/>
              <a:buFont typeface="Noto Sans Symbols"/>
              <a:buNone/>
            </a:pPr>
            <a:endParaRPr/>
          </a:p>
          <a:p>
            <a:pPr marL="0" marR="0" lvl="0" indent="0" algn="l" rtl="0">
              <a:spcBef>
                <a:spcPts val="0"/>
              </a:spcBef>
              <a:spcAft>
                <a:spcPts val="0"/>
              </a:spcAft>
              <a:buClr>
                <a:schemeClr val="accent2"/>
              </a:buClr>
              <a:buSzPts val="2100"/>
              <a:buFont typeface="Noto Sans Symbols"/>
              <a:buNone/>
            </a:pPr>
            <a:endParaRPr/>
          </a:p>
        </p:txBody>
      </p:sp>
      <p:sp>
        <p:nvSpPr>
          <p:cNvPr id="139" name="Google Shape;139;p24"/>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18</a:t>
            </a:fld>
            <a:endParaRPr/>
          </a:p>
        </p:txBody>
      </p:sp>
      <p:sp>
        <p:nvSpPr>
          <p:cNvPr id="140" name="Google Shape;140;p24"/>
          <p:cNvSpPr txBox="1"/>
          <p:nvPr/>
        </p:nvSpPr>
        <p:spPr>
          <a:xfrm>
            <a:off x="5351600" y="1464100"/>
            <a:ext cx="9294000" cy="4720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360"/>
              </a:spcBef>
              <a:spcAft>
                <a:spcPts val="0"/>
              </a:spcAft>
              <a:buNone/>
            </a:pPr>
            <a:endParaRPr sz="1467"/>
          </a:p>
        </p:txBody>
      </p:sp>
      <p:sp>
        <p:nvSpPr>
          <p:cNvPr id="141" name="Google Shape;141;p24"/>
          <p:cNvSpPr txBox="1">
            <a:spLocks noGrp="1"/>
          </p:cNvSpPr>
          <p:nvPr>
            <p:ph type="ctrTitle"/>
          </p:nvPr>
        </p:nvSpPr>
        <p:spPr>
          <a:xfrm>
            <a:off x="6346372" y="2210027"/>
            <a:ext cx="4792800" cy="2340614"/>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3300" b="1" kern="1200" dirty="0">
                <a:solidFill>
                  <a:srgbClr val="7A0019"/>
                </a:solidFill>
                <a:latin typeface="Raleway" pitchFamily="2" charset="0"/>
                <a:ea typeface="+mn-ea"/>
                <a:cs typeface="+mn-cs"/>
              </a:rPr>
              <a:t>Beginner Farmers looking for a farm opportunity Survey 12/2024</a:t>
            </a:r>
            <a:endParaRPr sz="3300" b="1" kern="1200" dirty="0">
              <a:solidFill>
                <a:srgbClr val="7A0019"/>
              </a:solidFill>
              <a:latin typeface="Raleway" pitchFamily="2" charset="0"/>
              <a:ea typeface="+mn-ea"/>
              <a:cs typeface="+mn-cs"/>
            </a:endParaRPr>
          </a:p>
        </p:txBody>
      </p:sp>
      <p:pic>
        <p:nvPicPr>
          <p:cNvPr id="142" name="Google Shape;142;p24"/>
          <p:cNvPicPr preferRelativeResize="0"/>
          <p:nvPr/>
        </p:nvPicPr>
        <p:blipFill>
          <a:blip r:embed="rId3">
            <a:alphaModFix/>
          </a:blip>
          <a:stretch>
            <a:fillRect/>
          </a:stretch>
        </p:blipFill>
        <p:spPr>
          <a:xfrm>
            <a:off x="203201" y="2139300"/>
            <a:ext cx="5504943" cy="3068531"/>
          </a:xfrm>
          <a:prstGeom prst="rect">
            <a:avLst/>
          </a:prstGeom>
          <a:noFill/>
          <a:ln>
            <a:noFill/>
          </a:ln>
        </p:spPr>
      </p:pic>
      <p:sp>
        <p:nvSpPr>
          <p:cNvPr id="3" name="TextBox 2">
            <a:extLst>
              <a:ext uri="{FF2B5EF4-FFF2-40B4-BE49-F238E27FC236}">
                <a16:creationId xmlns:a16="http://schemas.microsoft.com/office/drawing/2014/main" id="{663A8143-F8C5-BC41-3E11-C2E51BEAF6A4}"/>
              </a:ext>
            </a:extLst>
          </p:cNvPr>
          <p:cNvSpPr txBox="1"/>
          <p:nvPr/>
        </p:nvSpPr>
        <p:spPr>
          <a:xfrm>
            <a:off x="5708144" y="5714172"/>
            <a:ext cx="8266522" cy="307777"/>
          </a:xfrm>
          <a:prstGeom prst="rect">
            <a:avLst/>
          </a:prstGeom>
          <a:noFill/>
        </p:spPr>
        <p:txBody>
          <a:bodyPr wrap="square">
            <a:spAutoFit/>
          </a:bodyPr>
          <a:lstStyle/>
          <a:p>
            <a:pPr marL="0" lvl="0" indent="0" algn="l" rtl="0">
              <a:spcBef>
                <a:spcPts val="0"/>
              </a:spcBef>
              <a:spcAft>
                <a:spcPts val="0"/>
              </a:spcAft>
              <a:buNone/>
            </a:pPr>
            <a:r>
              <a:rPr lang="en-US" sz="1400" dirty="0"/>
              <a:t>SARE Grant: Farm Management Transition Survey: Beginner Farmer Section</a:t>
            </a:r>
          </a:p>
        </p:txBody>
      </p:sp>
    </p:spTree>
    <p:extLst>
      <p:ext uri="{BB962C8B-B14F-4D97-AF65-F5344CB8AC3E}">
        <p14:creationId xmlns:p14="http://schemas.microsoft.com/office/powerpoint/2010/main" val="2133757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ctrTitle"/>
          </p:nvPr>
        </p:nvSpPr>
        <p:spPr>
          <a:xfrm>
            <a:off x="201633" y="1382300"/>
            <a:ext cx="4792800"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Beginner Farmers looking for a farm opportunity Survey 12/2024</a:t>
            </a:r>
            <a:endParaRPr sz="3300" b="1" kern="1200" dirty="0">
              <a:solidFill>
                <a:srgbClr val="7A0019"/>
              </a:solidFill>
              <a:latin typeface="Raleway" pitchFamily="2" charset="0"/>
              <a:ea typeface="+mn-ea"/>
              <a:cs typeface="+mn-cs"/>
            </a:endParaRPr>
          </a:p>
        </p:txBody>
      </p:sp>
      <p:sp>
        <p:nvSpPr>
          <p:cNvPr id="148" name="Google Shape;148;p25"/>
          <p:cNvSpPr txBox="1">
            <a:spLocks noGrp="1"/>
          </p:cNvSpPr>
          <p:nvPr>
            <p:ph type="subTitle" idx="1"/>
          </p:nvPr>
        </p:nvSpPr>
        <p:spPr>
          <a:xfrm>
            <a:off x="29050" y="5702133"/>
            <a:ext cx="10368800" cy="618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400" dirty="0"/>
              <a:t>SARE Grant: Farm Management Transition Survey: Beginner Farmer Section</a:t>
            </a:r>
          </a:p>
          <a:p>
            <a:pPr marL="0" marR="0" lvl="0" indent="0" algn="l" rtl="0">
              <a:spcBef>
                <a:spcPts val="0"/>
              </a:spcBef>
              <a:spcAft>
                <a:spcPts val="0"/>
              </a:spcAft>
              <a:buClr>
                <a:schemeClr val="accent2"/>
              </a:buClr>
              <a:buSzPts val="2100"/>
              <a:buFont typeface="Noto Sans Symbols"/>
              <a:buNone/>
            </a:pPr>
            <a:endParaRPr dirty="0"/>
          </a:p>
        </p:txBody>
      </p:sp>
      <p:sp>
        <p:nvSpPr>
          <p:cNvPr id="149" name="Google Shape;149;p25"/>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19</a:t>
            </a:fld>
            <a:endParaRPr/>
          </a:p>
        </p:txBody>
      </p:sp>
      <p:sp>
        <p:nvSpPr>
          <p:cNvPr id="150" name="Google Shape;150;p25"/>
          <p:cNvSpPr txBox="1"/>
          <p:nvPr/>
        </p:nvSpPr>
        <p:spPr>
          <a:xfrm>
            <a:off x="5432467" y="1155867"/>
            <a:ext cx="6759600" cy="491104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US" sz="2800" dirty="0">
                <a:solidFill>
                  <a:srgbClr val="424D5B"/>
                </a:solidFill>
              </a:rPr>
              <a:t>Age range:</a:t>
            </a:r>
            <a:endParaRPr sz="2800" dirty="0">
              <a:solidFill>
                <a:srgbClr val="424D5B"/>
              </a:solidFill>
            </a:endParaRPr>
          </a:p>
          <a:p>
            <a:pPr marL="609585" marR="0" lvl="0" indent="-482588" algn="l" rtl="0">
              <a:lnSpc>
                <a:spcPct val="115000"/>
              </a:lnSpc>
              <a:spcBef>
                <a:spcPts val="1600"/>
              </a:spcBef>
              <a:spcAft>
                <a:spcPts val="0"/>
              </a:spcAft>
              <a:buClr>
                <a:srgbClr val="424D5B"/>
              </a:buClr>
              <a:buSzPts val="2100"/>
              <a:buChar char="●"/>
            </a:pPr>
            <a:r>
              <a:rPr lang="en-US" sz="2800" dirty="0">
                <a:solidFill>
                  <a:srgbClr val="424D5B"/>
                </a:solidFill>
              </a:rPr>
              <a:t>The majority respondents between 26-40 years (71% combined).</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A notable percentage (10%) are over 50 years old.</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Family:</a:t>
            </a:r>
            <a:endParaRPr sz="2800" dirty="0">
              <a:solidFill>
                <a:srgbClr val="424D5B"/>
              </a:solidFill>
            </a:endParaRPr>
          </a:p>
          <a:p>
            <a:pPr marL="1066785" lvl="1" indent="-482588">
              <a:lnSpc>
                <a:spcPct val="115000"/>
              </a:lnSpc>
              <a:buClr>
                <a:srgbClr val="424D5B"/>
              </a:buClr>
              <a:buSzPts val="2100"/>
              <a:buChar char="●"/>
            </a:pPr>
            <a:r>
              <a:rPr lang="en-US" sz="2800" dirty="0">
                <a:solidFill>
                  <a:srgbClr val="424D5B"/>
                </a:solidFill>
              </a:rPr>
              <a:t>27% are in a committed relationship with a co-farmer.</a:t>
            </a:r>
            <a:endParaRPr sz="2800" dirty="0">
              <a:solidFill>
                <a:srgbClr val="424D5B"/>
              </a:solidFill>
            </a:endParaRPr>
          </a:p>
          <a:p>
            <a:pPr marL="1066785" lvl="1" indent="-482588">
              <a:lnSpc>
                <a:spcPct val="115000"/>
              </a:lnSpc>
              <a:buClr>
                <a:srgbClr val="424D5B"/>
              </a:buClr>
              <a:buSzPts val="2100"/>
              <a:buChar char="●"/>
            </a:pPr>
            <a:r>
              <a:rPr lang="en-US" sz="2800" dirty="0">
                <a:solidFill>
                  <a:srgbClr val="424D5B"/>
                </a:solidFill>
              </a:rPr>
              <a:t>24% have children under 18.</a:t>
            </a:r>
            <a:endParaRPr sz="1467" dirty="0"/>
          </a:p>
        </p:txBody>
      </p:sp>
      <p:pic>
        <p:nvPicPr>
          <p:cNvPr id="3" name="Picture 2" descr="A bird flying next to a birdhouse&#10;&#10;Description automatically generated">
            <a:extLst>
              <a:ext uri="{FF2B5EF4-FFF2-40B4-BE49-F238E27FC236}">
                <a16:creationId xmlns:a16="http://schemas.microsoft.com/office/drawing/2014/main" id="{3265343D-CAA5-A947-00AD-1AA01241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751" y="3611391"/>
            <a:ext cx="2976563" cy="1928813"/>
          </a:xfrm>
          <a:prstGeom prst="rect">
            <a:avLst/>
          </a:prstGeom>
        </p:spPr>
      </p:pic>
    </p:spTree>
    <p:extLst>
      <p:ext uri="{BB962C8B-B14F-4D97-AF65-F5344CB8AC3E}">
        <p14:creationId xmlns:p14="http://schemas.microsoft.com/office/powerpoint/2010/main" val="94079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72493" y="238539"/>
            <a:ext cx="11018520" cy="1072701"/>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creative lease agreements</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E62817-0D41-243F-5C9C-090B1FD24E16}"/>
              </a:ext>
            </a:extLst>
          </p:cNvPr>
          <p:cNvSpPr txBox="1"/>
          <p:nvPr/>
        </p:nvSpPr>
        <p:spPr>
          <a:xfrm>
            <a:off x="914400" y="1984547"/>
            <a:ext cx="10058400" cy="4539704"/>
          </a:xfrm>
          <a:prstGeom prst="rect">
            <a:avLst/>
          </a:prstGeom>
          <a:noFill/>
        </p:spPr>
        <p:txBody>
          <a:bodyPr wrap="square">
            <a:spAutoFit/>
          </a:bodyPr>
          <a:lstStyle/>
          <a:p>
            <a:pPr marL="0" marR="0" lvl="0" indent="0" defTabSz="914400" rtl="0" eaLnBrk="0" fontAlgn="base" latinLnBrk="0" hangingPunct="0">
              <a:spcBef>
                <a:spcPct val="0"/>
              </a:spcBef>
              <a:spcAft>
                <a:spcPts val="600"/>
              </a:spcAft>
              <a:buClrTx/>
              <a:buSzTx/>
              <a:buNone/>
              <a:tabLst/>
            </a:pPr>
            <a:r>
              <a:rPr lang="en-US" altLang="en-US" sz="18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Housekeeping: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8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We will be recording this and making it available after the field day</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8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please keep your microphones muted unless you are talking.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Please keep your camera on if you can, seeing each other makes conversations better</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8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add your name, location, status (retiring farmer, aspiring farmer) to the chat</a:t>
            </a:r>
          </a:p>
          <a:p>
            <a:pPr marL="0" marR="0" lvl="0" indent="0" defTabSz="914400" rtl="0" eaLnBrk="0" fontAlgn="base" latinLnBrk="0" hangingPunct="0">
              <a:spcBef>
                <a:spcPct val="0"/>
              </a:spcBef>
              <a:spcAft>
                <a:spcPts val="600"/>
              </a:spcAft>
              <a:buClrTx/>
              <a:buSzTx/>
              <a:buNone/>
              <a:tabLst/>
            </a:pPr>
            <a:endParaRPr lang="en-US" altLang="en-US"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marL="0" marR="0" lvl="0" indent="0" defTabSz="914400" rtl="0" eaLnBrk="0" fontAlgn="base" latinLnBrk="0" hangingPunct="0">
              <a:spcBef>
                <a:spcPct val="0"/>
              </a:spcBef>
              <a:spcAft>
                <a:spcPts val="600"/>
              </a:spcAft>
              <a:buClrTx/>
              <a:buSzTx/>
              <a:buNone/>
              <a:tabLst/>
            </a:pPr>
            <a:r>
              <a:rPr lang="en-US" altLang="en-US" sz="1800" dirty="0">
                <a:latin typeface="Open Sans" panose="020B0606030504020204" pitchFamily="34" charset="0"/>
                <a:ea typeface="Open Sans" panose="020B0606030504020204" pitchFamily="34" charset="0"/>
                <a:cs typeface="Open Sans" panose="020B0606030504020204" pitchFamily="34" charset="0"/>
              </a:rPr>
              <a:t>Service providers in the farm transition space, please add your name, organization and contact information in the chat, so folks can follow-up up with you. </a:t>
            </a:r>
          </a:p>
          <a:p>
            <a:pPr marL="0" marR="0" lvl="0" indent="0" defTabSz="914400" rtl="0" eaLnBrk="0" fontAlgn="base" latinLnBrk="0" hangingPunct="0">
              <a:spcBef>
                <a:spcPct val="0"/>
              </a:spcBef>
              <a:spcAft>
                <a:spcPts val="600"/>
              </a:spcAft>
              <a:buClrTx/>
              <a:buSzTx/>
              <a:buNone/>
              <a:tabLst/>
            </a:pPr>
            <a:endParaRPr lang="en-US" altLang="en-US" sz="1800" dirty="0">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0" fontAlgn="base" latinLnBrk="0" hangingPunct="0">
              <a:spcBef>
                <a:spcPct val="0"/>
              </a:spcBef>
              <a:spcAft>
                <a:spcPts val="600"/>
              </a:spcAft>
              <a:buClrTx/>
              <a:buSzTx/>
              <a:buNone/>
              <a:tabLst/>
            </a:pPr>
            <a:r>
              <a:rPr lang="en-US" altLang="en-US" sz="1800" dirty="0">
                <a:latin typeface="Open Sans" panose="020B0606030504020204" pitchFamily="34" charset="0"/>
                <a:ea typeface="Open Sans" panose="020B0606030504020204" pitchFamily="34" charset="0"/>
                <a:cs typeface="Open Sans" panose="020B0606030504020204" pitchFamily="34" charset="0"/>
              </a:rPr>
              <a:t>We want the conversations today to be led by the farmers </a:t>
            </a:r>
            <a:r>
              <a:rPr lang="en-US" altLang="en-US" sz="18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p>
          <a:p>
            <a:pPr marL="0" marR="0" lvl="0" indent="0" defTabSz="914400" rtl="0" eaLnBrk="0" fontAlgn="base" latinLnBrk="0" hangingPunct="0">
              <a:spcBef>
                <a:spcPct val="0"/>
              </a:spcBef>
              <a:spcAft>
                <a:spcPts val="600"/>
              </a:spcAft>
              <a:buClrTx/>
              <a:buSzTx/>
              <a:buNone/>
              <a:tabLst/>
            </a:pPr>
            <a:endParaRPr lang="en-US" altLang="en-US"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marL="0" marR="0" lvl="0" indent="0" defTabSz="914400" rtl="0" eaLnBrk="0" fontAlgn="base" latinLnBrk="0" hangingPunct="0">
              <a:spcBef>
                <a:spcPct val="0"/>
              </a:spcBef>
              <a:spcAft>
                <a:spcPts val="600"/>
              </a:spcAft>
              <a:buClrTx/>
              <a:buSzTx/>
              <a:buNone/>
              <a:tabLst/>
            </a:pPr>
            <a:r>
              <a:rPr lang="en-US" altLang="en-US" sz="18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Questions? Put them in the chat </a:t>
            </a:r>
          </a:p>
          <a:p>
            <a:pPr marL="0" marR="0" lvl="0" indent="0" defTabSz="914400" rtl="0" eaLnBrk="0" fontAlgn="base" latinLnBrk="0" hangingPunct="0">
              <a:spcBef>
                <a:spcPct val="0"/>
              </a:spcBef>
              <a:spcAft>
                <a:spcPts val="600"/>
              </a:spcAft>
              <a:buClrTx/>
              <a:buSzTx/>
              <a:buNone/>
              <a:tabLst/>
            </a:pPr>
            <a:endParaRPr lang="en-US" alt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0757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ctrTitle"/>
          </p:nvPr>
        </p:nvSpPr>
        <p:spPr>
          <a:xfrm>
            <a:off x="201633" y="1382300"/>
            <a:ext cx="4792800"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Beginner Farmers current location vs desired farming location</a:t>
            </a:r>
            <a:endParaRPr sz="3300" b="1" kern="1200" dirty="0">
              <a:solidFill>
                <a:srgbClr val="7A0019"/>
              </a:solidFill>
              <a:latin typeface="Raleway" pitchFamily="2" charset="0"/>
              <a:ea typeface="+mn-ea"/>
              <a:cs typeface="+mn-cs"/>
            </a:endParaRPr>
          </a:p>
        </p:txBody>
      </p:sp>
      <p:sp>
        <p:nvSpPr>
          <p:cNvPr id="157" name="Google Shape;157;p26"/>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a:p>
        </p:txBody>
      </p:sp>
      <p:sp>
        <p:nvSpPr>
          <p:cNvPr id="158" name="Google Shape;158;p26"/>
          <p:cNvSpPr txBox="1"/>
          <p:nvPr/>
        </p:nvSpPr>
        <p:spPr>
          <a:xfrm>
            <a:off x="5432467" y="1155867"/>
            <a:ext cx="6759600" cy="470586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71% of respondents are not currently living where they ultimately want to farm.</a:t>
            </a:r>
          </a:p>
          <a:p>
            <a:pPr marL="126997" marR="0" lvl="0" algn="l" rtl="0">
              <a:lnSpc>
                <a:spcPct val="115000"/>
              </a:lnSpc>
              <a:spcBef>
                <a:spcPts val="0"/>
              </a:spcBef>
              <a:spcAft>
                <a:spcPts val="0"/>
              </a:spcAft>
              <a:buClr>
                <a:srgbClr val="424D5B"/>
              </a:buClr>
              <a:buSzPts val="2100"/>
            </a:pP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Most prefer to farm in Minnesota (57%) or Wisconsin (14%), with others open to the Midwest or specific states like Illinois and Michigan.</a:t>
            </a:r>
            <a:endParaRPr sz="2800" dirty="0">
              <a:solidFill>
                <a:srgbClr val="424D5B"/>
              </a:solidFill>
            </a:endParaRPr>
          </a:p>
        </p:txBody>
      </p:sp>
      <p:pic>
        <p:nvPicPr>
          <p:cNvPr id="3" name="Picture 2" descr="A group of people looking at sheep&#10;&#10;Description automatically generated">
            <a:extLst>
              <a:ext uri="{FF2B5EF4-FFF2-40B4-BE49-F238E27FC236}">
                <a16:creationId xmlns:a16="http://schemas.microsoft.com/office/drawing/2014/main" id="{A39327F6-E312-64AE-F806-2C6431354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22" y="3619322"/>
            <a:ext cx="3842325" cy="2141764"/>
          </a:xfrm>
          <a:prstGeom prst="rect">
            <a:avLst/>
          </a:prstGeom>
        </p:spPr>
      </p:pic>
      <p:sp>
        <p:nvSpPr>
          <p:cNvPr id="5" name="TextBox 4">
            <a:extLst>
              <a:ext uri="{FF2B5EF4-FFF2-40B4-BE49-F238E27FC236}">
                <a16:creationId xmlns:a16="http://schemas.microsoft.com/office/drawing/2014/main" id="{86816303-FF51-BF7D-E24F-09BD348A639D}"/>
              </a:ext>
            </a:extLst>
          </p:cNvPr>
          <p:cNvSpPr txBox="1"/>
          <p:nvPr/>
        </p:nvSpPr>
        <p:spPr>
          <a:xfrm>
            <a:off x="5817712" y="5761086"/>
            <a:ext cx="6759599" cy="307777"/>
          </a:xfrm>
          <a:prstGeom prst="rect">
            <a:avLst/>
          </a:prstGeom>
          <a:noFill/>
        </p:spPr>
        <p:txBody>
          <a:bodyPr wrap="square">
            <a:spAutoFit/>
          </a:bodyPr>
          <a:lstStyle/>
          <a:p>
            <a:pPr marL="0" lvl="0" indent="0" algn="l" rtl="0">
              <a:spcBef>
                <a:spcPts val="0"/>
              </a:spcBef>
              <a:spcAft>
                <a:spcPts val="0"/>
              </a:spcAft>
              <a:buNone/>
            </a:pPr>
            <a:r>
              <a:rPr lang="en-US" sz="1400" dirty="0"/>
              <a:t>SARE Grant: Farm Management Transition Survey: Beginner Farmer Section</a:t>
            </a:r>
          </a:p>
        </p:txBody>
      </p:sp>
    </p:spTree>
    <p:extLst>
      <p:ext uri="{BB962C8B-B14F-4D97-AF65-F5344CB8AC3E}">
        <p14:creationId xmlns:p14="http://schemas.microsoft.com/office/powerpoint/2010/main" val="2024257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ctrTitle"/>
          </p:nvPr>
        </p:nvSpPr>
        <p:spPr>
          <a:xfrm>
            <a:off x="201633" y="1382300"/>
            <a:ext cx="4792800"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Considerations for beginner farmers on farm location</a:t>
            </a:r>
            <a:endParaRPr sz="3300" b="1" kern="1200" dirty="0">
              <a:solidFill>
                <a:srgbClr val="7A0019"/>
              </a:solidFill>
              <a:latin typeface="Raleway" pitchFamily="2" charset="0"/>
              <a:ea typeface="+mn-ea"/>
              <a:cs typeface="+mn-cs"/>
            </a:endParaRPr>
          </a:p>
        </p:txBody>
      </p:sp>
      <p:sp>
        <p:nvSpPr>
          <p:cNvPr id="164" name="Google Shape;164;p27"/>
          <p:cNvSpPr txBox="1">
            <a:spLocks noGrp="1"/>
          </p:cNvSpPr>
          <p:nvPr>
            <p:ph type="subTitle" idx="1"/>
          </p:nvPr>
        </p:nvSpPr>
        <p:spPr>
          <a:xfrm>
            <a:off x="5728975" y="5603247"/>
            <a:ext cx="6316525" cy="618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400" dirty="0"/>
              <a:t>SARE Grant: Farm Management Transition Survey: Beginner Farmer Section</a:t>
            </a:r>
          </a:p>
        </p:txBody>
      </p:sp>
      <p:sp>
        <p:nvSpPr>
          <p:cNvPr id="165" name="Google Shape;165;p27"/>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21</a:t>
            </a:fld>
            <a:endParaRPr/>
          </a:p>
        </p:txBody>
      </p:sp>
      <p:sp>
        <p:nvSpPr>
          <p:cNvPr id="166" name="Google Shape;166;p27"/>
          <p:cNvSpPr txBox="1"/>
          <p:nvPr/>
        </p:nvSpPr>
        <p:spPr>
          <a:xfrm>
            <a:off x="5432467" y="1155867"/>
            <a:ext cx="6759600" cy="371482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Proximity to family (24%) and soil type (16%) are key factors influencing location decisions.</a:t>
            </a:r>
          </a:p>
          <a:p>
            <a:pPr marL="126997" marR="0" lvl="0" algn="l" rtl="0">
              <a:lnSpc>
                <a:spcPct val="115000"/>
              </a:lnSpc>
              <a:spcBef>
                <a:spcPts val="0"/>
              </a:spcBef>
              <a:spcAft>
                <a:spcPts val="0"/>
              </a:spcAft>
              <a:buClr>
                <a:srgbClr val="424D5B"/>
              </a:buClr>
              <a:buSzPts val="2100"/>
            </a:pP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Existing infrastructure and housing availability are also significant considerations.</a:t>
            </a:r>
            <a:endParaRPr sz="2800" dirty="0">
              <a:solidFill>
                <a:srgbClr val="424D5B"/>
              </a:solidFill>
            </a:endParaRPr>
          </a:p>
        </p:txBody>
      </p:sp>
      <p:pic>
        <p:nvPicPr>
          <p:cNvPr id="167" name="Google Shape;167;p27"/>
          <p:cNvPicPr preferRelativeResize="0"/>
          <p:nvPr/>
        </p:nvPicPr>
        <p:blipFill>
          <a:blip r:embed="rId3">
            <a:alphaModFix/>
          </a:blip>
          <a:stretch>
            <a:fillRect/>
          </a:stretch>
        </p:blipFill>
        <p:spPr>
          <a:xfrm>
            <a:off x="911589" y="3298372"/>
            <a:ext cx="3283216" cy="2540866"/>
          </a:xfrm>
          <a:prstGeom prst="rect">
            <a:avLst/>
          </a:prstGeom>
          <a:noFill/>
          <a:ln>
            <a:noFill/>
          </a:ln>
        </p:spPr>
      </p:pic>
    </p:spTree>
    <p:extLst>
      <p:ext uri="{BB962C8B-B14F-4D97-AF65-F5344CB8AC3E}">
        <p14:creationId xmlns:p14="http://schemas.microsoft.com/office/powerpoint/2010/main" val="2708694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ctrTitle"/>
          </p:nvPr>
        </p:nvSpPr>
        <p:spPr>
          <a:xfrm>
            <a:off x="201633" y="1155867"/>
            <a:ext cx="6299835"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Types of products beginner farmers are interested in producing</a:t>
            </a:r>
            <a:endParaRPr sz="3300" b="1" kern="1200" dirty="0">
              <a:solidFill>
                <a:srgbClr val="7A0019"/>
              </a:solidFill>
              <a:latin typeface="Raleway" pitchFamily="2" charset="0"/>
              <a:ea typeface="+mn-ea"/>
              <a:cs typeface="+mn-cs"/>
            </a:endParaRPr>
          </a:p>
        </p:txBody>
      </p:sp>
      <p:sp>
        <p:nvSpPr>
          <p:cNvPr id="173" name="Google Shape;173;p28"/>
          <p:cNvSpPr txBox="1">
            <a:spLocks noGrp="1"/>
          </p:cNvSpPr>
          <p:nvPr>
            <p:ph type="subTitle" idx="1"/>
          </p:nvPr>
        </p:nvSpPr>
        <p:spPr>
          <a:xfrm>
            <a:off x="911589" y="5411029"/>
            <a:ext cx="10368800" cy="618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Clr>
                <a:schemeClr val="accent2"/>
              </a:buClr>
              <a:buSzPts val="2100"/>
              <a:buFont typeface="Noto Sans Symbols"/>
              <a:buNone/>
            </a:pPr>
            <a:endParaRPr/>
          </a:p>
          <a:p>
            <a:pPr marL="0" marR="0" lvl="0" indent="0" algn="l" rtl="0">
              <a:spcBef>
                <a:spcPts val="0"/>
              </a:spcBef>
              <a:spcAft>
                <a:spcPts val="0"/>
              </a:spcAft>
              <a:buClr>
                <a:schemeClr val="accent2"/>
              </a:buClr>
              <a:buSzPts val="2100"/>
              <a:buFont typeface="Noto Sans Symbols"/>
              <a:buNone/>
            </a:pPr>
            <a:endParaRPr/>
          </a:p>
        </p:txBody>
      </p:sp>
      <p:sp>
        <p:nvSpPr>
          <p:cNvPr id="174" name="Google Shape;174;p28"/>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22</a:t>
            </a:fld>
            <a:endParaRPr/>
          </a:p>
        </p:txBody>
      </p:sp>
      <p:sp>
        <p:nvSpPr>
          <p:cNvPr id="175" name="Google Shape;175;p28"/>
          <p:cNvSpPr txBox="1"/>
          <p:nvPr/>
        </p:nvSpPr>
        <p:spPr>
          <a:xfrm>
            <a:off x="6199464" y="1155867"/>
            <a:ext cx="5846003" cy="421034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The most often mentioned products are vegetables (20%), fruits (17%), and herbs (17%).</a:t>
            </a:r>
          </a:p>
          <a:p>
            <a:pPr marL="126997" marR="0" lvl="0" algn="l" rtl="0">
              <a:lnSpc>
                <a:spcPct val="115000"/>
              </a:lnSpc>
              <a:spcBef>
                <a:spcPts val="0"/>
              </a:spcBef>
              <a:spcAft>
                <a:spcPts val="0"/>
              </a:spcAft>
              <a:buClr>
                <a:srgbClr val="424D5B"/>
              </a:buClr>
              <a:buSzPts val="2100"/>
            </a:pP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A significant number are also interested in value-added products (14%) like jams, honey, or ready-to-eat foods.</a:t>
            </a:r>
            <a:endParaRPr sz="2800" dirty="0">
              <a:solidFill>
                <a:srgbClr val="424D5B"/>
              </a:solidFill>
            </a:endParaRPr>
          </a:p>
        </p:txBody>
      </p:sp>
      <p:pic>
        <p:nvPicPr>
          <p:cNvPr id="176" name="Google Shape;176;p28"/>
          <p:cNvPicPr preferRelativeResize="0"/>
          <p:nvPr/>
        </p:nvPicPr>
        <p:blipFill>
          <a:blip r:embed="rId3">
            <a:alphaModFix/>
          </a:blip>
          <a:stretch>
            <a:fillRect/>
          </a:stretch>
        </p:blipFill>
        <p:spPr>
          <a:xfrm>
            <a:off x="1341303" y="2877200"/>
            <a:ext cx="4020494" cy="2824933"/>
          </a:xfrm>
          <a:prstGeom prst="rect">
            <a:avLst/>
          </a:prstGeom>
          <a:noFill/>
          <a:ln>
            <a:noFill/>
          </a:ln>
        </p:spPr>
      </p:pic>
      <p:sp>
        <p:nvSpPr>
          <p:cNvPr id="3" name="TextBox 2">
            <a:extLst>
              <a:ext uri="{FF2B5EF4-FFF2-40B4-BE49-F238E27FC236}">
                <a16:creationId xmlns:a16="http://schemas.microsoft.com/office/drawing/2014/main" id="{3938F6D7-082B-5E42-DCD5-806AAAF02218}"/>
              </a:ext>
            </a:extLst>
          </p:cNvPr>
          <p:cNvSpPr txBox="1"/>
          <p:nvPr/>
        </p:nvSpPr>
        <p:spPr>
          <a:xfrm>
            <a:off x="5827499" y="5721252"/>
            <a:ext cx="6854351" cy="307777"/>
          </a:xfrm>
          <a:prstGeom prst="rect">
            <a:avLst/>
          </a:prstGeom>
          <a:noFill/>
        </p:spPr>
        <p:txBody>
          <a:bodyPr wrap="square">
            <a:spAutoFit/>
          </a:bodyPr>
          <a:lstStyle/>
          <a:p>
            <a:pPr marL="0" lvl="0" indent="0" algn="l" rtl="0">
              <a:spcBef>
                <a:spcPts val="0"/>
              </a:spcBef>
              <a:spcAft>
                <a:spcPts val="0"/>
              </a:spcAft>
              <a:buNone/>
            </a:pPr>
            <a:r>
              <a:rPr lang="en-US" sz="1400" dirty="0"/>
              <a:t>SARE Grant: Farm Management Transition Survey: Beginner Farmer Section</a:t>
            </a:r>
          </a:p>
        </p:txBody>
      </p:sp>
    </p:spTree>
    <p:extLst>
      <p:ext uri="{BB962C8B-B14F-4D97-AF65-F5344CB8AC3E}">
        <p14:creationId xmlns:p14="http://schemas.microsoft.com/office/powerpoint/2010/main" val="3818755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ctrTitle"/>
          </p:nvPr>
        </p:nvSpPr>
        <p:spPr>
          <a:xfrm>
            <a:off x="201633" y="1155867"/>
            <a:ext cx="3740800"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Challenges for beginner farmers in accessing land and mentorship</a:t>
            </a:r>
            <a:endParaRPr sz="3300" b="1" kern="1200" dirty="0">
              <a:solidFill>
                <a:srgbClr val="7A0019"/>
              </a:solidFill>
              <a:latin typeface="Raleway" pitchFamily="2" charset="0"/>
              <a:ea typeface="+mn-ea"/>
              <a:cs typeface="+mn-cs"/>
            </a:endParaRPr>
          </a:p>
        </p:txBody>
      </p:sp>
      <p:sp>
        <p:nvSpPr>
          <p:cNvPr id="182" name="Google Shape;182;p29"/>
          <p:cNvSpPr txBox="1">
            <a:spLocks noGrp="1"/>
          </p:cNvSpPr>
          <p:nvPr>
            <p:ph type="subTitle" idx="1"/>
          </p:nvPr>
        </p:nvSpPr>
        <p:spPr>
          <a:xfrm>
            <a:off x="4300833" y="5702133"/>
            <a:ext cx="8809354" cy="618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chemeClr val="accent2"/>
              </a:buClr>
            </a:pPr>
            <a:r>
              <a:rPr lang="en-US" sz="1400" dirty="0"/>
              <a:t>SARE Grant: Farm Management Transition Survey: Beginner Farmer Section</a:t>
            </a:r>
          </a:p>
          <a:p>
            <a:pPr marL="0" marR="0" lvl="0" indent="0" algn="ctr" rtl="0">
              <a:spcBef>
                <a:spcPts val="0"/>
              </a:spcBef>
              <a:spcAft>
                <a:spcPts val="0"/>
              </a:spcAft>
              <a:buClr>
                <a:schemeClr val="accent2"/>
              </a:buClr>
              <a:buSzPts val="2100"/>
              <a:buFont typeface="Noto Sans Symbols"/>
              <a:buNone/>
            </a:pPr>
            <a:endParaRPr dirty="0"/>
          </a:p>
          <a:p>
            <a:pPr marL="0" marR="0" lvl="0" indent="0" algn="l" rtl="0">
              <a:spcBef>
                <a:spcPts val="0"/>
              </a:spcBef>
              <a:spcAft>
                <a:spcPts val="0"/>
              </a:spcAft>
              <a:buClr>
                <a:schemeClr val="accent2"/>
              </a:buClr>
              <a:buSzPts val="2100"/>
              <a:buFont typeface="Noto Sans Symbols"/>
              <a:buNone/>
            </a:pPr>
            <a:endParaRPr dirty="0"/>
          </a:p>
        </p:txBody>
      </p:sp>
      <p:sp>
        <p:nvSpPr>
          <p:cNvPr id="183" name="Google Shape;183;p29"/>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23</a:t>
            </a:fld>
            <a:endParaRPr/>
          </a:p>
        </p:txBody>
      </p:sp>
      <p:sp>
        <p:nvSpPr>
          <p:cNvPr id="184" name="Google Shape;184;p29"/>
          <p:cNvSpPr txBox="1"/>
          <p:nvPr/>
        </p:nvSpPr>
        <p:spPr>
          <a:xfrm>
            <a:off x="4077050" y="1155867"/>
            <a:ext cx="7968583" cy="321930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Key obstacles include financial constraints (17%) and finding farmers who can accommodate their needs (14%).</a:t>
            </a:r>
          </a:p>
          <a:p>
            <a:pPr marL="126997" marR="0" lvl="0" algn="l" rtl="0">
              <a:lnSpc>
                <a:spcPct val="115000"/>
              </a:lnSpc>
              <a:spcBef>
                <a:spcPts val="0"/>
              </a:spcBef>
              <a:spcAft>
                <a:spcPts val="0"/>
              </a:spcAft>
              <a:buClr>
                <a:srgbClr val="424D5B"/>
              </a:buClr>
              <a:buSzPts val="2100"/>
            </a:pPr>
            <a:endParaRPr lang="en-US"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Other barriers to land access involve land cost and lack of infrastructure (12% and 7%).</a:t>
            </a:r>
            <a:endParaRPr lang="en-US" sz="1467" dirty="0"/>
          </a:p>
        </p:txBody>
      </p:sp>
      <p:pic>
        <p:nvPicPr>
          <p:cNvPr id="3" name="Picture 2" descr="A field of wheat with blue sky&#10;&#10;Description automatically generated">
            <a:extLst>
              <a:ext uri="{FF2B5EF4-FFF2-40B4-BE49-F238E27FC236}">
                <a16:creationId xmlns:a16="http://schemas.microsoft.com/office/drawing/2014/main" id="{274B328B-F6A7-F8D7-922E-261A3BA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114" y="3467930"/>
            <a:ext cx="2895600" cy="2171699"/>
          </a:xfrm>
          <a:prstGeom prst="rect">
            <a:avLst/>
          </a:prstGeom>
        </p:spPr>
      </p:pic>
    </p:spTree>
    <p:extLst>
      <p:ext uri="{BB962C8B-B14F-4D97-AF65-F5344CB8AC3E}">
        <p14:creationId xmlns:p14="http://schemas.microsoft.com/office/powerpoint/2010/main" val="84059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ctrTitle"/>
          </p:nvPr>
        </p:nvSpPr>
        <p:spPr>
          <a:xfrm>
            <a:off x="-1" y="1155867"/>
            <a:ext cx="5388430"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Types of mentorship and training beginner for which farmers are looking</a:t>
            </a:r>
            <a:endParaRPr sz="3300" b="1" kern="1200" dirty="0">
              <a:solidFill>
                <a:srgbClr val="7A0019"/>
              </a:solidFill>
              <a:latin typeface="Raleway" pitchFamily="2" charset="0"/>
              <a:ea typeface="+mn-ea"/>
              <a:cs typeface="+mn-cs"/>
            </a:endParaRPr>
          </a:p>
        </p:txBody>
      </p:sp>
      <p:sp>
        <p:nvSpPr>
          <p:cNvPr id="190" name="Google Shape;190;p30"/>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24</a:t>
            </a:fld>
            <a:endParaRPr/>
          </a:p>
        </p:txBody>
      </p:sp>
      <p:sp>
        <p:nvSpPr>
          <p:cNvPr id="191" name="Google Shape;191;p30"/>
          <p:cNvSpPr txBox="1"/>
          <p:nvPr/>
        </p:nvSpPr>
        <p:spPr>
          <a:xfrm>
            <a:off x="5573486" y="1155867"/>
            <a:ext cx="6472180" cy="462071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US" sz="2800">
                <a:solidFill>
                  <a:srgbClr val="424D5B"/>
                </a:solidFill>
              </a:rPr>
              <a:t>Many have tried mentorship through paid or unpaid internships (25% and 14%, respectively), though challenges include differing goals and financial conflicts (19% and 17%).</a:t>
            </a:r>
          </a:p>
          <a:p>
            <a:pPr marL="0" marR="0" lvl="0" indent="0" algn="l" rtl="0">
              <a:lnSpc>
                <a:spcPct val="115000"/>
              </a:lnSpc>
              <a:spcBef>
                <a:spcPts val="1600"/>
              </a:spcBef>
              <a:spcAft>
                <a:spcPts val="1600"/>
              </a:spcAft>
              <a:buNone/>
            </a:pPr>
            <a:r>
              <a:rPr lang="en-US" sz="2800">
                <a:solidFill>
                  <a:srgbClr val="424D5B"/>
                </a:solidFill>
              </a:rPr>
              <a:t>Farm management courses and farmer training programs are often mentioned as helpful.</a:t>
            </a:r>
            <a:endParaRPr lang="en-US" sz="2800" dirty="0">
              <a:solidFill>
                <a:srgbClr val="424D5B"/>
              </a:solidFill>
            </a:endParaRPr>
          </a:p>
        </p:txBody>
      </p:sp>
      <p:pic>
        <p:nvPicPr>
          <p:cNvPr id="192" name="Google Shape;192;p30"/>
          <p:cNvPicPr preferRelativeResize="0"/>
          <p:nvPr/>
        </p:nvPicPr>
        <p:blipFill>
          <a:blip r:embed="rId3">
            <a:alphaModFix/>
          </a:blip>
          <a:stretch>
            <a:fillRect/>
          </a:stretch>
        </p:blipFill>
        <p:spPr>
          <a:xfrm>
            <a:off x="823728" y="3429000"/>
            <a:ext cx="3740971" cy="2498363"/>
          </a:xfrm>
          <a:prstGeom prst="rect">
            <a:avLst/>
          </a:prstGeom>
          <a:noFill/>
          <a:ln>
            <a:noFill/>
          </a:ln>
        </p:spPr>
      </p:pic>
      <p:sp>
        <p:nvSpPr>
          <p:cNvPr id="3" name="TextBox 2">
            <a:extLst>
              <a:ext uri="{FF2B5EF4-FFF2-40B4-BE49-F238E27FC236}">
                <a16:creationId xmlns:a16="http://schemas.microsoft.com/office/drawing/2014/main" id="{448A8DCF-58A2-FF4C-54C0-5F9EFFD33255}"/>
              </a:ext>
            </a:extLst>
          </p:cNvPr>
          <p:cNvSpPr txBox="1"/>
          <p:nvPr/>
        </p:nvSpPr>
        <p:spPr>
          <a:xfrm>
            <a:off x="5086349" y="5702133"/>
            <a:ext cx="7834993" cy="307777"/>
          </a:xfrm>
          <a:prstGeom prst="rect">
            <a:avLst/>
          </a:prstGeom>
          <a:noFill/>
        </p:spPr>
        <p:txBody>
          <a:bodyPr wrap="square">
            <a:spAutoFit/>
          </a:bodyPr>
          <a:lstStyle/>
          <a:p>
            <a:pPr algn="ctr">
              <a:buClr>
                <a:schemeClr val="accent2"/>
              </a:buClr>
            </a:pPr>
            <a:r>
              <a:rPr lang="en-US" sz="1400" dirty="0"/>
              <a:t>SARE Grant: Farm Management Transition Survey: Beginner Farmer Section</a:t>
            </a:r>
          </a:p>
        </p:txBody>
      </p:sp>
    </p:spTree>
    <p:extLst>
      <p:ext uri="{BB962C8B-B14F-4D97-AF65-F5344CB8AC3E}">
        <p14:creationId xmlns:p14="http://schemas.microsoft.com/office/powerpoint/2010/main" val="3284794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ctrTitle"/>
          </p:nvPr>
        </p:nvSpPr>
        <p:spPr>
          <a:xfrm>
            <a:off x="201633" y="1155867"/>
            <a:ext cx="11761600"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Income needs of farmer owners and beginner farmers during a transition</a:t>
            </a:r>
            <a:endParaRPr sz="3300" b="1" kern="1200" dirty="0">
              <a:solidFill>
                <a:srgbClr val="7A0019"/>
              </a:solidFill>
              <a:latin typeface="Raleway" pitchFamily="2" charset="0"/>
              <a:ea typeface="+mn-ea"/>
              <a:cs typeface="+mn-cs"/>
            </a:endParaRPr>
          </a:p>
        </p:txBody>
      </p:sp>
      <p:sp>
        <p:nvSpPr>
          <p:cNvPr id="198" name="Google Shape;198;p31"/>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a:p>
        </p:txBody>
      </p:sp>
      <p:sp>
        <p:nvSpPr>
          <p:cNvPr id="199" name="Google Shape;199;p31"/>
          <p:cNvSpPr txBox="1"/>
          <p:nvPr/>
        </p:nvSpPr>
        <p:spPr>
          <a:xfrm>
            <a:off x="6304417" y="2354353"/>
            <a:ext cx="5735600" cy="4125191"/>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26997" marR="0" lvl="0" algn="l" rtl="0">
              <a:lnSpc>
                <a:spcPct val="115000"/>
              </a:lnSpc>
              <a:spcBef>
                <a:spcPts val="0"/>
              </a:spcBef>
              <a:spcAft>
                <a:spcPts val="0"/>
              </a:spcAft>
              <a:buClr>
                <a:srgbClr val="424D5B"/>
              </a:buClr>
              <a:buSzPts val="2100"/>
            </a:pPr>
            <a:r>
              <a:rPr lang="en-US" sz="2800" b="1" dirty="0">
                <a:solidFill>
                  <a:srgbClr val="424D5B"/>
                </a:solidFill>
              </a:rPr>
              <a:t>Beginner Farmers</a:t>
            </a:r>
            <a:endParaRPr sz="2800" b="1"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Primary income from farming is needed by 19% of respondents, while 42% are looking for farming to provide supplementary income.</a:t>
            </a:r>
            <a:endParaRPr sz="1467" dirty="0"/>
          </a:p>
          <a:p>
            <a:pPr marL="0" marR="0" lvl="0" indent="0" algn="l" rtl="0">
              <a:lnSpc>
                <a:spcPct val="115000"/>
              </a:lnSpc>
              <a:spcBef>
                <a:spcPts val="1600"/>
              </a:spcBef>
              <a:spcAft>
                <a:spcPts val="1600"/>
              </a:spcAft>
              <a:buNone/>
            </a:pPr>
            <a:endParaRPr sz="2800" dirty="0">
              <a:solidFill>
                <a:srgbClr val="424D5B"/>
              </a:solidFill>
            </a:endParaRPr>
          </a:p>
        </p:txBody>
      </p:sp>
      <p:sp>
        <p:nvSpPr>
          <p:cNvPr id="201" name="Google Shape;201;p31"/>
          <p:cNvSpPr txBox="1"/>
          <p:nvPr/>
        </p:nvSpPr>
        <p:spPr>
          <a:xfrm>
            <a:off x="0" y="2355612"/>
            <a:ext cx="6381200" cy="2723782"/>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26997" marR="0" lvl="0" algn="l" rtl="0">
              <a:lnSpc>
                <a:spcPct val="115000"/>
              </a:lnSpc>
              <a:spcBef>
                <a:spcPts val="0"/>
              </a:spcBef>
              <a:spcAft>
                <a:spcPts val="0"/>
              </a:spcAft>
              <a:buClr>
                <a:srgbClr val="424D5B"/>
              </a:buClr>
              <a:buSzPts val="2100"/>
            </a:pPr>
            <a:r>
              <a:rPr lang="en-US" sz="2800" b="1" dirty="0">
                <a:solidFill>
                  <a:srgbClr val="424D5B"/>
                </a:solidFill>
              </a:rPr>
              <a:t>Farmer Owners</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29% need to generate income to cover overhead costs.</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24% want to generate income from the farm's sale down the road.</a:t>
            </a:r>
            <a:endParaRPr sz="2800" dirty="0">
              <a:solidFill>
                <a:srgbClr val="424D5B"/>
              </a:solidFill>
            </a:endParaRPr>
          </a:p>
        </p:txBody>
      </p:sp>
      <p:sp>
        <p:nvSpPr>
          <p:cNvPr id="3" name="TextBox 2">
            <a:extLst>
              <a:ext uri="{FF2B5EF4-FFF2-40B4-BE49-F238E27FC236}">
                <a16:creationId xmlns:a16="http://schemas.microsoft.com/office/drawing/2014/main" id="{98C86188-3B9E-3C47-766B-A22533FDCBDD}"/>
              </a:ext>
            </a:extLst>
          </p:cNvPr>
          <p:cNvSpPr txBox="1"/>
          <p:nvPr/>
        </p:nvSpPr>
        <p:spPr>
          <a:xfrm>
            <a:off x="-193220" y="5702133"/>
            <a:ext cx="8278584" cy="369332"/>
          </a:xfrm>
          <a:prstGeom prst="rect">
            <a:avLst/>
          </a:prstGeom>
          <a:noFill/>
        </p:spPr>
        <p:txBody>
          <a:bodyPr wrap="square">
            <a:spAutoFit/>
          </a:bodyPr>
          <a:lstStyle/>
          <a:p>
            <a:pPr algn="ctr">
              <a:buClr>
                <a:schemeClr val="accent2"/>
              </a:buClr>
            </a:pPr>
            <a:r>
              <a:rPr lang="en-US" sz="1800" dirty="0"/>
              <a:t>SARE Grant: Farm Management Transition Survey: Beginner Farmer Section</a:t>
            </a:r>
          </a:p>
        </p:txBody>
      </p:sp>
    </p:spTree>
    <p:extLst>
      <p:ext uri="{BB962C8B-B14F-4D97-AF65-F5344CB8AC3E}">
        <p14:creationId xmlns:p14="http://schemas.microsoft.com/office/powerpoint/2010/main" val="2403663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2"/>
          <p:cNvSpPr txBox="1">
            <a:spLocks noGrp="1"/>
          </p:cNvSpPr>
          <p:nvPr>
            <p:ph type="ctrTitle"/>
          </p:nvPr>
        </p:nvSpPr>
        <p:spPr>
          <a:xfrm>
            <a:off x="1208314" y="1059258"/>
            <a:ext cx="9612086" cy="1350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00" b="1" kern="1200" dirty="0">
                <a:solidFill>
                  <a:srgbClr val="7A0019"/>
                </a:solidFill>
                <a:latin typeface="Raleway" pitchFamily="2" charset="0"/>
                <a:ea typeface="+mn-ea"/>
                <a:cs typeface="+mn-cs"/>
              </a:rPr>
              <a:t>Ways in Minnesota for farm owners and beginner farmers to meet</a:t>
            </a:r>
            <a:endParaRPr sz="3300" b="1" kern="1200" dirty="0">
              <a:solidFill>
                <a:srgbClr val="7A0019"/>
              </a:solidFill>
              <a:latin typeface="Raleway" pitchFamily="2" charset="0"/>
              <a:ea typeface="+mn-ea"/>
              <a:cs typeface="+mn-cs"/>
            </a:endParaRPr>
          </a:p>
        </p:txBody>
      </p:sp>
      <p:sp>
        <p:nvSpPr>
          <p:cNvPr id="207" name="Google Shape;207;p32"/>
          <p:cNvSpPr txBox="1">
            <a:spLocks noGrp="1"/>
          </p:cNvSpPr>
          <p:nvPr>
            <p:ph type="sldNum" idx="12"/>
          </p:nvPr>
        </p:nvSpPr>
        <p:spPr>
          <a:xfrm>
            <a:off x="11313900" y="6166633"/>
            <a:ext cx="731600" cy="4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26</a:t>
            </a:fld>
            <a:endParaRPr/>
          </a:p>
        </p:txBody>
      </p:sp>
      <p:pic>
        <p:nvPicPr>
          <p:cNvPr id="208" name="Google Shape;208;p32"/>
          <p:cNvPicPr preferRelativeResize="0"/>
          <p:nvPr/>
        </p:nvPicPr>
        <p:blipFill>
          <a:blip r:embed="rId3">
            <a:alphaModFix/>
          </a:blip>
          <a:stretch>
            <a:fillRect/>
          </a:stretch>
        </p:blipFill>
        <p:spPr>
          <a:xfrm>
            <a:off x="-4246800" y="1592133"/>
            <a:ext cx="3740971" cy="2498363"/>
          </a:xfrm>
          <a:prstGeom prst="rect">
            <a:avLst/>
          </a:prstGeom>
          <a:noFill/>
          <a:ln>
            <a:noFill/>
          </a:ln>
        </p:spPr>
      </p:pic>
      <p:sp>
        <p:nvSpPr>
          <p:cNvPr id="209" name="Google Shape;209;p32"/>
          <p:cNvSpPr txBox="1"/>
          <p:nvPr/>
        </p:nvSpPr>
        <p:spPr>
          <a:xfrm>
            <a:off x="141514" y="2233084"/>
            <a:ext cx="6381200" cy="371482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MN Dept of Ag </a:t>
            </a:r>
            <a:r>
              <a:rPr lang="en-US" sz="2800" dirty="0" err="1">
                <a:solidFill>
                  <a:srgbClr val="424D5B"/>
                </a:solidFill>
              </a:rPr>
              <a:t>Farmlink</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UMN Extension workshops &amp; retreats</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Email list &amp; matchmaking of Farmland Access Hub at Renewing the Countryside nonprofit</a:t>
            </a:r>
            <a:endParaRPr sz="2800" dirty="0">
              <a:solidFill>
                <a:srgbClr val="424D5B"/>
              </a:solidFill>
            </a:endParaRPr>
          </a:p>
        </p:txBody>
      </p:sp>
      <p:pic>
        <p:nvPicPr>
          <p:cNvPr id="210" name="Google Shape;210;p32"/>
          <p:cNvPicPr preferRelativeResize="0"/>
          <p:nvPr/>
        </p:nvPicPr>
        <p:blipFill>
          <a:blip r:embed="rId4">
            <a:alphaModFix/>
          </a:blip>
          <a:stretch>
            <a:fillRect/>
          </a:stretch>
        </p:blipFill>
        <p:spPr>
          <a:xfrm>
            <a:off x="6887033" y="2255835"/>
            <a:ext cx="4825755" cy="3682299"/>
          </a:xfrm>
          <a:prstGeom prst="rect">
            <a:avLst/>
          </a:prstGeom>
          <a:noFill/>
          <a:ln>
            <a:noFill/>
          </a:ln>
        </p:spPr>
      </p:pic>
    </p:spTree>
    <p:extLst>
      <p:ext uri="{BB962C8B-B14F-4D97-AF65-F5344CB8AC3E}">
        <p14:creationId xmlns:p14="http://schemas.microsoft.com/office/powerpoint/2010/main" val="3483535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103844" y="480885"/>
            <a:ext cx="7933412" cy="814257"/>
          </a:xfrm>
        </p:spPr>
        <p:txBody>
          <a:bodyPr anchor="b">
            <a:noAutofit/>
          </a:bodyPr>
          <a:lstStyle/>
          <a:p>
            <a:r>
              <a:rPr kumimoji="0" lang="en-US"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Susanne Hinrichs, Extension educator				Agricultural Business Management Team</a:t>
            </a:r>
          </a:p>
        </p:txBody>
      </p:sp>
      <p:pic>
        <p:nvPicPr>
          <p:cNvPr id="3" name="Picture 2">
            <a:extLst>
              <a:ext uri="{FF2B5EF4-FFF2-40B4-BE49-F238E27FC236}">
                <a16:creationId xmlns:a16="http://schemas.microsoft.com/office/drawing/2014/main" id="{8FE879F7-1011-5671-234D-48AA28D811A7}"/>
              </a:ext>
            </a:extLst>
          </p:cNvPr>
          <p:cNvPicPr>
            <a:picLocks noChangeAspect="1"/>
          </p:cNvPicPr>
          <p:nvPr/>
        </p:nvPicPr>
        <p:blipFill>
          <a:blip r:embed="rId2"/>
          <a:stretch>
            <a:fillRect/>
          </a:stretch>
        </p:blipFill>
        <p:spPr>
          <a:xfrm>
            <a:off x="572493" y="589547"/>
            <a:ext cx="4431781" cy="596934"/>
          </a:xfrm>
          <a:prstGeom prst="rect">
            <a:avLst/>
          </a:prstGeom>
        </p:spPr>
      </p:pic>
      <p:pic>
        <p:nvPicPr>
          <p:cNvPr id="133" name="Google Shape;133;p23"/>
          <p:cNvPicPr preferRelativeResize="0">
            <a:picLocks noGrp="1"/>
          </p:cNvPicPr>
          <p:nvPr>
            <p:ph idx="1"/>
          </p:nvPr>
        </p:nvPicPr>
        <p:blipFill>
          <a:blip r:embed="rId3">
            <a:alphaModFix/>
          </a:blip>
          <a:stretch>
            <a:fillRect/>
          </a:stretch>
        </p:blipFill>
        <p:spPr>
          <a:xfrm>
            <a:off x="680510" y="3610573"/>
            <a:ext cx="4215745" cy="2831730"/>
          </a:xfrm>
          <a:prstGeom prst="rect">
            <a:avLst/>
          </a:prstGeom>
          <a:noFill/>
          <a:ln>
            <a:noFill/>
          </a:ln>
        </p:spPr>
      </p:pic>
      <p:sp>
        <p:nvSpPr>
          <p:cNvPr id="131" name="Google Shape;131;p23"/>
          <p:cNvSpPr txBox="1"/>
          <p:nvPr/>
        </p:nvSpPr>
        <p:spPr>
          <a:xfrm>
            <a:off x="5576765" y="2318912"/>
            <a:ext cx="6530400" cy="392000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None/>
            </a:pPr>
            <a:r>
              <a:rPr lang="en-US" sz="2800" dirty="0">
                <a:solidFill>
                  <a:srgbClr val="424D5B"/>
                </a:solidFill>
              </a:rPr>
              <a:t>Education Topics of Interest</a:t>
            </a:r>
            <a:endParaRPr sz="2800" dirty="0">
              <a:solidFill>
                <a:srgbClr val="424D5B"/>
              </a:solidFill>
            </a:endParaRPr>
          </a:p>
          <a:p>
            <a:pPr marL="609585" marR="0" lvl="0" indent="-482588" algn="l" rtl="0">
              <a:lnSpc>
                <a:spcPct val="115000"/>
              </a:lnSpc>
              <a:spcBef>
                <a:spcPts val="1600"/>
              </a:spcBef>
              <a:spcAft>
                <a:spcPts val="0"/>
              </a:spcAft>
              <a:buClr>
                <a:srgbClr val="424D5B"/>
              </a:buClr>
              <a:buSzPts val="2100"/>
              <a:buChar char="●"/>
            </a:pPr>
            <a:r>
              <a:rPr lang="en-US" sz="2800" dirty="0">
                <a:solidFill>
                  <a:srgbClr val="424D5B"/>
                </a:solidFill>
              </a:rPr>
              <a:t>Farm transition, business succession, and estate planning (40%).</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Production topics (20%).</a:t>
            </a:r>
            <a:endParaRPr sz="2800" dirty="0">
              <a:solidFill>
                <a:srgbClr val="424D5B"/>
              </a:solidFill>
            </a:endParaRPr>
          </a:p>
          <a:p>
            <a:pPr marL="609585" marR="0" lvl="0" indent="-482588" algn="l" rtl="0">
              <a:lnSpc>
                <a:spcPct val="115000"/>
              </a:lnSpc>
              <a:spcBef>
                <a:spcPts val="0"/>
              </a:spcBef>
              <a:spcAft>
                <a:spcPts val="0"/>
              </a:spcAft>
              <a:buClr>
                <a:srgbClr val="424D5B"/>
              </a:buClr>
              <a:buSzPts val="2100"/>
              <a:buChar char="●"/>
            </a:pPr>
            <a:r>
              <a:rPr lang="en-US" sz="2800" dirty="0">
                <a:solidFill>
                  <a:srgbClr val="424D5B"/>
                </a:solidFill>
              </a:rPr>
              <a:t>Value-added products and direct marketing (6%).</a:t>
            </a:r>
            <a:endParaRPr sz="2800" dirty="0">
              <a:solidFill>
                <a:srgbClr val="424D5B"/>
              </a:solidFill>
            </a:endParaRPr>
          </a:p>
        </p:txBody>
      </p:sp>
      <p:sp>
        <p:nvSpPr>
          <p:cNvPr id="129" name="Google Shape;129;p23"/>
          <p:cNvSpPr txBox="1">
            <a:spLocks/>
          </p:cNvSpPr>
          <p:nvPr/>
        </p:nvSpPr>
        <p:spPr>
          <a:xfrm>
            <a:off x="486037" y="1645471"/>
            <a:ext cx="5090728" cy="1346882"/>
          </a:xfrm>
          <a:prstGeom prst="rect">
            <a:avLst/>
          </a:prstGeom>
        </p:spPr>
        <p:txBody>
          <a:bodyPr spcFirstLastPara="1" vert="horz" wrap="square" lIns="121900" tIns="60933" rIns="121900" bIns="60933" rtlCol="0" anchor="b" anchorCtr="0">
            <a:no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rgbClr val="000000"/>
              </a:buClr>
              <a:buFont typeface="Arial"/>
              <a:buNone/>
              <a:defRPr sz="1867" b="0" i="0" u="none" strike="noStrike" kern="1200"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300" b="1" dirty="0">
                <a:solidFill>
                  <a:srgbClr val="7A0019"/>
                </a:solidFill>
                <a:latin typeface="Raleway" pitchFamily="2" charset="0"/>
                <a:ea typeface="+mn-ea"/>
                <a:cs typeface="+mn-cs"/>
              </a:rPr>
              <a:t>Educational topics farm owners say they want</a:t>
            </a:r>
          </a:p>
        </p:txBody>
      </p:sp>
    </p:spTree>
    <p:extLst>
      <p:ext uri="{BB962C8B-B14F-4D97-AF65-F5344CB8AC3E}">
        <p14:creationId xmlns:p14="http://schemas.microsoft.com/office/powerpoint/2010/main" val="1387856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72493" y="238539"/>
            <a:ext cx="11018520" cy="1434415"/>
          </a:xfrm>
        </p:spPr>
        <p:txBody>
          <a:bodyPr anchor="b">
            <a:normAutofit fontScale="90000"/>
          </a:bodyPr>
          <a:lstStyle/>
          <a:p>
            <a:r>
              <a:rPr lang="en-US" sz="5400" dirty="0">
                <a:solidFill>
                  <a:schemeClr val="accent1">
                    <a:lumMod val="75000"/>
                  </a:schemeClr>
                </a:solidFill>
              </a:rPr>
              <a:t>-Lake Superior Chapter-</a:t>
            </a:r>
            <a:br>
              <a:rPr lang="en-US" sz="5400" dirty="0">
                <a:solidFill>
                  <a:schemeClr val="accent1">
                    <a:lumMod val="75000"/>
                  </a:schemeClr>
                </a:solidFill>
              </a:rPr>
            </a:br>
            <a:r>
              <a:rPr lang="en-US" sz="5400" dirty="0">
                <a:solidFill>
                  <a:schemeClr val="accent1">
                    <a:lumMod val="75000"/>
                  </a:schemeClr>
                </a:solidFill>
              </a:rPr>
              <a:t>Sustainable Farming Association</a:t>
            </a:r>
            <a:endParaRPr lang="en-US" sz="5400" dirty="0"/>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2071316"/>
            <a:ext cx="6851764" cy="4119172"/>
          </a:xfrm>
        </p:spPr>
        <p:txBody>
          <a:bodyPr anchor="t">
            <a:normAutofit fontScale="92500" lnSpcReduction="10000"/>
          </a:bodyPr>
          <a:lstStyle/>
          <a:p>
            <a:pPr marL="0" marR="0" lvl="0" indent="0" algn="ctr" defTabSz="914400" rtl="0" eaLnBrk="0" fontAlgn="base" latinLnBrk="0" hangingPunct="0">
              <a:spcBef>
                <a:spcPct val="0"/>
              </a:spcBef>
              <a:spcAft>
                <a:spcPts val="600"/>
              </a:spcAft>
              <a:buClrTx/>
              <a:buSzTx/>
              <a:buFontTx/>
              <a:buNone/>
              <a:tabLst/>
            </a:pPr>
            <a:r>
              <a:rPr kumimoji="0" lang="en-US" altLang="en-US" sz="1700" b="0" i="0" u="none" strike="noStrike" cap="none" normalizeH="0" baseline="0" dirty="0">
                <a:ln>
                  <a:noFill/>
                </a:ln>
                <a:effectLst/>
                <a:latin typeface="Arial" panose="020B0604020202020204" pitchFamily="34" charset="0"/>
              </a:rPr>
              <a:t>   </a:t>
            </a:r>
            <a:r>
              <a:rPr kumimoji="0" lang="en-US" altLang="en-US" sz="2400" b="0" i="0" u="none" strike="noStrike" cap="none" normalizeH="0" baseline="0" dirty="0">
                <a:ln>
                  <a:noFill/>
                </a:ln>
                <a:effectLst/>
                <a:latin typeface="Open Sans" panose="020B0606030504020204" pitchFamily="34" charset="0"/>
                <a:cs typeface="Open Sans" panose="020B0606030504020204" pitchFamily="34" charset="0"/>
              </a:rPr>
              <a:t>The LSSFA is a coalition of producers and consumers moving farm practices and food systems into a sustainable future. </a:t>
            </a:r>
            <a:endParaRPr kumimoji="0" lang="en-US" altLang="en-US" sz="2400" b="0" i="0" u="none" strike="noStrike" cap="none" normalizeH="0" baseline="0" dirty="0">
              <a:ln>
                <a:noFill/>
              </a:ln>
              <a:effectLst/>
            </a:endParaRPr>
          </a:p>
          <a:p>
            <a:pPr marL="0" marR="0" lvl="0" indent="0" algn="ctr" defTabSz="914400" rtl="0" eaLnBrk="0" fontAlgn="base" latinLnBrk="0" hangingPunct="0">
              <a:spcBef>
                <a:spcPct val="0"/>
              </a:spcBef>
              <a:spcAft>
                <a:spcPts val="600"/>
              </a:spcAft>
              <a:buClrTx/>
              <a:buSzTx/>
              <a:buFontTx/>
              <a:buNone/>
              <a:tabLst/>
            </a:pPr>
            <a:br>
              <a:rPr kumimoji="0" lang="en-US" altLang="en-US" sz="2400" b="0" i="0" u="none" strike="noStrike" cap="none" normalizeH="0" baseline="0" dirty="0">
                <a:ln>
                  <a:noFill/>
                </a:ln>
                <a:effectLst/>
                <a:latin typeface="Arial" panose="020B0604020202020204" pitchFamily="34" charset="0"/>
              </a:rPr>
            </a:br>
            <a:endParaRPr kumimoji="0" lang="en-US" altLang="en-US" sz="2400" b="0" i="0" u="none" strike="noStrike" cap="none" normalizeH="0" baseline="0" dirty="0">
              <a:ln>
                <a:noFill/>
              </a:ln>
              <a:effectLst/>
              <a:latin typeface="Arial" panose="020B0604020202020204" pitchFamily="34" charset="0"/>
            </a:endParaRPr>
          </a:p>
          <a:p>
            <a:pPr marL="0" marR="0" lvl="0" indent="0" algn="ctr" defTabSz="914400" rtl="0" eaLnBrk="0" fontAlgn="base" latinLnBrk="0" hangingPunct="0">
              <a:spcBef>
                <a:spcPct val="0"/>
              </a:spcBef>
              <a:spcAft>
                <a:spcPts val="600"/>
              </a:spcAft>
              <a:buClrTx/>
              <a:buSzTx/>
              <a:buFontTx/>
              <a:buNone/>
              <a:tabLst/>
            </a:pPr>
            <a:r>
              <a:rPr kumimoji="0" lang="en-US" altLang="en-US" sz="2400" b="0" i="0" u="none" strike="noStrike" cap="none" normalizeH="0" baseline="0" dirty="0">
                <a:ln>
                  <a:noFill/>
                </a:ln>
                <a:effectLst/>
                <a:latin typeface="Open Sans" panose="020B0606030504020204" pitchFamily="34" charset="0"/>
                <a:cs typeface="Open Sans" panose="020B0606030504020204" pitchFamily="34" charset="0"/>
              </a:rPr>
              <a:t>We encompass NE Minnesota and NW Wisconsin. </a:t>
            </a:r>
            <a:endParaRPr kumimoji="0" lang="en-US" altLang="en-US" sz="2400" b="0" i="0" u="none" strike="noStrike" cap="none" normalizeH="0" baseline="0" dirty="0">
              <a:ln>
                <a:noFill/>
              </a:ln>
              <a:effectLst/>
            </a:endParaRPr>
          </a:p>
          <a:p>
            <a:pPr marL="0" marR="0" lvl="0" indent="0" algn="ctr" defTabSz="914400" rtl="0" eaLnBrk="0" fontAlgn="base" latinLnBrk="0" hangingPunct="0">
              <a:spcBef>
                <a:spcPct val="0"/>
              </a:spcBef>
              <a:spcAft>
                <a:spcPts val="600"/>
              </a:spcAft>
              <a:buClrTx/>
              <a:buSzTx/>
              <a:buFontTx/>
              <a:buNone/>
              <a:tabLst/>
            </a:pPr>
            <a:r>
              <a:rPr kumimoji="0" lang="en-US" altLang="en-US" sz="2400" b="0" i="0" u="none" strike="noStrike" cap="none" normalizeH="0" baseline="0" dirty="0">
                <a:ln>
                  <a:noFill/>
                </a:ln>
                <a:effectLst/>
                <a:latin typeface="Open Sans" panose="020B0606030504020204" pitchFamily="34" charset="0"/>
                <a:cs typeface="Open Sans" panose="020B0606030504020204" pitchFamily="34" charset="0"/>
              </a:rPr>
              <a:t>We’re a chapter of the SFA of MN, whose mission is to transform agriculture, one farm at a time. </a:t>
            </a:r>
          </a:p>
          <a:p>
            <a:pPr marL="0" marR="0" lvl="0" indent="0" algn="ctr" defTabSz="914400" rtl="0" eaLnBrk="0" fontAlgn="base" latinLnBrk="0" hangingPunct="0">
              <a:spcBef>
                <a:spcPct val="0"/>
              </a:spcBef>
              <a:spcAft>
                <a:spcPts val="600"/>
              </a:spcAft>
              <a:buClrTx/>
              <a:buSzTx/>
              <a:buFontTx/>
              <a:buNone/>
              <a:tabLst/>
            </a:pPr>
            <a:endParaRPr kumimoji="0" lang="en-US" altLang="en-US" sz="3500" b="0" i="0" u="none" strike="noStrike" cap="none" normalizeH="0" baseline="0" dirty="0">
              <a:ln>
                <a:noFill/>
              </a:ln>
              <a:effectLst/>
            </a:endParaRPr>
          </a:p>
          <a:p>
            <a:pPr marL="0" marR="0" lvl="0" indent="0" algn="ctr" defTabSz="914400" rtl="0" eaLnBrk="0" fontAlgn="base" latinLnBrk="0" hangingPunct="0">
              <a:spcBef>
                <a:spcPct val="0"/>
              </a:spcBef>
              <a:spcAft>
                <a:spcPts val="600"/>
              </a:spcAft>
              <a:buClrTx/>
              <a:buSzTx/>
              <a:buFontTx/>
              <a:buNone/>
              <a:tabLst/>
            </a:pPr>
            <a:r>
              <a:rPr kumimoji="0" lang="en-US" altLang="en-US" sz="3500" b="0" i="0" u="none" strike="noStrike" cap="none" normalizeH="0" baseline="0" dirty="0">
                <a:ln>
                  <a:noFill/>
                </a:ln>
                <a:effectLst/>
                <a:latin typeface="Open Sans" panose="020B0606030504020204" pitchFamily="34" charset="0"/>
                <a:cs typeface="Open Sans" panose="020B0606030504020204" pitchFamily="34" charset="0"/>
              </a:rPr>
              <a:t>www.sfa-mn.org</a:t>
            </a:r>
            <a:endParaRPr kumimoji="0" lang="en-US" altLang="en-US" sz="35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br>
              <a:rPr kumimoji="0" lang="en-US" altLang="en-US" sz="1700" b="0" i="0" u="none" strike="noStrike" cap="none" normalizeH="0" baseline="0" dirty="0">
                <a:ln>
                  <a:noFill/>
                </a:ln>
                <a:effectLst/>
                <a:latin typeface="Arial" panose="020B0604020202020204" pitchFamily="34" charset="0"/>
              </a:rPr>
            </a:br>
            <a:endParaRPr kumimoji="0" lang="en-US" altLang="en-US" sz="1700" b="0" i="0" u="none" strike="noStrike" cap="none" normalizeH="0" baseline="0" dirty="0">
              <a:ln>
                <a:noFill/>
              </a:ln>
              <a:effectLst/>
              <a:latin typeface="Arial" panose="020B0604020202020204" pitchFamily="34" charset="0"/>
            </a:endParaRPr>
          </a:p>
        </p:txBody>
      </p:sp>
      <p:pic>
        <p:nvPicPr>
          <p:cNvPr id="1026" name="Picture 2">
            <a:extLst>
              <a:ext uri="{FF2B5EF4-FFF2-40B4-BE49-F238E27FC236}">
                <a16:creationId xmlns:a16="http://schemas.microsoft.com/office/drawing/2014/main" id="{66D4ED65-535B-6755-0A88-E93C65940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9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7EA41E-0DED-0502-F9C9-5E52E4BC70D3}"/>
              </a:ext>
            </a:extLst>
          </p:cNvPr>
          <p:cNvSpPr txBox="1"/>
          <p:nvPr/>
        </p:nvSpPr>
        <p:spPr>
          <a:xfrm>
            <a:off x="3047301" y="3246431"/>
            <a:ext cx="6094602" cy="369332"/>
          </a:xfrm>
          <a:prstGeom prst="rect">
            <a:avLst/>
          </a:prstGeom>
          <a:noFill/>
        </p:spPr>
        <p:txBody>
          <a:bodyPr wrap="square">
            <a:spAutoFit/>
          </a:bodyPr>
          <a:lstStyle/>
          <a:p>
            <a:pPr>
              <a:spcAft>
                <a:spcPts val="600"/>
              </a:spcAft>
            </a:pPr>
            <a:r>
              <a:rPr lang="en-US" b="0" dirty="0">
                <a:effectLst/>
              </a:rPr>
              <a:t> </a:t>
            </a:r>
            <a:endParaRPr lang="en-US"/>
          </a:p>
        </p:txBody>
      </p:sp>
    </p:spTree>
    <p:extLst>
      <p:ext uri="{BB962C8B-B14F-4D97-AF65-F5344CB8AC3E}">
        <p14:creationId xmlns:p14="http://schemas.microsoft.com/office/powerpoint/2010/main" val="988935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EE3A58-099D-4C62-F721-21DADB3C6387}"/>
              </a:ext>
            </a:extLst>
          </p:cNvPr>
          <p:cNvSpPr>
            <a:spLocks noGrp="1"/>
          </p:cNvSpPr>
          <p:nvPr>
            <p:ph type="title"/>
          </p:nvPr>
        </p:nvSpPr>
        <p:spPr>
          <a:xfrm>
            <a:off x="630936" y="640080"/>
            <a:ext cx="6087104" cy="1083564"/>
          </a:xfrm>
        </p:spPr>
        <p:txBody>
          <a:bodyPr anchor="b">
            <a:noAutofit/>
          </a:bodyPr>
          <a:lstStyle/>
          <a:p>
            <a:pPr algn="ctr"/>
            <a:r>
              <a:rPr lang="en-US" sz="3600" dirty="0">
                <a:solidFill>
                  <a:schemeClr val="accent1">
                    <a:lumMod val="75000"/>
                  </a:schemeClr>
                </a:solidFill>
              </a:rPr>
              <a:t>-Lake Superior Chapter-</a:t>
            </a:r>
            <a:br>
              <a:rPr lang="en-US" sz="3600" dirty="0">
                <a:solidFill>
                  <a:schemeClr val="accent1">
                    <a:lumMod val="75000"/>
                  </a:schemeClr>
                </a:solidFill>
              </a:rPr>
            </a:br>
            <a:r>
              <a:rPr lang="en-US" sz="3600" dirty="0">
                <a:solidFill>
                  <a:schemeClr val="accent1">
                    <a:lumMod val="75000"/>
                  </a:schemeClr>
                </a:solidFill>
              </a:rPr>
              <a:t>Sustainable Farming Association</a:t>
            </a:r>
          </a:p>
        </p:txBody>
      </p:sp>
      <p:sp>
        <p:nvSpPr>
          <p:cNvPr id="205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F3E7CA-8AE9-753D-3DCE-F330721701CD}"/>
              </a:ext>
            </a:extLst>
          </p:cNvPr>
          <p:cNvSpPr>
            <a:spLocks noGrp="1"/>
          </p:cNvSpPr>
          <p:nvPr>
            <p:ph idx="1"/>
          </p:nvPr>
        </p:nvSpPr>
        <p:spPr>
          <a:xfrm>
            <a:off x="630935" y="2660904"/>
            <a:ext cx="6087105" cy="3547872"/>
          </a:xfrm>
        </p:spPr>
        <p:txBody>
          <a:bodyPr anchor="t">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2200" b="0" i="0" u="none" strike="noStrike" cap="none" normalizeH="0" baseline="0" dirty="0">
                <a:ln>
                  <a:noFill/>
                </a:ln>
                <a:effectLst/>
                <a:latin typeface="Arial" panose="020B0604020202020204" pitchFamily="34" charset="0"/>
                <a:cs typeface="Arial" panose="020B0604020202020204" pitchFamily="34" charset="0"/>
              </a:rPr>
              <a:t>WHAT WE DO:</a:t>
            </a:r>
          </a:p>
          <a:p>
            <a:pPr marL="0" marR="0" lvl="0" indent="0" defTabSz="914400" rtl="0" eaLnBrk="0" fontAlgn="base" latinLnBrk="0" hangingPunct="0">
              <a:spcBef>
                <a:spcPct val="0"/>
              </a:spcBef>
              <a:spcAft>
                <a:spcPts val="600"/>
              </a:spcAft>
              <a:buClrTx/>
              <a:buSzTx/>
              <a:buFontTx/>
              <a:buNone/>
              <a:tabLst/>
            </a:pPr>
            <a:endParaRPr kumimoji="0" lang="en-US" altLang="en-US" sz="1000" b="0" i="0" u="none" strike="noStrike" cap="none" normalizeH="0" baseline="0" dirty="0">
              <a:ln>
                <a:noFill/>
              </a:ln>
              <a:effectLst/>
            </a:endParaRPr>
          </a:p>
          <a:p>
            <a:pPr eaLnBrk="0" fontAlgn="base" hangingPunct="0">
              <a:spcBef>
                <a:spcPct val="0"/>
              </a:spcBef>
              <a:spcAft>
                <a:spcPts val="600"/>
              </a:spcAft>
            </a:pPr>
            <a:r>
              <a:rPr kumimoji="0" lang="en-US" altLang="en-US" sz="2200" b="0" i="0" u="none" strike="noStrike" cap="none" normalizeH="0" baseline="0" dirty="0">
                <a:ln>
                  <a:noFill/>
                </a:ln>
                <a:effectLst/>
                <a:latin typeface="Poppins" panose="00000500000000000000" pitchFamily="2" charset="0"/>
                <a:cs typeface="Arial" panose="020B0604020202020204" pitchFamily="34" charset="0"/>
              </a:rPr>
              <a:t>Lake Superior Harvest Festival</a:t>
            </a:r>
          </a:p>
          <a:p>
            <a:pPr marL="0" indent="0" eaLnBrk="0" fontAlgn="base" hangingPunct="0">
              <a:spcBef>
                <a:spcPct val="0"/>
              </a:spcBef>
              <a:spcAft>
                <a:spcPts val="600"/>
              </a:spcAft>
              <a:buNone/>
            </a:pPr>
            <a:endParaRPr lang="en-US" altLang="en-US" sz="1000" dirty="0">
              <a:latin typeface="Arial" panose="020B0604020202020204" pitchFamily="34" charset="0"/>
              <a:cs typeface="Arial" panose="020B0604020202020204" pitchFamily="34" charset="0"/>
            </a:endParaRPr>
          </a:p>
          <a:p>
            <a:pPr eaLnBrk="0" fontAlgn="base" hangingPunct="0">
              <a:spcBef>
                <a:spcPct val="0"/>
              </a:spcBef>
              <a:spcAft>
                <a:spcPts val="600"/>
              </a:spcAft>
            </a:pPr>
            <a:r>
              <a:rPr kumimoji="0" lang="en-US" altLang="en-US" sz="2200" b="0" i="0" u="none" strike="noStrike" cap="none" normalizeH="0" baseline="0" dirty="0">
                <a:ln>
                  <a:noFill/>
                </a:ln>
                <a:effectLst/>
                <a:latin typeface="Poppins" panose="00000500000000000000" pitchFamily="2" charset="0"/>
                <a:cs typeface="Arial" panose="020B0604020202020204" pitchFamily="34" charset="0"/>
              </a:rPr>
              <a:t>Farmer-to-Farmer Field Days</a:t>
            </a:r>
          </a:p>
          <a:p>
            <a:pPr marL="0" indent="0" eaLnBrk="0" fontAlgn="base" hangingPunct="0">
              <a:spcBef>
                <a:spcPct val="0"/>
              </a:spcBef>
              <a:spcAft>
                <a:spcPts val="600"/>
              </a:spcAft>
              <a:buNone/>
            </a:pPr>
            <a:endParaRPr lang="en-US" altLang="en-US" sz="1000" dirty="0">
              <a:latin typeface="Arial" panose="020B0604020202020204" pitchFamily="34" charset="0"/>
              <a:cs typeface="Arial" panose="020B0604020202020204" pitchFamily="34" charset="0"/>
            </a:endParaRPr>
          </a:p>
          <a:p>
            <a:pPr eaLnBrk="0" fontAlgn="base" hangingPunct="0">
              <a:spcBef>
                <a:spcPct val="0"/>
              </a:spcBef>
              <a:spcAft>
                <a:spcPts val="600"/>
              </a:spcAft>
            </a:pPr>
            <a:r>
              <a:rPr kumimoji="0" lang="en-US" altLang="en-US" sz="2200" b="0" i="0" u="none" strike="noStrike" cap="none" normalizeH="0" baseline="0" dirty="0">
                <a:ln>
                  <a:noFill/>
                </a:ln>
                <a:effectLst/>
                <a:latin typeface="Poppins" panose="00000500000000000000" pitchFamily="2" charset="0"/>
                <a:cs typeface="Arial" panose="020B0604020202020204" pitchFamily="34" charset="0"/>
              </a:rPr>
              <a:t>Social / Networking Events</a:t>
            </a:r>
          </a:p>
          <a:p>
            <a:pPr marL="0" indent="0" eaLnBrk="0" fontAlgn="base" hangingPunct="0">
              <a:spcBef>
                <a:spcPct val="0"/>
              </a:spcBef>
              <a:spcAft>
                <a:spcPts val="600"/>
              </a:spcAft>
              <a:buNone/>
            </a:pPr>
            <a:endParaRPr lang="en-US" altLang="en-US" sz="1000" dirty="0">
              <a:latin typeface="Arial" panose="020B0604020202020204" pitchFamily="34" charset="0"/>
              <a:cs typeface="Arial" panose="020B0604020202020204" pitchFamily="34" charset="0"/>
            </a:endParaRPr>
          </a:p>
          <a:p>
            <a:pPr eaLnBrk="0" fontAlgn="base" hangingPunct="0">
              <a:spcBef>
                <a:spcPct val="0"/>
              </a:spcBef>
              <a:spcAft>
                <a:spcPts val="600"/>
              </a:spcAft>
            </a:pPr>
            <a:r>
              <a:rPr kumimoji="0" lang="en-US" altLang="en-US" sz="2200" b="0" i="0" u="none" strike="noStrike" cap="none" normalizeH="0" baseline="0" dirty="0">
                <a:ln>
                  <a:noFill/>
                </a:ln>
                <a:effectLst/>
                <a:latin typeface="Poppins" panose="00000500000000000000" pitchFamily="2" charset="0"/>
                <a:cs typeface="Arial" panose="020B0604020202020204" pitchFamily="34" charset="0"/>
              </a:rPr>
              <a:t>www.RootsandRecipes.org</a:t>
            </a:r>
            <a:endParaRPr kumimoji="0" lang="en-US" altLang="en-US" sz="2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endParaRPr kumimoji="0" lang="en-US" altLang="en-US" sz="2200" b="0" i="0" u="none" strike="noStrike" cap="none" normalizeH="0" baseline="0" dirty="0">
              <a:ln>
                <a:noFill/>
              </a:ln>
              <a:effectLst/>
              <a:latin typeface="Arial" panose="020B0604020202020204" pitchFamily="34" charset="0"/>
            </a:endParaRPr>
          </a:p>
        </p:txBody>
      </p:sp>
      <p:pic>
        <p:nvPicPr>
          <p:cNvPr id="2050" name="Picture 2">
            <a:extLst>
              <a:ext uri="{FF2B5EF4-FFF2-40B4-BE49-F238E27FC236}">
                <a16:creationId xmlns:a16="http://schemas.microsoft.com/office/drawing/2014/main" id="{D77754CC-5B95-6C3C-1421-55630AF56D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0152" y="482382"/>
            <a:ext cx="3815869" cy="589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7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72493" y="238539"/>
            <a:ext cx="11018520" cy="1434415"/>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creative lease agreements</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1945794"/>
            <a:ext cx="11532821" cy="4119172"/>
          </a:xfrm>
        </p:spPr>
        <p:txBody>
          <a:bodyPr anchor="t">
            <a:normAutofit/>
          </a:bodyPr>
          <a:lstStyle/>
          <a:p>
            <a:pPr marL="0" indent="0" eaLnBrk="0" fontAlgn="base" hangingPunct="0">
              <a:spcBef>
                <a:spcPct val="0"/>
              </a:spcBef>
              <a:spcAft>
                <a:spcPts val="600"/>
              </a:spcAft>
              <a:buNone/>
            </a:pPr>
            <a:r>
              <a:rPr lang="en-US" altLang="en-US" b="1" dirty="0">
                <a:latin typeface="Open Sans" panose="020B0606030504020204" pitchFamily="34" charset="0"/>
                <a:cs typeface="Open Sans" panose="020B0606030504020204" pitchFamily="34" charset="0"/>
              </a:rPr>
              <a:t>What to expect today…</a:t>
            </a:r>
          </a:p>
          <a:p>
            <a:pPr marL="0" indent="0" eaLnBrk="0" fontAlgn="base" hangingPunct="0">
              <a:spcBef>
                <a:spcPct val="0"/>
              </a:spcBef>
              <a:spcAft>
                <a:spcPts val="600"/>
              </a:spcAft>
              <a:buNone/>
            </a:pPr>
            <a:endParaRPr lang="en-US" altLang="en-US" sz="1100" dirty="0">
              <a:latin typeface="Open Sans" panose="020B0606030504020204" pitchFamily="34" charset="0"/>
              <a:cs typeface="Open Sans" panose="020B0606030504020204" pitchFamily="34" charset="0"/>
            </a:endParaRPr>
          </a:p>
          <a:p>
            <a:pPr marL="0" indent="0" eaLnBrk="0" fontAlgn="base" hangingPunct="0">
              <a:spcBef>
                <a:spcPct val="0"/>
              </a:spcBef>
              <a:spcAft>
                <a:spcPts val="600"/>
              </a:spcAft>
              <a:buNone/>
            </a:pPr>
            <a:r>
              <a:rPr lang="en-US" altLang="en-US" sz="2400" dirty="0">
                <a:latin typeface="Open Sans" panose="020B0606030504020204" pitchFamily="34" charset="0"/>
                <a:ea typeface="Open Sans" panose="020B0606030504020204" pitchFamily="34" charset="0"/>
                <a:cs typeface="Open Sans" panose="020B0606030504020204" pitchFamily="34" charset="0"/>
              </a:rPr>
              <a:t>Overview of our project, from each of our project partners</a:t>
            </a:r>
          </a:p>
          <a:p>
            <a:pPr marL="0" indent="0" eaLnBrk="0" fontAlgn="base" hangingPunct="0">
              <a:spcBef>
                <a:spcPct val="0"/>
              </a:spcBef>
              <a:spcAft>
                <a:spcPts val="600"/>
              </a:spcAft>
              <a:buNone/>
            </a:pPr>
            <a:endPar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0" fontAlgn="base" latinLnBrk="0" hangingPunct="0">
              <a:spcBef>
                <a:spcPct val="0"/>
              </a:spcBef>
              <a:spcAft>
                <a:spcPts val="600"/>
              </a:spcAft>
              <a:buClrTx/>
              <a:buSzTx/>
              <a:buFontTx/>
              <a:buNone/>
              <a:tabLst/>
            </a:pPr>
            <a:r>
              <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Break out groups to discuss some key topics from our surveys &amp; experience</a:t>
            </a: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Reconciling different values, perspectives &amp; expectations of farmers</a:t>
            </a:r>
          </a:p>
          <a:p>
            <a:pPr marL="457200" marR="0" lvl="0" indent="-457200" defTabSz="914400" rtl="0" eaLnBrk="0" fontAlgn="base" latinLnBrk="0" hangingPunct="0">
              <a:spcBef>
                <a:spcPct val="0"/>
              </a:spcBef>
              <a:spcAft>
                <a:spcPts val="600"/>
              </a:spcAft>
              <a:buClrTx/>
              <a:buSzTx/>
              <a:buFontTx/>
              <a:buAutoNum type="arabicParenR"/>
              <a:tabLst/>
            </a:pPr>
            <a:r>
              <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Legal tool: what might they be and preparing to use them</a:t>
            </a: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Equity: realities of addressing disenfranchisement and power disparities</a:t>
            </a: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Considerations before starting</a:t>
            </a:r>
          </a:p>
          <a:p>
            <a:pPr marL="457200" marR="0" lvl="0" indent="-457200" defTabSz="914400" rtl="0" eaLnBrk="0" fontAlgn="base" latinLnBrk="0" hangingPunct="0">
              <a:spcBef>
                <a:spcPct val="0"/>
              </a:spcBef>
              <a:spcAft>
                <a:spcPts val="600"/>
              </a:spcAft>
              <a:buClrTx/>
              <a:buSzTx/>
              <a:buFontTx/>
              <a:buAutoNum type="arabicParenR"/>
              <a:tabLst/>
            </a:pP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0" fontAlgn="base" latinLnBrk="0" hangingPunct="0">
              <a:spcBef>
                <a:spcPct val="0"/>
              </a:spcBef>
              <a:spcAft>
                <a:spcPts val="600"/>
              </a:spcAft>
              <a:buClrTx/>
              <a:buSzTx/>
              <a:buNone/>
              <a:tabLst/>
            </a:pPr>
            <a:endPar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907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72493" y="238539"/>
            <a:ext cx="11018520" cy="1072701"/>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creative lease agreements</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E62817-0D41-243F-5C9C-090B1FD24E16}"/>
              </a:ext>
            </a:extLst>
          </p:cNvPr>
          <p:cNvSpPr txBox="1"/>
          <p:nvPr/>
        </p:nvSpPr>
        <p:spPr>
          <a:xfrm>
            <a:off x="4543684" y="2376460"/>
            <a:ext cx="1904302" cy="1708160"/>
          </a:xfrm>
          <a:prstGeom prst="rect">
            <a:avLst/>
          </a:prstGeom>
          <a:noFill/>
        </p:spPr>
        <p:txBody>
          <a:bodyPr wrap="square">
            <a:spAutoFit/>
          </a:bodyPr>
          <a:lstStyle/>
          <a:p>
            <a:pPr marL="0" marR="0" lvl="0" indent="0" defTabSz="914400" rtl="0" eaLnBrk="0" fontAlgn="base" latinLnBrk="0" hangingPunct="0">
              <a:spcBef>
                <a:spcPct val="0"/>
              </a:spcBef>
              <a:spcAft>
                <a:spcPts val="600"/>
              </a:spcAft>
              <a:buClrTx/>
              <a:buSzTx/>
              <a:buNone/>
              <a:tabLst/>
            </a:pPr>
            <a:r>
              <a:rPr lang="en-US" altLang="en-US" sz="24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Questions?</a:t>
            </a:r>
          </a:p>
          <a:p>
            <a:pPr marL="0" marR="0" lvl="0" indent="0" defTabSz="914400" rtl="0" eaLnBrk="0" fontAlgn="base" latinLnBrk="0" hangingPunct="0">
              <a:spcBef>
                <a:spcPct val="0"/>
              </a:spcBef>
              <a:spcAft>
                <a:spcPts val="600"/>
              </a:spcAft>
              <a:buClrTx/>
              <a:buSzTx/>
              <a:buNone/>
              <a:tabLst/>
            </a:pPr>
            <a:endParaRPr lang="en-US" altLang="en-US" sz="24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marL="0" marR="0" lvl="0" indent="0" defTabSz="914400" rtl="0" eaLnBrk="0" fontAlgn="base" latinLnBrk="0" hangingPunct="0">
              <a:spcBef>
                <a:spcPct val="0"/>
              </a:spcBef>
              <a:spcAft>
                <a:spcPts val="600"/>
              </a:spcAft>
              <a:buClrTx/>
              <a:buSzTx/>
              <a:buNone/>
              <a:tabLst/>
            </a:pPr>
            <a:endParaRPr lang="en-US" altLang="en-US" sz="24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marL="0" marR="0" lvl="0" indent="0" defTabSz="914400" rtl="0" eaLnBrk="0" fontAlgn="base" latinLnBrk="0" hangingPunct="0">
              <a:spcBef>
                <a:spcPct val="0"/>
              </a:spcBef>
              <a:spcAft>
                <a:spcPts val="600"/>
              </a:spcAft>
              <a:buClrTx/>
              <a:buSzTx/>
              <a:buNone/>
              <a:tabLst/>
            </a:pPr>
            <a:endParaRPr lang="en-US" alt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6A7B264-243F-69EC-9150-0D45C2817489}"/>
              </a:ext>
            </a:extLst>
          </p:cNvPr>
          <p:cNvSpPr txBox="1"/>
          <p:nvPr/>
        </p:nvSpPr>
        <p:spPr>
          <a:xfrm>
            <a:off x="684122" y="3166845"/>
            <a:ext cx="11018520" cy="2477601"/>
          </a:xfrm>
          <a:prstGeom prst="rect">
            <a:avLst/>
          </a:prstGeom>
          <a:noFill/>
        </p:spPr>
        <p:txBody>
          <a:bodyPr wrap="square">
            <a:spAutoFit/>
          </a:bodyPr>
          <a:lstStyle/>
          <a:p>
            <a:pPr marR="0" lvl="0" defTabSz="914400" rtl="0" eaLnBrk="0" fontAlgn="base" latinLnBrk="0" hangingPunct="0">
              <a:spcBef>
                <a:spcPct val="0"/>
              </a:spcBef>
              <a:spcAft>
                <a:spcPts val="600"/>
              </a:spcAft>
              <a:buClrTx/>
              <a:buSzTx/>
              <a:tabLst/>
            </a:pPr>
            <a:r>
              <a:rPr lang="en-US" altLang="en-US" sz="24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Break out Groups…how they will work</a:t>
            </a:r>
          </a:p>
          <a:p>
            <a:pPr marR="0" lvl="0" defTabSz="914400" rtl="0" eaLnBrk="0" fontAlgn="base" latinLnBrk="0" hangingPunct="0">
              <a:spcBef>
                <a:spcPct val="0"/>
              </a:spcBef>
              <a:spcAft>
                <a:spcPts val="600"/>
              </a:spcAft>
              <a:buClrTx/>
              <a:buSzTx/>
              <a:tabLst/>
            </a:pPr>
            <a:endParaRPr lang="en-US" altLang="en-US" sz="10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Reconciling different values, perspectives &amp; expectations of farmers</a:t>
            </a:r>
          </a:p>
          <a:p>
            <a:pPr marL="457200" marR="0" lvl="0" indent="-457200" defTabSz="914400" rtl="0" eaLnBrk="0" fontAlgn="base" latinLnBrk="0" hangingPunct="0">
              <a:spcBef>
                <a:spcPct val="0"/>
              </a:spcBef>
              <a:spcAft>
                <a:spcPts val="600"/>
              </a:spcAft>
              <a:buClrTx/>
              <a:buSzTx/>
              <a:buFontTx/>
              <a:buAutoNum type="arabicParenR"/>
              <a:tabLst/>
            </a:pPr>
            <a:r>
              <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Legal tool: what might they be and preparing to use them</a:t>
            </a: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Equity: realities of addressing disenfranchisement and power disparities</a:t>
            </a: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Considerations before starting</a:t>
            </a:r>
          </a:p>
        </p:txBody>
      </p:sp>
    </p:spTree>
    <p:extLst>
      <p:ext uri="{BB962C8B-B14F-4D97-AF65-F5344CB8AC3E}">
        <p14:creationId xmlns:p14="http://schemas.microsoft.com/office/powerpoint/2010/main" val="3509290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72493" y="238539"/>
            <a:ext cx="11018520" cy="1072701"/>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creative lease agreements</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A7B264-243F-69EC-9150-0D45C2817489}"/>
              </a:ext>
            </a:extLst>
          </p:cNvPr>
          <p:cNvSpPr txBox="1"/>
          <p:nvPr/>
        </p:nvSpPr>
        <p:spPr>
          <a:xfrm>
            <a:off x="813732" y="2483411"/>
            <a:ext cx="10972800" cy="2693045"/>
          </a:xfrm>
          <a:prstGeom prst="rect">
            <a:avLst/>
          </a:prstGeom>
          <a:noFill/>
        </p:spPr>
        <p:txBody>
          <a:bodyPr wrap="square">
            <a:spAutoFit/>
          </a:bodyPr>
          <a:lstStyle/>
          <a:p>
            <a:pPr marR="0" lvl="0" defTabSz="914400" rtl="0" eaLnBrk="0" fontAlgn="base" latinLnBrk="0" hangingPunct="0">
              <a:spcBef>
                <a:spcPct val="0"/>
              </a:spcBef>
              <a:spcAft>
                <a:spcPts val="600"/>
              </a:spcAft>
              <a:buClrTx/>
              <a:buSzTx/>
              <a:tabLst/>
            </a:pPr>
            <a:r>
              <a:rPr lang="en-US" altLang="en-US" sz="24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Break out Groups…reporting back to the whole group</a:t>
            </a:r>
          </a:p>
          <a:p>
            <a:pPr marR="0" lvl="0" defTabSz="914400" rtl="0" eaLnBrk="0" fontAlgn="base" latinLnBrk="0" hangingPunct="0">
              <a:spcBef>
                <a:spcPct val="0"/>
              </a:spcBef>
              <a:spcAft>
                <a:spcPts val="600"/>
              </a:spcAft>
              <a:buClrTx/>
              <a:buSzTx/>
              <a:tabLst/>
            </a:pP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Reconciling different values, perspectives &amp; expectations of farmers</a:t>
            </a:r>
          </a:p>
          <a:p>
            <a:pPr marL="457200" marR="0" lvl="0" indent="-457200" defTabSz="914400" rtl="0" eaLnBrk="0" fontAlgn="base" latinLnBrk="0" hangingPunct="0">
              <a:spcBef>
                <a:spcPct val="0"/>
              </a:spcBef>
              <a:spcAft>
                <a:spcPts val="600"/>
              </a:spcAft>
              <a:buClrTx/>
              <a:buSzTx/>
              <a:buFontTx/>
              <a:buAutoNum type="arabicParenR"/>
              <a:tabLst/>
            </a:pPr>
            <a:r>
              <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Legal tool: what might they be and preparing to use them</a:t>
            </a: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Equity: realities of addressing disenfranchisement and power disparities</a:t>
            </a:r>
          </a:p>
          <a:p>
            <a:pPr marL="457200" marR="0" lvl="0" indent="-457200" defTabSz="914400" rtl="0" eaLnBrk="0" fontAlgn="base" latinLnBrk="0" hangingPunct="0">
              <a:spcBef>
                <a:spcPct val="0"/>
              </a:spcBef>
              <a:spcAft>
                <a:spcPts val="600"/>
              </a:spcAft>
              <a:buClrTx/>
              <a:buSzTx/>
              <a:buFontTx/>
              <a:buAutoNum type="arabicParenR"/>
              <a:tabLst/>
            </a:pPr>
            <a:r>
              <a:rPr lang="en-US" altLang="en-US" sz="2400" dirty="0">
                <a:latin typeface="Open Sans" panose="020B0606030504020204" pitchFamily="34" charset="0"/>
                <a:ea typeface="Open Sans" panose="020B0606030504020204" pitchFamily="34" charset="0"/>
                <a:cs typeface="Open Sans" panose="020B0606030504020204" pitchFamily="34" charset="0"/>
              </a:rPr>
              <a:t>Considerations before starting</a:t>
            </a:r>
          </a:p>
        </p:txBody>
      </p:sp>
    </p:spTree>
    <p:extLst>
      <p:ext uri="{BB962C8B-B14F-4D97-AF65-F5344CB8AC3E}">
        <p14:creationId xmlns:p14="http://schemas.microsoft.com/office/powerpoint/2010/main" val="244748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572493" y="238539"/>
            <a:ext cx="11018520" cy="1072701"/>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creative lease agreements</a:t>
            </a:r>
            <a:endParaRPr lang="en-US" sz="8000" dirty="0">
              <a:solidFill>
                <a:schemeClr val="accent1">
                  <a:lumMod val="75000"/>
                </a:schemeClr>
              </a:solidFill>
            </a:endParaRPr>
          </a:p>
        </p:txBody>
      </p:sp>
      <p:sp>
        <p:nvSpPr>
          <p:cNvPr id="4" name="Rectangle 2">
            <a:extLst>
              <a:ext uri="{FF2B5EF4-FFF2-40B4-BE49-F238E27FC236}">
                <a16:creationId xmlns:a16="http://schemas.microsoft.com/office/drawing/2014/main" id="{86185202-0A80-5248-349A-2F828FB91961}"/>
              </a:ext>
            </a:extLst>
          </p:cNvPr>
          <p:cNvSpPr>
            <a:spLocks noChangeArrowheads="1"/>
          </p:cNvSpPr>
          <p:nvPr/>
        </p:nvSpPr>
        <p:spPr bwMode="auto">
          <a:xfrm>
            <a:off x="654420" y="2015009"/>
            <a:ext cx="10439201"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Cindy Hale and Jeff Hall </a:t>
            </a:r>
            <a:r>
              <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Sue and Amy Roper</a:t>
            </a:r>
            <a:r>
              <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Susanne Hinrichs, Extension educator, 								Agricultural Business Management Team</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Rachel Armstrong, CEO and Attorney                                  Julie Allen, program coordinator</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pic>
        <p:nvPicPr>
          <p:cNvPr id="4097" name="Picture 1">
            <a:extLst>
              <a:ext uri="{FF2B5EF4-FFF2-40B4-BE49-F238E27FC236}">
                <a16:creationId xmlns:a16="http://schemas.microsoft.com/office/drawing/2014/main" id="{353117A2-23B2-8144-B7A2-FB26C354B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769" y="5454322"/>
            <a:ext cx="1122506" cy="10333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FBFE66F-6457-2520-6E53-1B6B475D53F2}"/>
              </a:ext>
            </a:extLst>
          </p:cNvPr>
          <p:cNvSpPr>
            <a:spLocks noChangeArrowheads="1"/>
          </p:cNvSpPr>
          <p:nvPr/>
        </p:nvSpPr>
        <p:spPr bwMode="auto">
          <a:xfrm>
            <a:off x="3240606" y="5544791"/>
            <a:ext cx="84329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material is based upon work that is supported by the National Institute of Food and Agriculture, U.S. Department of Agriculture, under agreement number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2023-38640-39573 through the North Central Region SARE program under project number FNC24-1417. USDA is an equal opportunity employer and service provider. Any opinions, findings, conclusions, or recommendations expressed in this publication are those of the author(s) and do not necessarily reflect the view of the U.S. Department of Agriculture.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92890EFE-8778-44CC-E2A1-EC230249F27D}"/>
              </a:ext>
            </a:extLst>
          </p:cNvPr>
          <p:cNvPicPr>
            <a:picLocks noChangeAspect="1"/>
          </p:cNvPicPr>
          <p:nvPr/>
        </p:nvPicPr>
        <p:blipFill>
          <a:blip r:embed="rId3"/>
          <a:stretch>
            <a:fillRect/>
          </a:stretch>
        </p:blipFill>
        <p:spPr>
          <a:xfrm>
            <a:off x="1037801" y="2722349"/>
            <a:ext cx="2099499" cy="839115"/>
          </a:xfrm>
          <a:prstGeom prst="rect">
            <a:avLst/>
          </a:prstGeom>
        </p:spPr>
      </p:pic>
      <p:pic>
        <p:nvPicPr>
          <p:cNvPr id="11" name="Picture 10" descr="Logo&#10;&#10;Description automatically generated">
            <a:extLst>
              <a:ext uri="{FF2B5EF4-FFF2-40B4-BE49-F238E27FC236}">
                <a16:creationId xmlns:a16="http://schemas.microsoft.com/office/drawing/2014/main" id="{EDA88C2C-87EA-A296-0363-8C1C60DF4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584" y="2722349"/>
            <a:ext cx="1068437" cy="955201"/>
          </a:xfrm>
          <a:prstGeom prst="rect">
            <a:avLst/>
          </a:prstGeom>
        </p:spPr>
      </p:pic>
      <p:pic>
        <p:nvPicPr>
          <p:cNvPr id="12" name="Picture 11">
            <a:extLst>
              <a:ext uri="{FF2B5EF4-FFF2-40B4-BE49-F238E27FC236}">
                <a16:creationId xmlns:a16="http://schemas.microsoft.com/office/drawing/2014/main" id="{25E9854E-FDAF-883A-F7A5-E0315FBAE504}"/>
              </a:ext>
            </a:extLst>
          </p:cNvPr>
          <p:cNvPicPr>
            <a:picLocks noChangeAspect="1"/>
          </p:cNvPicPr>
          <p:nvPr/>
        </p:nvPicPr>
        <p:blipFill>
          <a:blip r:embed="rId5"/>
          <a:stretch>
            <a:fillRect/>
          </a:stretch>
        </p:blipFill>
        <p:spPr>
          <a:xfrm>
            <a:off x="6882006" y="4326006"/>
            <a:ext cx="915720" cy="951104"/>
          </a:xfrm>
          <a:prstGeom prst="rect">
            <a:avLst/>
          </a:prstGeom>
        </p:spPr>
      </p:pic>
      <p:pic>
        <p:nvPicPr>
          <p:cNvPr id="14" name="Picture 13" descr="A screenshot of a computer&#10;&#10;Description automatically generated with low confidence">
            <a:extLst>
              <a:ext uri="{FF2B5EF4-FFF2-40B4-BE49-F238E27FC236}">
                <a16:creationId xmlns:a16="http://schemas.microsoft.com/office/drawing/2014/main" id="{D88A0372-E9C6-BAE7-4796-BA759EBB01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9866" y="2895339"/>
            <a:ext cx="2984200" cy="403431"/>
          </a:xfrm>
          <a:prstGeom prst="rect">
            <a:avLst/>
          </a:prstGeom>
        </p:spPr>
      </p:pic>
      <p:pic>
        <p:nvPicPr>
          <p:cNvPr id="16" name="Picture 15" descr="Logo, company name&#10;&#10;Description automatically generated">
            <a:extLst>
              <a:ext uri="{FF2B5EF4-FFF2-40B4-BE49-F238E27FC236}">
                <a16:creationId xmlns:a16="http://schemas.microsoft.com/office/drawing/2014/main" id="{A0FF51CB-C5F0-B352-DC59-A0F434D86B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2162" y="4357539"/>
            <a:ext cx="1800225" cy="666750"/>
          </a:xfrm>
          <a:prstGeom prst="rect">
            <a:avLst/>
          </a:prstGeom>
        </p:spPr>
      </p:pic>
      <p:cxnSp>
        <p:nvCxnSpPr>
          <p:cNvPr id="18" name="Straight Connector 17">
            <a:extLst>
              <a:ext uri="{FF2B5EF4-FFF2-40B4-BE49-F238E27FC236}">
                <a16:creationId xmlns:a16="http://schemas.microsoft.com/office/drawing/2014/main" id="{6541EA25-A74A-22C3-8C9E-9548C6687884}"/>
              </a:ext>
            </a:extLst>
          </p:cNvPr>
          <p:cNvCxnSpPr/>
          <p:nvPr/>
        </p:nvCxnSpPr>
        <p:spPr>
          <a:xfrm>
            <a:off x="999858" y="5301139"/>
            <a:ext cx="1051326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05D574D-92C8-B807-7E25-6AD799349456}"/>
              </a:ext>
            </a:extLst>
          </p:cNvPr>
          <p:cNvSpPr txBox="1"/>
          <p:nvPr/>
        </p:nvSpPr>
        <p:spPr>
          <a:xfrm>
            <a:off x="4062527" y="1513711"/>
            <a:ext cx="6094602"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THANK YOU!</a:t>
            </a:r>
            <a:endParaRPr kumimoji="0" lang="en-US" altLang="en-US"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11019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2976465" y="238539"/>
            <a:ext cx="8614548" cy="1434415"/>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a:t>
            </a:r>
            <a:br>
              <a:rPr lang="en-US" sz="3200" b="1" i="0" u="none" strike="noStrike" dirty="0">
                <a:solidFill>
                  <a:schemeClr val="accent1">
                    <a:lumMod val="75000"/>
                  </a:schemeClr>
                </a:solidFill>
                <a:effectLst/>
                <a:latin typeface="Times New Roman" panose="02020603050405020304" pitchFamily="18" charset="0"/>
              </a:rPr>
            </a:br>
            <a:r>
              <a:rPr lang="en-US" sz="3200" b="1" i="0" u="none" strike="noStrike" dirty="0">
                <a:solidFill>
                  <a:schemeClr val="accent1">
                    <a:lumMod val="75000"/>
                  </a:schemeClr>
                </a:solidFill>
                <a:effectLst/>
                <a:latin typeface="Times New Roman" panose="02020603050405020304" pitchFamily="18" charset="0"/>
              </a:rPr>
              <a:t>creative lease agreements</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2071316"/>
            <a:ext cx="9292960" cy="4119172"/>
          </a:xfrm>
        </p:spPr>
        <p:txBody>
          <a:bodyPr anchor="t">
            <a:normAutofit/>
          </a:bodyPr>
          <a:lstStyle/>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A</a:t>
            </a:r>
            <a:r>
              <a:rPr kumimoji="0" lang="en-US" altLang="en-US" sz="2400" b="0" i="0" u="none" strike="noStrike" cap="none" normalizeH="0" baseline="0" dirty="0">
                <a:ln>
                  <a:noFill/>
                </a:ln>
                <a:effectLst/>
                <a:latin typeface="Open Sans" panose="020B0606030504020204" pitchFamily="34" charset="0"/>
                <a:cs typeface="Open Sans" panose="020B0606030504020204" pitchFamily="34" charset="0"/>
              </a:rPr>
              <a:t>ging farmers want to retire, but not sell their land</a:t>
            </a: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Young/aspiring farmers need access to land </a:t>
            </a:r>
          </a:p>
          <a:p>
            <a:pPr eaLnBrk="0" fontAlgn="base" hangingPunct="0">
              <a:spcBef>
                <a:spcPct val="0"/>
              </a:spcBef>
              <a:spcAft>
                <a:spcPts val="600"/>
              </a:spcAft>
              <a:buFont typeface="Wingdings" panose="05000000000000000000" pitchFamily="2" charset="2"/>
              <a:buChar char="Ø"/>
            </a:pPr>
            <a:endParaRPr kumimoji="0" lang="en-US" altLang="en-US" sz="2400" b="0" i="0" u="none" strike="noStrike" cap="none" normalizeH="0" baseline="0" dirty="0">
              <a:ln>
                <a:noFill/>
              </a:ln>
              <a:effectLst/>
              <a:latin typeface="Open Sans" panose="020B0606030504020204" pitchFamily="34" charset="0"/>
              <a:cs typeface="Open Sans" panose="020B0606030504020204" pitchFamily="34" charset="0"/>
            </a:endParaRP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Young farmers could have access not just to land, but advanced production capacity, infrastructure and mentorship</a:t>
            </a: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Retiring farmers don’t want to see their farms degrade</a:t>
            </a:r>
          </a:p>
          <a:p>
            <a:pPr eaLnBrk="0" fontAlgn="base" hangingPunct="0">
              <a:spcBef>
                <a:spcPct val="0"/>
              </a:spcBef>
              <a:spcAft>
                <a:spcPts val="600"/>
              </a:spcAft>
              <a:buFont typeface="Wingdings" panose="05000000000000000000" pitchFamily="2" charset="2"/>
              <a:buChar char="Ø"/>
            </a:pPr>
            <a:endParaRPr lang="en-US" altLang="en-US" sz="2400" dirty="0">
              <a:latin typeface="Open Sans" panose="020B0606030504020204" pitchFamily="34" charset="0"/>
              <a:cs typeface="Open Sans" panose="020B0606030504020204" pitchFamily="34" charset="0"/>
            </a:endParaRP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How to find each other?</a:t>
            </a: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How to make these relationships work?</a:t>
            </a: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How to make the economics work?</a:t>
            </a:r>
          </a:p>
          <a:p>
            <a:pPr marL="0" marR="0" lvl="0" indent="0" defTabSz="914400" rtl="0" eaLnBrk="0" fontAlgn="base" latinLnBrk="0" hangingPunct="0">
              <a:spcBef>
                <a:spcPct val="0"/>
              </a:spcBef>
              <a:spcAft>
                <a:spcPts val="600"/>
              </a:spcAft>
              <a:buClrTx/>
              <a:buSzTx/>
              <a:buFontTx/>
              <a:buNone/>
              <a:tabLst/>
            </a:pPr>
            <a:endParaRPr kumimoji="0" lang="en-US" altLang="en-US" sz="1700" b="0" i="0" u="none" strike="noStrike" cap="none" normalizeH="0" baseline="0" dirty="0">
              <a:ln>
                <a:noFill/>
              </a:ln>
              <a:effectLst/>
              <a:latin typeface="Arial" panose="020B0604020202020204" pitchFamily="34" charset="0"/>
            </a:endParaRPr>
          </a:p>
        </p:txBody>
      </p:sp>
      <p:pic>
        <p:nvPicPr>
          <p:cNvPr id="4" name="Picture 3">
            <a:extLst>
              <a:ext uri="{FF2B5EF4-FFF2-40B4-BE49-F238E27FC236}">
                <a16:creationId xmlns:a16="http://schemas.microsoft.com/office/drawing/2014/main" id="{99EB6FAB-26FE-229D-7D4E-85DAF16790C4}"/>
              </a:ext>
            </a:extLst>
          </p:cNvPr>
          <p:cNvPicPr>
            <a:picLocks noChangeAspect="1"/>
          </p:cNvPicPr>
          <p:nvPr/>
        </p:nvPicPr>
        <p:blipFill>
          <a:blip r:embed="rId2"/>
          <a:stretch>
            <a:fillRect/>
          </a:stretch>
        </p:blipFill>
        <p:spPr>
          <a:xfrm>
            <a:off x="413876" y="392330"/>
            <a:ext cx="2273340" cy="904340"/>
          </a:xfrm>
          <a:prstGeom prst="rect">
            <a:avLst/>
          </a:prstGeom>
        </p:spPr>
      </p:pic>
    </p:spTree>
    <p:extLst>
      <p:ext uri="{BB962C8B-B14F-4D97-AF65-F5344CB8AC3E}">
        <p14:creationId xmlns:p14="http://schemas.microsoft.com/office/powerpoint/2010/main" val="219727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2071316"/>
            <a:ext cx="7279602" cy="4119172"/>
          </a:xfrm>
        </p:spPr>
        <p:txBody>
          <a:bodyPr anchor="t">
            <a:normAutofit fontScale="92500" lnSpcReduction="20000"/>
          </a:bodyPr>
          <a:lstStyle/>
          <a:p>
            <a:pPr marL="0" indent="0" eaLnBrk="0" fontAlgn="base" hangingPunct="0">
              <a:spcBef>
                <a:spcPct val="0"/>
              </a:spcBef>
              <a:spcAft>
                <a:spcPts val="600"/>
              </a:spcAft>
              <a:buNone/>
            </a:pPr>
            <a:r>
              <a:rPr lang="en-US" altLang="en-US" sz="2400" u="sng" dirty="0">
                <a:latin typeface="Open Sans" panose="020B0606030504020204" pitchFamily="34" charset="0"/>
                <a:cs typeface="Open Sans" panose="020B0606030504020204" pitchFamily="34" charset="0"/>
              </a:rPr>
              <a:t>What we have done -Year 1</a:t>
            </a:r>
          </a:p>
          <a:p>
            <a:pPr marL="0" indent="0" eaLnBrk="0" fontAlgn="base" hangingPunct="0">
              <a:spcBef>
                <a:spcPct val="0"/>
              </a:spcBef>
              <a:spcAft>
                <a:spcPts val="600"/>
              </a:spcAft>
              <a:buNone/>
            </a:pPr>
            <a:endParaRPr lang="en-US" altLang="en-US" sz="1000" dirty="0">
              <a:latin typeface="Open Sans" panose="020B0606030504020204" pitchFamily="34" charset="0"/>
              <a:cs typeface="Open Sans" panose="020B0606030504020204" pitchFamily="34" charset="0"/>
            </a:endParaRP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Learning about other’s journeys: Survey of retiring and aspiring farmers</a:t>
            </a: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1st year of mentorship and value transfer experiment completed</a:t>
            </a:r>
          </a:p>
          <a:p>
            <a:pPr eaLnBrk="0" fontAlgn="base" hangingPunct="0">
              <a:spcBef>
                <a:spcPct val="0"/>
              </a:spcBef>
              <a:spcAft>
                <a:spcPts val="600"/>
              </a:spcAft>
              <a:buFont typeface="Wingdings" panose="05000000000000000000" pitchFamily="2" charset="2"/>
              <a:buChar char="Ø"/>
            </a:pPr>
            <a:endParaRPr lang="en-US" altLang="en-US" sz="2400" dirty="0">
              <a:latin typeface="Open Sans" panose="020B0606030504020204" pitchFamily="34" charset="0"/>
              <a:cs typeface="Open Sans" panose="020B0606030504020204" pitchFamily="34" charset="0"/>
            </a:endParaRPr>
          </a:p>
          <a:p>
            <a:pPr marL="0" indent="0" eaLnBrk="0" fontAlgn="base" hangingPunct="0">
              <a:spcBef>
                <a:spcPct val="0"/>
              </a:spcBef>
              <a:spcAft>
                <a:spcPts val="600"/>
              </a:spcAft>
              <a:buNone/>
            </a:pPr>
            <a:r>
              <a:rPr lang="en-US" altLang="en-US" sz="2400" u="sng" dirty="0">
                <a:latin typeface="Open Sans" panose="020B0606030504020204" pitchFamily="34" charset="0"/>
                <a:cs typeface="Open Sans" panose="020B0606030504020204" pitchFamily="34" charset="0"/>
              </a:rPr>
              <a:t>Next Steps - Year 2</a:t>
            </a:r>
          </a:p>
          <a:p>
            <a:pPr marL="0" indent="0" eaLnBrk="0" fontAlgn="base" hangingPunct="0">
              <a:spcBef>
                <a:spcPct val="0"/>
              </a:spcBef>
              <a:spcAft>
                <a:spcPts val="600"/>
              </a:spcAft>
              <a:buNone/>
            </a:pPr>
            <a:endParaRPr lang="en-US" altLang="en-US" sz="1000" u="sng" dirty="0">
              <a:latin typeface="Open Sans" panose="020B0606030504020204" pitchFamily="34" charset="0"/>
              <a:cs typeface="Open Sans" panose="020B0606030504020204" pitchFamily="34" charset="0"/>
            </a:endParaRP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Reflection, what have we learned, how have our perspectives changed?</a:t>
            </a: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Planning for year 2, including developing a formal lease agreement</a:t>
            </a:r>
          </a:p>
          <a:p>
            <a:pPr eaLnBrk="0" fontAlgn="base" hangingPunct="0">
              <a:spcBef>
                <a:spcPct val="0"/>
              </a:spcBef>
              <a:spcAft>
                <a:spcPts val="600"/>
              </a:spcAft>
              <a:buFont typeface="Wingdings" panose="05000000000000000000" pitchFamily="2" charset="2"/>
              <a:buChar char="Ø"/>
            </a:pPr>
            <a:r>
              <a:rPr lang="en-US" altLang="en-US" sz="2400" dirty="0">
                <a:latin typeface="Open Sans" panose="020B0606030504020204" pitchFamily="34" charset="0"/>
                <a:cs typeface="Open Sans" panose="020B0606030504020204" pitchFamily="34" charset="0"/>
              </a:rPr>
              <a:t>Sharing our results, tools, what worked and what didn’t</a:t>
            </a:r>
          </a:p>
          <a:p>
            <a:pPr marL="0" marR="0" lvl="0" indent="0" defTabSz="914400" rtl="0" eaLnBrk="0" fontAlgn="base" latinLnBrk="0" hangingPunct="0">
              <a:spcBef>
                <a:spcPct val="0"/>
              </a:spcBef>
              <a:spcAft>
                <a:spcPts val="600"/>
              </a:spcAft>
              <a:buClrTx/>
              <a:buSzTx/>
              <a:buFontTx/>
              <a:buNone/>
              <a:tabLst/>
            </a:pPr>
            <a:endParaRPr kumimoji="0" lang="en-US" altLang="en-US" sz="1700" b="0" i="0" u="none" strike="noStrike" cap="none" normalizeH="0" baseline="0" dirty="0">
              <a:ln>
                <a:noFill/>
              </a:ln>
              <a:effectLst/>
              <a:latin typeface="Arial" panose="020B0604020202020204" pitchFamily="34" charset="0"/>
            </a:endParaRPr>
          </a:p>
        </p:txBody>
      </p:sp>
      <p:sp>
        <p:nvSpPr>
          <p:cNvPr id="6" name="Title 1">
            <a:extLst>
              <a:ext uri="{FF2B5EF4-FFF2-40B4-BE49-F238E27FC236}">
                <a16:creationId xmlns:a16="http://schemas.microsoft.com/office/drawing/2014/main" id="{5775A238-F8CE-A4F4-4326-214AD7746E04}"/>
              </a:ext>
            </a:extLst>
          </p:cNvPr>
          <p:cNvSpPr>
            <a:spLocks noGrp="1"/>
          </p:cNvSpPr>
          <p:nvPr>
            <p:ph type="title"/>
          </p:nvPr>
        </p:nvSpPr>
        <p:spPr>
          <a:xfrm>
            <a:off x="2976465" y="238539"/>
            <a:ext cx="8614548" cy="1434415"/>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Non-traditional farm transition planning and value transfer via mentoring and </a:t>
            </a:r>
            <a:br>
              <a:rPr lang="en-US" sz="3200" b="1" i="0" u="none" strike="noStrike" dirty="0">
                <a:solidFill>
                  <a:schemeClr val="accent1">
                    <a:lumMod val="75000"/>
                  </a:schemeClr>
                </a:solidFill>
                <a:effectLst/>
                <a:latin typeface="Times New Roman" panose="02020603050405020304" pitchFamily="18" charset="0"/>
              </a:rPr>
            </a:br>
            <a:r>
              <a:rPr lang="en-US" sz="3200" b="1" i="0" u="none" strike="noStrike" dirty="0">
                <a:solidFill>
                  <a:schemeClr val="accent1">
                    <a:lumMod val="75000"/>
                  </a:schemeClr>
                </a:solidFill>
                <a:effectLst/>
                <a:latin typeface="Times New Roman" panose="02020603050405020304" pitchFamily="18" charset="0"/>
              </a:rPr>
              <a:t>creative lease agreements</a:t>
            </a:r>
            <a:endParaRPr lang="en-US" sz="8000" dirty="0">
              <a:solidFill>
                <a:schemeClr val="accent1">
                  <a:lumMod val="75000"/>
                </a:schemeClr>
              </a:solidFill>
            </a:endParaRPr>
          </a:p>
        </p:txBody>
      </p:sp>
      <p:pic>
        <p:nvPicPr>
          <p:cNvPr id="7" name="Picture 6">
            <a:extLst>
              <a:ext uri="{FF2B5EF4-FFF2-40B4-BE49-F238E27FC236}">
                <a16:creationId xmlns:a16="http://schemas.microsoft.com/office/drawing/2014/main" id="{0AFD97AE-A8CE-27B7-4E6F-9EBC65149D2E}"/>
              </a:ext>
            </a:extLst>
          </p:cNvPr>
          <p:cNvPicPr>
            <a:picLocks noChangeAspect="1"/>
          </p:cNvPicPr>
          <p:nvPr/>
        </p:nvPicPr>
        <p:blipFill>
          <a:blip r:embed="rId2"/>
          <a:stretch>
            <a:fillRect/>
          </a:stretch>
        </p:blipFill>
        <p:spPr>
          <a:xfrm>
            <a:off x="413876" y="392330"/>
            <a:ext cx="2273340" cy="904340"/>
          </a:xfrm>
          <a:prstGeom prst="rect">
            <a:avLst/>
          </a:prstGeom>
        </p:spPr>
      </p:pic>
      <p:grpSp>
        <p:nvGrpSpPr>
          <p:cNvPr id="12" name="Group 11">
            <a:extLst>
              <a:ext uri="{FF2B5EF4-FFF2-40B4-BE49-F238E27FC236}">
                <a16:creationId xmlns:a16="http://schemas.microsoft.com/office/drawing/2014/main" id="{522DA978-CFE0-7904-7DB1-9C8476637A8F}"/>
              </a:ext>
            </a:extLst>
          </p:cNvPr>
          <p:cNvGrpSpPr/>
          <p:nvPr/>
        </p:nvGrpSpPr>
        <p:grpSpPr>
          <a:xfrm>
            <a:off x="8022499" y="1798400"/>
            <a:ext cx="3400561" cy="5059600"/>
            <a:chOff x="8022499" y="1798400"/>
            <a:chExt cx="3400561" cy="5059600"/>
          </a:xfrm>
        </p:grpSpPr>
        <p:pic>
          <p:nvPicPr>
            <p:cNvPr id="9" name="Picture 8">
              <a:extLst>
                <a:ext uri="{FF2B5EF4-FFF2-40B4-BE49-F238E27FC236}">
                  <a16:creationId xmlns:a16="http://schemas.microsoft.com/office/drawing/2014/main" id="{E0221AD7-30D9-2F5B-5050-7299E49A0482}"/>
                </a:ext>
              </a:extLst>
            </p:cNvPr>
            <p:cNvPicPr>
              <a:picLocks noChangeAspect="1"/>
            </p:cNvPicPr>
            <p:nvPr/>
          </p:nvPicPr>
          <p:blipFill>
            <a:blip r:embed="rId3"/>
            <a:stretch>
              <a:fillRect/>
            </a:stretch>
          </p:blipFill>
          <p:spPr>
            <a:xfrm>
              <a:off x="8051917" y="2397074"/>
              <a:ext cx="3371143" cy="4460926"/>
            </a:xfrm>
            <a:prstGeom prst="rect">
              <a:avLst/>
            </a:prstGeom>
          </p:spPr>
        </p:pic>
        <p:pic>
          <p:nvPicPr>
            <p:cNvPr id="11" name="Picture 10">
              <a:extLst>
                <a:ext uri="{FF2B5EF4-FFF2-40B4-BE49-F238E27FC236}">
                  <a16:creationId xmlns:a16="http://schemas.microsoft.com/office/drawing/2014/main" id="{6C6402EF-FA64-1CAA-54FE-ECD04B806191}"/>
                </a:ext>
              </a:extLst>
            </p:cNvPr>
            <p:cNvPicPr>
              <a:picLocks noChangeAspect="1"/>
            </p:cNvPicPr>
            <p:nvPr/>
          </p:nvPicPr>
          <p:blipFill>
            <a:blip r:embed="rId4"/>
            <a:stretch>
              <a:fillRect/>
            </a:stretch>
          </p:blipFill>
          <p:spPr>
            <a:xfrm>
              <a:off x="8022499" y="1798400"/>
              <a:ext cx="3360993" cy="611089"/>
            </a:xfrm>
            <a:prstGeom prst="rect">
              <a:avLst/>
            </a:prstGeom>
          </p:spPr>
        </p:pic>
      </p:grpSp>
    </p:spTree>
    <p:extLst>
      <p:ext uri="{BB962C8B-B14F-4D97-AF65-F5344CB8AC3E}">
        <p14:creationId xmlns:p14="http://schemas.microsoft.com/office/powerpoint/2010/main" val="2312256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1104337" y="275115"/>
            <a:ext cx="11018520" cy="1034945"/>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Value transfer &amp; mentoring – year 1</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2071316"/>
            <a:ext cx="7613563" cy="1980876"/>
          </a:xfrm>
        </p:spPr>
        <p:txBody>
          <a:bodyPr anchor="t">
            <a:normAutofit fontScale="92500"/>
          </a:bodyPr>
          <a:lstStyle/>
          <a:p>
            <a:pPr marL="0" indent="0" eaLnBrk="0" fontAlgn="base" hangingPunct="0">
              <a:spcBef>
                <a:spcPct val="0"/>
              </a:spcBef>
              <a:spcAft>
                <a:spcPts val="600"/>
              </a:spcAft>
              <a:buNone/>
            </a:pPr>
            <a:r>
              <a:rPr lang="en-US" altLang="en-US" sz="2400" u="sng" dirty="0">
                <a:latin typeface="Open Sans" panose="020B0606030504020204" pitchFamily="34" charset="0"/>
                <a:cs typeface="Open Sans" panose="020B0606030504020204" pitchFamily="34" charset="0"/>
              </a:rPr>
              <a:t>Mentoring:</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Every Monday 10am-2pm, May – October</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Side by side introductions to fruit types &amp; varieties, management practices, IPM, harvesting expectations, sale options, pricing and value-added products.</a:t>
            </a:r>
          </a:p>
          <a:p>
            <a:pPr marL="0" indent="0" eaLnBrk="0" fontAlgn="base" hangingPunct="0">
              <a:spcBef>
                <a:spcPct val="0"/>
              </a:spcBef>
              <a:spcAft>
                <a:spcPts val="600"/>
              </a:spcAft>
              <a:buNone/>
            </a:pPr>
            <a:endParaRPr kumimoji="0" lang="en-US" altLang="en-US" sz="1700" b="0" i="0" u="none" strike="noStrike" cap="none" normalizeH="0" baseline="0" dirty="0">
              <a:ln>
                <a:noFill/>
              </a:ln>
              <a:effectLst/>
              <a:latin typeface="Arial" panose="020B0604020202020204" pitchFamily="34" charset="0"/>
            </a:endParaRPr>
          </a:p>
        </p:txBody>
      </p:sp>
      <p:pic>
        <p:nvPicPr>
          <p:cNvPr id="4" name="Picture 3">
            <a:extLst>
              <a:ext uri="{FF2B5EF4-FFF2-40B4-BE49-F238E27FC236}">
                <a16:creationId xmlns:a16="http://schemas.microsoft.com/office/drawing/2014/main" id="{F01B2557-52F4-E9BC-1B7D-854418EC13C0}"/>
              </a:ext>
            </a:extLst>
          </p:cNvPr>
          <p:cNvPicPr>
            <a:picLocks noChangeAspect="1"/>
          </p:cNvPicPr>
          <p:nvPr/>
        </p:nvPicPr>
        <p:blipFill>
          <a:blip r:embed="rId2"/>
          <a:stretch>
            <a:fillRect/>
          </a:stretch>
        </p:blipFill>
        <p:spPr>
          <a:xfrm>
            <a:off x="572493" y="318388"/>
            <a:ext cx="2441295" cy="969441"/>
          </a:xfrm>
          <a:prstGeom prst="rect">
            <a:avLst/>
          </a:prstGeom>
        </p:spPr>
      </p:pic>
      <p:pic>
        <p:nvPicPr>
          <p:cNvPr id="6" name="Picture 5" descr="A picture containing tree, outdoor, person, fruit&#10;&#10;Description automatically generated">
            <a:extLst>
              <a:ext uri="{FF2B5EF4-FFF2-40B4-BE49-F238E27FC236}">
                <a16:creationId xmlns:a16="http://schemas.microsoft.com/office/drawing/2014/main" id="{3182E8AB-1122-7247-A645-5004547EE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056" y="1815177"/>
            <a:ext cx="2982687" cy="2237015"/>
          </a:xfrm>
          <a:prstGeom prst="rect">
            <a:avLst/>
          </a:prstGeom>
        </p:spPr>
      </p:pic>
      <p:pic>
        <p:nvPicPr>
          <p:cNvPr id="8" name="Picture 7">
            <a:extLst>
              <a:ext uri="{FF2B5EF4-FFF2-40B4-BE49-F238E27FC236}">
                <a16:creationId xmlns:a16="http://schemas.microsoft.com/office/drawing/2014/main" id="{D376335A-571F-248B-EBBE-A227A3776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9413" y="4290893"/>
            <a:ext cx="2744635" cy="2058476"/>
          </a:xfrm>
          <a:prstGeom prst="rect">
            <a:avLst/>
          </a:prstGeom>
        </p:spPr>
      </p:pic>
      <p:sp>
        <p:nvSpPr>
          <p:cNvPr id="10" name="TextBox 9">
            <a:extLst>
              <a:ext uri="{FF2B5EF4-FFF2-40B4-BE49-F238E27FC236}">
                <a16:creationId xmlns:a16="http://schemas.microsoft.com/office/drawing/2014/main" id="{8613EAB0-FF8C-AFA8-32E2-073896FB2D58}"/>
              </a:ext>
            </a:extLst>
          </p:cNvPr>
          <p:cNvSpPr txBox="1"/>
          <p:nvPr/>
        </p:nvSpPr>
        <p:spPr>
          <a:xfrm>
            <a:off x="2809047" y="3901461"/>
            <a:ext cx="9313809" cy="2862322"/>
          </a:xfrm>
          <a:prstGeom prst="rect">
            <a:avLst/>
          </a:prstGeom>
          <a:noFill/>
        </p:spPr>
        <p:txBody>
          <a:bodyPr wrap="square">
            <a:spAutoFit/>
          </a:bodyPr>
          <a:lstStyle/>
          <a:p>
            <a:pPr marL="0" indent="0" eaLnBrk="0" fontAlgn="base" hangingPunct="0">
              <a:spcBef>
                <a:spcPct val="0"/>
              </a:spcBef>
              <a:spcAft>
                <a:spcPts val="600"/>
              </a:spcAft>
              <a:buNone/>
            </a:pPr>
            <a:r>
              <a:rPr lang="en-US" altLang="en-US" sz="2400" u="sng" dirty="0">
                <a:latin typeface="Open Sans" panose="020B0606030504020204" pitchFamily="34" charset="0"/>
                <a:ea typeface="Open Sans" panose="020B0606030504020204" pitchFamily="34" charset="0"/>
                <a:cs typeface="Open Sans" panose="020B0606030504020204" pitchFamily="34" charset="0"/>
              </a:rPr>
              <a:t>Value Transfer:</a:t>
            </a:r>
          </a:p>
          <a:p>
            <a:pPr eaLnBrk="0" fontAlgn="base" hangingPunct="0">
              <a:spcBef>
                <a:spcPct val="0"/>
              </a:spcBef>
              <a:spcAft>
                <a:spcPts val="600"/>
              </a:spcAft>
            </a:pPr>
            <a:r>
              <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Cuttings &amp; nursery stock (Elderberry, Juneberry, Currants) = $318</a:t>
            </a:r>
          </a:p>
          <a:p>
            <a:pPr eaLnBrk="0" fontAlgn="base" hangingPunct="0">
              <a:spcBef>
                <a:spcPct val="0"/>
              </a:spcBef>
              <a:spcAft>
                <a:spcPts val="600"/>
              </a:spcAft>
            </a:pPr>
            <a:r>
              <a:rPr lang="en-US" altLang="en-US" sz="2400" dirty="0">
                <a:latin typeface="Open Sans" panose="020B0606030504020204" pitchFamily="34" charset="0"/>
                <a:ea typeface="Open Sans" panose="020B0606030504020204" pitchFamily="34" charset="0"/>
                <a:cs typeface="Open Sans" panose="020B0606030504020204" pitchFamily="34" charset="0"/>
              </a:rPr>
              <a:t>Rhubarb, Honeyberry, Red &amp; Black Currants, Apples - 16 varieties, Plums &amp; Pears = $6,495</a:t>
            </a:r>
          </a:p>
          <a:p>
            <a:pPr lvl="1" eaLnBrk="0" fontAlgn="base" hangingPunct="0">
              <a:spcBef>
                <a:spcPct val="0"/>
              </a:spcBef>
              <a:spcAft>
                <a:spcPts val="600"/>
              </a:spcAft>
            </a:pPr>
            <a:r>
              <a:rPr lang="en-US" altLang="en-US" sz="2000" dirty="0">
                <a:latin typeface="Open Sans" panose="020B0606030504020204" pitchFamily="34" charset="0"/>
                <a:ea typeface="Open Sans" panose="020B0606030504020204" pitchFamily="34" charset="0"/>
                <a:cs typeface="Open Sans" panose="020B0606030504020204" pitchFamily="34" charset="0"/>
              </a:rPr>
              <a:t>Direct sales = $938</a:t>
            </a:r>
          </a:p>
          <a:p>
            <a:pPr lvl="1" eaLnBrk="0" fontAlgn="base" hangingPunct="0">
              <a:spcBef>
                <a:spcPct val="0"/>
              </a:spcBef>
              <a:spcAft>
                <a:spcPts val="600"/>
              </a:spcAft>
            </a:pPr>
            <a:r>
              <a:rPr kumimoji="0" lang="en-US" altLang="en-US" sz="20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Value-Added Sales = $1,567</a:t>
            </a:r>
          </a:p>
        </p:txBody>
      </p:sp>
      <p:sp>
        <p:nvSpPr>
          <p:cNvPr id="12" name="TextBox 11">
            <a:extLst>
              <a:ext uri="{FF2B5EF4-FFF2-40B4-BE49-F238E27FC236}">
                <a16:creationId xmlns:a16="http://schemas.microsoft.com/office/drawing/2014/main" id="{63F00308-03D6-42C8-DFFE-801435AB2175}"/>
              </a:ext>
            </a:extLst>
          </p:cNvPr>
          <p:cNvSpPr txBox="1"/>
          <p:nvPr/>
        </p:nvSpPr>
        <p:spPr>
          <a:xfrm>
            <a:off x="576888" y="1331102"/>
            <a:ext cx="6097554" cy="369332"/>
          </a:xfrm>
          <a:prstGeom prst="rect">
            <a:avLst/>
          </a:prstGeom>
          <a:noFill/>
        </p:spPr>
        <p:txBody>
          <a:bodyPr wrap="square">
            <a:spAutoFit/>
          </a:bodyPr>
          <a:lstStyle/>
          <a:p>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Cindy Hale and Jeff Hall </a:t>
            </a:r>
            <a:endParaRPr lang="en-US" dirty="0"/>
          </a:p>
        </p:txBody>
      </p:sp>
    </p:spTree>
    <p:extLst>
      <p:ext uri="{BB962C8B-B14F-4D97-AF65-F5344CB8AC3E}">
        <p14:creationId xmlns:p14="http://schemas.microsoft.com/office/powerpoint/2010/main" val="4030379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1104337" y="275115"/>
            <a:ext cx="11018520" cy="1034945"/>
          </a:xfrm>
        </p:spPr>
        <p:txBody>
          <a:bodyPr anchor="b">
            <a:normAutofit/>
          </a:bodyPr>
          <a:lstStyle/>
          <a:p>
            <a:pPr indent="-1270" algn="ctr" rtl="0">
              <a:spcBef>
                <a:spcPts val="0"/>
              </a:spcBef>
              <a:spcAft>
                <a:spcPts val="0"/>
              </a:spcAft>
            </a:pPr>
            <a:r>
              <a:rPr lang="en-US" sz="3200" b="1" i="0" u="none" strike="noStrike" dirty="0">
                <a:solidFill>
                  <a:schemeClr val="accent1">
                    <a:lumMod val="75000"/>
                  </a:schemeClr>
                </a:solidFill>
                <a:effectLst/>
                <a:latin typeface="Times New Roman" panose="02020603050405020304" pitchFamily="18" charset="0"/>
              </a:rPr>
              <a:t>Value transfer &amp; mentoring – year 1</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2071316"/>
            <a:ext cx="7433172" cy="4434640"/>
          </a:xfrm>
        </p:spPr>
        <p:txBody>
          <a:bodyPr anchor="t">
            <a:normAutofit fontScale="92500" lnSpcReduction="10000"/>
          </a:bodyPr>
          <a:lstStyle/>
          <a:p>
            <a:pPr marL="0" indent="0" eaLnBrk="0" fontAlgn="base" hangingPunct="0">
              <a:spcBef>
                <a:spcPct val="0"/>
              </a:spcBef>
              <a:spcAft>
                <a:spcPts val="600"/>
              </a:spcAft>
              <a:buNone/>
            </a:pPr>
            <a:r>
              <a:rPr lang="en-US" altLang="en-US" sz="2400" u="sng" dirty="0">
                <a:latin typeface="Open Sans" panose="020B0606030504020204" pitchFamily="34" charset="0"/>
                <a:cs typeface="Open Sans" panose="020B0606030504020204" pitchFamily="34" charset="0"/>
              </a:rPr>
              <a:t>Mentoring Challenges:</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Not enough time on farm</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Steep learning curve</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Identifying the right person for different tasks</a:t>
            </a:r>
          </a:p>
          <a:p>
            <a:pPr marL="0" indent="0" eaLnBrk="0" fontAlgn="base" hangingPunct="0">
              <a:spcBef>
                <a:spcPct val="0"/>
              </a:spcBef>
              <a:spcAft>
                <a:spcPts val="600"/>
              </a:spcAft>
              <a:buNone/>
            </a:pPr>
            <a:endParaRPr lang="en-US" altLang="en-US" sz="2400" dirty="0">
              <a:latin typeface="Open Sans" panose="020B0606030504020204" pitchFamily="34" charset="0"/>
              <a:cs typeface="Open Sans" panose="020B0606030504020204" pitchFamily="34" charset="0"/>
            </a:endParaRPr>
          </a:p>
          <a:p>
            <a:pPr marL="0" indent="0" eaLnBrk="0" fontAlgn="base" hangingPunct="0">
              <a:spcBef>
                <a:spcPct val="0"/>
              </a:spcBef>
              <a:spcAft>
                <a:spcPts val="600"/>
              </a:spcAft>
              <a:buNone/>
            </a:pPr>
            <a:r>
              <a:rPr lang="en-US" altLang="en-US" sz="2400" u="sng" dirty="0">
                <a:latin typeface="Open Sans" panose="020B0606030504020204" pitchFamily="34" charset="0"/>
                <a:ea typeface="Open Sans" panose="020B0606030504020204" pitchFamily="34" charset="0"/>
                <a:cs typeface="Open Sans" panose="020B0606030504020204" pitchFamily="34" charset="0"/>
              </a:rPr>
              <a:t>Value Transfer Challenges:</a:t>
            </a:r>
          </a:p>
          <a:p>
            <a:pPr eaLnBrk="0" fontAlgn="base" hangingPunct="0">
              <a:spcBef>
                <a:spcPct val="0"/>
              </a:spcBef>
              <a:spcAft>
                <a:spcPts val="600"/>
              </a:spcAft>
            </a:pPr>
            <a:r>
              <a:rPr lang="en-US" altLang="en-US" sz="2400" dirty="0">
                <a:latin typeface="Open Sans" panose="020B0606030504020204" pitchFamily="34" charset="0"/>
                <a:ea typeface="Open Sans" panose="020B0606030504020204" pitchFamily="34" charset="0"/>
                <a:cs typeface="Open Sans" panose="020B0606030504020204" pitchFamily="34" charset="0"/>
              </a:rPr>
              <a:t>Inability to harvest when fruit was ready</a:t>
            </a:r>
            <a:endPar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endParaRPr>
          </a:p>
          <a:p>
            <a:pPr eaLnBrk="0" fontAlgn="base" hangingPunct="0">
              <a:spcBef>
                <a:spcPct val="0"/>
              </a:spcBef>
              <a:spcAft>
                <a:spcPts val="600"/>
              </a:spcAft>
            </a:pPr>
            <a:r>
              <a:rPr lang="en-US" altLang="en-US" sz="2400" dirty="0">
                <a:latin typeface="Open Sans" panose="020B0606030504020204" pitchFamily="34" charset="0"/>
                <a:ea typeface="Open Sans" panose="020B0606030504020204" pitchFamily="34" charset="0"/>
                <a:cs typeface="Open Sans" panose="020B0606030504020204" pitchFamily="34" charset="0"/>
              </a:rPr>
              <a:t>Crop failures (Juneberry, Elderberry)</a:t>
            </a:r>
          </a:p>
          <a:p>
            <a:pPr eaLnBrk="0" fontAlgn="base" hangingPunct="0">
              <a:spcBef>
                <a:spcPct val="0"/>
              </a:spcBef>
              <a:spcAft>
                <a:spcPts val="600"/>
              </a:spcAft>
            </a:pPr>
            <a:r>
              <a:rPr lang="en-US" altLang="en-US" sz="2400" dirty="0">
                <a:latin typeface="Open Sans" panose="020B0606030504020204" pitchFamily="34" charset="0"/>
                <a:ea typeface="Open Sans" panose="020B0606030504020204" pitchFamily="34" charset="0"/>
                <a:cs typeface="Open Sans" panose="020B0606030504020204" pitchFamily="34" charset="0"/>
              </a:rPr>
              <a:t>Understanding and planning for production timing and volumes</a:t>
            </a:r>
          </a:p>
          <a:p>
            <a:pPr eaLnBrk="0" fontAlgn="base" hangingPunct="0">
              <a:spcBef>
                <a:spcPct val="0"/>
              </a:spcBef>
              <a:spcAft>
                <a:spcPts val="600"/>
              </a:spcAft>
            </a:pPr>
            <a:r>
              <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Value-Added Sales: products, pricing, non-perishable vs. perishable (waste)</a:t>
            </a:r>
          </a:p>
          <a:p>
            <a:pPr eaLnBrk="0" fontAlgn="base" hangingPunct="0">
              <a:spcBef>
                <a:spcPct val="0"/>
              </a:spcBef>
              <a:spcAft>
                <a:spcPts val="600"/>
              </a:spcAft>
            </a:pPr>
            <a:r>
              <a:rPr lang="en-US" altLang="en-US" sz="2400" dirty="0">
                <a:latin typeface="Open Sans" panose="020B0606030504020204" pitchFamily="34" charset="0"/>
                <a:ea typeface="Open Sans" panose="020B0606030504020204" pitchFamily="34" charset="0"/>
                <a:cs typeface="Open Sans" panose="020B0606030504020204" pitchFamily="34" charset="0"/>
              </a:rPr>
              <a:t>Record keeping</a:t>
            </a:r>
            <a:endPar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endParaRPr>
          </a:p>
          <a:p>
            <a:pPr marL="0" indent="0" eaLnBrk="0" fontAlgn="base" hangingPunct="0">
              <a:spcBef>
                <a:spcPct val="0"/>
              </a:spcBef>
              <a:spcAft>
                <a:spcPts val="600"/>
              </a:spcAft>
              <a:buNone/>
            </a:pPr>
            <a:endParaRPr kumimoji="0" lang="en-US" altLang="en-US" sz="1700" b="0" i="0" u="none" strike="noStrike" cap="none" normalizeH="0" baseline="0" dirty="0">
              <a:ln>
                <a:noFill/>
              </a:ln>
              <a:effectLst/>
              <a:latin typeface="Arial" panose="020B0604020202020204" pitchFamily="34" charset="0"/>
            </a:endParaRPr>
          </a:p>
        </p:txBody>
      </p:sp>
      <p:pic>
        <p:nvPicPr>
          <p:cNvPr id="4" name="Picture 3">
            <a:extLst>
              <a:ext uri="{FF2B5EF4-FFF2-40B4-BE49-F238E27FC236}">
                <a16:creationId xmlns:a16="http://schemas.microsoft.com/office/drawing/2014/main" id="{F01B2557-52F4-E9BC-1B7D-854418EC13C0}"/>
              </a:ext>
            </a:extLst>
          </p:cNvPr>
          <p:cNvPicPr>
            <a:picLocks noChangeAspect="1"/>
          </p:cNvPicPr>
          <p:nvPr/>
        </p:nvPicPr>
        <p:blipFill>
          <a:blip r:embed="rId2"/>
          <a:stretch>
            <a:fillRect/>
          </a:stretch>
        </p:blipFill>
        <p:spPr>
          <a:xfrm>
            <a:off x="572493" y="318388"/>
            <a:ext cx="2775600" cy="1102194"/>
          </a:xfrm>
          <a:prstGeom prst="rect">
            <a:avLst/>
          </a:prstGeom>
        </p:spPr>
      </p:pic>
      <p:pic>
        <p:nvPicPr>
          <p:cNvPr id="6" name="Picture 5">
            <a:extLst>
              <a:ext uri="{FF2B5EF4-FFF2-40B4-BE49-F238E27FC236}">
                <a16:creationId xmlns:a16="http://schemas.microsoft.com/office/drawing/2014/main" id="{73E8AB80-CD68-090B-46A5-EFE0ED810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665" y="3809409"/>
            <a:ext cx="3703846" cy="2696547"/>
          </a:xfrm>
          <a:prstGeom prst="rect">
            <a:avLst/>
          </a:prstGeom>
        </p:spPr>
      </p:pic>
      <p:pic>
        <p:nvPicPr>
          <p:cNvPr id="8" name="Picture 7" descr="A basket of apples&#10;&#10;Description automatically generated with medium confidence">
            <a:extLst>
              <a:ext uri="{FF2B5EF4-FFF2-40B4-BE49-F238E27FC236}">
                <a16:creationId xmlns:a16="http://schemas.microsoft.com/office/drawing/2014/main" id="{D7B32165-C309-11F3-CF3D-E133FA013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9728" y="1728603"/>
            <a:ext cx="2690414" cy="2071849"/>
          </a:xfrm>
          <a:prstGeom prst="rect">
            <a:avLst/>
          </a:prstGeom>
        </p:spPr>
      </p:pic>
      <p:sp>
        <p:nvSpPr>
          <p:cNvPr id="9" name="TextBox 8">
            <a:extLst>
              <a:ext uri="{FF2B5EF4-FFF2-40B4-BE49-F238E27FC236}">
                <a16:creationId xmlns:a16="http://schemas.microsoft.com/office/drawing/2014/main" id="{91226E96-47DC-A1B5-95C4-78398B4890CE}"/>
              </a:ext>
            </a:extLst>
          </p:cNvPr>
          <p:cNvSpPr txBox="1"/>
          <p:nvPr/>
        </p:nvSpPr>
        <p:spPr>
          <a:xfrm>
            <a:off x="576888" y="1331102"/>
            <a:ext cx="6097554" cy="369332"/>
          </a:xfrm>
          <a:prstGeom prst="rect">
            <a:avLst/>
          </a:prstGeom>
          <a:noFill/>
        </p:spPr>
        <p:txBody>
          <a:bodyPr wrap="square">
            <a:spAutoFit/>
          </a:bodyPr>
          <a:lstStyle/>
          <a:p>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Cindy Hale and Jeff Hall </a:t>
            </a:r>
            <a:endParaRPr lang="en-US" dirty="0"/>
          </a:p>
        </p:txBody>
      </p:sp>
    </p:spTree>
    <p:extLst>
      <p:ext uri="{BB962C8B-B14F-4D97-AF65-F5344CB8AC3E}">
        <p14:creationId xmlns:p14="http://schemas.microsoft.com/office/powerpoint/2010/main" val="341343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2071316"/>
            <a:ext cx="7386519" cy="4119172"/>
          </a:xfrm>
        </p:spPr>
        <p:txBody>
          <a:bodyPr anchor="t">
            <a:normAutofit/>
          </a:bodyPr>
          <a:lstStyle/>
          <a:p>
            <a:pPr marL="0" indent="0" eaLnBrk="0" fontAlgn="base" hangingPunct="0">
              <a:spcBef>
                <a:spcPct val="0"/>
              </a:spcBef>
              <a:spcAft>
                <a:spcPts val="600"/>
              </a:spcAft>
              <a:buNone/>
            </a:pPr>
            <a:r>
              <a:rPr lang="en-US" altLang="en-US" sz="2400" u="sng" dirty="0">
                <a:latin typeface="Open Sans" panose="020B0606030504020204" pitchFamily="34" charset="0"/>
                <a:cs typeface="Open Sans" panose="020B0606030504020204" pitchFamily="34" charset="0"/>
              </a:rPr>
              <a:t>Mentoring:</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Generations 1, 2, 3 &amp; 4 </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Creating new enterprises for Roper Farms</a:t>
            </a:r>
          </a:p>
          <a:p>
            <a:pPr marL="0" indent="0" eaLnBrk="0" fontAlgn="base" hangingPunct="0">
              <a:spcBef>
                <a:spcPct val="0"/>
              </a:spcBef>
              <a:spcAft>
                <a:spcPts val="600"/>
              </a:spcAft>
              <a:buNone/>
            </a:pPr>
            <a:endParaRPr lang="en-US" altLang="en-US" sz="2400" dirty="0">
              <a:latin typeface="Open Sans" panose="020B0606030504020204" pitchFamily="34" charset="0"/>
              <a:cs typeface="Open Sans" panose="020B0606030504020204" pitchFamily="34" charset="0"/>
            </a:endParaRPr>
          </a:p>
          <a:p>
            <a:pPr marL="0" indent="0" eaLnBrk="0" fontAlgn="base" hangingPunct="0">
              <a:spcBef>
                <a:spcPct val="0"/>
              </a:spcBef>
              <a:spcAft>
                <a:spcPts val="600"/>
              </a:spcAft>
              <a:buNone/>
            </a:pPr>
            <a:r>
              <a:rPr lang="en-US" altLang="en-US" sz="2400" u="sng" dirty="0">
                <a:latin typeface="Open Sans" panose="020B0606030504020204" pitchFamily="34" charset="0"/>
                <a:ea typeface="Open Sans" panose="020B0606030504020204" pitchFamily="34" charset="0"/>
                <a:cs typeface="Open Sans" panose="020B0606030504020204" pitchFamily="34" charset="0"/>
              </a:rPr>
              <a:t>Value Transfer:</a:t>
            </a:r>
          </a:p>
          <a:p>
            <a:pPr eaLnBrk="0" fontAlgn="base" hangingPunct="0">
              <a:spcBef>
                <a:spcPct val="0"/>
              </a:spcBef>
              <a:spcAft>
                <a:spcPts val="600"/>
              </a:spcAft>
            </a:pPr>
            <a:r>
              <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Cuttings &amp; nursery stock, the future</a:t>
            </a:r>
          </a:p>
          <a:p>
            <a:pPr eaLnBrk="0" fontAlgn="base" hangingPunct="0">
              <a:spcBef>
                <a:spcPct val="0"/>
              </a:spcBef>
              <a:spcAft>
                <a:spcPts val="600"/>
              </a:spcAft>
            </a:pPr>
            <a:r>
              <a:rPr lang="en-US" altLang="en-US" sz="2400" dirty="0">
                <a:latin typeface="Open Sans" panose="020B0606030504020204" pitchFamily="34" charset="0"/>
                <a:ea typeface="Open Sans" panose="020B0606030504020204" pitchFamily="34" charset="0"/>
                <a:cs typeface="Open Sans" panose="020B0606030504020204" pitchFamily="34" charset="0"/>
              </a:rPr>
              <a:t>Access to mature production capacity</a:t>
            </a:r>
            <a:endParaRPr kumimoji="0" lang="en-US" altLang="en-US" sz="24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endParaRPr>
          </a:p>
          <a:p>
            <a:pPr lvl="1" eaLnBrk="0" fontAlgn="base" hangingPunct="0">
              <a:spcBef>
                <a:spcPct val="0"/>
              </a:spcBef>
              <a:spcAft>
                <a:spcPts val="600"/>
              </a:spcAft>
            </a:pPr>
            <a:r>
              <a:rPr lang="en-US" altLang="en-US" sz="2000" dirty="0">
                <a:latin typeface="Open Sans" panose="020B0606030504020204" pitchFamily="34" charset="0"/>
                <a:ea typeface="Open Sans" panose="020B0606030504020204" pitchFamily="34" charset="0"/>
                <a:cs typeface="Open Sans" panose="020B0606030504020204" pitchFamily="34" charset="0"/>
              </a:rPr>
              <a:t>Direct sales </a:t>
            </a:r>
          </a:p>
          <a:p>
            <a:pPr lvl="1" eaLnBrk="0" fontAlgn="base" hangingPunct="0">
              <a:spcBef>
                <a:spcPct val="0"/>
              </a:spcBef>
              <a:spcAft>
                <a:spcPts val="600"/>
              </a:spcAft>
            </a:pPr>
            <a:r>
              <a:rPr kumimoji="0" lang="en-US" altLang="en-US" sz="2000" b="0"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Value-Added Sales </a:t>
            </a:r>
          </a:p>
          <a:p>
            <a:pPr marL="0" indent="0" eaLnBrk="0" fontAlgn="base" hangingPunct="0">
              <a:spcBef>
                <a:spcPct val="0"/>
              </a:spcBef>
              <a:spcAft>
                <a:spcPts val="600"/>
              </a:spcAft>
              <a:buNone/>
            </a:pPr>
            <a:endParaRPr kumimoji="0" lang="en-US" altLang="en-US" sz="1700" b="0" i="0" u="none" strike="noStrike" cap="none" normalizeH="0" baseline="0" dirty="0">
              <a:ln>
                <a:noFill/>
              </a:ln>
              <a:effectLst/>
              <a:latin typeface="Arial" panose="020B0604020202020204" pitchFamily="34" charset="0"/>
            </a:endParaRPr>
          </a:p>
        </p:txBody>
      </p:sp>
      <p:sp>
        <p:nvSpPr>
          <p:cNvPr id="7" name="Title 1">
            <a:extLst>
              <a:ext uri="{FF2B5EF4-FFF2-40B4-BE49-F238E27FC236}">
                <a16:creationId xmlns:a16="http://schemas.microsoft.com/office/drawing/2014/main" id="{AA955C75-74B3-DADC-EA6F-F233B6E18A5E}"/>
              </a:ext>
            </a:extLst>
          </p:cNvPr>
          <p:cNvSpPr>
            <a:spLocks noGrp="1"/>
          </p:cNvSpPr>
          <p:nvPr>
            <p:ph type="title"/>
          </p:nvPr>
        </p:nvSpPr>
        <p:spPr>
          <a:xfrm>
            <a:off x="1104337" y="275115"/>
            <a:ext cx="11018520" cy="1034945"/>
          </a:xfrm>
        </p:spPr>
        <p:txBody>
          <a:bodyPr anchor="b">
            <a:normAutofit/>
          </a:bodyPr>
          <a:lstStyle/>
          <a:p>
            <a:pPr indent="-1270" algn="ctr">
              <a:spcBef>
                <a:spcPts val="0"/>
              </a:spcBef>
            </a:pPr>
            <a:r>
              <a:rPr lang="en-US" sz="3200" b="1" dirty="0">
                <a:solidFill>
                  <a:schemeClr val="accent1">
                    <a:lumMod val="75000"/>
                  </a:schemeClr>
                </a:solidFill>
                <a:latin typeface="Times New Roman" panose="02020603050405020304" pitchFamily="18" charset="0"/>
              </a:rPr>
              <a:t>Mentoring &amp; Value </a:t>
            </a:r>
            <a:r>
              <a:rPr lang="en-US" sz="3200" b="1" i="0" u="none" strike="noStrike" dirty="0">
                <a:solidFill>
                  <a:schemeClr val="accent1">
                    <a:lumMod val="75000"/>
                  </a:schemeClr>
                </a:solidFill>
                <a:effectLst/>
                <a:latin typeface="Times New Roman" panose="02020603050405020304" pitchFamily="18" charset="0"/>
              </a:rPr>
              <a:t>transfer – year 1</a:t>
            </a:r>
            <a:endParaRPr lang="en-US" sz="8000" dirty="0">
              <a:solidFill>
                <a:schemeClr val="accent1">
                  <a:lumMod val="75000"/>
                </a:schemeClr>
              </a:solidFill>
            </a:endParaRPr>
          </a:p>
        </p:txBody>
      </p:sp>
      <p:pic>
        <p:nvPicPr>
          <p:cNvPr id="8" name="Picture 7" descr="Logo&#10;&#10;Description automatically generated">
            <a:extLst>
              <a:ext uri="{FF2B5EF4-FFF2-40B4-BE49-F238E27FC236}">
                <a16:creationId xmlns:a16="http://schemas.microsoft.com/office/drawing/2014/main" id="{58C9F143-47A7-A8E3-97DC-199A19335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74" y="195863"/>
            <a:ext cx="1205370" cy="1077621"/>
          </a:xfrm>
          <a:prstGeom prst="rect">
            <a:avLst/>
          </a:prstGeom>
        </p:spPr>
      </p:pic>
      <p:pic>
        <p:nvPicPr>
          <p:cNvPr id="10" name="Picture 9" descr="A group of people sitting on a bench posing for the camera&#10;&#10;Description automatically generated with medium confidence">
            <a:extLst>
              <a:ext uri="{FF2B5EF4-FFF2-40B4-BE49-F238E27FC236}">
                <a16:creationId xmlns:a16="http://schemas.microsoft.com/office/drawing/2014/main" id="{6FA1E5B6-0A88-A380-3617-34F4BF93D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480" y="1778033"/>
            <a:ext cx="3491027" cy="4968000"/>
          </a:xfrm>
          <a:prstGeom prst="rect">
            <a:avLst/>
          </a:prstGeom>
        </p:spPr>
      </p:pic>
      <p:sp>
        <p:nvSpPr>
          <p:cNvPr id="12" name="TextBox 11">
            <a:extLst>
              <a:ext uri="{FF2B5EF4-FFF2-40B4-BE49-F238E27FC236}">
                <a16:creationId xmlns:a16="http://schemas.microsoft.com/office/drawing/2014/main" id="{66B575AC-AD94-4557-DB8A-AF2654688CE0}"/>
              </a:ext>
            </a:extLst>
          </p:cNvPr>
          <p:cNvSpPr txBox="1"/>
          <p:nvPr/>
        </p:nvSpPr>
        <p:spPr>
          <a:xfrm>
            <a:off x="572493" y="1284681"/>
            <a:ext cx="6094602" cy="369332"/>
          </a:xfrm>
          <a:prstGeom prst="rect">
            <a:avLst/>
          </a:prstGeom>
          <a:noFill/>
        </p:spPr>
        <p:txBody>
          <a:bodyPr wrap="square">
            <a:spAutoFit/>
          </a:bodyPr>
          <a:lstStyle/>
          <a:p>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Sue and Amy Roper</a:t>
            </a:r>
            <a:r>
              <a:rPr lang="en-US" altLang="en-US"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dirty="0"/>
          </a:p>
        </p:txBody>
      </p:sp>
    </p:spTree>
    <p:extLst>
      <p:ext uri="{BB962C8B-B14F-4D97-AF65-F5344CB8AC3E}">
        <p14:creationId xmlns:p14="http://schemas.microsoft.com/office/powerpoint/2010/main" val="42806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5D47D-DD99-3A3E-995B-13255E65F012}"/>
              </a:ext>
            </a:extLst>
          </p:cNvPr>
          <p:cNvSpPr>
            <a:spLocks noGrp="1"/>
          </p:cNvSpPr>
          <p:nvPr>
            <p:ph type="title"/>
          </p:nvPr>
        </p:nvSpPr>
        <p:spPr>
          <a:xfrm>
            <a:off x="1104337" y="275115"/>
            <a:ext cx="11018520" cy="1034945"/>
          </a:xfrm>
        </p:spPr>
        <p:txBody>
          <a:bodyPr anchor="b">
            <a:normAutofit/>
          </a:bodyPr>
          <a:lstStyle/>
          <a:p>
            <a:pPr indent="-1270" algn="ctr">
              <a:spcBef>
                <a:spcPts val="0"/>
              </a:spcBef>
            </a:pPr>
            <a:r>
              <a:rPr lang="en-US" sz="3200" b="1" dirty="0">
                <a:solidFill>
                  <a:schemeClr val="accent1">
                    <a:lumMod val="75000"/>
                  </a:schemeClr>
                </a:solidFill>
                <a:latin typeface="Times New Roman" panose="02020603050405020304" pitchFamily="18" charset="0"/>
              </a:rPr>
              <a:t>Mentoring &amp; Value </a:t>
            </a:r>
            <a:r>
              <a:rPr lang="en-US" sz="3200" b="1" i="0" u="none" strike="noStrike" dirty="0">
                <a:solidFill>
                  <a:schemeClr val="accent1">
                    <a:lumMod val="75000"/>
                  </a:schemeClr>
                </a:solidFill>
                <a:effectLst/>
                <a:latin typeface="Times New Roman" panose="02020603050405020304" pitchFamily="18" charset="0"/>
              </a:rPr>
              <a:t>transfer – year 1</a:t>
            </a:r>
            <a:endParaRPr lang="en-US" sz="8000" dirty="0">
              <a:solidFill>
                <a:schemeClr val="accent1">
                  <a:lumMod val="75000"/>
                </a:schemeClr>
              </a:solidFill>
            </a:endParaRP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47EDD1-C935-B0AF-B1B3-A3D500672277}"/>
              </a:ext>
            </a:extLst>
          </p:cNvPr>
          <p:cNvSpPr>
            <a:spLocks noGrp="1"/>
          </p:cNvSpPr>
          <p:nvPr>
            <p:ph idx="1"/>
          </p:nvPr>
        </p:nvSpPr>
        <p:spPr>
          <a:xfrm>
            <a:off x="572493" y="2071316"/>
            <a:ext cx="6316135" cy="4119172"/>
          </a:xfrm>
        </p:spPr>
        <p:txBody>
          <a:bodyPr anchor="t">
            <a:normAutofit fontScale="77500" lnSpcReduction="20000"/>
          </a:bodyPr>
          <a:lstStyle/>
          <a:p>
            <a:pPr marL="0" indent="0" eaLnBrk="0" fontAlgn="base" hangingPunct="0">
              <a:spcBef>
                <a:spcPct val="0"/>
              </a:spcBef>
              <a:spcAft>
                <a:spcPts val="600"/>
              </a:spcAft>
              <a:buNone/>
            </a:pPr>
            <a:r>
              <a:rPr lang="en-US" altLang="en-US" sz="2400" u="sng" dirty="0">
                <a:latin typeface="Open Sans" panose="020B0606030504020204" pitchFamily="34" charset="0"/>
                <a:cs typeface="Open Sans" panose="020B0606030504020204" pitchFamily="34" charset="0"/>
              </a:rPr>
              <a:t>Mentee Challenges:</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Learning new rhythms of seasons and responsibilities </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Steep learning curve</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Identifying the right person for different tasks</a:t>
            </a:r>
          </a:p>
          <a:p>
            <a:pPr marL="0" indent="0" eaLnBrk="0" fontAlgn="base" hangingPunct="0">
              <a:spcBef>
                <a:spcPct val="0"/>
              </a:spcBef>
              <a:spcAft>
                <a:spcPts val="600"/>
              </a:spcAft>
              <a:buNone/>
            </a:pPr>
            <a:endParaRPr lang="en-US" altLang="en-US" sz="2400" u="sng" dirty="0">
              <a:latin typeface="Open Sans" panose="020B0606030504020204" pitchFamily="34" charset="0"/>
              <a:cs typeface="Open Sans" panose="020B0606030504020204" pitchFamily="34" charset="0"/>
            </a:endParaRPr>
          </a:p>
          <a:p>
            <a:pPr marL="0" indent="0" eaLnBrk="0" fontAlgn="base" hangingPunct="0">
              <a:spcBef>
                <a:spcPct val="0"/>
              </a:spcBef>
              <a:spcAft>
                <a:spcPts val="600"/>
              </a:spcAft>
              <a:buNone/>
            </a:pPr>
            <a:r>
              <a:rPr lang="en-US" altLang="en-US" sz="2400" u="sng" dirty="0">
                <a:latin typeface="Open Sans" panose="020B0606030504020204" pitchFamily="34" charset="0"/>
                <a:cs typeface="Open Sans" panose="020B0606030504020204" pitchFamily="34" charset="0"/>
              </a:rPr>
              <a:t>Value Transfer Challenges:</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Availability to harvest in spur of the moments as needed.</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How to best use the </a:t>
            </a:r>
            <a:r>
              <a:rPr lang="en-US" altLang="en-US" sz="2400">
                <a:latin typeface="Open Sans" panose="020B0606030504020204" pitchFamily="34" charset="0"/>
                <a:cs typeface="Open Sans" panose="020B0606030504020204" pitchFamily="34" charset="0"/>
              </a:rPr>
              <a:t>raw agricultural product </a:t>
            </a:r>
            <a:endParaRPr lang="en-US" altLang="en-US" sz="2400" dirty="0">
              <a:latin typeface="Open Sans" panose="020B0606030504020204" pitchFamily="34" charset="0"/>
              <a:cs typeface="Open Sans" panose="020B0606030504020204" pitchFamily="34" charset="0"/>
            </a:endParaRP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Understanding and planning for production timing and volumes</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Understanding what feels like work completion for the mentors.</a:t>
            </a:r>
          </a:p>
          <a:p>
            <a:pPr eaLnBrk="0" fontAlgn="base" hangingPunct="0">
              <a:spcBef>
                <a:spcPct val="0"/>
              </a:spcBef>
              <a:spcAft>
                <a:spcPts val="600"/>
              </a:spcAft>
            </a:pPr>
            <a:r>
              <a:rPr lang="en-US" altLang="en-US" sz="2400" dirty="0">
                <a:latin typeface="Open Sans" panose="020B0606030504020204" pitchFamily="34" charset="0"/>
                <a:cs typeface="Open Sans" panose="020B0606030504020204" pitchFamily="34" charset="0"/>
              </a:rPr>
              <a:t>Record keeping in a system that works for everyone</a:t>
            </a:r>
          </a:p>
          <a:p>
            <a:pPr marL="0" indent="0" eaLnBrk="0" fontAlgn="base" hangingPunct="0">
              <a:spcBef>
                <a:spcPct val="0"/>
              </a:spcBef>
              <a:spcAft>
                <a:spcPts val="600"/>
              </a:spcAft>
              <a:buNone/>
            </a:pPr>
            <a:endParaRPr kumimoji="0" lang="en-US" altLang="en-US" sz="1700" b="0" i="0" u="none" strike="noStrike" cap="none" normalizeH="0" baseline="0" dirty="0">
              <a:ln>
                <a:noFill/>
              </a:ln>
              <a:effectLst/>
              <a:latin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AD3A704F-159F-300F-2D58-1628023A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85" y="214151"/>
            <a:ext cx="1157635" cy="1034945"/>
          </a:xfrm>
          <a:prstGeom prst="rect">
            <a:avLst/>
          </a:prstGeom>
        </p:spPr>
      </p:pic>
      <p:pic>
        <p:nvPicPr>
          <p:cNvPr id="8" name="Picture 7" descr="A picture containing text, sale, shop, several&#10;&#10;Description automatically generated">
            <a:extLst>
              <a:ext uri="{FF2B5EF4-FFF2-40B4-BE49-F238E27FC236}">
                <a16:creationId xmlns:a16="http://schemas.microsoft.com/office/drawing/2014/main" id="{4A646A48-45E7-FC60-09D0-B18B1A231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628" y="1853425"/>
            <a:ext cx="4972787" cy="4861622"/>
          </a:xfrm>
          <a:prstGeom prst="rect">
            <a:avLst/>
          </a:prstGeom>
        </p:spPr>
      </p:pic>
      <p:sp>
        <p:nvSpPr>
          <p:cNvPr id="9" name="TextBox 8">
            <a:extLst>
              <a:ext uri="{FF2B5EF4-FFF2-40B4-BE49-F238E27FC236}">
                <a16:creationId xmlns:a16="http://schemas.microsoft.com/office/drawing/2014/main" id="{E585D353-61C1-6AD5-F433-A5B5CE901C33}"/>
              </a:ext>
            </a:extLst>
          </p:cNvPr>
          <p:cNvSpPr txBox="1"/>
          <p:nvPr/>
        </p:nvSpPr>
        <p:spPr>
          <a:xfrm>
            <a:off x="572493" y="1284681"/>
            <a:ext cx="6094602" cy="369332"/>
          </a:xfrm>
          <a:prstGeom prst="rect">
            <a:avLst/>
          </a:prstGeom>
          <a:noFill/>
        </p:spPr>
        <p:txBody>
          <a:bodyPr wrap="square">
            <a:spAutoFit/>
          </a:bodyPr>
          <a:lstStyle/>
          <a:p>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Sue and Amy Roper</a:t>
            </a:r>
            <a:r>
              <a:rPr lang="en-US" altLang="en-US"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dirty="0"/>
          </a:p>
        </p:txBody>
      </p:sp>
    </p:spTree>
    <p:extLst>
      <p:ext uri="{BB962C8B-B14F-4D97-AF65-F5344CB8AC3E}">
        <p14:creationId xmlns:p14="http://schemas.microsoft.com/office/powerpoint/2010/main" val="4085080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2051</Words>
  <Application>Microsoft Office PowerPoint</Application>
  <PresentationFormat>Widescreen</PresentationFormat>
  <Paragraphs>266</Paragraphs>
  <Slides>32</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Calibri</vt:lpstr>
      <vt:lpstr>Calibri Light</vt:lpstr>
      <vt:lpstr>Noto Sans Symbols</vt:lpstr>
      <vt:lpstr>Open Sans</vt:lpstr>
      <vt:lpstr>Poppins</vt:lpstr>
      <vt:lpstr>Proxima Nova</vt:lpstr>
      <vt:lpstr>Raleway</vt:lpstr>
      <vt:lpstr>Times New Roman</vt:lpstr>
      <vt:lpstr>Wingdings</vt:lpstr>
      <vt:lpstr>Office Theme</vt:lpstr>
      <vt:lpstr>Non-traditional farm transition planning and value transfer via mentoring and creative lease agreements</vt:lpstr>
      <vt:lpstr>Non-traditional farm transition planning and value transfer via mentoring and creative lease agreements</vt:lpstr>
      <vt:lpstr>Non-traditional farm transition planning and value transfer via mentoring and creative lease agreements</vt:lpstr>
      <vt:lpstr>Non-traditional farm transition planning and value transfer via mentoring and  creative lease agreements</vt:lpstr>
      <vt:lpstr>Non-traditional farm transition planning and value transfer via mentoring and  creative lease agreements</vt:lpstr>
      <vt:lpstr>Value transfer &amp; mentoring – year 1</vt:lpstr>
      <vt:lpstr>Value transfer &amp; mentoring – year 1</vt:lpstr>
      <vt:lpstr>Mentoring &amp; Value transfer – year 1</vt:lpstr>
      <vt:lpstr>Mentoring &amp; Value transfer – year 1</vt:lpstr>
      <vt:lpstr>Rachel Armstrong, ED and Attorney</vt:lpstr>
      <vt:lpstr>Rachel Armstrong, ED and Attorney</vt:lpstr>
      <vt:lpstr>Susanne Hinrichs, Extension educator    Agricultural Business Management Team</vt:lpstr>
      <vt:lpstr>PowerPoint Presentation</vt:lpstr>
      <vt:lpstr>Types of Agricultural Products produced by respondents</vt:lpstr>
      <vt:lpstr>Ways respondents market their farm products</vt:lpstr>
      <vt:lpstr>Survey respondents size of farm</vt:lpstr>
      <vt:lpstr>Approaches tried for mentorship &amp; succession</vt:lpstr>
      <vt:lpstr>Beginner Farmers looking for a farm opportunity Survey 12/2024</vt:lpstr>
      <vt:lpstr>Beginner Farmers looking for a farm opportunity Survey 12/2024</vt:lpstr>
      <vt:lpstr>Beginner Farmers current location vs desired farming location</vt:lpstr>
      <vt:lpstr>Considerations for beginner farmers on farm location</vt:lpstr>
      <vt:lpstr>Types of products beginner farmers are interested in producing</vt:lpstr>
      <vt:lpstr>Challenges for beginner farmers in accessing land and mentorship</vt:lpstr>
      <vt:lpstr>Types of mentorship and training beginner for which farmers are looking</vt:lpstr>
      <vt:lpstr>Income needs of farmer owners and beginner farmers during a transition</vt:lpstr>
      <vt:lpstr>Ways in Minnesota for farm owners and beginner farmers to meet</vt:lpstr>
      <vt:lpstr>Susanne Hinrichs, Extension educator    Agricultural Business Management Team</vt:lpstr>
      <vt:lpstr>-Lake Superior Chapter- Sustainable Farming Association</vt:lpstr>
      <vt:lpstr>-Lake Superior Chapter- Sustainable Farming Association</vt:lpstr>
      <vt:lpstr>Non-traditional farm transition planning and value transfer via mentoring and creative lease agreements</vt:lpstr>
      <vt:lpstr>Non-traditional farm transition planning and value transfer via mentoring and creative lease agreements</vt:lpstr>
      <vt:lpstr>Non-traditional farm transition planning and value transfer via mentoring and creative lease agreements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 Cynthia (MDA)</dc:creator>
  <cp:lastModifiedBy>Hale, Cynthia (MDA)</cp:lastModifiedBy>
  <cp:revision>30</cp:revision>
  <dcterms:created xsi:type="dcterms:W3CDTF">2025-01-19T18:32:56Z</dcterms:created>
  <dcterms:modified xsi:type="dcterms:W3CDTF">2025-01-21T21:20:26Z</dcterms:modified>
</cp:coreProperties>
</file>