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94" r:id="rId2"/>
    <p:sldId id="496" r:id="rId3"/>
    <p:sldId id="495" r:id="rId4"/>
    <p:sldId id="497" r:id="rId5"/>
    <p:sldId id="498" r:id="rId6"/>
    <p:sldId id="499" r:id="rId7"/>
    <p:sldId id="500" r:id="rId8"/>
    <p:sldId id="501" r:id="rId9"/>
    <p:sldId id="502" r:id="rId10"/>
    <p:sldId id="503" r:id="rId11"/>
    <p:sldId id="504" r:id="rId12"/>
    <p:sldId id="505" r:id="rId13"/>
    <p:sldId id="506" r:id="rId14"/>
    <p:sldId id="507" r:id="rId15"/>
    <p:sldId id="5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6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8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8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0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6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631CAF5-30D7-4518-8862-BD203055444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5312098-2DE9-4D1E-BF68-1F711D72BD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928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98A5-76A8-7C07-ECF5-E60E62E9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and compost extract seed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92AF9-6B4B-DDFF-7D3B-41CF047A4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MN wheat Research and Promotion Council – On-farm research Network </a:t>
            </a:r>
          </a:p>
          <a:p>
            <a:r>
              <a:rPr lang="en-US"/>
              <a:t>UMN Crookston</a:t>
            </a:r>
          </a:p>
        </p:txBody>
      </p:sp>
    </p:spTree>
    <p:extLst>
      <p:ext uri="{BB962C8B-B14F-4D97-AF65-F5344CB8AC3E}">
        <p14:creationId xmlns:p14="http://schemas.microsoft.com/office/powerpoint/2010/main" val="905711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- </a:t>
            </a:r>
            <a:r>
              <a:rPr lang="en-US" dirty="0" err="1"/>
              <a:t>crookston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5B7309-A3B9-C846-5847-D07BC148BC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585" y="2730238"/>
          <a:ext cx="10627744" cy="18699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2446">
                  <a:extLst>
                    <a:ext uri="{9D8B030D-6E8A-4147-A177-3AD203B41FA5}">
                      <a16:colId xmlns:a16="http://schemas.microsoft.com/office/drawing/2014/main" val="3588050251"/>
                    </a:ext>
                  </a:extLst>
                </a:gridCol>
                <a:gridCol w="1995686">
                  <a:extLst>
                    <a:ext uri="{9D8B030D-6E8A-4147-A177-3AD203B41FA5}">
                      <a16:colId xmlns:a16="http://schemas.microsoft.com/office/drawing/2014/main" val="2273124564"/>
                    </a:ext>
                  </a:extLst>
                </a:gridCol>
                <a:gridCol w="1619040">
                  <a:extLst>
                    <a:ext uri="{9D8B030D-6E8A-4147-A177-3AD203B41FA5}">
                      <a16:colId xmlns:a16="http://schemas.microsoft.com/office/drawing/2014/main" val="1326412494"/>
                    </a:ext>
                  </a:extLst>
                </a:gridCol>
                <a:gridCol w="1511700">
                  <a:extLst>
                    <a:ext uri="{9D8B030D-6E8A-4147-A177-3AD203B41FA5}">
                      <a16:colId xmlns:a16="http://schemas.microsoft.com/office/drawing/2014/main" val="210516095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571062364"/>
                    </a:ext>
                  </a:extLst>
                </a:gridCol>
                <a:gridCol w="1991374">
                  <a:extLst>
                    <a:ext uri="{9D8B030D-6E8A-4147-A177-3AD203B41FA5}">
                      <a16:colId xmlns:a16="http://schemas.microsoft.com/office/drawing/2014/main" val="1517691428"/>
                    </a:ext>
                  </a:extLst>
                </a:gridCol>
              </a:tblGrid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Crookston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Treatment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Yield (bu/ac)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Protein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Moisture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 (lbs/bu)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8435750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Wheat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15.4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55599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 Murdock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15.2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798116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159296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LSD 90% CL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940329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CV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2.6%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0.6%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234003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6915A8D-CFF5-6D53-C62D-D1009D2E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5" y="2167725"/>
            <a:ext cx="887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13. Yield, protein, moisture, and test weight from individual locations in 2023.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B52EF-1814-7D91-ACDC-8C8271EA61AB}"/>
              </a:ext>
            </a:extLst>
          </p:cNvPr>
          <p:cNvSpPr/>
          <p:nvPr/>
        </p:nvSpPr>
        <p:spPr>
          <a:xfrm rot="5400000">
            <a:off x="2953126" y="1866202"/>
            <a:ext cx="2237081" cy="364034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2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– red lake falls wheat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5B7309-A3B9-C846-5847-D07BC148BC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585" y="2730238"/>
          <a:ext cx="10627744" cy="18699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2446">
                  <a:extLst>
                    <a:ext uri="{9D8B030D-6E8A-4147-A177-3AD203B41FA5}">
                      <a16:colId xmlns:a16="http://schemas.microsoft.com/office/drawing/2014/main" val="3588050251"/>
                    </a:ext>
                  </a:extLst>
                </a:gridCol>
                <a:gridCol w="1995686">
                  <a:extLst>
                    <a:ext uri="{9D8B030D-6E8A-4147-A177-3AD203B41FA5}">
                      <a16:colId xmlns:a16="http://schemas.microsoft.com/office/drawing/2014/main" val="2273124564"/>
                    </a:ext>
                  </a:extLst>
                </a:gridCol>
                <a:gridCol w="1619040">
                  <a:extLst>
                    <a:ext uri="{9D8B030D-6E8A-4147-A177-3AD203B41FA5}">
                      <a16:colId xmlns:a16="http://schemas.microsoft.com/office/drawing/2014/main" val="1326412494"/>
                    </a:ext>
                  </a:extLst>
                </a:gridCol>
                <a:gridCol w="1511700">
                  <a:extLst>
                    <a:ext uri="{9D8B030D-6E8A-4147-A177-3AD203B41FA5}">
                      <a16:colId xmlns:a16="http://schemas.microsoft.com/office/drawing/2014/main" val="210516095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571062364"/>
                    </a:ext>
                  </a:extLst>
                </a:gridCol>
                <a:gridCol w="1991374">
                  <a:extLst>
                    <a:ext uri="{9D8B030D-6E8A-4147-A177-3AD203B41FA5}">
                      <a16:colId xmlns:a16="http://schemas.microsoft.com/office/drawing/2014/main" val="1517691428"/>
                    </a:ext>
                  </a:extLst>
                </a:gridCol>
              </a:tblGrid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Red Lake Falls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Treatment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Yield (bu/ac)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Protein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Moisture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TW (lbs/bu)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8435750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Wheat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 NP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72.7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55599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MN-Rothsay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N + Extract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798116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N + Extract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159296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LSD 90% CL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940329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CV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234003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6915A8D-CFF5-6D53-C62D-D1009D2E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5" y="2167725"/>
            <a:ext cx="887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13. Yield, protein, moisture, and test weight from individual locations in 2023.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2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– red lake falls wheat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5B7309-A3B9-C846-5847-D07BC148BC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585" y="2730238"/>
          <a:ext cx="10627744" cy="18699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2446">
                  <a:extLst>
                    <a:ext uri="{9D8B030D-6E8A-4147-A177-3AD203B41FA5}">
                      <a16:colId xmlns:a16="http://schemas.microsoft.com/office/drawing/2014/main" val="3588050251"/>
                    </a:ext>
                  </a:extLst>
                </a:gridCol>
                <a:gridCol w="1995686">
                  <a:extLst>
                    <a:ext uri="{9D8B030D-6E8A-4147-A177-3AD203B41FA5}">
                      <a16:colId xmlns:a16="http://schemas.microsoft.com/office/drawing/2014/main" val="2273124564"/>
                    </a:ext>
                  </a:extLst>
                </a:gridCol>
                <a:gridCol w="1619040">
                  <a:extLst>
                    <a:ext uri="{9D8B030D-6E8A-4147-A177-3AD203B41FA5}">
                      <a16:colId xmlns:a16="http://schemas.microsoft.com/office/drawing/2014/main" val="1326412494"/>
                    </a:ext>
                  </a:extLst>
                </a:gridCol>
                <a:gridCol w="1511700">
                  <a:extLst>
                    <a:ext uri="{9D8B030D-6E8A-4147-A177-3AD203B41FA5}">
                      <a16:colId xmlns:a16="http://schemas.microsoft.com/office/drawing/2014/main" val="210516095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571062364"/>
                    </a:ext>
                  </a:extLst>
                </a:gridCol>
                <a:gridCol w="1991374">
                  <a:extLst>
                    <a:ext uri="{9D8B030D-6E8A-4147-A177-3AD203B41FA5}">
                      <a16:colId xmlns:a16="http://schemas.microsoft.com/office/drawing/2014/main" val="1517691428"/>
                    </a:ext>
                  </a:extLst>
                </a:gridCol>
              </a:tblGrid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Red Lake Falls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Treatment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Yield (bu/ac)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Protein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Moisture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TW (lbs/bu)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8435750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Wheat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 NP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72.7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55599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MN-Rothsay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N + Extract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63.9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798116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N + Extract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159296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LSD 90% CL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940329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CV (%)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234003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6915A8D-CFF5-6D53-C62D-D1009D2E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5" y="2167725"/>
            <a:ext cx="887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13. Yield, protein, moisture, and test weight from individual locations in 2023.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B821F-B4AB-8224-D87D-CAC9DEA9BDD0}"/>
              </a:ext>
            </a:extLst>
          </p:cNvPr>
          <p:cNvSpPr/>
          <p:nvPr/>
        </p:nvSpPr>
        <p:spPr>
          <a:xfrm rot="5400000">
            <a:off x="2953126" y="1866202"/>
            <a:ext cx="2237081" cy="364034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90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– red lake falls sunflower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6915A8D-CFF5-6D53-C62D-D1009D2E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5" y="2167725"/>
            <a:ext cx="887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13. Yield, protein, moisture, and test weight from individual locations in 2023.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7BAB9A-FAAF-9C5C-699A-8C22E8C270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695681"/>
          <a:ext cx="10270838" cy="188442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64668">
                  <a:extLst>
                    <a:ext uri="{9D8B030D-6E8A-4147-A177-3AD203B41FA5}">
                      <a16:colId xmlns:a16="http://schemas.microsoft.com/office/drawing/2014/main" val="866831953"/>
                    </a:ext>
                  </a:extLst>
                </a:gridCol>
                <a:gridCol w="2086585">
                  <a:extLst>
                    <a:ext uri="{9D8B030D-6E8A-4147-A177-3AD203B41FA5}">
                      <a16:colId xmlns:a16="http://schemas.microsoft.com/office/drawing/2014/main" val="1044779735"/>
                    </a:ext>
                  </a:extLst>
                </a:gridCol>
                <a:gridCol w="1564668">
                  <a:extLst>
                    <a:ext uri="{9D8B030D-6E8A-4147-A177-3AD203B41FA5}">
                      <a16:colId xmlns:a16="http://schemas.microsoft.com/office/drawing/2014/main" val="3585352415"/>
                    </a:ext>
                  </a:extLst>
                </a:gridCol>
                <a:gridCol w="1460934">
                  <a:extLst>
                    <a:ext uri="{9D8B030D-6E8A-4147-A177-3AD203B41FA5}">
                      <a16:colId xmlns:a16="http://schemas.microsoft.com/office/drawing/2014/main" val="428409908"/>
                    </a:ext>
                  </a:extLst>
                </a:gridCol>
                <a:gridCol w="1669484">
                  <a:extLst>
                    <a:ext uri="{9D8B030D-6E8A-4147-A177-3AD203B41FA5}">
                      <a16:colId xmlns:a16="http://schemas.microsoft.com/office/drawing/2014/main" val="210924993"/>
                    </a:ext>
                  </a:extLst>
                </a:gridCol>
                <a:gridCol w="1924499">
                  <a:extLst>
                    <a:ext uri="{9D8B030D-6E8A-4147-A177-3AD203B41FA5}">
                      <a16:colId xmlns:a16="http://schemas.microsoft.com/office/drawing/2014/main" val="4151551108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 Lake Falls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Treatment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Yield (bu/ac)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Protein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Moisture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 (lbs/bu)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34378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Sunflower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2728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77690103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P64ME01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In-furrow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2806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70556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LSD 90% CL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743612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CV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2.1%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1.8%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1.7%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1806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44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2B77-4E7E-9140-51A3-5B6A6413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– Tissue test and PLFA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EF2EE4-3829-84E9-E626-EDF5803276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1629" y="2401789"/>
          <a:ext cx="11029951" cy="316001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54478">
                  <a:extLst>
                    <a:ext uri="{9D8B030D-6E8A-4147-A177-3AD203B41FA5}">
                      <a16:colId xmlns:a16="http://schemas.microsoft.com/office/drawing/2014/main" val="1491212118"/>
                    </a:ext>
                  </a:extLst>
                </a:gridCol>
                <a:gridCol w="1378744">
                  <a:extLst>
                    <a:ext uri="{9D8B030D-6E8A-4147-A177-3AD203B41FA5}">
                      <a16:colId xmlns:a16="http://schemas.microsoft.com/office/drawing/2014/main" val="3439810601"/>
                    </a:ext>
                  </a:extLst>
                </a:gridCol>
                <a:gridCol w="959606">
                  <a:extLst>
                    <a:ext uri="{9D8B030D-6E8A-4147-A177-3AD203B41FA5}">
                      <a16:colId xmlns:a16="http://schemas.microsoft.com/office/drawing/2014/main" val="478171090"/>
                    </a:ext>
                  </a:extLst>
                </a:gridCol>
                <a:gridCol w="941958">
                  <a:extLst>
                    <a:ext uri="{9D8B030D-6E8A-4147-A177-3AD203B41FA5}">
                      <a16:colId xmlns:a16="http://schemas.microsoft.com/office/drawing/2014/main" val="2067476158"/>
                    </a:ext>
                  </a:extLst>
                </a:gridCol>
                <a:gridCol w="941958">
                  <a:extLst>
                    <a:ext uri="{9D8B030D-6E8A-4147-A177-3AD203B41FA5}">
                      <a16:colId xmlns:a16="http://schemas.microsoft.com/office/drawing/2014/main" val="3101439025"/>
                    </a:ext>
                  </a:extLst>
                </a:gridCol>
                <a:gridCol w="937546">
                  <a:extLst>
                    <a:ext uri="{9D8B030D-6E8A-4147-A177-3AD203B41FA5}">
                      <a16:colId xmlns:a16="http://schemas.microsoft.com/office/drawing/2014/main" val="2740411810"/>
                    </a:ext>
                  </a:extLst>
                </a:gridCol>
                <a:gridCol w="1114025">
                  <a:extLst>
                    <a:ext uri="{9D8B030D-6E8A-4147-A177-3AD203B41FA5}">
                      <a16:colId xmlns:a16="http://schemas.microsoft.com/office/drawing/2014/main" val="943122498"/>
                    </a:ext>
                  </a:extLst>
                </a:gridCol>
                <a:gridCol w="1144909">
                  <a:extLst>
                    <a:ext uri="{9D8B030D-6E8A-4147-A177-3AD203B41FA5}">
                      <a16:colId xmlns:a16="http://schemas.microsoft.com/office/drawing/2014/main" val="623275957"/>
                    </a:ext>
                  </a:extLst>
                </a:gridCol>
                <a:gridCol w="1039021">
                  <a:extLst>
                    <a:ext uri="{9D8B030D-6E8A-4147-A177-3AD203B41FA5}">
                      <a16:colId xmlns:a16="http://schemas.microsoft.com/office/drawing/2014/main" val="3698338197"/>
                    </a:ext>
                  </a:extLst>
                </a:gridCol>
                <a:gridCol w="1217706">
                  <a:extLst>
                    <a:ext uri="{9D8B030D-6E8A-4147-A177-3AD203B41FA5}">
                      <a16:colId xmlns:a16="http://schemas.microsoft.com/office/drawing/2014/main" val="2479777150"/>
                    </a:ext>
                  </a:extLst>
                </a:gridCol>
              </a:tblGrid>
              <a:tr h="3508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Treatment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Tissue N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Tissue P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Tissue K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Tissue S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Bacteria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Fungi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%AMF</a:t>
                      </a:r>
                      <a:r>
                        <a:rPr lang="en-US" sz="20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Total Fungi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Fungi: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Bacteria</a:t>
                      </a:r>
                      <a:r>
                        <a:rPr lang="en-US" sz="20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428408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Crookston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39.77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06039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1.85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37.16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233635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 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39.31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907734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Red Lake Falls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NP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28.44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5.86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33366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Wheat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CE+0 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29.67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0012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CE+50% 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799343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9FE5F7D-EAD6-E856-207A-ED2CAED22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95" y="5577192"/>
            <a:ext cx="9735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Percent of total fungal mass present that is made of Arbuscular Mycorrhizal Fungi (AMF)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Target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Fungi:Bacteria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ratio is closer to 1:1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BEA7E43-E073-E8E9-A6DA-ED0C31F98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84" y="2032457"/>
            <a:ext cx="67662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14. Selected means of flag leaf tissue analysis and PLFA soil test.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629C4B-CB91-1986-6451-746017A7A362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</p:spTree>
    <p:extLst>
      <p:ext uri="{BB962C8B-B14F-4D97-AF65-F5344CB8AC3E}">
        <p14:creationId xmlns:p14="http://schemas.microsoft.com/office/powerpoint/2010/main" val="329306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6B0B-8B23-C41F-AF4F-EACB90EF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– Year 1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E2BA-9FFA-EC38-0769-D5B894103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N rate treatments were too great to measure any potential biological response</a:t>
            </a:r>
          </a:p>
          <a:p>
            <a:pPr lvl="1"/>
            <a:r>
              <a:rPr lang="en-US" sz="2400" dirty="0"/>
              <a:t>A better choice of treatments would have been similar to the treatments used in the Pivot Bio. </a:t>
            </a:r>
          </a:p>
          <a:p>
            <a:r>
              <a:rPr lang="en-US" sz="2400" dirty="0"/>
              <a:t>There was a small but significant yield increase with the in-furrow application in sunflowers, which aligns with </a:t>
            </a:r>
          </a:p>
          <a:p>
            <a:r>
              <a:rPr lang="en-US" sz="2400" dirty="0"/>
              <a:t>Anecdotal evidence extract efficacy foliar application &lt; seed treatment &lt; in-furrow application. </a:t>
            </a:r>
          </a:p>
          <a:p>
            <a:r>
              <a:rPr lang="en-US" sz="2400" dirty="0"/>
              <a:t>There was a small but significant yield increase with the in-furrow application in sunflowers, which aligns with </a:t>
            </a:r>
          </a:p>
          <a:p>
            <a:r>
              <a:rPr lang="en-US" sz="2400" dirty="0"/>
              <a:t>Next season will test and use compost extract made this spring 2023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506A08F-B2D7-7C26-9DAB-6E07AB97F52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</p:spTree>
    <p:extLst>
      <p:ext uri="{BB962C8B-B14F-4D97-AF65-F5344CB8AC3E}">
        <p14:creationId xmlns:p14="http://schemas.microsoft.com/office/powerpoint/2010/main" val="376187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DC31B-2A0B-1673-ED25-B34BA072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C250D6-B422-D1CA-E90B-0CA3516DA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67" y="5648944"/>
            <a:ext cx="11029615" cy="1013800"/>
          </a:xfrm>
        </p:spPr>
        <p:txBody>
          <a:bodyPr>
            <a:normAutofit/>
          </a:bodyPr>
          <a:lstStyle/>
          <a:p>
            <a:r>
              <a:rPr lang="en-US" sz="2400" dirty="0" err="1"/>
              <a:t>Areated</a:t>
            </a:r>
            <a:r>
              <a:rPr lang="en-US" sz="2400" dirty="0"/>
              <a:t> composting method that doesn’t require turning</a:t>
            </a:r>
          </a:p>
          <a:p>
            <a:r>
              <a:rPr lang="en-US" sz="2400" dirty="0"/>
              <a:t>Treat seed with whole community of living microorganisms</a:t>
            </a:r>
          </a:p>
        </p:txBody>
      </p:sp>
      <p:pic>
        <p:nvPicPr>
          <p:cNvPr id="9" name="Picture 8" descr="A bag of straw with white tubes&#10;&#10;Description automatically generated with medium confidence">
            <a:extLst>
              <a:ext uri="{FF2B5EF4-FFF2-40B4-BE49-F238E27FC236}">
                <a16:creationId xmlns:a16="http://schemas.microsoft.com/office/drawing/2014/main" id="{7CE3F8C8-C425-63D3-20FE-16954E20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2099963"/>
            <a:ext cx="4505325" cy="3378994"/>
          </a:xfrm>
          <a:prstGeom prst="rect">
            <a:avLst/>
          </a:prstGeom>
        </p:spPr>
      </p:pic>
      <p:pic>
        <p:nvPicPr>
          <p:cNvPr id="11" name="Picture 10" descr="A hand holding a pile of dirt&#10;&#10;Description automatically generated">
            <a:extLst>
              <a:ext uri="{FF2B5EF4-FFF2-40B4-BE49-F238E27FC236}">
                <a16:creationId xmlns:a16="http://schemas.microsoft.com/office/drawing/2014/main" id="{A4C99F6D-B375-F334-70DF-5E20F832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85476" y="1603556"/>
            <a:ext cx="3278856" cy="43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4CBC02-6F59-D3A3-062E-D2828D42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1E0800-50C3-FB3D-AF1A-FA20220A5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2475B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 methods to economically create and use a Johnson-Su Bioreactor on a commercial crop farm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if N and P fertilizer can be reduced by using compost extract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Evaluate fungal and bacterial species diversity and quantity in compost extract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 regenerative and conventional farmers about the principles and methods behind the compost extract application to wheat and soybean and how to replicate the process on their own farm</a:t>
            </a:r>
          </a:p>
          <a:p>
            <a:endParaRPr lang="en-US" sz="2400" dirty="0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22097E00-18B4-52A0-798A-166BFC04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/>
          <a:stretch/>
        </p:blipFill>
        <p:spPr bwMode="auto">
          <a:xfrm>
            <a:off x="8181974" y="5741188"/>
            <a:ext cx="3817725" cy="829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553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3B44-FAE4-85C8-91F1-AA5DE4B2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Large Plot Treatments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F98BD-3B98-EDA0-5827-2A012B71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716091" cy="3797610"/>
          </a:xfrm>
        </p:spPr>
        <p:txBody>
          <a:bodyPr>
            <a:normAutofit fontScale="25000" lnSpcReduction="20000"/>
          </a:bodyPr>
          <a:lstStyle/>
          <a:p>
            <a:endParaRPr lang="en-US" sz="8000" dirty="0"/>
          </a:p>
          <a:p>
            <a:pPr marL="0" indent="0">
              <a:buNone/>
            </a:pPr>
            <a:r>
              <a:rPr lang="en-US" sz="8000" dirty="0"/>
              <a:t>Crookston</a:t>
            </a:r>
          </a:p>
          <a:p>
            <a:r>
              <a:rPr lang="en-US" sz="8000" dirty="0"/>
              <a:t>0 N, 50% N, and 100% N, with compost extract</a:t>
            </a:r>
          </a:p>
          <a:p>
            <a:endParaRPr lang="en-US" sz="8000" dirty="0"/>
          </a:p>
          <a:p>
            <a:pPr marL="0" indent="0">
              <a:buNone/>
            </a:pPr>
            <a:r>
              <a:rPr lang="en-US" sz="8000" dirty="0"/>
              <a:t>Red Lake Falls - Wheat</a:t>
            </a:r>
          </a:p>
          <a:p>
            <a:r>
              <a:rPr lang="en-US" sz="8000" dirty="0"/>
              <a:t>Control – Farmer fertilizer rate, no extract </a:t>
            </a:r>
          </a:p>
          <a:p>
            <a:r>
              <a:rPr lang="en-US" sz="8000" dirty="0"/>
              <a:t>Compost extract + 50% N + 0 P</a:t>
            </a:r>
          </a:p>
          <a:p>
            <a:r>
              <a:rPr lang="en-US" sz="8000" dirty="0"/>
              <a:t>Compost extract + 0N + 0P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Red Lake Falls – Sunflower</a:t>
            </a:r>
          </a:p>
          <a:p>
            <a:r>
              <a:rPr lang="en-US" sz="8000" dirty="0"/>
              <a:t>Control – No extract</a:t>
            </a:r>
          </a:p>
          <a:p>
            <a:r>
              <a:rPr lang="en-US" sz="8000" dirty="0"/>
              <a:t>Treatment – In-furrow liquid compost extract at 6 gal/acre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8289CF-C79C-919E-3871-F40E3E9479BE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ABBBA8-BA9A-82BC-E078-C8D2D35115FE}"/>
              </a:ext>
            </a:extLst>
          </p:cNvPr>
          <p:cNvSpPr txBox="1">
            <a:spLocks/>
          </p:cNvSpPr>
          <p:nvPr/>
        </p:nvSpPr>
        <p:spPr>
          <a:xfrm>
            <a:off x="7397852" y="2342070"/>
            <a:ext cx="4807442" cy="1311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BiomeMakers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653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Microbiome Analysis of Vermicast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475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ct val="92000"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137 species fungi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ct val="92000"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848 species bacteria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8428"/>
              </a:buClr>
              <a:buSzPct val="92000"/>
              <a:buFont typeface="Calibri" panose="020F0502020204030204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985 microbial species total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475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08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3B44-FAE4-85C8-91F1-AA5DE4B2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small Plot Treatments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F98BD-3B98-EDA0-5827-2A012B71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716091" cy="3797610"/>
          </a:xfrm>
        </p:spPr>
        <p:txBody>
          <a:bodyPr>
            <a:normAutofit/>
          </a:bodyPr>
          <a:lstStyle/>
          <a:p>
            <a:r>
              <a:rPr lang="en-US" sz="2000" dirty="0"/>
              <a:t>0, 60, 120, 180 lbs N; with compost extract (wheat only)</a:t>
            </a:r>
          </a:p>
          <a:p>
            <a:r>
              <a:rPr lang="en-US" sz="2000" dirty="0"/>
              <a:t>0, 120, 180 lbs N; no compost extract (wheat only)</a:t>
            </a:r>
          </a:p>
          <a:p>
            <a:r>
              <a:rPr lang="en-US" sz="2000" dirty="0"/>
              <a:t>0, 20, 40, 60 lbs P2O5; with compost extract (wheat and soybeans)</a:t>
            </a:r>
          </a:p>
          <a:p>
            <a:r>
              <a:rPr lang="en-US" sz="2000" dirty="0"/>
              <a:t>0, 40, 60 lbs P2O5; no compost extract (wheat and soybeans)</a:t>
            </a:r>
          </a:p>
          <a:p>
            <a:endParaRPr lang="en-US" sz="400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25B7533-D093-8CAC-63FB-6CB1BD9B423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13</a:t>
            </a:r>
          </a:p>
        </p:txBody>
      </p:sp>
      <p:pic>
        <p:nvPicPr>
          <p:cNvPr id="5" name="Content Placeholder 4" descr="A person standing on a machine&#10;&#10;Description automatically generated">
            <a:extLst>
              <a:ext uri="{FF2B5EF4-FFF2-40B4-BE49-F238E27FC236}">
                <a16:creationId xmlns:a16="http://schemas.microsoft.com/office/drawing/2014/main" id="{ECB25255-2642-A87E-2BDA-7EC9D8AD6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6" y="2309419"/>
            <a:ext cx="4468136" cy="33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</a:t>
            </a:r>
          </a:p>
        </p:txBody>
      </p:sp>
      <p:pic>
        <p:nvPicPr>
          <p:cNvPr id="13" name="Picture 12" descr="A pallet in a metal cage&#10;&#10;Description automatically generated">
            <a:extLst>
              <a:ext uri="{FF2B5EF4-FFF2-40B4-BE49-F238E27FC236}">
                <a16:creationId xmlns:a16="http://schemas.microsoft.com/office/drawing/2014/main" id="{01C4F735-90B9-9869-B7F2-07750294E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61" y="2888768"/>
            <a:ext cx="3733800" cy="2800350"/>
          </a:xfrm>
          <a:prstGeom prst="rect">
            <a:avLst/>
          </a:prstGeom>
        </p:spPr>
      </p:pic>
      <p:pic>
        <p:nvPicPr>
          <p:cNvPr id="15" name="Picture 14" descr="A cart full of white paper rolls&#10;&#10;Description automatically generated">
            <a:extLst>
              <a:ext uri="{FF2B5EF4-FFF2-40B4-BE49-F238E27FC236}">
                <a16:creationId xmlns:a16="http://schemas.microsoft.com/office/drawing/2014/main" id="{6FC2D9A5-CD76-E5DB-6578-B6D466429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10" y="2422043"/>
            <a:ext cx="2800351" cy="37338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CCB5A2-8B5A-3AD4-E8C2-6EF00B110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235" y="851872"/>
            <a:ext cx="3733799" cy="2800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8E90D3-6AFF-45D0-84E4-1CFD0A234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235" y="3801937"/>
            <a:ext cx="3733799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2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2DAFE8-DD80-93AE-5DD7-8FDF6608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42" y="3202503"/>
            <a:ext cx="2493169" cy="3324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- Extraction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90E22-51CC-3A8B-BDC9-444CFD89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46291" y="1751528"/>
            <a:ext cx="2451959" cy="326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E5D64-F1AA-200A-6F24-5A2A16CD8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9" y="2181225"/>
            <a:ext cx="2515692" cy="335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62AFF-C431-8154-7E3B-A4174F59A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600" y="3535352"/>
            <a:ext cx="228599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363512-4F4D-D94C-5BE3-84AB9724EA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5442" y="2399369"/>
          <a:ext cx="10702159" cy="2493264"/>
        </p:xfrm>
        <a:graphic>
          <a:graphicData uri="http://schemas.openxmlformats.org/drawingml/2006/table">
            <a:tbl>
              <a:tblPr firstRow="1" firstCol="1" bandRow="1"/>
              <a:tblGrid>
                <a:gridCol w="3154665">
                  <a:extLst>
                    <a:ext uri="{9D8B030D-6E8A-4147-A177-3AD203B41FA5}">
                      <a16:colId xmlns:a16="http://schemas.microsoft.com/office/drawing/2014/main" val="1003324365"/>
                    </a:ext>
                  </a:extLst>
                </a:gridCol>
                <a:gridCol w="2111763">
                  <a:extLst>
                    <a:ext uri="{9D8B030D-6E8A-4147-A177-3AD203B41FA5}">
                      <a16:colId xmlns:a16="http://schemas.microsoft.com/office/drawing/2014/main" val="2898472310"/>
                    </a:ext>
                  </a:extLst>
                </a:gridCol>
                <a:gridCol w="2378132">
                  <a:extLst>
                    <a:ext uri="{9D8B030D-6E8A-4147-A177-3AD203B41FA5}">
                      <a16:colId xmlns:a16="http://schemas.microsoft.com/office/drawing/2014/main" val="1310340112"/>
                    </a:ext>
                  </a:extLst>
                </a:gridCol>
                <a:gridCol w="3057599">
                  <a:extLst>
                    <a:ext uri="{9D8B030D-6E8A-4147-A177-3AD203B41FA5}">
                      <a16:colId xmlns:a16="http://schemas.microsoft.com/office/drawing/2014/main" val="3385681630"/>
                    </a:ext>
                  </a:extLst>
                </a:gridCol>
              </a:tblGrid>
              <a:tr h="246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Location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Crookston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RLF - Wheat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RLF - Sunflower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85576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Variety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 Murdock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Shelly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P64ME01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99A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16308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Planting Date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5/22/2023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5/16/2023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23-May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105856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Harvest Date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30-Aug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31-Aug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17-Nov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771299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Previous Crop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Soybean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Soybean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Soybean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368100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Field Rate Fertilizer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 lbs Urea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 lbs Map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9-12 gal UAN at side-dress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983233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lbs 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55lbs ESN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lbs 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7370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lbs K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 lbs Urea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 lbs K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447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CE9776C-488A-66B5-2DCE-357B9CCC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2" y="1934983"/>
            <a:ext cx="98842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12. Agronomic information for the 2023 locations at Crookston and Red Lake Falls, MN.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14</a:t>
            </a:r>
          </a:p>
        </p:txBody>
      </p:sp>
    </p:spTree>
    <p:extLst>
      <p:ext uri="{BB962C8B-B14F-4D97-AF65-F5344CB8AC3E}">
        <p14:creationId xmlns:p14="http://schemas.microsoft.com/office/powerpoint/2010/main" val="43037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4903-3BF8-F2E4-3399-BB82145E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Johnson-</a:t>
            </a:r>
            <a:r>
              <a:rPr lang="en-US" dirty="0" err="1"/>
              <a:t>su</a:t>
            </a:r>
            <a:r>
              <a:rPr lang="en-US" dirty="0"/>
              <a:t> bioreactor - Crookston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2045A69-17A4-5A2C-603E-B582853940D4}"/>
              </a:ext>
            </a:extLst>
          </p:cNvPr>
          <p:cNvSpPr txBox="1">
            <a:spLocks/>
          </p:cNvSpPr>
          <p:nvPr/>
        </p:nvSpPr>
        <p:spPr>
          <a:xfrm>
            <a:off x="10725001" y="6303945"/>
            <a:ext cx="1455725" cy="54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Page 15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15B7309-A3B9-C846-5847-D07BC148BC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585" y="2730238"/>
          <a:ext cx="10627744" cy="186994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2446">
                  <a:extLst>
                    <a:ext uri="{9D8B030D-6E8A-4147-A177-3AD203B41FA5}">
                      <a16:colId xmlns:a16="http://schemas.microsoft.com/office/drawing/2014/main" val="3588050251"/>
                    </a:ext>
                  </a:extLst>
                </a:gridCol>
                <a:gridCol w="1995686">
                  <a:extLst>
                    <a:ext uri="{9D8B030D-6E8A-4147-A177-3AD203B41FA5}">
                      <a16:colId xmlns:a16="http://schemas.microsoft.com/office/drawing/2014/main" val="2273124564"/>
                    </a:ext>
                  </a:extLst>
                </a:gridCol>
                <a:gridCol w="1619040">
                  <a:extLst>
                    <a:ext uri="{9D8B030D-6E8A-4147-A177-3AD203B41FA5}">
                      <a16:colId xmlns:a16="http://schemas.microsoft.com/office/drawing/2014/main" val="1326412494"/>
                    </a:ext>
                  </a:extLst>
                </a:gridCol>
                <a:gridCol w="1511700">
                  <a:extLst>
                    <a:ext uri="{9D8B030D-6E8A-4147-A177-3AD203B41FA5}">
                      <a16:colId xmlns:a16="http://schemas.microsoft.com/office/drawing/2014/main" val="210516095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571062364"/>
                    </a:ext>
                  </a:extLst>
                </a:gridCol>
                <a:gridCol w="1991374">
                  <a:extLst>
                    <a:ext uri="{9D8B030D-6E8A-4147-A177-3AD203B41FA5}">
                      <a16:colId xmlns:a16="http://schemas.microsoft.com/office/drawing/2014/main" val="1517691428"/>
                    </a:ext>
                  </a:extLst>
                </a:gridCol>
              </a:tblGrid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Crookston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Treatment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Yield (bu/ac)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Protein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Moisture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 (lbs/bu)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8435750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Wheat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15.4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55599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 Murdock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15.2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97981161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 N + Extract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14.7</a:t>
                      </a:r>
                    </a:p>
                  </a:txBody>
                  <a:tcPr marL="68580" marR="68580" marT="0" marB="0" anchor="b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159296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LSD 90% CL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940329"/>
                  </a:ext>
                </a:extLst>
              </a:tr>
              <a:tr h="21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CV 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4.9%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2.6%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0.6%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234003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16915A8D-CFF5-6D53-C62D-D1009D2E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95" y="2167725"/>
            <a:ext cx="8871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475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13. Yield, protein, moisture, and test weight from individual locations in 2023.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2073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FR Color Pallete">
      <a:dk1>
        <a:sysClr val="windowText" lastClr="000000"/>
      </a:dk1>
      <a:lt1>
        <a:sysClr val="window" lastClr="FFFFFF"/>
      </a:lt1>
      <a:dk2>
        <a:srgbClr val="22475B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1044</Words>
  <Application>Microsoft Office PowerPoint</Application>
  <PresentationFormat>Widescreen</PresentationFormat>
  <Paragraphs>337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Wingdings 2</vt:lpstr>
      <vt:lpstr>Dividend</vt:lpstr>
      <vt:lpstr>Johnson-su bioreactor and compost extract seed treatment</vt:lpstr>
      <vt:lpstr>Johnson-su bioreactor</vt:lpstr>
      <vt:lpstr>Johnson-su bioreactor</vt:lpstr>
      <vt:lpstr>Large Plot Treatments</vt:lpstr>
      <vt:lpstr>small Plot Treatments</vt:lpstr>
      <vt:lpstr>Johnson-su bioreactor</vt:lpstr>
      <vt:lpstr>Johnson-su bioreactor - Extraction</vt:lpstr>
      <vt:lpstr>Johnson-su bioreactor</vt:lpstr>
      <vt:lpstr>Johnson-su bioreactor - Crookston</vt:lpstr>
      <vt:lpstr>Johnson-su bioreactor - crookston</vt:lpstr>
      <vt:lpstr>Johnson-su bioreactor – red lake falls wheat</vt:lpstr>
      <vt:lpstr>Johnson-su bioreactor – red lake falls wheat</vt:lpstr>
      <vt:lpstr>Johnson-su bioreactor – red lake falls sunflower</vt:lpstr>
      <vt:lpstr>Johnson-su bioreactor – Tissue test and PLFA </vt:lpstr>
      <vt:lpstr>Johnson-su bioreactor – Year 1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Johnson-su bioreactor and compost extract seed treatment</dc:title>
  <dc:creator>Melissa Carlson</dc:creator>
  <cp:lastModifiedBy>Melissa Carlson</cp:lastModifiedBy>
  <cp:revision>1</cp:revision>
  <dcterms:created xsi:type="dcterms:W3CDTF">2024-03-05T20:14:49Z</dcterms:created>
  <dcterms:modified xsi:type="dcterms:W3CDTF">2024-03-05T20:16:35Z</dcterms:modified>
</cp:coreProperties>
</file>