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6E5FB-2B52-402D-9572-181F000F3791}" v="88" dt="2022-11-03T14:53:11.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8" autoAdjust="0"/>
    <p:restoredTop sz="94660"/>
  </p:normalViewPr>
  <p:slideViewPr>
    <p:cSldViewPr snapToGrid="0">
      <p:cViewPr varScale="1">
        <p:scale>
          <a:sx n="63" d="100"/>
          <a:sy n="63"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6F079-A8E7-42D4-A7B3-084D8A82156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F73EE23-83BB-40D0-BFE4-3FA71742273B}">
      <dgm:prSet/>
      <dgm:spPr/>
      <dgm:t>
        <a:bodyPr/>
        <a:lstStyle/>
        <a:p>
          <a:r>
            <a:rPr lang="en-US"/>
            <a:t>Evaluate effectiveness of Kaolin clay spray on different day neutral strawberries in controlling common fungal strawberry diseases (leaf scorch, gray mold, strawberry leaf spot)</a:t>
          </a:r>
        </a:p>
      </dgm:t>
    </dgm:pt>
    <dgm:pt modelId="{FF74ABE9-B25A-419C-BF00-3386CE4C7AE2}" type="parTrans" cxnId="{24F98B33-6CB3-4730-8F4F-5C0E3CCB1AFF}">
      <dgm:prSet/>
      <dgm:spPr/>
      <dgm:t>
        <a:bodyPr/>
        <a:lstStyle/>
        <a:p>
          <a:endParaRPr lang="en-US"/>
        </a:p>
      </dgm:t>
    </dgm:pt>
    <dgm:pt modelId="{2EC9E440-4104-479A-8D47-B356B638F0C3}" type="sibTrans" cxnId="{24F98B33-6CB3-4730-8F4F-5C0E3CCB1AFF}">
      <dgm:prSet/>
      <dgm:spPr/>
      <dgm:t>
        <a:bodyPr/>
        <a:lstStyle/>
        <a:p>
          <a:endParaRPr lang="en-US"/>
        </a:p>
      </dgm:t>
    </dgm:pt>
    <dgm:pt modelId="{1B647C11-29B2-495C-8461-EE7B5471A302}">
      <dgm:prSet/>
      <dgm:spPr/>
      <dgm:t>
        <a:bodyPr/>
        <a:lstStyle/>
        <a:p>
          <a:r>
            <a:rPr lang="en-US"/>
            <a:t>Evaluate effectiveness of Kaolin clay spray on different day neutral strawberries in thwarting common pests (Japanese beetle, crickets, leaf hoppers).</a:t>
          </a:r>
        </a:p>
      </dgm:t>
    </dgm:pt>
    <dgm:pt modelId="{34791E9C-B599-4DDF-9400-7B625EC5CF0B}" type="parTrans" cxnId="{46E72E98-BFFA-4C74-B951-7BC121337142}">
      <dgm:prSet/>
      <dgm:spPr/>
      <dgm:t>
        <a:bodyPr/>
        <a:lstStyle/>
        <a:p>
          <a:endParaRPr lang="en-US"/>
        </a:p>
      </dgm:t>
    </dgm:pt>
    <dgm:pt modelId="{9B692E0C-46A9-45A5-AE63-295CC074E17F}" type="sibTrans" cxnId="{46E72E98-BFFA-4C74-B951-7BC121337142}">
      <dgm:prSet/>
      <dgm:spPr/>
      <dgm:t>
        <a:bodyPr/>
        <a:lstStyle/>
        <a:p>
          <a:endParaRPr lang="en-US"/>
        </a:p>
      </dgm:t>
    </dgm:pt>
    <dgm:pt modelId="{89680579-B276-4B9B-95FC-E0BF22278528}" type="pres">
      <dgm:prSet presAssocID="{3F86F079-A8E7-42D4-A7B3-084D8A82156B}" presName="hierChild1" presStyleCnt="0">
        <dgm:presLayoutVars>
          <dgm:chPref val="1"/>
          <dgm:dir/>
          <dgm:animOne val="branch"/>
          <dgm:animLvl val="lvl"/>
          <dgm:resizeHandles/>
        </dgm:presLayoutVars>
      </dgm:prSet>
      <dgm:spPr/>
    </dgm:pt>
    <dgm:pt modelId="{CFB2B941-EE81-49DF-A83B-2E96A9B26219}" type="pres">
      <dgm:prSet presAssocID="{7F73EE23-83BB-40D0-BFE4-3FA71742273B}" presName="hierRoot1" presStyleCnt="0"/>
      <dgm:spPr/>
    </dgm:pt>
    <dgm:pt modelId="{7058E663-7DB3-4876-8C74-7263CB6231C5}" type="pres">
      <dgm:prSet presAssocID="{7F73EE23-83BB-40D0-BFE4-3FA71742273B}" presName="composite" presStyleCnt="0"/>
      <dgm:spPr/>
    </dgm:pt>
    <dgm:pt modelId="{B710BCEB-EA39-49E4-957E-A97EEE850103}" type="pres">
      <dgm:prSet presAssocID="{7F73EE23-83BB-40D0-BFE4-3FA71742273B}" presName="background" presStyleLbl="node0" presStyleIdx="0" presStyleCnt="2"/>
      <dgm:spPr/>
    </dgm:pt>
    <dgm:pt modelId="{9ADEA552-02BC-493C-87DB-2446083DD6F2}" type="pres">
      <dgm:prSet presAssocID="{7F73EE23-83BB-40D0-BFE4-3FA71742273B}" presName="text" presStyleLbl="fgAcc0" presStyleIdx="0" presStyleCnt="2">
        <dgm:presLayoutVars>
          <dgm:chPref val="3"/>
        </dgm:presLayoutVars>
      </dgm:prSet>
      <dgm:spPr/>
    </dgm:pt>
    <dgm:pt modelId="{C7DB7B1B-7C9A-4A8E-97BD-EBE76FF88150}" type="pres">
      <dgm:prSet presAssocID="{7F73EE23-83BB-40D0-BFE4-3FA71742273B}" presName="hierChild2" presStyleCnt="0"/>
      <dgm:spPr/>
    </dgm:pt>
    <dgm:pt modelId="{3D7CC129-1DE6-4387-8CD9-256B1CC53713}" type="pres">
      <dgm:prSet presAssocID="{1B647C11-29B2-495C-8461-EE7B5471A302}" presName="hierRoot1" presStyleCnt="0"/>
      <dgm:spPr/>
    </dgm:pt>
    <dgm:pt modelId="{10C260AF-A650-4411-9063-99917BADD1DA}" type="pres">
      <dgm:prSet presAssocID="{1B647C11-29B2-495C-8461-EE7B5471A302}" presName="composite" presStyleCnt="0"/>
      <dgm:spPr/>
    </dgm:pt>
    <dgm:pt modelId="{CFA25EDB-45DC-4968-A43D-31ACD1E90060}" type="pres">
      <dgm:prSet presAssocID="{1B647C11-29B2-495C-8461-EE7B5471A302}" presName="background" presStyleLbl="node0" presStyleIdx="1" presStyleCnt="2"/>
      <dgm:spPr/>
    </dgm:pt>
    <dgm:pt modelId="{AAEB82F9-2663-4509-B2D9-6EC75E074006}" type="pres">
      <dgm:prSet presAssocID="{1B647C11-29B2-495C-8461-EE7B5471A302}" presName="text" presStyleLbl="fgAcc0" presStyleIdx="1" presStyleCnt="2">
        <dgm:presLayoutVars>
          <dgm:chPref val="3"/>
        </dgm:presLayoutVars>
      </dgm:prSet>
      <dgm:spPr/>
    </dgm:pt>
    <dgm:pt modelId="{CF65BF0C-C6AC-485C-9186-30D0D2437E06}" type="pres">
      <dgm:prSet presAssocID="{1B647C11-29B2-495C-8461-EE7B5471A302}" presName="hierChild2" presStyleCnt="0"/>
      <dgm:spPr/>
    </dgm:pt>
  </dgm:ptLst>
  <dgm:cxnLst>
    <dgm:cxn modelId="{24F98B33-6CB3-4730-8F4F-5C0E3CCB1AFF}" srcId="{3F86F079-A8E7-42D4-A7B3-084D8A82156B}" destId="{7F73EE23-83BB-40D0-BFE4-3FA71742273B}" srcOrd="0" destOrd="0" parTransId="{FF74ABE9-B25A-419C-BF00-3386CE4C7AE2}" sibTransId="{2EC9E440-4104-479A-8D47-B356B638F0C3}"/>
    <dgm:cxn modelId="{46E72E98-BFFA-4C74-B951-7BC121337142}" srcId="{3F86F079-A8E7-42D4-A7B3-084D8A82156B}" destId="{1B647C11-29B2-495C-8461-EE7B5471A302}" srcOrd="1" destOrd="0" parTransId="{34791E9C-B599-4DDF-9400-7B625EC5CF0B}" sibTransId="{9B692E0C-46A9-45A5-AE63-295CC074E17F}"/>
    <dgm:cxn modelId="{93D5899E-5C19-4C31-BCF8-53422B1B399D}" type="presOf" srcId="{1B647C11-29B2-495C-8461-EE7B5471A302}" destId="{AAEB82F9-2663-4509-B2D9-6EC75E074006}" srcOrd="0" destOrd="0" presId="urn:microsoft.com/office/officeart/2005/8/layout/hierarchy1"/>
    <dgm:cxn modelId="{BFBB47C6-F72D-44DB-BA9B-CFCCD7056E2C}" type="presOf" srcId="{7F73EE23-83BB-40D0-BFE4-3FA71742273B}" destId="{9ADEA552-02BC-493C-87DB-2446083DD6F2}" srcOrd="0" destOrd="0" presId="urn:microsoft.com/office/officeart/2005/8/layout/hierarchy1"/>
    <dgm:cxn modelId="{73F8B4DA-FB56-497A-B08C-6E745C9247D6}" type="presOf" srcId="{3F86F079-A8E7-42D4-A7B3-084D8A82156B}" destId="{89680579-B276-4B9B-95FC-E0BF22278528}" srcOrd="0" destOrd="0" presId="urn:microsoft.com/office/officeart/2005/8/layout/hierarchy1"/>
    <dgm:cxn modelId="{4C1231EA-9222-4C39-94BF-5FB370AF682D}" type="presParOf" srcId="{89680579-B276-4B9B-95FC-E0BF22278528}" destId="{CFB2B941-EE81-49DF-A83B-2E96A9B26219}" srcOrd="0" destOrd="0" presId="urn:microsoft.com/office/officeart/2005/8/layout/hierarchy1"/>
    <dgm:cxn modelId="{24D0A625-BBA2-4873-86DF-75EF874DE046}" type="presParOf" srcId="{CFB2B941-EE81-49DF-A83B-2E96A9B26219}" destId="{7058E663-7DB3-4876-8C74-7263CB6231C5}" srcOrd="0" destOrd="0" presId="urn:microsoft.com/office/officeart/2005/8/layout/hierarchy1"/>
    <dgm:cxn modelId="{FFDEA3CB-E07A-47EC-B2D1-23E4B29176E9}" type="presParOf" srcId="{7058E663-7DB3-4876-8C74-7263CB6231C5}" destId="{B710BCEB-EA39-49E4-957E-A97EEE850103}" srcOrd="0" destOrd="0" presId="urn:microsoft.com/office/officeart/2005/8/layout/hierarchy1"/>
    <dgm:cxn modelId="{4434853A-B3AC-4507-9D46-CA9CEE9F9175}" type="presParOf" srcId="{7058E663-7DB3-4876-8C74-7263CB6231C5}" destId="{9ADEA552-02BC-493C-87DB-2446083DD6F2}" srcOrd="1" destOrd="0" presId="urn:microsoft.com/office/officeart/2005/8/layout/hierarchy1"/>
    <dgm:cxn modelId="{7B072B93-747F-4DE6-A6E0-FE88876A760F}" type="presParOf" srcId="{CFB2B941-EE81-49DF-A83B-2E96A9B26219}" destId="{C7DB7B1B-7C9A-4A8E-97BD-EBE76FF88150}" srcOrd="1" destOrd="0" presId="urn:microsoft.com/office/officeart/2005/8/layout/hierarchy1"/>
    <dgm:cxn modelId="{F9939527-04CF-4290-A65E-36A8B1FE2648}" type="presParOf" srcId="{89680579-B276-4B9B-95FC-E0BF22278528}" destId="{3D7CC129-1DE6-4387-8CD9-256B1CC53713}" srcOrd="1" destOrd="0" presId="urn:microsoft.com/office/officeart/2005/8/layout/hierarchy1"/>
    <dgm:cxn modelId="{8B6FEAF5-C45D-4DD4-80F5-3EF1FE8EB3D8}" type="presParOf" srcId="{3D7CC129-1DE6-4387-8CD9-256B1CC53713}" destId="{10C260AF-A650-4411-9063-99917BADD1DA}" srcOrd="0" destOrd="0" presId="urn:microsoft.com/office/officeart/2005/8/layout/hierarchy1"/>
    <dgm:cxn modelId="{62B104DD-BB3E-427D-902D-ED9CF83FB223}" type="presParOf" srcId="{10C260AF-A650-4411-9063-99917BADD1DA}" destId="{CFA25EDB-45DC-4968-A43D-31ACD1E90060}" srcOrd="0" destOrd="0" presId="urn:microsoft.com/office/officeart/2005/8/layout/hierarchy1"/>
    <dgm:cxn modelId="{E6D20F63-830E-488D-82E9-D5A47E458181}" type="presParOf" srcId="{10C260AF-A650-4411-9063-99917BADD1DA}" destId="{AAEB82F9-2663-4509-B2D9-6EC75E074006}" srcOrd="1" destOrd="0" presId="urn:microsoft.com/office/officeart/2005/8/layout/hierarchy1"/>
    <dgm:cxn modelId="{0DCCF828-907F-437B-9B73-93637A13D032}" type="presParOf" srcId="{3D7CC129-1DE6-4387-8CD9-256B1CC53713}" destId="{CF65BF0C-C6AC-485C-9186-30D0D2437E0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C31826-1CA7-4149-BD2F-071F9D11B7F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75907B3-933B-4A9E-87EC-1E735897EEE4}">
      <dgm:prSet/>
      <dgm:spPr/>
      <dgm:t>
        <a:bodyPr/>
        <a:lstStyle/>
        <a:p>
          <a:r>
            <a:rPr lang="en-US"/>
            <a:t>Mold was not present on any plants (0)</a:t>
          </a:r>
        </a:p>
      </dgm:t>
    </dgm:pt>
    <dgm:pt modelId="{ECF55C0A-1FC3-419A-8401-2ED65C7ADF99}" type="parTrans" cxnId="{F86E43B0-B057-4DB5-8B28-DDD0F5893246}">
      <dgm:prSet/>
      <dgm:spPr/>
      <dgm:t>
        <a:bodyPr/>
        <a:lstStyle/>
        <a:p>
          <a:endParaRPr lang="en-US"/>
        </a:p>
      </dgm:t>
    </dgm:pt>
    <dgm:pt modelId="{5C241C73-6F27-4D36-8695-5287342464D4}" type="sibTrans" cxnId="{F86E43B0-B057-4DB5-8B28-DDD0F5893246}">
      <dgm:prSet/>
      <dgm:spPr/>
      <dgm:t>
        <a:bodyPr/>
        <a:lstStyle/>
        <a:p>
          <a:endParaRPr lang="en-US"/>
        </a:p>
      </dgm:t>
    </dgm:pt>
    <dgm:pt modelId="{CA17CF48-607B-4368-8EB9-3BE6260EB024}">
      <dgm:prSet/>
      <dgm:spPr/>
      <dgm:t>
        <a:bodyPr/>
        <a:lstStyle/>
        <a:p>
          <a:r>
            <a:rPr lang="en-US"/>
            <a:t>Leaf scorch and leaf spot were minimally present or not present (1)</a:t>
          </a:r>
        </a:p>
      </dgm:t>
    </dgm:pt>
    <dgm:pt modelId="{2DAD6AA6-32F3-4944-AEEF-6B6C7B765298}" type="parTrans" cxnId="{ECEF1ACB-8D27-4328-B694-4EA68F962F36}">
      <dgm:prSet/>
      <dgm:spPr/>
      <dgm:t>
        <a:bodyPr/>
        <a:lstStyle/>
        <a:p>
          <a:endParaRPr lang="en-US"/>
        </a:p>
      </dgm:t>
    </dgm:pt>
    <dgm:pt modelId="{888C09FB-2B64-4C4E-857A-05EFD229CD30}" type="sibTrans" cxnId="{ECEF1ACB-8D27-4328-B694-4EA68F962F36}">
      <dgm:prSet/>
      <dgm:spPr/>
      <dgm:t>
        <a:bodyPr/>
        <a:lstStyle/>
        <a:p>
          <a:endParaRPr lang="en-US"/>
        </a:p>
      </dgm:t>
    </dgm:pt>
    <dgm:pt modelId="{D34896F6-D3DC-4D57-8F2C-937059F950E3}">
      <dgm:prSet/>
      <dgm:spPr/>
      <dgm:t>
        <a:bodyPr/>
        <a:lstStyle/>
        <a:p>
          <a:r>
            <a:rPr lang="en-US"/>
            <a:t>Insect damage was minimally present, with slightly more insect nibbling on leaves on untreated plants. (1)</a:t>
          </a:r>
        </a:p>
      </dgm:t>
    </dgm:pt>
    <dgm:pt modelId="{4368FEF9-68BF-43CC-8ACE-86693C4B1B64}" type="parTrans" cxnId="{0EF08F09-3B82-4D8A-A638-C4D0BBD1139B}">
      <dgm:prSet/>
      <dgm:spPr/>
      <dgm:t>
        <a:bodyPr/>
        <a:lstStyle/>
        <a:p>
          <a:endParaRPr lang="en-US"/>
        </a:p>
      </dgm:t>
    </dgm:pt>
    <dgm:pt modelId="{0500450D-E490-4C0D-8930-86D565ADC16C}" type="sibTrans" cxnId="{0EF08F09-3B82-4D8A-A638-C4D0BBD1139B}">
      <dgm:prSet/>
      <dgm:spPr/>
      <dgm:t>
        <a:bodyPr/>
        <a:lstStyle/>
        <a:p>
          <a:endParaRPr lang="en-US"/>
        </a:p>
      </dgm:t>
    </dgm:pt>
    <dgm:pt modelId="{F32DA292-F283-468D-BF31-3DB00970707B}">
      <dgm:prSet/>
      <dgm:spPr/>
      <dgm:t>
        <a:bodyPr/>
        <a:lstStyle/>
        <a:p>
          <a:r>
            <a:rPr lang="en-US"/>
            <a:t>Plants grew quickly in all sections.  Treated sections had slightly more growth.</a:t>
          </a:r>
        </a:p>
      </dgm:t>
    </dgm:pt>
    <dgm:pt modelId="{488F3EAF-117A-4A07-9F32-6A0646EF944C}" type="parTrans" cxnId="{9D125A38-FB45-4F6B-B242-C9498FB18D66}">
      <dgm:prSet/>
      <dgm:spPr/>
      <dgm:t>
        <a:bodyPr/>
        <a:lstStyle/>
        <a:p>
          <a:endParaRPr lang="en-US"/>
        </a:p>
      </dgm:t>
    </dgm:pt>
    <dgm:pt modelId="{691244AE-17C9-4280-91D8-585F71B4CBB5}" type="sibTrans" cxnId="{9D125A38-FB45-4F6B-B242-C9498FB18D66}">
      <dgm:prSet/>
      <dgm:spPr/>
      <dgm:t>
        <a:bodyPr/>
        <a:lstStyle/>
        <a:p>
          <a:endParaRPr lang="en-US"/>
        </a:p>
      </dgm:t>
    </dgm:pt>
    <dgm:pt modelId="{2739A7B8-F022-4D30-BDE9-075F9C3D997E}" type="pres">
      <dgm:prSet presAssocID="{0AC31826-1CA7-4149-BD2F-071F9D11B7F2}" presName="vert0" presStyleCnt="0">
        <dgm:presLayoutVars>
          <dgm:dir/>
          <dgm:animOne val="branch"/>
          <dgm:animLvl val="lvl"/>
        </dgm:presLayoutVars>
      </dgm:prSet>
      <dgm:spPr/>
    </dgm:pt>
    <dgm:pt modelId="{4D3741A6-2B69-4F29-9B3A-559A3B049AE7}" type="pres">
      <dgm:prSet presAssocID="{375907B3-933B-4A9E-87EC-1E735897EEE4}" presName="thickLine" presStyleLbl="alignNode1" presStyleIdx="0" presStyleCnt="4"/>
      <dgm:spPr/>
    </dgm:pt>
    <dgm:pt modelId="{B3F19C2E-CA33-4655-BB94-7F158EE5A345}" type="pres">
      <dgm:prSet presAssocID="{375907B3-933B-4A9E-87EC-1E735897EEE4}" presName="horz1" presStyleCnt="0"/>
      <dgm:spPr/>
    </dgm:pt>
    <dgm:pt modelId="{416D3E70-7027-4DF7-B2B8-9DA0E5F70BB8}" type="pres">
      <dgm:prSet presAssocID="{375907B3-933B-4A9E-87EC-1E735897EEE4}" presName="tx1" presStyleLbl="revTx" presStyleIdx="0" presStyleCnt="4"/>
      <dgm:spPr/>
    </dgm:pt>
    <dgm:pt modelId="{FBB654DA-74C7-4314-8778-981437948133}" type="pres">
      <dgm:prSet presAssocID="{375907B3-933B-4A9E-87EC-1E735897EEE4}" presName="vert1" presStyleCnt="0"/>
      <dgm:spPr/>
    </dgm:pt>
    <dgm:pt modelId="{E00507E8-8164-4E2F-8203-B608384E5AFA}" type="pres">
      <dgm:prSet presAssocID="{CA17CF48-607B-4368-8EB9-3BE6260EB024}" presName="thickLine" presStyleLbl="alignNode1" presStyleIdx="1" presStyleCnt="4"/>
      <dgm:spPr/>
    </dgm:pt>
    <dgm:pt modelId="{41792783-A0D0-4EE6-9558-03868DB9493D}" type="pres">
      <dgm:prSet presAssocID="{CA17CF48-607B-4368-8EB9-3BE6260EB024}" presName="horz1" presStyleCnt="0"/>
      <dgm:spPr/>
    </dgm:pt>
    <dgm:pt modelId="{0FE58A12-1B01-420C-B246-B785913648B2}" type="pres">
      <dgm:prSet presAssocID="{CA17CF48-607B-4368-8EB9-3BE6260EB024}" presName="tx1" presStyleLbl="revTx" presStyleIdx="1" presStyleCnt="4"/>
      <dgm:spPr/>
    </dgm:pt>
    <dgm:pt modelId="{508AC550-354A-4335-BB02-DF153FE1D65D}" type="pres">
      <dgm:prSet presAssocID="{CA17CF48-607B-4368-8EB9-3BE6260EB024}" presName="vert1" presStyleCnt="0"/>
      <dgm:spPr/>
    </dgm:pt>
    <dgm:pt modelId="{F57CCB18-BC6A-4610-8418-DD3E3B3A1655}" type="pres">
      <dgm:prSet presAssocID="{D34896F6-D3DC-4D57-8F2C-937059F950E3}" presName="thickLine" presStyleLbl="alignNode1" presStyleIdx="2" presStyleCnt="4"/>
      <dgm:spPr/>
    </dgm:pt>
    <dgm:pt modelId="{1D04EED1-9994-45C2-8FB8-4E89D0652BBC}" type="pres">
      <dgm:prSet presAssocID="{D34896F6-D3DC-4D57-8F2C-937059F950E3}" presName="horz1" presStyleCnt="0"/>
      <dgm:spPr/>
    </dgm:pt>
    <dgm:pt modelId="{0AA9BAA5-D5D4-45F9-B88F-5C59A8AF03C3}" type="pres">
      <dgm:prSet presAssocID="{D34896F6-D3DC-4D57-8F2C-937059F950E3}" presName="tx1" presStyleLbl="revTx" presStyleIdx="2" presStyleCnt="4"/>
      <dgm:spPr/>
    </dgm:pt>
    <dgm:pt modelId="{6278BA4A-19C8-47E1-A759-D03518BDA196}" type="pres">
      <dgm:prSet presAssocID="{D34896F6-D3DC-4D57-8F2C-937059F950E3}" presName="vert1" presStyleCnt="0"/>
      <dgm:spPr/>
    </dgm:pt>
    <dgm:pt modelId="{8FAF3C4B-B002-49D8-A3DA-E8D25CF72F1E}" type="pres">
      <dgm:prSet presAssocID="{F32DA292-F283-468D-BF31-3DB00970707B}" presName="thickLine" presStyleLbl="alignNode1" presStyleIdx="3" presStyleCnt="4"/>
      <dgm:spPr/>
    </dgm:pt>
    <dgm:pt modelId="{90D11D27-0295-454A-92AF-BA7ECEC50472}" type="pres">
      <dgm:prSet presAssocID="{F32DA292-F283-468D-BF31-3DB00970707B}" presName="horz1" presStyleCnt="0"/>
      <dgm:spPr/>
    </dgm:pt>
    <dgm:pt modelId="{2B39C125-1EA5-45ED-9814-E770872E005A}" type="pres">
      <dgm:prSet presAssocID="{F32DA292-F283-468D-BF31-3DB00970707B}" presName="tx1" presStyleLbl="revTx" presStyleIdx="3" presStyleCnt="4"/>
      <dgm:spPr/>
    </dgm:pt>
    <dgm:pt modelId="{D2712355-081B-46A0-8E39-F4874CB4A5BC}" type="pres">
      <dgm:prSet presAssocID="{F32DA292-F283-468D-BF31-3DB00970707B}" presName="vert1" presStyleCnt="0"/>
      <dgm:spPr/>
    </dgm:pt>
  </dgm:ptLst>
  <dgm:cxnLst>
    <dgm:cxn modelId="{0EF08F09-3B82-4D8A-A638-C4D0BBD1139B}" srcId="{0AC31826-1CA7-4149-BD2F-071F9D11B7F2}" destId="{D34896F6-D3DC-4D57-8F2C-937059F950E3}" srcOrd="2" destOrd="0" parTransId="{4368FEF9-68BF-43CC-8ACE-86693C4B1B64}" sibTransId="{0500450D-E490-4C0D-8930-86D565ADC16C}"/>
    <dgm:cxn modelId="{41EFAD0D-6B43-464A-A4EA-02DE36EB6436}" type="presOf" srcId="{D34896F6-D3DC-4D57-8F2C-937059F950E3}" destId="{0AA9BAA5-D5D4-45F9-B88F-5C59A8AF03C3}" srcOrd="0" destOrd="0" presId="urn:microsoft.com/office/officeart/2008/layout/LinedList"/>
    <dgm:cxn modelId="{9D125A38-FB45-4F6B-B242-C9498FB18D66}" srcId="{0AC31826-1CA7-4149-BD2F-071F9D11B7F2}" destId="{F32DA292-F283-468D-BF31-3DB00970707B}" srcOrd="3" destOrd="0" parTransId="{488F3EAF-117A-4A07-9F32-6A0646EF944C}" sibTransId="{691244AE-17C9-4280-91D8-585F71B4CBB5}"/>
    <dgm:cxn modelId="{EFE2DF43-CED8-4793-98E1-7B9A8313DAA7}" type="presOf" srcId="{CA17CF48-607B-4368-8EB9-3BE6260EB024}" destId="{0FE58A12-1B01-420C-B246-B785913648B2}" srcOrd="0" destOrd="0" presId="urn:microsoft.com/office/officeart/2008/layout/LinedList"/>
    <dgm:cxn modelId="{F86E43B0-B057-4DB5-8B28-DDD0F5893246}" srcId="{0AC31826-1CA7-4149-BD2F-071F9D11B7F2}" destId="{375907B3-933B-4A9E-87EC-1E735897EEE4}" srcOrd="0" destOrd="0" parTransId="{ECF55C0A-1FC3-419A-8401-2ED65C7ADF99}" sibTransId="{5C241C73-6F27-4D36-8695-5287342464D4}"/>
    <dgm:cxn modelId="{ECEF1ACB-8D27-4328-B694-4EA68F962F36}" srcId="{0AC31826-1CA7-4149-BD2F-071F9D11B7F2}" destId="{CA17CF48-607B-4368-8EB9-3BE6260EB024}" srcOrd="1" destOrd="0" parTransId="{2DAD6AA6-32F3-4944-AEEF-6B6C7B765298}" sibTransId="{888C09FB-2B64-4C4E-857A-05EFD229CD30}"/>
    <dgm:cxn modelId="{521D3ACC-59E5-4702-88B7-0F7C4D6BB2E0}" type="presOf" srcId="{0AC31826-1CA7-4149-BD2F-071F9D11B7F2}" destId="{2739A7B8-F022-4D30-BDE9-075F9C3D997E}" srcOrd="0" destOrd="0" presId="urn:microsoft.com/office/officeart/2008/layout/LinedList"/>
    <dgm:cxn modelId="{4D3B40D8-A401-4FB3-9D43-E2C74F2B646D}" type="presOf" srcId="{375907B3-933B-4A9E-87EC-1E735897EEE4}" destId="{416D3E70-7027-4DF7-B2B8-9DA0E5F70BB8}" srcOrd="0" destOrd="0" presId="urn:microsoft.com/office/officeart/2008/layout/LinedList"/>
    <dgm:cxn modelId="{CB7417DC-EA61-4FFF-9C06-D961A980442C}" type="presOf" srcId="{F32DA292-F283-468D-BF31-3DB00970707B}" destId="{2B39C125-1EA5-45ED-9814-E770872E005A}" srcOrd="0" destOrd="0" presId="urn:microsoft.com/office/officeart/2008/layout/LinedList"/>
    <dgm:cxn modelId="{68F7B647-B272-4346-86DB-524B7F8E987B}" type="presParOf" srcId="{2739A7B8-F022-4D30-BDE9-075F9C3D997E}" destId="{4D3741A6-2B69-4F29-9B3A-559A3B049AE7}" srcOrd="0" destOrd="0" presId="urn:microsoft.com/office/officeart/2008/layout/LinedList"/>
    <dgm:cxn modelId="{4A738AC0-DAF2-45B6-8F2F-BB240489FAF4}" type="presParOf" srcId="{2739A7B8-F022-4D30-BDE9-075F9C3D997E}" destId="{B3F19C2E-CA33-4655-BB94-7F158EE5A345}" srcOrd="1" destOrd="0" presId="urn:microsoft.com/office/officeart/2008/layout/LinedList"/>
    <dgm:cxn modelId="{D1175587-2F2C-4E14-8927-15A4CD954940}" type="presParOf" srcId="{B3F19C2E-CA33-4655-BB94-7F158EE5A345}" destId="{416D3E70-7027-4DF7-B2B8-9DA0E5F70BB8}" srcOrd="0" destOrd="0" presId="urn:microsoft.com/office/officeart/2008/layout/LinedList"/>
    <dgm:cxn modelId="{369BB431-4675-4952-9859-CE0C5D9FB55C}" type="presParOf" srcId="{B3F19C2E-CA33-4655-BB94-7F158EE5A345}" destId="{FBB654DA-74C7-4314-8778-981437948133}" srcOrd="1" destOrd="0" presId="urn:microsoft.com/office/officeart/2008/layout/LinedList"/>
    <dgm:cxn modelId="{FBC2619A-A8B5-435B-A4D0-EA6096575BA4}" type="presParOf" srcId="{2739A7B8-F022-4D30-BDE9-075F9C3D997E}" destId="{E00507E8-8164-4E2F-8203-B608384E5AFA}" srcOrd="2" destOrd="0" presId="urn:microsoft.com/office/officeart/2008/layout/LinedList"/>
    <dgm:cxn modelId="{CC63DA2A-03E2-4530-A91E-E9B748267CBE}" type="presParOf" srcId="{2739A7B8-F022-4D30-BDE9-075F9C3D997E}" destId="{41792783-A0D0-4EE6-9558-03868DB9493D}" srcOrd="3" destOrd="0" presId="urn:microsoft.com/office/officeart/2008/layout/LinedList"/>
    <dgm:cxn modelId="{A4FC2FA4-40CB-4FDB-BE5E-1FC9E7DF96F1}" type="presParOf" srcId="{41792783-A0D0-4EE6-9558-03868DB9493D}" destId="{0FE58A12-1B01-420C-B246-B785913648B2}" srcOrd="0" destOrd="0" presId="urn:microsoft.com/office/officeart/2008/layout/LinedList"/>
    <dgm:cxn modelId="{515871DD-218E-4386-B1E4-306814EC3216}" type="presParOf" srcId="{41792783-A0D0-4EE6-9558-03868DB9493D}" destId="{508AC550-354A-4335-BB02-DF153FE1D65D}" srcOrd="1" destOrd="0" presId="urn:microsoft.com/office/officeart/2008/layout/LinedList"/>
    <dgm:cxn modelId="{965EF154-996B-4EED-A73F-400B1B1B86D3}" type="presParOf" srcId="{2739A7B8-F022-4D30-BDE9-075F9C3D997E}" destId="{F57CCB18-BC6A-4610-8418-DD3E3B3A1655}" srcOrd="4" destOrd="0" presId="urn:microsoft.com/office/officeart/2008/layout/LinedList"/>
    <dgm:cxn modelId="{8EC897F7-597E-49DA-B4E5-958E2A0173CB}" type="presParOf" srcId="{2739A7B8-F022-4D30-BDE9-075F9C3D997E}" destId="{1D04EED1-9994-45C2-8FB8-4E89D0652BBC}" srcOrd="5" destOrd="0" presId="urn:microsoft.com/office/officeart/2008/layout/LinedList"/>
    <dgm:cxn modelId="{93D568CC-27C5-40FA-8E51-3FC3D449C84D}" type="presParOf" srcId="{1D04EED1-9994-45C2-8FB8-4E89D0652BBC}" destId="{0AA9BAA5-D5D4-45F9-B88F-5C59A8AF03C3}" srcOrd="0" destOrd="0" presId="urn:microsoft.com/office/officeart/2008/layout/LinedList"/>
    <dgm:cxn modelId="{5792239B-1A2D-454C-B3B6-0344F66FD1C3}" type="presParOf" srcId="{1D04EED1-9994-45C2-8FB8-4E89D0652BBC}" destId="{6278BA4A-19C8-47E1-A759-D03518BDA196}" srcOrd="1" destOrd="0" presId="urn:microsoft.com/office/officeart/2008/layout/LinedList"/>
    <dgm:cxn modelId="{83D1A739-460C-44B1-A389-6530637EF068}" type="presParOf" srcId="{2739A7B8-F022-4D30-BDE9-075F9C3D997E}" destId="{8FAF3C4B-B002-49D8-A3DA-E8D25CF72F1E}" srcOrd="6" destOrd="0" presId="urn:microsoft.com/office/officeart/2008/layout/LinedList"/>
    <dgm:cxn modelId="{C18AFBEF-BBE9-4636-A2A0-CB6864604E8F}" type="presParOf" srcId="{2739A7B8-F022-4D30-BDE9-075F9C3D997E}" destId="{90D11D27-0295-454A-92AF-BA7ECEC50472}" srcOrd="7" destOrd="0" presId="urn:microsoft.com/office/officeart/2008/layout/LinedList"/>
    <dgm:cxn modelId="{6EA174BF-E862-4B26-B9CD-F0337BE87837}" type="presParOf" srcId="{90D11D27-0295-454A-92AF-BA7ECEC50472}" destId="{2B39C125-1EA5-45ED-9814-E770872E005A}" srcOrd="0" destOrd="0" presId="urn:microsoft.com/office/officeart/2008/layout/LinedList"/>
    <dgm:cxn modelId="{FD0D3E1B-5233-44A6-A2C1-FCB5EE72632F}" type="presParOf" srcId="{90D11D27-0295-454A-92AF-BA7ECEC50472}" destId="{D2712355-081B-46A0-8E39-F4874CB4A5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0BCEB-EA39-49E4-957E-A97EEE850103}">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EA552-02BC-493C-87DB-2446083DD6F2}">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Evaluate effectiveness of Kaolin clay spray on different day neutral strawberries in controlling common fungal strawberry diseases (leaf scorch, gray mold, strawberry leaf spot)</a:t>
          </a:r>
        </a:p>
      </dsp:txBody>
      <dsp:txXfrm>
        <a:off x="564480" y="600330"/>
        <a:ext cx="4180817" cy="2595863"/>
      </dsp:txXfrm>
    </dsp:sp>
    <dsp:sp modelId="{CFA25EDB-45DC-4968-A43D-31ACD1E90060}">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B82F9-2663-4509-B2D9-6EC75E074006}">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Evaluate effectiveness of Kaolin clay spray on different day neutral strawberries in thwarting common pests (Japanese beetle, crickets, leaf hoppers).</a:t>
          </a:r>
        </a:p>
      </dsp:txBody>
      <dsp:txXfrm>
        <a:off x="5871784" y="600330"/>
        <a:ext cx="4180817" cy="2595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41A6-2B69-4F29-9B3A-559A3B049AE7}">
      <dsp:nvSpPr>
        <dsp:cNvPr id="0" name=""/>
        <dsp:cNvSpPr/>
      </dsp:nvSpPr>
      <dsp:spPr>
        <a:xfrm>
          <a:off x="0" y="0"/>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D3E70-7027-4DF7-B2B8-9DA0E5F70BB8}">
      <dsp:nvSpPr>
        <dsp:cNvPr id="0" name=""/>
        <dsp:cNvSpPr/>
      </dsp:nvSpPr>
      <dsp:spPr>
        <a:xfrm>
          <a:off x="0" y="0"/>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Mold was not present on any plants (0)</a:t>
          </a:r>
        </a:p>
      </dsp:txBody>
      <dsp:txXfrm>
        <a:off x="0" y="0"/>
        <a:ext cx="5343082" cy="1280401"/>
      </dsp:txXfrm>
    </dsp:sp>
    <dsp:sp modelId="{E00507E8-8164-4E2F-8203-B608384E5AFA}">
      <dsp:nvSpPr>
        <dsp:cNvPr id="0" name=""/>
        <dsp:cNvSpPr/>
      </dsp:nvSpPr>
      <dsp:spPr>
        <a:xfrm>
          <a:off x="0" y="1280401"/>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58A12-1B01-420C-B246-B785913648B2}">
      <dsp:nvSpPr>
        <dsp:cNvPr id="0" name=""/>
        <dsp:cNvSpPr/>
      </dsp:nvSpPr>
      <dsp:spPr>
        <a:xfrm>
          <a:off x="0" y="1280401"/>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Leaf scorch and leaf spot were minimally present or not present (1)</a:t>
          </a:r>
        </a:p>
      </dsp:txBody>
      <dsp:txXfrm>
        <a:off x="0" y="1280401"/>
        <a:ext cx="5343082" cy="1280401"/>
      </dsp:txXfrm>
    </dsp:sp>
    <dsp:sp modelId="{F57CCB18-BC6A-4610-8418-DD3E3B3A1655}">
      <dsp:nvSpPr>
        <dsp:cNvPr id="0" name=""/>
        <dsp:cNvSpPr/>
      </dsp:nvSpPr>
      <dsp:spPr>
        <a:xfrm>
          <a:off x="0" y="2560802"/>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9BAA5-D5D4-45F9-B88F-5C59A8AF03C3}">
      <dsp:nvSpPr>
        <dsp:cNvPr id="0" name=""/>
        <dsp:cNvSpPr/>
      </dsp:nvSpPr>
      <dsp:spPr>
        <a:xfrm>
          <a:off x="0" y="2560802"/>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Insect damage was minimally present, with slightly more insect nibbling on leaves on untreated plants. (1)</a:t>
          </a:r>
        </a:p>
      </dsp:txBody>
      <dsp:txXfrm>
        <a:off x="0" y="2560802"/>
        <a:ext cx="5343082" cy="1280401"/>
      </dsp:txXfrm>
    </dsp:sp>
    <dsp:sp modelId="{8FAF3C4B-B002-49D8-A3DA-E8D25CF72F1E}">
      <dsp:nvSpPr>
        <dsp:cNvPr id="0" name=""/>
        <dsp:cNvSpPr/>
      </dsp:nvSpPr>
      <dsp:spPr>
        <a:xfrm>
          <a:off x="0" y="3841204"/>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9C125-1EA5-45ED-9814-E770872E005A}">
      <dsp:nvSpPr>
        <dsp:cNvPr id="0" name=""/>
        <dsp:cNvSpPr/>
      </dsp:nvSpPr>
      <dsp:spPr>
        <a:xfrm>
          <a:off x="0" y="3841204"/>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Plants grew quickly in all sections.  Treated sections had slightly more growth.</a:t>
          </a:r>
        </a:p>
      </dsp:txBody>
      <dsp:txXfrm>
        <a:off x="0" y="3841204"/>
        <a:ext cx="5343082" cy="12804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051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1673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45193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2423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5290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8551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8188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78971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751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4767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1/16/2024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0788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1/16/2024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93807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rawberries in a basket">
            <a:extLst>
              <a:ext uri="{FF2B5EF4-FFF2-40B4-BE49-F238E27FC236}">
                <a16:creationId xmlns:a16="http://schemas.microsoft.com/office/drawing/2014/main" id="{106BC156-80BB-CDAE-4F40-C7B6E8565A9D}"/>
              </a:ext>
            </a:extLst>
          </p:cNvPr>
          <p:cNvPicPr>
            <a:picLocks noChangeAspect="1"/>
          </p:cNvPicPr>
          <p:nvPr/>
        </p:nvPicPr>
        <p:blipFill rotWithShape="1">
          <a:blip r:embed="rId2"/>
          <a:srcRect t="15963" b="12381"/>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0AC6C-D0EE-E779-121A-A538E010C7C6}"/>
              </a:ext>
            </a:extLst>
          </p:cNvPr>
          <p:cNvSpPr>
            <a:spLocks noGrp="1"/>
          </p:cNvSpPr>
          <p:nvPr>
            <p:ph type="ctrTitle"/>
          </p:nvPr>
        </p:nvSpPr>
        <p:spPr>
          <a:xfrm>
            <a:off x="2076091" y="2633933"/>
            <a:ext cx="8039818" cy="1643572"/>
          </a:xfrm>
        </p:spPr>
        <p:txBody>
          <a:bodyPr>
            <a:normAutofit/>
          </a:bodyPr>
          <a:lstStyle/>
          <a:p>
            <a:r>
              <a:rPr lang="en-US" dirty="0">
                <a:solidFill>
                  <a:srgbClr val="FFFFFF"/>
                </a:solidFill>
              </a:rPr>
              <a:t>	Strawberry SARE Grant </a:t>
            </a:r>
            <a:br>
              <a:rPr lang="en-US" dirty="0">
                <a:solidFill>
                  <a:srgbClr val="FFFFFF"/>
                </a:solidFill>
              </a:rPr>
            </a:br>
            <a:r>
              <a:rPr lang="en-US" dirty="0">
                <a:solidFill>
                  <a:srgbClr val="FFFFFF"/>
                </a:solidFill>
              </a:rPr>
              <a:t>Grow Strawberries Organically</a:t>
            </a:r>
          </a:p>
        </p:txBody>
      </p:sp>
      <p:sp>
        <p:nvSpPr>
          <p:cNvPr id="3" name="Subtitle 2">
            <a:extLst>
              <a:ext uri="{FF2B5EF4-FFF2-40B4-BE49-F238E27FC236}">
                <a16:creationId xmlns:a16="http://schemas.microsoft.com/office/drawing/2014/main" id="{DF9875D2-D523-1109-D030-3CD3D45850B8}"/>
              </a:ext>
            </a:extLst>
          </p:cNvPr>
          <p:cNvSpPr>
            <a:spLocks noGrp="1"/>
          </p:cNvSpPr>
          <p:nvPr>
            <p:ph type="subTitle" idx="1"/>
          </p:nvPr>
        </p:nvSpPr>
        <p:spPr>
          <a:xfrm>
            <a:off x="1857556" y="5272808"/>
            <a:ext cx="8442384" cy="1242291"/>
          </a:xfrm>
        </p:spPr>
        <p:txBody>
          <a:bodyPr>
            <a:normAutofit lnSpcReduction="10000"/>
          </a:bodyPr>
          <a:lstStyle/>
          <a:p>
            <a:r>
              <a:rPr lang="en-US" dirty="0">
                <a:solidFill>
                  <a:srgbClr val="FFFFFF"/>
                </a:solidFill>
              </a:rPr>
              <a:t>Maria Velikonja</a:t>
            </a:r>
          </a:p>
          <a:p>
            <a:r>
              <a:rPr lang="en-US" dirty="0">
                <a:solidFill>
                  <a:srgbClr val="FFFFFF"/>
                </a:solidFill>
              </a:rPr>
              <a:t>CEO, Carniola Farms, Parsonsburg MD</a:t>
            </a:r>
          </a:p>
          <a:p>
            <a:r>
              <a:rPr lang="en-US" dirty="0">
                <a:solidFill>
                  <a:srgbClr val="FFFFFF"/>
                </a:solidFill>
              </a:rPr>
              <a:t>November 5, 2022</a:t>
            </a:r>
          </a:p>
          <a:p>
            <a:endParaRPr lang="en-US" dirty="0">
              <a:solidFill>
                <a:srgbClr val="FFFFFF"/>
              </a:solidFill>
            </a:endParaRPr>
          </a:p>
        </p:txBody>
      </p:sp>
      <p:grpSp>
        <p:nvGrpSpPr>
          <p:cNvPr id="13" name="Group 12">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14" name="Rectangle 13">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 name="Straight Connector 14">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585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68C7C-1C6C-99ED-2E13-A47D5E0F7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5" name="Picture 4" descr="A picture containing outdoor, plant, tree, leaf&#10;&#10;Description automatically generated">
            <a:extLst>
              <a:ext uri="{FF2B5EF4-FFF2-40B4-BE49-F238E27FC236}">
                <a16:creationId xmlns:a16="http://schemas.microsoft.com/office/drawing/2014/main" id="{DC07F6EA-9DDD-2BEF-0962-71C045712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6" name="TextBox 5">
            <a:extLst>
              <a:ext uri="{FF2B5EF4-FFF2-40B4-BE49-F238E27FC236}">
                <a16:creationId xmlns:a16="http://schemas.microsoft.com/office/drawing/2014/main" id="{88221681-1219-56F6-C9B7-A17BB18AC1D8}"/>
              </a:ext>
            </a:extLst>
          </p:cNvPr>
          <p:cNvSpPr txBox="1"/>
          <p:nvPr/>
        </p:nvSpPr>
        <p:spPr>
          <a:xfrm>
            <a:off x="5724525" y="1181100"/>
            <a:ext cx="1323975" cy="523220"/>
          </a:xfrm>
          <a:prstGeom prst="rect">
            <a:avLst/>
          </a:prstGeom>
          <a:noFill/>
        </p:spPr>
        <p:txBody>
          <a:bodyPr wrap="square" rtlCol="0">
            <a:spAutoFit/>
          </a:bodyPr>
          <a:lstStyle/>
          <a:p>
            <a:r>
              <a:rPr lang="en-US" sz="2800" dirty="0"/>
              <a:t>July</a:t>
            </a:r>
          </a:p>
        </p:txBody>
      </p:sp>
    </p:spTree>
    <p:extLst>
      <p:ext uri="{BB962C8B-B14F-4D97-AF65-F5344CB8AC3E}">
        <p14:creationId xmlns:p14="http://schemas.microsoft.com/office/powerpoint/2010/main" val="360970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lant, leaf, green&#10;&#10;Description automatically generated">
            <a:extLst>
              <a:ext uri="{FF2B5EF4-FFF2-40B4-BE49-F238E27FC236}">
                <a16:creationId xmlns:a16="http://schemas.microsoft.com/office/drawing/2014/main" id="{2AAA961C-9FA1-DAC7-ADB9-F4BC84B88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48000" y="0"/>
            <a:ext cx="9144000" cy="6858000"/>
          </a:xfrm>
          <a:prstGeom prst="rect">
            <a:avLst/>
          </a:prstGeom>
        </p:spPr>
      </p:pic>
      <p:sp>
        <p:nvSpPr>
          <p:cNvPr id="4" name="TextBox 3">
            <a:extLst>
              <a:ext uri="{FF2B5EF4-FFF2-40B4-BE49-F238E27FC236}">
                <a16:creationId xmlns:a16="http://schemas.microsoft.com/office/drawing/2014/main" id="{53E3367A-2BF7-46E0-946C-F2188941A220}"/>
              </a:ext>
            </a:extLst>
          </p:cNvPr>
          <p:cNvSpPr txBox="1"/>
          <p:nvPr/>
        </p:nvSpPr>
        <p:spPr>
          <a:xfrm>
            <a:off x="527539" y="1207477"/>
            <a:ext cx="2039816" cy="584775"/>
          </a:xfrm>
          <a:prstGeom prst="rect">
            <a:avLst/>
          </a:prstGeom>
          <a:noFill/>
        </p:spPr>
        <p:txBody>
          <a:bodyPr wrap="square" rtlCol="0">
            <a:spAutoFit/>
          </a:bodyPr>
          <a:lstStyle/>
          <a:p>
            <a:r>
              <a:rPr lang="en-US" sz="3200" dirty="0"/>
              <a:t>August</a:t>
            </a:r>
          </a:p>
        </p:txBody>
      </p:sp>
    </p:spTree>
    <p:extLst>
      <p:ext uri="{BB962C8B-B14F-4D97-AF65-F5344CB8AC3E}">
        <p14:creationId xmlns:p14="http://schemas.microsoft.com/office/powerpoint/2010/main" val="4042511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10;&#10;Description automatically generated">
            <a:extLst>
              <a:ext uri="{FF2B5EF4-FFF2-40B4-BE49-F238E27FC236}">
                <a16:creationId xmlns:a16="http://schemas.microsoft.com/office/drawing/2014/main" id="{A00E144D-CEB1-FC9F-824B-9FB6311C2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6" name="TextBox 5">
            <a:extLst>
              <a:ext uri="{FF2B5EF4-FFF2-40B4-BE49-F238E27FC236}">
                <a16:creationId xmlns:a16="http://schemas.microsoft.com/office/drawing/2014/main" id="{9A475068-5D4D-E5C3-B107-94781E82A844}"/>
              </a:ext>
            </a:extLst>
          </p:cNvPr>
          <p:cNvSpPr txBox="1"/>
          <p:nvPr/>
        </p:nvSpPr>
        <p:spPr>
          <a:xfrm>
            <a:off x="381000" y="1390650"/>
            <a:ext cx="6457950" cy="2062103"/>
          </a:xfrm>
          <a:prstGeom prst="rect">
            <a:avLst/>
          </a:prstGeom>
          <a:noFill/>
        </p:spPr>
        <p:txBody>
          <a:bodyPr wrap="square" rtlCol="0">
            <a:spAutoFit/>
          </a:bodyPr>
          <a:lstStyle/>
          <a:p>
            <a:r>
              <a:rPr lang="en-US" sz="3200" dirty="0"/>
              <a:t>September:  Strawberries in all four sections multiplied.  The two sections sprayed with kaolin clay had visibly larger plants, and more plants.</a:t>
            </a:r>
          </a:p>
        </p:txBody>
      </p:sp>
    </p:spTree>
    <p:extLst>
      <p:ext uri="{BB962C8B-B14F-4D97-AF65-F5344CB8AC3E}">
        <p14:creationId xmlns:p14="http://schemas.microsoft.com/office/powerpoint/2010/main" val="271480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butterfly on a leafy plant&#10;&#10;Description automatically generated with medium confidence">
            <a:extLst>
              <a:ext uri="{FF2B5EF4-FFF2-40B4-BE49-F238E27FC236}">
                <a16:creationId xmlns:a16="http://schemas.microsoft.com/office/drawing/2014/main" id="{05654387-EC0D-CAEA-A3C9-2506FC56E485}"/>
              </a:ext>
            </a:extLst>
          </p:cNvPr>
          <p:cNvPicPr>
            <a:picLocks noChangeAspect="1"/>
          </p:cNvPicPr>
          <p:nvPr/>
        </p:nvPicPr>
        <p:blipFill rotWithShape="1">
          <a:blip r:embed="rId2">
            <a:extLst>
              <a:ext uri="{28A0092B-C50C-407E-A947-70E740481C1C}">
                <a14:useLocalDpi xmlns:a14="http://schemas.microsoft.com/office/drawing/2010/main" val="0"/>
              </a:ext>
            </a:extLst>
          </a:blip>
          <a:srcRect t="12764" b="12236"/>
          <a:stretch/>
        </p:blipFill>
        <p:spPr>
          <a:xfrm rot="10800000">
            <a:off x="1" y="10"/>
            <a:ext cx="12192000" cy="6857989"/>
          </a:xfrm>
          <a:prstGeom prst="rect">
            <a:avLst/>
          </a:prstGeom>
        </p:spPr>
      </p:pic>
    </p:spTree>
    <p:extLst>
      <p:ext uri="{BB962C8B-B14F-4D97-AF65-F5344CB8AC3E}">
        <p14:creationId xmlns:p14="http://schemas.microsoft.com/office/powerpoint/2010/main" val="772959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outdoor, flower, plant, colorful&#10;&#10;Description automatically generated">
            <a:extLst>
              <a:ext uri="{FF2B5EF4-FFF2-40B4-BE49-F238E27FC236}">
                <a16:creationId xmlns:a16="http://schemas.microsoft.com/office/drawing/2014/main" id="{962C3C3D-1B2C-C2C7-F340-9899ECE26B2F}"/>
              </a:ext>
            </a:extLst>
          </p:cNvPr>
          <p:cNvPicPr>
            <a:picLocks noChangeAspect="1"/>
          </p:cNvPicPr>
          <p:nvPr/>
        </p:nvPicPr>
        <p:blipFill rotWithShape="1">
          <a:blip r:embed="rId2">
            <a:extLst>
              <a:ext uri="{28A0092B-C50C-407E-A947-70E740481C1C}">
                <a14:useLocalDpi xmlns:a14="http://schemas.microsoft.com/office/drawing/2010/main" val="0"/>
              </a:ext>
            </a:extLst>
          </a:blip>
          <a:srcRect t="15080" b="9920"/>
          <a:stretch/>
        </p:blipFill>
        <p:spPr>
          <a:xfrm>
            <a:off x="1" y="10"/>
            <a:ext cx="12192000" cy="6857989"/>
          </a:xfrm>
          <a:prstGeom prst="rect">
            <a:avLst/>
          </a:prstGeom>
        </p:spPr>
      </p:pic>
    </p:spTree>
    <p:extLst>
      <p:ext uri="{BB962C8B-B14F-4D97-AF65-F5344CB8AC3E}">
        <p14:creationId xmlns:p14="http://schemas.microsoft.com/office/powerpoint/2010/main" val="604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6901D-C4AF-F06B-4276-9CCDD7326C5E}"/>
              </a:ext>
            </a:extLst>
          </p:cNvPr>
          <p:cNvSpPr>
            <a:spLocks noGrp="1"/>
          </p:cNvSpPr>
          <p:nvPr>
            <p:ph type="title"/>
          </p:nvPr>
        </p:nvSpPr>
        <p:spPr>
          <a:xfrm>
            <a:off x="1028700" y="1028700"/>
            <a:ext cx="4038600" cy="4800600"/>
          </a:xfrm>
        </p:spPr>
        <p:txBody>
          <a:bodyPr anchor="ctr">
            <a:normAutofit/>
          </a:bodyPr>
          <a:lstStyle/>
          <a:p>
            <a:pPr algn="ctr"/>
            <a:r>
              <a:rPr lang="en-US" dirty="0"/>
              <a:t>Results for 2022</a:t>
            </a:r>
            <a:endParaRPr lang="en-US"/>
          </a:p>
        </p:txBody>
      </p:sp>
      <p:graphicFrame>
        <p:nvGraphicFramePr>
          <p:cNvPr id="5" name="Content Placeholder 2">
            <a:extLst>
              <a:ext uri="{FF2B5EF4-FFF2-40B4-BE49-F238E27FC236}">
                <a16:creationId xmlns:a16="http://schemas.microsoft.com/office/drawing/2014/main" id="{072474E4-CE88-56F3-B3BF-7B819C9F3B65}"/>
              </a:ext>
            </a:extLst>
          </p:cNvPr>
          <p:cNvGraphicFramePr>
            <a:graphicFrameLocks noGrp="1"/>
          </p:cNvGraphicFramePr>
          <p:nvPr>
            <p:ph idx="1"/>
            <p:extLst>
              <p:ext uri="{D42A27DB-BD31-4B8C-83A1-F6EECF244321}">
                <p14:modId xmlns:p14="http://schemas.microsoft.com/office/powerpoint/2010/main" val="1068474253"/>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108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Strawberries growing in a garden&#10;&#10;Description automatically generated with medium confidence">
            <a:extLst>
              <a:ext uri="{FF2B5EF4-FFF2-40B4-BE49-F238E27FC236}">
                <a16:creationId xmlns:a16="http://schemas.microsoft.com/office/drawing/2014/main" id="{ECC69C16-0907-4FAF-184A-D400BD6C53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552" r="43261"/>
          <a:stretch/>
        </p:blipFill>
        <p:spPr>
          <a:xfrm rot="5400000">
            <a:off x="2666999" y="-2666999"/>
            <a:ext cx="6858001" cy="12192000"/>
          </a:xfrm>
          <a:prstGeom prst="rect">
            <a:avLst/>
          </a:prstGeom>
        </p:spPr>
      </p:pic>
      <p:sp>
        <p:nvSpPr>
          <p:cNvPr id="17"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EC6B6-E00E-FCCE-BAF5-3DBFCDC85755}"/>
              </a:ext>
            </a:extLst>
          </p:cNvPr>
          <p:cNvSpPr>
            <a:spLocks noGrp="1"/>
          </p:cNvSpPr>
          <p:nvPr>
            <p:ph type="title"/>
          </p:nvPr>
        </p:nvSpPr>
        <p:spPr>
          <a:xfrm>
            <a:off x="1038883" y="1000366"/>
            <a:ext cx="3995397" cy="1239627"/>
          </a:xfrm>
        </p:spPr>
        <p:txBody>
          <a:bodyPr vert="horz" lIns="91440" tIns="45720" rIns="91440" bIns="45720" rtlCol="0" anchor="b">
            <a:normAutofit/>
          </a:bodyPr>
          <a:lstStyle/>
          <a:p>
            <a:pPr algn="ctr">
              <a:lnSpc>
                <a:spcPct val="100000"/>
              </a:lnSpc>
            </a:pPr>
            <a:r>
              <a:rPr lang="en-US" sz="2500"/>
              <a:t>Questions?</a:t>
            </a:r>
            <a:br>
              <a:rPr lang="en-US" sz="2500"/>
            </a:br>
            <a:br>
              <a:rPr lang="en-US" sz="2500"/>
            </a:br>
            <a:endParaRPr lang="en-US" sz="2500"/>
          </a:p>
        </p:txBody>
      </p:sp>
      <p:sp>
        <p:nvSpPr>
          <p:cNvPr id="10" name="TextBox 9">
            <a:extLst>
              <a:ext uri="{FF2B5EF4-FFF2-40B4-BE49-F238E27FC236}">
                <a16:creationId xmlns:a16="http://schemas.microsoft.com/office/drawing/2014/main" id="{AE3D4180-6AD8-FC68-114D-A9ABD85F38F2}"/>
              </a:ext>
            </a:extLst>
          </p:cNvPr>
          <p:cNvSpPr txBox="1"/>
          <p:nvPr/>
        </p:nvSpPr>
        <p:spPr>
          <a:xfrm>
            <a:off x="1038883" y="2884395"/>
            <a:ext cx="3950677" cy="2469140"/>
          </a:xfrm>
          <a:prstGeom prst="rect">
            <a:avLst/>
          </a:prstGeom>
        </p:spPr>
        <p:txBody>
          <a:bodyPr vert="horz" lIns="91440" tIns="45720" rIns="91440" bIns="45720" rtlCol="0">
            <a:normAutofit/>
          </a:bodyPr>
          <a:lstStyle/>
          <a:p>
            <a:pPr algn="ctr">
              <a:lnSpc>
                <a:spcPct val="110000"/>
              </a:lnSpc>
              <a:spcAft>
                <a:spcPts val="600"/>
              </a:spcAft>
            </a:pPr>
            <a:endParaRPr lang="en-US" dirty="0">
              <a:solidFill>
                <a:schemeClr val="tx2"/>
              </a:solidFill>
            </a:endParaRPr>
          </a:p>
          <a:p>
            <a:pPr algn="ctr">
              <a:lnSpc>
                <a:spcPct val="110000"/>
              </a:lnSpc>
              <a:spcAft>
                <a:spcPts val="600"/>
              </a:spcAft>
            </a:pPr>
            <a:r>
              <a:rPr lang="en-US" dirty="0">
                <a:solidFill>
                  <a:schemeClr val="tx2"/>
                </a:solidFill>
              </a:rPr>
              <a:t>Maria Velikonja</a:t>
            </a:r>
          </a:p>
          <a:p>
            <a:pPr algn="ctr">
              <a:lnSpc>
                <a:spcPct val="110000"/>
              </a:lnSpc>
              <a:spcAft>
                <a:spcPts val="600"/>
              </a:spcAft>
            </a:pPr>
            <a:r>
              <a:rPr lang="en-US" dirty="0">
                <a:solidFill>
                  <a:schemeClr val="tx2"/>
                </a:solidFill>
              </a:rPr>
              <a:t>carniolafarms@gmail.com</a:t>
            </a:r>
          </a:p>
          <a:p>
            <a:pPr algn="ctr">
              <a:lnSpc>
                <a:spcPct val="110000"/>
              </a:lnSpc>
              <a:spcAft>
                <a:spcPts val="600"/>
              </a:spcAft>
            </a:pPr>
            <a:r>
              <a:rPr lang="en-US" dirty="0">
                <a:solidFill>
                  <a:schemeClr val="tx2"/>
                </a:solidFill>
              </a:rPr>
              <a:t>Carniola Farms</a:t>
            </a:r>
          </a:p>
          <a:p>
            <a:pPr algn="ctr">
              <a:lnSpc>
                <a:spcPct val="110000"/>
              </a:lnSpc>
              <a:spcAft>
                <a:spcPts val="600"/>
              </a:spcAft>
            </a:pPr>
            <a:r>
              <a:rPr lang="en-US" dirty="0">
                <a:solidFill>
                  <a:schemeClr val="tx2"/>
                </a:solidFill>
              </a:rPr>
              <a:t>Parsonsburg MD</a:t>
            </a:r>
          </a:p>
        </p:txBody>
      </p:sp>
      <p:grpSp>
        <p:nvGrpSpPr>
          <p:cNvPr id="19" name="Group 1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20" name="Rectangle 1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425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Plants in a field">
            <a:extLst>
              <a:ext uri="{FF2B5EF4-FFF2-40B4-BE49-F238E27FC236}">
                <a16:creationId xmlns:a16="http://schemas.microsoft.com/office/drawing/2014/main" id="{B8133F2E-7ED8-C70D-819E-3759848AC04F}"/>
              </a:ext>
            </a:extLst>
          </p:cNvPr>
          <p:cNvPicPr>
            <a:picLocks noChangeAspect="1"/>
          </p:cNvPicPr>
          <p:nvPr/>
        </p:nvPicPr>
        <p:blipFill rotWithShape="1">
          <a:blip r:embed="rId2">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ACEF6DF1-9E9A-7703-7DF0-77C92F1C1FF7}"/>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a:solidFill>
                  <a:schemeClr val="tx1"/>
                </a:solidFill>
              </a:rPr>
              <a:t>SARE Grant</a:t>
            </a:r>
          </a:p>
        </p:txBody>
      </p:sp>
      <p:sp>
        <p:nvSpPr>
          <p:cNvPr id="23" name="Content Placeholder 2">
            <a:extLst>
              <a:ext uri="{FF2B5EF4-FFF2-40B4-BE49-F238E27FC236}">
                <a16:creationId xmlns:a16="http://schemas.microsoft.com/office/drawing/2014/main" id="{F52B9124-FBC9-C086-397C-12BBEEDAF638}"/>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a:solidFill>
                  <a:schemeClr val="tx1"/>
                </a:solidFill>
              </a:rPr>
              <a:t>The Sustainable Agriculture Research and Education (SARE) program is a decentralized and competitive grants program operating in every state.  </a:t>
            </a:r>
          </a:p>
          <a:p>
            <a:pPr algn="ctr">
              <a:lnSpc>
                <a:spcPct val="100000"/>
              </a:lnSpc>
            </a:pPr>
            <a:r>
              <a:rPr lang="en-US">
                <a:solidFill>
                  <a:schemeClr val="tx1"/>
                </a:solidFill>
              </a:rPr>
              <a:t>SARE is divided into four different regions that operate are separate entities and run grant programs for their states.</a:t>
            </a:r>
          </a:p>
          <a:p>
            <a:pPr algn="ctr">
              <a:lnSpc>
                <a:spcPct val="100000"/>
              </a:lnSpc>
            </a:pPr>
            <a:r>
              <a:rPr lang="en-US">
                <a:solidFill>
                  <a:schemeClr val="tx1"/>
                </a:solidFill>
              </a:rPr>
              <a:t>Carniola Farms received a two-year grant to study the foliar application of kaolin clay to manage pest and diseases in day neutral strawberries.</a:t>
            </a:r>
          </a:p>
          <a:p>
            <a:pPr algn="ctr">
              <a:lnSpc>
                <a:spcPct val="100000"/>
              </a:lnSpc>
            </a:pPr>
            <a:r>
              <a:rPr lang="en-US">
                <a:solidFill>
                  <a:schemeClr val="tx1"/>
                </a:solidFill>
              </a:rPr>
              <a:t>Carniola Farms uses only organic methods on the farm.</a:t>
            </a:r>
          </a:p>
          <a:p>
            <a:pPr algn="ctr">
              <a:lnSpc>
                <a:spcPct val="100000"/>
              </a:lnSpc>
            </a:pPr>
            <a:endParaRPr lang="en-US">
              <a:solidFill>
                <a:schemeClr val="tx1"/>
              </a:solidFill>
            </a:endParaRPr>
          </a:p>
        </p:txBody>
      </p:sp>
      <p:grpSp>
        <p:nvGrpSpPr>
          <p:cNvPr id="24"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25"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363692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3A20-7B3C-89CC-5DCB-6613B4FBFA8A}"/>
              </a:ext>
            </a:extLst>
          </p:cNvPr>
          <p:cNvSpPr>
            <a:spLocks noGrp="1"/>
          </p:cNvSpPr>
          <p:nvPr>
            <p:ph type="title"/>
          </p:nvPr>
        </p:nvSpPr>
        <p:spPr/>
        <p:txBody>
          <a:bodyPr/>
          <a:lstStyle/>
          <a:p>
            <a:r>
              <a:rPr lang="en-US" dirty="0"/>
              <a:t>Project Description and Summary	</a:t>
            </a:r>
          </a:p>
        </p:txBody>
      </p:sp>
      <p:sp>
        <p:nvSpPr>
          <p:cNvPr id="3" name="Content Placeholder 2">
            <a:extLst>
              <a:ext uri="{FF2B5EF4-FFF2-40B4-BE49-F238E27FC236}">
                <a16:creationId xmlns:a16="http://schemas.microsoft.com/office/drawing/2014/main" id="{8ADA9CFB-D664-25D7-3908-D551E5ACDB43}"/>
              </a:ext>
            </a:extLst>
          </p:cNvPr>
          <p:cNvSpPr>
            <a:spLocks noGrp="1"/>
          </p:cNvSpPr>
          <p:nvPr>
            <p:ph idx="1"/>
          </p:nvPr>
        </p:nvSpPr>
        <p:spPr/>
        <p:txBody>
          <a:bodyPr/>
          <a:lstStyle/>
          <a:p>
            <a:r>
              <a:rPr lang="en-US" dirty="0"/>
              <a:t>To demonstrate that kaolin clay spray can be applied to strawberries to prevent disease and control pests, in lieu of toxic synthetic chemicals. </a:t>
            </a:r>
          </a:p>
          <a:p>
            <a:r>
              <a:rPr lang="en-US" dirty="0"/>
              <a:t>Problem: Strawberries in mid-Atlantic dominated by June bearers/short day cultivars</a:t>
            </a:r>
          </a:p>
          <a:p>
            <a:r>
              <a:rPr lang="en-US" dirty="0"/>
              <a:t>Pest and disease pressure on eastern shore are high due to high temps/humidity</a:t>
            </a:r>
          </a:p>
          <a:p>
            <a:r>
              <a:rPr lang="en-US" dirty="0"/>
              <a:t>This has prevented farmers from growing strawberries without the use of toxic inorganic pesticides</a:t>
            </a:r>
          </a:p>
          <a:p>
            <a:r>
              <a:rPr lang="en-US" dirty="0"/>
              <a:t>This study examines the benefits of spraying Kaolin clay on two varieties of day neutral strawberries, to reduce diseases and thwart pests. This sustainable approach promotes organic cultivation of strawberries in our area.</a:t>
            </a:r>
          </a:p>
        </p:txBody>
      </p:sp>
    </p:spTree>
    <p:extLst>
      <p:ext uri="{BB962C8B-B14F-4D97-AF65-F5344CB8AC3E}">
        <p14:creationId xmlns:p14="http://schemas.microsoft.com/office/powerpoint/2010/main" val="246263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DDEA7-3BA3-E575-F357-79AC5E81D1C7}"/>
              </a:ext>
            </a:extLst>
          </p:cNvPr>
          <p:cNvSpPr>
            <a:spLocks noGrp="1"/>
          </p:cNvSpPr>
          <p:nvPr>
            <p:ph type="title"/>
          </p:nvPr>
        </p:nvSpPr>
        <p:spPr>
          <a:xfrm>
            <a:off x="1028701" y="963919"/>
            <a:ext cx="10134600" cy="1036994"/>
          </a:xfrm>
        </p:spPr>
        <p:txBody>
          <a:bodyPr anchor="b">
            <a:normAutofit/>
          </a:bodyPr>
          <a:lstStyle/>
          <a:p>
            <a:pPr algn="ctr"/>
            <a:r>
              <a:rPr lang="en-US" dirty="0"/>
              <a:t>Objectives</a:t>
            </a:r>
            <a:endParaRPr lang="en-US"/>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DA2D5C99-9E24-AB42-2572-6C2109C4F748}"/>
              </a:ext>
            </a:extLst>
          </p:cNvPr>
          <p:cNvGraphicFramePr>
            <a:graphicFrameLocks noGrp="1"/>
          </p:cNvGraphicFramePr>
          <p:nvPr>
            <p:ph idx="1"/>
            <p:extLst>
              <p:ext uri="{D42A27DB-BD31-4B8C-83A1-F6EECF244321}">
                <p14:modId xmlns:p14="http://schemas.microsoft.com/office/powerpoint/2010/main" val="240622801"/>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34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7E1BC-8E96-ADCC-0660-9B8EF010A19B}"/>
              </a:ext>
            </a:extLst>
          </p:cNvPr>
          <p:cNvSpPr>
            <a:spLocks noGrp="1"/>
          </p:cNvSpPr>
          <p:nvPr>
            <p:ph type="title"/>
          </p:nvPr>
        </p:nvSpPr>
        <p:spPr>
          <a:xfrm>
            <a:off x="1077426" y="590550"/>
            <a:ext cx="5465148" cy="642829"/>
          </a:xfrm>
        </p:spPr>
        <p:txBody>
          <a:bodyPr anchor="b">
            <a:normAutofit/>
          </a:bodyPr>
          <a:lstStyle/>
          <a:p>
            <a:pPr algn="ctr"/>
            <a:r>
              <a:rPr lang="en-US" dirty="0"/>
              <a:t>Materials and Methods</a:t>
            </a:r>
          </a:p>
        </p:txBody>
      </p:sp>
      <p:sp>
        <p:nvSpPr>
          <p:cNvPr id="3" name="Content Placeholder 2">
            <a:extLst>
              <a:ext uri="{FF2B5EF4-FFF2-40B4-BE49-F238E27FC236}">
                <a16:creationId xmlns:a16="http://schemas.microsoft.com/office/drawing/2014/main" id="{38B80E48-3418-D89A-E879-8456A9F3F0C7}"/>
              </a:ext>
            </a:extLst>
          </p:cNvPr>
          <p:cNvSpPr>
            <a:spLocks noGrp="1"/>
          </p:cNvSpPr>
          <p:nvPr>
            <p:ph idx="1"/>
          </p:nvPr>
        </p:nvSpPr>
        <p:spPr>
          <a:xfrm>
            <a:off x="428626" y="1504950"/>
            <a:ext cx="6829424" cy="4460421"/>
          </a:xfrm>
        </p:spPr>
        <p:txBody>
          <a:bodyPr anchor="t">
            <a:noAutofit/>
          </a:bodyPr>
          <a:lstStyle/>
          <a:p>
            <a:pPr marL="457200" indent="-457200" algn="ctr">
              <a:lnSpc>
                <a:spcPct val="100000"/>
              </a:lnSpc>
              <a:buAutoNum type="arabicPeriod"/>
            </a:pPr>
            <a:r>
              <a:rPr lang="en-US" dirty="0"/>
              <a:t>Strawberries planted in beds using wood chips as mulch.</a:t>
            </a:r>
          </a:p>
          <a:p>
            <a:pPr marL="457200" indent="-457200" algn="ctr">
              <a:lnSpc>
                <a:spcPct val="100000"/>
              </a:lnSpc>
              <a:buAutoNum type="arabicPeriod"/>
            </a:pPr>
            <a:r>
              <a:rPr lang="en-US" dirty="0"/>
              <a:t>Drip irrigation used</a:t>
            </a:r>
          </a:p>
          <a:p>
            <a:pPr marL="457200" indent="-457200" algn="ctr">
              <a:lnSpc>
                <a:spcPct val="100000"/>
              </a:lnSpc>
              <a:buAutoNum type="arabicPeriod"/>
            </a:pPr>
            <a:r>
              <a:rPr lang="en-US" dirty="0"/>
              <a:t>100 plants each San Andreas and Seascape</a:t>
            </a:r>
          </a:p>
          <a:p>
            <a:pPr marL="457200" indent="-457200" algn="ctr">
              <a:lnSpc>
                <a:spcPct val="100000"/>
              </a:lnSpc>
              <a:buAutoNum type="arabicPeriod"/>
            </a:pPr>
            <a:r>
              <a:rPr lang="en-US" dirty="0"/>
              <a:t>50% of plants used as control and untreated, creating four sections</a:t>
            </a:r>
          </a:p>
          <a:p>
            <a:pPr marL="457200" indent="-457200" algn="ctr">
              <a:lnSpc>
                <a:spcPct val="100000"/>
              </a:lnSpc>
              <a:buAutoNum type="arabicPeriod"/>
            </a:pPr>
            <a:r>
              <a:rPr lang="en-US" dirty="0"/>
              <a:t>Kaolin spray applied every 7-10 days</a:t>
            </a:r>
          </a:p>
          <a:p>
            <a:pPr marL="457200" indent="-457200" algn="ctr">
              <a:lnSpc>
                <a:spcPct val="100000"/>
              </a:lnSpc>
              <a:buAutoNum type="arabicPeriod"/>
            </a:pPr>
            <a:r>
              <a:rPr lang="en-US" dirty="0"/>
              <a:t>All strawberry plants received organic fertilizer treatments (primarily comfrey tea)</a:t>
            </a:r>
          </a:p>
          <a:p>
            <a:pPr marL="457200" indent="-457200" algn="ctr">
              <a:lnSpc>
                <a:spcPct val="100000"/>
              </a:lnSpc>
              <a:buAutoNum type="arabicPeriod"/>
            </a:pPr>
            <a:r>
              <a:rPr lang="en-US" dirty="0"/>
              <a:t>Plants were examined weekly for pests and diseases and given severity ratings between 1 to 5 for a) gray mold; b) leaf scorch/leaf spot; and c)insect damage</a:t>
            </a:r>
          </a:p>
        </p:txBody>
      </p:sp>
      <p:pic>
        <p:nvPicPr>
          <p:cNvPr id="5" name="Picture 4" descr="Strawberries in a basket">
            <a:extLst>
              <a:ext uri="{FF2B5EF4-FFF2-40B4-BE49-F238E27FC236}">
                <a16:creationId xmlns:a16="http://schemas.microsoft.com/office/drawing/2014/main" id="{E8F6EC28-ECF0-95A8-E228-4B55183FE1E2}"/>
              </a:ext>
            </a:extLst>
          </p:cNvPr>
          <p:cNvPicPr>
            <a:picLocks noChangeAspect="1"/>
          </p:cNvPicPr>
          <p:nvPr/>
        </p:nvPicPr>
        <p:blipFill rotWithShape="1">
          <a:blip r:embed="rId2">
            <a:alphaModFix/>
          </a:blip>
          <a:srcRect l="31439" r="24061" b="-1"/>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8531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9F28-5193-B1A5-094D-7902291BCDB1}"/>
              </a:ext>
            </a:extLst>
          </p:cNvPr>
          <p:cNvSpPr>
            <a:spLocks noGrp="1"/>
          </p:cNvSpPr>
          <p:nvPr>
            <p:ph type="title"/>
          </p:nvPr>
        </p:nvSpPr>
        <p:spPr/>
        <p:txBody>
          <a:bodyPr/>
          <a:lstStyle/>
          <a:p>
            <a:r>
              <a:rPr lang="en-US" dirty="0"/>
              <a:t>Planting strawberries in March</a:t>
            </a:r>
          </a:p>
        </p:txBody>
      </p:sp>
      <p:pic>
        <p:nvPicPr>
          <p:cNvPr id="5" name="Content Placeholder 4">
            <a:extLst>
              <a:ext uri="{FF2B5EF4-FFF2-40B4-BE49-F238E27FC236}">
                <a16:creationId xmlns:a16="http://schemas.microsoft.com/office/drawing/2014/main" id="{A532B12A-D8B2-0E3B-DD5C-D00429324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491291" y="985840"/>
            <a:ext cx="6515096" cy="4886321"/>
          </a:xfrm>
        </p:spPr>
      </p:pic>
    </p:spTree>
    <p:extLst>
      <p:ext uri="{BB962C8B-B14F-4D97-AF65-F5344CB8AC3E}">
        <p14:creationId xmlns:p14="http://schemas.microsoft.com/office/powerpoint/2010/main" val="35136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5AE0-EB85-243F-3805-8319970559AA}"/>
              </a:ext>
            </a:extLst>
          </p:cNvPr>
          <p:cNvSpPr>
            <a:spLocks noGrp="1"/>
          </p:cNvSpPr>
          <p:nvPr>
            <p:ph type="title"/>
          </p:nvPr>
        </p:nvSpPr>
        <p:spPr>
          <a:xfrm>
            <a:off x="1028700" y="723900"/>
            <a:ext cx="10134600" cy="638175"/>
          </a:xfrm>
        </p:spPr>
        <p:txBody>
          <a:bodyPr/>
          <a:lstStyle/>
          <a:p>
            <a:r>
              <a:rPr lang="en-US" dirty="0"/>
              <a:t>April</a:t>
            </a:r>
          </a:p>
        </p:txBody>
      </p:sp>
      <p:pic>
        <p:nvPicPr>
          <p:cNvPr id="5" name="Content Placeholder 4">
            <a:extLst>
              <a:ext uri="{FF2B5EF4-FFF2-40B4-BE49-F238E27FC236}">
                <a16:creationId xmlns:a16="http://schemas.microsoft.com/office/drawing/2014/main" id="{6E5D2503-B373-C99D-365F-7164BF2C04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2886" y="255190"/>
            <a:ext cx="8651345" cy="6488510"/>
          </a:xfrm>
        </p:spPr>
      </p:pic>
    </p:spTree>
    <p:extLst>
      <p:ext uri="{BB962C8B-B14F-4D97-AF65-F5344CB8AC3E}">
        <p14:creationId xmlns:p14="http://schemas.microsoft.com/office/powerpoint/2010/main" val="238447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8BD40-B37E-7C93-315D-EDB0B1D0D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48000" y="-19050"/>
            <a:ext cx="9144000" cy="6858000"/>
          </a:xfrm>
          <a:prstGeom prst="rect">
            <a:avLst/>
          </a:prstGeom>
        </p:spPr>
      </p:pic>
      <p:sp>
        <p:nvSpPr>
          <p:cNvPr id="5" name="TextBox 4">
            <a:extLst>
              <a:ext uri="{FF2B5EF4-FFF2-40B4-BE49-F238E27FC236}">
                <a16:creationId xmlns:a16="http://schemas.microsoft.com/office/drawing/2014/main" id="{6B9E141D-8E65-2EB9-DB93-66FB9BC6852A}"/>
              </a:ext>
            </a:extLst>
          </p:cNvPr>
          <p:cNvSpPr txBox="1"/>
          <p:nvPr/>
        </p:nvSpPr>
        <p:spPr>
          <a:xfrm>
            <a:off x="885825" y="2209800"/>
            <a:ext cx="1514475" cy="584775"/>
          </a:xfrm>
          <a:prstGeom prst="rect">
            <a:avLst/>
          </a:prstGeom>
          <a:noFill/>
        </p:spPr>
        <p:txBody>
          <a:bodyPr wrap="square" rtlCol="0">
            <a:spAutoFit/>
          </a:bodyPr>
          <a:lstStyle/>
          <a:p>
            <a:r>
              <a:rPr lang="en-US" sz="3200" dirty="0"/>
              <a:t>May</a:t>
            </a:r>
          </a:p>
        </p:txBody>
      </p:sp>
    </p:spTree>
    <p:extLst>
      <p:ext uri="{BB962C8B-B14F-4D97-AF65-F5344CB8AC3E}">
        <p14:creationId xmlns:p14="http://schemas.microsoft.com/office/powerpoint/2010/main" val="36396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grass, plant&#10;&#10;Description automatically generated">
            <a:extLst>
              <a:ext uri="{FF2B5EF4-FFF2-40B4-BE49-F238E27FC236}">
                <a16:creationId xmlns:a16="http://schemas.microsoft.com/office/drawing/2014/main" id="{9EEB8204-1139-C7FB-3105-2A4AF514B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TextBox 3">
            <a:extLst>
              <a:ext uri="{FF2B5EF4-FFF2-40B4-BE49-F238E27FC236}">
                <a16:creationId xmlns:a16="http://schemas.microsoft.com/office/drawing/2014/main" id="{29C814CF-E0D5-E6AC-F049-FA728322A6A1}"/>
              </a:ext>
            </a:extLst>
          </p:cNvPr>
          <p:cNvSpPr txBox="1"/>
          <p:nvPr/>
        </p:nvSpPr>
        <p:spPr>
          <a:xfrm>
            <a:off x="1219200" y="942975"/>
            <a:ext cx="1628775" cy="584775"/>
          </a:xfrm>
          <a:prstGeom prst="rect">
            <a:avLst/>
          </a:prstGeom>
          <a:noFill/>
        </p:spPr>
        <p:txBody>
          <a:bodyPr wrap="square" rtlCol="0">
            <a:spAutoFit/>
          </a:bodyPr>
          <a:lstStyle/>
          <a:p>
            <a:r>
              <a:rPr lang="en-US" sz="3200" dirty="0"/>
              <a:t>June</a:t>
            </a:r>
          </a:p>
        </p:txBody>
      </p:sp>
    </p:spTree>
    <p:extLst>
      <p:ext uri="{BB962C8B-B14F-4D97-AF65-F5344CB8AC3E}">
        <p14:creationId xmlns:p14="http://schemas.microsoft.com/office/powerpoint/2010/main" val="3190416548"/>
      </p:ext>
    </p:extLst>
  </p:cSld>
  <p:clrMapOvr>
    <a:masterClrMapping/>
  </p:clrMapOvr>
</p:sld>
</file>

<file path=ppt/theme/theme1.xml><?xml version="1.0" encoding="utf-8"?>
<a:theme xmlns:a="http://schemas.openxmlformats.org/drawingml/2006/main" name="AdornVTI">
  <a:themeElements>
    <a:clrScheme name="AnalogousFromLightSeedRightStep">
      <a:dk1>
        <a:srgbClr val="000000"/>
      </a:dk1>
      <a:lt1>
        <a:srgbClr val="FFFFFF"/>
      </a:lt1>
      <a:dk2>
        <a:srgbClr val="3A3621"/>
      </a:dk2>
      <a:lt2>
        <a:srgbClr val="E2E8E5"/>
      </a:lt2>
      <a:accent1>
        <a:srgbClr val="DF7EAF"/>
      </a:accent1>
      <a:accent2>
        <a:srgbClr val="D8616D"/>
      </a:accent2>
      <a:accent3>
        <a:srgbClr val="DB906D"/>
      </a:accent3>
      <a:accent4>
        <a:srgbClr val="BBA054"/>
      </a:accent4>
      <a:accent5>
        <a:srgbClr val="9FAA60"/>
      </a:accent5>
      <a:accent6>
        <a:srgbClr val="7BB351"/>
      </a:accent6>
      <a:hlink>
        <a:srgbClr val="579073"/>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561</TotalTime>
  <Words>459</Words>
  <Application>Microsoft Office PowerPoint</Application>
  <PresentationFormat>Widescreen</PresentationFormat>
  <Paragraphs>44</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Bembo</vt:lpstr>
      <vt:lpstr>AdornVTI</vt:lpstr>
      <vt:lpstr> Strawberry SARE Grant  Grow Strawberries Organically</vt:lpstr>
      <vt:lpstr>SARE Grant</vt:lpstr>
      <vt:lpstr>Project Description and Summary </vt:lpstr>
      <vt:lpstr>Objectives</vt:lpstr>
      <vt:lpstr>Materials and Methods</vt:lpstr>
      <vt:lpstr>Planting strawberries in March</vt:lpstr>
      <vt:lpstr>April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for 2022</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Strawberry SARE Grant to study KAOLIN CLAY SPRAY IN LIEU OF INORGANIC PESTICIDES</dc:title>
  <dc:creator>Maria Velikonja</dc:creator>
  <cp:lastModifiedBy>Candice Huber</cp:lastModifiedBy>
  <cp:revision>3</cp:revision>
  <dcterms:created xsi:type="dcterms:W3CDTF">2022-11-02T17:26:25Z</dcterms:created>
  <dcterms:modified xsi:type="dcterms:W3CDTF">2024-01-17T00:00:51Z</dcterms:modified>
</cp:coreProperties>
</file>