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6"/>
  </p:notesMasterIdLst>
  <p:sldIdLst>
    <p:sldId id="256" r:id="rId2"/>
    <p:sldId id="257" r:id="rId3"/>
    <p:sldId id="258" r:id="rId4"/>
    <p:sldId id="259" r:id="rId5"/>
    <p:sldId id="260" r:id="rId6"/>
    <p:sldId id="261" r:id="rId7"/>
    <p:sldId id="278" r:id="rId8"/>
    <p:sldId id="267" r:id="rId9"/>
    <p:sldId id="265" r:id="rId10"/>
    <p:sldId id="284" r:id="rId11"/>
    <p:sldId id="266" r:id="rId12"/>
    <p:sldId id="282" r:id="rId13"/>
    <p:sldId id="268" r:id="rId14"/>
    <p:sldId id="269" r:id="rId15"/>
    <p:sldId id="270" r:id="rId16"/>
    <p:sldId id="283" r:id="rId17"/>
    <p:sldId id="279" r:id="rId18"/>
    <p:sldId id="277" r:id="rId19"/>
    <p:sldId id="280" r:id="rId20"/>
    <p:sldId id="281" r:id="rId21"/>
    <p:sldId id="285" r:id="rId22"/>
    <p:sldId id="286" r:id="rId23"/>
    <p:sldId id="287" r:id="rId24"/>
    <p:sldId id="272"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3" autoAdjust="0"/>
    <p:restoredTop sz="94660"/>
  </p:normalViewPr>
  <p:slideViewPr>
    <p:cSldViewPr snapToGrid="0">
      <p:cViewPr varScale="1">
        <p:scale>
          <a:sx n="119" d="100"/>
          <a:sy n="119" d="100"/>
        </p:scale>
        <p:origin x="256"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No-till%20on%20the%20Plain\Desktop\Thompson%20data.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No-till%20on%20the%20Plain\Desktop\Palen%20data.xlsx"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8 inches below</a:t>
            </a:r>
            <a:r>
              <a:rPr lang="en-US" baseline="0"/>
              <a:t> surface</a:t>
            </a:r>
            <a:endParaRPr lang="en-US"/>
          </a:p>
        </c:rich>
      </c:tx>
      <c:layout>
        <c:manualLayout>
          <c:xMode val="edge"/>
          <c:yMode val="edge"/>
          <c:x val="0.37060411198600179"/>
          <c:y val="4.6296296296296294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1725937242919263"/>
          <c:y val="0.15373493975903615"/>
          <c:w val="0.8541877398355705"/>
          <c:h val="0.48956921458202174"/>
        </c:manualLayout>
      </c:layout>
      <c:lineChart>
        <c:grouping val="standard"/>
        <c:varyColors val="0"/>
        <c:ser>
          <c:idx val="0"/>
          <c:order val="0"/>
          <c:tx>
            <c:v>Inside Plot</c:v>
          </c:tx>
          <c:spPr>
            <a:ln w="28575" cap="rnd">
              <a:solidFill>
                <a:schemeClr val="accent1"/>
              </a:solidFill>
              <a:round/>
            </a:ln>
            <a:effectLst/>
          </c:spPr>
          <c:marker>
            <c:symbol val="none"/>
          </c:marker>
          <c:cat>
            <c:numRef>
              <c:f>Sheet1!$A$3:$A$18</c:f>
              <c:numCache>
                <c:formatCode>m/d/yyyy</c:formatCode>
                <c:ptCount val="16"/>
                <c:pt idx="0">
                  <c:v>43988</c:v>
                </c:pt>
                <c:pt idx="1">
                  <c:v>44025</c:v>
                </c:pt>
                <c:pt idx="2">
                  <c:v>43666.416666666664</c:v>
                </c:pt>
                <c:pt idx="3">
                  <c:v>43673.041666666664</c:v>
                </c:pt>
                <c:pt idx="4">
                  <c:v>43680</c:v>
                </c:pt>
                <c:pt idx="5">
                  <c:v>44053</c:v>
                </c:pt>
                <c:pt idx="6">
                  <c:v>44060</c:v>
                </c:pt>
                <c:pt idx="7">
                  <c:v>43700</c:v>
                </c:pt>
                <c:pt idx="8">
                  <c:v>43707.041666666664</c:v>
                </c:pt>
                <c:pt idx="9">
                  <c:v>43714</c:v>
                </c:pt>
                <c:pt idx="10">
                  <c:v>43721.041666666664</c:v>
                </c:pt>
                <c:pt idx="11">
                  <c:v>43728</c:v>
                </c:pt>
                <c:pt idx="12">
                  <c:v>43735</c:v>
                </c:pt>
                <c:pt idx="13">
                  <c:v>43742</c:v>
                </c:pt>
                <c:pt idx="14">
                  <c:v>43749</c:v>
                </c:pt>
                <c:pt idx="15">
                  <c:v>43756.041666666664</c:v>
                </c:pt>
              </c:numCache>
            </c:numRef>
          </c:cat>
          <c:val>
            <c:numRef>
              <c:f>Sheet1!$B$3:$B$18</c:f>
              <c:numCache>
                <c:formatCode>General</c:formatCode>
                <c:ptCount val="16"/>
                <c:pt idx="0">
                  <c:v>23.677898463317916</c:v>
                </c:pt>
                <c:pt idx="1">
                  <c:v>23.991635262767868</c:v>
                </c:pt>
                <c:pt idx="2">
                  <c:v>18.261566229663735</c:v>
                </c:pt>
                <c:pt idx="3">
                  <c:v>16.458724368140967</c:v>
                </c:pt>
                <c:pt idx="4">
                  <c:v>19.946264394863217</c:v>
                </c:pt>
                <c:pt idx="5">
                  <c:v>21.528593058732863</c:v>
                </c:pt>
                <c:pt idx="6">
                  <c:v>22.961920588012021</c:v>
                </c:pt>
                <c:pt idx="7">
                  <c:v>20.067269553516475</c:v>
                </c:pt>
                <c:pt idx="8">
                  <c:v>22.732549711554203</c:v>
                </c:pt>
                <c:pt idx="9">
                  <c:v>16.807884364712972</c:v>
                </c:pt>
                <c:pt idx="10">
                  <c:v>41.998064529984447</c:v>
                </c:pt>
                <c:pt idx="11">
                  <c:v>16.413713169666948</c:v>
                </c:pt>
                <c:pt idx="12">
                  <c:v>17.743274058548838</c:v>
                </c:pt>
                <c:pt idx="13">
                  <c:v>21.363484075343802</c:v>
                </c:pt>
                <c:pt idx="14">
                  <c:v>45.526014173009379</c:v>
                </c:pt>
                <c:pt idx="15">
                  <c:v>20.704890961281617</c:v>
                </c:pt>
              </c:numCache>
            </c:numRef>
          </c:val>
          <c:smooth val="0"/>
          <c:extLst>
            <c:ext xmlns:c16="http://schemas.microsoft.com/office/drawing/2014/chart" uri="{C3380CC4-5D6E-409C-BE32-E72D297353CC}">
              <c16:uniqueId val="{00000000-9267-436A-A23D-277460801ADE}"/>
            </c:ext>
          </c:extLst>
        </c:ser>
        <c:ser>
          <c:idx val="1"/>
          <c:order val="1"/>
          <c:tx>
            <c:v>Outside Plot</c:v>
          </c:tx>
          <c:spPr>
            <a:ln w="28575" cap="rnd">
              <a:solidFill>
                <a:schemeClr val="accent2"/>
              </a:solidFill>
              <a:round/>
            </a:ln>
            <a:effectLst/>
          </c:spPr>
          <c:marker>
            <c:symbol val="none"/>
          </c:marker>
          <c:cat>
            <c:numRef>
              <c:f>Sheet1!$A$3:$A$18</c:f>
              <c:numCache>
                <c:formatCode>m/d/yyyy</c:formatCode>
                <c:ptCount val="16"/>
                <c:pt idx="0">
                  <c:v>43988</c:v>
                </c:pt>
                <c:pt idx="1">
                  <c:v>44025</c:v>
                </c:pt>
                <c:pt idx="2">
                  <c:v>43666.416666666664</c:v>
                </c:pt>
                <c:pt idx="3">
                  <c:v>43673.041666666664</c:v>
                </c:pt>
                <c:pt idx="4">
                  <c:v>43680</c:v>
                </c:pt>
                <c:pt idx="5">
                  <c:v>44053</c:v>
                </c:pt>
                <c:pt idx="6">
                  <c:v>44060</c:v>
                </c:pt>
                <c:pt idx="7">
                  <c:v>43700</c:v>
                </c:pt>
                <c:pt idx="8">
                  <c:v>43707.041666666664</c:v>
                </c:pt>
                <c:pt idx="9">
                  <c:v>43714</c:v>
                </c:pt>
                <c:pt idx="10">
                  <c:v>43721.041666666664</c:v>
                </c:pt>
                <c:pt idx="11">
                  <c:v>43728</c:v>
                </c:pt>
                <c:pt idx="12">
                  <c:v>43735</c:v>
                </c:pt>
                <c:pt idx="13">
                  <c:v>43742</c:v>
                </c:pt>
                <c:pt idx="14">
                  <c:v>43749</c:v>
                </c:pt>
                <c:pt idx="15">
                  <c:v>43756.041666666664</c:v>
                </c:pt>
              </c:numCache>
            </c:numRef>
          </c:cat>
          <c:val>
            <c:numRef>
              <c:f>Sheet1!$C$3:$C$18</c:f>
              <c:numCache>
                <c:formatCode>General</c:formatCode>
                <c:ptCount val="16"/>
                <c:pt idx="0">
                  <c:v>23.351713214562476</c:v>
                </c:pt>
                <c:pt idx="1">
                  <c:v>23.699089474726147</c:v>
                </c:pt>
                <c:pt idx="2">
                  <c:v>16.581589524815886</c:v>
                </c:pt>
                <c:pt idx="3">
                  <c:v>16.939265634108384</c:v>
                </c:pt>
                <c:pt idx="4">
                  <c:v>22.129130264066635</c:v>
                </c:pt>
                <c:pt idx="5">
                  <c:v>21.674525166067028</c:v>
                </c:pt>
                <c:pt idx="6">
                  <c:v>24.050163751343675</c:v>
                </c:pt>
                <c:pt idx="7">
                  <c:v>22.605142521433422</c:v>
                </c:pt>
                <c:pt idx="8">
                  <c:v>27.801957749568071</c:v>
                </c:pt>
                <c:pt idx="9">
                  <c:v>20.048255258368584</c:v>
                </c:pt>
                <c:pt idx="10">
                  <c:v>24.821776521441837</c:v>
                </c:pt>
                <c:pt idx="11">
                  <c:v>19.874678061759436</c:v>
                </c:pt>
                <c:pt idx="12">
                  <c:v>20.422942232085301</c:v>
                </c:pt>
                <c:pt idx="13">
                  <c:v>23.043920141132574</c:v>
                </c:pt>
                <c:pt idx="14">
                  <c:v>40.928467880113544</c:v>
                </c:pt>
                <c:pt idx="15">
                  <c:v>20.189359535805533</c:v>
                </c:pt>
              </c:numCache>
            </c:numRef>
          </c:val>
          <c:smooth val="0"/>
          <c:extLst>
            <c:ext xmlns:c16="http://schemas.microsoft.com/office/drawing/2014/chart" uri="{C3380CC4-5D6E-409C-BE32-E72D297353CC}">
              <c16:uniqueId val="{00000001-9267-436A-A23D-277460801ADE}"/>
            </c:ext>
          </c:extLst>
        </c:ser>
        <c:dLbls>
          <c:showLegendKey val="0"/>
          <c:showVal val="0"/>
          <c:showCatName val="0"/>
          <c:showSerName val="0"/>
          <c:showPercent val="0"/>
          <c:showBubbleSize val="0"/>
        </c:dLbls>
        <c:smooth val="0"/>
        <c:axId val="593120488"/>
        <c:axId val="593112616"/>
      </c:lineChart>
      <c:catAx>
        <c:axId val="593120488"/>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Date</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m/d;@" sourceLinked="0"/>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93112616"/>
        <c:crosses val="autoZero"/>
        <c:auto val="0"/>
        <c:lblAlgn val="ctr"/>
        <c:lblOffset val="100"/>
        <c:noMultiLvlLbl val="0"/>
      </c:catAx>
      <c:valAx>
        <c:axId val="59311261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Voumetric Water Content</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931204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18 inches below surface</a:t>
            </a:r>
          </a:p>
        </c:rich>
      </c:tx>
      <c:layout>
        <c:manualLayout>
          <c:xMode val="edge"/>
          <c:yMode val="edge"/>
          <c:x val="0.26504855643044622"/>
          <c:y val="3.7037037037037035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9.5512582985950292E-2"/>
          <c:y val="0.19990373511003431"/>
          <c:w val="0.88978153466110854"/>
          <c:h val="0.58626642438925913"/>
        </c:manualLayout>
      </c:layout>
      <c:lineChart>
        <c:grouping val="standard"/>
        <c:varyColors val="0"/>
        <c:ser>
          <c:idx val="0"/>
          <c:order val="0"/>
          <c:tx>
            <c:v>Inside Plot</c:v>
          </c:tx>
          <c:spPr>
            <a:ln w="28575" cap="rnd">
              <a:solidFill>
                <a:schemeClr val="accent1"/>
              </a:solidFill>
              <a:round/>
            </a:ln>
            <a:effectLst/>
          </c:spPr>
          <c:marker>
            <c:symbol val="none"/>
          </c:marker>
          <c:cat>
            <c:numRef>
              <c:f>Sheet1!$D$3:$D$18</c:f>
              <c:numCache>
                <c:formatCode>m/d;@</c:formatCode>
                <c:ptCount val="16"/>
                <c:pt idx="0">
                  <c:v>44018</c:v>
                </c:pt>
                <c:pt idx="1">
                  <c:v>44025</c:v>
                </c:pt>
                <c:pt idx="2">
                  <c:v>43666.416666666664</c:v>
                </c:pt>
                <c:pt idx="3">
                  <c:v>43673.041666666664</c:v>
                </c:pt>
                <c:pt idx="4">
                  <c:v>43680</c:v>
                </c:pt>
                <c:pt idx="5">
                  <c:v>44053</c:v>
                </c:pt>
                <c:pt idx="6">
                  <c:v>44060</c:v>
                </c:pt>
                <c:pt idx="7">
                  <c:v>43700</c:v>
                </c:pt>
                <c:pt idx="8">
                  <c:v>43707.041666666664</c:v>
                </c:pt>
                <c:pt idx="9">
                  <c:v>43714</c:v>
                </c:pt>
                <c:pt idx="10">
                  <c:v>43721.041666666664</c:v>
                </c:pt>
                <c:pt idx="11">
                  <c:v>43728</c:v>
                </c:pt>
                <c:pt idx="12">
                  <c:v>43735</c:v>
                </c:pt>
                <c:pt idx="13">
                  <c:v>43742</c:v>
                </c:pt>
                <c:pt idx="14">
                  <c:v>43749</c:v>
                </c:pt>
                <c:pt idx="15">
                  <c:v>43756.041666666664</c:v>
                </c:pt>
              </c:numCache>
            </c:numRef>
          </c:cat>
          <c:val>
            <c:numRef>
              <c:f>Sheet1!$E$3:$E$18</c:f>
              <c:numCache>
                <c:formatCode>General</c:formatCode>
                <c:ptCount val="16"/>
                <c:pt idx="0">
                  <c:v>31.047421386964373</c:v>
                </c:pt>
                <c:pt idx="1">
                  <c:v>31.015556784879401</c:v>
                </c:pt>
                <c:pt idx="2">
                  <c:v>30.853247822424777</c:v>
                </c:pt>
                <c:pt idx="3">
                  <c:v>31.008485705179751</c:v>
                </c:pt>
                <c:pt idx="4">
                  <c:v>32.096291630348937</c:v>
                </c:pt>
                <c:pt idx="5">
                  <c:v>32.184487530558741</c:v>
                </c:pt>
                <c:pt idx="6">
                  <c:v>32.140356155825117</c:v>
                </c:pt>
                <c:pt idx="7">
                  <c:v>31.285660515027296</c:v>
                </c:pt>
                <c:pt idx="8">
                  <c:v>31.472423396371504</c:v>
                </c:pt>
                <c:pt idx="9">
                  <c:v>31.349985903676611</c:v>
                </c:pt>
                <c:pt idx="10">
                  <c:v>32.272950000000002</c:v>
                </c:pt>
                <c:pt idx="11">
                  <c:v>31.659257563713581</c:v>
                </c:pt>
                <c:pt idx="12">
                  <c:v>31.615908880778342</c:v>
                </c:pt>
                <c:pt idx="13">
                  <c:v>31.775183840699832</c:v>
                </c:pt>
                <c:pt idx="14">
                  <c:v>32.854693281718674</c:v>
                </c:pt>
                <c:pt idx="15">
                  <c:v>32.317285813703656</c:v>
                </c:pt>
              </c:numCache>
            </c:numRef>
          </c:val>
          <c:smooth val="0"/>
          <c:extLst>
            <c:ext xmlns:c16="http://schemas.microsoft.com/office/drawing/2014/chart" uri="{C3380CC4-5D6E-409C-BE32-E72D297353CC}">
              <c16:uniqueId val="{00000000-9E5E-4B46-BB5F-7789554F9159}"/>
            </c:ext>
          </c:extLst>
        </c:ser>
        <c:ser>
          <c:idx val="1"/>
          <c:order val="1"/>
          <c:tx>
            <c:v>Outside Plot</c:v>
          </c:tx>
          <c:spPr>
            <a:ln w="28575" cap="rnd">
              <a:solidFill>
                <a:schemeClr val="accent2"/>
              </a:solidFill>
              <a:round/>
            </a:ln>
            <a:effectLst/>
          </c:spPr>
          <c:marker>
            <c:symbol val="none"/>
          </c:marker>
          <c:cat>
            <c:numRef>
              <c:f>Sheet1!$D$3:$D$18</c:f>
              <c:numCache>
                <c:formatCode>m/d;@</c:formatCode>
                <c:ptCount val="16"/>
                <c:pt idx="0">
                  <c:v>44018</c:v>
                </c:pt>
                <c:pt idx="1">
                  <c:v>44025</c:v>
                </c:pt>
                <c:pt idx="2">
                  <c:v>43666.416666666664</c:v>
                </c:pt>
                <c:pt idx="3">
                  <c:v>43673.041666666664</c:v>
                </c:pt>
                <c:pt idx="4">
                  <c:v>43680</c:v>
                </c:pt>
                <c:pt idx="5">
                  <c:v>44053</c:v>
                </c:pt>
                <c:pt idx="6">
                  <c:v>44060</c:v>
                </c:pt>
                <c:pt idx="7">
                  <c:v>43700</c:v>
                </c:pt>
                <c:pt idx="8">
                  <c:v>43707.041666666664</c:v>
                </c:pt>
                <c:pt idx="9">
                  <c:v>43714</c:v>
                </c:pt>
                <c:pt idx="10">
                  <c:v>43721.041666666664</c:v>
                </c:pt>
                <c:pt idx="11">
                  <c:v>43728</c:v>
                </c:pt>
                <c:pt idx="12">
                  <c:v>43735</c:v>
                </c:pt>
                <c:pt idx="13">
                  <c:v>43742</c:v>
                </c:pt>
                <c:pt idx="14">
                  <c:v>43749</c:v>
                </c:pt>
                <c:pt idx="15">
                  <c:v>43756.041666666664</c:v>
                </c:pt>
              </c:numCache>
            </c:numRef>
          </c:cat>
          <c:val>
            <c:numRef>
              <c:f>Sheet1!$F$3:$F$18</c:f>
              <c:numCache>
                <c:formatCode>General</c:formatCode>
                <c:ptCount val="16"/>
                <c:pt idx="0">
                  <c:v>32.244531851824547</c:v>
                </c:pt>
                <c:pt idx="1">
                  <c:v>31.435932573285427</c:v>
                </c:pt>
                <c:pt idx="2">
                  <c:v>31.258695154992225</c:v>
                </c:pt>
                <c:pt idx="3">
                  <c:v>30.914261522772932</c:v>
                </c:pt>
                <c:pt idx="4">
                  <c:v>34.712192539223551</c:v>
                </c:pt>
                <c:pt idx="5">
                  <c:v>33.918903390288406</c:v>
                </c:pt>
                <c:pt idx="6">
                  <c:v>31.148388139349521</c:v>
                </c:pt>
                <c:pt idx="7">
                  <c:v>30.979941492353621</c:v>
                </c:pt>
                <c:pt idx="8">
                  <c:v>31.155764770740699</c:v>
                </c:pt>
                <c:pt idx="9">
                  <c:v>31.023802976417358</c:v>
                </c:pt>
                <c:pt idx="10">
                  <c:v>33.403691896222099</c:v>
                </c:pt>
                <c:pt idx="11">
                  <c:v>29.894045539631055</c:v>
                </c:pt>
                <c:pt idx="12">
                  <c:v>30.157008869922947</c:v>
                </c:pt>
                <c:pt idx="13">
                  <c:v>31.288163939760306</c:v>
                </c:pt>
                <c:pt idx="14">
                  <c:v>31.785744840772768</c:v>
                </c:pt>
                <c:pt idx="15">
                  <c:v>31.273429547376335</c:v>
                </c:pt>
              </c:numCache>
            </c:numRef>
          </c:val>
          <c:smooth val="0"/>
          <c:extLst>
            <c:ext xmlns:c16="http://schemas.microsoft.com/office/drawing/2014/chart" uri="{C3380CC4-5D6E-409C-BE32-E72D297353CC}">
              <c16:uniqueId val="{00000001-9E5E-4B46-BB5F-7789554F9159}"/>
            </c:ext>
          </c:extLst>
        </c:ser>
        <c:dLbls>
          <c:showLegendKey val="0"/>
          <c:showVal val="0"/>
          <c:showCatName val="0"/>
          <c:showSerName val="0"/>
          <c:showPercent val="0"/>
          <c:showBubbleSize val="0"/>
        </c:dLbls>
        <c:smooth val="0"/>
        <c:axId val="589291496"/>
        <c:axId val="589285592"/>
      </c:lineChart>
      <c:catAx>
        <c:axId val="589291496"/>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Date</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m/d;@"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89285592"/>
        <c:crosses val="autoZero"/>
        <c:auto val="0"/>
        <c:lblAlgn val="ctr"/>
        <c:lblOffset val="100"/>
        <c:noMultiLvlLbl val="0"/>
      </c:catAx>
      <c:valAx>
        <c:axId val="58928559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Volumetric Water Content</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89291496"/>
        <c:crosses val="autoZero"/>
        <c:crossBetween val="between"/>
      </c:valAx>
      <c:spPr>
        <a:noFill/>
        <a:ln>
          <a:noFill/>
        </a:ln>
        <a:effectLst/>
      </c:spPr>
    </c:plotArea>
    <c:legend>
      <c:legendPos val="b"/>
      <c:layout>
        <c:manualLayout>
          <c:xMode val="edge"/>
          <c:yMode val="edge"/>
          <c:x val="0.35427435541145585"/>
          <c:y val="0.89409667541557303"/>
          <c:w val="0.38622182337501931"/>
          <c:h val="6.923125378558450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36 inches bleow surface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v>Inside Plot</c:v>
          </c:tx>
          <c:spPr>
            <a:ln w="28575" cap="rnd">
              <a:solidFill>
                <a:schemeClr val="accent1"/>
              </a:solidFill>
              <a:round/>
            </a:ln>
            <a:effectLst/>
          </c:spPr>
          <c:marker>
            <c:symbol val="none"/>
          </c:marker>
          <c:cat>
            <c:numRef>
              <c:f>Sheet1!$G$3:$G$18</c:f>
              <c:numCache>
                <c:formatCode>[$-409]d\-mmm;@</c:formatCode>
                <c:ptCount val="16"/>
                <c:pt idx="0">
                  <c:v>44018</c:v>
                </c:pt>
                <c:pt idx="1">
                  <c:v>44025</c:v>
                </c:pt>
                <c:pt idx="2">
                  <c:v>43666.416666666664</c:v>
                </c:pt>
                <c:pt idx="3">
                  <c:v>43673.041666666664</c:v>
                </c:pt>
                <c:pt idx="4">
                  <c:v>43680</c:v>
                </c:pt>
                <c:pt idx="5">
                  <c:v>44053</c:v>
                </c:pt>
                <c:pt idx="6">
                  <c:v>44060</c:v>
                </c:pt>
                <c:pt idx="7">
                  <c:v>43700</c:v>
                </c:pt>
                <c:pt idx="8">
                  <c:v>43707.041666666664</c:v>
                </c:pt>
                <c:pt idx="9">
                  <c:v>43714</c:v>
                </c:pt>
                <c:pt idx="10">
                  <c:v>43721.041666666664</c:v>
                </c:pt>
                <c:pt idx="11">
                  <c:v>43728</c:v>
                </c:pt>
                <c:pt idx="12">
                  <c:v>43735</c:v>
                </c:pt>
                <c:pt idx="13">
                  <c:v>43742</c:v>
                </c:pt>
                <c:pt idx="14">
                  <c:v>43749</c:v>
                </c:pt>
                <c:pt idx="15">
                  <c:v>43756.041666666664</c:v>
                </c:pt>
              </c:numCache>
            </c:numRef>
          </c:cat>
          <c:val>
            <c:numRef>
              <c:f>Sheet1!$H$3:$H$18</c:f>
              <c:numCache>
                <c:formatCode>General</c:formatCode>
                <c:ptCount val="16"/>
                <c:pt idx="0">
                  <c:v>31.082332003035727</c:v>
                </c:pt>
                <c:pt idx="1">
                  <c:v>31.165850654731653</c:v>
                </c:pt>
                <c:pt idx="2">
                  <c:v>31.370094500096211</c:v>
                </c:pt>
                <c:pt idx="3">
                  <c:v>31.481545341182635</c:v>
                </c:pt>
                <c:pt idx="4">
                  <c:v>31.70454530401884</c:v>
                </c:pt>
                <c:pt idx="5">
                  <c:v>31.723132276553461</c:v>
                </c:pt>
                <c:pt idx="6">
                  <c:v>31.834686924996429</c:v>
                </c:pt>
                <c:pt idx="7">
                  <c:v>31.836490000000001</c:v>
                </c:pt>
                <c:pt idx="8">
                  <c:v>31.611609999999999</c:v>
                </c:pt>
                <c:pt idx="9">
                  <c:v>31.500119999999999</c:v>
                </c:pt>
                <c:pt idx="10">
                  <c:v>31.797502042182114</c:v>
                </c:pt>
                <c:pt idx="11">
                  <c:v>31.388665094923606</c:v>
                </c:pt>
                <c:pt idx="12">
                  <c:v>31.50012139043444</c:v>
                </c:pt>
                <c:pt idx="13">
                  <c:v>31.834686924996429</c:v>
                </c:pt>
                <c:pt idx="14">
                  <c:v>31.593028932860488</c:v>
                </c:pt>
                <c:pt idx="15">
                  <c:v>30.980275411122545</c:v>
                </c:pt>
              </c:numCache>
            </c:numRef>
          </c:val>
          <c:smooth val="0"/>
          <c:extLst>
            <c:ext xmlns:c16="http://schemas.microsoft.com/office/drawing/2014/chart" uri="{C3380CC4-5D6E-409C-BE32-E72D297353CC}">
              <c16:uniqueId val="{00000000-5862-48A0-8E1B-41410DEB26EC}"/>
            </c:ext>
          </c:extLst>
        </c:ser>
        <c:ser>
          <c:idx val="1"/>
          <c:order val="1"/>
          <c:tx>
            <c:v>Outside Plot</c:v>
          </c:tx>
          <c:spPr>
            <a:ln w="28575" cap="rnd">
              <a:solidFill>
                <a:schemeClr val="accent2"/>
              </a:solidFill>
              <a:round/>
            </a:ln>
            <a:effectLst/>
          </c:spPr>
          <c:marker>
            <c:symbol val="none"/>
          </c:marker>
          <c:cat>
            <c:numRef>
              <c:f>Sheet1!$G$3:$G$18</c:f>
              <c:numCache>
                <c:formatCode>[$-409]d\-mmm;@</c:formatCode>
                <c:ptCount val="16"/>
                <c:pt idx="0">
                  <c:v>44018</c:v>
                </c:pt>
                <c:pt idx="1">
                  <c:v>44025</c:v>
                </c:pt>
                <c:pt idx="2">
                  <c:v>43666.416666666664</c:v>
                </c:pt>
                <c:pt idx="3">
                  <c:v>43673.041666666664</c:v>
                </c:pt>
                <c:pt idx="4">
                  <c:v>43680</c:v>
                </c:pt>
                <c:pt idx="5">
                  <c:v>44053</c:v>
                </c:pt>
                <c:pt idx="6">
                  <c:v>44060</c:v>
                </c:pt>
                <c:pt idx="7">
                  <c:v>43700</c:v>
                </c:pt>
                <c:pt idx="8">
                  <c:v>43707.041666666664</c:v>
                </c:pt>
                <c:pt idx="9">
                  <c:v>43714</c:v>
                </c:pt>
                <c:pt idx="10">
                  <c:v>43721.041666666664</c:v>
                </c:pt>
                <c:pt idx="11">
                  <c:v>43728</c:v>
                </c:pt>
                <c:pt idx="12">
                  <c:v>43735</c:v>
                </c:pt>
                <c:pt idx="13">
                  <c:v>43742</c:v>
                </c:pt>
                <c:pt idx="14">
                  <c:v>43749</c:v>
                </c:pt>
                <c:pt idx="15">
                  <c:v>43756.041666666664</c:v>
                </c:pt>
              </c:numCache>
            </c:numRef>
          </c:cat>
          <c:val>
            <c:numRef>
              <c:f>Sheet1!$I$3:$I$18</c:f>
              <c:numCache>
                <c:formatCode>General</c:formatCode>
                <c:ptCount val="16"/>
                <c:pt idx="0">
                  <c:v>32.063204863326973</c:v>
                </c:pt>
                <c:pt idx="1">
                  <c:v>32.304538056533616</c:v>
                </c:pt>
                <c:pt idx="2">
                  <c:v>32.396621996234082</c:v>
                </c:pt>
                <c:pt idx="3">
                  <c:v>32.604018334066531</c:v>
                </c:pt>
                <c:pt idx="4">
                  <c:v>32.857977040042165</c:v>
                </c:pt>
                <c:pt idx="5">
                  <c:v>32.927352659279322</c:v>
                </c:pt>
                <c:pt idx="6">
                  <c:v>33.043031245937343</c:v>
                </c:pt>
                <c:pt idx="7">
                  <c:v>33.112485697068635</c:v>
                </c:pt>
                <c:pt idx="8">
                  <c:v>32.996886121867156</c:v>
                </c:pt>
                <c:pt idx="9">
                  <c:v>32.88110224645456</c:v>
                </c:pt>
                <c:pt idx="10">
                  <c:v>33.089334213358192</c:v>
                </c:pt>
                <c:pt idx="11">
                  <c:v>32.811779003267795</c:v>
                </c:pt>
                <c:pt idx="12">
                  <c:v>32.95047786569171</c:v>
                </c:pt>
                <c:pt idx="13">
                  <c:v>33.274704285517124</c:v>
                </c:pt>
                <c:pt idx="14">
                  <c:v>33.228348583937766</c:v>
                </c:pt>
                <c:pt idx="15">
                  <c:v>33.181992882358422</c:v>
                </c:pt>
              </c:numCache>
            </c:numRef>
          </c:val>
          <c:smooth val="0"/>
          <c:extLst>
            <c:ext xmlns:c16="http://schemas.microsoft.com/office/drawing/2014/chart" uri="{C3380CC4-5D6E-409C-BE32-E72D297353CC}">
              <c16:uniqueId val="{00000001-5862-48A0-8E1B-41410DEB26EC}"/>
            </c:ext>
          </c:extLst>
        </c:ser>
        <c:dLbls>
          <c:showLegendKey val="0"/>
          <c:showVal val="0"/>
          <c:showCatName val="0"/>
          <c:showSerName val="0"/>
          <c:showPercent val="0"/>
          <c:showBubbleSize val="0"/>
        </c:dLbls>
        <c:smooth val="0"/>
        <c:axId val="616716704"/>
        <c:axId val="616717032"/>
      </c:lineChart>
      <c:catAx>
        <c:axId val="616716704"/>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Date</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409]d\-mmm;@"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16717032"/>
        <c:crosses val="autoZero"/>
        <c:auto val="0"/>
        <c:lblAlgn val="ctr"/>
        <c:lblOffset val="100"/>
        <c:noMultiLvlLbl val="0"/>
      </c:catAx>
      <c:valAx>
        <c:axId val="61671703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Volumetric Water Content</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167167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8 Inches Below Surface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v>Inside Plot</c:v>
          </c:tx>
          <c:spPr>
            <a:ln w="28575" cap="rnd">
              <a:solidFill>
                <a:schemeClr val="accent1"/>
              </a:solidFill>
              <a:round/>
            </a:ln>
            <a:effectLst/>
          </c:spPr>
          <c:marker>
            <c:symbol val="none"/>
          </c:marker>
          <c:cat>
            <c:numRef>
              <c:f>Sheet1!$A$3:$A$19</c:f>
              <c:numCache>
                <c:formatCode>mm/dd/yy;@</c:formatCode>
                <c:ptCount val="17"/>
                <c:pt idx="0">
                  <c:v>43658.916666666664</c:v>
                </c:pt>
                <c:pt idx="1">
                  <c:v>43665.041666666664</c:v>
                </c:pt>
                <c:pt idx="2">
                  <c:v>43672.041666666664</c:v>
                </c:pt>
                <c:pt idx="3">
                  <c:v>43679</c:v>
                </c:pt>
                <c:pt idx="4">
                  <c:v>43686.041666666664</c:v>
                </c:pt>
                <c:pt idx="5">
                  <c:v>43693</c:v>
                </c:pt>
                <c:pt idx="6">
                  <c:v>43700.041666666664</c:v>
                </c:pt>
                <c:pt idx="7">
                  <c:v>43707.041666666664</c:v>
                </c:pt>
                <c:pt idx="8">
                  <c:v>43714</c:v>
                </c:pt>
                <c:pt idx="9">
                  <c:v>43721.041666666664</c:v>
                </c:pt>
                <c:pt idx="10">
                  <c:v>43728</c:v>
                </c:pt>
                <c:pt idx="11">
                  <c:v>43735</c:v>
                </c:pt>
                <c:pt idx="12">
                  <c:v>43742</c:v>
                </c:pt>
                <c:pt idx="13">
                  <c:v>43749</c:v>
                </c:pt>
                <c:pt idx="14">
                  <c:v>43756</c:v>
                </c:pt>
                <c:pt idx="15">
                  <c:v>43763.041666666664</c:v>
                </c:pt>
                <c:pt idx="16">
                  <c:v>43770</c:v>
                </c:pt>
              </c:numCache>
            </c:numRef>
          </c:cat>
          <c:val>
            <c:numRef>
              <c:f>Sheet1!$B$3:$B$19</c:f>
              <c:numCache>
                <c:formatCode>General</c:formatCode>
                <c:ptCount val="17"/>
                <c:pt idx="0">
                  <c:v>24.754114663012501</c:v>
                </c:pt>
                <c:pt idx="1">
                  <c:v>25.23354312119427</c:v>
                </c:pt>
                <c:pt idx="2">
                  <c:v>24.094019803299673</c:v>
                </c:pt>
                <c:pt idx="3">
                  <c:v>16.419121460162078</c:v>
                </c:pt>
                <c:pt idx="4">
                  <c:v>13.319224317737628</c:v>
                </c:pt>
                <c:pt idx="5">
                  <c:v>17.751116920348672</c:v>
                </c:pt>
                <c:pt idx="6">
                  <c:v>15.153037825936433</c:v>
                </c:pt>
                <c:pt idx="7">
                  <c:v>26.967798478521644</c:v>
                </c:pt>
                <c:pt idx="8">
                  <c:v>18.009088257224395</c:v>
                </c:pt>
                <c:pt idx="9">
                  <c:v>13.863804871639951</c:v>
                </c:pt>
                <c:pt idx="10">
                  <c:v>12.681149317812588</c:v>
                </c:pt>
                <c:pt idx="11">
                  <c:v>13.22741903005673</c:v>
                </c:pt>
                <c:pt idx="12">
                  <c:v>16.76812390134717</c:v>
                </c:pt>
                <c:pt idx="13">
                  <c:v>15.403837998165049</c:v>
                </c:pt>
                <c:pt idx="14">
                  <c:v>14.455406914319186</c:v>
                </c:pt>
                <c:pt idx="15">
                  <c:v>14.194382181203835</c:v>
                </c:pt>
                <c:pt idx="16">
                  <c:v>13.946175776126148</c:v>
                </c:pt>
              </c:numCache>
            </c:numRef>
          </c:val>
          <c:smooth val="0"/>
          <c:extLst>
            <c:ext xmlns:c16="http://schemas.microsoft.com/office/drawing/2014/chart" uri="{C3380CC4-5D6E-409C-BE32-E72D297353CC}">
              <c16:uniqueId val="{00000000-E044-477C-B524-EDDEAC7E32F9}"/>
            </c:ext>
          </c:extLst>
        </c:ser>
        <c:ser>
          <c:idx val="1"/>
          <c:order val="1"/>
          <c:tx>
            <c:v>Outside Plot</c:v>
          </c:tx>
          <c:spPr>
            <a:ln w="28575" cap="rnd">
              <a:solidFill>
                <a:schemeClr val="accent2"/>
              </a:solidFill>
              <a:round/>
            </a:ln>
            <a:effectLst/>
          </c:spPr>
          <c:marker>
            <c:symbol val="none"/>
          </c:marker>
          <c:cat>
            <c:numRef>
              <c:f>Sheet1!$A$3:$A$19</c:f>
              <c:numCache>
                <c:formatCode>mm/dd/yy;@</c:formatCode>
                <c:ptCount val="17"/>
                <c:pt idx="0">
                  <c:v>43658.916666666664</c:v>
                </c:pt>
                <c:pt idx="1">
                  <c:v>43665.041666666664</c:v>
                </c:pt>
                <c:pt idx="2">
                  <c:v>43672.041666666664</c:v>
                </c:pt>
                <c:pt idx="3">
                  <c:v>43679</c:v>
                </c:pt>
                <c:pt idx="4">
                  <c:v>43686.041666666664</c:v>
                </c:pt>
                <c:pt idx="5">
                  <c:v>43693</c:v>
                </c:pt>
                <c:pt idx="6">
                  <c:v>43700.041666666664</c:v>
                </c:pt>
                <c:pt idx="7">
                  <c:v>43707.041666666664</c:v>
                </c:pt>
                <c:pt idx="8">
                  <c:v>43714</c:v>
                </c:pt>
                <c:pt idx="9">
                  <c:v>43721.041666666664</c:v>
                </c:pt>
                <c:pt idx="10">
                  <c:v>43728</c:v>
                </c:pt>
                <c:pt idx="11">
                  <c:v>43735</c:v>
                </c:pt>
                <c:pt idx="12">
                  <c:v>43742</c:v>
                </c:pt>
                <c:pt idx="13">
                  <c:v>43749</c:v>
                </c:pt>
                <c:pt idx="14">
                  <c:v>43756</c:v>
                </c:pt>
                <c:pt idx="15">
                  <c:v>43763.041666666664</c:v>
                </c:pt>
                <c:pt idx="16">
                  <c:v>43770</c:v>
                </c:pt>
              </c:numCache>
            </c:numRef>
          </c:cat>
          <c:val>
            <c:numRef>
              <c:f>Sheet1!$C$3:$C$19</c:f>
              <c:numCache>
                <c:formatCode>General</c:formatCode>
                <c:ptCount val="17"/>
                <c:pt idx="0">
                  <c:v>24.816653094527553</c:v>
                </c:pt>
                <c:pt idx="1">
                  <c:v>25.641922675803229</c:v>
                </c:pt>
                <c:pt idx="2">
                  <c:v>25.48502768398906</c:v>
                </c:pt>
                <c:pt idx="3">
                  <c:v>24.009868901162189</c:v>
                </c:pt>
                <c:pt idx="4">
                  <c:v>19.275402530895452</c:v>
                </c:pt>
                <c:pt idx="5">
                  <c:v>26.797976348217599</c:v>
                </c:pt>
                <c:pt idx="6">
                  <c:v>18.904787816399626</c:v>
                </c:pt>
                <c:pt idx="7">
                  <c:v>30.466638342497561</c:v>
                </c:pt>
                <c:pt idx="8">
                  <c:v>20.936852083395991</c:v>
                </c:pt>
                <c:pt idx="9">
                  <c:v>15.726973223566258</c:v>
                </c:pt>
                <c:pt idx="10">
                  <c:v>14.411385049453582</c:v>
                </c:pt>
                <c:pt idx="11">
                  <c:v>14.346007516586329</c:v>
                </c:pt>
                <c:pt idx="12">
                  <c:v>17.108756574335953</c:v>
                </c:pt>
                <c:pt idx="13">
                  <c:v>15.652887675787287</c:v>
                </c:pt>
                <c:pt idx="14">
                  <c:v>14.848394029457115</c:v>
                </c:pt>
                <c:pt idx="15">
                  <c:v>14.4769138595193</c:v>
                </c:pt>
                <c:pt idx="16">
                  <c:v>14.969078187867527</c:v>
                </c:pt>
              </c:numCache>
            </c:numRef>
          </c:val>
          <c:smooth val="0"/>
          <c:extLst>
            <c:ext xmlns:c16="http://schemas.microsoft.com/office/drawing/2014/chart" uri="{C3380CC4-5D6E-409C-BE32-E72D297353CC}">
              <c16:uniqueId val="{00000001-E044-477C-B524-EDDEAC7E32F9}"/>
            </c:ext>
          </c:extLst>
        </c:ser>
        <c:dLbls>
          <c:showLegendKey val="0"/>
          <c:showVal val="0"/>
          <c:showCatName val="0"/>
          <c:showSerName val="0"/>
          <c:showPercent val="0"/>
          <c:showBubbleSize val="0"/>
        </c:dLbls>
        <c:smooth val="0"/>
        <c:axId val="588818816"/>
        <c:axId val="588823736"/>
      </c:lineChart>
      <c:catAx>
        <c:axId val="588818816"/>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Date</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m/d/yyyy\ h:mm" sourceLinked="0"/>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88823736"/>
        <c:crosses val="autoZero"/>
        <c:auto val="0"/>
        <c:lblAlgn val="ctr"/>
        <c:lblOffset val="100"/>
        <c:tickMarkSkip val="1"/>
        <c:noMultiLvlLbl val="0"/>
      </c:catAx>
      <c:valAx>
        <c:axId val="58882373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Volumetric Water Content</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888188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18  Inches Below Surface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v>Inside Plot</c:v>
          </c:tx>
          <c:spPr>
            <a:ln w="28575" cap="rnd">
              <a:solidFill>
                <a:schemeClr val="accent1"/>
              </a:solidFill>
              <a:round/>
            </a:ln>
            <a:effectLst/>
          </c:spPr>
          <c:marker>
            <c:symbol val="none"/>
          </c:marker>
          <c:cat>
            <c:numRef>
              <c:f>Sheet1!$D$3:$D$19</c:f>
              <c:numCache>
                <c:formatCode>m/d/yyyy\ h:mm</c:formatCode>
                <c:ptCount val="17"/>
                <c:pt idx="0">
                  <c:v>43658.916666666664</c:v>
                </c:pt>
                <c:pt idx="1">
                  <c:v>43665.041666666664</c:v>
                </c:pt>
                <c:pt idx="2">
                  <c:v>43672.041666666664</c:v>
                </c:pt>
                <c:pt idx="3">
                  <c:v>43679</c:v>
                </c:pt>
                <c:pt idx="4">
                  <c:v>43686.041666666664</c:v>
                </c:pt>
                <c:pt idx="5">
                  <c:v>43693</c:v>
                </c:pt>
                <c:pt idx="6">
                  <c:v>43700.041666666664</c:v>
                </c:pt>
                <c:pt idx="7">
                  <c:v>43707.041666666664</c:v>
                </c:pt>
                <c:pt idx="8">
                  <c:v>43714</c:v>
                </c:pt>
                <c:pt idx="9">
                  <c:v>43721.041666666664</c:v>
                </c:pt>
                <c:pt idx="10">
                  <c:v>43728</c:v>
                </c:pt>
                <c:pt idx="11">
                  <c:v>43735</c:v>
                </c:pt>
                <c:pt idx="12">
                  <c:v>43742</c:v>
                </c:pt>
                <c:pt idx="13">
                  <c:v>43749</c:v>
                </c:pt>
                <c:pt idx="14">
                  <c:v>43756</c:v>
                </c:pt>
                <c:pt idx="15">
                  <c:v>43763.041666666664</c:v>
                </c:pt>
                <c:pt idx="16">
                  <c:v>43770</c:v>
                </c:pt>
              </c:numCache>
            </c:numRef>
          </c:cat>
          <c:val>
            <c:numRef>
              <c:f>Sheet1!$E$3:$E$19</c:f>
              <c:numCache>
                <c:formatCode>General</c:formatCode>
                <c:ptCount val="17"/>
                <c:pt idx="0">
                  <c:v>29.657143474895669</c:v>
                </c:pt>
                <c:pt idx="1">
                  <c:v>29.593486001823614</c:v>
                </c:pt>
                <c:pt idx="2">
                  <c:v>29.70268835369982</c:v>
                </c:pt>
                <c:pt idx="3">
                  <c:v>29.605604976752048</c:v>
                </c:pt>
                <c:pt idx="4">
                  <c:v>29.376255614921085</c:v>
                </c:pt>
                <c:pt idx="5">
                  <c:v>29.424399729722616</c:v>
                </c:pt>
                <c:pt idx="6">
                  <c:v>29.370253627439535</c:v>
                </c:pt>
                <c:pt idx="7">
                  <c:v>29.763532578465583</c:v>
                </c:pt>
                <c:pt idx="8">
                  <c:v>29.520902940887787</c:v>
                </c:pt>
                <c:pt idx="9">
                  <c:v>29.376262735154732</c:v>
                </c:pt>
                <c:pt idx="10">
                  <c:v>26.947734002343161</c:v>
                </c:pt>
                <c:pt idx="11">
                  <c:v>26.814354645976643</c:v>
                </c:pt>
                <c:pt idx="12">
                  <c:v>28.9819713268095</c:v>
                </c:pt>
                <c:pt idx="13">
                  <c:v>29.25624344035181</c:v>
                </c:pt>
                <c:pt idx="14">
                  <c:v>29.268219235843794</c:v>
                </c:pt>
                <c:pt idx="15">
                  <c:v>29.280209121367278</c:v>
                </c:pt>
                <c:pt idx="16">
                  <c:v>29.35822829177479</c:v>
                </c:pt>
              </c:numCache>
            </c:numRef>
          </c:val>
          <c:smooth val="0"/>
          <c:extLst>
            <c:ext xmlns:c16="http://schemas.microsoft.com/office/drawing/2014/chart" uri="{C3380CC4-5D6E-409C-BE32-E72D297353CC}">
              <c16:uniqueId val="{00000000-0D7B-4F1D-BD07-8A8A5E6D4D3B}"/>
            </c:ext>
          </c:extLst>
        </c:ser>
        <c:ser>
          <c:idx val="1"/>
          <c:order val="1"/>
          <c:tx>
            <c:v>Outside Plot</c:v>
          </c:tx>
          <c:spPr>
            <a:ln w="28575" cap="rnd">
              <a:solidFill>
                <a:schemeClr val="accent2"/>
              </a:solidFill>
              <a:round/>
            </a:ln>
            <a:effectLst/>
          </c:spPr>
          <c:marker>
            <c:symbol val="none"/>
          </c:marker>
          <c:cat>
            <c:numRef>
              <c:f>Sheet1!$D$3:$D$19</c:f>
              <c:numCache>
                <c:formatCode>m/d/yyyy\ h:mm</c:formatCode>
                <c:ptCount val="17"/>
                <c:pt idx="0">
                  <c:v>43658.916666666664</c:v>
                </c:pt>
                <c:pt idx="1">
                  <c:v>43665.041666666664</c:v>
                </c:pt>
                <c:pt idx="2">
                  <c:v>43672.041666666664</c:v>
                </c:pt>
                <c:pt idx="3">
                  <c:v>43679</c:v>
                </c:pt>
                <c:pt idx="4">
                  <c:v>43686.041666666664</c:v>
                </c:pt>
                <c:pt idx="5">
                  <c:v>43693</c:v>
                </c:pt>
                <c:pt idx="6">
                  <c:v>43700.041666666664</c:v>
                </c:pt>
                <c:pt idx="7">
                  <c:v>43707.041666666664</c:v>
                </c:pt>
                <c:pt idx="8">
                  <c:v>43714</c:v>
                </c:pt>
                <c:pt idx="9">
                  <c:v>43721.041666666664</c:v>
                </c:pt>
                <c:pt idx="10">
                  <c:v>43728</c:v>
                </c:pt>
                <c:pt idx="11">
                  <c:v>43735</c:v>
                </c:pt>
                <c:pt idx="12">
                  <c:v>43742</c:v>
                </c:pt>
                <c:pt idx="13">
                  <c:v>43749</c:v>
                </c:pt>
                <c:pt idx="14">
                  <c:v>43756</c:v>
                </c:pt>
                <c:pt idx="15">
                  <c:v>43763.041666666664</c:v>
                </c:pt>
                <c:pt idx="16">
                  <c:v>43770</c:v>
                </c:pt>
              </c:numCache>
            </c:numRef>
          </c:cat>
          <c:val>
            <c:numRef>
              <c:f>Sheet1!$F$3:$F$19</c:f>
              <c:numCache>
                <c:formatCode>General</c:formatCode>
                <c:ptCount val="17"/>
                <c:pt idx="0">
                  <c:v>29.588158014007824</c:v>
                </c:pt>
                <c:pt idx="1">
                  <c:v>29.451097916415524</c:v>
                </c:pt>
                <c:pt idx="2">
                  <c:v>29.584807042168727</c:v>
                </c:pt>
                <c:pt idx="3">
                  <c:v>29.497826787286712</c:v>
                </c:pt>
                <c:pt idx="4">
                  <c:v>29.511198468915079</c:v>
                </c:pt>
                <c:pt idx="5">
                  <c:v>29.578105098490486</c:v>
                </c:pt>
                <c:pt idx="6">
                  <c:v>29.591508985846932</c:v>
                </c:pt>
                <c:pt idx="7">
                  <c:v>29.813364467003264</c:v>
                </c:pt>
                <c:pt idx="8">
                  <c:v>29.377769253669271</c:v>
                </c:pt>
                <c:pt idx="9">
                  <c:v>29.10589793496959</c:v>
                </c:pt>
                <c:pt idx="10">
                  <c:v>29.21835724764701</c:v>
                </c:pt>
                <c:pt idx="11">
                  <c:v>29.099290902874984</c:v>
                </c:pt>
                <c:pt idx="12">
                  <c:v>30.05030481358358</c:v>
                </c:pt>
                <c:pt idx="13">
                  <c:v>30.254761409367713</c:v>
                </c:pt>
                <c:pt idx="14">
                  <c:v>30.350607560508532</c:v>
                </c:pt>
                <c:pt idx="15">
                  <c:v>30.426121545138123</c:v>
                </c:pt>
                <c:pt idx="16">
                  <c:v>30.820247133513259</c:v>
                </c:pt>
              </c:numCache>
            </c:numRef>
          </c:val>
          <c:smooth val="0"/>
          <c:extLst>
            <c:ext xmlns:c16="http://schemas.microsoft.com/office/drawing/2014/chart" uri="{C3380CC4-5D6E-409C-BE32-E72D297353CC}">
              <c16:uniqueId val="{00000001-0D7B-4F1D-BD07-8A8A5E6D4D3B}"/>
            </c:ext>
          </c:extLst>
        </c:ser>
        <c:dLbls>
          <c:showLegendKey val="0"/>
          <c:showVal val="0"/>
          <c:showCatName val="0"/>
          <c:showSerName val="0"/>
          <c:showPercent val="0"/>
          <c:showBubbleSize val="0"/>
        </c:dLbls>
        <c:smooth val="0"/>
        <c:axId val="588850904"/>
        <c:axId val="588847952"/>
      </c:lineChart>
      <c:catAx>
        <c:axId val="588850904"/>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Date</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m/d/yyyy\ h:mm"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88847952"/>
        <c:crosses val="autoZero"/>
        <c:auto val="0"/>
        <c:lblAlgn val="ctr"/>
        <c:lblOffset val="100"/>
        <c:noMultiLvlLbl val="0"/>
      </c:catAx>
      <c:valAx>
        <c:axId val="58884795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Volumetirc Water Content</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888509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36 Inches Below Surface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v>Inside Plot</c:v>
          </c:tx>
          <c:spPr>
            <a:ln w="28575" cap="rnd">
              <a:solidFill>
                <a:schemeClr val="accent1"/>
              </a:solidFill>
              <a:round/>
            </a:ln>
            <a:effectLst/>
          </c:spPr>
          <c:marker>
            <c:symbol val="none"/>
          </c:marker>
          <c:cat>
            <c:numRef>
              <c:f>Sheet1!$G$3:$G$19</c:f>
              <c:numCache>
                <c:formatCode>m/d/yyyy\ h:mm</c:formatCode>
                <c:ptCount val="17"/>
                <c:pt idx="0">
                  <c:v>43658.916666666664</c:v>
                </c:pt>
                <c:pt idx="1">
                  <c:v>43665.041666666664</c:v>
                </c:pt>
                <c:pt idx="2">
                  <c:v>43672.041666666664</c:v>
                </c:pt>
                <c:pt idx="3">
                  <c:v>43679</c:v>
                </c:pt>
                <c:pt idx="4">
                  <c:v>43686.041666666664</c:v>
                </c:pt>
                <c:pt idx="5">
                  <c:v>43693</c:v>
                </c:pt>
                <c:pt idx="6">
                  <c:v>43700.041666666664</c:v>
                </c:pt>
                <c:pt idx="7">
                  <c:v>43707.041666666664</c:v>
                </c:pt>
                <c:pt idx="8">
                  <c:v>43714</c:v>
                </c:pt>
                <c:pt idx="9">
                  <c:v>43721.041666666664</c:v>
                </c:pt>
                <c:pt idx="10">
                  <c:v>43728</c:v>
                </c:pt>
                <c:pt idx="11">
                  <c:v>43735</c:v>
                </c:pt>
                <c:pt idx="12">
                  <c:v>43742</c:v>
                </c:pt>
                <c:pt idx="13">
                  <c:v>43749</c:v>
                </c:pt>
                <c:pt idx="14">
                  <c:v>43756</c:v>
                </c:pt>
                <c:pt idx="15">
                  <c:v>43763.041666666664</c:v>
                </c:pt>
                <c:pt idx="16">
                  <c:v>43770</c:v>
                </c:pt>
              </c:numCache>
            </c:numRef>
          </c:cat>
          <c:val>
            <c:numRef>
              <c:f>Sheet1!$H$3:$H$19</c:f>
              <c:numCache>
                <c:formatCode>General</c:formatCode>
                <c:ptCount val="17"/>
                <c:pt idx="0">
                  <c:v>27.881417515356322</c:v>
                </c:pt>
                <c:pt idx="1">
                  <c:v>28.208627993911502</c:v>
                </c:pt>
                <c:pt idx="2">
                  <c:v>28.55697959295502</c:v>
                </c:pt>
                <c:pt idx="3">
                  <c:v>28.556979592955042</c:v>
                </c:pt>
                <c:pt idx="4">
                  <c:v>28.4134577926372</c:v>
                </c:pt>
                <c:pt idx="5">
                  <c:v>28.372477017316452</c:v>
                </c:pt>
                <c:pt idx="6">
                  <c:v>28.229103565995739</c:v>
                </c:pt>
                <c:pt idx="7">
                  <c:v>28.290530282251066</c:v>
                </c:pt>
                <c:pt idx="8">
                  <c:v>28.126770056025645</c:v>
                </c:pt>
                <c:pt idx="9">
                  <c:v>27.942711467680123</c:v>
                </c:pt>
                <c:pt idx="10">
                  <c:v>27.086440192153812</c:v>
                </c:pt>
                <c:pt idx="11">
                  <c:v>26.599060432527789</c:v>
                </c:pt>
                <c:pt idx="12">
                  <c:v>26.254674798925624</c:v>
                </c:pt>
                <c:pt idx="13">
                  <c:v>25.9311750925425</c:v>
                </c:pt>
                <c:pt idx="14">
                  <c:v>25.467197583452386</c:v>
                </c:pt>
                <c:pt idx="15">
                  <c:v>25.285991025780664</c:v>
                </c:pt>
                <c:pt idx="16">
                  <c:v>24.843803924061174</c:v>
                </c:pt>
              </c:numCache>
            </c:numRef>
          </c:val>
          <c:smooth val="0"/>
          <c:extLst>
            <c:ext xmlns:c16="http://schemas.microsoft.com/office/drawing/2014/chart" uri="{C3380CC4-5D6E-409C-BE32-E72D297353CC}">
              <c16:uniqueId val="{00000000-D49E-4851-BC6A-79183F5B1DCA}"/>
            </c:ext>
          </c:extLst>
        </c:ser>
        <c:ser>
          <c:idx val="1"/>
          <c:order val="1"/>
          <c:tx>
            <c:v>Outside Plot</c:v>
          </c:tx>
          <c:spPr>
            <a:ln w="28575" cap="rnd">
              <a:solidFill>
                <a:schemeClr val="accent2"/>
              </a:solidFill>
              <a:round/>
            </a:ln>
            <a:effectLst/>
          </c:spPr>
          <c:marker>
            <c:symbol val="none"/>
          </c:marker>
          <c:cat>
            <c:numRef>
              <c:f>Sheet1!$G$3:$G$19</c:f>
              <c:numCache>
                <c:formatCode>m/d/yyyy\ h:mm</c:formatCode>
                <c:ptCount val="17"/>
                <c:pt idx="0">
                  <c:v>43658.916666666664</c:v>
                </c:pt>
                <c:pt idx="1">
                  <c:v>43665.041666666664</c:v>
                </c:pt>
                <c:pt idx="2">
                  <c:v>43672.041666666664</c:v>
                </c:pt>
                <c:pt idx="3">
                  <c:v>43679</c:v>
                </c:pt>
                <c:pt idx="4">
                  <c:v>43686.041666666664</c:v>
                </c:pt>
                <c:pt idx="5">
                  <c:v>43693</c:v>
                </c:pt>
                <c:pt idx="6">
                  <c:v>43700.041666666664</c:v>
                </c:pt>
                <c:pt idx="7">
                  <c:v>43707.041666666664</c:v>
                </c:pt>
                <c:pt idx="8">
                  <c:v>43714</c:v>
                </c:pt>
                <c:pt idx="9">
                  <c:v>43721.041666666664</c:v>
                </c:pt>
                <c:pt idx="10">
                  <c:v>43728</c:v>
                </c:pt>
                <c:pt idx="11">
                  <c:v>43735</c:v>
                </c:pt>
                <c:pt idx="12">
                  <c:v>43742</c:v>
                </c:pt>
                <c:pt idx="13">
                  <c:v>43749</c:v>
                </c:pt>
                <c:pt idx="14">
                  <c:v>43756</c:v>
                </c:pt>
                <c:pt idx="15">
                  <c:v>43763.041666666664</c:v>
                </c:pt>
                <c:pt idx="16">
                  <c:v>43770</c:v>
                </c:pt>
              </c:numCache>
            </c:numRef>
          </c:cat>
          <c:val>
            <c:numRef>
              <c:f>Sheet1!$I$3:$I$19</c:f>
              <c:numCache>
                <c:formatCode>General</c:formatCode>
                <c:ptCount val="17"/>
                <c:pt idx="0">
                  <c:v>27.861424528565262</c:v>
                </c:pt>
                <c:pt idx="1">
                  <c:v>28.158019973188704</c:v>
                </c:pt>
                <c:pt idx="2">
                  <c:v>28.483400421745255</c:v>
                </c:pt>
                <c:pt idx="3">
                  <c:v>28.42597378021377</c:v>
                </c:pt>
                <c:pt idx="4">
                  <c:v>28.483400421745348</c:v>
                </c:pt>
                <c:pt idx="5">
                  <c:v>28.636548761506514</c:v>
                </c:pt>
                <c:pt idx="6">
                  <c:v>28.521684849433068</c:v>
                </c:pt>
                <c:pt idx="7">
                  <c:v>28.521684849433068</c:v>
                </c:pt>
                <c:pt idx="8">
                  <c:v>28.215434220106868</c:v>
                </c:pt>
                <c:pt idx="9">
                  <c:v>27.985794930744103</c:v>
                </c:pt>
                <c:pt idx="10">
                  <c:v>27.431008715236114</c:v>
                </c:pt>
                <c:pt idx="11">
                  <c:v>27.105904136390631</c:v>
                </c:pt>
                <c:pt idx="12">
                  <c:v>27.010300930970427</c:v>
                </c:pt>
                <c:pt idx="13">
                  <c:v>26.685305798841295</c:v>
                </c:pt>
                <c:pt idx="14">
                  <c:v>25.997362710844921</c:v>
                </c:pt>
                <c:pt idx="15">
                  <c:v>25.844539312935208</c:v>
                </c:pt>
                <c:pt idx="16">
                  <c:v>25.424367352634558</c:v>
                </c:pt>
              </c:numCache>
            </c:numRef>
          </c:val>
          <c:smooth val="0"/>
          <c:extLst>
            <c:ext xmlns:c16="http://schemas.microsoft.com/office/drawing/2014/chart" uri="{C3380CC4-5D6E-409C-BE32-E72D297353CC}">
              <c16:uniqueId val="{00000001-D49E-4851-BC6A-79183F5B1DCA}"/>
            </c:ext>
          </c:extLst>
        </c:ser>
        <c:dLbls>
          <c:showLegendKey val="0"/>
          <c:showVal val="0"/>
          <c:showCatName val="0"/>
          <c:showSerName val="0"/>
          <c:showPercent val="0"/>
          <c:showBubbleSize val="0"/>
        </c:dLbls>
        <c:smooth val="0"/>
        <c:axId val="609776800"/>
        <c:axId val="609776144"/>
      </c:lineChart>
      <c:catAx>
        <c:axId val="609776800"/>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Date</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m/d/yyyy\ h:mm"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09776144"/>
        <c:crosses val="autoZero"/>
        <c:auto val="0"/>
        <c:lblAlgn val="ctr"/>
        <c:lblOffset val="100"/>
        <c:noMultiLvlLbl val="0"/>
      </c:catAx>
      <c:valAx>
        <c:axId val="60977614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Volumetric Water Content</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097768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2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2F9E62-AE44-4A1D-AD8E-6E24D1B4E2D3}" type="datetimeFigureOut">
              <a:rPr lang="en-US" smtClean="0"/>
              <a:t>5/6/21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FEA173-7279-4B7C-9F5D-44BC1189AF2D}" type="slidenum">
              <a:rPr lang="en-US" smtClean="0"/>
              <a:t>‹#›</a:t>
            </a:fld>
            <a:endParaRPr lang="en-US"/>
          </a:p>
        </p:txBody>
      </p:sp>
    </p:spTree>
    <p:extLst>
      <p:ext uri="{BB962C8B-B14F-4D97-AF65-F5344CB8AC3E}">
        <p14:creationId xmlns:p14="http://schemas.microsoft.com/office/powerpoint/2010/main" val="7468117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total percentage out of 100 from a sample of soil that was dried sieved to 8mm and then run through the dipping method and the percentage is what is left on the sieve.</a:t>
            </a:r>
          </a:p>
          <a:p>
            <a:r>
              <a:rPr lang="en-US" sz="1200" b="0" i="0" u="none" strike="noStrike" kern="1200" baseline="0" dirty="0">
                <a:solidFill>
                  <a:schemeClr val="tx1"/>
                </a:solidFill>
                <a:latin typeface="+mn-lt"/>
                <a:ea typeface="+mn-ea"/>
                <a:cs typeface="+mn-cs"/>
              </a:rPr>
              <a:t>The purpose of the aggregate analysis is to determine the size distribution of the water-stable aggregates and the amount of aggregation. A soil sample is placed on a nest of screens under water. The screens are moved up and down for a specified amount of time. The mass of the soil remaining on the individual screens is determined, corrected for sand/gravel and the percent macro and microaggregate stability is calculated.</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Values are low in the Dec. 18 dates due to the extremely high rainfall in the fall.  Weak aggregates that were just built can collapse under water pressure.</a:t>
            </a:r>
            <a:endParaRPr lang="en-US" dirty="0"/>
          </a:p>
        </p:txBody>
      </p:sp>
      <p:sp>
        <p:nvSpPr>
          <p:cNvPr id="4" name="Slide Number Placeholder 3"/>
          <p:cNvSpPr>
            <a:spLocks noGrp="1"/>
          </p:cNvSpPr>
          <p:nvPr>
            <p:ph type="sldNum" sz="quarter" idx="10"/>
          </p:nvPr>
        </p:nvSpPr>
        <p:spPr/>
        <p:txBody>
          <a:bodyPr/>
          <a:lstStyle/>
          <a:p>
            <a:fld id="{1AB8BDA6-044B-44F7-A0FE-37C2144FCBE4}" type="slidenum">
              <a:rPr lang="en-US" smtClean="0"/>
              <a:t>21</a:t>
            </a:fld>
            <a:endParaRPr lang="en-US"/>
          </a:p>
        </p:txBody>
      </p:sp>
    </p:spTree>
    <p:extLst>
      <p:ext uri="{BB962C8B-B14F-4D97-AF65-F5344CB8AC3E}">
        <p14:creationId xmlns:p14="http://schemas.microsoft.com/office/powerpoint/2010/main" val="39542571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Soil organic carbon is a measurable component of soil organic matter. Organic matter makes up just 2–10% of most soil's mass and has an important role in the physical, chemical and biological function of agricultural soils.</a:t>
            </a:r>
          </a:p>
          <a:p>
            <a:r>
              <a:rPr lang="en-US" dirty="0"/>
              <a:t>Organic matter contributes to nutrient retention and turnover, soil structure, moisture retention and availability, degradation of pollutants, carbon sequestration and soil resilience.</a:t>
            </a:r>
          </a:p>
          <a:p>
            <a:r>
              <a:rPr lang="en-US" dirty="0"/>
              <a:t>You can get SOM from TOC by multiplying the value by 1.74 or 2.  </a:t>
            </a:r>
          </a:p>
        </p:txBody>
      </p:sp>
      <p:sp>
        <p:nvSpPr>
          <p:cNvPr id="4" name="Slide Number Placeholder 3"/>
          <p:cNvSpPr>
            <a:spLocks noGrp="1"/>
          </p:cNvSpPr>
          <p:nvPr>
            <p:ph type="sldNum" sz="quarter" idx="10"/>
          </p:nvPr>
        </p:nvSpPr>
        <p:spPr/>
        <p:txBody>
          <a:bodyPr/>
          <a:lstStyle/>
          <a:p>
            <a:fld id="{1AB8BDA6-044B-44F7-A0FE-37C2144FCBE4}" type="slidenum">
              <a:rPr lang="en-US" smtClean="0"/>
              <a:t>22</a:t>
            </a:fld>
            <a:endParaRPr lang="en-US"/>
          </a:p>
        </p:txBody>
      </p:sp>
    </p:spTree>
    <p:extLst>
      <p:ext uri="{BB962C8B-B14F-4D97-AF65-F5344CB8AC3E}">
        <p14:creationId xmlns:p14="http://schemas.microsoft.com/office/powerpoint/2010/main" val="31889677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Active C (also known as permanganate-oxidizable C or POXC) measures the portion of soil organic matter that can serve as a readily available food and energy source for the soil microbial community, thus helping to maintain a healthy soil food web. To measure active C, soil is reacted with a potassium permanganate solution, which has a deep purple color. As the solution oxidizes, it loses some of its color. This loss of color upon reaction is directly proportional to the amount of active C in the soil sample, which is determined by using a spectrophotometer and calibrated against standards of known concentration. Duplicate soil samples are air dried to constant weight, shaken with 0.02 KMnO4 solution, allowed to settle, diluted and absorbance measured at 550 nm. The SOP is from </a:t>
            </a:r>
            <a:r>
              <a:rPr lang="en-US" dirty="0" err="1"/>
              <a:t>Schindelbeck</a:t>
            </a:r>
            <a:r>
              <a:rPr lang="en-US" dirty="0"/>
              <a:t> (2016) and is based on the method of Weil et al. (2003).</a:t>
            </a:r>
          </a:p>
          <a:p>
            <a:endParaRPr lang="en-US" dirty="0"/>
          </a:p>
          <a:p>
            <a:r>
              <a:rPr lang="en-US" sz="1200" b="0" i="0" u="none" strike="noStrike" kern="1200" baseline="0" dirty="0">
                <a:solidFill>
                  <a:schemeClr val="tx1"/>
                </a:solidFill>
                <a:latin typeface="+mn-lt"/>
                <a:ea typeface="+mn-ea"/>
                <a:cs typeface="+mn-cs"/>
              </a:rPr>
              <a:t>Increasing POXC reflects practices that promote SOM accumulation and it is considered a useful indicator of long-term </a:t>
            </a:r>
            <a:r>
              <a:rPr lang="fr-FR" sz="1200" b="0" i="0" u="none" strike="noStrike" kern="1200" baseline="0" dirty="0" err="1">
                <a:solidFill>
                  <a:schemeClr val="tx1"/>
                </a:solidFill>
                <a:latin typeface="+mn-lt"/>
                <a:ea typeface="+mn-ea"/>
                <a:cs typeface="+mn-cs"/>
              </a:rPr>
              <a:t>soil</a:t>
            </a:r>
            <a:r>
              <a:rPr lang="fr-FR" sz="1200" b="0" i="0" u="none" strike="noStrike" kern="1200" baseline="0" dirty="0">
                <a:solidFill>
                  <a:schemeClr val="tx1"/>
                </a:solidFill>
                <a:latin typeface="+mn-lt"/>
                <a:ea typeface="+mn-ea"/>
                <a:cs typeface="+mn-cs"/>
              </a:rPr>
              <a:t> C </a:t>
            </a:r>
            <a:r>
              <a:rPr lang="fr-FR" sz="1200" b="0" i="0" u="none" strike="noStrike" kern="1200" baseline="0" dirty="0" err="1">
                <a:solidFill>
                  <a:schemeClr val="tx1"/>
                </a:solidFill>
                <a:latin typeface="+mn-lt"/>
                <a:ea typeface="+mn-ea"/>
                <a:cs typeface="+mn-cs"/>
              </a:rPr>
              <a:t>sequestration</a:t>
            </a:r>
            <a:r>
              <a:rPr lang="fr-FR" sz="1200" b="0" i="0" u="none" strike="noStrike" kern="1200" baseline="0" dirty="0">
                <a:solidFill>
                  <a:schemeClr val="tx1"/>
                </a:solidFill>
                <a:latin typeface="+mn-lt"/>
                <a:ea typeface="+mn-ea"/>
                <a:cs typeface="+mn-cs"/>
              </a:rPr>
              <a:t> (</a:t>
            </a:r>
            <a:r>
              <a:rPr lang="fr-FR" sz="1200" b="0" i="0" u="none" strike="noStrike" kern="1200" baseline="0" dirty="0" err="1">
                <a:solidFill>
                  <a:schemeClr val="tx1"/>
                </a:solidFill>
                <a:latin typeface="+mn-lt"/>
                <a:ea typeface="+mn-ea"/>
                <a:cs typeface="+mn-cs"/>
              </a:rPr>
              <a:t>Hurisso</a:t>
            </a:r>
            <a:r>
              <a:rPr lang="fr-FR" sz="1200" b="0" i="0" u="none" strike="noStrike" kern="1200" baseline="0" dirty="0">
                <a:solidFill>
                  <a:schemeClr val="tx1"/>
                </a:solidFill>
                <a:latin typeface="+mn-lt"/>
                <a:ea typeface="+mn-ea"/>
                <a:cs typeface="+mn-cs"/>
              </a:rPr>
              <a:t> et al. 2016).</a:t>
            </a:r>
            <a:endParaRPr lang="en-US" dirty="0"/>
          </a:p>
        </p:txBody>
      </p:sp>
      <p:sp>
        <p:nvSpPr>
          <p:cNvPr id="4" name="Slide Number Placeholder 3"/>
          <p:cNvSpPr>
            <a:spLocks noGrp="1"/>
          </p:cNvSpPr>
          <p:nvPr>
            <p:ph type="sldNum" sz="quarter" idx="10"/>
          </p:nvPr>
        </p:nvSpPr>
        <p:spPr/>
        <p:txBody>
          <a:bodyPr/>
          <a:lstStyle/>
          <a:p>
            <a:fld id="{1AB8BDA6-044B-44F7-A0FE-37C2144FCBE4}" type="slidenum">
              <a:rPr lang="en-US" smtClean="0"/>
              <a:t>23</a:t>
            </a:fld>
            <a:endParaRPr lang="en-US"/>
          </a:p>
        </p:txBody>
      </p:sp>
    </p:spTree>
    <p:extLst>
      <p:ext uri="{BB962C8B-B14F-4D97-AF65-F5344CB8AC3E}">
        <p14:creationId xmlns:p14="http://schemas.microsoft.com/office/powerpoint/2010/main" val="14298443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76A429A-1481-42DC-AAAE-E1FF0C5C7B3C}" type="datetimeFigureOut">
              <a:rPr lang="en-US" smtClean="0"/>
              <a:t>5/6/21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871889-D97A-4C40-A14E-DD6EAA3DC677}" type="slidenum">
              <a:rPr lang="en-US" smtClean="0"/>
              <a:t>‹#›</a:t>
            </a:fld>
            <a:endParaRPr lang="en-US"/>
          </a:p>
        </p:txBody>
      </p:sp>
    </p:spTree>
    <p:extLst>
      <p:ext uri="{BB962C8B-B14F-4D97-AF65-F5344CB8AC3E}">
        <p14:creationId xmlns:p14="http://schemas.microsoft.com/office/powerpoint/2010/main" val="20770348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76A429A-1481-42DC-AAAE-E1FF0C5C7B3C}" type="datetimeFigureOut">
              <a:rPr lang="en-US" smtClean="0"/>
              <a:t>5/6/21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871889-D97A-4C40-A14E-DD6EAA3DC677}" type="slidenum">
              <a:rPr lang="en-US" smtClean="0"/>
              <a:t>‹#›</a:t>
            </a:fld>
            <a:endParaRPr lang="en-US"/>
          </a:p>
        </p:txBody>
      </p:sp>
    </p:spTree>
    <p:extLst>
      <p:ext uri="{BB962C8B-B14F-4D97-AF65-F5344CB8AC3E}">
        <p14:creationId xmlns:p14="http://schemas.microsoft.com/office/powerpoint/2010/main" val="25933732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76A429A-1481-42DC-AAAE-E1FF0C5C7B3C}" type="datetimeFigureOut">
              <a:rPr lang="en-US" smtClean="0"/>
              <a:t>5/6/21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871889-D97A-4C40-A14E-DD6EAA3DC677}" type="slidenum">
              <a:rPr lang="en-US" smtClean="0"/>
              <a:t>‹#›</a:t>
            </a:fld>
            <a:endParaRPr lang="en-US"/>
          </a:p>
        </p:txBody>
      </p:sp>
    </p:spTree>
    <p:extLst>
      <p:ext uri="{BB962C8B-B14F-4D97-AF65-F5344CB8AC3E}">
        <p14:creationId xmlns:p14="http://schemas.microsoft.com/office/powerpoint/2010/main" val="23570414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76A429A-1481-42DC-AAAE-E1FF0C5C7B3C}" type="datetimeFigureOut">
              <a:rPr lang="en-US" smtClean="0"/>
              <a:t>5/6/21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871889-D97A-4C40-A14E-DD6EAA3DC677}" type="slidenum">
              <a:rPr lang="en-US" smtClean="0"/>
              <a:t>‹#›</a:t>
            </a:fld>
            <a:endParaRPr lang="en-US"/>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1860593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76A429A-1481-42DC-AAAE-E1FF0C5C7B3C}" type="datetimeFigureOut">
              <a:rPr lang="en-US" smtClean="0"/>
              <a:t>5/6/21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871889-D97A-4C40-A14E-DD6EAA3DC677}" type="slidenum">
              <a:rPr lang="en-US" smtClean="0"/>
              <a:t>‹#›</a:t>
            </a:fld>
            <a:endParaRPr lang="en-US"/>
          </a:p>
        </p:txBody>
      </p:sp>
    </p:spTree>
    <p:extLst>
      <p:ext uri="{BB962C8B-B14F-4D97-AF65-F5344CB8AC3E}">
        <p14:creationId xmlns:p14="http://schemas.microsoft.com/office/powerpoint/2010/main" val="20853805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B76A429A-1481-42DC-AAAE-E1FF0C5C7B3C}" type="datetimeFigureOut">
              <a:rPr lang="en-US" smtClean="0"/>
              <a:t>5/6/21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9871889-D97A-4C40-A14E-DD6EAA3DC677}" type="slidenum">
              <a:rPr lang="en-US" smtClean="0"/>
              <a:t>‹#›</a:t>
            </a:fld>
            <a:endParaRPr lang="en-US"/>
          </a:p>
        </p:txBody>
      </p:sp>
    </p:spTree>
    <p:extLst>
      <p:ext uri="{BB962C8B-B14F-4D97-AF65-F5344CB8AC3E}">
        <p14:creationId xmlns:p14="http://schemas.microsoft.com/office/powerpoint/2010/main" val="17706431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B76A429A-1481-42DC-AAAE-E1FF0C5C7B3C}" type="datetimeFigureOut">
              <a:rPr lang="en-US" smtClean="0"/>
              <a:t>5/6/21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9871889-D97A-4C40-A14E-DD6EAA3DC677}" type="slidenum">
              <a:rPr lang="en-US" smtClean="0"/>
              <a:t>‹#›</a:t>
            </a:fld>
            <a:endParaRPr lang="en-US"/>
          </a:p>
        </p:txBody>
      </p:sp>
    </p:spTree>
    <p:extLst>
      <p:ext uri="{BB962C8B-B14F-4D97-AF65-F5344CB8AC3E}">
        <p14:creationId xmlns:p14="http://schemas.microsoft.com/office/powerpoint/2010/main" val="10547900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76A429A-1481-42DC-AAAE-E1FF0C5C7B3C}" type="datetimeFigureOut">
              <a:rPr lang="en-US" smtClean="0"/>
              <a:t>5/6/21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871889-D97A-4C40-A14E-DD6EAA3DC677}" type="slidenum">
              <a:rPr lang="en-US" smtClean="0"/>
              <a:t>‹#›</a:t>
            </a:fld>
            <a:endParaRPr lang="en-US"/>
          </a:p>
        </p:txBody>
      </p:sp>
    </p:spTree>
    <p:extLst>
      <p:ext uri="{BB962C8B-B14F-4D97-AF65-F5344CB8AC3E}">
        <p14:creationId xmlns:p14="http://schemas.microsoft.com/office/powerpoint/2010/main" val="40314518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76A429A-1481-42DC-AAAE-E1FF0C5C7B3C}" type="datetimeFigureOut">
              <a:rPr lang="en-US" smtClean="0"/>
              <a:t>5/6/21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871889-D97A-4C40-A14E-DD6EAA3DC677}" type="slidenum">
              <a:rPr lang="en-US" smtClean="0"/>
              <a:t>‹#›</a:t>
            </a:fld>
            <a:endParaRPr lang="en-US"/>
          </a:p>
        </p:txBody>
      </p:sp>
    </p:spTree>
    <p:extLst>
      <p:ext uri="{BB962C8B-B14F-4D97-AF65-F5344CB8AC3E}">
        <p14:creationId xmlns:p14="http://schemas.microsoft.com/office/powerpoint/2010/main" val="39299181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76A429A-1481-42DC-AAAE-E1FF0C5C7B3C}" type="datetimeFigureOut">
              <a:rPr lang="en-US" smtClean="0"/>
              <a:t>5/6/21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871889-D97A-4C40-A14E-DD6EAA3DC677}" type="slidenum">
              <a:rPr lang="en-US" smtClean="0"/>
              <a:t>‹#›</a:t>
            </a:fld>
            <a:endParaRPr lang="en-US"/>
          </a:p>
        </p:txBody>
      </p:sp>
    </p:spTree>
    <p:extLst>
      <p:ext uri="{BB962C8B-B14F-4D97-AF65-F5344CB8AC3E}">
        <p14:creationId xmlns:p14="http://schemas.microsoft.com/office/powerpoint/2010/main" val="26637275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76A429A-1481-42DC-AAAE-E1FF0C5C7B3C}" type="datetimeFigureOut">
              <a:rPr lang="en-US" smtClean="0"/>
              <a:t>5/6/21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871889-D97A-4C40-A14E-DD6EAA3DC677}" type="slidenum">
              <a:rPr lang="en-US" smtClean="0"/>
              <a:t>‹#›</a:t>
            </a:fld>
            <a:endParaRPr lang="en-US"/>
          </a:p>
        </p:txBody>
      </p:sp>
    </p:spTree>
    <p:extLst>
      <p:ext uri="{BB962C8B-B14F-4D97-AF65-F5344CB8AC3E}">
        <p14:creationId xmlns:p14="http://schemas.microsoft.com/office/powerpoint/2010/main" val="4050792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76A429A-1481-42DC-AAAE-E1FF0C5C7B3C}" type="datetimeFigureOut">
              <a:rPr lang="en-US" smtClean="0"/>
              <a:t>5/6/21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871889-D97A-4C40-A14E-DD6EAA3DC677}" type="slidenum">
              <a:rPr lang="en-US" smtClean="0"/>
              <a:t>‹#›</a:t>
            </a:fld>
            <a:endParaRPr lang="en-US"/>
          </a:p>
        </p:txBody>
      </p:sp>
    </p:spTree>
    <p:extLst>
      <p:ext uri="{BB962C8B-B14F-4D97-AF65-F5344CB8AC3E}">
        <p14:creationId xmlns:p14="http://schemas.microsoft.com/office/powerpoint/2010/main" val="23391551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76A429A-1481-42DC-AAAE-E1FF0C5C7B3C}" type="datetimeFigureOut">
              <a:rPr lang="en-US" smtClean="0"/>
              <a:t>5/6/21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9871889-D97A-4C40-A14E-DD6EAA3DC677}" type="slidenum">
              <a:rPr lang="en-US" smtClean="0"/>
              <a:t>‹#›</a:t>
            </a:fld>
            <a:endParaRPr lang="en-US"/>
          </a:p>
        </p:txBody>
      </p:sp>
    </p:spTree>
    <p:extLst>
      <p:ext uri="{BB962C8B-B14F-4D97-AF65-F5344CB8AC3E}">
        <p14:creationId xmlns:p14="http://schemas.microsoft.com/office/powerpoint/2010/main" val="13767938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76A429A-1481-42DC-AAAE-E1FF0C5C7B3C}" type="datetimeFigureOut">
              <a:rPr lang="en-US" smtClean="0"/>
              <a:t>5/6/21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9871889-D97A-4C40-A14E-DD6EAA3DC677}" type="slidenum">
              <a:rPr lang="en-US" smtClean="0"/>
              <a:t>‹#›</a:t>
            </a:fld>
            <a:endParaRPr lang="en-US"/>
          </a:p>
        </p:txBody>
      </p:sp>
    </p:spTree>
    <p:extLst>
      <p:ext uri="{BB962C8B-B14F-4D97-AF65-F5344CB8AC3E}">
        <p14:creationId xmlns:p14="http://schemas.microsoft.com/office/powerpoint/2010/main" val="8489627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B76A429A-1481-42DC-AAAE-E1FF0C5C7B3C}" type="datetimeFigureOut">
              <a:rPr lang="en-US" smtClean="0"/>
              <a:t>5/6/21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9871889-D97A-4C40-A14E-DD6EAA3DC677}" type="slidenum">
              <a:rPr lang="en-US" smtClean="0"/>
              <a:t>‹#›</a:t>
            </a:fld>
            <a:endParaRPr lang="en-US"/>
          </a:p>
        </p:txBody>
      </p:sp>
    </p:spTree>
    <p:extLst>
      <p:ext uri="{BB962C8B-B14F-4D97-AF65-F5344CB8AC3E}">
        <p14:creationId xmlns:p14="http://schemas.microsoft.com/office/powerpoint/2010/main" val="24131206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76A429A-1481-42DC-AAAE-E1FF0C5C7B3C}" type="datetimeFigureOut">
              <a:rPr lang="en-US" smtClean="0"/>
              <a:t>5/6/21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871889-D97A-4C40-A14E-DD6EAA3DC677}" type="slidenum">
              <a:rPr lang="en-US" smtClean="0"/>
              <a:t>‹#›</a:t>
            </a:fld>
            <a:endParaRPr lang="en-US"/>
          </a:p>
        </p:txBody>
      </p:sp>
    </p:spTree>
    <p:extLst>
      <p:ext uri="{BB962C8B-B14F-4D97-AF65-F5344CB8AC3E}">
        <p14:creationId xmlns:p14="http://schemas.microsoft.com/office/powerpoint/2010/main" val="8304081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76A429A-1481-42DC-AAAE-E1FF0C5C7B3C}" type="datetimeFigureOut">
              <a:rPr lang="en-US" smtClean="0"/>
              <a:t>5/6/21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871889-D97A-4C40-A14E-DD6EAA3DC677}" type="slidenum">
              <a:rPr lang="en-US" smtClean="0"/>
              <a:t>‹#›</a:t>
            </a:fld>
            <a:endParaRPr lang="en-US"/>
          </a:p>
        </p:txBody>
      </p:sp>
    </p:spTree>
    <p:extLst>
      <p:ext uri="{BB962C8B-B14F-4D97-AF65-F5344CB8AC3E}">
        <p14:creationId xmlns:p14="http://schemas.microsoft.com/office/powerpoint/2010/main" val="4531217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B76A429A-1481-42DC-AAAE-E1FF0C5C7B3C}" type="datetimeFigureOut">
              <a:rPr lang="en-US" smtClean="0"/>
              <a:t>5/6/21</a:t>
            </a:fld>
            <a:endParaRPr lang="en-US"/>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B9871889-D97A-4C40-A14E-DD6EAA3DC677}" type="slidenum">
              <a:rPr lang="en-US" smtClean="0"/>
              <a:t>‹#›</a:t>
            </a:fld>
            <a:endParaRPr lang="en-US"/>
          </a:p>
        </p:txBody>
      </p:sp>
    </p:spTree>
    <p:extLst>
      <p:ext uri="{BB962C8B-B14F-4D97-AF65-F5344CB8AC3E}">
        <p14:creationId xmlns:p14="http://schemas.microsoft.com/office/powerpoint/2010/main" val="21653749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7.jpg"/><Relationship Id="rId4" Type="http://schemas.openxmlformats.org/officeDocument/2006/relationships/image" Target="../media/image16.jp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21.jpe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23.jpeg"/><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6.xml"/><Relationship Id="rId4" Type="http://schemas.openxmlformats.org/officeDocument/2006/relationships/image" Target="../media/image26.jpg"/></Relationships>
</file>

<file path=ppt/slides/_rels/slide1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2.xml"/><Relationship Id="rId4" Type="http://schemas.openxmlformats.org/officeDocument/2006/relationships/chart" Target="../charts/chart6.xml"/></Relationships>
</file>

<file path=ppt/slides/_rels/slide21.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notesSlide" Target="../notesSlides/notesSlide1.xml"/><Relationship Id="rId7" Type="http://schemas.openxmlformats.org/officeDocument/2006/relationships/image" Target="../media/image29.pn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28.png"/><Relationship Id="rId5" Type="http://schemas.openxmlformats.org/officeDocument/2006/relationships/image" Target="../media/image5.gif"/><Relationship Id="rId10" Type="http://schemas.openxmlformats.org/officeDocument/2006/relationships/image" Target="../media/image27.emf"/><Relationship Id="rId4" Type="http://schemas.openxmlformats.org/officeDocument/2006/relationships/image" Target="../media/image4.png"/><Relationship Id="rId9" Type="http://schemas.openxmlformats.org/officeDocument/2006/relationships/package" Target="../embeddings/Microsoft_Excel_Worksheet4.xlsx"/></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0.sv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5.gif"/></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0.sv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5.gi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7.gif"/></Relationships>
</file>

<file path=ppt/slides/_rels/slide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3.jpe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b="1" dirty="0"/>
              <a:t>Alternative Weed Control Strategies in Sorghum with Companion Crops</a:t>
            </a:r>
            <a:br>
              <a:rPr lang="en-US" dirty="0"/>
            </a:br>
            <a:endParaRPr lang="en-US" dirty="0"/>
          </a:p>
        </p:txBody>
      </p:sp>
      <p:sp>
        <p:nvSpPr>
          <p:cNvPr id="3" name="Subtitle 2"/>
          <p:cNvSpPr>
            <a:spLocks noGrp="1"/>
          </p:cNvSpPr>
          <p:nvPr>
            <p:ph type="subTitle" idx="1"/>
          </p:nvPr>
        </p:nvSpPr>
        <p:spPr/>
        <p:txBody>
          <a:bodyPr/>
          <a:lstStyle/>
          <a:p>
            <a:r>
              <a:rPr lang="en-US" dirty="0"/>
              <a:t>A Partnership grant with north central region of </a:t>
            </a:r>
          </a:p>
          <a:p>
            <a:r>
              <a:rPr lang="en-US" dirty="0"/>
              <a:t>Sustainable agriculture research and education</a:t>
            </a:r>
          </a:p>
        </p:txBody>
      </p: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55032" y="5486397"/>
            <a:ext cx="4114808" cy="1371603"/>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972800" y="5762296"/>
            <a:ext cx="1219200" cy="1219200"/>
          </a:xfrm>
          <a:prstGeom prst="rect">
            <a:avLst/>
          </a:prstGeom>
        </p:spPr>
      </p:pic>
    </p:spTree>
    <p:extLst>
      <p:ext uri="{BB962C8B-B14F-4D97-AF65-F5344CB8AC3E}">
        <p14:creationId xmlns:p14="http://schemas.microsoft.com/office/powerpoint/2010/main" val="42711863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5400000">
            <a:off x="-276225" y="276225"/>
            <a:ext cx="6858000" cy="630555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5400000">
            <a:off x="5273040" y="982980"/>
            <a:ext cx="6858000" cy="5143500"/>
          </a:xfrm>
          <a:prstGeom prst="rect">
            <a:avLst/>
          </a:prstGeom>
        </p:spPr>
      </p:pic>
    </p:spTree>
    <p:extLst>
      <p:ext uri="{BB962C8B-B14F-4D97-AF65-F5344CB8AC3E}">
        <p14:creationId xmlns:p14="http://schemas.microsoft.com/office/powerpoint/2010/main" val="15160857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93683"/>
            <a:ext cx="8689976" cy="1739460"/>
          </a:xfrm>
        </p:spPr>
        <p:txBody>
          <a:bodyPr>
            <a:normAutofit/>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55032" y="5486397"/>
            <a:ext cx="4114808" cy="1371603"/>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972800" y="5762296"/>
            <a:ext cx="1219200" cy="1219200"/>
          </a:xfrm>
          <a:prstGeom prst="rect">
            <a:avLst/>
          </a:prstGeom>
        </p:spPr>
      </p:pic>
      <p:sp>
        <p:nvSpPr>
          <p:cNvPr id="9" name="TextBox 8"/>
          <p:cNvSpPr txBox="1"/>
          <p:nvPr/>
        </p:nvSpPr>
        <p:spPr>
          <a:xfrm>
            <a:off x="4920343" y="457200"/>
            <a:ext cx="3450771" cy="1107996"/>
          </a:xfrm>
          <a:prstGeom prst="rect">
            <a:avLst/>
          </a:prstGeom>
          <a:noFill/>
        </p:spPr>
        <p:txBody>
          <a:bodyPr wrap="square" rtlCol="0">
            <a:spAutoFit/>
          </a:bodyPr>
          <a:lstStyle/>
          <a:p>
            <a:r>
              <a:rPr lang="en-US" sz="6600" dirty="0">
                <a:solidFill>
                  <a:schemeClr val="bg2">
                    <a:lumMod val="20000"/>
                    <a:lumOff val="80000"/>
                  </a:schemeClr>
                </a:solidFill>
              </a:rPr>
              <a:t>July</a:t>
            </a:r>
          </a:p>
        </p:txBody>
      </p:sp>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948402" y="0"/>
            <a:ext cx="6243598" cy="7117363"/>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3532" y="0"/>
            <a:ext cx="6190000" cy="6858000"/>
          </a:xfrm>
          <a:prstGeom prst="rect">
            <a:avLst/>
          </a:prstGeom>
        </p:spPr>
      </p:pic>
      <p:sp>
        <p:nvSpPr>
          <p:cNvPr id="10" name="TextBox 9"/>
          <p:cNvSpPr txBox="1"/>
          <p:nvPr/>
        </p:nvSpPr>
        <p:spPr>
          <a:xfrm>
            <a:off x="1751012" y="693683"/>
            <a:ext cx="4906266" cy="769441"/>
          </a:xfrm>
          <a:prstGeom prst="rect">
            <a:avLst/>
          </a:prstGeom>
          <a:noFill/>
        </p:spPr>
        <p:txBody>
          <a:bodyPr wrap="square" rtlCol="0">
            <a:spAutoFit/>
          </a:bodyPr>
          <a:lstStyle/>
          <a:p>
            <a:r>
              <a:rPr lang="en-US" sz="4400" b="1" dirty="0">
                <a:solidFill>
                  <a:schemeClr val="bg1"/>
                </a:solidFill>
              </a:rPr>
              <a:t>Osage County</a:t>
            </a:r>
          </a:p>
        </p:txBody>
      </p:sp>
    </p:spTree>
    <p:extLst>
      <p:ext uri="{BB962C8B-B14F-4D97-AF65-F5344CB8AC3E}">
        <p14:creationId xmlns:p14="http://schemas.microsoft.com/office/powerpoint/2010/main" val="17240167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lh3.googleusercontent.com/0AADEB52sEBGByMnlFIlwAQrbyG8A7HmZl0hX_V5jVrcnvFUccXJye9Oq5HLzi44JFHj603Ld7doVjcrB4loqnbUSWM4SC9PeeHWdtx1oexagbywxQFxxqDsvBUDtpBUdb5U0Yy8t8mlAMjgPOGlLxwW0e6VsWDyOGS31ZpYPLOOyk_YkvUDyS7xwXCiiRqH85wiIqLTgcA4TBIGHuumy0TrGVHKYDTR2FlHl2Ixut1eb3_NvqM_ByAoe0T2SMJ2nChzFafEmFz6pge2atJIuB_W9V542_K0jAFpzGdS8j-ueuD3ASvYgqAo1a8Ap_j2RI7IEZniBMj9OEjl4QY-5iXtmpdu0t1Vza8bQLjweHJafbqVwuHxkIpK_5JyI_28-Pnx1xxnO19syG0GniRFwGF16NsVMrC9VuOftAOcD2BLayBqLxoMjxSyxGETwtpqPRLnC9mLrhMVQhw3INpiZfZEifvDAXyJJ6FSKAotXcULKL-RFr2Qv1v9JlBE_aifeHh0R5Ss3jTdp2EAfF3gE53DvDHnP5_oV_L91sXPVtRa5B-rdLvMrq5uA-PdEzgECYiXfeEtVti8Lebxsf_RJqFMujuWDefqLJbrICW1q2vCCy06mP1CQRpnE95fq671bT21zBAqSUqTGbr6nhqQi14VjRe2XQ1rGKxLFjmY9P1ZXFHx98srZALwSDc9V__MLVY2F1K8HXzDGY8_X8CyO_65j-NNZSQSs1Kx0y8_7fQiDVt5eA=w1250-h937-no"/>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654634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ttps://lh3.googleusercontent.com/OyEZueNNVjxVshuOM-UX9MbVNeNjoBCsRTvXakc2Mb16qrcXOy9SDSAjJ6K8cxfkshnKKr4DorWsyh90w7GuPSxnueOj98v-KHwwPtAulhj5GvFl9HWgjBJE6WifKm_zkCD48SBAhUV1_mP2TvnWd_0AsN9gb59OXN39QV3xcdeSDAhxYHIuOevjYoFlV0z22W018y8DVhdL8yhqpbHFWSDYXSTQ4n6M1dc4VxjTNcVsNKV3kb289t2egN15DMxasP5KC_yuyq5la8z4LHFu8VBtjXIi2jihtSHz95QcbBc6CxgmuJSebjvTAxydzYDuel4ZAnpz3Jwov4aX_sgAUrlOWk0eye4RfEx25reWLyAZNcXKuxTIBmrfIaAVnOikeiJWSaBK-nakTZ_VjZHw9zSr68_h2_QuQ8pDVLvpYhbcAvBwwpiaOUbU1WEQs_7eIjl7NOprejs2odBlDaADseNYo1-tTKoia1AA4j1UfFe9RlwZFC4n8e8npIXZXnDI1s8W9bB8yvSXzxLJ-LDuOZBYgt3AMMWnv-M0oaqNNvM836yGywqZRtAv6Nv2N2xMQqH3AVaNXBfHaoNNIQbZeII7JBasuJz5D8MVMVDFdvmZVuT3cX_KdPKNp8AOiyvUO1Zol_K8NjRnWmNn7HI7XL5yOhoSEq1qDQqp3A9m30LSnleaPpj4IL7CjqlRGbr5o0lTk8gDXbdpsOh6agqkyhes_M2ihb27AMV37fMyejtF-sjwxA=w1250-h937-no"/>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546342" y="0"/>
            <a:ext cx="564565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19583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55032" y="5486397"/>
            <a:ext cx="4114808" cy="1371603"/>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972800" y="5762296"/>
            <a:ext cx="1219200" cy="1219200"/>
          </a:xfrm>
          <a:prstGeom prst="rect">
            <a:avLst/>
          </a:prstGeom>
        </p:spPr>
      </p:pic>
      <p:sp>
        <p:nvSpPr>
          <p:cNvPr id="9" name="TextBox 8"/>
          <p:cNvSpPr txBox="1"/>
          <p:nvPr/>
        </p:nvSpPr>
        <p:spPr>
          <a:xfrm>
            <a:off x="4920343" y="457200"/>
            <a:ext cx="3450771" cy="1107996"/>
          </a:xfrm>
          <a:prstGeom prst="rect">
            <a:avLst/>
          </a:prstGeom>
          <a:noFill/>
        </p:spPr>
        <p:txBody>
          <a:bodyPr wrap="square" rtlCol="0">
            <a:spAutoFit/>
          </a:bodyPr>
          <a:lstStyle/>
          <a:p>
            <a:r>
              <a:rPr lang="en-US" sz="6600" dirty="0">
                <a:solidFill>
                  <a:schemeClr val="bg2">
                    <a:lumMod val="20000"/>
                    <a:lumOff val="80000"/>
                  </a:schemeClr>
                </a:solidFill>
              </a:rPr>
              <a:t>July</a:t>
            </a:r>
          </a:p>
        </p:txBody>
      </p:sp>
      <p:pic>
        <p:nvPicPr>
          <p:cNvPr id="7170" name="Picture 2" descr="https://lh3.googleusercontent.com/FD-Rqh3ArSmbA6K_V-kiChtzjbbwUWSNPaxaVsNCyMbe7C-SRrErUP0vrbqZsvmyVzs_4QDVCP-VIDaDXqQ1Qpb5RYZB3gU-bq0LD3lEjM6NTXrQX849rOKqFJO3_tLG6SbjLaIzAKnZu_StvEvGx7hBT7j-6ybpgCHfcUld3jXcVB5F_PUPGlJMfWGQiyNkxaEtlTDQHH8gROWaN4DgYrSLKJoy7oXGGDzk43g6jpVVj5Jgv_VRehZO3QASSvO6FcFFp9Dldfpl2ccsl2BbJq_dP7qNzL_hOC-b0BawXGrWgaJPjCtNtjEbCDadlYMn26yK2-24sTfh0mpiZQNbLy3c2FquRoGTZpxQmmfgmKKB6avOEKp7WofIl3yd9tdhevhGngDE8vffORxMgxhbC7Kq1elLqDynOGKfMNmTMbCE1U35d0kC0ChVb19Eqq1aZzqDeKd3HtJZGf5PRzx-ycL_NqphOtf-hVPJ7nJzNmTxuQtggTmjc8Elw_4_Sy34D4MKNtDe7YBVQjedPKw8_WPkkDpzM96wOaS0Ez9QyEMPpVOk9nVj01bEzJVv-rBSUayXSE3e1jFoeUw2nUUXpCtPgxVlHXUHZr9Bwg-gZOdkHT2LUFOn5HprJeTRFe4X2p1Xz5jsRdhL9hMicf2474_CzEGaLcE13tOAjFkG0SciSVI31sKnayGqT2TjlRFoTXaKQL0mcoCBhTNUry1fAHQ29OFtwlgfReJ9ykrKYNuvlSzaqQ=w1250-h937-no"/>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183656"/>
            <a:ext cx="6211229" cy="7041656"/>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s://lh3.googleusercontent.com/P35LB3ctia98roct4TnLEWV9D0YGQ33uR1TXvpo19NJ4QcCBvKfSVvQlWgDnUw7C88A8-4fl7VutfI3MPEeGAGkTGc7HejwzHexFpxHozWzGnvVdNKDGupSb-t6eZKn1FI5r2VwPKx23J9WztLKJ5FkIKasljj6eMbFKuYgq3fony-kiEvjn1Gk-1-tnoPfDsCwwNkv5uPCIy2Ydzp4-Bkm9VupJv6qqrBk52mYNQ9FDX6QxUFsnqJFbHlNZm6cH7bJOQ__Hiny1U8HIh95nyLTm-yEXubDejXvqFRKGAahfPSyqJwkpLMV13nqwY5HPPeGM_59-Q5sLahbO5VzObAXzVDBz9Gh-6W6txYr22u60hk33rhi1MgU2bTeGG7iO20-duE6h4tRklXvSIugaBjxGyBSkTxp3Cnv24KcYh9OR-m3lq9ifu5wJgLPbPoFeuLO_upTYlw3LBGLxZuzTJDpsUQcAAnkRovPFAVvUx9qik8pohzGytB_RS8C0lMC_8OKY0vkepyP87jPpfroatlYXKJp26xQeJY97xlw4jsrFNDZ4cxcVEUQfFtWZ9laECVUjGl2xZ_4771RXp5NJC_Dk7pxozJvxw2ezZnFpPljpKpFaorq3P1Avcmfeut3EdaCnWKxCYiBCicE84zwbUBwuYfR4In39_EEDZTtEFanWt1hqTKTGklScC8vBdAp2B8w5Df3rHG1VdVBwqutMnn5Y7VhzsQgdbkqtxqmz-F250HYqKg=w1250-h937-no"/>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021659" y="-183657"/>
            <a:ext cx="6278136" cy="704165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92459" y="457200"/>
            <a:ext cx="6969512" cy="769441"/>
          </a:xfrm>
          <a:prstGeom prst="rect">
            <a:avLst/>
          </a:prstGeom>
          <a:noFill/>
        </p:spPr>
        <p:txBody>
          <a:bodyPr wrap="square" rtlCol="0">
            <a:spAutoFit/>
          </a:bodyPr>
          <a:lstStyle/>
          <a:p>
            <a:r>
              <a:rPr lang="en-US" sz="4400" b="1" dirty="0"/>
              <a:t>Mitchell county</a:t>
            </a:r>
          </a:p>
        </p:txBody>
      </p:sp>
    </p:spTree>
    <p:extLst>
      <p:ext uri="{BB962C8B-B14F-4D97-AF65-F5344CB8AC3E}">
        <p14:creationId xmlns:p14="http://schemas.microsoft.com/office/powerpoint/2010/main" val="326192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21" y="3330109"/>
            <a:ext cx="6361970" cy="987590"/>
          </a:xfrm>
        </p:spPr>
        <p:txBody>
          <a:bodyPr>
            <a:normAutofit/>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55032" y="5486397"/>
            <a:ext cx="4114808" cy="1371603"/>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972800" y="5762296"/>
            <a:ext cx="1219200" cy="1219200"/>
          </a:xfrm>
          <a:prstGeom prst="rect">
            <a:avLst/>
          </a:prstGeom>
        </p:spPr>
      </p:pic>
      <p:sp>
        <p:nvSpPr>
          <p:cNvPr id="9" name="TextBox 8"/>
          <p:cNvSpPr txBox="1"/>
          <p:nvPr/>
        </p:nvSpPr>
        <p:spPr>
          <a:xfrm>
            <a:off x="4920343" y="457200"/>
            <a:ext cx="3450771" cy="1107996"/>
          </a:xfrm>
          <a:prstGeom prst="rect">
            <a:avLst/>
          </a:prstGeom>
          <a:noFill/>
        </p:spPr>
        <p:txBody>
          <a:bodyPr wrap="square" rtlCol="0">
            <a:spAutoFit/>
          </a:bodyPr>
          <a:lstStyle/>
          <a:p>
            <a:r>
              <a:rPr lang="en-US" sz="6600" dirty="0">
                <a:solidFill>
                  <a:schemeClr val="bg2">
                    <a:lumMod val="20000"/>
                    <a:lumOff val="80000"/>
                  </a:schemeClr>
                </a:solidFill>
              </a:rPr>
              <a:t>July</a:t>
            </a:r>
          </a:p>
        </p:txBody>
      </p:sp>
      <p:pic>
        <p:nvPicPr>
          <p:cNvPr id="8194" name="Picture 2" descr="https://lh3.googleusercontent.com/76kJ-3-KH3SJBg308NqxJGy9lhND7ssfWj30vS0tOy8UWc0yGJU2X8BpZGXWWUvsorys7Giq9v49XILH7dKTI5WqZOdXsUIo58BvhuYnzrqRFAPIO9yB6dzIk8oq4wn-ilhITDmnlSM1kG2sOXWdloDxUbzameztxRu3P-caVyj6gSE4-7MVV1_5EFvxh9_ukIP0OHwYBsUs4KbNx5q4T5YTvDW2mR422vrkOPCs6zTQofBJbQc1krHeutxjNhsuIOoA8BjnI3Z8xGUoD44T6W3_eyCzad8wmg9PHdHinuWIU739PPcpWjyYU4vBi3t8xd7I33KlNVYNWl4d80rgmgpVqhKNutMztXM0Zc59-akE7P88rTovzD-xKlxXAJJbR_lMmeJqCQPz1UhFIN-xDTuWPJ2fdreveoRNllGgOReiQ3xbkBOrF78obdTL_l5I4apH5DHvSg5BfW3E6sXlb6qjuAvlIkqayxEg3kVq9mbfo89Uvg3Q4C417w_pPgdk_5u9OVlSCbZy6nhCPlPUd77TnfLwU1Wuvg__hplEKIKH0dRehsXk2kfcIV4NQNnjCjT0rwNK-aombEvlwdGiM9d8ATRenm8EYG7OX3ETscVAxOZOIbg8eDoEpAvhDYOJhPxWKw1bSoMfz-p1HWUXprHPT8UU4rhaISxwG5UjsjRdnK-szxYoRjdB17j1_0XoUcsmkEYlMIeSNssr4DOzaHySq58GODanZ7Ywews4cCKAvqG3Wg=w1250-h937-no"/>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5984"/>
            <a:ext cx="5865541" cy="6863984"/>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s://lh3.googleusercontent.com/Qx5DpzeTp3uI4x2jZUj8tt63AjZrNN_ZX7ZaTRsEdz_OgD-E3JuFk0vVLMjOEi0LLLal33bk6p57z_WOzmZEpI55kOra1qyNKahTK_H-YL2II_ypZtR55cc-NG7j8F6EYQ7vBnO-8Rtm1v1iAOLPC0ne6A8U_CHsHivbNpeLBXJK7wHhWD-1ie66yGfy3Sbb9tA_6lrLf_2JPORpEpcGLQYzNKTd6rDH0alWURuz85IvVKamAqa3l8rk1OTVkmaU9uQ6DJI6xebflLbR5EqIJbyETazF3eksp6gS4-RnbDmcnGYIHvJbKQ2t74ONEDJTDv3JdB8iN5zJqRg2OyURxMssvggM6EeChbKBxnVa7D6buCOzuH-2jTRrq4iocmsogjSUy3-LXQ7un4ODvC46rVVhiaeTUOgaB0zhgFQ90RvJksL1Y0f0xNME9xX7eTDAXAtHmyiFcRa4uSpffL1sQbObLj40IrysV5eqjTzftioZXVQUoi9uBV3VJsqohP-X9y-LzVBCm8gquKMr6Ybf2KT2SzpQn5uXjiktwCPuc-m5aRmHJqrfnJGJwMQmei10OJ_QlvpfuD1rfAKfAB-0zfrFgzdjWHbw46784Ynh1pq7M6ayuphReFkxLfiijQFnqU973avjfdnQtlOJmTlLO1VtKCSDAvZR9Qs9TVI2jTgVWYZRwum7VSptQ5nQ2wMFeJwLPI1vpsxIle1_tRPKgNoZGGwhofGRHqjOTdbGIRrnO0tK6A=w703-h937-no"/>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865541" y="-33701"/>
            <a:ext cx="6315038" cy="6891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75607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14012"/>
            <a:ext cx="8689976" cy="951184"/>
          </a:xfrm>
        </p:spPr>
        <p:txBody>
          <a:bodyPr>
            <a:normAutofit/>
          </a:bodyPr>
          <a:lstStyle/>
          <a:p>
            <a:r>
              <a:rPr lang="en-US" dirty="0"/>
              <a:t>2019 Yield results</a:t>
            </a:r>
          </a:p>
        </p:txBody>
      </p: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55032" y="5486397"/>
            <a:ext cx="4114808" cy="1371603"/>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972800" y="5762296"/>
            <a:ext cx="1219200" cy="1219200"/>
          </a:xfrm>
          <a:prstGeom prst="rect">
            <a:avLst/>
          </a:prstGeom>
        </p:spPr>
      </p:pic>
      <p:graphicFrame>
        <p:nvGraphicFramePr>
          <p:cNvPr id="10" name="Table 9"/>
          <p:cNvGraphicFramePr>
            <a:graphicFrameLocks noGrp="1"/>
          </p:cNvGraphicFramePr>
          <p:nvPr>
            <p:extLst>
              <p:ext uri="{D42A27DB-BD31-4B8C-83A1-F6EECF244321}">
                <p14:modId xmlns:p14="http://schemas.microsoft.com/office/powerpoint/2010/main" val="3211756592"/>
              </p:ext>
            </p:extLst>
          </p:nvPr>
        </p:nvGraphicFramePr>
        <p:xfrm>
          <a:off x="1587062" y="1450427"/>
          <a:ext cx="8639505" cy="2374170"/>
        </p:xfrm>
        <a:graphic>
          <a:graphicData uri="http://schemas.openxmlformats.org/drawingml/2006/table">
            <a:tbl>
              <a:tblPr firstRow="1" bandRow="1">
                <a:tableStyleId>{5C22544A-7EE6-4342-B048-85BDC9FD1C3A}</a:tableStyleId>
              </a:tblPr>
              <a:tblGrid>
                <a:gridCol w="2879835">
                  <a:extLst>
                    <a:ext uri="{9D8B030D-6E8A-4147-A177-3AD203B41FA5}">
                      <a16:colId xmlns:a16="http://schemas.microsoft.com/office/drawing/2014/main" val="3311545021"/>
                    </a:ext>
                  </a:extLst>
                </a:gridCol>
                <a:gridCol w="2879835">
                  <a:extLst>
                    <a:ext uri="{9D8B030D-6E8A-4147-A177-3AD203B41FA5}">
                      <a16:colId xmlns:a16="http://schemas.microsoft.com/office/drawing/2014/main" val="1723160333"/>
                    </a:ext>
                  </a:extLst>
                </a:gridCol>
                <a:gridCol w="2879835">
                  <a:extLst>
                    <a:ext uri="{9D8B030D-6E8A-4147-A177-3AD203B41FA5}">
                      <a16:colId xmlns:a16="http://schemas.microsoft.com/office/drawing/2014/main" val="1120736295"/>
                    </a:ext>
                  </a:extLst>
                </a:gridCol>
              </a:tblGrid>
              <a:tr h="474834">
                <a:tc>
                  <a:txBody>
                    <a:bodyPr/>
                    <a:lstStyle/>
                    <a:p>
                      <a:r>
                        <a:rPr lang="en-US" dirty="0"/>
                        <a:t>Site</a:t>
                      </a:r>
                    </a:p>
                  </a:txBody>
                  <a:tcPr/>
                </a:tc>
                <a:tc>
                  <a:txBody>
                    <a:bodyPr/>
                    <a:lstStyle/>
                    <a:p>
                      <a:r>
                        <a:rPr lang="en-US" dirty="0"/>
                        <a:t>Yield</a:t>
                      </a:r>
                      <a:r>
                        <a:rPr lang="en-US" baseline="0" dirty="0"/>
                        <a:t> Inside Plot,  </a:t>
                      </a:r>
                      <a:r>
                        <a:rPr lang="en-US" baseline="0" dirty="0" err="1"/>
                        <a:t>bu</a:t>
                      </a:r>
                      <a:r>
                        <a:rPr lang="en-US" baseline="0" dirty="0"/>
                        <a:t>/acre</a:t>
                      </a:r>
                      <a:endParaRPr lang="en-US" dirty="0"/>
                    </a:p>
                  </a:txBody>
                  <a:tcPr/>
                </a:tc>
                <a:tc>
                  <a:txBody>
                    <a:bodyPr/>
                    <a:lstStyle/>
                    <a:p>
                      <a:r>
                        <a:rPr lang="en-US" dirty="0"/>
                        <a:t>Yield Outside Plot, </a:t>
                      </a:r>
                      <a:r>
                        <a:rPr lang="en-US" dirty="0" err="1"/>
                        <a:t>bu</a:t>
                      </a:r>
                      <a:r>
                        <a:rPr lang="en-US" dirty="0"/>
                        <a:t>/acre</a:t>
                      </a:r>
                    </a:p>
                  </a:txBody>
                  <a:tcPr/>
                </a:tc>
                <a:extLst>
                  <a:ext uri="{0D108BD9-81ED-4DB2-BD59-A6C34878D82A}">
                    <a16:rowId xmlns:a16="http://schemas.microsoft.com/office/drawing/2014/main" val="2579387909"/>
                  </a:ext>
                </a:extLst>
              </a:tr>
              <a:tr h="474834">
                <a:tc>
                  <a:txBody>
                    <a:bodyPr/>
                    <a:lstStyle/>
                    <a:p>
                      <a:r>
                        <a:rPr lang="en-US" dirty="0"/>
                        <a:t>Ford</a:t>
                      </a:r>
                      <a:r>
                        <a:rPr lang="en-US" baseline="0" dirty="0"/>
                        <a:t> County </a:t>
                      </a:r>
                      <a:endParaRPr lang="en-US" dirty="0"/>
                    </a:p>
                  </a:txBody>
                  <a:tcPr/>
                </a:tc>
                <a:tc>
                  <a:txBody>
                    <a:bodyPr/>
                    <a:lstStyle/>
                    <a:p>
                      <a:pPr algn="ctr"/>
                      <a:r>
                        <a:rPr lang="en-US" dirty="0"/>
                        <a:t>70</a:t>
                      </a:r>
                    </a:p>
                  </a:txBody>
                  <a:tcPr/>
                </a:tc>
                <a:tc>
                  <a:txBody>
                    <a:bodyPr/>
                    <a:lstStyle/>
                    <a:p>
                      <a:pPr algn="ctr"/>
                      <a:r>
                        <a:rPr lang="en-US" dirty="0"/>
                        <a:t>78</a:t>
                      </a:r>
                    </a:p>
                  </a:txBody>
                  <a:tcPr/>
                </a:tc>
                <a:extLst>
                  <a:ext uri="{0D108BD9-81ED-4DB2-BD59-A6C34878D82A}">
                    <a16:rowId xmlns:a16="http://schemas.microsoft.com/office/drawing/2014/main" val="2719804899"/>
                  </a:ext>
                </a:extLst>
              </a:tr>
              <a:tr h="474834">
                <a:tc>
                  <a:txBody>
                    <a:bodyPr/>
                    <a:lstStyle/>
                    <a:p>
                      <a:r>
                        <a:rPr lang="en-US" dirty="0"/>
                        <a:t>Mitchell County</a:t>
                      </a:r>
                    </a:p>
                  </a:txBody>
                  <a:tcPr/>
                </a:tc>
                <a:tc>
                  <a:txBody>
                    <a:bodyPr/>
                    <a:lstStyle/>
                    <a:p>
                      <a:pPr algn="ctr"/>
                      <a:r>
                        <a:rPr lang="en-US" dirty="0"/>
                        <a:t>71.7</a:t>
                      </a:r>
                    </a:p>
                  </a:txBody>
                  <a:tcPr/>
                </a:tc>
                <a:tc>
                  <a:txBody>
                    <a:bodyPr/>
                    <a:lstStyle/>
                    <a:p>
                      <a:pPr algn="ctr"/>
                      <a:r>
                        <a:rPr lang="en-US" dirty="0"/>
                        <a:t>77.2</a:t>
                      </a:r>
                    </a:p>
                  </a:txBody>
                  <a:tcPr/>
                </a:tc>
                <a:extLst>
                  <a:ext uri="{0D108BD9-81ED-4DB2-BD59-A6C34878D82A}">
                    <a16:rowId xmlns:a16="http://schemas.microsoft.com/office/drawing/2014/main" val="191811365"/>
                  </a:ext>
                </a:extLst>
              </a:tr>
              <a:tr h="474834">
                <a:tc>
                  <a:txBody>
                    <a:bodyPr/>
                    <a:lstStyle/>
                    <a:p>
                      <a:r>
                        <a:rPr lang="en-US" dirty="0"/>
                        <a:t>Osage County </a:t>
                      </a:r>
                    </a:p>
                  </a:txBody>
                  <a:tcPr/>
                </a:tc>
                <a:tc>
                  <a:txBody>
                    <a:bodyPr/>
                    <a:lstStyle/>
                    <a:p>
                      <a:pPr algn="ctr"/>
                      <a:r>
                        <a:rPr lang="en-US" dirty="0"/>
                        <a:t>24.84</a:t>
                      </a:r>
                    </a:p>
                  </a:txBody>
                  <a:tcPr/>
                </a:tc>
                <a:tc>
                  <a:txBody>
                    <a:bodyPr/>
                    <a:lstStyle/>
                    <a:p>
                      <a:pPr algn="ctr"/>
                      <a:r>
                        <a:rPr lang="en-US" dirty="0"/>
                        <a:t>35.29</a:t>
                      </a:r>
                    </a:p>
                  </a:txBody>
                  <a:tcPr/>
                </a:tc>
                <a:extLst>
                  <a:ext uri="{0D108BD9-81ED-4DB2-BD59-A6C34878D82A}">
                    <a16:rowId xmlns:a16="http://schemas.microsoft.com/office/drawing/2014/main" val="3186626006"/>
                  </a:ext>
                </a:extLst>
              </a:tr>
              <a:tr h="474834">
                <a:tc>
                  <a:txBody>
                    <a:bodyPr/>
                    <a:lstStyle/>
                    <a:p>
                      <a:r>
                        <a:rPr lang="en-US" dirty="0"/>
                        <a:t>Saline County</a:t>
                      </a:r>
                    </a:p>
                  </a:txBody>
                  <a:tcPr/>
                </a:tc>
                <a:tc>
                  <a:txBody>
                    <a:bodyPr/>
                    <a:lstStyle/>
                    <a:p>
                      <a:pPr algn="ctr"/>
                      <a:r>
                        <a:rPr lang="en-US" dirty="0"/>
                        <a:t>103</a:t>
                      </a:r>
                    </a:p>
                  </a:txBody>
                  <a:tcPr/>
                </a:tc>
                <a:tc>
                  <a:txBody>
                    <a:bodyPr/>
                    <a:lstStyle/>
                    <a:p>
                      <a:pPr algn="ctr"/>
                      <a:r>
                        <a:rPr lang="en-US" dirty="0"/>
                        <a:t>121</a:t>
                      </a:r>
                    </a:p>
                  </a:txBody>
                  <a:tcPr/>
                </a:tc>
                <a:extLst>
                  <a:ext uri="{0D108BD9-81ED-4DB2-BD59-A6C34878D82A}">
                    <a16:rowId xmlns:a16="http://schemas.microsoft.com/office/drawing/2014/main" val="3729322118"/>
                  </a:ext>
                </a:extLst>
              </a:tr>
            </a:tbl>
          </a:graphicData>
        </a:graphic>
      </p:graphicFrame>
      <p:sp>
        <p:nvSpPr>
          <p:cNvPr id="11" name="TextBox 10"/>
          <p:cNvSpPr txBox="1"/>
          <p:nvPr/>
        </p:nvSpPr>
        <p:spPr>
          <a:xfrm>
            <a:off x="2427890" y="4183117"/>
            <a:ext cx="6463862" cy="369332"/>
          </a:xfrm>
          <a:prstGeom prst="rect">
            <a:avLst/>
          </a:prstGeom>
          <a:noFill/>
        </p:spPr>
        <p:txBody>
          <a:bodyPr wrap="square" rtlCol="0">
            <a:spAutoFit/>
          </a:bodyPr>
          <a:lstStyle/>
          <a:p>
            <a:pPr marL="285750" indent="-285750">
              <a:buFont typeface="Arial" panose="020B0604020202020204" pitchFamily="34" charset="0"/>
              <a:buChar char="•"/>
            </a:pPr>
            <a:r>
              <a:rPr lang="en-US" dirty="0"/>
              <a:t>*</a:t>
            </a:r>
          </a:p>
        </p:txBody>
      </p:sp>
    </p:spTree>
    <p:extLst>
      <p:ext uri="{BB962C8B-B14F-4D97-AF65-F5344CB8AC3E}">
        <p14:creationId xmlns:p14="http://schemas.microsoft.com/office/powerpoint/2010/main" val="42742181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14012"/>
            <a:ext cx="8689976" cy="951184"/>
          </a:xfrm>
        </p:spPr>
        <p:txBody>
          <a:bodyPr>
            <a:normAutofit/>
          </a:bodyPr>
          <a:lstStyle/>
          <a:p>
            <a:r>
              <a:rPr lang="en-US" dirty="0"/>
              <a:t>2018 Yield results</a:t>
            </a:r>
          </a:p>
        </p:txBody>
      </p: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55032" y="5486397"/>
            <a:ext cx="4114808" cy="1371603"/>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972800" y="5762296"/>
            <a:ext cx="1219200" cy="1219200"/>
          </a:xfrm>
          <a:prstGeom prst="rect">
            <a:avLst/>
          </a:prstGeom>
        </p:spPr>
      </p:pic>
      <p:graphicFrame>
        <p:nvGraphicFramePr>
          <p:cNvPr id="10" name="Table 9"/>
          <p:cNvGraphicFramePr>
            <a:graphicFrameLocks noGrp="1"/>
          </p:cNvGraphicFramePr>
          <p:nvPr/>
        </p:nvGraphicFramePr>
        <p:xfrm>
          <a:off x="1587062" y="1450427"/>
          <a:ext cx="8639505" cy="2374170"/>
        </p:xfrm>
        <a:graphic>
          <a:graphicData uri="http://schemas.openxmlformats.org/drawingml/2006/table">
            <a:tbl>
              <a:tblPr firstRow="1" bandRow="1">
                <a:tableStyleId>{5C22544A-7EE6-4342-B048-85BDC9FD1C3A}</a:tableStyleId>
              </a:tblPr>
              <a:tblGrid>
                <a:gridCol w="2879835">
                  <a:extLst>
                    <a:ext uri="{9D8B030D-6E8A-4147-A177-3AD203B41FA5}">
                      <a16:colId xmlns:a16="http://schemas.microsoft.com/office/drawing/2014/main" val="3311545021"/>
                    </a:ext>
                  </a:extLst>
                </a:gridCol>
                <a:gridCol w="2879835">
                  <a:extLst>
                    <a:ext uri="{9D8B030D-6E8A-4147-A177-3AD203B41FA5}">
                      <a16:colId xmlns:a16="http://schemas.microsoft.com/office/drawing/2014/main" val="1723160333"/>
                    </a:ext>
                  </a:extLst>
                </a:gridCol>
                <a:gridCol w="2879835">
                  <a:extLst>
                    <a:ext uri="{9D8B030D-6E8A-4147-A177-3AD203B41FA5}">
                      <a16:colId xmlns:a16="http://schemas.microsoft.com/office/drawing/2014/main" val="1120736295"/>
                    </a:ext>
                  </a:extLst>
                </a:gridCol>
              </a:tblGrid>
              <a:tr h="474834">
                <a:tc>
                  <a:txBody>
                    <a:bodyPr/>
                    <a:lstStyle/>
                    <a:p>
                      <a:r>
                        <a:rPr lang="en-US" dirty="0"/>
                        <a:t>Site</a:t>
                      </a:r>
                    </a:p>
                  </a:txBody>
                  <a:tcPr/>
                </a:tc>
                <a:tc>
                  <a:txBody>
                    <a:bodyPr/>
                    <a:lstStyle/>
                    <a:p>
                      <a:r>
                        <a:rPr lang="en-US" dirty="0"/>
                        <a:t>Yield</a:t>
                      </a:r>
                      <a:r>
                        <a:rPr lang="en-US" baseline="0" dirty="0"/>
                        <a:t> Inside Plot,  </a:t>
                      </a:r>
                      <a:r>
                        <a:rPr lang="en-US" baseline="0" dirty="0" err="1"/>
                        <a:t>bu</a:t>
                      </a:r>
                      <a:r>
                        <a:rPr lang="en-US" baseline="0" dirty="0"/>
                        <a:t>/acre</a:t>
                      </a:r>
                      <a:endParaRPr lang="en-US" dirty="0"/>
                    </a:p>
                  </a:txBody>
                  <a:tcPr/>
                </a:tc>
                <a:tc>
                  <a:txBody>
                    <a:bodyPr/>
                    <a:lstStyle/>
                    <a:p>
                      <a:r>
                        <a:rPr lang="en-US" dirty="0"/>
                        <a:t>Yield Outside Plot, </a:t>
                      </a:r>
                      <a:r>
                        <a:rPr lang="en-US" dirty="0" err="1"/>
                        <a:t>bu</a:t>
                      </a:r>
                      <a:r>
                        <a:rPr lang="en-US" dirty="0"/>
                        <a:t>/acre</a:t>
                      </a:r>
                    </a:p>
                  </a:txBody>
                  <a:tcPr/>
                </a:tc>
                <a:extLst>
                  <a:ext uri="{0D108BD9-81ED-4DB2-BD59-A6C34878D82A}">
                    <a16:rowId xmlns:a16="http://schemas.microsoft.com/office/drawing/2014/main" val="2579387909"/>
                  </a:ext>
                </a:extLst>
              </a:tr>
              <a:tr h="474834">
                <a:tc>
                  <a:txBody>
                    <a:bodyPr/>
                    <a:lstStyle/>
                    <a:p>
                      <a:r>
                        <a:rPr lang="en-US" dirty="0"/>
                        <a:t>Ford</a:t>
                      </a:r>
                      <a:r>
                        <a:rPr lang="en-US" baseline="0" dirty="0"/>
                        <a:t> County *</a:t>
                      </a:r>
                      <a:endParaRPr lang="en-US" dirty="0"/>
                    </a:p>
                  </a:txBody>
                  <a:tcPr/>
                </a:tc>
                <a:tc>
                  <a:txBody>
                    <a:bodyPr/>
                    <a:lstStyle/>
                    <a:p>
                      <a:pPr algn="ctr"/>
                      <a:r>
                        <a:rPr lang="en-US" dirty="0"/>
                        <a:t>76</a:t>
                      </a:r>
                    </a:p>
                  </a:txBody>
                  <a:tcPr/>
                </a:tc>
                <a:tc>
                  <a:txBody>
                    <a:bodyPr/>
                    <a:lstStyle/>
                    <a:p>
                      <a:pPr algn="ctr"/>
                      <a:r>
                        <a:rPr lang="en-US" dirty="0"/>
                        <a:t>82</a:t>
                      </a:r>
                    </a:p>
                  </a:txBody>
                  <a:tcPr/>
                </a:tc>
                <a:extLst>
                  <a:ext uri="{0D108BD9-81ED-4DB2-BD59-A6C34878D82A}">
                    <a16:rowId xmlns:a16="http://schemas.microsoft.com/office/drawing/2014/main" val="2719804899"/>
                  </a:ext>
                </a:extLst>
              </a:tr>
              <a:tr h="474834">
                <a:tc>
                  <a:txBody>
                    <a:bodyPr/>
                    <a:lstStyle/>
                    <a:p>
                      <a:r>
                        <a:rPr lang="en-US" dirty="0"/>
                        <a:t>Mitchell County</a:t>
                      </a:r>
                    </a:p>
                  </a:txBody>
                  <a:tcPr/>
                </a:tc>
                <a:tc>
                  <a:txBody>
                    <a:bodyPr/>
                    <a:lstStyle/>
                    <a:p>
                      <a:pPr algn="ctr"/>
                      <a:r>
                        <a:rPr lang="en-US" dirty="0"/>
                        <a:t>121.9</a:t>
                      </a:r>
                    </a:p>
                  </a:txBody>
                  <a:tcPr/>
                </a:tc>
                <a:tc>
                  <a:txBody>
                    <a:bodyPr/>
                    <a:lstStyle/>
                    <a:p>
                      <a:pPr algn="ctr"/>
                      <a:r>
                        <a:rPr lang="en-US" dirty="0"/>
                        <a:t>121.2</a:t>
                      </a:r>
                    </a:p>
                  </a:txBody>
                  <a:tcPr/>
                </a:tc>
                <a:extLst>
                  <a:ext uri="{0D108BD9-81ED-4DB2-BD59-A6C34878D82A}">
                    <a16:rowId xmlns:a16="http://schemas.microsoft.com/office/drawing/2014/main" val="191811365"/>
                  </a:ext>
                </a:extLst>
              </a:tr>
              <a:tr h="474834">
                <a:tc>
                  <a:txBody>
                    <a:bodyPr/>
                    <a:lstStyle/>
                    <a:p>
                      <a:r>
                        <a:rPr lang="en-US" dirty="0"/>
                        <a:t>Osage County **</a:t>
                      </a:r>
                    </a:p>
                  </a:txBody>
                  <a:tcPr/>
                </a:tc>
                <a:tc>
                  <a:txBody>
                    <a:bodyPr/>
                    <a:lstStyle/>
                    <a:p>
                      <a:pPr algn="ctr"/>
                      <a:r>
                        <a:rPr lang="en-US" dirty="0"/>
                        <a:t>23.4</a:t>
                      </a:r>
                    </a:p>
                  </a:txBody>
                  <a:tcPr/>
                </a:tc>
                <a:tc>
                  <a:txBody>
                    <a:bodyPr/>
                    <a:lstStyle/>
                    <a:p>
                      <a:pPr algn="ctr"/>
                      <a:r>
                        <a:rPr lang="en-US" dirty="0"/>
                        <a:t>24.3</a:t>
                      </a:r>
                    </a:p>
                  </a:txBody>
                  <a:tcPr/>
                </a:tc>
                <a:extLst>
                  <a:ext uri="{0D108BD9-81ED-4DB2-BD59-A6C34878D82A}">
                    <a16:rowId xmlns:a16="http://schemas.microsoft.com/office/drawing/2014/main" val="3186626006"/>
                  </a:ext>
                </a:extLst>
              </a:tr>
              <a:tr h="474834">
                <a:tc>
                  <a:txBody>
                    <a:bodyPr/>
                    <a:lstStyle/>
                    <a:p>
                      <a:r>
                        <a:rPr lang="en-US" dirty="0"/>
                        <a:t>Saline County</a:t>
                      </a:r>
                    </a:p>
                  </a:txBody>
                  <a:tcPr/>
                </a:tc>
                <a:tc>
                  <a:txBody>
                    <a:bodyPr/>
                    <a:lstStyle/>
                    <a:p>
                      <a:pPr algn="ctr"/>
                      <a:r>
                        <a:rPr lang="en-US" dirty="0"/>
                        <a:t>107</a:t>
                      </a:r>
                    </a:p>
                  </a:txBody>
                  <a:tcPr/>
                </a:tc>
                <a:tc>
                  <a:txBody>
                    <a:bodyPr/>
                    <a:lstStyle/>
                    <a:p>
                      <a:pPr algn="ctr"/>
                      <a:r>
                        <a:rPr lang="en-US" dirty="0"/>
                        <a:t>109</a:t>
                      </a:r>
                    </a:p>
                  </a:txBody>
                  <a:tcPr/>
                </a:tc>
                <a:extLst>
                  <a:ext uri="{0D108BD9-81ED-4DB2-BD59-A6C34878D82A}">
                    <a16:rowId xmlns:a16="http://schemas.microsoft.com/office/drawing/2014/main" val="3729322118"/>
                  </a:ext>
                </a:extLst>
              </a:tr>
            </a:tbl>
          </a:graphicData>
        </a:graphic>
      </p:graphicFrame>
      <p:sp>
        <p:nvSpPr>
          <p:cNvPr id="11" name="TextBox 10"/>
          <p:cNvSpPr txBox="1"/>
          <p:nvPr/>
        </p:nvSpPr>
        <p:spPr>
          <a:xfrm>
            <a:off x="2427890" y="4183117"/>
            <a:ext cx="6463862" cy="923330"/>
          </a:xfrm>
          <a:prstGeom prst="rect">
            <a:avLst/>
          </a:prstGeom>
          <a:noFill/>
        </p:spPr>
        <p:txBody>
          <a:bodyPr wrap="square" rtlCol="0">
            <a:spAutoFit/>
          </a:bodyPr>
          <a:lstStyle/>
          <a:p>
            <a:pPr marL="285750" indent="-285750">
              <a:buFont typeface="Arial" panose="020B0604020202020204" pitchFamily="34" charset="0"/>
              <a:buChar char="•"/>
            </a:pPr>
            <a:r>
              <a:rPr lang="en-US" dirty="0"/>
              <a:t>* Field and plot had hail damage on July 29, sorghum without hail damage yielded 110 </a:t>
            </a:r>
            <a:r>
              <a:rPr lang="en-US" dirty="0" err="1"/>
              <a:t>bu</a:t>
            </a:r>
            <a:r>
              <a:rPr lang="en-US" dirty="0"/>
              <a:t>/acre</a:t>
            </a:r>
          </a:p>
          <a:p>
            <a:pPr marL="285750" indent="-285750">
              <a:buFont typeface="Arial" panose="020B0604020202020204" pitchFamily="34" charset="0"/>
              <a:buChar char="•"/>
            </a:pPr>
            <a:r>
              <a:rPr lang="en-US" dirty="0"/>
              <a:t>** No moisture from plant date, June 1, until August 20</a:t>
            </a:r>
          </a:p>
        </p:txBody>
      </p:sp>
    </p:spTree>
    <p:extLst>
      <p:ext uri="{BB962C8B-B14F-4D97-AF65-F5344CB8AC3E}">
        <p14:creationId xmlns:p14="http://schemas.microsoft.com/office/powerpoint/2010/main" val="24948102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Post Herbicide applications outside Plot area</a:t>
            </a:r>
          </a:p>
        </p:txBody>
      </p:sp>
      <p:sp>
        <p:nvSpPr>
          <p:cNvPr id="3" name="Content Placeholder 2"/>
          <p:cNvSpPr>
            <a:spLocks noGrp="1"/>
          </p:cNvSpPr>
          <p:nvPr>
            <p:ph sz="quarter" idx="13"/>
          </p:nvPr>
        </p:nvSpPr>
        <p:spPr/>
        <p:txBody>
          <a:bodyPr/>
          <a:lstStyle/>
          <a:p>
            <a:endParaRPr lang="en-US" dirty="0"/>
          </a:p>
          <a:p>
            <a:r>
              <a:rPr lang="en-US" dirty="0"/>
              <a:t>Ford-None</a:t>
            </a:r>
          </a:p>
          <a:p>
            <a:r>
              <a:rPr lang="en-US" dirty="0"/>
              <a:t>Mitchell- NONE</a:t>
            </a:r>
          </a:p>
          <a:p>
            <a:r>
              <a:rPr lang="en-US" dirty="0"/>
              <a:t>Osage- $40/acre</a:t>
            </a:r>
          </a:p>
          <a:p>
            <a:r>
              <a:rPr lang="en-US" dirty="0"/>
              <a:t>Saline- none</a:t>
            </a:r>
          </a:p>
          <a:p>
            <a:endParaRPr lang="en-US" dirty="0"/>
          </a:p>
          <a:p>
            <a:endParaRPr lang="en-US" dirty="0"/>
          </a:p>
          <a:p>
            <a:endParaRPr lang="en-US" dirty="0"/>
          </a:p>
        </p:txBody>
      </p:sp>
    </p:spTree>
    <p:extLst>
      <p:ext uri="{BB962C8B-B14F-4D97-AF65-F5344CB8AC3E}">
        <p14:creationId xmlns:p14="http://schemas.microsoft.com/office/powerpoint/2010/main" val="9793193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618518"/>
            <a:ext cx="10364451" cy="942654"/>
          </a:xfrm>
        </p:spPr>
        <p:txBody>
          <a:bodyPr/>
          <a:lstStyle/>
          <a:p>
            <a:r>
              <a:rPr lang="en-US" dirty="0"/>
              <a:t>Crop X Moisture Probes</a:t>
            </a:r>
          </a:p>
        </p:txBody>
      </p:sp>
      <p:pic>
        <p:nvPicPr>
          <p:cNvPr id="1026" name="Picture 2" descr="https://lh3.googleusercontent.com/VfCb6OBBAr6H1b47x6yR7H_2bd2aZyWlLEUVibMEnmeeO39gmC1UQBySANKbQYEmuA-h0l_M22bJDMDr5dZcGP4m_5mPWxcamh8b2IJPVaDU-QiMi869UffRYzMQC5NmlQYcCX4EXsEM-RIgkRgePUgQgm83QmGb4EZJKytvBa36-Xv6qCQafG4GRSsNs6zBvJdrYgFDA6mg_fjbgWZ_3ufsA6fW-oF7-GqLh3dVeqhVlxxcAG9IR-498_6nXCSimMF9YdDgV0sJfalooNxt676lEefqfQwymtWRUhCfH-prNOj9Me_2d3KR3gYkw5lnSqRgySbEmTPLaMrcN6WZDeL9G5AgUlTLmThFkEtddm-7i68pJaYwLf6vSAJxDcWmGIOqqQLyKj5U7K0fsofvj-B8RUcsh9-MjhH6RIGY48XFL0f5cjGWhZatUez0sZGdsFK_8QbnFv0lVwO6LA2QYzpbkB74Hje7tEDlyTdGhyPbyJ8KkNGd1f5CADN95BOLXFLQtTGHlvGZvWxnL6eW0RUmUnRZC6IkCDTkEHhdvS0THnyjFoqaUYRFbGmEQPeUQ8RZfz76QoNHe0hptGYW4Bpv2Vc-M7dI_hkAHBXJ52yqIytrPEDNSbfoJSIjznRIE9pqm74MeOK4ZlXSvlL5ud5Mroueh9mdRruqpubr4xO7CbHtbcFOgs62BIKEZpZ8JMUqAiT5341IwskdRJCWulLgRtoyeZstZmA747N0oEC0R4vokA=w1250-h937-no"/>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259444" y="1471960"/>
            <a:ext cx="4932556" cy="529682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lh3.googleusercontent.com/CA-gBomLfhGkq_zT9EZf8Hyg5UG0Tgk1Kiq5IkW9xeimiXv-Z5QP_dD3_zRen33CXiIEeIxHSndUyMdR6ck7-pc3YCPC7gNSpBG7LOV-pRCKnq9LFWKMypRJ7Zgo78aoame0Vuuby6kbjAPMQofqNr3AXVeW2-Lb93xND3OFwcBch2XW76wo4_HREZoEtch6NIoaxVsYgvFxsPkKiLWYki-wTFqJbGi16-rjFDyPAfeI91GnArmXpPj6tOCf3swl1iDW7kW2xWytOymgTEezGf1wXadrObP57UHIFO7bH51utddGzYOTYki0Q8K0S5esIVBV4EmwzY3y1kyqzElNS9u_imSZY1VDDLF-rF_dIxIenrNX82thUHWalveySRJA76YaBVMSrXkFMK3p6tnSxrWVOXNcPgSfOBr2AZyjvI_tpiYlb6nVqHkLg1wMZWiwJNlobDck12x2gjQLs2q2-HFHKbP6bTkHWIHaCnKnwR8_bqHgi5vcH1lGRUNrXV-ta18ffQjbMpDKq5BjFHXLDDn-6Jqt3XCfJdvtAkZtS1W-NsadE4Tq1iorow5R_bJh8Hkel8_3_UdI1lUQwpmm1xt3TpJ9iNtYVTTJ7qbqxVz-O5-womFD0vDSodsXl18a0OnawKl3LhbIK40uMC4kK7Tis0HkwKC7qVzQdXlfVbqCmVEGbwWapnbbKnnpk9F9NFEQJ3lVFlho85x9-ymYKIiYGkL08UQxIwDg8mUeBngKQwnd_w=w1250-h937-no"/>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471960"/>
            <a:ext cx="3412273" cy="529682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278459" y="1471960"/>
            <a:ext cx="4672361" cy="5386040"/>
          </a:xfrm>
          <a:prstGeom prst="rect">
            <a:avLst/>
          </a:prstGeom>
        </p:spPr>
      </p:pic>
    </p:spTree>
    <p:extLst>
      <p:ext uri="{BB962C8B-B14F-4D97-AF65-F5344CB8AC3E}">
        <p14:creationId xmlns:p14="http://schemas.microsoft.com/office/powerpoint/2010/main" val="38797284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0"/>
            <a:ext cx="10364451" cy="1066800"/>
          </a:xfrm>
        </p:spPr>
        <p:txBody>
          <a:bodyPr>
            <a:normAutofit/>
          </a:bodyPr>
          <a:lstStyle/>
          <a:p>
            <a:r>
              <a:rPr lang="en-US" dirty="0"/>
              <a:t>Moisture results Osage Co</a:t>
            </a:r>
          </a:p>
        </p:txBody>
      </p:sp>
      <p:graphicFrame>
        <p:nvGraphicFramePr>
          <p:cNvPr id="5" name="Content Placeholder 4"/>
          <p:cNvGraphicFramePr>
            <a:graphicFrameLocks noGrp="1"/>
          </p:cNvGraphicFramePr>
          <p:nvPr>
            <p:ph sz="quarter" idx="13"/>
            <p:extLst>
              <p:ext uri="{D42A27DB-BD31-4B8C-83A1-F6EECF244321}">
                <p14:modId xmlns:p14="http://schemas.microsoft.com/office/powerpoint/2010/main" val="375553441"/>
              </p:ext>
            </p:extLst>
          </p:nvPr>
        </p:nvGraphicFramePr>
        <p:xfrm>
          <a:off x="-401444" y="836341"/>
          <a:ext cx="12255190" cy="580235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p:cNvGraphicFramePr>
            <a:graphicFrameLocks/>
          </p:cNvGraphicFramePr>
          <p:nvPr>
            <p:extLst>
              <p:ext uri="{D42A27DB-BD31-4B8C-83A1-F6EECF244321}">
                <p14:modId xmlns:p14="http://schemas.microsoft.com/office/powerpoint/2010/main" val="3114343656"/>
              </p:ext>
            </p:extLst>
          </p:nvPr>
        </p:nvGraphicFramePr>
        <p:xfrm>
          <a:off x="122663" y="1022195"/>
          <a:ext cx="11285034" cy="561649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p:cNvGraphicFramePr>
            <a:graphicFrameLocks/>
          </p:cNvGraphicFramePr>
          <p:nvPr>
            <p:extLst>
              <p:ext uri="{D42A27DB-BD31-4B8C-83A1-F6EECF244321}">
                <p14:modId xmlns:p14="http://schemas.microsoft.com/office/powerpoint/2010/main" val="516721463"/>
              </p:ext>
            </p:extLst>
          </p:nvPr>
        </p:nvGraphicFramePr>
        <p:xfrm>
          <a:off x="543350" y="836342"/>
          <a:ext cx="11310396" cy="584842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16615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Graphic spid="5" grpId="1">
        <p:bldAsOne/>
      </p:bldGraphic>
      <p:bldGraphic spid="6" grpId="0">
        <p:bldAsOne/>
      </p:bldGraphic>
      <p:bldGraphic spid="6" grpId="1">
        <p:bldAsOne/>
      </p:bldGraphic>
      <p:bldGraphic spid="7" grpId="0">
        <p:bldAsOne/>
      </p:bldGraphic>
      <p:bldGraphic spid="7" grpId="1">
        <p:bldAsOne/>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45908" y="691624"/>
            <a:ext cx="8689976" cy="1295270"/>
          </a:xfrm>
        </p:spPr>
        <p:txBody>
          <a:bodyPr>
            <a:normAutofit fontScale="90000"/>
          </a:bodyPr>
          <a:lstStyle/>
          <a:p>
            <a:r>
              <a:rPr lang="en-US" dirty="0"/>
              <a:t>Project objectives</a:t>
            </a:r>
            <a:br>
              <a:rPr lang="en-US" dirty="0"/>
            </a:br>
            <a:endParaRPr lang="en-US" dirty="0"/>
          </a:p>
        </p:txBody>
      </p:sp>
      <p:sp>
        <p:nvSpPr>
          <p:cNvPr id="3" name="Subtitle 2"/>
          <p:cNvSpPr>
            <a:spLocks noGrp="1"/>
          </p:cNvSpPr>
          <p:nvPr>
            <p:ph type="subTitle" idx="1"/>
          </p:nvPr>
        </p:nvSpPr>
        <p:spPr>
          <a:xfrm>
            <a:off x="304800" y="1713186"/>
            <a:ext cx="11729545" cy="3909848"/>
          </a:xfrm>
        </p:spPr>
        <p:txBody>
          <a:bodyPr>
            <a:normAutofit fontScale="55000" lnSpcReduction="20000"/>
          </a:bodyPr>
          <a:lstStyle/>
          <a:p>
            <a:pPr marL="457200" lvl="0" indent="-457200" algn="l">
              <a:buFont typeface="Arial" panose="020B0604020202020204" pitchFamily="34" charset="0"/>
              <a:buChar char="•"/>
            </a:pPr>
            <a:r>
              <a:rPr lang="en-US" sz="3800" b="1" dirty="0">
                <a:solidFill>
                  <a:schemeClr val="tx1"/>
                </a:solidFill>
              </a:rPr>
              <a:t>Demonstrate appropriate companion crops can be viable alternatives to crop protection products</a:t>
            </a:r>
          </a:p>
          <a:p>
            <a:pPr marL="457200" lvl="0" indent="-457200" algn="l">
              <a:buFont typeface="Arial" panose="020B0604020202020204" pitchFamily="34" charset="0"/>
              <a:buChar char="•"/>
            </a:pPr>
            <a:r>
              <a:rPr lang="en-US" sz="3800" b="1" dirty="0">
                <a:solidFill>
                  <a:schemeClr val="tx1"/>
                </a:solidFill>
              </a:rPr>
              <a:t>Demonstrate which families of companion crops can benefit sorghum production</a:t>
            </a:r>
          </a:p>
          <a:p>
            <a:pPr marL="457200" lvl="0" indent="-457200" algn="l">
              <a:buFont typeface="Arial" panose="020B0604020202020204" pitchFamily="34" charset="0"/>
              <a:buChar char="•"/>
            </a:pPr>
            <a:r>
              <a:rPr lang="en-US" sz="3800" b="1" dirty="0">
                <a:solidFill>
                  <a:schemeClr val="tx1"/>
                </a:solidFill>
              </a:rPr>
              <a:t>Provide demonstration plots available for others to observe as well as host field day</a:t>
            </a:r>
          </a:p>
          <a:p>
            <a:pPr marL="457200" lvl="0" indent="-457200" algn="l">
              <a:buFont typeface="Arial" panose="020B0604020202020204" pitchFamily="34" charset="0"/>
              <a:buChar char="•"/>
            </a:pPr>
            <a:r>
              <a:rPr lang="en-US" sz="3800" b="1" dirty="0">
                <a:solidFill>
                  <a:schemeClr val="tx1"/>
                </a:solidFill>
              </a:rPr>
              <a:t>Document results of yield variance and economic differences between companion plots and non-companion fields along with soil health benefits </a:t>
            </a:r>
            <a:r>
              <a:rPr lang="en-US" sz="3800" b="1" dirty="0" err="1">
                <a:solidFill>
                  <a:schemeClr val="tx1"/>
                </a:solidFill>
              </a:rPr>
              <a:t>ie</a:t>
            </a:r>
            <a:r>
              <a:rPr lang="en-US" sz="3800" b="1" dirty="0">
                <a:solidFill>
                  <a:schemeClr val="tx1"/>
                </a:solidFill>
              </a:rPr>
              <a:t>: total carbon, infiltration, bulk density, penetration resistance, soil respiration and macro-invertebrate population counts</a:t>
            </a:r>
          </a:p>
          <a:p>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55032" y="6042571"/>
            <a:ext cx="2446287" cy="815429"/>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972800" y="5762296"/>
            <a:ext cx="1219200" cy="1219200"/>
          </a:xfrm>
          <a:prstGeom prst="rect">
            <a:avLst/>
          </a:prstGeom>
        </p:spPr>
      </p:pic>
    </p:spTree>
    <p:extLst>
      <p:ext uri="{BB962C8B-B14F-4D97-AF65-F5344CB8AC3E}">
        <p14:creationId xmlns:p14="http://schemas.microsoft.com/office/powerpoint/2010/main" val="25299645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4204" y="116713"/>
            <a:ext cx="10364451" cy="942654"/>
          </a:xfrm>
        </p:spPr>
        <p:txBody>
          <a:bodyPr/>
          <a:lstStyle/>
          <a:p>
            <a:r>
              <a:rPr lang="en-US" dirty="0"/>
              <a:t>Moisture Results Mitchell Co</a:t>
            </a:r>
          </a:p>
        </p:txBody>
      </p:sp>
      <p:graphicFrame>
        <p:nvGraphicFramePr>
          <p:cNvPr id="4" name="Content Placeholder 3"/>
          <p:cNvGraphicFramePr>
            <a:graphicFrameLocks noGrp="1"/>
          </p:cNvGraphicFramePr>
          <p:nvPr>
            <p:ph sz="quarter" idx="13"/>
            <p:extLst>
              <p:ext uri="{D42A27DB-BD31-4B8C-83A1-F6EECF244321}">
                <p14:modId xmlns:p14="http://schemas.microsoft.com/office/powerpoint/2010/main" val="28952192"/>
              </p:ext>
            </p:extLst>
          </p:nvPr>
        </p:nvGraphicFramePr>
        <p:xfrm>
          <a:off x="189571" y="1561171"/>
          <a:ext cx="11541512" cy="470581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hart 7"/>
          <p:cNvGraphicFramePr>
            <a:graphicFrameLocks/>
          </p:cNvGraphicFramePr>
          <p:nvPr>
            <p:extLst>
              <p:ext uri="{D42A27DB-BD31-4B8C-83A1-F6EECF244321}">
                <p14:modId xmlns:p14="http://schemas.microsoft.com/office/powerpoint/2010/main" val="4199289993"/>
              </p:ext>
            </p:extLst>
          </p:nvPr>
        </p:nvGraphicFramePr>
        <p:xfrm>
          <a:off x="363191" y="1561171"/>
          <a:ext cx="10899084" cy="53976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p:cNvGraphicFramePr>
            <a:graphicFrameLocks/>
          </p:cNvGraphicFramePr>
          <p:nvPr>
            <p:extLst>
              <p:ext uri="{D42A27DB-BD31-4B8C-83A1-F6EECF244321}">
                <p14:modId xmlns:p14="http://schemas.microsoft.com/office/powerpoint/2010/main" val="724750581"/>
              </p:ext>
            </p:extLst>
          </p:nvPr>
        </p:nvGraphicFramePr>
        <p:xfrm>
          <a:off x="430451" y="1494969"/>
          <a:ext cx="10764563" cy="483821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111965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Graphic spid="4" grpId="1">
        <p:bldAsOne/>
      </p:bldGraphic>
      <p:bldGraphic spid="8" grpId="0">
        <p:bldAsOne/>
      </p:bldGraphic>
      <p:bldGraphic spid="8" grpId="1">
        <p:bldAsOne/>
      </p:bldGraphic>
      <p:bldGraphic spid="9" grpId="0">
        <p:bldAsOne/>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1191" y="0"/>
            <a:ext cx="9721460" cy="1072055"/>
          </a:xfrm>
        </p:spPr>
        <p:txBody>
          <a:bodyPr>
            <a:normAutofit fontScale="90000"/>
          </a:bodyPr>
          <a:lstStyle/>
          <a:p>
            <a:r>
              <a:rPr lang="en-US" dirty="0"/>
              <a:t>Soil sampling – Aggregate Stability</a:t>
            </a:r>
          </a:p>
        </p:txBody>
      </p:sp>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55032" y="5486397"/>
            <a:ext cx="4114808" cy="1371603"/>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0972800" y="5762296"/>
            <a:ext cx="1219200" cy="1219200"/>
          </a:xfrm>
          <a:prstGeom prst="rect">
            <a:avLst/>
          </a:prstGeom>
        </p:spPr>
      </p:pic>
      <p:pic>
        <p:nvPicPr>
          <p:cNvPr id="5" name="Picture 4">
            <a:extLst>
              <a:ext uri="{FF2B5EF4-FFF2-40B4-BE49-F238E27FC236}">
                <a16:creationId xmlns:a16="http://schemas.microsoft.com/office/drawing/2014/main" id="{06F1930D-9745-45C1-B7A6-654C5A84C609}"/>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712925" y="6089109"/>
            <a:ext cx="2159726" cy="768891"/>
          </a:xfrm>
          <a:prstGeom prst="rect">
            <a:avLst/>
          </a:prstGeom>
        </p:spPr>
      </p:pic>
      <p:pic>
        <p:nvPicPr>
          <p:cNvPr id="11" name="Graphic 10">
            <a:extLst>
              <a:ext uri="{FF2B5EF4-FFF2-40B4-BE49-F238E27FC236}">
                <a16:creationId xmlns:a16="http://schemas.microsoft.com/office/drawing/2014/main" id="{52BE126F-01FF-41AB-B5F1-3E42F037C67B}"/>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163426" y="5944467"/>
            <a:ext cx="1219200" cy="835068"/>
          </a:xfrm>
          <a:prstGeom prst="rect">
            <a:avLst/>
          </a:prstGeom>
        </p:spPr>
      </p:pic>
      <p:sp>
        <p:nvSpPr>
          <p:cNvPr id="12" name="TextBox 11">
            <a:extLst>
              <a:ext uri="{FF2B5EF4-FFF2-40B4-BE49-F238E27FC236}">
                <a16:creationId xmlns:a16="http://schemas.microsoft.com/office/drawing/2014/main" id="{6DCA35C0-818C-4DD1-AA7A-9EAEB2E9E65A}"/>
              </a:ext>
            </a:extLst>
          </p:cNvPr>
          <p:cNvSpPr txBox="1"/>
          <p:nvPr/>
        </p:nvSpPr>
        <p:spPr>
          <a:xfrm>
            <a:off x="10287591" y="2450095"/>
            <a:ext cx="1605516" cy="1477328"/>
          </a:xfrm>
          <a:prstGeom prst="rect">
            <a:avLst/>
          </a:prstGeom>
          <a:noFill/>
        </p:spPr>
        <p:txBody>
          <a:bodyPr wrap="square" rtlCol="0">
            <a:spAutoFit/>
          </a:bodyPr>
          <a:lstStyle/>
          <a:p>
            <a:r>
              <a:rPr lang="en-US" dirty="0"/>
              <a:t>Data Provided by SSRA 5 Joe Anderson, TL and Brian Nester, SS</a:t>
            </a:r>
          </a:p>
        </p:txBody>
      </p:sp>
      <p:graphicFrame>
        <p:nvGraphicFramePr>
          <p:cNvPr id="3" name="Object 2">
            <a:extLst>
              <a:ext uri="{FF2B5EF4-FFF2-40B4-BE49-F238E27FC236}">
                <a16:creationId xmlns:a16="http://schemas.microsoft.com/office/drawing/2014/main" id="{7FB9E171-7ECA-4154-9545-0E2261C1BD27}"/>
              </a:ext>
            </a:extLst>
          </p:cNvPr>
          <p:cNvGraphicFramePr>
            <a:graphicFrameLocks noChangeAspect="1"/>
          </p:cNvGraphicFramePr>
          <p:nvPr/>
        </p:nvGraphicFramePr>
        <p:xfrm>
          <a:off x="5481638" y="3232150"/>
          <a:ext cx="1228725" cy="390525"/>
        </p:xfrm>
        <a:graphic>
          <a:graphicData uri="http://schemas.openxmlformats.org/presentationml/2006/ole">
            <mc:AlternateContent xmlns:mc="http://schemas.openxmlformats.org/markup-compatibility/2006">
              <mc:Choice xmlns:v="urn:schemas-microsoft-com:vml" Requires="v">
                <p:oleObj spid="_x0000_s1029" name="Worksheet" r:id="rId9" imgW="1228560" imgH="390414" progId="Excel.Sheet.12">
                  <p:embed/>
                </p:oleObj>
              </mc:Choice>
              <mc:Fallback>
                <p:oleObj name="Worksheet" r:id="rId9" imgW="1228560" imgH="390414" progId="Excel.Sheet.12">
                  <p:embed/>
                  <p:pic>
                    <p:nvPicPr>
                      <p:cNvPr id="3" name="Object 2">
                        <a:extLst>
                          <a:ext uri="{FF2B5EF4-FFF2-40B4-BE49-F238E27FC236}">
                            <a16:creationId xmlns:a16="http://schemas.microsoft.com/office/drawing/2014/main" id="{7FB9E171-7ECA-4154-9545-0E2261C1BD27}"/>
                          </a:ext>
                        </a:extLst>
                      </p:cNvPr>
                      <p:cNvPicPr/>
                      <p:nvPr/>
                    </p:nvPicPr>
                    <p:blipFill>
                      <a:blip r:embed="rId10"/>
                      <a:stretch>
                        <a:fillRect/>
                      </a:stretch>
                    </p:blipFill>
                    <p:spPr>
                      <a:xfrm>
                        <a:off x="5481638" y="3232150"/>
                        <a:ext cx="1228725" cy="390525"/>
                      </a:xfrm>
                      <a:prstGeom prst="rect">
                        <a:avLst/>
                      </a:prstGeom>
                    </p:spPr>
                  </p:pic>
                </p:oleObj>
              </mc:Fallback>
            </mc:AlternateContent>
          </a:graphicData>
        </a:graphic>
      </p:graphicFrame>
      <p:graphicFrame>
        <p:nvGraphicFramePr>
          <p:cNvPr id="4" name="Table 3">
            <a:extLst>
              <a:ext uri="{FF2B5EF4-FFF2-40B4-BE49-F238E27FC236}">
                <a16:creationId xmlns:a16="http://schemas.microsoft.com/office/drawing/2014/main" id="{10E169E0-F414-4017-B79A-53DEBF9D8CF0}"/>
              </a:ext>
            </a:extLst>
          </p:cNvPr>
          <p:cNvGraphicFramePr>
            <a:graphicFrameLocks noGrp="1"/>
          </p:cNvGraphicFramePr>
          <p:nvPr/>
        </p:nvGraphicFramePr>
        <p:xfrm>
          <a:off x="1319349" y="1072055"/>
          <a:ext cx="8665535" cy="4591398"/>
        </p:xfrm>
        <a:graphic>
          <a:graphicData uri="http://schemas.openxmlformats.org/drawingml/2006/table">
            <a:tbl>
              <a:tblPr>
                <a:tableStyleId>{5C22544A-7EE6-4342-B048-85BDC9FD1C3A}</a:tableStyleId>
              </a:tblPr>
              <a:tblGrid>
                <a:gridCol w="2330228">
                  <a:extLst>
                    <a:ext uri="{9D8B030D-6E8A-4147-A177-3AD203B41FA5}">
                      <a16:colId xmlns:a16="http://schemas.microsoft.com/office/drawing/2014/main" val="1976232087"/>
                    </a:ext>
                  </a:extLst>
                </a:gridCol>
                <a:gridCol w="2066956">
                  <a:extLst>
                    <a:ext uri="{9D8B030D-6E8A-4147-A177-3AD203B41FA5}">
                      <a16:colId xmlns:a16="http://schemas.microsoft.com/office/drawing/2014/main" val="1634637847"/>
                    </a:ext>
                  </a:extLst>
                </a:gridCol>
                <a:gridCol w="1377971">
                  <a:extLst>
                    <a:ext uri="{9D8B030D-6E8A-4147-A177-3AD203B41FA5}">
                      <a16:colId xmlns:a16="http://schemas.microsoft.com/office/drawing/2014/main" val="3634379008"/>
                    </a:ext>
                  </a:extLst>
                </a:gridCol>
                <a:gridCol w="1814890">
                  <a:extLst>
                    <a:ext uri="{9D8B030D-6E8A-4147-A177-3AD203B41FA5}">
                      <a16:colId xmlns:a16="http://schemas.microsoft.com/office/drawing/2014/main" val="541999950"/>
                    </a:ext>
                  </a:extLst>
                </a:gridCol>
                <a:gridCol w="1075490">
                  <a:extLst>
                    <a:ext uri="{9D8B030D-6E8A-4147-A177-3AD203B41FA5}">
                      <a16:colId xmlns:a16="http://schemas.microsoft.com/office/drawing/2014/main" val="1716851698"/>
                    </a:ext>
                  </a:extLst>
                </a:gridCol>
              </a:tblGrid>
              <a:tr h="250395">
                <a:tc>
                  <a:txBody>
                    <a:bodyPr/>
                    <a:lstStyle/>
                    <a:p>
                      <a:pPr algn="l" fontAlgn="b"/>
                      <a:endParaRPr lang="en-US" sz="1200" b="0" i="0" u="none" strike="noStrike" dirty="0">
                        <a:solidFill>
                          <a:srgbClr val="000000"/>
                        </a:solidFill>
                        <a:effectLst/>
                        <a:latin typeface="+mj-lt"/>
                      </a:endParaRPr>
                    </a:p>
                  </a:txBody>
                  <a:tcPr marL="9525" marR="9525" marT="9525" marB="0" anchor="b">
                    <a:solidFill>
                      <a:srgbClr val="00B0F0"/>
                    </a:solidFill>
                  </a:tcPr>
                </a:tc>
                <a:tc gridSpan="2">
                  <a:txBody>
                    <a:bodyPr/>
                    <a:lstStyle/>
                    <a:p>
                      <a:pPr algn="ctr" fontAlgn="b"/>
                      <a:r>
                        <a:rPr lang="en-US" sz="1400" b="1" u="none" strike="noStrike" dirty="0">
                          <a:effectLst/>
                          <a:latin typeface="+mj-lt"/>
                        </a:rPr>
                        <a:t>July-19</a:t>
                      </a:r>
                      <a:endParaRPr lang="en-US" sz="1400" b="1" i="0" u="none" strike="noStrike" dirty="0">
                        <a:solidFill>
                          <a:srgbClr val="000000"/>
                        </a:solidFill>
                        <a:effectLst/>
                        <a:latin typeface="+mj-lt"/>
                      </a:endParaRPr>
                    </a:p>
                  </a:txBody>
                  <a:tcPr marL="9525" marR="9525" marT="9525" marB="0" anchor="b">
                    <a:solidFill>
                      <a:srgbClr val="00B0F0"/>
                    </a:solidFill>
                  </a:tcPr>
                </a:tc>
                <a:tc hMerge="1">
                  <a:txBody>
                    <a:bodyPr/>
                    <a:lstStyle/>
                    <a:p>
                      <a:endParaRPr lang="en-US"/>
                    </a:p>
                  </a:txBody>
                  <a:tcPr/>
                </a:tc>
                <a:tc gridSpan="2">
                  <a:txBody>
                    <a:bodyPr/>
                    <a:lstStyle/>
                    <a:p>
                      <a:pPr algn="ctr" fontAlgn="b"/>
                      <a:r>
                        <a:rPr lang="en-US" sz="1400" b="1" u="none" strike="noStrike" dirty="0">
                          <a:effectLst/>
                          <a:latin typeface="+mj-lt"/>
                        </a:rPr>
                        <a:t>November-19</a:t>
                      </a:r>
                      <a:endParaRPr lang="en-US" sz="1400" b="1" i="0" u="none" strike="noStrike" dirty="0">
                        <a:solidFill>
                          <a:srgbClr val="000000"/>
                        </a:solidFill>
                        <a:effectLst/>
                        <a:latin typeface="+mj-lt"/>
                      </a:endParaRPr>
                    </a:p>
                  </a:txBody>
                  <a:tcPr marL="9525" marR="9525" marT="9525" marB="0" anchor="b">
                    <a:solidFill>
                      <a:srgbClr val="00B0F0"/>
                    </a:solidFill>
                  </a:tcPr>
                </a:tc>
                <a:tc hMerge="1">
                  <a:txBody>
                    <a:bodyPr/>
                    <a:lstStyle/>
                    <a:p>
                      <a:endParaRPr lang="en-US"/>
                    </a:p>
                  </a:txBody>
                  <a:tcPr/>
                </a:tc>
                <a:extLst>
                  <a:ext uri="{0D108BD9-81ED-4DB2-BD59-A6C34878D82A}">
                    <a16:rowId xmlns:a16="http://schemas.microsoft.com/office/drawing/2014/main" val="1795301055"/>
                  </a:ext>
                </a:extLst>
              </a:tr>
              <a:tr h="492853">
                <a:tc>
                  <a:txBody>
                    <a:bodyPr/>
                    <a:lstStyle/>
                    <a:p>
                      <a:pPr algn="l" fontAlgn="b"/>
                      <a:r>
                        <a:rPr lang="en-US" sz="1400" b="1" u="none" strike="noStrike" dirty="0">
                          <a:effectLst/>
                          <a:latin typeface="+mj-lt"/>
                        </a:rPr>
                        <a:t>Sample</a:t>
                      </a:r>
                      <a:endParaRPr lang="en-US" sz="1400" b="1" i="0" u="none" strike="noStrike" dirty="0">
                        <a:solidFill>
                          <a:srgbClr val="000000"/>
                        </a:solidFill>
                        <a:effectLst/>
                        <a:latin typeface="+mj-lt"/>
                      </a:endParaRPr>
                    </a:p>
                  </a:txBody>
                  <a:tcPr marL="9525" marR="9525" marT="9525" marB="0" anchor="b"/>
                </a:tc>
                <a:tc>
                  <a:txBody>
                    <a:bodyPr/>
                    <a:lstStyle/>
                    <a:p>
                      <a:pPr algn="l" fontAlgn="b"/>
                      <a:r>
                        <a:rPr lang="en-US" sz="1400" b="1" u="none" strike="noStrike" dirty="0">
                          <a:effectLst/>
                          <a:latin typeface="+mj-lt"/>
                        </a:rPr>
                        <a:t>Management</a:t>
                      </a:r>
                      <a:endParaRPr lang="en-US" sz="1400" b="1" i="0" u="none" strike="noStrike" dirty="0">
                        <a:solidFill>
                          <a:srgbClr val="000000"/>
                        </a:solidFill>
                        <a:effectLst/>
                        <a:latin typeface="+mj-lt"/>
                      </a:endParaRPr>
                    </a:p>
                  </a:txBody>
                  <a:tcPr marL="9525" marR="9525" marT="9525" marB="0" anchor="b"/>
                </a:tc>
                <a:tc>
                  <a:txBody>
                    <a:bodyPr/>
                    <a:lstStyle/>
                    <a:p>
                      <a:pPr algn="l" fontAlgn="b"/>
                      <a:r>
                        <a:rPr lang="en-US" sz="1400" b="1" u="none" strike="noStrike" dirty="0">
                          <a:effectLst/>
                          <a:latin typeface="+mj-lt"/>
                        </a:rPr>
                        <a:t>%Aggregates</a:t>
                      </a:r>
                      <a:endParaRPr lang="en-US" sz="1400" b="1" i="0" u="none" strike="noStrike" dirty="0">
                        <a:solidFill>
                          <a:srgbClr val="000000"/>
                        </a:solidFill>
                        <a:effectLst/>
                        <a:latin typeface="+mj-lt"/>
                      </a:endParaRPr>
                    </a:p>
                  </a:txBody>
                  <a:tcPr marL="9525" marR="9525" marT="9525" marB="0" anchor="b"/>
                </a:tc>
                <a:tc>
                  <a:txBody>
                    <a:bodyPr/>
                    <a:lstStyle/>
                    <a:p>
                      <a:pPr algn="l" fontAlgn="b"/>
                      <a:r>
                        <a:rPr lang="en-US" sz="1400" b="1" u="none" strike="noStrike" dirty="0">
                          <a:effectLst/>
                          <a:latin typeface="+mj-lt"/>
                        </a:rPr>
                        <a:t>Management</a:t>
                      </a:r>
                      <a:endParaRPr lang="en-US" sz="1400" b="1" i="0" u="none" strike="noStrike" dirty="0">
                        <a:solidFill>
                          <a:srgbClr val="000000"/>
                        </a:solidFill>
                        <a:effectLst/>
                        <a:latin typeface="+mj-lt"/>
                      </a:endParaRPr>
                    </a:p>
                  </a:txBody>
                  <a:tcPr marL="9525" marR="9525" marT="9525" marB="0" anchor="b"/>
                </a:tc>
                <a:tc>
                  <a:txBody>
                    <a:bodyPr/>
                    <a:lstStyle/>
                    <a:p>
                      <a:pPr algn="l" fontAlgn="b"/>
                      <a:r>
                        <a:rPr lang="en-US" sz="1400" b="1" u="none" strike="noStrike" dirty="0">
                          <a:effectLst/>
                          <a:latin typeface="+mj-lt"/>
                        </a:rPr>
                        <a:t>% Aggregates</a:t>
                      </a:r>
                      <a:endParaRPr lang="en-US" sz="1400" b="1" i="0" u="none" strike="noStrike" dirty="0">
                        <a:solidFill>
                          <a:srgbClr val="000000"/>
                        </a:solidFill>
                        <a:effectLst/>
                        <a:latin typeface="+mj-lt"/>
                      </a:endParaRPr>
                    </a:p>
                  </a:txBody>
                  <a:tcPr marL="9525" marR="9525" marT="9525" marB="0" anchor="b"/>
                </a:tc>
                <a:extLst>
                  <a:ext uri="{0D108BD9-81ED-4DB2-BD59-A6C34878D82A}">
                    <a16:rowId xmlns:a16="http://schemas.microsoft.com/office/drawing/2014/main" val="4116198623"/>
                  </a:ext>
                </a:extLst>
              </a:tr>
              <a:tr h="250395">
                <a:tc>
                  <a:txBody>
                    <a:bodyPr/>
                    <a:lstStyle/>
                    <a:p>
                      <a:pPr algn="l" fontAlgn="b"/>
                      <a:r>
                        <a:rPr lang="en-US" sz="1200" u="none" strike="noStrike" dirty="0">
                          <a:effectLst/>
                          <a:latin typeface="+mn-lt"/>
                        </a:rPr>
                        <a:t>Mitchell Co. (DP)</a:t>
                      </a:r>
                      <a:endParaRPr lang="en-US" sz="1200" b="0" i="0" u="none" strike="noStrike" dirty="0">
                        <a:solidFill>
                          <a:srgbClr val="000000"/>
                        </a:solidFill>
                        <a:effectLst/>
                        <a:latin typeface="+mn-lt"/>
                      </a:endParaRPr>
                    </a:p>
                  </a:txBody>
                  <a:tcPr marL="9525" marR="9525" marT="9525" marB="0" anchor="b">
                    <a:solidFill>
                      <a:schemeClr val="accent1">
                        <a:lumMod val="40000"/>
                        <a:lumOff val="60000"/>
                      </a:schemeClr>
                    </a:solidFill>
                  </a:tcPr>
                </a:tc>
                <a:tc>
                  <a:txBody>
                    <a:bodyPr/>
                    <a:lstStyle/>
                    <a:p>
                      <a:pPr algn="l" fontAlgn="b"/>
                      <a:r>
                        <a:rPr lang="en-US" sz="1200" u="none" strike="noStrike">
                          <a:effectLst/>
                          <a:latin typeface="+mn-lt"/>
                        </a:rPr>
                        <a:t>No Cover Crops</a:t>
                      </a:r>
                      <a:endParaRPr lang="en-US" sz="1200" b="0" i="0" u="none" strike="noStrike">
                        <a:solidFill>
                          <a:srgbClr val="000000"/>
                        </a:solidFill>
                        <a:effectLst/>
                        <a:latin typeface="+mn-lt"/>
                      </a:endParaRPr>
                    </a:p>
                  </a:txBody>
                  <a:tcPr marL="9525" marR="9525" marT="9525" marB="0" anchor="b">
                    <a:solidFill>
                      <a:schemeClr val="accent1">
                        <a:lumMod val="40000"/>
                        <a:lumOff val="60000"/>
                      </a:schemeClr>
                    </a:solidFill>
                  </a:tcPr>
                </a:tc>
                <a:tc>
                  <a:txBody>
                    <a:bodyPr/>
                    <a:lstStyle/>
                    <a:p>
                      <a:pPr algn="l" fontAlgn="b"/>
                      <a:r>
                        <a:rPr lang="en-US" sz="1200" u="none" strike="noStrike" dirty="0">
                          <a:effectLst/>
                          <a:latin typeface="+mn-lt"/>
                        </a:rPr>
                        <a:t>58.84</a:t>
                      </a:r>
                      <a:endParaRPr lang="en-US" sz="1200" b="0" i="0" u="none" strike="noStrike" dirty="0">
                        <a:solidFill>
                          <a:srgbClr val="000000"/>
                        </a:solidFill>
                        <a:effectLst/>
                        <a:latin typeface="+mn-lt"/>
                      </a:endParaRPr>
                    </a:p>
                  </a:txBody>
                  <a:tcPr marL="9525" marR="9525" marT="9525" marB="0" anchor="b">
                    <a:solidFill>
                      <a:schemeClr val="accent1">
                        <a:lumMod val="40000"/>
                        <a:lumOff val="60000"/>
                      </a:schemeClr>
                    </a:solidFill>
                  </a:tcPr>
                </a:tc>
                <a:tc>
                  <a:txBody>
                    <a:bodyPr/>
                    <a:lstStyle/>
                    <a:p>
                      <a:pPr algn="l" fontAlgn="b"/>
                      <a:r>
                        <a:rPr lang="en-US" sz="1200" u="none" strike="noStrike">
                          <a:effectLst/>
                          <a:latin typeface="+mn-lt"/>
                        </a:rPr>
                        <a:t>No Cover Crops</a:t>
                      </a:r>
                      <a:endParaRPr lang="en-US" sz="1200" b="0" i="0" u="none" strike="noStrike">
                        <a:solidFill>
                          <a:srgbClr val="000000"/>
                        </a:solidFill>
                        <a:effectLst/>
                        <a:latin typeface="+mn-lt"/>
                      </a:endParaRPr>
                    </a:p>
                  </a:txBody>
                  <a:tcPr marL="9525" marR="9525" marT="9525" marB="0" anchor="b">
                    <a:solidFill>
                      <a:schemeClr val="accent1">
                        <a:lumMod val="40000"/>
                        <a:lumOff val="60000"/>
                      </a:schemeClr>
                    </a:solidFill>
                  </a:tcPr>
                </a:tc>
                <a:tc>
                  <a:txBody>
                    <a:bodyPr/>
                    <a:lstStyle/>
                    <a:p>
                      <a:pPr algn="l" fontAlgn="b"/>
                      <a:r>
                        <a:rPr lang="en-US" sz="1200" u="none" strike="noStrike" dirty="0">
                          <a:effectLst/>
                          <a:latin typeface="+mn-lt"/>
                        </a:rPr>
                        <a:t>36.66</a:t>
                      </a:r>
                      <a:endParaRPr lang="en-US" sz="1200" b="0" i="0" u="none" strike="noStrike" dirty="0">
                        <a:solidFill>
                          <a:srgbClr val="000000"/>
                        </a:solidFill>
                        <a:effectLst/>
                        <a:latin typeface="+mn-lt"/>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2233375556"/>
                  </a:ext>
                </a:extLst>
              </a:tr>
              <a:tr h="343395">
                <a:tc>
                  <a:txBody>
                    <a:bodyPr/>
                    <a:lstStyle/>
                    <a:p>
                      <a:pPr algn="l" fontAlgn="b"/>
                      <a:endParaRPr lang="en-US" sz="1200" b="0" i="0" u="none" strike="noStrike" dirty="0">
                        <a:solidFill>
                          <a:srgbClr val="000000"/>
                        </a:solidFill>
                        <a:effectLst/>
                        <a:latin typeface="+mn-lt"/>
                      </a:endParaRPr>
                    </a:p>
                  </a:txBody>
                  <a:tcPr marL="9525" marR="9525" marT="9525" marB="0" anchor="b"/>
                </a:tc>
                <a:tc>
                  <a:txBody>
                    <a:bodyPr/>
                    <a:lstStyle/>
                    <a:p>
                      <a:pPr algn="l" fontAlgn="b"/>
                      <a:r>
                        <a:rPr lang="en-US" sz="1200" u="none" strike="noStrike">
                          <a:effectLst/>
                          <a:latin typeface="+mn-lt"/>
                        </a:rPr>
                        <a:t>Cover Crops</a:t>
                      </a:r>
                      <a:endParaRPr lang="en-US" sz="1200" b="0" i="0" u="none" strike="noStrike">
                        <a:solidFill>
                          <a:srgbClr val="000000"/>
                        </a:solidFill>
                        <a:effectLst/>
                        <a:latin typeface="+mn-lt"/>
                      </a:endParaRPr>
                    </a:p>
                  </a:txBody>
                  <a:tcPr marL="9525" marR="9525" marT="9525" marB="0" anchor="b"/>
                </a:tc>
                <a:tc>
                  <a:txBody>
                    <a:bodyPr/>
                    <a:lstStyle/>
                    <a:p>
                      <a:pPr algn="l" fontAlgn="b"/>
                      <a:r>
                        <a:rPr lang="en-US" sz="1200" u="none" strike="noStrike" dirty="0">
                          <a:effectLst/>
                          <a:latin typeface="+mn-lt"/>
                        </a:rPr>
                        <a:t>53.47</a:t>
                      </a:r>
                      <a:endParaRPr lang="en-US" sz="1200" b="0" i="0" u="none" strike="noStrike" dirty="0">
                        <a:solidFill>
                          <a:srgbClr val="000000"/>
                        </a:solidFill>
                        <a:effectLst/>
                        <a:latin typeface="+mn-lt"/>
                      </a:endParaRPr>
                    </a:p>
                  </a:txBody>
                  <a:tcPr marL="9525" marR="9525" marT="9525" marB="0" anchor="b"/>
                </a:tc>
                <a:tc>
                  <a:txBody>
                    <a:bodyPr/>
                    <a:lstStyle/>
                    <a:p>
                      <a:pPr algn="l" fontAlgn="b"/>
                      <a:r>
                        <a:rPr lang="en-US" sz="1200" u="none" strike="noStrike">
                          <a:effectLst/>
                          <a:latin typeface="+mn-lt"/>
                        </a:rPr>
                        <a:t>Cover Crops</a:t>
                      </a:r>
                      <a:endParaRPr lang="en-US" sz="1200" b="0" i="0" u="none" strike="noStrike">
                        <a:solidFill>
                          <a:srgbClr val="000000"/>
                        </a:solidFill>
                        <a:effectLst/>
                        <a:latin typeface="+mn-lt"/>
                      </a:endParaRPr>
                    </a:p>
                  </a:txBody>
                  <a:tcPr marL="9525" marR="9525" marT="9525" marB="0" anchor="b"/>
                </a:tc>
                <a:tc>
                  <a:txBody>
                    <a:bodyPr/>
                    <a:lstStyle/>
                    <a:p>
                      <a:pPr algn="l" fontAlgn="b"/>
                      <a:r>
                        <a:rPr lang="en-US" sz="1200" u="none" strike="noStrike" dirty="0">
                          <a:effectLst/>
                          <a:latin typeface="+mn-lt"/>
                        </a:rPr>
                        <a:t>22.63</a:t>
                      </a:r>
                      <a:endParaRPr lang="en-US" sz="12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3550435756"/>
                  </a:ext>
                </a:extLst>
              </a:tr>
              <a:tr h="369419">
                <a:tc>
                  <a:txBody>
                    <a:bodyPr/>
                    <a:lstStyle/>
                    <a:p>
                      <a:pPr algn="l" fontAlgn="b"/>
                      <a:r>
                        <a:rPr lang="en-US" sz="1200" u="none" strike="noStrike" dirty="0">
                          <a:effectLst/>
                          <a:latin typeface="+mn-lt"/>
                        </a:rPr>
                        <a:t>Ford County (LF)</a:t>
                      </a:r>
                      <a:endParaRPr lang="en-US" sz="1200" b="0" i="0" u="none" strike="noStrike" dirty="0">
                        <a:solidFill>
                          <a:srgbClr val="000000"/>
                        </a:solidFill>
                        <a:effectLst/>
                        <a:latin typeface="+mn-lt"/>
                      </a:endParaRPr>
                    </a:p>
                  </a:txBody>
                  <a:tcPr marL="9525" marR="9525" marT="9525" marB="0" anchor="b">
                    <a:solidFill>
                      <a:schemeClr val="accent1">
                        <a:lumMod val="40000"/>
                        <a:lumOff val="60000"/>
                      </a:schemeClr>
                    </a:solidFill>
                  </a:tcPr>
                </a:tc>
                <a:tc>
                  <a:txBody>
                    <a:bodyPr/>
                    <a:lstStyle/>
                    <a:p>
                      <a:pPr algn="l" fontAlgn="b"/>
                      <a:r>
                        <a:rPr lang="en-US" sz="1200" u="none" strike="noStrike">
                          <a:effectLst/>
                          <a:latin typeface="+mn-lt"/>
                        </a:rPr>
                        <a:t>No Cover Crops</a:t>
                      </a:r>
                      <a:endParaRPr lang="en-US" sz="1200" b="0" i="0" u="none" strike="noStrike">
                        <a:solidFill>
                          <a:srgbClr val="000000"/>
                        </a:solidFill>
                        <a:effectLst/>
                        <a:latin typeface="+mn-lt"/>
                      </a:endParaRPr>
                    </a:p>
                  </a:txBody>
                  <a:tcPr marL="9525" marR="9525" marT="9525" marB="0" anchor="b">
                    <a:solidFill>
                      <a:schemeClr val="accent1">
                        <a:lumMod val="40000"/>
                        <a:lumOff val="60000"/>
                      </a:schemeClr>
                    </a:solidFill>
                  </a:tcPr>
                </a:tc>
                <a:tc>
                  <a:txBody>
                    <a:bodyPr/>
                    <a:lstStyle/>
                    <a:p>
                      <a:pPr algn="l" fontAlgn="b"/>
                      <a:r>
                        <a:rPr lang="en-US" sz="1200" u="none" strike="noStrike" dirty="0">
                          <a:effectLst/>
                          <a:latin typeface="+mn-lt"/>
                        </a:rPr>
                        <a:t>69.42</a:t>
                      </a:r>
                      <a:endParaRPr lang="en-US" sz="1200" b="0" i="0" u="none" strike="noStrike" dirty="0">
                        <a:solidFill>
                          <a:srgbClr val="000000"/>
                        </a:solidFill>
                        <a:effectLst/>
                        <a:latin typeface="+mn-lt"/>
                      </a:endParaRPr>
                    </a:p>
                  </a:txBody>
                  <a:tcPr marL="9525" marR="9525" marT="9525" marB="0" anchor="b">
                    <a:solidFill>
                      <a:schemeClr val="accent1">
                        <a:lumMod val="40000"/>
                        <a:lumOff val="60000"/>
                      </a:schemeClr>
                    </a:solidFill>
                  </a:tcPr>
                </a:tc>
                <a:tc>
                  <a:txBody>
                    <a:bodyPr/>
                    <a:lstStyle/>
                    <a:p>
                      <a:pPr algn="l" fontAlgn="b"/>
                      <a:r>
                        <a:rPr lang="en-US" sz="1200" u="none" strike="noStrike">
                          <a:effectLst/>
                          <a:latin typeface="+mn-lt"/>
                        </a:rPr>
                        <a:t>No Cover Crops</a:t>
                      </a:r>
                      <a:endParaRPr lang="en-US" sz="1200" b="0" i="0" u="none" strike="noStrike">
                        <a:solidFill>
                          <a:srgbClr val="000000"/>
                        </a:solidFill>
                        <a:effectLst/>
                        <a:latin typeface="+mn-lt"/>
                      </a:endParaRPr>
                    </a:p>
                  </a:txBody>
                  <a:tcPr marL="9525" marR="9525" marT="9525" marB="0" anchor="b">
                    <a:solidFill>
                      <a:schemeClr val="accent1">
                        <a:lumMod val="40000"/>
                        <a:lumOff val="60000"/>
                      </a:schemeClr>
                    </a:solidFill>
                  </a:tcPr>
                </a:tc>
                <a:tc>
                  <a:txBody>
                    <a:bodyPr/>
                    <a:lstStyle/>
                    <a:p>
                      <a:pPr algn="l" fontAlgn="b"/>
                      <a:r>
                        <a:rPr lang="en-US" sz="1200" u="none" strike="noStrike" dirty="0">
                          <a:effectLst/>
                          <a:latin typeface="+mn-lt"/>
                        </a:rPr>
                        <a:t>64.03</a:t>
                      </a:r>
                      <a:endParaRPr lang="en-US" sz="1200" b="0" i="0" u="none" strike="noStrike" dirty="0">
                        <a:solidFill>
                          <a:srgbClr val="000000"/>
                        </a:solidFill>
                        <a:effectLst/>
                        <a:latin typeface="+mn-lt"/>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3368283559"/>
                  </a:ext>
                </a:extLst>
              </a:tr>
              <a:tr h="395444">
                <a:tc>
                  <a:txBody>
                    <a:bodyPr/>
                    <a:lstStyle/>
                    <a:p>
                      <a:pPr algn="l" fontAlgn="b"/>
                      <a:endParaRPr lang="en-US" sz="1200" b="0" i="0" u="none" strike="noStrike" dirty="0">
                        <a:solidFill>
                          <a:srgbClr val="000000"/>
                        </a:solidFill>
                        <a:effectLst/>
                        <a:latin typeface="+mn-lt"/>
                      </a:endParaRPr>
                    </a:p>
                  </a:txBody>
                  <a:tcPr marL="9525" marR="9525" marT="9525" marB="0" anchor="b"/>
                </a:tc>
                <a:tc>
                  <a:txBody>
                    <a:bodyPr/>
                    <a:lstStyle/>
                    <a:p>
                      <a:pPr algn="l" fontAlgn="b"/>
                      <a:r>
                        <a:rPr lang="en-US" sz="1200" u="none" strike="noStrike">
                          <a:effectLst/>
                          <a:latin typeface="+mn-lt"/>
                        </a:rPr>
                        <a:t>Cover Crops</a:t>
                      </a:r>
                      <a:endParaRPr lang="en-US" sz="1200" b="0" i="0" u="none" strike="noStrike">
                        <a:solidFill>
                          <a:srgbClr val="000000"/>
                        </a:solidFill>
                        <a:effectLst/>
                        <a:latin typeface="+mn-lt"/>
                      </a:endParaRPr>
                    </a:p>
                  </a:txBody>
                  <a:tcPr marL="9525" marR="9525" marT="9525" marB="0" anchor="b"/>
                </a:tc>
                <a:tc>
                  <a:txBody>
                    <a:bodyPr/>
                    <a:lstStyle/>
                    <a:p>
                      <a:pPr algn="l" fontAlgn="b"/>
                      <a:r>
                        <a:rPr lang="en-US" sz="1200" u="none" strike="noStrike" dirty="0">
                          <a:effectLst/>
                          <a:latin typeface="+mn-lt"/>
                        </a:rPr>
                        <a:t>25.13</a:t>
                      </a:r>
                      <a:endParaRPr lang="en-US" sz="1200" b="0" i="0" u="none" strike="noStrike" dirty="0">
                        <a:solidFill>
                          <a:srgbClr val="000000"/>
                        </a:solidFill>
                        <a:effectLst/>
                        <a:latin typeface="+mn-lt"/>
                      </a:endParaRPr>
                    </a:p>
                  </a:txBody>
                  <a:tcPr marL="9525" marR="9525" marT="9525" marB="0" anchor="b"/>
                </a:tc>
                <a:tc>
                  <a:txBody>
                    <a:bodyPr/>
                    <a:lstStyle/>
                    <a:p>
                      <a:pPr algn="l" fontAlgn="b"/>
                      <a:r>
                        <a:rPr lang="en-US" sz="1200" u="none" strike="noStrike">
                          <a:effectLst/>
                          <a:latin typeface="+mn-lt"/>
                        </a:rPr>
                        <a:t>Cover Crops</a:t>
                      </a:r>
                      <a:endParaRPr lang="en-US" sz="1200" b="0" i="0" u="none" strike="noStrike">
                        <a:solidFill>
                          <a:srgbClr val="000000"/>
                        </a:solidFill>
                        <a:effectLst/>
                        <a:latin typeface="+mn-lt"/>
                      </a:endParaRPr>
                    </a:p>
                  </a:txBody>
                  <a:tcPr marL="9525" marR="9525" marT="9525" marB="0" anchor="b"/>
                </a:tc>
                <a:tc>
                  <a:txBody>
                    <a:bodyPr/>
                    <a:lstStyle/>
                    <a:p>
                      <a:pPr algn="l" fontAlgn="b"/>
                      <a:r>
                        <a:rPr lang="en-US" sz="1200" u="none" strike="noStrike" dirty="0">
                          <a:effectLst/>
                          <a:latin typeface="+mn-lt"/>
                        </a:rPr>
                        <a:t>18.29</a:t>
                      </a:r>
                      <a:endParaRPr lang="en-US" sz="12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3031080847"/>
                  </a:ext>
                </a:extLst>
              </a:tr>
              <a:tr h="469791">
                <a:tc>
                  <a:txBody>
                    <a:bodyPr/>
                    <a:lstStyle/>
                    <a:p>
                      <a:pPr algn="l" fontAlgn="b"/>
                      <a:r>
                        <a:rPr lang="en-US" sz="1200" u="none" strike="noStrike" dirty="0">
                          <a:effectLst/>
                          <a:latin typeface="+mn-lt"/>
                        </a:rPr>
                        <a:t>Osage County (KT</a:t>
                      </a:r>
                      <a:endParaRPr lang="en-US" sz="1200" b="0" i="0" u="none" strike="noStrike" dirty="0">
                        <a:solidFill>
                          <a:srgbClr val="000000"/>
                        </a:solidFill>
                        <a:effectLst/>
                        <a:latin typeface="+mn-lt"/>
                      </a:endParaRPr>
                    </a:p>
                  </a:txBody>
                  <a:tcPr marL="9525" marR="9525" marT="9525" marB="0" anchor="b">
                    <a:solidFill>
                      <a:schemeClr val="accent1">
                        <a:lumMod val="40000"/>
                        <a:lumOff val="60000"/>
                      </a:schemeClr>
                    </a:solidFill>
                  </a:tcPr>
                </a:tc>
                <a:tc>
                  <a:txBody>
                    <a:bodyPr/>
                    <a:lstStyle/>
                    <a:p>
                      <a:pPr algn="l" fontAlgn="b"/>
                      <a:r>
                        <a:rPr lang="en-US" sz="1200" u="none" strike="noStrike">
                          <a:effectLst/>
                          <a:latin typeface="+mn-lt"/>
                        </a:rPr>
                        <a:t>No Cover Crops Fertilizer</a:t>
                      </a:r>
                      <a:endParaRPr lang="en-US" sz="1200" b="0" i="0" u="none" strike="noStrike">
                        <a:solidFill>
                          <a:srgbClr val="000000"/>
                        </a:solidFill>
                        <a:effectLst/>
                        <a:latin typeface="+mn-lt"/>
                      </a:endParaRPr>
                    </a:p>
                  </a:txBody>
                  <a:tcPr marL="9525" marR="9525" marT="9525" marB="0" anchor="b">
                    <a:solidFill>
                      <a:schemeClr val="accent1">
                        <a:lumMod val="40000"/>
                        <a:lumOff val="60000"/>
                      </a:schemeClr>
                    </a:solidFill>
                  </a:tcPr>
                </a:tc>
                <a:tc>
                  <a:txBody>
                    <a:bodyPr/>
                    <a:lstStyle/>
                    <a:p>
                      <a:pPr algn="l" fontAlgn="b"/>
                      <a:r>
                        <a:rPr lang="en-US" sz="1200" u="none" strike="noStrike" dirty="0">
                          <a:effectLst/>
                          <a:latin typeface="+mn-lt"/>
                        </a:rPr>
                        <a:t>61.91</a:t>
                      </a:r>
                      <a:endParaRPr lang="en-US" sz="1200" b="0" i="0" u="none" strike="noStrike" dirty="0">
                        <a:solidFill>
                          <a:srgbClr val="000000"/>
                        </a:solidFill>
                        <a:effectLst/>
                        <a:latin typeface="+mn-lt"/>
                      </a:endParaRPr>
                    </a:p>
                  </a:txBody>
                  <a:tcPr marL="9525" marR="9525" marT="9525" marB="0" anchor="b">
                    <a:solidFill>
                      <a:schemeClr val="accent1">
                        <a:lumMod val="40000"/>
                        <a:lumOff val="60000"/>
                      </a:schemeClr>
                    </a:solidFill>
                  </a:tcPr>
                </a:tc>
                <a:tc>
                  <a:txBody>
                    <a:bodyPr/>
                    <a:lstStyle/>
                    <a:p>
                      <a:pPr algn="l" fontAlgn="b"/>
                      <a:r>
                        <a:rPr lang="en-US" sz="1200" u="none" strike="noStrike">
                          <a:effectLst/>
                          <a:latin typeface="+mn-lt"/>
                        </a:rPr>
                        <a:t>No cover Crops Fertilizer</a:t>
                      </a:r>
                      <a:endParaRPr lang="en-US" sz="1200" b="0" i="0" u="none" strike="noStrike">
                        <a:solidFill>
                          <a:srgbClr val="000000"/>
                        </a:solidFill>
                        <a:effectLst/>
                        <a:latin typeface="+mn-lt"/>
                      </a:endParaRPr>
                    </a:p>
                  </a:txBody>
                  <a:tcPr marL="9525" marR="9525" marT="9525" marB="0" anchor="b">
                    <a:solidFill>
                      <a:schemeClr val="accent1">
                        <a:lumMod val="40000"/>
                        <a:lumOff val="60000"/>
                      </a:schemeClr>
                    </a:solidFill>
                  </a:tcPr>
                </a:tc>
                <a:tc>
                  <a:txBody>
                    <a:bodyPr/>
                    <a:lstStyle/>
                    <a:p>
                      <a:pPr algn="l" fontAlgn="b"/>
                      <a:r>
                        <a:rPr lang="en-US" sz="1200" u="none" strike="noStrike" dirty="0">
                          <a:effectLst/>
                          <a:latin typeface="+mn-lt"/>
                        </a:rPr>
                        <a:t>45.42</a:t>
                      </a:r>
                      <a:endParaRPr lang="en-US" sz="1200" b="0" i="0" u="none" strike="noStrike" dirty="0">
                        <a:solidFill>
                          <a:srgbClr val="000000"/>
                        </a:solidFill>
                        <a:effectLst/>
                        <a:latin typeface="+mn-lt"/>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550753939"/>
                  </a:ext>
                </a:extLst>
              </a:tr>
              <a:tr h="330475">
                <a:tc>
                  <a:txBody>
                    <a:bodyPr/>
                    <a:lstStyle/>
                    <a:p>
                      <a:pPr algn="l" fontAlgn="b"/>
                      <a:endParaRPr lang="en-US" sz="1200" b="0" i="0" u="none" strike="noStrike" dirty="0">
                        <a:solidFill>
                          <a:srgbClr val="000000"/>
                        </a:solidFill>
                        <a:effectLst/>
                        <a:latin typeface="+mn-lt"/>
                      </a:endParaRPr>
                    </a:p>
                  </a:txBody>
                  <a:tcPr marL="9525" marR="9525" marT="9525" marB="0" anchor="b"/>
                </a:tc>
                <a:tc>
                  <a:txBody>
                    <a:bodyPr/>
                    <a:lstStyle/>
                    <a:p>
                      <a:pPr algn="l" fontAlgn="b"/>
                      <a:r>
                        <a:rPr lang="en-US" sz="1200" u="none" strike="noStrike">
                          <a:effectLst/>
                          <a:latin typeface="+mn-lt"/>
                        </a:rPr>
                        <a:t>Cover Crops Fertilizer</a:t>
                      </a:r>
                      <a:endParaRPr lang="en-US" sz="1200" b="0" i="0" u="none" strike="noStrike">
                        <a:solidFill>
                          <a:srgbClr val="000000"/>
                        </a:solidFill>
                        <a:effectLst/>
                        <a:latin typeface="+mn-lt"/>
                      </a:endParaRPr>
                    </a:p>
                  </a:txBody>
                  <a:tcPr marL="9525" marR="9525" marT="9525" marB="0" anchor="b"/>
                </a:tc>
                <a:tc>
                  <a:txBody>
                    <a:bodyPr/>
                    <a:lstStyle/>
                    <a:p>
                      <a:pPr algn="l" fontAlgn="b"/>
                      <a:r>
                        <a:rPr lang="en-US" sz="1200" u="none" strike="noStrike" dirty="0">
                          <a:effectLst/>
                          <a:latin typeface="+mn-lt"/>
                        </a:rPr>
                        <a:t>54.96</a:t>
                      </a:r>
                      <a:endParaRPr lang="en-US" sz="1200" b="0" i="0" u="none" strike="noStrike" dirty="0">
                        <a:solidFill>
                          <a:srgbClr val="000000"/>
                        </a:solidFill>
                        <a:effectLst/>
                        <a:latin typeface="+mn-lt"/>
                      </a:endParaRPr>
                    </a:p>
                  </a:txBody>
                  <a:tcPr marL="9525" marR="9525" marT="9525" marB="0" anchor="b"/>
                </a:tc>
                <a:tc>
                  <a:txBody>
                    <a:bodyPr/>
                    <a:lstStyle/>
                    <a:p>
                      <a:pPr algn="l" fontAlgn="b"/>
                      <a:r>
                        <a:rPr lang="en-US" sz="1200" u="none" strike="noStrike">
                          <a:effectLst/>
                          <a:latin typeface="+mn-lt"/>
                        </a:rPr>
                        <a:t>Cover Crops Fertilizer</a:t>
                      </a:r>
                      <a:endParaRPr lang="en-US" sz="1200" b="0" i="0" u="none" strike="noStrike">
                        <a:solidFill>
                          <a:srgbClr val="000000"/>
                        </a:solidFill>
                        <a:effectLst/>
                        <a:latin typeface="+mn-lt"/>
                      </a:endParaRPr>
                    </a:p>
                  </a:txBody>
                  <a:tcPr marL="9525" marR="9525" marT="9525" marB="0" anchor="b"/>
                </a:tc>
                <a:tc>
                  <a:txBody>
                    <a:bodyPr/>
                    <a:lstStyle/>
                    <a:p>
                      <a:pPr algn="l" fontAlgn="b"/>
                      <a:r>
                        <a:rPr lang="en-US" sz="1200" u="none" strike="noStrike" dirty="0">
                          <a:effectLst/>
                          <a:latin typeface="+mn-lt"/>
                        </a:rPr>
                        <a:t>39.03</a:t>
                      </a:r>
                      <a:endParaRPr lang="en-US" sz="12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3156963629"/>
                  </a:ext>
                </a:extLst>
              </a:tr>
              <a:tr h="469791">
                <a:tc>
                  <a:txBody>
                    <a:bodyPr/>
                    <a:lstStyle/>
                    <a:p>
                      <a:pPr algn="l" fontAlgn="b"/>
                      <a:endParaRPr lang="en-US" sz="1200" b="0" i="0" u="none" strike="noStrike" dirty="0">
                        <a:solidFill>
                          <a:srgbClr val="000000"/>
                        </a:solidFill>
                        <a:effectLst/>
                        <a:latin typeface="+mn-lt"/>
                      </a:endParaRPr>
                    </a:p>
                  </a:txBody>
                  <a:tcPr marL="9525" marR="9525" marT="9525" marB="0" anchor="b">
                    <a:solidFill>
                      <a:schemeClr val="accent1">
                        <a:lumMod val="40000"/>
                        <a:lumOff val="60000"/>
                      </a:schemeClr>
                    </a:solidFill>
                  </a:tcPr>
                </a:tc>
                <a:tc>
                  <a:txBody>
                    <a:bodyPr/>
                    <a:lstStyle/>
                    <a:p>
                      <a:pPr algn="l" fontAlgn="b"/>
                      <a:r>
                        <a:rPr lang="en-US" sz="1200" u="none" strike="noStrike">
                          <a:effectLst/>
                          <a:latin typeface="+mn-lt"/>
                        </a:rPr>
                        <a:t>No CC No Fertilizer</a:t>
                      </a:r>
                      <a:endParaRPr lang="en-US" sz="1200" b="0" i="0" u="none" strike="noStrike">
                        <a:solidFill>
                          <a:srgbClr val="000000"/>
                        </a:solidFill>
                        <a:effectLst/>
                        <a:latin typeface="+mn-lt"/>
                      </a:endParaRPr>
                    </a:p>
                  </a:txBody>
                  <a:tcPr marL="9525" marR="9525" marT="9525" marB="0" anchor="b">
                    <a:solidFill>
                      <a:schemeClr val="accent1">
                        <a:lumMod val="40000"/>
                        <a:lumOff val="60000"/>
                      </a:schemeClr>
                    </a:solidFill>
                  </a:tcPr>
                </a:tc>
                <a:tc>
                  <a:txBody>
                    <a:bodyPr/>
                    <a:lstStyle/>
                    <a:p>
                      <a:pPr algn="l" fontAlgn="b"/>
                      <a:r>
                        <a:rPr lang="en-US" sz="1200" u="none" strike="noStrike" dirty="0">
                          <a:effectLst/>
                          <a:latin typeface="+mn-lt"/>
                        </a:rPr>
                        <a:t>64.05</a:t>
                      </a:r>
                      <a:endParaRPr lang="en-US" sz="1200" b="0" i="0" u="none" strike="noStrike" dirty="0">
                        <a:solidFill>
                          <a:srgbClr val="000000"/>
                        </a:solidFill>
                        <a:effectLst/>
                        <a:latin typeface="+mn-lt"/>
                      </a:endParaRPr>
                    </a:p>
                  </a:txBody>
                  <a:tcPr marL="9525" marR="9525" marT="9525" marB="0" anchor="b">
                    <a:solidFill>
                      <a:schemeClr val="accent1">
                        <a:lumMod val="40000"/>
                        <a:lumOff val="60000"/>
                      </a:schemeClr>
                    </a:solidFill>
                  </a:tcPr>
                </a:tc>
                <a:tc>
                  <a:txBody>
                    <a:bodyPr/>
                    <a:lstStyle/>
                    <a:p>
                      <a:pPr algn="l" fontAlgn="b"/>
                      <a:r>
                        <a:rPr lang="en-US" sz="1200" u="none" strike="noStrike">
                          <a:effectLst/>
                          <a:latin typeface="+mn-lt"/>
                        </a:rPr>
                        <a:t>No CC No Fertilizer</a:t>
                      </a:r>
                      <a:endParaRPr lang="en-US" sz="1200" b="0" i="0" u="none" strike="noStrike">
                        <a:solidFill>
                          <a:srgbClr val="000000"/>
                        </a:solidFill>
                        <a:effectLst/>
                        <a:latin typeface="+mn-lt"/>
                      </a:endParaRPr>
                    </a:p>
                  </a:txBody>
                  <a:tcPr marL="9525" marR="9525" marT="9525" marB="0" anchor="b">
                    <a:solidFill>
                      <a:schemeClr val="accent1">
                        <a:lumMod val="40000"/>
                        <a:lumOff val="60000"/>
                      </a:schemeClr>
                    </a:solidFill>
                  </a:tcPr>
                </a:tc>
                <a:tc>
                  <a:txBody>
                    <a:bodyPr/>
                    <a:lstStyle/>
                    <a:p>
                      <a:pPr algn="l" fontAlgn="b"/>
                      <a:r>
                        <a:rPr lang="en-US" sz="1200" u="none" strike="noStrike" dirty="0">
                          <a:effectLst/>
                          <a:latin typeface="+mn-lt"/>
                        </a:rPr>
                        <a:t>54.99</a:t>
                      </a:r>
                      <a:endParaRPr lang="en-US" sz="1200" b="0" i="0" u="none" strike="noStrike" dirty="0">
                        <a:solidFill>
                          <a:srgbClr val="000000"/>
                        </a:solidFill>
                        <a:effectLst/>
                        <a:latin typeface="+mn-lt"/>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3023148532"/>
                  </a:ext>
                </a:extLst>
              </a:tr>
              <a:tr h="469791">
                <a:tc>
                  <a:txBody>
                    <a:bodyPr/>
                    <a:lstStyle/>
                    <a:p>
                      <a:pPr algn="l" fontAlgn="b"/>
                      <a:endParaRPr lang="en-US" sz="1200" b="0" i="0" u="none" strike="noStrike" dirty="0">
                        <a:solidFill>
                          <a:srgbClr val="000000"/>
                        </a:solidFill>
                        <a:effectLst/>
                        <a:latin typeface="+mn-lt"/>
                      </a:endParaRPr>
                    </a:p>
                  </a:txBody>
                  <a:tcPr marL="9525" marR="9525" marT="9525" marB="0" anchor="b"/>
                </a:tc>
                <a:tc>
                  <a:txBody>
                    <a:bodyPr/>
                    <a:lstStyle/>
                    <a:p>
                      <a:pPr algn="l" fontAlgn="b"/>
                      <a:r>
                        <a:rPr lang="en-US" sz="1200" u="none" strike="noStrike">
                          <a:effectLst/>
                          <a:latin typeface="+mn-lt"/>
                        </a:rPr>
                        <a:t>Covers No fertilizer</a:t>
                      </a:r>
                      <a:endParaRPr lang="en-US" sz="1200" b="0" i="0" u="none" strike="noStrike">
                        <a:solidFill>
                          <a:srgbClr val="000000"/>
                        </a:solidFill>
                        <a:effectLst/>
                        <a:latin typeface="+mn-lt"/>
                      </a:endParaRPr>
                    </a:p>
                  </a:txBody>
                  <a:tcPr marL="9525" marR="9525" marT="9525" marB="0" anchor="b"/>
                </a:tc>
                <a:tc>
                  <a:txBody>
                    <a:bodyPr/>
                    <a:lstStyle/>
                    <a:p>
                      <a:pPr algn="l" fontAlgn="b"/>
                      <a:r>
                        <a:rPr lang="en-US" sz="1200" u="none" strike="noStrike" dirty="0">
                          <a:effectLst/>
                          <a:latin typeface="+mn-lt"/>
                        </a:rPr>
                        <a:t>57.22</a:t>
                      </a:r>
                      <a:endParaRPr lang="en-US" sz="1200" b="0" i="0" u="none" strike="noStrike" dirty="0">
                        <a:solidFill>
                          <a:srgbClr val="000000"/>
                        </a:solidFill>
                        <a:effectLst/>
                        <a:latin typeface="+mn-lt"/>
                      </a:endParaRPr>
                    </a:p>
                  </a:txBody>
                  <a:tcPr marL="9525" marR="9525" marT="9525" marB="0" anchor="b"/>
                </a:tc>
                <a:tc>
                  <a:txBody>
                    <a:bodyPr/>
                    <a:lstStyle/>
                    <a:p>
                      <a:pPr algn="l" fontAlgn="b"/>
                      <a:r>
                        <a:rPr lang="en-US" sz="1200" u="none" strike="noStrike">
                          <a:effectLst/>
                          <a:latin typeface="+mn-lt"/>
                        </a:rPr>
                        <a:t>Covers No Fertilizer</a:t>
                      </a:r>
                      <a:endParaRPr lang="en-US" sz="1200" b="0" i="0" u="none" strike="noStrike">
                        <a:solidFill>
                          <a:srgbClr val="000000"/>
                        </a:solidFill>
                        <a:effectLst/>
                        <a:latin typeface="+mn-lt"/>
                      </a:endParaRPr>
                    </a:p>
                  </a:txBody>
                  <a:tcPr marL="9525" marR="9525" marT="9525" marB="0" anchor="b"/>
                </a:tc>
                <a:tc>
                  <a:txBody>
                    <a:bodyPr/>
                    <a:lstStyle/>
                    <a:p>
                      <a:pPr algn="l" fontAlgn="b"/>
                      <a:r>
                        <a:rPr lang="en-US" sz="1200" u="none" strike="noStrike" dirty="0">
                          <a:effectLst/>
                          <a:latin typeface="+mn-lt"/>
                        </a:rPr>
                        <a:t>58.65</a:t>
                      </a:r>
                      <a:endParaRPr lang="en-US" sz="12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621243128"/>
                  </a:ext>
                </a:extLst>
              </a:tr>
              <a:tr h="381090">
                <a:tc>
                  <a:txBody>
                    <a:bodyPr/>
                    <a:lstStyle/>
                    <a:p>
                      <a:pPr algn="l" fontAlgn="b"/>
                      <a:r>
                        <a:rPr lang="en-US" sz="1200" u="none" strike="noStrike" dirty="0">
                          <a:effectLst/>
                          <a:latin typeface="+mn-lt"/>
                        </a:rPr>
                        <a:t>Saline Co. (JK)</a:t>
                      </a:r>
                      <a:endParaRPr lang="en-US" sz="1200" b="0" i="0" u="none" strike="noStrike" dirty="0">
                        <a:solidFill>
                          <a:srgbClr val="000000"/>
                        </a:solidFill>
                        <a:effectLst/>
                        <a:latin typeface="+mn-lt"/>
                      </a:endParaRPr>
                    </a:p>
                  </a:txBody>
                  <a:tcPr marL="9525" marR="9525" marT="9525" marB="0" anchor="b">
                    <a:solidFill>
                      <a:schemeClr val="accent1">
                        <a:lumMod val="40000"/>
                        <a:lumOff val="60000"/>
                      </a:schemeClr>
                    </a:solidFill>
                  </a:tcPr>
                </a:tc>
                <a:tc>
                  <a:txBody>
                    <a:bodyPr/>
                    <a:lstStyle/>
                    <a:p>
                      <a:pPr algn="l" fontAlgn="b"/>
                      <a:r>
                        <a:rPr lang="en-US" sz="1200" u="none" strike="noStrike">
                          <a:effectLst/>
                          <a:latin typeface="+mn-lt"/>
                        </a:rPr>
                        <a:t>No Cover Crops</a:t>
                      </a:r>
                      <a:endParaRPr lang="en-US" sz="1200" b="0" i="0" u="none" strike="noStrike">
                        <a:solidFill>
                          <a:srgbClr val="000000"/>
                        </a:solidFill>
                        <a:effectLst/>
                        <a:latin typeface="+mn-lt"/>
                      </a:endParaRPr>
                    </a:p>
                  </a:txBody>
                  <a:tcPr marL="9525" marR="9525" marT="9525" marB="0" anchor="b">
                    <a:solidFill>
                      <a:schemeClr val="accent1">
                        <a:lumMod val="40000"/>
                        <a:lumOff val="60000"/>
                      </a:schemeClr>
                    </a:solidFill>
                  </a:tcPr>
                </a:tc>
                <a:tc>
                  <a:txBody>
                    <a:bodyPr/>
                    <a:lstStyle/>
                    <a:p>
                      <a:pPr algn="l" fontAlgn="b"/>
                      <a:r>
                        <a:rPr lang="en-US" sz="1200" u="none" strike="noStrike" dirty="0">
                          <a:effectLst/>
                          <a:latin typeface="+mn-lt"/>
                        </a:rPr>
                        <a:t>26.75</a:t>
                      </a:r>
                      <a:endParaRPr lang="en-US" sz="1200" b="0" i="0" u="none" strike="noStrike" dirty="0">
                        <a:solidFill>
                          <a:srgbClr val="000000"/>
                        </a:solidFill>
                        <a:effectLst/>
                        <a:latin typeface="+mn-lt"/>
                      </a:endParaRPr>
                    </a:p>
                  </a:txBody>
                  <a:tcPr marL="9525" marR="9525" marT="9525" marB="0" anchor="b">
                    <a:solidFill>
                      <a:schemeClr val="accent1">
                        <a:lumMod val="40000"/>
                        <a:lumOff val="60000"/>
                      </a:schemeClr>
                    </a:solidFill>
                  </a:tcPr>
                </a:tc>
                <a:tc>
                  <a:txBody>
                    <a:bodyPr/>
                    <a:lstStyle/>
                    <a:p>
                      <a:pPr algn="l" fontAlgn="b"/>
                      <a:r>
                        <a:rPr lang="en-US" sz="1200" u="none" strike="noStrike">
                          <a:effectLst/>
                          <a:latin typeface="+mn-lt"/>
                        </a:rPr>
                        <a:t>No Cover Crops</a:t>
                      </a:r>
                      <a:endParaRPr lang="en-US" sz="1200" b="0" i="0" u="none" strike="noStrike">
                        <a:solidFill>
                          <a:srgbClr val="000000"/>
                        </a:solidFill>
                        <a:effectLst/>
                        <a:latin typeface="+mn-lt"/>
                      </a:endParaRPr>
                    </a:p>
                  </a:txBody>
                  <a:tcPr marL="9525" marR="9525" marT="9525" marB="0" anchor="b">
                    <a:solidFill>
                      <a:schemeClr val="accent1">
                        <a:lumMod val="40000"/>
                        <a:lumOff val="60000"/>
                      </a:schemeClr>
                    </a:solidFill>
                  </a:tcPr>
                </a:tc>
                <a:tc>
                  <a:txBody>
                    <a:bodyPr/>
                    <a:lstStyle/>
                    <a:p>
                      <a:pPr algn="l" fontAlgn="b"/>
                      <a:r>
                        <a:rPr lang="en-US" sz="1200" u="none" strike="noStrike" dirty="0">
                          <a:effectLst/>
                          <a:latin typeface="+mn-lt"/>
                        </a:rPr>
                        <a:t>28.03</a:t>
                      </a:r>
                      <a:endParaRPr lang="en-US" sz="1200" b="0" i="0" u="none" strike="noStrike" dirty="0">
                        <a:solidFill>
                          <a:srgbClr val="000000"/>
                        </a:solidFill>
                        <a:effectLst/>
                        <a:latin typeface="+mn-lt"/>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2897819604"/>
                  </a:ext>
                </a:extLst>
              </a:tr>
              <a:tr h="368559">
                <a:tc>
                  <a:txBody>
                    <a:bodyPr/>
                    <a:lstStyle/>
                    <a:p>
                      <a:pPr algn="l" fontAlgn="b"/>
                      <a:endParaRPr lang="en-US" sz="1200" b="0" i="0" u="none" strike="noStrike" dirty="0">
                        <a:solidFill>
                          <a:srgbClr val="000000"/>
                        </a:solidFill>
                        <a:effectLst/>
                        <a:latin typeface="+mn-lt"/>
                      </a:endParaRPr>
                    </a:p>
                  </a:txBody>
                  <a:tcPr marL="9525" marR="9525" marT="9525" marB="0" anchor="b"/>
                </a:tc>
                <a:tc>
                  <a:txBody>
                    <a:bodyPr/>
                    <a:lstStyle/>
                    <a:p>
                      <a:pPr algn="l" fontAlgn="b"/>
                      <a:r>
                        <a:rPr lang="en-US" sz="1200" u="none" strike="noStrike">
                          <a:effectLst/>
                          <a:latin typeface="+mn-lt"/>
                        </a:rPr>
                        <a:t>Cover Crops</a:t>
                      </a:r>
                      <a:endParaRPr lang="en-US" sz="1200" b="0" i="0" u="none" strike="noStrike">
                        <a:solidFill>
                          <a:srgbClr val="000000"/>
                        </a:solidFill>
                        <a:effectLst/>
                        <a:latin typeface="+mn-lt"/>
                      </a:endParaRPr>
                    </a:p>
                  </a:txBody>
                  <a:tcPr marL="9525" marR="9525" marT="9525" marB="0" anchor="b"/>
                </a:tc>
                <a:tc>
                  <a:txBody>
                    <a:bodyPr/>
                    <a:lstStyle/>
                    <a:p>
                      <a:pPr algn="l" fontAlgn="b"/>
                      <a:r>
                        <a:rPr lang="en-US" sz="1200" u="none" strike="noStrike" dirty="0">
                          <a:effectLst/>
                          <a:latin typeface="+mn-lt"/>
                        </a:rPr>
                        <a:t>26.33</a:t>
                      </a:r>
                      <a:endParaRPr lang="en-US" sz="1200" b="0" i="0" u="none" strike="noStrike" dirty="0">
                        <a:solidFill>
                          <a:srgbClr val="000000"/>
                        </a:solidFill>
                        <a:effectLst/>
                        <a:latin typeface="+mn-lt"/>
                      </a:endParaRPr>
                    </a:p>
                  </a:txBody>
                  <a:tcPr marL="9525" marR="9525" marT="9525" marB="0" anchor="b"/>
                </a:tc>
                <a:tc>
                  <a:txBody>
                    <a:bodyPr/>
                    <a:lstStyle/>
                    <a:p>
                      <a:pPr algn="l" fontAlgn="b"/>
                      <a:r>
                        <a:rPr lang="en-US" sz="1200" u="none" strike="noStrike">
                          <a:effectLst/>
                          <a:latin typeface="+mn-lt"/>
                        </a:rPr>
                        <a:t>Cover Crops</a:t>
                      </a:r>
                      <a:endParaRPr lang="en-US" sz="1200" b="0" i="0" u="none" strike="noStrike">
                        <a:solidFill>
                          <a:srgbClr val="000000"/>
                        </a:solidFill>
                        <a:effectLst/>
                        <a:latin typeface="+mn-lt"/>
                      </a:endParaRPr>
                    </a:p>
                  </a:txBody>
                  <a:tcPr marL="9525" marR="9525" marT="9525" marB="0" anchor="b"/>
                </a:tc>
                <a:tc>
                  <a:txBody>
                    <a:bodyPr/>
                    <a:lstStyle/>
                    <a:p>
                      <a:pPr algn="l" fontAlgn="b"/>
                      <a:r>
                        <a:rPr lang="en-US" sz="1200" u="none" strike="noStrike" dirty="0">
                          <a:effectLst/>
                          <a:latin typeface="+mn-lt"/>
                        </a:rPr>
                        <a:t>16.79</a:t>
                      </a:r>
                      <a:endParaRPr lang="en-US" sz="12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1432015560"/>
                  </a:ext>
                </a:extLst>
              </a:tr>
            </a:tbl>
          </a:graphicData>
        </a:graphic>
      </p:graphicFrame>
    </p:spTree>
    <p:extLst>
      <p:ext uri="{BB962C8B-B14F-4D97-AF65-F5344CB8AC3E}">
        <p14:creationId xmlns:p14="http://schemas.microsoft.com/office/powerpoint/2010/main" val="23565597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81368" y="-124899"/>
            <a:ext cx="9991283" cy="1371602"/>
          </a:xfrm>
        </p:spPr>
        <p:txBody>
          <a:bodyPr>
            <a:normAutofit fontScale="90000"/>
          </a:bodyPr>
          <a:lstStyle/>
          <a:p>
            <a:r>
              <a:rPr lang="en-US" dirty="0"/>
              <a:t>Soil sampling results – Total Carbon</a:t>
            </a:r>
          </a:p>
        </p:txBody>
      </p:sp>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5032" y="5486397"/>
            <a:ext cx="4114808" cy="1371603"/>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972800" y="5762296"/>
            <a:ext cx="1219200" cy="1219200"/>
          </a:xfrm>
          <a:prstGeom prst="rect">
            <a:avLst/>
          </a:prstGeom>
        </p:spPr>
      </p:pic>
      <p:pic>
        <p:nvPicPr>
          <p:cNvPr id="8" name="Picture 7">
            <a:extLst>
              <a:ext uri="{FF2B5EF4-FFF2-40B4-BE49-F238E27FC236}">
                <a16:creationId xmlns:a16="http://schemas.microsoft.com/office/drawing/2014/main" id="{59DC64ED-0225-4D0C-97A1-037BE2EF6BD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712925" y="6089109"/>
            <a:ext cx="2159726" cy="768891"/>
          </a:xfrm>
          <a:prstGeom prst="rect">
            <a:avLst/>
          </a:prstGeom>
        </p:spPr>
      </p:pic>
      <p:pic>
        <p:nvPicPr>
          <p:cNvPr id="9" name="Graphic 8">
            <a:extLst>
              <a:ext uri="{FF2B5EF4-FFF2-40B4-BE49-F238E27FC236}">
                <a16:creationId xmlns:a16="http://schemas.microsoft.com/office/drawing/2014/main" id="{EA3F7659-8480-4D53-ACEA-B77A72F42F4A}"/>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634336" y="6022932"/>
            <a:ext cx="1219200" cy="835068"/>
          </a:xfrm>
          <a:prstGeom prst="rect">
            <a:avLst/>
          </a:prstGeom>
        </p:spPr>
      </p:pic>
      <p:sp>
        <p:nvSpPr>
          <p:cNvPr id="10" name="TextBox 9">
            <a:extLst>
              <a:ext uri="{FF2B5EF4-FFF2-40B4-BE49-F238E27FC236}">
                <a16:creationId xmlns:a16="http://schemas.microsoft.com/office/drawing/2014/main" id="{AA64FE90-568C-4B08-A05C-260A24445B7D}"/>
              </a:ext>
            </a:extLst>
          </p:cNvPr>
          <p:cNvSpPr txBox="1"/>
          <p:nvPr/>
        </p:nvSpPr>
        <p:spPr>
          <a:xfrm>
            <a:off x="10364914" y="1749305"/>
            <a:ext cx="1605516" cy="1477328"/>
          </a:xfrm>
          <a:prstGeom prst="rect">
            <a:avLst/>
          </a:prstGeom>
          <a:noFill/>
        </p:spPr>
        <p:txBody>
          <a:bodyPr wrap="square" rtlCol="0">
            <a:spAutoFit/>
          </a:bodyPr>
          <a:lstStyle/>
          <a:p>
            <a:r>
              <a:rPr lang="en-US" dirty="0"/>
              <a:t>Data Provided by SSRA 5 Joe Anderson, TL and Brian Nester, SS</a:t>
            </a:r>
          </a:p>
        </p:txBody>
      </p:sp>
      <p:graphicFrame>
        <p:nvGraphicFramePr>
          <p:cNvPr id="11" name="Table 10">
            <a:extLst>
              <a:ext uri="{FF2B5EF4-FFF2-40B4-BE49-F238E27FC236}">
                <a16:creationId xmlns:a16="http://schemas.microsoft.com/office/drawing/2014/main" id="{FD90F9E6-EA52-4748-AF15-D15DA77BC01B}"/>
              </a:ext>
            </a:extLst>
          </p:cNvPr>
          <p:cNvGraphicFramePr>
            <a:graphicFrameLocks noGrp="1"/>
          </p:cNvGraphicFramePr>
          <p:nvPr/>
        </p:nvGraphicFramePr>
        <p:xfrm>
          <a:off x="1168400" y="1244646"/>
          <a:ext cx="9169400" cy="4542587"/>
        </p:xfrm>
        <a:graphic>
          <a:graphicData uri="http://schemas.openxmlformats.org/drawingml/2006/table">
            <a:tbl>
              <a:tblPr>
                <a:tableStyleId>{5C22544A-7EE6-4342-B048-85BDC9FD1C3A}</a:tableStyleId>
              </a:tblPr>
              <a:tblGrid>
                <a:gridCol w="2235151">
                  <a:extLst>
                    <a:ext uri="{9D8B030D-6E8A-4147-A177-3AD203B41FA5}">
                      <a16:colId xmlns:a16="http://schemas.microsoft.com/office/drawing/2014/main" val="1132525476"/>
                    </a:ext>
                  </a:extLst>
                </a:gridCol>
                <a:gridCol w="2059155">
                  <a:extLst>
                    <a:ext uri="{9D8B030D-6E8A-4147-A177-3AD203B41FA5}">
                      <a16:colId xmlns:a16="http://schemas.microsoft.com/office/drawing/2014/main" val="1859954594"/>
                    </a:ext>
                  </a:extLst>
                </a:gridCol>
                <a:gridCol w="1460769">
                  <a:extLst>
                    <a:ext uri="{9D8B030D-6E8A-4147-A177-3AD203B41FA5}">
                      <a16:colId xmlns:a16="http://schemas.microsoft.com/office/drawing/2014/main" val="772166319"/>
                    </a:ext>
                  </a:extLst>
                </a:gridCol>
                <a:gridCol w="1935957">
                  <a:extLst>
                    <a:ext uri="{9D8B030D-6E8A-4147-A177-3AD203B41FA5}">
                      <a16:colId xmlns:a16="http://schemas.microsoft.com/office/drawing/2014/main" val="94024459"/>
                    </a:ext>
                  </a:extLst>
                </a:gridCol>
                <a:gridCol w="1478368">
                  <a:extLst>
                    <a:ext uri="{9D8B030D-6E8A-4147-A177-3AD203B41FA5}">
                      <a16:colId xmlns:a16="http://schemas.microsoft.com/office/drawing/2014/main" val="4245491378"/>
                    </a:ext>
                  </a:extLst>
                </a:gridCol>
              </a:tblGrid>
              <a:tr h="290726">
                <a:tc>
                  <a:txBody>
                    <a:bodyPr/>
                    <a:lstStyle/>
                    <a:p>
                      <a:pPr algn="l" fontAlgn="b"/>
                      <a:endParaRPr lang="en-US" sz="1400" b="1" i="0" u="none" strike="noStrike" dirty="0">
                        <a:effectLst/>
                        <a:latin typeface="+mj-lt"/>
                      </a:endParaRPr>
                    </a:p>
                  </a:txBody>
                  <a:tcPr marL="9525" marR="9525" marT="9525" marB="0" anchor="b">
                    <a:solidFill>
                      <a:srgbClr val="00B0F0"/>
                    </a:solidFill>
                  </a:tcPr>
                </a:tc>
                <a:tc gridSpan="2">
                  <a:txBody>
                    <a:bodyPr/>
                    <a:lstStyle/>
                    <a:p>
                      <a:pPr algn="ctr" fontAlgn="b"/>
                      <a:r>
                        <a:rPr lang="en-US" sz="1400" b="1" u="none" strike="noStrike" dirty="0">
                          <a:effectLst/>
                          <a:latin typeface="+mj-lt"/>
                        </a:rPr>
                        <a:t>Jul-19</a:t>
                      </a:r>
                      <a:endParaRPr lang="en-US" sz="1400" b="1" i="0" u="none" strike="noStrike" dirty="0">
                        <a:effectLst/>
                        <a:latin typeface="+mj-lt"/>
                      </a:endParaRPr>
                    </a:p>
                  </a:txBody>
                  <a:tcPr marL="9525" marR="9525" marT="9525" marB="0" anchor="b">
                    <a:solidFill>
                      <a:srgbClr val="00B0F0"/>
                    </a:solidFill>
                  </a:tcPr>
                </a:tc>
                <a:tc hMerge="1">
                  <a:txBody>
                    <a:bodyPr/>
                    <a:lstStyle/>
                    <a:p>
                      <a:endParaRPr lang="en-US"/>
                    </a:p>
                  </a:txBody>
                  <a:tcPr/>
                </a:tc>
                <a:tc gridSpan="2">
                  <a:txBody>
                    <a:bodyPr/>
                    <a:lstStyle/>
                    <a:p>
                      <a:pPr algn="ctr" fontAlgn="b"/>
                      <a:r>
                        <a:rPr lang="en-US" sz="1400" b="1" u="none" strike="noStrike" dirty="0">
                          <a:effectLst/>
                          <a:latin typeface="+mj-lt"/>
                        </a:rPr>
                        <a:t>Nov-19</a:t>
                      </a:r>
                      <a:endParaRPr lang="en-US" sz="1400" b="1" i="0" u="none" strike="noStrike" dirty="0">
                        <a:effectLst/>
                        <a:latin typeface="+mj-lt"/>
                      </a:endParaRPr>
                    </a:p>
                  </a:txBody>
                  <a:tcPr marL="9525" marR="9525" marT="9525" marB="0" anchor="b">
                    <a:solidFill>
                      <a:srgbClr val="00B0F0"/>
                    </a:solidFill>
                  </a:tcPr>
                </a:tc>
                <a:tc hMerge="1">
                  <a:txBody>
                    <a:bodyPr/>
                    <a:lstStyle/>
                    <a:p>
                      <a:endParaRPr lang="en-US"/>
                    </a:p>
                  </a:txBody>
                  <a:tcPr/>
                </a:tc>
                <a:extLst>
                  <a:ext uri="{0D108BD9-81ED-4DB2-BD59-A6C34878D82A}">
                    <a16:rowId xmlns:a16="http://schemas.microsoft.com/office/drawing/2014/main" val="1636030475"/>
                  </a:ext>
                </a:extLst>
              </a:tr>
              <a:tr h="557224">
                <a:tc>
                  <a:txBody>
                    <a:bodyPr/>
                    <a:lstStyle/>
                    <a:p>
                      <a:pPr algn="l" fontAlgn="b"/>
                      <a:r>
                        <a:rPr lang="en-US" sz="1400" b="1" u="none" strike="noStrike" dirty="0">
                          <a:effectLst/>
                          <a:latin typeface="+mn-lt"/>
                        </a:rPr>
                        <a:t>Sample</a:t>
                      </a:r>
                      <a:endParaRPr lang="en-US" sz="1400" b="1" i="0" u="none" strike="noStrike" dirty="0">
                        <a:effectLst/>
                        <a:latin typeface="+mn-lt"/>
                      </a:endParaRPr>
                    </a:p>
                  </a:txBody>
                  <a:tcPr marL="9525" marR="9525" marT="9525" marB="0" anchor="b"/>
                </a:tc>
                <a:tc>
                  <a:txBody>
                    <a:bodyPr/>
                    <a:lstStyle/>
                    <a:p>
                      <a:pPr algn="l" fontAlgn="b"/>
                      <a:r>
                        <a:rPr lang="en-US" sz="1400" b="1" u="none" strike="noStrike" dirty="0">
                          <a:effectLst/>
                          <a:latin typeface="+mn-lt"/>
                        </a:rPr>
                        <a:t>Management</a:t>
                      </a:r>
                      <a:endParaRPr lang="en-US" sz="1400" b="1" i="0" u="none" strike="noStrike" dirty="0">
                        <a:effectLst/>
                        <a:latin typeface="+mn-lt"/>
                      </a:endParaRPr>
                    </a:p>
                  </a:txBody>
                  <a:tcPr marL="9525" marR="9525" marT="9525" marB="0" anchor="b"/>
                </a:tc>
                <a:tc>
                  <a:txBody>
                    <a:bodyPr/>
                    <a:lstStyle/>
                    <a:p>
                      <a:pPr algn="l" fontAlgn="b"/>
                      <a:r>
                        <a:rPr lang="en-US" sz="1400" b="1" i="0" u="none" strike="noStrike" dirty="0">
                          <a:effectLst/>
                          <a:latin typeface="+mn-lt"/>
                        </a:rPr>
                        <a:t>Total Carbon</a:t>
                      </a:r>
                    </a:p>
                  </a:txBody>
                  <a:tcPr marL="9525" marR="9525" marT="9525" marB="0" anchor="b"/>
                </a:tc>
                <a:tc>
                  <a:txBody>
                    <a:bodyPr/>
                    <a:lstStyle/>
                    <a:p>
                      <a:pPr algn="l" fontAlgn="b"/>
                      <a:r>
                        <a:rPr lang="en-US" sz="1400" b="1" u="none" strike="noStrike" dirty="0">
                          <a:effectLst/>
                          <a:latin typeface="+mn-lt"/>
                        </a:rPr>
                        <a:t>Management</a:t>
                      </a:r>
                      <a:endParaRPr lang="en-US" sz="1400" b="1" i="0" u="none" strike="noStrike" dirty="0">
                        <a:effectLst/>
                        <a:latin typeface="+mn-lt"/>
                      </a:endParaRPr>
                    </a:p>
                  </a:txBody>
                  <a:tcPr marL="9525" marR="9525" marT="9525" marB="0" anchor="b"/>
                </a:tc>
                <a:tc>
                  <a:txBody>
                    <a:bodyPr/>
                    <a:lstStyle/>
                    <a:p>
                      <a:pPr algn="l" fontAlgn="b"/>
                      <a:r>
                        <a:rPr lang="en-US" sz="1400" b="1" u="none" strike="noStrike" dirty="0">
                          <a:effectLst/>
                          <a:latin typeface="+mn-lt"/>
                        </a:rPr>
                        <a:t>Total Carbon</a:t>
                      </a:r>
                      <a:endParaRPr lang="en-US" sz="1400" b="1" i="0" u="none" strike="noStrike" dirty="0">
                        <a:effectLst/>
                        <a:latin typeface="+mn-lt"/>
                      </a:endParaRPr>
                    </a:p>
                  </a:txBody>
                  <a:tcPr marL="9525" marR="9525" marT="9525" marB="0" anchor="b"/>
                </a:tc>
                <a:extLst>
                  <a:ext uri="{0D108BD9-81ED-4DB2-BD59-A6C34878D82A}">
                    <a16:rowId xmlns:a16="http://schemas.microsoft.com/office/drawing/2014/main" val="1223822092"/>
                  </a:ext>
                </a:extLst>
              </a:tr>
              <a:tr h="278612">
                <a:tc>
                  <a:txBody>
                    <a:bodyPr/>
                    <a:lstStyle/>
                    <a:p>
                      <a:pPr algn="l" fontAlgn="b"/>
                      <a:r>
                        <a:rPr lang="en-US" sz="1400" u="none" strike="noStrike" dirty="0">
                          <a:effectLst/>
                          <a:latin typeface="+mn-lt"/>
                        </a:rPr>
                        <a:t>Mitchell Co. (DP)</a:t>
                      </a:r>
                      <a:endParaRPr lang="en-US" sz="1400" b="1" i="0" u="none" strike="noStrike" dirty="0">
                        <a:effectLst/>
                        <a:latin typeface="+mn-lt"/>
                      </a:endParaRPr>
                    </a:p>
                  </a:txBody>
                  <a:tcPr marL="9525" marR="9525" marT="9525" marB="0" anchor="b">
                    <a:solidFill>
                      <a:schemeClr val="accent1">
                        <a:lumMod val="40000"/>
                        <a:lumOff val="60000"/>
                      </a:schemeClr>
                    </a:solidFill>
                  </a:tcPr>
                </a:tc>
                <a:tc>
                  <a:txBody>
                    <a:bodyPr/>
                    <a:lstStyle/>
                    <a:p>
                      <a:pPr algn="l" fontAlgn="b"/>
                      <a:r>
                        <a:rPr lang="en-US" sz="1400" u="none" strike="noStrike" dirty="0">
                          <a:effectLst/>
                          <a:latin typeface="+mn-lt"/>
                        </a:rPr>
                        <a:t>No Covers</a:t>
                      </a:r>
                      <a:endParaRPr lang="en-US" sz="1400" b="0" i="0" u="none" strike="noStrike" dirty="0">
                        <a:effectLst/>
                        <a:latin typeface="+mn-lt"/>
                      </a:endParaRPr>
                    </a:p>
                  </a:txBody>
                  <a:tcPr marL="9525" marR="9525" marT="9525" marB="0" anchor="b">
                    <a:solidFill>
                      <a:schemeClr val="accent1">
                        <a:lumMod val="40000"/>
                        <a:lumOff val="60000"/>
                      </a:schemeClr>
                    </a:solidFill>
                  </a:tcPr>
                </a:tc>
                <a:tc>
                  <a:txBody>
                    <a:bodyPr/>
                    <a:lstStyle/>
                    <a:p>
                      <a:r>
                        <a:rPr lang="en-US" sz="1400" dirty="0">
                          <a:latin typeface="+mn-lt"/>
                        </a:rPr>
                        <a:t>2.5</a:t>
                      </a:r>
                    </a:p>
                  </a:txBody>
                  <a:tcPr marL="9525" marR="9525" marT="9525" marB="0" anchor="b">
                    <a:solidFill>
                      <a:schemeClr val="accent1">
                        <a:lumMod val="40000"/>
                        <a:lumOff val="60000"/>
                      </a:schemeClr>
                    </a:solidFill>
                  </a:tcPr>
                </a:tc>
                <a:tc>
                  <a:txBody>
                    <a:bodyPr/>
                    <a:lstStyle/>
                    <a:p>
                      <a:pPr algn="l" fontAlgn="b"/>
                      <a:r>
                        <a:rPr lang="en-US" sz="1400" u="none" strike="noStrike" dirty="0">
                          <a:effectLst/>
                          <a:latin typeface="+mn-lt"/>
                        </a:rPr>
                        <a:t>No Covers</a:t>
                      </a:r>
                      <a:endParaRPr lang="en-US" sz="1400" b="0" i="0" u="none" strike="noStrike" dirty="0">
                        <a:effectLst/>
                        <a:latin typeface="+mn-lt"/>
                      </a:endParaRPr>
                    </a:p>
                  </a:txBody>
                  <a:tcPr marL="9525" marR="9525" marT="9525" marB="0" anchor="b">
                    <a:solidFill>
                      <a:schemeClr val="accent1">
                        <a:lumMod val="40000"/>
                        <a:lumOff val="60000"/>
                      </a:schemeClr>
                    </a:solidFill>
                  </a:tcPr>
                </a:tc>
                <a:tc>
                  <a:txBody>
                    <a:bodyPr/>
                    <a:lstStyle/>
                    <a:p>
                      <a:pPr algn="l" fontAlgn="b"/>
                      <a:r>
                        <a:rPr lang="en-US" sz="1400" u="none" strike="noStrike" dirty="0">
                          <a:effectLst/>
                          <a:latin typeface="+mn-lt"/>
                        </a:rPr>
                        <a:t>2.0</a:t>
                      </a:r>
                      <a:endParaRPr lang="en-US" sz="1400" b="0" i="0" u="none" strike="noStrike" dirty="0">
                        <a:effectLst/>
                        <a:latin typeface="+mn-lt"/>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2579105240"/>
                  </a:ext>
                </a:extLst>
              </a:tr>
              <a:tr h="399748">
                <a:tc>
                  <a:txBody>
                    <a:bodyPr/>
                    <a:lstStyle/>
                    <a:p>
                      <a:pPr algn="l" fontAlgn="b"/>
                      <a:endParaRPr lang="en-US" sz="1400" b="1" i="0" u="none" strike="noStrike" dirty="0">
                        <a:effectLst/>
                        <a:latin typeface="+mn-lt"/>
                      </a:endParaRPr>
                    </a:p>
                  </a:txBody>
                  <a:tcPr marL="9525" marR="9525" marT="9525" marB="0" anchor="b"/>
                </a:tc>
                <a:tc>
                  <a:txBody>
                    <a:bodyPr/>
                    <a:lstStyle/>
                    <a:p>
                      <a:pPr algn="l" fontAlgn="b"/>
                      <a:r>
                        <a:rPr lang="en-US" sz="1400" u="none" strike="noStrike" dirty="0">
                          <a:effectLst/>
                          <a:latin typeface="+mn-lt"/>
                        </a:rPr>
                        <a:t>Cover Crops</a:t>
                      </a:r>
                      <a:endParaRPr lang="en-US" sz="1400" b="0" i="0" u="none" strike="noStrike" dirty="0">
                        <a:effectLst/>
                        <a:latin typeface="+mn-lt"/>
                      </a:endParaRPr>
                    </a:p>
                  </a:txBody>
                  <a:tcPr marL="9525" marR="9525" marT="9525" marB="0" anchor="b"/>
                </a:tc>
                <a:tc>
                  <a:txBody>
                    <a:bodyPr/>
                    <a:lstStyle/>
                    <a:p>
                      <a:r>
                        <a:rPr lang="en-US" sz="1400" dirty="0">
                          <a:latin typeface="+mn-lt"/>
                        </a:rPr>
                        <a:t>2.2</a:t>
                      </a:r>
                    </a:p>
                  </a:txBody>
                  <a:tcPr marL="9525" marR="9525" marT="9525" marB="0" anchor="b"/>
                </a:tc>
                <a:tc>
                  <a:txBody>
                    <a:bodyPr/>
                    <a:lstStyle/>
                    <a:p>
                      <a:pPr algn="l" fontAlgn="b"/>
                      <a:r>
                        <a:rPr lang="en-US" sz="1400" u="none" strike="noStrike">
                          <a:effectLst/>
                          <a:latin typeface="+mn-lt"/>
                        </a:rPr>
                        <a:t>Cover Crops</a:t>
                      </a:r>
                      <a:endParaRPr lang="en-US" sz="1400" b="0" i="0" u="none" strike="noStrike">
                        <a:effectLst/>
                        <a:latin typeface="+mn-lt"/>
                      </a:endParaRPr>
                    </a:p>
                  </a:txBody>
                  <a:tcPr marL="9525" marR="9525" marT="9525" marB="0" anchor="b"/>
                </a:tc>
                <a:tc>
                  <a:txBody>
                    <a:bodyPr/>
                    <a:lstStyle/>
                    <a:p>
                      <a:pPr algn="l" fontAlgn="b"/>
                      <a:r>
                        <a:rPr lang="en-US" sz="1400" b="0" i="0" u="none" strike="noStrike" dirty="0">
                          <a:effectLst/>
                          <a:latin typeface="+mn-lt"/>
                        </a:rPr>
                        <a:t>2.1</a:t>
                      </a:r>
                    </a:p>
                  </a:txBody>
                  <a:tcPr marL="9525" marR="9525" marT="9525" marB="0" anchor="b"/>
                </a:tc>
                <a:extLst>
                  <a:ext uri="{0D108BD9-81ED-4DB2-BD59-A6C34878D82A}">
                    <a16:rowId xmlns:a16="http://schemas.microsoft.com/office/drawing/2014/main" val="1473649645"/>
                  </a:ext>
                </a:extLst>
              </a:tr>
              <a:tr h="363407">
                <a:tc>
                  <a:txBody>
                    <a:bodyPr/>
                    <a:lstStyle/>
                    <a:p>
                      <a:pPr algn="l" fontAlgn="b"/>
                      <a:r>
                        <a:rPr lang="en-US" sz="1400" u="none" strike="noStrike" dirty="0">
                          <a:effectLst/>
                          <a:latin typeface="+mn-lt"/>
                        </a:rPr>
                        <a:t>Ford Co. (LF)</a:t>
                      </a:r>
                      <a:endParaRPr lang="en-US" sz="1400" b="1" i="0" u="none" strike="noStrike" dirty="0">
                        <a:effectLst/>
                        <a:latin typeface="+mn-lt"/>
                      </a:endParaRPr>
                    </a:p>
                  </a:txBody>
                  <a:tcPr marL="9525" marR="9525" marT="9525" marB="0" anchor="b">
                    <a:solidFill>
                      <a:schemeClr val="accent1">
                        <a:lumMod val="40000"/>
                        <a:lumOff val="60000"/>
                      </a:schemeClr>
                    </a:solidFill>
                  </a:tcPr>
                </a:tc>
                <a:tc>
                  <a:txBody>
                    <a:bodyPr/>
                    <a:lstStyle/>
                    <a:p>
                      <a:pPr algn="l" fontAlgn="b"/>
                      <a:r>
                        <a:rPr lang="en-US" sz="1400" u="none" strike="noStrike" dirty="0">
                          <a:effectLst/>
                          <a:latin typeface="+mn-lt"/>
                        </a:rPr>
                        <a:t>No Covers</a:t>
                      </a:r>
                      <a:endParaRPr lang="en-US" sz="1400" b="0" i="0" u="none" strike="noStrike" dirty="0">
                        <a:effectLst/>
                        <a:latin typeface="+mn-lt"/>
                      </a:endParaRPr>
                    </a:p>
                  </a:txBody>
                  <a:tcPr marL="9525" marR="9525" marT="9525" marB="0" anchor="b">
                    <a:solidFill>
                      <a:schemeClr val="accent1">
                        <a:lumMod val="40000"/>
                        <a:lumOff val="60000"/>
                      </a:schemeClr>
                    </a:solidFill>
                  </a:tcPr>
                </a:tc>
                <a:tc>
                  <a:txBody>
                    <a:bodyPr/>
                    <a:lstStyle/>
                    <a:p>
                      <a:r>
                        <a:rPr lang="en-US" sz="1400" dirty="0">
                          <a:latin typeface="+mn-lt"/>
                        </a:rPr>
                        <a:t>2.9</a:t>
                      </a:r>
                    </a:p>
                  </a:txBody>
                  <a:tcPr marL="9525" marR="9525" marT="9525" marB="0" anchor="b">
                    <a:solidFill>
                      <a:schemeClr val="accent1">
                        <a:lumMod val="40000"/>
                        <a:lumOff val="60000"/>
                      </a:schemeClr>
                    </a:solidFill>
                  </a:tcPr>
                </a:tc>
                <a:tc>
                  <a:txBody>
                    <a:bodyPr/>
                    <a:lstStyle/>
                    <a:p>
                      <a:pPr algn="l" fontAlgn="b"/>
                      <a:r>
                        <a:rPr lang="en-US" sz="1400" u="none" strike="noStrike" dirty="0">
                          <a:effectLst/>
                          <a:latin typeface="+mn-lt"/>
                        </a:rPr>
                        <a:t>No Covers</a:t>
                      </a:r>
                      <a:endParaRPr lang="en-US" sz="1400" b="0" i="0" u="none" strike="noStrike" dirty="0">
                        <a:effectLst/>
                        <a:latin typeface="+mn-lt"/>
                      </a:endParaRPr>
                    </a:p>
                  </a:txBody>
                  <a:tcPr marL="9525" marR="9525" marT="9525" marB="0" anchor="b">
                    <a:solidFill>
                      <a:schemeClr val="accent1">
                        <a:lumMod val="40000"/>
                        <a:lumOff val="60000"/>
                      </a:schemeClr>
                    </a:solidFill>
                  </a:tcPr>
                </a:tc>
                <a:tc>
                  <a:txBody>
                    <a:bodyPr/>
                    <a:lstStyle/>
                    <a:p>
                      <a:pPr algn="l" fontAlgn="b"/>
                      <a:r>
                        <a:rPr lang="en-US" sz="1400" u="none" strike="noStrike" dirty="0">
                          <a:effectLst/>
                          <a:latin typeface="+mn-lt"/>
                        </a:rPr>
                        <a:t>2.7</a:t>
                      </a:r>
                      <a:endParaRPr lang="en-US" sz="1400" b="0" i="0" u="none" strike="noStrike" dirty="0">
                        <a:effectLst/>
                        <a:latin typeface="+mn-lt"/>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3292835855"/>
                  </a:ext>
                </a:extLst>
              </a:tr>
              <a:tr h="399748">
                <a:tc>
                  <a:txBody>
                    <a:bodyPr/>
                    <a:lstStyle/>
                    <a:p>
                      <a:pPr algn="l" fontAlgn="b"/>
                      <a:endParaRPr lang="en-US" sz="1400" b="1" i="0" u="none" strike="noStrike" dirty="0">
                        <a:effectLst/>
                        <a:latin typeface="+mn-lt"/>
                      </a:endParaRPr>
                    </a:p>
                  </a:txBody>
                  <a:tcPr marL="9525" marR="9525" marT="9525" marB="0" anchor="b"/>
                </a:tc>
                <a:tc>
                  <a:txBody>
                    <a:bodyPr/>
                    <a:lstStyle/>
                    <a:p>
                      <a:pPr algn="l" fontAlgn="b"/>
                      <a:r>
                        <a:rPr lang="en-US" sz="1400" u="none" strike="noStrike">
                          <a:effectLst/>
                          <a:latin typeface="+mn-lt"/>
                        </a:rPr>
                        <a:t>Cover Crops</a:t>
                      </a:r>
                      <a:endParaRPr lang="en-US" sz="1400" b="0" i="0" u="none" strike="noStrike">
                        <a:effectLst/>
                        <a:latin typeface="+mn-lt"/>
                      </a:endParaRPr>
                    </a:p>
                  </a:txBody>
                  <a:tcPr marL="9525" marR="9525" marT="9525" marB="0" anchor="b"/>
                </a:tc>
                <a:tc>
                  <a:txBody>
                    <a:bodyPr/>
                    <a:lstStyle/>
                    <a:p>
                      <a:r>
                        <a:rPr lang="en-US" sz="1400" dirty="0">
                          <a:latin typeface="+mn-lt"/>
                        </a:rPr>
                        <a:t>1.2</a:t>
                      </a:r>
                    </a:p>
                  </a:txBody>
                  <a:tcPr marL="9525" marR="9525" marT="9525" marB="0" anchor="b"/>
                </a:tc>
                <a:tc>
                  <a:txBody>
                    <a:bodyPr/>
                    <a:lstStyle/>
                    <a:p>
                      <a:pPr algn="l" fontAlgn="b"/>
                      <a:r>
                        <a:rPr lang="en-US" sz="1400" u="none" strike="noStrike" dirty="0">
                          <a:effectLst/>
                          <a:latin typeface="+mn-lt"/>
                        </a:rPr>
                        <a:t>Cover Crops</a:t>
                      </a:r>
                      <a:endParaRPr lang="en-US" sz="1400" b="0" i="0" u="none" strike="noStrike" dirty="0">
                        <a:effectLst/>
                        <a:latin typeface="+mn-lt"/>
                      </a:endParaRPr>
                    </a:p>
                  </a:txBody>
                  <a:tcPr marL="9525" marR="9525" marT="9525" marB="0" anchor="b"/>
                </a:tc>
                <a:tc>
                  <a:txBody>
                    <a:bodyPr/>
                    <a:lstStyle/>
                    <a:p>
                      <a:pPr algn="l" fontAlgn="b"/>
                      <a:r>
                        <a:rPr lang="en-US" sz="1400" b="0" i="0" u="none" strike="noStrike" dirty="0">
                          <a:effectLst/>
                          <a:latin typeface="+mn-lt"/>
                        </a:rPr>
                        <a:t>1.4</a:t>
                      </a:r>
                    </a:p>
                  </a:txBody>
                  <a:tcPr marL="9525" marR="9525" marT="9525" marB="0" anchor="b"/>
                </a:tc>
                <a:extLst>
                  <a:ext uri="{0D108BD9-81ED-4DB2-BD59-A6C34878D82A}">
                    <a16:rowId xmlns:a16="http://schemas.microsoft.com/office/drawing/2014/main" val="194983850"/>
                  </a:ext>
                </a:extLst>
              </a:tr>
              <a:tr h="387634">
                <a:tc>
                  <a:txBody>
                    <a:bodyPr/>
                    <a:lstStyle/>
                    <a:p>
                      <a:pPr algn="l" fontAlgn="b"/>
                      <a:r>
                        <a:rPr lang="en-US" sz="1400" u="none" strike="noStrike" dirty="0">
                          <a:effectLst/>
                          <a:latin typeface="+mn-lt"/>
                        </a:rPr>
                        <a:t>Osage Count (KT)</a:t>
                      </a:r>
                      <a:endParaRPr lang="en-US" sz="1400" b="1" i="0" u="none" strike="noStrike" dirty="0">
                        <a:effectLst/>
                        <a:latin typeface="+mn-lt"/>
                      </a:endParaRPr>
                    </a:p>
                  </a:txBody>
                  <a:tcPr marL="9525" marR="9525" marT="9525" marB="0" anchor="b">
                    <a:solidFill>
                      <a:schemeClr val="accent1">
                        <a:lumMod val="40000"/>
                        <a:lumOff val="60000"/>
                      </a:schemeClr>
                    </a:solidFill>
                  </a:tcPr>
                </a:tc>
                <a:tc>
                  <a:txBody>
                    <a:bodyPr/>
                    <a:lstStyle/>
                    <a:p>
                      <a:pPr algn="l" fontAlgn="b"/>
                      <a:r>
                        <a:rPr lang="en-US" sz="1400" u="none" strike="noStrike">
                          <a:effectLst/>
                          <a:latin typeface="+mn-lt"/>
                        </a:rPr>
                        <a:t>No Covers Fert.</a:t>
                      </a:r>
                      <a:endParaRPr lang="en-US" sz="1400" b="0" i="0" u="none" strike="noStrike">
                        <a:effectLst/>
                        <a:latin typeface="+mn-lt"/>
                      </a:endParaRPr>
                    </a:p>
                  </a:txBody>
                  <a:tcPr marL="9525" marR="9525" marT="9525" marB="0" anchor="b">
                    <a:solidFill>
                      <a:schemeClr val="accent1">
                        <a:lumMod val="40000"/>
                        <a:lumOff val="60000"/>
                      </a:schemeClr>
                    </a:solidFill>
                  </a:tcPr>
                </a:tc>
                <a:tc>
                  <a:txBody>
                    <a:bodyPr/>
                    <a:lstStyle/>
                    <a:p>
                      <a:r>
                        <a:rPr lang="en-US" sz="1400" dirty="0">
                          <a:latin typeface="+mn-lt"/>
                        </a:rPr>
                        <a:t>2.7</a:t>
                      </a:r>
                    </a:p>
                  </a:txBody>
                  <a:tcPr marL="9525" marR="9525" marT="9525" marB="0" anchor="b">
                    <a:solidFill>
                      <a:schemeClr val="accent1">
                        <a:lumMod val="40000"/>
                        <a:lumOff val="60000"/>
                      </a:schemeClr>
                    </a:solidFill>
                  </a:tcPr>
                </a:tc>
                <a:tc>
                  <a:txBody>
                    <a:bodyPr/>
                    <a:lstStyle/>
                    <a:p>
                      <a:pPr algn="l" fontAlgn="b"/>
                      <a:r>
                        <a:rPr lang="en-US" sz="1400" u="none" strike="noStrike" dirty="0">
                          <a:effectLst/>
                          <a:latin typeface="+mn-lt"/>
                        </a:rPr>
                        <a:t>No Covers Fert.</a:t>
                      </a:r>
                      <a:endParaRPr lang="en-US" sz="1400" b="0" i="0" u="none" strike="noStrike" dirty="0">
                        <a:effectLst/>
                        <a:latin typeface="+mn-lt"/>
                      </a:endParaRPr>
                    </a:p>
                  </a:txBody>
                  <a:tcPr marL="9525" marR="9525" marT="9525" marB="0" anchor="b">
                    <a:solidFill>
                      <a:schemeClr val="accent1">
                        <a:lumMod val="40000"/>
                        <a:lumOff val="60000"/>
                      </a:schemeClr>
                    </a:solidFill>
                  </a:tcPr>
                </a:tc>
                <a:tc>
                  <a:txBody>
                    <a:bodyPr/>
                    <a:lstStyle/>
                    <a:p>
                      <a:pPr algn="l" fontAlgn="b"/>
                      <a:r>
                        <a:rPr lang="en-US" sz="1400" u="none" strike="noStrike" dirty="0">
                          <a:effectLst/>
                          <a:latin typeface="+mn-lt"/>
                        </a:rPr>
                        <a:t>2.1</a:t>
                      </a:r>
                      <a:endParaRPr lang="en-US" sz="1400" b="0" i="0" u="none" strike="noStrike" dirty="0">
                        <a:effectLst/>
                        <a:latin typeface="+mn-lt"/>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1920323221"/>
                  </a:ext>
                </a:extLst>
              </a:tr>
              <a:tr h="411861">
                <a:tc>
                  <a:txBody>
                    <a:bodyPr/>
                    <a:lstStyle/>
                    <a:p>
                      <a:pPr algn="l" fontAlgn="b"/>
                      <a:endParaRPr lang="en-US" sz="1400" b="1" i="0" u="none" strike="noStrike" dirty="0">
                        <a:effectLst/>
                        <a:latin typeface="+mn-lt"/>
                      </a:endParaRPr>
                    </a:p>
                  </a:txBody>
                  <a:tcPr marL="9525" marR="9525" marT="9525" marB="0" anchor="b"/>
                </a:tc>
                <a:tc>
                  <a:txBody>
                    <a:bodyPr/>
                    <a:lstStyle/>
                    <a:p>
                      <a:pPr algn="l" fontAlgn="b"/>
                      <a:r>
                        <a:rPr lang="en-US" sz="1400" u="none" strike="noStrike">
                          <a:effectLst/>
                          <a:latin typeface="+mn-lt"/>
                        </a:rPr>
                        <a:t>Cover Crops Fert</a:t>
                      </a:r>
                      <a:endParaRPr lang="en-US" sz="1400" b="0" i="0" u="none" strike="noStrike">
                        <a:effectLst/>
                        <a:latin typeface="+mn-lt"/>
                      </a:endParaRPr>
                    </a:p>
                  </a:txBody>
                  <a:tcPr marL="9525" marR="9525" marT="9525" marB="0" anchor="b"/>
                </a:tc>
                <a:tc>
                  <a:txBody>
                    <a:bodyPr/>
                    <a:lstStyle/>
                    <a:p>
                      <a:r>
                        <a:rPr lang="en-US" sz="1400" dirty="0">
                          <a:latin typeface="+mn-lt"/>
                        </a:rPr>
                        <a:t>3.3</a:t>
                      </a:r>
                    </a:p>
                  </a:txBody>
                  <a:tcPr marL="9525" marR="9525" marT="9525" marB="0" anchor="b"/>
                </a:tc>
                <a:tc>
                  <a:txBody>
                    <a:bodyPr/>
                    <a:lstStyle/>
                    <a:p>
                      <a:pPr algn="l" fontAlgn="b"/>
                      <a:r>
                        <a:rPr lang="en-US" sz="1400" u="none" strike="noStrike" dirty="0">
                          <a:effectLst/>
                          <a:latin typeface="+mn-lt"/>
                        </a:rPr>
                        <a:t>Cover Crops Fert</a:t>
                      </a:r>
                      <a:endParaRPr lang="en-US" sz="1400" b="0" i="0" u="none" strike="noStrike" dirty="0">
                        <a:effectLst/>
                        <a:latin typeface="+mn-lt"/>
                      </a:endParaRPr>
                    </a:p>
                  </a:txBody>
                  <a:tcPr marL="9525" marR="9525" marT="9525" marB="0" anchor="b"/>
                </a:tc>
                <a:tc>
                  <a:txBody>
                    <a:bodyPr/>
                    <a:lstStyle/>
                    <a:p>
                      <a:pPr algn="l" fontAlgn="b"/>
                      <a:r>
                        <a:rPr lang="en-US" sz="1400" u="none" strike="noStrike" dirty="0">
                          <a:effectLst/>
                          <a:latin typeface="+mn-lt"/>
                        </a:rPr>
                        <a:t>3.0</a:t>
                      </a:r>
                      <a:endParaRPr lang="en-US" sz="1400" b="0" i="0" u="none" strike="noStrike" dirty="0">
                        <a:effectLst/>
                        <a:latin typeface="+mn-lt"/>
                      </a:endParaRPr>
                    </a:p>
                  </a:txBody>
                  <a:tcPr marL="9525" marR="9525" marT="9525" marB="0" anchor="b"/>
                </a:tc>
                <a:extLst>
                  <a:ext uri="{0D108BD9-81ED-4DB2-BD59-A6C34878D82A}">
                    <a16:rowId xmlns:a16="http://schemas.microsoft.com/office/drawing/2014/main" val="3945797974"/>
                  </a:ext>
                </a:extLst>
              </a:tr>
              <a:tr h="327066">
                <a:tc>
                  <a:txBody>
                    <a:bodyPr/>
                    <a:lstStyle/>
                    <a:p>
                      <a:pPr algn="l" fontAlgn="b"/>
                      <a:endParaRPr lang="en-US" sz="1400" b="1" i="0" u="none" strike="noStrike" dirty="0">
                        <a:effectLst/>
                        <a:latin typeface="+mn-lt"/>
                      </a:endParaRPr>
                    </a:p>
                  </a:txBody>
                  <a:tcPr marL="9525" marR="9525" marT="9525" marB="0" anchor="b">
                    <a:solidFill>
                      <a:schemeClr val="accent1">
                        <a:lumMod val="40000"/>
                        <a:lumOff val="60000"/>
                      </a:schemeClr>
                    </a:solidFill>
                  </a:tcPr>
                </a:tc>
                <a:tc>
                  <a:txBody>
                    <a:bodyPr/>
                    <a:lstStyle/>
                    <a:p>
                      <a:pPr algn="l" fontAlgn="b"/>
                      <a:r>
                        <a:rPr lang="en-US" sz="1400" u="none" strike="noStrike" dirty="0">
                          <a:effectLst/>
                          <a:latin typeface="+mn-lt"/>
                        </a:rPr>
                        <a:t>No CC No Fert</a:t>
                      </a:r>
                      <a:endParaRPr lang="en-US" sz="1400" b="0" i="0" u="none" strike="noStrike" dirty="0">
                        <a:effectLst/>
                        <a:latin typeface="+mn-lt"/>
                      </a:endParaRPr>
                    </a:p>
                  </a:txBody>
                  <a:tcPr marL="9525" marR="9525" marT="9525" marB="0" anchor="b">
                    <a:solidFill>
                      <a:schemeClr val="accent1">
                        <a:lumMod val="40000"/>
                        <a:lumOff val="60000"/>
                      </a:schemeClr>
                    </a:solidFill>
                  </a:tcPr>
                </a:tc>
                <a:tc>
                  <a:txBody>
                    <a:bodyPr/>
                    <a:lstStyle/>
                    <a:p>
                      <a:r>
                        <a:rPr lang="en-US" sz="1400" dirty="0">
                          <a:latin typeface="+mn-lt"/>
                        </a:rPr>
                        <a:t>3.0</a:t>
                      </a:r>
                    </a:p>
                  </a:txBody>
                  <a:tcPr marL="9525" marR="9525" marT="9525" marB="0" anchor="b">
                    <a:solidFill>
                      <a:schemeClr val="accent1">
                        <a:lumMod val="40000"/>
                        <a:lumOff val="60000"/>
                      </a:schemeClr>
                    </a:solidFill>
                  </a:tcPr>
                </a:tc>
                <a:tc>
                  <a:txBody>
                    <a:bodyPr/>
                    <a:lstStyle/>
                    <a:p>
                      <a:pPr algn="l" fontAlgn="b"/>
                      <a:r>
                        <a:rPr lang="en-US" sz="1400" u="none" strike="noStrike" dirty="0">
                          <a:effectLst/>
                          <a:latin typeface="+mn-lt"/>
                        </a:rPr>
                        <a:t>No CC No Fert</a:t>
                      </a:r>
                      <a:endParaRPr lang="en-US" sz="1400" b="0" i="0" u="none" strike="noStrike" dirty="0">
                        <a:effectLst/>
                        <a:latin typeface="+mn-lt"/>
                      </a:endParaRPr>
                    </a:p>
                  </a:txBody>
                  <a:tcPr marL="9525" marR="9525" marT="9525" marB="0" anchor="b">
                    <a:solidFill>
                      <a:schemeClr val="accent1">
                        <a:lumMod val="40000"/>
                        <a:lumOff val="60000"/>
                      </a:schemeClr>
                    </a:solidFill>
                  </a:tcPr>
                </a:tc>
                <a:tc>
                  <a:txBody>
                    <a:bodyPr/>
                    <a:lstStyle/>
                    <a:p>
                      <a:pPr algn="l" fontAlgn="b"/>
                      <a:r>
                        <a:rPr lang="en-US" sz="1400" b="0" i="0" u="none" strike="noStrike" dirty="0">
                          <a:effectLst/>
                          <a:latin typeface="+mn-lt"/>
                        </a:rPr>
                        <a:t>2.0</a:t>
                      </a:r>
                    </a:p>
                  </a:txBody>
                  <a:tcPr marL="9525" marR="9525" marT="9525" marB="0" anchor="b">
                    <a:solidFill>
                      <a:schemeClr val="accent1">
                        <a:lumMod val="40000"/>
                        <a:lumOff val="60000"/>
                      </a:schemeClr>
                    </a:solidFill>
                  </a:tcPr>
                </a:tc>
                <a:extLst>
                  <a:ext uri="{0D108BD9-81ED-4DB2-BD59-A6C34878D82A}">
                    <a16:rowId xmlns:a16="http://schemas.microsoft.com/office/drawing/2014/main" val="3998678156"/>
                  </a:ext>
                </a:extLst>
              </a:tr>
              <a:tr h="327066">
                <a:tc>
                  <a:txBody>
                    <a:bodyPr/>
                    <a:lstStyle/>
                    <a:p>
                      <a:pPr algn="l" fontAlgn="b"/>
                      <a:endParaRPr lang="en-US" sz="1400" b="1" i="0" u="none" strike="noStrike" dirty="0">
                        <a:effectLst/>
                        <a:latin typeface="+mn-lt"/>
                      </a:endParaRPr>
                    </a:p>
                  </a:txBody>
                  <a:tcPr marL="9525" marR="9525" marT="9525" marB="0" anchor="b"/>
                </a:tc>
                <a:tc>
                  <a:txBody>
                    <a:bodyPr/>
                    <a:lstStyle/>
                    <a:p>
                      <a:pPr algn="l" fontAlgn="b"/>
                      <a:r>
                        <a:rPr lang="en-US" sz="1400" u="none" strike="noStrike">
                          <a:effectLst/>
                          <a:latin typeface="+mn-lt"/>
                        </a:rPr>
                        <a:t>CC No Fert</a:t>
                      </a:r>
                      <a:endParaRPr lang="en-US" sz="1400" b="0" i="0" u="none" strike="noStrike">
                        <a:effectLst/>
                        <a:latin typeface="+mn-lt"/>
                      </a:endParaRPr>
                    </a:p>
                  </a:txBody>
                  <a:tcPr marL="9525" marR="9525" marT="9525" marB="0" anchor="b"/>
                </a:tc>
                <a:tc>
                  <a:txBody>
                    <a:bodyPr/>
                    <a:lstStyle/>
                    <a:p>
                      <a:r>
                        <a:rPr lang="en-US" sz="1400" dirty="0">
                          <a:latin typeface="+mn-lt"/>
                        </a:rPr>
                        <a:t>2.8</a:t>
                      </a:r>
                    </a:p>
                  </a:txBody>
                  <a:tcPr marL="9525" marR="9525" marT="9525" marB="0" anchor="b"/>
                </a:tc>
                <a:tc>
                  <a:txBody>
                    <a:bodyPr/>
                    <a:lstStyle/>
                    <a:p>
                      <a:pPr algn="l" fontAlgn="b"/>
                      <a:r>
                        <a:rPr lang="en-US" sz="1400" u="none" strike="noStrike" dirty="0">
                          <a:effectLst/>
                          <a:latin typeface="+mn-lt"/>
                        </a:rPr>
                        <a:t>CC No Fert</a:t>
                      </a:r>
                      <a:endParaRPr lang="en-US" sz="1400" b="0" i="0" u="none" strike="noStrike" dirty="0">
                        <a:effectLst/>
                        <a:latin typeface="+mn-lt"/>
                      </a:endParaRPr>
                    </a:p>
                  </a:txBody>
                  <a:tcPr marL="9525" marR="9525" marT="9525" marB="0" anchor="b"/>
                </a:tc>
                <a:tc>
                  <a:txBody>
                    <a:bodyPr/>
                    <a:lstStyle/>
                    <a:p>
                      <a:pPr algn="l" fontAlgn="b"/>
                      <a:r>
                        <a:rPr lang="en-US" sz="1400" u="none" strike="noStrike" dirty="0">
                          <a:effectLst/>
                          <a:latin typeface="+mn-lt"/>
                        </a:rPr>
                        <a:t>1.4</a:t>
                      </a:r>
                      <a:endParaRPr lang="en-US" sz="1400" b="0" i="0" u="none" strike="noStrike" dirty="0">
                        <a:effectLst/>
                        <a:latin typeface="+mn-lt"/>
                      </a:endParaRPr>
                    </a:p>
                  </a:txBody>
                  <a:tcPr marL="9525" marR="9525" marT="9525" marB="0" anchor="b"/>
                </a:tc>
                <a:extLst>
                  <a:ext uri="{0D108BD9-81ED-4DB2-BD59-A6C34878D82A}">
                    <a16:rowId xmlns:a16="http://schemas.microsoft.com/office/drawing/2014/main" val="3756385389"/>
                  </a:ext>
                </a:extLst>
              </a:tr>
              <a:tr h="327066">
                <a:tc>
                  <a:txBody>
                    <a:bodyPr/>
                    <a:lstStyle/>
                    <a:p>
                      <a:pPr algn="l" fontAlgn="b"/>
                      <a:r>
                        <a:rPr lang="en-US" sz="1400" u="none" strike="noStrike" dirty="0">
                          <a:effectLst/>
                          <a:latin typeface="+mn-lt"/>
                        </a:rPr>
                        <a:t>Saline Co. (JK)</a:t>
                      </a:r>
                      <a:endParaRPr lang="en-US" sz="1400" b="1" i="0" u="none" strike="noStrike" dirty="0">
                        <a:effectLst/>
                        <a:latin typeface="+mn-lt"/>
                      </a:endParaRPr>
                    </a:p>
                  </a:txBody>
                  <a:tcPr marL="9525" marR="9525" marT="9525" marB="0" anchor="b">
                    <a:solidFill>
                      <a:schemeClr val="accent1">
                        <a:lumMod val="40000"/>
                        <a:lumOff val="60000"/>
                      </a:schemeClr>
                    </a:solidFill>
                  </a:tcPr>
                </a:tc>
                <a:tc>
                  <a:txBody>
                    <a:bodyPr/>
                    <a:lstStyle/>
                    <a:p>
                      <a:pPr algn="l" fontAlgn="b"/>
                      <a:r>
                        <a:rPr lang="en-US" sz="1400" u="none" strike="noStrike">
                          <a:effectLst/>
                          <a:latin typeface="+mn-lt"/>
                        </a:rPr>
                        <a:t>No Cover Crops</a:t>
                      </a:r>
                      <a:endParaRPr lang="en-US" sz="1400" b="0" i="0" u="none" strike="noStrike">
                        <a:effectLst/>
                        <a:latin typeface="+mn-lt"/>
                      </a:endParaRPr>
                    </a:p>
                  </a:txBody>
                  <a:tcPr marL="9525" marR="9525" marT="9525" marB="0" anchor="b">
                    <a:solidFill>
                      <a:schemeClr val="accent1">
                        <a:lumMod val="40000"/>
                        <a:lumOff val="60000"/>
                      </a:schemeClr>
                    </a:solidFill>
                  </a:tcPr>
                </a:tc>
                <a:tc>
                  <a:txBody>
                    <a:bodyPr/>
                    <a:lstStyle/>
                    <a:p>
                      <a:r>
                        <a:rPr lang="en-US" sz="1400" dirty="0">
                          <a:latin typeface="+mn-lt"/>
                        </a:rPr>
                        <a:t>2.5</a:t>
                      </a:r>
                    </a:p>
                  </a:txBody>
                  <a:tcPr marL="9525" marR="9525" marT="9525" marB="0" anchor="b">
                    <a:solidFill>
                      <a:schemeClr val="accent1">
                        <a:lumMod val="40000"/>
                        <a:lumOff val="60000"/>
                      </a:schemeClr>
                    </a:solidFill>
                  </a:tcPr>
                </a:tc>
                <a:tc>
                  <a:txBody>
                    <a:bodyPr/>
                    <a:lstStyle/>
                    <a:p>
                      <a:pPr algn="l" fontAlgn="b"/>
                      <a:r>
                        <a:rPr lang="en-US" sz="1400" u="none" strike="noStrike" dirty="0">
                          <a:effectLst/>
                          <a:latin typeface="+mn-lt"/>
                        </a:rPr>
                        <a:t>No Cover Crops</a:t>
                      </a:r>
                      <a:endParaRPr lang="en-US" sz="1400" b="0" i="0" u="none" strike="noStrike" dirty="0">
                        <a:effectLst/>
                        <a:latin typeface="+mn-lt"/>
                      </a:endParaRPr>
                    </a:p>
                  </a:txBody>
                  <a:tcPr marL="9525" marR="9525" marT="9525" marB="0" anchor="b">
                    <a:solidFill>
                      <a:schemeClr val="accent1">
                        <a:lumMod val="40000"/>
                        <a:lumOff val="60000"/>
                      </a:schemeClr>
                    </a:solidFill>
                  </a:tcPr>
                </a:tc>
                <a:tc>
                  <a:txBody>
                    <a:bodyPr/>
                    <a:lstStyle/>
                    <a:p>
                      <a:pPr algn="l" fontAlgn="b"/>
                      <a:r>
                        <a:rPr lang="en-US" sz="1400" u="none" strike="noStrike" dirty="0">
                          <a:effectLst/>
                          <a:latin typeface="+mn-lt"/>
                        </a:rPr>
                        <a:t>2.0</a:t>
                      </a:r>
                      <a:endParaRPr lang="en-US" sz="1400" b="0" i="0" u="none" strike="noStrike" dirty="0">
                        <a:effectLst/>
                        <a:latin typeface="+mn-lt"/>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3162446424"/>
                  </a:ext>
                </a:extLst>
              </a:tr>
              <a:tr h="472429">
                <a:tc>
                  <a:txBody>
                    <a:bodyPr/>
                    <a:lstStyle/>
                    <a:p>
                      <a:pPr algn="l" fontAlgn="b"/>
                      <a:endParaRPr lang="en-US" sz="1400" b="1" i="0" u="none" strike="noStrike" dirty="0">
                        <a:effectLst/>
                        <a:latin typeface="+mn-lt"/>
                      </a:endParaRPr>
                    </a:p>
                  </a:txBody>
                  <a:tcPr marL="9525" marR="9525" marT="9525" marB="0" anchor="b"/>
                </a:tc>
                <a:tc>
                  <a:txBody>
                    <a:bodyPr/>
                    <a:lstStyle/>
                    <a:p>
                      <a:pPr algn="l" fontAlgn="b"/>
                      <a:r>
                        <a:rPr lang="en-US" sz="1400" u="none" strike="noStrike">
                          <a:effectLst/>
                          <a:latin typeface="+mn-lt"/>
                        </a:rPr>
                        <a:t>Cover Crops</a:t>
                      </a:r>
                      <a:endParaRPr lang="en-US" sz="1400" b="0" i="0" u="none" strike="noStrike">
                        <a:effectLst/>
                        <a:latin typeface="+mn-lt"/>
                      </a:endParaRPr>
                    </a:p>
                  </a:txBody>
                  <a:tcPr marL="9525" marR="9525" marT="9525" marB="0" anchor="b"/>
                </a:tc>
                <a:tc>
                  <a:txBody>
                    <a:bodyPr/>
                    <a:lstStyle/>
                    <a:p>
                      <a:r>
                        <a:rPr lang="en-US" sz="1400" dirty="0">
                          <a:latin typeface="+mn-lt"/>
                        </a:rPr>
                        <a:t>2.6</a:t>
                      </a:r>
                    </a:p>
                  </a:txBody>
                  <a:tcPr marL="9525" marR="9525" marT="9525" marB="0" anchor="b"/>
                </a:tc>
                <a:tc>
                  <a:txBody>
                    <a:bodyPr/>
                    <a:lstStyle/>
                    <a:p>
                      <a:pPr algn="l" fontAlgn="b"/>
                      <a:r>
                        <a:rPr lang="en-US" sz="1400" u="none" strike="noStrike">
                          <a:effectLst/>
                          <a:latin typeface="+mn-lt"/>
                        </a:rPr>
                        <a:t>Cover Crops</a:t>
                      </a:r>
                      <a:endParaRPr lang="en-US" sz="1400" b="0" i="0" u="none" strike="noStrike">
                        <a:effectLst/>
                        <a:latin typeface="+mn-lt"/>
                      </a:endParaRPr>
                    </a:p>
                  </a:txBody>
                  <a:tcPr marL="9525" marR="9525" marT="9525" marB="0" anchor="b"/>
                </a:tc>
                <a:tc>
                  <a:txBody>
                    <a:bodyPr/>
                    <a:lstStyle/>
                    <a:p>
                      <a:pPr algn="l" fontAlgn="b"/>
                      <a:r>
                        <a:rPr lang="en-US" sz="1400" u="none" strike="noStrike" dirty="0">
                          <a:effectLst/>
                          <a:latin typeface="+mn-lt"/>
                        </a:rPr>
                        <a:t>1.8</a:t>
                      </a:r>
                      <a:endParaRPr lang="en-US" sz="1400" b="0" i="0" u="none" strike="noStrike" dirty="0">
                        <a:effectLst/>
                        <a:latin typeface="+mn-lt"/>
                      </a:endParaRPr>
                    </a:p>
                  </a:txBody>
                  <a:tcPr marL="9525" marR="9525" marT="9525" marB="0" anchor="b"/>
                </a:tc>
                <a:extLst>
                  <a:ext uri="{0D108BD9-81ED-4DB2-BD59-A6C34878D82A}">
                    <a16:rowId xmlns:a16="http://schemas.microsoft.com/office/drawing/2014/main" val="3851790394"/>
                  </a:ext>
                </a:extLst>
              </a:tr>
            </a:tbl>
          </a:graphicData>
        </a:graphic>
      </p:graphicFrame>
    </p:spTree>
    <p:extLst>
      <p:ext uri="{BB962C8B-B14F-4D97-AF65-F5344CB8AC3E}">
        <p14:creationId xmlns:p14="http://schemas.microsoft.com/office/powerpoint/2010/main" val="1646325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31853" y="172590"/>
            <a:ext cx="10151178" cy="1072055"/>
          </a:xfrm>
        </p:spPr>
        <p:txBody>
          <a:bodyPr>
            <a:normAutofit fontScale="90000"/>
          </a:bodyPr>
          <a:lstStyle/>
          <a:p>
            <a:r>
              <a:rPr lang="en-US" dirty="0"/>
              <a:t>Soil sampling results - Active Carbon</a:t>
            </a:r>
          </a:p>
        </p:txBody>
      </p:sp>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5032" y="5486397"/>
            <a:ext cx="4114808" cy="1371603"/>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972800" y="5762296"/>
            <a:ext cx="1219200" cy="1219200"/>
          </a:xfrm>
          <a:prstGeom prst="rect">
            <a:avLst/>
          </a:prstGeom>
        </p:spPr>
      </p:pic>
      <p:pic>
        <p:nvPicPr>
          <p:cNvPr id="8" name="Picture 7">
            <a:extLst>
              <a:ext uri="{FF2B5EF4-FFF2-40B4-BE49-F238E27FC236}">
                <a16:creationId xmlns:a16="http://schemas.microsoft.com/office/drawing/2014/main" id="{3C212001-9DA8-482B-A91B-02AC4F44F16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712925" y="6089109"/>
            <a:ext cx="2159726" cy="768891"/>
          </a:xfrm>
          <a:prstGeom prst="rect">
            <a:avLst/>
          </a:prstGeom>
        </p:spPr>
      </p:pic>
      <p:sp>
        <p:nvSpPr>
          <p:cNvPr id="9" name="TextBox 8">
            <a:extLst>
              <a:ext uri="{FF2B5EF4-FFF2-40B4-BE49-F238E27FC236}">
                <a16:creationId xmlns:a16="http://schemas.microsoft.com/office/drawing/2014/main" id="{A8C3E05F-DAF2-41C1-9AE5-2F03C3F90A8C}"/>
              </a:ext>
            </a:extLst>
          </p:cNvPr>
          <p:cNvSpPr txBox="1"/>
          <p:nvPr/>
        </p:nvSpPr>
        <p:spPr>
          <a:xfrm>
            <a:off x="10440988" y="2316226"/>
            <a:ext cx="1605516" cy="1477328"/>
          </a:xfrm>
          <a:prstGeom prst="rect">
            <a:avLst/>
          </a:prstGeom>
          <a:noFill/>
        </p:spPr>
        <p:txBody>
          <a:bodyPr wrap="square" rtlCol="0">
            <a:spAutoFit/>
          </a:bodyPr>
          <a:lstStyle/>
          <a:p>
            <a:r>
              <a:rPr lang="en-US" dirty="0"/>
              <a:t>Data Provided by SSRA 5 Joe Anderson, TL and Brian Nester, SS</a:t>
            </a:r>
          </a:p>
        </p:txBody>
      </p:sp>
      <p:pic>
        <p:nvPicPr>
          <p:cNvPr id="11" name="Graphic 10">
            <a:extLst>
              <a:ext uri="{FF2B5EF4-FFF2-40B4-BE49-F238E27FC236}">
                <a16:creationId xmlns:a16="http://schemas.microsoft.com/office/drawing/2014/main" id="{BAF233F6-DD36-47BE-A519-9E6A4DD19A6E}"/>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203004" y="6009971"/>
            <a:ext cx="1219200" cy="835068"/>
          </a:xfrm>
          <a:prstGeom prst="rect">
            <a:avLst/>
          </a:prstGeom>
        </p:spPr>
      </p:pic>
      <p:graphicFrame>
        <p:nvGraphicFramePr>
          <p:cNvPr id="4" name="Table 3">
            <a:extLst>
              <a:ext uri="{FF2B5EF4-FFF2-40B4-BE49-F238E27FC236}">
                <a16:creationId xmlns:a16="http://schemas.microsoft.com/office/drawing/2014/main" id="{33C73981-E745-4630-B63B-D727D6E5A836}"/>
              </a:ext>
            </a:extLst>
          </p:cNvPr>
          <p:cNvGraphicFramePr>
            <a:graphicFrameLocks noGrp="1"/>
          </p:cNvGraphicFramePr>
          <p:nvPr/>
        </p:nvGraphicFramePr>
        <p:xfrm>
          <a:off x="1168400" y="1244646"/>
          <a:ext cx="9169400" cy="4542587"/>
        </p:xfrm>
        <a:graphic>
          <a:graphicData uri="http://schemas.openxmlformats.org/drawingml/2006/table">
            <a:tbl>
              <a:tblPr>
                <a:tableStyleId>{5C22544A-7EE6-4342-B048-85BDC9FD1C3A}</a:tableStyleId>
              </a:tblPr>
              <a:tblGrid>
                <a:gridCol w="2235151">
                  <a:extLst>
                    <a:ext uri="{9D8B030D-6E8A-4147-A177-3AD203B41FA5}">
                      <a16:colId xmlns:a16="http://schemas.microsoft.com/office/drawing/2014/main" val="1132525476"/>
                    </a:ext>
                  </a:extLst>
                </a:gridCol>
                <a:gridCol w="2059155">
                  <a:extLst>
                    <a:ext uri="{9D8B030D-6E8A-4147-A177-3AD203B41FA5}">
                      <a16:colId xmlns:a16="http://schemas.microsoft.com/office/drawing/2014/main" val="1859954594"/>
                    </a:ext>
                  </a:extLst>
                </a:gridCol>
                <a:gridCol w="1460769">
                  <a:extLst>
                    <a:ext uri="{9D8B030D-6E8A-4147-A177-3AD203B41FA5}">
                      <a16:colId xmlns:a16="http://schemas.microsoft.com/office/drawing/2014/main" val="772166319"/>
                    </a:ext>
                  </a:extLst>
                </a:gridCol>
                <a:gridCol w="1935957">
                  <a:extLst>
                    <a:ext uri="{9D8B030D-6E8A-4147-A177-3AD203B41FA5}">
                      <a16:colId xmlns:a16="http://schemas.microsoft.com/office/drawing/2014/main" val="94024459"/>
                    </a:ext>
                  </a:extLst>
                </a:gridCol>
                <a:gridCol w="1478368">
                  <a:extLst>
                    <a:ext uri="{9D8B030D-6E8A-4147-A177-3AD203B41FA5}">
                      <a16:colId xmlns:a16="http://schemas.microsoft.com/office/drawing/2014/main" val="4245491378"/>
                    </a:ext>
                  </a:extLst>
                </a:gridCol>
              </a:tblGrid>
              <a:tr h="290726">
                <a:tc>
                  <a:txBody>
                    <a:bodyPr/>
                    <a:lstStyle/>
                    <a:p>
                      <a:pPr algn="l" fontAlgn="b"/>
                      <a:endParaRPr lang="en-US" sz="1400" b="1" i="0" u="none" strike="noStrike" dirty="0">
                        <a:effectLst/>
                        <a:latin typeface="+mj-lt"/>
                      </a:endParaRPr>
                    </a:p>
                  </a:txBody>
                  <a:tcPr marL="9525" marR="9525" marT="9525" marB="0" anchor="b">
                    <a:solidFill>
                      <a:srgbClr val="00B0F0"/>
                    </a:solidFill>
                  </a:tcPr>
                </a:tc>
                <a:tc gridSpan="2">
                  <a:txBody>
                    <a:bodyPr/>
                    <a:lstStyle/>
                    <a:p>
                      <a:pPr algn="ctr" fontAlgn="b"/>
                      <a:r>
                        <a:rPr lang="en-US" sz="1400" b="1" u="none" strike="noStrike" dirty="0">
                          <a:effectLst/>
                          <a:latin typeface="+mj-lt"/>
                        </a:rPr>
                        <a:t>Jul-19</a:t>
                      </a:r>
                      <a:endParaRPr lang="en-US" sz="1400" b="1" i="0" u="none" strike="noStrike" dirty="0">
                        <a:effectLst/>
                        <a:latin typeface="+mj-lt"/>
                      </a:endParaRPr>
                    </a:p>
                  </a:txBody>
                  <a:tcPr marL="9525" marR="9525" marT="9525" marB="0" anchor="b">
                    <a:solidFill>
                      <a:srgbClr val="00B0F0"/>
                    </a:solidFill>
                  </a:tcPr>
                </a:tc>
                <a:tc hMerge="1">
                  <a:txBody>
                    <a:bodyPr/>
                    <a:lstStyle/>
                    <a:p>
                      <a:endParaRPr lang="en-US"/>
                    </a:p>
                  </a:txBody>
                  <a:tcPr/>
                </a:tc>
                <a:tc gridSpan="2">
                  <a:txBody>
                    <a:bodyPr/>
                    <a:lstStyle/>
                    <a:p>
                      <a:pPr algn="ctr" fontAlgn="b"/>
                      <a:r>
                        <a:rPr lang="en-US" sz="1400" b="1" u="none" strike="noStrike" dirty="0">
                          <a:effectLst/>
                          <a:latin typeface="+mj-lt"/>
                        </a:rPr>
                        <a:t>Nov-19</a:t>
                      </a:r>
                      <a:endParaRPr lang="en-US" sz="1400" b="1" i="0" u="none" strike="noStrike" dirty="0">
                        <a:effectLst/>
                        <a:latin typeface="+mj-lt"/>
                      </a:endParaRPr>
                    </a:p>
                  </a:txBody>
                  <a:tcPr marL="9525" marR="9525" marT="9525" marB="0" anchor="b">
                    <a:solidFill>
                      <a:srgbClr val="00B0F0"/>
                    </a:solidFill>
                  </a:tcPr>
                </a:tc>
                <a:tc hMerge="1">
                  <a:txBody>
                    <a:bodyPr/>
                    <a:lstStyle/>
                    <a:p>
                      <a:endParaRPr lang="en-US"/>
                    </a:p>
                  </a:txBody>
                  <a:tcPr/>
                </a:tc>
                <a:extLst>
                  <a:ext uri="{0D108BD9-81ED-4DB2-BD59-A6C34878D82A}">
                    <a16:rowId xmlns:a16="http://schemas.microsoft.com/office/drawing/2014/main" val="1636030475"/>
                  </a:ext>
                </a:extLst>
              </a:tr>
              <a:tr h="557224">
                <a:tc>
                  <a:txBody>
                    <a:bodyPr/>
                    <a:lstStyle/>
                    <a:p>
                      <a:pPr algn="l" fontAlgn="b"/>
                      <a:r>
                        <a:rPr lang="en-US" sz="1400" b="1" u="none" strike="noStrike" dirty="0">
                          <a:effectLst/>
                          <a:latin typeface="+mj-lt"/>
                        </a:rPr>
                        <a:t>Sample</a:t>
                      </a:r>
                      <a:endParaRPr lang="en-US" sz="1400" b="1" i="0" u="none" strike="noStrike" dirty="0">
                        <a:effectLst/>
                        <a:latin typeface="+mj-lt"/>
                      </a:endParaRPr>
                    </a:p>
                  </a:txBody>
                  <a:tcPr marL="9525" marR="9525" marT="9525" marB="0" anchor="b"/>
                </a:tc>
                <a:tc>
                  <a:txBody>
                    <a:bodyPr/>
                    <a:lstStyle/>
                    <a:p>
                      <a:pPr algn="l" fontAlgn="b"/>
                      <a:r>
                        <a:rPr lang="en-US" sz="1400" b="1" u="none" strike="noStrike" dirty="0">
                          <a:effectLst/>
                          <a:latin typeface="+mj-lt"/>
                        </a:rPr>
                        <a:t>Management</a:t>
                      </a:r>
                      <a:endParaRPr lang="en-US" sz="1400" b="1" i="0" u="none" strike="noStrike" dirty="0">
                        <a:effectLst/>
                        <a:latin typeface="+mj-lt"/>
                      </a:endParaRPr>
                    </a:p>
                  </a:txBody>
                  <a:tcPr marL="9525" marR="9525" marT="9525" marB="0" anchor="b"/>
                </a:tc>
                <a:tc>
                  <a:txBody>
                    <a:bodyPr/>
                    <a:lstStyle/>
                    <a:p>
                      <a:pPr algn="l" fontAlgn="b"/>
                      <a:r>
                        <a:rPr lang="en-US" sz="1400" b="1" u="none" strike="noStrike" dirty="0">
                          <a:effectLst/>
                          <a:latin typeface="+mj-lt"/>
                        </a:rPr>
                        <a:t>Active Carbon</a:t>
                      </a:r>
                      <a:endParaRPr lang="en-US" sz="1400" b="1" i="0" u="none" strike="noStrike" dirty="0">
                        <a:effectLst/>
                        <a:latin typeface="+mj-lt"/>
                      </a:endParaRPr>
                    </a:p>
                  </a:txBody>
                  <a:tcPr marL="9525" marR="9525" marT="9525" marB="0" anchor="b"/>
                </a:tc>
                <a:tc>
                  <a:txBody>
                    <a:bodyPr/>
                    <a:lstStyle/>
                    <a:p>
                      <a:pPr algn="l" fontAlgn="b"/>
                      <a:r>
                        <a:rPr lang="en-US" sz="1400" b="1" u="none" strike="noStrike" dirty="0">
                          <a:effectLst/>
                          <a:latin typeface="+mj-lt"/>
                        </a:rPr>
                        <a:t>Management</a:t>
                      </a:r>
                      <a:endParaRPr lang="en-US" sz="1400" b="1" i="0" u="none" strike="noStrike" dirty="0">
                        <a:effectLst/>
                        <a:latin typeface="+mj-lt"/>
                      </a:endParaRPr>
                    </a:p>
                  </a:txBody>
                  <a:tcPr marL="9525" marR="9525" marT="9525" marB="0" anchor="b"/>
                </a:tc>
                <a:tc>
                  <a:txBody>
                    <a:bodyPr/>
                    <a:lstStyle/>
                    <a:p>
                      <a:pPr algn="l" fontAlgn="b"/>
                      <a:r>
                        <a:rPr lang="en-US" sz="1400" b="1" u="none" strike="noStrike" dirty="0">
                          <a:effectLst/>
                          <a:latin typeface="+mj-lt"/>
                        </a:rPr>
                        <a:t>Active Carbon</a:t>
                      </a:r>
                      <a:endParaRPr lang="en-US" sz="1400" b="1" i="0" u="none" strike="noStrike" dirty="0">
                        <a:effectLst/>
                        <a:latin typeface="+mj-lt"/>
                      </a:endParaRPr>
                    </a:p>
                  </a:txBody>
                  <a:tcPr marL="9525" marR="9525" marT="9525" marB="0" anchor="b"/>
                </a:tc>
                <a:extLst>
                  <a:ext uri="{0D108BD9-81ED-4DB2-BD59-A6C34878D82A}">
                    <a16:rowId xmlns:a16="http://schemas.microsoft.com/office/drawing/2014/main" val="1223822092"/>
                  </a:ext>
                </a:extLst>
              </a:tr>
              <a:tr h="278612">
                <a:tc>
                  <a:txBody>
                    <a:bodyPr/>
                    <a:lstStyle/>
                    <a:p>
                      <a:pPr algn="l" fontAlgn="b"/>
                      <a:r>
                        <a:rPr lang="en-US" sz="1400" u="none" strike="noStrike" dirty="0">
                          <a:effectLst/>
                        </a:rPr>
                        <a:t>Mitchell Co. (DP)</a:t>
                      </a:r>
                      <a:endParaRPr lang="en-US" sz="1400" b="1" i="0" u="none" strike="noStrike" dirty="0">
                        <a:effectLst/>
                        <a:latin typeface="Arial" panose="020B0604020202020204" pitchFamily="34" charset="0"/>
                      </a:endParaRPr>
                    </a:p>
                  </a:txBody>
                  <a:tcPr marL="9525" marR="9525" marT="9525" marB="0" anchor="b">
                    <a:solidFill>
                      <a:schemeClr val="accent1">
                        <a:lumMod val="40000"/>
                        <a:lumOff val="60000"/>
                      </a:schemeClr>
                    </a:solidFill>
                  </a:tcPr>
                </a:tc>
                <a:tc>
                  <a:txBody>
                    <a:bodyPr/>
                    <a:lstStyle/>
                    <a:p>
                      <a:pPr algn="l" fontAlgn="b"/>
                      <a:r>
                        <a:rPr lang="en-US" sz="1400" u="none" strike="noStrike" dirty="0">
                          <a:effectLst/>
                        </a:rPr>
                        <a:t>No Covers</a:t>
                      </a:r>
                      <a:endParaRPr lang="en-US" sz="1400" b="0" i="0" u="none" strike="noStrike" dirty="0">
                        <a:effectLst/>
                        <a:latin typeface="Arial" panose="020B0604020202020204" pitchFamily="34" charset="0"/>
                      </a:endParaRPr>
                    </a:p>
                  </a:txBody>
                  <a:tcPr marL="9525" marR="9525" marT="9525" marB="0" anchor="b">
                    <a:solidFill>
                      <a:schemeClr val="accent1">
                        <a:lumMod val="40000"/>
                        <a:lumOff val="60000"/>
                      </a:schemeClr>
                    </a:solidFill>
                  </a:tcPr>
                </a:tc>
                <a:tc>
                  <a:txBody>
                    <a:bodyPr/>
                    <a:lstStyle/>
                    <a:p>
                      <a:pPr algn="l" fontAlgn="b"/>
                      <a:r>
                        <a:rPr lang="en-US" sz="1400" u="none" strike="noStrike" dirty="0">
                          <a:effectLst/>
                        </a:rPr>
                        <a:t>493</a:t>
                      </a:r>
                      <a:endParaRPr lang="en-US" sz="1400" b="0" i="0" u="none" strike="noStrike" dirty="0">
                        <a:effectLst/>
                        <a:latin typeface="Arial" panose="020B0604020202020204" pitchFamily="34" charset="0"/>
                      </a:endParaRPr>
                    </a:p>
                  </a:txBody>
                  <a:tcPr marL="9525" marR="9525" marT="9525" marB="0" anchor="b">
                    <a:solidFill>
                      <a:schemeClr val="accent1">
                        <a:lumMod val="40000"/>
                        <a:lumOff val="60000"/>
                      </a:schemeClr>
                    </a:solidFill>
                  </a:tcPr>
                </a:tc>
                <a:tc>
                  <a:txBody>
                    <a:bodyPr/>
                    <a:lstStyle/>
                    <a:p>
                      <a:pPr algn="l" fontAlgn="b"/>
                      <a:r>
                        <a:rPr lang="en-US" sz="1400" u="none" strike="noStrike" dirty="0">
                          <a:effectLst/>
                        </a:rPr>
                        <a:t>No Covers</a:t>
                      </a:r>
                      <a:endParaRPr lang="en-US" sz="1400" b="0" i="0" u="none" strike="noStrike" dirty="0">
                        <a:effectLst/>
                        <a:latin typeface="Arial" panose="020B0604020202020204" pitchFamily="34" charset="0"/>
                      </a:endParaRPr>
                    </a:p>
                  </a:txBody>
                  <a:tcPr marL="9525" marR="9525" marT="9525" marB="0" anchor="b">
                    <a:solidFill>
                      <a:schemeClr val="accent1">
                        <a:lumMod val="40000"/>
                        <a:lumOff val="60000"/>
                      </a:schemeClr>
                    </a:solidFill>
                  </a:tcPr>
                </a:tc>
                <a:tc>
                  <a:txBody>
                    <a:bodyPr/>
                    <a:lstStyle/>
                    <a:p>
                      <a:pPr algn="l" fontAlgn="b"/>
                      <a:r>
                        <a:rPr lang="en-US" sz="1400" u="none" strike="noStrike" dirty="0">
                          <a:effectLst/>
                        </a:rPr>
                        <a:t>415</a:t>
                      </a:r>
                      <a:endParaRPr lang="en-US" sz="1400" b="0" i="0" u="none" strike="noStrike" dirty="0">
                        <a:effectLst/>
                        <a:latin typeface="Arial" panose="020B060402020202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2579105240"/>
                  </a:ext>
                </a:extLst>
              </a:tr>
              <a:tr h="399748">
                <a:tc>
                  <a:txBody>
                    <a:bodyPr/>
                    <a:lstStyle/>
                    <a:p>
                      <a:pPr algn="l" fontAlgn="b"/>
                      <a:endParaRPr lang="en-US" sz="1400" b="1" i="0" u="none" strike="noStrike" dirty="0">
                        <a:effectLst/>
                        <a:latin typeface="Arial" panose="020B0604020202020204" pitchFamily="34" charset="0"/>
                      </a:endParaRPr>
                    </a:p>
                  </a:txBody>
                  <a:tcPr marL="9525" marR="9525" marT="9525" marB="0" anchor="b"/>
                </a:tc>
                <a:tc>
                  <a:txBody>
                    <a:bodyPr/>
                    <a:lstStyle/>
                    <a:p>
                      <a:pPr algn="l" fontAlgn="b"/>
                      <a:r>
                        <a:rPr lang="en-US" sz="1400" u="none" strike="noStrike" dirty="0">
                          <a:effectLst/>
                        </a:rPr>
                        <a:t>Cover Crops</a:t>
                      </a:r>
                      <a:endParaRPr lang="en-US" sz="1400" b="0" i="0" u="none" strike="noStrike" dirty="0">
                        <a:effectLst/>
                        <a:latin typeface="Arial" panose="020B0604020202020204" pitchFamily="34" charset="0"/>
                      </a:endParaRPr>
                    </a:p>
                  </a:txBody>
                  <a:tcPr marL="9525" marR="9525" marT="9525" marB="0" anchor="b"/>
                </a:tc>
                <a:tc>
                  <a:txBody>
                    <a:bodyPr/>
                    <a:lstStyle/>
                    <a:p>
                      <a:pPr algn="l" fontAlgn="b"/>
                      <a:r>
                        <a:rPr lang="en-US" sz="1400" u="none" strike="noStrike" dirty="0">
                          <a:effectLst/>
                        </a:rPr>
                        <a:t>477</a:t>
                      </a:r>
                      <a:endParaRPr lang="en-US" sz="1400" b="0" i="0" u="none" strike="noStrike" dirty="0">
                        <a:effectLst/>
                        <a:latin typeface="Arial" panose="020B0604020202020204" pitchFamily="34" charset="0"/>
                      </a:endParaRPr>
                    </a:p>
                  </a:txBody>
                  <a:tcPr marL="9525" marR="9525" marT="9525" marB="0" anchor="b"/>
                </a:tc>
                <a:tc>
                  <a:txBody>
                    <a:bodyPr/>
                    <a:lstStyle/>
                    <a:p>
                      <a:pPr algn="l" fontAlgn="b"/>
                      <a:r>
                        <a:rPr lang="en-US" sz="1400" u="none" strike="noStrike">
                          <a:effectLst/>
                        </a:rPr>
                        <a:t>Cover Crops</a:t>
                      </a:r>
                      <a:endParaRPr lang="en-US" sz="1400" b="0" i="0" u="none" strike="noStrike">
                        <a:effectLst/>
                        <a:latin typeface="Arial" panose="020B0604020202020204" pitchFamily="34" charset="0"/>
                      </a:endParaRPr>
                    </a:p>
                  </a:txBody>
                  <a:tcPr marL="9525" marR="9525" marT="9525" marB="0" anchor="b"/>
                </a:tc>
                <a:tc>
                  <a:txBody>
                    <a:bodyPr/>
                    <a:lstStyle/>
                    <a:p>
                      <a:pPr algn="l" fontAlgn="b"/>
                      <a:r>
                        <a:rPr lang="en-US" sz="1400" u="none" strike="noStrike" dirty="0">
                          <a:effectLst/>
                        </a:rPr>
                        <a:t>440</a:t>
                      </a:r>
                      <a:endParaRPr lang="en-US" sz="1400" b="0" i="0" u="none" strike="noStrike" dirty="0">
                        <a:effectLst/>
                        <a:latin typeface="Arial" panose="020B0604020202020204" pitchFamily="34" charset="0"/>
                      </a:endParaRPr>
                    </a:p>
                  </a:txBody>
                  <a:tcPr marL="9525" marR="9525" marT="9525" marB="0" anchor="b"/>
                </a:tc>
                <a:extLst>
                  <a:ext uri="{0D108BD9-81ED-4DB2-BD59-A6C34878D82A}">
                    <a16:rowId xmlns:a16="http://schemas.microsoft.com/office/drawing/2014/main" val="1473649645"/>
                  </a:ext>
                </a:extLst>
              </a:tr>
              <a:tr h="363407">
                <a:tc>
                  <a:txBody>
                    <a:bodyPr/>
                    <a:lstStyle/>
                    <a:p>
                      <a:pPr algn="l" fontAlgn="b"/>
                      <a:r>
                        <a:rPr lang="en-US" sz="1400" u="none" strike="noStrike" dirty="0">
                          <a:effectLst/>
                        </a:rPr>
                        <a:t>Ford Co. (LF)</a:t>
                      </a:r>
                      <a:endParaRPr lang="en-US" sz="1400" b="1" i="0" u="none" strike="noStrike" dirty="0">
                        <a:effectLst/>
                        <a:latin typeface="Arial" panose="020B0604020202020204" pitchFamily="34" charset="0"/>
                      </a:endParaRPr>
                    </a:p>
                  </a:txBody>
                  <a:tcPr marL="9525" marR="9525" marT="9525" marB="0" anchor="b">
                    <a:solidFill>
                      <a:schemeClr val="accent1">
                        <a:lumMod val="40000"/>
                        <a:lumOff val="60000"/>
                      </a:schemeClr>
                    </a:solidFill>
                  </a:tcPr>
                </a:tc>
                <a:tc>
                  <a:txBody>
                    <a:bodyPr/>
                    <a:lstStyle/>
                    <a:p>
                      <a:pPr algn="l" fontAlgn="b"/>
                      <a:r>
                        <a:rPr lang="en-US" sz="1400" u="none" strike="noStrike" dirty="0">
                          <a:effectLst/>
                        </a:rPr>
                        <a:t>No Covers</a:t>
                      </a:r>
                      <a:endParaRPr lang="en-US" sz="1400" b="0" i="0" u="none" strike="noStrike" dirty="0">
                        <a:effectLst/>
                        <a:latin typeface="Arial" panose="020B0604020202020204" pitchFamily="34" charset="0"/>
                      </a:endParaRPr>
                    </a:p>
                  </a:txBody>
                  <a:tcPr marL="9525" marR="9525" marT="9525" marB="0" anchor="b">
                    <a:solidFill>
                      <a:schemeClr val="accent1">
                        <a:lumMod val="40000"/>
                        <a:lumOff val="60000"/>
                      </a:schemeClr>
                    </a:solidFill>
                  </a:tcPr>
                </a:tc>
                <a:tc>
                  <a:txBody>
                    <a:bodyPr/>
                    <a:lstStyle/>
                    <a:p>
                      <a:pPr algn="l" fontAlgn="b"/>
                      <a:r>
                        <a:rPr lang="en-US" sz="1400" u="none" strike="noStrike" dirty="0">
                          <a:effectLst/>
                        </a:rPr>
                        <a:t>479</a:t>
                      </a:r>
                      <a:endParaRPr lang="en-US" sz="1400" b="0" i="0" u="none" strike="noStrike" dirty="0">
                        <a:effectLst/>
                        <a:latin typeface="Arial" panose="020B0604020202020204" pitchFamily="34" charset="0"/>
                      </a:endParaRPr>
                    </a:p>
                  </a:txBody>
                  <a:tcPr marL="9525" marR="9525" marT="9525" marB="0" anchor="b">
                    <a:solidFill>
                      <a:schemeClr val="accent1">
                        <a:lumMod val="40000"/>
                        <a:lumOff val="60000"/>
                      </a:schemeClr>
                    </a:solidFill>
                  </a:tcPr>
                </a:tc>
                <a:tc>
                  <a:txBody>
                    <a:bodyPr/>
                    <a:lstStyle/>
                    <a:p>
                      <a:pPr algn="l" fontAlgn="b"/>
                      <a:r>
                        <a:rPr lang="en-US" sz="1400" u="none" strike="noStrike" dirty="0">
                          <a:effectLst/>
                        </a:rPr>
                        <a:t>No Covers</a:t>
                      </a:r>
                      <a:endParaRPr lang="en-US" sz="1400" b="0" i="0" u="none" strike="noStrike" dirty="0">
                        <a:effectLst/>
                        <a:latin typeface="Arial" panose="020B0604020202020204" pitchFamily="34" charset="0"/>
                      </a:endParaRPr>
                    </a:p>
                  </a:txBody>
                  <a:tcPr marL="9525" marR="9525" marT="9525" marB="0" anchor="b">
                    <a:solidFill>
                      <a:schemeClr val="accent1">
                        <a:lumMod val="40000"/>
                        <a:lumOff val="60000"/>
                      </a:schemeClr>
                    </a:solidFill>
                  </a:tcPr>
                </a:tc>
                <a:tc>
                  <a:txBody>
                    <a:bodyPr/>
                    <a:lstStyle/>
                    <a:p>
                      <a:pPr algn="l" fontAlgn="b"/>
                      <a:r>
                        <a:rPr lang="en-US" sz="1400" u="none" strike="noStrike" dirty="0">
                          <a:effectLst/>
                        </a:rPr>
                        <a:t>406</a:t>
                      </a:r>
                      <a:endParaRPr lang="en-US" sz="1400" b="0" i="0" u="none" strike="noStrike" dirty="0">
                        <a:effectLst/>
                        <a:latin typeface="Arial" panose="020B060402020202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3292835855"/>
                  </a:ext>
                </a:extLst>
              </a:tr>
              <a:tr h="399748">
                <a:tc>
                  <a:txBody>
                    <a:bodyPr/>
                    <a:lstStyle/>
                    <a:p>
                      <a:pPr algn="l" fontAlgn="b"/>
                      <a:endParaRPr lang="en-US" sz="1400" b="1" i="0" u="none" strike="noStrike" dirty="0">
                        <a:effectLst/>
                        <a:latin typeface="Arial" panose="020B0604020202020204" pitchFamily="34" charset="0"/>
                      </a:endParaRPr>
                    </a:p>
                  </a:txBody>
                  <a:tcPr marL="9525" marR="9525" marT="9525" marB="0" anchor="b"/>
                </a:tc>
                <a:tc>
                  <a:txBody>
                    <a:bodyPr/>
                    <a:lstStyle/>
                    <a:p>
                      <a:pPr algn="l" fontAlgn="b"/>
                      <a:r>
                        <a:rPr lang="en-US" sz="1400" u="none" strike="noStrike">
                          <a:effectLst/>
                        </a:rPr>
                        <a:t>Cover Crops</a:t>
                      </a:r>
                      <a:endParaRPr lang="en-US" sz="1400" b="0" i="0" u="none" strike="noStrike">
                        <a:effectLst/>
                        <a:latin typeface="Arial" panose="020B0604020202020204" pitchFamily="34" charset="0"/>
                      </a:endParaRPr>
                    </a:p>
                  </a:txBody>
                  <a:tcPr marL="9525" marR="9525" marT="9525" marB="0" anchor="b"/>
                </a:tc>
                <a:tc>
                  <a:txBody>
                    <a:bodyPr/>
                    <a:lstStyle/>
                    <a:p>
                      <a:pPr algn="l" fontAlgn="b"/>
                      <a:r>
                        <a:rPr lang="en-US" sz="1400" u="none" strike="noStrike" dirty="0">
                          <a:effectLst/>
                        </a:rPr>
                        <a:t>344</a:t>
                      </a:r>
                      <a:endParaRPr lang="en-US" sz="1400" b="0" i="0" u="none" strike="noStrike" dirty="0">
                        <a:effectLst/>
                        <a:latin typeface="Arial" panose="020B0604020202020204" pitchFamily="34" charset="0"/>
                      </a:endParaRPr>
                    </a:p>
                  </a:txBody>
                  <a:tcPr marL="9525" marR="9525" marT="9525" marB="0" anchor="b"/>
                </a:tc>
                <a:tc>
                  <a:txBody>
                    <a:bodyPr/>
                    <a:lstStyle/>
                    <a:p>
                      <a:pPr algn="l" fontAlgn="b"/>
                      <a:r>
                        <a:rPr lang="en-US" sz="1400" u="none" strike="noStrike">
                          <a:effectLst/>
                        </a:rPr>
                        <a:t>Cover Crops</a:t>
                      </a:r>
                      <a:endParaRPr lang="en-US" sz="1400" b="0" i="0" u="none" strike="noStrike">
                        <a:effectLst/>
                        <a:latin typeface="Arial" panose="020B0604020202020204" pitchFamily="34" charset="0"/>
                      </a:endParaRPr>
                    </a:p>
                  </a:txBody>
                  <a:tcPr marL="9525" marR="9525" marT="9525" marB="0" anchor="b"/>
                </a:tc>
                <a:tc>
                  <a:txBody>
                    <a:bodyPr/>
                    <a:lstStyle/>
                    <a:p>
                      <a:pPr algn="l" fontAlgn="b"/>
                      <a:r>
                        <a:rPr lang="en-US" sz="1400" u="none" strike="noStrike" dirty="0">
                          <a:effectLst/>
                        </a:rPr>
                        <a:t>369</a:t>
                      </a:r>
                      <a:endParaRPr lang="en-US" sz="1400" b="0" i="0" u="none" strike="noStrike" dirty="0">
                        <a:effectLst/>
                        <a:latin typeface="Arial" panose="020B0604020202020204" pitchFamily="34" charset="0"/>
                      </a:endParaRPr>
                    </a:p>
                  </a:txBody>
                  <a:tcPr marL="9525" marR="9525" marT="9525" marB="0" anchor="b"/>
                </a:tc>
                <a:extLst>
                  <a:ext uri="{0D108BD9-81ED-4DB2-BD59-A6C34878D82A}">
                    <a16:rowId xmlns:a16="http://schemas.microsoft.com/office/drawing/2014/main" val="194983850"/>
                  </a:ext>
                </a:extLst>
              </a:tr>
              <a:tr h="387634">
                <a:tc>
                  <a:txBody>
                    <a:bodyPr/>
                    <a:lstStyle/>
                    <a:p>
                      <a:pPr algn="l" fontAlgn="b"/>
                      <a:r>
                        <a:rPr lang="en-US" sz="1400" u="none" strike="noStrike" dirty="0">
                          <a:effectLst/>
                        </a:rPr>
                        <a:t>Osage Count (KT)</a:t>
                      </a:r>
                      <a:endParaRPr lang="en-US" sz="1400" b="1" i="0" u="none" strike="noStrike" dirty="0">
                        <a:effectLst/>
                        <a:latin typeface="Arial" panose="020B0604020202020204" pitchFamily="34" charset="0"/>
                      </a:endParaRPr>
                    </a:p>
                  </a:txBody>
                  <a:tcPr marL="9525" marR="9525" marT="9525" marB="0" anchor="b">
                    <a:solidFill>
                      <a:schemeClr val="accent1">
                        <a:lumMod val="40000"/>
                        <a:lumOff val="60000"/>
                      </a:schemeClr>
                    </a:solidFill>
                  </a:tcPr>
                </a:tc>
                <a:tc>
                  <a:txBody>
                    <a:bodyPr/>
                    <a:lstStyle/>
                    <a:p>
                      <a:pPr algn="l" fontAlgn="b"/>
                      <a:r>
                        <a:rPr lang="en-US" sz="1400" u="none" strike="noStrike">
                          <a:effectLst/>
                        </a:rPr>
                        <a:t>No Covers Fert.</a:t>
                      </a:r>
                      <a:endParaRPr lang="en-US" sz="1400" b="0" i="0" u="none" strike="noStrike">
                        <a:effectLst/>
                        <a:latin typeface="Arial" panose="020B0604020202020204" pitchFamily="34" charset="0"/>
                      </a:endParaRPr>
                    </a:p>
                  </a:txBody>
                  <a:tcPr marL="9525" marR="9525" marT="9525" marB="0" anchor="b">
                    <a:solidFill>
                      <a:schemeClr val="accent1">
                        <a:lumMod val="40000"/>
                        <a:lumOff val="60000"/>
                      </a:schemeClr>
                    </a:solidFill>
                  </a:tcPr>
                </a:tc>
                <a:tc>
                  <a:txBody>
                    <a:bodyPr/>
                    <a:lstStyle/>
                    <a:p>
                      <a:pPr algn="l" fontAlgn="b"/>
                      <a:r>
                        <a:rPr lang="en-US" sz="1400" u="none" strike="noStrike" dirty="0">
                          <a:effectLst/>
                        </a:rPr>
                        <a:t>557</a:t>
                      </a:r>
                      <a:endParaRPr lang="en-US" sz="1400" b="0" i="0" u="none" strike="noStrike" dirty="0">
                        <a:effectLst/>
                        <a:latin typeface="Arial" panose="020B0604020202020204" pitchFamily="34" charset="0"/>
                      </a:endParaRPr>
                    </a:p>
                  </a:txBody>
                  <a:tcPr marL="9525" marR="9525" marT="9525" marB="0" anchor="b">
                    <a:solidFill>
                      <a:schemeClr val="accent1">
                        <a:lumMod val="40000"/>
                        <a:lumOff val="60000"/>
                      </a:schemeClr>
                    </a:solidFill>
                  </a:tcPr>
                </a:tc>
                <a:tc>
                  <a:txBody>
                    <a:bodyPr/>
                    <a:lstStyle/>
                    <a:p>
                      <a:pPr algn="l" fontAlgn="b"/>
                      <a:r>
                        <a:rPr lang="en-US" sz="1400" u="none" strike="noStrike" dirty="0">
                          <a:effectLst/>
                        </a:rPr>
                        <a:t>No Covers Fert.</a:t>
                      </a:r>
                      <a:endParaRPr lang="en-US" sz="1400" b="0" i="0" u="none" strike="noStrike" dirty="0">
                        <a:effectLst/>
                        <a:latin typeface="Arial" panose="020B0604020202020204" pitchFamily="34" charset="0"/>
                      </a:endParaRPr>
                    </a:p>
                  </a:txBody>
                  <a:tcPr marL="9525" marR="9525" marT="9525" marB="0" anchor="b">
                    <a:solidFill>
                      <a:schemeClr val="accent1">
                        <a:lumMod val="40000"/>
                        <a:lumOff val="60000"/>
                      </a:schemeClr>
                    </a:solidFill>
                  </a:tcPr>
                </a:tc>
                <a:tc>
                  <a:txBody>
                    <a:bodyPr/>
                    <a:lstStyle/>
                    <a:p>
                      <a:pPr algn="l" fontAlgn="b"/>
                      <a:r>
                        <a:rPr lang="en-US" sz="1400" u="none" strike="noStrike" dirty="0">
                          <a:effectLst/>
                        </a:rPr>
                        <a:t>640</a:t>
                      </a:r>
                      <a:endParaRPr lang="en-US" sz="1400" b="0" i="0" u="none" strike="noStrike" dirty="0">
                        <a:effectLst/>
                        <a:latin typeface="Arial" panose="020B060402020202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1920323221"/>
                  </a:ext>
                </a:extLst>
              </a:tr>
              <a:tr h="411861">
                <a:tc>
                  <a:txBody>
                    <a:bodyPr/>
                    <a:lstStyle/>
                    <a:p>
                      <a:pPr algn="l" fontAlgn="b"/>
                      <a:endParaRPr lang="en-US" sz="1400" b="1" i="0" u="none" strike="noStrike" dirty="0">
                        <a:effectLst/>
                        <a:latin typeface="Arial" panose="020B0604020202020204" pitchFamily="34" charset="0"/>
                      </a:endParaRPr>
                    </a:p>
                  </a:txBody>
                  <a:tcPr marL="9525" marR="9525" marT="9525" marB="0" anchor="b"/>
                </a:tc>
                <a:tc>
                  <a:txBody>
                    <a:bodyPr/>
                    <a:lstStyle/>
                    <a:p>
                      <a:pPr algn="l" fontAlgn="b"/>
                      <a:r>
                        <a:rPr lang="en-US" sz="1400" u="none" strike="noStrike">
                          <a:effectLst/>
                        </a:rPr>
                        <a:t>Cover Crops Fert</a:t>
                      </a:r>
                      <a:endParaRPr lang="en-US" sz="1400" b="0" i="0" u="none" strike="noStrike">
                        <a:effectLst/>
                        <a:latin typeface="Arial" panose="020B0604020202020204" pitchFamily="34" charset="0"/>
                      </a:endParaRPr>
                    </a:p>
                  </a:txBody>
                  <a:tcPr marL="9525" marR="9525" marT="9525" marB="0" anchor="b"/>
                </a:tc>
                <a:tc>
                  <a:txBody>
                    <a:bodyPr/>
                    <a:lstStyle/>
                    <a:p>
                      <a:pPr algn="l" fontAlgn="b"/>
                      <a:r>
                        <a:rPr lang="en-US" sz="1400" u="none" strike="noStrike" dirty="0">
                          <a:effectLst/>
                        </a:rPr>
                        <a:t>645</a:t>
                      </a:r>
                      <a:endParaRPr lang="en-US" sz="1400" b="0" i="0" u="none" strike="noStrike" dirty="0">
                        <a:effectLst/>
                        <a:latin typeface="Arial" panose="020B0604020202020204" pitchFamily="34" charset="0"/>
                      </a:endParaRPr>
                    </a:p>
                  </a:txBody>
                  <a:tcPr marL="9525" marR="9525" marT="9525" marB="0" anchor="b"/>
                </a:tc>
                <a:tc>
                  <a:txBody>
                    <a:bodyPr/>
                    <a:lstStyle/>
                    <a:p>
                      <a:pPr algn="l" fontAlgn="b"/>
                      <a:r>
                        <a:rPr lang="en-US" sz="1400" u="none" strike="noStrike" dirty="0">
                          <a:effectLst/>
                        </a:rPr>
                        <a:t>Cover Crops Fert</a:t>
                      </a:r>
                      <a:endParaRPr lang="en-US" sz="1400" b="0" i="0" u="none" strike="noStrike" dirty="0">
                        <a:effectLst/>
                        <a:latin typeface="Arial" panose="020B0604020202020204" pitchFamily="34" charset="0"/>
                      </a:endParaRPr>
                    </a:p>
                  </a:txBody>
                  <a:tcPr marL="9525" marR="9525" marT="9525" marB="0" anchor="b"/>
                </a:tc>
                <a:tc>
                  <a:txBody>
                    <a:bodyPr/>
                    <a:lstStyle/>
                    <a:p>
                      <a:pPr algn="l" fontAlgn="b"/>
                      <a:r>
                        <a:rPr lang="en-US" sz="1400" u="none" strike="noStrike" dirty="0">
                          <a:effectLst/>
                        </a:rPr>
                        <a:t>719</a:t>
                      </a:r>
                      <a:endParaRPr lang="en-US" sz="1400" b="0" i="0" u="none" strike="noStrike" dirty="0">
                        <a:effectLst/>
                        <a:latin typeface="Arial" panose="020B0604020202020204" pitchFamily="34" charset="0"/>
                      </a:endParaRPr>
                    </a:p>
                  </a:txBody>
                  <a:tcPr marL="9525" marR="9525" marT="9525" marB="0" anchor="b"/>
                </a:tc>
                <a:extLst>
                  <a:ext uri="{0D108BD9-81ED-4DB2-BD59-A6C34878D82A}">
                    <a16:rowId xmlns:a16="http://schemas.microsoft.com/office/drawing/2014/main" val="3945797974"/>
                  </a:ext>
                </a:extLst>
              </a:tr>
              <a:tr h="327066">
                <a:tc>
                  <a:txBody>
                    <a:bodyPr/>
                    <a:lstStyle/>
                    <a:p>
                      <a:pPr algn="l" fontAlgn="b"/>
                      <a:endParaRPr lang="en-US" sz="1400" b="1" i="0" u="none" strike="noStrike" dirty="0">
                        <a:effectLst/>
                        <a:latin typeface="Arial" panose="020B0604020202020204" pitchFamily="34" charset="0"/>
                      </a:endParaRPr>
                    </a:p>
                  </a:txBody>
                  <a:tcPr marL="9525" marR="9525" marT="9525" marB="0" anchor="b">
                    <a:solidFill>
                      <a:schemeClr val="accent1">
                        <a:lumMod val="40000"/>
                        <a:lumOff val="60000"/>
                      </a:schemeClr>
                    </a:solidFill>
                  </a:tcPr>
                </a:tc>
                <a:tc>
                  <a:txBody>
                    <a:bodyPr/>
                    <a:lstStyle/>
                    <a:p>
                      <a:pPr algn="l" fontAlgn="b"/>
                      <a:r>
                        <a:rPr lang="en-US" sz="1400" u="none" strike="noStrike">
                          <a:effectLst/>
                        </a:rPr>
                        <a:t>No CC No Fert</a:t>
                      </a:r>
                      <a:endParaRPr lang="en-US" sz="1400" b="0" i="0" u="none" strike="noStrike">
                        <a:effectLst/>
                        <a:latin typeface="Arial" panose="020B0604020202020204" pitchFamily="34" charset="0"/>
                      </a:endParaRPr>
                    </a:p>
                  </a:txBody>
                  <a:tcPr marL="9525" marR="9525" marT="9525" marB="0" anchor="b">
                    <a:solidFill>
                      <a:schemeClr val="accent1">
                        <a:lumMod val="40000"/>
                        <a:lumOff val="60000"/>
                      </a:schemeClr>
                    </a:solidFill>
                  </a:tcPr>
                </a:tc>
                <a:tc>
                  <a:txBody>
                    <a:bodyPr/>
                    <a:lstStyle/>
                    <a:p>
                      <a:pPr algn="l" fontAlgn="b"/>
                      <a:r>
                        <a:rPr lang="en-US" sz="1400" u="none" strike="noStrike" dirty="0">
                          <a:effectLst/>
                        </a:rPr>
                        <a:t>678</a:t>
                      </a:r>
                      <a:endParaRPr lang="en-US" sz="1400" b="0" i="0" u="none" strike="noStrike" dirty="0">
                        <a:effectLst/>
                        <a:latin typeface="Arial" panose="020B0604020202020204" pitchFamily="34" charset="0"/>
                      </a:endParaRPr>
                    </a:p>
                  </a:txBody>
                  <a:tcPr marL="9525" marR="9525" marT="9525" marB="0" anchor="b">
                    <a:solidFill>
                      <a:schemeClr val="accent1">
                        <a:lumMod val="40000"/>
                        <a:lumOff val="60000"/>
                      </a:schemeClr>
                    </a:solidFill>
                  </a:tcPr>
                </a:tc>
                <a:tc>
                  <a:txBody>
                    <a:bodyPr/>
                    <a:lstStyle/>
                    <a:p>
                      <a:pPr algn="l" fontAlgn="b"/>
                      <a:r>
                        <a:rPr lang="en-US" sz="1400" u="none" strike="noStrike" dirty="0">
                          <a:effectLst/>
                        </a:rPr>
                        <a:t>No CC No Fert</a:t>
                      </a:r>
                      <a:endParaRPr lang="en-US" sz="1400" b="0" i="0" u="none" strike="noStrike" dirty="0">
                        <a:effectLst/>
                        <a:latin typeface="Arial" panose="020B0604020202020204" pitchFamily="34" charset="0"/>
                      </a:endParaRPr>
                    </a:p>
                  </a:txBody>
                  <a:tcPr marL="9525" marR="9525" marT="9525" marB="0" anchor="b">
                    <a:solidFill>
                      <a:schemeClr val="accent1">
                        <a:lumMod val="40000"/>
                        <a:lumOff val="60000"/>
                      </a:schemeClr>
                    </a:solidFill>
                  </a:tcPr>
                </a:tc>
                <a:tc>
                  <a:txBody>
                    <a:bodyPr/>
                    <a:lstStyle/>
                    <a:p>
                      <a:pPr algn="l" fontAlgn="b"/>
                      <a:r>
                        <a:rPr lang="en-US" sz="1400" u="none" strike="noStrike" dirty="0">
                          <a:effectLst/>
                        </a:rPr>
                        <a:t>676</a:t>
                      </a:r>
                      <a:endParaRPr lang="en-US" sz="1400" b="0" i="0" u="none" strike="noStrike" dirty="0">
                        <a:effectLst/>
                        <a:latin typeface="Arial" panose="020B060402020202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3998678156"/>
                  </a:ext>
                </a:extLst>
              </a:tr>
              <a:tr h="327066">
                <a:tc>
                  <a:txBody>
                    <a:bodyPr/>
                    <a:lstStyle/>
                    <a:p>
                      <a:pPr algn="l" fontAlgn="b"/>
                      <a:endParaRPr lang="en-US" sz="1400" b="1" i="0" u="none" strike="noStrike" dirty="0">
                        <a:effectLst/>
                        <a:latin typeface="Arial" panose="020B0604020202020204" pitchFamily="34" charset="0"/>
                      </a:endParaRPr>
                    </a:p>
                  </a:txBody>
                  <a:tcPr marL="9525" marR="9525" marT="9525" marB="0" anchor="b"/>
                </a:tc>
                <a:tc>
                  <a:txBody>
                    <a:bodyPr/>
                    <a:lstStyle/>
                    <a:p>
                      <a:pPr algn="l" fontAlgn="b"/>
                      <a:r>
                        <a:rPr lang="en-US" sz="1400" u="none" strike="noStrike">
                          <a:effectLst/>
                        </a:rPr>
                        <a:t>CC No Fert</a:t>
                      </a:r>
                      <a:endParaRPr lang="en-US" sz="1400" b="0" i="0" u="none" strike="noStrike">
                        <a:effectLst/>
                        <a:latin typeface="Arial" panose="020B0604020202020204" pitchFamily="34" charset="0"/>
                      </a:endParaRPr>
                    </a:p>
                  </a:txBody>
                  <a:tcPr marL="9525" marR="9525" marT="9525" marB="0" anchor="b"/>
                </a:tc>
                <a:tc>
                  <a:txBody>
                    <a:bodyPr/>
                    <a:lstStyle/>
                    <a:p>
                      <a:pPr algn="l" fontAlgn="b"/>
                      <a:r>
                        <a:rPr lang="en-US" sz="1400" u="none" strike="noStrike" dirty="0">
                          <a:effectLst/>
                        </a:rPr>
                        <a:t>687</a:t>
                      </a:r>
                      <a:endParaRPr lang="en-US" sz="1400" b="0" i="0" u="none" strike="noStrike" dirty="0">
                        <a:effectLst/>
                        <a:latin typeface="Arial" panose="020B0604020202020204" pitchFamily="34" charset="0"/>
                      </a:endParaRPr>
                    </a:p>
                  </a:txBody>
                  <a:tcPr marL="9525" marR="9525" marT="9525" marB="0" anchor="b"/>
                </a:tc>
                <a:tc>
                  <a:txBody>
                    <a:bodyPr/>
                    <a:lstStyle/>
                    <a:p>
                      <a:pPr algn="l" fontAlgn="b"/>
                      <a:r>
                        <a:rPr lang="en-US" sz="1400" u="none" strike="noStrike" dirty="0">
                          <a:effectLst/>
                        </a:rPr>
                        <a:t>CC No Fert</a:t>
                      </a:r>
                      <a:endParaRPr lang="en-US" sz="1400" b="0" i="0" u="none" strike="noStrike" dirty="0">
                        <a:effectLst/>
                        <a:latin typeface="Arial" panose="020B0604020202020204" pitchFamily="34" charset="0"/>
                      </a:endParaRPr>
                    </a:p>
                  </a:txBody>
                  <a:tcPr marL="9525" marR="9525" marT="9525" marB="0" anchor="b"/>
                </a:tc>
                <a:tc>
                  <a:txBody>
                    <a:bodyPr/>
                    <a:lstStyle/>
                    <a:p>
                      <a:pPr algn="l" fontAlgn="b"/>
                      <a:r>
                        <a:rPr lang="en-US" sz="1400" u="none" strike="noStrike" dirty="0">
                          <a:effectLst/>
                        </a:rPr>
                        <a:t>703</a:t>
                      </a:r>
                      <a:endParaRPr lang="en-US" sz="1400" b="0" i="0" u="none" strike="noStrike" dirty="0">
                        <a:effectLst/>
                        <a:latin typeface="Arial" panose="020B0604020202020204" pitchFamily="34" charset="0"/>
                      </a:endParaRPr>
                    </a:p>
                  </a:txBody>
                  <a:tcPr marL="9525" marR="9525" marT="9525" marB="0" anchor="b"/>
                </a:tc>
                <a:extLst>
                  <a:ext uri="{0D108BD9-81ED-4DB2-BD59-A6C34878D82A}">
                    <a16:rowId xmlns:a16="http://schemas.microsoft.com/office/drawing/2014/main" val="3756385389"/>
                  </a:ext>
                </a:extLst>
              </a:tr>
              <a:tr h="327066">
                <a:tc>
                  <a:txBody>
                    <a:bodyPr/>
                    <a:lstStyle/>
                    <a:p>
                      <a:pPr algn="l" fontAlgn="b"/>
                      <a:r>
                        <a:rPr lang="en-US" sz="1400" u="none" strike="noStrike" dirty="0">
                          <a:effectLst/>
                        </a:rPr>
                        <a:t>Saline Co. (JK)</a:t>
                      </a:r>
                      <a:endParaRPr lang="en-US" sz="1400" b="1" i="0" u="none" strike="noStrike" dirty="0">
                        <a:effectLst/>
                        <a:latin typeface="Arial" panose="020B0604020202020204" pitchFamily="34" charset="0"/>
                      </a:endParaRPr>
                    </a:p>
                  </a:txBody>
                  <a:tcPr marL="9525" marR="9525" marT="9525" marB="0" anchor="b">
                    <a:solidFill>
                      <a:schemeClr val="accent1">
                        <a:lumMod val="40000"/>
                        <a:lumOff val="60000"/>
                      </a:schemeClr>
                    </a:solidFill>
                  </a:tcPr>
                </a:tc>
                <a:tc>
                  <a:txBody>
                    <a:bodyPr/>
                    <a:lstStyle/>
                    <a:p>
                      <a:pPr algn="l" fontAlgn="b"/>
                      <a:r>
                        <a:rPr lang="en-US" sz="1400" u="none" strike="noStrike">
                          <a:effectLst/>
                        </a:rPr>
                        <a:t>No Cover Crops</a:t>
                      </a:r>
                      <a:endParaRPr lang="en-US" sz="1400" b="0" i="0" u="none" strike="noStrike">
                        <a:effectLst/>
                        <a:latin typeface="Arial" panose="020B0604020202020204" pitchFamily="34" charset="0"/>
                      </a:endParaRPr>
                    </a:p>
                  </a:txBody>
                  <a:tcPr marL="9525" marR="9525" marT="9525" marB="0" anchor="b">
                    <a:solidFill>
                      <a:schemeClr val="accent1">
                        <a:lumMod val="40000"/>
                        <a:lumOff val="60000"/>
                      </a:schemeClr>
                    </a:solidFill>
                  </a:tcPr>
                </a:tc>
                <a:tc>
                  <a:txBody>
                    <a:bodyPr/>
                    <a:lstStyle/>
                    <a:p>
                      <a:pPr algn="l" fontAlgn="b"/>
                      <a:r>
                        <a:rPr lang="en-US" sz="1400" u="none" strike="noStrike" dirty="0">
                          <a:effectLst/>
                        </a:rPr>
                        <a:t>556</a:t>
                      </a:r>
                      <a:endParaRPr lang="en-US" sz="1400" b="0" i="0" u="none" strike="noStrike" dirty="0">
                        <a:effectLst/>
                        <a:latin typeface="Arial" panose="020B0604020202020204" pitchFamily="34" charset="0"/>
                      </a:endParaRPr>
                    </a:p>
                  </a:txBody>
                  <a:tcPr marL="9525" marR="9525" marT="9525" marB="0" anchor="b">
                    <a:solidFill>
                      <a:schemeClr val="accent1">
                        <a:lumMod val="40000"/>
                        <a:lumOff val="60000"/>
                      </a:schemeClr>
                    </a:solidFill>
                  </a:tcPr>
                </a:tc>
                <a:tc>
                  <a:txBody>
                    <a:bodyPr/>
                    <a:lstStyle/>
                    <a:p>
                      <a:pPr algn="l" fontAlgn="b"/>
                      <a:r>
                        <a:rPr lang="en-US" sz="1400" u="none" strike="noStrike" dirty="0">
                          <a:effectLst/>
                        </a:rPr>
                        <a:t>No Cover Crops</a:t>
                      </a:r>
                      <a:endParaRPr lang="en-US" sz="1400" b="0" i="0" u="none" strike="noStrike" dirty="0">
                        <a:effectLst/>
                        <a:latin typeface="Arial" panose="020B0604020202020204" pitchFamily="34" charset="0"/>
                      </a:endParaRPr>
                    </a:p>
                  </a:txBody>
                  <a:tcPr marL="9525" marR="9525" marT="9525" marB="0" anchor="b">
                    <a:solidFill>
                      <a:schemeClr val="accent1">
                        <a:lumMod val="40000"/>
                        <a:lumOff val="60000"/>
                      </a:schemeClr>
                    </a:solidFill>
                  </a:tcPr>
                </a:tc>
                <a:tc>
                  <a:txBody>
                    <a:bodyPr/>
                    <a:lstStyle/>
                    <a:p>
                      <a:pPr algn="l" fontAlgn="b"/>
                      <a:r>
                        <a:rPr lang="en-US" sz="1400" u="none" strike="noStrike" dirty="0">
                          <a:effectLst/>
                        </a:rPr>
                        <a:t>528</a:t>
                      </a:r>
                      <a:endParaRPr lang="en-US" sz="1400" b="0" i="0" u="none" strike="noStrike" dirty="0">
                        <a:effectLst/>
                        <a:latin typeface="Arial" panose="020B060402020202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3162446424"/>
                  </a:ext>
                </a:extLst>
              </a:tr>
              <a:tr h="472429">
                <a:tc>
                  <a:txBody>
                    <a:bodyPr/>
                    <a:lstStyle/>
                    <a:p>
                      <a:pPr algn="l" fontAlgn="b"/>
                      <a:endParaRPr lang="en-US" sz="1400" b="1" i="0" u="none" strike="noStrike" dirty="0">
                        <a:effectLst/>
                        <a:latin typeface="Arial" panose="020B0604020202020204" pitchFamily="34" charset="0"/>
                      </a:endParaRPr>
                    </a:p>
                  </a:txBody>
                  <a:tcPr marL="9525" marR="9525" marT="9525" marB="0" anchor="b"/>
                </a:tc>
                <a:tc>
                  <a:txBody>
                    <a:bodyPr/>
                    <a:lstStyle/>
                    <a:p>
                      <a:pPr algn="l" fontAlgn="b"/>
                      <a:r>
                        <a:rPr lang="en-US" sz="1400" u="none" strike="noStrike">
                          <a:effectLst/>
                        </a:rPr>
                        <a:t>Cover Crops</a:t>
                      </a:r>
                      <a:endParaRPr lang="en-US" sz="1400" b="0" i="0" u="none" strike="noStrike">
                        <a:effectLst/>
                        <a:latin typeface="Arial" panose="020B0604020202020204" pitchFamily="34" charset="0"/>
                      </a:endParaRPr>
                    </a:p>
                  </a:txBody>
                  <a:tcPr marL="9525" marR="9525" marT="9525" marB="0" anchor="b"/>
                </a:tc>
                <a:tc>
                  <a:txBody>
                    <a:bodyPr/>
                    <a:lstStyle/>
                    <a:p>
                      <a:pPr algn="l" fontAlgn="b"/>
                      <a:r>
                        <a:rPr lang="en-US" sz="1400" u="none" strike="noStrike" dirty="0">
                          <a:effectLst/>
                        </a:rPr>
                        <a:t>530</a:t>
                      </a:r>
                      <a:endParaRPr lang="en-US" sz="1400" b="0" i="0" u="none" strike="noStrike" dirty="0">
                        <a:effectLst/>
                        <a:latin typeface="Arial" panose="020B0604020202020204" pitchFamily="34" charset="0"/>
                      </a:endParaRPr>
                    </a:p>
                  </a:txBody>
                  <a:tcPr marL="9525" marR="9525" marT="9525" marB="0" anchor="b"/>
                </a:tc>
                <a:tc>
                  <a:txBody>
                    <a:bodyPr/>
                    <a:lstStyle/>
                    <a:p>
                      <a:pPr algn="l" fontAlgn="b"/>
                      <a:r>
                        <a:rPr lang="en-US" sz="1400" u="none" strike="noStrike">
                          <a:effectLst/>
                        </a:rPr>
                        <a:t>Cover Crops</a:t>
                      </a:r>
                      <a:endParaRPr lang="en-US" sz="1400" b="0" i="0" u="none" strike="noStrike">
                        <a:effectLst/>
                        <a:latin typeface="Arial" panose="020B0604020202020204" pitchFamily="34" charset="0"/>
                      </a:endParaRPr>
                    </a:p>
                  </a:txBody>
                  <a:tcPr marL="9525" marR="9525" marT="9525" marB="0" anchor="b"/>
                </a:tc>
                <a:tc>
                  <a:txBody>
                    <a:bodyPr/>
                    <a:lstStyle/>
                    <a:p>
                      <a:pPr algn="l" fontAlgn="b"/>
                      <a:r>
                        <a:rPr lang="en-US" sz="1400" u="none" strike="noStrike" dirty="0">
                          <a:effectLst/>
                        </a:rPr>
                        <a:t>432</a:t>
                      </a:r>
                      <a:endParaRPr lang="en-US" sz="1400" b="0" i="0" u="none" strike="noStrike" dirty="0">
                        <a:effectLst/>
                        <a:latin typeface="Arial" panose="020B0604020202020204" pitchFamily="34" charset="0"/>
                      </a:endParaRPr>
                    </a:p>
                  </a:txBody>
                  <a:tcPr marL="9525" marR="9525" marT="9525" marB="0" anchor="b"/>
                </a:tc>
                <a:extLst>
                  <a:ext uri="{0D108BD9-81ED-4DB2-BD59-A6C34878D82A}">
                    <a16:rowId xmlns:a16="http://schemas.microsoft.com/office/drawing/2014/main" val="3851790394"/>
                  </a:ext>
                </a:extLst>
              </a:tr>
            </a:tbl>
          </a:graphicData>
        </a:graphic>
      </p:graphicFrame>
    </p:spTree>
    <p:extLst>
      <p:ext uri="{BB962C8B-B14F-4D97-AF65-F5344CB8AC3E}">
        <p14:creationId xmlns:p14="http://schemas.microsoft.com/office/powerpoint/2010/main" val="1818881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3986" y="618517"/>
            <a:ext cx="11361683" cy="1596177"/>
          </a:xfrm>
        </p:spPr>
        <p:txBody>
          <a:bodyPr/>
          <a:lstStyle/>
          <a:p>
            <a:r>
              <a:rPr lang="en-US" dirty="0"/>
              <a:t>General Observations from Demonstration plots</a:t>
            </a:r>
          </a:p>
        </p:txBody>
      </p:sp>
      <p:sp>
        <p:nvSpPr>
          <p:cNvPr id="3" name="Content Placeholder 2"/>
          <p:cNvSpPr>
            <a:spLocks noGrp="1"/>
          </p:cNvSpPr>
          <p:nvPr>
            <p:ph sz="quarter" idx="13"/>
          </p:nvPr>
        </p:nvSpPr>
        <p:spPr>
          <a:xfrm>
            <a:off x="493986" y="2028498"/>
            <a:ext cx="11456276" cy="3762702"/>
          </a:xfrm>
        </p:spPr>
        <p:txBody>
          <a:bodyPr>
            <a:normAutofit/>
          </a:bodyPr>
          <a:lstStyle/>
          <a:p>
            <a:r>
              <a:rPr lang="en-US" dirty="0"/>
              <a:t>Planting date makes big impact on the success of this combination</a:t>
            </a:r>
          </a:p>
          <a:p>
            <a:r>
              <a:rPr lang="en-US" dirty="0"/>
              <a:t>Pre-Plant soil cover maybe the most important factor for early weed control without a quick germinating companion species</a:t>
            </a:r>
          </a:p>
          <a:p>
            <a:r>
              <a:rPr lang="en-US" dirty="0"/>
              <a:t>Plot with Cover crops did show greater moisture use even with early saturated soil conditions</a:t>
            </a:r>
          </a:p>
          <a:p>
            <a:r>
              <a:rPr lang="en-US" dirty="0"/>
              <a:t>The mix did have positive benefits on weed populations in some of the demonstration plots, but not in every case</a:t>
            </a:r>
          </a:p>
          <a:p>
            <a:r>
              <a:rPr lang="en-US" dirty="0"/>
              <a:t>Companion mix did have benefit to soils</a:t>
            </a:r>
          </a:p>
          <a:p>
            <a:endParaRPr lang="en-US" dirty="0"/>
          </a:p>
          <a:p>
            <a:endParaRPr lang="en-US" dirty="0"/>
          </a:p>
        </p:txBody>
      </p:sp>
    </p:spTree>
    <p:extLst>
      <p:ext uri="{BB962C8B-B14F-4D97-AF65-F5344CB8AC3E}">
        <p14:creationId xmlns:p14="http://schemas.microsoft.com/office/powerpoint/2010/main" val="7874224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704193"/>
            <a:ext cx="8689976" cy="1250731"/>
          </a:xfrm>
        </p:spPr>
        <p:txBody>
          <a:bodyPr>
            <a:normAutofit/>
          </a:bodyPr>
          <a:lstStyle/>
          <a:p>
            <a:r>
              <a:rPr lang="en-US" dirty="0"/>
              <a:t>What Actually Happened</a:t>
            </a:r>
          </a:p>
        </p:txBody>
      </p:sp>
      <p:sp>
        <p:nvSpPr>
          <p:cNvPr id="3" name="Subtitle 2"/>
          <p:cNvSpPr>
            <a:spLocks noGrp="1"/>
          </p:cNvSpPr>
          <p:nvPr>
            <p:ph type="subTitle" idx="1"/>
          </p:nvPr>
        </p:nvSpPr>
        <p:spPr>
          <a:xfrm>
            <a:off x="536027" y="2354318"/>
            <a:ext cx="11140965" cy="2903482"/>
          </a:xfrm>
        </p:spPr>
        <p:txBody>
          <a:bodyPr>
            <a:normAutofit fontScale="92500"/>
          </a:bodyPr>
          <a:lstStyle/>
          <a:p>
            <a:pPr algn="l"/>
            <a:r>
              <a:rPr lang="en-US" dirty="0">
                <a:solidFill>
                  <a:schemeClr val="tx1"/>
                </a:solidFill>
              </a:rPr>
              <a:t>15 acres of sorghum with a companion cover crop mix as a demonstration/education plot. The companion crop mix was designed to provide available soil nutrients in symbiosis with the sorghum, and </a:t>
            </a:r>
            <a:r>
              <a:rPr lang="en-US" b="1" u="sng" dirty="0">
                <a:solidFill>
                  <a:schemeClr val="tx1"/>
                </a:solidFill>
              </a:rPr>
              <a:t>provide weed suppression</a:t>
            </a:r>
            <a:r>
              <a:rPr lang="en-US" dirty="0">
                <a:solidFill>
                  <a:schemeClr val="tx1"/>
                </a:solidFill>
              </a:rPr>
              <a:t>. No-till on the Plains worked with four participating producers and a cover crop seed provider to determine the best species to meet the needs of the project objectives. the companion species/mixes were consistent at all of the sites. Two sites used moisture probes to measure water availability inside and outside the plot. </a:t>
            </a:r>
          </a:p>
        </p:txBody>
      </p: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55032" y="5486397"/>
            <a:ext cx="4114808" cy="1371603"/>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972800" y="5762296"/>
            <a:ext cx="1219200" cy="1219200"/>
          </a:xfrm>
          <a:prstGeom prst="rect">
            <a:avLst/>
          </a:prstGeom>
        </p:spPr>
      </p:pic>
    </p:spTree>
    <p:extLst>
      <p:ext uri="{BB962C8B-B14F-4D97-AF65-F5344CB8AC3E}">
        <p14:creationId xmlns:p14="http://schemas.microsoft.com/office/powerpoint/2010/main" val="24676683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93683"/>
            <a:ext cx="8689976" cy="1739460"/>
          </a:xfrm>
        </p:spPr>
        <p:txBody>
          <a:bodyPr>
            <a:normAutofit/>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55032" y="5486397"/>
            <a:ext cx="4114808" cy="1371603"/>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972800" y="5762296"/>
            <a:ext cx="1219200" cy="12192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46234" y="1"/>
            <a:ext cx="11140966" cy="5627914"/>
          </a:xfrm>
          <a:prstGeom prst="rect">
            <a:avLst/>
          </a:prstGeom>
        </p:spPr>
      </p:pic>
      <p:sp>
        <p:nvSpPr>
          <p:cNvPr id="5" name="7-Point Star 4"/>
          <p:cNvSpPr/>
          <p:nvPr/>
        </p:nvSpPr>
        <p:spPr>
          <a:xfrm>
            <a:off x="6316717" y="1240221"/>
            <a:ext cx="252249" cy="231227"/>
          </a:xfrm>
          <a:prstGeom prst="star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6-Point Star 7"/>
          <p:cNvSpPr/>
          <p:nvPr/>
        </p:nvSpPr>
        <p:spPr>
          <a:xfrm>
            <a:off x="3823142" y="4256312"/>
            <a:ext cx="273268" cy="250360"/>
          </a:xfrm>
          <a:prstGeom prst="star6">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6-Point Star 8"/>
          <p:cNvSpPr/>
          <p:nvPr/>
        </p:nvSpPr>
        <p:spPr>
          <a:xfrm>
            <a:off x="7189075" y="2321657"/>
            <a:ext cx="283780" cy="222972"/>
          </a:xfrm>
          <a:prstGeom prst="star6">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6-Point Star 9"/>
          <p:cNvSpPr/>
          <p:nvPr/>
        </p:nvSpPr>
        <p:spPr>
          <a:xfrm>
            <a:off x="9953297" y="2508210"/>
            <a:ext cx="210207" cy="219981"/>
          </a:xfrm>
          <a:prstGeom prst="star6">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30302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55032" y="5486397"/>
            <a:ext cx="4114808" cy="1371603"/>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972800" y="5762296"/>
            <a:ext cx="1219200" cy="12192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0"/>
            <a:ext cx="8135007" cy="6858000"/>
          </a:xfrm>
          <a:prstGeom prst="rect">
            <a:avLst/>
          </a:prstGeom>
        </p:spPr>
      </p:pic>
      <p:sp>
        <p:nvSpPr>
          <p:cNvPr id="5" name="TextBox 4"/>
          <p:cNvSpPr txBox="1"/>
          <p:nvPr/>
        </p:nvSpPr>
        <p:spPr>
          <a:xfrm>
            <a:off x="8290039" y="693683"/>
            <a:ext cx="3712775" cy="4062651"/>
          </a:xfrm>
          <a:prstGeom prst="rect">
            <a:avLst/>
          </a:prstGeom>
          <a:noFill/>
        </p:spPr>
        <p:txBody>
          <a:bodyPr wrap="square" rtlCol="0">
            <a:spAutoFit/>
          </a:bodyPr>
          <a:lstStyle/>
          <a:p>
            <a:r>
              <a:rPr lang="en-US" sz="2400" b="1" u="sng" dirty="0"/>
              <a:t>Companion species</a:t>
            </a:r>
          </a:p>
          <a:p>
            <a:r>
              <a:rPr lang="en-US" sz="2400" dirty="0"/>
              <a:t>Buckwheat	4.5 </a:t>
            </a:r>
            <a:r>
              <a:rPr lang="en-US" sz="2400" dirty="0" err="1"/>
              <a:t>lb</a:t>
            </a:r>
            <a:endParaRPr lang="en-US" sz="2400" dirty="0"/>
          </a:p>
          <a:p>
            <a:r>
              <a:rPr lang="en-US" sz="2400" dirty="0"/>
              <a:t>Mung bean	4.0 </a:t>
            </a:r>
            <a:r>
              <a:rPr lang="en-US" sz="2400" dirty="0" err="1"/>
              <a:t>lb</a:t>
            </a:r>
            <a:endParaRPr lang="en-US" sz="2400" dirty="0"/>
          </a:p>
          <a:p>
            <a:r>
              <a:rPr lang="en-US" sz="2400" dirty="0"/>
              <a:t>Flax		3.88 </a:t>
            </a:r>
            <a:r>
              <a:rPr lang="en-US" sz="2400" dirty="0" err="1"/>
              <a:t>lb</a:t>
            </a:r>
            <a:endParaRPr lang="en-US" sz="2400" dirty="0"/>
          </a:p>
          <a:p>
            <a:r>
              <a:rPr lang="en-US" sz="2400" dirty="0"/>
              <a:t>Brown Mustard	 0.17 </a:t>
            </a:r>
            <a:r>
              <a:rPr lang="en-US" sz="2400" dirty="0" err="1"/>
              <a:t>lb</a:t>
            </a:r>
            <a:endParaRPr lang="en-US" sz="2400" dirty="0"/>
          </a:p>
          <a:p>
            <a:r>
              <a:rPr lang="en-US" sz="2400" dirty="0"/>
              <a:t>Yellow Mustard 0.17 </a:t>
            </a:r>
            <a:r>
              <a:rPr lang="en-US" sz="2400" dirty="0" err="1"/>
              <a:t>lb</a:t>
            </a:r>
            <a:endParaRPr lang="en-US" sz="2400" dirty="0"/>
          </a:p>
          <a:p>
            <a:r>
              <a:rPr lang="en-US" sz="2400" dirty="0"/>
              <a:t>Guar		3.88 </a:t>
            </a:r>
            <a:r>
              <a:rPr lang="en-US" sz="2400" dirty="0" err="1"/>
              <a:t>lb</a:t>
            </a:r>
            <a:endParaRPr lang="en-US" sz="2400" dirty="0"/>
          </a:p>
          <a:p>
            <a:endParaRPr lang="en-US" sz="2400" dirty="0"/>
          </a:p>
          <a:p>
            <a:r>
              <a:rPr lang="en-US" sz="2400" dirty="0"/>
              <a:t>Planted 15-16 </a:t>
            </a:r>
            <a:r>
              <a:rPr lang="en-US" sz="2400" dirty="0" err="1"/>
              <a:t>lbs</a:t>
            </a:r>
            <a:r>
              <a:rPr lang="en-US" sz="2400" dirty="0"/>
              <a:t> per acre</a:t>
            </a:r>
          </a:p>
          <a:p>
            <a:r>
              <a:rPr lang="en-US" sz="2400" dirty="0"/>
              <a:t>Cost $21.90/acre</a:t>
            </a:r>
          </a:p>
          <a:p>
            <a:endParaRPr lang="en-US" dirty="0"/>
          </a:p>
        </p:txBody>
      </p:sp>
    </p:spTree>
    <p:extLst>
      <p:ext uri="{BB962C8B-B14F-4D97-AF65-F5344CB8AC3E}">
        <p14:creationId xmlns:p14="http://schemas.microsoft.com/office/powerpoint/2010/main" val="35496082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93683"/>
            <a:ext cx="8689976" cy="746234"/>
          </a:xfrm>
        </p:spPr>
        <p:txBody>
          <a:bodyPr>
            <a:normAutofit fontScale="90000"/>
          </a:bodyPr>
          <a:lstStyle/>
          <a:p>
            <a:r>
              <a:rPr lang="en-US" dirty="0"/>
              <a:t>Other Information</a:t>
            </a:r>
          </a:p>
        </p:txBody>
      </p:sp>
      <p:sp>
        <p:nvSpPr>
          <p:cNvPr id="3" name="Subtitle 2"/>
          <p:cNvSpPr>
            <a:spLocks noGrp="1"/>
          </p:cNvSpPr>
          <p:nvPr>
            <p:ph type="subTitle" idx="1"/>
          </p:nvPr>
        </p:nvSpPr>
        <p:spPr>
          <a:xfrm>
            <a:off x="472966" y="1439917"/>
            <a:ext cx="10499834" cy="4322379"/>
          </a:xfrm>
        </p:spPr>
        <p:txBody>
          <a:bodyPr>
            <a:normAutofit fontScale="92500" lnSpcReduction="20000"/>
          </a:bodyPr>
          <a:lstStyle/>
          <a:p>
            <a:pPr marL="342900" indent="-342900" algn="l">
              <a:buFont typeface="Arial" panose="020B0604020202020204" pitchFamily="34" charset="0"/>
              <a:buChar char="•"/>
            </a:pPr>
            <a:r>
              <a:rPr lang="en-US" dirty="0">
                <a:solidFill>
                  <a:schemeClr val="tx1"/>
                </a:solidFill>
              </a:rPr>
              <a:t>Sorghum planted at 45,000-60,000 seeds per acre</a:t>
            </a:r>
          </a:p>
          <a:p>
            <a:pPr marL="342900" indent="-342900" algn="l">
              <a:buFont typeface="Arial" panose="020B0604020202020204" pitchFamily="34" charset="0"/>
              <a:buChar char="•"/>
            </a:pPr>
            <a:r>
              <a:rPr lang="en-US" dirty="0">
                <a:solidFill>
                  <a:schemeClr val="tx1"/>
                </a:solidFill>
              </a:rPr>
              <a:t>Some of the Plots had Pre-residual herbicides prior to planting but nothing after planting on plots</a:t>
            </a:r>
          </a:p>
          <a:p>
            <a:pPr marL="342900" indent="-342900" algn="l">
              <a:buFont typeface="Arial" panose="020B0604020202020204" pitchFamily="34" charset="0"/>
              <a:buChar char="•"/>
            </a:pPr>
            <a:r>
              <a:rPr lang="en-US" dirty="0">
                <a:solidFill>
                  <a:schemeClr val="tx1"/>
                </a:solidFill>
              </a:rPr>
              <a:t>All But one of the plots had a cover crop planted ahead of the sorghum</a:t>
            </a:r>
          </a:p>
          <a:p>
            <a:pPr marL="342900" indent="-342900" algn="l">
              <a:buFont typeface="Arial" panose="020B0604020202020204" pitchFamily="34" charset="0"/>
              <a:buChar char="•"/>
            </a:pPr>
            <a:r>
              <a:rPr lang="en-US" dirty="0">
                <a:solidFill>
                  <a:schemeClr val="tx1"/>
                </a:solidFill>
              </a:rPr>
              <a:t>3 of the 4 plots had companions planted In the same furrow as the sorghum, one had them between the rows</a:t>
            </a:r>
          </a:p>
          <a:p>
            <a:pPr marL="342900" indent="-342900" algn="l">
              <a:buFont typeface="Arial" panose="020B0604020202020204" pitchFamily="34" charset="0"/>
              <a:buChar char="•"/>
            </a:pPr>
            <a:r>
              <a:rPr lang="en-US" dirty="0">
                <a:solidFill>
                  <a:schemeClr val="tx1"/>
                </a:solidFill>
              </a:rPr>
              <a:t>All but 1 of the plots had Nitrogen applied before planting starter fertilizer applied with the sorghum, no post fertilizer was applied</a:t>
            </a:r>
          </a:p>
          <a:p>
            <a:pPr marL="342900" indent="-342900" algn="l">
              <a:buFont typeface="Arial" panose="020B0604020202020204" pitchFamily="34" charset="0"/>
              <a:buChar char="•"/>
            </a:pPr>
            <a:r>
              <a:rPr lang="en-US" dirty="0">
                <a:solidFill>
                  <a:schemeClr val="tx1"/>
                </a:solidFill>
              </a:rPr>
              <a:t>No additional herbicides or insecticides were applied to the plots</a:t>
            </a:r>
          </a:p>
          <a:p>
            <a:pPr marL="342900" indent="-342900" algn="l">
              <a:buFont typeface="Arial" panose="020B0604020202020204" pitchFamily="34" charset="0"/>
              <a:buChar char="•"/>
            </a:pPr>
            <a:r>
              <a:rPr lang="en-US" b="1" dirty="0">
                <a:solidFill>
                  <a:srgbClr val="7030A0"/>
                </a:solidFill>
              </a:rPr>
              <a:t>Due to wet Spring and Early Summer, all of the plantings were delayed (plant dates were June 7, 18, 29 and July 2, 2019, 15-30 Days later than “normal”)</a:t>
            </a:r>
          </a:p>
          <a:p>
            <a:pPr marL="342900" indent="-342900" algn="l">
              <a:buFont typeface="Arial" panose="020B0604020202020204" pitchFamily="34" charset="0"/>
              <a:buChar char="•"/>
            </a:pPr>
            <a:endParaRPr lang="en-US" dirty="0">
              <a:solidFill>
                <a:schemeClr val="tx1"/>
              </a:solidFill>
            </a:endParaRPr>
          </a:p>
          <a:p>
            <a:pPr marL="342900" indent="-342900" algn="l">
              <a:buFont typeface="Arial" panose="020B0604020202020204" pitchFamily="34" charset="0"/>
              <a:buChar char="•"/>
            </a:pPr>
            <a:endParaRPr lang="en-US" dirty="0">
              <a:solidFill>
                <a:schemeClr val="tx1"/>
              </a:solidFill>
            </a:endParaRPr>
          </a:p>
          <a:p>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55032" y="5486397"/>
            <a:ext cx="4114808" cy="1371603"/>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972800" y="5762296"/>
            <a:ext cx="1219200" cy="1219200"/>
          </a:xfrm>
          <a:prstGeom prst="rect">
            <a:avLst/>
          </a:prstGeom>
        </p:spPr>
      </p:pic>
    </p:spTree>
    <p:extLst>
      <p:ext uri="{BB962C8B-B14F-4D97-AF65-F5344CB8AC3E}">
        <p14:creationId xmlns:p14="http://schemas.microsoft.com/office/powerpoint/2010/main" val="543115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descr="https://uc08e22d74f009fd0c38f83f499a.previews.dropboxusercontent.com/p/thumb/AApEofsefw2fOLBXQ4GQ79ZgQehohyfxoBbtQsniv3d-Z2DNZZqgPeMkZDmK3nvWOKWlOFfgmLTW-Wyu5yvSqEMyfwc3euATDuKspGFZ3da8GAmupAvlgH8Ucrbvpk4mHHKyFUB7ahXufRf5zQgsvgu9DlhJsuPwu6w1B4JqExDh6qqSya1zVvGSKh66Ecb0RXqF4PzaPgK_B-Na32HyPfTHPnr2ddz-3tSawVu9xw6JJPaPVMfYuGRiU4YQHuA7MCuNq3NQuW4hJOLRCA02fpWggyOnuzBVS9nfglMyGhlUQqZ56BmOWPimyYS9dTZ0HyiEO5Z7xl9DqSaUDxJ5d3fP44Ilnq--PiyzyIfYbRC9EA/p.jpeg?fv_content=true&amp;size_mode=5"/>
          <p:cNvPicPr>
            <a:picLocks noGrp="1" noChangeAspect="1" noChangeArrowheads="1"/>
          </p:cNvPicPr>
          <p:nvPr>
            <p:ph sz="quarter" idx="13"/>
          </p:nvPr>
        </p:nvPicPr>
        <p:blipFill>
          <a:blip r:embed="rId2" cstate="print">
            <a:extLst>
              <a:ext uri="{28A0092B-C50C-407E-A947-70E740481C1C}">
                <a14:useLocalDpi xmlns:a14="http://schemas.microsoft.com/office/drawing/2010/main"/>
              </a:ext>
            </a:extLst>
          </a:blip>
          <a:srcRect/>
          <a:stretch>
            <a:fillRect/>
          </a:stretch>
        </p:blipFill>
        <p:spPr bwMode="auto">
          <a:xfrm>
            <a:off x="0" y="-245327"/>
            <a:ext cx="6311589" cy="697323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11590" y="-130095"/>
            <a:ext cx="5880411" cy="6858000"/>
          </a:xfrm>
          <a:prstGeom prst="rect">
            <a:avLst/>
          </a:prstGeom>
        </p:spPr>
      </p:pic>
      <p:sp>
        <p:nvSpPr>
          <p:cNvPr id="5" name="TextBox 4"/>
          <p:cNvSpPr txBox="1"/>
          <p:nvPr/>
        </p:nvSpPr>
        <p:spPr>
          <a:xfrm>
            <a:off x="6311589" y="176181"/>
            <a:ext cx="7103327" cy="769441"/>
          </a:xfrm>
          <a:prstGeom prst="rect">
            <a:avLst/>
          </a:prstGeom>
          <a:noFill/>
        </p:spPr>
        <p:txBody>
          <a:bodyPr wrap="square" rtlCol="0">
            <a:spAutoFit/>
          </a:bodyPr>
          <a:lstStyle/>
          <a:p>
            <a:r>
              <a:rPr lang="en-US" sz="4400" dirty="0">
                <a:solidFill>
                  <a:schemeClr val="bg1"/>
                </a:solidFill>
              </a:rPr>
              <a:t>Saline County</a:t>
            </a:r>
          </a:p>
        </p:txBody>
      </p:sp>
    </p:spTree>
    <p:extLst>
      <p:ext uri="{BB962C8B-B14F-4D97-AF65-F5344CB8AC3E}">
        <p14:creationId xmlns:p14="http://schemas.microsoft.com/office/powerpoint/2010/main" val="23214739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p:txBody>
          <a:bodyPr/>
          <a:lstStyle/>
          <a:p>
            <a:endParaRPr lang="en-US"/>
          </a:p>
        </p:txBody>
      </p:sp>
      <p:sp>
        <p:nvSpPr>
          <p:cNvPr id="11" name="Subtitle 10"/>
          <p:cNvSpPr>
            <a:spLocks noGrp="1"/>
          </p:cNvSpPr>
          <p:nvPr>
            <p:ph type="subTitle" idx="1"/>
          </p:nvPr>
        </p:nvSpPr>
        <p:spPr/>
        <p:txBody>
          <a:bodyPr/>
          <a:lstStyle/>
          <a:p>
            <a:endParaRPr lang="en-US"/>
          </a:p>
        </p:txBody>
      </p: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55032" y="5486397"/>
            <a:ext cx="4114808" cy="1371603"/>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972800" y="5762296"/>
            <a:ext cx="1219200" cy="12192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439338" y="-12849401"/>
            <a:ext cx="23325318" cy="31098391"/>
          </a:xfrm>
          <a:prstGeom prst="rect">
            <a:avLst/>
          </a:prstGeom>
        </p:spPr>
      </p:pic>
    </p:spTree>
    <p:extLst>
      <p:ext uri="{BB962C8B-B14F-4D97-AF65-F5344CB8AC3E}">
        <p14:creationId xmlns:p14="http://schemas.microsoft.com/office/powerpoint/2010/main" val="25747424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1902372" y="1253491"/>
            <a:ext cx="8689976" cy="2509213"/>
          </a:xfrm>
        </p:spPr>
        <p:txBody>
          <a:bodyPr/>
          <a:lstStyle/>
          <a:p>
            <a:endParaRPr lang="en-US" dirty="0"/>
          </a:p>
        </p:txBody>
      </p:sp>
      <p:sp>
        <p:nvSpPr>
          <p:cNvPr id="11" name="Subtitle 10"/>
          <p:cNvSpPr>
            <a:spLocks noGrp="1"/>
          </p:cNvSpPr>
          <p:nvPr>
            <p:ph type="subTitle" idx="1"/>
          </p:nvPr>
        </p:nvSpPr>
        <p:spPr/>
        <p:txBody>
          <a:bodyPr/>
          <a:lstStyle/>
          <a:p>
            <a:endParaRPr lang="en-US"/>
          </a:p>
        </p:txBody>
      </p: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55032" y="5486397"/>
            <a:ext cx="4114808" cy="1371603"/>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972800" y="5762296"/>
            <a:ext cx="1219200" cy="1219200"/>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5400000">
            <a:off x="5780049" y="446049"/>
            <a:ext cx="6858000" cy="5965902"/>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5400000">
            <a:off x="-315951" y="237892"/>
            <a:ext cx="6858000" cy="6226098"/>
          </a:xfrm>
          <a:prstGeom prst="rect">
            <a:avLst/>
          </a:prstGeom>
        </p:spPr>
      </p:pic>
      <p:sp>
        <p:nvSpPr>
          <p:cNvPr id="14" name="TextBox 13"/>
          <p:cNvSpPr txBox="1"/>
          <p:nvPr/>
        </p:nvSpPr>
        <p:spPr>
          <a:xfrm>
            <a:off x="2620537" y="89210"/>
            <a:ext cx="6066263" cy="830997"/>
          </a:xfrm>
          <a:prstGeom prst="rect">
            <a:avLst/>
          </a:prstGeom>
          <a:noFill/>
        </p:spPr>
        <p:txBody>
          <a:bodyPr wrap="square" rtlCol="0">
            <a:spAutoFit/>
          </a:bodyPr>
          <a:lstStyle/>
          <a:p>
            <a:r>
              <a:rPr lang="en-US" sz="4800" b="1" dirty="0">
                <a:solidFill>
                  <a:schemeClr val="bg1"/>
                </a:solidFill>
              </a:rPr>
              <a:t>Ford County</a:t>
            </a:r>
          </a:p>
        </p:txBody>
      </p:sp>
    </p:spTree>
    <p:extLst>
      <p:ext uri="{BB962C8B-B14F-4D97-AF65-F5344CB8AC3E}">
        <p14:creationId xmlns:p14="http://schemas.microsoft.com/office/powerpoint/2010/main" val="895438567"/>
      </p:ext>
    </p:extLst>
  </p:cSld>
  <p:clrMapOvr>
    <a:masterClrMapping/>
  </p:clrMapOvr>
</p:sld>
</file>

<file path=ppt/theme/theme1.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TM04033925[[fn=Droplet]]</Template>
  <TotalTime>10919</TotalTime>
  <Words>1439</Words>
  <Application>Microsoft Macintosh PowerPoint</Application>
  <PresentationFormat>Widescreen</PresentationFormat>
  <Paragraphs>277</Paragraphs>
  <Slides>24</Slides>
  <Notes>3</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24</vt:i4>
      </vt:variant>
    </vt:vector>
  </HeadingPairs>
  <TitlesOfParts>
    <vt:vector size="29" baseType="lpstr">
      <vt:lpstr>Arial</vt:lpstr>
      <vt:lpstr>Calibri</vt:lpstr>
      <vt:lpstr>Tw Cen MT</vt:lpstr>
      <vt:lpstr>Droplet</vt:lpstr>
      <vt:lpstr>Worksheet</vt:lpstr>
      <vt:lpstr>Alternative Weed Control Strategies in Sorghum with Companion Crops </vt:lpstr>
      <vt:lpstr>Project objectives </vt:lpstr>
      <vt:lpstr>What Actually Happened</vt:lpstr>
      <vt:lpstr>PowerPoint Presentation</vt:lpstr>
      <vt:lpstr>PowerPoint Presentation</vt:lpstr>
      <vt:lpstr>Other Information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2019 Yield results</vt:lpstr>
      <vt:lpstr>2018 Yield results</vt:lpstr>
      <vt:lpstr>Post Herbicide applications outside Plot area</vt:lpstr>
      <vt:lpstr>Crop X Moisture Probes</vt:lpstr>
      <vt:lpstr>Moisture results Osage Co</vt:lpstr>
      <vt:lpstr>Moisture Results Mitchell Co</vt:lpstr>
      <vt:lpstr>Soil sampling – Aggregate Stability</vt:lpstr>
      <vt:lpstr>Soil sampling results – Total Carbon</vt:lpstr>
      <vt:lpstr>Soil sampling results - Active Carbon</vt:lpstr>
      <vt:lpstr>General Observations from Demonstration plots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No-till on the Plain</dc:creator>
  <cp:lastModifiedBy>Marie J Flanagan</cp:lastModifiedBy>
  <cp:revision>70</cp:revision>
  <dcterms:created xsi:type="dcterms:W3CDTF">2018-12-21T13:47:15Z</dcterms:created>
  <dcterms:modified xsi:type="dcterms:W3CDTF">2021-05-06T23:01:32Z</dcterms:modified>
</cp:coreProperties>
</file>