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30" r:id="rId2"/>
    <p:sldId id="431" r:id="rId3"/>
    <p:sldId id="432" r:id="rId4"/>
    <p:sldId id="434" r:id="rId5"/>
    <p:sldId id="436" r:id="rId6"/>
    <p:sldId id="396" r:id="rId7"/>
    <p:sldId id="397" r:id="rId8"/>
    <p:sldId id="400" r:id="rId9"/>
    <p:sldId id="414" r:id="rId10"/>
    <p:sldId id="415" r:id="rId11"/>
    <p:sldId id="398" r:id="rId12"/>
    <p:sldId id="403" r:id="rId13"/>
    <p:sldId id="439" r:id="rId14"/>
    <p:sldId id="40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2"/>
    <p:restoredTop sz="94633"/>
  </p:normalViewPr>
  <p:slideViewPr>
    <p:cSldViewPr snapToGrid="0" snapToObjects="1">
      <p:cViewPr>
        <p:scale>
          <a:sx n="90" d="100"/>
          <a:sy n="90" d="100"/>
        </p:scale>
        <p:origin x="4880" y="2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07BA-D810-E445-B3E6-6C78F1FB6F0C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02DDE-F60B-E64A-A9B5-41B7AAC1F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2DDE-F60B-E64A-A9B5-41B7AAC1F5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C338B1-0D4D-6D42-B8B0-E5B8CF60B147}" type="slidenum">
              <a:rPr lang="en-US">
                <a:latin typeface="Calibri" charset="0"/>
              </a:rPr>
              <a:pPr eaLnBrk="1" hangingPunct="1"/>
              <a:t>12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9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C338B1-0D4D-6D42-B8B0-E5B8CF60B147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4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C338B1-0D4D-6D42-B8B0-E5B8CF60B147}" type="slidenum">
              <a:rPr lang="en-US">
                <a:latin typeface="Calibri" charset="0"/>
              </a:rPr>
              <a:pPr eaLnBrk="1" hangingPunct="1"/>
              <a:t>14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7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2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5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9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7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6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AEC65-179B-5349-98BA-A968CAF20A3F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D59B-076B-4F4C-892C-79434BCBC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9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jpeg"/><Relationship Id="rId9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7" Type="http://schemas.openxmlformats.org/officeDocument/2006/relationships/image" Target="../media/image31.tiff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6" Type="http://schemas.openxmlformats.org/officeDocument/2006/relationships/image" Target="../media/image5.png"/><Relationship Id="rId7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jpeg"/><Relationship Id="rId7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4.jpeg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5.png"/><Relationship Id="rId9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73" y="1482998"/>
            <a:ext cx="5140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1: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Verimark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(13.5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fl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oz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2: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Requeim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(2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qt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3: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Actigard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(0.25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fl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oz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4: Non-treated check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73" y="954414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Seedlings Protected in an  insect cage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737" y="935930"/>
            <a:ext cx="449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Seedlings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Not-Protected</a:t>
            </a:r>
            <a:endParaRPr lang="en-US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737" y="1531502"/>
            <a:ext cx="5140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1: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Verimark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(13.5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fl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oz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2: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Requeim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(2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qt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3: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Actigard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(0.25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fl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oz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/A)</a:t>
            </a:r>
          </a:p>
          <a:p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Treatment 4: Non-treated check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87536"/>
            <a:ext cx="329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Treatments were drenched at the base of the seedlings at planting.</a:t>
            </a:r>
          </a:p>
          <a:p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Four replications per treatment.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73"/>
          <a:stretch/>
        </p:blipFill>
        <p:spPr>
          <a:xfrm>
            <a:off x="3292164" y="3045771"/>
            <a:ext cx="5428517" cy="223785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4310743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Greenhouse protection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6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487" y="9329"/>
            <a:ext cx="4094922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Cultural tactics: mulch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/>
          <p:nvPr/>
        </p:nvSpPr>
        <p:spPr>
          <a:xfrm>
            <a:off x="4531427" y="3007814"/>
            <a:ext cx="253173" cy="458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>
                <a:solidFill>
                  <a:srgbClr val="FFFFFF"/>
                </a:solidFill>
                <a:effectLst/>
                <a:latin typeface="Arial" charset="0"/>
                <a:ea typeface="ＭＳ 明朝" charset="-128"/>
                <a:cs typeface="Times New Roman" charset="0"/>
              </a:rPr>
              <a:t>d</a:t>
            </a:r>
            <a:endParaRPr lang="en-US" sz="1000">
              <a:effectLst/>
              <a:latin typeface="Times" charset="0"/>
              <a:ea typeface="ＭＳ 明朝" charset="-128"/>
              <a:cs typeface="Times New Roman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38603" y="892582"/>
            <a:ext cx="5627957" cy="2168511"/>
            <a:chOff x="522077" y="865428"/>
            <a:chExt cx="6534693" cy="29130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" y="865428"/>
              <a:ext cx="2165168" cy="2886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245" y="865428"/>
              <a:ext cx="2184763" cy="2913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07" y="865429"/>
              <a:ext cx="2184763" cy="291301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9117874" y="24035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120" b="1"/>
          <a:stretch/>
        </p:blipFill>
        <p:spPr>
          <a:xfrm>
            <a:off x="759881" y="3561398"/>
            <a:ext cx="2204488" cy="3018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2072"/>
          <a:stretch/>
        </p:blipFill>
        <p:spPr>
          <a:xfrm>
            <a:off x="3259645" y="3568760"/>
            <a:ext cx="2287504" cy="3011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3802" b="6189"/>
          <a:stretch/>
        </p:blipFill>
        <p:spPr>
          <a:xfrm>
            <a:off x="5868551" y="3561398"/>
            <a:ext cx="2400237" cy="29621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7338" y="3124692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Fancy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9561" y="3218877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Medium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2036" y="3192066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Cull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45" y="38733"/>
            <a:ext cx="1528355" cy="1953101"/>
          </a:xfrm>
          <a:prstGeom prst="rect">
            <a:avLst/>
          </a:prstGeom>
        </p:spPr>
      </p:pic>
      <p:pic>
        <p:nvPicPr>
          <p:cNvPr id="19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9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4245429" cy="6589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Insecticides at planting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974" y="1"/>
            <a:ext cx="1185868" cy="1437502"/>
          </a:xfrm>
          <a:prstGeom prst="rect">
            <a:avLst/>
          </a:prstGeom>
        </p:spPr>
      </p:pic>
      <p:sp>
        <p:nvSpPr>
          <p:cNvPr id="18" name="Text Box 11"/>
          <p:cNvSpPr txBox="1"/>
          <p:nvPr/>
        </p:nvSpPr>
        <p:spPr>
          <a:xfrm>
            <a:off x="4531427" y="3007814"/>
            <a:ext cx="253173" cy="458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>
                <a:solidFill>
                  <a:srgbClr val="FFFFFF"/>
                </a:solidFill>
                <a:effectLst/>
                <a:latin typeface="Arial" charset="0"/>
                <a:ea typeface="ＭＳ 明朝" charset="-128"/>
                <a:cs typeface="Times New Roman" charset="0"/>
              </a:rPr>
              <a:t>d</a:t>
            </a:r>
            <a:endParaRPr lang="en-US" sz="1000">
              <a:effectLst/>
              <a:latin typeface="Times" charset="0"/>
              <a:ea typeface="ＭＳ 明朝" charset="-128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14" y="1408716"/>
            <a:ext cx="2420417" cy="2364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2" y="3802959"/>
            <a:ext cx="2420418" cy="1917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446" y="1442802"/>
            <a:ext cx="2190623" cy="238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446" y="3681993"/>
            <a:ext cx="2190623" cy="2037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801" y="1437502"/>
            <a:ext cx="2103729" cy="4433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2939" y="975584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21-Sep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5026" y="975026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Arial" charset="0"/>
                <a:ea typeface="Arial" charset="0"/>
                <a:cs typeface="Arial" charset="0"/>
              </a:rPr>
              <a:t>28-Sep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2755" y="1022385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03-Oct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8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4310743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/>
              <a:t>Insecticides at planting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29"/>
          <a:stretch/>
        </p:blipFill>
        <p:spPr>
          <a:xfrm>
            <a:off x="2991394" y="1541415"/>
            <a:ext cx="2342098" cy="519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266" t="190" r="6258" b="3191"/>
          <a:stretch/>
        </p:blipFill>
        <p:spPr>
          <a:xfrm>
            <a:off x="5669280" y="1541413"/>
            <a:ext cx="2546409" cy="5159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137"/>
          <a:stretch/>
        </p:blipFill>
        <p:spPr>
          <a:xfrm>
            <a:off x="535576" y="1541414"/>
            <a:ext cx="1999343" cy="5159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076" y="948776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Severity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8687" y="948776"/>
            <a:ext cx="1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Silvering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9904" y="948776"/>
            <a:ext cx="8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Vigor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933" y="-13416"/>
            <a:ext cx="1989067" cy="1331524"/>
          </a:xfrm>
          <a:prstGeom prst="rect">
            <a:avLst/>
          </a:prstGeom>
        </p:spPr>
      </p:pic>
      <p:pic>
        <p:nvPicPr>
          <p:cNvPr id="12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4310743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/>
              <a:t>Insecticides at planting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076" y="948776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Fancy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8687" y="948776"/>
            <a:ext cx="1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Medium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9904" y="948776"/>
            <a:ext cx="8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Cull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89"/>
          <a:stretch/>
        </p:blipFill>
        <p:spPr>
          <a:xfrm>
            <a:off x="394576" y="1481069"/>
            <a:ext cx="2112736" cy="5251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15" y="1453688"/>
            <a:ext cx="2295166" cy="5306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035" t="976" r="2643"/>
          <a:stretch/>
        </p:blipFill>
        <p:spPr>
          <a:xfrm>
            <a:off x="5379681" y="1412798"/>
            <a:ext cx="2336605" cy="53195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7" y="1"/>
            <a:ext cx="1349693" cy="1721580"/>
          </a:xfrm>
          <a:prstGeom prst="rect">
            <a:avLst/>
          </a:prstGeom>
        </p:spPr>
      </p:pic>
      <p:pic>
        <p:nvPicPr>
          <p:cNvPr id="10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8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-22667"/>
            <a:ext cx="6819900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Integrating management options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532"/>
            <a:ext cx="3161211" cy="4214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68" y="1232263"/>
            <a:ext cx="3037115" cy="4049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5" y="1149532"/>
            <a:ext cx="3322683" cy="443024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508" y="5811209"/>
            <a:ext cx="7587479" cy="723139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Char char="§"/>
            </a:pPr>
            <a:r>
              <a:rPr lang="en-US" sz="2400" b="1" dirty="0" smtClean="0">
                <a:latin typeface="Arial" charset="0"/>
                <a:cs typeface="Arial" charset="0"/>
              </a:rPr>
              <a:t>Host resistance + Cultural tactics + </a:t>
            </a:r>
            <a:r>
              <a:rPr lang="en-US" sz="2400" b="1" smtClean="0">
                <a:latin typeface="Arial" charset="0"/>
                <a:cs typeface="Arial" charset="0"/>
              </a:rPr>
              <a:t>chemical </a:t>
            </a:r>
            <a:r>
              <a:rPr lang="en-US" sz="2400" b="1" smtClean="0">
                <a:latin typeface="Arial" charset="0"/>
                <a:cs typeface="Arial" charset="0"/>
              </a:rPr>
              <a:t>tactics</a:t>
            </a:r>
            <a:endParaRPr lang="en-US" sz="2400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1087802"/>
            <a:ext cx="5950528" cy="46899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4310743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Greenhouse protection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293960"/>
              </p:ext>
            </p:extLst>
          </p:nvPr>
        </p:nvGraphicFramePr>
        <p:xfrm>
          <a:off x="463732" y="1356425"/>
          <a:ext cx="3768633" cy="3755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090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1840543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63779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whitefly counts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9212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0.9 </a:t>
                      </a:r>
                      <a:r>
                        <a:rPr lang="en-US" sz="1800" dirty="0" err="1" smtClean="0"/>
                        <a:t>bc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637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0.2 c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9212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1.2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637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2.2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350689"/>
              </p:ext>
            </p:extLst>
          </p:nvPr>
        </p:nvGraphicFramePr>
        <p:xfrm>
          <a:off x="4759435" y="1356424"/>
          <a:ext cx="3705298" cy="3755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605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1637693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5860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whitefly counts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846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67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846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67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4323806" cy="6589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/>
              <a:t>Greenhouse protection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4657" y="823000"/>
            <a:ext cx="19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Not-protected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5915" y="823000"/>
            <a:ext cx="19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Content Placeholder 4" descr="BemisiaAdult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672" y="111067"/>
            <a:ext cx="1336565" cy="1002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8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83551"/>
              </p:ext>
            </p:extLst>
          </p:nvPr>
        </p:nvGraphicFramePr>
        <p:xfrm>
          <a:off x="433054" y="1699711"/>
          <a:ext cx="4347953" cy="390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354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2539599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eggs and nymphs count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20.8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19.2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15.6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23.7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6943"/>
              </p:ext>
            </p:extLst>
          </p:nvPr>
        </p:nvGraphicFramePr>
        <p:xfrm>
          <a:off x="4978928" y="1792304"/>
          <a:ext cx="3851563" cy="381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905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1920658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64807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eggs and nymphs count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936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0.50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648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0.40</a:t>
                      </a:r>
                      <a:r>
                        <a:rPr lang="en-US" sz="1800" baseline="0" dirty="0" smtClean="0"/>
                        <a:t>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936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0.55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648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2.0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3618411" cy="6589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smtClean="0"/>
              <a:t>Whitefly immatures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8531" y="994643"/>
            <a:ext cx="19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Not-protected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245" y="1007666"/>
            <a:ext cx="19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0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505740"/>
              </p:ext>
            </p:extLst>
          </p:nvPr>
        </p:nvGraphicFramePr>
        <p:xfrm>
          <a:off x="444138" y="1656871"/>
          <a:ext cx="3670662" cy="418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662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2144000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4054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</a:t>
                      </a:r>
                      <a:r>
                        <a:rPr lang="en-US" sz="1800" dirty="0" err="1" smtClean="0"/>
                        <a:t>CuLCrV</a:t>
                      </a:r>
                      <a:r>
                        <a:rPr lang="en-US" sz="1800" dirty="0" smtClean="0"/>
                        <a:t> incidence (%)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1.2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2.4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2.6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1.2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90376"/>
              </p:ext>
            </p:extLst>
          </p:nvPr>
        </p:nvGraphicFramePr>
        <p:xfrm>
          <a:off x="4689565" y="1656871"/>
          <a:ext cx="3866605" cy="418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156">
                  <a:extLst>
                    <a:ext uri="{9D8B030D-6E8A-4147-A177-3AD203B41FA5}">
                      <a16:colId xmlns="" xmlns:a16="http://schemas.microsoft.com/office/drawing/2014/main" val="3340256868"/>
                    </a:ext>
                  </a:extLst>
                </a:gridCol>
                <a:gridCol w="2258449">
                  <a:extLst>
                    <a:ext uri="{9D8B030D-6E8A-4147-A177-3AD203B41FA5}">
                      <a16:colId xmlns="" xmlns:a16="http://schemas.microsoft.com/office/drawing/2014/main" val="2901871714"/>
                    </a:ext>
                  </a:extLst>
                </a:gridCol>
              </a:tblGrid>
              <a:tr h="4054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Treatments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Mean </a:t>
                      </a:r>
                      <a:r>
                        <a:rPr lang="en-US" sz="1800" dirty="0" err="1" smtClean="0"/>
                        <a:t>CuLCrV</a:t>
                      </a:r>
                      <a:r>
                        <a:rPr lang="en-US" sz="1800" dirty="0" smtClean="0"/>
                        <a:t> incidence (%)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7030464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Verimark</a:t>
                      </a:r>
                      <a:r>
                        <a:rPr lang="en-US" sz="1800" dirty="0" smtClean="0"/>
                        <a:t> (13.5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0.25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18571839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Requeim</a:t>
                      </a:r>
                      <a:r>
                        <a:rPr lang="en-US" sz="1800" dirty="0" smtClean="0"/>
                        <a:t> (2 </a:t>
                      </a:r>
                      <a:r>
                        <a:rPr lang="en-US" sz="1800" dirty="0" err="1" smtClean="0"/>
                        <a:t>qt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0.29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13808055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Actigard</a:t>
                      </a:r>
                      <a:r>
                        <a:rPr lang="en-US" sz="1800" dirty="0" smtClean="0"/>
                        <a:t> (0.25 </a:t>
                      </a:r>
                      <a:r>
                        <a:rPr lang="en-US" sz="1800" dirty="0" err="1" smtClean="0"/>
                        <a:t>fl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oz</a:t>
                      </a:r>
                      <a:r>
                        <a:rPr lang="en-US" sz="1800" dirty="0" smtClean="0"/>
                        <a:t>/A)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0.65 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66939908"/>
                  </a:ext>
                </a:extLst>
              </a:tr>
              <a:tr h="72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Non-treated check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0.24 b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4717969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3143793" cy="6589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Virus incidence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2108" y="1116914"/>
            <a:ext cx="19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Not-protected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5549" y="1116914"/>
            <a:ext cx="125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smtClean="0">
                <a:latin typeface="Arial" charset="0"/>
                <a:ea typeface="Arial" charset="0"/>
                <a:cs typeface="Arial" charset="0"/>
              </a:rPr>
              <a:t>rotected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59708"/>
            <a:ext cx="1685602" cy="11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131" y="1881810"/>
            <a:ext cx="5773017" cy="43486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4414838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Squash  resistance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950844"/>
            <a:ext cx="8063949" cy="93096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Tifton preliminary fall trial</a:t>
            </a: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Commercial yellow and zucchini squash evaluation (20 vars.)</a:t>
            </a: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Yellow oval </a:t>
            </a:r>
            <a:r>
              <a:rPr lang="mr-IN" sz="20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yellow squash; green oval- zucchini squash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4637" y="2107184"/>
            <a:ext cx="2016285" cy="1894974"/>
            <a:chOff x="1" y="-2411"/>
            <a:chExt cx="4130869" cy="34662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3901" y="0"/>
              <a:ext cx="1966969" cy="346383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" y="-2411"/>
              <a:ext cx="2766837" cy="3466242"/>
              <a:chOff x="1" y="-2411"/>
              <a:chExt cx="2766837" cy="346624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"/>
                <a:ext cx="2163902" cy="3463830"/>
              </a:xfrm>
              <a:prstGeom prst="rect">
                <a:avLst/>
              </a:prstGeom>
            </p:spPr>
          </p:pic>
          <p:sp>
            <p:nvSpPr>
              <p:cNvPr id="12" name="Text Box 21"/>
              <p:cNvSpPr txBox="1"/>
              <p:nvPr/>
            </p:nvSpPr>
            <p:spPr>
              <a:xfrm>
                <a:off x="6914" y="-2411"/>
                <a:ext cx="487047" cy="48604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kern="1200">
                    <a:solidFill>
                      <a:srgbClr val="FFFFFF"/>
                    </a:solidFill>
                    <a:effectLst/>
                    <a:latin typeface="Cambria" charset="0"/>
                    <a:ea typeface="ＭＳ 明朝" charset="-128"/>
                    <a:cs typeface="Times New Roman" charset="0"/>
                  </a:rPr>
                  <a:t>A</a:t>
                </a:r>
                <a:endParaRPr lang="en-GB" sz="1000">
                  <a:effectLst/>
                  <a:latin typeface="Times" charset="0"/>
                  <a:ea typeface="ＭＳ 明朝" charset="-128"/>
                  <a:cs typeface="Times New Roman" charset="0"/>
                </a:endParaRPr>
              </a:p>
            </p:txBody>
          </p:sp>
          <p:sp>
            <p:nvSpPr>
              <p:cNvPr id="13" name="Text Box 22"/>
              <p:cNvSpPr txBox="1"/>
              <p:nvPr/>
            </p:nvSpPr>
            <p:spPr>
              <a:xfrm>
                <a:off x="2163798" y="0"/>
                <a:ext cx="603040" cy="64841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kern="1200">
                    <a:solidFill>
                      <a:srgbClr val="FFFFFF"/>
                    </a:solidFill>
                    <a:effectLst/>
                    <a:latin typeface="Cambria" charset="0"/>
                    <a:ea typeface="ＭＳ 明朝" charset="-128"/>
                    <a:cs typeface="Times New Roman" charset="0"/>
                  </a:rPr>
                  <a:t>B</a:t>
                </a:r>
                <a:endParaRPr lang="en-GB" sz="1000">
                  <a:effectLst/>
                  <a:latin typeface="Times" charset="0"/>
                  <a:ea typeface="ＭＳ 明朝" charset="-128"/>
                  <a:cs typeface="Times New Roman" charset="0"/>
                </a:endParaRPr>
              </a:p>
            </p:txBody>
          </p:sp>
        </p:grpSp>
      </p:grpSp>
      <p:sp>
        <p:nvSpPr>
          <p:cNvPr id="4" name="Oval 3"/>
          <p:cNvSpPr/>
          <p:nvPr/>
        </p:nvSpPr>
        <p:spPr>
          <a:xfrm>
            <a:off x="3356078" y="2107183"/>
            <a:ext cx="2561716" cy="87949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846065">
            <a:off x="5620576" y="2979225"/>
            <a:ext cx="2606020" cy="18859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4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5" y="1630018"/>
            <a:ext cx="4370128" cy="33158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48436"/>
            <a:ext cx="9144000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Squash 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resistance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3200" b="1" dirty="0" smtClean="0"/>
              <a:t>Virus severity and plant vigor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7443" y="1789045"/>
            <a:ext cx="2067339" cy="7653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846065">
            <a:off x="1807079" y="2766869"/>
            <a:ext cx="2432789" cy="13840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75" y="1599479"/>
            <a:ext cx="4641574" cy="334641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106956" y="1926033"/>
            <a:ext cx="3297125" cy="1065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29084" y="3257419"/>
            <a:ext cx="2067339" cy="7653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89" y="4948602"/>
            <a:ext cx="4008324" cy="1218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165" y="5143091"/>
            <a:ext cx="3933553" cy="1024159"/>
          </a:xfrm>
          <a:prstGeom prst="rect">
            <a:avLst/>
          </a:prstGeom>
        </p:spPr>
      </p:pic>
      <p:pic>
        <p:nvPicPr>
          <p:cNvPr id="11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199" y="950844"/>
            <a:ext cx="8063949" cy="93096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Yellow oval </a:t>
            </a:r>
            <a:r>
              <a:rPr lang="mr-IN" sz="20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yellow squash; green oval- zucchini squash </a:t>
            </a:r>
          </a:p>
        </p:txBody>
      </p:sp>
    </p:spTree>
    <p:extLst>
      <p:ext uri="{BB962C8B-B14F-4D97-AF65-F5344CB8AC3E}">
        <p14:creationId xmlns:p14="http://schemas.microsoft.com/office/powerpoint/2010/main" val="1097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487" y="9329"/>
            <a:ext cx="4094922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Cultural tactics: mulch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/>
          <p:nvPr/>
        </p:nvSpPr>
        <p:spPr>
          <a:xfrm>
            <a:off x="4531427" y="3007814"/>
            <a:ext cx="253173" cy="458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>
                <a:solidFill>
                  <a:srgbClr val="FFFFFF"/>
                </a:solidFill>
                <a:effectLst/>
                <a:latin typeface="Arial" charset="0"/>
                <a:ea typeface="ＭＳ 明朝" charset="-128"/>
                <a:cs typeface="Times New Roman" charset="0"/>
              </a:rPr>
              <a:t>d</a:t>
            </a:r>
            <a:endParaRPr lang="en-US" sz="1000">
              <a:effectLst/>
              <a:latin typeface="Times" charset="0"/>
              <a:ea typeface="ＭＳ 明朝" charset="-128"/>
              <a:cs typeface="Times New Roman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08866" y="839303"/>
            <a:ext cx="5627957" cy="2168511"/>
            <a:chOff x="522077" y="865428"/>
            <a:chExt cx="6534693" cy="29130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" y="865428"/>
              <a:ext cx="2165168" cy="2886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245" y="865428"/>
              <a:ext cx="2184763" cy="2913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07" y="865429"/>
              <a:ext cx="2184763" cy="291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178476" y="3092869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Arial" charset="0"/>
                <a:ea typeface="Arial" charset="0"/>
                <a:cs typeface="Arial" charset="0"/>
              </a:rPr>
              <a:t>21-Sep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4354" y="3116364"/>
            <a:ext cx="114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Arial" charset="0"/>
                <a:ea typeface="Arial" charset="0"/>
                <a:cs typeface="Arial" charset="0"/>
              </a:rPr>
              <a:t>28-Sep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0810" y="3092869"/>
            <a:ext cx="114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03-Oct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Content Placeholder 4" descr="BemisiaAdult 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672" y="111067"/>
            <a:ext cx="1336565" cy="1002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541" b="-1"/>
          <a:stretch/>
        </p:blipFill>
        <p:spPr>
          <a:xfrm>
            <a:off x="535578" y="3566704"/>
            <a:ext cx="2306228" cy="31068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707" y="3547256"/>
            <a:ext cx="2671672" cy="31263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t="21327"/>
          <a:stretch/>
        </p:blipFill>
        <p:spPr>
          <a:xfrm>
            <a:off x="6033901" y="3547256"/>
            <a:ext cx="2318054" cy="3126332"/>
          </a:xfrm>
          <a:prstGeom prst="rect">
            <a:avLst/>
          </a:prstGeom>
        </p:spPr>
      </p:pic>
      <p:pic>
        <p:nvPicPr>
          <p:cNvPr id="17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0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487" y="9329"/>
            <a:ext cx="4094922" cy="7254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3200" b="1" dirty="0" smtClean="0"/>
              <a:t>Cultural tactics: mulch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/>
          <p:nvPr/>
        </p:nvSpPr>
        <p:spPr>
          <a:xfrm>
            <a:off x="4531427" y="3007814"/>
            <a:ext cx="253173" cy="458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200">
                <a:solidFill>
                  <a:srgbClr val="FFFFFF"/>
                </a:solidFill>
                <a:effectLst/>
                <a:latin typeface="Arial" charset="0"/>
                <a:ea typeface="ＭＳ 明朝" charset="-128"/>
                <a:cs typeface="Times New Roman" charset="0"/>
              </a:rPr>
              <a:t>d</a:t>
            </a:r>
            <a:endParaRPr lang="en-US" sz="1000">
              <a:effectLst/>
              <a:latin typeface="Times" charset="0"/>
              <a:ea typeface="ＭＳ 明朝" charset="-128"/>
              <a:cs typeface="Times New Roman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96430" y="1050708"/>
            <a:ext cx="5627957" cy="2168511"/>
            <a:chOff x="522077" y="865428"/>
            <a:chExt cx="6534693" cy="29130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" y="865428"/>
              <a:ext cx="2165168" cy="2886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245" y="865428"/>
              <a:ext cx="2184763" cy="2913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07" y="865429"/>
              <a:ext cx="2184763" cy="291301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307904" y="3379419"/>
            <a:ext cx="11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Severity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0999" y="3412824"/>
            <a:ext cx="13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Silvering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1693" y="3379419"/>
            <a:ext cx="13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Vigor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17874" y="24035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91" y="3954971"/>
            <a:ext cx="26162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098" y="3782156"/>
            <a:ext cx="2071307" cy="265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393" y="3840671"/>
            <a:ext cx="2097578" cy="2685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394" y="-13416"/>
            <a:ext cx="1646845" cy="1102433"/>
          </a:xfrm>
          <a:prstGeom prst="rect">
            <a:avLst/>
          </a:prstGeom>
        </p:spPr>
      </p:pic>
      <p:pic>
        <p:nvPicPr>
          <p:cNvPr id="19" name="Picture 2" descr="C:\Users\Saioa\Documents\UGA\UGA-logo\logos_web\roundrev_red.g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6208174"/>
            <a:ext cx="642910" cy="64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7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395</Words>
  <Application>Microsoft Macintosh PowerPoint</Application>
  <PresentationFormat>On-screen Show (4:3)</PresentationFormat>
  <Paragraphs>126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</vt:lpstr>
      <vt:lpstr>Cambria</vt:lpstr>
      <vt:lpstr>ＭＳ Ｐゴシック</vt:lpstr>
      <vt:lpstr>ＭＳ 明朝</vt:lpstr>
      <vt:lpstr>Times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Georgia</Company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 transmitted plant pathogens: disease epidemics and management </dc:title>
  <dc:subject/>
  <dc:creator>Babu Srinivasan</dc:creator>
  <cp:keywords/>
  <dc:description/>
  <cp:lastModifiedBy>Babu Srinivasan</cp:lastModifiedBy>
  <cp:revision>238</cp:revision>
  <dcterms:created xsi:type="dcterms:W3CDTF">2012-09-13T19:04:38Z</dcterms:created>
  <dcterms:modified xsi:type="dcterms:W3CDTF">2019-04-05T20:08:26Z</dcterms:modified>
  <cp:category/>
</cp:coreProperties>
</file>