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24"/>
  </p:notesMasterIdLst>
  <p:sldIdLst>
    <p:sldId id="257" r:id="rId2"/>
    <p:sldId id="256" r:id="rId3"/>
    <p:sldId id="325" r:id="rId4"/>
    <p:sldId id="271" r:id="rId5"/>
    <p:sldId id="272" r:id="rId6"/>
    <p:sldId id="273" r:id="rId7"/>
    <p:sldId id="269" r:id="rId8"/>
    <p:sldId id="326" r:id="rId9"/>
    <p:sldId id="274" r:id="rId10"/>
    <p:sldId id="313" r:id="rId11"/>
    <p:sldId id="322" r:id="rId12"/>
    <p:sldId id="266" r:id="rId13"/>
    <p:sldId id="316" r:id="rId14"/>
    <p:sldId id="317" r:id="rId15"/>
    <p:sldId id="318" r:id="rId16"/>
    <p:sldId id="297" r:id="rId17"/>
    <p:sldId id="259" r:id="rId18"/>
    <p:sldId id="323" r:id="rId19"/>
    <p:sldId id="324" r:id="rId20"/>
    <p:sldId id="319" r:id="rId21"/>
    <p:sldId id="320" r:id="rId22"/>
    <p:sldId id="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59" autoAdjust="0"/>
    <p:restoredTop sz="79639" autoAdjust="0"/>
  </p:normalViewPr>
  <p:slideViewPr>
    <p:cSldViewPr snapToGrid="0" showGuides="1">
      <p:cViewPr varScale="1">
        <p:scale>
          <a:sx n="78" d="100"/>
          <a:sy n="78" d="100"/>
        </p:scale>
        <p:origin x="656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44"/>
    </p:cViewPr>
  </p:sorterViewPr>
  <p:notesViewPr>
    <p:cSldViewPr snapToGrid="0">
      <p:cViewPr varScale="1">
        <p:scale>
          <a:sx n="63" d="100"/>
          <a:sy n="63" d="100"/>
        </p:scale>
        <p:origin x="181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nelson9\Documents\GRG\GRGMTG_Results_with%20graphs%20by%20SB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056542932133"/>
          <c:y val="0.0724126871763862"/>
          <c:w val="0.832853843269592"/>
          <c:h val="0.654171270118951"/>
        </c:manualLayout>
      </c:layout>
      <c:barChart>
        <c:barDir val="col"/>
        <c:grouping val="clustered"/>
        <c:varyColors val="0"/>
        <c:ser>
          <c:idx val="0"/>
          <c:order val="0"/>
          <c:tx>
            <c:v>Control</c:v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errBars>
            <c:errBarType val="both"/>
            <c:errValType val="cust"/>
            <c:noEndCap val="0"/>
            <c:plus>
              <c:numRef>
                <c:f>'Ideas for Graphs'!$B$11:$B$15</c:f>
                <c:numCache>
                  <c:formatCode>General</c:formatCode>
                  <c:ptCount val="5"/>
                  <c:pt idx="0">
                    <c:v>0.335824029151512</c:v>
                  </c:pt>
                  <c:pt idx="1">
                    <c:v>0.105409252703715</c:v>
                  </c:pt>
                  <c:pt idx="2">
                    <c:v>0.461278416529059</c:v>
                  </c:pt>
                  <c:pt idx="3">
                    <c:v>0.139443341739775</c:v>
                  </c:pt>
                  <c:pt idx="4">
                    <c:v>0.1</c:v>
                  </c:pt>
                </c:numCache>
              </c:numRef>
            </c:plus>
            <c:minus>
              <c:numRef>
                <c:f>'Ideas for Graphs'!$B$11:$B$15</c:f>
                <c:numCache>
                  <c:formatCode>General</c:formatCode>
                  <c:ptCount val="5"/>
                  <c:pt idx="0">
                    <c:v>0.335824029151512</c:v>
                  </c:pt>
                  <c:pt idx="1">
                    <c:v>0.105409252703715</c:v>
                  </c:pt>
                  <c:pt idx="2">
                    <c:v>0.461278416529059</c:v>
                  </c:pt>
                  <c:pt idx="3">
                    <c:v>0.139443341739775</c:v>
                  </c:pt>
                  <c:pt idx="4">
                    <c:v>0.1</c:v>
                  </c:pt>
                </c:numCache>
              </c:numRef>
            </c:minus>
          </c:errBars>
          <c:cat>
            <c:strRef>
              <c:f>'Ideas for Graphs'!$A$3:$A$7</c:f>
              <c:strCache>
                <c:ptCount val="5"/>
                <c:pt idx="0">
                  <c:v>Grasshopper sparrow</c:v>
                </c:pt>
                <c:pt idx="1">
                  <c:v>Dickcissel</c:v>
                </c:pt>
                <c:pt idx="2">
                  <c:v>Bobolink</c:v>
                </c:pt>
                <c:pt idx="3">
                  <c:v>Eastern meadowlark</c:v>
                </c:pt>
                <c:pt idx="4">
                  <c:v>Henslow's sparrow</c:v>
                </c:pt>
              </c:strCache>
            </c:strRef>
          </c:cat>
          <c:val>
            <c:numRef>
              <c:f>'Ideas for Graphs'!$B$3:$B$7</c:f>
              <c:numCache>
                <c:formatCode>General</c:formatCode>
                <c:ptCount val="5"/>
                <c:pt idx="0">
                  <c:v>1.06666666</c:v>
                </c:pt>
                <c:pt idx="1">
                  <c:v>0.16666666</c:v>
                </c:pt>
                <c:pt idx="2">
                  <c:v>0.73333334</c:v>
                </c:pt>
                <c:pt idx="3">
                  <c:v>0.33333334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2F2-4730-B3AD-7F247043FC5B}"/>
            </c:ext>
          </c:extLst>
        </c:ser>
        <c:ser>
          <c:idx val="1"/>
          <c:order val="1"/>
          <c:tx>
            <c:v>Spray</c:v>
          </c:tx>
          <c:invertIfNegative val="0"/>
          <c:errBars>
            <c:errBarType val="both"/>
            <c:errValType val="cust"/>
            <c:noEndCap val="0"/>
            <c:plus>
              <c:numRef>
                <c:f>'Ideas for Graphs'!$C$11:$C$15</c:f>
                <c:numCache>
                  <c:formatCode>General</c:formatCode>
                  <c:ptCount val="5"/>
                  <c:pt idx="0">
                    <c:v>0.140725633217422</c:v>
                  </c:pt>
                  <c:pt idx="1">
                    <c:v>0.282528268005561</c:v>
                  </c:pt>
                  <c:pt idx="2">
                    <c:v>0.200693242979872</c:v>
                  </c:pt>
                  <c:pt idx="3">
                    <c:v>0.185472369909914</c:v>
                  </c:pt>
                  <c:pt idx="4">
                    <c:v>0.0</c:v>
                  </c:pt>
                </c:numCache>
              </c:numRef>
            </c:plus>
            <c:minus>
              <c:numRef>
                <c:f>'Ideas for Graphs'!$C$11:$C$15</c:f>
                <c:numCache>
                  <c:formatCode>General</c:formatCode>
                  <c:ptCount val="5"/>
                  <c:pt idx="0">
                    <c:v>0.140725633217422</c:v>
                  </c:pt>
                  <c:pt idx="1">
                    <c:v>0.282528268005561</c:v>
                  </c:pt>
                  <c:pt idx="2">
                    <c:v>0.200693242979872</c:v>
                  </c:pt>
                  <c:pt idx="3">
                    <c:v>0.185472369909914</c:v>
                  </c:pt>
                  <c:pt idx="4">
                    <c:v>0.0</c:v>
                  </c:pt>
                </c:numCache>
              </c:numRef>
            </c:minus>
          </c:errBars>
          <c:cat>
            <c:strRef>
              <c:f>'Ideas for Graphs'!$A$3:$A$7</c:f>
              <c:strCache>
                <c:ptCount val="5"/>
                <c:pt idx="0">
                  <c:v>Grasshopper sparrow</c:v>
                </c:pt>
                <c:pt idx="1">
                  <c:v>Dickcissel</c:v>
                </c:pt>
                <c:pt idx="2">
                  <c:v>Bobolink</c:v>
                </c:pt>
                <c:pt idx="3">
                  <c:v>Eastern meadowlark</c:v>
                </c:pt>
                <c:pt idx="4">
                  <c:v>Henslow's sparrow</c:v>
                </c:pt>
              </c:strCache>
            </c:strRef>
          </c:cat>
          <c:val>
            <c:numRef>
              <c:f>'Ideas for Graphs'!$C$3:$C$7</c:f>
              <c:numCache>
                <c:formatCode>General</c:formatCode>
                <c:ptCount val="5"/>
                <c:pt idx="0">
                  <c:v>0.52333333</c:v>
                </c:pt>
                <c:pt idx="1">
                  <c:v>0.74</c:v>
                </c:pt>
                <c:pt idx="2">
                  <c:v>0.25</c:v>
                </c:pt>
                <c:pt idx="3">
                  <c:v>0.48</c:v>
                </c:pt>
                <c:pt idx="4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2F2-4730-B3AD-7F247043F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02508752"/>
        <c:axId val="2102505824"/>
      </c:barChart>
      <c:catAx>
        <c:axId val="210250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latin typeface="Calibri" panose="020F0502020204030204" pitchFamily="34" charset="0"/>
              </a:defRPr>
            </a:pPr>
            <a:endParaRPr lang="en-US"/>
          </a:p>
        </c:txPr>
        <c:crossAx val="2102505824"/>
        <c:crosses val="autoZero"/>
        <c:auto val="1"/>
        <c:lblAlgn val="ctr"/>
        <c:lblOffset val="100"/>
        <c:noMultiLvlLbl val="0"/>
      </c:catAx>
      <c:valAx>
        <c:axId val="2102505824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latin typeface="Calibri" panose="020F0502020204030204" pitchFamily="34" charset="0"/>
                  </a:defRPr>
                </a:pPr>
                <a:r>
                  <a:rPr lang="en-US">
                    <a:latin typeface="Calibri" panose="020F0502020204030204" pitchFamily="34" charset="0"/>
                  </a:rPr>
                  <a:t>Average density (per Ha)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Calibri" panose="020F0502020204030204" pitchFamily="34" charset="0"/>
              </a:defRPr>
            </a:pPr>
            <a:endParaRPr lang="en-US"/>
          </a:p>
        </c:txPr>
        <c:crossAx val="2102508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91381627296588"/>
          <c:y val="0.0486083518627784"/>
          <c:w val="0.473302059791352"/>
          <c:h val="0.122142640989058"/>
        </c:manualLayout>
      </c:layout>
      <c:overlay val="0"/>
      <c:txPr>
        <a:bodyPr/>
        <a:lstStyle/>
        <a:p>
          <a:pPr>
            <a:defRPr>
              <a:latin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E6FAD-F351-45BB-A940-6B4A292748E1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44121-91C1-4AA5-97D0-BCDD56118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6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44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80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61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530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5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-Cool-season</a:t>
            </a:r>
            <a:r>
              <a:rPr lang="en-US" baseline="0" dirty="0"/>
              <a:t> grass that grows in a thick, dense mat</a:t>
            </a:r>
          </a:p>
          <a:p>
            <a:r>
              <a:rPr lang="en-US" baseline="0" dirty="0"/>
              <a:t>-Highly drought tolerant and high productivity</a:t>
            </a:r>
          </a:p>
          <a:p>
            <a:r>
              <a:rPr lang="en-US" baseline="0" dirty="0"/>
              <a:t>-But could tall fescue still function as a grassland?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-30</a:t>
            </a:r>
            <a:r>
              <a:rPr lang="en-US" baseline="0" dirty="0"/>
              <a:t>% of Midwestern grassland has been lost in the last decade</a:t>
            </a:r>
          </a:p>
          <a:p>
            <a:r>
              <a:rPr lang="en-US" baseline="0" dirty="0"/>
              <a:t>-Even some common species are declining, some by 50% recently</a:t>
            </a:r>
          </a:p>
          <a:p>
            <a:r>
              <a:rPr lang="en-US" baseline="0" dirty="0"/>
              <a:t>-Habitat quality of remaining grasslands </a:t>
            </a:r>
            <a:r>
              <a:rPr lang="en-US" baseline="0" dirty="0" err="1"/>
              <a:t>mayb</a:t>
            </a:r>
            <a:r>
              <a:rPr lang="en-US" baseline="0" dirty="0"/>
              <a:t> e degraded by invasive exotic grasses</a:t>
            </a:r>
          </a:p>
          <a:p>
            <a:r>
              <a:rPr lang="en-US" baseline="0" dirty="0"/>
              <a:t>-There is some emerging thought that fescue should not be planted for cattle either, although there is some resistance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9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56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62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3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1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BSH, LTR, GIL, STE,</a:t>
            </a:r>
            <a:r>
              <a:rPr lang="en-US" baseline="0" dirty="0"/>
              <a:t> RC2, PYW, RCH, 235, FRS, FRN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82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BSH, LTR, GIL, STE,</a:t>
            </a:r>
            <a:r>
              <a:rPr lang="en-US" baseline="0" dirty="0"/>
              <a:t> RC2, PYW, RCH, 235, FRS, FRN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44121-91C1-4AA5-97D0-BCDD561186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47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75313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744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1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9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52457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2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1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15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3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150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3736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F9A17DE-1878-46A3-A647-633AE0C5961F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8EA0531-BBB2-473A-B2C8-77500419C93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445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jcoon2\Desktop\GRG Photos for Presentation\SBN\DSC_0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0"/>
            <a:ext cx="12319000" cy="8191336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270" y="531338"/>
            <a:ext cx="9641907" cy="2781524"/>
          </a:xfrm>
        </p:spPr>
        <p:txBody>
          <a:bodyPr/>
          <a:lstStyle/>
          <a:p>
            <a:r>
              <a:rPr lang="en-US" sz="4800" cap="none" dirty="0">
                <a:solidFill>
                  <a:schemeClr val="tx2">
                    <a:lumMod val="75000"/>
                  </a:schemeClr>
                </a:solidFill>
              </a:rPr>
              <a:t>Agricultural, ecological, and social responses to an invasive grass and its removal in working Midwestern grasslands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0722" y="4915168"/>
            <a:ext cx="8007681" cy="15210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>
                <a:solidFill>
                  <a:schemeClr val="bg1"/>
                </a:solidFill>
              </a:rPr>
              <a:t>Jaime Coon, Scott Nelson, </a:t>
            </a:r>
            <a:r>
              <a:rPr lang="en-US" sz="3200" cap="none">
                <a:solidFill>
                  <a:schemeClr val="bg1"/>
                </a:solidFill>
              </a:rPr>
              <a:t>and </a:t>
            </a:r>
            <a:r>
              <a:rPr lang="en-US" sz="3200" cap="none" smtClean="0">
                <a:solidFill>
                  <a:schemeClr val="bg1"/>
                </a:solidFill>
              </a:rPr>
              <a:t>James </a:t>
            </a:r>
            <a:r>
              <a:rPr lang="en-US" sz="3200" cap="none" dirty="0">
                <a:solidFill>
                  <a:schemeClr val="bg1"/>
                </a:solidFill>
              </a:rPr>
              <a:t>Miller</a:t>
            </a:r>
          </a:p>
          <a:p>
            <a:r>
              <a:rPr lang="en-US" sz="3200" cap="none" dirty="0">
                <a:solidFill>
                  <a:schemeClr val="bg1"/>
                </a:solidFill>
              </a:rPr>
              <a:t>NCR-SARE Update</a:t>
            </a:r>
          </a:p>
          <a:p>
            <a:r>
              <a:rPr lang="en-US" sz="3200" cap="none" dirty="0">
                <a:solidFill>
                  <a:schemeClr val="bg1"/>
                </a:solidFill>
              </a:rPr>
              <a:t>23 Aug. 2016</a:t>
            </a:r>
          </a:p>
        </p:txBody>
      </p:sp>
    </p:spTree>
    <p:extLst>
      <p:ext uri="{BB962C8B-B14F-4D97-AF65-F5344CB8AC3E}">
        <p14:creationId xmlns:p14="http://schemas.microsoft.com/office/powerpoint/2010/main" val="325839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jjcoon2\Desktop\GRG Photos for Presentation\SBN\eames over catt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664985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2185" y="2092568"/>
            <a:ext cx="7542784" cy="689211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AGRICULTURAL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72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1092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AGRICULTURAL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222" y="1586430"/>
            <a:ext cx="6024075" cy="259870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Improved understanding of relationships between tall fescue and cattle foraging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Fieldwork completed during Summer 2016 as planned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Four pastures sampled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Collected intensive grazing preference data at 45 quadrats in June and 30 quadrats in July/August</a:t>
            </a:r>
          </a:p>
          <a:p>
            <a:pPr lvl="1">
              <a:spcAft>
                <a:spcPts val="600"/>
              </a:spcAft>
            </a:pP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7"/>
          <a:stretch/>
        </p:blipFill>
        <p:spPr>
          <a:xfrm>
            <a:off x="7043975" y="331474"/>
            <a:ext cx="3487249" cy="4135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46" y="3106578"/>
            <a:ext cx="2583558" cy="388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6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1459522"/>
            <a:ext cx="7542784" cy="68921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chemeClr val="bg1"/>
                </a:solidFill>
                <a:latin typeface="Arial"/>
                <a:cs typeface="Arial"/>
              </a:rPr>
              <a:t>2. ECOLOGICAL</a:t>
            </a:r>
          </a:p>
        </p:txBody>
      </p:sp>
    </p:spTree>
    <p:extLst>
      <p:ext uri="{BB962C8B-B14F-4D97-AF65-F5344CB8AC3E}">
        <p14:creationId xmlns:p14="http://schemas.microsoft.com/office/powerpoint/2010/main" val="139103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013" y="2720339"/>
            <a:ext cx="4387027" cy="3290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1092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ECOLOGICAL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782" y="1586430"/>
            <a:ext cx="6024075" cy="483908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Improved understanding of the impact of tall fescue </a:t>
            </a:r>
            <a:r>
              <a:rPr lang="en-US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abundance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on birds and arthropods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Fieldwork completed during Summer 2016 as planned, will continue in Summer 2017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19 pastures were sampled</a:t>
            </a:r>
          </a:p>
          <a:p>
            <a:pPr lvl="2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Birds (5x)</a:t>
            </a:r>
          </a:p>
          <a:p>
            <a:pPr lvl="2">
              <a:spcAft>
                <a:spcPts val="600"/>
              </a:spcAft>
            </a:pPr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Arthropods (2x)</a:t>
            </a:r>
          </a:p>
          <a:p>
            <a:pPr lvl="2">
              <a:spcAft>
                <a:spcPts val="600"/>
              </a:spcAft>
            </a:pPr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Vegetation (1x)</a:t>
            </a:r>
          </a:p>
          <a:p>
            <a:pPr lvl="1">
              <a:spcAft>
                <a:spcPts val="600"/>
              </a:spcAft>
            </a:pP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894" y="304265"/>
            <a:ext cx="3259267" cy="57063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b="23140"/>
          <a:stretch/>
        </p:blipFill>
        <p:spPr>
          <a:xfrm>
            <a:off x="8754528" y="304266"/>
            <a:ext cx="3318512" cy="241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1092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ECOLOGICAL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222" y="1586430"/>
            <a:ext cx="6024075" cy="483908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Improved understanding of the impact of tall fescue </a:t>
            </a:r>
            <a:r>
              <a:rPr lang="en-US" sz="24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on birds and arthropods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Fieldwork completed during Summer 2016 as planned, will continue in Summer 2017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10 pastures were sampled (birds, vegetation, and arthropods):</a:t>
            </a:r>
          </a:p>
          <a:p>
            <a:pPr lvl="2"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Six experimental pastures</a:t>
            </a:r>
          </a:p>
          <a:p>
            <a:pPr lvl="2">
              <a:spcAft>
                <a:spcPts val="600"/>
              </a:spcAft>
            </a:pPr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Four adaptive-management pastures</a:t>
            </a:r>
          </a:p>
          <a:p>
            <a:pPr lvl="2">
              <a:spcAft>
                <a:spcPts val="600"/>
              </a:spcAft>
            </a:pPr>
            <a:endParaRPr lang="en-US" sz="22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58822" y="236622"/>
            <a:ext cx="5206764" cy="3073132"/>
            <a:chOff x="5616446" y="2209800"/>
            <a:chExt cx="4814573" cy="2514600"/>
          </a:xfrm>
        </p:grpSpPr>
        <p:sp>
          <p:nvSpPr>
            <p:cNvPr id="5" name="Rectangle 4"/>
            <p:cNvSpPr/>
            <p:nvPr/>
          </p:nvSpPr>
          <p:spPr>
            <a:xfrm>
              <a:off x="5867400" y="2209800"/>
              <a:ext cx="1447800" cy="2514600"/>
            </a:xfrm>
            <a:prstGeom prst="rect">
              <a:avLst/>
            </a:prstGeom>
            <a:solidFill>
              <a:schemeClr val="accent6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15200" y="2209800"/>
              <a:ext cx="1447800" cy="2514600"/>
            </a:xfrm>
            <a:prstGeom prst="rect">
              <a:avLst/>
            </a:prstGeom>
            <a:solidFill>
              <a:schemeClr val="accent6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763000" y="2209800"/>
              <a:ext cx="1447800" cy="2514600"/>
            </a:xfrm>
            <a:prstGeom prst="rect">
              <a:avLst/>
            </a:prstGeom>
            <a:solidFill>
              <a:schemeClr val="accent6"/>
            </a:solidFill>
            <a:ln w="571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/>
                <a:cs typeface="Arial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616446" y="3178453"/>
              <a:ext cx="1682751" cy="3910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spcBef>
                  <a:spcPct val="20000"/>
                </a:spcBef>
                <a:buClr>
                  <a:srgbClr val="87AF87"/>
                </a:buClr>
                <a:buSzPct val="85000"/>
              </a:pPr>
              <a:r>
                <a:rPr lang="en-US" dirty="0">
                  <a:solidFill>
                    <a:srgbClr val="292934"/>
                  </a:solidFill>
                  <a:latin typeface="Arial"/>
                  <a:cs typeface="Arial"/>
                </a:rPr>
                <a:t>Spray + Seed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7363769" y="3178453"/>
              <a:ext cx="1403041" cy="3910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spcBef>
                  <a:spcPct val="20000"/>
                </a:spcBef>
                <a:buClr>
                  <a:srgbClr val="87AF87"/>
                </a:buClr>
                <a:buSzPct val="85000"/>
              </a:pPr>
              <a:r>
                <a:rPr lang="en-US" dirty="0">
                  <a:solidFill>
                    <a:srgbClr val="292934"/>
                  </a:solidFill>
                  <a:latin typeface="Arial"/>
                  <a:cs typeface="Arial"/>
                </a:rPr>
                <a:t>Control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8815579" y="3178453"/>
              <a:ext cx="1615440" cy="39102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>
                <a:spcBef>
                  <a:spcPct val="20000"/>
                </a:spcBef>
                <a:buClr>
                  <a:srgbClr val="87AF87"/>
                </a:buClr>
                <a:buSzPct val="85000"/>
              </a:pPr>
              <a:r>
                <a:rPr lang="en-US" dirty="0">
                  <a:solidFill>
                    <a:srgbClr val="292934"/>
                  </a:solidFill>
                  <a:latin typeface="Arial"/>
                  <a:cs typeface="Arial"/>
                </a:rPr>
                <a:t>Spray Only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77" y="3671058"/>
            <a:ext cx="3783101" cy="283732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717593" y="3792267"/>
            <a:ext cx="1747032" cy="3590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ct val="20000"/>
              </a:spcBef>
              <a:buClr>
                <a:srgbClr val="87AF87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Arial"/>
                <a:cs typeface="Arial"/>
              </a:rPr>
              <a:t>Spray Only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819661" y="6102621"/>
            <a:ext cx="1517332" cy="3590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>
              <a:spcBef>
                <a:spcPct val="20000"/>
              </a:spcBef>
              <a:buClr>
                <a:srgbClr val="87AF87"/>
              </a:buClr>
              <a:buSzPct val="85000"/>
            </a:pPr>
            <a:r>
              <a:rPr lang="en-US" dirty="0">
                <a:solidFill>
                  <a:srgbClr val="292934"/>
                </a:solidFill>
                <a:latin typeface="Arial"/>
                <a:cs typeface="Arial"/>
              </a:rPr>
              <a:t>Control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542556" y="4862884"/>
            <a:ext cx="4135744" cy="1060441"/>
          </a:xfrm>
          <a:prstGeom prst="line">
            <a:avLst/>
          </a:prstGeom>
          <a:solidFill>
            <a:schemeClr val="accent6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38659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1092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ECOLOGICAL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223" y="1586430"/>
            <a:ext cx="5416578" cy="483908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Sort and identify arthropods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Relate avian and vegetation data to arthropod data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Obtain another year of data (Summer 2017)</a:t>
            </a:r>
          </a:p>
          <a:p>
            <a:pPr lvl="1">
              <a:spcAft>
                <a:spcPts val="600"/>
              </a:spcAft>
            </a:pPr>
            <a:endParaRPr lang="en-US" sz="22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600"/>
              </a:spcAft>
            </a:pPr>
            <a:endParaRPr lang="en-US" sz="22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1456892"/>
            <a:ext cx="5166360" cy="3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2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284" y="212942"/>
            <a:ext cx="7767558" cy="1485900"/>
          </a:xfrm>
        </p:spPr>
        <p:txBody>
          <a:bodyPr/>
          <a:lstStyle/>
          <a:p>
            <a:r>
              <a:rPr lang="en-US" b="1" dirty="0"/>
              <a:t>Preliminary Results (2015) —Effects of herbicide?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1367790" y="1329690"/>
            <a:ext cx="7639050" cy="5345430"/>
            <a:chOff x="387847" y="42108"/>
            <a:chExt cx="8565216" cy="6159437"/>
          </a:xfrm>
          <a:solidFill>
            <a:schemeClr val="bg2"/>
          </a:solidFill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26373851"/>
                </p:ext>
              </p:extLst>
            </p:nvPr>
          </p:nvGraphicFramePr>
          <p:xfrm>
            <a:off x="387847" y="42108"/>
            <a:ext cx="8565216" cy="58957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3344970" y="1808320"/>
              <a:ext cx="417153" cy="4896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83019" y="889623"/>
              <a:ext cx="481629" cy="4896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*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99733" y="5711929"/>
              <a:ext cx="1441119" cy="4896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</a:rPr>
                <a:t>* </a:t>
              </a:r>
              <a:r>
                <a:rPr lang="el-GR" sz="2000" dirty="0">
                  <a:latin typeface="Calibri" panose="020F0502020204030204" pitchFamily="34" charset="0"/>
                </a:rPr>
                <a:t>α</a:t>
              </a:r>
              <a:r>
                <a:rPr lang="en-US" sz="2000" dirty="0">
                  <a:latin typeface="Calibri" panose="020F0502020204030204" pitchFamily="34" charset="0"/>
                </a:rPr>
                <a:t>=0.1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5" t="-1901" r="4196" b="7959"/>
          <a:stretch/>
        </p:blipFill>
        <p:spPr>
          <a:xfrm>
            <a:off x="8812068" y="1329690"/>
            <a:ext cx="3132773" cy="410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6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36" y="-98856"/>
            <a:ext cx="12320336" cy="92402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486" y="1304667"/>
            <a:ext cx="6866407" cy="161120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3. SOCIOLOGICAL</a:t>
            </a:r>
          </a:p>
        </p:txBody>
      </p:sp>
    </p:spTree>
    <p:extLst>
      <p:ext uri="{BB962C8B-B14F-4D97-AF65-F5344CB8AC3E}">
        <p14:creationId xmlns:p14="http://schemas.microsoft.com/office/powerpoint/2010/main" val="273876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914" y="342900"/>
            <a:ext cx="8636000" cy="1485900"/>
          </a:xfrm>
        </p:spPr>
        <p:txBody>
          <a:bodyPr/>
          <a:lstStyle/>
          <a:p>
            <a:r>
              <a:rPr lang="en-US" b="1" dirty="0" smtClean="0"/>
              <a:t>Invasive grasses exist in a social-ecological system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33018" y="1911305"/>
            <a:ext cx="5084308" cy="42973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Community involvement is a predictor of success for invasive management</a:t>
            </a:r>
          </a:p>
          <a:p>
            <a:r>
              <a:rPr lang="en-US" sz="2400" dirty="0" smtClean="0">
                <a:latin typeface="Arial"/>
                <a:cs typeface="Arial"/>
              </a:rPr>
              <a:t>However, invasive management is often divisive</a:t>
            </a:r>
          </a:p>
          <a:p>
            <a:r>
              <a:rPr lang="en-US" sz="2400" dirty="0" smtClean="0">
                <a:latin typeface="Arial"/>
                <a:cs typeface="Arial"/>
              </a:rPr>
              <a:t>This is because predicting human behavior is complicated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Intrinsic processes</a:t>
            </a:r>
          </a:p>
          <a:p>
            <a:pPr lvl="1"/>
            <a:r>
              <a:rPr lang="en-US" sz="2400" dirty="0" smtClean="0">
                <a:latin typeface="Arial"/>
                <a:cs typeface="Arial"/>
              </a:rPr>
              <a:t>External factors</a:t>
            </a:r>
          </a:p>
          <a:p>
            <a:endParaRPr lang="en-US" sz="2400" dirty="0">
              <a:latin typeface="Arial"/>
              <a:cs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81372" y="1085850"/>
            <a:ext cx="4634860" cy="5674563"/>
            <a:chOff x="2141528" y="1654186"/>
            <a:chExt cx="8037789" cy="4643622"/>
          </a:xfrm>
        </p:grpSpPr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2141528" y="1654186"/>
              <a:ext cx="8037789" cy="463971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External factors</a:t>
              </a:r>
            </a:p>
            <a:p>
              <a:pPr lvl="1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Race, gender, class</a:t>
              </a:r>
            </a:p>
            <a:p>
              <a:pPr lvl="1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Institutions</a:t>
              </a:r>
            </a:p>
            <a:p>
              <a:pPr lvl="1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Physical contexts</a:t>
              </a:r>
            </a:p>
            <a:p>
              <a:pPr algn="ctr">
                <a:spcBef>
                  <a:spcPts val="600"/>
                </a:spcBef>
              </a:pP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ubtitle 2"/>
            <p:cNvSpPr txBox="1">
              <a:spLocks/>
            </p:cNvSpPr>
            <p:nvPr/>
          </p:nvSpPr>
          <p:spPr>
            <a:xfrm>
              <a:off x="3349388" y="3600137"/>
              <a:ext cx="5143388" cy="1367266"/>
            </a:xfrm>
            <a:prstGeom prst="rect">
              <a:avLst/>
            </a:prstGeom>
            <a:solidFill>
              <a:schemeClr val="accent6">
                <a:alpha val="84000"/>
              </a:schemeClr>
            </a:solidFill>
            <a:effectLst/>
            <a:sp3d>
              <a:bevelT w="0" h="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>
              <a:norm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Internal processes</a:t>
              </a:r>
            </a:p>
            <a:p>
              <a:pPr lvl="1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Values</a:t>
              </a:r>
            </a:p>
            <a:p>
              <a:pPr lvl="1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Beliefs</a:t>
              </a:r>
            </a:p>
            <a:p>
              <a:pPr lvl="1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Personal norms</a:t>
              </a:r>
            </a:p>
          </p:txBody>
        </p:sp>
        <p:sp>
          <p:nvSpPr>
            <p:cNvPr id="8" name="Curved Up Arrow 7"/>
            <p:cNvSpPr/>
            <p:nvPr/>
          </p:nvSpPr>
          <p:spPr>
            <a:xfrm rot="3155146">
              <a:off x="3546918" y="4503872"/>
              <a:ext cx="1951230" cy="1636642"/>
            </a:xfrm>
            <a:prstGeom prst="curvedUp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urved Up Arrow 8"/>
            <p:cNvSpPr/>
            <p:nvPr/>
          </p:nvSpPr>
          <p:spPr>
            <a:xfrm rot="15365136">
              <a:off x="7265011" y="2425606"/>
              <a:ext cx="1951230" cy="1636642"/>
            </a:xfrm>
            <a:prstGeom prst="curvedUp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27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11058" y="1540192"/>
            <a:ext cx="6971710" cy="3871957"/>
            <a:chOff x="2529115" y="575130"/>
            <a:chExt cx="6971710" cy="3871957"/>
          </a:xfrm>
        </p:grpSpPr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2529115" y="575130"/>
              <a:ext cx="6971710" cy="383113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/>
            </a:bodyPr>
            <a:lstStyle/>
            <a:p>
              <a:pPr algn="ctr">
                <a:spcBef>
                  <a:spcPts val="600"/>
                </a:spcBef>
              </a:pP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2700000" algn="tl" rotWithShape="0">
                    <a:schemeClr val="tx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027" t="-3184" r="-2840" b="-3489"/>
            <a:stretch/>
          </p:blipFill>
          <p:spPr bwMode="auto">
            <a:xfrm>
              <a:off x="2529115" y="615951"/>
              <a:ext cx="6971710" cy="3831136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928914" y="1939571"/>
            <a:ext cx="4206620" cy="3416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/>
                <a:cs typeface="Arial"/>
              </a:rPr>
              <a:t>Using Theory of Planned Behavior to explore invasive management decision-making</a:t>
            </a:r>
          </a:p>
          <a:p>
            <a:r>
              <a:rPr lang="en-US" sz="2400" dirty="0" smtClean="0">
                <a:latin typeface="Arial"/>
                <a:cs typeface="Arial"/>
              </a:rPr>
              <a:t>Very little research exists on rural landowner perceptions of invasive management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28914" y="539714"/>
            <a:ext cx="8636000" cy="821599"/>
          </a:xfrm>
        </p:spPr>
        <p:txBody>
          <a:bodyPr/>
          <a:lstStyle/>
          <a:p>
            <a:r>
              <a:rPr lang="en-US" b="1" dirty="0" smtClean="0"/>
              <a:t>Study Design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1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5950" y="3597"/>
            <a:ext cx="30809649" cy="6858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873066" y="5379477"/>
            <a:ext cx="6070388" cy="584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bg1"/>
                </a:solidFill>
              </a:rPr>
              <a:t>Tall fescue (</a:t>
            </a:r>
            <a:r>
              <a:rPr lang="en-US" sz="3200" i="1" dirty="0">
                <a:solidFill>
                  <a:schemeClr val="bg1"/>
                </a:solidFill>
              </a:rPr>
              <a:t>Schedonorus phoenix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5" t="1451" r="39897" b="1658"/>
          <a:stretch/>
        </p:blipFill>
        <p:spPr>
          <a:xfrm>
            <a:off x="522337" y="2501156"/>
            <a:ext cx="1031943" cy="346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2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1092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SOCIOLOGICAL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2782" y="1586430"/>
            <a:ext cx="10339510" cy="483908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of potential barriers to invasive species removal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May 2016 survey writing work session with collaborators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Survey is fully drafted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IRB approval complete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  <a:p>
            <a:pPr lvl="1">
              <a:spcAft>
                <a:spcPts val="600"/>
              </a:spcAft>
            </a:pPr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Pilot testing (late September)</a:t>
            </a:r>
          </a:p>
          <a:p>
            <a:pPr lvl="1">
              <a:spcAft>
                <a:spcPts val="600"/>
              </a:spcAft>
            </a:pPr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Final IRB-approval (mid-November)</a:t>
            </a:r>
          </a:p>
          <a:p>
            <a:pPr lvl="1">
              <a:spcAft>
                <a:spcPts val="600"/>
              </a:spcAft>
            </a:pPr>
            <a:r>
              <a:rPr lang="en-US" sz="2200" i="0" dirty="0">
                <a:latin typeface="Arial" panose="020B0604020202020204" pitchFamily="34" charset="0"/>
                <a:cs typeface="Arial" panose="020B0604020202020204" pitchFamily="34" charset="0"/>
              </a:rPr>
              <a:t>Surveys sent out (February 2017)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40" y="2526029"/>
            <a:ext cx="5055870" cy="37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8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1092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912" y="1586430"/>
            <a:ext cx="10339510" cy="483908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Established a credit-based internship </a:t>
            </a:r>
            <a:b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Recruited at internship fair at Graceland </a:t>
            </a:r>
            <a:b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Two local interns worked 10+ </a:t>
            </a:r>
            <a:r>
              <a:rPr lang="en-US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i="0" dirty="0" err="1"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Established an “internship for a day” program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Targets high school students</a:t>
            </a:r>
          </a:p>
          <a:p>
            <a:pPr lvl="1">
              <a:spcAft>
                <a:spcPts val="600"/>
              </a:spcAft>
            </a:pP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One local student “worked” three days </a:t>
            </a:r>
            <a:b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with us in Summer 2016</a:t>
            </a:r>
          </a:p>
          <a:p>
            <a:pPr lvl="1">
              <a:spcAft>
                <a:spcPts val="600"/>
              </a:spcAft>
            </a:pPr>
            <a:endParaRPr lang="en-US" sz="2400" i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5875" t="12506" r="23314" b="41097"/>
          <a:stretch/>
        </p:blipFill>
        <p:spPr>
          <a:xfrm>
            <a:off x="7500552" y="208354"/>
            <a:ext cx="4501978" cy="3560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52" y="3768811"/>
            <a:ext cx="4501978" cy="32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1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9110" cy="3231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0"/>
            <a:ext cx="4309110" cy="3231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" y="-1"/>
            <a:ext cx="4309108" cy="32318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829" y="3235351"/>
            <a:ext cx="17708972" cy="393917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932453" y="2691257"/>
            <a:ext cx="6866407" cy="16112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Any </a:t>
            </a:r>
            <a:r>
              <a:rPr lang="en-US" sz="3600" b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questions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21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ott Nelson- Tall Fesc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416" y="82378"/>
            <a:ext cx="4448450" cy="6691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22" y="525240"/>
            <a:ext cx="8229600" cy="990600"/>
          </a:xfrm>
        </p:spPr>
        <p:txBody>
          <a:bodyPr/>
          <a:lstStyle/>
          <a:p>
            <a:r>
              <a:rPr lang="en-US" b="1" dirty="0" smtClean="0">
                <a:latin typeface="Arial"/>
                <a:cs typeface="Arial"/>
              </a:rPr>
              <a:t>Tall Fescue in the US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4422" y="1515840"/>
            <a:ext cx="5181600" cy="48768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>
                <a:latin typeface="Arial"/>
                <a:cs typeface="Arial"/>
              </a:rPr>
              <a:t>In 1940s, farmers began planting Kentucky-31, a new drought-resistant and hardy tall fescue cultivar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/>
                <a:cs typeface="Arial"/>
              </a:rPr>
              <a:t>About 14 million ha of tall fescue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planted in US as of 1970s </a:t>
            </a: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/>
                <a:cs typeface="Arial"/>
              </a:rPr>
              <a:t>Most infected with endophytic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 fungus </a:t>
            </a:r>
            <a:endParaRPr lang="en-US" sz="1500" dirty="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400" dirty="0" smtClean="0">
                <a:latin typeface="Arial"/>
                <a:cs typeface="Arial"/>
              </a:rPr>
              <a:t>Endophyte discovered in 1973 </a:t>
            </a:r>
            <a:br>
              <a:rPr lang="en-US" sz="2400" dirty="0" smtClean="0">
                <a:latin typeface="Arial"/>
                <a:cs typeface="Arial"/>
              </a:rPr>
            </a:br>
            <a:r>
              <a:rPr lang="en-US" sz="2400" dirty="0" smtClean="0">
                <a:latin typeface="Arial"/>
                <a:cs typeface="Arial"/>
              </a:rPr>
              <a:t>in Georgia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714735" y="1637309"/>
            <a:ext cx="3429000" cy="3581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82880" indent="-182880">
              <a:spcBef>
                <a:spcPct val="20000"/>
              </a:spcBef>
              <a:spcAft>
                <a:spcPts val="1200"/>
              </a:spcAft>
              <a:buClr>
                <a:srgbClr val="87AF87"/>
              </a:buClr>
              <a:buSzPct val="85000"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Advantages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br>
              <a:rPr lang="en-US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Herbage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growth 50% greater in endophyte infected fescue </a:t>
            </a:r>
            <a:endParaRPr lang="en-US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82880" indent="-182880">
              <a:spcBef>
                <a:spcPct val="20000"/>
              </a:spcBef>
              <a:spcAft>
                <a:spcPts val="1200"/>
              </a:spcAft>
              <a:buClr>
                <a:srgbClr val="87AF87"/>
              </a:buClr>
              <a:buSzPct val="85000"/>
            </a:pPr>
            <a:r>
              <a:rPr lang="en-US" dirty="0" smtClean="0">
                <a:solidFill>
                  <a:schemeClr val="tx1"/>
                </a:solidFill>
                <a:latin typeface="Arial"/>
                <a:cs typeface="Arial"/>
              </a:rPr>
              <a:t>Under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stress, 75% of endophyte-free fescue died, 100% of endophyte-infected fescue survived</a:t>
            </a:r>
          </a:p>
        </p:txBody>
      </p:sp>
    </p:spTree>
    <p:extLst>
      <p:ext uri="{BB962C8B-B14F-4D97-AF65-F5344CB8AC3E}">
        <p14:creationId xmlns:p14="http://schemas.microsoft.com/office/powerpoint/2010/main" val="199592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1900"/>
            <a:ext cx="12192000" cy="914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55973" y="4149395"/>
            <a:ext cx="1660255" cy="91531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Fescue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toxicosis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42073" y="4199789"/>
            <a:ext cx="1660255" cy="91531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Fescue foot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923631" y="5611180"/>
            <a:ext cx="2257970" cy="91531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 necrosis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428173" y="4203665"/>
            <a:ext cx="1660255" cy="91531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Agalactia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13916" y="5606390"/>
            <a:ext cx="2257970" cy="915314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2000"/>
              </a:lnSpc>
              <a:buFont typeface="Franklin Gothic Book" panose="020B0503020102020204" pitchFamily="34" charset="0"/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Lowered reproduction</a:t>
            </a:r>
          </a:p>
        </p:txBody>
      </p:sp>
    </p:spTree>
    <p:extLst>
      <p:ext uri="{BB962C8B-B14F-4D97-AF65-F5344CB8AC3E}">
        <p14:creationId xmlns:p14="http://schemas.microsoft.com/office/powerpoint/2010/main" val="192673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urn pattern in N Pyland N 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8006" y="-1651000"/>
            <a:ext cx="12260006" cy="909885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575597" y="566059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400" b="1" dirty="0">
                <a:solidFill>
                  <a:srgbClr val="1C1C10"/>
                </a:solidFill>
                <a:latin typeface="Arial"/>
                <a:cs typeface="Arial"/>
              </a:rPr>
              <a:t>Incomplete and patchy burns</a:t>
            </a:r>
            <a:endParaRPr lang="en-US" sz="1400" b="1" dirty="0">
              <a:solidFill>
                <a:srgbClr val="1C1C1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78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ot Nelson_GRS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6508"/>
            <a:ext cx="12191999" cy="81068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00800" y="4953001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182880">
              <a:spcBef>
                <a:spcPct val="20000"/>
              </a:spcBef>
              <a:spcAft>
                <a:spcPts val="1200"/>
              </a:spcAft>
              <a:buClr>
                <a:srgbClr val="87AF87"/>
              </a:buClr>
              <a:buSzPct val="85000"/>
              <a:buFont typeface="Arial" pitchFamily="34" charset="0"/>
              <a:buChar char="•"/>
            </a:pPr>
            <a:r>
              <a:rPr lang="en-US" sz="3200" b="1" dirty="0">
                <a:latin typeface="Arial"/>
                <a:cs typeface="Arial"/>
              </a:rPr>
              <a:t>Poor bird habitat?</a:t>
            </a:r>
          </a:p>
        </p:txBody>
      </p:sp>
    </p:spTree>
    <p:extLst>
      <p:ext uri="{BB962C8B-B14F-4D97-AF65-F5344CB8AC3E}">
        <p14:creationId xmlns:p14="http://schemas.microsoft.com/office/powerpoint/2010/main" val="120752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7367" y="268706"/>
            <a:ext cx="7058527" cy="1485900"/>
          </a:xfrm>
        </p:spPr>
        <p:txBody>
          <a:bodyPr/>
          <a:lstStyle/>
          <a:p>
            <a:pPr algn="ctr"/>
            <a:r>
              <a:rPr lang="en-US" b="1" dirty="0"/>
              <a:t>Invasive grasses exist in a social-ecological system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71735" y="2619827"/>
            <a:ext cx="4635898" cy="3118562"/>
          </a:xfrm>
          <a:prstGeom prst="rect">
            <a:avLst/>
          </a:prstGeom>
          <a:solidFill>
            <a:srgbClr val="EBE197">
              <a:alpha val="49804"/>
            </a:srgbClr>
          </a:solidFill>
          <a:ln>
            <a:solidFill>
              <a:schemeClr val="accent2">
                <a:lumMod val="50000"/>
              </a:schemeClr>
            </a:solidFill>
          </a:ln>
          <a:effectLst/>
          <a:sp3d>
            <a:bevelT w="0" h="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Social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592626" y="2619827"/>
            <a:ext cx="4635898" cy="3118562"/>
          </a:xfrm>
          <a:prstGeom prst="rect">
            <a:avLst/>
          </a:pr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/>
          <a:sp3d>
            <a:bevelT w="0" h="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       Ecological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8872" y="3737892"/>
            <a:ext cx="1752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b="1" dirty="0"/>
              <a:t>Tall fescue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4468" y="3164159"/>
            <a:ext cx="2444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Cattle producers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4909" y="3737892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Recreationists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7844" y="4345292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Researchers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87478" y="4907332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Managers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06031" y="4345291"/>
            <a:ext cx="1178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Wildlife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55641" y="4904443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Soil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7633" y="3237889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Invertebrates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06031" y="3794558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Prairie plants</a:t>
            </a:r>
          </a:p>
        </p:txBody>
      </p:sp>
      <p:sp>
        <p:nvSpPr>
          <p:cNvPr id="19" name="Curved Up Arrow 18"/>
          <p:cNvSpPr/>
          <p:nvPr/>
        </p:nvSpPr>
        <p:spPr>
          <a:xfrm>
            <a:off x="4808890" y="5403664"/>
            <a:ext cx="2888253" cy="923841"/>
          </a:xfrm>
          <a:prstGeom prst="curvedUp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Up Arrow 19"/>
          <p:cNvSpPr/>
          <p:nvPr/>
        </p:nvSpPr>
        <p:spPr>
          <a:xfrm rot="10800000">
            <a:off x="4834290" y="1789944"/>
            <a:ext cx="2888253" cy="923841"/>
          </a:xfrm>
          <a:prstGeom prst="curvedUp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31" y="552450"/>
            <a:ext cx="11296650" cy="833898"/>
          </a:xfrm>
        </p:spPr>
        <p:txBody>
          <a:bodyPr/>
          <a:lstStyle/>
          <a:p>
            <a:r>
              <a:rPr lang="en-US" b="1" dirty="0" smtClean="0"/>
              <a:t>Study Region: Grand River Grasslands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30385" y="1613612"/>
            <a:ext cx="6709280" cy="5072116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Encompasses 5,000 ha on Iowa-Missouri border</a:t>
            </a:r>
            <a:endParaRPr lang="en-US" sz="80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58% of the area is composed of grasslands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Identified by The Nature Conservancy as the best known prospect for restoring a functional tallgrass prairie in the Midwest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The area has been a target of ecological and social research since 2006</a:t>
            </a:r>
            <a:endParaRPr lang="en-US" sz="800" i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Most remaining grasslands in the region exist on private lands</a:t>
            </a:r>
            <a:endParaRPr lang="en-US" sz="24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00" y="1683807"/>
            <a:ext cx="3341270" cy="22367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00" y="3920525"/>
            <a:ext cx="3341270" cy="22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Project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7670" y="1774515"/>
            <a:ext cx="7297615" cy="4298939"/>
          </a:xfrm>
        </p:spPr>
        <p:txBody>
          <a:bodyPr>
            <a:no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latin typeface="Arial"/>
                <a:cs typeface="Arial"/>
              </a:rPr>
              <a:t>AGRICULTURAL: </a:t>
            </a:r>
            <a:r>
              <a:rPr lang="en-US" sz="2400" dirty="0">
                <a:latin typeface="Arial"/>
                <a:cs typeface="Arial"/>
              </a:rPr>
              <a:t>Determine if cattle avoid foraging in tall fescue patches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latin typeface="Arial"/>
                <a:cs typeface="Arial"/>
              </a:rPr>
              <a:t>ECOLOGICAL: </a:t>
            </a:r>
            <a:r>
              <a:rPr lang="en-US" sz="2400" dirty="0">
                <a:latin typeface="Arial"/>
                <a:cs typeface="Arial"/>
              </a:rPr>
              <a:t>Evaluate the impact of tall fescue on arthropod and bird assemblages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US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>
                <a:latin typeface="Arial"/>
                <a:cs typeface="Arial"/>
              </a:rPr>
              <a:t>SOCIOLOGICAL: </a:t>
            </a:r>
            <a:r>
              <a:rPr lang="en-US" sz="2400" dirty="0">
                <a:latin typeface="Arial"/>
                <a:cs typeface="Arial"/>
              </a:rPr>
              <a:t>Elucidate barriers to tall fescue removal on private lands</a:t>
            </a:r>
          </a:p>
        </p:txBody>
      </p:sp>
      <p:pic>
        <p:nvPicPr>
          <p:cNvPr id="8" name="Picture 2" descr="C:\Users\jjcoon2\Desktop\GRG Photos for Presentation\SBN\eames over catt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75" y="1443424"/>
            <a:ext cx="2316806" cy="145655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7" y="2899977"/>
            <a:ext cx="2325624" cy="15462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57" y="4446269"/>
            <a:ext cx="2325624" cy="17442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764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Crop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5907</TotalTime>
  <Words>660</Words>
  <Application>Microsoft Macintosh PowerPoint</Application>
  <PresentationFormat>Widescreen</PresentationFormat>
  <Paragraphs>144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Franklin Gothic Book</vt:lpstr>
      <vt:lpstr>Arial</vt:lpstr>
      <vt:lpstr>Crop</vt:lpstr>
      <vt:lpstr>Agricultural, ecological, and social responses to an invasive grass and its removal in working Midwestern grasslands</vt:lpstr>
      <vt:lpstr>PowerPoint Presentation</vt:lpstr>
      <vt:lpstr>Tall Fescue in the US</vt:lpstr>
      <vt:lpstr>PowerPoint Presentation</vt:lpstr>
      <vt:lpstr>PowerPoint Presentation</vt:lpstr>
      <vt:lpstr>PowerPoint Presentation</vt:lpstr>
      <vt:lpstr>Invasive grasses exist in a social-ecological system</vt:lpstr>
      <vt:lpstr>Study Region: Grand River Grasslands</vt:lpstr>
      <vt:lpstr>Project Goals</vt:lpstr>
      <vt:lpstr> AGRICULTURAL</vt:lpstr>
      <vt:lpstr>AGRICULTURAL</vt:lpstr>
      <vt:lpstr>2. ECOLOGICAL</vt:lpstr>
      <vt:lpstr>ECOLOGICAL</vt:lpstr>
      <vt:lpstr>ECOLOGICAL</vt:lpstr>
      <vt:lpstr>ECOLOGICAL</vt:lpstr>
      <vt:lpstr>Preliminary Results (2015) —Effects of herbicide?</vt:lpstr>
      <vt:lpstr>3. SOCIOLOGICAL</vt:lpstr>
      <vt:lpstr>Invasive grasses exist in a social-ecological system</vt:lpstr>
      <vt:lpstr>Study Design</vt:lpstr>
      <vt:lpstr>SOCIOLOGICAL</vt:lpstr>
      <vt:lpstr>OUTREACH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Coon, Jaime Jo</dc:creator>
  <cp:lastModifiedBy>Coon, Jaime Jo</cp:lastModifiedBy>
  <cp:revision>70</cp:revision>
  <dcterms:created xsi:type="dcterms:W3CDTF">2016-01-28T16:53:23Z</dcterms:created>
  <dcterms:modified xsi:type="dcterms:W3CDTF">2016-08-23T16:00:22Z</dcterms:modified>
</cp:coreProperties>
</file>