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
  </p:notesMasterIdLst>
  <p:sldIdLst>
    <p:sldId id="256" r:id="rId2"/>
    <p:sldId id="260" r:id="rId3"/>
    <p:sldId id="259" r:id="rId4"/>
  </p:sldIdLst>
  <p:sldSz cx="6858000" cy="9144000" type="letter"/>
  <p:notesSz cx="6881813" cy="9296400"/>
  <p:defaultTextStyle>
    <a:defPPr>
      <a:defRPr lang="en-US"/>
    </a:defPPr>
    <a:lvl1pPr algn="r" rtl="0" eaLnBrk="0" fontAlgn="base" hangingPunct="0">
      <a:spcBef>
        <a:spcPct val="0"/>
      </a:spcBef>
      <a:spcAft>
        <a:spcPct val="0"/>
      </a:spcAft>
      <a:defRPr sz="456" kern="1200">
        <a:solidFill>
          <a:schemeClr val="tx1"/>
        </a:solidFill>
        <a:latin typeface="Times" charset="0"/>
        <a:ea typeface="+mn-ea"/>
        <a:cs typeface="+mn-cs"/>
      </a:defRPr>
    </a:lvl1pPr>
    <a:lvl2pPr marL="86947" algn="r" rtl="0" eaLnBrk="0" fontAlgn="base" hangingPunct="0">
      <a:spcBef>
        <a:spcPct val="0"/>
      </a:spcBef>
      <a:spcAft>
        <a:spcPct val="0"/>
      </a:spcAft>
      <a:defRPr sz="456" kern="1200">
        <a:solidFill>
          <a:schemeClr val="tx1"/>
        </a:solidFill>
        <a:latin typeface="Times" charset="0"/>
        <a:ea typeface="+mn-ea"/>
        <a:cs typeface="+mn-cs"/>
      </a:defRPr>
    </a:lvl2pPr>
    <a:lvl3pPr marL="173893" algn="r" rtl="0" eaLnBrk="0" fontAlgn="base" hangingPunct="0">
      <a:spcBef>
        <a:spcPct val="0"/>
      </a:spcBef>
      <a:spcAft>
        <a:spcPct val="0"/>
      </a:spcAft>
      <a:defRPr sz="456" kern="1200">
        <a:solidFill>
          <a:schemeClr val="tx1"/>
        </a:solidFill>
        <a:latin typeface="Times" charset="0"/>
        <a:ea typeface="+mn-ea"/>
        <a:cs typeface="+mn-cs"/>
      </a:defRPr>
    </a:lvl3pPr>
    <a:lvl4pPr marL="260840" algn="r" rtl="0" eaLnBrk="0" fontAlgn="base" hangingPunct="0">
      <a:spcBef>
        <a:spcPct val="0"/>
      </a:spcBef>
      <a:spcAft>
        <a:spcPct val="0"/>
      </a:spcAft>
      <a:defRPr sz="456" kern="1200">
        <a:solidFill>
          <a:schemeClr val="tx1"/>
        </a:solidFill>
        <a:latin typeface="Times" charset="0"/>
        <a:ea typeface="+mn-ea"/>
        <a:cs typeface="+mn-cs"/>
      </a:defRPr>
    </a:lvl4pPr>
    <a:lvl5pPr marL="347786" algn="r" rtl="0" eaLnBrk="0" fontAlgn="base" hangingPunct="0">
      <a:spcBef>
        <a:spcPct val="0"/>
      </a:spcBef>
      <a:spcAft>
        <a:spcPct val="0"/>
      </a:spcAft>
      <a:defRPr sz="456" kern="1200">
        <a:solidFill>
          <a:schemeClr val="tx1"/>
        </a:solidFill>
        <a:latin typeface="Times" charset="0"/>
        <a:ea typeface="+mn-ea"/>
        <a:cs typeface="+mn-cs"/>
      </a:defRPr>
    </a:lvl5pPr>
    <a:lvl6pPr marL="434733" algn="l" defTabSz="173893" rtl="0" eaLnBrk="1" latinLnBrk="0" hangingPunct="1">
      <a:defRPr sz="456" kern="1200">
        <a:solidFill>
          <a:schemeClr val="tx1"/>
        </a:solidFill>
        <a:latin typeface="Times" charset="0"/>
        <a:ea typeface="+mn-ea"/>
        <a:cs typeface="+mn-cs"/>
      </a:defRPr>
    </a:lvl6pPr>
    <a:lvl7pPr marL="521679" algn="l" defTabSz="173893" rtl="0" eaLnBrk="1" latinLnBrk="0" hangingPunct="1">
      <a:defRPr sz="456" kern="1200">
        <a:solidFill>
          <a:schemeClr val="tx1"/>
        </a:solidFill>
        <a:latin typeface="Times" charset="0"/>
        <a:ea typeface="+mn-ea"/>
        <a:cs typeface="+mn-cs"/>
      </a:defRPr>
    </a:lvl7pPr>
    <a:lvl8pPr marL="608626" algn="l" defTabSz="173893" rtl="0" eaLnBrk="1" latinLnBrk="0" hangingPunct="1">
      <a:defRPr sz="456" kern="1200">
        <a:solidFill>
          <a:schemeClr val="tx1"/>
        </a:solidFill>
        <a:latin typeface="Times" charset="0"/>
        <a:ea typeface="+mn-ea"/>
        <a:cs typeface="+mn-cs"/>
      </a:defRPr>
    </a:lvl8pPr>
    <a:lvl9pPr marL="695572" algn="l" defTabSz="173893" rtl="0" eaLnBrk="1" latinLnBrk="0" hangingPunct="1">
      <a:defRPr sz="456"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72B"/>
    <a:srgbClr val="000000"/>
    <a:srgbClr val="CAC7A7"/>
    <a:srgbClr val="FFFFFF"/>
    <a:srgbClr val="D2D0CA"/>
    <a:srgbClr val="B31536"/>
    <a:srgbClr val="C8102E"/>
    <a:srgbClr val="4C4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4" autoAdjust="0"/>
    <p:restoredTop sz="94035" autoAdjust="0"/>
  </p:normalViewPr>
  <p:slideViewPr>
    <p:cSldViewPr>
      <p:cViewPr>
        <p:scale>
          <a:sx n="140" d="100"/>
          <a:sy n="140" d="100"/>
        </p:scale>
        <p:origin x="2286" y="-331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C0BA9C89-9D62-044B-8AA0-AA26800B8342}" type="datetimeFigureOut">
              <a:rPr lang="en-US" smtClean="0"/>
              <a:t>7/8/2022</a:t>
            </a:fld>
            <a:endParaRPr lang="en-US"/>
          </a:p>
        </p:txBody>
      </p:sp>
      <p:sp>
        <p:nvSpPr>
          <p:cNvPr id="4" name="Slide Image Placeholder 3"/>
          <p:cNvSpPr>
            <a:spLocks noGrp="1" noRot="1" noChangeAspect="1"/>
          </p:cNvSpPr>
          <p:nvPr>
            <p:ph type="sldImg" idx="2"/>
          </p:nvPr>
        </p:nvSpPr>
        <p:spPr>
          <a:xfrm>
            <a:off x="2265363" y="1162050"/>
            <a:ext cx="23526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918B18C2-1E85-4144-9860-FE9B68BD1E39}" type="slidenum">
              <a:rPr lang="en-US" smtClean="0"/>
              <a:t>‹#›</a:t>
            </a:fld>
            <a:endParaRPr lang="en-US"/>
          </a:p>
        </p:txBody>
      </p:sp>
    </p:spTree>
    <p:extLst>
      <p:ext uri="{BB962C8B-B14F-4D97-AF65-F5344CB8AC3E}">
        <p14:creationId xmlns:p14="http://schemas.microsoft.com/office/powerpoint/2010/main" val="722228548"/>
      </p:ext>
    </p:extLst>
  </p:cSld>
  <p:clrMap bg1="lt1" tx1="dk1" bg2="lt2" tx2="dk2" accent1="accent1" accent2="accent2" accent3="accent3" accent4="accent4" accent5="accent5" accent6="accent6" hlink="hlink" folHlink="folHlink"/>
  <p:notesStyle>
    <a:lvl1pPr marL="0" algn="l" defTabSz="173893" rtl="0" eaLnBrk="1" latinLnBrk="0" hangingPunct="1">
      <a:defRPr sz="228" kern="1200">
        <a:solidFill>
          <a:schemeClr val="tx1"/>
        </a:solidFill>
        <a:latin typeface="+mn-lt"/>
        <a:ea typeface="+mn-ea"/>
        <a:cs typeface="+mn-cs"/>
      </a:defRPr>
    </a:lvl1pPr>
    <a:lvl2pPr marL="86947" algn="l" defTabSz="173893" rtl="0" eaLnBrk="1" latinLnBrk="0" hangingPunct="1">
      <a:defRPr sz="228" kern="1200">
        <a:solidFill>
          <a:schemeClr val="tx1"/>
        </a:solidFill>
        <a:latin typeface="+mn-lt"/>
        <a:ea typeface="+mn-ea"/>
        <a:cs typeface="+mn-cs"/>
      </a:defRPr>
    </a:lvl2pPr>
    <a:lvl3pPr marL="173893" algn="l" defTabSz="173893" rtl="0" eaLnBrk="1" latinLnBrk="0" hangingPunct="1">
      <a:defRPr sz="228" kern="1200">
        <a:solidFill>
          <a:schemeClr val="tx1"/>
        </a:solidFill>
        <a:latin typeface="+mn-lt"/>
        <a:ea typeface="+mn-ea"/>
        <a:cs typeface="+mn-cs"/>
      </a:defRPr>
    </a:lvl3pPr>
    <a:lvl4pPr marL="260840" algn="l" defTabSz="173893" rtl="0" eaLnBrk="1" latinLnBrk="0" hangingPunct="1">
      <a:defRPr sz="228" kern="1200">
        <a:solidFill>
          <a:schemeClr val="tx1"/>
        </a:solidFill>
        <a:latin typeface="+mn-lt"/>
        <a:ea typeface="+mn-ea"/>
        <a:cs typeface="+mn-cs"/>
      </a:defRPr>
    </a:lvl4pPr>
    <a:lvl5pPr marL="347786" algn="l" defTabSz="173893" rtl="0" eaLnBrk="1" latinLnBrk="0" hangingPunct="1">
      <a:defRPr sz="228" kern="1200">
        <a:solidFill>
          <a:schemeClr val="tx1"/>
        </a:solidFill>
        <a:latin typeface="+mn-lt"/>
        <a:ea typeface="+mn-ea"/>
        <a:cs typeface="+mn-cs"/>
      </a:defRPr>
    </a:lvl5pPr>
    <a:lvl6pPr marL="434733" algn="l" defTabSz="173893" rtl="0" eaLnBrk="1" latinLnBrk="0" hangingPunct="1">
      <a:defRPr sz="228" kern="1200">
        <a:solidFill>
          <a:schemeClr val="tx1"/>
        </a:solidFill>
        <a:latin typeface="+mn-lt"/>
        <a:ea typeface="+mn-ea"/>
        <a:cs typeface="+mn-cs"/>
      </a:defRPr>
    </a:lvl6pPr>
    <a:lvl7pPr marL="521679" algn="l" defTabSz="173893" rtl="0" eaLnBrk="1" latinLnBrk="0" hangingPunct="1">
      <a:defRPr sz="228" kern="1200">
        <a:solidFill>
          <a:schemeClr val="tx1"/>
        </a:solidFill>
        <a:latin typeface="+mn-lt"/>
        <a:ea typeface="+mn-ea"/>
        <a:cs typeface="+mn-cs"/>
      </a:defRPr>
    </a:lvl7pPr>
    <a:lvl8pPr marL="608626" algn="l" defTabSz="173893" rtl="0" eaLnBrk="1" latinLnBrk="0" hangingPunct="1">
      <a:defRPr sz="228" kern="1200">
        <a:solidFill>
          <a:schemeClr val="tx1"/>
        </a:solidFill>
        <a:latin typeface="+mn-lt"/>
        <a:ea typeface="+mn-ea"/>
        <a:cs typeface="+mn-cs"/>
      </a:defRPr>
    </a:lvl8pPr>
    <a:lvl9pPr marL="695572" algn="l" defTabSz="173893" rtl="0" eaLnBrk="1" latinLnBrk="0" hangingPunct="1">
      <a:defRPr sz="2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B18C2-1E85-4144-9860-FE9B68BD1E39}" type="slidenum">
              <a:rPr lang="en-US" smtClean="0"/>
              <a:t>1</a:t>
            </a:fld>
            <a:endParaRPr lang="en-US"/>
          </a:p>
        </p:txBody>
      </p:sp>
    </p:spTree>
    <p:extLst>
      <p:ext uri="{BB962C8B-B14F-4D97-AF65-F5344CB8AC3E}">
        <p14:creationId xmlns:p14="http://schemas.microsoft.com/office/powerpoint/2010/main" val="296139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B18C2-1E85-4144-9860-FE9B68BD1E39}" type="slidenum">
              <a:rPr lang="en-US" smtClean="0"/>
              <a:t>2</a:t>
            </a:fld>
            <a:endParaRPr lang="en-US"/>
          </a:p>
        </p:txBody>
      </p:sp>
    </p:spTree>
    <p:extLst>
      <p:ext uri="{BB962C8B-B14F-4D97-AF65-F5344CB8AC3E}">
        <p14:creationId xmlns:p14="http://schemas.microsoft.com/office/powerpoint/2010/main" val="131352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B18C2-1E85-4144-9860-FE9B68BD1E39}" type="slidenum">
              <a:rPr lang="en-US" smtClean="0"/>
              <a:t>3</a:t>
            </a:fld>
            <a:endParaRPr lang="en-US"/>
          </a:p>
        </p:txBody>
      </p:sp>
    </p:spTree>
    <p:extLst>
      <p:ext uri="{BB962C8B-B14F-4D97-AF65-F5344CB8AC3E}">
        <p14:creationId xmlns:p14="http://schemas.microsoft.com/office/powerpoint/2010/main" val="107244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1"/>
            <a:ext cx="6858000" cy="994833"/>
          </a:xfrm>
          <a:prstGeom prst="rect">
            <a:avLst/>
          </a:prstGeom>
          <a:solidFill>
            <a:srgbClr val="C8102E"/>
          </a:solidFill>
          <a:ln w="9525">
            <a:noFill/>
            <a:miter lim="800000"/>
            <a:headEnd/>
            <a:tailEnd/>
          </a:ln>
          <a:effectLst/>
        </p:spPr>
        <p:txBody>
          <a:bodyPr wrap="none" anchor="ctr"/>
          <a:lstStyle/>
          <a:p>
            <a:pPr algn="ctr"/>
            <a:endParaRPr lang="en-US" sz="196">
              <a:solidFill>
                <a:srgbClr val="524727"/>
              </a:solidFill>
            </a:endParaRPr>
          </a:p>
        </p:txBody>
      </p:sp>
      <p:sp>
        <p:nvSpPr>
          <p:cNvPr id="1032" name="Rectangle 8"/>
          <p:cNvSpPr>
            <a:spLocks noChangeArrowheads="1"/>
          </p:cNvSpPr>
          <p:nvPr userDrawn="1"/>
        </p:nvSpPr>
        <p:spPr bwMode="auto">
          <a:xfrm>
            <a:off x="0" y="8741834"/>
            <a:ext cx="6858000" cy="402167"/>
          </a:xfrm>
          <a:prstGeom prst="rect">
            <a:avLst/>
          </a:prstGeom>
          <a:solidFill>
            <a:srgbClr val="C8102E"/>
          </a:solidFill>
          <a:ln w="9525">
            <a:noFill/>
            <a:miter lim="800000"/>
            <a:headEnd/>
            <a:tailEnd/>
          </a:ln>
          <a:effectLst/>
        </p:spPr>
        <p:txBody>
          <a:bodyPr wrap="none" anchor="ctr"/>
          <a:lstStyle/>
          <a:p>
            <a:endParaRPr lang="en-US" sz="196">
              <a:solidFill>
                <a:srgbClr val="524727"/>
              </a:solidFill>
            </a:endParaRPr>
          </a:p>
        </p:txBody>
      </p:sp>
      <p:sp>
        <p:nvSpPr>
          <p:cNvPr id="1033" name="Rectangle 9"/>
          <p:cNvSpPr>
            <a:spLocks noChangeArrowheads="1"/>
          </p:cNvSpPr>
          <p:nvPr userDrawn="1"/>
        </p:nvSpPr>
        <p:spPr bwMode="auto">
          <a:xfrm>
            <a:off x="0" y="994834"/>
            <a:ext cx="6858000" cy="444500"/>
          </a:xfrm>
          <a:prstGeom prst="rect">
            <a:avLst/>
          </a:prstGeom>
          <a:solidFill>
            <a:srgbClr val="CAC7A7"/>
          </a:solidFill>
          <a:ln w="9525">
            <a:noFill/>
            <a:miter lim="800000"/>
            <a:headEnd/>
            <a:tailEnd/>
          </a:ln>
          <a:effectLst/>
        </p:spPr>
        <p:txBody>
          <a:bodyPr wrap="none" anchor="ctr"/>
          <a:lstStyle/>
          <a:p>
            <a:endParaRPr lang="en-US" sz="196"/>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134" y="109904"/>
            <a:ext cx="1939290" cy="3860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183" rtl="0" fontAlgn="base">
        <a:spcBef>
          <a:spcPct val="0"/>
        </a:spcBef>
        <a:spcAft>
          <a:spcPct val="0"/>
        </a:spcAft>
        <a:defRPr sz="2198">
          <a:solidFill>
            <a:schemeClr val="tx2"/>
          </a:solidFill>
          <a:latin typeface="+mj-lt"/>
          <a:ea typeface="+mj-ea"/>
          <a:cs typeface="+mj-cs"/>
        </a:defRPr>
      </a:lvl1pPr>
      <a:lvl2pPr algn="ctr" defTabSz="457183" rtl="0" fontAlgn="base">
        <a:spcBef>
          <a:spcPct val="0"/>
        </a:spcBef>
        <a:spcAft>
          <a:spcPct val="0"/>
        </a:spcAft>
        <a:defRPr sz="2198">
          <a:solidFill>
            <a:schemeClr val="tx2"/>
          </a:solidFill>
          <a:latin typeface="Times" charset="0"/>
        </a:defRPr>
      </a:lvl2pPr>
      <a:lvl3pPr algn="ctr" defTabSz="457183" rtl="0" fontAlgn="base">
        <a:spcBef>
          <a:spcPct val="0"/>
        </a:spcBef>
        <a:spcAft>
          <a:spcPct val="0"/>
        </a:spcAft>
        <a:defRPr sz="2198">
          <a:solidFill>
            <a:schemeClr val="tx2"/>
          </a:solidFill>
          <a:latin typeface="Times" charset="0"/>
        </a:defRPr>
      </a:lvl3pPr>
      <a:lvl4pPr algn="ctr" defTabSz="457183" rtl="0" fontAlgn="base">
        <a:spcBef>
          <a:spcPct val="0"/>
        </a:spcBef>
        <a:spcAft>
          <a:spcPct val="0"/>
        </a:spcAft>
        <a:defRPr sz="2198">
          <a:solidFill>
            <a:schemeClr val="tx2"/>
          </a:solidFill>
          <a:latin typeface="Times" charset="0"/>
        </a:defRPr>
      </a:lvl4pPr>
      <a:lvl5pPr algn="ctr" defTabSz="457183" rtl="0" fontAlgn="base">
        <a:spcBef>
          <a:spcPct val="0"/>
        </a:spcBef>
        <a:spcAft>
          <a:spcPct val="0"/>
        </a:spcAft>
        <a:defRPr sz="2198">
          <a:solidFill>
            <a:schemeClr val="tx2"/>
          </a:solidFill>
          <a:latin typeface="Times" charset="0"/>
        </a:defRPr>
      </a:lvl5pPr>
      <a:lvl6pPr marL="47620" algn="ctr" defTabSz="457183" rtl="0" fontAlgn="base">
        <a:spcBef>
          <a:spcPct val="0"/>
        </a:spcBef>
        <a:spcAft>
          <a:spcPct val="0"/>
        </a:spcAft>
        <a:defRPr sz="2198">
          <a:solidFill>
            <a:schemeClr val="tx2"/>
          </a:solidFill>
          <a:latin typeface="Times" charset="0"/>
        </a:defRPr>
      </a:lvl6pPr>
      <a:lvl7pPr marL="95240" algn="ctr" defTabSz="457183" rtl="0" fontAlgn="base">
        <a:spcBef>
          <a:spcPct val="0"/>
        </a:spcBef>
        <a:spcAft>
          <a:spcPct val="0"/>
        </a:spcAft>
        <a:defRPr sz="2198">
          <a:solidFill>
            <a:schemeClr val="tx2"/>
          </a:solidFill>
          <a:latin typeface="Times" charset="0"/>
        </a:defRPr>
      </a:lvl7pPr>
      <a:lvl8pPr marL="142859" algn="ctr" defTabSz="457183" rtl="0" fontAlgn="base">
        <a:spcBef>
          <a:spcPct val="0"/>
        </a:spcBef>
        <a:spcAft>
          <a:spcPct val="0"/>
        </a:spcAft>
        <a:defRPr sz="2198">
          <a:solidFill>
            <a:schemeClr val="tx2"/>
          </a:solidFill>
          <a:latin typeface="Times" charset="0"/>
        </a:defRPr>
      </a:lvl8pPr>
      <a:lvl9pPr marL="190479" algn="ctr" defTabSz="457183" rtl="0" fontAlgn="base">
        <a:spcBef>
          <a:spcPct val="0"/>
        </a:spcBef>
        <a:spcAft>
          <a:spcPct val="0"/>
        </a:spcAft>
        <a:defRPr sz="2198">
          <a:solidFill>
            <a:schemeClr val="tx2"/>
          </a:solidFill>
          <a:latin typeface="Times" charset="0"/>
        </a:defRPr>
      </a:lvl9pPr>
    </p:titleStyle>
    <p:bodyStyle>
      <a:lvl1pPr marL="171464" indent="-171464" algn="l" defTabSz="457183" rtl="0" fontAlgn="base">
        <a:spcBef>
          <a:spcPct val="20000"/>
        </a:spcBef>
        <a:spcAft>
          <a:spcPct val="0"/>
        </a:spcAft>
        <a:buChar char="•"/>
        <a:defRPr sz="1604">
          <a:solidFill>
            <a:schemeClr val="tx1"/>
          </a:solidFill>
          <a:latin typeface="+mn-lt"/>
          <a:ea typeface="+mn-ea"/>
          <a:cs typeface="+mn-cs"/>
        </a:defRPr>
      </a:lvl1pPr>
      <a:lvl2pPr marL="371368" indent="-142859" algn="l" defTabSz="457183" rtl="0" fontAlgn="base">
        <a:spcBef>
          <a:spcPct val="20000"/>
        </a:spcBef>
        <a:spcAft>
          <a:spcPct val="0"/>
        </a:spcAft>
        <a:buChar char="–"/>
        <a:defRPr sz="1396">
          <a:solidFill>
            <a:schemeClr val="tx1"/>
          </a:solidFill>
          <a:latin typeface="+mn-lt"/>
        </a:defRPr>
      </a:lvl2pPr>
      <a:lvl3pPr marL="571437" indent="-114254" algn="l" defTabSz="457183" rtl="0" fontAlgn="base">
        <a:spcBef>
          <a:spcPct val="20000"/>
        </a:spcBef>
        <a:spcAft>
          <a:spcPct val="0"/>
        </a:spcAft>
        <a:buChar char="•"/>
        <a:defRPr sz="1198">
          <a:solidFill>
            <a:schemeClr val="tx1"/>
          </a:solidFill>
          <a:latin typeface="+mn-lt"/>
        </a:defRPr>
      </a:lvl3pPr>
      <a:lvl4pPr marL="799946" indent="-114254" algn="l" defTabSz="457183" rtl="0" fontAlgn="base">
        <a:spcBef>
          <a:spcPct val="20000"/>
        </a:spcBef>
        <a:spcAft>
          <a:spcPct val="0"/>
        </a:spcAft>
        <a:buChar char="–"/>
        <a:defRPr sz="1000">
          <a:solidFill>
            <a:schemeClr val="tx1"/>
          </a:solidFill>
          <a:latin typeface="+mn-lt"/>
        </a:defRPr>
      </a:lvl4pPr>
      <a:lvl5pPr marL="1028620" indent="-114254" algn="l" defTabSz="457183" rtl="0" fontAlgn="base">
        <a:spcBef>
          <a:spcPct val="20000"/>
        </a:spcBef>
        <a:spcAft>
          <a:spcPct val="0"/>
        </a:spcAft>
        <a:buChar char="»"/>
        <a:defRPr sz="1000">
          <a:solidFill>
            <a:schemeClr val="tx1"/>
          </a:solidFill>
          <a:latin typeface="+mn-lt"/>
        </a:defRPr>
      </a:lvl5pPr>
      <a:lvl6pPr marL="1076240" indent="-114254" algn="l" defTabSz="457183" rtl="0" fontAlgn="base">
        <a:spcBef>
          <a:spcPct val="20000"/>
        </a:spcBef>
        <a:spcAft>
          <a:spcPct val="0"/>
        </a:spcAft>
        <a:buChar char="»"/>
        <a:defRPr sz="1000">
          <a:solidFill>
            <a:schemeClr val="tx1"/>
          </a:solidFill>
          <a:latin typeface="+mn-lt"/>
        </a:defRPr>
      </a:lvl6pPr>
      <a:lvl7pPr marL="1123859" indent="-114254" algn="l" defTabSz="457183" rtl="0" fontAlgn="base">
        <a:spcBef>
          <a:spcPct val="20000"/>
        </a:spcBef>
        <a:spcAft>
          <a:spcPct val="0"/>
        </a:spcAft>
        <a:buChar char="»"/>
        <a:defRPr sz="1000">
          <a:solidFill>
            <a:schemeClr val="tx1"/>
          </a:solidFill>
          <a:latin typeface="+mn-lt"/>
        </a:defRPr>
      </a:lvl7pPr>
      <a:lvl8pPr marL="1171479" indent="-114254" algn="l" defTabSz="457183" rtl="0" fontAlgn="base">
        <a:spcBef>
          <a:spcPct val="20000"/>
        </a:spcBef>
        <a:spcAft>
          <a:spcPct val="0"/>
        </a:spcAft>
        <a:buChar char="»"/>
        <a:defRPr sz="1000">
          <a:solidFill>
            <a:schemeClr val="tx1"/>
          </a:solidFill>
          <a:latin typeface="+mn-lt"/>
        </a:defRPr>
      </a:lvl8pPr>
      <a:lvl9pPr marL="1219099" indent="-114254" algn="l" defTabSz="457183" rtl="0" fontAlgn="base">
        <a:spcBef>
          <a:spcPct val="20000"/>
        </a:spcBef>
        <a:spcAft>
          <a:spcPct val="0"/>
        </a:spcAft>
        <a:buChar char="»"/>
        <a:defRPr sz="1000">
          <a:solidFill>
            <a:schemeClr val="tx1"/>
          </a:solidFill>
          <a:latin typeface="+mn-lt"/>
        </a:defRPr>
      </a:lvl9pPr>
    </p:bodyStyle>
    <p:otherStyle>
      <a:defPPr>
        <a:defRPr lang="en-US"/>
      </a:defPPr>
      <a:lvl1pPr marL="0" algn="l" defTabSz="95240" rtl="0" eaLnBrk="1" latinLnBrk="0" hangingPunct="1">
        <a:defRPr sz="188" kern="1200">
          <a:solidFill>
            <a:schemeClr val="tx1"/>
          </a:solidFill>
          <a:latin typeface="+mn-lt"/>
          <a:ea typeface="+mn-ea"/>
          <a:cs typeface="+mn-cs"/>
        </a:defRPr>
      </a:lvl1pPr>
      <a:lvl2pPr marL="47620" algn="l" defTabSz="95240" rtl="0" eaLnBrk="1" latinLnBrk="0" hangingPunct="1">
        <a:defRPr sz="188" kern="1200">
          <a:solidFill>
            <a:schemeClr val="tx1"/>
          </a:solidFill>
          <a:latin typeface="+mn-lt"/>
          <a:ea typeface="+mn-ea"/>
          <a:cs typeface="+mn-cs"/>
        </a:defRPr>
      </a:lvl2pPr>
      <a:lvl3pPr marL="95240" algn="l" defTabSz="95240" rtl="0" eaLnBrk="1" latinLnBrk="0" hangingPunct="1">
        <a:defRPr sz="188" kern="1200">
          <a:solidFill>
            <a:schemeClr val="tx1"/>
          </a:solidFill>
          <a:latin typeface="+mn-lt"/>
          <a:ea typeface="+mn-ea"/>
          <a:cs typeface="+mn-cs"/>
        </a:defRPr>
      </a:lvl3pPr>
      <a:lvl4pPr marL="142859" algn="l" defTabSz="95240" rtl="0" eaLnBrk="1" latinLnBrk="0" hangingPunct="1">
        <a:defRPr sz="188" kern="1200">
          <a:solidFill>
            <a:schemeClr val="tx1"/>
          </a:solidFill>
          <a:latin typeface="+mn-lt"/>
          <a:ea typeface="+mn-ea"/>
          <a:cs typeface="+mn-cs"/>
        </a:defRPr>
      </a:lvl4pPr>
      <a:lvl5pPr marL="190479" algn="l" defTabSz="95240" rtl="0" eaLnBrk="1" latinLnBrk="0" hangingPunct="1">
        <a:defRPr sz="188" kern="1200">
          <a:solidFill>
            <a:schemeClr val="tx1"/>
          </a:solidFill>
          <a:latin typeface="+mn-lt"/>
          <a:ea typeface="+mn-ea"/>
          <a:cs typeface="+mn-cs"/>
        </a:defRPr>
      </a:lvl5pPr>
      <a:lvl6pPr marL="238099" algn="l" defTabSz="95240" rtl="0" eaLnBrk="1" latinLnBrk="0" hangingPunct="1">
        <a:defRPr sz="188" kern="1200">
          <a:solidFill>
            <a:schemeClr val="tx1"/>
          </a:solidFill>
          <a:latin typeface="+mn-lt"/>
          <a:ea typeface="+mn-ea"/>
          <a:cs typeface="+mn-cs"/>
        </a:defRPr>
      </a:lvl6pPr>
      <a:lvl7pPr marL="285719" algn="l" defTabSz="95240" rtl="0" eaLnBrk="1" latinLnBrk="0" hangingPunct="1">
        <a:defRPr sz="188" kern="1200">
          <a:solidFill>
            <a:schemeClr val="tx1"/>
          </a:solidFill>
          <a:latin typeface="+mn-lt"/>
          <a:ea typeface="+mn-ea"/>
          <a:cs typeface="+mn-cs"/>
        </a:defRPr>
      </a:lvl7pPr>
      <a:lvl8pPr marL="333338" algn="l" defTabSz="95240" rtl="0" eaLnBrk="1" latinLnBrk="0" hangingPunct="1">
        <a:defRPr sz="188" kern="1200">
          <a:solidFill>
            <a:schemeClr val="tx1"/>
          </a:solidFill>
          <a:latin typeface="+mn-lt"/>
          <a:ea typeface="+mn-ea"/>
          <a:cs typeface="+mn-cs"/>
        </a:defRPr>
      </a:lvl8pPr>
      <a:lvl9pPr marL="380958" algn="l" defTabSz="95240" rtl="0" eaLnBrk="1" latinLnBrk="0" hangingPunct="1">
        <a:defRPr sz="1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ble&#10;&#10;Description automatically generated">
            <a:extLst>
              <a:ext uri="{FF2B5EF4-FFF2-40B4-BE49-F238E27FC236}">
                <a16:creationId xmlns:a16="http://schemas.microsoft.com/office/drawing/2014/main" id="{B16BF285-8A47-30C0-29AB-B612D0E2F7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77" r="2988" b="3684"/>
          <a:stretch/>
        </p:blipFill>
        <p:spPr>
          <a:xfrm>
            <a:off x="178400" y="6302592"/>
            <a:ext cx="3083297" cy="2289273"/>
          </a:xfrm>
          <a:prstGeom prst="rect">
            <a:avLst/>
          </a:prstGeom>
        </p:spPr>
      </p:pic>
      <p:sp>
        <p:nvSpPr>
          <p:cNvPr id="2059" name="Text Box 11"/>
          <p:cNvSpPr txBox="1">
            <a:spLocks noChangeArrowheads="1"/>
          </p:cNvSpPr>
          <p:nvPr/>
        </p:nvSpPr>
        <p:spPr bwMode="auto">
          <a:xfrm>
            <a:off x="238125" y="3072939"/>
            <a:ext cx="1940719" cy="207749"/>
          </a:xfrm>
          <a:prstGeom prst="rect">
            <a:avLst/>
          </a:prstGeom>
          <a:noFill/>
          <a:ln w="9525">
            <a:noFill/>
            <a:miter lim="800000"/>
            <a:headEnd/>
            <a:tailEnd/>
          </a:ln>
          <a:effectLst/>
        </p:spPr>
        <p:txBody>
          <a:bodyPr wrap="square">
            <a:spAutoFit/>
          </a:bodyPr>
          <a:lstStyle/>
          <a:p>
            <a:pPr algn="l"/>
            <a:r>
              <a:rPr lang="en-US" sz="750" b="1" dirty="0">
                <a:solidFill>
                  <a:srgbClr val="FFFFFF"/>
                </a:solidFill>
                <a:latin typeface="Arial" charset="0"/>
              </a:rPr>
              <a:t>Department Name</a:t>
            </a:r>
          </a:p>
        </p:txBody>
      </p:sp>
      <p:sp>
        <p:nvSpPr>
          <p:cNvPr id="2062" name="Text Box 14"/>
          <p:cNvSpPr txBox="1">
            <a:spLocks noChangeArrowheads="1"/>
          </p:cNvSpPr>
          <p:nvPr/>
        </p:nvSpPr>
        <p:spPr bwMode="auto">
          <a:xfrm>
            <a:off x="238125" y="6209930"/>
            <a:ext cx="1778000" cy="115031"/>
          </a:xfrm>
          <a:prstGeom prst="rect">
            <a:avLst/>
          </a:prstGeom>
          <a:noFill/>
          <a:ln w="9525">
            <a:noFill/>
            <a:miter lim="800000"/>
            <a:headEnd/>
            <a:tailEnd/>
          </a:ln>
          <a:effectLst/>
        </p:spPr>
        <p:txBody>
          <a:bodyPr>
            <a:spAutoFit/>
          </a:bodyPr>
          <a:lstStyle/>
          <a:p>
            <a:pPr algn="l">
              <a:lnSpc>
                <a:spcPct val="75000"/>
              </a:lnSpc>
              <a:spcBef>
                <a:spcPct val="50000"/>
              </a:spcBef>
            </a:pPr>
            <a:r>
              <a:rPr lang="en-US" sz="196">
                <a:solidFill>
                  <a:schemeClr val="bg1"/>
                </a:solidFill>
                <a:latin typeface="Arial" charset="0"/>
              </a:rPr>
              <a:t>Acknowledgements</a:t>
            </a:r>
          </a:p>
        </p:txBody>
      </p:sp>
      <p:sp>
        <p:nvSpPr>
          <p:cNvPr id="2" name="TextBox 1">
            <a:extLst>
              <a:ext uri="{FF2B5EF4-FFF2-40B4-BE49-F238E27FC236}">
                <a16:creationId xmlns:a16="http://schemas.microsoft.com/office/drawing/2014/main" id="{BA21CC93-7BAC-8CB7-5615-9E6D9B283960}"/>
              </a:ext>
            </a:extLst>
          </p:cNvPr>
          <p:cNvSpPr txBox="1"/>
          <p:nvPr/>
        </p:nvSpPr>
        <p:spPr>
          <a:xfrm>
            <a:off x="152400" y="457200"/>
            <a:ext cx="1667444" cy="276999"/>
          </a:xfrm>
          <a:prstGeom prst="rect">
            <a:avLst/>
          </a:prstGeom>
          <a:noFill/>
        </p:spPr>
        <p:txBody>
          <a:bodyPr wrap="none" rtlCol="0">
            <a:spAutoFit/>
          </a:bodyPr>
          <a:lstStyle/>
          <a:p>
            <a:r>
              <a:rPr lang="en-US" sz="1200" dirty="0">
                <a:solidFill>
                  <a:srgbClr val="FFFFFF"/>
                </a:solidFill>
              </a:rPr>
              <a:t>Extension and Outreach</a:t>
            </a:r>
          </a:p>
        </p:txBody>
      </p:sp>
      <p:sp>
        <p:nvSpPr>
          <p:cNvPr id="3" name="TextBox 2">
            <a:extLst>
              <a:ext uri="{FF2B5EF4-FFF2-40B4-BE49-F238E27FC236}">
                <a16:creationId xmlns:a16="http://schemas.microsoft.com/office/drawing/2014/main" id="{1028BB36-25BF-8E61-704B-87D259701AE2}"/>
              </a:ext>
            </a:extLst>
          </p:cNvPr>
          <p:cNvSpPr txBox="1"/>
          <p:nvPr/>
        </p:nvSpPr>
        <p:spPr>
          <a:xfrm>
            <a:off x="-45671" y="8755934"/>
            <a:ext cx="6949342" cy="369332"/>
          </a:xfrm>
          <a:prstGeom prst="rect">
            <a:avLst/>
          </a:prstGeom>
          <a:noFill/>
        </p:spPr>
        <p:txBody>
          <a:bodyPr wrap="square" rtlCol="0">
            <a:spAutoFit/>
          </a:bodyPr>
          <a:lstStyle/>
          <a:p>
            <a:pPr algn="just"/>
            <a:r>
              <a:rPr lang="en-US" sz="900" b="1" dirty="0">
                <a:solidFill>
                  <a:srgbClr val="FFFFFF"/>
                </a:solidFill>
              </a:rPr>
              <a:t>Acknowledgements: </a:t>
            </a:r>
            <a:r>
              <a:rPr lang="en-US" sz="900" b="1" dirty="0">
                <a:solidFill>
                  <a:schemeClr val="bg1"/>
                </a:solidFill>
              </a:rPr>
              <a:t>We </a:t>
            </a:r>
            <a:r>
              <a:rPr lang="en-US" sz="900" dirty="0">
                <a:solidFill>
                  <a:schemeClr val="bg1"/>
                </a:solidFill>
              </a:rPr>
              <a:t>wish to acknowledge our presence as a guest on Indigenous land. For generations, Ioway, Meskwaki, Sauk, Dakota, and Oto peoples, among others, have stewarded the lands where our project lives. Thank you to our funding sources, SARE and NIFA. </a:t>
            </a:r>
          </a:p>
        </p:txBody>
      </p:sp>
      <p:sp>
        <p:nvSpPr>
          <p:cNvPr id="4" name="TextBox 3">
            <a:extLst>
              <a:ext uri="{FF2B5EF4-FFF2-40B4-BE49-F238E27FC236}">
                <a16:creationId xmlns:a16="http://schemas.microsoft.com/office/drawing/2014/main" id="{CDE6DEFF-C464-CD35-8423-A6F204DDC24E}"/>
              </a:ext>
            </a:extLst>
          </p:cNvPr>
          <p:cNvSpPr txBox="1"/>
          <p:nvPr/>
        </p:nvSpPr>
        <p:spPr>
          <a:xfrm>
            <a:off x="39801" y="1038966"/>
            <a:ext cx="6826250" cy="338554"/>
          </a:xfrm>
          <a:prstGeom prst="rect">
            <a:avLst/>
          </a:prstGeom>
          <a:noFill/>
        </p:spPr>
        <p:txBody>
          <a:bodyPr wrap="square" rtlCol="0">
            <a:spAutoFit/>
          </a:bodyPr>
          <a:lstStyle/>
          <a:p>
            <a:pPr algn="ctr"/>
            <a:r>
              <a:rPr lang="en-US" sz="1600" b="1" dirty="0">
                <a:solidFill>
                  <a:srgbClr val="52472B"/>
                </a:solidFill>
              </a:rPr>
              <a:t>Reuniting the Three Sister Native American Intercropping and Soil Health </a:t>
            </a:r>
          </a:p>
        </p:txBody>
      </p:sp>
      <p:sp>
        <p:nvSpPr>
          <p:cNvPr id="5" name="Rectangle 4">
            <a:extLst>
              <a:ext uri="{FF2B5EF4-FFF2-40B4-BE49-F238E27FC236}">
                <a16:creationId xmlns:a16="http://schemas.microsoft.com/office/drawing/2014/main" id="{8043A3AC-7B68-C712-B911-4C702FD031AF}"/>
              </a:ext>
            </a:extLst>
          </p:cNvPr>
          <p:cNvSpPr/>
          <p:nvPr/>
        </p:nvSpPr>
        <p:spPr>
          <a:xfrm>
            <a:off x="90349" y="1513949"/>
            <a:ext cx="3323656" cy="4821833"/>
          </a:xfrm>
          <a:prstGeom prst="rect">
            <a:avLst/>
          </a:prstGeom>
        </p:spPr>
        <p:txBody>
          <a:bodyPr wrap="square">
            <a:spAutoFit/>
          </a:bodyPr>
          <a:lstStyle/>
          <a:p>
            <a:pPr marL="0" marR="0" algn="just">
              <a:lnSpc>
                <a:spcPct val="107000"/>
              </a:lnSpc>
              <a:spcBef>
                <a:spcPts val="0"/>
              </a:spcBef>
              <a:spcAft>
                <a:spcPts val="800"/>
              </a:spcAft>
            </a:pPr>
            <a:r>
              <a:rPr lang="en-US" sz="1200" dirty="0">
                <a:latin typeface="+mn-lt"/>
                <a:ea typeface="Calibri" panose="020F0502020204030204" pitchFamily="34" charset="0"/>
                <a:cs typeface="Calibri" panose="020F0502020204030204" pitchFamily="34" charset="0"/>
              </a:rPr>
              <a:t>The purpose of this project is to create a common, unifying experiment, replicated at multiple Midwestern U.S. locations, testing the effects of planting the Three Sisters (maize, beans and squash) together versus individually on soil and plant health.  </a:t>
            </a:r>
            <a:r>
              <a:rPr lang="en-US" sz="1200" b="1" dirty="0">
                <a:latin typeface="+mn-lt"/>
                <a:ea typeface="Calibri" panose="020F0502020204030204" pitchFamily="34" charset="0"/>
                <a:cs typeface="Calibri" panose="020F0502020204030204" pitchFamily="34" charset="0"/>
              </a:rPr>
              <a:t>This project engages Native citizen scientists and bring communities together in a network of experiments for a greater understanding of how the Three Sisters affects soil and plant health. </a:t>
            </a:r>
            <a:r>
              <a:rPr lang="en-US" sz="1200" dirty="0">
                <a:solidFill>
                  <a:srgbClr val="333333"/>
                </a:solidFill>
                <a:latin typeface="+mn-lt"/>
                <a:ea typeface="Times New Roman" panose="02020603050405020304" pitchFamily="18" charset="0"/>
                <a:cs typeface="Calibri" panose="020F0502020204030204" pitchFamily="34" charset="0"/>
              </a:rPr>
              <a:t>The Three Sister Project at ISU has two components, working with Native gardeners to grow Three or Four Sisters plots in their own communities and growing a plot at ISU. Our plot contains Four Sisters, corn, beans, squash, and sunflowers. We worked with our advisory board to determine what the plots would look like, how the sisters would be cared for, and where the seeds would come from. As a group, we selected seeds from the USDA and Seed Savers Exchange that needed to be rematriated and donate the seeds produced back to Native communities that could welcome them home. We also donate our produce to our collaborators and people in local communities.  </a:t>
            </a:r>
            <a:endParaRPr lang="en-US" sz="1200" dirty="0">
              <a:effectLst/>
              <a:latin typeface="+mn-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F41F754-D0C2-C752-B5CF-CC3E1DB26A05}"/>
              </a:ext>
            </a:extLst>
          </p:cNvPr>
          <p:cNvSpPr/>
          <p:nvPr/>
        </p:nvSpPr>
        <p:spPr>
          <a:xfrm>
            <a:off x="3443044" y="1525147"/>
            <a:ext cx="3323656" cy="1472454"/>
          </a:xfrm>
          <a:prstGeom prst="rect">
            <a:avLst/>
          </a:prstGeom>
          <a:solidFill>
            <a:srgbClr val="CAC7A7"/>
          </a:solidFill>
        </p:spPr>
        <p:txBody>
          <a:bodyPr wrap="square">
            <a:spAutoFit/>
          </a:bodyPr>
          <a:lstStyle/>
          <a:p>
            <a:pPr marL="0" marR="0" algn="ctr">
              <a:lnSpc>
                <a:spcPct val="107000"/>
              </a:lnSpc>
              <a:spcBef>
                <a:spcPts val="0"/>
              </a:spcBef>
              <a:spcAft>
                <a:spcPts val="0"/>
              </a:spcAft>
            </a:pPr>
            <a:r>
              <a:rPr lang="en-US" sz="1200" b="1" u="sng" dirty="0">
                <a:solidFill>
                  <a:srgbClr val="52472B"/>
                </a:solidFill>
                <a:latin typeface="+mn-lt"/>
                <a:ea typeface="Calibri" panose="020F0502020204030204" pitchFamily="34" charset="0"/>
                <a:cs typeface="Times New Roman" panose="02020603050405020304" pitchFamily="18" charset="0"/>
              </a:rPr>
              <a:t>Collaborators and Advisory Board</a:t>
            </a:r>
            <a:endParaRPr lang="en-US" sz="1200" dirty="0">
              <a:solidFill>
                <a:srgbClr val="52472B"/>
              </a:solidFill>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solidFill>
                  <a:srgbClr val="52472B"/>
                </a:solidFill>
                <a:latin typeface="+mn-lt"/>
                <a:ea typeface="Calibri" panose="020F0502020204030204" pitchFamily="34" charset="0"/>
                <a:cs typeface="Times New Roman" panose="02020603050405020304" pitchFamily="18" charset="0"/>
              </a:rPr>
              <a:t>Nebraska Indian Community College (Omaha, Santee Sioux, Sioux City urban communities), Dream of Wild Health (Minneapolis/St. Paul Native communities, Natives people throughout Minnesota), Oneida nation of Wisconsin and the Menominee nation of Wisconsin.</a:t>
            </a:r>
            <a:endParaRPr lang="en-US" sz="1200" dirty="0">
              <a:solidFill>
                <a:srgbClr val="52472B"/>
              </a:solidFill>
              <a:effectLst/>
              <a:latin typeface="+mn-lt"/>
              <a:ea typeface="Calibri" panose="020F0502020204030204" pitchFamily="34" charset="0"/>
              <a:cs typeface="Times New Roman" panose="02020603050405020304" pitchFamily="18" charset="0"/>
            </a:endParaRPr>
          </a:p>
        </p:txBody>
      </p:sp>
      <p:pic>
        <p:nvPicPr>
          <p:cNvPr id="16" name="Picture 15" descr="A close-up of a plant&#10;&#10;Description automatically generated with low confidence">
            <a:extLst>
              <a:ext uri="{FF2B5EF4-FFF2-40B4-BE49-F238E27FC236}">
                <a16:creationId xmlns:a16="http://schemas.microsoft.com/office/drawing/2014/main" id="{E6E0C58D-7700-FE89-A433-427EC4B7F8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17294" y="3387313"/>
            <a:ext cx="2074545" cy="1556385"/>
          </a:xfrm>
          <a:prstGeom prst="rect">
            <a:avLst/>
          </a:prstGeom>
          <a:ln>
            <a:solidFill>
              <a:srgbClr val="000000"/>
            </a:solidFill>
          </a:ln>
        </p:spPr>
      </p:pic>
      <p:pic>
        <p:nvPicPr>
          <p:cNvPr id="17" name="Picture 6" descr="A picture containing outdoor, ground, sky, rock&#10;&#10;Description automatically generated">
            <a:extLst>
              <a:ext uri="{FF2B5EF4-FFF2-40B4-BE49-F238E27FC236}">
                <a16:creationId xmlns:a16="http://schemas.microsoft.com/office/drawing/2014/main" id="{44365EE8-CDC0-0CDB-556C-19BA4A530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41672"/>
          <a:stretch>
            <a:fillRect/>
          </a:stretch>
        </p:blipFill>
        <p:spPr bwMode="auto">
          <a:xfrm>
            <a:off x="3489766" y="5319407"/>
            <a:ext cx="1557338" cy="200342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8" name="Picture 2" descr="A picture containing ground, outdoor, plant, dirt&#10;&#10;Description automatically generated">
            <a:extLst>
              <a:ext uri="{FF2B5EF4-FFF2-40B4-BE49-F238E27FC236}">
                <a16:creationId xmlns:a16="http://schemas.microsoft.com/office/drawing/2014/main" id="{93310172-5082-8ABC-1308-0D466F7417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900" y="5330374"/>
            <a:ext cx="1574800" cy="200818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9" name="Picture 18" descr="A picture containing tree, outdoor, plant, bushes&#10;&#10;Description automatically generated">
            <a:extLst>
              <a:ext uri="{FF2B5EF4-FFF2-40B4-BE49-F238E27FC236}">
                <a16:creationId xmlns:a16="http://schemas.microsoft.com/office/drawing/2014/main" id="{E995BD26-17F3-3110-CCEC-3BAA51CC20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923971" y="3378741"/>
            <a:ext cx="2098675" cy="1573530"/>
          </a:xfrm>
          <a:prstGeom prst="rect">
            <a:avLst/>
          </a:prstGeom>
          <a:ln>
            <a:solidFill>
              <a:srgbClr val="000000"/>
            </a:solidFill>
          </a:ln>
        </p:spPr>
      </p:pic>
      <p:sp>
        <p:nvSpPr>
          <p:cNvPr id="20" name="Text Box 14">
            <a:extLst>
              <a:ext uri="{FF2B5EF4-FFF2-40B4-BE49-F238E27FC236}">
                <a16:creationId xmlns:a16="http://schemas.microsoft.com/office/drawing/2014/main" id="{AB3E9D97-F54A-9C37-EB1D-A919B2DDB55A}"/>
              </a:ext>
            </a:extLst>
          </p:cNvPr>
          <p:cNvSpPr txBox="1">
            <a:spLocks noChangeArrowheads="1"/>
          </p:cNvSpPr>
          <p:nvPr/>
        </p:nvSpPr>
        <p:spPr bwMode="auto">
          <a:xfrm>
            <a:off x="3514919" y="3200559"/>
            <a:ext cx="312737" cy="265113"/>
          </a:xfrm>
          <a:prstGeom prst="rect">
            <a:avLst/>
          </a:prstGeom>
          <a:solidFill>
            <a:srgbClr val="FFFFFF"/>
          </a:solidFill>
          <a:ln w="6350">
            <a:solidFill>
              <a:srgbClr val="000000"/>
            </a:solid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5">
            <a:extLst>
              <a:ext uri="{FF2B5EF4-FFF2-40B4-BE49-F238E27FC236}">
                <a16:creationId xmlns:a16="http://schemas.microsoft.com/office/drawing/2014/main" id="{C8D77864-7B03-0A63-B548-7058341E5CE9}"/>
              </a:ext>
            </a:extLst>
          </p:cNvPr>
          <p:cNvSpPr txBox="1">
            <a:spLocks noChangeArrowheads="1"/>
          </p:cNvSpPr>
          <p:nvPr/>
        </p:nvSpPr>
        <p:spPr bwMode="auto">
          <a:xfrm>
            <a:off x="5242286" y="3200559"/>
            <a:ext cx="309563" cy="26511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6">
            <a:extLst>
              <a:ext uri="{FF2B5EF4-FFF2-40B4-BE49-F238E27FC236}">
                <a16:creationId xmlns:a16="http://schemas.microsoft.com/office/drawing/2014/main" id="{FD98DD75-3937-83B4-DD20-18634E006A45}"/>
              </a:ext>
            </a:extLst>
          </p:cNvPr>
          <p:cNvSpPr txBox="1">
            <a:spLocks noChangeArrowheads="1"/>
          </p:cNvSpPr>
          <p:nvPr/>
        </p:nvSpPr>
        <p:spPr bwMode="auto">
          <a:xfrm>
            <a:off x="3516506" y="5394865"/>
            <a:ext cx="309562" cy="26511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17">
            <a:extLst>
              <a:ext uri="{FF2B5EF4-FFF2-40B4-BE49-F238E27FC236}">
                <a16:creationId xmlns:a16="http://schemas.microsoft.com/office/drawing/2014/main" id="{F61FA1AF-F0E7-787C-B845-A9CBF9F56E6E}"/>
              </a:ext>
            </a:extLst>
          </p:cNvPr>
          <p:cNvSpPr txBox="1">
            <a:spLocks noChangeArrowheads="1"/>
          </p:cNvSpPr>
          <p:nvPr/>
        </p:nvSpPr>
        <p:spPr bwMode="auto">
          <a:xfrm>
            <a:off x="5205762" y="5395748"/>
            <a:ext cx="346087" cy="28071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latin typeface="Calibri" panose="020F0502020204030204" pitchFamily="34" charset="0"/>
                <a:ea typeface="Calibri" panose="020F0502020204030204" pitchFamily="34" charset="0"/>
                <a:cs typeface="Times New Roman" panose="02020603050405020304" pitchFamily="18" charset="0"/>
              </a:rPr>
              <a:t>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4C253733-873F-BEAA-FF60-2CCA277E4A27}"/>
              </a:ext>
            </a:extLst>
          </p:cNvPr>
          <p:cNvSpPr/>
          <p:nvPr/>
        </p:nvSpPr>
        <p:spPr>
          <a:xfrm>
            <a:off x="3489766" y="7438362"/>
            <a:ext cx="3276933" cy="1153503"/>
          </a:xfrm>
          <a:prstGeom prst="rect">
            <a:avLst/>
          </a:prstGeom>
          <a:solidFill>
            <a:srgbClr val="CAC7A7"/>
          </a:solidFill>
        </p:spPr>
        <p:txBody>
          <a:bodyPr wrap="square">
            <a:spAutoFit/>
          </a:bodyPr>
          <a:lstStyle/>
          <a:p>
            <a:pPr lvl="0" algn="l"/>
            <a:r>
              <a:rPr lang="en-US" altLang="en-US" sz="850" dirty="0">
                <a:solidFill>
                  <a:srgbClr val="52472B"/>
                </a:solidFill>
                <a:latin typeface="+mn-lt"/>
                <a:ea typeface="Calibri" panose="020F0502020204030204" pitchFamily="34" charset="0"/>
                <a:cs typeface="Times New Roman" panose="02020603050405020304" pitchFamily="18" charset="0"/>
              </a:rPr>
              <a:t>Each plot is comprised of 16 mounds of the determined treatment.</a:t>
            </a:r>
          </a:p>
          <a:p>
            <a:pPr lvl="0" algn="l"/>
            <a:r>
              <a:rPr lang="en-US" altLang="en-US" sz="850" dirty="0">
                <a:solidFill>
                  <a:srgbClr val="52472B"/>
                </a:solidFill>
                <a:latin typeface="+mn-lt"/>
                <a:ea typeface="Calibri" panose="020F0502020204030204" pitchFamily="34" charset="0"/>
                <a:cs typeface="Times New Roman" panose="02020603050405020304" pitchFamily="18" charset="0"/>
              </a:rPr>
              <a:t>A) A maize monocrop plot. B) A bean monocrop plot. C) A squash monocrop plot. D) Three Sisters plot. E) 2022 randomized replicated blocked experiment layout.</a:t>
            </a:r>
            <a:endParaRPr lang="en-US" altLang="en-US" sz="850" dirty="0">
              <a:solidFill>
                <a:srgbClr val="52472B"/>
              </a:solidFill>
              <a:latin typeface="+mn-lt"/>
            </a:endParaRPr>
          </a:p>
          <a:p>
            <a:pPr lvl="0" algn="l"/>
            <a:endParaRPr lang="en-US" altLang="en-US" sz="850" dirty="0">
              <a:solidFill>
                <a:srgbClr val="52472B"/>
              </a:solidFill>
              <a:latin typeface="+mn-lt"/>
              <a:ea typeface="Calibri" panose="020F0502020204030204" pitchFamily="34" charset="0"/>
              <a:cs typeface="Times New Roman" panose="02020603050405020304" pitchFamily="18" charset="0"/>
            </a:endParaRPr>
          </a:p>
          <a:p>
            <a:pPr lvl="0" algn="l"/>
            <a:r>
              <a:rPr lang="en-US" altLang="en-US" sz="850" dirty="0">
                <a:solidFill>
                  <a:srgbClr val="52472B"/>
                </a:solidFill>
                <a:latin typeface="+mn-lt"/>
                <a:ea typeface="Calibri" panose="020F0502020204030204" pitchFamily="34" charset="0"/>
                <a:cs typeface="Times New Roman" panose="02020603050405020304" pitchFamily="18" charset="0"/>
              </a:rPr>
              <a:t>Data Collected: yield, soil temperature and moisture, SPAD, flowering dates, smut biomass, soil microbial biomass carbon and nitrogen, and soil available nutrients.</a:t>
            </a:r>
            <a:endParaRPr lang="en-US" altLang="en-US" sz="850" dirty="0">
              <a:solidFill>
                <a:srgbClr val="52472B"/>
              </a:solidFill>
              <a:latin typeface="+mn-lt"/>
            </a:endParaRPr>
          </a:p>
        </p:txBody>
      </p:sp>
      <p:sp>
        <p:nvSpPr>
          <p:cNvPr id="30" name="Text Box 18">
            <a:extLst>
              <a:ext uri="{FF2B5EF4-FFF2-40B4-BE49-F238E27FC236}">
                <a16:creationId xmlns:a16="http://schemas.microsoft.com/office/drawing/2014/main" id="{7AF47F47-09A5-5BD7-6E04-62485669B16C}"/>
              </a:ext>
            </a:extLst>
          </p:cNvPr>
          <p:cNvSpPr txBox="1">
            <a:spLocks noChangeArrowheads="1"/>
          </p:cNvSpPr>
          <p:nvPr/>
        </p:nvSpPr>
        <p:spPr bwMode="auto">
          <a:xfrm>
            <a:off x="295836" y="6484836"/>
            <a:ext cx="363592" cy="23099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39C5A4-F6B5-4509-259A-66A727F2DFBC}"/>
              </a:ext>
            </a:extLst>
          </p:cNvPr>
          <p:cNvSpPr txBox="1"/>
          <p:nvPr/>
        </p:nvSpPr>
        <p:spPr>
          <a:xfrm>
            <a:off x="-802" y="970004"/>
            <a:ext cx="6858000" cy="323165"/>
          </a:xfrm>
          <a:prstGeom prst="rect">
            <a:avLst/>
          </a:prstGeom>
          <a:noFill/>
        </p:spPr>
        <p:txBody>
          <a:bodyPr wrap="square" rtlCol="0">
            <a:spAutoFit/>
          </a:bodyPr>
          <a:lstStyle/>
          <a:p>
            <a:pPr algn="ctr"/>
            <a:r>
              <a:rPr lang="en-US" sz="1500" dirty="0">
                <a:solidFill>
                  <a:srgbClr val="52472B"/>
                </a:solidFill>
              </a:rPr>
              <a:t>Data &amp; Results</a:t>
            </a:r>
          </a:p>
        </p:txBody>
      </p:sp>
      <p:sp>
        <p:nvSpPr>
          <p:cNvPr id="8" name="Rectangle 7">
            <a:extLst>
              <a:ext uri="{FF2B5EF4-FFF2-40B4-BE49-F238E27FC236}">
                <a16:creationId xmlns:a16="http://schemas.microsoft.com/office/drawing/2014/main" id="{818C076E-D937-FF4B-5AE1-34A82E816B7E}"/>
              </a:ext>
            </a:extLst>
          </p:cNvPr>
          <p:cNvSpPr/>
          <p:nvPr/>
        </p:nvSpPr>
        <p:spPr bwMode="auto">
          <a:xfrm>
            <a:off x="-802" y="1278881"/>
            <a:ext cx="6858000" cy="228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0" name="Picture 9">
            <a:extLst>
              <a:ext uri="{FF2B5EF4-FFF2-40B4-BE49-F238E27FC236}">
                <a16:creationId xmlns:a16="http://schemas.microsoft.com/office/drawing/2014/main" id="{F2DD6520-486B-FBE5-012D-6FB038B274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984" r="79760" b="-1641"/>
          <a:stretch/>
        </p:blipFill>
        <p:spPr bwMode="auto">
          <a:xfrm>
            <a:off x="4201815" y="4954482"/>
            <a:ext cx="1200787" cy="1558190"/>
          </a:xfrm>
          <a:prstGeom prst="rect">
            <a:avLst/>
          </a:prstGeom>
          <a:noFill/>
          <a:ln>
            <a:noFill/>
          </a:ln>
        </p:spPr>
      </p:pic>
      <p:pic>
        <p:nvPicPr>
          <p:cNvPr id="7" name="Picture 6">
            <a:extLst>
              <a:ext uri="{FF2B5EF4-FFF2-40B4-BE49-F238E27FC236}">
                <a16:creationId xmlns:a16="http://schemas.microsoft.com/office/drawing/2014/main" id="{85EDD1C4-77A1-7349-EF9D-D80E3F0F6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9450" b="55638"/>
          <a:stretch/>
        </p:blipFill>
        <p:spPr bwMode="auto">
          <a:xfrm>
            <a:off x="4192609" y="3810000"/>
            <a:ext cx="1219200" cy="1220055"/>
          </a:xfrm>
          <a:prstGeom prst="rect">
            <a:avLst/>
          </a:prstGeom>
          <a:noFill/>
          <a:ln>
            <a:noFill/>
          </a:ln>
        </p:spPr>
      </p:pic>
      <p:pic>
        <p:nvPicPr>
          <p:cNvPr id="13" name="Picture 12">
            <a:extLst>
              <a:ext uri="{FF2B5EF4-FFF2-40B4-BE49-F238E27FC236}">
                <a16:creationId xmlns:a16="http://schemas.microsoft.com/office/drawing/2014/main" id="{943048CB-F9CC-F36F-FA52-DC64BB9537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9760"/>
          <a:stretch/>
        </p:blipFill>
        <p:spPr bwMode="auto">
          <a:xfrm>
            <a:off x="5353759" y="3724788"/>
            <a:ext cx="1200787" cy="2750185"/>
          </a:xfrm>
          <a:prstGeom prst="rect">
            <a:avLst/>
          </a:prstGeom>
          <a:noFill/>
          <a:ln>
            <a:noFill/>
          </a:ln>
        </p:spPr>
      </p:pic>
      <p:sp>
        <p:nvSpPr>
          <p:cNvPr id="15" name="Rectangle 14">
            <a:extLst>
              <a:ext uri="{FF2B5EF4-FFF2-40B4-BE49-F238E27FC236}">
                <a16:creationId xmlns:a16="http://schemas.microsoft.com/office/drawing/2014/main" id="{F26B07AA-B5A8-DD57-DB8A-B40770D4FD1D}"/>
              </a:ext>
            </a:extLst>
          </p:cNvPr>
          <p:cNvSpPr/>
          <p:nvPr/>
        </p:nvSpPr>
        <p:spPr>
          <a:xfrm>
            <a:off x="4150175" y="6512672"/>
            <a:ext cx="2523267" cy="2092881"/>
          </a:xfrm>
          <a:prstGeom prst="rect">
            <a:avLst/>
          </a:prstGeom>
        </p:spPr>
        <p:txBody>
          <a:bodyPr wrap="square">
            <a:spAutoFit/>
          </a:bodyPr>
          <a:lstStyle/>
          <a:p>
            <a:pPr algn="just"/>
            <a:r>
              <a:rPr lang="en-US" sz="1000" b="1" dirty="0">
                <a:latin typeface="Times New Roman" panose="02020603050405020304" pitchFamily="18" charset="0"/>
                <a:ea typeface="Calibri" panose="020F0502020204030204" pitchFamily="34" charset="0"/>
                <a:cs typeface="Arial" panose="020B0604020202020204" pitchFamily="34" charset="0"/>
              </a:rPr>
              <a:t>Figure 1.</a:t>
            </a:r>
            <a:r>
              <a:rPr lang="en-US" sz="1000" dirty="0">
                <a:latin typeface="Times New Roman" panose="02020603050405020304" pitchFamily="18" charset="0"/>
                <a:ea typeface="Calibri" panose="020F0502020204030204" pitchFamily="34" charset="0"/>
                <a:cs typeface="Arial" panose="020B0604020202020204" pitchFamily="34" charset="0"/>
              </a:rPr>
              <a:t> Soil properties measured on 15 August 2020 at the Iowa State University Three Sisters intercropping Research Experiment (ISU-3SI). a) Soil extractable nitrate, e) 24 h soil respiration with air-dried, rewet soils, </a:t>
            </a:r>
            <a:r>
              <a:rPr lang="en-US" sz="1000" dirty="0" err="1">
                <a:latin typeface="Times New Roman" panose="02020603050405020304" pitchFamily="18" charset="0"/>
                <a:ea typeface="Calibri" panose="020F0502020204030204" pitchFamily="34" charset="0"/>
                <a:cs typeface="Arial" panose="020B0604020202020204" pitchFamily="34" charset="0"/>
              </a:rPr>
              <a:t>i</a:t>
            </a:r>
            <a:r>
              <a:rPr lang="en-US" sz="1000" dirty="0">
                <a:latin typeface="Times New Roman" panose="02020603050405020304" pitchFamily="18" charset="0"/>
                <a:ea typeface="Calibri" panose="020F0502020204030204" pitchFamily="34" charset="0"/>
                <a:cs typeface="Arial" panose="020B0604020202020204" pitchFamily="34" charset="0"/>
              </a:rPr>
              <a:t>) microbial biomass C-to-N ratio, Replicates for each treatment shown with open circles (n=4), and significant differences between Monoculture vs. Three Sisters intercropping (M+B+S) indicated by asterisks (* &lt; 0.1, ** &lt;0.01, *** &lt;0.001). These figures were taken from (Kapayou &amp; Herrighty et al., Np)</a:t>
            </a:r>
            <a:endParaRPr lang="en-US" sz="1000" dirty="0"/>
          </a:p>
        </p:txBody>
      </p:sp>
      <p:sp>
        <p:nvSpPr>
          <p:cNvPr id="24" name="TextBox 23">
            <a:extLst>
              <a:ext uri="{FF2B5EF4-FFF2-40B4-BE49-F238E27FC236}">
                <a16:creationId xmlns:a16="http://schemas.microsoft.com/office/drawing/2014/main" id="{0630E7F5-2CFB-F771-55B6-3E883421B2E4}"/>
              </a:ext>
            </a:extLst>
          </p:cNvPr>
          <p:cNvSpPr txBox="1"/>
          <p:nvPr/>
        </p:nvSpPr>
        <p:spPr>
          <a:xfrm>
            <a:off x="228600" y="1518517"/>
            <a:ext cx="2858475" cy="230832"/>
          </a:xfrm>
          <a:prstGeom prst="rect">
            <a:avLst/>
          </a:prstGeom>
          <a:noFill/>
        </p:spPr>
        <p:txBody>
          <a:bodyPr wrap="none" rtlCol="0">
            <a:spAutoFit/>
          </a:bodyPr>
          <a:lstStyle/>
          <a:p>
            <a:pPr algn="just"/>
            <a:r>
              <a:rPr lang="en-US" sz="900" b="1" dirty="0"/>
              <a:t>Table 1. </a:t>
            </a:r>
            <a:r>
              <a:rPr lang="en-US" sz="900" dirty="0"/>
              <a:t>Crop yield as marketable number and weights</a:t>
            </a:r>
            <a:r>
              <a:rPr lang="en-US" sz="900" baseline="30000" dirty="0"/>
              <a:t>†</a:t>
            </a:r>
            <a:r>
              <a:rPr lang="en-US" sz="900" dirty="0"/>
              <a:t>.</a:t>
            </a:r>
          </a:p>
        </p:txBody>
      </p:sp>
      <p:pic>
        <p:nvPicPr>
          <p:cNvPr id="29" name="Picture 28" descr="Table&#10;&#10;Description automatically generated">
            <a:extLst>
              <a:ext uri="{FF2B5EF4-FFF2-40B4-BE49-F238E27FC236}">
                <a16:creationId xmlns:a16="http://schemas.microsoft.com/office/drawing/2014/main" id="{294C7DAE-5829-9B9A-3277-880479661D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 y="1732829"/>
            <a:ext cx="5183209" cy="1973110"/>
          </a:xfrm>
          <a:prstGeom prst="rect">
            <a:avLst/>
          </a:prstGeom>
        </p:spPr>
      </p:pic>
      <p:pic>
        <p:nvPicPr>
          <p:cNvPr id="31" name="Picture 30" descr="Table&#10;&#10;Description automatically generated">
            <a:extLst>
              <a:ext uri="{FF2B5EF4-FFF2-40B4-BE49-F238E27FC236}">
                <a16:creationId xmlns:a16="http://schemas.microsoft.com/office/drawing/2014/main" id="{609866A5-D0A5-D3B7-4465-1E66A14101D2}"/>
              </a:ext>
            </a:extLst>
          </p:cNvPr>
          <p:cNvPicPr>
            <a:picLocks noChangeAspect="1"/>
          </p:cNvPicPr>
          <p:nvPr/>
        </p:nvPicPr>
        <p:blipFill rotWithShape="1">
          <a:blip r:embed="rId7">
            <a:extLst>
              <a:ext uri="{28A0092B-C50C-407E-A947-70E740481C1C}">
                <a14:useLocalDpi xmlns:a14="http://schemas.microsoft.com/office/drawing/2010/main" val="0"/>
              </a:ext>
            </a:extLst>
          </a:blip>
          <a:srcRect r="9715" b="5045"/>
          <a:stretch/>
        </p:blipFill>
        <p:spPr>
          <a:xfrm>
            <a:off x="245404" y="4267200"/>
            <a:ext cx="3614210" cy="4128366"/>
          </a:xfrm>
          <a:prstGeom prst="rect">
            <a:avLst/>
          </a:prstGeom>
        </p:spPr>
      </p:pic>
      <p:sp>
        <p:nvSpPr>
          <p:cNvPr id="32" name="Rectangle 31">
            <a:extLst>
              <a:ext uri="{FF2B5EF4-FFF2-40B4-BE49-F238E27FC236}">
                <a16:creationId xmlns:a16="http://schemas.microsoft.com/office/drawing/2014/main" id="{270C32D0-1785-4D37-B11C-828A89DF0F68}"/>
              </a:ext>
            </a:extLst>
          </p:cNvPr>
          <p:cNvSpPr/>
          <p:nvPr/>
        </p:nvSpPr>
        <p:spPr>
          <a:xfrm>
            <a:off x="228600" y="3810000"/>
            <a:ext cx="3614210" cy="381451"/>
          </a:xfrm>
          <a:prstGeom prst="rect">
            <a:avLst/>
          </a:prstGeom>
        </p:spPr>
        <p:txBody>
          <a:bodyPr wrap="square">
            <a:spAutoFit/>
          </a:bodyPr>
          <a:lstStyle/>
          <a:p>
            <a:pPr marL="0" marR="0" algn="just">
              <a:lnSpc>
                <a:spcPct val="107000"/>
              </a:lnSpc>
              <a:spcBef>
                <a:spcPts val="0"/>
              </a:spcBef>
              <a:spcAft>
                <a:spcPts val="800"/>
              </a:spcAft>
            </a:pPr>
            <a:r>
              <a:rPr lang="en-US" sz="900" b="1" dirty="0">
                <a:latin typeface="Times New Roman" panose="02020603050405020304" pitchFamily="18" charset="0"/>
                <a:ea typeface="Calibri" panose="020F0502020204030204" pitchFamily="34" charset="0"/>
                <a:cs typeface="Arial" panose="020B0604020202020204" pitchFamily="34" charset="0"/>
              </a:rPr>
              <a:t>Table 2</a:t>
            </a:r>
            <a:r>
              <a:rPr lang="en-US" sz="900" dirty="0">
                <a:latin typeface="Times New Roman" panose="02020603050405020304" pitchFamily="18" charset="0"/>
                <a:ea typeface="Calibri" panose="020F0502020204030204" pitchFamily="34" charset="0"/>
                <a:cs typeface="Arial" panose="020B0604020202020204" pitchFamily="34" charset="0"/>
              </a:rPr>
              <a:t>. Mean ± standard deviation of nutrient concentrations in flesh of pumpkin squash (Algonquin Long Pie Pumpkin)</a:t>
            </a:r>
            <a:endParaRPr lang="en-US" sz="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689088-2F82-C8A3-C5A6-56BAB07DB3DE}"/>
              </a:ext>
            </a:extLst>
          </p:cNvPr>
          <p:cNvSpPr/>
          <p:nvPr/>
        </p:nvSpPr>
        <p:spPr>
          <a:xfrm>
            <a:off x="182753" y="517897"/>
            <a:ext cx="1475084" cy="253916"/>
          </a:xfrm>
          <a:prstGeom prst="rect">
            <a:avLst/>
          </a:prstGeom>
        </p:spPr>
        <p:txBody>
          <a:bodyPr wrap="none">
            <a:spAutoFit/>
          </a:bodyPr>
          <a:lstStyle/>
          <a:p>
            <a:r>
              <a:rPr lang="en-US" sz="1050" dirty="0">
                <a:solidFill>
                  <a:srgbClr val="FFFFFF"/>
                </a:solidFill>
              </a:rPr>
              <a:t>Extension and Outreach</a:t>
            </a:r>
          </a:p>
        </p:txBody>
      </p:sp>
      <p:sp>
        <p:nvSpPr>
          <p:cNvPr id="2" name="TextBox 1">
            <a:extLst>
              <a:ext uri="{FF2B5EF4-FFF2-40B4-BE49-F238E27FC236}">
                <a16:creationId xmlns:a16="http://schemas.microsoft.com/office/drawing/2014/main" id="{E9EE5291-45A7-1FEF-D15A-176316E3D970}"/>
              </a:ext>
            </a:extLst>
          </p:cNvPr>
          <p:cNvSpPr txBox="1"/>
          <p:nvPr/>
        </p:nvSpPr>
        <p:spPr>
          <a:xfrm>
            <a:off x="-76200" y="8757646"/>
            <a:ext cx="6858802" cy="384721"/>
          </a:xfrm>
          <a:prstGeom prst="rect">
            <a:avLst/>
          </a:prstGeom>
          <a:noFill/>
        </p:spPr>
        <p:txBody>
          <a:bodyPr wrap="square" rtlCol="0">
            <a:spAutoFit/>
          </a:bodyPr>
          <a:lstStyle/>
          <a:p>
            <a:pPr algn="l"/>
            <a:r>
              <a:rPr lang="en-US" sz="950" dirty="0">
                <a:solidFill>
                  <a:schemeClr val="bg1"/>
                </a:solidFill>
              </a:rPr>
              <a:t>D.G. Kapayou</a:t>
            </a:r>
            <a:r>
              <a:rPr lang="en-US" sz="950" baseline="30000" dirty="0">
                <a:solidFill>
                  <a:schemeClr val="bg1"/>
                </a:solidFill>
              </a:rPr>
              <a:t>†</a:t>
            </a:r>
            <a:r>
              <a:rPr lang="en-US" sz="950" dirty="0">
                <a:solidFill>
                  <a:schemeClr val="bg1"/>
                </a:solidFill>
              </a:rPr>
              <a:t>, E.M. Herrighty</a:t>
            </a:r>
            <a:r>
              <a:rPr lang="en-US" sz="950" baseline="30000" dirty="0">
                <a:solidFill>
                  <a:schemeClr val="bg1"/>
                </a:solidFill>
              </a:rPr>
              <a:t>† </a:t>
            </a:r>
            <a:r>
              <a:rPr lang="en-US" sz="950" dirty="0">
                <a:solidFill>
                  <a:schemeClr val="bg1"/>
                </a:solidFill>
              </a:rPr>
              <a:t>, C. Gish Hill, V. Cano Camacho, A. Nair, D.M. Winham, M.D. McDaniel. Forthcoming. “Reuniting the Three Sisters: Collaborative science with Native growers to improve soil and community health.” Agriculture</a:t>
            </a:r>
            <a:r>
              <a:rPr lang="en-US" sz="950" i="1" dirty="0">
                <a:solidFill>
                  <a:schemeClr val="bg1"/>
                </a:solidFill>
              </a:rPr>
              <a:t> and Human Values.</a:t>
            </a:r>
          </a:p>
        </p:txBody>
      </p:sp>
    </p:spTree>
    <p:extLst>
      <p:ext uri="{BB962C8B-B14F-4D97-AF65-F5344CB8AC3E}">
        <p14:creationId xmlns:p14="http://schemas.microsoft.com/office/powerpoint/2010/main" val="136560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09E8D5-CC02-FF58-EED4-E691B2C1F32E}"/>
              </a:ext>
            </a:extLst>
          </p:cNvPr>
          <p:cNvSpPr/>
          <p:nvPr/>
        </p:nvSpPr>
        <p:spPr>
          <a:xfrm>
            <a:off x="3801402" y="1593860"/>
            <a:ext cx="3429000" cy="2008242"/>
          </a:xfrm>
          <a:prstGeom prst="rect">
            <a:avLst/>
          </a:prstGeom>
        </p:spPr>
        <p:txBody>
          <a:bodyPr wrap="square">
            <a:spAutoFit/>
          </a:bodyPr>
          <a:lstStyle/>
          <a:p>
            <a:pPr algn="l">
              <a:lnSpc>
                <a:spcPct val="150000"/>
              </a:lnSpc>
            </a:pPr>
            <a:r>
              <a:rPr lang="en-US" sz="1200" dirty="0"/>
              <a:t>Total Number of Workshop........................ 10</a:t>
            </a:r>
          </a:p>
          <a:p>
            <a:pPr algn="l">
              <a:lnSpc>
                <a:spcPct val="150000"/>
              </a:lnSpc>
            </a:pPr>
            <a:r>
              <a:rPr lang="en-US" sz="1200" dirty="0"/>
              <a:t>Pre-K-12 Workshops………………………3</a:t>
            </a:r>
          </a:p>
          <a:p>
            <a:pPr algn="l">
              <a:lnSpc>
                <a:spcPct val="150000"/>
              </a:lnSpc>
            </a:pPr>
            <a:r>
              <a:rPr lang="en-US" sz="1200" dirty="0"/>
              <a:t>Average attendees per workshop…….……25</a:t>
            </a:r>
          </a:p>
          <a:p>
            <a:pPr algn="l">
              <a:lnSpc>
                <a:spcPct val="150000"/>
              </a:lnSpc>
            </a:pPr>
            <a:r>
              <a:rPr lang="en-US" sz="1200" dirty="0"/>
              <a:t>Cooking demonstrations……………….…10</a:t>
            </a:r>
          </a:p>
          <a:p>
            <a:pPr algn="l">
              <a:lnSpc>
                <a:spcPct val="150000"/>
              </a:lnSpc>
            </a:pPr>
            <a:r>
              <a:rPr lang="en-US" sz="1200" dirty="0"/>
              <a:t>Ethnographic interviews………………......29</a:t>
            </a:r>
          </a:p>
          <a:p>
            <a:pPr algn="l">
              <a:lnSpc>
                <a:spcPct val="150000"/>
              </a:lnSpc>
            </a:pPr>
            <a:r>
              <a:rPr lang="en-US" sz="1200" dirty="0"/>
              <a:t>Number of collaborative  grower………….7</a:t>
            </a:r>
          </a:p>
          <a:p>
            <a:pPr algn="l">
              <a:lnSpc>
                <a:spcPct val="150000"/>
              </a:lnSpc>
            </a:pPr>
            <a:r>
              <a:rPr lang="en-US" sz="1200" dirty="0"/>
              <a:t>Master Thesis &amp; Publications……...……...5</a:t>
            </a:r>
          </a:p>
        </p:txBody>
      </p:sp>
      <p:sp>
        <p:nvSpPr>
          <p:cNvPr id="8" name="TextBox 7">
            <a:extLst>
              <a:ext uri="{FF2B5EF4-FFF2-40B4-BE49-F238E27FC236}">
                <a16:creationId xmlns:a16="http://schemas.microsoft.com/office/drawing/2014/main" id="{B57B7E01-D1F9-F79D-009F-59670AC9501B}"/>
              </a:ext>
            </a:extLst>
          </p:cNvPr>
          <p:cNvSpPr txBox="1"/>
          <p:nvPr/>
        </p:nvSpPr>
        <p:spPr>
          <a:xfrm>
            <a:off x="-34263" y="1062538"/>
            <a:ext cx="6858000" cy="408702"/>
          </a:xfrm>
          <a:prstGeom prst="rect">
            <a:avLst/>
          </a:prstGeom>
          <a:noFill/>
        </p:spPr>
        <p:txBody>
          <a:bodyPr wrap="square" rtlCol="0" anchor="ctr">
            <a:spAutoFit/>
          </a:bodyPr>
          <a:lstStyle/>
          <a:p>
            <a:pPr algn="ctr"/>
            <a:r>
              <a:rPr lang="en-US" sz="1600" b="1" dirty="0">
                <a:solidFill>
                  <a:srgbClr val="52472B"/>
                </a:solidFill>
              </a:rPr>
              <a:t>Project at a Glance</a:t>
            </a:r>
          </a:p>
          <a:p>
            <a:pPr algn="ctr"/>
            <a:endParaRPr lang="en-US" dirty="0"/>
          </a:p>
        </p:txBody>
      </p:sp>
      <p:sp>
        <p:nvSpPr>
          <p:cNvPr id="9" name="Rectangle 8">
            <a:extLst>
              <a:ext uri="{FF2B5EF4-FFF2-40B4-BE49-F238E27FC236}">
                <a16:creationId xmlns:a16="http://schemas.microsoft.com/office/drawing/2014/main" id="{F68FA326-8B72-4AED-B0EE-0E39B5608460}"/>
              </a:ext>
            </a:extLst>
          </p:cNvPr>
          <p:cNvSpPr/>
          <p:nvPr/>
        </p:nvSpPr>
        <p:spPr>
          <a:xfrm>
            <a:off x="96716" y="3938078"/>
            <a:ext cx="3549251" cy="3822121"/>
          </a:xfrm>
          <a:prstGeom prst="rect">
            <a:avLst/>
          </a:prstGeom>
          <a:solidFill>
            <a:srgbClr val="CAC7A7"/>
          </a:solidFill>
        </p:spPr>
        <p:txBody>
          <a:bodyPr wrap="square">
            <a:spAutoFit/>
          </a:bodyPr>
          <a:lstStyle/>
          <a:p>
            <a:pPr algn="ctr"/>
            <a:r>
              <a:rPr lang="en-US" sz="1200" b="1" dirty="0">
                <a:solidFill>
                  <a:srgbClr val="52472B"/>
                </a:solidFill>
              </a:rPr>
              <a:t>Workshop Topics Covered</a:t>
            </a:r>
          </a:p>
          <a:p>
            <a:pPr marL="171450" indent="-171450" algn="l">
              <a:lnSpc>
                <a:spcPct val="150000"/>
              </a:lnSpc>
              <a:buFont typeface="Wingdings" pitchFamily="2" charset="2"/>
              <a:buChar char="v"/>
            </a:pPr>
            <a:r>
              <a:rPr lang="en-US" sz="1200" dirty="0">
                <a:solidFill>
                  <a:srgbClr val="52472B"/>
                </a:solidFill>
              </a:rPr>
              <a:t>Soil fertility and health in home gardens</a:t>
            </a:r>
          </a:p>
          <a:p>
            <a:pPr marL="171450" indent="-171450" algn="l">
              <a:lnSpc>
                <a:spcPct val="150000"/>
              </a:lnSpc>
              <a:buFont typeface="Wingdings" pitchFamily="2" charset="2"/>
              <a:buChar char="v"/>
            </a:pPr>
            <a:r>
              <a:rPr lang="en-US" sz="1200" dirty="0">
                <a:solidFill>
                  <a:srgbClr val="52472B"/>
                </a:solidFill>
              </a:rPr>
              <a:t>How to set up drip irrigation</a:t>
            </a:r>
          </a:p>
          <a:p>
            <a:pPr marL="171450" indent="-171450" algn="l">
              <a:lnSpc>
                <a:spcPct val="150000"/>
              </a:lnSpc>
              <a:buFont typeface="Wingdings" pitchFamily="2" charset="2"/>
              <a:buChar char="v"/>
            </a:pPr>
            <a:r>
              <a:rPr lang="en-US" sz="1200" dirty="0">
                <a:solidFill>
                  <a:srgbClr val="52472B"/>
                </a:solidFill>
              </a:rPr>
              <a:t>Seed saving for home gardeners </a:t>
            </a:r>
          </a:p>
          <a:p>
            <a:pPr marL="171450" indent="-171450" algn="l">
              <a:lnSpc>
                <a:spcPct val="150000"/>
              </a:lnSpc>
              <a:buFont typeface="Wingdings" pitchFamily="2" charset="2"/>
              <a:buChar char="v"/>
            </a:pPr>
            <a:r>
              <a:rPr lang="en-US" sz="1200" dirty="0">
                <a:solidFill>
                  <a:srgbClr val="52472B"/>
                </a:solidFill>
              </a:rPr>
              <a:t>DIY soil health test</a:t>
            </a:r>
          </a:p>
          <a:p>
            <a:pPr marL="171450" indent="-171450" algn="l">
              <a:lnSpc>
                <a:spcPct val="150000"/>
              </a:lnSpc>
              <a:buFont typeface="Wingdings" pitchFamily="2" charset="2"/>
              <a:buChar char="v"/>
            </a:pPr>
            <a:r>
              <a:rPr lang="en-US" sz="1200" dirty="0">
                <a:solidFill>
                  <a:srgbClr val="52472B"/>
                </a:solidFill>
              </a:rPr>
              <a:t>Key insect pests of squash, beans, and corn</a:t>
            </a:r>
          </a:p>
          <a:p>
            <a:pPr marL="171450" indent="-171450" algn="l">
              <a:lnSpc>
                <a:spcPct val="150000"/>
              </a:lnSpc>
              <a:buFont typeface="Wingdings" pitchFamily="2" charset="2"/>
              <a:buChar char="v"/>
            </a:pPr>
            <a:r>
              <a:rPr lang="en-US" sz="1200" dirty="0">
                <a:solidFill>
                  <a:srgbClr val="52472B"/>
                </a:solidFill>
              </a:rPr>
              <a:t>Composting basics &amp; troubleshooting</a:t>
            </a:r>
          </a:p>
          <a:p>
            <a:pPr marL="171450" indent="-171450" algn="l">
              <a:lnSpc>
                <a:spcPct val="150000"/>
              </a:lnSpc>
              <a:buFont typeface="Wingdings" pitchFamily="2" charset="2"/>
              <a:buChar char="v"/>
            </a:pPr>
            <a:r>
              <a:rPr lang="en-US" sz="1200" dirty="0">
                <a:solidFill>
                  <a:srgbClr val="52472B"/>
                </a:solidFill>
              </a:rPr>
              <a:t>Foods &amp; culture (by </a:t>
            </a:r>
            <a:r>
              <a:rPr lang="en-US" sz="1200" dirty="0" err="1">
                <a:solidFill>
                  <a:srgbClr val="52472B"/>
                </a:solidFill>
              </a:rPr>
              <a:t>Arly</a:t>
            </a:r>
            <a:r>
              <a:rPr lang="en-US" sz="1200" dirty="0">
                <a:solidFill>
                  <a:srgbClr val="52472B"/>
                </a:solidFill>
              </a:rPr>
              <a:t>, Anthony &amp; LaVonne)</a:t>
            </a:r>
          </a:p>
          <a:p>
            <a:pPr marL="171450" indent="-171450" algn="l">
              <a:lnSpc>
                <a:spcPct val="150000"/>
              </a:lnSpc>
              <a:buFont typeface="Wingdings" pitchFamily="2" charset="2"/>
              <a:buChar char="v"/>
            </a:pPr>
            <a:r>
              <a:rPr lang="en-US" sz="1200" dirty="0">
                <a:solidFill>
                  <a:srgbClr val="52472B"/>
                </a:solidFill>
              </a:rPr>
              <a:t>Drone basics (by Steve Webster)</a:t>
            </a:r>
          </a:p>
          <a:p>
            <a:pPr marL="171450" indent="-171450" algn="l">
              <a:lnSpc>
                <a:spcPct val="150000"/>
              </a:lnSpc>
              <a:buFont typeface="Wingdings" pitchFamily="2" charset="2"/>
              <a:buChar char="v"/>
            </a:pPr>
            <a:r>
              <a:rPr lang="en-US" sz="1200" dirty="0">
                <a:solidFill>
                  <a:srgbClr val="52472B"/>
                </a:solidFill>
              </a:rPr>
              <a:t>Field Day at Horticulture Research Station </a:t>
            </a:r>
          </a:p>
          <a:p>
            <a:pPr marL="171450" indent="-171450" algn="l">
              <a:lnSpc>
                <a:spcPct val="150000"/>
              </a:lnSpc>
              <a:buFont typeface="Wingdings" pitchFamily="2" charset="2"/>
              <a:buChar char="v"/>
            </a:pPr>
            <a:r>
              <a:rPr lang="en-US" sz="1200" dirty="0">
                <a:solidFill>
                  <a:srgbClr val="52472B"/>
                </a:solidFill>
              </a:rPr>
              <a:t>Soils basics and home gardening </a:t>
            </a:r>
          </a:p>
          <a:p>
            <a:pPr marL="171450" indent="-171450" algn="l">
              <a:lnSpc>
                <a:spcPct val="150000"/>
              </a:lnSpc>
              <a:buFont typeface="Wingdings" pitchFamily="2" charset="2"/>
              <a:buChar char="v"/>
            </a:pPr>
            <a:r>
              <a:rPr lang="en-US" sz="1200" dirty="0">
                <a:solidFill>
                  <a:srgbClr val="52472B"/>
                </a:solidFill>
              </a:rPr>
              <a:t>Introduction to permaculture*</a:t>
            </a:r>
          </a:p>
          <a:p>
            <a:pPr marL="171450" indent="-171450" algn="l">
              <a:lnSpc>
                <a:spcPct val="150000"/>
              </a:lnSpc>
              <a:buFont typeface="Wingdings" pitchFamily="2" charset="2"/>
              <a:buChar char="v"/>
            </a:pPr>
            <a:r>
              <a:rPr lang="en-US" sz="1200" dirty="0">
                <a:solidFill>
                  <a:srgbClr val="52472B"/>
                </a:solidFill>
              </a:rPr>
              <a:t>Orchard care and start Up*</a:t>
            </a:r>
          </a:p>
          <a:p>
            <a:pPr algn="l">
              <a:lnSpc>
                <a:spcPct val="150000"/>
              </a:lnSpc>
            </a:pPr>
            <a:r>
              <a:rPr lang="en-US" sz="1200" i="1" dirty="0">
                <a:solidFill>
                  <a:srgbClr val="52472B"/>
                </a:solidFill>
              </a:rPr>
              <a:t>*upcoming in 2022</a:t>
            </a:r>
          </a:p>
        </p:txBody>
      </p:sp>
      <p:sp>
        <p:nvSpPr>
          <p:cNvPr id="13" name="Rectangle 12">
            <a:extLst>
              <a:ext uri="{FF2B5EF4-FFF2-40B4-BE49-F238E27FC236}">
                <a16:creationId xmlns:a16="http://schemas.microsoft.com/office/drawing/2014/main" id="{C49D026F-4A83-5EE6-6430-A6AE2AC3583B}"/>
              </a:ext>
            </a:extLst>
          </p:cNvPr>
          <p:cNvSpPr/>
          <p:nvPr/>
        </p:nvSpPr>
        <p:spPr>
          <a:xfrm>
            <a:off x="893780" y="7832149"/>
            <a:ext cx="3429000" cy="830997"/>
          </a:xfrm>
          <a:prstGeom prst="rect">
            <a:avLst/>
          </a:prstGeom>
        </p:spPr>
        <p:txBody>
          <a:bodyPr>
            <a:spAutoFit/>
          </a:bodyPr>
          <a:lstStyle/>
          <a:p>
            <a:pPr algn="l"/>
            <a:r>
              <a:rPr lang="en-US" sz="1200" dirty="0">
                <a:solidFill>
                  <a:srgbClr val="000000"/>
                </a:solidFill>
              </a:rPr>
              <a:t>Scan for more information on our website!</a:t>
            </a:r>
          </a:p>
          <a:p>
            <a:pPr algn="l"/>
            <a:r>
              <a:rPr lang="en-US" sz="1200" dirty="0">
                <a:solidFill>
                  <a:srgbClr val="000000"/>
                </a:solidFill>
              </a:rPr>
              <a:t>Contact: Dr. Christina Gish Hill</a:t>
            </a:r>
          </a:p>
          <a:p>
            <a:pPr algn="l"/>
            <a:r>
              <a:rPr lang="en-US" sz="1200" dirty="0">
                <a:solidFill>
                  <a:srgbClr val="000000"/>
                </a:solidFill>
              </a:rPr>
              <a:t>Phone: 515-294-0101</a:t>
            </a:r>
          </a:p>
          <a:p>
            <a:pPr algn="l"/>
            <a:r>
              <a:rPr lang="en-US" sz="1200" dirty="0">
                <a:solidFill>
                  <a:srgbClr val="000000"/>
                </a:solidFill>
              </a:rPr>
              <a:t>Email: cghill@iastate.edu</a:t>
            </a:r>
          </a:p>
        </p:txBody>
      </p:sp>
      <p:pic>
        <p:nvPicPr>
          <p:cNvPr id="14" name="Picture 21" descr="Qr code&#10;&#10;Description automatically generated">
            <a:extLst>
              <a:ext uri="{FF2B5EF4-FFF2-40B4-BE49-F238E27FC236}">
                <a16:creationId xmlns:a16="http://schemas.microsoft.com/office/drawing/2014/main" id="{92118F17-C1CE-FA9D-92DD-E7CF78B45B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8016" b="2913"/>
          <a:stretch/>
        </p:blipFill>
        <p:spPr bwMode="auto">
          <a:xfrm>
            <a:off x="133403" y="7844093"/>
            <a:ext cx="797156" cy="8046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1184944-8D18-5842-194E-3101922939EE}"/>
              </a:ext>
            </a:extLst>
          </p:cNvPr>
          <p:cNvSpPr/>
          <p:nvPr/>
        </p:nvSpPr>
        <p:spPr>
          <a:xfrm>
            <a:off x="170646" y="505236"/>
            <a:ext cx="1475084" cy="253916"/>
          </a:xfrm>
          <a:prstGeom prst="rect">
            <a:avLst/>
          </a:prstGeom>
        </p:spPr>
        <p:txBody>
          <a:bodyPr wrap="none">
            <a:spAutoFit/>
          </a:bodyPr>
          <a:lstStyle/>
          <a:p>
            <a:r>
              <a:rPr lang="en-US" sz="1050" dirty="0">
                <a:solidFill>
                  <a:srgbClr val="FFFFFF"/>
                </a:solidFill>
              </a:rPr>
              <a:t>Extension and Outreach</a:t>
            </a:r>
          </a:p>
        </p:txBody>
      </p:sp>
      <p:pic>
        <p:nvPicPr>
          <p:cNvPr id="17" name="Picture 16" descr="A picture containing person, outdoor, people, crowd&#10;&#10;Description automatically generated">
            <a:extLst>
              <a:ext uri="{FF2B5EF4-FFF2-40B4-BE49-F238E27FC236}">
                <a16:creationId xmlns:a16="http://schemas.microsoft.com/office/drawing/2014/main" id="{F59A3FFD-A6E9-CB32-9132-87A69C7F77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477"/>
          <a:stretch/>
        </p:blipFill>
        <p:spPr>
          <a:xfrm>
            <a:off x="5398512" y="3967214"/>
            <a:ext cx="1328662" cy="1537613"/>
          </a:xfrm>
          <a:prstGeom prst="rect">
            <a:avLst/>
          </a:prstGeom>
          <a:ln>
            <a:solidFill>
              <a:srgbClr val="000000"/>
            </a:solidFill>
          </a:ln>
        </p:spPr>
      </p:pic>
      <p:pic>
        <p:nvPicPr>
          <p:cNvPr id="19" name="Picture 18" descr="A picture containing sky, grass, person, person&#10;&#10;Description automatically generated">
            <a:extLst>
              <a:ext uri="{FF2B5EF4-FFF2-40B4-BE49-F238E27FC236}">
                <a16:creationId xmlns:a16="http://schemas.microsoft.com/office/drawing/2014/main" id="{635C3AC6-3EF2-0204-AEC8-33E8342210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21" t="12067" r="1409" b="9382"/>
          <a:stretch/>
        </p:blipFill>
        <p:spPr>
          <a:xfrm>
            <a:off x="3782237" y="5773021"/>
            <a:ext cx="2925059" cy="1777119"/>
          </a:xfrm>
          <a:prstGeom prst="rect">
            <a:avLst/>
          </a:prstGeom>
          <a:ln>
            <a:solidFill>
              <a:srgbClr val="000000"/>
            </a:solidFill>
          </a:ln>
        </p:spPr>
      </p:pic>
      <p:pic>
        <p:nvPicPr>
          <p:cNvPr id="21" name="Picture 20" descr="A picture containing building, people, cart, several&#10;&#10;Description automatically generated">
            <a:extLst>
              <a:ext uri="{FF2B5EF4-FFF2-40B4-BE49-F238E27FC236}">
                <a16:creationId xmlns:a16="http://schemas.microsoft.com/office/drawing/2014/main" id="{49012791-AC3C-974E-CCD2-B56C6DBBD6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4211" r="2071" b="29453"/>
          <a:stretch/>
        </p:blipFill>
        <p:spPr>
          <a:xfrm>
            <a:off x="96717" y="1544180"/>
            <a:ext cx="3522866" cy="886042"/>
          </a:xfrm>
          <a:prstGeom prst="rect">
            <a:avLst/>
          </a:prstGeom>
          <a:ln>
            <a:solidFill>
              <a:srgbClr val="000000"/>
            </a:solidFill>
          </a:ln>
        </p:spPr>
      </p:pic>
      <p:pic>
        <p:nvPicPr>
          <p:cNvPr id="23" name="Picture 22" descr="A picture containing person, indoor&#10;&#10;Description automatically generated">
            <a:extLst>
              <a:ext uri="{FF2B5EF4-FFF2-40B4-BE49-F238E27FC236}">
                <a16:creationId xmlns:a16="http://schemas.microsoft.com/office/drawing/2014/main" id="{21B3DC55-D408-6185-F825-C7E4F59755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01402" y="3960070"/>
            <a:ext cx="1450793" cy="1517650"/>
          </a:xfrm>
          <a:prstGeom prst="rect">
            <a:avLst/>
          </a:prstGeom>
          <a:ln>
            <a:solidFill>
              <a:srgbClr val="000000"/>
            </a:solidFill>
          </a:ln>
        </p:spPr>
      </p:pic>
      <p:pic>
        <p:nvPicPr>
          <p:cNvPr id="25" name="Picture 24" descr="A picture containing ground, person, sky, outdoor&#10;&#10;Description automatically generated">
            <a:extLst>
              <a:ext uri="{FF2B5EF4-FFF2-40B4-BE49-F238E27FC236}">
                <a16:creationId xmlns:a16="http://schemas.microsoft.com/office/drawing/2014/main" id="{8B2752A5-D06C-D45C-1D21-EAABB5600C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2735"/>
          <a:stretch/>
        </p:blipFill>
        <p:spPr>
          <a:xfrm>
            <a:off x="96716" y="2542630"/>
            <a:ext cx="3549251" cy="1283039"/>
          </a:xfrm>
          <a:prstGeom prst="rect">
            <a:avLst/>
          </a:prstGeom>
          <a:ln>
            <a:solidFill>
              <a:srgbClr val="000000"/>
            </a:solidFill>
          </a:ln>
        </p:spPr>
      </p:pic>
      <p:pic>
        <p:nvPicPr>
          <p:cNvPr id="1026" name="Picture 2" descr="National SARE Logo - SARE">
            <a:extLst>
              <a:ext uri="{FF2B5EF4-FFF2-40B4-BE49-F238E27FC236}">
                <a16:creationId xmlns:a16="http://schemas.microsoft.com/office/drawing/2014/main" id="{769687DF-17DC-196F-1A2F-16D84D3FF0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7717" y="7711731"/>
            <a:ext cx="1429690" cy="1021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da-nifa-logo – Native Waters on Arid Lands">
            <a:extLst>
              <a:ext uri="{FF2B5EF4-FFF2-40B4-BE49-F238E27FC236}">
                <a16:creationId xmlns:a16="http://schemas.microsoft.com/office/drawing/2014/main" id="{5C6F101C-4D54-CC61-BB6A-557A8CC774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07407" y="7694186"/>
            <a:ext cx="1707941" cy="10212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8AF030B-662D-C6F2-9DDF-129284CC8E05}"/>
              </a:ext>
            </a:extLst>
          </p:cNvPr>
          <p:cNvSpPr/>
          <p:nvPr/>
        </p:nvSpPr>
        <p:spPr>
          <a:xfrm>
            <a:off x="-34264" y="8732659"/>
            <a:ext cx="6892263" cy="338554"/>
          </a:xfrm>
          <a:prstGeom prst="rect">
            <a:avLst/>
          </a:prstGeom>
        </p:spPr>
        <p:txBody>
          <a:bodyPr wrap="square">
            <a:spAutoFit/>
          </a:bodyPr>
          <a:lstStyle/>
          <a:p>
            <a:pPr algn="just"/>
            <a:r>
              <a:rPr lang="en-US" sz="800" b="1" dirty="0">
                <a:solidFill>
                  <a:srgbClr val="FFFFFF"/>
                </a:solidFill>
              </a:rPr>
              <a:t>Research Team: </a:t>
            </a:r>
            <a:r>
              <a:rPr lang="en-US" sz="800" dirty="0">
                <a:solidFill>
                  <a:srgbClr val="FFFFFF"/>
                </a:solidFill>
              </a:rPr>
              <a:t>Dr. Christina Gish Hill, Dr. Ajay Nair, Dr. Marshall McDaniel, and Dr. Donna Winham Graduate </a:t>
            </a:r>
            <a:r>
              <a:rPr lang="en-US" sz="800" b="1" dirty="0">
                <a:solidFill>
                  <a:srgbClr val="FFFFFF"/>
                </a:solidFill>
              </a:rPr>
              <a:t>Students and Staff</a:t>
            </a:r>
            <a:r>
              <a:rPr lang="en-US" sz="800" dirty="0">
                <a:solidFill>
                  <a:srgbClr val="FFFFFF"/>
                </a:solidFill>
              </a:rPr>
              <a:t>: Susana Cabrera Mariz, Kristine Micheletti, and Valeria Cano Camacho </a:t>
            </a:r>
            <a:r>
              <a:rPr lang="en-US" sz="800" b="1" dirty="0">
                <a:solidFill>
                  <a:srgbClr val="FFFFFF"/>
                </a:solidFill>
              </a:rPr>
              <a:t>Graduated 2022</a:t>
            </a:r>
            <a:r>
              <a:rPr lang="en-US" sz="800" dirty="0">
                <a:solidFill>
                  <a:srgbClr val="FFFFFF"/>
                </a:solidFill>
              </a:rPr>
              <a:t>: Emma Herrighty and Derrick Kapayou</a:t>
            </a:r>
          </a:p>
        </p:txBody>
      </p:sp>
    </p:spTree>
    <p:extLst>
      <p:ext uri="{BB962C8B-B14F-4D97-AF65-F5344CB8AC3E}">
        <p14:creationId xmlns:p14="http://schemas.microsoft.com/office/powerpoint/2010/main" val="337794726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849</TotalTime>
  <Words>823</Words>
  <Application>Microsoft Office PowerPoint</Application>
  <PresentationFormat>Letter Paper (8.5x11 in)</PresentationFormat>
  <Paragraphs>54</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Times</vt:lpstr>
      <vt:lpstr>Times New Roman</vt:lpstr>
      <vt:lpstr>Wingdings</vt:lpstr>
      <vt:lpstr>Blank Presentation</vt:lpstr>
      <vt:lpstr>PowerPoint Presentation</vt:lpstr>
      <vt:lpstr>PowerPoint Presentation</vt:lpstr>
      <vt:lpstr>PowerPoint Presentation</vt:lpstr>
    </vt:vector>
  </TitlesOfParts>
  <Company>ISU Printing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Louden</dc:creator>
  <cp:lastModifiedBy>Cano Camacho, Valeria [WLC]</cp:lastModifiedBy>
  <cp:revision>36</cp:revision>
  <cp:lastPrinted>2005-05-04T14:31:29Z</cp:lastPrinted>
  <dcterms:created xsi:type="dcterms:W3CDTF">2016-12-19T17:41:17Z</dcterms:created>
  <dcterms:modified xsi:type="dcterms:W3CDTF">2022-07-08T21:08:21Z</dcterms:modified>
</cp:coreProperties>
</file>