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media/image12.jpg" ContentType="image/png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44" r:id="rId6"/>
    <p:sldMasterId id="2147483804" r:id="rId7"/>
    <p:sldMasterId id="2147483852" r:id="rId8"/>
    <p:sldMasterId id="2147483876" r:id="rId9"/>
    <p:sldMasterId id="2147483912" r:id="rId10"/>
    <p:sldMasterId id="2147483936" r:id="rId11"/>
  </p:sldMasterIdLst>
  <p:notesMasterIdLst>
    <p:notesMasterId r:id="rId49"/>
  </p:notesMasterIdLst>
  <p:sldIdLst>
    <p:sldId id="256" r:id="rId12"/>
    <p:sldId id="489" r:id="rId13"/>
    <p:sldId id="257" r:id="rId14"/>
    <p:sldId id="476" r:id="rId15"/>
    <p:sldId id="464" r:id="rId16"/>
    <p:sldId id="467" r:id="rId17"/>
    <p:sldId id="419" r:id="rId18"/>
    <p:sldId id="420" r:id="rId19"/>
    <p:sldId id="421" r:id="rId20"/>
    <p:sldId id="356" r:id="rId21"/>
    <p:sldId id="469" r:id="rId22"/>
    <p:sldId id="471" r:id="rId23"/>
    <p:sldId id="470" r:id="rId24"/>
    <p:sldId id="472" r:id="rId25"/>
    <p:sldId id="468" r:id="rId26"/>
    <p:sldId id="458" r:id="rId27"/>
    <p:sldId id="262" r:id="rId28"/>
    <p:sldId id="307" r:id="rId29"/>
    <p:sldId id="357" r:id="rId30"/>
    <p:sldId id="365" r:id="rId31"/>
    <p:sldId id="312" r:id="rId32"/>
    <p:sldId id="348" r:id="rId33"/>
    <p:sldId id="315" r:id="rId34"/>
    <p:sldId id="322" r:id="rId35"/>
    <p:sldId id="487" r:id="rId36"/>
    <p:sldId id="478" r:id="rId37"/>
    <p:sldId id="329" r:id="rId38"/>
    <p:sldId id="488" r:id="rId39"/>
    <p:sldId id="347" r:id="rId40"/>
    <p:sldId id="414" r:id="rId41"/>
    <p:sldId id="439" r:id="rId42"/>
    <p:sldId id="483" r:id="rId43"/>
    <p:sldId id="485" r:id="rId44"/>
    <p:sldId id="486" r:id="rId45"/>
    <p:sldId id="333" r:id="rId46"/>
    <p:sldId id="334" r:id="rId47"/>
    <p:sldId id="444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24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issertation\Analyses\Parasitism%20results\Estimates%20from%20best%20parasitism%20model_earlydeathsremoved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issertation\Analyses\Nest%20survival%20results\Estimates%20from%20best%20nest%20survival%20model_with%20Crop1000%20(KLN%20rep%20added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issertation\Field%20data\BEST%20DATA%20SETS\Chapter%203%20results\Results%20from%20analyses%20comparing%20veg%20to%20hab%20pref%20and%20fitness%20metrics_Nov2018_PNS%20removed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jcoon2\Dropbox\Manuscripts\FEAR%20grazing\Current%20Documents\results_withoutRISR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L95</c:v>
          </c:tx>
          <c:spPr>
            <a:ln w="50800"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'ParasitismProbability (85% CI)'!$O$25:$O$35</c:f>
              <c:numCache>
                <c:formatCode>General</c:formatCode>
                <c:ptCount val="1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</c:numCache>
            </c:numRef>
          </c:cat>
          <c:val>
            <c:numRef>
              <c:f>'ParasitismProbability (85% CI)'!$P$25:$P$35</c:f>
              <c:numCache>
                <c:formatCode>General</c:formatCode>
                <c:ptCount val="11"/>
                <c:pt idx="0">
                  <c:v>0.4546</c:v>
                </c:pt>
                <c:pt idx="1">
                  <c:v>0.50170000000000003</c:v>
                </c:pt>
                <c:pt idx="2">
                  <c:v>0.54049999999999998</c:v>
                </c:pt>
                <c:pt idx="3">
                  <c:v>0.57050000000000001</c:v>
                </c:pt>
                <c:pt idx="4">
                  <c:v>0.59489999999999998</c:v>
                </c:pt>
                <c:pt idx="5">
                  <c:v>0.61619999999999997</c:v>
                </c:pt>
                <c:pt idx="6">
                  <c:v>0.63590000000000002</c:v>
                </c:pt>
                <c:pt idx="7">
                  <c:v>0.65439999999999998</c:v>
                </c:pt>
                <c:pt idx="8">
                  <c:v>0.67210000000000003</c:v>
                </c:pt>
                <c:pt idx="9">
                  <c:v>0.68910000000000005</c:v>
                </c:pt>
                <c:pt idx="10">
                  <c:v>0.70540000000000003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9D27-40F3-A182-9F5A1748494B}"/>
            </c:ext>
          </c:extLst>
        </c:ser>
        <c:ser>
          <c:idx val="1"/>
          <c:order val="1"/>
          <c:tx>
            <c:v>EST</c:v>
          </c:tx>
          <c:spPr>
            <a:ln w="6985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'ParasitismProbability (85% CI)'!$O$25:$O$35</c:f>
              <c:numCache>
                <c:formatCode>General</c:formatCode>
                <c:ptCount val="1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</c:numCache>
            </c:numRef>
          </c:cat>
          <c:val>
            <c:numRef>
              <c:f>'ParasitismProbability (85% CI)'!$Q$25:$Q$35</c:f>
              <c:numCache>
                <c:formatCode>General</c:formatCode>
                <c:ptCount val="11"/>
                <c:pt idx="0">
                  <c:v>0.50580000000000003</c:v>
                </c:pt>
                <c:pt idx="1">
                  <c:v>0.54420000000000002</c:v>
                </c:pt>
                <c:pt idx="2">
                  <c:v>0.58199999999999996</c:v>
                </c:pt>
                <c:pt idx="3">
                  <c:v>0.61890000000000001</c:v>
                </c:pt>
                <c:pt idx="4">
                  <c:v>0.65449999999999997</c:v>
                </c:pt>
                <c:pt idx="5">
                  <c:v>0.6885</c:v>
                </c:pt>
                <c:pt idx="6">
                  <c:v>0.72050000000000003</c:v>
                </c:pt>
                <c:pt idx="7">
                  <c:v>0.75039999999999996</c:v>
                </c:pt>
                <c:pt idx="8">
                  <c:v>0.7782</c:v>
                </c:pt>
                <c:pt idx="9">
                  <c:v>0.80359999999999998</c:v>
                </c:pt>
                <c:pt idx="10">
                  <c:v>0.82679999999999998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9D27-40F3-A182-9F5A1748494B}"/>
            </c:ext>
          </c:extLst>
        </c:ser>
        <c:ser>
          <c:idx val="2"/>
          <c:order val="2"/>
          <c:tx>
            <c:v>U95</c:v>
          </c:tx>
          <c:spPr>
            <a:ln w="50800"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'ParasitismProbability (85% CI)'!$O$25:$O$35</c:f>
              <c:numCache>
                <c:formatCode>General</c:formatCode>
                <c:ptCount val="1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</c:numCache>
            </c:numRef>
          </c:cat>
          <c:val>
            <c:numRef>
              <c:f>'ParasitismProbability (85% CI)'!$R$25:$R$35</c:f>
              <c:numCache>
                <c:formatCode>General</c:formatCode>
                <c:ptCount val="11"/>
                <c:pt idx="0">
                  <c:v>0.55679999999999996</c:v>
                </c:pt>
                <c:pt idx="1">
                  <c:v>0.58599999999999997</c:v>
                </c:pt>
                <c:pt idx="2">
                  <c:v>0.62239999999999995</c:v>
                </c:pt>
                <c:pt idx="3">
                  <c:v>0.66510000000000002</c:v>
                </c:pt>
                <c:pt idx="4">
                  <c:v>0.7097</c:v>
                </c:pt>
                <c:pt idx="5">
                  <c:v>0.75260000000000005</c:v>
                </c:pt>
                <c:pt idx="6">
                  <c:v>0.79190000000000005</c:v>
                </c:pt>
                <c:pt idx="7">
                  <c:v>0.82679999999999998</c:v>
                </c:pt>
                <c:pt idx="8">
                  <c:v>0.85719999999999996</c:v>
                </c:pt>
                <c:pt idx="9">
                  <c:v>0.8831</c:v>
                </c:pt>
                <c:pt idx="10">
                  <c:v>0.90490000000000004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9D27-40F3-A182-9F5A174849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7342208"/>
        <c:axId val="187352576"/>
      </c:lineChart>
      <c:catAx>
        <c:axId val="1873422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Tall Fescue Cover (%)</a:t>
                </a:r>
              </a:p>
            </c:rich>
          </c:tx>
          <c:layout>
            <c:manualLayout>
              <c:xMode val="edge"/>
              <c:yMode val="edge"/>
              <c:x val="0.32722735089148303"/>
              <c:y val="0.8814989437295950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87352576"/>
        <c:crosses val="autoZero"/>
        <c:auto val="1"/>
        <c:lblAlgn val="ctr"/>
        <c:lblOffset val="100"/>
        <c:noMultiLvlLbl val="0"/>
      </c:catAx>
      <c:valAx>
        <c:axId val="187352576"/>
        <c:scaling>
          <c:orientation val="minMax"/>
          <c:max val="1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crossAx val="187342208"/>
        <c:crosses val="autoZero"/>
        <c:crossBetween val="between"/>
        <c:majorUnit val="0.2"/>
      </c:valAx>
    </c:plotArea>
    <c:plotVisOnly val="1"/>
    <c:dispBlanksAs val="gap"/>
    <c:showDLblsOverMax val="0"/>
  </c:chart>
  <c:spPr>
    <a:solidFill>
      <a:schemeClr val="bg1"/>
    </a:solidFill>
    <a:ln>
      <a:noFill/>
    </a:ln>
    <a:effectLst>
      <a:softEdge rad="63500"/>
    </a:effectLst>
  </c:spPr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4184630609698"/>
          <c:y val="6.4758944605608507E-2"/>
          <c:w val="0.68216470891958203"/>
          <c:h val="0.61929064787954102"/>
        </c:manualLayout>
      </c:layout>
      <c:lineChart>
        <c:grouping val="standard"/>
        <c:varyColors val="0"/>
        <c:ser>
          <c:idx val="0"/>
          <c:order val="0"/>
          <c:tx>
            <c:v>Lower95</c:v>
          </c:tx>
          <c:spPr>
            <a:ln w="38100"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'Daily_Nest_Survival (85%)'!$T$4:$T$14</c:f>
              <c:numCache>
                <c:formatCode>General</c:formatCode>
                <c:ptCount val="1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</c:numCache>
            </c:numRef>
          </c:cat>
          <c:val>
            <c:numRef>
              <c:f>'Daily_Nest_Survival (85%)'!$P$4:$P$14</c:f>
              <c:numCache>
                <c:formatCode>General</c:formatCode>
                <c:ptCount val="11"/>
                <c:pt idx="0">
                  <c:v>0.92969999999999997</c:v>
                </c:pt>
                <c:pt idx="1">
                  <c:v>0.92510000000000003</c:v>
                </c:pt>
                <c:pt idx="2">
                  <c:v>0.91949999999999998</c:v>
                </c:pt>
                <c:pt idx="3">
                  <c:v>0.91269999999999996</c:v>
                </c:pt>
                <c:pt idx="4">
                  <c:v>0.90459999999999996</c:v>
                </c:pt>
                <c:pt idx="5">
                  <c:v>0.8952</c:v>
                </c:pt>
                <c:pt idx="6">
                  <c:v>0.88449999999999995</c:v>
                </c:pt>
                <c:pt idx="7">
                  <c:v>0.87250000000000005</c:v>
                </c:pt>
                <c:pt idx="8">
                  <c:v>0.85919999999999996</c:v>
                </c:pt>
                <c:pt idx="9">
                  <c:v>0.84470000000000001</c:v>
                </c:pt>
                <c:pt idx="10">
                  <c:v>0.82869999999999999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EB-4E58-8286-D785AF8C04EE}"/>
            </c:ext>
          </c:extLst>
        </c:ser>
        <c:ser>
          <c:idx val="1"/>
          <c:order val="1"/>
          <c:tx>
            <c:v>Estimate</c:v>
          </c:tx>
          <c:spPr>
            <a:ln w="5715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'Daily_Nest_Survival (85%)'!$T$4:$T$14</c:f>
              <c:numCache>
                <c:formatCode>General</c:formatCode>
                <c:ptCount val="1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</c:numCache>
            </c:numRef>
          </c:cat>
          <c:val>
            <c:numRef>
              <c:f>'Daily_Nest_Survival (85%)'!$Q$4:$Q$14</c:f>
              <c:numCache>
                <c:formatCode>General</c:formatCode>
                <c:ptCount val="11"/>
                <c:pt idx="0">
                  <c:v>0.9385</c:v>
                </c:pt>
                <c:pt idx="1">
                  <c:v>0.9335</c:v>
                </c:pt>
                <c:pt idx="2">
                  <c:v>0.92810000000000004</c:v>
                </c:pt>
                <c:pt idx="3">
                  <c:v>0.92230000000000001</c:v>
                </c:pt>
                <c:pt idx="4">
                  <c:v>0.91610000000000003</c:v>
                </c:pt>
                <c:pt idx="5">
                  <c:v>0.90939999999999999</c:v>
                </c:pt>
                <c:pt idx="6">
                  <c:v>0.9022</c:v>
                </c:pt>
                <c:pt idx="7">
                  <c:v>0.89459999999999995</c:v>
                </c:pt>
                <c:pt idx="8">
                  <c:v>0.88639999999999997</c:v>
                </c:pt>
                <c:pt idx="9">
                  <c:v>0.87770000000000004</c:v>
                </c:pt>
                <c:pt idx="10">
                  <c:v>0.86850000000000005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EB-4E58-8286-D785AF8C04EE}"/>
            </c:ext>
          </c:extLst>
        </c:ser>
        <c:ser>
          <c:idx val="2"/>
          <c:order val="2"/>
          <c:tx>
            <c:v>Upper95</c:v>
          </c:tx>
          <c:spPr>
            <a:ln w="38100"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'Daily_Nest_Survival (85%)'!$T$4:$T$14</c:f>
              <c:numCache>
                <c:formatCode>General</c:formatCode>
                <c:ptCount val="1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</c:numCache>
            </c:numRef>
          </c:cat>
          <c:val>
            <c:numRef>
              <c:f>'Daily_Nest_Survival (85%)'!$R$4:$R$14</c:f>
              <c:numCache>
                <c:formatCode>General</c:formatCode>
                <c:ptCount val="11"/>
                <c:pt idx="0">
                  <c:v>0.94620000000000004</c:v>
                </c:pt>
                <c:pt idx="1">
                  <c:v>0.94099999999999995</c:v>
                </c:pt>
                <c:pt idx="2">
                  <c:v>0.93579999999999997</c:v>
                </c:pt>
                <c:pt idx="3">
                  <c:v>0.93089999999999995</c:v>
                </c:pt>
                <c:pt idx="4">
                  <c:v>0.92620000000000002</c:v>
                </c:pt>
                <c:pt idx="5">
                  <c:v>0.92179999999999995</c:v>
                </c:pt>
                <c:pt idx="6">
                  <c:v>0.91749999999999998</c:v>
                </c:pt>
                <c:pt idx="7">
                  <c:v>0.9133</c:v>
                </c:pt>
                <c:pt idx="8">
                  <c:v>0.90890000000000004</c:v>
                </c:pt>
                <c:pt idx="9">
                  <c:v>0.90459999999999996</c:v>
                </c:pt>
                <c:pt idx="10">
                  <c:v>0.90010000000000001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EB-4E58-8286-D785AF8C04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7756544"/>
        <c:axId val="187758464"/>
      </c:lineChart>
      <c:catAx>
        <c:axId val="1877565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Tall fescue cover within 5m of nest (%)</a:t>
                </a:r>
              </a:p>
            </c:rich>
          </c:tx>
          <c:layout>
            <c:manualLayout>
              <c:xMode val="edge"/>
              <c:yMode val="edge"/>
              <c:x val="0.21189191514995001"/>
              <c:y val="0.8354727956302759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87758464"/>
        <c:crosses val="autoZero"/>
        <c:auto val="1"/>
        <c:lblAlgn val="ctr"/>
        <c:lblOffset val="100"/>
        <c:noMultiLvlLbl val="0"/>
      </c:catAx>
      <c:valAx>
        <c:axId val="187758464"/>
        <c:scaling>
          <c:orientation val="minMax"/>
          <c:min val="0.8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Daily nest survival probability</a:t>
                </a:r>
              </a:p>
            </c:rich>
          </c:tx>
          <c:layout>
            <c:manualLayout>
              <c:xMode val="edge"/>
              <c:yMode val="edge"/>
              <c:x val="7.7997314289202216E-2"/>
              <c:y val="5.1238969677273954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87756544"/>
        <c:crosses val="autoZero"/>
        <c:crossBetween val="between"/>
        <c:majorUnit val="0.05"/>
      </c:valAx>
    </c:plotArea>
    <c:plotVisOnly val="1"/>
    <c:dispBlanksAs val="gap"/>
    <c:showDLblsOverMax val="0"/>
  </c:chart>
  <c:spPr>
    <a:solidFill>
      <a:schemeClr val="bg1"/>
    </a:solidFill>
    <a:ln>
      <a:noFill/>
    </a:ln>
    <a:effectLst>
      <a:softEdge rad="63500"/>
    </a:effectLst>
  </c:spPr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Patch_Scar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'YrsCombined_Terr&amp;PatchCombined'!$AQ$593:$AQ$601</c:f>
              <c:numCache>
                <c:formatCode>General</c:formatCode>
                <c:ptCount val="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</c:numCache>
            </c:numRef>
          </c:cat>
          <c:val>
            <c:numRef>
              <c:f>'YrsCombined_Terr&amp;PatchCombined'!$AR$593:$AR$601</c:f>
              <c:numCache>
                <c:formatCode>General</c:formatCode>
                <c:ptCount val="9"/>
                <c:pt idx="0">
                  <c:v>1.1799811643855667</c:v>
                </c:pt>
                <c:pt idx="1">
                  <c:v>0.79540130171142365</c:v>
                </c:pt>
                <c:pt idx="2">
                  <c:v>0.53671912984719772</c:v>
                </c:pt>
                <c:pt idx="3">
                  <c:v>0.36255807358960795</c:v>
                </c:pt>
                <c:pt idx="4">
                  <c:v>0.24517824548124062</c:v>
                </c:pt>
                <c:pt idx="5">
                  <c:v>0.16604073989938445</c:v>
                </c:pt>
                <c:pt idx="6">
                  <c:v>0.11258318670781992</c:v>
                </c:pt>
                <c:pt idx="7">
                  <c:v>7.6446000494952968E-2</c:v>
                </c:pt>
                <c:pt idx="8">
                  <c:v>5.1989922112195372E-2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8FAB-41FA-8033-4F1B44C3BFFB}"/>
            </c:ext>
          </c:extLst>
        </c:ser>
        <c:ser>
          <c:idx val="1"/>
          <c:order val="1"/>
          <c:tx>
            <c:v>UCL</c:v>
          </c:tx>
          <c:spPr>
            <a:ln w="31750">
              <a:solidFill>
                <a:schemeClr val="tx1">
                  <a:lumMod val="50000"/>
                  <a:lumOff val="50000"/>
                </a:schemeClr>
              </a:solidFill>
            </a:ln>
          </c:spPr>
          <c:marker>
            <c:symbol val="none"/>
          </c:marker>
          <c:cat>
            <c:numRef>
              <c:f>'YrsCombined_Terr&amp;PatchCombined'!$AQ$593:$AQ$601</c:f>
              <c:numCache>
                <c:formatCode>General</c:formatCode>
                <c:ptCount val="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</c:numCache>
            </c:numRef>
          </c:cat>
          <c:val>
            <c:numRef>
              <c:f>'YrsCombined_Terr&amp;PatchCombined'!$AU$593:$AU$601</c:f>
              <c:numCache>
                <c:formatCode>General</c:formatCode>
                <c:ptCount val="9"/>
                <c:pt idx="0">
                  <c:v>1.5986182608570594</c:v>
                </c:pt>
                <c:pt idx="1">
                  <c:v>1.0156182698227425</c:v>
                </c:pt>
                <c:pt idx="2">
                  <c:v>0.71940546571193631</c:v>
                </c:pt>
                <c:pt idx="3">
                  <c:v>0.54946041316253025</c:v>
                </c:pt>
                <c:pt idx="4">
                  <c:v>0.43405992589213482</c:v>
                </c:pt>
                <c:pt idx="5">
                  <c:v>0.34869734066964436</c:v>
                </c:pt>
                <c:pt idx="6">
                  <c:v>0.28320367346543235</c:v>
                </c:pt>
                <c:pt idx="7">
                  <c:v>0.23197744794652489</c:v>
                </c:pt>
                <c:pt idx="8">
                  <c:v>0.19150108058584991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8FAB-41FA-8033-4F1B44C3BFFB}"/>
            </c:ext>
          </c:extLst>
        </c:ser>
        <c:ser>
          <c:idx val="2"/>
          <c:order val="2"/>
          <c:tx>
            <c:v>LCL</c:v>
          </c:tx>
          <c:spPr>
            <a:ln w="31750">
              <a:solidFill>
                <a:schemeClr val="tx1">
                  <a:lumMod val="50000"/>
                  <a:lumOff val="50000"/>
                </a:schemeClr>
              </a:solidFill>
            </a:ln>
          </c:spPr>
          <c:marker>
            <c:symbol val="none"/>
          </c:marker>
          <c:cat>
            <c:numRef>
              <c:f>'YrsCombined_Terr&amp;PatchCombined'!$AQ$593:$AQ$601</c:f>
              <c:numCache>
                <c:formatCode>General</c:formatCode>
                <c:ptCount val="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</c:numCache>
            </c:numRef>
          </c:cat>
          <c:val>
            <c:numRef>
              <c:f>'YrsCombined_Terr&amp;PatchCombined'!$AT$593:$AT$601</c:f>
              <c:numCache>
                <c:formatCode>General</c:formatCode>
                <c:ptCount val="9"/>
                <c:pt idx="0">
                  <c:v>0.87138180411804322</c:v>
                </c:pt>
                <c:pt idx="1">
                  <c:v>0.62326935250382987</c:v>
                </c:pt>
                <c:pt idx="2">
                  <c:v>0.40182846317800286</c:v>
                </c:pt>
                <c:pt idx="3">
                  <c:v>0.24192069121069232</c:v>
                </c:pt>
                <c:pt idx="4">
                  <c:v>0.1416143145738146</c:v>
                </c:pt>
                <c:pt idx="5">
                  <c:v>8.1981159714865373E-2</c:v>
                </c:pt>
                <c:pt idx="6">
                  <c:v>4.7233860181532021E-2</c:v>
                </c:pt>
                <c:pt idx="7">
                  <c:v>2.714829639074133E-2</c:v>
                </c:pt>
                <c:pt idx="8">
                  <c:v>1.5586805658297348E-2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8FAB-41FA-8033-4F1B44C3BF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5370112"/>
        <c:axId val="165460224"/>
      </c:lineChart>
      <c:catAx>
        <c:axId val="165370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Patch-scale Tall  Fescue Cover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65460224"/>
        <c:crosses val="autoZero"/>
        <c:auto val="1"/>
        <c:lblAlgn val="ctr"/>
        <c:lblOffset val="100"/>
        <c:noMultiLvlLbl val="0"/>
      </c:catAx>
      <c:valAx>
        <c:axId val="16546022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Territory Fledgling Production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5370112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442541816864401"/>
          <c:y val="7.4237547420065705E-2"/>
          <c:w val="0.83676083151206004"/>
          <c:h val="0.76334655509456395"/>
        </c:manualLayout>
      </c:layout>
      <c:barChart>
        <c:barDir val="col"/>
        <c:grouping val="clustered"/>
        <c:varyColors val="0"/>
        <c:ser>
          <c:idx val="1"/>
          <c:order val="0"/>
          <c:tx>
            <c:v>Available</c:v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AvailVsCons!$M$30:$M$42</c:f>
                <c:numCache>
                  <c:formatCode>General</c:formatCode>
                  <c:ptCount val="13"/>
                  <c:pt idx="0">
                    <c:v>4.9700000000000001E-2</c:v>
                  </c:pt>
                  <c:pt idx="1">
                    <c:v>4.9700000000000001E-2</c:v>
                  </c:pt>
                  <c:pt idx="2">
                    <c:v>4.9700000000000001E-2</c:v>
                  </c:pt>
                  <c:pt idx="3">
                    <c:v>4.9700000000000001E-2</c:v>
                  </c:pt>
                  <c:pt idx="4">
                    <c:v>4.9799999999999997E-2</c:v>
                  </c:pt>
                  <c:pt idx="5">
                    <c:v>4.9799999999999997E-2</c:v>
                  </c:pt>
                  <c:pt idx="6">
                    <c:v>4.9739999999999999E-2</c:v>
                  </c:pt>
                  <c:pt idx="7">
                    <c:v>4.9709999999999997E-2</c:v>
                  </c:pt>
                  <c:pt idx="8">
                    <c:v>4.9700000000000001E-2</c:v>
                  </c:pt>
                </c:numCache>
              </c:numRef>
            </c:plus>
            <c:minus>
              <c:numRef>
                <c:f>AvailVsCons!$L$30:$L$42</c:f>
                <c:numCache>
                  <c:formatCode>General</c:formatCode>
                  <c:ptCount val="13"/>
                  <c:pt idx="0">
                    <c:v>4.9700000000000001E-2</c:v>
                  </c:pt>
                  <c:pt idx="1">
                    <c:v>4.9700000000000001E-2</c:v>
                  </c:pt>
                  <c:pt idx="2">
                    <c:v>4.9689999999999998E-2</c:v>
                  </c:pt>
                  <c:pt idx="3">
                    <c:v>4.9700000000000001E-2</c:v>
                  </c:pt>
                  <c:pt idx="4">
                    <c:v>4.9700000000000001E-2</c:v>
                  </c:pt>
                  <c:pt idx="5">
                    <c:v>4.9700000000000001E-2</c:v>
                  </c:pt>
                  <c:pt idx="6">
                    <c:v>4.9709999999999997E-2</c:v>
                  </c:pt>
                  <c:pt idx="7">
                    <c:v>4.972E-2</c:v>
                  </c:pt>
                  <c:pt idx="8">
                    <c:v>4.9750000000000003E-2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AvailVsCons!$B$34:$B$38</c:f>
              <c:strCache>
                <c:ptCount val="5"/>
                <c:pt idx="0">
                  <c:v>Fescue</c:v>
                </c:pt>
                <c:pt idx="1">
                  <c:v>Cool-season grass</c:v>
                </c:pt>
                <c:pt idx="2">
                  <c:v>Warm-season grass</c:v>
                </c:pt>
                <c:pt idx="3">
                  <c:v>Forb</c:v>
                </c:pt>
                <c:pt idx="4">
                  <c:v>Legume</c:v>
                </c:pt>
              </c:strCache>
            </c:strRef>
          </c:cat>
          <c:val>
            <c:numRef>
              <c:f>AvailVsCons!$D$34:$D$38</c:f>
              <c:numCache>
                <c:formatCode>General</c:formatCode>
                <c:ptCount val="5"/>
                <c:pt idx="0">
                  <c:v>0.4642</c:v>
                </c:pt>
                <c:pt idx="1">
                  <c:v>0.26469999999999999</c:v>
                </c:pt>
                <c:pt idx="2">
                  <c:v>8.4760000000000002E-2</c:v>
                </c:pt>
                <c:pt idx="3">
                  <c:v>6.3390000000000002E-2</c:v>
                </c:pt>
                <c:pt idx="4">
                  <c:v>0.1229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DD-45A5-AF93-A29A00B12456}"/>
            </c:ext>
          </c:extLst>
        </c:ser>
        <c:ser>
          <c:idx val="0"/>
          <c:order val="1"/>
          <c:tx>
            <c:strRef>
              <c:f>AvailVsCons!$C$29</c:f>
              <c:strCache>
                <c:ptCount val="1"/>
                <c:pt idx="0">
                  <c:v>Consumed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AvailVsCons!$M$30:$M$42</c:f>
                <c:numCache>
                  <c:formatCode>General</c:formatCode>
                  <c:ptCount val="13"/>
                  <c:pt idx="0">
                    <c:v>4.9700000000000001E-2</c:v>
                  </c:pt>
                  <c:pt idx="1">
                    <c:v>4.9700000000000001E-2</c:v>
                  </c:pt>
                  <c:pt idx="2">
                    <c:v>4.9700000000000001E-2</c:v>
                  </c:pt>
                  <c:pt idx="3">
                    <c:v>4.9700000000000001E-2</c:v>
                  </c:pt>
                  <c:pt idx="4">
                    <c:v>4.9799999999999997E-2</c:v>
                  </c:pt>
                  <c:pt idx="5">
                    <c:v>4.9799999999999997E-2</c:v>
                  </c:pt>
                  <c:pt idx="6">
                    <c:v>4.9739999999999999E-2</c:v>
                  </c:pt>
                  <c:pt idx="7">
                    <c:v>4.9709999999999997E-2</c:v>
                  </c:pt>
                  <c:pt idx="8">
                    <c:v>4.9700000000000001E-2</c:v>
                  </c:pt>
                </c:numCache>
              </c:numRef>
            </c:plus>
            <c:minus>
              <c:numRef>
                <c:f>AvailVsCons!$L$30:$L$42</c:f>
                <c:numCache>
                  <c:formatCode>General</c:formatCode>
                  <c:ptCount val="13"/>
                  <c:pt idx="0">
                    <c:v>4.9700000000000001E-2</c:v>
                  </c:pt>
                  <c:pt idx="1">
                    <c:v>4.9700000000000001E-2</c:v>
                  </c:pt>
                  <c:pt idx="2">
                    <c:v>4.9689999999999998E-2</c:v>
                  </c:pt>
                  <c:pt idx="3">
                    <c:v>4.9700000000000001E-2</c:v>
                  </c:pt>
                  <c:pt idx="4">
                    <c:v>4.9700000000000001E-2</c:v>
                  </c:pt>
                  <c:pt idx="5">
                    <c:v>4.9700000000000001E-2</c:v>
                  </c:pt>
                  <c:pt idx="6">
                    <c:v>4.9709999999999997E-2</c:v>
                  </c:pt>
                  <c:pt idx="7">
                    <c:v>4.972E-2</c:v>
                  </c:pt>
                  <c:pt idx="8">
                    <c:v>4.9750000000000003E-2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AvailVsCons!$B$34:$B$38</c:f>
              <c:strCache>
                <c:ptCount val="5"/>
                <c:pt idx="0">
                  <c:v>Fescue</c:v>
                </c:pt>
                <c:pt idx="1">
                  <c:v>Cool-season grass</c:v>
                </c:pt>
                <c:pt idx="2">
                  <c:v>Warm-season grass</c:v>
                </c:pt>
                <c:pt idx="3">
                  <c:v>Forb</c:v>
                </c:pt>
                <c:pt idx="4">
                  <c:v>Legume</c:v>
                </c:pt>
              </c:strCache>
            </c:strRef>
          </c:cat>
          <c:val>
            <c:numRef>
              <c:f>AvailVsCons!$D$29:$D$33</c:f>
              <c:numCache>
                <c:formatCode>General</c:formatCode>
                <c:ptCount val="5"/>
                <c:pt idx="0">
                  <c:v>0.26650000000000001</c:v>
                </c:pt>
                <c:pt idx="1">
                  <c:v>0.23250000000000001</c:v>
                </c:pt>
                <c:pt idx="2">
                  <c:v>0.15040000000000001</c:v>
                </c:pt>
                <c:pt idx="3">
                  <c:v>0.10489999999999999</c:v>
                </c:pt>
                <c:pt idx="4">
                  <c:v>0.2457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DD-45A5-AF93-A29A00B124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7563392"/>
        <c:axId val="166282368"/>
      </c:barChart>
      <c:catAx>
        <c:axId val="187563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66282368"/>
        <c:crosses val="autoZero"/>
        <c:auto val="1"/>
        <c:lblAlgn val="ctr"/>
        <c:lblOffset val="100"/>
        <c:noMultiLvlLbl val="0"/>
      </c:catAx>
      <c:valAx>
        <c:axId val="16628236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 dirty="0"/>
                  <a:t>Proportion</a:t>
                </a:r>
              </a:p>
            </c:rich>
          </c:tx>
          <c:layout>
            <c:manualLayout>
              <c:xMode val="edge"/>
              <c:yMode val="edge"/>
              <c:x val="1.30081260841812E-2"/>
              <c:y val="0.3646833722331940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 sz="2000"/>
            </a:pPr>
            <a:endParaRPr lang="en-US"/>
          </a:p>
        </c:txPr>
        <c:crossAx val="187563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563381483449003"/>
          <c:y val="3.07527793154109E-2"/>
          <c:w val="0.287821789639297"/>
          <c:h val="0.17363840979592499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57150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All_Grazed!$T$20:$T$29</c:f>
              <c:numCache>
                <c:formatCode>General</c:formatCode>
                <c:ptCount val="1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</c:numCache>
            </c:numRef>
          </c:xVal>
          <c:yVal>
            <c:numRef>
              <c:f>All_Grazed!$U$20:$U$29</c:f>
              <c:numCache>
                <c:formatCode>0.00%</c:formatCode>
                <c:ptCount val="10"/>
                <c:pt idx="0">
                  <c:v>0.39235038466352401</c:v>
                </c:pt>
                <c:pt idx="1">
                  <c:v>0.35292489737361599</c:v>
                </c:pt>
                <c:pt idx="2">
                  <c:v>0.31749284383683002</c:v>
                </c:pt>
                <c:pt idx="3">
                  <c:v>0.28558944685135002</c:v>
                </c:pt>
                <c:pt idx="4">
                  <c:v>0.25689187563162003</c:v>
                </c:pt>
                <c:pt idx="5">
                  <c:v>0.23110110043190599</c:v>
                </c:pt>
                <c:pt idx="6">
                  <c:v>0.20787881276784401</c:v>
                </c:pt>
                <c:pt idx="7">
                  <c:v>0.18699002608384799</c:v>
                </c:pt>
                <c:pt idx="8">
                  <c:v>0.16821707845574699</c:v>
                </c:pt>
                <c:pt idx="9">
                  <c:v>0.151313717205597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A87-473A-A18E-AA7CE056D778}"/>
            </c:ext>
          </c:extLst>
        </c:ser>
        <c:ser>
          <c:idx val="1"/>
          <c:order val="1"/>
          <c:tx>
            <c:v>upper Cl</c:v>
          </c:tx>
          <c:spPr>
            <a:ln w="44450" cap="rnd">
              <a:solidFill>
                <a:schemeClr val="bg1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All_Grazed!$T$20:$T$29</c:f>
              <c:numCache>
                <c:formatCode>General</c:formatCode>
                <c:ptCount val="1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</c:numCache>
            </c:numRef>
          </c:xVal>
          <c:yVal>
            <c:numRef>
              <c:f>All_Grazed!$AB$20:$AB$29</c:f>
              <c:numCache>
                <c:formatCode>0.00%</c:formatCode>
                <c:ptCount val="10"/>
                <c:pt idx="0">
                  <c:v>0.60193849901305496</c:v>
                </c:pt>
                <c:pt idx="1">
                  <c:v>0.514479278265083</c:v>
                </c:pt>
                <c:pt idx="2">
                  <c:v>0.44392484450963099</c:v>
                </c:pt>
                <c:pt idx="3">
                  <c:v>0.388174615751543</c:v>
                </c:pt>
                <c:pt idx="4">
                  <c:v>0.345314390534469</c:v>
                </c:pt>
                <c:pt idx="5">
                  <c:v>0.31307891362853002</c:v>
                </c:pt>
                <c:pt idx="6">
                  <c:v>0.288921573404673</c:v>
                </c:pt>
                <c:pt idx="7">
                  <c:v>0.27041431395237397</c:v>
                </c:pt>
                <c:pt idx="8">
                  <c:v>0.25563618439697799</c:v>
                </c:pt>
                <c:pt idx="9">
                  <c:v>0.243338938218117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A87-473A-A18E-AA7CE056D778}"/>
            </c:ext>
          </c:extLst>
        </c:ser>
        <c:ser>
          <c:idx val="2"/>
          <c:order val="2"/>
          <c:tx>
            <c:v>lowwer cl</c:v>
          </c:tx>
          <c:spPr>
            <a:ln w="44450" cap="rnd">
              <a:solidFill>
                <a:schemeClr val="bg1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  <a:prstDash val="sysDash"/>
              </a:ln>
              <a:effectLst/>
            </c:spPr>
          </c:marker>
          <c:xVal>
            <c:numRef>
              <c:f>All_Grazed!$T$20:$T$29</c:f>
              <c:numCache>
                <c:formatCode>General</c:formatCode>
                <c:ptCount val="1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</c:numCache>
            </c:numRef>
          </c:xVal>
          <c:yVal>
            <c:numRef>
              <c:f>All_Grazed!$AA$20:$AA$29</c:f>
              <c:numCache>
                <c:formatCode>0.00%</c:formatCode>
                <c:ptCount val="10"/>
                <c:pt idx="0">
                  <c:v>0.25573845932435801</c:v>
                </c:pt>
                <c:pt idx="1">
                  <c:v>0.24210106888308899</c:v>
                </c:pt>
                <c:pt idx="2">
                  <c:v>0.22704659914300801</c:v>
                </c:pt>
                <c:pt idx="3">
                  <c:v>0.21011505864429</c:v>
                </c:pt>
                <c:pt idx="4">
                  <c:v>0.19113027793870199</c:v>
                </c:pt>
                <c:pt idx="5">
                  <c:v>0.17057162201402001</c:v>
                </c:pt>
                <c:pt idx="6">
                  <c:v>0.14956861922263501</c:v>
                </c:pt>
                <c:pt idx="7">
                  <c:v>0.129315516052211</c:v>
                </c:pt>
                <c:pt idx="8">
                  <c:v>0.11069241058708799</c:v>
                </c:pt>
                <c:pt idx="9">
                  <c:v>9.4090330064861102E-2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A87-473A-A18E-AA7CE056D7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764096"/>
        <c:axId val="187778944"/>
      </c:scatterChart>
      <c:valAx>
        <c:axId val="187764096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dirty="0"/>
                  <a:t>% Tall Fescue in Quadrat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solidFill>
            <a:schemeClr val="tx1"/>
          </a:solidFill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87778944"/>
        <c:crosses val="autoZero"/>
        <c:crossBetween val="midCat"/>
      </c:valAx>
      <c:valAx>
        <c:axId val="187778944"/>
        <c:scaling>
          <c:orientation val="minMax"/>
          <c:max val="0.8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Total grazing frequency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8.0126312335957999E-3"/>
              <c:y val="0.1336792901443791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87764096"/>
        <c:crosses val="autoZero"/>
        <c:crossBetween val="midCat"/>
      </c:valAx>
      <c:spPr>
        <a:noFill/>
        <a:ln w="19050"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solidFill>
      <a:schemeClr val="tx1"/>
    </a:solidFill>
    <a:ln w="9525" cap="flat" cmpd="sng" algn="ctr">
      <a:noFill/>
      <a:round/>
    </a:ln>
    <a:effectLst>
      <a:softEdge rad="63500"/>
    </a:effectLst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93A48-4179-4DD5-999B-97EB9CE13369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4CEB9-674D-46C6-BA80-6F629A8EE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97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A7C7-4EE2-4FA6-8731-5F0650D0898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789D-F081-4EDA-A646-441BB008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23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A7C7-4EE2-4FA6-8731-5F0650D0898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789D-F081-4EDA-A646-441BB008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1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2/12/2019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77693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2/12/2019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0711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2/12/2019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1239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2/12/2019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01129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2/12/2019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32746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2/12/2019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6099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2/12/2019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85444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2/12/2019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58806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2/12/2019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7349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2/12/2019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439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A7C7-4EE2-4FA6-8731-5F0650D0898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789D-F081-4EDA-A646-441BB008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251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2/12/2019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6360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BFF46DF-F949-41FD-806D-273F7264F33D}" type="datetimeFigureOut">
              <a:rPr lang="en-US" smtClean="0">
                <a:solidFill>
                  <a:srgbClr val="CCD1B9"/>
                </a:solidFill>
              </a:rPr>
              <a:pPr/>
              <a:t>2/12/2019</a:t>
            </a:fld>
            <a:endParaRPr lang="en-US">
              <a:solidFill>
                <a:srgbClr val="CCD1B9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9896249-FD0C-4B08-9206-F7D7B890A8E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CCD1B9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0923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46DF-F949-41FD-806D-273F7264F33D}" type="datetimeFigureOut">
              <a:rPr lang="en-US" smtClean="0">
                <a:solidFill>
                  <a:srgbClr val="534949"/>
                </a:solidFill>
              </a:rPr>
              <a:pPr/>
              <a:t>2/12/2019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6249-FD0C-4B08-9206-F7D7B890A8EE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054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BFF46DF-F949-41FD-806D-273F7264F33D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9896249-FD0C-4B08-9206-F7D7B890A8EE}" type="slidenum">
              <a:rPr lang="en-US" smtClean="0">
                <a:solidFill>
                  <a:srgbClr val="CCD1B9"/>
                </a:solidFill>
              </a:rPr>
              <a:pPr/>
              <a:t>‹#›</a:t>
            </a:fld>
            <a:endParaRPr lang="en-US">
              <a:solidFill>
                <a:srgbClr val="CCD1B9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47515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46DF-F949-41FD-806D-273F7264F33D}" type="datetimeFigureOut">
              <a:rPr lang="en-US" smtClean="0">
                <a:solidFill>
                  <a:srgbClr val="534949"/>
                </a:solidFill>
              </a:rPr>
              <a:pPr/>
              <a:t>2/12/2019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6249-FD0C-4B08-9206-F7D7B890A8EE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81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46DF-F949-41FD-806D-273F7264F33D}" type="datetimeFigureOut">
              <a:rPr lang="en-US" smtClean="0">
                <a:solidFill>
                  <a:srgbClr val="534949"/>
                </a:solidFill>
              </a:rPr>
              <a:pPr/>
              <a:t>2/12/2019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6249-FD0C-4B08-9206-F7D7B890A8EE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680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46DF-F949-41FD-806D-273F7264F33D}" type="datetimeFigureOut">
              <a:rPr lang="en-US" smtClean="0">
                <a:solidFill>
                  <a:srgbClr val="534949"/>
                </a:solidFill>
              </a:rPr>
              <a:pPr/>
              <a:t>2/12/2019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6249-FD0C-4B08-9206-F7D7B890A8EE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2421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46DF-F949-41FD-806D-273F7264F33D}" type="datetimeFigureOut">
              <a:rPr lang="en-US" smtClean="0">
                <a:solidFill>
                  <a:srgbClr val="534949"/>
                </a:solidFill>
              </a:rPr>
              <a:pPr/>
              <a:t>2/12/2019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6249-FD0C-4B08-9206-F7D7B890A8EE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51819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46DF-F949-41FD-806D-273F7264F33D}" type="datetimeFigureOut">
              <a:rPr lang="en-US" smtClean="0">
                <a:solidFill>
                  <a:srgbClr val="534949"/>
                </a:solidFill>
              </a:rPr>
              <a:pPr/>
              <a:t>2/12/2019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9896249-FD0C-4B08-9206-F7D7B890A8E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517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46DF-F949-41FD-806D-273F7264F33D}" type="datetimeFigureOut">
              <a:rPr lang="en-US" smtClean="0">
                <a:solidFill>
                  <a:srgbClr val="CCD1B9"/>
                </a:solidFill>
              </a:rPr>
              <a:pPr/>
              <a:t>2/12/2019</a:t>
            </a:fld>
            <a:endParaRPr lang="en-US">
              <a:solidFill>
                <a:srgbClr val="CCD1B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1B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6249-FD0C-4B08-9206-F7D7B890A8EE}" type="slidenum">
              <a:rPr lang="en-US" smtClean="0">
                <a:solidFill>
                  <a:srgbClr val="CCD1B9"/>
                </a:solidFill>
              </a:rPr>
              <a:pPr/>
              <a:t>‹#›</a:t>
            </a:fld>
            <a:endParaRPr lang="en-US">
              <a:solidFill>
                <a:srgbClr val="CCD1B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655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4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24FCA49-9E9F-4985-8B3E-D868D75F576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86227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46DF-F949-41FD-806D-273F7264F33D}" type="datetimeFigureOut">
              <a:rPr lang="en-US" smtClean="0">
                <a:solidFill>
                  <a:srgbClr val="534949"/>
                </a:solidFill>
              </a:rPr>
              <a:pPr/>
              <a:t>2/12/2019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6249-FD0C-4B08-9206-F7D7B890A8EE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31212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46DF-F949-41FD-806D-273F7264F33D}" type="datetimeFigureOut">
              <a:rPr lang="en-US" smtClean="0">
                <a:solidFill>
                  <a:srgbClr val="534949"/>
                </a:solidFill>
              </a:rPr>
              <a:pPr/>
              <a:t>2/12/2019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9896249-FD0C-4B08-9206-F7D7B890A8EE}" type="slidenum">
              <a:rPr lang="en-US" smtClean="0">
                <a:solidFill>
                  <a:srgbClr val="CCD1B9"/>
                </a:solidFill>
              </a:rPr>
              <a:pPr/>
              <a:t>‹#›</a:t>
            </a:fld>
            <a:endParaRPr lang="en-US">
              <a:solidFill>
                <a:srgbClr val="CCD1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722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70F96D3-8CAE-4DA0-996B-FB8714CE451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07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500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3A79F8-91E8-41A2-BEA6-DB63701B2B4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093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EB3A680-F45D-4152-97B3-CE82950E4A8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26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856B3F-6D94-4093-AD0B-615781CB89F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345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A9591E-F1CD-4EE1-BFFB-B681DB6415B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190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A0A59A4-F9AA-466B-93FA-50A43FA221F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927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7740BF-6994-46BC-8F9A-C31B99893D8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700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A7C7-4EE2-4FA6-8731-5F0650D0898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789D-F081-4EDA-A646-441BB008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36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42789B-A4C9-4C5F-9CDA-0389DA2A7EA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775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2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F428C-D69E-477C-8128-476065B1D9E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77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38F08E-BA60-4BC1-8840-79A55693004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887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6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03250-40E4-49D7-BFCC-7A04B40222EB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2/12/2019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A731-3C91-4035-A9FE-84EC58098CD2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486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03250-40E4-49D7-BFCC-7A04B40222EB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A731-3C91-4035-A9FE-84EC58098C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494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03250-40E4-49D7-BFCC-7A04B40222EB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2/12/2019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A731-3C91-4035-A9FE-84EC58098CD2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11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03250-40E4-49D7-BFCC-7A04B40222EB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A731-3C91-4035-A9FE-84EC58098C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83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90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698990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03250-40E4-49D7-BFCC-7A04B40222EB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A731-3C91-4035-A9FE-84EC58098C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621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03250-40E4-49D7-BFCC-7A04B40222EB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A731-3C91-4035-A9FE-84EC58098C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57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03250-40E4-49D7-BFCC-7A04B40222EB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A731-3C91-4035-A9FE-84EC58098C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1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A7C7-4EE2-4FA6-8731-5F0650D0898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789D-F081-4EDA-A646-441BB008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9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9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03250-40E4-49D7-BFCC-7A04B40222EB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A731-3C91-4035-A9FE-84EC58098C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7334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3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DFA03250-40E4-49D7-BFCC-7A04B40222EB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7D4AA731-3C91-4035-A9FE-84EC58098C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438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03250-40E4-49D7-BFCC-7A04B40222EB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A731-3C91-4035-A9FE-84EC58098C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71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95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1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03250-40E4-49D7-BFCC-7A04B40222EB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75"/>
            <a:ext cx="3836404" cy="365125"/>
          </a:xfrm>
        </p:spPr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A731-3C91-4035-A9FE-84EC58098C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80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5907E9B-C53A-41E1-9576-FF2DE0147F49}" type="datetimeFigureOut">
              <a:rPr lang="en-US" smtClean="0">
                <a:solidFill>
                  <a:srgbClr val="CBD8DD"/>
                </a:solidFill>
              </a:rPr>
              <a:pPr/>
              <a:t>2/12/2019</a:t>
            </a:fld>
            <a:endParaRPr lang="en-US">
              <a:solidFill>
                <a:srgbClr val="CBD8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882E8400-1AF4-4962-936E-7ED08087BAF0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265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7E9B-C53A-41E1-9576-FF2DE0147F49}" type="datetimeFigureOut">
              <a:rPr lang="en-US" smtClean="0">
                <a:solidFill>
                  <a:srgbClr val="48231E"/>
                </a:solidFill>
              </a:rPr>
              <a:pPr/>
              <a:t>2/12/2019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400-1AF4-4962-936E-7ED08087BAF0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320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5907E9B-C53A-41E1-9576-FF2DE0147F49}" type="datetimeFigureOut">
              <a:rPr lang="en-US" smtClean="0">
                <a:solidFill>
                  <a:srgbClr val="CBD8DD"/>
                </a:solidFill>
              </a:rPr>
              <a:pPr/>
              <a:t>2/12/2019</a:t>
            </a:fld>
            <a:endParaRPr lang="en-US">
              <a:solidFill>
                <a:srgbClr val="CBD8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400-1AF4-4962-936E-7ED08087BAF0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7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6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E2224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8" y="2895605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7266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7E9B-C53A-41E1-9576-FF2DE0147F49}" type="datetimeFigureOut">
              <a:rPr lang="en-US" smtClean="0">
                <a:solidFill>
                  <a:srgbClr val="48231E"/>
                </a:solidFill>
              </a:rPr>
              <a:pPr/>
              <a:t>2/12/2019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400-1AF4-4962-936E-7ED08087BAF0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698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7E9B-C53A-41E1-9576-FF2DE0147F49}" type="datetimeFigureOut">
              <a:rPr lang="en-US" smtClean="0">
                <a:solidFill>
                  <a:srgbClr val="48231E"/>
                </a:solidFill>
              </a:rPr>
              <a:pPr/>
              <a:t>2/12/2019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400-1AF4-4962-936E-7ED08087BAF0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64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64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7532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5907E9B-C53A-41E1-9576-FF2DE0147F49}" type="datetimeFigureOut">
              <a:rPr lang="en-US" smtClean="0">
                <a:solidFill>
                  <a:srgbClr val="48231E"/>
                </a:solidFill>
              </a:rPr>
              <a:pPr/>
              <a:t>2/12/2019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400-1AF4-4962-936E-7ED08087BAF0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56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A7C7-4EE2-4FA6-8731-5F0650D0898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789D-F081-4EDA-A646-441BB008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993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7E9B-C53A-41E1-9576-FF2DE0147F49}" type="datetimeFigureOut">
              <a:rPr lang="en-US" smtClean="0">
                <a:solidFill>
                  <a:srgbClr val="48231E"/>
                </a:solidFill>
              </a:rPr>
              <a:pPr/>
              <a:t>2/12/2019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400-1AF4-4962-936E-7ED08087BAF0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0509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5907E9B-C53A-41E1-9576-FF2DE0147F49}" type="datetimeFigureOut">
              <a:rPr lang="en-US" smtClean="0">
                <a:solidFill>
                  <a:srgbClr val="CBD8DD"/>
                </a:solidFill>
              </a:rPr>
              <a:pPr/>
              <a:t>2/12/2019</a:t>
            </a:fld>
            <a:endParaRPr lang="en-US">
              <a:solidFill>
                <a:srgbClr val="CBD8D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400-1AF4-4962-936E-7ED08087BAF0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47490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5907E9B-C53A-41E1-9576-FF2DE0147F49}" type="datetimeFigureOut">
              <a:rPr lang="en-US" smtClean="0">
                <a:solidFill>
                  <a:srgbClr val="CBD8DD"/>
                </a:solidFill>
              </a:rPr>
              <a:pPr/>
              <a:t>2/12/2019</a:t>
            </a:fld>
            <a:endParaRPr lang="en-US">
              <a:solidFill>
                <a:srgbClr val="CBD8D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400-1AF4-4962-936E-7ED08087BAF0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27037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7E9B-C53A-41E1-9576-FF2DE0147F49}" type="datetimeFigureOut">
              <a:rPr lang="en-US" smtClean="0">
                <a:solidFill>
                  <a:srgbClr val="48231E"/>
                </a:solidFill>
              </a:rPr>
              <a:pPr/>
              <a:t>2/12/2019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400-1AF4-4962-936E-7ED08087BAF0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083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7E9B-C53A-41E1-9576-FF2DE0147F49}" type="datetimeFigureOut">
              <a:rPr lang="en-US" smtClean="0">
                <a:solidFill>
                  <a:srgbClr val="48231E"/>
                </a:solidFill>
              </a:rPr>
              <a:pPr/>
              <a:t>2/12/2019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400-1AF4-4962-936E-7ED08087BAF0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547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03250-40E4-49D7-BFCC-7A04B40222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A731-3C91-4035-A9FE-84EC58098C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9940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03250-40E4-49D7-BFCC-7A04B40222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A731-3C91-4035-A9FE-84EC58098C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419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03250-40E4-49D7-BFCC-7A04B40222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A731-3C91-4035-A9FE-84EC58098C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724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03250-40E4-49D7-BFCC-7A04B40222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A731-3C91-4035-A9FE-84EC58098C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8415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03250-40E4-49D7-BFCC-7A04B40222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A731-3C91-4035-A9FE-84EC58098C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734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A7C7-4EE2-4FA6-8731-5F0650D0898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789D-F081-4EDA-A646-441BB008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363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03250-40E4-49D7-BFCC-7A04B40222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A731-3C91-4035-A9FE-84EC58098C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3317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03250-40E4-49D7-BFCC-7A04B40222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A731-3C91-4035-A9FE-84EC58098C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459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03250-40E4-49D7-BFCC-7A04B40222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A731-3C91-4035-A9FE-84EC58098C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8857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03250-40E4-49D7-BFCC-7A04B40222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A731-3C91-4035-A9FE-84EC58098C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8785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03250-40E4-49D7-BFCC-7A04B40222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A731-3C91-4035-A9FE-84EC58098C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4363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03250-40E4-49D7-BFCC-7A04B40222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A731-3C91-4035-A9FE-84EC58098C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1434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6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46DF-F949-41FD-806D-273F7264F33D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2/12/2019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6249-FD0C-4B08-9206-F7D7B890A8EE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009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46DF-F949-41FD-806D-273F7264F33D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6249-FD0C-4B08-9206-F7D7B890A8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8946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46DF-F949-41FD-806D-273F7264F33D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2/12/2019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6249-FD0C-4B08-9206-F7D7B890A8EE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488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46DF-F949-41FD-806D-273F7264F33D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6249-FD0C-4B08-9206-F7D7B890A8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965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A7C7-4EE2-4FA6-8731-5F0650D0898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789D-F081-4EDA-A646-441BB008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83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90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698990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46DF-F949-41FD-806D-273F7264F33D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6249-FD0C-4B08-9206-F7D7B890A8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9793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46DF-F949-41FD-806D-273F7264F33D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6249-FD0C-4B08-9206-F7D7B890A8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3136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46DF-F949-41FD-806D-273F7264F33D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6249-FD0C-4B08-9206-F7D7B890A8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180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9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46DF-F949-41FD-806D-273F7264F33D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6249-FD0C-4B08-9206-F7D7B890A8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4118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3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8BFF46DF-F949-41FD-806D-273F7264F33D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A9896249-FD0C-4B08-9206-F7D7B890A8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784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46DF-F949-41FD-806D-273F7264F33D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6249-FD0C-4B08-9206-F7D7B890A8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1582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95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1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46DF-F949-41FD-806D-273F7264F33D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75"/>
            <a:ext cx="3836404" cy="365125"/>
          </a:xfrm>
        </p:spPr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6249-FD0C-4B08-9206-F7D7B890A8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469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BFF46DF-F949-41FD-806D-273F7264F33D}" type="datetimeFigureOut">
              <a:rPr lang="en-US" smtClean="0">
                <a:solidFill>
                  <a:srgbClr val="CCD1B9"/>
                </a:solidFill>
              </a:rPr>
              <a:pPr/>
              <a:t>2/12/2019</a:t>
            </a:fld>
            <a:endParaRPr lang="en-US">
              <a:solidFill>
                <a:srgbClr val="CCD1B9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9896249-FD0C-4B08-9206-F7D7B890A8E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CCD1B9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4227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46DF-F949-41FD-806D-273F7264F33D}" type="datetimeFigureOut">
              <a:rPr lang="en-US" smtClean="0">
                <a:solidFill>
                  <a:srgbClr val="534949"/>
                </a:solidFill>
              </a:rPr>
              <a:pPr/>
              <a:t>2/12/2019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6249-FD0C-4B08-9206-F7D7B890A8EE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392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807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BFF46DF-F949-41FD-806D-273F7264F33D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9896249-FD0C-4B08-9206-F7D7B890A8EE}" type="slidenum">
              <a:rPr lang="en-US" smtClean="0">
                <a:solidFill>
                  <a:srgbClr val="CCD1B9"/>
                </a:solidFill>
              </a:rPr>
              <a:pPr/>
              <a:t>‹#›</a:t>
            </a:fld>
            <a:endParaRPr lang="en-US">
              <a:solidFill>
                <a:srgbClr val="CCD1B9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345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A7C7-4EE2-4FA6-8731-5F0650D0898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789D-F081-4EDA-A646-441BB008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579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46DF-F949-41FD-806D-273F7264F33D}" type="datetimeFigureOut">
              <a:rPr lang="en-US" smtClean="0">
                <a:solidFill>
                  <a:srgbClr val="534949"/>
                </a:solidFill>
              </a:rPr>
              <a:pPr/>
              <a:t>2/12/2019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6249-FD0C-4B08-9206-F7D7B890A8EE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355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6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438406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46DF-F949-41FD-806D-273F7264F33D}" type="datetimeFigureOut">
              <a:rPr lang="en-US" smtClean="0">
                <a:solidFill>
                  <a:srgbClr val="534949"/>
                </a:solidFill>
              </a:rPr>
              <a:pPr/>
              <a:t>2/12/2019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6249-FD0C-4B08-9206-F7D7B890A8EE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782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46DF-F949-41FD-806D-273F7264F33D}" type="datetimeFigureOut">
              <a:rPr lang="en-US" smtClean="0">
                <a:solidFill>
                  <a:srgbClr val="534949"/>
                </a:solidFill>
              </a:rPr>
              <a:pPr/>
              <a:t>2/12/2019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6249-FD0C-4B08-9206-F7D7B890A8EE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589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46DF-F949-41FD-806D-273F7264F33D}" type="datetimeFigureOut">
              <a:rPr lang="en-US" smtClean="0">
                <a:solidFill>
                  <a:srgbClr val="534949"/>
                </a:solidFill>
              </a:rPr>
              <a:pPr/>
              <a:t>2/12/2019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6249-FD0C-4B08-9206-F7D7B890A8EE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55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46DF-F949-41FD-806D-273F7264F33D}" type="datetimeFigureOut">
              <a:rPr lang="en-US" smtClean="0">
                <a:solidFill>
                  <a:srgbClr val="534949"/>
                </a:solidFill>
              </a:rPr>
              <a:pPr/>
              <a:t>2/12/2019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9896249-FD0C-4B08-9206-F7D7B890A8E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552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46DF-F949-41FD-806D-273F7264F33D}" type="datetimeFigureOut">
              <a:rPr lang="en-US" smtClean="0">
                <a:solidFill>
                  <a:srgbClr val="CCD1B9"/>
                </a:solidFill>
              </a:rPr>
              <a:pPr/>
              <a:t>2/12/2019</a:t>
            </a:fld>
            <a:endParaRPr lang="en-US">
              <a:solidFill>
                <a:srgbClr val="CCD1B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1B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6249-FD0C-4B08-9206-F7D7B890A8EE}" type="slidenum">
              <a:rPr lang="en-US" smtClean="0">
                <a:solidFill>
                  <a:srgbClr val="CCD1B9"/>
                </a:solidFill>
              </a:rPr>
              <a:pPr/>
              <a:t>‹#›</a:t>
            </a:fld>
            <a:endParaRPr lang="en-US">
              <a:solidFill>
                <a:srgbClr val="CCD1B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115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46DF-F949-41FD-806D-273F7264F33D}" type="datetimeFigureOut">
              <a:rPr lang="en-US" smtClean="0">
                <a:solidFill>
                  <a:srgbClr val="534949"/>
                </a:solidFill>
              </a:rPr>
              <a:pPr/>
              <a:t>2/12/2019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6249-FD0C-4B08-9206-F7D7B890A8EE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7549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9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46DF-F949-41FD-806D-273F7264F33D}" type="datetimeFigureOut">
              <a:rPr lang="en-US" smtClean="0">
                <a:solidFill>
                  <a:srgbClr val="534949"/>
                </a:solidFill>
              </a:rPr>
              <a:pPr/>
              <a:t>2/12/2019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9896249-FD0C-4B08-9206-F7D7B890A8EE}" type="slidenum">
              <a:rPr lang="en-US" smtClean="0">
                <a:solidFill>
                  <a:srgbClr val="CCD1B9"/>
                </a:solidFill>
              </a:rPr>
              <a:pPr/>
              <a:t>‹#›</a:t>
            </a:fld>
            <a:endParaRPr lang="en-US">
              <a:solidFill>
                <a:srgbClr val="CCD1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8171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16C22-0ED4-4F52-9FB4-DCC6AE56B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28C8F-D196-4FAB-BFEB-0B379A5578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53FBE-9B7A-445D-BBAB-1E58C5C7A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9FCE-83FF-4AAA-93D7-E23B79A897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070AE-8EEA-466A-B655-138251E9F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954B8-623B-411D-8EA1-44A2CFE39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EDE3-66D4-40BD-ADC0-DF3E7968F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9477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EB61A-8B07-4DC2-B094-DCD1FD769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A950B-A24A-4775-84CD-4884D51B2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454AB-84A6-445F-BA6C-AB7112B14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9FCE-83FF-4AAA-93D7-E23B79A897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084E6-E528-4BC6-A1D8-26CD6E32B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27B84-8984-482D-AE2F-C4B7E6074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EDE3-66D4-40BD-ADC0-DF3E7968F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837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A7C7-4EE2-4FA6-8731-5F0650D0898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789D-F081-4EDA-A646-441BB008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019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D93C6-4221-4E1D-806D-FCBB6A5CE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3D05C-E6A3-486F-8E8C-0888670CC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253A5-BA33-453F-B708-F986963B8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9FCE-83FF-4AAA-93D7-E23B79A897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E86AA-28FC-40DA-87BE-DF35D670A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3A715-4C24-4356-AB5A-256140A47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EDE3-66D4-40BD-ADC0-DF3E7968F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6641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4DF06-E0B9-4DA5-9624-78D3286E5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F253B-BFFF-47A1-82B0-F7345B51C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AC7B8C-50BE-4202-B0AA-1CA16AB56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47BA7-AE77-468C-93EA-A1CE6B309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9FCE-83FF-4AAA-93D7-E23B79A897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E40DB-EE8C-4EEC-850C-18EC8650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EC255-2C83-495B-902E-C05C85762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EDE3-66D4-40BD-ADC0-DF3E7968F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490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06F20-5D8B-4DC1-9916-8253CE23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A42FE-2817-492C-9F7A-6B5739B00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C70521-E738-49CE-83D7-15D4C154B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CB663-3FB5-4844-8915-30DE661216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065CA8-3DF2-45A1-B050-253355437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E406DB-AE1E-4EED-94EE-04C5F70FE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9FCE-83FF-4AAA-93D7-E23B79A897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E341C-0251-4864-9A17-51DAAD594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07B850-39CB-427F-AD68-E409C703B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EDE3-66D4-40BD-ADC0-DF3E7968F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5294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476A8-6D75-448D-902A-F2AADB7D0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A02FF-7EE5-43A2-BE75-455B38A33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9FCE-83FF-4AAA-93D7-E23B79A897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537FAF-B579-42F3-A8C8-A49CF02CD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356157-9D8A-479D-A60D-055B73CD9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EDE3-66D4-40BD-ADC0-DF3E7968F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632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751970-DA27-4217-9299-81D4B5074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9FCE-83FF-4AAA-93D7-E23B79A897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116183-BC8C-44CD-B808-F59AFEEAC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1B1C2-6435-4405-BDFC-6A41068A9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EDE3-66D4-40BD-ADC0-DF3E7968F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19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3A4FF-0683-489E-832F-4B3712FEF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54C30-CDEB-4C86-A8BC-F95D6E8B5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3DD685-ACD3-49ED-8422-1D825A4E3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9EDAC-5552-4712-A835-4AEEFA607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9FCE-83FF-4AAA-93D7-E23B79A897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33F37-554B-432D-9F46-E570B5B1D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D98BB-4709-4F0D-867D-B32E00240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EDE3-66D4-40BD-ADC0-DF3E7968F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3644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99879-C6DD-48C6-A3F0-4B4019F3C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EFEBDC-DA2A-4B68-A9B8-68699A1195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8200A-3743-481B-A0C9-243C9F444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D0F184-D75D-44B3-91D5-99E13F726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9FCE-83FF-4AAA-93D7-E23B79A897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B4E257-CF83-48C0-B9A2-FA2897267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7ACF39-15F9-4532-B507-CCA7C0C34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EDE3-66D4-40BD-ADC0-DF3E7968F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7522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1222B-8B1E-4FBC-A6DF-F25B24D04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E4F518-F1E0-4CB0-8180-9F087CEC80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8ACEC-DB6E-4902-87C4-0D317B70C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9FCE-83FF-4AAA-93D7-E23B79A897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27256-CC59-481C-B2C9-3CD81E05C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66C24-B2DE-4EAB-9CE7-D692D1F6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EDE3-66D4-40BD-ADC0-DF3E7968F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095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54F04C-AB4B-4B71-9283-B14E7AC48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54D01D-8AC6-401F-939A-C3BDF3119B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0DF32-11F1-4C67-92E4-6DAD128E8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9FCE-83FF-4AAA-93D7-E23B79A897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2985E-28F6-4CC5-99B5-93E0E134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78A8D-C85C-4688-A870-F4912E762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EDE3-66D4-40BD-ADC0-DF3E7968F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859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7" y="3956286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3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F9A17DE-1878-46A3-A647-633AE0C5961F}" type="datetimeFigureOut">
              <a:rPr lang="en-US" smtClean="0">
                <a:solidFill>
                  <a:srgbClr val="335B74"/>
                </a:solidFill>
              </a:rPr>
              <a:pPr/>
              <a:t>2/12/2019</a:t>
            </a:fld>
            <a:endParaRPr lang="en-US">
              <a:solidFill>
                <a:srgbClr val="335B7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8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335B7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8EA0531-BBB2-473A-B2C8-77500419C93A}" type="slidenum">
              <a:rPr lang="en-US" smtClean="0">
                <a:solidFill>
                  <a:srgbClr val="335B74"/>
                </a:solidFill>
              </a:rPr>
              <a:pPr/>
              <a:t>‹#›</a:t>
            </a:fld>
            <a:endParaRPr lang="en-US">
              <a:solidFill>
                <a:srgbClr val="335B74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4645" y="744469"/>
            <a:ext cx="8005588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06709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A7C7-4EE2-4FA6-8731-5F0650D0898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789D-F081-4EDA-A646-441BB008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363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17DE-1878-46A3-A647-633AE0C5961F}" type="datetimeFigureOut">
              <a:rPr lang="en-US" smtClean="0">
                <a:solidFill>
                  <a:srgbClr val="335B74"/>
                </a:solidFill>
              </a:rPr>
              <a:pPr/>
              <a:t>2/12/2019</a:t>
            </a:fld>
            <a:endParaRPr lang="en-US">
              <a:solidFill>
                <a:srgbClr val="335B7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5B7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A0531-BBB2-473A-B2C8-77500419C93A}" type="slidenum">
              <a:rPr lang="en-US" smtClean="0">
                <a:solidFill>
                  <a:srgbClr val="335B74"/>
                </a:solidFill>
              </a:rPr>
              <a:pPr/>
              <a:t>‹#›</a:t>
            </a:fld>
            <a:endParaRPr lang="en-US">
              <a:solidFill>
                <a:srgbClr val="335B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85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2"/>
            <a:ext cx="7209728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8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9A17DE-1878-46A3-A647-633AE0C5961F}" type="datetimeFigureOut">
              <a:rPr lang="en-US" smtClean="0">
                <a:solidFill>
                  <a:srgbClr val="DFE3E5"/>
                </a:solidFill>
              </a:rPr>
              <a:pPr/>
              <a:t>2/12/2019</a:t>
            </a:fld>
            <a:endParaRPr lang="en-US">
              <a:solidFill>
                <a:srgbClr val="DFE3E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9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DFE3E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8EA0531-BBB2-473A-B2C8-77500419C93A}" type="slidenum">
              <a:rPr lang="en-US" smtClean="0">
                <a:solidFill>
                  <a:srgbClr val="DFE3E5"/>
                </a:solidFill>
              </a:rPr>
              <a:pPr/>
              <a:t>‹#›</a:t>
            </a:fld>
            <a:endParaRPr lang="en-US">
              <a:solidFill>
                <a:srgbClr val="DFE3E5"/>
              </a:solidFill>
            </a:endParaRPr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83496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1" y="2286002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4" y="2286002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17DE-1878-46A3-A647-633AE0C5961F}" type="datetimeFigureOut">
              <a:rPr lang="en-US" smtClean="0">
                <a:solidFill>
                  <a:srgbClr val="335B74"/>
                </a:solidFill>
              </a:rPr>
              <a:pPr/>
              <a:t>2/12/2019</a:t>
            </a:fld>
            <a:endParaRPr lang="en-US">
              <a:solidFill>
                <a:srgbClr val="335B7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5B7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A0531-BBB2-473A-B2C8-77500419C93A}" type="slidenum">
              <a:rPr lang="en-US" smtClean="0">
                <a:solidFill>
                  <a:srgbClr val="335B74"/>
                </a:solidFill>
              </a:rPr>
              <a:pPr/>
              <a:t>‹#›</a:t>
            </a:fld>
            <a:endParaRPr lang="en-US">
              <a:solidFill>
                <a:srgbClr val="335B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99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864"/>
            <a:ext cx="3332988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10"/>
            <a:ext cx="3332988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1" y="2340864"/>
            <a:ext cx="3332988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1" y="3305210"/>
            <a:ext cx="3332988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17DE-1878-46A3-A647-633AE0C5961F}" type="datetimeFigureOut">
              <a:rPr lang="en-US" smtClean="0">
                <a:solidFill>
                  <a:srgbClr val="335B74"/>
                </a:solidFill>
              </a:rPr>
              <a:pPr/>
              <a:t>2/12/2019</a:t>
            </a:fld>
            <a:endParaRPr lang="en-US">
              <a:solidFill>
                <a:srgbClr val="335B7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5B7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A0531-BBB2-473A-B2C8-77500419C93A}" type="slidenum">
              <a:rPr lang="en-US" smtClean="0">
                <a:solidFill>
                  <a:srgbClr val="335B74"/>
                </a:solidFill>
              </a:rPr>
              <a:pPr/>
              <a:t>‹#›</a:t>
            </a:fld>
            <a:endParaRPr lang="en-US">
              <a:solidFill>
                <a:srgbClr val="335B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9790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17DE-1878-46A3-A647-633AE0C5961F}" type="datetimeFigureOut">
              <a:rPr lang="en-US" smtClean="0">
                <a:solidFill>
                  <a:srgbClr val="335B74"/>
                </a:solidFill>
              </a:rPr>
              <a:pPr/>
              <a:t>2/12/2019</a:t>
            </a:fld>
            <a:endParaRPr lang="en-US">
              <a:solidFill>
                <a:srgbClr val="335B7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5B7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A0531-BBB2-473A-B2C8-77500419C93A}" type="slidenum">
              <a:rPr lang="en-US" smtClean="0">
                <a:solidFill>
                  <a:srgbClr val="335B74"/>
                </a:solidFill>
              </a:rPr>
              <a:pPr/>
              <a:t>‹#›</a:t>
            </a:fld>
            <a:endParaRPr lang="en-US">
              <a:solidFill>
                <a:srgbClr val="335B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871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17DE-1878-46A3-A647-633AE0C5961F}" type="datetimeFigureOut">
              <a:rPr lang="en-US" smtClean="0">
                <a:solidFill>
                  <a:srgbClr val="335B74"/>
                </a:solidFill>
              </a:rPr>
              <a:pPr/>
              <a:t>2/12/2019</a:t>
            </a:fld>
            <a:endParaRPr lang="en-US">
              <a:solidFill>
                <a:srgbClr val="335B7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5B7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A0531-BBB2-473A-B2C8-77500419C93A}" type="slidenum">
              <a:rPr lang="en-US" smtClean="0">
                <a:solidFill>
                  <a:srgbClr val="335B74"/>
                </a:solidFill>
              </a:rPr>
              <a:pPr/>
              <a:t>‹#›</a:t>
            </a:fld>
            <a:endParaRPr lang="en-US">
              <a:solidFill>
                <a:srgbClr val="335B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297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7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9A17DE-1878-46A3-A647-633AE0C5961F}" type="datetimeFigureOut">
              <a:rPr lang="en-US" smtClean="0">
                <a:solidFill>
                  <a:srgbClr val="335B74"/>
                </a:solidFill>
              </a:rPr>
              <a:pPr/>
              <a:t>2/12/2019</a:t>
            </a:fld>
            <a:endParaRPr lang="en-US">
              <a:solidFill>
                <a:srgbClr val="335B7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335B7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7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8EA0531-BBB2-473A-B2C8-77500419C93A}" type="slidenum">
              <a:rPr lang="en-US" smtClean="0">
                <a:solidFill>
                  <a:srgbClr val="335B74"/>
                </a:solidFill>
              </a:rPr>
              <a:pPr/>
              <a:t>‹#›</a:t>
            </a:fld>
            <a:endParaRPr lang="en-US">
              <a:solidFill>
                <a:srgbClr val="335B74"/>
              </a:solidFill>
            </a:endParaRPr>
          </a:p>
        </p:txBody>
      </p:sp>
      <p:sp>
        <p:nvSpPr>
          <p:cNvPr id="9" name="Rectangle 8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2753342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7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9A17DE-1878-46A3-A647-633AE0C5961F}" type="datetimeFigureOut">
              <a:rPr lang="en-US" smtClean="0">
                <a:solidFill>
                  <a:srgbClr val="335B74"/>
                </a:solidFill>
              </a:rPr>
              <a:pPr/>
              <a:t>2/12/2019</a:t>
            </a:fld>
            <a:endParaRPr lang="en-US">
              <a:solidFill>
                <a:srgbClr val="335B7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335B7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7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8EA0531-BBB2-473A-B2C8-77500419C93A}" type="slidenum">
              <a:rPr lang="en-US" smtClean="0">
                <a:solidFill>
                  <a:srgbClr val="335B74"/>
                </a:solidFill>
              </a:rPr>
              <a:pPr/>
              <a:t>‹#›</a:t>
            </a:fld>
            <a:endParaRPr lang="en-US">
              <a:solidFill>
                <a:srgbClr val="335B74"/>
              </a:solidFill>
            </a:endParaRPr>
          </a:p>
        </p:txBody>
      </p:sp>
      <p:sp>
        <p:nvSpPr>
          <p:cNvPr id="9" name="Rectangle 8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325417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8"/>
            <a:ext cx="72009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17DE-1878-46A3-A647-633AE0C5961F}" type="datetimeFigureOut">
              <a:rPr lang="en-US" smtClean="0">
                <a:solidFill>
                  <a:srgbClr val="335B74"/>
                </a:solidFill>
              </a:rPr>
              <a:pPr/>
              <a:t>2/12/2019</a:t>
            </a:fld>
            <a:endParaRPr lang="en-US">
              <a:solidFill>
                <a:srgbClr val="335B7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5B7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A0531-BBB2-473A-B2C8-77500419C93A}" type="slidenum">
              <a:rPr lang="en-US" smtClean="0">
                <a:solidFill>
                  <a:srgbClr val="335B74"/>
                </a:solidFill>
              </a:rPr>
              <a:pPr/>
              <a:t>‹#›</a:t>
            </a:fld>
            <a:endParaRPr lang="en-US">
              <a:solidFill>
                <a:srgbClr val="335B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82310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7428" y="624156"/>
            <a:ext cx="1174325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7" y="624156"/>
            <a:ext cx="613473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17DE-1878-46A3-A647-633AE0C5961F}" type="datetimeFigureOut">
              <a:rPr lang="en-US" smtClean="0">
                <a:solidFill>
                  <a:srgbClr val="335B74"/>
                </a:solidFill>
              </a:rPr>
              <a:pPr/>
              <a:t>2/12/2019</a:t>
            </a:fld>
            <a:endParaRPr lang="en-US">
              <a:solidFill>
                <a:srgbClr val="335B7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5B7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A0531-BBB2-473A-B2C8-77500419C93A}" type="slidenum">
              <a:rPr lang="en-US" smtClean="0">
                <a:solidFill>
                  <a:srgbClr val="335B74"/>
                </a:solidFill>
              </a:rPr>
              <a:pPr/>
              <a:t>‹#›</a:t>
            </a:fld>
            <a:endParaRPr lang="en-US">
              <a:solidFill>
                <a:srgbClr val="335B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650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DA7C7-4EE2-4FA6-8731-5F0650D0898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B789D-F081-4EDA-A646-441BB008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2/12/2019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0764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8BFF46DF-F949-41FD-806D-273F7264F33D}" type="datetimeFigureOut">
              <a:rPr lang="en-US" smtClean="0">
                <a:solidFill>
                  <a:srgbClr val="534949"/>
                </a:solidFill>
              </a:rPr>
              <a:pPr/>
              <a:t>2/12/2019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A9896249-FD0C-4B08-9206-F7D7B890A8EE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40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2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6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7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4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6A4C2654-0ED3-4CFE-99C7-591140CB255D}" type="datetimeFigureOut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2/12/2019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54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C16419E8-8483-47E9-9F6A-35D54F3782DE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0310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6" y="2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2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FA03250-40E4-49D7-BFCC-7A04B40222EB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602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7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D4AA731-3C91-4035-A9FE-84EC58098C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9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6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95907E9B-C53A-41E1-9576-FF2DE0147F49}" type="datetimeFigureOut">
              <a:rPr lang="en-US" smtClean="0">
                <a:solidFill>
                  <a:srgbClr val="48231E"/>
                </a:solidFill>
              </a:rPr>
              <a:pPr/>
              <a:t>2/12/2019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882E8400-1AF4-4962-936E-7ED08087BAF0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137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03250-40E4-49D7-BFCC-7A04B40222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AA731-3C91-4035-A9FE-84EC58098C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1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6" y="2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2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BFF46DF-F949-41FD-806D-273F7264F33D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602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7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9896249-FD0C-4B08-9206-F7D7B890A8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249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3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8BFF46DF-F949-41FD-806D-273F7264F33D}" type="datetimeFigureOut">
              <a:rPr lang="en-US" smtClean="0">
                <a:solidFill>
                  <a:srgbClr val="534949"/>
                </a:solidFill>
              </a:rPr>
              <a:pPr/>
              <a:t>2/12/2019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A9896249-FD0C-4B08-9206-F7D7B890A8EE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2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6CB155-EDC1-4888-A048-8EA1D9F42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F8A93-898A-47EA-9C74-5974A4A9B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17C15-C8A4-4A01-9032-B9930FE21E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29FCE-83FF-4AAA-93D7-E23B79A897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5FB46-86E3-4A43-95EE-BEA2B3FDBC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F79D5-6A9B-428F-90DC-9FDB9E93A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6EDE3-66D4-40BD-ADC0-DF3E7968F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15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5F9A17DE-1878-46A3-A647-633AE0C5961F}" type="datetimeFigureOut">
              <a:rPr lang="en-US" smtClean="0">
                <a:solidFill>
                  <a:srgbClr val="335B74"/>
                </a:solidFill>
              </a:rPr>
              <a:pPr/>
              <a:t>2/12/2019</a:t>
            </a:fld>
            <a:endParaRPr lang="en-US">
              <a:solidFill>
                <a:srgbClr val="335B7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80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335B7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4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8EA0531-BBB2-473A-B2C8-77500419C93A}" type="slidenum">
              <a:rPr lang="en-US" smtClean="0">
                <a:solidFill>
                  <a:srgbClr val="335B74"/>
                </a:solidFill>
              </a:rPr>
              <a:pPr/>
              <a:t>‹#›</a:t>
            </a:fld>
            <a:endParaRPr lang="en-US">
              <a:solidFill>
                <a:srgbClr val="335B74"/>
              </a:solidFill>
            </a:endParaRPr>
          </a:p>
        </p:txBody>
      </p:sp>
      <p:sp>
        <p:nvSpPr>
          <p:cNvPr id="9" name="Rectangle 8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7602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g"/><Relationship Id="rId7" Type="http://schemas.openxmlformats.org/officeDocument/2006/relationships/image" Target="../media/image6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101.xml"/><Relationship Id="rId1" Type="http://schemas.openxmlformats.org/officeDocument/2006/relationships/themeOverride" Target="../theme/themeOverr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slideLayout" Target="../slideLayouts/slideLayout10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101.xml"/><Relationship Id="rId1" Type="http://schemas.openxmlformats.org/officeDocument/2006/relationships/themeOverride" Target="../theme/themeOverride3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" r="7764"/>
          <a:stretch/>
        </p:blipFill>
        <p:spPr>
          <a:xfrm>
            <a:off x="1218" y="0"/>
            <a:ext cx="914278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98120"/>
            <a:ext cx="7620000" cy="1706880"/>
          </a:xfrm>
          <a:solidFill>
            <a:schemeClr val="bg1"/>
          </a:solidFill>
          <a:effectLst>
            <a:softEdge rad="63500"/>
          </a:effectLst>
        </p:spPr>
        <p:txBody>
          <a:bodyPr>
            <a:noAutofit/>
          </a:bodyPr>
          <a:lstStyle/>
          <a:p>
            <a:r>
              <a:rPr lang="en-US" sz="3200" b="1" u="sng" dirty="0"/>
              <a:t>Tall Fescue: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An </a:t>
            </a:r>
            <a:r>
              <a:rPr lang="en-US" sz="3200" b="1" dirty="0"/>
              <a:t>Invasive Grass Impacts Songbirds and Cattle in a Working Landscape</a:t>
            </a:r>
            <a:r>
              <a:rPr lang="en-US" sz="3200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946950"/>
            <a:ext cx="8382000" cy="839508"/>
          </a:xfrm>
          <a:solidFill>
            <a:schemeClr val="bg1"/>
          </a:solidFill>
          <a:effectLst>
            <a:softEdge rad="63500"/>
          </a:effectLst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Scott B. </a:t>
            </a:r>
            <a:r>
              <a:rPr lang="en-US" sz="2000" dirty="0" err="1" smtClean="0">
                <a:solidFill>
                  <a:schemeClr val="tx1"/>
                </a:solidFill>
              </a:rPr>
              <a:t>Maresh</a:t>
            </a:r>
            <a:r>
              <a:rPr lang="en-US" sz="2000" dirty="0" smtClean="0">
                <a:solidFill>
                  <a:schemeClr val="tx1"/>
                </a:solidFill>
              </a:rPr>
              <a:t> Nelson, Jaime J. Coon, Courtney J. </a:t>
            </a:r>
            <a:r>
              <a:rPr lang="en-US" sz="2000" dirty="0" err="1" smtClean="0">
                <a:solidFill>
                  <a:schemeClr val="tx1"/>
                </a:solidFill>
              </a:rPr>
              <a:t>Duchardt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James R. Miller, Walter H. Schacht, and Diane M. </a:t>
            </a:r>
            <a:r>
              <a:rPr lang="en-US" sz="2000" dirty="0" err="1" smtClean="0">
                <a:solidFill>
                  <a:schemeClr val="tx1"/>
                </a:solidFill>
              </a:rPr>
              <a:t>Debinski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19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153400" cy="1054394"/>
          </a:xfrm>
        </p:spPr>
        <p:txBody>
          <a:bodyPr/>
          <a:lstStyle/>
          <a:p>
            <a:pPr marL="45720" indent="0"/>
            <a:r>
              <a:rPr lang="en-US" sz="3600" dirty="0"/>
              <a:t>Grassland bird populations have declined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t="23248" r="43988" b="8850"/>
          <a:stretch/>
        </p:blipFill>
        <p:spPr>
          <a:xfrm>
            <a:off x="5410201" y="1928013"/>
            <a:ext cx="1744598" cy="1485900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r="21032"/>
          <a:stretch/>
        </p:blipFill>
        <p:spPr>
          <a:xfrm>
            <a:off x="7255795" y="1922044"/>
            <a:ext cx="1595653" cy="14859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1" t="21964" r="52282" b="43152"/>
          <a:stretch/>
        </p:blipFill>
        <p:spPr>
          <a:xfrm>
            <a:off x="5410202" y="3718715"/>
            <a:ext cx="1715445" cy="14859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55" t="33805" r="23306" b="41268"/>
          <a:stretch/>
        </p:blipFill>
        <p:spPr>
          <a:xfrm>
            <a:off x="7217929" y="3730161"/>
            <a:ext cx="1744598" cy="14677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0" t="33877" r="39424" b="33568"/>
          <a:stretch/>
        </p:blipFill>
        <p:spPr>
          <a:xfrm>
            <a:off x="5410202" y="5462179"/>
            <a:ext cx="1715445" cy="13089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424820" y="6517178"/>
            <a:ext cx="7008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</a:rPr>
              <a:t>T. </a:t>
            </a:r>
            <a:r>
              <a:rPr lang="en-US" sz="1050" dirty="0" err="1" smtClean="0">
                <a:solidFill>
                  <a:prstClr val="white"/>
                </a:solidFill>
              </a:rPr>
              <a:t>Hovick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53207" y="3159997"/>
            <a:ext cx="5982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</a:rPr>
              <a:t>L. Seitz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6" t="44063" r="11926" b="26580"/>
          <a:stretch/>
        </p:blipFill>
        <p:spPr>
          <a:xfrm>
            <a:off x="7217929" y="5463744"/>
            <a:ext cx="1716344" cy="13073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205080" y="6498411"/>
            <a:ext cx="7232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</a:rPr>
              <a:t>S. Nelson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75127" y="4947791"/>
            <a:ext cx="7232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</a:rPr>
              <a:t>S. Nelson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05080" y="4947449"/>
            <a:ext cx="7232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</a:rPr>
              <a:t>S. Nelson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77000" y="3154028"/>
            <a:ext cx="7008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</a:rPr>
              <a:t>T. </a:t>
            </a:r>
            <a:r>
              <a:rPr lang="en-US" sz="1050" dirty="0" err="1" smtClean="0">
                <a:solidFill>
                  <a:prstClr val="white"/>
                </a:solidFill>
              </a:rPr>
              <a:t>Hovick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24438" y="1623216"/>
            <a:ext cx="1605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Grasshopper Sparrow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62800" y="1617244"/>
            <a:ext cx="1754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Black-Throated Sparrow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86257" y="3444146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Bobolink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11193" y="3442651"/>
            <a:ext cx="13580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Upland Sandpiper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98596" y="5209417"/>
            <a:ext cx="1419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Northern Bobwhite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53964" y="5181616"/>
            <a:ext cx="844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Dickcissel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4" b="1545"/>
          <a:stretch/>
        </p:blipFill>
        <p:spPr>
          <a:xfrm>
            <a:off x="304800" y="2190760"/>
            <a:ext cx="4800600" cy="3925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6248400"/>
            <a:ext cx="1544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Partners in Flight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3485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6" grpId="0"/>
      <p:bldP spid="17" grpId="0"/>
      <p:bldP spid="18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4724399"/>
            <a:ext cx="8407893" cy="1981201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Reviewed 124 articles published from 1980-2014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41 U.S. states, 3 Mexican states, &amp; 8 Canadian provinces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72 </a:t>
            </a:r>
            <a:r>
              <a:rPr lang="en-US" dirty="0" smtClean="0">
                <a:solidFill>
                  <a:schemeClr val="tx1"/>
                </a:solidFill>
              </a:rPr>
              <a:t>invasive plant species &amp; 219 bird species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Noted whether impacts were Negative, Neutral, or Positive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Impacts of invasive plants on birds are Extensively studied</a:t>
            </a:r>
            <a:endParaRPr lang="en-US" dirty="0"/>
          </a:p>
        </p:txBody>
      </p:sp>
      <p:pic>
        <p:nvPicPr>
          <p:cNvPr id="5" name="Picture 4" descr="Nelson et al 2017_invasion review title sn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52600"/>
            <a:ext cx="7239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4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77"/>
            <a:ext cx="3276600" cy="2174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450" y="3576"/>
            <a:ext cx="3262670" cy="2171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1" r="6222"/>
          <a:stretch/>
        </p:blipFill>
        <p:spPr>
          <a:xfrm>
            <a:off x="6254080" y="0"/>
            <a:ext cx="2882585" cy="2174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" y="2174735"/>
            <a:ext cx="3256156" cy="2157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591" y="2174734"/>
            <a:ext cx="3430858" cy="21653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80" y="2174733"/>
            <a:ext cx="2895601" cy="21800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951" y="4349468"/>
            <a:ext cx="3878865" cy="25285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1938"/>
            <a:ext cx="3368081" cy="25260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0" y="58279"/>
            <a:ext cx="1749197" cy="400110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Saltcedar</a:t>
            </a:r>
            <a:r>
              <a:rPr lang="en-US" sz="2000" dirty="0" smtClean="0"/>
              <a:t> spp.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332356" y="58279"/>
            <a:ext cx="2098523" cy="400110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Honeysuckle spp.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0496" y="2233013"/>
            <a:ext cx="1450590" cy="400110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Phragmites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0496" y="4386640"/>
            <a:ext cx="1773499" cy="400110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000" dirty="0" smtClean="0"/>
              <a:t>Multiflora rose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3332356" y="2229438"/>
            <a:ext cx="2107949" cy="400110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000" dirty="0" smtClean="0"/>
              <a:t>Purple loosestrife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6289484" y="58279"/>
            <a:ext cx="1629549" cy="400110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000" dirty="0" smtClean="0"/>
              <a:t>Autumn olive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6289484" y="2229438"/>
            <a:ext cx="2330190" cy="400110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000" dirty="0" smtClean="0"/>
              <a:t>Kentucky bluegrass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379481" y="4409522"/>
            <a:ext cx="2183034" cy="400110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000" dirty="0" smtClean="0"/>
              <a:t>Lehman </a:t>
            </a:r>
            <a:r>
              <a:rPr lang="en-US" sz="2000" dirty="0" err="1" smtClean="0"/>
              <a:t>lovegrass</a:t>
            </a:r>
            <a:endParaRPr lang="en-US" sz="2000" dirty="0"/>
          </a:p>
        </p:txBody>
      </p:sp>
      <p:sp>
        <p:nvSpPr>
          <p:cNvPr id="21" name="Rectangle 20"/>
          <p:cNvSpPr/>
          <p:nvPr/>
        </p:nvSpPr>
        <p:spPr>
          <a:xfrm>
            <a:off x="3368081" y="4349468"/>
            <a:ext cx="1900870" cy="2508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And many, many more…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21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Invasive plants usually do not impact avian abundance</a:t>
            </a:r>
            <a:endParaRPr lang="en-US" dirty="0"/>
          </a:p>
        </p:txBody>
      </p:sp>
      <p:pic>
        <p:nvPicPr>
          <p:cNvPr id="4" name="Picture 3" descr="Nelson et al 2017_invasion review_Fig 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r="33163" b="57573"/>
          <a:stretch/>
        </p:blipFill>
        <p:spPr>
          <a:xfrm>
            <a:off x="838200" y="1828800"/>
            <a:ext cx="7848600" cy="47491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1676400"/>
            <a:ext cx="461665" cy="4876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 smtClean="0"/>
              <a:t>Number of tests reporting each effect direction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01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1260" cy="1054394"/>
          </a:xfrm>
        </p:spPr>
        <p:txBody>
          <a:bodyPr/>
          <a:lstStyle/>
          <a:p>
            <a:r>
              <a:rPr lang="en-US" dirty="0" smtClean="0"/>
              <a:t>Invasions often reduce avian Richness, often not Nest Survival</a:t>
            </a:r>
            <a:endParaRPr lang="en-US" dirty="0"/>
          </a:p>
        </p:txBody>
      </p:sp>
      <p:pic>
        <p:nvPicPr>
          <p:cNvPr id="4" name="Picture 3" descr="Nelson et al 2017_invasion review_Fig 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" t="42295" r="62788" b="15278"/>
          <a:stretch/>
        </p:blipFill>
        <p:spPr>
          <a:xfrm>
            <a:off x="852662" y="1752600"/>
            <a:ext cx="3871738" cy="47491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1676400"/>
            <a:ext cx="461665" cy="4876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 smtClean="0"/>
              <a:t>Number of tests reporting each effect direction</a:t>
            </a:r>
            <a:endParaRPr lang="en-US" dirty="0"/>
          </a:p>
        </p:txBody>
      </p:sp>
      <p:pic>
        <p:nvPicPr>
          <p:cNvPr id="6" name="Picture 5" descr="Nelson et al 2017_invasion review_Fig 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9" t="42295" r="4339" b="15278"/>
          <a:stretch/>
        </p:blipFill>
        <p:spPr>
          <a:xfrm>
            <a:off x="4891262" y="1752600"/>
            <a:ext cx="3871738" cy="474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8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ot Nelson_GRS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" y="-76200"/>
            <a:ext cx="9143999" cy="6934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63277" y="228600"/>
            <a:ext cx="4817446" cy="646331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274320" lvl="1">
              <a:spcBef>
                <a:spcPct val="20000"/>
              </a:spcBef>
              <a:spcAft>
                <a:spcPts val="1200"/>
              </a:spcAft>
              <a:buClr>
                <a:srgbClr val="87AF87"/>
              </a:buClr>
              <a:buSzPct val="85000"/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Arial"/>
                <a:cs typeface="Arial"/>
              </a:rPr>
              <a:t>So </a:t>
            </a:r>
            <a:r>
              <a:rPr lang="en-US" sz="3600" b="1" dirty="0" smtClean="0">
                <a:solidFill>
                  <a:prstClr val="black"/>
                </a:solidFill>
                <a:latin typeface="Arial"/>
                <a:cs typeface="Arial"/>
              </a:rPr>
              <a:t>why </a:t>
            </a:r>
            <a:r>
              <a:rPr lang="en-US" sz="3600" b="1" dirty="0" smtClean="0">
                <a:solidFill>
                  <a:prstClr val="black"/>
                </a:solidFill>
                <a:latin typeface="Arial"/>
                <a:cs typeface="Arial"/>
              </a:rPr>
              <a:t>tall </a:t>
            </a:r>
            <a:r>
              <a:rPr lang="en-US" sz="3600" b="1" dirty="0" smtClean="0">
                <a:solidFill>
                  <a:prstClr val="black"/>
                </a:solidFill>
                <a:latin typeface="Arial"/>
                <a:cs typeface="Arial"/>
              </a:rPr>
              <a:t>fescue?</a:t>
            </a:r>
            <a:endParaRPr lang="en-US" sz="36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048071"/>
            <a:ext cx="8686800" cy="1200329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Low</a:t>
            </a:r>
            <a:r>
              <a:rPr lang="en-US" sz="2400" dirty="0" smtClean="0"/>
              <a:t> </a:t>
            </a:r>
            <a:r>
              <a:rPr lang="en-US" sz="2400" dirty="0" smtClean="0"/>
              <a:t>use by northern </a:t>
            </a:r>
            <a:r>
              <a:rPr lang="en-US" sz="2400" dirty="0" smtClean="0"/>
              <a:t>bobwhites </a:t>
            </a:r>
            <a:r>
              <a:rPr lang="en-US" sz="2000" dirty="0" smtClean="0"/>
              <a:t>(Osborne et al. 2012)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High</a:t>
            </a:r>
            <a:r>
              <a:rPr lang="en-US" sz="2400" dirty="0" smtClean="0"/>
              <a:t> </a:t>
            </a:r>
            <a:r>
              <a:rPr lang="en-US" sz="2400" dirty="0" smtClean="0"/>
              <a:t>predation on grasshopper sparrow </a:t>
            </a:r>
            <a:r>
              <a:rPr lang="en-US" sz="2400" dirty="0" smtClean="0"/>
              <a:t>nests </a:t>
            </a:r>
            <a:r>
              <a:rPr lang="en-US" sz="2000" dirty="0" smtClean="0"/>
              <a:t>(Lyons et al. 2015)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No effect on grassland bird predation rates </a:t>
            </a:r>
            <a:r>
              <a:rPr lang="en-US" sz="2000" dirty="0" smtClean="0"/>
              <a:t>(</a:t>
            </a:r>
            <a:r>
              <a:rPr lang="en-US" sz="2000" dirty="0" err="1" smtClean="0"/>
              <a:t>Galligan</a:t>
            </a:r>
            <a:r>
              <a:rPr lang="en-US" sz="2000" dirty="0" smtClean="0"/>
              <a:t> et al. 2006)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1685698"/>
            <a:ext cx="4040203" cy="250530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Potential Mechanisms</a:t>
            </a:r>
          </a:p>
          <a:p>
            <a:endParaRPr lang="en-US" sz="1100" b="1" dirty="0"/>
          </a:p>
          <a:p>
            <a:pPr algn="ctr"/>
            <a:r>
              <a:rPr lang="en-US" sz="2000" dirty="0" smtClean="0"/>
              <a:t>Unsuitable vegetation structure?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Too short?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Too dense?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Too homogeneous?</a:t>
            </a: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endParaRPr lang="en-US" sz="1100" dirty="0" smtClean="0"/>
          </a:p>
          <a:p>
            <a:pPr algn="ctr"/>
            <a:r>
              <a:rPr lang="en-US" sz="2000" dirty="0" smtClean="0"/>
              <a:t>Low arthropod abundance?</a:t>
            </a:r>
          </a:p>
        </p:txBody>
      </p:sp>
    </p:spTree>
    <p:extLst>
      <p:ext uri="{BB962C8B-B14F-4D97-AF65-F5344CB8AC3E}">
        <p14:creationId xmlns:p14="http://schemas.microsoft.com/office/powerpoint/2010/main" val="2271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8" r="2821"/>
          <a:stretch/>
        </p:blipFill>
        <p:spPr>
          <a:xfrm>
            <a:off x="0" y="-26894"/>
            <a:ext cx="9144000" cy="6911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399" y="523009"/>
            <a:ext cx="5581652" cy="2078182"/>
          </a:xfrm>
          <a:solidFill>
            <a:srgbClr val="FFFFFF"/>
          </a:solidFill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We examined </a:t>
            </a:r>
            <a:r>
              <a:rPr lang="en-US" b="1" dirty="0">
                <a:solidFill>
                  <a:schemeClr val="tx1"/>
                </a:solidFill>
              </a:rPr>
              <a:t>Effects of 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Tall </a:t>
            </a:r>
            <a:r>
              <a:rPr lang="en-US" b="1" dirty="0" smtClean="0">
                <a:solidFill>
                  <a:schemeClr val="tx1"/>
                </a:solidFill>
              </a:rPr>
              <a:t>Fescue 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on Dickcissels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9" y="4267200"/>
            <a:ext cx="5517021" cy="228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727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7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7" t="25138" r="51695" b="21411"/>
          <a:stretch/>
        </p:blipFill>
        <p:spPr>
          <a:xfrm>
            <a:off x="314157" y="1295404"/>
            <a:ext cx="2429044" cy="295763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173034" y="152400"/>
            <a:ext cx="2951166" cy="1015663"/>
          </a:xfrm>
          <a:prstGeom prst="rect">
            <a:avLst/>
          </a:prstGeom>
          <a:solidFill>
            <a:schemeClr val="tx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The Dickcissel</a:t>
            </a:r>
            <a:endParaRPr lang="en-US" sz="3200" dirty="0">
              <a:solidFill>
                <a:prstClr val="black"/>
              </a:solidFill>
            </a:endParaRPr>
          </a:p>
          <a:p>
            <a:pPr algn="ctr"/>
            <a:r>
              <a:rPr lang="en-US" sz="2800" i="1" dirty="0" smtClean="0">
                <a:solidFill>
                  <a:prstClr val="black"/>
                </a:solidFill>
              </a:rPr>
              <a:t>Spiza </a:t>
            </a:r>
            <a:r>
              <a:rPr lang="en-US" sz="2800" i="1" dirty="0">
                <a:solidFill>
                  <a:prstClr val="black"/>
                </a:solidFill>
              </a:rPr>
              <a:t>americana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8" t="27071" r="44804" b="37637"/>
          <a:stretch/>
        </p:blipFill>
        <p:spPr>
          <a:xfrm>
            <a:off x="90759" y="4038600"/>
            <a:ext cx="2662518" cy="2505619"/>
          </a:xfrm>
          <a:prstGeom prst="rect">
            <a:avLst/>
          </a:prstGeom>
          <a:ln w="12700">
            <a:noFill/>
          </a:ln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457199" y="1443126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Male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1297" y="5029200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Female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1" b="10078"/>
          <a:stretch/>
        </p:blipFill>
        <p:spPr>
          <a:xfrm>
            <a:off x="2743200" y="1140327"/>
            <a:ext cx="2262070" cy="236487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9" name="TextBox 18"/>
          <p:cNvSpPr txBox="1"/>
          <p:nvPr/>
        </p:nvSpPr>
        <p:spPr>
          <a:xfrm>
            <a:off x="2806314" y="1216525"/>
            <a:ext cx="679994" cy="36933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Eggs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3" name="Picture 2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524" y="89048"/>
            <a:ext cx="3797590" cy="3568552"/>
          </a:xfrm>
          <a:prstGeom prst="rect">
            <a:avLst/>
          </a:prstGeom>
          <a:ln w="19050">
            <a:noFill/>
          </a:ln>
          <a:effectLst>
            <a:softEdge rad="63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6" t="3568"/>
          <a:stretch/>
        </p:blipFill>
        <p:spPr>
          <a:xfrm>
            <a:off x="2919531" y="3097274"/>
            <a:ext cx="2262070" cy="214241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TextBox 12"/>
          <p:cNvSpPr txBox="1"/>
          <p:nvPr/>
        </p:nvSpPr>
        <p:spPr>
          <a:xfrm>
            <a:off x="3034914" y="3164663"/>
            <a:ext cx="1156086" cy="36933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Nestlings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99391" y="4919990"/>
            <a:ext cx="906017" cy="261610"/>
          </a:xfrm>
          <a:prstGeom prst="rect">
            <a:avLst/>
          </a:prstGeom>
          <a:solidFill>
            <a:schemeClr val="tx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Jaime Coon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10200" y="6019816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Birds of North America</a:t>
            </a:r>
          </a:p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Online 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009" y="4314601"/>
            <a:ext cx="3187999" cy="239099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softEdge rad="63500"/>
          </a:effectLst>
        </p:spPr>
      </p:pic>
      <p:sp>
        <p:nvSpPr>
          <p:cNvPr id="20" name="TextBox 19"/>
          <p:cNvSpPr txBox="1"/>
          <p:nvPr/>
        </p:nvSpPr>
        <p:spPr>
          <a:xfrm>
            <a:off x="5590115" y="6433888"/>
            <a:ext cx="1285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National Geographic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75009" y="3715591"/>
            <a:ext cx="3187999" cy="646331"/>
          </a:xfrm>
          <a:prstGeom prst="rect">
            <a:avLst/>
          </a:prstGeom>
          <a:solidFill>
            <a:schemeClr val="tx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Parasitized by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Brown-headed Cowbirds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3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40" r="29637"/>
          <a:stretch/>
        </p:blipFill>
        <p:spPr>
          <a:xfrm>
            <a:off x="-66367" y="0"/>
            <a:ext cx="922511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6" y="4312385"/>
            <a:ext cx="3067241" cy="23909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132662"/>
            <a:ext cx="8381260" cy="1543738"/>
          </a:xfrm>
          <a:solidFill>
            <a:schemeClr val="bg1"/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r>
              <a:rPr lang="en-US" sz="4800" b="1" dirty="0" smtClean="0"/>
              <a:t>Research questions: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/>
              <a:t>How </a:t>
            </a:r>
            <a:r>
              <a:rPr lang="en-US" sz="4800" dirty="0" smtClean="0"/>
              <a:t>does tall fescue </a:t>
            </a:r>
            <a:r>
              <a:rPr lang="en-US" sz="4800" dirty="0"/>
              <a:t>impact…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752600"/>
            <a:ext cx="6527800" cy="2080420"/>
          </a:xfrm>
          <a:solidFill>
            <a:schemeClr val="bg1"/>
          </a:solidFill>
          <a:effectLst>
            <a:softEdge rad="63500"/>
          </a:effectLst>
        </p:spPr>
        <p:txBody>
          <a:bodyPr>
            <a:normAutofit/>
          </a:bodyPr>
          <a:lstStyle/>
          <a:p>
            <a:endParaRPr lang="en-US" sz="500" dirty="0" smtClean="0">
              <a:solidFill>
                <a:schemeClr val="tx1"/>
              </a:solidFill>
            </a:endParaRP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Parasitism by brown-headed cowbirds?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Risk of nest predation?</a:t>
            </a:r>
          </a:p>
          <a:p>
            <a:pPr lvl="1"/>
            <a:r>
              <a:rPr lang="en-US" sz="2400" dirty="0" smtClean="0"/>
              <a:t>Fledgling production</a:t>
            </a:r>
            <a:r>
              <a:rPr lang="en-US" sz="2400" dirty="0" smtClean="0"/>
              <a:t>?</a:t>
            </a:r>
          </a:p>
          <a:p>
            <a:pPr lvl="1"/>
            <a:r>
              <a:rPr lang="en-US" sz="2400" dirty="0" smtClean="0"/>
              <a:t>Dickcissel densities and habitat preferences?</a:t>
            </a:r>
            <a:endParaRPr lang="en-US" sz="2400" dirty="0"/>
          </a:p>
          <a:p>
            <a:pPr lvl="1"/>
            <a:endParaRPr lang="en-US" sz="1100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" t="7202" r="6331" b="2304"/>
          <a:stretch/>
        </p:blipFill>
        <p:spPr>
          <a:xfrm>
            <a:off x="2819400" y="4395577"/>
            <a:ext cx="3352800" cy="21946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572000" y="6299284"/>
            <a:ext cx="1353256" cy="25391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1050" dirty="0" smtClean="0"/>
              <a:t>Road’s End Naturalist</a:t>
            </a:r>
            <a:endParaRPr lang="en-US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6400800"/>
            <a:ext cx="798106" cy="26161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C. </a:t>
            </a:r>
            <a:r>
              <a:rPr lang="en-US" sz="1100" dirty="0" err="1" smtClean="0"/>
              <a:t>Talcroft</a:t>
            </a:r>
            <a:endParaRPr lang="en-US" sz="1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00" y="1905000"/>
            <a:ext cx="2235200" cy="1676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8305800" y="3276600"/>
            <a:ext cx="660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</a:rPr>
              <a:t>J. Coon</a:t>
            </a:r>
            <a:endParaRPr lang="en-US" sz="1200" dirty="0">
              <a:solidFill>
                <a:prstClr val="white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9B61611-01B0-A541-9E68-41C4D02DE4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79" t="13774" r="14186" b="51185"/>
          <a:stretch/>
        </p:blipFill>
        <p:spPr>
          <a:xfrm>
            <a:off x="6074643" y="4265799"/>
            <a:ext cx="2891616" cy="2439801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01512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9143999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22908" y="4254190"/>
            <a:ext cx="2819400" cy="1156010"/>
          </a:xfrm>
          <a:solidFill>
            <a:schemeClr val="bg1">
              <a:lumMod val="95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 smtClean="0"/>
              <a:t>Habitat Use:</a:t>
            </a:r>
          </a:p>
          <a:p>
            <a:pPr marL="0" indent="0" algn="ctr">
              <a:buNone/>
            </a:pPr>
            <a:r>
              <a:rPr lang="en-US" sz="2800" dirty="0" smtClean="0"/>
              <a:t>2014-2015</a:t>
            </a:r>
            <a:endParaRPr lang="en-US" sz="2800" dirty="0" smtClean="0"/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" t="755" r="46855" b="66995"/>
          <a:stretch/>
        </p:blipFill>
        <p:spPr>
          <a:xfrm>
            <a:off x="4551913" y="1790956"/>
            <a:ext cx="3220487" cy="255244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666361" y="361528"/>
            <a:ext cx="5811287" cy="60960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  <a:latin typeface="Gill Sans Ultra Bold Condensed" panose="020B0A06020104020203" pitchFamily="34" charset="0"/>
              </a:rPr>
              <a:t>The Grand River Grasslands </a:t>
            </a:r>
            <a:endParaRPr lang="en-US" sz="5400" dirty="0">
              <a:solidFill>
                <a:schemeClr val="tx1"/>
              </a:solidFill>
              <a:latin typeface="Gill Sans Ultra Bold Condensed" panose="020B0A060201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4659" y="1071046"/>
            <a:ext cx="753469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80,000 </a:t>
            </a:r>
            <a:r>
              <a:rPr lang="en-US" sz="2800" dirty="0" smtClean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acres in</a:t>
            </a:r>
            <a:r>
              <a:rPr lang="en-US" sz="28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Southern Iowa and Northern Missouri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122908" y="2445855"/>
            <a:ext cx="2819400" cy="118519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"/>
          </a:effectLst>
        </p:spPr>
        <p:txBody>
          <a:bodyPr vert="horz" lIns="91440" tIns="45720" rIns="91440" bIns="45720" rtlCol="0">
            <a:no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dirty="0" smtClean="0"/>
              <a:t>Nest Ecology: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2800" dirty="0" smtClean="0"/>
              <a:t>2013-2016</a:t>
            </a:r>
            <a:endParaRPr lang="en-US" sz="2800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76800" y="4648200"/>
            <a:ext cx="2696295" cy="20222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622280" y="6439532"/>
            <a:ext cx="994857" cy="27699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Jaime Coon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6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10" grpId="0" animBg="1"/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5800" y="217309"/>
            <a:ext cx="7772400" cy="1200329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Tallgrass prairies </a:t>
            </a:r>
            <a:r>
              <a:rPr lang="en-US" sz="3600" b="1" dirty="0" smtClean="0"/>
              <a:t>are one </a:t>
            </a:r>
            <a:r>
              <a:rPr lang="en-US" sz="3600" b="1" dirty="0"/>
              <a:t>of the most endangered ecosystems in the world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6530" y="3886200"/>
            <a:ext cx="3886200" cy="240065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000" b="1" u="sng" dirty="0"/>
          </a:p>
          <a:p>
            <a:pPr algn="ctr"/>
            <a:r>
              <a:rPr lang="en-US" sz="2800" b="1" u="sng" dirty="0" smtClean="0"/>
              <a:t>CHALLENGES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 smtClean="0"/>
              <a:t>Crop conversion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 smtClean="0"/>
              <a:t>Loss of historic disturbance patterns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 smtClean="0"/>
              <a:t>Invasive species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977" y="3505200"/>
            <a:ext cx="4923852" cy="32766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extBox 1"/>
          <p:cNvSpPr txBox="1"/>
          <p:nvPr/>
        </p:nvSpPr>
        <p:spPr>
          <a:xfrm>
            <a:off x="4726557" y="2905780"/>
            <a:ext cx="383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2800" dirty="0"/>
              <a:t>&lt;0.1% R</a:t>
            </a:r>
            <a:r>
              <a:rPr lang="en-US" sz="2800" dirty="0" smtClean="0"/>
              <a:t>emain </a:t>
            </a:r>
            <a:r>
              <a:rPr lang="en-US" sz="2800" dirty="0"/>
              <a:t>U</a:t>
            </a:r>
            <a:r>
              <a:rPr lang="en-US" sz="2800" dirty="0" smtClean="0"/>
              <a:t>nplowed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1857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" r="4046"/>
          <a:stretch/>
        </p:blipFill>
        <p:spPr>
          <a:xfrm>
            <a:off x="1" y="-3779"/>
            <a:ext cx="9146942" cy="6861779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108"/>
          <a:stretch/>
        </p:blipFill>
        <p:spPr>
          <a:xfrm>
            <a:off x="4497659" y="2002659"/>
            <a:ext cx="4440043" cy="454940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52400" y="222475"/>
            <a:ext cx="8785302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Mapped Dickcissel Territories on 7 Pastures </a:t>
            </a:r>
          </a:p>
          <a:p>
            <a:pPr algn="ctr"/>
            <a:r>
              <a:rPr lang="en-US" sz="3200" b="1" dirty="0" smtClean="0"/>
              <a:t>Every </a:t>
            </a:r>
            <a:r>
              <a:rPr lang="en-US" sz="3200" b="1" u="sng" dirty="0" smtClean="0"/>
              <a:t>3-8 </a:t>
            </a:r>
            <a:r>
              <a:rPr lang="en-US" sz="3200" b="1" u="sng" dirty="0" smtClean="0"/>
              <a:t>days (</a:t>
            </a:r>
            <a:r>
              <a:rPr lang="en-US" sz="3200" b="1" dirty="0" smtClean="0"/>
              <a:t>May-August)</a:t>
            </a:r>
            <a:endParaRPr lang="en-US" sz="32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87" y="4572000"/>
            <a:ext cx="2234813" cy="2009800"/>
          </a:xfrm>
          <a:prstGeom prst="rect">
            <a:avLst/>
          </a:prstGeom>
          <a:ln w="57150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58129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7"/>
          <a:stretch/>
        </p:blipFill>
        <p:spPr>
          <a:xfrm flipH="1">
            <a:off x="1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0" t="7762" r="9920" b="16888"/>
          <a:stretch/>
        </p:blipFill>
        <p:spPr>
          <a:xfrm>
            <a:off x="6172200" y="68012"/>
            <a:ext cx="2971800" cy="4117789"/>
          </a:xfrm>
          <a:prstGeom prst="rect">
            <a:avLst/>
          </a:prstGeom>
          <a:ln w="28575">
            <a:noFill/>
          </a:ln>
          <a:effectLst>
            <a:softEdge rad="63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1852"/>
            <a:ext cx="4208198" cy="3156149"/>
          </a:xfrm>
          <a:prstGeom prst="rect">
            <a:avLst/>
          </a:prstGeom>
          <a:ln w="28575">
            <a:noFill/>
          </a:ln>
          <a:effectLst>
            <a:softEdge rad="63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622254"/>
            <a:ext cx="4876800" cy="3242553"/>
          </a:xfrm>
          <a:prstGeom prst="rect">
            <a:avLst/>
          </a:prstGeom>
          <a:ln w="28575">
            <a:noFill/>
          </a:ln>
          <a:effectLst>
            <a:softEdge rad="63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" y="711624"/>
            <a:ext cx="4108614" cy="3474179"/>
          </a:xfrm>
          <a:prstGeom prst="rect">
            <a:avLst/>
          </a:prstGeom>
          <a:ln w="28575">
            <a:noFill/>
          </a:ln>
          <a:effectLst>
            <a:softEdge rad="63500"/>
          </a:effectLst>
        </p:spPr>
      </p:pic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23" b="24204"/>
          <a:stretch/>
        </p:blipFill>
        <p:spPr>
          <a:xfrm>
            <a:off x="3733800" y="164974"/>
            <a:ext cx="2438400" cy="3722320"/>
          </a:xfrm>
          <a:ln w="28575">
            <a:noFill/>
          </a:ln>
          <a:effectLst>
            <a:softEdge rad="63500"/>
          </a:effectLst>
        </p:spPr>
      </p:pic>
      <p:cxnSp>
        <p:nvCxnSpPr>
          <p:cNvPr id="6" name="Straight Arrow Connector 5"/>
          <p:cNvCxnSpPr/>
          <p:nvPr/>
        </p:nvCxnSpPr>
        <p:spPr>
          <a:xfrm flipV="1">
            <a:off x="2209800" y="3200400"/>
            <a:ext cx="0" cy="12192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895608" y="3276600"/>
            <a:ext cx="1215533" cy="144780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5" t="12547" r="13802" b="18796"/>
          <a:stretch/>
        </p:blipFill>
        <p:spPr>
          <a:xfrm>
            <a:off x="76200" y="5417237"/>
            <a:ext cx="1676400" cy="13626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-28024"/>
            <a:ext cx="4203821" cy="790024"/>
          </a:xfrm>
          <a:solidFill>
            <a:schemeClr val="bg1"/>
          </a:solidFill>
          <a:effectLst>
            <a:softEdge rad="127000"/>
          </a:effectLst>
        </p:spPr>
        <p:txBody>
          <a:bodyPr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sz="4000" dirty="0" smtClean="0">
                <a:solidFill>
                  <a:schemeClr val="tx1"/>
                </a:solidFill>
              </a:rPr>
              <a:t>Nest </a:t>
            </a:r>
            <a:r>
              <a:rPr lang="en-US" sz="4000" dirty="0" smtClean="0">
                <a:solidFill>
                  <a:schemeClr val="tx1"/>
                </a:solidFill>
              </a:rPr>
              <a:t>Monitoring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1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76200"/>
            <a:ext cx="8381260" cy="1054394"/>
          </a:xfrm>
          <a:solidFill>
            <a:schemeClr val="bg1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Measured vegetation around nests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8" y="1447799"/>
            <a:ext cx="2635151" cy="39624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160419" y="53267"/>
            <a:ext cx="8826249" cy="78206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Measured v</a:t>
            </a:r>
            <a:r>
              <a:rPr lang="en-US" sz="3600" b="1" dirty="0" smtClean="0"/>
              <a:t>egetation within 5 m of nests</a:t>
            </a:r>
            <a:endParaRPr lang="en-US" sz="3600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52409" y="5029200"/>
            <a:ext cx="3352791" cy="167640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800" b="1" dirty="0" smtClean="0"/>
          </a:p>
          <a:p>
            <a:pPr lvl="1"/>
            <a:r>
              <a:rPr lang="en-US" sz="1800" b="1" dirty="0" smtClean="0"/>
              <a:t>Tall fescue</a:t>
            </a:r>
          </a:p>
          <a:p>
            <a:pPr lvl="1"/>
            <a:r>
              <a:rPr lang="en-US" sz="1800" b="1" dirty="0"/>
              <a:t>O</a:t>
            </a:r>
            <a:r>
              <a:rPr lang="en-US" sz="1800" b="1" dirty="0" smtClean="0"/>
              <a:t>ther exotic </a:t>
            </a:r>
            <a:r>
              <a:rPr lang="en-US" sz="1800" b="1" dirty="0" smtClean="0"/>
              <a:t>grasses</a:t>
            </a:r>
          </a:p>
          <a:p>
            <a:pPr lvl="1"/>
            <a:r>
              <a:rPr lang="en-US" sz="1800" b="1" dirty="0" smtClean="0"/>
              <a:t>Woody cover</a:t>
            </a:r>
          </a:p>
          <a:p>
            <a:pPr lvl="1"/>
            <a:r>
              <a:rPr lang="en-US" sz="1800" b="1" dirty="0" smtClean="0"/>
              <a:t>Plant </a:t>
            </a:r>
            <a:r>
              <a:rPr lang="en-US" sz="1800" b="1" dirty="0" smtClean="0"/>
              <a:t>biomass (Robel</a:t>
            </a:r>
            <a:r>
              <a:rPr lang="en-US" sz="1800" b="1" dirty="0" smtClean="0"/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5644" y="3456725"/>
            <a:ext cx="5098320" cy="55861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Also measured in Territories &amp; Patches</a:t>
            </a:r>
            <a:endParaRPr lang="en-US" sz="2400" b="1" dirty="0" smtClean="0"/>
          </a:p>
        </p:txBody>
      </p:sp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02" y="4074337"/>
            <a:ext cx="3886200" cy="2590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77934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r="11479"/>
          <a:stretch/>
        </p:blipFill>
        <p:spPr>
          <a:xfrm>
            <a:off x="-1" y="630"/>
            <a:ext cx="9144001" cy="68768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699" y="1066800"/>
            <a:ext cx="8610600" cy="120032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</a:rPr>
              <a:t>Probability that a Nest will be </a:t>
            </a:r>
            <a:r>
              <a:rPr lang="en-US" sz="3600" b="1" dirty="0" smtClean="0">
                <a:solidFill>
                  <a:prstClr val="black"/>
                </a:solidFill>
              </a:rPr>
              <a:t>Parasitized </a:t>
            </a:r>
            <a:r>
              <a:rPr lang="en-US" sz="3600" dirty="0" smtClean="0">
                <a:solidFill>
                  <a:prstClr val="black"/>
                </a:solidFill>
              </a:rPr>
              <a:t>increases with nearby tall fescue cover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6316195"/>
            <a:ext cx="160020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448 </a:t>
            </a:r>
            <a:r>
              <a:rPr lang="en-US" sz="2800" dirty="0" smtClean="0">
                <a:solidFill>
                  <a:prstClr val="black"/>
                </a:solidFill>
              </a:rPr>
              <a:t>nests </a:t>
            </a:r>
            <a:endParaRPr lang="en-US" sz="2800" dirty="0">
              <a:solidFill>
                <a:prstClr val="black"/>
              </a:solidFill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776000286"/>
              </p:ext>
            </p:extLst>
          </p:nvPr>
        </p:nvGraphicFramePr>
        <p:xfrm>
          <a:off x="1981200" y="2438400"/>
          <a:ext cx="5791200" cy="3724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984643" y="113928"/>
            <a:ext cx="3457454" cy="76944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/>
              <a:t>RESULTS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76850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Graphic spid="6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4" cy="6858000"/>
          </a:xfrm>
          <a:prstGeom prst="rect">
            <a:avLst/>
          </a:prstGeom>
          <a:ln w="28575">
            <a:noFill/>
          </a:ln>
        </p:spPr>
      </p:pic>
      <p:sp>
        <p:nvSpPr>
          <p:cNvPr id="7" name="Rectangle 6"/>
          <p:cNvSpPr/>
          <p:nvPr/>
        </p:nvSpPr>
        <p:spPr>
          <a:xfrm>
            <a:off x="-94946" y="6472535"/>
            <a:ext cx="1618946" cy="46166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465 </a:t>
            </a:r>
            <a:r>
              <a:rPr lang="en-US" sz="2400" b="1" dirty="0" smtClean="0">
                <a:solidFill>
                  <a:prstClr val="black"/>
                </a:solidFill>
              </a:rPr>
              <a:t>nests 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209251665"/>
              </p:ext>
            </p:extLst>
          </p:nvPr>
        </p:nvGraphicFramePr>
        <p:xfrm>
          <a:off x="1295400" y="1547984"/>
          <a:ext cx="6553200" cy="4015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00" y="152400"/>
            <a:ext cx="8610600" cy="120032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</a:rPr>
              <a:t>Probability that a Nest will be </a:t>
            </a:r>
            <a:r>
              <a:rPr lang="en-US" sz="3600" b="1" dirty="0" smtClean="0">
                <a:solidFill>
                  <a:prstClr val="black"/>
                </a:solidFill>
              </a:rPr>
              <a:t>Survive </a:t>
            </a:r>
            <a:r>
              <a:rPr lang="en-US" sz="3600" dirty="0" smtClean="0">
                <a:solidFill>
                  <a:prstClr val="black"/>
                </a:solidFill>
              </a:rPr>
              <a:t>decreases with nearby tall fescue cover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5756467"/>
            <a:ext cx="810048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200" b="1" dirty="0"/>
              <a:t>A</a:t>
            </a:r>
            <a:r>
              <a:rPr lang="en-US" sz="3200" b="1" dirty="0" smtClean="0"/>
              <a:t> drop from 20% to 3% probability of fledging!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0970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4" cy="6858000"/>
          </a:xfrm>
          <a:prstGeom prst="rect">
            <a:avLst/>
          </a:prstGeom>
          <a:ln w="28575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304800" y="152400"/>
            <a:ext cx="8610600" cy="17543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</a:rPr>
              <a:t>Similarly, </a:t>
            </a:r>
          </a:p>
          <a:p>
            <a:pPr algn="ctr"/>
            <a:r>
              <a:rPr lang="en-US" sz="3600" b="1" dirty="0" smtClean="0">
                <a:solidFill>
                  <a:prstClr val="black"/>
                </a:solidFill>
              </a:rPr>
              <a:t>f</a:t>
            </a:r>
            <a:r>
              <a:rPr lang="en-US" sz="3600" b="1" dirty="0" smtClean="0">
                <a:solidFill>
                  <a:prstClr val="black"/>
                </a:solidFill>
              </a:rPr>
              <a:t>ledgling production per territory decreases as tall fescue increases within patches</a:t>
            </a:r>
            <a:endParaRPr lang="en-US" sz="3600" dirty="0">
              <a:solidFill>
                <a:prstClr val="black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5251471"/>
              </p:ext>
            </p:extLst>
          </p:nvPr>
        </p:nvGraphicFramePr>
        <p:xfrm>
          <a:off x="838200" y="2362200"/>
          <a:ext cx="75438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0041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307" r="30835"/>
          <a:stretch/>
        </p:blipFill>
        <p:spPr>
          <a:xfrm>
            <a:off x="-1" y="0"/>
            <a:ext cx="918212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1935"/>
            <a:ext cx="8229600" cy="1383030"/>
          </a:xfrm>
          <a:solidFill>
            <a:schemeClr val="bg1"/>
          </a:solidFill>
          <a:effectLst>
            <a:softEdge rad="63500"/>
          </a:effectLst>
        </p:spPr>
        <p:txBody>
          <a:bodyPr>
            <a:normAutofit fontScale="90000"/>
          </a:bodyPr>
          <a:lstStyle/>
          <a:p>
            <a:r>
              <a:rPr lang="en-US" b="1" dirty="0" smtClean="0"/>
              <a:t>Tall fescue did not influence dickcissel habitat selection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3719183"/>
            <a:ext cx="4038600" cy="2681617"/>
          </a:xfrm>
          <a:solidFill>
            <a:schemeClr val="bg1"/>
          </a:solidFill>
          <a:effectLst>
            <a:softEdge rad="6350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No effect on…</a:t>
            </a:r>
          </a:p>
          <a:p>
            <a:pPr lvl="1"/>
            <a:r>
              <a:rPr lang="en-US" dirty="0" smtClean="0"/>
              <a:t>Territory density</a:t>
            </a:r>
          </a:p>
          <a:p>
            <a:pPr lvl="1"/>
            <a:r>
              <a:rPr lang="en-US" dirty="0" smtClean="0"/>
              <a:t>Nest density</a:t>
            </a:r>
          </a:p>
          <a:p>
            <a:pPr lvl="1"/>
            <a:r>
              <a:rPr lang="en-US" dirty="0" smtClean="0"/>
              <a:t>Territory settlement</a:t>
            </a:r>
          </a:p>
          <a:p>
            <a:pPr lvl="1"/>
            <a:r>
              <a:rPr lang="en-US" dirty="0" smtClean="0"/>
              <a:t>Polygyny levels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12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48"/>
          <a:stretch/>
        </p:blipFill>
        <p:spPr>
          <a:xfrm>
            <a:off x="1" y="0"/>
            <a:ext cx="915455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4774434" cy="990600"/>
          </a:xfrm>
          <a:solidFill>
            <a:schemeClr val="bg1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en-US" dirty="0" smtClean="0"/>
              <a:t>Key takeaways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7086600" cy="3962400"/>
          </a:xfrm>
          <a:solidFill>
            <a:schemeClr val="bg1"/>
          </a:solidFill>
          <a:effectLst>
            <a:softEdge rad="6350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 smtClean="0"/>
          </a:p>
          <a:p>
            <a:r>
              <a:rPr lang="en-US" sz="2400" dirty="0" smtClean="0"/>
              <a:t>Strong </a:t>
            </a:r>
            <a:r>
              <a:rPr lang="en-US" sz="2400" dirty="0" smtClean="0"/>
              <a:t>effect of TALL FESCUE on fitness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         But </a:t>
            </a:r>
            <a:r>
              <a:rPr lang="en-US" sz="2400" dirty="0" smtClean="0"/>
              <a:t>why?</a:t>
            </a:r>
          </a:p>
          <a:p>
            <a:endParaRPr lang="en-US" sz="400" dirty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200" dirty="0" smtClean="0"/>
              <a:t>Nest concealment?</a:t>
            </a:r>
          </a:p>
          <a:p>
            <a:pPr marL="0" indent="0">
              <a:buNone/>
            </a:pPr>
            <a:r>
              <a:rPr lang="en-US" sz="2200" dirty="0">
                <a:sym typeface="Wingdings" panose="05000000000000000000" pitchFamily="2" charset="2"/>
              </a:rPr>
              <a:t>	</a:t>
            </a:r>
            <a:endParaRPr lang="en-US" sz="2400" dirty="0" smtClean="0">
              <a:sym typeface="Wingdings" panose="05000000000000000000" pitchFamily="2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6" t="6743" r="17933" b="10463"/>
          <a:stretch/>
        </p:blipFill>
        <p:spPr>
          <a:xfrm>
            <a:off x="6424779" y="228600"/>
            <a:ext cx="2262021" cy="2330672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8573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48"/>
          <a:stretch/>
        </p:blipFill>
        <p:spPr>
          <a:xfrm>
            <a:off x="1" y="0"/>
            <a:ext cx="915455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4774434" cy="990600"/>
          </a:xfrm>
          <a:solidFill>
            <a:schemeClr val="bg1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en-US" dirty="0" smtClean="0"/>
              <a:t>Key takeaways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7086600" cy="3962400"/>
          </a:xfrm>
          <a:solidFill>
            <a:schemeClr val="bg1"/>
          </a:solidFill>
          <a:effectLst>
            <a:softEdge rad="6350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 smtClean="0"/>
          </a:p>
          <a:p>
            <a:r>
              <a:rPr lang="en-US" sz="2400" dirty="0" smtClean="0"/>
              <a:t>Strong </a:t>
            </a:r>
            <a:r>
              <a:rPr lang="en-US" sz="2400" dirty="0" smtClean="0"/>
              <a:t>effect of TALL FESCUE on fitness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         But </a:t>
            </a:r>
            <a:r>
              <a:rPr lang="en-US" sz="2400" dirty="0" smtClean="0"/>
              <a:t>why?</a:t>
            </a:r>
          </a:p>
          <a:p>
            <a:endParaRPr lang="en-US" sz="400" dirty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200" strike="sngStrike" dirty="0" smtClean="0"/>
              <a:t>Nest concealment?</a:t>
            </a:r>
          </a:p>
          <a:p>
            <a:pPr marL="0" indent="0">
              <a:buNone/>
            </a:pPr>
            <a:r>
              <a:rPr lang="en-US" sz="2200" dirty="0" smtClean="0">
                <a:sym typeface="Wingdings" panose="05000000000000000000" pitchFamily="2" charset="2"/>
              </a:rPr>
              <a:t>	</a:t>
            </a:r>
            <a:r>
              <a:rPr lang="en-US" sz="2200" dirty="0" smtClean="0"/>
              <a:t>Altered arthropod community a</a:t>
            </a:r>
            <a:r>
              <a:rPr lang="en-US" sz="2200" dirty="0" smtClean="0">
                <a:sym typeface="Wingdings" panose="05000000000000000000" pitchFamily="2" charset="2"/>
              </a:rPr>
              <a:t>lters provisioning?</a:t>
            </a:r>
          </a:p>
          <a:p>
            <a:endParaRPr lang="en-US" sz="2400" dirty="0" smtClean="0">
              <a:sym typeface="Wingdings" panose="05000000000000000000" pitchFamily="2" charset="2"/>
            </a:endParaRPr>
          </a:p>
          <a:p>
            <a:r>
              <a:rPr lang="en-US" sz="2400" dirty="0" smtClean="0">
                <a:sym typeface="Wingdings" panose="05000000000000000000" pitchFamily="2" charset="2"/>
              </a:rPr>
              <a:t>Dickcissel habitat selection was unaffected by invasive plants – </a:t>
            </a:r>
          </a:p>
          <a:p>
            <a:pPr marL="0" indent="0">
              <a:buNone/>
            </a:pPr>
            <a:r>
              <a:rPr lang="en-US" sz="2400" dirty="0" smtClean="0">
                <a:sym typeface="Wingdings" panose="05000000000000000000" pitchFamily="2" charset="2"/>
              </a:rPr>
              <a:t>	</a:t>
            </a:r>
            <a:r>
              <a:rPr lang="en-US" sz="2400" dirty="0">
                <a:sym typeface="Wingdings" panose="05000000000000000000" pitchFamily="2" charset="2"/>
              </a:rPr>
              <a:t>A</a:t>
            </a:r>
            <a:r>
              <a:rPr lang="en-US" sz="2400" dirty="0" smtClean="0">
                <a:sym typeface="Wingdings" panose="05000000000000000000" pitchFamily="2" charset="2"/>
              </a:rPr>
              <a:t> mild </a:t>
            </a:r>
            <a:r>
              <a:rPr lang="en-US" sz="2400" dirty="0" smtClean="0">
                <a:sym typeface="Wingdings" panose="05000000000000000000" pitchFamily="2" charset="2"/>
              </a:rPr>
              <a:t>ecological trap?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6" t="6743" r="17933" b="10463"/>
          <a:stretch/>
        </p:blipFill>
        <p:spPr>
          <a:xfrm>
            <a:off x="6424779" y="228600"/>
            <a:ext cx="2262021" cy="2330672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8462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r="11261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200400"/>
            <a:ext cx="4442461" cy="1082859"/>
          </a:xfrm>
          <a:solidFill>
            <a:schemeClr val="bg1"/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marL="118872" indent="0" algn="ctr">
              <a:buNone/>
            </a:pPr>
            <a:endParaRPr lang="en-US" sz="400" dirty="0" smtClean="0"/>
          </a:p>
          <a:p>
            <a:pPr marL="118872" indent="0" algn="ctr">
              <a:buNone/>
            </a:pPr>
            <a:r>
              <a:rPr lang="en-US" sz="2400" dirty="0" smtClean="0"/>
              <a:t>Endophyte protects against drought, </a:t>
            </a:r>
            <a:r>
              <a:rPr lang="en-US" sz="2400" dirty="0" smtClean="0"/>
              <a:t>but </a:t>
            </a:r>
            <a:r>
              <a:rPr lang="en-US" sz="2400" dirty="0" smtClean="0"/>
              <a:t>produces </a:t>
            </a:r>
            <a:r>
              <a:rPr lang="en-US" sz="2400" dirty="0" smtClean="0"/>
              <a:t>toxins.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98370" y="178334"/>
            <a:ext cx="6324600" cy="2188094"/>
          </a:xfrm>
          <a:solidFill>
            <a:schemeClr val="bg1"/>
          </a:solidFill>
          <a:effectLst>
            <a:softEdge rad="317500"/>
          </a:effectLst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sym typeface="Wingdings" panose="05000000000000000000" pitchFamily="2" charset="2"/>
              </a:rPr>
              <a:t>Evidence is mounting that tall fescue is a problem for wildlife</a:t>
            </a:r>
            <a:r>
              <a:rPr lang="en-US" sz="3200" dirty="0" smtClean="0">
                <a:solidFill>
                  <a:srgbClr val="000000"/>
                </a:solidFill>
                <a:sym typeface="Wingdings" panose="05000000000000000000" pitchFamily="2" charset="2"/>
              </a:rPr>
              <a:t>. </a:t>
            </a:r>
            <a:br>
              <a:rPr lang="en-US" sz="3200" dirty="0" smtClean="0">
                <a:solidFill>
                  <a:srgbClr val="000000"/>
                </a:solidFill>
                <a:sym typeface="Wingdings" panose="05000000000000000000" pitchFamily="2" charset="2"/>
              </a:rPr>
            </a:br>
            <a:r>
              <a:rPr lang="en-US" sz="3200" dirty="0" smtClean="0">
                <a:solidFill>
                  <a:srgbClr val="000000"/>
                </a:solidFill>
                <a:sym typeface="Wingdings" panose="05000000000000000000" pitchFamily="2" charset="2"/>
              </a:rPr>
              <a:t>But what about for cattle?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55BF11E-E6BB-42F4-A23E-FE6791FC54C6}"/>
              </a:ext>
            </a:extLst>
          </p:cNvPr>
          <p:cNvSpPr txBox="1">
            <a:spLocks/>
          </p:cNvSpPr>
          <p:nvPr/>
        </p:nvSpPr>
        <p:spPr>
          <a:xfrm>
            <a:off x="914400" y="5638800"/>
            <a:ext cx="7467600" cy="10668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457200">
              <a:defRPr/>
            </a:pPr>
            <a:r>
              <a:rPr lang="en-US" sz="1800" dirty="0" smtClean="0">
                <a:solidFill>
                  <a:schemeClr val="bg1"/>
                </a:solidFill>
                <a:latin typeface="+mn-lt"/>
              </a:rPr>
              <a:t>Maresh Nelson SB, Coon JJ, Schacht WS, Miller JR. 2019. </a:t>
            </a:r>
            <a:r>
              <a:rPr lang="en-US" sz="1800" dirty="0">
                <a:solidFill>
                  <a:schemeClr val="bg1"/>
                </a:solidFill>
                <a:latin typeface="+mn-lt"/>
                <a:ea typeface="Calibri"/>
              </a:rPr>
              <a:t>Cattle select against the invasive grass tall fescue in heterogeneous pastures managed with prescribed </a:t>
            </a:r>
            <a:r>
              <a:rPr lang="en-US" sz="1800" dirty="0" smtClean="0">
                <a:solidFill>
                  <a:schemeClr val="bg1"/>
                </a:solidFill>
                <a:latin typeface="+mn-lt"/>
                <a:ea typeface="Calibri"/>
              </a:rPr>
              <a:t>fire.</a:t>
            </a:r>
            <a:r>
              <a:rPr lang="en-US" sz="1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800" i="1" dirty="0" smtClean="0">
                <a:solidFill>
                  <a:schemeClr val="bg1"/>
                </a:solidFill>
                <a:latin typeface="+mn-lt"/>
              </a:rPr>
              <a:t>In press</a:t>
            </a:r>
            <a:r>
              <a:rPr lang="en-US" sz="18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Grass and Forage Science. </a:t>
            </a:r>
          </a:p>
        </p:txBody>
      </p:sp>
    </p:spTree>
    <p:extLst>
      <p:ext uri="{BB962C8B-B14F-4D97-AF65-F5344CB8AC3E}">
        <p14:creationId xmlns:p14="http://schemas.microsoft.com/office/powerpoint/2010/main" val="255464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" t="29" r="9123" b="-29"/>
          <a:stretch/>
        </p:blipFill>
        <p:spPr>
          <a:xfrm>
            <a:off x="0" y="1921"/>
            <a:ext cx="9144000" cy="6862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6171" y="335203"/>
            <a:ext cx="7980218" cy="608062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274320" lvl="1">
              <a:spcBef>
                <a:spcPct val="20000"/>
              </a:spcBef>
              <a:spcAft>
                <a:spcPts val="1200"/>
              </a:spcAft>
              <a:buClr>
                <a:srgbClr val="87AF87"/>
              </a:buClr>
              <a:buSzPct val="85000"/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Arial"/>
                <a:cs typeface="Arial"/>
              </a:rPr>
              <a:t>Prairies </a:t>
            </a:r>
            <a:r>
              <a:rPr lang="en-US" sz="3200" b="1" dirty="0" smtClean="0">
                <a:solidFill>
                  <a:prstClr val="black"/>
                </a:solidFill>
                <a:latin typeface="Arial"/>
                <a:cs typeface="Arial"/>
              </a:rPr>
              <a:t>historically resembled </a:t>
            </a:r>
            <a:r>
              <a:rPr lang="en-US" sz="3200" b="1" dirty="0" smtClean="0">
                <a:solidFill>
                  <a:prstClr val="black"/>
                </a:solidFill>
                <a:latin typeface="Arial"/>
                <a:cs typeface="Arial"/>
              </a:rPr>
              <a:t>this</a:t>
            </a:r>
            <a:r>
              <a:rPr lang="is-IS" sz="3200" b="1" dirty="0" smtClean="0">
                <a:solidFill>
                  <a:prstClr val="black"/>
                </a:solidFill>
                <a:latin typeface="Arial"/>
                <a:cs typeface="Arial"/>
              </a:rPr>
              <a:t>…</a:t>
            </a:r>
            <a:endParaRPr lang="en-US" sz="32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799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426"/>
            <a:ext cx="9144000" cy="689042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40680" y="4267200"/>
            <a:ext cx="4038600" cy="205740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vert="horz" lIns="91440" tIns="45720" rIns="91440" bIns="45720" rtlCol="0">
            <a:noAutofit/>
          </a:bodyPr>
          <a:lstStyle>
            <a:lvl1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dirty="0" smtClean="0"/>
              <a:t>Research </a:t>
            </a:r>
            <a:r>
              <a:rPr lang="en-US" sz="2400" dirty="0"/>
              <a:t>shows cattle prefer legumes over tall fescue</a:t>
            </a:r>
            <a:endParaRPr lang="en-US" sz="24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 smtClean="0"/>
              <a:t>Few data </a:t>
            </a:r>
            <a:r>
              <a:rPr lang="en-US" sz="2400" dirty="0"/>
              <a:t>on </a:t>
            </a:r>
            <a:r>
              <a:rPr lang="en-US" sz="2400" dirty="0" smtClean="0"/>
              <a:t>other forages or in heterogeneous pastures</a:t>
            </a: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0" y="76200"/>
            <a:ext cx="7010400" cy="107721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Do cattle prefer to eat tall fescue or alternative forages?</a:t>
            </a:r>
            <a:endParaRPr lang="en-US" sz="32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9280" y="4419600"/>
            <a:ext cx="4708603" cy="160043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/>
              <a:t>Sampled four Pastures:</a:t>
            </a:r>
          </a:p>
          <a:p>
            <a:pPr algn="ctr"/>
            <a:endParaRPr lang="en-US" sz="1000" u="sng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Availability of Five Forages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Cattle Use of Each Forage</a:t>
            </a:r>
          </a:p>
        </p:txBody>
      </p:sp>
    </p:spTree>
    <p:extLst>
      <p:ext uri="{BB962C8B-B14F-4D97-AF65-F5344CB8AC3E}">
        <p14:creationId xmlns:p14="http://schemas.microsoft.com/office/powerpoint/2010/main" val="411648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53A2D2F-88BE-4D91-896C-B293A08D11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0562763"/>
              </p:ext>
            </p:extLst>
          </p:nvPr>
        </p:nvGraphicFramePr>
        <p:xfrm>
          <a:off x="572896" y="1515696"/>
          <a:ext cx="8113904" cy="5342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9EE84A4-CCF7-4E9A-984D-55B1E3927E37}"/>
              </a:ext>
            </a:extLst>
          </p:cNvPr>
          <p:cNvSpPr txBox="1">
            <a:spLocks/>
          </p:cNvSpPr>
          <p:nvPr/>
        </p:nvSpPr>
        <p:spPr>
          <a:xfrm>
            <a:off x="457200" y="211888"/>
            <a:ext cx="8229600" cy="1214937"/>
          </a:xfrm>
          <a:prstGeom prst="rect">
            <a:avLst/>
          </a:prstGeom>
          <a:solidFill>
            <a:schemeClr val="tx2">
              <a:lumMod val="50000"/>
            </a:schemeClr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ClrTx/>
              <a:buNone/>
              <a:defRPr/>
            </a:pP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Pasture-scale:</a:t>
            </a:r>
          </a:p>
          <a:p>
            <a:pPr marL="45720" indent="0" algn="ctr">
              <a:buClrTx/>
              <a:buFont typeface="Corbel" pitchFamily="34" charset="0"/>
              <a:buNone/>
              <a:defRPr/>
            </a:pPr>
            <a:r>
              <a:rPr lang="en-US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Cattle restrict use of 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 </a:t>
            </a:r>
            <a:r>
              <a:rPr lang="en-US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fescue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1A95F3-3091-429E-8C7D-7E84D2940999}"/>
              </a:ext>
            </a:extLst>
          </p:cNvPr>
          <p:cNvSpPr/>
          <p:nvPr/>
        </p:nvSpPr>
        <p:spPr>
          <a:xfrm>
            <a:off x="1752600" y="2049096"/>
            <a:ext cx="1143000" cy="441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6FDBDC-C594-4C2A-9EEA-A3FDD292E509}"/>
              </a:ext>
            </a:extLst>
          </p:cNvPr>
          <p:cNvSpPr/>
          <p:nvPr/>
        </p:nvSpPr>
        <p:spPr>
          <a:xfrm>
            <a:off x="7162800" y="3727805"/>
            <a:ext cx="1219200" cy="274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792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9EE84A4-CCF7-4E9A-984D-55B1E3927E37}"/>
              </a:ext>
            </a:extLst>
          </p:cNvPr>
          <p:cNvSpPr txBox="1">
            <a:spLocks/>
          </p:cNvSpPr>
          <p:nvPr/>
        </p:nvSpPr>
        <p:spPr>
          <a:xfrm>
            <a:off x="228600" y="211888"/>
            <a:ext cx="8686800" cy="1214937"/>
          </a:xfrm>
          <a:prstGeom prst="rect">
            <a:avLst/>
          </a:prstGeom>
          <a:solidFill>
            <a:schemeClr val="tx2">
              <a:lumMod val="50000"/>
            </a:schemeClr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ClrTx/>
              <a:buNone/>
              <a:defRPr/>
            </a:pPr>
            <a:r>
              <a:rPr lang="en-US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Quadrat-scale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" indent="0" algn="ctr">
              <a:buClrTx/>
              <a:buFont typeface="Corbel" pitchFamily="34" charset="0"/>
              <a:buNone/>
              <a:defRPr/>
            </a:pPr>
            <a:r>
              <a:rPr lang="en-US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Cattle graze less in areas with more 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 </a:t>
            </a:r>
            <a:r>
              <a:rPr lang="en-US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fescue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hart 5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3194071"/>
              </p:ext>
            </p:extLst>
          </p:nvPr>
        </p:nvGraphicFramePr>
        <p:xfrm>
          <a:off x="260194" y="1600200"/>
          <a:ext cx="8655205" cy="494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905000"/>
            <a:ext cx="2057400" cy="20574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28258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9EE84A4-CCF7-4E9A-984D-55B1E3927E37}"/>
              </a:ext>
            </a:extLst>
          </p:cNvPr>
          <p:cNvSpPr txBox="1">
            <a:spLocks/>
          </p:cNvSpPr>
          <p:nvPr/>
        </p:nvSpPr>
        <p:spPr>
          <a:xfrm>
            <a:off x="4191000" y="211888"/>
            <a:ext cx="4724400" cy="1214937"/>
          </a:xfrm>
          <a:prstGeom prst="rect">
            <a:avLst/>
          </a:prstGeom>
          <a:solidFill>
            <a:schemeClr val="tx2">
              <a:lumMod val="50000"/>
            </a:schemeClr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ClrTx/>
              <a:buNone/>
              <a:defRPr/>
            </a:pPr>
            <a:r>
              <a:rPr lang="en-US" sz="4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Takeaways</a:t>
            </a:r>
            <a:endParaRPr lang="en-US" sz="4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67200" y="1936790"/>
            <a:ext cx="4724400" cy="4632037"/>
          </a:xfrm>
          <a:prstGeom prst="rect">
            <a:avLst/>
          </a:prstGeom>
          <a:solidFill>
            <a:schemeClr val="tx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Tall fescue extremely abundant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Cattle eat it, but prefer other forages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Could reduce fescue without losing forage quality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0" t="18966" r="1393" b="3997"/>
          <a:stretch/>
        </p:blipFill>
        <p:spPr>
          <a:xfrm>
            <a:off x="-185856" y="0"/>
            <a:ext cx="422445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08053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40" r="29637"/>
          <a:stretch/>
        </p:blipFill>
        <p:spPr>
          <a:xfrm>
            <a:off x="-66367" y="0"/>
            <a:ext cx="922511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  <a:effectLst>
            <a:softEdge rad="63500"/>
          </a:effectLst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Multiple lines of evidence for negative impacts of tall fescue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029200"/>
            <a:ext cx="8610600" cy="137160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457200" lvl="1" indent="0" algn="ctr">
              <a:buNone/>
            </a:pPr>
            <a:r>
              <a:rPr lang="en-US" sz="4000" b="1" u="sng" dirty="0" smtClean="0">
                <a:solidFill>
                  <a:schemeClr val="bg1"/>
                </a:solidFill>
              </a:rPr>
              <a:t>It is time to advocate controlling and replacing tall fescue</a:t>
            </a:r>
            <a:endParaRPr lang="en-US" sz="4400" dirty="0" smtClean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1905000"/>
            <a:ext cx="7886700" cy="2590800"/>
          </a:xfrm>
          <a:prstGeom prst="rect">
            <a:avLst/>
          </a:prstGeom>
          <a:solidFill>
            <a:schemeClr val="tx1"/>
          </a:solidFill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• Negative health effects on cattle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• Competition with native plants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• </a:t>
            </a:r>
            <a:r>
              <a:rPr lang="en-US" sz="2800" b="1" dirty="0">
                <a:solidFill>
                  <a:schemeClr val="bg1"/>
                </a:solidFill>
              </a:rPr>
              <a:t>P</a:t>
            </a:r>
            <a:r>
              <a:rPr lang="en-US" sz="2800" b="1" dirty="0" smtClean="0">
                <a:solidFill>
                  <a:schemeClr val="bg1"/>
                </a:solidFill>
              </a:rPr>
              <a:t>oor burn coverage </a:t>
            </a:r>
          </a:p>
          <a:p>
            <a:pPr algn="ctr"/>
            <a:endParaRPr lang="en-US" sz="15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• </a:t>
            </a:r>
            <a:r>
              <a:rPr lang="en-US" sz="3200" b="1" dirty="0" smtClean="0">
                <a:solidFill>
                  <a:schemeClr val="bg1"/>
                </a:solidFill>
              </a:rPr>
              <a:t>REDUCED WILDLIFE FITNESS</a:t>
            </a:r>
          </a:p>
          <a:p>
            <a:pPr algn="ctr"/>
            <a:endParaRPr lang="en-US" sz="1000" b="1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• </a:t>
            </a:r>
            <a:r>
              <a:rPr lang="en-US" sz="3200" b="1" dirty="0" smtClean="0">
                <a:solidFill>
                  <a:schemeClr val="bg1"/>
                </a:solidFill>
              </a:rPr>
              <a:t>LIMITED USE BY CATTLE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6522"/>
          <a:stretch/>
        </p:blipFill>
        <p:spPr>
          <a:xfrm>
            <a:off x="-9524" y="-1"/>
            <a:ext cx="9153525" cy="68580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  <a:noFill/>
          <a:effectLst>
            <a:softEdge rad="317500"/>
          </a:effectLst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Acknowledgements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838200"/>
          </a:xfrm>
          <a:solidFill>
            <a:schemeClr val="bg1"/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marL="118872" indent="0" algn="ctr">
              <a:buNone/>
            </a:pPr>
            <a:r>
              <a:rPr lang="en-US" sz="2000" b="1" u="sng" dirty="0" smtClean="0"/>
              <a:t>Co-authors</a:t>
            </a:r>
          </a:p>
          <a:p>
            <a:pPr marL="118872" indent="0" algn="ctr">
              <a:buNone/>
            </a:pPr>
            <a:r>
              <a:rPr lang="en-US" sz="2000" dirty="0" smtClean="0"/>
              <a:t>Jaime Coon, Courtney </a:t>
            </a:r>
            <a:r>
              <a:rPr lang="en-US" sz="2000" dirty="0" err="1" smtClean="0"/>
              <a:t>Duchardt</a:t>
            </a:r>
            <a:r>
              <a:rPr lang="en-US" sz="2000" dirty="0" smtClean="0"/>
              <a:t>, Jim Miller, Walter Schacht, Diane Debinski</a:t>
            </a:r>
            <a:endParaRPr lang="en-US" sz="1050" b="1" u="sng" dirty="0" smtClean="0"/>
          </a:p>
        </p:txBody>
      </p:sp>
      <p:sp>
        <p:nvSpPr>
          <p:cNvPr id="7" name="Rectangle 6"/>
          <p:cNvSpPr/>
          <p:nvPr/>
        </p:nvSpPr>
        <p:spPr>
          <a:xfrm>
            <a:off x="685802" y="3251540"/>
            <a:ext cx="7696201" cy="95410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118872" indent="0" algn="ctr">
              <a:buFont typeface="Wingdings 2"/>
              <a:buNone/>
            </a:pPr>
            <a:r>
              <a:rPr lang="en-US" sz="2000" b="1" u="sng" dirty="0" smtClean="0"/>
              <a:t>Lab Mates</a:t>
            </a:r>
            <a:endParaRPr lang="en-US" sz="2000" b="1" u="sng" dirty="0"/>
          </a:p>
          <a:p>
            <a:pPr marL="118872" indent="0" algn="ctr">
              <a:buFont typeface="Wingdings 2"/>
              <a:buNone/>
            </a:pPr>
            <a:r>
              <a:rPr lang="en-US" dirty="0" smtClean="0"/>
              <a:t>Jane </a:t>
            </a:r>
            <a:r>
              <a:rPr lang="en-US" dirty="0"/>
              <a:t>Capozzelli, Timothy Swartz, </a:t>
            </a:r>
            <a:r>
              <a:rPr lang="en-US" dirty="0" smtClean="0"/>
              <a:t>Christine Parker, Jason </a:t>
            </a:r>
            <a:r>
              <a:rPr lang="en-US" dirty="0"/>
              <a:t>Fischer, </a:t>
            </a:r>
            <a:r>
              <a:rPr lang="en-US" dirty="0" smtClean="0"/>
              <a:t>Sam </a:t>
            </a:r>
            <a:r>
              <a:rPr lang="en-US" dirty="0"/>
              <a:t>Halsey, Adam </a:t>
            </a:r>
            <a:r>
              <a:rPr lang="en-US" dirty="0" err="1"/>
              <a:t>Kranz</a:t>
            </a:r>
            <a:r>
              <a:rPr lang="en-US" dirty="0"/>
              <a:t>, Tim Lyons, Sarah Schneider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0" y="4318345"/>
            <a:ext cx="8991600" cy="123110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118872" indent="0" algn="ctr">
              <a:buFont typeface="Wingdings 2"/>
              <a:buNone/>
            </a:pPr>
            <a:r>
              <a:rPr lang="en-US" sz="2000" b="1" u="sng" dirty="0"/>
              <a:t>Field &amp; Lab Assistance:</a:t>
            </a:r>
          </a:p>
          <a:p>
            <a:pPr marL="118872" indent="0" algn="ctr">
              <a:buFont typeface="Wingdings 2"/>
              <a:buNone/>
            </a:pPr>
            <a:r>
              <a:rPr lang="en-US" dirty="0"/>
              <a:t>Shannon Rusk, Josh Rusk, Devin Jen, Iris Bradley, Annie Meyer, Matt </a:t>
            </a:r>
            <a:r>
              <a:rPr lang="en-US" dirty="0" err="1"/>
              <a:t>Kneitel</a:t>
            </a:r>
            <a:r>
              <a:rPr lang="en-US" dirty="0"/>
              <a:t>, Omar Garza, Kristin Malone, Ben </a:t>
            </a:r>
            <a:r>
              <a:rPr lang="en-US" dirty="0" err="1"/>
              <a:t>Vizzachero</a:t>
            </a:r>
            <a:r>
              <a:rPr lang="en-US" dirty="0"/>
              <a:t>, Tracy Park, Amy West, </a:t>
            </a:r>
            <a:r>
              <a:rPr lang="en-US" dirty="0" err="1"/>
              <a:t>Yanzhu</a:t>
            </a:r>
            <a:r>
              <a:rPr lang="en-US" dirty="0"/>
              <a:t> Chen, Roshan Kumar, Magda </a:t>
            </a:r>
            <a:r>
              <a:rPr lang="en-US" dirty="0" err="1"/>
              <a:t>Gustyn</a:t>
            </a:r>
            <a:r>
              <a:rPr lang="en-US" dirty="0"/>
              <a:t>, April </a:t>
            </a:r>
            <a:r>
              <a:rPr lang="en-US" dirty="0" err="1"/>
              <a:t>Wendling</a:t>
            </a:r>
            <a:r>
              <a:rPr lang="en-US" dirty="0"/>
              <a:t>, Jenna Johnson, Ryan Harr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00" y="5689953"/>
            <a:ext cx="8991600" cy="1015663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118872" indent="0" algn="ctr">
              <a:buFont typeface="Wingdings 2"/>
              <a:buNone/>
            </a:pPr>
            <a:r>
              <a:rPr lang="en-US" sz="2400" b="1" u="sng" dirty="0"/>
              <a:t>Funding:</a:t>
            </a:r>
          </a:p>
          <a:p>
            <a:pPr marL="118872" indent="0" algn="ctr">
              <a:buFont typeface="Wingdings 2"/>
              <a:buNone/>
            </a:pPr>
            <a:r>
              <a:rPr lang="en-US" dirty="0" smtClean="0"/>
              <a:t>USFWS &amp; State </a:t>
            </a:r>
            <a:r>
              <a:rPr lang="en-US" dirty="0"/>
              <a:t>Wildlife Grants </a:t>
            </a:r>
            <a:r>
              <a:rPr lang="en-US" dirty="0" smtClean="0"/>
              <a:t>Program; USDA NIFA &amp; SARE, </a:t>
            </a:r>
            <a:r>
              <a:rPr lang="en-US" dirty="0"/>
              <a:t>Frances Peacock </a:t>
            </a:r>
            <a:r>
              <a:rPr lang="en-US" dirty="0" smtClean="0"/>
              <a:t>Award, Garden </a:t>
            </a:r>
            <a:r>
              <a:rPr lang="en-US" dirty="0"/>
              <a:t>Club of </a:t>
            </a:r>
            <a:r>
              <a:rPr lang="en-US" dirty="0" smtClean="0"/>
              <a:t>America, Wilson Ornithological Society</a:t>
            </a:r>
            <a:endParaRPr lang="en-US" sz="1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652" y="1779207"/>
            <a:ext cx="1385170" cy="13851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8939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7" grpId="0" animBg="1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62206" y="228600"/>
            <a:ext cx="39164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Questions?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3"/>
          <a:stretch/>
        </p:blipFill>
        <p:spPr>
          <a:xfrm>
            <a:off x="0" y="1494845"/>
            <a:ext cx="9144000" cy="537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1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BBA5E9-7318-CC4E-91C4-DC77581382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" t="-480" r="2221" b="1536"/>
          <a:stretch/>
        </p:blipFill>
        <p:spPr>
          <a:xfrm>
            <a:off x="0" y="-1400353"/>
            <a:ext cx="9144000" cy="93087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B5EFA7-FAE4-6941-B1F9-B60F1767DC13}"/>
              </a:ext>
            </a:extLst>
          </p:cNvPr>
          <p:cNvSpPr txBox="1"/>
          <p:nvPr/>
        </p:nvSpPr>
        <p:spPr>
          <a:xfrm>
            <a:off x="0" y="6705600"/>
            <a:ext cx="920124" cy="338554"/>
          </a:xfrm>
          <a:prstGeom prst="rect">
            <a:avLst/>
          </a:prstGeom>
          <a:solidFill>
            <a:schemeClr val="tx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600" dirty="0">
                <a:solidFill>
                  <a:schemeClr val="bg1"/>
                </a:solidFill>
              </a:rPr>
              <a:t>T. Swartz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CE5427-8EAD-8F4D-8F8F-9EE3E9629346}"/>
              </a:ext>
            </a:extLst>
          </p:cNvPr>
          <p:cNvSpPr/>
          <p:nvPr/>
        </p:nvSpPr>
        <p:spPr>
          <a:xfrm>
            <a:off x="1626353" y="76200"/>
            <a:ext cx="5792498" cy="109576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Landowner Survey </a:t>
            </a:r>
          </a:p>
          <a:p>
            <a:pPr algn="ctr" defTabSz="457200"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(Jaime Coon)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A22641-899A-4BD9-851F-951C271982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41" r="44609" b="13267"/>
          <a:stretch/>
        </p:blipFill>
        <p:spPr>
          <a:xfrm>
            <a:off x="434589" y="1494783"/>
            <a:ext cx="2641184" cy="3153417"/>
          </a:xfrm>
          <a:prstGeom prst="rect">
            <a:avLst/>
          </a:prstGeom>
          <a:ln w="19050">
            <a:solidFill>
              <a:schemeClr val="bg1"/>
            </a:solidFill>
          </a:ln>
          <a:effectLst/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A83724C-4476-45AF-A096-E3130395C0C0}"/>
              </a:ext>
            </a:extLst>
          </p:cNvPr>
          <p:cNvSpPr txBox="1">
            <a:spLocks/>
          </p:cNvSpPr>
          <p:nvPr/>
        </p:nvSpPr>
        <p:spPr>
          <a:xfrm>
            <a:off x="445763" y="4741237"/>
            <a:ext cx="2618837" cy="1964363"/>
          </a:xfrm>
          <a:prstGeom prst="rect">
            <a:avLst/>
          </a:prstGeom>
          <a:solidFill>
            <a:schemeClr val="tx1"/>
          </a:solidFill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45720" marR="0" lvl="0" indent="0" algn="ctr" defTabSz="914400" fontAlgn="auto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Most </a:t>
            </a:r>
            <a:r>
              <a:rPr lang="en-US" dirty="0">
                <a:solidFill>
                  <a:schemeClr val="bg1"/>
                </a:solidFill>
              </a:rPr>
              <a:t>people believe that native grasses are </a:t>
            </a:r>
            <a:r>
              <a:rPr lang="en-US" b="1" dirty="0">
                <a:solidFill>
                  <a:schemeClr val="bg1"/>
                </a:solidFill>
              </a:rPr>
              <a:t>better</a:t>
            </a:r>
            <a:r>
              <a:rPr lang="en-US" dirty="0">
                <a:solidFill>
                  <a:schemeClr val="bg1"/>
                </a:solidFill>
              </a:rPr>
              <a:t> for cattle and wildlife vs. tall fescue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E87DAC-F68B-4CCF-995F-3128580B17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16" t="5664" r="9980" b="10255"/>
          <a:stretch/>
        </p:blipFill>
        <p:spPr>
          <a:xfrm flipH="1">
            <a:off x="3306894" y="1494781"/>
            <a:ext cx="2614172" cy="3153417"/>
          </a:xfrm>
          <a:prstGeom prst="rect">
            <a:avLst/>
          </a:prstGeom>
          <a:ln w="19050">
            <a:solidFill>
              <a:schemeClr val="bg1"/>
            </a:solidFill>
          </a:ln>
          <a:effectLst/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F24C8EF-9AF6-4B3A-9F03-5589B1A2D3BA}"/>
              </a:ext>
            </a:extLst>
          </p:cNvPr>
          <p:cNvSpPr txBox="1">
            <a:spLocks/>
          </p:cNvSpPr>
          <p:nvPr/>
        </p:nvSpPr>
        <p:spPr>
          <a:xfrm>
            <a:off x="3306894" y="4741235"/>
            <a:ext cx="2614171" cy="1447574"/>
          </a:xfrm>
          <a:prstGeom prst="rect">
            <a:avLst/>
          </a:prstGeom>
          <a:solidFill>
            <a:schemeClr val="tx1"/>
          </a:solidFill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45720" marR="0" lvl="0" indent="0" algn="ctr" defTabSz="914400" fontAlgn="auto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&gt;40% are very willing to remove fescue using herbicide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1FEF75-5DEB-4C2A-9A3B-B5B62A45BE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76" r="10606"/>
          <a:stretch/>
        </p:blipFill>
        <p:spPr>
          <a:xfrm>
            <a:off x="6126167" y="1494781"/>
            <a:ext cx="2636833" cy="3153417"/>
          </a:xfrm>
          <a:prstGeom prst="rect">
            <a:avLst/>
          </a:prstGeom>
          <a:ln w="19050">
            <a:solidFill>
              <a:schemeClr val="bg1"/>
            </a:solidFill>
          </a:ln>
          <a:effectLst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F24C8EF-9AF6-4B3A-9F03-5589B1A2D3BA}"/>
              </a:ext>
            </a:extLst>
          </p:cNvPr>
          <p:cNvSpPr txBox="1">
            <a:spLocks/>
          </p:cNvSpPr>
          <p:nvPr/>
        </p:nvSpPr>
        <p:spPr>
          <a:xfrm>
            <a:off x="6126167" y="4764382"/>
            <a:ext cx="2614171" cy="1865017"/>
          </a:xfrm>
          <a:prstGeom prst="rect">
            <a:avLst/>
          </a:prstGeom>
          <a:solidFill>
            <a:schemeClr val="tx1"/>
          </a:solidFill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45720" marR="0" lvl="0" indent="0" algn="ctr" defTabSz="914400" fontAlgn="auto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defTabSz="457200">
              <a:defRPr/>
            </a:pPr>
            <a:r>
              <a:rPr lang="en-US" dirty="0" smtClean="0">
                <a:solidFill>
                  <a:schemeClr val="bg1"/>
                </a:solidFill>
              </a:rPr>
              <a:t>…and </a:t>
            </a:r>
            <a:r>
              <a:rPr lang="en-US" dirty="0">
                <a:solidFill>
                  <a:schemeClr val="bg1"/>
                </a:solidFill>
              </a:rPr>
              <a:t>36% </a:t>
            </a:r>
            <a:r>
              <a:rPr lang="en-US" dirty="0" smtClean="0">
                <a:solidFill>
                  <a:schemeClr val="bg1"/>
                </a:solidFill>
              </a:rPr>
              <a:t>removed </a:t>
            </a:r>
            <a:r>
              <a:rPr lang="en-US" dirty="0">
                <a:solidFill>
                  <a:schemeClr val="bg1"/>
                </a:solidFill>
              </a:rPr>
              <a:t>non-native grasses using herbicide in the last 10 years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27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23801" r="21689"/>
          <a:stretch/>
        </p:blipFill>
        <p:spPr>
          <a:xfrm>
            <a:off x="0" y="-1"/>
            <a:ext cx="9144000" cy="68644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3" y="326593"/>
            <a:ext cx="7481455" cy="1039091"/>
          </a:xfrm>
          <a:solidFill>
            <a:srgbClr val="FFFFFF"/>
          </a:solidFill>
          <a:effectLst>
            <a:softEdge rad="127000"/>
          </a:effectLst>
        </p:spPr>
        <p:txBody>
          <a:bodyPr/>
          <a:lstStyle/>
          <a:p>
            <a:r>
              <a:rPr lang="en-US" b="1" dirty="0" smtClean="0"/>
              <a:t>But now many look like this.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7136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  <a:solidFill>
            <a:schemeClr val="bg1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en-US" dirty="0" smtClean="0"/>
              <a:t>Tall Fescue</a:t>
            </a:r>
            <a:br>
              <a:rPr lang="en-US" dirty="0" smtClean="0"/>
            </a:br>
            <a:r>
              <a:rPr lang="en-US" sz="2700" dirty="0" smtClean="0"/>
              <a:t>(</a:t>
            </a:r>
            <a:r>
              <a:rPr lang="en-US" sz="2700" i="1" dirty="0" err="1" smtClean="0"/>
              <a:t>Festuca</a:t>
            </a:r>
            <a:r>
              <a:rPr lang="en-US" sz="2700" i="1" dirty="0" smtClean="0"/>
              <a:t> </a:t>
            </a:r>
            <a:r>
              <a:rPr lang="en-US" sz="2700" i="1" dirty="0" err="1" smtClean="0"/>
              <a:t>arundinacea</a:t>
            </a:r>
            <a:r>
              <a:rPr lang="en-US" sz="2700" dirty="0" smtClean="0"/>
              <a:t>; syn. </a:t>
            </a:r>
            <a:r>
              <a:rPr lang="en-US" sz="2700" i="1" dirty="0" err="1" smtClean="0"/>
              <a:t>Schedonorus</a:t>
            </a:r>
            <a:r>
              <a:rPr lang="en-US" sz="2700" i="1" dirty="0" smtClean="0"/>
              <a:t> </a:t>
            </a:r>
            <a:r>
              <a:rPr lang="en-US" sz="2700" i="1" dirty="0" err="1" smtClean="0"/>
              <a:t>arundinaceus</a:t>
            </a:r>
            <a:r>
              <a:rPr lang="en-US" sz="2700" dirty="0" smtClean="0"/>
              <a:t>; syn. </a:t>
            </a:r>
            <a:r>
              <a:rPr lang="en-US" sz="2700" i="1" dirty="0" err="1" smtClean="0"/>
              <a:t>Schedonorus</a:t>
            </a:r>
            <a:r>
              <a:rPr lang="en-US" sz="2700" i="1" dirty="0" smtClean="0"/>
              <a:t> phoenix</a:t>
            </a:r>
            <a:r>
              <a:rPr lang="en-US" sz="2700" dirty="0" smtClean="0"/>
              <a:t>; syn. </a:t>
            </a:r>
            <a:r>
              <a:rPr lang="en-US" sz="2700" i="1" dirty="0" err="1" smtClean="0"/>
              <a:t>Lolium</a:t>
            </a:r>
            <a:r>
              <a:rPr lang="en-US" sz="2700" i="1" dirty="0" smtClean="0"/>
              <a:t> </a:t>
            </a:r>
            <a:r>
              <a:rPr lang="en-US" sz="2700" i="1" dirty="0" err="1" smtClean="0"/>
              <a:t>arundinaceum</a:t>
            </a:r>
            <a:r>
              <a:rPr lang="en-US" sz="27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5105400" cy="1143000"/>
          </a:xfrm>
          <a:solidFill>
            <a:srgbClr val="FFFFFF"/>
          </a:soli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en-US" sz="2400" dirty="0" smtClean="0"/>
              <a:t>C3 (cool-season) grass </a:t>
            </a:r>
            <a:r>
              <a:rPr lang="en-US" sz="2400" dirty="0" smtClean="0"/>
              <a:t>from Eurasia</a:t>
            </a:r>
            <a:endParaRPr lang="en-US" sz="2400" dirty="0" smtClean="0"/>
          </a:p>
          <a:p>
            <a:endParaRPr lang="en-US" sz="900" dirty="0"/>
          </a:p>
          <a:p>
            <a:r>
              <a:rPr lang="en-US" sz="2400" dirty="0" smtClean="0"/>
              <a:t>Popularized </a:t>
            </a:r>
            <a:r>
              <a:rPr lang="en-US" sz="2400" dirty="0" smtClean="0"/>
              <a:t>as </a:t>
            </a:r>
            <a:r>
              <a:rPr lang="en-US" sz="2400" dirty="0" smtClean="0"/>
              <a:t>cattle </a:t>
            </a:r>
            <a:r>
              <a:rPr lang="en-US" sz="2400" dirty="0" smtClean="0"/>
              <a:t>forage in </a:t>
            </a:r>
            <a:r>
              <a:rPr lang="en-US" sz="2400" dirty="0" smtClean="0"/>
              <a:t>1940s</a:t>
            </a:r>
          </a:p>
        </p:txBody>
      </p:sp>
      <p:pic>
        <p:nvPicPr>
          <p:cNvPr id="6" name="Picture 5" descr="caedee6f28101a6a8254357ccfcc2f1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981200"/>
            <a:ext cx="3543300" cy="4724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t="9420" r="11181" b="13250"/>
          <a:stretch/>
        </p:blipFill>
        <p:spPr>
          <a:xfrm>
            <a:off x="496229" y="4267200"/>
            <a:ext cx="4456771" cy="2484412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631688" y="6402724"/>
            <a:ext cx="2399371" cy="369332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invasiveplantatlas.org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51088" y="4458831"/>
            <a:ext cx="3430859" cy="2246769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Intentionally </a:t>
            </a:r>
            <a:r>
              <a:rPr lang="en-US" sz="2800" u="sng" dirty="0" smtClean="0"/>
              <a:t>planted</a:t>
            </a:r>
            <a:endParaRPr lang="en-US" sz="2800" u="sng" dirty="0" smtClean="0"/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Livestock forage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Erosion control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CRP (1990s)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err="1" smtClean="0"/>
              <a:t>Turfgrass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34176" y="3276600"/>
            <a:ext cx="5099824" cy="8198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Now one of the most widespread grasses in the U.S.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5838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6019800" cy="1828800"/>
          </a:xfrm>
          <a:solidFill>
            <a:srgbClr val="FFFFFF"/>
          </a:solidFill>
          <a:effectLst>
            <a:softEdge rad="6350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Listed as invasive in eight states</a:t>
            </a:r>
          </a:p>
          <a:p>
            <a:r>
              <a:rPr lang="en-US" dirty="0" smtClean="0"/>
              <a:t>Rhizomatous spread</a:t>
            </a:r>
          </a:p>
          <a:p>
            <a:r>
              <a:rPr lang="en-US" dirty="0" smtClean="0"/>
              <a:t>Invasion mechanisms unclear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2" t="9248" r="11516" b="14173"/>
          <a:stretch/>
        </p:blipFill>
        <p:spPr>
          <a:xfrm>
            <a:off x="228600" y="2362200"/>
            <a:ext cx="6924468" cy="3810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653" y="2160274"/>
            <a:ext cx="1828800" cy="274320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2242350" y="6400800"/>
            <a:ext cx="2558250" cy="369332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invasiveplantatlas.org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4951274"/>
            <a:ext cx="2819400" cy="175432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Why is tall fescue a problem?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28600"/>
            <a:ext cx="2286000" cy="205978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1879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-98" t="18300" r="98" b="5555"/>
          <a:stretch/>
        </p:blipFill>
        <p:spPr>
          <a:xfrm>
            <a:off x="0" y="-104588"/>
            <a:ext cx="9144000" cy="696258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066800" y="3490301"/>
            <a:ext cx="1870379" cy="915314"/>
          </a:xfrm>
          <a:prstGeom prst="round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2000"/>
              </a:lnSpc>
              <a:buFont typeface="Franklin Gothic Book" panose="020B0503020102020204" pitchFamily="34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Fescue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toxicosis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81400" y="3540695"/>
            <a:ext cx="1981199" cy="915314"/>
          </a:xfrm>
          <a:prstGeom prst="round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2000"/>
              </a:lnSpc>
              <a:buFont typeface="Franklin Gothic Book" panose="020B0503020102020204" pitchFamily="34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Fescue foot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192724" y="4952086"/>
            <a:ext cx="2122475" cy="915314"/>
          </a:xfrm>
          <a:prstGeom prst="round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2000"/>
              </a:lnSpc>
              <a:buFont typeface="Franklin Gothic Book" panose="020B0503020102020204" pitchFamily="34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 necrosis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321138" y="3544571"/>
            <a:ext cx="1832262" cy="915314"/>
          </a:xfrm>
          <a:prstGeom prst="round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2000"/>
              </a:lnSpc>
              <a:buFont typeface="Franklin Gothic Book" panose="020B0503020102020204" pitchFamily="34" charset="0"/>
              <a:buNone/>
              <a:defRPr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Agalactia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752600" y="4947296"/>
            <a:ext cx="2514600" cy="915314"/>
          </a:xfrm>
          <a:prstGeom prst="round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2000"/>
              </a:lnSpc>
              <a:buFont typeface="Franklin Gothic Book" panose="020B0503020102020204" pitchFamily="34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Lowered reproduction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206821"/>
            <a:ext cx="7692731" cy="707579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/>
              <a:t>Fungal </a:t>
            </a:r>
            <a:r>
              <a:rPr lang="en-US" sz="3200" dirty="0" err="1" smtClean="0"/>
              <a:t>endophyte</a:t>
            </a:r>
            <a:r>
              <a:rPr lang="en-US" sz="3200" dirty="0" smtClean="0"/>
              <a:t>: </a:t>
            </a:r>
            <a:r>
              <a:rPr lang="en-US" sz="3200" i="1" dirty="0" err="1" smtClean="0"/>
              <a:t>Epichloe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coenophiala</a:t>
            </a:r>
            <a:r>
              <a:rPr lang="en-US" sz="3200" i="1" dirty="0" smtClean="0"/>
              <a:t> </a:t>
            </a:r>
            <a:endParaRPr lang="en-US" sz="3200" i="1" dirty="0"/>
          </a:p>
        </p:txBody>
      </p:sp>
      <p:sp>
        <p:nvSpPr>
          <p:cNvPr id="16" name="Rounded Rectangle 15"/>
          <p:cNvSpPr/>
          <p:nvPr/>
        </p:nvSpPr>
        <p:spPr>
          <a:xfrm>
            <a:off x="2514600" y="1066800"/>
            <a:ext cx="4114800" cy="533400"/>
          </a:xfrm>
          <a:prstGeom prst="round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2000"/>
              </a:lnSpc>
              <a:buFont typeface="Franklin Gothic Book" panose="020B0503020102020204" pitchFamily="34" charset="0"/>
              <a:buNone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Drought-hardy forage, but</a:t>
            </a:r>
            <a:r>
              <a:rPr lang="is-I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1041556"/>
            <a:ext cx="1447800" cy="1158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381001" y="2286000"/>
            <a:ext cx="1295400" cy="3029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vert="horz" lIns="91440" tIns="45720" rIns="91440" bIns="45720" rtlCol="0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  <a:defRPr/>
            </a:pPr>
            <a:r>
              <a:rPr lang="en-US" sz="1400" dirty="0">
                <a:solidFill>
                  <a:schemeClr val="tx1"/>
                </a:solidFill>
              </a:rPr>
              <a:t>Carolyn Young</a:t>
            </a:r>
          </a:p>
        </p:txBody>
      </p:sp>
    </p:spTree>
    <p:extLst>
      <p:ext uri="{BB962C8B-B14F-4D97-AF65-F5344CB8AC3E}">
        <p14:creationId xmlns:p14="http://schemas.microsoft.com/office/powerpoint/2010/main" val="192486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0" grpId="1" animBg="1"/>
      <p:bldP spid="11" grpId="1" animBg="1"/>
      <p:bldP spid="13" grpId="1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Burn pattern in N Pyland N patc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59" b="20768"/>
          <a:stretch/>
        </p:blipFill>
        <p:spPr bwMode="auto">
          <a:xfrm>
            <a:off x="13447" y="0"/>
            <a:ext cx="9195005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77192" y="190128"/>
            <a:ext cx="5112983" cy="846385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lvl="1" algn="ctr">
              <a:spcAft>
                <a:spcPts val="1200"/>
              </a:spcAft>
              <a:defRPr/>
            </a:pPr>
            <a:r>
              <a:rPr lang="en-US" sz="2400" dirty="0">
                <a:solidFill>
                  <a:srgbClr val="1C1C10"/>
                </a:solidFill>
                <a:latin typeface="Arial"/>
                <a:cs typeface="Arial"/>
              </a:rPr>
              <a:t>Incomplete and patchy </a:t>
            </a:r>
            <a:r>
              <a:rPr lang="en-US" sz="2400" dirty="0" smtClean="0">
                <a:solidFill>
                  <a:srgbClr val="1C1C10"/>
                </a:solidFill>
                <a:latin typeface="Arial"/>
                <a:cs typeface="Arial"/>
              </a:rPr>
              <a:t>burns </a:t>
            </a:r>
            <a:r>
              <a:rPr lang="en-US" sz="2000" dirty="0" smtClean="0">
                <a:solidFill>
                  <a:srgbClr val="1C1C10"/>
                </a:solidFill>
                <a:latin typeface="Arial"/>
                <a:cs typeface="Arial"/>
              </a:rPr>
              <a:t>(</a:t>
            </a:r>
            <a:r>
              <a:rPr lang="en-US" sz="2000" dirty="0" err="1" smtClean="0">
                <a:solidFill>
                  <a:srgbClr val="1C1C10"/>
                </a:solidFill>
                <a:latin typeface="Arial"/>
                <a:cs typeface="Arial"/>
              </a:rPr>
              <a:t>McGranahan</a:t>
            </a:r>
            <a:r>
              <a:rPr lang="en-US" sz="2000" dirty="0" smtClean="0">
                <a:solidFill>
                  <a:srgbClr val="1C1C10"/>
                </a:solidFill>
                <a:latin typeface="Arial"/>
                <a:cs typeface="Arial"/>
              </a:rPr>
              <a:t> et al. 2012a)</a:t>
            </a:r>
            <a:endParaRPr lang="en-US" sz="1200" dirty="0">
              <a:solidFill>
                <a:srgbClr val="1C1C10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86200" y="2133601"/>
            <a:ext cx="4572000" cy="523220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lvl="1">
              <a:spcAft>
                <a:spcPts val="1200"/>
              </a:spcAft>
              <a:defRPr/>
            </a:pPr>
            <a:r>
              <a:rPr lang="en-US" sz="2800" dirty="0" smtClean="0">
                <a:solidFill>
                  <a:srgbClr val="1C1C10"/>
                </a:solidFill>
                <a:latin typeface="Arial"/>
                <a:cs typeface="Arial"/>
              </a:rPr>
              <a:t>Reduced plant diversity</a:t>
            </a:r>
            <a:endParaRPr lang="en-US" sz="1600" dirty="0">
              <a:solidFill>
                <a:srgbClr val="1C1C10"/>
              </a:solidFill>
              <a:latin typeface="Arial"/>
              <a:cs typeface="Arial"/>
            </a:endParaRPr>
          </a:p>
        </p:txBody>
      </p:sp>
      <p:pic>
        <p:nvPicPr>
          <p:cNvPr id="2" name="Picture 1" descr="tallfescu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667000"/>
            <a:ext cx="4572000" cy="3539613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343400" y="5694995"/>
            <a:ext cx="3715221" cy="440121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lvl="1">
              <a:spcAft>
                <a:spcPts val="1200"/>
              </a:spcAft>
              <a:defRPr/>
            </a:pPr>
            <a:r>
              <a:rPr lang="en-US" sz="2000" dirty="0" smtClean="0">
                <a:solidFill>
                  <a:srgbClr val="1C1C10"/>
                </a:solidFill>
                <a:latin typeface="Arial"/>
                <a:cs typeface="Arial"/>
              </a:rPr>
              <a:t>(</a:t>
            </a:r>
            <a:r>
              <a:rPr lang="en-US" sz="2000" dirty="0" err="1" smtClean="0">
                <a:solidFill>
                  <a:srgbClr val="1C1C10"/>
                </a:solidFill>
                <a:latin typeface="Arial"/>
                <a:cs typeface="Arial"/>
              </a:rPr>
              <a:t>McGranahan</a:t>
            </a:r>
            <a:r>
              <a:rPr lang="en-US" sz="2000" dirty="0" smtClean="0">
                <a:solidFill>
                  <a:srgbClr val="1C1C10"/>
                </a:solidFill>
                <a:latin typeface="Arial"/>
                <a:cs typeface="Arial"/>
              </a:rPr>
              <a:t> et al. 2012b)</a:t>
            </a:r>
            <a:endParaRPr lang="en-US" sz="1200" dirty="0">
              <a:solidFill>
                <a:srgbClr val="1C1C1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245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ot Nelson_GRS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" y="-76200"/>
            <a:ext cx="9143999" cy="6934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7809" y="420623"/>
            <a:ext cx="7412182" cy="584775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274320" lvl="1">
              <a:spcBef>
                <a:spcPct val="20000"/>
              </a:spcBef>
              <a:spcAft>
                <a:spcPts val="1200"/>
              </a:spcAft>
              <a:buClr>
                <a:srgbClr val="87AF87"/>
              </a:buClr>
              <a:buSzPct val="85000"/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Arial"/>
                <a:cs typeface="Arial"/>
              </a:rPr>
              <a:t>What are the impacts on wildlife?</a:t>
            </a:r>
            <a:endParaRPr lang="en-US" sz="32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1800" y="6400800"/>
            <a:ext cx="3393205" cy="338554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Grasshopper Sparrow in tall fescue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3112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 sz="2400" b="1" dirty="0">
            <a:solidFill>
              <a:prstClr val="white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11.xml><?xml version="1.0" encoding="utf-8"?>
<a:theme xmlns:a="http://schemas.openxmlformats.org/drawingml/2006/main" name="3_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Crop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7321</TotalTime>
  <Words>1004</Words>
  <Application>Microsoft Office PowerPoint</Application>
  <PresentationFormat>On-screen Show (4:3)</PresentationFormat>
  <Paragraphs>210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37</vt:i4>
      </vt:variant>
    </vt:vector>
  </HeadingPairs>
  <TitlesOfParts>
    <vt:vector size="64" baseType="lpstr">
      <vt:lpstr>Aharoni</vt:lpstr>
      <vt:lpstr>Arial</vt:lpstr>
      <vt:lpstr>Calibri</vt:lpstr>
      <vt:lpstr>Calibri Light</vt:lpstr>
      <vt:lpstr>Candara</vt:lpstr>
      <vt:lpstr>Corbel</vt:lpstr>
      <vt:lpstr>Franklin Gothic Book</vt:lpstr>
      <vt:lpstr>Franklin Gothic Medium</vt:lpstr>
      <vt:lpstr>Gill Sans Ultra Bold Condensed</vt:lpstr>
      <vt:lpstr>Palatino Linotype</vt:lpstr>
      <vt:lpstr>Tahoma</vt:lpstr>
      <vt:lpstr>Times New Roman</vt:lpstr>
      <vt:lpstr>Tunga</vt:lpstr>
      <vt:lpstr>Wingdings</vt:lpstr>
      <vt:lpstr>Wingdings 2</vt:lpstr>
      <vt:lpstr>Wingdings 3</vt:lpstr>
      <vt:lpstr>Office Theme</vt:lpstr>
      <vt:lpstr>1_Elemental</vt:lpstr>
      <vt:lpstr>Module</vt:lpstr>
      <vt:lpstr>1_Soho</vt:lpstr>
      <vt:lpstr>1_Office Theme</vt:lpstr>
      <vt:lpstr>1_Module</vt:lpstr>
      <vt:lpstr>2_Grid</vt:lpstr>
      <vt:lpstr>3_Office Theme</vt:lpstr>
      <vt:lpstr>1_Crop</vt:lpstr>
      <vt:lpstr>4_Office Theme</vt:lpstr>
      <vt:lpstr>3_Grid</vt:lpstr>
      <vt:lpstr>Tall Fescue:  An Invasive Grass Impacts Songbirds and Cattle in a Working Landscape </vt:lpstr>
      <vt:lpstr>PowerPoint Presentation</vt:lpstr>
      <vt:lpstr>PowerPoint Presentation</vt:lpstr>
      <vt:lpstr>But now many look like this.</vt:lpstr>
      <vt:lpstr>Tall Fescue (Festuca arundinacea; syn. Schedonorus arundinaceus; syn. Schedonorus phoenix; syn. Lolium arundinaceum)</vt:lpstr>
      <vt:lpstr>PowerPoint Presentation</vt:lpstr>
      <vt:lpstr>PowerPoint Presentation</vt:lpstr>
      <vt:lpstr>PowerPoint Presentation</vt:lpstr>
      <vt:lpstr>PowerPoint Presentation</vt:lpstr>
      <vt:lpstr>Grassland bird populations have declined </vt:lpstr>
      <vt:lpstr>Impacts of invasive plants on birds are Extensively studied</vt:lpstr>
      <vt:lpstr>PowerPoint Presentation</vt:lpstr>
      <vt:lpstr>Invasive plants usually do not impact avian abundance</vt:lpstr>
      <vt:lpstr>Invasions often reduce avian Richness, often not Nest Survival</vt:lpstr>
      <vt:lpstr>PowerPoint Presentation</vt:lpstr>
      <vt:lpstr>We examined Effects of  Tall Fescue  on Dickcissels</vt:lpstr>
      <vt:lpstr>PowerPoint Presentation</vt:lpstr>
      <vt:lpstr>Research questions:  How does tall fescue impact… </vt:lpstr>
      <vt:lpstr>PowerPoint Presentation</vt:lpstr>
      <vt:lpstr>PowerPoint Presentation</vt:lpstr>
      <vt:lpstr> Nest Monitoring</vt:lpstr>
      <vt:lpstr>Measured vegetation around nests</vt:lpstr>
      <vt:lpstr>PowerPoint Presentation</vt:lpstr>
      <vt:lpstr>PowerPoint Presentation</vt:lpstr>
      <vt:lpstr>PowerPoint Presentation</vt:lpstr>
      <vt:lpstr>Tall fescue did not influence dickcissel habitat selection</vt:lpstr>
      <vt:lpstr>Key takeaways</vt:lpstr>
      <vt:lpstr>Key takeaways</vt:lpstr>
      <vt:lpstr>Evidence is mounting that tall fescue is a problem for wildlife.  But what about for cattle?</vt:lpstr>
      <vt:lpstr>PowerPoint Presentation</vt:lpstr>
      <vt:lpstr>PowerPoint Presentation</vt:lpstr>
      <vt:lpstr>PowerPoint Presentation</vt:lpstr>
      <vt:lpstr>PowerPoint Presentation</vt:lpstr>
      <vt:lpstr>Multiple lines of evidence for negative impacts of tall fescue</vt:lpstr>
      <vt:lpstr>Acknowledgements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Nelson, Scott Brent</dc:creator>
  <cp:lastModifiedBy>Windows User</cp:lastModifiedBy>
  <cp:revision>234</cp:revision>
  <dcterms:created xsi:type="dcterms:W3CDTF">2019-01-07T21:49:10Z</dcterms:created>
  <dcterms:modified xsi:type="dcterms:W3CDTF">2019-02-13T09:17:10Z</dcterms:modified>
</cp:coreProperties>
</file>