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9" r:id="rId3"/>
    <p:sldId id="285" r:id="rId4"/>
    <p:sldId id="284" r:id="rId5"/>
    <p:sldId id="289" r:id="rId6"/>
    <p:sldId id="294" r:id="rId7"/>
    <p:sldId id="295" r:id="rId8"/>
    <p:sldId id="272" r:id="rId9"/>
    <p:sldId id="276" r:id="rId10"/>
    <p:sldId id="298" r:id="rId11"/>
    <p:sldId id="270" r:id="rId12"/>
    <p:sldId id="278" r:id="rId13"/>
    <p:sldId id="299" r:id="rId14"/>
    <p:sldId id="293" r:id="rId15"/>
    <p:sldId id="301" r:id="rId16"/>
    <p:sldId id="292" r:id="rId17"/>
    <p:sldId id="300" r:id="rId18"/>
    <p:sldId id="277" r:id="rId19"/>
    <p:sldId id="279" r:id="rId20"/>
    <p:sldId id="302" r:id="rId21"/>
    <p:sldId id="304" r:id="rId22"/>
    <p:sldId id="305" r:id="rId23"/>
    <p:sldId id="306" r:id="rId24"/>
    <p:sldId id="307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CC66"/>
    <a:srgbClr val="FF66CC"/>
    <a:srgbClr val="F2C2BA"/>
    <a:srgbClr val="0F025E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 snapToGrid="0">
      <p:cViewPr>
        <p:scale>
          <a:sx n="80" d="100"/>
          <a:sy n="80" d="100"/>
        </p:scale>
        <p:origin x="-150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A71D-5A3C-4AD7-87AD-93FED45B799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D8693-3D87-4D3C-8E1E-C011857B3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Leaf photo’s leaf damage</a:t>
            </a:r>
            <a:r>
              <a:rPr lang="en-US" baseline="0" dirty="0" smtClean="0"/>
              <a:t> level is +, right side is 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9F1D-19FA-45E3-9AC9-299AE6420AD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2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8B1061-AB4E-42DC-9A4D-F84A6C489178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A31466-C049-4A7E-8BFD-32D395AFB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ji\Dropbox\Fileshare\FS-WSARE-CASFS\2011_2012\Disease\Master_WSAREStrawberryDiseasLevel.xls!Pivot_tot!%5bMaster_WSAREStrawberryDiseasLevel.xls%5dPivot_tot%20Chart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ji\Documents\My%20Documents\1_Current%20Projects\_Current%20Research%20Project\WSARE\_Experiments\2_CASFS\Data\Plants\Strawberries\Vert\Vert%20infestation%20on%20strawberries_092712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ji\Documents\My%20Documents\1_Current%20Projects\_Current%20Research%20Project\WSARE\_Experiments\2_CASFS\Data\Plants\Strawberries\Fruit%20yield\Master_WSARE%20_CASFS_Yield2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ji\Documents\My%20Documents\1_Current%20Projects\_Current%20Research%20Project\WSARE\_Experiments\2_CASFS\Data\Soil\Vert\Vert_WASRE_CASFS_master.xlsx!Chart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oji@ucsc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ji\Documents\My%20Documents\1_Current%20Projects\_Current%20Research%20Project\WSARE\_Experiments\2_CASFS\Data\Soil\Inorg%20N\Master_CASFS-WSARE_Inorg%20N.xlsx!Chart1%20(2)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ji\Documents\My%20Documents\1_Current%20Projects\_Current%20Research%20Project\WSARE\_Experiments\1_Black%20Ranch_Salinas\Data\Soil\Inorg%20N\Master_BlackRanch_Inorg%20N2.xlsx!Chart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972" y="700486"/>
            <a:ext cx="7130667" cy="307586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CC66"/>
                </a:solidFill>
                <a:latin typeface="+mn-lt"/>
              </a:rPr>
              <a:t>Integrated Rotation Systems </a:t>
            </a:r>
            <a:r>
              <a:rPr lang="en-US" sz="4000" b="1" dirty="0" smtClean="0">
                <a:solidFill>
                  <a:srgbClr val="FFCC66"/>
                </a:solidFill>
                <a:latin typeface="+mn-lt"/>
              </a:rPr>
              <a:t>for </a:t>
            </a:r>
            <a:r>
              <a:rPr lang="en-US" sz="4000" b="1" dirty="0">
                <a:solidFill>
                  <a:srgbClr val="FFCC66"/>
                </a:solidFill>
                <a:latin typeface="+mn-lt"/>
              </a:rPr>
              <a:t>S</a:t>
            </a:r>
            <a:r>
              <a:rPr lang="en-US" sz="4000" b="1" dirty="0" smtClean="0">
                <a:solidFill>
                  <a:srgbClr val="FFCC66"/>
                </a:solidFill>
                <a:latin typeface="+mn-lt"/>
              </a:rPr>
              <a:t>oilborne </a:t>
            </a:r>
            <a:r>
              <a:rPr lang="en-US" sz="4000" b="1" dirty="0">
                <a:solidFill>
                  <a:srgbClr val="FFCC66"/>
                </a:solidFill>
                <a:latin typeface="+mn-lt"/>
              </a:rPr>
              <a:t>Disease, Weed and Fertility Management in Strawberry/Vegetable </a:t>
            </a:r>
            <a:r>
              <a:rPr lang="en-US" sz="4000" b="1" dirty="0" smtClean="0">
                <a:solidFill>
                  <a:srgbClr val="FFCC66"/>
                </a:solidFill>
                <a:latin typeface="+mn-lt"/>
              </a:rPr>
              <a:t>Production</a:t>
            </a:r>
            <a:endParaRPr lang="en-US" sz="4000" b="1" dirty="0">
              <a:solidFill>
                <a:srgbClr val="FFCC6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2" y="4255329"/>
            <a:ext cx="8942118" cy="2228597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M.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Zavatta</a:t>
            </a:r>
            <a:r>
              <a:rPr lang="en-US" sz="2400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C.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Shennan</a:t>
            </a:r>
            <a:r>
              <a:rPr lang="en-US" sz="2400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J.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Muramoto</a:t>
            </a:r>
            <a:r>
              <a:rPr lang="en-US" sz="2400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, G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Baird</a:t>
            </a:r>
            <a:r>
              <a:rPr lang="en-US" sz="2400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, S.T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Koike</a:t>
            </a:r>
            <a:r>
              <a:rPr lang="en-US" sz="2400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M.P. Bolda</a:t>
            </a:r>
            <a:r>
              <a:rPr lang="en-US" sz="2400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, and 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K. Klonsky</a:t>
            </a:r>
            <a:r>
              <a:rPr lang="it-IT" sz="2400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3</a:t>
            </a:r>
          </a:p>
          <a:p>
            <a:pPr algn="l"/>
            <a:endParaRPr lang="en-US" sz="2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en-US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Department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of Environmental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Studies, </a:t>
            </a:r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University of California, Santa Cruz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                                                                     </a:t>
            </a:r>
            <a:r>
              <a:rPr lang="en-US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University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of California,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Cooperative Extension                                                                  </a:t>
            </a:r>
          </a:p>
          <a:p>
            <a:pPr algn="l">
              <a:spcBef>
                <a:spcPts val="0"/>
              </a:spcBef>
            </a:pPr>
            <a:r>
              <a:rPr lang="en-US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Department of Agricultural and Resource Economics, University of California, Davis</a:t>
            </a:r>
          </a:p>
          <a:p>
            <a:pPr algn="l">
              <a:lnSpc>
                <a:spcPct val="100000"/>
              </a:lnSpc>
            </a:pPr>
            <a:r>
              <a:rPr lang="en-US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                                                                                                                                              </a:t>
            </a:r>
            <a:endParaRPr lang="en-US" sz="1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7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495"/>
            <a:ext cx="8989621" cy="69965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Salt Burn Damage at ASD plots </a:t>
            </a:r>
            <a:r>
              <a:rPr lang="en-US" sz="28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(Conv. Jan. 2012)</a:t>
            </a:r>
            <a:endParaRPr lang="en-US" dirty="0">
              <a:solidFill>
                <a:srgbClr val="FFCC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oji\Documents\My Documents\1_Current Projects\_Current Research Project\WSARE\_Experiments\1_Black Ranch_Salinas\Photos and Videos\20120105_Soil sampling_salt damage\DSCN0136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l="5000" t="13333" r="18333" b="7778"/>
          <a:stretch>
            <a:fillRect/>
          </a:stretch>
        </p:blipFill>
        <p:spPr bwMode="auto">
          <a:xfrm>
            <a:off x="451262" y="967839"/>
            <a:ext cx="4120738" cy="31801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9382" y="4512622"/>
            <a:ext cx="86808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ASD w/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20t/ha rice bran (N 2%) -&gt; 400 kg-N/ha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MC 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3.4t/ha (N 6%) -&gt; 200 kg-N/ha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ASD w/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16.6t/ha rice bran + MC 3.4t/ha -&gt; 530 kg-N/ha</a:t>
            </a:r>
          </a:p>
          <a:p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c.f. N uptake by CA strawberry:  200-250 kg-N/ha/season</a:t>
            </a:r>
            <a:endParaRPr lang="en-US" sz="2800" dirty="0"/>
          </a:p>
        </p:txBody>
      </p:sp>
      <p:pic>
        <p:nvPicPr>
          <p:cNvPr id="7" name="Picture 4" descr="C:\Users\Joji\Documents\My Documents\1_Current Projects\_Current Research Project\WSARE\_Experiments\1_Black Ranch_Salinas\Photos and Videos\20120105_Soil sampling_salt damage\DSCN0132.JPG"/>
          <p:cNvPicPr>
            <a:picLocks noChangeAspect="1" noChangeArrowheads="1"/>
          </p:cNvPicPr>
          <p:nvPr/>
        </p:nvPicPr>
        <p:blipFill>
          <a:blip r:embed="rId4" cstate="print"/>
          <a:srcRect l="22500" t="4444" r="21667" b="18248"/>
          <a:stretch>
            <a:fillRect/>
          </a:stretch>
        </p:blipFill>
        <p:spPr bwMode="auto">
          <a:xfrm>
            <a:off x="5082639" y="849086"/>
            <a:ext cx="3346862" cy="347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7" y="262730"/>
            <a:ext cx="8797563" cy="62729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0634" y="317916"/>
            <a:ext cx="3268218" cy="980284"/>
            <a:chOff x="1101902" y="258539"/>
            <a:chExt cx="3268218" cy="980284"/>
          </a:xfrm>
          <a:solidFill>
            <a:schemeClr val="bg1"/>
          </a:solidFill>
        </p:grpSpPr>
        <p:sp>
          <p:nvSpPr>
            <p:cNvPr id="7" name="TextBox 6"/>
            <p:cNvSpPr txBox="1"/>
            <p:nvPr/>
          </p:nvSpPr>
          <p:spPr>
            <a:xfrm>
              <a:off x="1270660" y="838713"/>
              <a:ext cx="309946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Org.  Jan. 12 – Aug. 12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1902" y="258539"/>
              <a:ext cx="322896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Weed Density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882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29" y="342460"/>
            <a:ext cx="8811491" cy="62984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01902" y="258539"/>
            <a:ext cx="3268218" cy="980284"/>
            <a:chOff x="1101902" y="258539"/>
            <a:chExt cx="3268218" cy="980284"/>
          </a:xfrm>
        </p:grpSpPr>
        <p:sp>
          <p:nvSpPr>
            <p:cNvPr id="7" name="TextBox 6"/>
            <p:cNvSpPr txBox="1"/>
            <p:nvPr/>
          </p:nvSpPr>
          <p:spPr>
            <a:xfrm>
              <a:off x="1270660" y="838713"/>
              <a:ext cx="3099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Conv.  March 12 – July 12</a:t>
              </a:r>
              <a:endParaRPr lang="en-US" sz="2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01902" y="258539"/>
              <a:ext cx="32289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Weed Density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813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49653" y="301646"/>
          <a:ext cx="8894347" cy="5137252"/>
        </p:xfrm>
        <a:graphic>
          <a:graphicData uri="http://schemas.openxmlformats.org/presentationml/2006/ole">
            <p:oleObj spid="_x0000_s6147" name="Worksheet" r:id="rId3" imgW="5524500" imgH="3190965" progId="Excel.Sheet.8">
              <p:link updateAutomatic="1"/>
            </p:oleObj>
          </a:graphicData>
        </a:graphic>
      </p:graphicFrame>
      <p:pic>
        <p:nvPicPr>
          <p:cNvPr id="6146" name="Picture 2" descr="C:\Users\Joji\Documents\My Documents\1_Current Projects\_Meetings_Seminars\2014\071314_Soil Disinfestation Meeting_Italy\References\cropped2.jpg"/>
          <p:cNvPicPr>
            <a:picLocks noChangeAspect="1" noChangeArrowheads="1"/>
          </p:cNvPicPr>
          <p:nvPr/>
        </p:nvPicPr>
        <p:blipFill>
          <a:blip r:embed="rId4" cstate="print"/>
          <a:srcRect r="17049"/>
          <a:stretch>
            <a:fillRect/>
          </a:stretch>
        </p:blipFill>
        <p:spPr bwMode="auto">
          <a:xfrm>
            <a:off x="1610929" y="5474503"/>
            <a:ext cx="6564903" cy="13834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81351" y="510640"/>
            <a:ext cx="5011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Wilt Score of Strawberry Plants (Org. 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74576" y="1828801"/>
            <a:ext cx="296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48847" y="2147455"/>
            <a:ext cx="476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58743" y="2323607"/>
            <a:ext cx="476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16140" y="2547257"/>
            <a:ext cx="476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90500" y="233363"/>
          <a:ext cx="8763000" cy="6391275"/>
        </p:xfrm>
        <a:graphic>
          <a:graphicData uri="http://schemas.openxmlformats.org/presentationml/2006/ole">
            <p:oleObj spid="_x0000_s2050" name="Chart" r:id="rId3" imgW="8763000" imgH="6391365" progId="Excel.Chart.8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9201" y="497712"/>
            <a:ext cx="328721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Organic Strawberry</a:t>
            </a:r>
          </a:p>
          <a:p>
            <a:r>
              <a:rPr lang="en-US" sz="2000" b="1" i="1" dirty="0" smtClean="0"/>
              <a:t>V. dahliae </a:t>
            </a:r>
            <a:r>
              <a:rPr lang="en-US" sz="2000" b="1" dirty="0" smtClean="0"/>
              <a:t>Infection Rate %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0" y="1163638"/>
          <a:ext cx="10106025" cy="4595812"/>
        </p:xfrm>
        <a:graphic>
          <a:graphicData uri="http://schemas.openxmlformats.org/presentationml/2006/ole">
            <p:oleObj spid="_x0000_s8195" name="Document" r:id="rId3" imgW="6232974" imgH="2845525" progId="Word.Document.12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795646" y="362635"/>
            <a:ext cx="8134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Changes in </a:t>
            </a:r>
            <a:r>
              <a:rPr lang="en-US" sz="2800" i="1" dirty="0" smtClean="0"/>
              <a:t>Verticillium dahliae</a:t>
            </a:r>
            <a:r>
              <a:rPr lang="en-US" sz="2800" dirty="0" smtClean="0"/>
              <a:t> Microsclerotia Number in Topsoil of Organic site.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03761" y="5251403"/>
            <a:ext cx="840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Statistical analysis was performed for log-transformed data. Numbers in the table show the back-transformed populations of viable </a:t>
            </a:r>
            <a:r>
              <a:rPr lang="en-US" i="1" dirty="0" smtClean="0"/>
              <a:t>V. dahliae</a:t>
            </a:r>
            <a:r>
              <a:rPr lang="en-US" dirty="0" smtClean="0"/>
              <a:t> microsclerotia/gram soil.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90500" y="233363"/>
          <a:ext cx="8763000" cy="6391275"/>
        </p:xfrm>
        <a:graphic>
          <a:graphicData uri="http://schemas.openxmlformats.org/presentationml/2006/ole">
            <p:oleObj spid="_x0000_s1026" name="Chart" r:id="rId3" imgW="8763000" imgH="6391365" progId="Excel.Chart.8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19515" y="436234"/>
            <a:ext cx="292839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Org. Strawberry</a:t>
            </a:r>
          </a:p>
          <a:p>
            <a:r>
              <a:rPr lang="en-US" sz="2400" b="1" dirty="0" smtClean="0"/>
              <a:t>Marketable Fruit Yield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2" y="201881"/>
            <a:ext cx="8680862" cy="6472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0185" y="578738"/>
            <a:ext cx="338311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Org. Strawberry</a:t>
            </a:r>
          </a:p>
          <a:p>
            <a:r>
              <a:rPr lang="en-US" sz="2400" b="1" dirty="0" smtClean="0"/>
              <a:t>Marketable Fruit Yield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26920" y="2826327"/>
            <a:ext cx="7160819" cy="2836223"/>
            <a:chOff x="1626920" y="2826327"/>
            <a:chExt cx="7160819" cy="283622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626920" y="3966358"/>
              <a:ext cx="304008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947554" y="3313217"/>
              <a:ext cx="1900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 fertility effect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151418" y="4013860"/>
              <a:ext cx="188817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71953" y="3334989"/>
              <a:ext cx="21157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V.  wilt suppression  effect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45132" y="2826327"/>
              <a:ext cx="0" cy="2802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81303" y="2859973"/>
              <a:ext cx="0" cy="2802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620" y="219918"/>
            <a:ext cx="8808334" cy="6470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4380" y="244998"/>
            <a:ext cx="6585995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25163" y="706060"/>
            <a:ext cx="5810491" cy="1107996"/>
            <a:chOff x="3632523" y="509285"/>
            <a:chExt cx="5428525" cy="1107996"/>
          </a:xfrm>
        </p:grpSpPr>
        <p:sp>
          <p:nvSpPr>
            <p:cNvPr id="5" name="TextBox 4"/>
            <p:cNvSpPr txBox="1"/>
            <p:nvPr/>
          </p:nvSpPr>
          <p:spPr>
            <a:xfrm>
              <a:off x="3632523" y="509285"/>
              <a:ext cx="5428525" cy="110799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Main (</a:t>
              </a:r>
              <a:r>
                <a:rPr lang="en-US" b="1" i="1" dirty="0" smtClean="0"/>
                <a:t>P</a:t>
              </a:r>
              <a:r>
                <a:rPr lang="en-US" b="1" dirty="0" smtClean="0"/>
                <a:t>=0.6):    </a:t>
              </a:r>
              <a:r>
                <a:rPr lang="en-US" b="1" dirty="0" err="1" smtClean="0"/>
                <a:t>n.s</a:t>
              </a:r>
              <a:r>
                <a:rPr lang="en-US" b="1" dirty="0" smtClean="0"/>
                <a:t>.</a:t>
              </a:r>
            </a:p>
            <a:p>
              <a:r>
                <a:rPr lang="en-US" b="1" dirty="0" smtClean="0"/>
                <a:t>Sub (</a:t>
              </a:r>
              <a:r>
                <a:rPr lang="en-US" b="1" i="1" dirty="0" smtClean="0"/>
                <a:t>P</a:t>
              </a:r>
              <a:r>
                <a:rPr lang="en-US" b="1" dirty="0" smtClean="0"/>
                <a:t>=0.01*):  UTC  MC  ASD  ASD+MC   Pic-Clor</a:t>
              </a:r>
            </a:p>
            <a:p>
              <a:endParaRPr lang="en-US" sz="1200" b="1" dirty="0" smtClean="0"/>
            </a:p>
            <a:p>
              <a:r>
                <a:rPr lang="en-US" b="1" dirty="0" smtClean="0"/>
                <a:t>Main x Sub (</a:t>
              </a:r>
              <a:r>
                <a:rPr lang="en-US" b="1" i="1" dirty="0" smtClean="0"/>
                <a:t>P</a:t>
              </a:r>
              <a:r>
                <a:rPr lang="en-US" b="1" dirty="0" smtClean="0"/>
                <a:t>=0.31):  </a:t>
              </a:r>
              <a:r>
                <a:rPr lang="en-US" b="1" dirty="0" err="1" smtClean="0"/>
                <a:t>n.s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44612" y="1099595"/>
              <a:ext cx="149313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83540" y="1182547"/>
              <a:ext cx="307693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4234" y="462986"/>
            <a:ext cx="1886676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Conv.</a:t>
            </a:r>
          </a:p>
          <a:p>
            <a:r>
              <a:rPr lang="en-US" sz="2400" b="1" dirty="0" smtClean="0"/>
              <a:t>Strawberry</a:t>
            </a:r>
          </a:p>
          <a:p>
            <a:r>
              <a:rPr lang="en-US" sz="2400" b="1" dirty="0" smtClean="0"/>
              <a:t>Marketable Fruit Yield</a:t>
            </a:r>
          </a:p>
          <a:p>
            <a:r>
              <a:rPr lang="en-US" sz="2400" b="1" dirty="0" smtClean="0"/>
              <a:t>(early to mid season yield)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950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771" y="90931"/>
            <a:ext cx="8796758" cy="6667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0376" y="266217"/>
            <a:ext cx="292839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Org. Lettuce</a:t>
            </a:r>
          </a:p>
          <a:p>
            <a:r>
              <a:rPr lang="en-US" sz="2400" b="1" dirty="0" smtClean="0"/>
              <a:t>Marketable Yield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597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11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Vegetable and strawberry production in CA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 $9 billion in 2011.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8616" y="359512"/>
            <a:ext cx="305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C66"/>
                </a:solidFill>
              </a:rPr>
              <a:t>Background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771" y="2721413"/>
            <a:ext cx="4456252" cy="3046988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Conventional production: </a:t>
            </a:r>
          </a:p>
          <a:p>
            <a:pPr marL="285750" indent="-285750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Fumigant dependant systems</a:t>
            </a:r>
          </a:p>
          <a:p>
            <a:pPr marL="285750" indent="-285750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Alternative to fumigant?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Organic production: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Verticillium wilt in strawberries regardless of crop rotation in diversified farms</a:t>
            </a:r>
          </a:p>
          <a:p>
            <a:pPr marL="285750" indent="-285750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High cost of weed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5814" y="2233914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Problems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74873" y="2166399"/>
            <a:ext cx="4178461" cy="3615507"/>
            <a:chOff x="4874873" y="2166399"/>
            <a:chExt cx="4178461" cy="3615507"/>
          </a:xfrm>
        </p:grpSpPr>
        <p:sp>
          <p:nvSpPr>
            <p:cNvPr id="7" name="TextBox 6"/>
            <p:cNvSpPr txBox="1"/>
            <p:nvPr/>
          </p:nvSpPr>
          <p:spPr>
            <a:xfrm>
              <a:off x="4874873" y="2734918"/>
              <a:ext cx="4178461" cy="3046988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Broccoli rotation (Bro) </a:t>
              </a:r>
            </a:p>
            <a:p>
              <a:pPr marL="285750" indent="-285750"/>
              <a:r>
                <a:rPr lang="en-US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for</a:t>
              </a:r>
              <a:r>
                <a:rPr lang="en-US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Verticillium wilt control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Mustard seed cake (MC) </a:t>
              </a:r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for weed suppression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Anaerobic soil disinfestation (ASD) </a:t>
              </a:r>
            </a:p>
            <a:p>
              <a:pPr marL="285750" indent="-285750"/>
              <a:r>
                <a:rPr lang="en-US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   </a:t>
              </a:r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for Verticillium wilt control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Integrated approaches?</a:t>
              </a:r>
              <a:endPara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84516" y="2166399"/>
              <a:ext cx="406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Approach</a:t>
              </a:r>
              <a:endPara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90500" y="233363"/>
          <a:ext cx="8763000" cy="6391275"/>
        </p:xfrm>
        <a:graphic>
          <a:graphicData uri="http://schemas.openxmlformats.org/presentationml/2006/ole">
            <p:oleObj spid="_x0000_s38914" name="Chart" r:id="rId3" imgW="8763000" imgH="6391365" progId="Excel.Char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13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66"/>
                </a:solidFill>
              </a:rPr>
              <a:t>Conclusions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261" y="1140036"/>
            <a:ext cx="8514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 dynamics: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Rice bran released significant amount of nitrate for ~6 months from ASD application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Benefitted early growth and yield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Excess N caused salt damage to strawberry plants (esp. Conv. site) &amp;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</a:t>
            </a:r>
            <a:r>
              <a:rPr lang="en-US" sz="2800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leaching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 the environment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Need to reduce N inputs in ASD by using lower-N carbon source or lowering rate of rice bran</a:t>
            </a:r>
          </a:p>
          <a:p>
            <a:pPr marL="1258888" lvl="2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e.g. molasses, cover crop + lower rate of rice bran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95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66"/>
                </a:solidFill>
              </a:rPr>
              <a:t>Conclusions (Cont.)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260" y="1555661"/>
            <a:ext cx="86096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Weed suppression: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ASD, MC had limited capacity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V. dahliae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suppression: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ASD+MC and ASD showed reduction of  </a:t>
            </a:r>
          </a:p>
          <a:p>
            <a:pPr marL="801688" lvl="1" indent="-344488"/>
            <a:r>
              <a:rPr lang="en-US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V. dahliae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infection in strawberry plant (Org. site)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V. dahliae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microsclerotia number in soil was lower at ASD and ASD+MC even after 2 years from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Broccoli did not show any effect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95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66"/>
                </a:solidFill>
              </a:rPr>
              <a:t>Conclusions (Cont.)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" y="1401286"/>
            <a:ext cx="89777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Crop yield: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Strawberry’s marketable fruit yield at ASD and ASD+MC was highest in Org. and ASD+MC was comparable to fumigation in Conv. (early-mid season yield)</a:t>
            </a:r>
          </a:p>
          <a:p>
            <a:pPr marL="344488" lvl="0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D2DA7A">
                    <a:lumMod val="40000"/>
                    <a:lumOff val="60000"/>
                  </a:srgbClr>
                </a:solidFill>
              </a:rPr>
              <a:t>Overall: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D2DA7A">
                    <a:lumMod val="40000"/>
                    <a:lumOff val="60000"/>
                  </a:srgbClr>
                </a:solidFill>
              </a:rPr>
              <a:t>ASD worked well in V. wilt suppression and yield increase but no additive or synergistic effect of MC and/or broccoli rotation was observed</a:t>
            </a:r>
          </a:p>
          <a:p>
            <a:pPr marL="801688" lvl="1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D2DA7A">
                    <a:lumMod val="40000"/>
                    <a:lumOff val="60000"/>
                  </a:srgbClr>
                </a:solidFill>
              </a:rPr>
              <a:t>Yield increase in ASD appears to be caused by a combination of N provision (early season) and disease suppression (late season)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95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66"/>
                </a:solidFill>
              </a:rPr>
              <a:t>Acknowledgements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" y="1282536"/>
            <a:ext cx="8977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Gary Tanimura and Glenn Noma of Tanimura and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Antle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Fresh Foods Inc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Elizabeth Milazzo, Darryl Wong, Andrew Webster, and Damian Parr of CASFS, UCSC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James Leap of USDA-ARS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Thomas Flewell of Dole Fresh Foods, Inc.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Staff, students and volunteers of the Shennan lab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This project was partially funded by the USDA Western Sustainable Agriculture Research and Education Program SW11-116 and Organic Farming Research Foundation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95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66"/>
                </a:solidFill>
              </a:rPr>
              <a:t>Questions?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" y="2790702"/>
            <a:ext cx="8977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Joji Muramoto 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2"/>
              </a:rPr>
              <a:t>joji@ucsc.edu</a:t>
            </a: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344488" indent="-344488">
              <a:buFont typeface="Arial" pitchFamily="34" charset="0"/>
              <a:buChar char="•"/>
            </a:pP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16" y="1423117"/>
            <a:ext cx="8611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 evaluate effect of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broccoli rotation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mustard seed cake (MC)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anaerobic soil disinfestation (ASD),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alone or in combination, on controlling Verticillium wilt, weed suppression, N dynamics and crop yield in both conventional and organic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95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66"/>
                </a:solidFill>
              </a:rPr>
              <a:t>Goal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3192"/>
            <a:ext cx="9143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Randomized block split plot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designed field trials with  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 replicates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 </a:t>
            </a:r>
            <a:r>
              <a:rPr lang="en-US" sz="2800" b="1" dirty="0" smtClean="0">
                <a:solidFill>
                  <a:srgbClr val="FADA7A">
                    <a:lumMod val="60000"/>
                    <a:lumOff val="40000"/>
                  </a:srgbClr>
                </a:solidFill>
              </a:rPr>
              <a:t>2 sites</a:t>
            </a:r>
            <a:r>
              <a:rPr lang="en-US" sz="2800" dirty="0" smtClean="0">
                <a:solidFill>
                  <a:srgbClr val="FADA7A">
                    <a:lumMod val="60000"/>
                    <a:lumOff val="40000"/>
                  </a:srgbClr>
                </a:solidFill>
              </a:rPr>
              <a:t> (organic and conventional)</a:t>
            </a:r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Main plot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crop rotation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broccoli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-strawberry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-winter cover crop*-lettuce*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cauliflower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-strawberry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-winter cover crop*-lettuce*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fallow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-strawberry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-winter cover crop*-lettuce*</a:t>
            </a:r>
          </a:p>
          <a:p>
            <a:pPr marL="1200150" lvl="2" indent="-285750"/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Split plot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soil treatment for strawberries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MC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B. </a:t>
            </a:r>
            <a:r>
              <a:rPr lang="en-US" sz="28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juncea</a:t>
            </a:r>
            <a:r>
              <a:rPr lang="en-US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S. alba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= 1:1 weight) 3.4 t/ha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ASD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w/ rice bran 20 t/ha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MC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3.4t/ha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+ ASD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w/ rice bran16.6t/ha</a:t>
            </a:r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untreated check (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UTC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solidFill>
                <a:srgbClr val="FF66C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CC"/>
                </a:solidFill>
              </a:rPr>
              <a:t>fumigation</a:t>
            </a:r>
            <a:r>
              <a:rPr lang="en-US" sz="2800" dirty="0" smtClean="0">
                <a:solidFill>
                  <a:srgbClr val="FF66CC"/>
                </a:solidFill>
              </a:rPr>
              <a:t> w/ Pic-clor60**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95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66"/>
                </a:solidFill>
              </a:rPr>
              <a:t>Experimental Design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53488" y="683191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lvl="1" indent="-290513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ADA7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3354" y="6315048"/>
            <a:ext cx="2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CC"/>
                </a:solidFill>
              </a:rPr>
              <a:t>** Conventional only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43" y="3794968"/>
            <a:ext cx="177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* Organic only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358300"/>
            <a:ext cx="6858000" cy="9906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Joji\Documents\My Documents\1_Current Projects\_Current Research Project\WSARE\_Experiments\2_CASFS\Photos\20110812_Matured plants\DSCN0001 cropped_com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900"/>
            <a:ext cx="9144000" cy="3733800"/>
          </a:xfrm>
          <a:prstGeom prst="rect">
            <a:avLst/>
          </a:prstGeom>
          <a:noFill/>
        </p:spPr>
      </p:pic>
      <p:grpSp>
        <p:nvGrpSpPr>
          <p:cNvPr id="100" name="Group 99"/>
          <p:cNvGrpSpPr/>
          <p:nvPr/>
        </p:nvGrpSpPr>
        <p:grpSpPr>
          <a:xfrm>
            <a:off x="304800" y="681900"/>
            <a:ext cx="8686800" cy="2667000"/>
            <a:chOff x="304800" y="681900"/>
            <a:chExt cx="8686800" cy="2667000"/>
          </a:xfrm>
        </p:grpSpPr>
        <p:grpSp>
          <p:nvGrpSpPr>
            <p:cNvPr id="5" name="Group 77"/>
            <p:cNvGrpSpPr/>
            <p:nvPr/>
          </p:nvGrpSpPr>
          <p:grpSpPr>
            <a:xfrm>
              <a:off x="304800" y="1139100"/>
              <a:ext cx="8686800" cy="1524000"/>
              <a:chOff x="304800" y="2667000"/>
              <a:chExt cx="8686800" cy="15240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1143000" y="2895600"/>
                <a:ext cx="1066800" cy="609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209800" y="3048000"/>
                <a:ext cx="1066800" cy="990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57200" y="2743200"/>
                <a:ext cx="609600" cy="3048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04800" y="2743200"/>
                <a:ext cx="533400" cy="228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943600" y="3124200"/>
                <a:ext cx="1066800" cy="10668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934200" y="2971800"/>
                <a:ext cx="1066800" cy="609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001000" y="2743200"/>
                <a:ext cx="838200" cy="228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229600" y="2667000"/>
                <a:ext cx="762000" cy="1524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76"/>
            <p:cNvGrpSpPr/>
            <p:nvPr/>
          </p:nvGrpSpPr>
          <p:grpSpPr>
            <a:xfrm>
              <a:off x="457200" y="681900"/>
              <a:ext cx="8077200" cy="2667000"/>
              <a:chOff x="457200" y="2209800"/>
              <a:chExt cx="8077200" cy="2667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457200" y="2743200"/>
                <a:ext cx="1219200" cy="5334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419600" y="3048000"/>
                <a:ext cx="0" cy="18288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543800" y="2895600"/>
                <a:ext cx="990600" cy="381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57200" y="2286000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Block 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438400" y="2514600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Block 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867400" y="2590800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Block 3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543800" y="2209800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Block 4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Group 78"/>
          <p:cNvGrpSpPr/>
          <p:nvPr/>
        </p:nvGrpSpPr>
        <p:grpSpPr>
          <a:xfrm>
            <a:off x="0" y="1573151"/>
            <a:ext cx="8935656" cy="1687881"/>
            <a:chOff x="0" y="3101051"/>
            <a:chExt cx="8935656" cy="1687881"/>
          </a:xfrm>
        </p:grpSpPr>
        <p:sp>
          <p:nvSpPr>
            <p:cNvPr id="64" name="TextBox 63"/>
            <p:cNvSpPr txBox="1"/>
            <p:nvPr/>
          </p:nvSpPr>
          <p:spPr>
            <a:xfrm>
              <a:off x="7391400" y="3886200"/>
              <a:ext cx="965522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Broccoli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14999" y="4419600"/>
              <a:ext cx="12876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Cauliflower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153400" y="3429000"/>
              <a:ext cx="78225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Fallow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71288" y="3569822"/>
              <a:ext cx="1020502" cy="381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Broccoli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0" y="3101051"/>
              <a:ext cx="1275145" cy="381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Cauliflower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94973" y="4194861"/>
              <a:ext cx="985777" cy="381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Fallow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96341" y="92595"/>
            <a:ext cx="362197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Organic site, UCSC Organic farm,  Santa Cruz, CA. 5 ms/g soil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558268" y="3206187"/>
            <a:ext cx="14468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August 2011</a:t>
            </a:r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0" y="3715474"/>
            <a:ext cx="9144000" cy="2986270"/>
            <a:chOff x="0" y="3715474"/>
            <a:chExt cx="9144000" cy="2986270"/>
          </a:xfrm>
        </p:grpSpPr>
        <p:pic>
          <p:nvPicPr>
            <p:cNvPr id="44" name="Picture 2" descr="C:\Users\Joji\Documents\My Documents\1_Current Projects\_Current Research Project\WSARE\_Experiments\2_CASFS\Photos\20111116_Strawberry planting\111P_006\CASFS_strawberry planting_20111116_cp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715474"/>
              <a:ext cx="9144000" cy="2986270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7349923" y="6324600"/>
              <a:ext cx="175935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November 2011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79"/>
          <p:cNvGrpSpPr/>
          <p:nvPr/>
        </p:nvGrpSpPr>
        <p:grpSpPr>
          <a:xfrm>
            <a:off x="589346" y="4223800"/>
            <a:ext cx="8114817" cy="2634200"/>
            <a:chOff x="372320" y="2057400"/>
            <a:chExt cx="8114817" cy="2634200"/>
          </a:xfrm>
        </p:grpSpPr>
        <p:grpSp>
          <p:nvGrpSpPr>
            <p:cNvPr id="47" name="Group 77"/>
            <p:cNvGrpSpPr/>
            <p:nvPr/>
          </p:nvGrpSpPr>
          <p:grpSpPr>
            <a:xfrm>
              <a:off x="372320" y="2539679"/>
              <a:ext cx="8114817" cy="1651321"/>
              <a:chOff x="372320" y="2539679"/>
              <a:chExt cx="8114817" cy="1651321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H="1">
                <a:off x="1143000" y="2895600"/>
                <a:ext cx="1066800" cy="609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2209800" y="3048000"/>
                <a:ext cx="1066800" cy="990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566195" y="2639027"/>
                <a:ext cx="685800" cy="228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72320" y="2539679"/>
                <a:ext cx="609600" cy="1524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943600" y="3124200"/>
                <a:ext cx="1066800" cy="10668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934200" y="2971800"/>
                <a:ext cx="1066800" cy="609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607460" y="2905246"/>
                <a:ext cx="740781" cy="169762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792656" y="2797215"/>
                <a:ext cx="694481" cy="6944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76"/>
            <p:cNvGrpSpPr/>
            <p:nvPr/>
          </p:nvGrpSpPr>
          <p:grpSpPr>
            <a:xfrm>
              <a:off x="533400" y="2057400"/>
              <a:ext cx="7820627" cy="2634200"/>
              <a:chOff x="533400" y="2057400"/>
              <a:chExt cx="7820627" cy="26342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561372" y="2673752"/>
                <a:ext cx="1219200" cy="5334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419600" y="2862800"/>
                <a:ext cx="0" cy="18288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323881" y="2918750"/>
                <a:ext cx="990600" cy="381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533400" y="2057400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Block 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438400" y="2527140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Block 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763227" y="2619737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Block 3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439627" y="2196297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Block 4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3962400" y="5418018"/>
            <a:ext cx="533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00399" y="5570418"/>
            <a:ext cx="7118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UTC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86268" y="6103818"/>
            <a:ext cx="6713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33800" y="5875218"/>
            <a:ext cx="11507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ASD+MC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05400" y="5418018"/>
            <a:ext cx="11912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ASD+MC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876799" y="5722818"/>
            <a:ext cx="702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UTC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38800" y="5799018"/>
            <a:ext cx="7272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53000" y="6180018"/>
            <a:ext cx="533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MC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7"/>
          <p:cNvGrpSpPr/>
          <p:nvPr/>
        </p:nvGrpSpPr>
        <p:grpSpPr>
          <a:xfrm>
            <a:off x="0" y="3366958"/>
            <a:ext cx="9141476" cy="3463157"/>
            <a:chOff x="0" y="3366958"/>
            <a:chExt cx="9141476" cy="3463157"/>
          </a:xfrm>
        </p:grpSpPr>
        <p:pic>
          <p:nvPicPr>
            <p:cNvPr id="122" name="Picture 23" descr="C:\Users\Joji\Documents\My Documents\1_Current Projects\_Meetings_Seminars\2012\061212_Organic fruit sympo\Poster\023 Stitch.jpg"/>
            <p:cNvPicPr>
              <a:picLocks noChangeAspect="1" noChangeArrowheads="1"/>
            </p:cNvPicPr>
            <p:nvPr/>
          </p:nvPicPr>
          <p:blipFill>
            <a:blip r:embed="rId2" cstate="print"/>
            <a:srcRect l="8772" r="10226"/>
            <a:stretch>
              <a:fillRect/>
            </a:stretch>
          </p:blipFill>
          <p:spPr bwMode="auto">
            <a:xfrm>
              <a:off x="0" y="3366958"/>
              <a:ext cx="9141476" cy="3463157"/>
            </a:xfrm>
            <a:prstGeom prst="rect">
              <a:avLst/>
            </a:prstGeom>
            <a:noFill/>
          </p:spPr>
        </p:pic>
        <p:sp>
          <p:nvSpPr>
            <p:cNvPr id="164" name="TextBox 163"/>
            <p:cNvSpPr txBox="1"/>
            <p:nvPr/>
          </p:nvSpPr>
          <p:spPr>
            <a:xfrm>
              <a:off x="7743463" y="6428775"/>
              <a:ext cx="136581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May 2012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3" name="Picture 24" descr="C:\Users\Joji\Documents\My Documents\1_Current Projects\_Meetings_Seminars\2012\061212_Organic fruit sympo\Poster\DSCN0001 Stitch.jpg"/>
          <p:cNvPicPr>
            <a:picLocks noChangeAspect="1" noChangeArrowheads="1"/>
          </p:cNvPicPr>
          <p:nvPr/>
        </p:nvPicPr>
        <p:blipFill>
          <a:blip r:embed="rId3" cstate="print"/>
          <a:srcRect t="12333"/>
          <a:stretch>
            <a:fillRect/>
          </a:stretch>
        </p:blipFill>
        <p:spPr bwMode="auto">
          <a:xfrm>
            <a:off x="2522" y="555583"/>
            <a:ext cx="9141476" cy="3003771"/>
          </a:xfrm>
          <a:prstGeom prst="rect">
            <a:avLst/>
          </a:prstGeom>
          <a:noFill/>
        </p:spPr>
      </p:pic>
      <p:grpSp>
        <p:nvGrpSpPr>
          <p:cNvPr id="174" name="Group 173"/>
          <p:cNvGrpSpPr/>
          <p:nvPr/>
        </p:nvGrpSpPr>
        <p:grpSpPr>
          <a:xfrm>
            <a:off x="0" y="4676172"/>
            <a:ext cx="9080936" cy="2181828"/>
            <a:chOff x="0" y="4676172"/>
            <a:chExt cx="9080936" cy="2181828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2963119" y="4687748"/>
              <a:ext cx="1331089" cy="217025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4687747" y="4687747"/>
              <a:ext cx="2942763" cy="2142369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5081286" y="4676172"/>
              <a:ext cx="3999650" cy="109575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0" y="4676172"/>
              <a:ext cx="3889094" cy="119195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2081048" y="5290934"/>
              <a:ext cx="51710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3009418" y="4906139"/>
              <a:ext cx="2855353" cy="478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3594537" y="4809940"/>
              <a:ext cx="176573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3846785" y="4713741"/>
              <a:ext cx="126124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882869" y="1513211"/>
            <a:ext cx="8198067" cy="2017067"/>
            <a:chOff x="882869" y="1513211"/>
            <a:chExt cx="8198067" cy="2017067"/>
          </a:xfrm>
        </p:grpSpPr>
        <p:cxnSp>
          <p:nvCxnSpPr>
            <p:cNvPr id="128" name="Straight Connector 127"/>
            <p:cNvCxnSpPr/>
            <p:nvPr/>
          </p:nvCxnSpPr>
          <p:spPr>
            <a:xfrm flipV="1">
              <a:off x="882869" y="1536360"/>
              <a:ext cx="3531475" cy="28859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1979271" y="1536361"/>
              <a:ext cx="2750383" cy="160037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4872541" y="1513211"/>
              <a:ext cx="2778325" cy="201706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5044964" y="1536360"/>
              <a:ext cx="4035972" cy="76959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225158" y="1824957"/>
              <a:ext cx="100899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5234151" y="1728758"/>
              <a:ext cx="630621" cy="961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3657599" y="1632559"/>
              <a:ext cx="630621" cy="1923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4540468" y="1632559"/>
              <a:ext cx="56755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4225158" y="1536360"/>
              <a:ext cx="378372" cy="9619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5096452" y="1609399"/>
              <a:ext cx="2522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 flipV="1">
              <a:off x="4421529" y="1527858"/>
              <a:ext cx="686497" cy="85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224708" y="2317513"/>
            <a:ext cx="8919292" cy="1073503"/>
            <a:chOff x="224708" y="2317513"/>
            <a:chExt cx="8919292" cy="1073503"/>
          </a:xfrm>
        </p:grpSpPr>
        <p:sp>
          <p:nvSpPr>
            <p:cNvPr id="143" name="TextBox 142"/>
            <p:cNvSpPr txBox="1"/>
            <p:nvPr/>
          </p:nvSpPr>
          <p:spPr>
            <a:xfrm>
              <a:off x="224708" y="2317513"/>
              <a:ext cx="1418897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Cauliflower</a:t>
              </a:r>
              <a:endParaRPr lang="en-US" sz="20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23523" y="2990906"/>
              <a:ext cx="871075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Fallow</a:t>
              </a:r>
              <a:endParaRPr lang="en-US" sz="20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984434" y="2417315"/>
              <a:ext cx="1159566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Broccoli</a:t>
              </a:r>
              <a:endParaRPr lang="en-US" sz="2000" dirty="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290731" y="6252923"/>
            <a:ext cx="68531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ASD</a:t>
            </a:r>
            <a:endParaRPr lang="en-US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054688" y="5964327"/>
            <a:ext cx="69655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Pic-Clor</a:t>
            </a:r>
            <a:endParaRPr lang="en-US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621517" y="6349121"/>
            <a:ext cx="62423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MC</a:t>
            </a:r>
            <a:endParaRPr lang="en-US" sz="2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5683718" y="5964327"/>
            <a:ext cx="74861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ASD+MC</a:t>
            </a:r>
            <a:endParaRPr lang="en-US" sz="2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4874820" y="6252923"/>
            <a:ext cx="69655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UTC</a:t>
            </a:r>
            <a:endParaRPr lang="en-US" sz="2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3869091" y="999810"/>
            <a:ext cx="12055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Block 1</a:t>
            </a:r>
            <a:endParaRPr lang="en-US" sz="2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5370800" y="1107581"/>
            <a:ext cx="119262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Block 2</a:t>
            </a:r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492697" y="1083663"/>
            <a:ext cx="12198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Block 3</a:t>
            </a:r>
            <a:endParaRPr lang="en-US" sz="2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6771794" y="1548709"/>
            <a:ext cx="11847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Block 4</a:t>
            </a:r>
            <a:endParaRPr lang="en-US" sz="24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1187419" y="4312098"/>
            <a:ext cx="7808039" cy="1404104"/>
            <a:chOff x="1187419" y="4312098"/>
            <a:chExt cx="7808039" cy="1404104"/>
          </a:xfrm>
        </p:grpSpPr>
        <p:sp>
          <p:nvSpPr>
            <p:cNvPr id="156" name="TextBox 155"/>
            <p:cNvSpPr txBox="1"/>
            <p:nvPr/>
          </p:nvSpPr>
          <p:spPr>
            <a:xfrm>
              <a:off x="2417470" y="4312098"/>
              <a:ext cx="124205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Block 1</a:t>
              </a:r>
              <a:endParaRPr lang="en-US" sz="24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532829" y="4373571"/>
              <a:ext cx="1228716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Block 2</a:t>
              </a:r>
              <a:endParaRPr lang="en-US" sz="24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187419" y="4720043"/>
              <a:ext cx="125677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Block 3</a:t>
              </a:r>
              <a:endParaRPr lang="en-US" sz="24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774844" y="5254537"/>
              <a:ext cx="1220614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Block 4</a:t>
              </a:r>
              <a:endParaRPr lang="en-US" sz="2400" dirty="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3325091" y="47500"/>
            <a:ext cx="312321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Conventional site, Salinas, CA. 12 ms/g soil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766612" y="3159887"/>
            <a:ext cx="13773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August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95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66"/>
                </a:solidFill>
              </a:rPr>
              <a:t>Variables Monitored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6" y="1128163"/>
            <a:ext cx="87283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lvl="1" indent="-511175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 dynamics</a:t>
            </a:r>
          </a:p>
          <a:p>
            <a:pPr marL="968375" lvl="2" indent="-511175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Soil nitrate (0-15 cm depth) 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Weeds 	</a:t>
            </a:r>
          </a:p>
          <a:p>
            <a:pPr marL="920750" lvl="1" indent="-4635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Weed density under clear plastic “window” (strawberries only) 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Verticillium dahliae </a:t>
            </a:r>
          </a:p>
          <a:p>
            <a:pPr marL="920750" lvl="1" indent="-4635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Viable microsclerotia in soil (ms/g soil)</a:t>
            </a:r>
          </a:p>
          <a:p>
            <a:pPr marL="920750" lvl="1" indent="-4635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Wilt score: 1 (healthy) – 8 (dead)</a:t>
            </a:r>
          </a:p>
          <a:p>
            <a:pPr marL="920750" lvl="1" indent="-4635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Infection rate of strawberry plant (%)</a:t>
            </a:r>
          </a:p>
          <a:p>
            <a:pPr marL="511175" lvl="1" indent="-511175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Crop yield and biomass</a:t>
            </a:r>
          </a:p>
          <a:p>
            <a:pPr marL="920750" lvl="1" indent="-463550">
              <a:buFont typeface="Arial" pitchFamily="34" charset="0"/>
              <a:buChar char="•"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4251" y="276725"/>
          <a:ext cx="8763000" cy="6391275"/>
        </p:xfrm>
        <a:graphic>
          <a:graphicData uri="http://schemas.openxmlformats.org/presentationml/2006/ole">
            <p:oleObj spid="_x0000_s3074" name="Chart" r:id="rId3" imgW="8763000" imgH="6391365" progId="Excel.Chart.8">
              <p:link updateAutomatic="1"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4576" y="341668"/>
            <a:ext cx="6546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Soil Nitrate Dynamics </a:t>
            </a:r>
            <a:r>
              <a:rPr lang="en-US" sz="2400" b="1" dirty="0" smtClean="0"/>
              <a:t>(Org. 0-15cm)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2006930" y="2553193"/>
            <a:ext cx="2161309" cy="8193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~6 months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7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0500" y="233363"/>
          <a:ext cx="8763000" cy="6391275"/>
        </p:xfrm>
        <a:graphic>
          <a:graphicData uri="http://schemas.openxmlformats.org/presentationml/2006/ole">
            <p:oleObj spid="_x0000_s4098" name="Chart" r:id="rId3" imgW="8763000" imgH="6391365" progId="Excel.Chart.8">
              <p:link updateAutomatic="1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7023" y="341668"/>
            <a:ext cx="6701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Soil Nitrate Dynamics </a:t>
            </a:r>
            <a:r>
              <a:rPr lang="en-US" sz="2400" b="1" dirty="0" smtClean="0"/>
              <a:t>(Conv. 0-15cm)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6821" y="1215342"/>
            <a:ext cx="4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84026" y="2143245"/>
            <a:ext cx="4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2452" y="2525211"/>
            <a:ext cx="49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6507" y="3522563"/>
            <a:ext cx="49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bc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95287" y="4658811"/>
            <a:ext cx="49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c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9140" y="2143245"/>
            <a:ext cx="4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3195" y="2932253"/>
            <a:ext cx="50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58274" y="2355448"/>
            <a:ext cx="50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67920" y="4251767"/>
            <a:ext cx="4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1" y="4768770"/>
            <a:ext cx="24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46249" y="4008699"/>
            <a:ext cx="4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0107" y="4614440"/>
            <a:ext cx="50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2507" y="4766840"/>
            <a:ext cx="50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73884" y="4907666"/>
            <a:ext cx="50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5500" y="5237545"/>
            <a:ext cx="4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759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839</Words>
  <Application>Microsoft Office PowerPoint</Application>
  <PresentationFormat>On-screen Show (4:3)</PresentationFormat>
  <Paragraphs>183</Paragraphs>
  <Slides>25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Origin</vt:lpstr>
      <vt:lpstr>C:\Users\Joji\Documents\My Documents\1_Current Projects\_Current Research Project\WSARE\_Experiments\2_CASFS\Data\Soil\Inorg N\Master_CASFS-WSARE_Inorg N.xlsx!Chart1 (2)</vt:lpstr>
      <vt:lpstr>C:\Users\Joji\Documents\My Documents\1_Current Projects\_Current Research Project\WSARE\_Experiments\1_Black Ranch_Salinas\Data\Soil\Inorg N\Master_BlackRanch_Inorg N2.xlsx!Chart1</vt:lpstr>
      <vt:lpstr>C:\Users\Joji\Dropbox\Fileshare\FS-WSARE-CASFS\2011_2012\Disease\Master_WSAREStrawberryDiseasLevel.xls!Pivot_tot![Master_WSAREStrawberryDiseasLevel.xls]Pivot_tot Chart 2</vt:lpstr>
      <vt:lpstr>C:\Users\Joji\Documents\My Documents\1_Current Projects\_Current Research Project\WSARE\_Experiments\2_CASFS\Data\Plants\Strawberries\Vert\Vert infestation on strawberries_092712.xlsx</vt:lpstr>
      <vt:lpstr>C:\Users\Joji\Documents\My Documents\1_Current Projects\_Current Research Project\WSARE\_Experiments\2_CASFS\Data\Plants\Strawberries\Fruit yield\Master_WSARE _CASFS_Yield2.xlsx</vt:lpstr>
      <vt:lpstr>C:\Users\Joji\Documents\My Documents\1_Current Projects\_Current Research Project\WSARE\_Experiments\2_CASFS\Data\Soil\Vert\Vert_WASRE_CASFS_master.xlsx!Chart6</vt:lpstr>
      <vt:lpstr>Document</vt:lpstr>
      <vt:lpstr>Integrated Rotation Systems for Soilborne Disease, Weed and Fertility Management in Strawberry/Vegetable Production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Salt Burn Damage at ASD plots (Conv. Jan. 2012)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Rotation Systems for Soilborne Disease, Weed and Fertility Management in Strawberry/Vegetable Production</dc:title>
  <dc:creator>Margherita Zavatta</dc:creator>
  <cp:lastModifiedBy>Joji</cp:lastModifiedBy>
  <cp:revision>136</cp:revision>
  <dcterms:created xsi:type="dcterms:W3CDTF">2014-01-29T02:53:32Z</dcterms:created>
  <dcterms:modified xsi:type="dcterms:W3CDTF">2014-07-16T00:40:29Z</dcterms:modified>
</cp:coreProperties>
</file>