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4" r:id="rId3"/>
    <p:sldId id="279" r:id="rId4"/>
    <p:sldId id="260" r:id="rId5"/>
    <p:sldId id="272" r:id="rId6"/>
  </p:sldIdLst>
  <p:sldSz cx="12192000" cy="6858000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361"/>
    <a:srgbClr val="344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03" autoAdjust="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577FA-CF48-4A30-998F-C55E5EC6D6A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42EF4D-544A-4A14-B7FE-C1D7AEA84D10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Provide education, training, and logistical information to farmers, agency staff, and the general public</a:t>
          </a:r>
        </a:p>
      </dgm:t>
    </dgm:pt>
    <dgm:pt modelId="{7A143DC2-9EF1-47E9-AE96-AE9F83019E85}" type="parTrans" cxnId="{E5E1B745-D5DB-4A6F-BCE1-B048696E8F67}">
      <dgm:prSet/>
      <dgm:spPr/>
      <dgm:t>
        <a:bodyPr/>
        <a:lstStyle/>
        <a:p>
          <a:endParaRPr lang="en-US"/>
        </a:p>
      </dgm:t>
    </dgm:pt>
    <dgm:pt modelId="{71025CA5-7E58-418C-8815-6E9C258E8865}" type="sibTrans" cxnId="{E5E1B745-D5DB-4A6F-BCE1-B048696E8F67}">
      <dgm:prSet/>
      <dgm:spPr/>
      <dgm:t>
        <a:bodyPr/>
        <a:lstStyle/>
        <a:p>
          <a:endParaRPr lang="en-US"/>
        </a:p>
      </dgm:t>
    </dgm:pt>
    <dgm:pt modelId="{BFF33D8A-C822-4C06-95BF-8F1F6EB62DE3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Unite conservation agencies, farmers, and industry to advocate for large scale adoption of soil health principals </a:t>
          </a:r>
        </a:p>
      </dgm:t>
    </dgm:pt>
    <dgm:pt modelId="{8097A8D1-A230-4D7F-A20E-C9131FBFA688}" type="parTrans" cxnId="{AF464568-8CC2-4C3E-AD41-37208FAF6724}">
      <dgm:prSet/>
      <dgm:spPr/>
      <dgm:t>
        <a:bodyPr/>
        <a:lstStyle/>
        <a:p>
          <a:endParaRPr lang="en-US"/>
        </a:p>
      </dgm:t>
    </dgm:pt>
    <dgm:pt modelId="{E1A2458A-FA94-4608-91AD-5A59D2184ACE}" type="sibTrans" cxnId="{AF464568-8CC2-4C3E-AD41-37208FAF6724}">
      <dgm:prSet/>
      <dgm:spPr/>
      <dgm:t>
        <a:bodyPr/>
        <a:lstStyle/>
        <a:p>
          <a:endParaRPr lang="en-US"/>
        </a:p>
      </dgm:t>
    </dgm:pt>
    <dgm:pt modelId="{B28FA65F-F8E3-4A8F-A7A1-894CD702723B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Develop and maintain the farmer to farmer mentor program </a:t>
          </a:r>
        </a:p>
      </dgm:t>
    </dgm:pt>
    <dgm:pt modelId="{5305B4B7-1F3A-4B58-AC88-F8533D19AC2B}" type="parTrans" cxnId="{6E4C6F74-AABF-48D3-9181-C6C2BD1AB750}">
      <dgm:prSet/>
      <dgm:spPr/>
      <dgm:t>
        <a:bodyPr/>
        <a:lstStyle/>
        <a:p>
          <a:endParaRPr lang="en-US"/>
        </a:p>
      </dgm:t>
    </dgm:pt>
    <dgm:pt modelId="{87A7BB69-E2E3-43F2-BB1E-A637F3C359A6}" type="sibTrans" cxnId="{6E4C6F74-AABF-48D3-9181-C6C2BD1AB750}">
      <dgm:prSet/>
      <dgm:spPr/>
      <dgm:t>
        <a:bodyPr/>
        <a:lstStyle/>
        <a:p>
          <a:endParaRPr lang="en-US"/>
        </a:p>
      </dgm:t>
    </dgm:pt>
    <dgm:pt modelId="{F748901D-519F-4982-813B-76D8C437C039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Create and maintain a statewide soil health forum </a:t>
          </a:r>
        </a:p>
      </dgm:t>
    </dgm:pt>
    <dgm:pt modelId="{B44E5AEE-D4EE-4DE6-81D4-6A67D2B6B659}" type="parTrans" cxnId="{72C53965-791C-454E-BFA3-7DA91D0CE4E2}">
      <dgm:prSet/>
      <dgm:spPr/>
      <dgm:t>
        <a:bodyPr/>
        <a:lstStyle/>
        <a:p>
          <a:endParaRPr lang="en-US"/>
        </a:p>
      </dgm:t>
    </dgm:pt>
    <dgm:pt modelId="{6C86B22E-1915-471A-BB29-1AF9BBF723AC}" type="sibTrans" cxnId="{72C53965-791C-454E-BFA3-7DA91D0CE4E2}">
      <dgm:prSet/>
      <dgm:spPr/>
      <dgm:t>
        <a:bodyPr/>
        <a:lstStyle/>
        <a:p>
          <a:endParaRPr lang="en-US"/>
        </a:p>
      </dgm:t>
    </dgm:pt>
    <dgm:pt modelId="{48500AA9-9DC8-4537-A8FE-CAF84A082935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Organize and collaborate on events, trainings, field days, and meetings with producers and other entities</a:t>
          </a:r>
        </a:p>
      </dgm:t>
    </dgm:pt>
    <dgm:pt modelId="{1DEA2C5C-B7C5-463A-90D1-B9216B45DFC1}" type="parTrans" cxnId="{08475FCD-3786-4BC0-8888-66B97DBF5F0A}">
      <dgm:prSet/>
      <dgm:spPr/>
      <dgm:t>
        <a:bodyPr/>
        <a:lstStyle/>
        <a:p>
          <a:endParaRPr lang="en-US"/>
        </a:p>
      </dgm:t>
    </dgm:pt>
    <dgm:pt modelId="{DE6DD178-12E7-4B4F-8249-41BF61103371}" type="sibTrans" cxnId="{08475FCD-3786-4BC0-8888-66B97DBF5F0A}">
      <dgm:prSet/>
      <dgm:spPr/>
      <dgm:t>
        <a:bodyPr/>
        <a:lstStyle/>
        <a:p>
          <a:endParaRPr lang="en-US"/>
        </a:p>
      </dgm:t>
    </dgm:pt>
    <dgm:pt modelId="{828A0357-7E94-421B-A112-DE3510680B4D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Establish research base-Ag Center at MN College for a minimum of 5 year agreement for testing, data, and information exchange of soil health practice implementation in Minnesota</a:t>
          </a:r>
        </a:p>
      </dgm:t>
    </dgm:pt>
    <dgm:pt modelId="{F794709E-A827-42EC-9531-3EA2E42AFF3B}" type="parTrans" cxnId="{F42CD718-7EDF-4558-A746-5E15D88EB7CF}">
      <dgm:prSet/>
      <dgm:spPr/>
      <dgm:t>
        <a:bodyPr/>
        <a:lstStyle/>
        <a:p>
          <a:endParaRPr lang="en-US"/>
        </a:p>
      </dgm:t>
    </dgm:pt>
    <dgm:pt modelId="{20DE376D-03B2-4F9F-8F9B-B6131A4A3BF5}" type="sibTrans" cxnId="{F42CD718-7EDF-4558-A746-5E15D88EB7CF}">
      <dgm:prSet/>
      <dgm:spPr/>
      <dgm:t>
        <a:bodyPr/>
        <a:lstStyle/>
        <a:p>
          <a:endParaRPr lang="en-US"/>
        </a:p>
      </dgm:t>
    </dgm:pt>
    <dgm:pt modelId="{94D4B66D-39A2-4CE2-8F6C-96AB70A001A4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Develop agreements with MN farmers and monitor management, soil health, and economics</a:t>
          </a:r>
        </a:p>
      </dgm:t>
    </dgm:pt>
    <dgm:pt modelId="{CA7E6335-A30B-4777-A392-9A99EDB6D708}" type="parTrans" cxnId="{C5D7F2F9-48D4-46D2-B829-721678BF1282}">
      <dgm:prSet/>
      <dgm:spPr/>
      <dgm:t>
        <a:bodyPr/>
        <a:lstStyle/>
        <a:p>
          <a:endParaRPr lang="en-US"/>
        </a:p>
      </dgm:t>
    </dgm:pt>
    <dgm:pt modelId="{E98981C7-6B24-49F4-91D1-11965A05C18B}" type="sibTrans" cxnId="{C5D7F2F9-48D4-46D2-B829-721678BF1282}">
      <dgm:prSet/>
      <dgm:spPr/>
      <dgm:t>
        <a:bodyPr/>
        <a:lstStyle/>
        <a:p>
          <a:endParaRPr lang="en-US"/>
        </a:p>
      </dgm:t>
    </dgm:pt>
    <dgm:pt modelId="{B1A3071F-5D5E-4F6B-A215-EFC383120254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Develop and maintain a website with information about the organization, relevant technical information, links to information, calendar of events, and contacts for the organization </a:t>
          </a:r>
        </a:p>
      </dgm:t>
    </dgm:pt>
    <dgm:pt modelId="{81047347-2E4C-4175-8921-758A6A6397C6}" type="parTrans" cxnId="{41226E45-10E8-46BC-9CA4-72CF9E43C8F6}">
      <dgm:prSet/>
      <dgm:spPr/>
      <dgm:t>
        <a:bodyPr/>
        <a:lstStyle/>
        <a:p>
          <a:endParaRPr lang="en-US"/>
        </a:p>
      </dgm:t>
    </dgm:pt>
    <dgm:pt modelId="{8F20E724-5977-480B-9B06-D44B34FC6057}" type="sibTrans" cxnId="{41226E45-10E8-46BC-9CA4-72CF9E43C8F6}">
      <dgm:prSet/>
      <dgm:spPr/>
      <dgm:t>
        <a:bodyPr/>
        <a:lstStyle/>
        <a:p>
          <a:endParaRPr lang="en-US"/>
        </a:p>
      </dgm:t>
    </dgm:pt>
    <dgm:pt modelId="{65A11B14-ADCE-4E22-B550-364C0285CC61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Leadership development, education, and training opportunities </a:t>
          </a:r>
        </a:p>
      </dgm:t>
    </dgm:pt>
    <dgm:pt modelId="{C6356A10-FA7D-4020-987D-5E77611E6098}" type="parTrans" cxnId="{A5CA9C6D-84A6-4300-BECF-517793D0A8D8}">
      <dgm:prSet/>
      <dgm:spPr/>
      <dgm:t>
        <a:bodyPr/>
        <a:lstStyle/>
        <a:p>
          <a:endParaRPr lang="en-US"/>
        </a:p>
      </dgm:t>
    </dgm:pt>
    <dgm:pt modelId="{139D0EB2-0757-40D5-8CCB-A2D63D3C8C3C}" type="sibTrans" cxnId="{A5CA9C6D-84A6-4300-BECF-517793D0A8D8}">
      <dgm:prSet/>
      <dgm:spPr/>
      <dgm:t>
        <a:bodyPr/>
        <a:lstStyle/>
        <a:p>
          <a:endParaRPr lang="en-US"/>
        </a:p>
      </dgm:t>
    </dgm:pt>
    <dgm:pt modelId="{B299EE90-2CB1-4673-B5A0-C93E1835B2CE}">
      <dgm:prSet/>
      <dgm:spPr/>
      <dgm:t>
        <a:bodyPr/>
        <a:lstStyle/>
        <a:p>
          <a:r>
            <a:rPr lang="en-US" dirty="0">
              <a:solidFill>
                <a:srgbClr val="344D69"/>
              </a:solidFill>
            </a:rPr>
            <a:t>Promote large scale adoption of soil health practices, making a measurable positive impact on soil erosion, surface water quality, and soil infiltration for Minnesota</a:t>
          </a:r>
        </a:p>
      </dgm:t>
    </dgm:pt>
    <dgm:pt modelId="{DE1CCA4B-C5D4-4DC1-B1DA-BC3FAC4F0AA7}" type="parTrans" cxnId="{BF7A2B34-279A-4A39-B0C9-EC456E6659F1}">
      <dgm:prSet/>
      <dgm:spPr/>
      <dgm:t>
        <a:bodyPr/>
        <a:lstStyle/>
        <a:p>
          <a:endParaRPr lang="en-US"/>
        </a:p>
      </dgm:t>
    </dgm:pt>
    <dgm:pt modelId="{378FCD87-D8D2-4155-AE0E-C0CED8016E64}" type="sibTrans" cxnId="{BF7A2B34-279A-4A39-B0C9-EC456E6659F1}">
      <dgm:prSet/>
      <dgm:spPr/>
      <dgm:t>
        <a:bodyPr/>
        <a:lstStyle/>
        <a:p>
          <a:endParaRPr lang="en-US"/>
        </a:p>
      </dgm:t>
    </dgm:pt>
    <dgm:pt modelId="{AD708A6A-357D-49C8-8A0D-4840807157B7}" type="pres">
      <dgm:prSet presAssocID="{1C5577FA-CF48-4A30-998F-C55E5EC6D6A9}" presName="diagram" presStyleCnt="0">
        <dgm:presLayoutVars>
          <dgm:dir/>
          <dgm:resizeHandles val="exact"/>
        </dgm:presLayoutVars>
      </dgm:prSet>
      <dgm:spPr/>
    </dgm:pt>
    <dgm:pt modelId="{1985E704-C9FD-490D-86F0-479A336E03C6}" type="pres">
      <dgm:prSet presAssocID="{2042EF4D-544A-4A14-B7FE-C1D7AEA84D10}" presName="node" presStyleLbl="node1" presStyleIdx="0" presStyleCnt="10">
        <dgm:presLayoutVars>
          <dgm:bulletEnabled val="1"/>
        </dgm:presLayoutVars>
      </dgm:prSet>
      <dgm:spPr/>
    </dgm:pt>
    <dgm:pt modelId="{7E981067-FAEE-4B18-AAFF-78B3EFC21733}" type="pres">
      <dgm:prSet presAssocID="{71025CA5-7E58-418C-8815-6E9C258E8865}" presName="sibTrans" presStyleCnt="0"/>
      <dgm:spPr/>
    </dgm:pt>
    <dgm:pt modelId="{119C043E-A791-4392-B1AF-3BDB5FC0279D}" type="pres">
      <dgm:prSet presAssocID="{BFF33D8A-C822-4C06-95BF-8F1F6EB62DE3}" presName="node" presStyleLbl="node1" presStyleIdx="1" presStyleCnt="10">
        <dgm:presLayoutVars>
          <dgm:bulletEnabled val="1"/>
        </dgm:presLayoutVars>
      </dgm:prSet>
      <dgm:spPr/>
    </dgm:pt>
    <dgm:pt modelId="{C012DE09-D125-4DA8-9012-F7C84976681F}" type="pres">
      <dgm:prSet presAssocID="{E1A2458A-FA94-4608-91AD-5A59D2184ACE}" presName="sibTrans" presStyleCnt="0"/>
      <dgm:spPr/>
    </dgm:pt>
    <dgm:pt modelId="{8DEB8322-6408-4842-B079-B31C5A1BF3F3}" type="pres">
      <dgm:prSet presAssocID="{B28FA65F-F8E3-4A8F-A7A1-894CD702723B}" presName="node" presStyleLbl="node1" presStyleIdx="2" presStyleCnt="10">
        <dgm:presLayoutVars>
          <dgm:bulletEnabled val="1"/>
        </dgm:presLayoutVars>
      </dgm:prSet>
      <dgm:spPr/>
    </dgm:pt>
    <dgm:pt modelId="{91DB994D-B03D-4F9B-BD87-C453C01991EC}" type="pres">
      <dgm:prSet presAssocID="{87A7BB69-E2E3-43F2-BB1E-A637F3C359A6}" presName="sibTrans" presStyleCnt="0"/>
      <dgm:spPr/>
    </dgm:pt>
    <dgm:pt modelId="{F704F789-89F2-4C35-9E90-CED83B1ED56C}" type="pres">
      <dgm:prSet presAssocID="{F748901D-519F-4982-813B-76D8C437C039}" presName="node" presStyleLbl="node1" presStyleIdx="3" presStyleCnt="10">
        <dgm:presLayoutVars>
          <dgm:bulletEnabled val="1"/>
        </dgm:presLayoutVars>
      </dgm:prSet>
      <dgm:spPr/>
    </dgm:pt>
    <dgm:pt modelId="{EFD35CDA-5AE9-41DE-8962-0F191E52D944}" type="pres">
      <dgm:prSet presAssocID="{6C86B22E-1915-471A-BB29-1AF9BBF723AC}" presName="sibTrans" presStyleCnt="0"/>
      <dgm:spPr/>
    </dgm:pt>
    <dgm:pt modelId="{E4E89C2A-1867-4661-847F-4893155F292B}" type="pres">
      <dgm:prSet presAssocID="{48500AA9-9DC8-4537-A8FE-CAF84A082935}" presName="node" presStyleLbl="node1" presStyleIdx="4" presStyleCnt="10">
        <dgm:presLayoutVars>
          <dgm:bulletEnabled val="1"/>
        </dgm:presLayoutVars>
      </dgm:prSet>
      <dgm:spPr/>
    </dgm:pt>
    <dgm:pt modelId="{71BAEE25-D9B4-466A-AF46-C7378B29D33D}" type="pres">
      <dgm:prSet presAssocID="{DE6DD178-12E7-4B4F-8249-41BF61103371}" presName="sibTrans" presStyleCnt="0"/>
      <dgm:spPr/>
    </dgm:pt>
    <dgm:pt modelId="{C70146C3-7154-4819-8B3A-92F5CCF5EEAC}" type="pres">
      <dgm:prSet presAssocID="{828A0357-7E94-421B-A112-DE3510680B4D}" presName="node" presStyleLbl="node1" presStyleIdx="5" presStyleCnt="10">
        <dgm:presLayoutVars>
          <dgm:bulletEnabled val="1"/>
        </dgm:presLayoutVars>
      </dgm:prSet>
      <dgm:spPr/>
    </dgm:pt>
    <dgm:pt modelId="{4F2426AC-DE83-4E65-943F-9CDDA15C7740}" type="pres">
      <dgm:prSet presAssocID="{20DE376D-03B2-4F9F-8F9B-B6131A4A3BF5}" presName="sibTrans" presStyleCnt="0"/>
      <dgm:spPr/>
    </dgm:pt>
    <dgm:pt modelId="{CAFE64DB-3F2C-438F-B40E-4E619036D2F5}" type="pres">
      <dgm:prSet presAssocID="{94D4B66D-39A2-4CE2-8F6C-96AB70A001A4}" presName="node" presStyleLbl="node1" presStyleIdx="6" presStyleCnt="10">
        <dgm:presLayoutVars>
          <dgm:bulletEnabled val="1"/>
        </dgm:presLayoutVars>
      </dgm:prSet>
      <dgm:spPr/>
    </dgm:pt>
    <dgm:pt modelId="{EC74948A-7CCA-4EEC-835B-A783868F4667}" type="pres">
      <dgm:prSet presAssocID="{E98981C7-6B24-49F4-91D1-11965A05C18B}" presName="sibTrans" presStyleCnt="0"/>
      <dgm:spPr/>
    </dgm:pt>
    <dgm:pt modelId="{DE505A40-4ED0-40FE-A668-58B8546B4AC1}" type="pres">
      <dgm:prSet presAssocID="{B1A3071F-5D5E-4F6B-A215-EFC383120254}" presName="node" presStyleLbl="node1" presStyleIdx="7" presStyleCnt="10">
        <dgm:presLayoutVars>
          <dgm:bulletEnabled val="1"/>
        </dgm:presLayoutVars>
      </dgm:prSet>
      <dgm:spPr/>
    </dgm:pt>
    <dgm:pt modelId="{DF2C6A15-7AEE-4B09-B183-B4C8EA40A79C}" type="pres">
      <dgm:prSet presAssocID="{8F20E724-5977-480B-9B06-D44B34FC6057}" presName="sibTrans" presStyleCnt="0"/>
      <dgm:spPr/>
    </dgm:pt>
    <dgm:pt modelId="{AF247358-1C74-4520-9A5E-6B828D6F1BE1}" type="pres">
      <dgm:prSet presAssocID="{65A11B14-ADCE-4E22-B550-364C0285CC61}" presName="node" presStyleLbl="node1" presStyleIdx="8" presStyleCnt="10">
        <dgm:presLayoutVars>
          <dgm:bulletEnabled val="1"/>
        </dgm:presLayoutVars>
      </dgm:prSet>
      <dgm:spPr/>
    </dgm:pt>
    <dgm:pt modelId="{FB001D1F-B63B-47E9-81CF-4D5D2FC1949C}" type="pres">
      <dgm:prSet presAssocID="{139D0EB2-0757-40D5-8CCB-A2D63D3C8C3C}" presName="sibTrans" presStyleCnt="0"/>
      <dgm:spPr/>
    </dgm:pt>
    <dgm:pt modelId="{396B444C-954E-44FC-A724-FB4AA7E88FCE}" type="pres">
      <dgm:prSet presAssocID="{B299EE90-2CB1-4673-B5A0-C93E1835B2CE}" presName="node" presStyleLbl="node1" presStyleIdx="9" presStyleCnt="10">
        <dgm:presLayoutVars>
          <dgm:bulletEnabled val="1"/>
        </dgm:presLayoutVars>
      </dgm:prSet>
      <dgm:spPr/>
    </dgm:pt>
  </dgm:ptLst>
  <dgm:cxnLst>
    <dgm:cxn modelId="{8D30E603-C7CC-4999-80B5-A6F3B85A43AC}" type="presOf" srcId="{F748901D-519F-4982-813B-76D8C437C039}" destId="{F704F789-89F2-4C35-9E90-CED83B1ED56C}" srcOrd="0" destOrd="0" presId="urn:microsoft.com/office/officeart/2005/8/layout/default"/>
    <dgm:cxn modelId="{F42CD718-7EDF-4558-A746-5E15D88EB7CF}" srcId="{1C5577FA-CF48-4A30-998F-C55E5EC6D6A9}" destId="{828A0357-7E94-421B-A112-DE3510680B4D}" srcOrd="5" destOrd="0" parTransId="{F794709E-A827-42EC-9531-3EA2E42AFF3B}" sibTransId="{20DE376D-03B2-4F9F-8F9B-B6131A4A3BF5}"/>
    <dgm:cxn modelId="{BF7A2B34-279A-4A39-B0C9-EC456E6659F1}" srcId="{1C5577FA-CF48-4A30-998F-C55E5EC6D6A9}" destId="{B299EE90-2CB1-4673-B5A0-C93E1835B2CE}" srcOrd="9" destOrd="0" parTransId="{DE1CCA4B-C5D4-4DC1-B1DA-BC3FAC4F0AA7}" sibTransId="{378FCD87-D8D2-4155-AE0E-C0CED8016E64}"/>
    <dgm:cxn modelId="{B2A8CE64-E3B5-4D8C-95C6-9DF7B84167B7}" type="presOf" srcId="{B1A3071F-5D5E-4F6B-A215-EFC383120254}" destId="{DE505A40-4ED0-40FE-A668-58B8546B4AC1}" srcOrd="0" destOrd="0" presId="urn:microsoft.com/office/officeart/2005/8/layout/default"/>
    <dgm:cxn modelId="{72C53965-791C-454E-BFA3-7DA91D0CE4E2}" srcId="{1C5577FA-CF48-4A30-998F-C55E5EC6D6A9}" destId="{F748901D-519F-4982-813B-76D8C437C039}" srcOrd="3" destOrd="0" parTransId="{B44E5AEE-D4EE-4DE6-81D4-6A67D2B6B659}" sibTransId="{6C86B22E-1915-471A-BB29-1AF9BBF723AC}"/>
    <dgm:cxn modelId="{41226E45-10E8-46BC-9CA4-72CF9E43C8F6}" srcId="{1C5577FA-CF48-4A30-998F-C55E5EC6D6A9}" destId="{B1A3071F-5D5E-4F6B-A215-EFC383120254}" srcOrd="7" destOrd="0" parTransId="{81047347-2E4C-4175-8921-758A6A6397C6}" sibTransId="{8F20E724-5977-480B-9B06-D44B34FC6057}"/>
    <dgm:cxn modelId="{E5E1B745-D5DB-4A6F-BCE1-B048696E8F67}" srcId="{1C5577FA-CF48-4A30-998F-C55E5EC6D6A9}" destId="{2042EF4D-544A-4A14-B7FE-C1D7AEA84D10}" srcOrd="0" destOrd="0" parTransId="{7A143DC2-9EF1-47E9-AE96-AE9F83019E85}" sibTransId="{71025CA5-7E58-418C-8815-6E9C258E8865}"/>
    <dgm:cxn modelId="{AF464568-8CC2-4C3E-AD41-37208FAF6724}" srcId="{1C5577FA-CF48-4A30-998F-C55E5EC6D6A9}" destId="{BFF33D8A-C822-4C06-95BF-8F1F6EB62DE3}" srcOrd="1" destOrd="0" parTransId="{8097A8D1-A230-4D7F-A20E-C9131FBFA688}" sibTransId="{E1A2458A-FA94-4608-91AD-5A59D2184ACE}"/>
    <dgm:cxn modelId="{A5CA9C6D-84A6-4300-BECF-517793D0A8D8}" srcId="{1C5577FA-CF48-4A30-998F-C55E5EC6D6A9}" destId="{65A11B14-ADCE-4E22-B550-364C0285CC61}" srcOrd="8" destOrd="0" parTransId="{C6356A10-FA7D-4020-987D-5E77611E6098}" sibTransId="{139D0EB2-0757-40D5-8CCB-A2D63D3C8C3C}"/>
    <dgm:cxn modelId="{6E4C6F74-AABF-48D3-9181-C6C2BD1AB750}" srcId="{1C5577FA-CF48-4A30-998F-C55E5EC6D6A9}" destId="{B28FA65F-F8E3-4A8F-A7A1-894CD702723B}" srcOrd="2" destOrd="0" parTransId="{5305B4B7-1F3A-4B58-AC88-F8533D19AC2B}" sibTransId="{87A7BB69-E2E3-43F2-BB1E-A637F3C359A6}"/>
    <dgm:cxn modelId="{C459C282-C624-49A5-992C-FAB6141CA14A}" type="presOf" srcId="{B28FA65F-F8E3-4A8F-A7A1-894CD702723B}" destId="{8DEB8322-6408-4842-B079-B31C5A1BF3F3}" srcOrd="0" destOrd="0" presId="urn:microsoft.com/office/officeart/2005/8/layout/default"/>
    <dgm:cxn modelId="{7E1BF698-893F-4812-A691-6A21084E3A16}" type="presOf" srcId="{B299EE90-2CB1-4673-B5A0-C93E1835B2CE}" destId="{396B444C-954E-44FC-A724-FB4AA7E88FCE}" srcOrd="0" destOrd="0" presId="urn:microsoft.com/office/officeart/2005/8/layout/default"/>
    <dgm:cxn modelId="{072C309D-5D8E-4788-915F-BF8437F2FBE0}" type="presOf" srcId="{1C5577FA-CF48-4A30-998F-C55E5EC6D6A9}" destId="{AD708A6A-357D-49C8-8A0D-4840807157B7}" srcOrd="0" destOrd="0" presId="urn:microsoft.com/office/officeart/2005/8/layout/default"/>
    <dgm:cxn modelId="{43F934AD-69F3-49BC-BF73-BAC5A410E75D}" type="presOf" srcId="{2042EF4D-544A-4A14-B7FE-C1D7AEA84D10}" destId="{1985E704-C9FD-490D-86F0-479A336E03C6}" srcOrd="0" destOrd="0" presId="urn:microsoft.com/office/officeart/2005/8/layout/default"/>
    <dgm:cxn modelId="{97F89BC3-4CE4-4E5E-90B3-B2F075AFD17E}" type="presOf" srcId="{48500AA9-9DC8-4537-A8FE-CAF84A082935}" destId="{E4E89C2A-1867-4661-847F-4893155F292B}" srcOrd="0" destOrd="0" presId="urn:microsoft.com/office/officeart/2005/8/layout/default"/>
    <dgm:cxn modelId="{08475FCD-3786-4BC0-8888-66B97DBF5F0A}" srcId="{1C5577FA-CF48-4A30-998F-C55E5EC6D6A9}" destId="{48500AA9-9DC8-4537-A8FE-CAF84A082935}" srcOrd="4" destOrd="0" parTransId="{1DEA2C5C-B7C5-463A-90D1-B9216B45DFC1}" sibTransId="{DE6DD178-12E7-4B4F-8249-41BF61103371}"/>
    <dgm:cxn modelId="{AD835CD1-D4CE-40CC-9289-60538254F8C3}" type="presOf" srcId="{65A11B14-ADCE-4E22-B550-364C0285CC61}" destId="{AF247358-1C74-4520-9A5E-6B828D6F1BE1}" srcOrd="0" destOrd="0" presId="urn:microsoft.com/office/officeart/2005/8/layout/default"/>
    <dgm:cxn modelId="{2DC8A7DB-B5BF-4723-8AFF-64B3EFCBB25E}" type="presOf" srcId="{94D4B66D-39A2-4CE2-8F6C-96AB70A001A4}" destId="{CAFE64DB-3F2C-438F-B40E-4E619036D2F5}" srcOrd="0" destOrd="0" presId="urn:microsoft.com/office/officeart/2005/8/layout/default"/>
    <dgm:cxn modelId="{4485E4F0-78BF-4F44-B0E1-5E5C6F1CD80D}" type="presOf" srcId="{828A0357-7E94-421B-A112-DE3510680B4D}" destId="{C70146C3-7154-4819-8B3A-92F5CCF5EEAC}" srcOrd="0" destOrd="0" presId="urn:microsoft.com/office/officeart/2005/8/layout/default"/>
    <dgm:cxn modelId="{C5D7F2F9-48D4-46D2-B829-721678BF1282}" srcId="{1C5577FA-CF48-4A30-998F-C55E5EC6D6A9}" destId="{94D4B66D-39A2-4CE2-8F6C-96AB70A001A4}" srcOrd="6" destOrd="0" parTransId="{CA7E6335-A30B-4777-A392-9A99EDB6D708}" sibTransId="{E98981C7-6B24-49F4-91D1-11965A05C18B}"/>
    <dgm:cxn modelId="{12F190FE-3525-4DCA-ABCD-9E7C1057AC72}" type="presOf" srcId="{BFF33D8A-C822-4C06-95BF-8F1F6EB62DE3}" destId="{119C043E-A791-4392-B1AF-3BDB5FC0279D}" srcOrd="0" destOrd="0" presId="urn:microsoft.com/office/officeart/2005/8/layout/default"/>
    <dgm:cxn modelId="{C73A150B-CA35-490F-B0AF-6D7F904F69DF}" type="presParOf" srcId="{AD708A6A-357D-49C8-8A0D-4840807157B7}" destId="{1985E704-C9FD-490D-86F0-479A336E03C6}" srcOrd="0" destOrd="0" presId="urn:microsoft.com/office/officeart/2005/8/layout/default"/>
    <dgm:cxn modelId="{29746E3B-502E-4404-A126-C4E74D53E7F5}" type="presParOf" srcId="{AD708A6A-357D-49C8-8A0D-4840807157B7}" destId="{7E981067-FAEE-4B18-AAFF-78B3EFC21733}" srcOrd="1" destOrd="0" presId="urn:microsoft.com/office/officeart/2005/8/layout/default"/>
    <dgm:cxn modelId="{CA0F3BDB-E61B-4937-A28A-3BB7F8A4E1E2}" type="presParOf" srcId="{AD708A6A-357D-49C8-8A0D-4840807157B7}" destId="{119C043E-A791-4392-B1AF-3BDB5FC0279D}" srcOrd="2" destOrd="0" presId="urn:microsoft.com/office/officeart/2005/8/layout/default"/>
    <dgm:cxn modelId="{BB82FEF3-AF85-4728-944A-C5BBC6478ED0}" type="presParOf" srcId="{AD708A6A-357D-49C8-8A0D-4840807157B7}" destId="{C012DE09-D125-4DA8-9012-F7C84976681F}" srcOrd="3" destOrd="0" presId="urn:microsoft.com/office/officeart/2005/8/layout/default"/>
    <dgm:cxn modelId="{08ADB438-8D8C-4170-85DC-E54E82AEED6D}" type="presParOf" srcId="{AD708A6A-357D-49C8-8A0D-4840807157B7}" destId="{8DEB8322-6408-4842-B079-B31C5A1BF3F3}" srcOrd="4" destOrd="0" presId="urn:microsoft.com/office/officeart/2005/8/layout/default"/>
    <dgm:cxn modelId="{67C03B2D-E651-4F6C-941F-A37A4F71784B}" type="presParOf" srcId="{AD708A6A-357D-49C8-8A0D-4840807157B7}" destId="{91DB994D-B03D-4F9B-BD87-C453C01991EC}" srcOrd="5" destOrd="0" presId="urn:microsoft.com/office/officeart/2005/8/layout/default"/>
    <dgm:cxn modelId="{CE5696D2-9DA0-4995-9144-2177DFA32523}" type="presParOf" srcId="{AD708A6A-357D-49C8-8A0D-4840807157B7}" destId="{F704F789-89F2-4C35-9E90-CED83B1ED56C}" srcOrd="6" destOrd="0" presId="urn:microsoft.com/office/officeart/2005/8/layout/default"/>
    <dgm:cxn modelId="{453A4977-F5CA-4D2E-8348-6F33011B10C3}" type="presParOf" srcId="{AD708A6A-357D-49C8-8A0D-4840807157B7}" destId="{EFD35CDA-5AE9-41DE-8962-0F191E52D944}" srcOrd="7" destOrd="0" presId="urn:microsoft.com/office/officeart/2005/8/layout/default"/>
    <dgm:cxn modelId="{8CF05049-A2D4-4CA1-B3E0-E127DDF7AAED}" type="presParOf" srcId="{AD708A6A-357D-49C8-8A0D-4840807157B7}" destId="{E4E89C2A-1867-4661-847F-4893155F292B}" srcOrd="8" destOrd="0" presId="urn:microsoft.com/office/officeart/2005/8/layout/default"/>
    <dgm:cxn modelId="{F3382810-9432-4B8F-87E2-E08D41A2A994}" type="presParOf" srcId="{AD708A6A-357D-49C8-8A0D-4840807157B7}" destId="{71BAEE25-D9B4-466A-AF46-C7378B29D33D}" srcOrd="9" destOrd="0" presId="urn:microsoft.com/office/officeart/2005/8/layout/default"/>
    <dgm:cxn modelId="{C74AF44F-FE5E-40A4-82B3-23CDD26B4EA3}" type="presParOf" srcId="{AD708A6A-357D-49C8-8A0D-4840807157B7}" destId="{C70146C3-7154-4819-8B3A-92F5CCF5EEAC}" srcOrd="10" destOrd="0" presId="urn:microsoft.com/office/officeart/2005/8/layout/default"/>
    <dgm:cxn modelId="{F71C2388-6876-4EE7-92CA-B8C1CB904055}" type="presParOf" srcId="{AD708A6A-357D-49C8-8A0D-4840807157B7}" destId="{4F2426AC-DE83-4E65-943F-9CDDA15C7740}" srcOrd="11" destOrd="0" presId="urn:microsoft.com/office/officeart/2005/8/layout/default"/>
    <dgm:cxn modelId="{63519BD7-DB9C-4D5D-A66F-D068BCAF6FFA}" type="presParOf" srcId="{AD708A6A-357D-49C8-8A0D-4840807157B7}" destId="{CAFE64DB-3F2C-438F-B40E-4E619036D2F5}" srcOrd="12" destOrd="0" presId="urn:microsoft.com/office/officeart/2005/8/layout/default"/>
    <dgm:cxn modelId="{266A4D66-453A-4DFE-83CC-6B288D11CF9F}" type="presParOf" srcId="{AD708A6A-357D-49C8-8A0D-4840807157B7}" destId="{EC74948A-7CCA-4EEC-835B-A783868F4667}" srcOrd="13" destOrd="0" presId="urn:microsoft.com/office/officeart/2005/8/layout/default"/>
    <dgm:cxn modelId="{3C6935FF-52EB-4F0F-AF35-659AEB1BD2C3}" type="presParOf" srcId="{AD708A6A-357D-49C8-8A0D-4840807157B7}" destId="{DE505A40-4ED0-40FE-A668-58B8546B4AC1}" srcOrd="14" destOrd="0" presId="urn:microsoft.com/office/officeart/2005/8/layout/default"/>
    <dgm:cxn modelId="{2FD8F877-B652-4D65-A5FF-11C56DF2D2A0}" type="presParOf" srcId="{AD708A6A-357D-49C8-8A0D-4840807157B7}" destId="{DF2C6A15-7AEE-4B09-B183-B4C8EA40A79C}" srcOrd="15" destOrd="0" presId="urn:microsoft.com/office/officeart/2005/8/layout/default"/>
    <dgm:cxn modelId="{1732A95A-26E7-48F6-93BC-EEE57AA71B96}" type="presParOf" srcId="{AD708A6A-357D-49C8-8A0D-4840807157B7}" destId="{AF247358-1C74-4520-9A5E-6B828D6F1BE1}" srcOrd="16" destOrd="0" presId="urn:microsoft.com/office/officeart/2005/8/layout/default"/>
    <dgm:cxn modelId="{9EDE4201-6E8F-4D26-B535-05485FC178D4}" type="presParOf" srcId="{AD708A6A-357D-49C8-8A0D-4840807157B7}" destId="{FB001D1F-B63B-47E9-81CF-4D5D2FC1949C}" srcOrd="17" destOrd="0" presId="urn:microsoft.com/office/officeart/2005/8/layout/default"/>
    <dgm:cxn modelId="{BF577B3F-DB48-4B4D-AAD6-328429C59F1C}" type="presParOf" srcId="{AD708A6A-357D-49C8-8A0D-4840807157B7}" destId="{396B444C-954E-44FC-A724-FB4AA7E88FC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E704-C9FD-490D-86F0-479A336E03C6}">
      <dsp:nvSpPr>
        <dsp:cNvPr id="0" name=""/>
        <dsp:cNvSpPr/>
      </dsp:nvSpPr>
      <dsp:spPr>
        <a:xfrm>
          <a:off x="967542" y="414"/>
          <a:ext cx="2154956" cy="1292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Provide education, training, and logistical information to farmers, agency staff, and the general public</a:t>
          </a:r>
        </a:p>
      </dsp:txBody>
      <dsp:txXfrm>
        <a:off x="967542" y="414"/>
        <a:ext cx="2154956" cy="1292974"/>
      </dsp:txXfrm>
    </dsp:sp>
    <dsp:sp modelId="{119C043E-A791-4392-B1AF-3BDB5FC0279D}">
      <dsp:nvSpPr>
        <dsp:cNvPr id="0" name=""/>
        <dsp:cNvSpPr/>
      </dsp:nvSpPr>
      <dsp:spPr>
        <a:xfrm>
          <a:off x="3337995" y="414"/>
          <a:ext cx="2154956" cy="1292974"/>
        </a:xfrm>
        <a:prstGeom prst="rect">
          <a:avLst/>
        </a:prstGeom>
        <a:solidFill>
          <a:schemeClr val="accent2">
            <a:hueOff val="132844"/>
            <a:satOff val="82"/>
            <a:lumOff val="10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Unite conservation agencies, farmers, and industry to advocate for large scale adoption of soil health principals </a:t>
          </a:r>
        </a:p>
      </dsp:txBody>
      <dsp:txXfrm>
        <a:off x="3337995" y="414"/>
        <a:ext cx="2154956" cy="1292974"/>
      </dsp:txXfrm>
    </dsp:sp>
    <dsp:sp modelId="{8DEB8322-6408-4842-B079-B31C5A1BF3F3}">
      <dsp:nvSpPr>
        <dsp:cNvPr id="0" name=""/>
        <dsp:cNvSpPr/>
      </dsp:nvSpPr>
      <dsp:spPr>
        <a:xfrm>
          <a:off x="5708447" y="414"/>
          <a:ext cx="2154956" cy="1292974"/>
        </a:xfrm>
        <a:prstGeom prst="rect">
          <a:avLst/>
        </a:prstGeom>
        <a:solidFill>
          <a:schemeClr val="accent2">
            <a:hueOff val="265689"/>
            <a:satOff val="163"/>
            <a:lumOff val="21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Develop and maintain the farmer to farmer mentor program </a:t>
          </a:r>
        </a:p>
      </dsp:txBody>
      <dsp:txXfrm>
        <a:off x="5708447" y="414"/>
        <a:ext cx="2154956" cy="1292974"/>
      </dsp:txXfrm>
    </dsp:sp>
    <dsp:sp modelId="{F704F789-89F2-4C35-9E90-CED83B1ED56C}">
      <dsp:nvSpPr>
        <dsp:cNvPr id="0" name=""/>
        <dsp:cNvSpPr/>
      </dsp:nvSpPr>
      <dsp:spPr>
        <a:xfrm>
          <a:off x="8078900" y="414"/>
          <a:ext cx="2154956" cy="1292974"/>
        </a:xfrm>
        <a:prstGeom prst="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Create and maintain a statewide soil health forum </a:t>
          </a:r>
        </a:p>
      </dsp:txBody>
      <dsp:txXfrm>
        <a:off x="8078900" y="414"/>
        <a:ext cx="2154956" cy="1292974"/>
      </dsp:txXfrm>
    </dsp:sp>
    <dsp:sp modelId="{E4E89C2A-1867-4661-847F-4893155F292B}">
      <dsp:nvSpPr>
        <dsp:cNvPr id="0" name=""/>
        <dsp:cNvSpPr/>
      </dsp:nvSpPr>
      <dsp:spPr>
        <a:xfrm>
          <a:off x="967542" y="1508884"/>
          <a:ext cx="2154956" cy="1292974"/>
        </a:xfrm>
        <a:prstGeom prst="rect">
          <a:avLst/>
        </a:prstGeom>
        <a:solidFill>
          <a:schemeClr val="accent2">
            <a:hueOff val="531377"/>
            <a:satOff val="327"/>
            <a:lumOff val="42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Organize and collaborate on events, trainings, field days, and meetings with producers and other entities</a:t>
          </a:r>
        </a:p>
      </dsp:txBody>
      <dsp:txXfrm>
        <a:off x="967542" y="1508884"/>
        <a:ext cx="2154956" cy="1292974"/>
      </dsp:txXfrm>
    </dsp:sp>
    <dsp:sp modelId="{C70146C3-7154-4819-8B3A-92F5CCF5EEAC}">
      <dsp:nvSpPr>
        <dsp:cNvPr id="0" name=""/>
        <dsp:cNvSpPr/>
      </dsp:nvSpPr>
      <dsp:spPr>
        <a:xfrm>
          <a:off x="3337995" y="1508884"/>
          <a:ext cx="2154956" cy="1292974"/>
        </a:xfrm>
        <a:prstGeom prst="rect">
          <a:avLst/>
        </a:prstGeom>
        <a:solidFill>
          <a:schemeClr val="accent2">
            <a:hueOff val="664222"/>
            <a:satOff val="408"/>
            <a:lumOff val="53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Establish research base-Ag Center at MN College for a minimum of 5 year agreement for testing, data, and information exchange of soil health practice implementation in Minnesota</a:t>
          </a:r>
        </a:p>
      </dsp:txBody>
      <dsp:txXfrm>
        <a:off x="3337995" y="1508884"/>
        <a:ext cx="2154956" cy="1292974"/>
      </dsp:txXfrm>
    </dsp:sp>
    <dsp:sp modelId="{CAFE64DB-3F2C-438F-B40E-4E619036D2F5}">
      <dsp:nvSpPr>
        <dsp:cNvPr id="0" name=""/>
        <dsp:cNvSpPr/>
      </dsp:nvSpPr>
      <dsp:spPr>
        <a:xfrm>
          <a:off x="5708447" y="1508884"/>
          <a:ext cx="2154956" cy="1292974"/>
        </a:xfrm>
        <a:prstGeom prst="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Develop agreements with MN farmers and monitor management, soil health, and economics</a:t>
          </a:r>
        </a:p>
      </dsp:txBody>
      <dsp:txXfrm>
        <a:off x="5708447" y="1508884"/>
        <a:ext cx="2154956" cy="1292974"/>
      </dsp:txXfrm>
    </dsp:sp>
    <dsp:sp modelId="{DE505A40-4ED0-40FE-A668-58B8546B4AC1}">
      <dsp:nvSpPr>
        <dsp:cNvPr id="0" name=""/>
        <dsp:cNvSpPr/>
      </dsp:nvSpPr>
      <dsp:spPr>
        <a:xfrm>
          <a:off x="8078900" y="1508884"/>
          <a:ext cx="2154956" cy="1292974"/>
        </a:xfrm>
        <a:prstGeom prst="rect">
          <a:avLst/>
        </a:prstGeom>
        <a:solidFill>
          <a:schemeClr val="accent2">
            <a:hueOff val="929910"/>
            <a:satOff val="572"/>
            <a:lumOff val="74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Develop and maintain a website with information about the organization, relevant technical information, links to information, calendar of events, and contacts for the organization </a:t>
          </a:r>
        </a:p>
      </dsp:txBody>
      <dsp:txXfrm>
        <a:off x="8078900" y="1508884"/>
        <a:ext cx="2154956" cy="1292974"/>
      </dsp:txXfrm>
    </dsp:sp>
    <dsp:sp modelId="{AF247358-1C74-4520-9A5E-6B828D6F1BE1}">
      <dsp:nvSpPr>
        <dsp:cNvPr id="0" name=""/>
        <dsp:cNvSpPr/>
      </dsp:nvSpPr>
      <dsp:spPr>
        <a:xfrm>
          <a:off x="3337995" y="3017354"/>
          <a:ext cx="2154956" cy="1292974"/>
        </a:xfrm>
        <a:prstGeom prst="rect">
          <a:avLst/>
        </a:prstGeom>
        <a:solidFill>
          <a:schemeClr val="accent2">
            <a:hueOff val="1062755"/>
            <a:satOff val="653"/>
            <a:lumOff val="85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Leadership development, education, and training opportunities </a:t>
          </a:r>
        </a:p>
      </dsp:txBody>
      <dsp:txXfrm>
        <a:off x="3337995" y="3017354"/>
        <a:ext cx="2154956" cy="1292974"/>
      </dsp:txXfrm>
    </dsp:sp>
    <dsp:sp modelId="{396B444C-954E-44FC-A724-FB4AA7E88FCE}">
      <dsp:nvSpPr>
        <dsp:cNvPr id="0" name=""/>
        <dsp:cNvSpPr/>
      </dsp:nvSpPr>
      <dsp:spPr>
        <a:xfrm>
          <a:off x="5708447" y="3017354"/>
          <a:ext cx="2154956" cy="1292974"/>
        </a:xfrm>
        <a:prstGeom prst="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44D69"/>
              </a:solidFill>
            </a:rPr>
            <a:t>Promote large scale adoption of soil health practices, making a measurable positive impact on soil erosion, surface water quality, and soil infiltration for Minnesota</a:t>
          </a:r>
        </a:p>
      </dsp:txBody>
      <dsp:txXfrm>
        <a:off x="5708447" y="3017354"/>
        <a:ext cx="2154956" cy="129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5261EC8-01CE-4EA6-840A-415C2396265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2CB3EE4-88CA-4A06-A74D-B0DC6D8A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3EE4-88CA-4A06-A74D-B0DC6D8AC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3EE4-88CA-4A06-A74D-B0DC6D8AC1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Holly</a:t>
            </a:r>
          </a:p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Additional benefits: </a:t>
            </a:r>
          </a:p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· Promote large scale adoption of Soil Health practices</a:t>
            </a:r>
          </a:p>
          <a:p>
            <a:pPr defTabSz="924916">
              <a:defRPr/>
            </a:pPr>
            <a:endParaRPr lang="en-US" dirty="0">
              <a:solidFill>
                <a:srgbClr val="FFFFFF"/>
              </a:solidFill>
            </a:endParaRPr>
          </a:p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· Leadership development opportunities</a:t>
            </a:r>
          </a:p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defTabSz="924916">
              <a:defRPr/>
            </a:pPr>
            <a:r>
              <a:rPr lang="en-US" dirty="0">
                <a:solidFill>
                  <a:srgbClr val="FFFFFF"/>
                </a:solidFill>
              </a:rPr>
              <a:t>· Promotion of Best Management Practices on working lands </a:t>
            </a:r>
          </a:p>
          <a:p>
            <a:pPr defTabSz="924916"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Customer driven conservation- the coalition will set goals and priorities based on real farmers and current customers needs and wants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3EE4-88CA-4A06-A74D-B0DC6D8AC1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4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3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ECD4D0-6F3D-4FF9-A65F-C5235546169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B2275E-4992-467C-A3ED-37CB2D9BD7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soilhealt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30725F-96B1-4047-B74B-7CC19DB1C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23A0F-8217-4D1A-A396-84B953A07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Minnesota Soil Health Coalition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AC4ED-BFE4-48B6-B076-D284A5BCD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Partnering for our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08C67-CDEA-4C6F-88F5-DCAC5EBCB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888767"/>
            <a:ext cx="4001315" cy="25508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4B5A7D-B352-42F9-83F6-4AF14C1BA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ABE8C-6A7E-4C35-B74C-CE45DA0B5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B6D19-39C5-45BF-8B25-29192C5D1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55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04C7EB-CCB3-4E78-9AB3-9B5C47B2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5D339-E7F3-4259-A0F8-2C77B47DB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09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5F1D1-1457-4F97-BB60-1182C2BF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Producer driven education, outreach, and adoption utilizing information exchange to promote the principles of Soil Health practices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92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1774-1CBE-4225-AC9D-B40ADF00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Goals of the Coalition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F8E1CF-085A-43A2-9D32-98D7341FA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5579"/>
              </p:ext>
            </p:extLst>
          </p:nvPr>
        </p:nvGraphicFramePr>
        <p:xfrm>
          <a:off x="598714" y="1872342"/>
          <a:ext cx="11201400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6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D9221F-01B2-4347-9175-AF976855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79CEF-5694-466E-9318-EF90EEA2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8" y="320634"/>
            <a:ext cx="7132439" cy="7600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Makes Us Unique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9A98-AAFD-4D17-8E38-781A239A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0" y="1714007"/>
            <a:ext cx="7196447" cy="5260767"/>
          </a:xfrm>
        </p:spPr>
        <p:txBody>
          <a:bodyPr>
            <a:normAutofit fontScale="55000" lnSpcReduction="20000"/>
          </a:bodyPr>
          <a:lstStyle/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Farmer motivated Soil Health education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Farmer to Farmer mentorship network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Statewide Soil Health forum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Unite conservation agencies, farmers, and industry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Practical field scale Soil Health research 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Education and training opportunities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Customer driven conservation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A ready group of experienced farmers to provide agencies, other producers, and organizations with technical information</a:t>
            </a:r>
          </a:p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344D69"/>
                </a:solidFill>
              </a:rPr>
              <a:t>Education, trouble-shooting, and logistics provided by farmers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 </a:t>
            </a: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126150-6EE8-4B16-B140-2F71B6BE3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20170830_111104">
            <a:extLst>
              <a:ext uri="{FF2B5EF4-FFF2-40B4-BE49-F238E27FC236}">
                <a16:creationId xmlns:a16="http://schemas.microsoft.com/office/drawing/2014/main" id="{4FF65FE1-90D8-4B5B-8056-232BB9915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" b="3559"/>
          <a:stretch/>
        </p:blipFill>
        <p:spPr bwMode="auto">
          <a:xfrm rot="5400000">
            <a:off x="6472950" y="1138951"/>
            <a:ext cx="6858000" cy="45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E11236-F614-436A-898B-F3030C2E4193}"/>
              </a:ext>
            </a:extLst>
          </p:cNvPr>
          <p:cNvCxnSpPr/>
          <p:nvPr/>
        </p:nvCxnSpPr>
        <p:spPr>
          <a:xfrm>
            <a:off x="381000" y="1197429"/>
            <a:ext cx="6509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5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5D4AF-6A8F-4D6C-955F-4FB46743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/>
              <a:t>Education &amp; Outreach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431A-3C0A-4D17-9676-424D71B4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939" y="1388050"/>
            <a:ext cx="6338660" cy="5056292"/>
          </a:xfrm>
        </p:spPr>
        <p:txBody>
          <a:bodyPr numCol="3" anchor="ctr">
            <a:normAutofit fontScale="25000" lnSpcReduction="20000"/>
          </a:bodyPr>
          <a:lstStyle/>
          <a:p>
            <a:r>
              <a:rPr lang="en-US" sz="4800" dirty="0"/>
              <a:t>Children’s Water Festival 2019</a:t>
            </a:r>
          </a:p>
          <a:p>
            <a:r>
              <a:rPr lang="en-US" sz="4800" dirty="0"/>
              <a:t>Water Storage Forum Soil Health &amp; Water Storage</a:t>
            </a:r>
          </a:p>
          <a:p>
            <a:r>
              <a:rPr lang="en-US" sz="4800" dirty="0"/>
              <a:t>MOSH Stakeholder Meeting</a:t>
            </a:r>
          </a:p>
          <a:p>
            <a:r>
              <a:rPr lang="en-US" sz="4800" dirty="0"/>
              <a:t>5th Grade Field Day at Gilfillan</a:t>
            </a:r>
          </a:p>
          <a:p>
            <a:r>
              <a:rPr lang="en-US" sz="4800" dirty="0"/>
              <a:t>Women Caring for the Land – New Ulm</a:t>
            </a:r>
          </a:p>
          <a:p>
            <a:r>
              <a:rPr lang="en-US" sz="4800" dirty="0"/>
              <a:t>TUNE Camp Soil Health Youth Event</a:t>
            </a:r>
          </a:p>
          <a:p>
            <a:r>
              <a:rPr lang="en-US" sz="4800" dirty="0"/>
              <a:t>Prevent Plant Meeting – Sleepy Eye</a:t>
            </a:r>
          </a:p>
          <a:p>
            <a:r>
              <a:rPr lang="en-US" sz="4800" dirty="0"/>
              <a:t>Prevent Plant Meeting-Wabasso</a:t>
            </a:r>
          </a:p>
          <a:p>
            <a:r>
              <a:rPr lang="en-US" sz="4800" dirty="0"/>
              <a:t>Cover Crop “How To”</a:t>
            </a:r>
          </a:p>
          <a:p>
            <a:r>
              <a:rPr lang="en-US" sz="4800" dirty="0"/>
              <a:t>Family Night at the Farm</a:t>
            </a:r>
          </a:p>
          <a:p>
            <a:r>
              <a:rPr lang="en-US" sz="4800" dirty="0"/>
              <a:t>4R Technology Review Field Day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pPr marL="0" indent="0">
              <a:buNone/>
            </a:pPr>
            <a:r>
              <a:rPr lang="en-US" sz="4800" dirty="0"/>
              <a:t>Farm Fest Cover Crop Plots</a:t>
            </a:r>
          </a:p>
          <a:p>
            <a:r>
              <a:rPr lang="en-US" sz="4800" dirty="0"/>
              <a:t>Kickoff Event</a:t>
            </a:r>
          </a:p>
          <a:p>
            <a:r>
              <a:rPr lang="en-US" sz="4800" dirty="0"/>
              <a:t>Cover Crop Logistics - teaching staff</a:t>
            </a:r>
          </a:p>
          <a:p>
            <a:r>
              <a:rPr lang="en-US" sz="4800" dirty="0"/>
              <a:t>Cover Crops for Soil Health, Forage, &amp; the Bottom Line</a:t>
            </a:r>
          </a:p>
          <a:p>
            <a:r>
              <a:rPr lang="en-US" sz="4800" dirty="0"/>
              <a:t>LINC Education</a:t>
            </a:r>
          </a:p>
          <a:p>
            <a:r>
              <a:rPr lang="en-US" sz="4800" dirty="0"/>
              <a:t>Life in the Pits</a:t>
            </a:r>
          </a:p>
          <a:p>
            <a:r>
              <a:rPr lang="en-US" sz="4800" dirty="0"/>
              <a:t>Women Conserving the Land</a:t>
            </a:r>
          </a:p>
          <a:p>
            <a:r>
              <a:rPr lang="en-US" sz="4800" dirty="0"/>
              <a:t>Soil Health &amp; Cover Crop Field Day</a:t>
            </a:r>
          </a:p>
          <a:p>
            <a:r>
              <a:rPr lang="en-US" sz="4800" dirty="0"/>
              <a:t>3rd Annual </a:t>
            </a:r>
            <a:r>
              <a:rPr lang="en-US" sz="4800" dirty="0" err="1"/>
              <a:t>Liepold</a:t>
            </a:r>
            <a:r>
              <a:rPr lang="en-US" sz="4800" dirty="0"/>
              <a:t> Farms Field Day</a:t>
            </a:r>
          </a:p>
          <a:p>
            <a:r>
              <a:rPr lang="en-US" sz="4800" dirty="0"/>
              <a:t>Soil Geomorphology and Management - youth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Annual Environmental Fair – Lake </a:t>
            </a:r>
            <a:r>
              <a:rPr lang="en-US" sz="4800" dirty="0" err="1"/>
              <a:t>Shetek</a:t>
            </a:r>
            <a:endParaRPr lang="en-US" sz="4800" dirty="0"/>
          </a:p>
          <a:p>
            <a:r>
              <a:rPr lang="en-US" sz="4800" dirty="0"/>
              <a:t>Le Sueur River Watershed Meeting</a:t>
            </a:r>
          </a:p>
          <a:p>
            <a:r>
              <a:rPr lang="en-US" sz="4800" dirty="0"/>
              <a:t>McKnight Success Stories</a:t>
            </a:r>
          </a:p>
          <a:p>
            <a:r>
              <a:rPr lang="en-US" sz="4800" dirty="0"/>
              <a:t>Minnesota State Technical Committee Meeting</a:t>
            </a:r>
          </a:p>
          <a:p>
            <a:r>
              <a:rPr lang="en-US" sz="4800" dirty="0"/>
              <a:t>SFA Conservation Highlights</a:t>
            </a:r>
          </a:p>
          <a:p>
            <a:r>
              <a:rPr lang="en-US" sz="4800" dirty="0"/>
              <a:t>Radio spots</a:t>
            </a:r>
          </a:p>
          <a:p>
            <a:r>
              <a:rPr lang="en-US" sz="4800" dirty="0"/>
              <a:t>November 2019 Successful Farming</a:t>
            </a:r>
          </a:p>
          <a:p>
            <a:r>
              <a:rPr lang="en-US" sz="4800" dirty="0"/>
              <a:t>Soil health research with the University of MN</a:t>
            </a:r>
          </a:p>
          <a:p>
            <a:r>
              <a:rPr lang="en-US" sz="4800" dirty="0"/>
              <a:t>Board member and mentor on KEYC</a:t>
            </a:r>
          </a:p>
          <a:p>
            <a:r>
              <a:rPr lang="en-US" sz="4800" dirty="0"/>
              <a:t>Women in Ag KNUJ radio program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C84B8-3AC8-4C82-8DBB-9B45A759D6A5}"/>
              </a:ext>
            </a:extLst>
          </p:cNvPr>
          <p:cNvSpPr txBox="1"/>
          <p:nvPr/>
        </p:nvSpPr>
        <p:spPr>
          <a:xfrm>
            <a:off x="5453743" y="5649686"/>
            <a:ext cx="600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Website with technical information, mentor network, events, and news </a:t>
            </a:r>
            <a:r>
              <a:rPr lang="en-US" dirty="0">
                <a:solidFill>
                  <a:srgbClr val="9DB36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www.mnsoilhealth.org</a:t>
            </a:r>
            <a:r>
              <a:rPr lang="en-US" dirty="0">
                <a:solidFill>
                  <a:srgbClr val="9DB36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307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468</Words>
  <Application>Microsoft Office PowerPoint</Application>
  <PresentationFormat>Widescreen</PresentationFormat>
  <Paragraphs>96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Retrospect</vt:lpstr>
      <vt:lpstr>Minnesota Soil Health Coalition</vt:lpstr>
      <vt:lpstr>Mission</vt:lpstr>
      <vt:lpstr>Goals of the Coalition</vt:lpstr>
      <vt:lpstr>What Makes Us Unique </vt:lpstr>
      <vt:lpstr>Education &amp; Outreach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Soil Health Coalition</dc:title>
  <dc:creator>Hahn, Jennifer – NRCS, Redwood Falls, MN</dc:creator>
  <cp:lastModifiedBy>Hahn, Jennifer – NRCS, Redwood Falls, MN</cp:lastModifiedBy>
  <cp:revision>7</cp:revision>
  <dcterms:created xsi:type="dcterms:W3CDTF">2019-11-20T16:58:58Z</dcterms:created>
  <dcterms:modified xsi:type="dcterms:W3CDTF">2019-11-20T17:16:50Z</dcterms:modified>
</cp:coreProperties>
</file>