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4" r:id="rId2"/>
  </p:sldMasterIdLst>
  <p:notesMasterIdLst>
    <p:notesMasterId r:id="rId16"/>
  </p:notesMasterIdLst>
  <p:sldIdLst>
    <p:sldId id="257" r:id="rId3"/>
    <p:sldId id="259" r:id="rId4"/>
    <p:sldId id="260" r:id="rId5"/>
    <p:sldId id="262" r:id="rId6"/>
    <p:sldId id="263" r:id="rId7"/>
    <p:sldId id="264" r:id="rId8"/>
    <p:sldId id="265" r:id="rId9"/>
    <p:sldId id="266" r:id="rId10"/>
    <p:sldId id="267" r:id="rId11"/>
    <p:sldId id="287" r:id="rId12"/>
    <p:sldId id="288" r:id="rId13"/>
    <p:sldId id="289" r:id="rId14"/>
    <p:sldId id="285"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104" y="-2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315378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d969bfad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d969bfad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Kitt</a:t>
            </a:r>
            <a:r>
              <a:rPr lang="en-US" dirty="0" smtClean="0"/>
              <a:t> with</a:t>
            </a:r>
            <a:r>
              <a:rPr lang="en-US" baseline="0" dirty="0" smtClean="0"/>
              <a:t> OSA</a:t>
            </a:r>
          </a:p>
          <a:p>
            <a:pPr marL="0" lvl="0" indent="0" algn="l" rtl="0">
              <a:spcBef>
                <a:spcPts val="0"/>
              </a:spcBef>
              <a:spcAft>
                <a:spcPts val="0"/>
              </a:spcAft>
              <a:buNone/>
            </a:pPr>
            <a:r>
              <a:rPr lang="en-US" baseline="0" dirty="0" smtClean="0"/>
              <a:t>A bit about OSA</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Zoom out a bit, take us into the bigger picture of why small regional seed companies, seed savers, and decentralized seed systems are important</a:t>
            </a: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db80e6132_1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4db80e6132_1_2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Find preferred method to communicate with growers to gather unified data</a:t>
            </a:r>
            <a:endParaRPr/>
          </a:p>
          <a:p>
            <a:pPr marL="0" lvl="0" indent="0" algn="l" rtl="0">
              <a:spcBef>
                <a:spcPts val="0"/>
              </a:spcBef>
              <a:spcAft>
                <a:spcPts val="0"/>
              </a:spcAft>
              <a:buNone/>
            </a:pPr>
            <a:r>
              <a:rPr lang="en"/>
              <a:t>Have organizational, educational support and resources for growers and managers (OSA, UMN extension (enterprise analysis), SFA of MN, etc).</a:t>
            </a:r>
            <a:endParaRPr/>
          </a:p>
          <a:p>
            <a:pPr marL="0" lvl="0" indent="0" algn="l" rtl="0">
              <a:spcBef>
                <a:spcPts val="0"/>
              </a:spcBef>
              <a:spcAft>
                <a:spcPts val="0"/>
              </a:spcAft>
              <a:buNone/>
            </a:pPr>
            <a:r>
              <a:rPr lang="en"/>
              <a:t>Business support (SBDC, Universities)</a:t>
            </a:r>
            <a:endParaRPr/>
          </a:p>
          <a:p>
            <a:pPr marL="0" lvl="0" indent="0" algn="l" rtl="0">
              <a:spcBef>
                <a:spcPts val="0"/>
              </a:spcBef>
              <a:spcAft>
                <a:spcPts val="0"/>
              </a:spcAft>
              <a:buNone/>
            </a:pPr>
            <a:r>
              <a:rPr lang="en"/>
              <a:t>Clean, process, dry, seed in one location and celebrate successes (Annual Gathering and Feast!)</a:t>
            </a:r>
            <a:endParaRPr/>
          </a:p>
          <a:p>
            <a:pPr marL="0" lvl="0" indent="0" algn="l" rtl="0">
              <a:spcBef>
                <a:spcPts val="0"/>
              </a:spcBef>
              <a:spcAft>
                <a:spcPts val="0"/>
              </a:spcAft>
              <a:buNone/>
            </a:pPr>
            <a:r>
              <a:rPr lang="en"/>
              <a:t>Grow same seed varieties at multiple sites, and grow extra seed- mitigate risk</a:t>
            </a:r>
            <a:endParaRPr/>
          </a:p>
          <a:p>
            <a:pPr marL="0" lvl="0" indent="0" algn="l" rtl="0">
              <a:spcBef>
                <a:spcPts val="0"/>
              </a:spcBef>
              <a:spcAft>
                <a:spcPts val="0"/>
              </a:spcAft>
              <a:buNone/>
            </a:pPr>
            <a:r>
              <a:rPr lang="en"/>
              <a:t>Save seed from best plants – and from multiple plants (preserve genetics)</a:t>
            </a:r>
            <a:endParaRPr/>
          </a:p>
          <a:p>
            <a:pPr marL="0" lvl="0" indent="0" algn="l" rtl="0">
              <a:spcBef>
                <a:spcPts val="0"/>
              </a:spcBef>
              <a:spcAft>
                <a:spcPts val="0"/>
              </a:spcAft>
              <a:buNone/>
            </a:pPr>
            <a:r>
              <a:rPr lang="en"/>
              <a:t>Start small – a handful of varieties, a handful of experienced reliable growers</a:t>
            </a:r>
            <a:endParaRPr/>
          </a:p>
          <a:p>
            <a:pPr marL="0" lvl="0" indent="0" algn="l" rtl="0">
              <a:spcBef>
                <a:spcPts val="0"/>
              </a:spcBef>
              <a:spcAft>
                <a:spcPts val="0"/>
              </a:spcAft>
              <a:buNone/>
            </a:pPr>
            <a:r>
              <a:rPr lang="en"/>
              <a:t>Sell seed that experienced growers have already been saving for years. Regionally adapted, have story and growing recommendations.</a:t>
            </a:r>
            <a:endParaRPr/>
          </a:p>
          <a:p>
            <a:pPr marL="0" lvl="0" indent="0" algn="l" rtl="0">
              <a:spcBef>
                <a:spcPts val="0"/>
              </a:spcBef>
              <a:spcAft>
                <a:spcPts val="0"/>
              </a:spcAft>
              <a:buNone/>
            </a:pPr>
            <a:r>
              <a:rPr lang="en"/>
              <a:t>Other considerations?</a:t>
            </a:r>
            <a:endParaRPr/>
          </a:p>
          <a:p>
            <a:pPr marL="0" lvl="0" indent="0" algn="l" rtl="0">
              <a:spcBef>
                <a:spcPts val="0"/>
              </a:spcBef>
              <a:spcAft>
                <a:spcPts val="0"/>
              </a:spcAft>
              <a:buNone/>
            </a:pPr>
            <a:endParaRPr/>
          </a:p>
        </p:txBody>
      </p:sp>
      <p:sp>
        <p:nvSpPr>
          <p:cNvPr id="382" name="Google Shape;382;g4db80e6132_1_2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d969bfad7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d969bfad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Big </a:t>
            </a:r>
            <a:r>
              <a:rPr lang="en" dirty="0"/>
              <a:t>4, Bayer, Corteva, Chem China and BSF, control over 60% of global proprietary seed sales. </a:t>
            </a:r>
            <a:endParaRPr dirty="0"/>
          </a:p>
          <a:p>
            <a:pPr marL="0" lvl="0" indent="0" algn="l" rtl="0">
              <a:spcBef>
                <a:spcPts val="0"/>
              </a:spcBef>
              <a:spcAft>
                <a:spcPts val="0"/>
              </a:spcAft>
              <a:buNone/>
            </a:pPr>
            <a:r>
              <a:rPr lang="en" dirty="0"/>
              <a:t>In the US an </a:t>
            </a:r>
            <a:r>
              <a:rPr lang="en" dirty="0" smtClean="0"/>
              <a:t>industry </a:t>
            </a:r>
            <a:r>
              <a:rPr lang="en" dirty="0"/>
              <a:t>is </a:t>
            </a:r>
            <a:r>
              <a:rPr lang="en" dirty="0" smtClean="0"/>
              <a:t>no </a:t>
            </a:r>
            <a:r>
              <a:rPr lang="en" dirty="0"/>
              <a:t>longer competitive when four or fewer entities control 40% or higher. </a:t>
            </a:r>
            <a:r>
              <a:rPr lang="en" sz="1350" dirty="0">
                <a:solidFill>
                  <a:schemeClr val="dk1"/>
                </a:solidFill>
                <a:highlight>
                  <a:srgbClr val="FFFFFF"/>
                </a:highlight>
              </a:rPr>
              <a:t>The seed industry continues to exceed this benchmark not only across the entire global supply, but across crop types as well. For example, even before the Big 4 merged, three firms (Monsanto, Syngenta, and Vilmorin) controlled 60 percent of the global vegetable seed market.</a:t>
            </a:r>
            <a:endParaRPr sz="1350" dirty="0">
              <a:solidFill>
                <a:schemeClr val="dk1"/>
              </a:solidFill>
              <a:highlight>
                <a:srgbClr val="FFFFFF"/>
              </a:highlight>
            </a:endParaRPr>
          </a:p>
          <a:p>
            <a:pPr marL="0" lvl="0" indent="0" algn="l" rtl="0">
              <a:spcBef>
                <a:spcPts val="0"/>
              </a:spcBef>
              <a:spcAft>
                <a:spcPts val="0"/>
              </a:spcAft>
              <a:buNone/>
            </a:pPr>
            <a:endParaRPr sz="1350" dirty="0">
              <a:solidFill>
                <a:schemeClr val="dk1"/>
              </a:solidFill>
              <a:highlight>
                <a:srgbClr val="FFFFFF"/>
              </a:highlight>
            </a:endParaRPr>
          </a:p>
          <a:p>
            <a:pPr marL="0" lvl="0" indent="0" algn="l" rtl="0">
              <a:spcBef>
                <a:spcPts val="0"/>
              </a:spcBef>
              <a:spcAft>
                <a:spcPts val="0"/>
              </a:spcAft>
              <a:buNone/>
            </a:pPr>
            <a:r>
              <a:rPr lang="en" sz="1350" dirty="0">
                <a:solidFill>
                  <a:schemeClr val="dk1"/>
                </a:solidFill>
                <a:highlight>
                  <a:srgbClr val="FFFFFF"/>
                </a:highlight>
              </a:rPr>
              <a:t>This as implications for crop biodiversity, farmers’ ability to adapt to changing climates and markets, human nutrition (mass marketing food system), and farmers’ bottom lines (able to save seed or buy affordable seed). </a:t>
            </a:r>
            <a:endParaRPr sz="1350" dirty="0">
              <a:solidFill>
                <a:schemeClr val="dk1"/>
              </a:solidFill>
              <a:highlight>
                <a:srgbClr val="FFFFFF"/>
              </a:highlight>
            </a:endParaRPr>
          </a:p>
          <a:p>
            <a:pPr marL="0" lvl="0" indent="0" algn="l" rtl="0">
              <a:spcBef>
                <a:spcPts val="0"/>
              </a:spcBef>
              <a:spcAft>
                <a:spcPts val="0"/>
              </a:spcAft>
              <a:buNone/>
            </a:pPr>
            <a:endParaRPr sz="1350" dirty="0">
              <a:solidFill>
                <a:schemeClr val="dk1"/>
              </a:solidFill>
              <a:highlight>
                <a:srgbClr val="FFFFFF"/>
              </a:highlight>
            </a:endParaRPr>
          </a:p>
          <a:p>
            <a:pPr marL="0" lvl="0" indent="0" algn="l" rtl="0">
              <a:spcBef>
                <a:spcPts val="0"/>
              </a:spcBef>
              <a:spcAft>
                <a:spcPts val="0"/>
              </a:spcAft>
              <a:buNone/>
            </a:pPr>
            <a:r>
              <a:rPr lang="en" sz="1350" dirty="0">
                <a:solidFill>
                  <a:schemeClr val="dk1"/>
                </a:solidFill>
                <a:highlight>
                  <a:srgbClr val="FFFFFF"/>
                </a:highlight>
              </a:rPr>
              <a:t>Threats to:</a:t>
            </a:r>
            <a:endParaRPr sz="1350" dirty="0">
              <a:solidFill>
                <a:schemeClr val="dk1"/>
              </a:solidFill>
              <a:highlight>
                <a:srgbClr val="FFFFFF"/>
              </a:highlight>
            </a:endParaRPr>
          </a:p>
          <a:p>
            <a:pPr marL="0" lvl="0" indent="0" algn="l" rtl="0">
              <a:spcBef>
                <a:spcPts val="0"/>
              </a:spcBef>
              <a:spcAft>
                <a:spcPts val="0"/>
              </a:spcAft>
              <a:buNone/>
            </a:pPr>
            <a:r>
              <a:rPr lang="en" sz="1350" dirty="0">
                <a:solidFill>
                  <a:schemeClr val="dk1"/>
                </a:solidFill>
                <a:highlight>
                  <a:srgbClr val="FFFFFF"/>
                </a:highlight>
              </a:rPr>
              <a:t>Biodiversity (material is not available for breeding/ adaptation)</a:t>
            </a:r>
            <a:endParaRPr sz="1350" dirty="0">
              <a:solidFill>
                <a:schemeClr val="dk1"/>
              </a:solidFill>
              <a:highlight>
                <a:srgbClr val="FFFFFF"/>
              </a:highlight>
            </a:endParaRPr>
          </a:p>
          <a:p>
            <a:pPr marL="0" lvl="0" indent="0" algn="l" rtl="0">
              <a:spcBef>
                <a:spcPts val="0"/>
              </a:spcBef>
              <a:spcAft>
                <a:spcPts val="0"/>
              </a:spcAft>
              <a:buNone/>
            </a:pPr>
            <a:r>
              <a:rPr lang="en" sz="1350" dirty="0">
                <a:solidFill>
                  <a:schemeClr val="dk1"/>
                </a:solidFill>
                <a:highlight>
                  <a:srgbClr val="FFFFFF"/>
                </a:highlight>
              </a:rPr>
              <a:t>Farmer’s income (not a competitive market, high rates, no ability to save and replant seed, no ability to improve seed for better performance).</a:t>
            </a:r>
            <a:endParaRPr sz="1350" dirty="0">
              <a:solidFill>
                <a:schemeClr val="dk1"/>
              </a:solidFill>
              <a:highlight>
                <a:srgbClr val="FFFFFF"/>
              </a:highlight>
            </a:endParaRPr>
          </a:p>
          <a:p>
            <a:pPr marL="0" lvl="0" indent="0" algn="l" rtl="0">
              <a:spcBef>
                <a:spcPts val="0"/>
              </a:spcBef>
              <a:spcAft>
                <a:spcPts val="0"/>
              </a:spcAft>
              <a:buNone/>
            </a:pPr>
            <a:r>
              <a:rPr lang="en" sz="1350" dirty="0">
                <a:solidFill>
                  <a:schemeClr val="dk1"/>
                </a:solidFill>
                <a:highlight>
                  <a:srgbClr val="FFFFFF"/>
                </a:highlight>
              </a:rPr>
              <a:t>Loss of cultural continuity, all over the world, farmers’ varieties are being lost because of market pressure to conform. </a:t>
            </a:r>
            <a:endParaRPr sz="1350" dirty="0">
              <a:solidFill>
                <a:schemeClr val="dk1"/>
              </a:solidFill>
              <a:highlight>
                <a:srgbClr val="FFFFFF"/>
              </a:highlight>
            </a:endParaRPr>
          </a:p>
          <a:p>
            <a:pPr marL="0" lvl="0" indent="0" algn="l" rtl="0">
              <a:spcBef>
                <a:spcPts val="0"/>
              </a:spcBef>
              <a:spcAft>
                <a:spcPts val="0"/>
              </a:spcAft>
              <a:buNone/>
            </a:pPr>
            <a:endParaRPr sz="1350" dirty="0">
              <a:solidFill>
                <a:schemeClr val="dk1"/>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d969bfad7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d969bfad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ca59fc98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ca59fc9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SOS 2016 Stats:</a:t>
            </a:r>
            <a:endParaRPr/>
          </a:p>
          <a:p>
            <a:pPr marL="0" lvl="0" indent="0" algn="l" rtl="0">
              <a:spcBef>
                <a:spcPts val="0"/>
              </a:spcBef>
              <a:spcAft>
                <a:spcPts val="0"/>
              </a:spcAft>
              <a:buNone/>
            </a:pPr>
            <a:r>
              <a:rPr lang="en"/>
              <a:t>NOP seed rule enforcement: requiring more steps for farmers to demonstrate looking for organic equivalent. </a:t>
            </a:r>
            <a:endParaRPr/>
          </a:p>
          <a:p>
            <a:pPr marL="0" lvl="0" indent="0" algn="l" rtl="0">
              <a:spcBef>
                <a:spcPts val="0"/>
              </a:spcBef>
              <a:spcAft>
                <a:spcPts val="0"/>
              </a:spcAft>
              <a:buClr>
                <a:schemeClr val="dk1"/>
              </a:buClr>
              <a:buSzPts val="1100"/>
              <a:buFont typeface="Arial"/>
              <a:buNone/>
            </a:pPr>
            <a:r>
              <a:rPr lang="en">
                <a:solidFill>
                  <a:schemeClr val="dk1"/>
                </a:solidFill>
              </a:rPr>
              <a:t>Biggest challenge to purchasing organic seed: specific varieties are not available in organic form, or insufficient quantities (also, desirable traits not present and higher price).</a:t>
            </a:r>
            <a:endParaRPr/>
          </a:p>
          <a:p>
            <a:pPr marL="0" lvl="0" indent="0" algn="l" rtl="0">
              <a:spcBef>
                <a:spcPts val="0"/>
              </a:spcBef>
              <a:spcAft>
                <a:spcPts val="0"/>
              </a:spcAft>
              <a:buNone/>
            </a:pPr>
            <a:endParaRPr/>
          </a:p>
          <a:p>
            <a:pPr marL="0" lvl="0" indent="0" algn="l" rtl="0">
              <a:spcBef>
                <a:spcPts val="0"/>
              </a:spcBef>
              <a:spcAft>
                <a:spcPts val="0"/>
              </a:spcAft>
              <a:buNone/>
            </a:pPr>
            <a:r>
              <a:rPr lang="en"/>
              <a:t>Organic seed supply is not keeping up with growth in demand for organic products. </a:t>
            </a:r>
            <a:endParaRPr/>
          </a:p>
          <a:p>
            <a:pPr marL="0" lvl="0" indent="0" algn="l" rtl="0">
              <a:spcBef>
                <a:spcPts val="0"/>
              </a:spcBef>
              <a:spcAft>
                <a:spcPts val="0"/>
              </a:spcAft>
              <a:buNone/>
            </a:pPr>
            <a:r>
              <a:rPr lang="en"/>
              <a:t>27% of organic growers (across crop types) use all organic seed. Only 18% of vegetable growers</a:t>
            </a:r>
            <a:endParaRPr/>
          </a:p>
          <a:p>
            <a:pPr marL="0" lvl="0" indent="0" algn="l" rtl="0">
              <a:spcBef>
                <a:spcPts val="0"/>
              </a:spcBef>
              <a:spcAft>
                <a:spcPts val="0"/>
              </a:spcAft>
              <a:buNone/>
            </a:pPr>
            <a:endParaRPr/>
          </a:p>
          <a:p>
            <a:pPr marL="0" lvl="0" indent="0" algn="l" rtl="0">
              <a:spcBef>
                <a:spcPts val="0"/>
              </a:spcBef>
              <a:spcAft>
                <a:spcPts val="0"/>
              </a:spcAft>
              <a:buNone/>
            </a:pPr>
            <a:r>
              <a:rPr lang="en"/>
              <a:t>Organic seed is generally between 0-40% higher in price than conventional. (average is 65%, but that’s because of some extreme outliers, where organic seed is 300% more expensive). </a:t>
            </a:r>
            <a:endParaRPr/>
          </a:p>
          <a:p>
            <a:pPr marL="0" lvl="0" indent="0" algn="l" rtl="0">
              <a:spcBef>
                <a:spcPts val="0"/>
              </a:spcBef>
              <a:spcAft>
                <a:spcPts val="0"/>
              </a:spcAft>
              <a:buNone/>
            </a:pPr>
            <a:r>
              <a:rPr lang="en"/>
              <a:t>Lack of experienced reliable seed growers is a major growth barrier for organic seed companies. So a crop failure from one farm means a total crop failure. </a:t>
            </a:r>
            <a:endParaRPr/>
          </a:p>
          <a:p>
            <a:pPr marL="0" lvl="0" indent="0" algn="l" rtl="0">
              <a:spcBef>
                <a:spcPts val="0"/>
              </a:spcBef>
              <a:spcAft>
                <a:spcPts val="0"/>
              </a:spcAft>
              <a:buNone/>
            </a:pPr>
            <a:r>
              <a:rPr lang="en"/>
              <a:t>Need for mentoring, which OSA is trying to provide, but regional seed networks can also facilitate. </a:t>
            </a:r>
            <a:endParaRPr/>
          </a:p>
          <a:p>
            <a:pPr marL="0" lvl="0" indent="0" algn="l" rtl="0">
              <a:spcBef>
                <a:spcPts val="0"/>
              </a:spcBef>
              <a:spcAft>
                <a:spcPts val="0"/>
              </a:spcAft>
              <a:buNone/>
            </a:pPr>
            <a:endParaRPr/>
          </a:p>
          <a:p>
            <a:pPr marL="0" lvl="0" indent="0" algn="l" rtl="0">
              <a:spcBef>
                <a:spcPts val="0"/>
              </a:spcBef>
              <a:spcAft>
                <a:spcPts val="0"/>
              </a:spcAft>
              <a:buNone/>
            </a:pPr>
            <a:r>
              <a:rPr lang="en"/>
              <a:t>Survey of 10% of organic farmers nationally, 63% already produce organic seed for on-farm use or commercial contracts. </a:t>
            </a:r>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None/>
            </a:pPr>
            <a:r>
              <a:rPr lang="en" sz="1200">
                <a:solidFill>
                  <a:schemeClr val="dk1"/>
                </a:solidFill>
              </a:rPr>
              <a:t>There was a 69% increase in total organic crop production in the United States between 2008 and 2014. Between 2015 and 2016, the number of certified organic farms in the US increased by 11%; certified acreage increased 15%; and there was a sales increase of 27% (Ag. Marketing Resource Center, 2017). Conventional grain corn sales only grew by 7% in this timeframe (U.S. Department of Agriculture, 2017).</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sz="1200">
                <a:solidFill>
                  <a:schemeClr val="dk1"/>
                </a:solidFill>
              </a:rPr>
              <a:t>Consumers prefer organically produced food primarily because of concerns regarding personal health, the environment and animal welfare, and are willing to pay the price premiums at the retail level (Greene et al., 2016).</a:t>
            </a:r>
            <a:endParaRPr sz="1200">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ca59fc98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ca59fc98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SOS 2016 Stats:</a:t>
            </a:r>
            <a:endParaRPr dirty="0"/>
          </a:p>
          <a:p>
            <a:pPr marL="0" lvl="0" indent="0" algn="l" rtl="0">
              <a:spcBef>
                <a:spcPts val="0"/>
              </a:spcBef>
              <a:spcAft>
                <a:spcPts val="0"/>
              </a:spcAft>
              <a:buNone/>
            </a:pPr>
            <a:r>
              <a:rPr lang="en" dirty="0"/>
              <a:t>NOP seed rule enforcement: requiring more steps for farmers to demonstrate looking for organic equivalent.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Organic seed supply is not keeping up with growth in demand for organic products. </a:t>
            </a:r>
            <a:endParaRPr dirty="0"/>
          </a:p>
          <a:p>
            <a:pPr marL="0" lvl="0" indent="0" algn="l" rtl="0">
              <a:spcBef>
                <a:spcPts val="0"/>
              </a:spcBef>
              <a:spcAft>
                <a:spcPts val="0"/>
              </a:spcAft>
              <a:buNone/>
            </a:pPr>
            <a:r>
              <a:rPr lang="en" dirty="0"/>
              <a:t>27% of organic growers (across crop types) use all organic seed. Only 18% of vegetable growers</a:t>
            </a:r>
            <a:endParaRPr dirty="0"/>
          </a:p>
          <a:p>
            <a:pPr marL="0" lvl="0" indent="0" algn="l" rtl="0">
              <a:spcBef>
                <a:spcPts val="0"/>
              </a:spcBef>
              <a:spcAft>
                <a:spcPts val="0"/>
              </a:spcAft>
              <a:buNone/>
            </a:pPr>
            <a:r>
              <a:rPr lang="en" dirty="0"/>
              <a:t>Biggest challenge to purchasing organic seed: specific varieties are not available in organic form, or insufficient quantities (also, desirable traits not present and higher price). </a:t>
            </a:r>
            <a:endParaRPr dirty="0"/>
          </a:p>
          <a:p>
            <a:pPr marL="0" lvl="0" indent="0" algn="l" rtl="0">
              <a:spcBef>
                <a:spcPts val="0"/>
              </a:spcBef>
              <a:spcAft>
                <a:spcPts val="0"/>
              </a:spcAft>
              <a:buNone/>
            </a:pPr>
            <a:r>
              <a:rPr lang="en" dirty="0"/>
              <a:t>Organic seed is generally between 0-40% higher in price than conventional. (average is 65%, but that’s because of some extreme outliers, where organic seed is 300% more expensive). </a:t>
            </a:r>
            <a:endParaRPr dirty="0"/>
          </a:p>
          <a:p>
            <a:pPr marL="0" lvl="0" indent="0" algn="l" rtl="0">
              <a:spcBef>
                <a:spcPts val="0"/>
              </a:spcBef>
              <a:spcAft>
                <a:spcPts val="0"/>
              </a:spcAft>
              <a:buNone/>
            </a:pPr>
            <a:r>
              <a:rPr lang="en" dirty="0"/>
              <a:t>Lack of experienced reliable seed growers is a major growth barrier for organic seed companies. So a crop failure from one farm means a total crop failure. </a:t>
            </a:r>
            <a:endParaRPr dirty="0"/>
          </a:p>
          <a:p>
            <a:pPr marL="0" lvl="0" indent="0" algn="l" rtl="0">
              <a:spcBef>
                <a:spcPts val="0"/>
              </a:spcBef>
              <a:spcAft>
                <a:spcPts val="0"/>
              </a:spcAft>
              <a:buNone/>
            </a:pPr>
            <a:r>
              <a:rPr lang="en" dirty="0"/>
              <a:t>Need for mentoring, which OSA is trying to provide, but regional seed networks can also facilitate.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Survey of 10% of organic farmers nationally, 63% already produce organic seed for on-farm use or commercial contracts.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ca59fc98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ca59fc98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SOS 2016 Stats:</a:t>
            </a:r>
            <a:endParaRPr/>
          </a:p>
          <a:p>
            <a:pPr marL="0" lvl="0" indent="0" algn="l" rtl="0">
              <a:spcBef>
                <a:spcPts val="0"/>
              </a:spcBef>
              <a:spcAft>
                <a:spcPts val="0"/>
              </a:spcAft>
              <a:buNone/>
            </a:pPr>
            <a:r>
              <a:rPr lang="en"/>
              <a:t>NOP seed rule enforcement: requiring more steps for farmers to demonstrate looking for organic equivalent. </a:t>
            </a:r>
            <a:endParaRPr/>
          </a:p>
          <a:p>
            <a:pPr marL="0" lvl="0" indent="0" algn="l" rtl="0">
              <a:spcBef>
                <a:spcPts val="0"/>
              </a:spcBef>
              <a:spcAft>
                <a:spcPts val="0"/>
              </a:spcAft>
              <a:buNone/>
            </a:pPr>
            <a:endParaRPr/>
          </a:p>
          <a:p>
            <a:pPr marL="0" lvl="0" indent="0" algn="l" rtl="0">
              <a:spcBef>
                <a:spcPts val="0"/>
              </a:spcBef>
              <a:spcAft>
                <a:spcPts val="0"/>
              </a:spcAft>
              <a:buNone/>
            </a:pPr>
            <a:r>
              <a:rPr lang="en"/>
              <a:t>Organic seed supply is not keeping up with growth in demand for organic products. </a:t>
            </a:r>
            <a:endParaRPr/>
          </a:p>
          <a:p>
            <a:pPr marL="0" lvl="0" indent="0" algn="l" rtl="0">
              <a:spcBef>
                <a:spcPts val="0"/>
              </a:spcBef>
              <a:spcAft>
                <a:spcPts val="0"/>
              </a:spcAft>
              <a:buNone/>
            </a:pPr>
            <a:r>
              <a:rPr lang="en"/>
              <a:t>27% of organic growers (across crop types) use all organic seed. Only 18% of vegetable growers</a:t>
            </a:r>
            <a:endParaRPr/>
          </a:p>
          <a:p>
            <a:pPr marL="0" lvl="0" indent="0" algn="l" rtl="0">
              <a:spcBef>
                <a:spcPts val="0"/>
              </a:spcBef>
              <a:spcAft>
                <a:spcPts val="0"/>
              </a:spcAft>
              <a:buNone/>
            </a:pPr>
            <a:r>
              <a:rPr lang="en"/>
              <a:t>Biggest challenge to purchasing organic seed: specific varieties are not available in organic form, or insufficient quantities (also, desirable traits not present and higher price). </a:t>
            </a:r>
            <a:endParaRPr/>
          </a:p>
          <a:p>
            <a:pPr marL="0" lvl="0" indent="0" algn="l" rtl="0">
              <a:spcBef>
                <a:spcPts val="0"/>
              </a:spcBef>
              <a:spcAft>
                <a:spcPts val="0"/>
              </a:spcAft>
              <a:buNone/>
            </a:pPr>
            <a:r>
              <a:rPr lang="en"/>
              <a:t>Organic seed is generally between 0-40% higher in price than conventional. (average is 65%, but that’s because of some extreme outliers, where organic seed is 300% more expensive). </a:t>
            </a:r>
            <a:endParaRPr/>
          </a:p>
          <a:p>
            <a:pPr marL="0" lvl="0" indent="0" algn="l" rtl="0">
              <a:spcBef>
                <a:spcPts val="0"/>
              </a:spcBef>
              <a:spcAft>
                <a:spcPts val="0"/>
              </a:spcAft>
              <a:buNone/>
            </a:pPr>
            <a:r>
              <a:rPr lang="en"/>
              <a:t>Lack of experienced reliable seed growers is a major growth barrier for organic seed companies. So a crop failure from one farm means a total crop failure. </a:t>
            </a:r>
            <a:endParaRPr/>
          </a:p>
          <a:p>
            <a:pPr marL="0" lvl="0" indent="0" algn="l" rtl="0">
              <a:spcBef>
                <a:spcPts val="0"/>
              </a:spcBef>
              <a:spcAft>
                <a:spcPts val="0"/>
              </a:spcAft>
              <a:buNone/>
            </a:pPr>
            <a:r>
              <a:rPr lang="en"/>
              <a:t>Need for mentoring, which OSA is trying to provide, but regional seed networks can also facilitate. </a:t>
            </a:r>
            <a:endParaRPr/>
          </a:p>
          <a:p>
            <a:pPr marL="0" lvl="0" indent="0" algn="l" rtl="0">
              <a:spcBef>
                <a:spcPts val="0"/>
              </a:spcBef>
              <a:spcAft>
                <a:spcPts val="0"/>
              </a:spcAft>
              <a:buNone/>
            </a:pPr>
            <a:endParaRPr/>
          </a:p>
          <a:p>
            <a:pPr marL="0" lvl="0" indent="0" algn="l" rtl="0">
              <a:spcBef>
                <a:spcPts val="0"/>
              </a:spcBef>
              <a:spcAft>
                <a:spcPts val="0"/>
              </a:spcAft>
              <a:buNone/>
            </a:pPr>
            <a:r>
              <a:rPr lang="en"/>
              <a:t>Survey of 10% of organic farmers nationally, 63% already produce organic seed for on-farm use or commercial contracts. </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ca59fc98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ca59fc98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00000"/>
              </a:buClr>
              <a:buSzPts val="1100"/>
              <a:buChar char="●"/>
            </a:pPr>
            <a:r>
              <a:rPr lang="en" dirty="0"/>
              <a:t>There is a need for research/ trial and error on organic seed production traits and </a:t>
            </a:r>
            <a:r>
              <a:rPr lang="en" dirty="0" smtClean="0"/>
              <a:t>methods</a:t>
            </a:r>
            <a:r>
              <a:rPr lang="en-US" dirty="0" smtClean="0"/>
              <a:t>- OSA is putting in a grant for this.</a:t>
            </a:r>
            <a:endParaRPr dirty="0"/>
          </a:p>
          <a:p>
            <a:pPr marL="457200" lvl="0" indent="-298450" algn="l" rtl="0">
              <a:lnSpc>
                <a:spcPct val="115000"/>
              </a:lnSpc>
              <a:spcBef>
                <a:spcPts val="0"/>
              </a:spcBef>
              <a:spcAft>
                <a:spcPts val="0"/>
              </a:spcAft>
              <a:buClr>
                <a:srgbClr val="000000"/>
              </a:buClr>
              <a:buSzPts val="1100"/>
              <a:buChar char="●"/>
            </a:pPr>
            <a:r>
              <a:rPr lang="en" dirty="0"/>
              <a:t>There is a need for organic certifier education regarding seed production</a:t>
            </a:r>
            <a:endParaRPr dirty="0"/>
          </a:p>
          <a:p>
            <a:pPr marL="0" lvl="0" indent="0" algn="l" rtl="0">
              <a:spcBef>
                <a:spcPts val="16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SOS 2016 Stats:</a:t>
            </a:r>
            <a:endParaRPr dirty="0"/>
          </a:p>
          <a:p>
            <a:pPr marL="0" lvl="0" indent="0" algn="l" rtl="0">
              <a:spcBef>
                <a:spcPts val="0"/>
              </a:spcBef>
              <a:spcAft>
                <a:spcPts val="0"/>
              </a:spcAft>
              <a:buNone/>
            </a:pPr>
            <a:r>
              <a:rPr lang="en" dirty="0"/>
              <a:t>NOP seed rule enforcement: requiring more steps for farmers to demonstrate looking for organic equivalent.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Organic seed supply is not keeping up with growth in demand for organic products. </a:t>
            </a:r>
            <a:endParaRPr dirty="0"/>
          </a:p>
          <a:p>
            <a:pPr marL="0" lvl="0" indent="0" algn="l" rtl="0">
              <a:spcBef>
                <a:spcPts val="0"/>
              </a:spcBef>
              <a:spcAft>
                <a:spcPts val="0"/>
              </a:spcAft>
              <a:buNone/>
            </a:pPr>
            <a:r>
              <a:rPr lang="en" dirty="0"/>
              <a:t>27% of organic growers (across crop types) use all organic seed. Only 18% of vegetable growers</a:t>
            </a:r>
            <a:endParaRPr dirty="0"/>
          </a:p>
          <a:p>
            <a:pPr marL="0" lvl="0" indent="0" algn="l" rtl="0">
              <a:spcBef>
                <a:spcPts val="0"/>
              </a:spcBef>
              <a:spcAft>
                <a:spcPts val="0"/>
              </a:spcAft>
              <a:buNone/>
            </a:pPr>
            <a:r>
              <a:rPr lang="en" dirty="0"/>
              <a:t>Biggest challenge to purchasing organic seed: specific varieties are not available in organic form, or insufficient quantities (also, desirable traits not present and higher price). </a:t>
            </a:r>
            <a:endParaRPr dirty="0"/>
          </a:p>
          <a:p>
            <a:pPr marL="0" lvl="0" indent="0" algn="l" rtl="0">
              <a:spcBef>
                <a:spcPts val="0"/>
              </a:spcBef>
              <a:spcAft>
                <a:spcPts val="0"/>
              </a:spcAft>
              <a:buNone/>
            </a:pPr>
            <a:r>
              <a:rPr lang="en" dirty="0"/>
              <a:t>Organic seed is generally between 0-40% higher in price than conventional. (average is 65%, but that’s because of some extreme outliers, where organic seed is 300% more expensive). </a:t>
            </a:r>
            <a:endParaRPr dirty="0"/>
          </a:p>
          <a:p>
            <a:pPr marL="0" lvl="0" indent="0" algn="l" rtl="0">
              <a:spcBef>
                <a:spcPts val="0"/>
              </a:spcBef>
              <a:spcAft>
                <a:spcPts val="0"/>
              </a:spcAft>
              <a:buNone/>
            </a:pPr>
            <a:r>
              <a:rPr lang="en" dirty="0"/>
              <a:t>Lack of experienced reliable seed growers is a major growth barrier for organic seed companies. So a crop failure from one farm means a total crop failure. </a:t>
            </a:r>
            <a:endParaRPr dirty="0"/>
          </a:p>
          <a:p>
            <a:pPr marL="0" lvl="0" indent="0" algn="l" rtl="0">
              <a:spcBef>
                <a:spcPts val="0"/>
              </a:spcBef>
              <a:spcAft>
                <a:spcPts val="0"/>
              </a:spcAft>
              <a:buNone/>
            </a:pPr>
            <a:r>
              <a:rPr lang="en" dirty="0"/>
              <a:t>Need for mentoring, which OSA is trying to provide, but regional seed networks can also facilitate.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Survey of 10% of organic farmers nationally, 63% already produce organic seed for on-farm use or commercial contracts.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ca59fc98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ca59fc9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SEED PRODUCTION FOR PERSONAL OR COMMERCIAL USE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Do you have the environmental conditions for pollination and fertilization of the species you are producing?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Temp: too much heat or cold- pollen viability or damage to apical growing points. Biennials: minimum temperature for vernalization. Broccoli and radish can be vernalized in 1 season. Diurnal temperature fluctuation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Day length: influences flower initiation in many crops (photoperiodism). Cabbage, carrot, onion, spinach (requires 14 hour days to initiate flowering)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Frost free days: Seed crops often require a longer growing season. Lettuce, more than twice as long for seed.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Precipitation: plant health, pollinator activity, seed dry-down/ disease potential, early germination,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Wind: pollination, dry-down, lodging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Land in general and space for proper isolation</a:t>
            </a:r>
            <a:endParaRPr dirty="0"/>
          </a:p>
          <a:p>
            <a:pPr marL="0" lvl="0" indent="0" algn="l" rtl="0">
              <a:spcBef>
                <a:spcPts val="0"/>
              </a:spcBef>
              <a:spcAft>
                <a:spcPts val="0"/>
              </a:spcAft>
              <a:buClr>
                <a:schemeClr val="dk1"/>
              </a:buClr>
              <a:buSzPts val="1100"/>
              <a:buFont typeface="Arial"/>
              <a:buNone/>
            </a:pPr>
            <a:r>
              <a:rPr lang="en" dirty="0"/>
              <a:t>• Yield and economic data by crop and region</a:t>
            </a:r>
            <a:endParaRPr dirty="0"/>
          </a:p>
          <a:p>
            <a:pPr marL="0" lvl="0" indent="0" algn="l" rtl="0">
              <a:spcBef>
                <a:spcPts val="0"/>
              </a:spcBef>
              <a:spcAft>
                <a:spcPts val="0"/>
              </a:spcAft>
              <a:buClr>
                <a:schemeClr val="dk1"/>
              </a:buClr>
              <a:buSzPts val="1100"/>
              <a:buFont typeface="Arial"/>
              <a:buNone/>
            </a:pPr>
            <a:r>
              <a:rPr lang="en" dirty="0"/>
              <a:t>• Resources on production practices (weed, disease,</a:t>
            </a:r>
            <a:endParaRPr dirty="0"/>
          </a:p>
          <a:p>
            <a:pPr marL="0" lvl="0" indent="0" algn="l" rtl="0">
              <a:spcBef>
                <a:spcPts val="0"/>
              </a:spcBef>
              <a:spcAft>
                <a:spcPts val="0"/>
              </a:spcAft>
              <a:buClr>
                <a:schemeClr val="dk1"/>
              </a:buClr>
              <a:buSzPts val="1100"/>
              <a:buFont typeface="Arial"/>
              <a:buNone/>
            </a:pPr>
            <a:r>
              <a:rPr lang="en" dirty="0"/>
              <a:t>and pest management)</a:t>
            </a:r>
            <a:endParaRPr dirty="0"/>
          </a:p>
          <a:p>
            <a:pPr marL="0" lvl="0" indent="0" algn="l" rtl="0">
              <a:spcBef>
                <a:spcPts val="0"/>
              </a:spcBef>
              <a:spcAft>
                <a:spcPts val="0"/>
              </a:spcAft>
              <a:buClr>
                <a:schemeClr val="dk1"/>
              </a:buClr>
              <a:buSzPts val="1100"/>
              <a:buFont typeface="Arial"/>
              <a:buNone/>
            </a:pPr>
            <a:r>
              <a:rPr lang="en" dirty="0"/>
              <a:t>• Support to troubleshoot production challenges (access</a:t>
            </a:r>
            <a:endParaRPr dirty="0"/>
          </a:p>
          <a:p>
            <a:pPr marL="0" lvl="0" indent="0" algn="l" rtl="0">
              <a:spcBef>
                <a:spcPts val="0"/>
              </a:spcBef>
              <a:spcAft>
                <a:spcPts val="0"/>
              </a:spcAft>
              <a:buClr>
                <a:schemeClr val="dk1"/>
              </a:buClr>
              <a:buSzPts val="1100"/>
              <a:buFont typeface="Arial"/>
              <a:buNone/>
            </a:pPr>
            <a:r>
              <a:rPr lang="en" dirty="0"/>
              <a:t>to experts)</a:t>
            </a:r>
            <a:endParaRPr dirty="0"/>
          </a:p>
          <a:p>
            <a:pPr marL="0" lvl="0" indent="0" algn="l" rtl="0">
              <a:spcBef>
                <a:spcPts val="0"/>
              </a:spcBef>
              <a:spcAft>
                <a:spcPts val="0"/>
              </a:spcAft>
              <a:buClr>
                <a:schemeClr val="dk1"/>
              </a:buClr>
              <a:buSzPts val="1100"/>
              <a:buFont typeface="Arial"/>
              <a:buNone/>
            </a:pPr>
            <a:r>
              <a:rPr lang="en" dirty="0"/>
              <a:t>• Testing equipment and facilities (germination and</a:t>
            </a:r>
            <a:endParaRPr dirty="0"/>
          </a:p>
          <a:p>
            <a:pPr marL="0" lvl="0" indent="0" algn="l" rtl="0">
              <a:spcBef>
                <a:spcPts val="0"/>
              </a:spcBef>
              <a:spcAft>
                <a:spcPts val="0"/>
              </a:spcAft>
              <a:buClr>
                <a:schemeClr val="dk1"/>
              </a:buClr>
              <a:buSzPts val="1100"/>
              <a:buFont typeface="Arial"/>
              <a:buNone/>
            </a:pPr>
            <a:r>
              <a:rPr lang="en" dirty="0"/>
              <a:t>GMO contamination)</a:t>
            </a:r>
            <a:endParaRPr dirty="0"/>
          </a:p>
          <a:p>
            <a:pPr marL="0" lvl="0" indent="0" algn="l" rtl="0">
              <a:spcBef>
                <a:spcPts val="0"/>
              </a:spcBef>
              <a:spcAft>
                <a:spcPts val="0"/>
              </a:spcAft>
              <a:buClr>
                <a:schemeClr val="dk1"/>
              </a:buClr>
              <a:buSzPts val="1100"/>
              <a:buFont typeface="Arial"/>
              <a:buNone/>
            </a:pPr>
            <a:r>
              <a:rPr lang="en" dirty="0"/>
              <a:t>• Scale-appropriate and affordable equipment</a:t>
            </a:r>
            <a:endParaRPr dirty="0"/>
          </a:p>
          <a:p>
            <a:pPr marL="0" lvl="0" indent="0" algn="l" rtl="0">
              <a:spcBef>
                <a:spcPts val="0"/>
              </a:spcBef>
              <a:spcAft>
                <a:spcPts val="0"/>
              </a:spcAft>
              <a:buClr>
                <a:schemeClr val="dk1"/>
              </a:buClr>
              <a:buSzPts val="1100"/>
              <a:buFont typeface="Arial"/>
              <a:buNone/>
            </a:pPr>
            <a:r>
              <a:rPr lang="en" dirty="0"/>
              <a:t>• Handling and storage facilities</a:t>
            </a:r>
            <a:endParaRPr dirty="0"/>
          </a:p>
          <a:p>
            <a:pPr marL="0" lvl="0" indent="0" algn="l" rtl="0">
              <a:spcBef>
                <a:spcPts val="0"/>
              </a:spcBef>
              <a:spcAft>
                <a:spcPts val="0"/>
              </a:spcAft>
              <a:buClr>
                <a:schemeClr val="dk1"/>
              </a:buClr>
              <a:buSzPts val="1100"/>
              <a:buFont typeface="Arial"/>
              <a:buNone/>
            </a:pPr>
            <a:r>
              <a:rPr lang="en" dirty="0"/>
              <a:t>• Marketing assistance</a:t>
            </a: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ca59fc98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ca59fc98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Markets: </a:t>
            </a:r>
            <a:r>
              <a:rPr lang="en" sz="1800" dirty="0">
                <a:solidFill>
                  <a:schemeClr val="dk2"/>
                </a:solidFill>
              </a:rPr>
              <a:t>(which crops, how much and when?)</a:t>
            </a:r>
            <a:endParaRPr sz="1800" dirty="0">
              <a:solidFill>
                <a:schemeClr val="dk2"/>
              </a:solidFill>
            </a:endParaRPr>
          </a:p>
          <a:p>
            <a:pPr marL="0" lvl="0" indent="0" algn="l" rtl="0">
              <a:spcBef>
                <a:spcPts val="0"/>
              </a:spcBef>
              <a:spcAft>
                <a:spcPts val="0"/>
              </a:spcAft>
              <a:buNone/>
            </a:pPr>
            <a:r>
              <a:rPr lang="en" sz="1800" dirty="0">
                <a:solidFill>
                  <a:schemeClr val="dk2"/>
                </a:solidFill>
              </a:rPr>
              <a:t>Land requirements: (lease or ownership) keep isolation distances in mind</a:t>
            </a:r>
            <a:endParaRPr sz="1800" dirty="0">
              <a:solidFill>
                <a:schemeClr val="dk2"/>
              </a:solidFill>
            </a:endParaRPr>
          </a:p>
          <a:p>
            <a:pPr marL="0" lvl="0" indent="0" algn="l" rtl="0">
              <a:spcBef>
                <a:spcPts val="0"/>
              </a:spcBef>
              <a:spcAft>
                <a:spcPts val="0"/>
              </a:spcAft>
              <a:buNone/>
            </a:pPr>
            <a:r>
              <a:rPr lang="en" sz="1800" dirty="0">
                <a:solidFill>
                  <a:schemeClr val="dk2"/>
                </a:solidFill>
              </a:rPr>
              <a:t>Operating costs: access to quality stock seed (was an issue in SOS, stock seed may need to be “cleaned up.”</a:t>
            </a:r>
            <a:endParaRPr sz="1800" dirty="0">
              <a:solidFill>
                <a:schemeClr val="dk2"/>
              </a:solidFill>
            </a:endParaRPr>
          </a:p>
          <a:p>
            <a:pPr marL="0" lvl="0" indent="0" algn="l" rtl="0">
              <a:spcBef>
                <a:spcPts val="0"/>
              </a:spcBef>
              <a:spcAft>
                <a:spcPts val="0"/>
              </a:spcAft>
              <a:buNone/>
            </a:pPr>
            <a:endParaRPr sz="1800" dirty="0">
              <a:solidFill>
                <a:schemeClr val="dk2"/>
              </a:solidFill>
            </a:endParaRPr>
          </a:p>
          <a:p>
            <a:pPr marL="0" lvl="0" indent="0" algn="l" rtl="0">
              <a:spcBef>
                <a:spcPts val="0"/>
              </a:spcBef>
              <a:spcAft>
                <a:spcPts val="0"/>
              </a:spcAft>
              <a:buNone/>
            </a:pPr>
            <a:r>
              <a:rPr lang="en" sz="1800" dirty="0">
                <a:solidFill>
                  <a:schemeClr val="dk2"/>
                </a:solidFill>
              </a:rPr>
              <a:t> land prep all the way through post harvest, seed cleaning and storage. </a:t>
            </a:r>
            <a:endParaRPr sz="1800" dirty="0">
              <a:solidFill>
                <a:schemeClr val="dk2"/>
              </a:solidFill>
            </a:endParaRPr>
          </a:p>
          <a:p>
            <a:pPr marL="0" lvl="0" indent="0" algn="l" rtl="0">
              <a:spcBef>
                <a:spcPts val="0"/>
              </a:spcBef>
              <a:spcAft>
                <a:spcPts val="0"/>
              </a:spcAft>
              <a:buNone/>
            </a:pPr>
            <a:r>
              <a:rPr lang="en" sz="1800" dirty="0">
                <a:solidFill>
                  <a:schemeClr val="dk2"/>
                </a:solidFill>
              </a:rPr>
              <a:t>Planting, harvesting, seed extraction, cleaning, drying, storage equipment, </a:t>
            </a:r>
            <a:endParaRPr sz="1800" dirty="0">
              <a:solidFill>
                <a:schemeClr val="dk2"/>
              </a:solidFill>
            </a:endParaRPr>
          </a:p>
          <a:p>
            <a:pPr marL="0" lvl="0" indent="0" algn="l" rtl="0">
              <a:spcBef>
                <a:spcPts val="0"/>
              </a:spcBef>
              <a:spcAft>
                <a:spcPts val="0"/>
              </a:spcAft>
              <a:buNone/>
            </a:pPr>
            <a:r>
              <a:rPr lang="en" sz="1800" dirty="0">
                <a:solidFill>
                  <a:schemeClr val="dk2"/>
                </a:solidFill>
              </a:rPr>
              <a:t>Can I borrow or use something I already have? Divide costs among crops equipment is used for. Unless a piece of equipment is crop specific. </a:t>
            </a:r>
            <a:endParaRPr sz="1800" dirty="0">
              <a:solidFill>
                <a:schemeClr val="dk2"/>
              </a:solidFill>
            </a:endParaRPr>
          </a:p>
          <a:p>
            <a:pPr marL="0" lvl="0" indent="0" algn="l" rtl="0">
              <a:spcBef>
                <a:spcPts val="0"/>
              </a:spcBef>
              <a:spcAft>
                <a:spcPts val="0"/>
              </a:spcAft>
              <a:buNone/>
            </a:pPr>
            <a:endParaRPr sz="1800" dirty="0">
              <a:solidFill>
                <a:schemeClr val="dk2"/>
              </a:solidFill>
            </a:endParaRPr>
          </a:p>
          <a:p>
            <a:pPr marL="0" lvl="0" indent="0" algn="l" rtl="0">
              <a:spcBef>
                <a:spcPts val="0"/>
              </a:spcBef>
              <a:spcAft>
                <a:spcPts val="0"/>
              </a:spcAft>
              <a:buNone/>
            </a:pPr>
            <a:r>
              <a:rPr lang="en" sz="1800" dirty="0">
                <a:solidFill>
                  <a:schemeClr val="dk2"/>
                </a:solidFill>
              </a:rPr>
              <a:t>Transaction cost: also refers to time taken to build marketing relationships. Knowledge about how to navigate commercial constracts, which OSA is part of a project to offer education around. </a:t>
            </a:r>
            <a:endParaRPr sz="1800" dirty="0">
              <a:solidFill>
                <a:schemeClr val="dk2"/>
              </a:solidFill>
            </a:endParaRPr>
          </a:p>
          <a:p>
            <a:pPr marL="0" lvl="0" indent="0" algn="l" rtl="0">
              <a:spcBef>
                <a:spcPts val="0"/>
              </a:spcBef>
              <a:spcAft>
                <a:spcPts val="0"/>
              </a:spcAft>
              <a:buNone/>
            </a:pPr>
            <a:r>
              <a:rPr lang="en" sz="1800" dirty="0">
                <a:solidFill>
                  <a:schemeClr val="dk2"/>
                </a:solidFill>
              </a:rPr>
              <a:t> </a:t>
            </a:r>
            <a:endParaRPr sz="1800" dirty="0">
              <a:solidFill>
                <a:schemeClr val="dk2"/>
              </a:solidFill>
            </a:endParaRPr>
          </a:p>
          <a:p>
            <a:pPr marL="0" lvl="0" indent="0" algn="l" rtl="0">
              <a:spcBef>
                <a:spcPts val="0"/>
              </a:spcBef>
              <a:spcAft>
                <a:spcPts val="0"/>
              </a:spcAft>
              <a:buNone/>
            </a:pPr>
            <a:endParaRPr sz="1800" dirty="0">
              <a:solidFill>
                <a:schemeClr val="dk2"/>
              </a:solidFill>
            </a:endParaRPr>
          </a:p>
          <a:p>
            <a:pPr marL="0" lvl="0" indent="0" algn="l" rtl="0">
              <a:spcBef>
                <a:spcPts val="0"/>
              </a:spcBef>
              <a:spcAft>
                <a:spcPts val="0"/>
              </a:spcAft>
              <a:buNone/>
            </a:pPr>
            <a:endParaRPr sz="1800" dirty="0">
              <a:solidFill>
                <a:schemeClr val="dk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2D3BEBAC-618C-4920-947B-C87DC50ADEB4}" type="datetimeFigureOut">
              <a:rPr lang="en-US" smtClean="0"/>
              <a:t>2/7/20</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p:txBody>
          <a:bodyPr/>
          <a:lstStyle/>
          <a:p>
            <a:fld id="{0AD72342-0B45-470F-93AA-76733CB2B0B3}" type="slidenum">
              <a:rPr lang="en-US" smtClean="0"/>
              <a:t>‹#›</a:t>
            </a:fld>
            <a:endParaRPr lang="en-US"/>
          </a:p>
        </p:txBody>
      </p:sp>
    </p:spTree>
    <p:extLst>
      <p:ext uri="{BB962C8B-B14F-4D97-AF65-F5344CB8AC3E}">
        <p14:creationId xmlns:p14="http://schemas.microsoft.com/office/powerpoint/2010/main" val="309945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3" name="Google Shape;93;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6" name="Google Shape;106;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8" name="Google Shape;108;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0" name="Google Shape;120;p2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5"/>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0" name="Google Shape;70;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smtClean="0">
                <a:latin typeface="Ubuntu"/>
                <a:ea typeface="Ubuntu"/>
                <a:cs typeface="Ubuntu"/>
                <a:sym typeface="Ubuntu"/>
              </a:rPr>
              <a:t>Economics of Seed Production: Enterprise Budgets</a:t>
            </a:r>
            <a:endParaRPr sz="3000" dirty="0">
              <a:latin typeface="Ubuntu"/>
              <a:ea typeface="Ubuntu"/>
              <a:cs typeface="Ubuntu"/>
              <a:sym typeface="Ubuntu"/>
            </a:endParaRPr>
          </a:p>
        </p:txBody>
      </p:sp>
      <p:pic>
        <p:nvPicPr>
          <p:cNvPr id="2" name="Picture 1" descr="black-white-background-OSA-logo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476" y="2123091"/>
            <a:ext cx="2478024" cy="1252728"/>
          </a:xfrm>
          <a:prstGeom prst="rect">
            <a:avLst/>
          </a:prstGeom>
        </p:spPr>
      </p:pic>
      <p:pic>
        <p:nvPicPr>
          <p:cNvPr id="3" name="Picture 2" descr="NorthCentral-SARE-logo_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09" y="2070099"/>
            <a:ext cx="1826960" cy="1649339"/>
          </a:xfrm>
          <a:prstGeom prst="rect">
            <a:avLst/>
          </a:prstGeom>
        </p:spPr>
      </p:pic>
      <p:pic>
        <p:nvPicPr>
          <p:cNvPr id="4" name="Picture 3" descr="Circle_logo_Col@1.5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323" y="1395279"/>
            <a:ext cx="2986402" cy="31735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budget analysis</a:t>
            </a:r>
            <a:endParaRPr lang="en-US" dirty="0"/>
          </a:p>
        </p:txBody>
      </p:sp>
      <p:sp>
        <p:nvSpPr>
          <p:cNvPr id="3" name="Content Placeholder 2"/>
          <p:cNvSpPr>
            <a:spLocks noGrp="1"/>
          </p:cNvSpPr>
          <p:nvPr>
            <p:ph idx="1"/>
          </p:nvPr>
        </p:nvSpPr>
        <p:spPr>
          <a:xfrm>
            <a:off x="628651" y="1139231"/>
            <a:ext cx="4872341" cy="3263504"/>
          </a:xfrm>
        </p:spPr>
        <p:txBody>
          <a:bodyPr/>
          <a:lstStyle/>
          <a:p>
            <a:r>
              <a:rPr lang="en-US" dirty="0" smtClean="0"/>
              <a:t>5 producers involved </a:t>
            </a:r>
            <a:r>
              <a:rPr lang="en-US" dirty="0" smtClean="0"/>
              <a:t>in </a:t>
            </a:r>
            <a:r>
              <a:rPr lang="en-US" dirty="0" smtClean="0"/>
              <a:t>seed enterprise project</a:t>
            </a:r>
          </a:p>
          <a:p>
            <a:pPr lvl="1"/>
            <a:r>
              <a:rPr lang="en-US" dirty="0" smtClean="0"/>
              <a:t>4 crops produced</a:t>
            </a:r>
            <a:endParaRPr lang="en-US" dirty="0" smtClean="0"/>
          </a:p>
          <a:p>
            <a:pPr lvl="1"/>
            <a:r>
              <a:rPr lang="en-US" dirty="0" smtClean="0"/>
              <a:t>Small spaces:</a:t>
            </a:r>
          </a:p>
          <a:p>
            <a:pPr lvl="2"/>
            <a:r>
              <a:rPr lang="en-US" dirty="0" smtClean="0"/>
              <a:t>Tomato seed production: 1,000-2,000 SF</a:t>
            </a:r>
          </a:p>
          <a:p>
            <a:pPr lvl="2"/>
            <a:r>
              <a:rPr lang="en-US" dirty="0" smtClean="0"/>
              <a:t>Potato production: 300-600 SF</a:t>
            </a:r>
          </a:p>
          <a:p>
            <a:pPr lvl="2"/>
            <a:r>
              <a:rPr lang="en-US" dirty="0" smtClean="0"/>
              <a:t>Carrots: 100 SF </a:t>
            </a:r>
          </a:p>
          <a:p>
            <a:pPr lvl="1"/>
            <a:r>
              <a:rPr lang="en-US" dirty="0" smtClean="0"/>
              <a:t>Selection of harvest for seed only a portion of crop, 10-25% </a:t>
            </a:r>
            <a:endParaRPr lang="en-US" dirty="0"/>
          </a:p>
        </p:txBody>
      </p:sp>
      <p:pic>
        <p:nvPicPr>
          <p:cNvPr id="2052" name="Picture 4" descr="https://seedalliance.org/wp-content/uploads/2018/07/squash8-e153211025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856" y="2152245"/>
            <a:ext cx="3214688"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0176" y="119995"/>
            <a:ext cx="2194757" cy="276999"/>
          </a:xfrm>
          <a:prstGeom prst="rect">
            <a:avLst/>
          </a:prstGeom>
          <a:noFill/>
        </p:spPr>
        <p:txBody>
          <a:bodyPr wrap="none" rtlCol="0">
            <a:spAutoFit/>
          </a:bodyPr>
          <a:lstStyle/>
          <a:p>
            <a:r>
              <a:rPr lang="en-US" sz="1200" dirty="0" smtClean="0"/>
              <a:t>Slide courtesy of Ryan </a:t>
            </a:r>
            <a:r>
              <a:rPr lang="en-US" sz="1200" dirty="0" err="1" smtClean="0"/>
              <a:t>Pesch</a:t>
            </a:r>
            <a:endParaRPr lang="en-US" sz="1200" dirty="0"/>
          </a:p>
        </p:txBody>
      </p:sp>
    </p:spTree>
    <p:extLst>
      <p:ext uri="{BB962C8B-B14F-4D97-AF65-F5344CB8AC3E}">
        <p14:creationId xmlns:p14="http://schemas.microsoft.com/office/powerpoint/2010/main" val="28416823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a:t>
            </a:r>
            <a:r>
              <a:rPr lang="en-US" dirty="0" smtClean="0"/>
              <a:t>Labor: </a:t>
            </a:r>
            <a:r>
              <a:rPr lang="en-US" dirty="0" smtClean="0"/>
              <a:t>Direct Costs Minimal</a:t>
            </a:r>
            <a:endParaRPr lang="en-US" dirty="0"/>
          </a:p>
        </p:txBody>
      </p:sp>
      <p:sp>
        <p:nvSpPr>
          <p:cNvPr id="3" name="Content Placeholder 2"/>
          <p:cNvSpPr>
            <a:spLocks noGrp="1"/>
          </p:cNvSpPr>
          <p:nvPr>
            <p:ph idx="1"/>
          </p:nvPr>
        </p:nvSpPr>
        <p:spPr>
          <a:xfrm>
            <a:off x="628650" y="1369219"/>
            <a:ext cx="8009512" cy="1373981"/>
          </a:xfrm>
        </p:spPr>
        <p:txBody>
          <a:bodyPr>
            <a:normAutofit fontScale="85000" lnSpcReduction="10000"/>
          </a:bodyPr>
          <a:lstStyle/>
          <a:p>
            <a:r>
              <a:rPr lang="en-US" dirty="0" smtClean="0"/>
              <a:t>Field production time = greenhouse work, tillage/bed prep, planting, mulching, fertilizing</a:t>
            </a:r>
          </a:p>
          <a:p>
            <a:r>
              <a:rPr lang="en-US" dirty="0" smtClean="0"/>
              <a:t>Seed production time = harvest, extraction, drying, winnowing, germination tests</a:t>
            </a:r>
          </a:p>
          <a:p>
            <a:r>
              <a:rPr lang="en-US" dirty="0" smtClean="0"/>
              <a:t>Range of inputs/return per crop (one farm example):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49234858"/>
              </p:ext>
            </p:extLst>
          </p:nvPr>
        </p:nvGraphicFramePr>
        <p:xfrm>
          <a:off x="1164278" y="2867227"/>
          <a:ext cx="6938253" cy="1727698"/>
        </p:xfrm>
        <a:graphic>
          <a:graphicData uri="http://schemas.openxmlformats.org/drawingml/2006/table">
            <a:tbl>
              <a:tblPr/>
              <a:tblGrid>
                <a:gridCol w="2582693">
                  <a:extLst>
                    <a:ext uri="{9D8B030D-6E8A-4147-A177-3AD203B41FA5}">
                      <a16:colId xmlns:a16="http://schemas.microsoft.com/office/drawing/2014/main" xmlns="" val="4283374424"/>
                    </a:ext>
                  </a:extLst>
                </a:gridCol>
                <a:gridCol w="1276756">
                  <a:extLst>
                    <a:ext uri="{9D8B030D-6E8A-4147-A177-3AD203B41FA5}">
                      <a16:colId xmlns:a16="http://schemas.microsoft.com/office/drawing/2014/main" xmlns="" val="2814158470"/>
                    </a:ext>
                  </a:extLst>
                </a:gridCol>
                <a:gridCol w="1043291">
                  <a:extLst>
                    <a:ext uri="{9D8B030D-6E8A-4147-A177-3AD203B41FA5}">
                      <a16:colId xmlns:a16="http://schemas.microsoft.com/office/drawing/2014/main" xmlns="" val="4049607319"/>
                    </a:ext>
                  </a:extLst>
                </a:gridCol>
                <a:gridCol w="948447">
                  <a:extLst>
                    <a:ext uri="{9D8B030D-6E8A-4147-A177-3AD203B41FA5}">
                      <a16:colId xmlns:a16="http://schemas.microsoft.com/office/drawing/2014/main" xmlns="" val="2638503182"/>
                    </a:ext>
                  </a:extLst>
                </a:gridCol>
                <a:gridCol w="1087066">
                  <a:extLst>
                    <a:ext uri="{9D8B030D-6E8A-4147-A177-3AD203B41FA5}">
                      <a16:colId xmlns:a16="http://schemas.microsoft.com/office/drawing/2014/main" xmlns="" val="671083891"/>
                    </a:ext>
                  </a:extLst>
                </a:gridCol>
              </a:tblGrid>
              <a:tr h="234315">
                <a:tc>
                  <a:txBody>
                    <a:bodyPr/>
                    <a:lstStyle/>
                    <a:p>
                      <a:pPr algn="r" fontAlgn="b"/>
                      <a:endParaRPr lang="en-US" sz="1500" b="0" i="0" u="none" strike="noStrike" dirty="0">
                        <a:solidFill>
                          <a:srgbClr val="000000"/>
                        </a:solidFill>
                        <a:effectLst/>
                        <a:latin typeface="Calibri" panose="020F050202020403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Carrots</a:t>
                      </a:r>
                    </a:p>
                  </a:txBody>
                  <a:tcPr marL="5715" marR="5715" marT="571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Tomatoes</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Potatoes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Squash</a:t>
                      </a:r>
                    </a:p>
                  </a:txBody>
                  <a:tcPr marL="5715" marR="5715" marT="571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3762548560"/>
                  </a:ext>
                </a:extLst>
              </a:tr>
              <a:tr h="314767">
                <a:tc>
                  <a:txBody>
                    <a:bodyPr/>
                    <a:lstStyle/>
                    <a:p>
                      <a:pPr algn="r" fontAlgn="b"/>
                      <a:r>
                        <a:rPr lang="en-US" sz="1500" b="0" i="0" u="none" strike="noStrike" dirty="0">
                          <a:solidFill>
                            <a:srgbClr val="000000"/>
                          </a:solidFill>
                          <a:effectLst/>
                          <a:latin typeface="Calibri" panose="020F0502020204030204" pitchFamily="34" charset="0"/>
                        </a:rPr>
                        <a:t>Yield (</a:t>
                      </a:r>
                      <a:r>
                        <a:rPr lang="en-US" sz="1500" b="0" i="0" u="none" strike="noStrike" dirty="0" err="1">
                          <a:solidFill>
                            <a:srgbClr val="000000"/>
                          </a:solidFill>
                          <a:effectLst/>
                          <a:latin typeface="Calibri" panose="020F0502020204030204" pitchFamily="34" charset="0"/>
                        </a:rPr>
                        <a:t>lbs</a:t>
                      </a:r>
                      <a:r>
                        <a:rPr lang="en-US" sz="1500" b="0" i="0" u="none" strike="noStrike" dirty="0">
                          <a:solidFill>
                            <a:srgbClr val="000000"/>
                          </a:solidFill>
                          <a:effectLst/>
                          <a:latin typeface="Calibri" panose="020F0502020204030204" pitchFamily="34" charset="0"/>
                        </a:rPr>
                        <a:t>)</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0.5</a:t>
                      </a:r>
                    </a:p>
                  </a:txBody>
                  <a:tcPr marL="5715" marR="5715" marT="571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0.25</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500" b="0" i="0" u="none" strike="noStrike" dirty="0">
                          <a:solidFill>
                            <a:srgbClr val="000000"/>
                          </a:solidFill>
                          <a:effectLst/>
                          <a:latin typeface="Calibri" panose="020F0502020204030204" pitchFamily="34" charset="0"/>
                        </a:rPr>
                        <a:t>300</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2</a:t>
                      </a:r>
                    </a:p>
                  </a:txBody>
                  <a:tcPr marL="5715" marR="5715" marT="571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3475441"/>
                  </a:ext>
                </a:extLst>
              </a:tr>
              <a:tr h="314767">
                <a:tc>
                  <a:txBody>
                    <a:bodyPr/>
                    <a:lstStyle/>
                    <a:p>
                      <a:pPr algn="r" fontAlgn="b"/>
                      <a:r>
                        <a:rPr lang="en-US" sz="1500" b="0" i="0" u="none" strike="noStrike" dirty="0">
                          <a:solidFill>
                            <a:srgbClr val="000000"/>
                          </a:solidFill>
                          <a:effectLst/>
                          <a:latin typeface="Calibri" panose="020F0502020204030204" pitchFamily="34" charset="0"/>
                        </a:rPr>
                        <a:t>Input costs</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500" b="0" i="0" u="none" strike="noStrike" dirty="0">
                          <a:solidFill>
                            <a:srgbClr val="000000"/>
                          </a:solidFill>
                          <a:effectLst/>
                          <a:latin typeface="Calibri" panose="020F0502020204030204" pitchFamily="34" charset="0"/>
                        </a:rPr>
                        <a:t> $         63 </a:t>
                      </a:r>
                    </a:p>
                  </a:txBody>
                  <a:tcPr marL="5715" marR="5715" marT="571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500" b="0" i="0" u="none" strike="noStrike" dirty="0">
                          <a:solidFill>
                            <a:srgbClr val="000000"/>
                          </a:solidFill>
                          <a:effectLst/>
                          <a:latin typeface="Calibri" panose="020F0502020204030204" pitchFamily="34" charset="0"/>
                        </a:rPr>
                        <a:t> $          40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b"/>
                      <a:r>
                        <a:rPr lang="en-US" sz="1500" b="0" i="0" u="none" strike="noStrike" dirty="0">
                          <a:solidFill>
                            <a:srgbClr val="000000"/>
                          </a:solidFill>
                          <a:effectLst/>
                          <a:latin typeface="Calibri" panose="020F0502020204030204" pitchFamily="34" charset="0"/>
                        </a:rPr>
                        <a:t> $       178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500" b="0" i="0" u="none" strike="noStrike" dirty="0">
                          <a:solidFill>
                            <a:srgbClr val="000000"/>
                          </a:solidFill>
                          <a:effectLst/>
                          <a:latin typeface="Calibri" panose="020F0502020204030204" pitchFamily="34" charset="0"/>
                        </a:rPr>
                        <a:t> $           5 </a:t>
                      </a:r>
                    </a:p>
                  </a:txBody>
                  <a:tcPr marL="5715" marR="5715" marT="571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765307663"/>
                  </a:ext>
                </a:extLst>
              </a:tr>
              <a:tr h="314767">
                <a:tc>
                  <a:txBody>
                    <a:bodyPr/>
                    <a:lstStyle/>
                    <a:p>
                      <a:pPr algn="r" fontAlgn="b"/>
                      <a:r>
                        <a:rPr lang="en-US" sz="1500" b="0" i="0" u="none" strike="noStrike" dirty="0">
                          <a:solidFill>
                            <a:srgbClr val="000000"/>
                          </a:solidFill>
                          <a:effectLst/>
                          <a:latin typeface="Calibri" panose="020F0502020204030204" pitchFamily="34" charset="0"/>
                        </a:rPr>
                        <a:t>Field production time (hours)</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13</a:t>
                      </a:r>
                    </a:p>
                  </a:txBody>
                  <a:tcPr marL="5715" marR="5715" marT="571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13.5</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500" b="0" i="0" u="none" strike="noStrike" dirty="0">
                          <a:solidFill>
                            <a:srgbClr val="000000"/>
                          </a:solidFill>
                          <a:effectLst/>
                          <a:latin typeface="Calibri" panose="020F0502020204030204" pitchFamily="34" charset="0"/>
                        </a:rPr>
                        <a:t>33</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3.7</a:t>
                      </a:r>
                    </a:p>
                  </a:txBody>
                  <a:tcPr marL="5715" marR="5715" marT="571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55725839"/>
                  </a:ext>
                </a:extLst>
              </a:tr>
              <a:tr h="314767">
                <a:tc>
                  <a:txBody>
                    <a:bodyPr/>
                    <a:lstStyle/>
                    <a:p>
                      <a:pPr algn="r" fontAlgn="b"/>
                      <a:r>
                        <a:rPr lang="en-US" sz="1500" b="0" i="0" u="none" strike="noStrike" dirty="0">
                          <a:solidFill>
                            <a:srgbClr val="000000"/>
                          </a:solidFill>
                          <a:effectLst/>
                          <a:latin typeface="Calibri" panose="020F0502020204030204" pitchFamily="34" charset="0"/>
                        </a:rPr>
                        <a:t>Seed production time (hour)</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500" b="0" i="0" u="none" strike="noStrike" dirty="0">
                          <a:solidFill>
                            <a:srgbClr val="000000"/>
                          </a:solidFill>
                          <a:effectLst/>
                          <a:latin typeface="Calibri" panose="020F0502020204030204" pitchFamily="34" charset="0"/>
                        </a:rPr>
                        <a:t>16</a:t>
                      </a:r>
                    </a:p>
                  </a:txBody>
                  <a:tcPr marL="5715" marR="5715" marT="571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500" b="0" i="0" u="none" strike="noStrike" dirty="0">
                          <a:solidFill>
                            <a:srgbClr val="000000"/>
                          </a:solidFill>
                          <a:effectLst/>
                          <a:latin typeface="Calibri" panose="020F0502020204030204" pitchFamily="34" charset="0"/>
                        </a:rPr>
                        <a:t>12</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b"/>
                      <a:r>
                        <a:rPr lang="en-US" sz="1500" b="0" i="0" u="none" strike="noStrike" dirty="0">
                          <a:solidFill>
                            <a:srgbClr val="000000"/>
                          </a:solidFill>
                          <a:effectLst/>
                          <a:latin typeface="Calibri" panose="020F0502020204030204" pitchFamily="34" charset="0"/>
                        </a:rPr>
                        <a:t>20</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500" b="0" i="0" u="none" strike="noStrike" dirty="0">
                          <a:solidFill>
                            <a:srgbClr val="000000"/>
                          </a:solidFill>
                          <a:effectLst/>
                          <a:latin typeface="Calibri" panose="020F0502020204030204" pitchFamily="34" charset="0"/>
                        </a:rPr>
                        <a:t>10</a:t>
                      </a:r>
                    </a:p>
                  </a:txBody>
                  <a:tcPr marL="5715" marR="5715" marT="571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377781865"/>
                  </a:ext>
                </a:extLst>
              </a:tr>
              <a:tr h="234315">
                <a:tc>
                  <a:txBody>
                    <a:bodyPr/>
                    <a:lstStyle/>
                    <a:p>
                      <a:pPr algn="r" fontAlgn="b"/>
                      <a:r>
                        <a:rPr lang="en-US" sz="1500" b="0" i="0" u="none" strike="noStrike" dirty="0">
                          <a:solidFill>
                            <a:srgbClr val="000000"/>
                          </a:solidFill>
                          <a:effectLst/>
                          <a:latin typeface="Calibri" panose="020F0502020204030204" pitchFamily="34" charset="0"/>
                        </a:rPr>
                        <a:t>Labor @ $15/hr.</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 $       435 </a:t>
                      </a:r>
                    </a:p>
                  </a:txBody>
                  <a:tcPr marL="5715" marR="5715" marT="571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 $        383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500" b="0" i="0" u="none" strike="noStrike" dirty="0">
                          <a:solidFill>
                            <a:srgbClr val="000000"/>
                          </a:solidFill>
                          <a:effectLst/>
                          <a:latin typeface="Calibri" panose="020F0502020204030204" pitchFamily="34" charset="0"/>
                        </a:rPr>
                        <a:t> $       795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 $       206 </a:t>
                      </a:r>
                    </a:p>
                  </a:txBody>
                  <a:tcPr marL="5715" marR="5715" marT="571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22983835"/>
                  </a:ext>
                </a:extLst>
              </a:tr>
            </a:tbl>
          </a:graphicData>
        </a:graphic>
      </p:graphicFrame>
      <p:sp>
        <p:nvSpPr>
          <p:cNvPr id="5" name="TextBox 4"/>
          <p:cNvSpPr txBox="1"/>
          <p:nvPr/>
        </p:nvSpPr>
        <p:spPr>
          <a:xfrm>
            <a:off x="6470176" y="119995"/>
            <a:ext cx="2194757" cy="276999"/>
          </a:xfrm>
          <a:prstGeom prst="rect">
            <a:avLst/>
          </a:prstGeom>
          <a:noFill/>
        </p:spPr>
        <p:txBody>
          <a:bodyPr wrap="none" rtlCol="0">
            <a:spAutoFit/>
          </a:bodyPr>
          <a:lstStyle/>
          <a:p>
            <a:r>
              <a:rPr lang="en-US" sz="1200" dirty="0" smtClean="0"/>
              <a:t>Slide courtesy of Ryan </a:t>
            </a:r>
            <a:r>
              <a:rPr lang="en-US" sz="1200" dirty="0" err="1" smtClean="0"/>
              <a:t>Pesch</a:t>
            </a:r>
            <a:endParaRPr lang="en-US" sz="1200" dirty="0"/>
          </a:p>
        </p:txBody>
      </p:sp>
    </p:spTree>
    <p:extLst>
      <p:ext uri="{BB962C8B-B14F-4D97-AF65-F5344CB8AC3E}">
        <p14:creationId xmlns:p14="http://schemas.microsoft.com/office/powerpoint/2010/main" val="673625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5943"/>
            <a:ext cx="3237956" cy="994172"/>
          </a:xfrm>
        </p:spPr>
        <p:txBody>
          <a:bodyPr>
            <a:normAutofit fontScale="90000"/>
          </a:bodyPr>
          <a:lstStyle/>
          <a:p>
            <a:r>
              <a:rPr lang="en-US" dirty="0" smtClean="0"/>
              <a:t>Profitability tied to Production </a:t>
            </a:r>
            <a:r>
              <a:rPr lang="en-US" dirty="0"/>
              <a:t>E</a:t>
            </a:r>
            <a:r>
              <a:rPr lang="en-US" dirty="0" smtClean="0"/>
              <a:t>fficiency</a:t>
            </a:r>
            <a:endParaRPr lang="en-US" dirty="0"/>
          </a:p>
        </p:txBody>
      </p:sp>
      <p:sp>
        <p:nvSpPr>
          <p:cNvPr id="3" name="Content Placeholder 2"/>
          <p:cNvSpPr>
            <a:spLocks noGrp="1"/>
          </p:cNvSpPr>
          <p:nvPr>
            <p:ph idx="1"/>
          </p:nvPr>
        </p:nvSpPr>
        <p:spPr>
          <a:xfrm>
            <a:off x="628651" y="1369219"/>
            <a:ext cx="2336618" cy="3263504"/>
          </a:xfrm>
        </p:spPr>
        <p:txBody>
          <a:bodyPr>
            <a:normAutofit fontScale="92500" lnSpcReduction="20000"/>
          </a:bodyPr>
          <a:lstStyle/>
          <a:p>
            <a:r>
              <a:rPr lang="en-US" dirty="0" smtClean="0"/>
              <a:t>Wide variation between growers in labor inputs</a:t>
            </a:r>
          </a:p>
          <a:p>
            <a:pPr lvl="1"/>
            <a:r>
              <a:rPr lang="en-US" dirty="0" smtClean="0"/>
              <a:t>Relates to production system (all hand, mechanized, semi-mechanized)</a:t>
            </a:r>
            <a:endParaRPr lang="en-US" dirty="0"/>
          </a:p>
          <a:p>
            <a:r>
              <a:rPr lang="en-US" dirty="0" smtClean="0"/>
              <a:t>Comparison between two operations:</a:t>
            </a:r>
          </a:p>
        </p:txBody>
      </p:sp>
      <p:graphicFrame>
        <p:nvGraphicFramePr>
          <p:cNvPr id="4" name="Table 3"/>
          <p:cNvGraphicFramePr>
            <a:graphicFrameLocks noGrp="1"/>
          </p:cNvGraphicFramePr>
          <p:nvPr>
            <p:extLst>
              <p:ext uri="{D42A27DB-BD31-4B8C-83A1-F6EECF244321}">
                <p14:modId xmlns:p14="http://schemas.microsoft.com/office/powerpoint/2010/main" val="3401754362"/>
              </p:ext>
            </p:extLst>
          </p:nvPr>
        </p:nvGraphicFramePr>
        <p:xfrm>
          <a:off x="4056830" y="195934"/>
          <a:ext cx="4283804" cy="4807422"/>
        </p:xfrm>
        <a:graphic>
          <a:graphicData uri="http://schemas.openxmlformats.org/drawingml/2006/table">
            <a:tbl>
              <a:tblPr/>
              <a:tblGrid>
                <a:gridCol w="2480098">
                  <a:extLst>
                    <a:ext uri="{9D8B030D-6E8A-4147-A177-3AD203B41FA5}">
                      <a16:colId xmlns:a16="http://schemas.microsoft.com/office/drawing/2014/main" xmlns="" val="817237078"/>
                    </a:ext>
                  </a:extLst>
                </a:gridCol>
                <a:gridCol w="901853">
                  <a:extLst>
                    <a:ext uri="{9D8B030D-6E8A-4147-A177-3AD203B41FA5}">
                      <a16:colId xmlns:a16="http://schemas.microsoft.com/office/drawing/2014/main" xmlns="" val="3073191966"/>
                    </a:ext>
                  </a:extLst>
                </a:gridCol>
                <a:gridCol w="901853">
                  <a:extLst>
                    <a:ext uri="{9D8B030D-6E8A-4147-A177-3AD203B41FA5}">
                      <a16:colId xmlns:a16="http://schemas.microsoft.com/office/drawing/2014/main" xmlns="" val="2209663897"/>
                    </a:ext>
                  </a:extLst>
                </a:gridCol>
              </a:tblGrid>
              <a:tr h="188135">
                <a:tc>
                  <a:txBody>
                    <a:bodyPr/>
                    <a:lstStyle/>
                    <a:p>
                      <a:pPr algn="l" fontAlgn="b"/>
                      <a:r>
                        <a:rPr lang="en-US" sz="1200" b="1" i="0" u="none" strike="noStrike" dirty="0">
                          <a:solidFill>
                            <a:srgbClr val="000000"/>
                          </a:solidFill>
                          <a:effectLst/>
                          <a:latin typeface="Calibri" panose="020F0502020204030204" pitchFamily="34" charset="0"/>
                        </a:rPr>
                        <a:t>Tomatoes</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1" i="1" u="none" strike="noStrike" dirty="0">
                          <a:solidFill>
                            <a:srgbClr val="000000"/>
                          </a:solidFill>
                          <a:effectLst/>
                          <a:latin typeface="Calibri" panose="020F0502020204030204" pitchFamily="34" charset="0"/>
                        </a:rPr>
                        <a:t>Farm A</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200" b="1" i="1" u="none" strike="noStrike" dirty="0">
                          <a:solidFill>
                            <a:srgbClr val="000000"/>
                          </a:solidFill>
                          <a:effectLst/>
                          <a:latin typeface="Calibri" panose="020F0502020204030204" pitchFamily="34" charset="0"/>
                        </a:rPr>
                        <a:t>Farm B</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144007549"/>
                  </a:ext>
                </a:extLst>
              </a:tr>
              <a:tr h="188135">
                <a:tc>
                  <a:txBody>
                    <a:bodyPr/>
                    <a:lstStyle/>
                    <a:p>
                      <a:pPr algn="l" fontAlgn="b"/>
                      <a:r>
                        <a:rPr lang="en-US" sz="1200" b="0" i="0" u="none" strike="noStrike" dirty="0">
                          <a:solidFill>
                            <a:srgbClr val="000000"/>
                          </a:solidFill>
                          <a:effectLst/>
                          <a:latin typeface="Calibri" panose="020F0502020204030204" pitchFamily="34" charset="0"/>
                        </a:rPr>
                        <a:t>Space (SF)</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780</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r" fontAlgn="b"/>
                      <a:r>
                        <a:rPr lang="en-US" sz="1200" b="0" i="0" u="none" strike="noStrike" dirty="0" smtClean="0">
                          <a:solidFill>
                            <a:srgbClr val="000000"/>
                          </a:solidFill>
                          <a:effectLst/>
                          <a:latin typeface="Calibri" panose="020F0502020204030204" pitchFamily="34" charset="0"/>
                        </a:rPr>
                        <a:t>1,000</a:t>
                      </a:r>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xmlns="" val="1109011632"/>
                  </a:ext>
                </a:extLst>
              </a:tr>
              <a:tr h="188135">
                <a:tc>
                  <a:txBody>
                    <a:bodyPr/>
                    <a:lstStyle/>
                    <a:p>
                      <a:pPr algn="l" fontAlgn="b"/>
                      <a:r>
                        <a:rPr lang="en-US" sz="1200" b="0" i="0" u="none" strike="noStrike" dirty="0">
                          <a:solidFill>
                            <a:srgbClr val="000000"/>
                          </a:solidFill>
                          <a:effectLst/>
                          <a:latin typeface="Calibri" panose="020F0502020204030204" pitchFamily="34" charset="0"/>
                        </a:rPr>
                        <a:t>Yield (</a:t>
                      </a:r>
                      <a:r>
                        <a:rPr lang="en-US" sz="1200" b="0" i="0" u="none" strike="noStrike" dirty="0" err="1">
                          <a:solidFill>
                            <a:srgbClr val="000000"/>
                          </a:solidFill>
                          <a:effectLst/>
                          <a:latin typeface="Calibri" panose="020F0502020204030204" pitchFamily="34" charset="0"/>
                        </a:rPr>
                        <a:t>lbs</a:t>
                      </a:r>
                      <a:r>
                        <a:rPr lang="en-US" sz="1200" b="0" i="0" u="none" strike="noStrike" dirty="0">
                          <a:solidFill>
                            <a:srgbClr val="000000"/>
                          </a:solidFill>
                          <a:effectLst/>
                          <a:latin typeface="Calibri" panose="020F0502020204030204" pitchFamily="34" charset="0"/>
                        </a:rPr>
                        <a:t>)</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0.25</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0.248</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232371630"/>
                  </a:ext>
                </a:extLst>
              </a:tr>
              <a:tr h="188135">
                <a:tc>
                  <a:txBody>
                    <a:bodyPr/>
                    <a:lstStyle/>
                    <a:p>
                      <a:pPr algn="l"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094776381"/>
                  </a:ext>
                </a:extLst>
              </a:tr>
              <a:tr h="188135">
                <a:tc>
                  <a:txBody>
                    <a:bodyPr/>
                    <a:lstStyle/>
                    <a:p>
                      <a:pPr algn="l" fontAlgn="b"/>
                      <a:r>
                        <a:rPr lang="en-US" sz="1200" b="1" i="0" u="none" strike="noStrike" dirty="0">
                          <a:solidFill>
                            <a:srgbClr val="000000"/>
                          </a:solidFill>
                          <a:effectLst/>
                          <a:latin typeface="Calibri" panose="020F0502020204030204" pitchFamily="34" charset="0"/>
                        </a:rPr>
                        <a:t>Input costs</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xmlns="" val="2634026859"/>
                  </a:ext>
                </a:extLst>
              </a:tr>
              <a:tr h="188135">
                <a:tc>
                  <a:txBody>
                    <a:bodyPr/>
                    <a:lstStyle/>
                    <a:p>
                      <a:pPr algn="l" fontAlgn="b"/>
                      <a:r>
                        <a:rPr lang="en-US" sz="1200" b="0" i="0" u="none" strike="noStrike" dirty="0">
                          <a:solidFill>
                            <a:srgbClr val="000000"/>
                          </a:solidFill>
                          <a:effectLst/>
                          <a:latin typeface="Calibri" panose="020F0502020204030204" pitchFamily="34" charset="0"/>
                        </a:rPr>
                        <a:t>soil mix</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20 </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4 </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4282829240"/>
                  </a:ext>
                </a:extLst>
              </a:tr>
              <a:tr h="188135">
                <a:tc>
                  <a:txBody>
                    <a:bodyPr/>
                    <a:lstStyle/>
                    <a:p>
                      <a:pPr algn="l" fontAlgn="b"/>
                      <a:r>
                        <a:rPr lang="en-US" sz="1200" b="0" i="0" u="none" strike="noStrike" dirty="0">
                          <a:solidFill>
                            <a:srgbClr val="000000"/>
                          </a:solidFill>
                          <a:effectLst/>
                          <a:latin typeface="Calibri" panose="020F0502020204030204" pitchFamily="34" charset="0"/>
                        </a:rPr>
                        <a:t>fertilizer</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20 </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   </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578455198"/>
                  </a:ext>
                </a:extLst>
              </a:tr>
              <a:tr h="188135">
                <a:tc>
                  <a:txBody>
                    <a:bodyPr/>
                    <a:lstStyle/>
                    <a:p>
                      <a:pPr algn="l" fontAlgn="b"/>
                      <a:r>
                        <a:rPr lang="en-US" sz="1200" b="0" i="0" u="none" strike="noStrike" dirty="0">
                          <a:solidFill>
                            <a:srgbClr val="000000"/>
                          </a:solidFill>
                          <a:effectLst/>
                          <a:latin typeface="Calibri" panose="020F0502020204030204" pitchFamily="34" charset="0"/>
                        </a:rPr>
                        <a:t>Subtotal</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40 </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4 </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4254014038"/>
                  </a:ext>
                </a:extLst>
              </a:tr>
              <a:tr h="188135">
                <a:tc>
                  <a:txBody>
                    <a:bodyPr/>
                    <a:lstStyle/>
                    <a:p>
                      <a:pPr algn="l"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614590018"/>
                  </a:ext>
                </a:extLst>
              </a:tr>
              <a:tr h="188135">
                <a:tc>
                  <a:txBody>
                    <a:bodyPr/>
                    <a:lstStyle/>
                    <a:p>
                      <a:pPr algn="l" fontAlgn="b"/>
                      <a:r>
                        <a:rPr lang="en-US" sz="1200" b="1" i="0" u="none" strike="noStrike" dirty="0">
                          <a:solidFill>
                            <a:srgbClr val="000000"/>
                          </a:solidFill>
                          <a:effectLst/>
                          <a:latin typeface="Calibri" panose="020F0502020204030204" pitchFamily="34" charset="0"/>
                        </a:rPr>
                        <a:t>Field production time</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xmlns="" val="3187590361"/>
                  </a:ext>
                </a:extLst>
              </a:tr>
              <a:tr h="188135">
                <a:tc>
                  <a:txBody>
                    <a:bodyPr/>
                    <a:lstStyle/>
                    <a:p>
                      <a:pPr algn="l" fontAlgn="b"/>
                      <a:r>
                        <a:rPr lang="en-US" sz="1200" b="0" i="0" u="none" strike="noStrike" dirty="0">
                          <a:solidFill>
                            <a:srgbClr val="000000"/>
                          </a:solidFill>
                          <a:effectLst/>
                          <a:latin typeface="Calibri" panose="020F0502020204030204" pitchFamily="34" charset="0"/>
                        </a:rPr>
                        <a:t>Seeding/greenhouse work</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5.5</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3.3</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2520998688"/>
                  </a:ext>
                </a:extLst>
              </a:tr>
              <a:tr h="188135">
                <a:tc>
                  <a:txBody>
                    <a:bodyPr/>
                    <a:lstStyle/>
                    <a:p>
                      <a:pPr algn="l" fontAlgn="b"/>
                      <a:r>
                        <a:rPr lang="en-US" sz="1200" b="0" i="0" u="none" strike="noStrike" dirty="0">
                          <a:solidFill>
                            <a:srgbClr val="000000"/>
                          </a:solidFill>
                          <a:effectLst/>
                          <a:latin typeface="Calibri" panose="020F0502020204030204" pitchFamily="34" charset="0"/>
                        </a:rPr>
                        <a:t>Planting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4</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0.2</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2512399142"/>
                  </a:ext>
                </a:extLst>
              </a:tr>
              <a:tr h="292182">
                <a:tc>
                  <a:txBody>
                    <a:bodyPr/>
                    <a:lstStyle/>
                    <a:p>
                      <a:pPr algn="l" fontAlgn="b"/>
                      <a:r>
                        <a:rPr lang="en-US" sz="1200" b="0" i="0" u="none" strike="noStrike">
                          <a:solidFill>
                            <a:srgbClr val="000000"/>
                          </a:solidFill>
                          <a:effectLst/>
                          <a:latin typeface="Calibri" panose="020F0502020204030204" pitchFamily="34" charset="0"/>
                        </a:rPr>
                        <a:t>Weeding/cultivating/hoeing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3</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0.1</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726211600"/>
                  </a:ext>
                </a:extLst>
              </a:tr>
              <a:tr h="188135">
                <a:tc>
                  <a:txBody>
                    <a:bodyPr/>
                    <a:lstStyle/>
                    <a:p>
                      <a:pPr algn="l" fontAlgn="b"/>
                      <a:r>
                        <a:rPr lang="en-US" sz="1200" b="0" i="0" u="none" strike="noStrike" dirty="0">
                          <a:solidFill>
                            <a:srgbClr val="000000"/>
                          </a:solidFill>
                          <a:effectLst/>
                          <a:latin typeface="Calibri" panose="020F0502020204030204" pitchFamily="34" charset="0"/>
                        </a:rPr>
                        <a:t>Fertilizing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237250738"/>
                  </a:ext>
                </a:extLst>
              </a:tr>
              <a:tr h="188135">
                <a:tc>
                  <a:txBody>
                    <a:bodyPr/>
                    <a:lstStyle/>
                    <a:p>
                      <a:pPr algn="l" fontAlgn="b"/>
                      <a:r>
                        <a:rPr lang="en-US" sz="1200" b="0" i="0" u="none" strike="noStrike">
                          <a:solidFill>
                            <a:srgbClr val="000000"/>
                          </a:solidFill>
                          <a:effectLst/>
                          <a:latin typeface="Calibri" panose="020F0502020204030204" pitchFamily="34" charset="0"/>
                        </a:rPr>
                        <a:t>Mulching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1.6</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688885342"/>
                  </a:ext>
                </a:extLst>
              </a:tr>
              <a:tr h="188135">
                <a:tc>
                  <a:txBody>
                    <a:bodyPr/>
                    <a:lstStyle/>
                    <a:p>
                      <a:pPr algn="l"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747072280"/>
                  </a:ext>
                </a:extLst>
              </a:tr>
              <a:tr h="188135">
                <a:tc>
                  <a:txBody>
                    <a:bodyPr/>
                    <a:lstStyle/>
                    <a:p>
                      <a:pPr algn="l" fontAlgn="b"/>
                      <a:r>
                        <a:rPr lang="en-US" sz="1200" b="1" i="0" u="none" strike="noStrike" dirty="0">
                          <a:solidFill>
                            <a:srgbClr val="000000"/>
                          </a:solidFill>
                          <a:effectLst/>
                          <a:latin typeface="Calibri" panose="020F0502020204030204" pitchFamily="34" charset="0"/>
                        </a:rPr>
                        <a:t>Seed production time</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xmlns="" val="4118751263"/>
                  </a:ext>
                </a:extLst>
              </a:tr>
              <a:tr h="188135">
                <a:tc>
                  <a:txBody>
                    <a:bodyPr/>
                    <a:lstStyle/>
                    <a:p>
                      <a:pPr algn="l" fontAlgn="b"/>
                      <a:r>
                        <a:rPr lang="en-US" sz="1200" b="0" i="0" u="none" strike="noStrike">
                          <a:solidFill>
                            <a:srgbClr val="000000"/>
                          </a:solidFill>
                          <a:effectLst/>
                          <a:latin typeface="Calibri" panose="020F0502020204030204" pitchFamily="34" charset="0"/>
                        </a:rPr>
                        <a:t>Harvesting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4</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0.75</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4178050213"/>
                  </a:ext>
                </a:extLst>
              </a:tr>
              <a:tr h="188135">
                <a:tc>
                  <a:txBody>
                    <a:bodyPr/>
                    <a:lstStyle/>
                    <a:p>
                      <a:pPr algn="l" fontAlgn="b"/>
                      <a:r>
                        <a:rPr lang="en-US" sz="1200" b="0" i="0" u="none" strike="noStrike">
                          <a:solidFill>
                            <a:srgbClr val="000000"/>
                          </a:solidFill>
                          <a:effectLst/>
                          <a:latin typeface="Calibri" panose="020F0502020204030204" pitchFamily="34" charset="0"/>
                        </a:rPr>
                        <a:t>Bucketing/cleaning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3</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3754976559"/>
                  </a:ext>
                </a:extLst>
              </a:tr>
              <a:tr h="188135">
                <a:tc>
                  <a:txBody>
                    <a:bodyPr/>
                    <a:lstStyle/>
                    <a:p>
                      <a:pPr algn="l" fontAlgn="b"/>
                      <a:r>
                        <a:rPr lang="en-US" sz="1200" b="0" i="0" u="none" strike="noStrike">
                          <a:solidFill>
                            <a:srgbClr val="000000"/>
                          </a:solidFill>
                          <a:effectLst/>
                          <a:latin typeface="Calibri" panose="020F0502020204030204" pitchFamily="34" charset="0"/>
                        </a:rPr>
                        <a:t>Drying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0.5</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2300350729"/>
                  </a:ext>
                </a:extLst>
              </a:tr>
              <a:tr h="188135">
                <a:tc>
                  <a:txBody>
                    <a:bodyPr/>
                    <a:lstStyle/>
                    <a:p>
                      <a:pPr algn="l" fontAlgn="b"/>
                      <a:r>
                        <a:rPr lang="en-US" sz="1200" b="0" i="0" u="none" strike="noStrike">
                          <a:solidFill>
                            <a:srgbClr val="000000"/>
                          </a:solidFill>
                          <a:effectLst/>
                          <a:latin typeface="Calibri" panose="020F0502020204030204" pitchFamily="34" charset="0"/>
                        </a:rPr>
                        <a:t>Screening/winnowing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2</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3265787244"/>
                  </a:ext>
                </a:extLst>
              </a:tr>
              <a:tr h="188135">
                <a:tc>
                  <a:txBody>
                    <a:bodyPr/>
                    <a:lstStyle/>
                    <a:p>
                      <a:pPr algn="l" fontAlgn="b"/>
                      <a:r>
                        <a:rPr lang="en-US" sz="1200" b="0" i="0" u="none" strike="noStrike">
                          <a:solidFill>
                            <a:srgbClr val="000000"/>
                          </a:solidFill>
                          <a:effectLst/>
                          <a:latin typeface="Calibri" panose="020F0502020204030204" pitchFamily="34" charset="0"/>
                        </a:rPr>
                        <a:t>Storing/organizing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1</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3937201244"/>
                  </a:ext>
                </a:extLst>
              </a:tr>
              <a:tr h="188135">
                <a:tc>
                  <a:txBody>
                    <a:bodyPr/>
                    <a:lstStyle/>
                    <a:p>
                      <a:pPr algn="l" fontAlgn="b"/>
                      <a:r>
                        <a:rPr lang="en-US" sz="1200" b="0" i="0" u="none" strike="noStrike">
                          <a:solidFill>
                            <a:srgbClr val="000000"/>
                          </a:solidFill>
                          <a:effectLst/>
                          <a:latin typeface="Calibri" panose="020F0502020204030204" pitchFamily="34" charset="0"/>
                        </a:rPr>
                        <a:t>Germ testing</a:t>
                      </a:r>
                    </a:p>
                  </a:txBody>
                  <a:tcPr marL="63063"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2</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xmlns="" val="1663268076"/>
                  </a:ext>
                </a:extLst>
              </a:tr>
              <a:tr h="188135">
                <a:tc>
                  <a:txBody>
                    <a:bodyPr/>
                    <a:lstStyle/>
                    <a:p>
                      <a:pPr algn="l" fontAlgn="b"/>
                      <a:r>
                        <a:rPr lang="en-US" sz="1200" b="0" i="0" u="none" strike="noStrike" dirty="0">
                          <a:solidFill>
                            <a:srgbClr val="000000"/>
                          </a:solidFill>
                          <a:effectLst/>
                          <a:latin typeface="Calibri" panose="020F0502020204030204" pitchFamily="34" charset="0"/>
                        </a:rPr>
                        <a:t>Subtotal</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25.5</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11.45</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609267169"/>
                  </a:ext>
                </a:extLst>
              </a:tr>
              <a:tr h="188135">
                <a:tc>
                  <a:txBody>
                    <a:bodyPr/>
                    <a:lstStyle/>
                    <a:p>
                      <a:pPr algn="l" fontAlgn="b"/>
                      <a:r>
                        <a:rPr lang="en-US" sz="1200" b="0" i="0" u="none" strike="noStrike" dirty="0">
                          <a:solidFill>
                            <a:srgbClr val="000000"/>
                          </a:solidFill>
                          <a:effectLst/>
                          <a:latin typeface="Calibri" panose="020F0502020204030204" pitchFamily="34" charset="0"/>
                        </a:rPr>
                        <a:t>Total with labor @ $15/</a:t>
                      </a:r>
                      <a:r>
                        <a:rPr lang="en-US" sz="1200" b="0" i="0" u="none" strike="noStrike" dirty="0" err="1">
                          <a:solidFill>
                            <a:srgbClr val="000000"/>
                          </a:solidFill>
                          <a:effectLst/>
                          <a:latin typeface="Calibri" panose="020F0502020204030204" pitchFamily="34" charset="0"/>
                        </a:rPr>
                        <a:t>hr</a:t>
                      </a:r>
                      <a:endParaRPr lang="en-US" sz="1200" b="0" i="0" u="none" strike="noStrike" dirty="0">
                        <a:solidFill>
                          <a:srgbClr val="000000"/>
                        </a:solidFill>
                        <a:effectLst/>
                        <a:latin typeface="Calibri" panose="020F0502020204030204" pitchFamily="34" charset="0"/>
                      </a:endParaRP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       423 </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175 </a:t>
                      </a:r>
                    </a:p>
                  </a:txBody>
                  <a:tcPr marL="5255" marR="5255" marT="5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363603078"/>
                  </a:ext>
                </a:extLst>
              </a:tr>
            </a:tbl>
          </a:graphicData>
        </a:graphic>
      </p:graphicFrame>
      <p:sp>
        <p:nvSpPr>
          <p:cNvPr id="5" name="TextBox 4"/>
          <p:cNvSpPr txBox="1"/>
          <p:nvPr/>
        </p:nvSpPr>
        <p:spPr>
          <a:xfrm>
            <a:off x="160004" y="4706359"/>
            <a:ext cx="2194757" cy="276999"/>
          </a:xfrm>
          <a:prstGeom prst="rect">
            <a:avLst/>
          </a:prstGeom>
          <a:noFill/>
        </p:spPr>
        <p:txBody>
          <a:bodyPr wrap="none" rtlCol="0">
            <a:spAutoFit/>
          </a:bodyPr>
          <a:lstStyle/>
          <a:p>
            <a:r>
              <a:rPr lang="en-US" sz="1200" dirty="0" smtClean="0"/>
              <a:t>Slide courtesy of Ryan </a:t>
            </a:r>
            <a:r>
              <a:rPr lang="en-US" sz="1200" dirty="0" err="1" smtClean="0"/>
              <a:t>Pesch</a:t>
            </a:r>
            <a:endParaRPr lang="en-US" sz="1200" dirty="0"/>
          </a:p>
        </p:txBody>
      </p:sp>
    </p:spTree>
    <p:extLst>
      <p:ext uri="{BB962C8B-B14F-4D97-AF65-F5344CB8AC3E}">
        <p14:creationId xmlns:p14="http://schemas.microsoft.com/office/powerpoint/2010/main" val="20449577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a:spLocks noGrp="1"/>
          </p:cNvSpPr>
          <p:nvPr>
            <p:ph type="title"/>
          </p:nvPr>
        </p:nvSpPr>
        <p:spPr>
          <a:xfrm>
            <a:off x="1162159" y="364439"/>
            <a:ext cx="6497755" cy="2122005"/>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US" sz="3200" dirty="0" smtClean="0"/>
              <a:t>Thank you!</a:t>
            </a:r>
            <a:br>
              <a:rPr lang="en-US" sz="3200" dirty="0" smtClean="0"/>
            </a:br>
            <a:r>
              <a:rPr lang="en-US" sz="3200" dirty="0"/>
              <a:t/>
            </a:r>
            <a:br>
              <a:rPr lang="en-US" sz="3200" dirty="0"/>
            </a:br>
            <a:endParaRPr sz="3200" dirty="0"/>
          </a:p>
        </p:txBody>
      </p:sp>
      <p:pic>
        <p:nvPicPr>
          <p:cNvPr id="3" name="Picture 2" descr="black-white-background-OSA-logo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473" y="2106462"/>
            <a:ext cx="2478024" cy="1252728"/>
          </a:xfrm>
          <a:prstGeom prst="rect">
            <a:avLst/>
          </a:prstGeom>
        </p:spPr>
      </p:pic>
      <p:pic>
        <p:nvPicPr>
          <p:cNvPr id="4" name="Picture 3" descr="NorthCentral-SARE-logo_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10" y="2106462"/>
            <a:ext cx="1676956" cy="1513919"/>
          </a:xfrm>
          <a:prstGeom prst="rect">
            <a:avLst/>
          </a:prstGeom>
        </p:spPr>
      </p:pic>
      <p:pic>
        <p:nvPicPr>
          <p:cNvPr id="5" name="Picture 4" descr="Circle_logo_Col@1.5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321" y="1199942"/>
            <a:ext cx="2986402" cy="3173596"/>
          </a:xfrm>
          <a:prstGeom prst="rect">
            <a:avLst/>
          </a:prstGeom>
        </p:spPr>
      </p:pic>
      <p:sp>
        <p:nvSpPr>
          <p:cNvPr id="2" name="TextBox 1"/>
          <p:cNvSpPr txBox="1"/>
          <p:nvPr/>
        </p:nvSpPr>
        <p:spPr>
          <a:xfrm>
            <a:off x="3410093" y="4605880"/>
            <a:ext cx="1903849" cy="307777"/>
          </a:xfrm>
          <a:prstGeom prst="rect">
            <a:avLst/>
          </a:prstGeom>
          <a:noFill/>
        </p:spPr>
        <p:txBody>
          <a:bodyPr wrap="none" rtlCol="0">
            <a:spAutoFit/>
          </a:bodyPr>
          <a:lstStyle/>
          <a:p>
            <a:r>
              <a:rPr lang="en-US" dirty="0" err="1"/>
              <a:t>k</a:t>
            </a:r>
            <a:r>
              <a:rPr lang="en-US" dirty="0" err="1" smtClean="0"/>
              <a:t>itt@seedalliance.org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1"/>
          <p:cNvPicPr preferRelativeResize="0"/>
          <p:nvPr/>
        </p:nvPicPr>
        <p:blipFill rotWithShape="1">
          <a:blip r:embed="rId3">
            <a:alphaModFix/>
          </a:blip>
          <a:srcRect t="2936" b="2936"/>
          <a:stretch/>
        </p:blipFill>
        <p:spPr>
          <a:xfrm>
            <a:off x="762000" y="48600"/>
            <a:ext cx="7620000" cy="50463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2"/>
          <p:cNvPicPr preferRelativeResize="0"/>
          <p:nvPr/>
        </p:nvPicPr>
        <p:blipFill>
          <a:blip r:embed="rId3">
            <a:alphaModFix/>
          </a:blip>
          <a:stretch>
            <a:fillRect/>
          </a:stretch>
        </p:blipFill>
        <p:spPr>
          <a:xfrm>
            <a:off x="230250" y="32725"/>
            <a:ext cx="8797050" cy="5078074"/>
          </a:xfrm>
          <a:prstGeom prst="rect">
            <a:avLst/>
          </a:prstGeom>
          <a:noFill/>
          <a:ln>
            <a:noFill/>
          </a:ln>
        </p:spPr>
      </p:pic>
      <p:pic>
        <p:nvPicPr>
          <p:cNvPr id="174" name="Google Shape;174;p32"/>
          <p:cNvPicPr preferRelativeResize="0"/>
          <p:nvPr/>
        </p:nvPicPr>
        <p:blipFill>
          <a:blip r:embed="rId4">
            <a:alphaModFix/>
          </a:blip>
          <a:stretch>
            <a:fillRect/>
          </a:stretch>
        </p:blipFill>
        <p:spPr>
          <a:xfrm>
            <a:off x="7109178" y="134175"/>
            <a:ext cx="1312695" cy="545792"/>
          </a:xfrm>
          <a:prstGeom prst="rect">
            <a:avLst/>
          </a:prstGeom>
          <a:noFill/>
          <a:ln>
            <a:noFill/>
          </a:ln>
        </p:spPr>
      </p:pic>
      <p:pic>
        <p:nvPicPr>
          <p:cNvPr id="175" name="Google Shape;175;p32"/>
          <p:cNvPicPr preferRelativeResize="0"/>
          <p:nvPr/>
        </p:nvPicPr>
        <p:blipFill>
          <a:blip r:embed="rId5">
            <a:alphaModFix/>
          </a:blip>
          <a:stretch>
            <a:fillRect/>
          </a:stretch>
        </p:blipFill>
        <p:spPr>
          <a:xfrm>
            <a:off x="4294000" y="87625"/>
            <a:ext cx="2815178" cy="861300"/>
          </a:xfrm>
          <a:prstGeom prst="rect">
            <a:avLst/>
          </a:prstGeom>
          <a:noFill/>
          <a:ln>
            <a:noFill/>
          </a:ln>
        </p:spPr>
      </p:pic>
      <p:pic>
        <p:nvPicPr>
          <p:cNvPr id="176" name="Google Shape;176;p32"/>
          <p:cNvPicPr preferRelativeResize="0"/>
          <p:nvPr/>
        </p:nvPicPr>
        <p:blipFill>
          <a:blip r:embed="rId6">
            <a:alphaModFix/>
          </a:blip>
          <a:stretch>
            <a:fillRect/>
          </a:stretch>
        </p:blipFill>
        <p:spPr>
          <a:xfrm>
            <a:off x="4722201" y="948925"/>
            <a:ext cx="1631525" cy="528150"/>
          </a:xfrm>
          <a:prstGeom prst="rect">
            <a:avLst/>
          </a:prstGeom>
          <a:noFill/>
          <a:ln>
            <a:noFill/>
          </a:ln>
        </p:spPr>
      </p:pic>
      <p:sp>
        <p:nvSpPr>
          <p:cNvPr id="177" name="Google Shape;177;p32"/>
          <p:cNvSpPr txBox="1"/>
          <p:nvPr/>
        </p:nvSpPr>
        <p:spPr>
          <a:xfrm>
            <a:off x="6892075" y="4746100"/>
            <a:ext cx="1850700" cy="2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Slide: Julie Dawson</a:t>
            </a:r>
            <a:endParaRPr/>
          </a:p>
        </p:txBody>
      </p:sp>
      <p:pic>
        <p:nvPicPr>
          <p:cNvPr id="2" name="Picture 1" descr="ISKN logo.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9178" y="679967"/>
            <a:ext cx="992000" cy="1016800"/>
          </a:xfrm>
          <a:prstGeom prst="rect">
            <a:avLst/>
          </a:prstGeom>
        </p:spPr>
      </p:pic>
      <p:pic>
        <p:nvPicPr>
          <p:cNvPr id="3" name="Picture 2" descr="DOWH logo.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8296" y="2809863"/>
            <a:ext cx="1361935" cy="619970"/>
          </a:xfrm>
          <a:prstGeom prst="rect">
            <a:avLst/>
          </a:prstGeom>
        </p:spPr>
      </p:pic>
      <p:pic>
        <p:nvPicPr>
          <p:cNvPr id="9" name="Picture 8" descr="Circle_logo_Col@1.5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7418" y="656213"/>
            <a:ext cx="742706" cy="7337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body" idx="1"/>
          </p:nvPr>
        </p:nvSpPr>
        <p:spPr>
          <a:xfrm>
            <a:off x="265150" y="361175"/>
            <a:ext cx="5189400" cy="441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latin typeface="Ubuntu"/>
                <a:ea typeface="Ubuntu"/>
                <a:cs typeface="Ubuntu"/>
                <a:sym typeface="Ubuntu"/>
              </a:rPr>
              <a:t>Demand for organic seed continues to grow</a:t>
            </a: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189" name="Google Shape;189;p34"/>
          <p:cNvPicPr preferRelativeResize="0"/>
          <p:nvPr/>
        </p:nvPicPr>
        <p:blipFill>
          <a:blip r:embed="rId3">
            <a:alphaModFix/>
          </a:blip>
          <a:stretch>
            <a:fillRect/>
          </a:stretch>
        </p:blipFill>
        <p:spPr>
          <a:xfrm>
            <a:off x="5454650" y="152450"/>
            <a:ext cx="3296275" cy="4292825"/>
          </a:xfrm>
          <a:prstGeom prst="rect">
            <a:avLst/>
          </a:prstGeom>
          <a:noFill/>
          <a:ln>
            <a:noFill/>
          </a:ln>
        </p:spPr>
      </p:pic>
      <p:pic>
        <p:nvPicPr>
          <p:cNvPr id="190" name="Google Shape;190;p34"/>
          <p:cNvPicPr preferRelativeResize="0"/>
          <p:nvPr/>
        </p:nvPicPr>
        <p:blipFill>
          <a:blip r:embed="rId4">
            <a:alphaModFix/>
          </a:blip>
          <a:stretch>
            <a:fillRect/>
          </a:stretch>
        </p:blipFill>
        <p:spPr>
          <a:xfrm>
            <a:off x="1014575" y="1375750"/>
            <a:ext cx="3810000" cy="2857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body" idx="1"/>
          </p:nvPr>
        </p:nvSpPr>
        <p:spPr>
          <a:xfrm>
            <a:off x="265150" y="361175"/>
            <a:ext cx="4843500" cy="441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B7B7B7"/>
              </a:buClr>
              <a:buSzPts val="1800"/>
              <a:buFont typeface="Ubuntu"/>
              <a:buChar char="●"/>
            </a:pPr>
            <a:r>
              <a:rPr lang="en">
                <a:solidFill>
                  <a:srgbClr val="B7B7B7"/>
                </a:solidFill>
                <a:latin typeface="Ubuntu"/>
                <a:ea typeface="Ubuntu"/>
                <a:cs typeface="Ubuntu"/>
                <a:sym typeface="Ubuntu"/>
              </a:rPr>
              <a:t>Demand for organic varieties continues to grow (NOP rule enforcement)</a:t>
            </a:r>
            <a:endParaRPr>
              <a:solidFill>
                <a:srgbClr val="B7B7B7"/>
              </a:solidFill>
              <a:latin typeface="Ubuntu"/>
              <a:ea typeface="Ubuntu"/>
              <a:cs typeface="Ubuntu"/>
              <a:sym typeface="Ubuntu"/>
            </a:endParaRPr>
          </a:p>
          <a:p>
            <a:pPr marL="457200" lvl="0" indent="-342900" algn="l" rtl="0">
              <a:spcBef>
                <a:spcPts val="0"/>
              </a:spcBef>
              <a:spcAft>
                <a:spcPts val="0"/>
              </a:spcAft>
              <a:buSzPts val="1800"/>
              <a:buFont typeface="Ubuntu"/>
              <a:buChar char="●"/>
            </a:pPr>
            <a:r>
              <a:rPr lang="en">
                <a:latin typeface="Ubuntu"/>
                <a:ea typeface="Ubuntu"/>
                <a:cs typeface="Ubuntu"/>
                <a:sym typeface="Ubuntu"/>
              </a:rPr>
              <a:t>Organic seed companies need high quality seed producers</a:t>
            </a:r>
            <a:endParaRPr>
              <a:latin typeface="Ubuntu"/>
              <a:ea typeface="Ubuntu"/>
              <a:cs typeface="Ubuntu"/>
              <a:sym typeface="Ubuntu"/>
            </a:endParaRPr>
          </a:p>
          <a:p>
            <a:pPr marL="457200" lvl="0" indent="0" algn="l" rtl="0">
              <a:spcBef>
                <a:spcPts val="1600"/>
              </a:spcBef>
              <a:spcAft>
                <a:spcPts val="1600"/>
              </a:spcAft>
              <a:buNone/>
            </a:pPr>
            <a:endParaRPr/>
          </a:p>
        </p:txBody>
      </p:sp>
      <p:pic>
        <p:nvPicPr>
          <p:cNvPr id="196" name="Google Shape;196;p35"/>
          <p:cNvPicPr preferRelativeResize="0"/>
          <p:nvPr/>
        </p:nvPicPr>
        <p:blipFill>
          <a:blip r:embed="rId3">
            <a:alphaModFix/>
          </a:blip>
          <a:stretch>
            <a:fillRect/>
          </a:stretch>
        </p:blipFill>
        <p:spPr>
          <a:xfrm>
            <a:off x="5454650" y="152450"/>
            <a:ext cx="3296275" cy="4292825"/>
          </a:xfrm>
          <a:prstGeom prst="rect">
            <a:avLst/>
          </a:prstGeom>
          <a:noFill/>
          <a:ln>
            <a:noFill/>
          </a:ln>
        </p:spPr>
      </p:pic>
      <p:pic>
        <p:nvPicPr>
          <p:cNvPr id="197" name="Google Shape;197;p35"/>
          <p:cNvPicPr preferRelativeResize="0"/>
          <p:nvPr/>
        </p:nvPicPr>
        <p:blipFill rotWithShape="1">
          <a:blip r:embed="rId4">
            <a:alphaModFix/>
          </a:blip>
          <a:srcRect b="5401"/>
          <a:stretch/>
        </p:blipFill>
        <p:spPr>
          <a:xfrm>
            <a:off x="1072000" y="1880025"/>
            <a:ext cx="3117750" cy="29492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body" idx="1"/>
          </p:nvPr>
        </p:nvSpPr>
        <p:spPr>
          <a:xfrm>
            <a:off x="265150" y="361175"/>
            <a:ext cx="4843500" cy="441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B7B7B7"/>
              </a:buClr>
              <a:buSzPts val="1800"/>
              <a:buFont typeface="Ubuntu"/>
              <a:buChar char="●"/>
            </a:pPr>
            <a:r>
              <a:rPr lang="en">
                <a:solidFill>
                  <a:srgbClr val="B7B7B7"/>
                </a:solidFill>
                <a:latin typeface="Ubuntu"/>
                <a:ea typeface="Ubuntu"/>
                <a:cs typeface="Ubuntu"/>
                <a:sym typeface="Ubuntu"/>
              </a:rPr>
              <a:t>Demand for organic varieties continues to grow (NOP rule enforcement)</a:t>
            </a:r>
            <a:endParaRPr>
              <a:solidFill>
                <a:srgbClr val="B7B7B7"/>
              </a:solidFill>
              <a:latin typeface="Ubuntu"/>
              <a:ea typeface="Ubuntu"/>
              <a:cs typeface="Ubuntu"/>
              <a:sym typeface="Ubuntu"/>
            </a:endParaRPr>
          </a:p>
          <a:p>
            <a:pPr marL="457200" lvl="0" indent="-342900" algn="l" rtl="0">
              <a:spcBef>
                <a:spcPts val="0"/>
              </a:spcBef>
              <a:spcAft>
                <a:spcPts val="0"/>
              </a:spcAft>
              <a:buClr>
                <a:srgbClr val="B7B7B7"/>
              </a:buClr>
              <a:buSzPts val="1800"/>
              <a:buFont typeface="Ubuntu"/>
              <a:buChar char="●"/>
            </a:pPr>
            <a:r>
              <a:rPr lang="en">
                <a:solidFill>
                  <a:srgbClr val="B7B7B7"/>
                </a:solidFill>
                <a:latin typeface="Ubuntu"/>
                <a:ea typeface="Ubuntu"/>
                <a:cs typeface="Ubuntu"/>
                <a:sym typeface="Ubuntu"/>
              </a:rPr>
              <a:t>Organic seed companies need high quality seed producers</a:t>
            </a:r>
            <a:endParaRPr>
              <a:solidFill>
                <a:srgbClr val="B7B7B7"/>
              </a:solidFill>
              <a:latin typeface="Ubuntu"/>
              <a:ea typeface="Ubuntu"/>
              <a:cs typeface="Ubuntu"/>
              <a:sym typeface="Ubuntu"/>
            </a:endParaRPr>
          </a:p>
          <a:p>
            <a:pPr marL="457200" lvl="0" indent="-342900" algn="l" rtl="0">
              <a:spcBef>
                <a:spcPts val="0"/>
              </a:spcBef>
              <a:spcAft>
                <a:spcPts val="0"/>
              </a:spcAft>
              <a:buSzPts val="1800"/>
              <a:buFont typeface="Ubuntu"/>
              <a:buChar char="●"/>
            </a:pPr>
            <a:r>
              <a:rPr lang="en">
                <a:latin typeface="Ubuntu"/>
                <a:ea typeface="Ubuntu"/>
                <a:cs typeface="Ubuntu"/>
                <a:sym typeface="Ubuntu"/>
              </a:rPr>
              <a:t>Well-chosen seed crops can add income to the farm enterprise</a:t>
            </a:r>
            <a:endParaRPr>
              <a:latin typeface="Ubuntu"/>
              <a:ea typeface="Ubuntu"/>
              <a:cs typeface="Ubuntu"/>
              <a:sym typeface="Ubuntu"/>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203" name="Google Shape;203;p36"/>
          <p:cNvPicPr preferRelativeResize="0"/>
          <p:nvPr/>
        </p:nvPicPr>
        <p:blipFill>
          <a:blip r:embed="rId3">
            <a:alphaModFix/>
          </a:blip>
          <a:stretch>
            <a:fillRect/>
          </a:stretch>
        </p:blipFill>
        <p:spPr>
          <a:xfrm>
            <a:off x="5454650" y="152450"/>
            <a:ext cx="3296275" cy="4292825"/>
          </a:xfrm>
          <a:prstGeom prst="rect">
            <a:avLst/>
          </a:prstGeom>
          <a:noFill/>
          <a:ln>
            <a:noFill/>
          </a:ln>
        </p:spPr>
      </p:pic>
      <p:pic>
        <p:nvPicPr>
          <p:cNvPr id="204" name="Google Shape;204;p36"/>
          <p:cNvPicPr preferRelativeResize="0"/>
          <p:nvPr/>
        </p:nvPicPr>
        <p:blipFill>
          <a:blip r:embed="rId4">
            <a:alphaModFix/>
          </a:blip>
          <a:stretch>
            <a:fillRect/>
          </a:stretch>
        </p:blipFill>
        <p:spPr>
          <a:xfrm>
            <a:off x="1003575" y="2504849"/>
            <a:ext cx="3499899" cy="2323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body" idx="1"/>
          </p:nvPr>
        </p:nvSpPr>
        <p:spPr>
          <a:xfrm>
            <a:off x="265150" y="361175"/>
            <a:ext cx="4843500" cy="441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B7B7B7"/>
              </a:buClr>
              <a:buSzPts val="1800"/>
              <a:buFont typeface="Ubuntu"/>
              <a:buChar char="●"/>
            </a:pPr>
            <a:r>
              <a:rPr lang="en">
                <a:solidFill>
                  <a:srgbClr val="B7B7B7"/>
                </a:solidFill>
                <a:latin typeface="Ubuntu"/>
                <a:ea typeface="Ubuntu"/>
                <a:cs typeface="Ubuntu"/>
                <a:sym typeface="Ubuntu"/>
              </a:rPr>
              <a:t>Demand for organic varieties continues to grow (NOP rule enforcement)</a:t>
            </a:r>
            <a:endParaRPr>
              <a:solidFill>
                <a:srgbClr val="B7B7B7"/>
              </a:solidFill>
              <a:latin typeface="Ubuntu"/>
              <a:ea typeface="Ubuntu"/>
              <a:cs typeface="Ubuntu"/>
              <a:sym typeface="Ubuntu"/>
            </a:endParaRPr>
          </a:p>
          <a:p>
            <a:pPr marL="457200" lvl="0" indent="-342900" algn="l" rtl="0">
              <a:spcBef>
                <a:spcPts val="0"/>
              </a:spcBef>
              <a:spcAft>
                <a:spcPts val="0"/>
              </a:spcAft>
              <a:buClr>
                <a:srgbClr val="B7B7B7"/>
              </a:buClr>
              <a:buSzPts val="1800"/>
              <a:buFont typeface="Ubuntu"/>
              <a:buChar char="●"/>
            </a:pPr>
            <a:r>
              <a:rPr lang="en">
                <a:solidFill>
                  <a:srgbClr val="B7B7B7"/>
                </a:solidFill>
                <a:latin typeface="Ubuntu"/>
                <a:ea typeface="Ubuntu"/>
                <a:cs typeface="Ubuntu"/>
                <a:sym typeface="Ubuntu"/>
              </a:rPr>
              <a:t>Organic seed companies need high quality seed producers</a:t>
            </a:r>
            <a:endParaRPr>
              <a:solidFill>
                <a:srgbClr val="B7B7B7"/>
              </a:solidFill>
              <a:latin typeface="Ubuntu"/>
              <a:ea typeface="Ubuntu"/>
              <a:cs typeface="Ubuntu"/>
              <a:sym typeface="Ubuntu"/>
            </a:endParaRPr>
          </a:p>
          <a:p>
            <a:pPr marL="457200" lvl="0" indent="-342900" algn="l" rtl="0">
              <a:spcBef>
                <a:spcPts val="0"/>
              </a:spcBef>
              <a:spcAft>
                <a:spcPts val="0"/>
              </a:spcAft>
              <a:buClr>
                <a:srgbClr val="B7B7B7"/>
              </a:buClr>
              <a:buSzPts val="1800"/>
              <a:buFont typeface="Ubuntu"/>
              <a:buChar char="●"/>
            </a:pPr>
            <a:r>
              <a:rPr lang="en">
                <a:solidFill>
                  <a:srgbClr val="B7B7B7"/>
                </a:solidFill>
                <a:latin typeface="Ubuntu"/>
                <a:ea typeface="Ubuntu"/>
                <a:cs typeface="Ubuntu"/>
                <a:sym typeface="Ubuntu"/>
              </a:rPr>
              <a:t>Well-chosen seed crops can add income to the farm enterprise</a:t>
            </a:r>
            <a:endParaRPr>
              <a:solidFill>
                <a:srgbClr val="B7B7B7"/>
              </a:solidFill>
              <a:latin typeface="Ubuntu"/>
              <a:ea typeface="Ubuntu"/>
              <a:cs typeface="Ubuntu"/>
              <a:sym typeface="Ubuntu"/>
            </a:endParaRPr>
          </a:p>
          <a:p>
            <a:pPr marL="457200" lvl="0" indent="-342900" algn="l" rtl="0">
              <a:spcBef>
                <a:spcPts val="0"/>
              </a:spcBef>
              <a:spcAft>
                <a:spcPts val="0"/>
              </a:spcAft>
              <a:buSzPts val="1800"/>
              <a:buFont typeface="Ubuntu"/>
              <a:buChar char="●"/>
            </a:pPr>
            <a:r>
              <a:rPr lang="en">
                <a:latin typeface="Ubuntu"/>
                <a:ea typeface="Ubuntu"/>
                <a:cs typeface="Ubuntu"/>
                <a:sym typeface="Ubuntu"/>
              </a:rPr>
              <a:t>Producing or purchasing seed bred for organic systems supports the organic variety pipeline</a:t>
            </a:r>
            <a:endParaRPr>
              <a:latin typeface="Ubuntu"/>
              <a:ea typeface="Ubuntu"/>
              <a:cs typeface="Ubuntu"/>
              <a:sym typeface="Ubuntu"/>
            </a:endParaRPr>
          </a:p>
          <a:p>
            <a:pPr marL="457200" lvl="0" indent="0" algn="l" rtl="0">
              <a:spcBef>
                <a:spcPts val="1600"/>
              </a:spcBef>
              <a:spcAft>
                <a:spcPts val="1600"/>
              </a:spcAft>
              <a:buNone/>
            </a:pPr>
            <a:endParaRPr/>
          </a:p>
        </p:txBody>
      </p:sp>
      <p:pic>
        <p:nvPicPr>
          <p:cNvPr id="210" name="Google Shape;210;p37"/>
          <p:cNvPicPr preferRelativeResize="0"/>
          <p:nvPr/>
        </p:nvPicPr>
        <p:blipFill>
          <a:blip r:embed="rId3">
            <a:alphaModFix/>
          </a:blip>
          <a:stretch>
            <a:fillRect/>
          </a:stretch>
        </p:blipFill>
        <p:spPr>
          <a:xfrm>
            <a:off x="5454650" y="152450"/>
            <a:ext cx="3296275" cy="4292825"/>
          </a:xfrm>
          <a:prstGeom prst="rect">
            <a:avLst/>
          </a:prstGeom>
          <a:noFill/>
          <a:ln>
            <a:noFill/>
          </a:ln>
        </p:spPr>
      </p:pic>
      <p:pic>
        <p:nvPicPr>
          <p:cNvPr id="211" name="Google Shape;211;p37"/>
          <p:cNvPicPr preferRelativeResize="0"/>
          <p:nvPr/>
        </p:nvPicPr>
        <p:blipFill>
          <a:blip r:embed="rId4">
            <a:alphaModFix/>
          </a:blip>
          <a:stretch>
            <a:fillRect/>
          </a:stretch>
        </p:blipFill>
        <p:spPr>
          <a:xfrm>
            <a:off x="3624675" y="3769926"/>
            <a:ext cx="1602350" cy="1207924"/>
          </a:xfrm>
          <a:prstGeom prst="rect">
            <a:avLst/>
          </a:prstGeom>
          <a:noFill/>
          <a:ln>
            <a:noFill/>
          </a:ln>
        </p:spPr>
      </p:pic>
      <p:pic>
        <p:nvPicPr>
          <p:cNvPr id="212" name="Google Shape;212;p37"/>
          <p:cNvPicPr preferRelativeResize="0"/>
          <p:nvPr/>
        </p:nvPicPr>
        <p:blipFill>
          <a:blip r:embed="rId5">
            <a:alphaModFix/>
          </a:blip>
          <a:stretch>
            <a:fillRect/>
          </a:stretch>
        </p:blipFill>
        <p:spPr>
          <a:xfrm>
            <a:off x="1931725" y="3774514"/>
            <a:ext cx="1602350" cy="1203336"/>
          </a:xfrm>
          <a:prstGeom prst="rect">
            <a:avLst/>
          </a:prstGeom>
          <a:noFill/>
          <a:ln>
            <a:noFill/>
          </a:ln>
        </p:spPr>
      </p:pic>
      <p:pic>
        <p:nvPicPr>
          <p:cNvPr id="213" name="Google Shape;213;p37"/>
          <p:cNvPicPr preferRelativeResize="0"/>
          <p:nvPr/>
        </p:nvPicPr>
        <p:blipFill>
          <a:blip r:embed="rId6">
            <a:alphaModFix/>
          </a:blip>
          <a:stretch>
            <a:fillRect/>
          </a:stretch>
        </p:blipFill>
        <p:spPr>
          <a:xfrm>
            <a:off x="240650" y="3788400"/>
            <a:ext cx="1602350" cy="11894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Ubuntu"/>
                <a:ea typeface="Ubuntu"/>
                <a:cs typeface="Ubuntu"/>
                <a:sym typeface="Ubuntu"/>
              </a:rPr>
              <a:t>Could seed production work for my farm?</a:t>
            </a:r>
            <a:endParaRPr>
              <a:latin typeface="Ubuntu"/>
              <a:ea typeface="Ubuntu"/>
              <a:cs typeface="Ubuntu"/>
              <a:sym typeface="Ubuntu"/>
            </a:endParaRPr>
          </a:p>
        </p:txBody>
      </p:sp>
      <p:sp>
        <p:nvSpPr>
          <p:cNvPr id="219" name="Google Shape;219;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Ubuntu"/>
              <a:buChar char="●"/>
            </a:pPr>
            <a:r>
              <a:rPr lang="en" sz="2400">
                <a:latin typeface="Ubuntu"/>
                <a:ea typeface="Ubuntu"/>
                <a:cs typeface="Ubuntu"/>
                <a:sym typeface="Ubuntu"/>
              </a:rPr>
              <a:t>Climatic considerations</a:t>
            </a:r>
            <a:endParaRPr sz="240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a:latin typeface="Ubuntu"/>
                <a:ea typeface="Ubuntu"/>
                <a:cs typeface="Ubuntu"/>
                <a:sym typeface="Ubuntu"/>
              </a:rPr>
              <a:t>Temperature</a:t>
            </a:r>
            <a:endParaRPr sz="180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a:latin typeface="Ubuntu"/>
                <a:ea typeface="Ubuntu"/>
                <a:cs typeface="Ubuntu"/>
                <a:sym typeface="Ubuntu"/>
              </a:rPr>
              <a:t>Day length</a:t>
            </a:r>
            <a:endParaRPr sz="180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a:latin typeface="Ubuntu"/>
                <a:ea typeface="Ubuntu"/>
                <a:cs typeface="Ubuntu"/>
                <a:sym typeface="Ubuntu"/>
              </a:rPr>
              <a:t>Frost free days</a:t>
            </a:r>
            <a:endParaRPr sz="180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a:latin typeface="Ubuntu"/>
                <a:ea typeface="Ubuntu"/>
                <a:cs typeface="Ubuntu"/>
                <a:sym typeface="Ubuntu"/>
              </a:rPr>
              <a:t>Precipitation</a:t>
            </a:r>
            <a:endParaRPr sz="180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a:latin typeface="Ubuntu"/>
                <a:ea typeface="Ubuntu"/>
                <a:cs typeface="Ubuntu"/>
                <a:sym typeface="Ubuntu"/>
              </a:rPr>
              <a:t>Wind</a:t>
            </a:r>
            <a:endParaRPr sz="180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a:latin typeface="Ubuntu"/>
                <a:ea typeface="Ubuntu"/>
                <a:cs typeface="Ubuntu"/>
                <a:sym typeface="Ubuntu"/>
              </a:rPr>
              <a:t>Insect activity</a:t>
            </a:r>
            <a:endParaRPr sz="1800">
              <a:latin typeface="Ubuntu"/>
              <a:ea typeface="Ubuntu"/>
              <a:cs typeface="Ubuntu"/>
              <a:sym typeface="Ubuntu"/>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20" name="Google Shape;220;p38"/>
          <p:cNvPicPr preferRelativeResize="0"/>
          <p:nvPr/>
        </p:nvPicPr>
        <p:blipFill>
          <a:blip r:embed="rId3">
            <a:alphaModFix/>
          </a:blip>
          <a:stretch>
            <a:fillRect/>
          </a:stretch>
        </p:blipFill>
        <p:spPr>
          <a:xfrm>
            <a:off x="4760775" y="1285900"/>
            <a:ext cx="2731083" cy="34164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265150" y="235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Ubuntu"/>
                <a:ea typeface="Ubuntu"/>
                <a:cs typeface="Ubuntu"/>
                <a:sym typeface="Ubuntu"/>
              </a:rPr>
              <a:t>Could seed production work for my farm?</a:t>
            </a:r>
            <a:endParaRPr>
              <a:latin typeface="Ubuntu"/>
              <a:ea typeface="Ubuntu"/>
              <a:cs typeface="Ubuntu"/>
              <a:sym typeface="Ubuntu"/>
            </a:endParaRPr>
          </a:p>
        </p:txBody>
      </p:sp>
      <p:sp>
        <p:nvSpPr>
          <p:cNvPr id="226" name="Google Shape;226;p39"/>
          <p:cNvSpPr txBox="1">
            <a:spLocks noGrp="1"/>
          </p:cNvSpPr>
          <p:nvPr>
            <p:ph type="body" idx="1"/>
          </p:nvPr>
        </p:nvSpPr>
        <p:spPr>
          <a:xfrm>
            <a:off x="311700" y="926900"/>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Ubuntu"/>
              <a:buChar char="●"/>
            </a:pPr>
            <a:r>
              <a:rPr lang="en" sz="2400" dirty="0">
                <a:latin typeface="Ubuntu"/>
                <a:ea typeface="Ubuntu"/>
                <a:cs typeface="Ubuntu"/>
                <a:sym typeface="Ubuntu"/>
              </a:rPr>
              <a:t>Economic considerations</a:t>
            </a:r>
            <a:endParaRPr sz="2400" dirty="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dirty="0">
                <a:latin typeface="Ubuntu"/>
                <a:ea typeface="Ubuntu"/>
                <a:cs typeface="Ubuntu"/>
                <a:sym typeface="Ubuntu"/>
              </a:rPr>
              <a:t>Markets </a:t>
            </a:r>
            <a:endParaRPr sz="1800" dirty="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dirty="0">
                <a:latin typeface="Ubuntu"/>
                <a:ea typeface="Ubuntu"/>
                <a:cs typeface="Ubuntu"/>
                <a:sym typeface="Ubuntu"/>
              </a:rPr>
              <a:t>Land requirements </a:t>
            </a:r>
            <a:endParaRPr sz="1800" dirty="0">
              <a:latin typeface="Ubuntu"/>
              <a:ea typeface="Ubuntu"/>
              <a:cs typeface="Ubuntu"/>
              <a:sym typeface="Ubuntu"/>
            </a:endParaRPr>
          </a:p>
          <a:p>
            <a:pPr marL="1371600" lvl="2" indent="-342900" algn="l" rtl="0">
              <a:spcBef>
                <a:spcPts val="0"/>
              </a:spcBef>
              <a:spcAft>
                <a:spcPts val="0"/>
              </a:spcAft>
              <a:buSzPts val="1800"/>
              <a:buFont typeface="Ubuntu"/>
              <a:buChar char="■"/>
            </a:pPr>
            <a:r>
              <a:rPr lang="en" sz="1800" dirty="0">
                <a:latin typeface="Ubuntu"/>
                <a:ea typeface="Ubuntu"/>
                <a:cs typeface="Ubuntu"/>
                <a:sym typeface="Ubuntu"/>
              </a:rPr>
              <a:t>Isolation distances</a:t>
            </a:r>
            <a:endParaRPr sz="1800" dirty="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dirty="0">
                <a:latin typeface="Ubuntu"/>
                <a:ea typeface="Ubuntu"/>
                <a:cs typeface="Ubuntu"/>
                <a:sym typeface="Ubuntu"/>
              </a:rPr>
              <a:t>Operating costs </a:t>
            </a:r>
            <a:endParaRPr sz="1800" dirty="0">
              <a:latin typeface="Ubuntu"/>
              <a:ea typeface="Ubuntu"/>
              <a:cs typeface="Ubuntu"/>
              <a:sym typeface="Ubuntu"/>
            </a:endParaRPr>
          </a:p>
          <a:p>
            <a:pPr marL="1371600" lvl="2" indent="-342900" algn="l" rtl="0">
              <a:spcBef>
                <a:spcPts val="0"/>
              </a:spcBef>
              <a:spcAft>
                <a:spcPts val="0"/>
              </a:spcAft>
              <a:buSzPts val="1800"/>
              <a:buFont typeface="Ubuntu"/>
              <a:buChar char="■"/>
            </a:pPr>
            <a:r>
              <a:rPr lang="en" sz="1800" dirty="0">
                <a:latin typeface="Ubuntu"/>
                <a:ea typeface="Ubuntu"/>
                <a:cs typeface="Ubuntu"/>
                <a:sym typeface="Ubuntu"/>
              </a:rPr>
              <a:t>Stock seed through storage</a:t>
            </a:r>
            <a:endParaRPr sz="1800" dirty="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dirty="0">
                <a:latin typeface="Ubuntu"/>
                <a:ea typeface="Ubuntu"/>
                <a:cs typeface="Ubuntu"/>
                <a:sym typeface="Ubuntu"/>
              </a:rPr>
              <a:t>Equipment and machinery </a:t>
            </a:r>
            <a:endParaRPr sz="1800" dirty="0">
              <a:latin typeface="Ubuntu"/>
              <a:ea typeface="Ubuntu"/>
              <a:cs typeface="Ubuntu"/>
              <a:sym typeface="Ubuntu"/>
            </a:endParaRPr>
          </a:p>
          <a:p>
            <a:pPr marL="1371600" lvl="2" indent="-342900" algn="l" rtl="0">
              <a:spcBef>
                <a:spcPts val="0"/>
              </a:spcBef>
              <a:spcAft>
                <a:spcPts val="0"/>
              </a:spcAft>
              <a:buSzPts val="1800"/>
              <a:buFont typeface="Ubuntu"/>
              <a:buChar char="■"/>
            </a:pPr>
            <a:r>
              <a:rPr lang="en" sz="1800" dirty="0">
                <a:latin typeface="Ubuntu"/>
                <a:ea typeface="Ubuntu"/>
                <a:cs typeface="Ubuntu"/>
                <a:sym typeface="Ubuntu"/>
              </a:rPr>
              <a:t>Scale appropriate</a:t>
            </a:r>
            <a:endParaRPr sz="1800" dirty="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dirty="0">
                <a:latin typeface="Ubuntu"/>
                <a:ea typeface="Ubuntu"/>
                <a:cs typeface="Ubuntu"/>
                <a:sym typeface="Ubuntu"/>
              </a:rPr>
              <a:t>Testing </a:t>
            </a:r>
            <a:endParaRPr sz="1800" dirty="0">
              <a:latin typeface="Ubuntu"/>
              <a:ea typeface="Ubuntu"/>
              <a:cs typeface="Ubuntu"/>
              <a:sym typeface="Ubuntu"/>
            </a:endParaRPr>
          </a:p>
          <a:p>
            <a:pPr marL="1371600" lvl="2" indent="-342900" algn="l" rtl="0">
              <a:spcBef>
                <a:spcPts val="0"/>
              </a:spcBef>
              <a:spcAft>
                <a:spcPts val="0"/>
              </a:spcAft>
              <a:buSzPts val="1800"/>
              <a:buFont typeface="Ubuntu"/>
              <a:buChar char="■"/>
            </a:pPr>
            <a:r>
              <a:rPr lang="en" sz="1800" dirty="0">
                <a:latin typeface="Ubuntu"/>
                <a:ea typeface="Ubuntu"/>
                <a:cs typeface="Ubuntu"/>
                <a:sym typeface="Ubuntu"/>
              </a:rPr>
              <a:t>Germination, seedborne diseases, GMO contamination</a:t>
            </a:r>
            <a:endParaRPr sz="1800" dirty="0">
              <a:latin typeface="Ubuntu"/>
              <a:ea typeface="Ubuntu"/>
              <a:cs typeface="Ubuntu"/>
              <a:sym typeface="Ubuntu"/>
            </a:endParaRPr>
          </a:p>
          <a:p>
            <a:pPr marL="914400" lvl="1" indent="-342900" algn="l" rtl="0">
              <a:spcBef>
                <a:spcPts val="0"/>
              </a:spcBef>
              <a:spcAft>
                <a:spcPts val="0"/>
              </a:spcAft>
              <a:buSzPts val="1800"/>
              <a:buFont typeface="Ubuntu"/>
              <a:buChar char="○"/>
            </a:pPr>
            <a:r>
              <a:rPr lang="en-US" sz="1800" dirty="0" smtClean="0">
                <a:latin typeface="Ubuntu"/>
                <a:ea typeface="Ubuntu"/>
                <a:cs typeface="Ubuntu"/>
                <a:sym typeface="Ubuntu"/>
              </a:rPr>
              <a:t>Labor</a:t>
            </a:r>
            <a:endParaRPr sz="1800" dirty="0">
              <a:latin typeface="Ubuntu"/>
              <a:ea typeface="Ubuntu"/>
              <a:cs typeface="Ubuntu"/>
              <a:sym typeface="Ubuntu"/>
            </a:endParaRPr>
          </a:p>
          <a:p>
            <a:pPr marL="914400" lvl="1" indent="-342900" algn="l" rtl="0">
              <a:spcBef>
                <a:spcPts val="0"/>
              </a:spcBef>
              <a:spcAft>
                <a:spcPts val="0"/>
              </a:spcAft>
              <a:buSzPts val="1800"/>
              <a:buFont typeface="Ubuntu"/>
              <a:buChar char="○"/>
            </a:pPr>
            <a:r>
              <a:rPr lang="en" sz="1800" dirty="0">
                <a:latin typeface="Ubuntu"/>
                <a:ea typeface="Ubuntu"/>
                <a:cs typeface="Ubuntu"/>
                <a:sym typeface="Ubuntu"/>
              </a:rPr>
              <a:t>Existing knowledge/ access to resources</a:t>
            </a:r>
            <a:endParaRPr sz="1800" dirty="0">
              <a:latin typeface="Ubuntu"/>
              <a:ea typeface="Ubuntu"/>
              <a:cs typeface="Ubuntu"/>
              <a:sym typeface="Ubuntu"/>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2015</Words>
  <Application>Microsoft Macintosh PowerPoint</Application>
  <PresentationFormat>On-screen Show (16:9)</PresentationFormat>
  <Paragraphs>290</Paragraphs>
  <Slides>13</Slides>
  <Notes>10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Simple Light</vt:lpstr>
      <vt:lpstr>Office Theme</vt:lpstr>
      <vt:lpstr>Economics of Seed Production: Enterprise Budgets</vt:lpstr>
      <vt:lpstr>PowerPoint Presentation</vt:lpstr>
      <vt:lpstr>PowerPoint Presentation</vt:lpstr>
      <vt:lpstr>PowerPoint Presentation</vt:lpstr>
      <vt:lpstr>PowerPoint Presentation</vt:lpstr>
      <vt:lpstr>PowerPoint Presentation</vt:lpstr>
      <vt:lpstr>PowerPoint Presentation</vt:lpstr>
      <vt:lpstr>Could seed production work for my farm?</vt:lpstr>
      <vt:lpstr>Could seed production work for my farm?</vt:lpstr>
      <vt:lpstr>Enterprise budget analysis</vt:lpstr>
      <vt:lpstr>A Tale of Labor: Direct Costs Minimal</vt:lpstr>
      <vt:lpstr>Profitability tied to Production Efficiency</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Vegetable Seed Production: Considerations for Farmers</dc:title>
  <cp:lastModifiedBy>Grace Healy</cp:lastModifiedBy>
  <cp:revision>11</cp:revision>
  <dcterms:modified xsi:type="dcterms:W3CDTF">2020-02-08T03:37:20Z</dcterms:modified>
</cp:coreProperties>
</file>